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89"/>
  </p:notesMasterIdLst>
  <p:handoutMasterIdLst>
    <p:handoutMasterId r:id="rId90"/>
  </p:handoutMasterIdLst>
  <p:sldIdLst>
    <p:sldId id="2325" r:id="rId3"/>
    <p:sldId id="2064" r:id="rId4"/>
    <p:sldId id="1984" r:id="rId5"/>
    <p:sldId id="2308" r:id="rId6"/>
    <p:sldId id="6578" r:id="rId7"/>
    <p:sldId id="2322" r:id="rId8"/>
    <p:sldId id="2294" r:id="rId9"/>
    <p:sldId id="2326" r:id="rId10"/>
    <p:sldId id="2299" r:id="rId11"/>
    <p:sldId id="2300" r:id="rId12"/>
    <p:sldId id="2327" r:id="rId13"/>
    <p:sldId id="2302" r:id="rId14"/>
    <p:sldId id="6583" r:id="rId15"/>
    <p:sldId id="6584" r:id="rId16"/>
    <p:sldId id="2303" r:id="rId17"/>
    <p:sldId id="2323" r:id="rId18"/>
    <p:sldId id="6592" r:id="rId19"/>
    <p:sldId id="6593" r:id="rId20"/>
    <p:sldId id="6575" r:id="rId21"/>
    <p:sldId id="6594" r:id="rId22"/>
    <p:sldId id="6624" r:id="rId23"/>
    <p:sldId id="6605" r:id="rId24"/>
    <p:sldId id="2334" r:id="rId25"/>
    <p:sldId id="2340" r:id="rId26"/>
    <p:sldId id="2304" r:id="rId27"/>
    <p:sldId id="6566" r:id="rId28"/>
    <p:sldId id="2328" r:id="rId29"/>
    <p:sldId id="2306" r:id="rId30"/>
    <p:sldId id="6595" r:id="rId31"/>
    <p:sldId id="808" r:id="rId32"/>
    <p:sldId id="6596" r:id="rId33"/>
    <p:sldId id="6597" r:id="rId34"/>
    <p:sldId id="6598" r:id="rId35"/>
    <p:sldId id="6606" r:id="rId36"/>
    <p:sldId id="2332" r:id="rId37"/>
    <p:sldId id="6479" r:id="rId38"/>
    <p:sldId id="2329" r:id="rId39"/>
    <p:sldId id="2309" r:id="rId40"/>
    <p:sldId id="2335" r:id="rId41"/>
    <p:sldId id="2311" r:id="rId42"/>
    <p:sldId id="6607" r:id="rId43"/>
    <p:sldId id="624" r:id="rId44"/>
    <p:sldId id="625" r:id="rId45"/>
    <p:sldId id="6608" r:id="rId46"/>
    <p:sldId id="2313" r:id="rId47"/>
    <p:sldId id="2312" r:id="rId48"/>
    <p:sldId id="2336" r:id="rId49"/>
    <p:sldId id="2315" r:id="rId50"/>
    <p:sldId id="6609" r:id="rId51"/>
    <p:sldId id="6611" r:id="rId52"/>
    <p:sldId id="6610" r:id="rId53"/>
    <p:sldId id="6626" r:id="rId54"/>
    <p:sldId id="6627" r:id="rId55"/>
    <p:sldId id="6628" r:id="rId56"/>
    <p:sldId id="962" r:id="rId57"/>
    <p:sldId id="6625" r:id="rId58"/>
    <p:sldId id="2341" r:id="rId59"/>
    <p:sldId id="2337" r:id="rId60"/>
    <p:sldId id="2317" r:id="rId61"/>
    <p:sldId id="6612" r:id="rId62"/>
    <p:sldId id="623" r:id="rId63"/>
    <p:sldId id="6629" r:id="rId64"/>
    <p:sldId id="6613" r:id="rId65"/>
    <p:sldId id="6553" r:id="rId66"/>
    <p:sldId id="6616" r:id="rId67"/>
    <p:sldId id="5550" r:id="rId68"/>
    <p:sldId id="5551" r:id="rId69"/>
    <p:sldId id="3193" r:id="rId70"/>
    <p:sldId id="6617" r:id="rId71"/>
    <p:sldId id="630" r:id="rId72"/>
    <p:sldId id="6615" r:id="rId73"/>
    <p:sldId id="2319" r:id="rId74"/>
    <p:sldId id="6618" r:id="rId75"/>
    <p:sldId id="6622" r:id="rId76"/>
    <p:sldId id="6572" r:id="rId77"/>
    <p:sldId id="6619" r:id="rId78"/>
    <p:sldId id="6620" r:id="rId79"/>
    <p:sldId id="6621" r:id="rId80"/>
    <p:sldId id="2320" r:id="rId81"/>
    <p:sldId id="5178" r:id="rId82"/>
    <p:sldId id="6630" r:id="rId83"/>
    <p:sldId id="6632" r:id="rId84"/>
    <p:sldId id="6631" r:id="rId85"/>
    <p:sldId id="2033" r:id="rId86"/>
    <p:sldId id="2338" r:id="rId87"/>
    <p:sldId id="6290" r:id="rId8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F31CC-600C-46F6-B84B-31EB86D27069}" v="15" dt="2020-10-25T17:30:07.02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6778"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10/31/2020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51FF02-BF86-43D4-A9E4-C34925D970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10/31/2020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8495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72754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10/31/2020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603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1" r:id="rId13"/>
    <p:sldLayoutId id="2147488934" r:id="rId14"/>
    <p:sldLayoutId id="214748893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5"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wmf"/><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wmf"/><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3</a:t>
            </a:r>
            <a:endParaRPr lang="en-US" sz="3600" kern="0" dirty="0">
              <a:sym typeface="Symbol" pitchFamily="18" charset="2"/>
            </a:endParaRPr>
          </a:p>
          <a:p>
            <a:pPr algn="ctr" eaLnBrk="1" hangingPunct="1"/>
            <a:r>
              <a:rPr lang="en-US" sz="3600" kern="0" dirty="0">
                <a:sym typeface="Symbol" pitchFamily="18" charset="2"/>
              </a:rPr>
              <a:t>The Fall of Man</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64A1A5C6-FB13-4D3F-900C-A409A588E4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1117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799" y="1600200"/>
            <a:ext cx="8115219"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2907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49461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476500" y="228600"/>
            <a:ext cx="41910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Evangelical Feminism</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Font typeface="Wingdings" pitchFamily="2" charset="2"/>
              <a:buNone/>
            </a:pPr>
            <a:r>
              <a:rPr lang="en-US" dirty="0">
                <a:effectLst>
                  <a:outerShdw blurRad="38100" dist="38100" dir="2700000" algn="tl">
                    <a:srgbClr val="000000">
                      <a:alpha val="43137"/>
                    </a:srgbClr>
                  </a:outerShdw>
                </a:effectLst>
              </a:rPr>
              <a:t>A theological movement within the evangelical church that seeks to abolish all gender role distinctions within marriage and the church</a:t>
            </a:r>
          </a:p>
        </p:txBody>
      </p:sp>
      <p:pic>
        <p:nvPicPr>
          <p:cNvPr id="206855" name="Picture 7"/>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6" name="Picture 5">
            <a:extLst>
              <a:ext uri="{FF2B5EF4-FFF2-40B4-BE49-F238E27FC236}">
                <a16:creationId xmlns:a16="http://schemas.microsoft.com/office/drawing/2014/main" id="{3B50B98B-8D5A-46D6-A86C-EE7EE6AA8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302338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God held Adam accountable – Gen. 3:9; Rom. 5:12</a:t>
            </a:r>
            <a:endParaRPr lang="en-US" sz="3000" dirty="0"/>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648724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914400"/>
          </a:xfrm>
        </p:spPr>
        <p:txBody>
          <a:bodyPr/>
          <a:lstStyle/>
          <a:p>
            <a:pPr algn="ctr" eaLnBrk="1" hangingPunct="1">
              <a:defRPr/>
            </a:pPr>
            <a:r>
              <a:rPr lang="en-US" sz="3600" dirty="0">
                <a:effectLst>
                  <a:outerShdw blurRad="38100" dist="38100" dir="2700000" algn="tl">
                    <a:srgbClr val="000000">
                      <a:alpha val="43137"/>
                    </a:srgbClr>
                  </a:outerShdw>
                </a:effectLst>
              </a:rPr>
              <a:t>Male Headship Before the Fall</a:t>
            </a:r>
          </a:p>
        </p:txBody>
      </p:sp>
      <p:sp>
        <p:nvSpPr>
          <p:cNvPr id="3" name="Content Placeholder 2"/>
          <p:cNvSpPr>
            <a:spLocks noGrp="1"/>
          </p:cNvSpPr>
          <p:nvPr>
            <p:ph idx="1"/>
          </p:nvPr>
        </p:nvSpPr>
        <p:spPr>
          <a:xfrm>
            <a:off x="304800" y="1371600"/>
            <a:ext cx="8758518"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created first – Gen.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Adam named Eve – Gen.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God held Adam accountable – Gen. 3:9; Rom. 5:12</a:t>
            </a:r>
            <a:endParaRPr lang="en-US" sz="3000" b="1" u="sng" dirty="0">
              <a:solidFill>
                <a:srgbClr val="FFFFCC"/>
              </a:solidFill>
            </a:endParaRPr>
          </a:p>
        </p:txBody>
      </p:sp>
      <p:pic>
        <p:nvPicPr>
          <p:cNvPr id="5" name="Picture 4">
            <a:extLst>
              <a:ext uri="{FF2B5EF4-FFF2-40B4-BE49-F238E27FC236}">
                <a16:creationId xmlns:a16="http://schemas.microsoft.com/office/drawing/2014/main" id="{87E6BA62-43C1-4B9E-99D7-C41D51251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75" y="4114800"/>
            <a:ext cx="5429250" cy="2286000"/>
          </a:xfrm>
          <a:prstGeom prst="rect">
            <a:avLst/>
          </a:prstGeom>
        </p:spPr>
      </p:pic>
      <p:pic>
        <p:nvPicPr>
          <p:cNvPr id="7" name="Picture 6">
            <a:extLst>
              <a:ext uri="{FF2B5EF4-FFF2-40B4-BE49-F238E27FC236}">
                <a16:creationId xmlns:a16="http://schemas.microsoft.com/office/drawing/2014/main" id="{2A9B6DAC-FB58-4184-B088-EEE2703B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9602416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653472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2637629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599"/>
            <a:ext cx="9144000" cy="922283"/>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(Gen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22802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34A74-3D06-4B23-8EE8-8EDB103A0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husbands in the same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wives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way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with someone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weaker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she is a woman; and show her honor as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heir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grace of life, so that your prayers will not be hindered.”</a:t>
            </a:r>
          </a:p>
        </p:txBody>
      </p:sp>
    </p:spTree>
    <p:extLst>
      <p:ext uri="{BB962C8B-B14F-4D97-AF65-F5344CB8AC3E}">
        <p14:creationId xmlns:p14="http://schemas.microsoft.com/office/powerpoint/2010/main" val="7894625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4C37C7-26F1-4859-9FDE-309404C94027}"/>
              </a:ext>
            </a:extLst>
          </p:cNvPr>
          <p:cNvPicPr>
            <a:picLocks noChangeAspect="1"/>
          </p:cNvPicPr>
          <p:nvPr/>
        </p:nvPicPr>
        <p:blipFill>
          <a:blip r:embed="rId2"/>
          <a:stretch>
            <a:fillRect/>
          </a:stretch>
        </p:blipFill>
        <p:spPr>
          <a:xfrm>
            <a:off x="182499" y="435604"/>
            <a:ext cx="8779001" cy="598679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extLst>
      <p:ext uri="{BB962C8B-B14F-4D97-AF65-F5344CB8AC3E}">
        <p14:creationId xmlns:p14="http://schemas.microsoft.com/office/powerpoint/2010/main" val="24359344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7427DE57-D94B-4329-A479-A0F682994E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52655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85064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564" y="381000"/>
            <a:ext cx="8028873" cy="2743200"/>
          </a:xfrm>
          <a:prstGeom prst="rect">
            <a:avLst/>
          </a:prstGeom>
          <a:ln w="38100">
            <a:solidFill>
              <a:srgbClr val="00CCFF"/>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03" y="3505200"/>
            <a:ext cx="8032595" cy="2743200"/>
          </a:xfrm>
          <a:prstGeom prst="rect">
            <a:avLst/>
          </a:prstGeom>
          <a:ln w="38100">
            <a:solidFill>
              <a:srgbClr val="FFFF00"/>
            </a:solidFill>
          </a:ln>
        </p:spPr>
      </p:pic>
      <p:sp>
        <p:nvSpPr>
          <p:cNvPr id="5" name="TextBox 2"/>
          <p:cNvSpPr txBox="1">
            <a:spLocks noChangeArrowheads="1"/>
          </p:cNvSpPr>
          <p:nvPr/>
        </p:nvSpPr>
        <p:spPr bwMode="auto">
          <a:xfrm>
            <a:off x="3276600" y="63246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solidFill>
                  <a:srgbClr val="FFFFFF"/>
                </a:solidFill>
                <a:latin typeface="Calibri" panose="020F0502020204030204" pitchFamily="34" charset="0"/>
              </a:rPr>
              <a:t>Chart courtesy of Thomas Stegall </a:t>
            </a:r>
          </a:p>
        </p:txBody>
      </p:sp>
    </p:spTree>
    <p:extLst>
      <p:ext uri="{BB962C8B-B14F-4D97-AF65-F5344CB8AC3E}">
        <p14:creationId xmlns:p14="http://schemas.microsoft.com/office/powerpoint/2010/main" val="14292474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642158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a:t>
            </a:r>
            <a:r>
              <a:rPr lang="en-US" b="1" u="sng" dirty="0">
                <a:solidFill>
                  <a:srgbClr val="FFFFCC"/>
                </a:solidFill>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80910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599" y="1620838"/>
            <a:ext cx="7051655"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530632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281586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12864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B03F6943-0F38-44DD-9224-615ADEBA58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259556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8415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5720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540594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5EAD3-F585-423E-BD6B-568AB9DD823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535801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A7C89-218D-406C-BDD3-4D7EAE57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8993" y="457200"/>
            <a:ext cx="6746015" cy="5943600"/>
          </a:xfrm>
          <a:prstGeom prst="rect">
            <a:avLst/>
          </a:prstGeom>
        </p:spPr>
      </p:pic>
    </p:spTree>
    <p:extLst>
      <p:ext uri="{BB962C8B-B14F-4D97-AF65-F5344CB8AC3E}">
        <p14:creationId xmlns:p14="http://schemas.microsoft.com/office/powerpoint/2010/main" val="217775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5626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Protoevangelium (3:15)</a:t>
            </a:r>
          </a:p>
        </p:txBody>
      </p:sp>
      <p:pic>
        <p:nvPicPr>
          <p:cNvPr id="5" name="Picture 4">
            <a:extLst>
              <a:ext uri="{FF2B5EF4-FFF2-40B4-BE49-F238E27FC236}">
                <a16:creationId xmlns:a16="http://schemas.microsoft.com/office/drawing/2014/main" id="{37AA57B5-8E67-4A82-B60A-5C78B5344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58536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143000"/>
            <a:ext cx="8991600" cy="4800600"/>
          </a:xfrm>
        </p:spPr>
        <p:txBody>
          <a:bodyPr/>
          <a:lstStyle/>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Eden (Gen 3:15)</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Mid point of the Tribulation (Rev 12:9)</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Beginning of millennium (Rev 20:2-3)</a:t>
            </a:r>
          </a:p>
          <a:p>
            <a:pPr marL="457200" lvl="1" indent="-457200" eaLnBrk="1" hangingPunct="1">
              <a:lnSpc>
                <a:spcPct val="90000"/>
              </a:lnSpc>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3829807"/>
            <a:ext cx="1738312" cy="2875793"/>
          </a:xfrm>
          <a:prstGeom prst="rect">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33500" y="228600"/>
            <a:ext cx="6477000" cy="914400"/>
          </a:xfrm>
        </p:spPr>
        <p:txBody>
          <a:bodyPr/>
          <a:lstStyle/>
          <a:p>
            <a:pPr algn="ctr" eaLnBrk="1" hangingPunct="1"/>
            <a:r>
              <a:rPr lang="en-US" sz="3600" dirty="0">
                <a:effectLst>
                  <a:outerShdw blurRad="38100" dist="38100" dir="2700000" algn="tl">
                    <a:srgbClr val="000000">
                      <a:alpha val="43137"/>
                    </a:srgbClr>
                  </a:outerShdw>
                </a:effectLst>
              </a:rPr>
              <a:t>Satanic Attempts to Stop Messiah</a:t>
            </a:r>
          </a:p>
        </p:txBody>
      </p:sp>
      <p:sp>
        <p:nvSpPr>
          <p:cNvPr id="43011" name="Rectangle 3"/>
          <p:cNvSpPr>
            <a:spLocks noGrp="1" noChangeArrowheads="1"/>
          </p:cNvSpPr>
          <p:nvPr>
            <p:ph type="body" sz="half" idx="1"/>
          </p:nvPr>
        </p:nvSpPr>
        <p:spPr>
          <a:xfrm>
            <a:off x="152400" y="1600200"/>
            <a:ext cx="4827588" cy="4460875"/>
          </a:xfrm>
        </p:spPr>
        <p:txBody>
          <a:bodyPr/>
          <a:lstStyle/>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Cain; Gen. 4, 1 Jn. 3:12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Pharaoh; Ex. 1</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Athaliah;2 Chron. 22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Haman; Esther</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Herod; Mt.2;Rev 12:4</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Matt 4:5-7</a:t>
            </a:r>
          </a:p>
        </p:txBody>
      </p:sp>
      <p:pic>
        <p:nvPicPr>
          <p:cNvPr id="25604" name="Picture 4"/>
          <p:cNvPicPr>
            <a:picLocks noGrp="1" noChangeAspect="1" noChangeArrowheads="1"/>
          </p:cNvPicPr>
          <p:nvPr>
            <p:ph type="clipArt" sz="half" idx="2"/>
          </p:nvPr>
        </p:nvPicPr>
        <p:blipFill>
          <a:blip r:embed="rId2" cstate="print">
            <a:lum bright="-20000" contrast="20000"/>
            <a:grayscl/>
          </a:blip>
          <a:srcRect/>
          <a:stretch>
            <a:fillRect/>
          </a:stretch>
        </p:blipFill>
        <p:spPr>
          <a:xfrm>
            <a:off x="5029200" y="1752600"/>
            <a:ext cx="3810000" cy="4114800"/>
          </a:xfrm>
          <a:noFill/>
        </p:spPr>
      </p:pic>
      <p:pic>
        <p:nvPicPr>
          <p:cNvPr id="5" name="Picture 4">
            <a:extLst>
              <a:ext uri="{FF2B5EF4-FFF2-40B4-BE49-F238E27FC236}">
                <a16:creationId xmlns:a16="http://schemas.microsoft.com/office/drawing/2014/main" id="{C0DBA412-DA4F-4DD4-B089-5A5B72170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5A9127AA-8D0C-46C8-8E73-7DECA10EC2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97151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0339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a:t>
            </a:r>
            <a:r>
              <a:rPr lang="en-US" sz="2800" b="1" u="sng" dirty="0">
                <a:solidFill>
                  <a:srgbClr val="FFFFCC"/>
                </a:solidFill>
                <a:latin typeface="Calibri" panose="020F0502020204030204" pitchFamily="34" charset="0"/>
              </a:rPr>
              <a:t>Be fruitful and multiply, and fill the earth, and subdue it</a:t>
            </a:r>
            <a:r>
              <a:rPr lang="en-US" sz="2800" dirty="0">
                <a:latin typeface="Calibri" panose="020F0502020204030204" pitchFamily="34" charset="0"/>
              </a:rPr>
              <a:t>; and rule over the fish of the sea and over the birds of the sky and over every living thing that moves on the earth.”</a:t>
            </a:r>
          </a:p>
        </p:txBody>
      </p:sp>
    </p:spTree>
    <p:extLst>
      <p:ext uri="{BB962C8B-B14F-4D97-AF65-F5344CB8AC3E}">
        <p14:creationId xmlns:p14="http://schemas.microsoft.com/office/powerpoint/2010/main" val="278943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573068D6-6162-4F7D-AB0E-B4A7EEE9A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38794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0CCA2-08B1-46BD-B340-BC5FDB6A0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3:16</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woman He said, ‘I will greatly multiply Your pain in childbirth, In pain you will bring forth children;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your desire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TESHUQAH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for your husband, And he will rule over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65D05A9-EA23-439D-8F04-A35D75AC3428}"/>
              </a:ext>
            </a:extLst>
          </p:cNvPr>
          <p:cNvPicPr>
            <a:picLocks noChangeAspect="1"/>
          </p:cNvPicPr>
          <p:nvPr/>
        </p:nvPicPr>
        <p:blipFill>
          <a:blip r:embed="rId3"/>
          <a:stretch>
            <a:fillRect/>
          </a:stretch>
        </p:blipFill>
        <p:spPr>
          <a:xfrm>
            <a:off x="3143429" y="3200400"/>
            <a:ext cx="2857143" cy="1638095"/>
          </a:xfrm>
          <a:prstGeom prst="rect">
            <a:avLst/>
          </a:prstGeom>
        </p:spPr>
      </p:pic>
    </p:spTree>
    <p:extLst>
      <p:ext uri="{BB962C8B-B14F-4D97-AF65-F5344CB8AC3E}">
        <p14:creationId xmlns:p14="http://schemas.microsoft.com/office/powerpoint/2010/main" val="35396846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9BEBD-1F65-45AD-B1D4-475C3D4E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92881"/>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cs typeface="Calibri" panose="020F0502020204030204" pitchFamily="34" charset="0"/>
              </a:rPr>
              <a:t> </a:t>
            </a:r>
            <a:r>
              <a:rPr lang="en-US" sz="4000" b="1" dirty="0">
                <a:solidFill>
                  <a:schemeClr val="tx2"/>
                </a:solidFill>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Song of Solomon 7:10</a:t>
            </a:r>
          </a:p>
          <a:p>
            <a:pPr algn="just"/>
            <a:r>
              <a:rPr lang="en-US" sz="4000" dirty="0">
                <a:latin typeface="Calibri" panose="020F0502020204030204" pitchFamily="34" charset="0"/>
                <a:cs typeface="Calibri" panose="020F0502020204030204" pitchFamily="34" charset="0"/>
              </a:rPr>
              <a:t>“I am my beloved’s, and his desire </a:t>
            </a:r>
            <a:r>
              <a:rPr lang="en-US" sz="4000" b="1" u="sng" dirty="0">
                <a:solidFill>
                  <a:srgbClr val="FFFFCC"/>
                </a:solidFill>
                <a:latin typeface="Calibri" panose="020F0502020204030204" pitchFamily="34" charset="0"/>
                <a:cs typeface="Calibri" panose="020F0502020204030204" pitchFamily="34" charset="0"/>
              </a:rPr>
              <a:t>[</a:t>
            </a:r>
            <a:r>
              <a:rPr lang="en-US" sz="4000" b="1" i="1" u="sng" dirty="0">
                <a:solidFill>
                  <a:srgbClr val="FFFFCC"/>
                </a:solidFill>
                <a:latin typeface="Calibri" panose="020F0502020204030204" pitchFamily="34" charset="0"/>
                <a:cs typeface="Calibri" panose="020F0502020204030204" pitchFamily="34" charset="0"/>
              </a:rPr>
              <a:t>TESHUQAH</a:t>
            </a:r>
            <a:r>
              <a:rPr lang="en-US" sz="4000" b="1" u="sng" dirty="0">
                <a:solidFill>
                  <a:srgbClr val="FFFFCC"/>
                </a:solidFill>
                <a:latin typeface="Calibri" panose="020F0502020204030204" pitchFamily="34" charset="0"/>
                <a:cs typeface="Calibri" panose="020F0502020204030204" pitchFamily="34" charset="0"/>
              </a:rPr>
              <a:t>]</a:t>
            </a:r>
            <a:r>
              <a:rPr lang="en-US" sz="4000" b="1" dirty="0">
                <a:solidFill>
                  <a:srgbClr val="FFFFCC"/>
                </a:solidFill>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is for me.”</a:t>
            </a:r>
          </a:p>
        </p:txBody>
      </p:sp>
      <p:pic>
        <p:nvPicPr>
          <p:cNvPr id="2" name="Picture 1">
            <a:extLst>
              <a:ext uri="{FF2B5EF4-FFF2-40B4-BE49-F238E27FC236}">
                <a16:creationId xmlns:a16="http://schemas.microsoft.com/office/drawing/2014/main" id="{30FBA066-46E6-4A64-9297-1C797AB0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38400"/>
            <a:ext cx="3200400" cy="2286000"/>
          </a:xfrm>
          <a:prstGeom prst="rect">
            <a:avLst/>
          </a:prstGeom>
        </p:spPr>
      </p:pic>
    </p:spTree>
    <p:extLst>
      <p:ext uri="{BB962C8B-B14F-4D97-AF65-F5344CB8AC3E}">
        <p14:creationId xmlns:p14="http://schemas.microsoft.com/office/powerpoint/2010/main" val="15644731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Parallel Between Genesis 3:16 &amp; 4:7</a:t>
            </a:r>
          </a:p>
        </p:txBody>
      </p:sp>
      <p:sp>
        <p:nvSpPr>
          <p:cNvPr id="37891" name="Rectangle 3"/>
          <p:cNvSpPr>
            <a:spLocks noGrp="1" noChangeArrowheads="1"/>
          </p:cNvSpPr>
          <p:nvPr>
            <p:ph type="body" idx="1"/>
          </p:nvPr>
        </p:nvSpPr>
        <p:spPr>
          <a:xfrm>
            <a:off x="266700" y="1371600"/>
            <a:ext cx="8610600" cy="41148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3:16</a:t>
            </a:r>
          </a:p>
          <a:p>
            <a:pPr marL="0" indent="0" eaLnBrk="1" hangingPunct="1">
              <a:spcBef>
                <a:spcPts val="1200"/>
              </a:spcBef>
              <a:spcAft>
                <a:spcPts val="1200"/>
              </a:spcAft>
              <a:buNone/>
              <a:defRPr/>
            </a:pPr>
            <a:r>
              <a:rPr lang="en-US" dirty="0">
                <a:effectLst/>
              </a:rPr>
              <a:t>“your </a:t>
            </a:r>
            <a:r>
              <a:rPr lang="en-US" b="1" u="sng" dirty="0">
                <a:solidFill>
                  <a:srgbClr val="FFFFCC"/>
                </a:solidFill>
                <a:effectLst/>
              </a:rPr>
              <a:t>desire</a:t>
            </a:r>
            <a:r>
              <a:rPr lang="en-US" dirty="0">
                <a:effectLst/>
              </a:rPr>
              <a:t> [</a:t>
            </a:r>
            <a:r>
              <a:rPr lang="en-US" sz="2400" i="1" dirty="0">
                <a:effectLst/>
              </a:rPr>
              <a:t>TESHUQAH</a:t>
            </a:r>
            <a:r>
              <a:rPr lang="en-US" sz="2400" dirty="0">
                <a:effectLst/>
              </a:rPr>
              <a:t>] </a:t>
            </a:r>
            <a:r>
              <a:rPr lang="en-US" dirty="0">
                <a:effectLst/>
              </a:rPr>
              <a:t>will be for your husband, and he will rule over you.”</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4:7</a:t>
            </a:r>
          </a:p>
          <a:p>
            <a:pPr marL="0" indent="0" eaLnBrk="1" hangingPunct="1">
              <a:spcBef>
                <a:spcPts val="1200"/>
              </a:spcBef>
              <a:spcAft>
                <a:spcPts val="1200"/>
              </a:spcAft>
              <a:buNone/>
              <a:defRPr/>
            </a:pPr>
            <a:r>
              <a:rPr lang="en-US" dirty="0">
                <a:effectLst/>
              </a:rPr>
              <a:t>“its [sin] </a:t>
            </a:r>
            <a:r>
              <a:rPr lang="en-US" b="1" u="sng" dirty="0">
                <a:solidFill>
                  <a:srgbClr val="FFFFCC"/>
                </a:solidFill>
                <a:effectLst/>
              </a:rPr>
              <a:t>desire</a:t>
            </a:r>
            <a:r>
              <a:rPr lang="en-US" dirty="0">
                <a:effectLst/>
              </a:rPr>
              <a:t> </a:t>
            </a:r>
            <a:r>
              <a:rPr lang="en-US" sz="2400" dirty="0">
                <a:effectLst/>
              </a:rPr>
              <a:t>[</a:t>
            </a:r>
            <a:r>
              <a:rPr lang="en-US" sz="2400" i="1" dirty="0">
                <a:effectLst/>
              </a:rPr>
              <a:t>TESHUQAH</a:t>
            </a:r>
            <a:r>
              <a:rPr lang="en-US" sz="2400" dirty="0">
                <a:effectLst/>
              </a:rPr>
              <a:t>]</a:t>
            </a:r>
            <a:r>
              <a:rPr lang="en-US" dirty="0">
                <a:effectLst/>
              </a:rPr>
              <a:t> is for you, but you must master it.”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5909101"/>
            <a:ext cx="58674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Susan T. </a:t>
            </a:r>
            <a:r>
              <a:rPr lang="en-US" sz="2000" dirty="0" err="1">
                <a:latin typeface="Calibri" panose="020F0502020204030204" pitchFamily="34" charset="0"/>
                <a:cs typeface="Calibri" panose="020F0502020204030204" pitchFamily="34" charset="0"/>
              </a:rPr>
              <a:t>Foh</a:t>
            </a:r>
            <a:r>
              <a:rPr lang="en-US" sz="2000" dirty="0">
                <a:latin typeface="Calibri" panose="020F0502020204030204" pitchFamily="34" charset="0"/>
                <a:cs typeface="Calibri" panose="020F0502020204030204" pitchFamily="34" charset="0"/>
              </a:rPr>
              <a:t>, “What is the Woman’s Desire?”, </a:t>
            </a:r>
            <a:r>
              <a:rPr lang="en-US" sz="2000" i="1" dirty="0">
                <a:latin typeface="Calibri" panose="020F0502020204030204" pitchFamily="34" charset="0"/>
                <a:cs typeface="Calibri" panose="020F0502020204030204" pitchFamily="34" charset="0"/>
              </a:rPr>
              <a:t>The Westminster Theological Journal</a:t>
            </a:r>
            <a:r>
              <a:rPr lang="en-US" sz="2000" dirty="0">
                <a:latin typeface="Calibri" panose="020F0502020204030204" pitchFamily="34" charset="0"/>
                <a:cs typeface="Calibri" panose="020F0502020204030204" pitchFamily="34" charset="0"/>
              </a:rPr>
              <a:t> 37 (1974-75), 376-83.</a:t>
            </a:r>
          </a:p>
        </p:txBody>
      </p:sp>
    </p:spTree>
    <p:extLst>
      <p:ext uri="{BB962C8B-B14F-4D97-AF65-F5344CB8AC3E}">
        <p14:creationId xmlns:p14="http://schemas.microsoft.com/office/powerpoint/2010/main" val="1859319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7:28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you marry, you have not sinned; and if a virgin marries, she has not sinned. Yet such will have trouble in this life, and I am trying to spare you.”</a:t>
            </a:r>
          </a:p>
        </p:txBody>
      </p:sp>
      <p:pic>
        <p:nvPicPr>
          <p:cNvPr id="2" name="Picture 1">
            <a:extLst>
              <a:ext uri="{FF2B5EF4-FFF2-40B4-BE49-F238E27FC236}">
                <a16:creationId xmlns:a16="http://schemas.microsoft.com/office/drawing/2014/main" id="{C32B4BE5-2301-4EFA-8353-7A906622F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16681933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9A097-DCC4-4775-82D4-237AB339D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Proverbs 21:9, 19; 25:24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a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desert land</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with a contentious and vexing woman...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25:24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better to live in a corner of the roof</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in a house shared with a contentious woman.”</a:t>
            </a:r>
          </a:p>
        </p:txBody>
      </p:sp>
    </p:spTree>
    <p:extLst>
      <p:ext uri="{BB962C8B-B14F-4D97-AF65-F5344CB8AC3E}">
        <p14:creationId xmlns:p14="http://schemas.microsoft.com/office/powerpoint/2010/main" val="15996488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693355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GENESIS 3: THE FALL OF MAN</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“This chapter is </a:t>
            </a:r>
            <a:r>
              <a:rPr lang="en-US" sz="2800" b="1" u="sng" dirty="0">
                <a:solidFill>
                  <a:srgbClr val="FFFFCC"/>
                </a:solidFill>
              </a:rPr>
              <a:t>the pivot</a:t>
            </a:r>
            <a:r>
              <a:rPr lang="en-US" sz="2800" dirty="0">
                <a:solidFill>
                  <a:srgbClr val="FFFFFF"/>
                </a:solidFill>
              </a:rPr>
              <a:t> on which the whole Bible turns”</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941765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t>
            </a:r>
          </a:p>
          <a:p>
            <a:pPr algn="just">
              <a:defRPr/>
            </a:pP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latin typeface="Calibri" panose="020F0502020204030204" pitchFamily="34" charset="0"/>
                <a:cs typeface="Calibri" panose="020F0502020204030204" pitchFamily="34" charset="0"/>
              </a:rPr>
              <a:t>19 </a:t>
            </a:r>
            <a:r>
              <a:rPr lang="en-US" sz="3200" dirty="0">
                <a:latin typeface="Calibri" panose="020F0502020204030204" pitchFamily="34" charset="0"/>
                <a:cs typeface="Calibri" panose="020F0502020204030204" pitchFamily="34" charset="0"/>
              </a:rPr>
              <a:t>By the sweat of your face You will eat bread...”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6186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4" y="3352800"/>
            <a:ext cx="3030773"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85B471A1-F495-49E3-A7C4-D4F55ED8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95680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die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0922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we do not lose heart, but though our outer man is decaying, yet our inner man is being renewed day by day.</a:t>
            </a:r>
          </a:p>
        </p:txBody>
      </p:sp>
      <p:pic>
        <p:nvPicPr>
          <p:cNvPr id="3" name="Picture 2">
            <a:extLst>
              <a:ext uri="{FF2B5EF4-FFF2-40B4-BE49-F238E27FC236}">
                <a16:creationId xmlns:a16="http://schemas.microsoft.com/office/drawing/2014/main" id="{02E185EF-4D20-49A6-9761-B9C3940D1E52}"/>
              </a:ext>
            </a:extLst>
          </p:cNvPr>
          <p:cNvPicPr>
            <a:picLocks noChangeAspect="1"/>
          </p:cNvPicPr>
          <p:nvPr/>
        </p:nvPicPr>
        <p:blipFill>
          <a:blip r:embed="rId3"/>
          <a:stretch>
            <a:fillRect/>
          </a:stretch>
        </p:blipFill>
        <p:spPr>
          <a:xfrm>
            <a:off x="3553522" y="2590800"/>
            <a:ext cx="2036957" cy="228600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1054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52118"/>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2865508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2275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74822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75</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97317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29763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a:t>
            </a:r>
            <a:r>
              <a:rPr lang="en-US" sz="2800" b="1" u="sng" dirty="0">
                <a:solidFill>
                  <a:srgbClr val="FFFFCC"/>
                </a:solidFill>
                <a:latin typeface="Calibri" panose="020F0502020204030204" pitchFamily="34" charset="0"/>
              </a:rPr>
              <a:t>Let Us make man in Our image, according to Our 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2782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42490B80-7233-4FD0-8476-EF24534D7B8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5167290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955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Tree>
    <p:extLst>
      <p:ext uri="{BB962C8B-B14F-4D97-AF65-F5344CB8AC3E}">
        <p14:creationId xmlns:p14="http://schemas.microsoft.com/office/powerpoint/2010/main" val="242036941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5" name="Title 1">
            <a:extLst>
              <a:ext uri="{FF2B5EF4-FFF2-40B4-BE49-F238E27FC236}">
                <a16:creationId xmlns:a16="http://schemas.microsoft.com/office/drawing/2014/main" id="{59102363-440A-476A-8BA2-418791E5D582}"/>
              </a:ext>
            </a:extLst>
          </p:cNvPr>
          <p:cNvSpPr>
            <a:spLocks noGrp="1"/>
          </p:cNvSpPr>
          <p:nvPr>
            <p:ph type="title"/>
          </p:nvPr>
        </p:nvSpPr>
        <p:spPr>
          <a:xfrm>
            <a:off x="1676400" y="20955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Tree>
    <p:extLst>
      <p:ext uri="{BB962C8B-B14F-4D97-AF65-F5344CB8AC3E}">
        <p14:creationId xmlns:p14="http://schemas.microsoft.com/office/powerpoint/2010/main" val="218801045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76882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095500" y="2286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 Review</a:t>
            </a:r>
          </a:p>
        </p:txBody>
      </p:sp>
    </p:spTree>
    <p:extLst>
      <p:ext uri="{BB962C8B-B14F-4D97-AF65-F5344CB8AC3E}">
        <p14:creationId xmlns:p14="http://schemas.microsoft.com/office/powerpoint/2010/main" val="284957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685800" y="1735138"/>
            <a:ext cx="76200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11186</TotalTime>
  <Words>3037</Words>
  <Application>Microsoft Office PowerPoint</Application>
  <PresentationFormat>On-screen Show (4:3)</PresentationFormat>
  <Paragraphs>299</Paragraphs>
  <Slides>86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86</vt:i4>
      </vt:variant>
    </vt:vector>
  </HeadingPairs>
  <TitlesOfParts>
    <vt:vector size="91" baseType="lpstr">
      <vt:lpstr>Calibri</vt:lpstr>
      <vt:lpstr>Times New Roman</vt:lpstr>
      <vt:lpstr>Wingdings</vt:lpstr>
      <vt:lpstr>Azure</vt:lpstr>
      <vt:lpstr>Azure</vt:lpstr>
      <vt:lpstr>PowerPoint Presentation</vt:lpstr>
      <vt:lpstr>GENESIS STRUCTURE</vt:lpstr>
      <vt:lpstr>GENESIS STRUCTURE</vt:lpstr>
      <vt:lpstr>PowerPoint Presentation</vt:lpstr>
      <vt:lpstr>GENESIS STRUCTURE</vt:lpstr>
      <vt:lpstr>GENESIS 3: THE FALL OF MAN</vt:lpstr>
      <vt:lpstr>PowerPoint Presentation</vt:lpstr>
      <vt:lpstr>PowerPoint Presentation</vt:lpstr>
      <vt:lpstr>Satan’s Tactics (2 Cor 2:11)</vt:lpstr>
      <vt:lpstr>Adam and Eve’s Mistakes (Eph 6:10-20)</vt:lpstr>
      <vt:lpstr>PowerPoint Presentation</vt:lpstr>
      <vt:lpstr>Sin of Adam and Eve (3:6)</vt:lpstr>
      <vt:lpstr>Sin of Adam and Eve (3:6)</vt:lpstr>
      <vt:lpstr>Sin of Adam and Eve (3:6)</vt:lpstr>
      <vt:lpstr>Evangelical Feminism</vt:lpstr>
      <vt:lpstr>Male Headship Before the Fall</vt:lpstr>
      <vt:lpstr>Male Headship Before the Fall</vt:lpstr>
      <vt:lpstr>Male Headship Before the Fall</vt:lpstr>
      <vt:lpstr>Biblical Significance of Naming</vt:lpstr>
      <vt:lpstr>Male Headship Before the Fall</vt:lpstr>
      <vt:lpstr>PowerPoint Presentation</vt:lpstr>
      <vt:lpstr>PowerPoint Presentation</vt:lpstr>
      <vt:lpstr>Woman created from man’s side…not his foot</vt:lpstr>
      <vt:lpstr>PowerPoint Presentation</vt:lpstr>
      <vt:lpstr>PowerPoint Presentation</vt:lpstr>
      <vt:lpstr>PowerPoint Presentation</vt:lpstr>
      <vt:lpstr>PowerPoint Presentation</vt:lpstr>
      <vt:lpstr>Results of the Sin  (3:7-13)</vt:lpstr>
      <vt:lpstr>Results of the Sin  (3:7-13)</vt:lpstr>
      <vt:lpstr>PowerPoint Presentation</vt:lpstr>
      <vt:lpstr>Results of the Sin  (3:7-13)</vt:lpstr>
      <vt:lpstr>Results of the Sin  (3:7-13)</vt:lpstr>
      <vt:lpstr>Results of the Sin  (3:7-13)</vt:lpstr>
      <vt:lpstr>PowerPoint Presentation</vt:lpstr>
      <vt:lpstr>PowerPoint Presentation</vt:lpstr>
      <vt:lpstr>PowerPoint Presentation</vt:lpstr>
      <vt:lpstr>PowerPoint Presentation</vt:lpstr>
      <vt:lpstr>Divine Judgments  (3:14-19)</vt:lpstr>
      <vt:lpstr>Divine Judgments  (3:14-19)</vt:lpstr>
      <vt:lpstr>Serpent  (3:14-15)</vt:lpstr>
      <vt:lpstr>Serpent  (3:14-15)</vt:lpstr>
      <vt:lpstr>PowerPoint Presentation</vt:lpstr>
      <vt:lpstr>PowerPoint Presentation</vt:lpstr>
      <vt:lpstr>Serpent  (3:14-15)</vt:lpstr>
      <vt:lpstr>Satan’s Progressive Defeat</vt:lpstr>
      <vt:lpstr>Satanic Attempts to Stop Messiah</vt:lpstr>
      <vt:lpstr>Divine Judgments  (3:14-19)</vt:lpstr>
      <vt:lpstr>Woman  (3:16)</vt:lpstr>
      <vt:lpstr>Woman  (3:16)</vt:lpstr>
      <vt:lpstr>PowerPoint Presentation</vt:lpstr>
      <vt:lpstr>Woman  (3:16)</vt:lpstr>
      <vt:lpstr>PowerPoint Presentation</vt:lpstr>
      <vt:lpstr>PowerPoint Presentation</vt:lpstr>
      <vt:lpstr>Parallel Between Genesis 3:16 &amp; 4:7</vt:lpstr>
      <vt:lpstr>PowerPoint Presentation</vt:lpstr>
      <vt:lpstr>PowerPoint Presentation</vt:lpstr>
      <vt:lpstr>PowerPoint Presentation</vt:lpstr>
      <vt:lpstr>Divine Judgments  (3:14-19)</vt:lpstr>
      <vt:lpstr>Man  (3:17-19)</vt:lpstr>
      <vt:lpstr>Man  (3:17-19)</vt:lpstr>
      <vt:lpstr>PowerPoint Presentation</vt:lpstr>
      <vt:lpstr>PowerPoint Presentation</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Provision  (3:20-24)</vt:lpstr>
      <vt:lpstr>God’s Provision  (3:20-24)</vt:lpstr>
      <vt:lpstr>PowerPoint Presentation</vt:lpstr>
      <vt:lpstr>PowerPoint Presentation</vt:lpstr>
      <vt:lpstr>God’s Provision  (3:20-24)</vt:lpstr>
      <vt:lpstr>God’s Provision  (3:20-24)</vt:lpstr>
      <vt:lpstr>PowerPoint Presentation</vt:lpstr>
      <vt:lpstr>Trinitarianism in Genesis</vt:lpstr>
      <vt:lpstr>THE DIVINE INSTITUTIONS</vt:lpstr>
      <vt:lpstr>THE DIVINE INSTITUTIONS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012 - 3v1-24</dc:title>
  <dc:subject>Genesis 3</dc:subject>
  <dc:creator>A. Woods</dc:creator>
  <dc:description>Modified by Jim McGowan</dc:description>
  <cp:lastModifiedBy>Andy Woods</cp:lastModifiedBy>
  <cp:revision>1153</cp:revision>
  <cp:lastPrinted>2011-06-25T18:12:52Z</cp:lastPrinted>
  <dcterms:created xsi:type="dcterms:W3CDTF">2009-03-17T12:21:13Z</dcterms:created>
  <dcterms:modified xsi:type="dcterms:W3CDTF">2020-11-01T02:38:27Z</dcterms:modified>
</cp:coreProperties>
</file>