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8.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51"/>
  </p:notesMasterIdLst>
  <p:handoutMasterIdLst>
    <p:handoutMasterId r:id="rId152"/>
  </p:handoutMasterIdLst>
  <p:sldIdLst>
    <p:sldId id="4643" r:id="rId2"/>
    <p:sldId id="4644" r:id="rId3"/>
    <p:sldId id="4645" r:id="rId4"/>
    <p:sldId id="4646" r:id="rId5"/>
    <p:sldId id="4647" r:id="rId6"/>
    <p:sldId id="4665" r:id="rId7"/>
    <p:sldId id="5583" r:id="rId8"/>
    <p:sldId id="6572" r:id="rId9"/>
    <p:sldId id="5582" r:id="rId10"/>
    <p:sldId id="746" r:id="rId11"/>
    <p:sldId id="6573" r:id="rId12"/>
    <p:sldId id="270" r:id="rId13"/>
    <p:sldId id="6574" r:id="rId14"/>
    <p:sldId id="4847" r:id="rId15"/>
    <p:sldId id="6575" r:id="rId16"/>
    <p:sldId id="5553" r:id="rId17"/>
    <p:sldId id="6576" r:id="rId18"/>
    <p:sldId id="4815" r:id="rId19"/>
    <p:sldId id="2753" r:id="rId20"/>
    <p:sldId id="6577" r:id="rId21"/>
    <p:sldId id="5235" r:id="rId22"/>
    <p:sldId id="3652" r:id="rId23"/>
    <p:sldId id="5239" r:id="rId24"/>
    <p:sldId id="631" r:id="rId25"/>
    <p:sldId id="633" r:id="rId26"/>
    <p:sldId id="4558" r:id="rId27"/>
    <p:sldId id="634" r:id="rId28"/>
    <p:sldId id="669" r:id="rId29"/>
    <p:sldId id="3378" r:id="rId30"/>
    <p:sldId id="627" r:id="rId31"/>
    <p:sldId id="2934" r:id="rId32"/>
    <p:sldId id="5236" r:id="rId33"/>
    <p:sldId id="4909" r:id="rId34"/>
    <p:sldId id="5234" r:id="rId35"/>
    <p:sldId id="5564" r:id="rId36"/>
    <p:sldId id="5537" r:id="rId37"/>
    <p:sldId id="5580" r:id="rId38"/>
    <p:sldId id="5578" r:id="rId39"/>
    <p:sldId id="5579" r:id="rId40"/>
    <p:sldId id="6555" r:id="rId41"/>
    <p:sldId id="6556" r:id="rId42"/>
    <p:sldId id="6578" r:id="rId43"/>
    <p:sldId id="5369" r:id="rId44"/>
    <p:sldId id="5538" r:id="rId45"/>
    <p:sldId id="5565" r:id="rId46"/>
    <p:sldId id="6617" r:id="rId47"/>
    <p:sldId id="1126" r:id="rId48"/>
    <p:sldId id="5539" r:id="rId49"/>
    <p:sldId id="6609" r:id="rId50"/>
    <p:sldId id="5566" r:id="rId51"/>
    <p:sldId id="3024" r:id="rId52"/>
    <p:sldId id="5540" r:id="rId53"/>
    <p:sldId id="5606" r:id="rId54"/>
    <p:sldId id="2675" r:id="rId55"/>
    <p:sldId id="6579" r:id="rId56"/>
    <p:sldId id="3365" r:id="rId57"/>
    <p:sldId id="5558" r:id="rId58"/>
    <p:sldId id="1586" r:id="rId59"/>
    <p:sldId id="6618" r:id="rId60"/>
    <p:sldId id="5559" r:id="rId61"/>
    <p:sldId id="3103" r:id="rId62"/>
    <p:sldId id="5487" r:id="rId63"/>
    <p:sldId id="3009" r:id="rId64"/>
    <p:sldId id="5607" r:id="rId65"/>
    <p:sldId id="5608" r:id="rId66"/>
    <p:sldId id="2421" r:id="rId67"/>
    <p:sldId id="5609" r:id="rId68"/>
    <p:sldId id="6619" r:id="rId69"/>
    <p:sldId id="5545" r:id="rId70"/>
    <p:sldId id="5547" r:id="rId71"/>
    <p:sldId id="5548" r:id="rId72"/>
    <p:sldId id="3679" r:id="rId73"/>
    <p:sldId id="5568" r:id="rId74"/>
    <p:sldId id="3669" r:id="rId75"/>
    <p:sldId id="5569" r:id="rId76"/>
    <p:sldId id="5543" r:id="rId77"/>
    <p:sldId id="6580" r:id="rId78"/>
    <p:sldId id="4393" r:id="rId79"/>
    <p:sldId id="819" r:id="rId80"/>
    <p:sldId id="3668" r:id="rId81"/>
    <p:sldId id="3692" r:id="rId82"/>
    <p:sldId id="3569" r:id="rId83"/>
    <p:sldId id="3571" r:id="rId84"/>
    <p:sldId id="3570" r:id="rId85"/>
    <p:sldId id="3572" r:id="rId86"/>
    <p:sldId id="3457" r:id="rId87"/>
    <p:sldId id="3573" r:id="rId88"/>
    <p:sldId id="3390" r:id="rId89"/>
    <p:sldId id="3391" r:id="rId90"/>
    <p:sldId id="3361" r:id="rId91"/>
    <p:sldId id="6585" r:id="rId92"/>
    <p:sldId id="6474" r:id="rId93"/>
    <p:sldId id="6584" r:id="rId94"/>
    <p:sldId id="6586" r:id="rId95"/>
    <p:sldId id="6587" r:id="rId96"/>
    <p:sldId id="6568" r:id="rId97"/>
    <p:sldId id="5594" r:id="rId98"/>
    <p:sldId id="6588" r:id="rId99"/>
    <p:sldId id="6589" r:id="rId100"/>
    <p:sldId id="5612" r:id="rId101"/>
    <p:sldId id="3018" r:id="rId102"/>
    <p:sldId id="6590" r:id="rId103"/>
    <p:sldId id="6569" r:id="rId104"/>
    <p:sldId id="6567" r:id="rId105"/>
    <p:sldId id="6591" r:id="rId106"/>
    <p:sldId id="6592" r:id="rId107"/>
    <p:sldId id="5610" r:id="rId108"/>
    <p:sldId id="6557" r:id="rId109"/>
    <p:sldId id="6593" r:id="rId110"/>
    <p:sldId id="5611" r:id="rId111"/>
    <p:sldId id="284" r:id="rId112"/>
    <p:sldId id="6473" r:id="rId113"/>
    <p:sldId id="6596" r:id="rId114"/>
    <p:sldId id="5614" r:id="rId115"/>
    <p:sldId id="5613" r:id="rId116"/>
    <p:sldId id="900" r:id="rId117"/>
    <p:sldId id="322" r:id="rId118"/>
    <p:sldId id="5615" r:id="rId119"/>
    <p:sldId id="6597" r:id="rId120"/>
    <p:sldId id="6410" r:id="rId121"/>
    <p:sldId id="6411" r:id="rId122"/>
    <p:sldId id="6469" r:id="rId123"/>
    <p:sldId id="6409" r:id="rId124"/>
    <p:sldId id="6471" r:id="rId125"/>
    <p:sldId id="6582" r:id="rId126"/>
    <p:sldId id="6468" r:id="rId127"/>
    <p:sldId id="6408" r:id="rId128"/>
    <p:sldId id="6598" r:id="rId129"/>
    <p:sldId id="6470" r:id="rId130"/>
    <p:sldId id="6472" r:id="rId131"/>
    <p:sldId id="6599" r:id="rId132"/>
    <p:sldId id="6600" r:id="rId133"/>
    <p:sldId id="6601" r:id="rId134"/>
    <p:sldId id="6602" r:id="rId135"/>
    <p:sldId id="6610" r:id="rId136"/>
    <p:sldId id="6613" r:id="rId137"/>
    <p:sldId id="5550" r:id="rId138"/>
    <p:sldId id="6614" r:id="rId139"/>
    <p:sldId id="6612" r:id="rId140"/>
    <p:sldId id="6615" r:id="rId141"/>
    <p:sldId id="6611" r:id="rId142"/>
    <p:sldId id="6616" r:id="rId143"/>
    <p:sldId id="6603" r:id="rId144"/>
    <p:sldId id="6604" r:id="rId145"/>
    <p:sldId id="6605" r:id="rId146"/>
    <p:sldId id="2850" r:id="rId147"/>
    <p:sldId id="3148" r:id="rId148"/>
    <p:sldId id="6608" r:id="rId149"/>
    <p:sldId id="6581" r:id="rId15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663300"/>
    <a:srgbClr val="A6A6A6"/>
    <a:srgbClr val="00CC00"/>
    <a:srgbClr val="000099"/>
    <a:srgbClr val="00FFFF"/>
    <a:srgbClr val="3333FF"/>
    <a:srgbClr val="99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D295C-4FA8-4684-A615-0DB9D10729B6}" v="2" dt="2020-10-11T15:01:44.578"/>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2932" autoAdjust="0"/>
  </p:normalViewPr>
  <p:slideViewPr>
    <p:cSldViewPr>
      <p:cViewPr varScale="1">
        <p:scale>
          <a:sx n="110" d="100"/>
          <a:sy n="110" d="100"/>
        </p:scale>
        <p:origin x="1428" y="108"/>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notesViewPr>
    <p:cSldViewPr>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_rels/viewProps.xml.rels><?xml version="1.0" encoding="UTF-8" standalone="yes"?>
<Relationships xmlns="http://schemas.openxmlformats.org/package/2006/relationships"><Relationship Id="rId3" Type="http://schemas.openxmlformats.org/officeDocument/2006/relationships/slide" Target="slides/slide145.xml"/><Relationship Id="rId2" Type="http://schemas.openxmlformats.org/officeDocument/2006/relationships/slide" Target="slides/slide93.xml"/><Relationship Id="rId1"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504825"/>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 – 021 The Rapture - Olivet Discourse </a:t>
            </a:r>
          </a:p>
          <a:p>
            <a:pPr algn="ctr">
              <a:defRPr/>
            </a:pPr>
            <a:r>
              <a:rPr lang="en-US" sz="1300" dirty="0">
                <a:latin typeface="Calibri" panose="020F0502020204030204" pitchFamily="34" charset="0"/>
                <a:cs typeface="Calibri" panose="020F0502020204030204" pitchFamily="34" charset="0"/>
              </a:rPr>
              <a:t>09-27-2020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8F539474-4BCE-4B71-B6B3-C17EBAFE6E07}" type="datetime1">
              <a:rPr lang="en-US" smtClean="0"/>
              <a:t>10/24/2020</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86</a:t>
            </a:fld>
            <a:endParaRPr lang="en-US" dirty="0"/>
          </a:p>
        </p:txBody>
      </p:sp>
    </p:spTree>
    <p:extLst>
      <p:ext uri="{BB962C8B-B14F-4D97-AF65-F5344CB8AC3E}">
        <p14:creationId xmlns:p14="http://schemas.microsoft.com/office/powerpoint/2010/main" val="2020881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88</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10/24/2020</a:t>
            </a:fld>
            <a:endParaRPr lang="en-US" dirty="0"/>
          </a:p>
        </p:txBody>
      </p:sp>
    </p:spTree>
    <p:extLst>
      <p:ext uri="{BB962C8B-B14F-4D97-AF65-F5344CB8AC3E}">
        <p14:creationId xmlns:p14="http://schemas.microsoft.com/office/powerpoint/2010/main" val="117234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89</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7FEF2E6E-A47A-43CE-A653-404B6BCB78B9}"/>
              </a:ext>
            </a:extLst>
          </p:cNvPr>
          <p:cNvSpPr>
            <a:spLocks noGrp="1"/>
          </p:cNvSpPr>
          <p:nvPr>
            <p:ph type="dt" idx="13"/>
          </p:nvPr>
        </p:nvSpPr>
        <p:spPr/>
        <p:txBody>
          <a:bodyPr/>
          <a:lstStyle/>
          <a:p>
            <a:pPr>
              <a:defRPr/>
            </a:pPr>
            <a:fld id="{56E4F477-3D65-4EA1-9410-7F2E76DD90B2}" type="datetime1">
              <a:rPr lang="en-US" smtClean="0"/>
              <a:t>10/24/2020</a:t>
            </a:fld>
            <a:endParaRPr lang="en-US" dirty="0"/>
          </a:p>
        </p:txBody>
      </p:sp>
    </p:spTree>
    <p:extLst>
      <p:ext uri="{BB962C8B-B14F-4D97-AF65-F5344CB8AC3E}">
        <p14:creationId xmlns:p14="http://schemas.microsoft.com/office/powerpoint/2010/main" val="1611176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107</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10/24/2020</a:t>
            </a:fld>
            <a:endParaRPr lang="en-US" dirty="0"/>
          </a:p>
        </p:txBody>
      </p:sp>
    </p:spTree>
    <p:extLst>
      <p:ext uri="{BB962C8B-B14F-4D97-AF65-F5344CB8AC3E}">
        <p14:creationId xmlns:p14="http://schemas.microsoft.com/office/powerpoint/2010/main" val="48827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121</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10/24/2020</a:t>
            </a:fld>
            <a:endParaRPr lang="en-US" dirty="0"/>
          </a:p>
        </p:txBody>
      </p:sp>
    </p:spTree>
    <p:extLst>
      <p:ext uri="{BB962C8B-B14F-4D97-AF65-F5344CB8AC3E}">
        <p14:creationId xmlns:p14="http://schemas.microsoft.com/office/powerpoint/2010/main" val="4112760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123</a:t>
            </a:fld>
            <a:endParaRPr lang="en-US" altLang="en-US" dirty="0"/>
          </a:p>
        </p:txBody>
      </p:sp>
    </p:spTree>
    <p:extLst>
      <p:ext uri="{BB962C8B-B14F-4D97-AF65-F5344CB8AC3E}">
        <p14:creationId xmlns:p14="http://schemas.microsoft.com/office/powerpoint/2010/main" val="182958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127</a:t>
            </a:fld>
            <a:endParaRPr lang="en-US" altLang="en-US" dirty="0"/>
          </a:p>
        </p:txBody>
      </p:sp>
    </p:spTree>
    <p:extLst>
      <p:ext uri="{BB962C8B-B14F-4D97-AF65-F5344CB8AC3E}">
        <p14:creationId xmlns:p14="http://schemas.microsoft.com/office/powerpoint/2010/main" val="379172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fld id="{36A302DA-5E71-404F-A421-41C945FF43CD}" type="slidenum">
              <a:rPr lang="en-US" altLang="en-US"/>
              <a:pPr/>
              <a:t>‹#›</a:t>
            </a:fld>
            <a:endParaRPr lang="en-US" altLang="en-US"/>
          </a:p>
        </p:txBody>
      </p:sp>
    </p:spTree>
    <p:extLst>
      <p:ext uri="{BB962C8B-B14F-4D97-AF65-F5344CB8AC3E}">
        <p14:creationId xmlns:p14="http://schemas.microsoft.com/office/powerpoint/2010/main" val="1870058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43000" y="1981200"/>
            <a:ext cx="3810000" cy="4114800"/>
          </a:xfrm>
        </p:spPr>
        <p:txBody>
          <a:bodyPr/>
          <a:lstStyle/>
          <a:p>
            <a:pPr lvl="0"/>
            <a:endParaRPr lang="en-US" noProof="0"/>
          </a:p>
        </p:txBody>
      </p:sp>
      <p:sp>
        <p:nvSpPr>
          <p:cNvPr id="4" name="Text Placeholder 3"/>
          <p:cNvSpPr>
            <a:spLocks noGrp="1"/>
          </p:cNvSpPr>
          <p:nvPr>
            <p:ph type="body" sz="half" idx="2"/>
          </p:nvPr>
        </p:nvSpPr>
        <p:spPr>
          <a:xfrm>
            <a:off x="51054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37C431-A0A7-45EB-97F9-A6175EDB9941}"/>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3B5D887-8801-432D-A55A-C1565EDEBC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CA0AB68-7162-48F9-B948-88A337259007}"/>
              </a:ext>
            </a:extLst>
          </p:cNvPr>
          <p:cNvSpPr>
            <a:spLocks noGrp="1"/>
          </p:cNvSpPr>
          <p:nvPr>
            <p:ph type="sldNum" sz="quarter" idx="12"/>
          </p:nvPr>
        </p:nvSpPr>
        <p:spPr/>
        <p:txBody>
          <a:bodyPr/>
          <a:lstStyle>
            <a:lvl1pPr>
              <a:defRPr/>
            </a:lvl1pPr>
          </a:lstStyle>
          <a:p>
            <a:fld id="{C80E7480-6DB3-4865-92D2-7C9F43060CF7}" type="slidenum">
              <a:rPr lang="en-US" altLang="en-US"/>
              <a:pPr/>
              <a:t>‹#›</a:t>
            </a:fld>
            <a:endParaRPr lang="en-US" altLang="en-US"/>
          </a:p>
        </p:txBody>
      </p:sp>
    </p:spTree>
    <p:extLst>
      <p:ext uri="{BB962C8B-B14F-4D97-AF65-F5344CB8AC3E}">
        <p14:creationId xmlns:p14="http://schemas.microsoft.com/office/powerpoint/2010/main" val="3479542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10/24/2020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10/24/2020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332607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10/24/2020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2" r:id="rId11"/>
    <p:sldLayoutId id="2147492664" r:id="rId12"/>
    <p:sldLayoutId id="2147492665" r:id="rId13"/>
    <p:sldLayoutId id="2147492666" r:id="rId14"/>
    <p:sldLayoutId id="2147492668"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560.png"/><Relationship Id="rId5" Type="http://schemas.openxmlformats.org/officeDocument/2006/relationships/customXml" Target="../ink/ink2.xml"/><Relationship Id="rId4" Type="http://schemas.openxmlformats.org/officeDocument/2006/relationships/image" Target="../media/image550.png"/><Relationship Id="rId9" Type="http://schemas.openxmlformats.org/officeDocument/2006/relationships/image" Target="../media/image53.gif"/></Relationships>
</file>

<file path=ppt/slides/_rels/slide124.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60.png"/><Relationship Id="rId5" Type="http://schemas.openxmlformats.org/officeDocument/2006/relationships/customXml" Target="../ink/ink5.xml"/><Relationship Id="rId10" Type="http://schemas.openxmlformats.org/officeDocument/2006/relationships/image" Target="../media/image57.jpeg"/><Relationship Id="rId4" Type="http://schemas.openxmlformats.org/officeDocument/2006/relationships/image" Target="../media/image550.png"/><Relationship Id="rId9" Type="http://schemas.openxmlformats.org/officeDocument/2006/relationships/image" Target="../media/image56.jpeg"/></Relationships>
</file>

<file path=ppt/slides/_rels/slide1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0.xml"/></Relationships>
</file>

<file path=ppt/slides/_rels/slide1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4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24</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0" y="1732540"/>
            <a:ext cx="9144000" cy="470898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In Matthew 24–Matthew 25 the expositor should, therefore, understand that the program of God for the end of the age has in view the period ending with the second coming of Christ to the earth and the establishment of His earthly Kingdom, </a:t>
            </a:r>
            <a:r>
              <a:rPr lang="en-US" sz="3000" b="1" u="sng" dirty="0">
                <a:solidFill>
                  <a:srgbClr val="FFFFCC"/>
                </a:solidFill>
                <a:latin typeface="Calibri" panose="020F0502020204030204" pitchFamily="34" charset="0"/>
                <a:cs typeface="Calibri" panose="020F0502020204030204" pitchFamily="34" charset="0"/>
              </a:rPr>
              <a:t>not the church age specifically ending with the rapture</a:t>
            </a:r>
            <a:r>
              <a:rPr lang="en-US" sz="3000" dirty="0">
                <a:latin typeface="Calibri" panose="020F0502020204030204" pitchFamily="34" charset="0"/>
                <a:cs typeface="Calibri" panose="020F0502020204030204" pitchFamily="34" charset="0"/>
              </a:rPr>
              <a:t>. Both the questions of the disciples and the answers of Christ are therefore, keyed to the </a:t>
            </a:r>
            <a:r>
              <a:rPr lang="en-US" sz="3000" b="1" u="sng" dirty="0">
                <a:solidFill>
                  <a:srgbClr val="FFFFCC"/>
                </a:solidFill>
                <a:latin typeface="Calibri" panose="020F0502020204030204" pitchFamily="34" charset="0"/>
                <a:cs typeface="Calibri" panose="020F0502020204030204" pitchFamily="34" charset="0"/>
              </a:rPr>
              <a:t>Jewish expectation based on Old Testament prophecy</a:t>
            </a:r>
            <a:r>
              <a:rPr lang="en-US" sz="3000" dirty="0">
                <a:latin typeface="Calibri" panose="020F0502020204030204" pitchFamily="34" charset="0"/>
                <a:cs typeface="Calibri" panose="020F0502020204030204" pitchFamily="34" charset="0"/>
              </a:rPr>
              <a:t>, and the program of God for the earth in general </a:t>
            </a:r>
            <a:r>
              <a:rPr lang="en-US" sz="3000" b="1" u="sng" dirty="0">
                <a:solidFill>
                  <a:srgbClr val="FFFFCC"/>
                </a:solidFill>
                <a:latin typeface="Calibri" panose="020F0502020204030204" pitchFamily="34" charset="0"/>
                <a:cs typeface="Calibri" panose="020F0502020204030204" pitchFamily="34" charset="0"/>
              </a:rPr>
              <a:t>rather than the church as the body of Christ</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2" name="Rectangle 1"/>
          <p:cNvSpPr/>
          <p:nvPr/>
        </p:nvSpPr>
        <p:spPr>
          <a:xfrm>
            <a:off x="1354544" y="231817"/>
            <a:ext cx="6434912" cy="1254189"/>
          </a:xfrm>
          <a:prstGeom prst="rect">
            <a:avLst/>
          </a:prstGeom>
        </p:spPr>
        <p:txBody>
          <a:bodyPr wrap="square">
            <a:spAutoFit/>
          </a:bodyPr>
          <a:lstStyle/>
          <a:p>
            <a:pPr algn="ctr">
              <a:spcAft>
                <a:spcPts val="9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F. Walvoord</a:t>
            </a:r>
          </a:p>
          <a:p>
            <a:pPr algn="ctr">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"Christ's Olivet Discourse on the End of the Age - Part I," Bibliotheca Sacra 128/#510 (April 1971), p. 116.</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53117D2-0BD9-4085-9522-BF0C52141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657" y="152400"/>
            <a:ext cx="1135745" cy="109728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3A8-446A-4B6B-972E-6E528F626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16586795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0" y="1600204"/>
            <a:ext cx="9144000" cy="4952996"/>
          </a:xfrm>
        </p:spPr>
        <p:txBody>
          <a:bodyPr/>
          <a:lstStyle/>
          <a:p>
            <a:pPr marL="0" indent="0" algn="just" eaLnBrk="1" hangingPunct="1">
              <a:lnSpc>
                <a:spcPct val="90000"/>
              </a:lnSpc>
              <a:buNone/>
              <a:defRPr/>
            </a:pPr>
            <a:r>
              <a:rPr lang="en-US" dirty="0">
                <a:effectLst>
                  <a:outerShdw blurRad="38100" dist="38100" dir="2700000" algn="tl">
                    <a:srgbClr val="000000">
                      <a:alpha val="43137"/>
                    </a:srgbClr>
                  </a:outerShdw>
                </a:effectLst>
              </a:rPr>
              <a:t>“According to Matthew 24:40-41, ‘Then there will be two men in the field; one will be taken and one will be left. Two women will be grinding at the mill; one will be taken and one will be left.’ Because at the rapture, believers will be taken out of the world, some have confused this with the rapture of the church. Here, however, the situation is the reverse. The one who is left, is left to enter the kingdom; the one who is taken, is taken in judgment. This is in keeping with the illustration of the time of Noah when the ones taken away are the unbelievers.”</a:t>
            </a:r>
          </a:p>
        </p:txBody>
      </p:sp>
      <p:pic>
        <p:nvPicPr>
          <p:cNvPr id="3" name="Picture 2" descr="A person wearing glasses and smiling at the camera&#10;&#10;Description generated with very high confidence">
            <a:extLst>
              <a:ext uri="{FF2B5EF4-FFF2-40B4-BE49-F238E27FC236}">
                <a16:creationId xmlns:a16="http://schemas.microsoft.com/office/drawing/2014/main" id="{014E1AD3-C066-47F0-9EA5-C2DB78BBE5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29859" cy="1097280"/>
          </a:xfrm>
          <a:prstGeom prst="rect">
            <a:avLst/>
          </a:prstGeom>
        </p:spPr>
      </p:pic>
      <p:sp>
        <p:nvSpPr>
          <p:cNvPr id="2" name="Rectangle 1">
            <a:extLst>
              <a:ext uri="{FF2B5EF4-FFF2-40B4-BE49-F238E27FC236}">
                <a16:creationId xmlns:a16="http://schemas.microsoft.com/office/drawing/2014/main" id="{7797E9C7-3384-4043-8FE1-DFEF58A0D4FC}"/>
              </a:ext>
            </a:extLst>
          </p:cNvPr>
          <p:cNvSpPr/>
          <p:nvPr/>
        </p:nvSpPr>
        <p:spPr>
          <a:xfrm>
            <a:off x="1524000" y="235804"/>
            <a:ext cx="6096000" cy="1000274"/>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r>
              <a:rPr lang="en-US" sz="1800" i="1" dirty="0">
                <a:latin typeface="Calibri" panose="020F0502020204030204" pitchFamily="34" charset="0"/>
                <a:ea typeface="Calibri" panose="020F0502020204030204" pitchFamily="34" charset="0"/>
                <a:cs typeface="Times New Roman" panose="02020603050405020304" pitchFamily="18" charset="0"/>
              </a:rPr>
              <a:t>Matthew: Thy Kingdom Come </a:t>
            </a:r>
            <a:r>
              <a:rPr lang="en-US" sz="1800" dirty="0">
                <a:latin typeface="Calibri" panose="020F0502020204030204" pitchFamily="34" charset="0"/>
                <a:ea typeface="Calibri" panose="020F0502020204030204" pitchFamily="34" charset="0"/>
                <a:cs typeface="Times New Roman" panose="02020603050405020304" pitchFamily="18" charset="0"/>
              </a:rPr>
              <a:t>(Chicago: Moody, 1974), 193.</a:t>
            </a:r>
            <a:endParaRPr lang="en-US" dirty="0">
              <a:effectLst>
                <a:outerShdw blurRad="38100" dist="38100" dir="2700000" algn="tl">
                  <a:srgbClr val="000000">
                    <a:alpha val="43137"/>
                  </a:srgbClr>
                </a:outerShdw>
              </a:effectLst>
              <a:latin typeface="Calibri" panose="020F0502020204030204" pitchFamily="34" charset="0"/>
              <a:ea typeface="+mj-ea"/>
              <a:cs typeface="+mj-cs"/>
            </a:endParaRPr>
          </a:p>
        </p:txBody>
      </p:sp>
    </p:spTree>
    <p:extLst>
      <p:ext uri="{BB962C8B-B14F-4D97-AF65-F5344CB8AC3E}">
        <p14:creationId xmlns:p14="http://schemas.microsoft.com/office/powerpoint/2010/main" val="36979347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8559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30B6FF-D542-4A93-A01D-EBDB8E9BC1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 of Man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2767974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4KINGS.TIF"/>
          <p:cNvPicPr>
            <a:picLocks noChangeAspect="1" noChangeArrowheads="1"/>
          </p:cNvPicPr>
          <p:nvPr/>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228600" y="152401"/>
            <a:ext cx="8683052" cy="657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792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1417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978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CBB73-A981-456E-B187-145A551219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Luke 17:34-37</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tell you, on that night there will be two in one bed;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 will be two women grinding at the same place;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men will be in the field;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answering they said to Him,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Lord?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said to them,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the body is, there also the vultures will be gathered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227253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ea typeface="+mn-ea"/>
                <a:cs typeface="+mn-cs"/>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238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b="1" u="sng" dirty="0">
                <a:solidFill>
                  <a:srgbClr val="FFFFCC"/>
                </a:solidFill>
                <a:effectLst>
                  <a:outerShdw blurRad="38100" dist="38100" dir="2700000" algn="tl">
                    <a:srgbClr val="000000">
                      <a:alpha val="43137"/>
                    </a:srgbClr>
                  </a:outerShdw>
                </a:effectLst>
              </a:rPr>
              <a:t>From </a:t>
            </a:r>
            <a:r>
              <a:rPr lang="en-US" b="1" i="1" u="sng" dirty="0" err="1">
                <a:solidFill>
                  <a:srgbClr val="FFFFCC"/>
                </a:solidFill>
                <a:effectLst>
                  <a:outerShdw blurRad="38100" dist="38100" dir="2700000" algn="tl">
                    <a:srgbClr val="000000">
                      <a:alpha val="43137"/>
                    </a:srgbClr>
                  </a:outerShdw>
                </a:effectLst>
              </a:rPr>
              <a:t>airō</a:t>
            </a:r>
            <a:r>
              <a:rPr lang="en-US" b="1" u="sng" dirty="0">
                <a:solidFill>
                  <a:srgbClr val="FFFFCC"/>
                </a:solidFill>
                <a:effectLst>
                  <a:outerShdw blurRad="38100" dist="38100" dir="2700000" algn="tl">
                    <a:srgbClr val="000000">
                      <a:alpha val="43137"/>
                    </a:srgbClr>
                  </a:outerShdw>
                </a:effectLst>
              </a:rPr>
              <a:t> to </a:t>
            </a:r>
            <a:r>
              <a:rPr lang="en-US" b="1" i="1" u="sng" dirty="0" err="1">
                <a:solidFill>
                  <a:srgbClr val="FFFFCC"/>
                </a:solidFill>
                <a:effectLst>
                  <a:outerShdw blurRad="38100" dist="38100" dir="2700000" algn="tl">
                    <a:srgbClr val="000000">
                      <a:alpha val="43137"/>
                    </a:srgbClr>
                  </a:outerShdw>
                </a:effectLst>
              </a:rPr>
              <a:t>paralambanō</a:t>
            </a:r>
            <a:endParaRPr lang="en-US" b="1" i="1" u="sng" dirty="0">
              <a:solidFill>
                <a:srgbClr val="FFFFCC"/>
              </a:solidFill>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ea typeface="+mn-ea"/>
                <a:cs typeface="+mn-cs"/>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79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9179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603242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took (</a:t>
            </a:r>
            <a:r>
              <a:rPr lang="en-US" sz="27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 all away; so will the coming of the Son of Man be.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 (</a:t>
            </a:r>
            <a:r>
              <a:rPr lang="en-US" sz="27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a:t>
            </a:r>
            <a:r>
              <a:rPr lang="en-US" sz="27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a:t>
            </a:r>
          </a:p>
          <a:p>
            <a:pPr algn="just"/>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6233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A12CB0-1C86-4D8C-AF78-7AB3B106B9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9327" y="3931920"/>
            <a:ext cx="905346" cy="109728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006225"/>
          </a:xfrm>
          <a:prstGeom prst="rect">
            <a:avLst/>
          </a:prstGeom>
        </p:spPr>
        <p:txBody>
          <a:bodyPr wrap="square">
            <a:spAutoFit/>
          </a:bodyPr>
          <a:lstStyle/>
          <a:p>
            <a:pPr algn="ctr">
              <a:spcBef>
                <a:spcPts val="0"/>
              </a:spcBef>
              <a:spcAft>
                <a:spcPts val="10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rPr>
              <a:t>1</a:t>
            </a:r>
            <a:r>
              <a:rPr lang="en-US" sz="30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000" baseline="30000" dirty="0">
                <a:effectLst>
                  <a:outerShdw blurRad="38100" dist="38100" dir="2700000" algn="tl">
                    <a:srgbClr val="000000">
                      <a:alpha val="43137"/>
                    </a:srgbClr>
                  </a:outerShdw>
                </a:effectLst>
                <a:latin typeface="Calibri" panose="020F0502020204030204" pitchFamily="34" charset="0"/>
              </a:rPr>
              <a:t>2</a:t>
            </a:r>
            <a:r>
              <a:rPr lang="en-US" sz="30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000" baseline="30000" dirty="0">
                <a:effectLst>
                  <a:outerShdw blurRad="38100" dist="38100" dir="2700000" algn="tl">
                    <a:srgbClr val="000000">
                      <a:alpha val="43137"/>
                    </a:srgbClr>
                  </a:outerShdw>
                </a:effectLst>
                <a:latin typeface="Calibri" panose="020F0502020204030204" pitchFamily="34" charset="0"/>
              </a:rPr>
              <a:t>3</a:t>
            </a:r>
            <a:r>
              <a:rPr lang="en-US" sz="3000" dirty="0">
                <a:effectLst>
                  <a:outerShdw blurRad="38100" dist="38100" dir="2700000" algn="tl">
                    <a:srgbClr val="000000">
                      <a:alpha val="43137"/>
                    </a:srgbClr>
                  </a:outerShdw>
                </a:effectLst>
                <a:latin typeface="Calibri" panose="020F0502020204030204" pitchFamily="34" charset="0"/>
              </a:rPr>
              <a:t> “If I go and prepare a place for you, I will come again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receive you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to Myself, that where I am, </a:t>
            </a:r>
            <a:r>
              <a:rPr lang="en-US" sz="3000" i="1" dirty="0">
                <a:effectLst>
                  <a:outerShdw blurRad="38100" dist="38100" dir="2700000" algn="tl">
                    <a:srgbClr val="000000">
                      <a:alpha val="43137"/>
                    </a:srgbClr>
                  </a:outerShdw>
                </a:effectLst>
                <a:latin typeface="Calibri" panose="020F0502020204030204" pitchFamily="34" charset="0"/>
              </a:rPr>
              <a:t>there</a:t>
            </a:r>
            <a:r>
              <a:rPr lang="en-US" sz="3000" dirty="0">
                <a:effectLst>
                  <a:outerShdw blurRad="38100" dist="38100" dir="2700000" algn="tl">
                    <a:srgbClr val="000000">
                      <a:alpha val="43137"/>
                    </a:srgbClr>
                  </a:outerShdw>
                </a:effectLst>
                <a:latin typeface="Calibri" panose="020F0502020204030204" pitchFamily="34" charset="0"/>
              </a:rPr>
              <a:t> you may be also. </a:t>
            </a:r>
            <a:r>
              <a:rPr lang="en-US" sz="3000" baseline="30000" dirty="0">
                <a:effectLst>
                  <a:outerShdw blurRad="38100" dist="38100" dir="2700000" algn="tl">
                    <a:srgbClr val="000000">
                      <a:alpha val="43137"/>
                    </a:srgbClr>
                  </a:outerShdw>
                </a:effectLst>
                <a:latin typeface="Calibri" panose="020F0502020204030204" pitchFamily="34" charset="0"/>
              </a:rPr>
              <a:t>4</a:t>
            </a:r>
            <a:r>
              <a:rPr lang="en-US" sz="30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731074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90675"/>
            <a:ext cx="9144000" cy="4200525"/>
          </a:xfrm>
        </p:spPr>
        <p:txBody>
          <a:bodyPr/>
          <a:lstStyle/>
          <a:p>
            <a:pPr marL="0" indent="0" algn="just">
              <a:buNone/>
              <a:defRPr/>
            </a:pPr>
            <a:r>
              <a:rPr lang="en-US" dirty="0">
                <a:effectLst>
                  <a:outerShdw blurRad="38100" dist="38100" dir="2700000" algn="tl">
                    <a:srgbClr val="000000">
                      <a:alpha val="43137"/>
                    </a:srgbClr>
                  </a:outerShdw>
                </a:effectLst>
              </a:rPr>
              <a:t>“The phrase translated as taken away is not a technical term and could be used in more than one way in the same context. Furthermore, while the same word is used in the English translation, it is not in Greek. Verse 39 contains the verb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raise,“ “take up,“ “to lift“) and verse 40 the verb is </a:t>
            </a:r>
            <a:r>
              <a:rPr lang="en-US" i="1" dirty="0" err="1">
                <a:effectLst>
                  <a:outerShdw blurRad="38100" dist="38100" dir="2700000" algn="tl">
                    <a:srgbClr val="000000">
                      <a:alpha val="43137"/>
                    </a:srgbClr>
                  </a:outerShdw>
                </a:effectLst>
              </a:rPr>
              <a:t>paralambanō</a:t>
            </a:r>
            <a:r>
              <a:rPr lang="en-US" dirty="0">
                <a:effectLst>
                  <a:outerShdw blurRad="38100" dist="38100" dir="2700000" algn="tl">
                    <a:srgbClr val="000000">
                      <a:alpha val="43137"/>
                    </a:srgbClr>
                  </a:outerShdw>
                </a:effectLst>
              </a:rPr>
              <a:t> (“to receive from“), suggesting that the verses might be dealing with two separate concepts.”</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0D442F-2700-45C6-94A2-AFC01694593F}"/>
              </a:ext>
            </a:extLst>
          </p:cNvPr>
          <p:cNvSpPr txBox="1"/>
          <p:nvPr/>
        </p:nvSpPr>
        <p:spPr>
          <a:xfrm>
            <a:off x="15240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a:t>
            </a:r>
          </a:p>
        </p:txBody>
      </p:sp>
    </p:spTree>
    <p:extLst>
      <p:ext uri="{BB962C8B-B14F-4D97-AF65-F5344CB8AC3E}">
        <p14:creationId xmlns:p14="http://schemas.microsoft.com/office/powerpoint/2010/main" val="1875730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b="1" u="sng" dirty="0">
                <a:solidFill>
                  <a:srgbClr val="FFFFCC"/>
                </a:solidFill>
                <a:effectLst>
                  <a:outerShdw blurRad="38100" dist="38100" dir="2700000" algn="tl">
                    <a:srgbClr val="000000">
                      <a:alpha val="43137"/>
                    </a:srgbClr>
                  </a:outerShdw>
                </a:effectLst>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3171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C846-631E-4357-A234-5D789545B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5399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of that day and hour no one knows, not even the angels of heaven, nor the Son, but the Father alone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13958271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7860691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657600"/>
          </a:xfrm>
        </p:spPr>
        <p:txBody>
          <a:bodyPr/>
          <a:lstStyle/>
          <a:p>
            <a:pPr marL="0" indent="0" algn="just">
              <a:buNone/>
              <a:defRPr/>
            </a:pPr>
            <a:r>
              <a:rPr lang="en-US" sz="2800" dirty="0">
                <a:effectLst>
                  <a:outerShdw blurRad="38100" dist="38100" dir="2700000" algn="tl">
                    <a:srgbClr val="000000">
                      <a:alpha val="43137"/>
                    </a:srgbClr>
                  </a:outerShdw>
                </a:effectLst>
              </a:rPr>
              <a:t>“No one will ever know the timing of the rapture. Yeshua noted that the angels of heaven do not know when it will occur (Matt. 24:36). Not even the Son in His humanity knew the timing. Only God the father knows when the believers will be taken up to meet their Messiah in the air. This will always be true of the rapture. The second coming, on the other hand, will occur exactly seven years after the beginning of the seven-year covenant and 42 months, or 1260 days, after the abomination of desolation. </a:t>
            </a:r>
            <a:r>
              <a:rPr lang="en-US" sz="2800" b="1" u="sng" dirty="0">
                <a:solidFill>
                  <a:srgbClr val="FFFFCC"/>
                </a:solidFill>
                <a:effectLst>
                  <a:outerShdw blurRad="38100" dist="38100" dir="2700000" algn="tl">
                    <a:srgbClr val="000000">
                      <a:alpha val="43137"/>
                    </a:srgbClr>
                  </a:outerShdw>
                </a:effectLst>
              </a:rPr>
              <a:t>Once the tribulation begins</a:t>
            </a:r>
            <a:r>
              <a:rPr lang="en-US" sz="2800" dirty="0">
                <a:effectLst>
                  <a:outerShdw blurRad="38100" dist="38100" dir="2700000" algn="tl">
                    <a:srgbClr val="000000">
                      <a:alpha val="43137"/>
                    </a:srgbClr>
                  </a:outerShdw>
                </a:effectLst>
              </a:rPr>
              <a:t>, the second coming can be accurately calculated, so the passage above must be dealing with the rapture and not the second coming.”</a:t>
            </a:r>
          </a:p>
        </p:txBody>
      </p:sp>
      <p:pic>
        <p:nvPicPr>
          <p:cNvPr id="2" name="Picture 2" descr="Image result for arnold fruchtenbaum">
            <a:extLst>
              <a:ext uri="{FF2B5EF4-FFF2-40B4-BE49-F238E27FC236}">
                <a16:creationId xmlns:a16="http://schemas.microsoft.com/office/drawing/2014/main" id="{3A0D2AC1-E0D7-4C82-A5D8-D15C4EE32D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209432-C320-495C-990F-DA7F44DC2077}"/>
              </a:ext>
            </a:extLst>
          </p:cNvPr>
          <p:cNvSpPr txBox="1"/>
          <p:nvPr/>
        </p:nvSpPr>
        <p:spPr>
          <a:xfrm>
            <a:off x="15240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365-66.</a:t>
            </a:r>
          </a:p>
        </p:txBody>
      </p:sp>
    </p:spTree>
    <p:extLst>
      <p:ext uri="{BB962C8B-B14F-4D97-AF65-F5344CB8AC3E}">
        <p14:creationId xmlns:p14="http://schemas.microsoft.com/office/powerpoint/2010/main" val="3844158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9360994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18AF73-1BDE-4143-8A0B-2597C17D16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514350" eaLnBrk="1" hangingPunct="1">
              <a:spcBef>
                <a:spcPts val="0"/>
              </a:spcBef>
              <a:spcAft>
                <a:spcPts val="1200"/>
              </a:spcAft>
              <a:buNone/>
              <a:defRPr/>
            </a:pPr>
            <a:r>
              <a:rPr lang="en-US" sz="3600" kern="1200" dirty="0">
                <a:solidFill>
                  <a:srgbClr val="00FFFF"/>
                </a:solidFill>
                <a:ea typeface="+mj-ea"/>
                <a:cs typeface="Calibri" panose="020F0502020204030204" pitchFamily="34" charset="0"/>
              </a:rPr>
              <a:t>Genesis 6:1-4</a:t>
            </a:r>
          </a:p>
          <a:p>
            <a:pPr marL="0" indent="0" algn="just">
              <a:spcBef>
                <a:spcPts val="0"/>
              </a:spcBef>
              <a:buNone/>
            </a:pPr>
            <a:r>
              <a:rPr lang="en-US" dirty="0">
                <a:effectLst>
                  <a:outerShdw blurRad="38100" dist="38100" dir="2700000" algn="tl">
                    <a:srgbClr val="000000">
                      <a:alpha val="43137"/>
                    </a:srgbClr>
                  </a:outerShdw>
                </a:effectLst>
                <a:cs typeface="Calibri" panose="020F0502020204030204" pitchFamily="34" charset="0"/>
              </a:rPr>
              <a:t>“</a:t>
            </a:r>
            <a:r>
              <a:rPr lang="en-US" baseline="30000" dirty="0">
                <a:effectLst/>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Now it came about, when men began to multiply on the face of the land, and daughters were born to them</a:t>
            </a:r>
            <a:r>
              <a:rPr lang="en-US" dirty="0">
                <a:effectLst/>
                <a:cs typeface="Calibri" panose="020F0502020204030204" pitchFamily="34" charset="0"/>
              </a:rPr>
              <a:t>, </a:t>
            </a:r>
            <a:r>
              <a:rPr lang="en-US" baseline="30000" dirty="0">
                <a:effectLst/>
                <a:cs typeface="Calibri" panose="020F0502020204030204" pitchFamily="34" charset="0"/>
              </a:rPr>
              <a:t>2 </a:t>
            </a:r>
            <a:r>
              <a:rPr lang="en-US" dirty="0">
                <a:effectLst>
                  <a:outerShdw blurRad="38100" dist="38100" dir="2700000" algn="tl">
                    <a:srgbClr val="000000">
                      <a:alpha val="43137"/>
                    </a:srgbClr>
                  </a:outerShdw>
                </a:effectLst>
                <a:cs typeface="Calibri" panose="020F0502020204030204" pitchFamily="34" charset="0"/>
              </a:rPr>
              <a:t>that the sons of God saw that the daughters of men were beautiful; and they took wives for themselves, whomever they chose. </a:t>
            </a:r>
            <a:r>
              <a:rPr lang="en-US" baseline="30000" dirty="0">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Then the Lord said,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My Spirit shall not strive with man forever, because he also is flesh; nevertheless his days shall be one hundred and twenty years</a:t>
            </a:r>
            <a:r>
              <a:rPr lang="en-US" dirty="0">
                <a:effectLst>
                  <a:outerShdw blurRad="38100" dist="38100" dir="2700000" algn="tl">
                    <a:srgbClr val="000000">
                      <a:alpha val="43137"/>
                    </a:srgbClr>
                  </a:outerShdw>
                </a:effectLst>
                <a:cs typeface="Calibri" panose="020F0502020204030204" pitchFamily="34" charset="0"/>
              </a:rPr>
              <a:t>.’ . . .</a:t>
            </a:r>
          </a:p>
        </p:txBody>
      </p:sp>
    </p:spTree>
    <p:extLst>
      <p:ext uri="{BB962C8B-B14F-4D97-AF65-F5344CB8AC3E}">
        <p14:creationId xmlns:p14="http://schemas.microsoft.com/office/powerpoint/2010/main" val="24781079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25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228600"/>
            <a:ext cx="7772400" cy="1143000"/>
          </a:xfrm>
        </p:spPr>
        <p:txBody>
          <a:bodyPr/>
          <a:lstStyle/>
          <a:p>
            <a:pPr algn="ctr" eaLnBrk="1" hangingPunct="1"/>
            <a:r>
              <a:rPr lang="en-US" altLang="en-US" sz="4000" dirty="0"/>
              <a:t>Matthew’s Purposes</a:t>
            </a:r>
          </a:p>
        </p:txBody>
      </p:sp>
      <p:sp>
        <p:nvSpPr>
          <p:cNvPr id="17411" name="Rectangle 3">
            <a:extLst>
              <a:ext uri="{FF2B5EF4-FFF2-40B4-BE49-F238E27FC236}">
                <a16:creationId xmlns:a16="http://schemas.microsoft.com/office/drawing/2014/main" id="{570982F0-77C8-4C7A-B2D1-FA4F9BFE60A4}"/>
              </a:ext>
            </a:extLst>
          </p:cNvPr>
          <p:cNvSpPr>
            <a:spLocks noGrp="1" noChangeArrowheads="1"/>
          </p:cNvSpPr>
          <p:nvPr>
            <p:ph type="body" idx="1"/>
          </p:nvPr>
        </p:nvSpPr>
        <p:spPr>
          <a:xfrm>
            <a:off x="114300" y="1600202"/>
            <a:ext cx="8915400" cy="4460875"/>
          </a:xfrm>
        </p:spPr>
        <p:txBody>
          <a:bodyPr/>
          <a:lstStyle/>
          <a:p>
            <a:pPr marL="457200" indent="-457200" algn="just" eaLnBrk="1" hangingPunct="1">
              <a:spcBef>
                <a:spcPts val="0"/>
              </a:spcBef>
              <a:spcAft>
                <a:spcPts val="2400"/>
              </a:spcAft>
              <a:defRPr/>
            </a:pPr>
            <a:r>
              <a:rPr lang="en-US" dirty="0"/>
              <a:t>To explain that Jesus in whom they had believed was the long-awaited Jewish Messiah</a:t>
            </a:r>
          </a:p>
          <a:p>
            <a:pPr marL="457200" indent="-457200" algn="just" eaLnBrk="1" hangingPunct="1">
              <a:spcBef>
                <a:spcPts val="0"/>
              </a:spcBef>
              <a:spcAft>
                <a:spcPts val="2400"/>
              </a:spcAft>
              <a:defRPr/>
            </a:pPr>
            <a:r>
              <a:rPr lang="en-US" dirty="0"/>
              <a:t>To explain why the kingdom had been postponed despite the fact that the king had arrived</a:t>
            </a:r>
          </a:p>
          <a:p>
            <a:pPr marL="457200" indent="-457200" algn="just" eaLnBrk="1" hangingPunct="1">
              <a:spcBef>
                <a:spcPts val="0"/>
              </a:spcBef>
              <a:spcAft>
                <a:spcPts val="2400"/>
              </a:spcAft>
              <a:defRPr/>
            </a:pPr>
            <a:r>
              <a:rPr lang="en-US" dirty="0"/>
              <a:t>To explain the interim program of God during the kingdom’s absence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6FEEF9-7CB5-4589-9C08-69E38E157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tabLst>
                <a:tab pos="7715250" algn="l"/>
              </a:tabLs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 and drinking, marrying and giving in marriage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2224725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60566-2564-448B-8AA7-FCEFD98A7F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Luke 17:26-30</a:t>
            </a:r>
          </a:p>
          <a:p>
            <a:pPr marL="0" indent="0" algn="just">
              <a:spcBef>
                <a:spcPts val="0"/>
              </a:spcBef>
              <a:buNone/>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just as it happened in the days of Noah, so it will be also in the days of the Son of Man: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drinking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marrying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being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given in marriage</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day that Noah entered the ark, and the flood came and destroyed them all.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was the same as happened in the days of Lot: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drinking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buying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selling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on the day that Lot went out from Sodom it rained fire and brimstone from heaven and destroyed them all.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just the same on the day that the Son of Man is revealed.”</a:t>
            </a:r>
          </a:p>
        </p:txBody>
      </p:sp>
    </p:spTree>
    <p:extLst>
      <p:ext uri="{BB962C8B-B14F-4D97-AF65-F5344CB8AC3E}">
        <p14:creationId xmlns:p14="http://schemas.microsoft.com/office/powerpoint/2010/main" val="21663381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14522995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755149"/>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Christ says, ‘As it was in the days of Noah and Lot,’ it is absolutely certain that He is not describing conditions that will prevail at the time of the Second Coming. Therefore, these must be the conditions which will prevail just prior to the Rapture at a different time—and, obviously, before the devastation of the tribulation period.”</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457325" y="246727"/>
            <a:ext cx="6229350" cy="1277273"/>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Dave Hunt </a:t>
            </a:r>
          </a:p>
          <a:p>
            <a:pPr algn="ctr">
              <a:spcBef>
                <a:spcPts val="0"/>
              </a:spcBef>
              <a:spcAft>
                <a:spcPts val="0"/>
              </a:spcAft>
            </a:pPr>
            <a:r>
              <a:rPr lang="en-US" sz="1800" dirty="0">
                <a:latin typeface="Calibri" panose="020F0502020204030204" pitchFamily="34" charset="0"/>
                <a:ea typeface="Calibri" panose="020F0502020204030204" pitchFamily="34" charset="0"/>
              </a:rPr>
              <a:t>Dave Hunt, </a:t>
            </a:r>
            <a:r>
              <a:rPr lang="en-US" sz="1800" i="1" dirty="0">
                <a:latin typeface="Calibri" panose="020F0502020204030204" pitchFamily="34" charset="0"/>
                <a:ea typeface="Calibri" panose="020F0502020204030204" pitchFamily="34" charset="0"/>
              </a:rPr>
              <a:t>How Close Are We? Compelling Evidence for the Soon Return of Christ </a:t>
            </a:r>
            <a:r>
              <a:rPr lang="en-US" sz="1800" dirty="0">
                <a:latin typeface="Calibri" panose="020F0502020204030204" pitchFamily="34" charset="0"/>
                <a:ea typeface="Calibri" panose="020F0502020204030204" pitchFamily="34" charset="0"/>
              </a:rPr>
              <a:t>(Eugene, OR: Harvest House, 1993), 210-11.</a:t>
            </a:r>
          </a:p>
        </p:txBody>
      </p:sp>
      <p:pic>
        <p:nvPicPr>
          <p:cNvPr id="3" name="Picture 2" descr="Image result for dave hunt">
            <a:extLst>
              <a:ext uri="{FF2B5EF4-FFF2-40B4-BE49-F238E27FC236}">
                <a16:creationId xmlns:a16="http://schemas.microsoft.com/office/drawing/2014/main" id="{D3AF31A6-88DA-438B-A218-C5CC7D007ED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658" y="45720"/>
            <a:ext cx="833742"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8428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983480"/>
          </a:xfrm>
        </p:spPr>
        <p:txBody>
          <a:bodyPr/>
          <a:lstStyle/>
          <a:p>
            <a:pPr marL="0" indent="0" algn="just">
              <a:buNone/>
              <a:defRPr/>
            </a:pPr>
            <a:r>
              <a:rPr lang="en-US" sz="3000" dirty="0">
                <a:effectLst>
                  <a:outerShdw blurRad="38100" dist="38100" dir="2700000" algn="tl">
                    <a:srgbClr val="000000">
                      <a:alpha val="43137"/>
                    </a:srgbClr>
                  </a:outerShdw>
                </a:effectLst>
              </a:rPr>
              <a:t>“The rapture will occur when conditions on earth are normal and people are eating and drinking, marrying and giving in marriage (Matt. 24:38). These are common activities in human society. Marrying and giving in marriage are necessary to propagate life; eating and drinking are essential to sustain it. During the time of Noah, life was normal when suddenly the flood came and took the people away. The rapture will occur in the same manner: </a:t>
            </a:r>
            <a:r>
              <a:rPr lang="en-US" sz="3000" i="1" dirty="0">
                <a:effectLst>
                  <a:outerShdw blurRad="38100" dist="38100" dir="2700000" algn="tl">
                    <a:srgbClr val="000000">
                      <a:alpha val="43137"/>
                    </a:srgbClr>
                  </a:outerShdw>
                </a:effectLst>
              </a:rPr>
              <a:t>so shall be the coming of the Son of Man</a:t>
            </a:r>
            <a:r>
              <a:rPr lang="en-US" sz="3000" dirty="0">
                <a:effectLst>
                  <a:outerShdw blurRad="38100" dist="38100" dir="2700000" algn="tl">
                    <a:srgbClr val="000000">
                      <a:alpha val="43137"/>
                    </a:srgbClr>
                  </a:outerShdw>
                </a:effectLst>
              </a:rPr>
              <a:t> (Matt. 24:39). Nothing spectacular will forewarn people that the believers are about to be taken up. However, things . . .</a:t>
            </a:r>
          </a:p>
        </p:txBody>
      </p:sp>
      <p:pic>
        <p:nvPicPr>
          <p:cNvPr id="4" name="Picture 2" descr="Image result for arnold fruchtenbaum">
            <a:extLst>
              <a:ext uri="{FF2B5EF4-FFF2-40B4-BE49-F238E27FC236}">
                <a16:creationId xmlns:a16="http://schemas.microsoft.com/office/drawing/2014/main" id="{DE1D6D08-A975-47ED-93D3-342A0D193C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FD8DAD-6DF2-4047-854B-D4964D6EDDB8}"/>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366.</a:t>
            </a:r>
          </a:p>
        </p:txBody>
      </p:sp>
    </p:spTree>
    <p:extLst>
      <p:ext uri="{BB962C8B-B14F-4D97-AF65-F5344CB8AC3E}">
        <p14:creationId xmlns:p14="http://schemas.microsoft.com/office/powerpoint/2010/main" val="416488381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191000"/>
          </a:xfrm>
        </p:spPr>
        <p:txBody>
          <a:bodyPr/>
          <a:lstStyle/>
          <a:p>
            <a:pPr marL="0" indent="0" algn="just">
              <a:buNone/>
              <a:defRPr/>
            </a:pPr>
            <a:r>
              <a:rPr lang="en-US" sz="3000" dirty="0">
                <a:effectLst>
                  <a:outerShdw blurRad="38100" dist="38100" dir="2700000" algn="tl">
                    <a:srgbClr val="000000">
                      <a:alpha val="43137"/>
                    </a:srgbClr>
                  </a:outerShdw>
                </a:effectLst>
              </a:rPr>
              <a:t>. . .will be abnormal at the time of the second coming. Nearly three-quarters of the earth will be destroyed in seven long years of tribulation. A blackness paired with tremendous tidal waves, anarchy, confusion, and perplexity will envelop the world. The Olivet Discourse shows that conditions will be abnormal at the time of the second coming, and so it is better to interpret this passage as referring to the rapture.”</a:t>
            </a:r>
          </a:p>
        </p:txBody>
      </p:sp>
      <p:pic>
        <p:nvPicPr>
          <p:cNvPr id="4" name="Picture 2" descr="Image result for arnold fruchtenbaum">
            <a:extLst>
              <a:ext uri="{FF2B5EF4-FFF2-40B4-BE49-F238E27FC236}">
                <a16:creationId xmlns:a16="http://schemas.microsoft.com/office/drawing/2014/main" id="{DE1D6D08-A975-47ED-93D3-342A0D193C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FD8DAD-6DF2-4047-854B-D4964D6EDDB8}"/>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366.</a:t>
            </a:r>
          </a:p>
        </p:txBody>
      </p:sp>
    </p:spTree>
    <p:extLst>
      <p:ext uri="{BB962C8B-B14F-4D97-AF65-F5344CB8AC3E}">
        <p14:creationId xmlns:p14="http://schemas.microsoft.com/office/powerpoint/2010/main" val="3974544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44025A-0541-42B1-A917-12DF3E55D1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262432"/>
          </a:xfrm>
          <a:prstGeom prst="rect">
            <a:avLst/>
          </a:prstGeom>
          <a:noFill/>
          <a:ln w="28575">
            <a:noFill/>
            <a:miter lim="800000"/>
            <a:headEnd/>
            <a:tailEnd/>
          </a:ln>
        </p:spPr>
        <p:txBody>
          <a:bodyPr wrap="square">
            <a:spAutoFit/>
          </a:bodyPr>
          <a:lstStyle/>
          <a:p>
            <a:pPr algn="ctr" eaLnBrk="0" hangingPunct="0">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24:32-33</a:t>
            </a:r>
          </a:p>
          <a:p>
            <a:pPr lvl="0" algn="just">
              <a:defRPr/>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learn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parable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fig tree: when its branch has already become tender and puts forth its leaves, you know that summer is near;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you too, when you see all these things, recognize that He is near,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right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the door</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4D0ACF9D-C432-4C00-9126-87E12E479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88239" y="3505200"/>
            <a:ext cx="2367522" cy="1371600"/>
          </a:xfrm>
          <a:prstGeom prst="rect">
            <a:avLst/>
          </a:prstGeom>
        </p:spPr>
      </p:pic>
    </p:spTree>
    <p:extLst>
      <p:ext uri="{BB962C8B-B14F-4D97-AF65-F5344CB8AC3E}">
        <p14:creationId xmlns:p14="http://schemas.microsoft.com/office/powerpoint/2010/main" val="415425225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“﻿Usually a parable, like a sermon illustration, is teaching a single truth. When Jesus explained a number of His parables, He usually…stated one spiritual truth. For example when the man found his one lost sheep, he rejoiced, and Jesus said this illustrates the truth that there is rejoicing in heaven when a sinner repents (Luke 15:7)...He gave one simple spiritual lesson, and made no attempt to see any spiritual significance to the vineyard, the denarius, or the sixth hour, the ninth hour, or the eleventh hour, nor the vineyard foreman…To hunt for meanings in every detail in the parables is to turn them into allegories.”</a:t>
            </a:r>
            <a:endPar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914525" y="228600"/>
            <a:ext cx="5314950" cy="1031051"/>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Roy B.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Zuck</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sz="2000" i="1" dirty="0">
                <a:latin typeface="Calibri" panose="020F0502020204030204" pitchFamily="34" charset="0"/>
                <a:cs typeface="Calibri" panose="020F0502020204030204" pitchFamily="34" charset="0"/>
              </a:rPr>
              <a:t>Basic Bible Interpretation</a:t>
            </a:r>
            <a:r>
              <a:rPr lang="en-US" sz="2000" dirty="0">
                <a:latin typeface="Calibri" panose="020F0502020204030204" pitchFamily="34" charset="0"/>
                <a:cs typeface="Calibri" panose="020F0502020204030204" pitchFamily="34" charset="0"/>
              </a:rPr>
              <a:t>, p. 215-16.</a:t>
            </a:r>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D533C8A8-5FDB-42FC-B4E9-70FDAEA5F8B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82790" y="59057"/>
            <a:ext cx="88501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y zuck basic bible interpretation">
            <a:extLst>
              <a:ext uri="{FF2B5EF4-FFF2-40B4-BE49-F238E27FC236}">
                <a16:creationId xmlns:a16="http://schemas.microsoft.com/office/drawing/2014/main" id="{40886A84-48AB-487C-AD4C-F17BFD9F817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6200" y="59056"/>
            <a:ext cx="1413375"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396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Peri De (“Now Concerning”) construction</a:t>
            </a:r>
            <a:endParaRPr lang="en-US" altLang="en-US" b="1" u="sng" dirty="0">
              <a:solidFill>
                <a:srgbClr val="FFFFCC"/>
              </a:solidFill>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45704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400EBC-F9B1-4258-B626-34AA3C4C7D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2277547"/>
          </a:xfrm>
          <a:prstGeom prst="rect">
            <a:avLst/>
          </a:prstGeom>
          <a:noFill/>
          <a:ln w="28575">
            <a:noFill/>
            <a:miter lim="800000"/>
            <a:headEnd/>
            <a:tailEnd/>
          </a:ln>
        </p:spPr>
        <p:txBody>
          <a:bodyPr wrap="square">
            <a:spAutoFit/>
          </a:bodyPr>
          <a:lstStyle/>
          <a:p>
            <a:pPr algn="ctr" eaLnBrk="0" hangingPunct="0">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24:36</a:t>
            </a:r>
          </a:p>
          <a:p>
            <a:pPr lvl="0" algn="just">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peri de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that day and hour no one knows, not even the angels of heaven, nor the Son, but the Father alone.” </a:t>
            </a:r>
          </a:p>
        </p:txBody>
      </p:sp>
      <p:pic>
        <p:nvPicPr>
          <p:cNvPr id="2" name="Picture 1">
            <a:extLst>
              <a:ext uri="{FF2B5EF4-FFF2-40B4-BE49-F238E27FC236}">
                <a16:creationId xmlns:a16="http://schemas.microsoft.com/office/drawing/2014/main" id="{4D0ACF9D-C432-4C00-9126-87E12E479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99065" y="2514600"/>
            <a:ext cx="3945870" cy="2286000"/>
          </a:xfrm>
          <a:prstGeom prst="rect">
            <a:avLst/>
          </a:prstGeom>
        </p:spPr>
      </p:pic>
    </p:spTree>
    <p:extLst>
      <p:ext uri="{BB962C8B-B14F-4D97-AF65-F5344CB8AC3E}">
        <p14:creationId xmlns:p14="http://schemas.microsoft.com/office/powerpoint/2010/main" val="3381414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9910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58491"/>
            <a:ext cx="9144000" cy="5223309"/>
          </a:xfrm>
        </p:spPr>
        <p:txBody>
          <a:bodyPr/>
          <a:lstStyle/>
          <a:p>
            <a:pPr marL="0" indent="0" algn="just">
              <a:buNone/>
              <a:defRPr/>
            </a:pPr>
            <a:r>
              <a:rPr lang="en-US" sz="2800" dirty="0">
                <a:effectLst>
                  <a:outerShdw blurRad="38100" dist="38100" dir="2700000" algn="tl">
                    <a:srgbClr val="000000">
                      <a:alpha val="43137"/>
                    </a:srgbClr>
                  </a:outerShdw>
                </a:effectLst>
              </a:rPr>
              <a:t>“Matthew began the passage with the word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(Matt. 24:36). In the Greek language, there is more than one way of saying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Here, the English word is a translation of two Greek words, </a:t>
            </a:r>
            <a:r>
              <a:rPr lang="en-US" sz="2800" i="1" dirty="0">
                <a:effectLst>
                  <a:outerShdw blurRad="38100" dist="38100" dir="2700000" algn="tl">
                    <a:srgbClr val="000000">
                      <a:alpha val="43137"/>
                    </a:srgbClr>
                  </a:outerShdw>
                </a:effectLst>
              </a:rPr>
              <a:t>peri de</a:t>
            </a:r>
            <a:r>
              <a:rPr lang="en-US" sz="2800" dirty="0">
                <a:effectLst>
                  <a:outerShdw blurRad="38100" dist="38100" dir="2700000" algn="tl">
                    <a:srgbClr val="000000">
                      <a:alpha val="43137"/>
                    </a:srgbClr>
                  </a:outerShdw>
                </a:effectLst>
              </a:rPr>
              <a:t>, meaning ‘now concerning.’ As Greek grammar books show, this construction denotes a contrast and often introduces a new subject. Paul uses the formula frequently in his writings when presenting a new topic (</a:t>
            </a:r>
            <a:r>
              <a:rPr lang="en-US" sz="2800" dirty="0" err="1">
                <a:effectLst>
                  <a:outerShdw blurRad="38100" dist="38100" dir="2700000" algn="tl">
                    <a:srgbClr val="000000">
                      <a:alpha val="43137"/>
                    </a:srgbClr>
                  </a:outerShdw>
                </a:effectLst>
              </a:rPr>
              <a:t>eg.</a:t>
            </a:r>
            <a:r>
              <a:rPr lang="en-US" sz="2800" dirty="0">
                <a:effectLst>
                  <a:outerShdw blurRad="38100" dist="38100" dir="2700000" algn="tl">
                    <a:srgbClr val="000000">
                      <a:alpha val="43137"/>
                    </a:srgbClr>
                  </a:outerShdw>
                </a:effectLst>
              </a:rPr>
              <a:t> 1 Cor. 7:1, 25; 8:1; 12:1; 16:1, 12; 1 Thess. 4:9; 5:1; etc.). In the context of Matthew 24, Yeshua had been talking about one topic (the second coming), then introduced a new subject (the rapture)...In the passage above, He introduced the new topic by using the </a:t>
            </a:r>
            <a:r>
              <a:rPr lang="en-US" sz="2800" i="1" dirty="0">
                <a:effectLst>
                  <a:outerShdw blurRad="38100" dist="38100" dir="2700000" algn="tl">
                    <a:srgbClr val="000000">
                      <a:alpha val="43137"/>
                    </a:srgbClr>
                  </a:outerShdw>
                </a:effectLst>
              </a:rPr>
              <a:t>peri de</a:t>
            </a:r>
            <a:r>
              <a:rPr lang="en-US" sz="2800" dirty="0">
                <a:effectLst>
                  <a:outerShdw blurRad="38100" dist="38100" dir="2700000" algn="tl">
                    <a:srgbClr val="000000">
                      <a:alpha val="43137"/>
                    </a:srgbClr>
                  </a:outerShdw>
                </a:effectLst>
              </a:rPr>
              <a:t> construction.”</a:t>
            </a:r>
          </a:p>
        </p:txBody>
      </p:sp>
      <p:pic>
        <p:nvPicPr>
          <p:cNvPr id="4" name="Picture 2" descr="Image result for arnold fruchtenbaum">
            <a:extLst>
              <a:ext uri="{FF2B5EF4-FFF2-40B4-BE49-F238E27FC236}">
                <a16:creationId xmlns:a16="http://schemas.microsoft.com/office/drawing/2014/main" id="{3CC004DF-BDB2-4F41-8B6B-BE46A6CFCE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12310F-5726-42E7-B997-6B9DEF8AD794}"/>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a:t>
            </a:r>
          </a:p>
        </p:txBody>
      </p:sp>
    </p:spTree>
    <p:extLst>
      <p:ext uri="{BB962C8B-B14F-4D97-AF65-F5344CB8AC3E}">
        <p14:creationId xmlns:p14="http://schemas.microsoft.com/office/powerpoint/2010/main" val="127808150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2131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18424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67095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80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15180" y="1447800"/>
            <a:ext cx="9028820" cy="5181600"/>
          </a:xfrm>
        </p:spPr>
        <p:txBody>
          <a:bodyPr/>
          <a:lstStyle/>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Chapter division &amp; preceding context</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Demoted from bride to maidens</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Bride? Body? In Christ?</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Translation? Resurrection?</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3440624"/>
            <a:ext cx="2982204" cy="128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483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15180" y="1447800"/>
            <a:ext cx="9028820" cy="5181600"/>
          </a:xfrm>
        </p:spPr>
        <p:txBody>
          <a:bodyPr/>
          <a:lstStyle/>
          <a:p>
            <a:pPr marL="571500" indent="-571500">
              <a:spcBef>
                <a:spcPct val="0"/>
              </a:spcBef>
              <a:spcAft>
                <a:spcPts val="0"/>
              </a:spcAft>
              <a:buClr>
                <a:srgbClr val="66FFFF"/>
              </a:buClr>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Chapter division &amp; preceding context</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Demoted from bride to maidens</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Bride? Body? In Christ?</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Translation? Resurrection?</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3440624"/>
            <a:ext cx="2982204" cy="128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16397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939E8-1798-4680-8EE7-92E539F46F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840" y="137160"/>
            <a:ext cx="8792320" cy="6583680"/>
          </a:xfrm>
          <a:prstGeom prst="rect">
            <a:avLst/>
          </a:prstGeom>
        </p:spPr>
      </p:pic>
    </p:spTree>
    <p:extLst>
      <p:ext uri="{BB962C8B-B14F-4D97-AF65-F5344CB8AC3E}">
        <p14:creationId xmlns:p14="http://schemas.microsoft.com/office/powerpoint/2010/main" val="17982127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15180" y="1447800"/>
            <a:ext cx="9028820" cy="5181600"/>
          </a:xfrm>
        </p:spPr>
        <p:txBody>
          <a:bodyPr/>
          <a:lstStyle/>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Chapter division &amp; preceding context</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Demoted from bride to maidens</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Bride? Body? In Christ?</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Translation? Resurrection?</a:t>
            </a:r>
          </a:p>
          <a:p>
            <a:pPr marL="571500" indent="-571500">
              <a:spcBef>
                <a:spcPct val="0"/>
              </a:spcBef>
              <a:spcAft>
                <a:spcPts val="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a:pPr>
            <a:r>
              <a:rPr lang="en-US" altLang="en-US" sz="3600" dirty="0">
                <a:effectLst>
                  <a:outerShdw blurRad="38100" dist="38100" dir="2700000" algn="tl">
                    <a:srgbClr val="000000">
                      <a:alpha val="43137"/>
                    </a:srgbClr>
                  </a:outerShdw>
                </a:effectLst>
              </a:rPr>
              <a:t>Bridegroom comes to the earth</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3440624"/>
            <a:ext cx="2982204" cy="128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175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15180" y="1533041"/>
            <a:ext cx="9028820" cy="5181600"/>
          </a:xfrm>
        </p:spPr>
        <p:txBody>
          <a:bodyPr/>
          <a:lstStyle/>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All asleep (vs. 5)</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Rapture for all Christians (1 Cor. 15:51)</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End of the Inter-Advent Age</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Consistency with the other Parables</a:t>
            </a:r>
            <a:endParaRPr lang="en-US" sz="3600" dirty="0">
              <a:effectLst>
                <a:outerShdw blurRad="38100" dist="38100" dir="2700000" algn="tl">
                  <a:srgbClr val="000000">
                    <a:alpha val="43137"/>
                  </a:srgbClr>
                </a:outerShdw>
              </a:effectLst>
            </a:endParaRPr>
          </a:p>
          <a:p>
            <a:pPr marL="0" indent="0">
              <a:spcBef>
                <a:spcPct val="0"/>
              </a:spcBef>
              <a:spcAft>
                <a:spcPts val="0"/>
              </a:spcAft>
              <a:buClr>
                <a:srgbClr val="66FFFF"/>
              </a:buClr>
              <a:buSzPct val="100000"/>
              <a:buNone/>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Dispensationally misapplied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995120"/>
            <a:ext cx="2848871" cy="122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28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1683C-DE88-47F5-9B76-E65E0F89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1598078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15180" y="1533041"/>
            <a:ext cx="9028820" cy="5181600"/>
          </a:xfrm>
        </p:spPr>
        <p:txBody>
          <a:bodyPr/>
          <a:lstStyle/>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All asleep (vs. 5)</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b="1" u="sng" dirty="0">
                <a:solidFill>
                  <a:srgbClr val="FFFFCC"/>
                </a:solidFill>
                <a:effectLst>
                  <a:outerShdw blurRad="38100" dist="38100" dir="2700000" algn="tl">
                    <a:srgbClr val="000000">
                      <a:alpha val="43137"/>
                    </a:srgbClr>
                  </a:outerShdw>
                </a:effectLst>
              </a:rPr>
              <a:t>Rapture for all Christians (1 Cor. 15:51)</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End of the Inter-Advent Age</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Consistency with the other Parables</a:t>
            </a:r>
            <a:endParaRPr lang="en-US" sz="3600" dirty="0">
              <a:effectLst>
                <a:outerShdw blurRad="38100" dist="38100" dir="2700000" algn="tl">
                  <a:srgbClr val="000000">
                    <a:alpha val="43137"/>
                  </a:srgbClr>
                </a:outerShdw>
              </a:effectLst>
            </a:endParaRPr>
          </a:p>
          <a:p>
            <a:pPr marL="0" indent="0">
              <a:spcBef>
                <a:spcPct val="0"/>
              </a:spcBef>
              <a:spcAft>
                <a:spcPts val="0"/>
              </a:spcAft>
              <a:buClr>
                <a:srgbClr val="66FFFF"/>
              </a:buClr>
              <a:buSzPct val="100000"/>
              <a:buNone/>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Dispensationally misapplied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995120"/>
            <a:ext cx="2848871" cy="122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5727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A79435-9CE6-4FE6-BBAA-3AAE1C65D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12:13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a:ln>
            <a:solidFill>
              <a:srgbClr val="C00000"/>
            </a:solidFill>
          </a:ln>
        </p:spPr>
      </p:pic>
    </p:spTree>
    <p:extLst>
      <p:ext uri="{BB962C8B-B14F-4D97-AF65-F5344CB8AC3E}">
        <p14:creationId xmlns:p14="http://schemas.microsoft.com/office/powerpoint/2010/main" val="330703089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F. Partial Rapture of the Church?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25:1-13)</a:t>
            </a:r>
          </a:p>
        </p:txBody>
      </p:sp>
      <p:sp>
        <p:nvSpPr>
          <p:cNvPr id="12291" name="Content Placeholder 2"/>
          <p:cNvSpPr>
            <a:spLocks noGrp="1"/>
          </p:cNvSpPr>
          <p:nvPr>
            <p:ph idx="1"/>
          </p:nvPr>
        </p:nvSpPr>
        <p:spPr>
          <a:xfrm>
            <a:off x="115180" y="1533041"/>
            <a:ext cx="9028820" cy="5181600"/>
          </a:xfrm>
        </p:spPr>
        <p:txBody>
          <a:bodyPr/>
          <a:lstStyle/>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All asleep (vs. 5)</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Rapture for all Christians (1 Cor. 15:51)</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End of the Inter-Advent Age</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Consistency with the other Parables</a:t>
            </a:r>
          </a:p>
          <a:p>
            <a:pPr marL="571500" indent="-571500">
              <a:spcBef>
                <a:spcPct val="0"/>
              </a:spcBef>
              <a:spcAft>
                <a:spcPts val="0"/>
              </a:spcAft>
              <a:buClr>
                <a:srgbClr val="66FFFF"/>
              </a:buClr>
              <a:buSzPct val="100000"/>
              <a:buFont typeface="+mj-lt"/>
              <a:buAutoNum type="arabicPeriod" startAt="6"/>
            </a:pPr>
            <a:endParaRPr lang="en-US" altLang="en-US" sz="3600" dirty="0">
              <a:effectLst>
                <a:outerShdw blurRad="38100" dist="38100" dir="2700000" algn="tl">
                  <a:srgbClr val="000000">
                    <a:alpha val="43137"/>
                  </a:srgbClr>
                </a:outerShdw>
              </a:effectLst>
            </a:endParaRPr>
          </a:p>
          <a:p>
            <a:pPr marL="571500" indent="-571500">
              <a:spcBef>
                <a:spcPct val="0"/>
              </a:spcBef>
              <a:spcAft>
                <a:spcPts val="0"/>
              </a:spcAft>
              <a:buClr>
                <a:srgbClr val="66FFFF"/>
              </a:buClr>
              <a:buSzPct val="100000"/>
              <a:buFont typeface="+mj-lt"/>
              <a:buAutoNum type="arabicPeriod" startAt="6"/>
            </a:pPr>
            <a:r>
              <a:rPr lang="en-US" altLang="en-US" sz="3600" dirty="0">
                <a:effectLst>
                  <a:outerShdw blurRad="38100" dist="38100" dir="2700000" algn="tl">
                    <a:srgbClr val="000000">
                      <a:alpha val="43137"/>
                    </a:srgbClr>
                  </a:outerShdw>
                </a:effectLst>
              </a:rPr>
              <a:t>Dispensationally misapplied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995120"/>
            <a:ext cx="2848871" cy="122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71871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55406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16050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76199"/>
            <a:ext cx="8915400" cy="6705602"/>
          </a:xfrm>
          <a:prstGeom prst="rect">
            <a:avLst/>
          </a:prstGeom>
          <a:noFill/>
          <a:ln w="9525">
            <a:noFill/>
            <a:miter lim="800000"/>
            <a:headEnd/>
            <a:tailEnd/>
          </a:ln>
        </p:spPr>
      </p:pic>
      <p:sp>
        <p:nvSpPr>
          <p:cNvPr id="10242" name="Rectangle 2"/>
          <p:cNvSpPr>
            <a:spLocks noGrp="1" noChangeArrowheads="1"/>
          </p:cNvSpPr>
          <p:nvPr>
            <p:ph type="title" idx="4294967295"/>
          </p:nvPr>
        </p:nvSpPr>
        <p:spPr>
          <a:xfrm>
            <a:off x="685800" y="152397"/>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9925971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05414222"/>
              </p:ext>
            </p:extLst>
          </p:nvPr>
        </p:nvGraphicFramePr>
        <p:xfrm>
          <a:off x="91440" y="288391"/>
          <a:ext cx="8961120" cy="628121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31520">
                <a:tc>
                  <a:txBody>
                    <a:bodyPr/>
                    <a:lstStyle/>
                    <a:p>
                      <a:r>
                        <a:rPr lang="en-US" sz="1800" b="1" dirty="0">
                          <a:latin typeface="Calibri" panose="020F0502020204030204" pitchFamily="34" charset="0"/>
                        </a:rPr>
                        <a:t>Name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Sheep and Goat</a:t>
                      </a:r>
                    </a:p>
                  </a:txBody>
                  <a:tcPr marT="45717" marB="45717" anchor="ctr">
                    <a:solidFill>
                      <a:srgbClr val="FFFFCC"/>
                    </a:solidFill>
                  </a:tcPr>
                </a:tc>
                <a:tc>
                  <a:txBody>
                    <a:bodyPr/>
                    <a:lstStyle/>
                    <a:p>
                      <a:pPr algn="ctr"/>
                      <a:r>
                        <a:rPr lang="en-US" sz="1800" b="1" dirty="0">
                          <a:latin typeface="Calibri" panose="020F0502020204030204" pitchFamily="34" charset="0"/>
                        </a:rPr>
                        <a:t>Judgment of the Jews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731520">
                <a:tc>
                  <a:txBody>
                    <a:bodyPr/>
                    <a:lstStyle/>
                    <a:p>
                      <a:r>
                        <a:rPr lang="en-US" sz="1800" b="1" dirty="0">
                          <a:latin typeface="Calibri" panose="020F0502020204030204" pitchFamily="34" charset="0"/>
                        </a:rPr>
                        <a:t>Scripture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Matt 25:31-46</a:t>
                      </a:r>
                    </a:p>
                  </a:txBody>
                  <a:tcPr marT="45717" marB="45717" anchor="ctr">
                    <a:solidFill>
                      <a:srgbClr val="FFFFCC"/>
                    </a:solidFill>
                  </a:tcPr>
                </a:tc>
                <a:tc>
                  <a:txBody>
                    <a:bodyPr/>
                    <a:lstStyle/>
                    <a:p>
                      <a:pPr algn="ctr"/>
                      <a:r>
                        <a:rPr lang="en-US" sz="1800" b="1" dirty="0">
                          <a:latin typeface="Calibri" panose="020F0502020204030204" pitchFamily="34" charset="0"/>
                        </a:rPr>
                        <a:t>Ezek 20:33-44</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731520">
                <a:tc>
                  <a:txBody>
                    <a:bodyPr/>
                    <a:lstStyle/>
                    <a:p>
                      <a:r>
                        <a:rPr lang="en-US" sz="1800" b="1" dirty="0">
                          <a:latin typeface="Calibri" panose="020F0502020204030204" pitchFamily="34" charset="0"/>
                        </a:rPr>
                        <a:t>Place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Earth, Jerusalem</a:t>
                      </a:r>
                    </a:p>
                  </a:txBody>
                  <a:tcPr marT="45717" marB="45717" anchor="ctr">
                    <a:solidFill>
                      <a:srgbClr val="FFFFCC"/>
                    </a:solidFill>
                  </a:tcPr>
                </a:tc>
                <a:tc>
                  <a:txBody>
                    <a:bodyPr/>
                    <a:lstStyle/>
                    <a:p>
                      <a:pPr algn="ctr"/>
                      <a:r>
                        <a:rPr lang="en-US" sz="1800" b="1" dirty="0">
                          <a:latin typeface="Calibri" panose="020F0502020204030204" pitchFamily="34" charset="0"/>
                        </a:rPr>
                        <a:t>Earth, wilderness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731520">
                <a:tc>
                  <a:txBody>
                    <a:bodyPr/>
                    <a:lstStyle/>
                    <a:p>
                      <a:r>
                        <a:rPr lang="en-US" sz="1800" b="1" dirty="0">
                          <a:latin typeface="Calibri" panose="020F0502020204030204" pitchFamily="34" charset="0"/>
                        </a:rPr>
                        <a:t>Audience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Gentile Tribulation survivors</a:t>
                      </a:r>
                    </a:p>
                  </a:txBody>
                  <a:tcPr marT="45717" marB="45717" anchor="ctr">
                    <a:solidFill>
                      <a:srgbClr val="FFFFCC"/>
                    </a:solidFill>
                  </a:tcPr>
                </a:tc>
                <a:tc>
                  <a:txBody>
                    <a:bodyPr/>
                    <a:lstStyle/>
                    <a:p>
                      <a:pPr algn="ctr"/>
                      <a:r>
                        <a:rPr lang="en-US" sz="1800" b="1" dirty="0">
                          <a:latin typeface="Calibri" panose="020F0502020204030204" pitchFamily="34" charset="0"/>
                        </a:rPr>
                        <a:t>Jewish Tribulation survivors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731520">
                <a:tc>
                  <a:txBody>
                    <a:bodyPr/>
                    <a:lstStyle/>
                    <a:p>
                      <a:r>
                        <a:rPr lang="en-US" sz="1800" b="1" dirty="0">
                          <a:latin typeface="Calibri" panose="020F0502020204030204" pitchFamily="34" charset="0"/>
                        </a:rPr>
                        <a:t>When</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After Tribulation</a:t>
                      </a:r>
                    </a:p>
                  </a:txBody>
                  <a:tcPr marT="45717" marB="45717" anchor="ctr">
                    <a:solidFill>
                      <a:srgbClr val="FFFFCC"/>
                    </a:solidFill>
                  </a:tcPr>
                </a:tc>
                <a:tc>
                  <a:txBody>
                    <a:bodyPr/>
                    <a:lstStyle/>
                    <a:p>
                      <a:pPr algn="ctr"/>
                      <a:r>
                        <a:rPr lang="en-US" sz="1800" b="1" dirty="0">
                          <a:latin typeface="Calibri" panose="020F0502020204030204" pitchFamily="34" charset="0"/>
                        </a:rPr>
                        <a:t>After Tribulation</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731520">
                <a:tc>
                  <a:txBody>
                    <a:bodyPr/>
                    <a:lstStyle/>
                    <a:p>
                      <a:r>
                        <a:rPr lang="en-US" sz="1800" b="1" dirty="0">
                          <a:latin typeface="Calibri" panose="020F0502020204030204" pitchFamily="34" charset="0"/>
                        </a:rPr>
                        <a:t>Purpose</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Saved Gentiles enter kingdom</a:t>
                      </a:r>
                    </a:p>
                  </a:txBody>
                  <a:tcPr marT="45717" marB="45717" anchor="ctr">
                    <a:solidFill>
                      <a:srgbClr val="FFFFCC"/>
                    </a:solidFill>
                  </a:tcPr>
                </a:tc>
                <a:tc>
                  <a:txBody>
                    <a:bodyPr/>
                    <a:lstStyle/>
                    <a:p>
                      <a:pPr algn="ctr"/>
                      <a:r>
                        <a:rPr lang="en-US" sz="1800" b="1" dirty="0">
                          <a:latin typeface="Calibri" panose="020F0502020204030204" pitchFamily="34" charset="0"/>
                        </a:rPr>
                        <a:t>Saved Jews enter kingdom</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pPr algn="ctr"/>
                      <a:r>
                        <a:rPr lang="en-US" sz="18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731520">
                <a:tc>
                  <a:txBody>
                    <a:bodyPr/>
                    <a:lstStyle/>
                    <a:p>
                      <a:r>
                        <a:rPr lang="en-US" sz="1800" b="1" dirty="0">
                          <a:latin typeface="Calibri" panose="020F0502020204030204" pitchFamily="34" charset="0"/>
                        </a:rPr>
                        <a:t>Evaluation</a:t>
                      </a:r>
                    </a:p>
                  </a:txBody>
                  <a:tcPr marT="45717" marB="45717" anchor="ctr"/>
                </a:tc>
                <a:tc>
                  <a:txBody>
                    <a:bodyPr/>
                    <a:lstStyle/>
                    <a:p>
                      <a:pPr marL="0" algn="ctr" defTabSz="914400" rtl="0" eaLnBrk="1" latinLnBrk="0" hangingPunct="1"/>
                      <a:r>
                        <a:rPr lang="en-US" sz="1800" b="1" u="sng" kern="1200" dirty="0">
                          <a:solidFill>
                            <a:srgbClr val="0000CC"/>
                          </a:solidFill>
                          <a:latin typeface="Calibri" panose="020F0502020204030204" pitchFamily="34" charset="0"/>
                          <a:ea typeface="+mn-ea"/>
                          <a:cs typeface="+mn-cs"/>
                        </a:rPr>
                        <a:t>Treatment of Christ’s brethren</a:t>
                      </a:r>
                    </a:p>
                  </a:txBody>
                  <a:tcPr marT="45717" marB="45717" anchor="ctr">
                    <a:solidFill>
                      <a:srgbClr val="FFFFCC"/>
                    </a:solidFill>
                  </a:tcPr>
                </a:tc>
                <a:tc>
                  <a:txBody>
                    <a:bodyPr/>
                    <a:lstStyle/>
                    <a:p>
                      <a:pPr algn="ctr"/>
                      <a:r>
                        <a:rPr lang="en-US" sz="1800" b="1" dirty="0">
                          <a:latin typeface="Calibri" panose="020F0502020204030204" pitchFamily="34" charset="0"/>
                        </a:rPr>
                        <a:t>Passing under shepherd’s rod</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8905340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60986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23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89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A1800-E2E0-4AFA-A26F-D7E70D4529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the Mount of Olives, the disciples came to Him privately,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‘Tell us, when will these things happen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will be the sign of Your coming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end of the age?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19E635F3-3DA0-4DA0-9F5B-50AAE80DA6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97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extLst>
              <p:ext uri="{D42A27DB-BD31-4B8C-83A1-F6EECF244321}">
                <p14:modId xmlns:p14="http://schemas.microsoft.com/office/powerpoint/2010/main" val="1056784696"/>
              </p:ext>
            </p:extLst>
          </p:nvPr>
        </p:nvGraphicFramePr>
        <p:xfrm>
          <a:off x="182880" y="152400"/>
          <a:ext cx="8778240" cy="6553201"/>
        </p:xfrm>
        <a:graphic>
          <a:graphicData uri="http://schemas.openxmlformats.org/drawingml/2006/table">
            <a:tbl>
              <a:tblPr>
                <a:tableStyleId>{D7AC3CCA-C797-4891-BE02-D94E43425B78}</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789103">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120080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(Matt 24)</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6)</a:t>
                      </a:r>
                      <a:endParaRPr kumimoji="0" lang="en-US" sz="3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1. False Christ</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24:5</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6:2</a:t>
                      </a:r>
                    </a:p>
                  </a:txBody>
                  <a:tcPr marT="45723" marB="45723" anchor="ctr" horzOverflow="overflow"/>
                </a:tc>
                <a:extLst>
                  <a:ext uri="{0D108BD9-81ED-4DB2-BD59-A6C34878D82A}">
                    <a16:rowId xmlns:a16="http://schemas.microsoft.com/office/drawing/2014/main" val="10001"/>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 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6:3-4</a:t>
                      </a:r>
                    </a:p>
                  </a:txBody>
                  <a:tcPr marT="45723" marB="45723" anchor="ctr" horzOverflow="overflow"/>
                </a:tc>
                <a:extLst>
                  <a:ext uri="{0D108BD9-81ED-4DB2-BD59-A6C34878D82A}">
                    <a16:rowId xmlns:a16="http://schemas.microsoft.com/office/drawing/2014/main" val="10002"/>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 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6:5-6</a:t>
                      </a:r>
                    </a:p>
                  </a:txBody>
                  <a:tcPr marT="45723" marB="45723" anchor="ctr" horzOverflow="overflow"/>
                </a:tc>
                <a:extLst>
                  <a:ext uri="{0D108BD9-81ED-4DB2-BD59-A6C34878D82A}">
                    <a16:rowId xmlns:a16="http://schemas.microsoft.com/office/drawing/2014/main" val="10003"/>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4. 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6:7-8</a:t>
                      </a:r>
                    </a:p>
                  </a:txBody>
                  <a:tcPr marT="45723" marB="45723" anchor="ctr" horzOverflow="overflow"/>
                </a:tc>
                <a:extLst>
                  <a:ext uri="{0D108BD9-81ED-4DB2-BD59-A6C34878D82A}">
                    <a16:rowId xmlns:a16="http://schemas.microsoft.com/office/drawing/2014/main" val="10004"/>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5. 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24:9-13</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6:9-11</a:t>
                      </a:r>
                    </a:p>
                  </a:txBody>
                  <a:tcPr marT="45723" marB="45723" anchor="ctr" horzOverflow="overflow"/>
                </a:tc>
                <a:extLst>
                  <a:ext uri="{0D108BD9-81ED-4DB2-BD59-A6C34878D82A}">
                    <a16:rowId xmlns:a16="http://schemas.microsoft.com/office/drawing/2014/main" val="10005"/>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6. 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6:12-17</a:t>
                      </a:r>
                    </a:p>
                  </a:txBody>
                  <a:tcPr marT="45723" marB="45723" anchor="ctr" horzOverflow="overflow"/>
                </a:tc>
                <a:extLst>
                  <a:ext uri="{0D108BD9-81ED-4DB2-BD59-A6C34878D82A}">
                    <a16:rowId xmlns:a16="http://schemas.microsoft.com/office/drawing/2014/main" val="10006"/>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7. 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24:14</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7:1-9</a:t>
                      </a:r>
                    </a:p>
                  </a:txBody>
                  <a:tcPr marT="45723" marB="4572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8934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569E7-B7BA-4FC5-8D2D-BF567D1FC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24:14</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gospel of the kingdom</a:t>
            </a:r>
            <a:r>
              <a:rPr lang="en-US" sz="3200" dirty="0">
                <a:effectLst>
                  <a:outerShdw blurRad="38100" dist="38100" dir="2700000" algn="tl">
                    <a:srgbClr val="000000">
                      <a:alpha val="43137"/>
                    </a:srgbClr>
                  </a:outerShdw>
                </a:effectLst>
                <a:latin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(Israel’s national gospel) </a:t>
            </a:r>
            <a:r>
              <a:rPr lang="en-US" sz="3200" dirty="0">
                <a:effectLst>
                  <a:outerShdw blurRad="38100" dist="38100" dir="2700000" algn="tl">
                    <a:srgbClr val="000000">
                      <a:alpha val="43137"/>
                    </a:srgbClr>
                  </a:outerShdw>
                </a:effectLst>
                <a:latin typeface="Calibri" panose="020F0502020204030204" pitchFamily="34" charset="0"/>
              </a:rPr>
              <a:t>shall be preached in the whole world as a testimony to all the nations, and then the end will come.”</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3.bp.blogspot.com/-QEkPt30fRNQ/US-EfJsZfRI/AAAAAAAASK4/JnP_SUUHRas/s1600/a.jpg">
            <a:extLst>
              <a:ext uri="{FF2B5EF4-FFF2-40B4-BE49-F238E27FC236}">
                <a16:creationId xmlns:a16="http://schemas.microsoft.com/office/drawing/2014/main" id="{62927490-4029-4215-A50A-2D7C20BFCDF3}"/>
              </a:ext>
            </a:extLst>
          </p:cNvPr>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68251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274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55C772-09B7-4CC4-8DF5-46BEC0AAC3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754874"/>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Matthew 24:15-16, 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when you see the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abomination of desolation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was spoken of through Daniel the prophet, standing in the holy place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(let the reader understand)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those who are in Judea must flee to the mountains…</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pray that your flight will not be in the winter, or on a Sabbath.”</a:t>
            </a:r>
          </a:p>
        </p:txBody>
      </p:sp>
    </p:spTree>
    <p:extLst>
      <p:ext uri="{BB962C8B-B14F-4D97-AF65-F5344CB8AC3E}">
        <p14:creationId xmlns:p14="http://schemas.microsoft.com/office/powerpoint/2010/main" val="4000333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401598-9123-4F43-8D76-53A21E84BD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086" y="42378"/>
            <a:ext cx="9083827" cy="6773243"/>
          </a:xfrm>
          <a:prstGeom prst="rect">
            <a:avLst/>
          </a:prstGeom>
        </p:spPr>
      </p:pic>
      <p:sp>
        <p:nvSpPr>
          <p:cNvPr id="38914" name="Rectangle 3"/>
          <p:cNvSpPr>
            <a:spLocks noChangeArrowheads="1"/>
          </p:cNvSpPr>
          <p:nvPr/>
        </p:nvSpPr>
        <p:spPr bwMode="auto">
          <a:xfrm>
            <a:off x="30086" y="76200"/>
            <a:ext cx="9037714" cy="330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9:27</a:t>
            </a:r>
          </a:p>
          <a:p>
            <a:pPr algn="just">
              <a:spcAft>
                <a:spcPts val="1000"/>
              </a:spcAft>
            </a:pPr>
            <a:r>
              <a:rPr lang="en-US" sz="2800" dirty="0">
                <a:effectLst>
                  <a:outerShdw blurRad="38100" dist="38100" dir="2700000" algn="tl">
                    <a:srgbClr val="000000">
                      <a:alpha val="43137"/>
                    </a:srgbClr>
                  </a:outerShdw>
                </a:effectLst>
                <a:latin typeface="Calibri" panose="020F0502020204030204" pitchFamily="34" charset="0"/>
              </a:rPr>
              <a:t>And he will make a firm covenant with the many for one week, but in the middle of the week he will put a stop to sacrifice and grain offering; and on the wing of abominations </a:t>
            </a:r>
            <a:r>
              <a:rPr lang="en-US" sz="2800" i="1" dirty="0">
                <a:effectLst>
                  <a:outerShdw blurRad="38100" dist="38100" dir="2700000" algn="tl">
                    <a:srgbClr val="000000">
                      <a:alpha val="43137"/>
                    </a:srgbClr>
                  </a:outerShdw>
                </a:effectLst>
                <a:latin typeface="Calibri" panose="020F0502020204030204" pitchFamily="34" charset="0"/>
              </a:rPr>
              <a:t>will come</a:t>
            </a:r>
            <a:r>
              <a:rPr lang="en-US" sz="2800" dirty="0">
                <a:effectLst>
                  <a:outerShdw blurRad="38100" dist="38100" dir="2700000" algn="tl">
                    <a:srgbClr val="000000">
                      <a:alpha val="43137"/>
                    </a:srgbClr>
                  </a:outerShdw>
                </a:effectLst>
                <a:latin typeface="Calibri" panose="020F0502020204030204" pitchFamily="34" charset="0"/>
              </a:rPr>
              <a:t> one who makes desolate, even until a complete destruction, one that is decreed, is poured out on the one who makes desolate.</a:t>
            </a:r>
          </a:p>
        </p:txBody>
      </p:sp>
      <p:pic>
        <p:nvPicPr>
          <p:cNvPr id="2" name="Picture 1">
            <a:extLst>
              <a:ext uri="{FF2B5EF4-FFF2-40B4-BE49-F238E27FC236}">
                <a16:creationId xmlns:a16="http://schemas.microsoft.com/office/drawing/2014/main" id="{B01949BB-4736-4C32-81AE-BC051B5148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7360" y="3048000"/>
            <a:ext cx="1329280" cy="1828800"/>
          </a:xfrm>
          <a:prstGeom prst="rect">
            <a:avLst/>
          </a:prstGeom>
          <a:ln w="28575">
            <a:solidFill>
              <a:srgbClr val="FF0000"/>
            </a:solidFill>
          </a:ln>
        </p:spPr>
      </p:pic>
    </p:spTree>
    <p:extLst>
      <p:ext uri="{BB962C8B-B14F-4D97-AF65-F5344CB8AC3E}">
        <p14:creationId xmlns:p14="http://schemas.microsoft.com/office/powerpoint/2010/main" val="2077871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996500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B220E1-DD0F-4C58-8079-0AAA7A8394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1"/>
            <a:ext cx="9144000" cy="222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charset="0"/>
              </a:rPr>
              <a:t>Daniel 11:31</a:t>
            </a:r>
          </a:p>
          <a:p>
            <a:pPr algn="just">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Forces from him will arise, desecrate the sanctuary fortress, and do away with the regular sacrifice. And they will set up the abomination of desolation.</a:t>
            </a:r>
          </a:p>
        </p:txBody>
      </p:sp>
      <p:pic>
        <p:nvPicPr>
          <p:cNvPr id="3" name="Picture 2">
            <a:extLst>
              <a:ext uri="{FF2B5EF4-FFF2-40B4-BE49-F238E27FC236}">
                <a16:creationId xmlns:a16="http://schemas.microsoft.com/office/drawing/2014/main" id="{80FAE2FE-7E16-42D1-8B7D-BC1032F10E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9484" y="2514600"/>
            <a:ext cx="3845032" cy="2286000"/>
          </a:xfrm>
          <a:prstGeom prst="rect">
            <a:avLst/>
          </a:prstGeom>
        </p:spPr>
      </p:pic>
    </p:spTree>
    <p:extLst>
      <p:ext uri="{BB962C8B-B14F-4D97-AF65-F5344CB8AC3E}">
        <p14:creationId xmlns:p14="http://schemas.microsoft.com/office/powerpoint/2010/main" val="3172531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FF24581-4362-49C3-B2F5-A50C2748C2AF}"/>
              </a:ext>
            </a:extLst>
          </p:cNvPr>
          <p:cNvSpPr>
            <a:spLocks noGrp="1" noChangeArrowheads="1"/>
          </p:cNvSpPr>
          <p:nvPr>
            <p:ph type="title"/>
          </p:nvPr>
        </p:nvSpPr>
        <p:spPr>
          <a:xfrm>
            <a:off x="3124200" y="228600"/>
            <a:ext cx="28956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HANUKKAH</a:t>
            </a:r>
            <a:r>
              <a:rPr lang="en-US" altLang="en-US" sz="4000" b="1" dirty="0">
                <a:solidFill>
                  <a:schemeClr val="bg1"/>
                </a:solidFill>
                <a:effectLst>
                  <a:outerShdw blurRad="38100" dist="38100" dir="2700000" algn="tl">
                    <a:srgbClr val="000000">
                      <a:alpha val="43137"/>
                    </a:srgbClr>
                  </a:outerShdw>
                </a:effectLst>
              </a:rPr>
              <a:t>  </a:t>
            </a:r>
          </a:p>
        </p:txBody>
      </p:sp>
      <p:sp>
        <p:nvSpPr>
          <p:cNvPr id="45059" name="Rectangle 3">
            <a:extLst>
              <a:ext uri="{FF2B5EF4-FFF2-40B4-BE49-F238E27FC236}">
                <a16:creationId xmlns:a16="http://schemas.microsoft.com/office/drawing/2014/main" id="{DCDED6C1-EA19-4A6A-9029-33786616D30B}"/>
              </a:ext>
            </a:extLst>
          </p:cNvPr>
          <p:cNvSpPr>
            <a:spLocks noGrp="1" noChangeArrowheads="1"/>
          </p:cNvSpPr>
          <p:nvPr>
            <p:ph type="body" idx="1"/>
          </p:nvPr>
        </p:nvSpPr>
        <p:spPr>
          <a:xfrm>
            <a:off x="0" y="1143000"/>
            <a:ext cx="6477000" cy="5486400"/>
          </a:xfrm>
        </p:spPr>
        <p:txBody>
          <a:bodyPr>
            <a:normAutofit/>
          </a:bodyPr>
          <a:lstStyle/>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The Maccabean revolt </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December 25</a:t>
            </a:r>
            <a:r>
              <a:rPr lang="en-US" altLang="en-US" baseline="30000" dirty="0">
                <a:effectLst>
                  <a:outerShdw blurRad="38100" dist="38100" dir="2700000" algn="tl">
                    <a:srgbClr val="000000">
                      <a:alpha val="43137"/>
                    </a:srgbClr>
                  </a:outerShdw>
                </a:effectLst>
              </a:rPr>
              <a:t>th</a:t>
            </a:r>
            <a:r>
              <a:rPr lang="en-US" altLang="en-US" dirty="0">
                <a:effectLst>
                  <a:outerShdw blurRad="38100" dist="38100" dir="2700000" algn="tl">
                    <a:srgbClr val="000000">
                      <a:alpha val="43137"/>
                    </a:srgbClr>
                  </a:outerShdw>
                </a:effectLst>
              </a:rPr>
              <a:t> 165 BC : the temple is liberated and rededicated</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1 &amp; 2 Maccabees</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The miracle of the lamp oil</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Hanukkah “Feast of Dedication” (festival of lights).</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Christmas / Jewish Holiday </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John 10:22-24</a:t>
            </a:r>
          </a:p>
        </p:txBody>
      </p:sp>
      <p:pic>
        <p:nvPicPr>
          <p:cNvPr id="45061" name="Picture 5" descr="C:\WINDOWS\Application Data\Microsoft\Media Catalog\Downloaded Clips\cl72\j0285300.gif">
            <a:extLst>
              <a:ext uri="{FF2B5EF4-FFF2-40B4-BE49-F238E27FC236}">
                <a16:creationId xmlns:a16="http://schemas.microsoft.com/office/drawing/2014/main" id="{3FE7990D-5A79-445E-83A7-A3260AF3C27C}"/>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6553200" y="2286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0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558252056"/>
              </p:ext>
            </p:extLst>
          </p:nvPr>
        </p:nvGraphicFramePr>
        <p:xfrm>
          <a:off x="152400" y="274317"/>
          <a:ext cx="8839200" cy="6309366"/>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1549078">
                  <a:extLst>
                    <a:ext uri="{9D8B030D-6E8A-4147-A177-3AD203B41FA5}">
                      <a16:colId xmlns:a16="http://schemas.microsoft.com/office/drawing/2014/main" val="416673137"/>
                    </a:ext>
                  </a:extLst>
                </a:gridCol>
                <a:gridCol w="2349661">
                  <a:extLst>
                    <a:ext uri="{9D8B030D-6E8A-4147-A177-3AD203B41FA5}">
                      <a16:colId xmlns:a16="http://schemas.microsoft.com/office/drawing/2014/main" val="3259655191"/>
                    </a:ext>
                  </a:extLst>
                </a:gridCol>
                <a:gridCol w="2349661">
                  <a:extLst>
                    <a:ext uri="{9D8B030D-6E8A-4147-A177-3AD203B41FA5}">
                      <a16:colId xmlns:a16="http://schemas.microsoft.com/office/drawing/2014/main" val="107138225"/>
                    </a:ext>
                  </a:extLst>
                </a:gridCol>
              </a:tblGrid>
              <a:tr h="685800">
                <a:tc gridSpan="4">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Levitical Feasts (Lev. 23)</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endParaRPr lang="en-US" sz="2000" b="1"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extLst>
                  <a:ext uri="{0D108BD9-81ED-4DB2-BD59-A6C34878D82A}">
                    <a16:rowId xmlns:a16="http://schemas.microsoft.com/office/drawing/2014/main" val="1440537022"/>
                  </a:ext>
                </a:extLst>
              </a:tr>
              <a:tr h="6858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Feast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Season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Purpose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Type</a:t>
                      </a:r>
                    </a:p>
                  </a:txBody>
                  <a:tcPr marT="45723" marB="45723" anchor="ctr" horzOverflow="overflow"/>
                </a:tc>
                <a:extLst>
                  <a:ext uri="{0D108BD9-81ED-4DB2-BD59-A6C34878D82A}">
                    <a16:rowId xmlns:a16="http://schemas.microsoft.com/office/drawing/2014/main" val="145959785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Passover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Redemption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5:7</a:t>
                      </a:r>
                    </a:p>
                  </a:txBody>
                  <a:tcPr marT="45723" marB="45723" anchor="ctr" horzOverflow="overflow"/>
                </a:tc>
                <a:extLst>
                  <a:ext uri="{0D108BD9-81ED-4DB2-BD59-A6C34878D82A}">
                    <a16:rowId xmlns:a16="http://schemas.microsoft.com/office/drawing/2014/main" val="419009395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Unleavened Bread</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Separation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John 6:35</a:t>
                      </a:r>
                    </a:p>
                  </a:txBody>
                  <a:tcPr marT="45723" marB="45723" anchor="ctr" horzOverflow="overflow"/>
                </a:tc>
                <a:extLst>
                  <a:ext uri="{0D108BD9-81ED-4DB2-BD59-A6C34878D82A}">
                    <a16:rowId xmlns:a16="http://schemas.microsoft.com/office/drawing/2014/main" val="108508186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fruits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Praise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15:20</a:t>
                      </a:r>
                    </a:p>
                  </a:txBody>
                  <a:tcPr marT="45723" marB="45723" anchor="ctr" horzOverflow="overflow"/>
                </a:tc>
                <a:extLst>
                  <a:ext uri="{0D108BD9-81ED-4DB2-BD59-A6C34878D82A}">
                    <a16:rowId xmlns:a16="http://schemas.microsoft.com/office/drawing/2014/main" val="3070623534"/>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Pentecost</a:t>
                      </a:r>
                    </a:p>
                  </a:txBody>
                  <a:tcPr marT="45723" marB="45723" anchor="ctr" horzOverflow="overflow">
                    <a:solidFill>
                      <a:schemeClr val="accent4"/>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Spring</a:t>
                      </a:r>
                    </a:p>
                  </a:txBody>
                  <a:tcPr marT="45723" marB="45723" anchor="ctr" horzOverflow="overflow">
                    <a:solidFill>
                      <a:schemeClr val="accent4"/>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Praise</a:t>
                      </a:r>
                    </a:p>
                  </a:txBody>
                  <a:tcPr marT="45723" marB="45723" anchor="ctr" horzOverflow="overflow">
                    <a:solidFill>
                      <a:schemeClr val="accent4"/>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kern="1200" cap="none" normalizeH="0" baseline="0" dirty="0">
                          <a:ln>
                            <a:noFill/>
                          </a:ln>
                          <a:solidFill>
                            <a:schemeClr val="bg2"/>
                          </a:solidFill>
                          <a:effectLst/>
                          <a:latin typeface="Calibri" panose="020F0502020204030204" pitchFamily="34" charset="0"/>
                          <a:ea typeface="+mn-ea"/>
                          <a:cs typeface="+mn-cs"/>
                        </a:rPr>
                        <a:t>Acts 2:1-4</a:t>
                      </a:r>
                    </a:p>
                  </a:txBody>
                  <a:tcPr marT="45723" marB="45723" anchor="ctr" horzOverflow="overflow">
                    <a:solidFill>
                      <a:schemeClr val="accent4"/>
                    </a:solidFill>
                  </a:tcPr>
                </a:tc>
                <a:extLst>
                  <a:ext uri="{0D108BD9-81ED-4DB2-BD59-A6C34878D82A}">
                    <a16:rowId xmlns:a16="http://schemas.microsoft.com/office/drawing/2014/main" val="93468676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Trumpets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New Year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Matt. 24:31</a:t>
                      </a:r>
                    </a:p>
                  </a:txBody>
                  <a:tcPr marT="45723" marB="45723" anchor="ctr" horzOverflow="overflow"/>
                </a:tc>
                <a:extLst>
                  <a:ext uri="{0D108BD9-81ED-4DB2-BD59-A6C34878D82A}">
                    <a16:rowId xmlns:a16="http://schemas.microsoft.com/office/drawing/2014/main" val="2215589415"/>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Atonement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Lev 16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12:10</a:t>
                      </a:r>
                    </a:p>
                  </a:txBody>
                  <a:tcPr marT="45723" marB="45723" anchor="ctr" horzOverflow="overflow"/>
                </a:tc>
                <a:extLst>
                  <a:ext uri="{0D108BD9-81ED-4DB2-BD59-A6C34878D82A}">
                    <a16:rowId xmlns:a16="http://schemas.microsoft.com/office/drawing/2014/main" val="3144159118"/>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Booths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Wilderness provision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14:16-18</a:t>
                      </a:r>
                    </a:p>
                  </a:txBody>
                  <a:tcPr marT="45723" marB="45723"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641435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047" y="228600"/>
            <a:ext cx="8659906" cy="6400800"/>
          </a:xfrm>
          <a:prstGeom prst="rect">
            <a:avLst/>
          </a:prstGeom>
        </p:spPr>
      </p:pic>
    </p:spTree>
    <p:extLst>
      <p:ext uri="{BB962C8B-B14F-4D97-AF65-F5344CB8AC3E}">
        <p14:creationId xmlns:p14="http://schemas.microsoft.com/office/powerpoint/2010/main" val="2614466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646208-6455-4A3D-8746-19053BAF7C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396" y="228600"/>
            <a:ext cx="8715213" cy="6400800"/>
          </a:xfrm>
          <a:prstGeom prst="rect">
            <a:avLst/>
          </a:prstGeom>
          <a:ln w="28575">
            <a:solidFill>
              <a:srgbClr val="00CC00"/>
            </a:solidFill>
          </a:ln>
        </p:spPr>
      </p:pic>
    </p:spTree>
    <p:extLst>
      <p:ext uri="{BB962C8B-B14F-4D97-AF65-F5344CB8AC3E}">
        <p14:creationId xmlns:p14="http://schemas.microsoft.com/office/powerpoint/2010/main" val="3517213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2" descr="http://www.softwareag.com/blog/reality_check/wp-content/uploads/2013/06/Stopwatch_02.png">
            <a:extLst>
              <a:ext uri="{FF2B5EF4-FFF2-40B4-BE49-F238E27FC236}">
                <a16:creationId xmlns:a16="http://schemas.microsoft.com/office/drawing/2014/main" id="{BC604DA6-BB3D-41ED-BA30-9962A2900E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0" y="152400"/>
            <a:ext cx="47053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53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494587-B042-4E8C-803B-F58BB9AC83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0"/>
            <a:ext cx="9144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9:24</a:t>
            </a:r>
          </a:p>
          <a:p>
            <a:pPr algn="just">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weeks have been decreed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your people and your holy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finish the transgression, to make an end of sin, to make atonement for iniquity, to bring in everlasting righteousness, to seal up vision and prophecy and to anoint the most holy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07008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112" y="868680"/>
            <a:ext cx="8875776"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E0AA87-5325-4C10-BD2F-66DF9189FE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when you see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abomination of desolation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was spoken of through Daniel the prophet, standing in the holy place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the reader understand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those who are in Judea must flee to the mountains…</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pray that your flight will not be in the winter, or on a Sabbath.”</a:t>
            </a:r>
          </a:p>
        </p:txBody>
      </p:sp>
    </p:spTree>
    <p:extLst>
      <p:ext uri="{BB962C8B-B14F-4D97-AF65-F5344CB8AC3E}">
        <p14:creationId xmlns:p14="http://schemas.microsoft.com/office/powerpoint/2010/main" val="908444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F20B30-026D-4263-AE46-3A8457BB3A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Therefore when you see the </a:t>
            </a:r>
            <a:r>
              <a:rPr lang="en-US" sz="3200" cap="small" dirty="0">
                <a:latin typeface="Calibri" panose="020F0502020204030204" pitchFamily="34" charset="0"/>
                <a:cs typeface="Calibri" panose="020F0502020204030204" pitchFamily="34" charset="0"/>
              </a:rPr>
              <a:t>abomination of desolation</a:t>
            </a:r>
            <a:r>
              <a:rPr lang="en-US" sz="3200" dirty="0">
                <a:latin typeface="Calibri" panose="020F0502020204030204" pitchFamily="34" charset="0"/>
                <a:cs typeface="Calibri" panose="020F0502020204030204" pitchFamily="34" charset="0"/>
              </a:rPr>
              <a:t> which was spoken of through Daniel the prophet, standing in the holy place (let the reader understand) </a:t>
            </a:r>
            <a:r>
              <a:rPr lang="en-US" sz="3200" baseline="30000" dirty="0">
                <a:latin typeface="Calibri" panose="020F0502020204030204" pitchFamily="34" charset="0"/>
                <a:cs typeface="Calibri" panose="020F0502020204030204" pitchFamily="34" charset="0"/>
              </a:rPr>
              <a:t>16</a:t>
            </a:r>
            <a:r>
              <a:rPr lang="en-US" sz="3200" dirty="0">
                <a:latin typeface="Calibri" panose="020F0502020204030204" pitchFamily="34" charset="0"/>
                <a:cs typeface="Calibri" panose="020F0502020204030204" pitchFamily="34" charset="0"/>
              </a:rPr>
              <a:t> then </a:t>
            </a:r>
            <a:r>
              <a:rPr lang="en-US" sz="3200" b="1" u="sng" dirty="0">
                <a:solidFill>
                  <a:srgbClr val="FFFFCC"/>
                </a:solidFill>
                <a:latin typeface="Calibri" panose="020F0502020204030204" pitchFamily="34" charset="0"/>
                <a:cs typeface="Calibri" panose="020F0502020204030204" pitchFamily="34" charset="0"/>
              </a:rPr>
              <a:t>those who are in Judea must flee to the mountains</a:t>
            </a:r>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20</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pray that your flight will not be in the winter, or on a Sabbath.”</a:t>
            </a:r>
          </a:p>
        </p:txBody>
      </p:sp>
    </p:spTree>
    <p:extLst>
      <p:ext uri="{BB962C8B-B14F-4D97-AF65-F5344CB8AC3E}">
        <p14:creationId xmlns:p14="http://schemas.microsoft.com/office/powerpoint/2010/main" val="2184588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srael judea samaria map">
            <a:extLst>
              <a:ext uri="{FF2B5EF4-FFF2-40B4-BE49-F238E27FC236}">
                <a16:creationId xmlns:a16="http://schemas.microsoft.com/office/drawing/2014/main" id="{F75FE331-EB3E-4E03-B0D8-D5E2C8F8E70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 y="268112"/>
            <a:ext cx="8961120" cy="6321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9487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A44AD-D814-46E2-9E9C-6CF03B3783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Therefore when you see the </a:t>
            </a:r>
            <a:r>
              <a:rPr lang="en-US" sz="3200" cap="small" dirty="0">
                <a:latin typeface="Calibri" panose="020F0502020204030204" pitchFamily="34" charset="0"/>
                <a:cs typeface="Calibri" panose="020F0502020204030204" pitchFamily="34" charset="0"/>
              </a:rPr>
              <a:t>abomination of desolation</a:t>
            </a:r>
            <a:r>
              <a:rPr lang="en-US" sz="3200" dirty="0">
                <a:latin typeface="Calibri" panose="020F0502020204030204" pitchFamily="34" charset="0"/>
                <a:cs typeface="Calibri" panose="020F0502020204030204" pitchFamily="34" charset="0"/>
              </a:rPr>
              <a:t> which was spoken of through Daniel the prophet, standing in the holy place (let the reader understand) </a:t>
            </a:r>
            <a:r>
              <a:rPr lang="en-US" sz="3200" baseline="30000" dirty="0">
                <a:latin typeface="Calibri" panose="020F0502020204030204" pitchFamily="34" charset="0"/>
                <a:cs typeface="Calibri" panose="020F0502020204030204" pitchFamily="34" charset="0"/>
              </a:rPr>
              <a:t>16</a:t>
            </a:r>
            <a:r>
              <a:rPr lang="en-US" sz="3200" dirty="0">
                <a:latin typeface="Calibri" panose="020F0502020204030204" pitchFamily="34" charset="0"/>
                <a:cs typeface="Calibri" panose="020F0502020204030204" pitchFamily="34" charset="0"/>
              </a:rPr>
              <a:t> then those who are in Judea must flee to the mountains…</a:t>
            </a:r>
            <a:r>
              <a:rPr lang="en-US" sz="3200" baseline="30000" dirty="0">
                <a:latin typeface="Calibri" panose="020F0502020204030204" pitchFamily="34" charset="0"/>
                <a:cs typeface="Calibri" panose="020F0502020204030204" pitchFamily="34" charset="0"/>
              </a:rPr>
              <a:t>20</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pray that your flight will not be in </a:t>
            </a:r>
            <a:r>
              <a:rPr lang="en-US" sz="3200" b="1" u="sng" dirty="0">
                <a:solidFill>
                  <a:srgbClr val="FFFFCC"/>
                </a:solidFill>
                <a:latin typeface="Calibri" panose="020F0502020204030204" pitchFamily="34" charset="0"/>
                <a:cs typeface="Calibri" panose="020F0502020204030204" pitchFamily="34" charset="0"/>
              </a:rPr>
              <a:t>the winter</a:t>
            </a:r>
            <a:r>
              <a:rPr lang="en-US" sz="3200" dirty="0">
                <a:latin typeface="Calibri" panose="020F0502020204030204" pitchFamily="34" charset="0"/>
                <a:cs typeface="Calibri" panose="020F0502020204030204" pitchFamily="34" charset="0"/>
              </a:rPr>
              <a:t>, or on a Sabbath.”</a:t>
            </a:r>
          </a:p>
        </p:txBody>
      </p:sp>
    </p:spTree>
    <p:extLst>
      <p:ext uri="{BB962C8B-B14F-4D97-AF65-F5344CB8AC3E}">
        <p14:creationId xmlns:p14="http://schemas.microsoft.com/office/powerpoint/2010/main" val="1388677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905000"/>
            <a:ext cx="9144000" cy="3352800"/>
          </a:xfrm>
        </p:spPr>
        <p:txBody>
          <a:bodyPr/>
          <a:lstStyle/>
          <a:p>
            <a:pPr marL="0" indent="0" algn="just">
              <a:buNone/>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stormy weather comes with torrential rains that make crossing wadis in the Judean hills treacherous…concern about the possibility of travel on the Sabbath, where rabbinic law prohibited going more than a Sabbath day’s journey (i.e., beyond the immediate vicinity of the city)…”</a:t>
            </a:r>
          </a:p>
        </p:txBody>
      </p:sp>
      <p:pic>
        <p:nvPicPr>
          <p:cNvPr id="2050" name="Picture 2" descr="Image result for randall price">
            <a:extLst>
              <a:ext uri="{FF2B5EF4-FFF2-40B4-BE49-F238E27FC236}">
                <a16:creationId xmlns:a16="http://schemas.microsoft.com/office/drawing/2014/main" id="{928EFAAF-FE42-499A-A5D4-83CF5C7F536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1598" y="76200"/>
            <a:ext cx="800102" cy="82296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F4A522DE-C22F-4793-8E9A-DD9EFFFBC798}"/>
              </a:ext>
            </a:extLst>
          </p:cNvPr>
          <p:cNvSpPr/>
          <p:nvPr/>
        </p:nvSpPr>
        <p:spPr>
          <a:xfrm>
            <a:off x="387064" y="228601"/>
            <a:ext cx="8369875" cy="1354217"/>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Randall Price</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“Historical Problems with a First-Century Fulfillment of the Olivet Discourse,” in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End Times Controversy</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Tim LaHaye and Thomas Ice (Eugene, OR: Harvest, 2003), 394.</a:t>
            </a:r>
          </a:p>
        </p:txBody>
      </p:sp>
    </p:spTree>
    <p:extLst>
      <p:ext uri="{BB962C8B-B14F-4D97-AF65-F5344CB8AC3E}">
        <p14:creationId xmlns:p14="http://schemas.microsoft.com/office/powerpoint/2010/main" val="4003124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ECE6C0-0C29-4271-B54C-0AB1258038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Therefore when you see the </a:t>
            </a:r>
            <a:r>
              <a:rPr lang="en-US" sz="3200" cap="small" dirty="0">
                <a:latin typeface="Calibri" panose="020F0502020204030204" pitchFamily="34" charset="0"/>
                <a:cs typeface="Calibri" panose="020F0502020204030204" pitchFamily="34" charset="0"/>
              </a:rPr>
              <a:t>abomination of desolation</a:t>
            </a:r>
            <a:r>
              <a:rPr lang="en-US" sz="3200" dirty="0">
                <a:latin typeface="Calibri" panose="020F0502020204030204" pitchFamily="34" charset="0"/>
                <a:cs typeface="Calibri" panose="020F0502020204030204" pitchFamily="34" charset="0"/>
              </a:rPr>
              <a:t> which was spoken of through Daniel the prophet, standing in the holy place (let the reader understand) </a:t>
            </a:r>
            <a:r>
              <a:rPr lang="en-US" sz="3200" baseline="30000" dirty="0">
                <a:latin typeface="Calibri" panose="020F0502020204030204" pitchFamily="34" charset="0"/>
                <a:cs typeface="Calibri" panose="020F0502020204030204" pitchFamily="34" charset="0"/>
              </a:rPr>
              <a:t>16</a:t>
            </a:r>
            <a:r>
              <a:rPr lang="en-US" sz="3200" dirty="0">
                <a:latin typeface="Calibri" panose="020F0502020204030204" pitchFamily="34" charset="0"/>
                <a:cs typeface="Calibri" panose="020F0502020204030204" pitchFamily="34" charset="0"/>
              </a:rPr>
              <a:t> then those who are in Judea must flee to the mountains…</a:t>
            </a:r>
            <a:r>
              <a:rPr lang="en-US" sz="3200" baseline="30000" dirty="0">
                <a:latin typeface="Calibri" panose="020F0502020204030204" pitchFamily="34" charset="0"/>
                <a:cs typeface="Calibri" panose="020F0502020204030204" pitchFamily="34" charset="0"/>
              </a:rPr>
              <a:t>20</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pray that your flight will not be in the winter, or on </a:t>
            </a:r>
            <a:r>
              <a:rPr lang="en-US" sz="3200" b="1" u="sng" dirty="0">
                <a:solidFill>
                  <a:srgbClr val="FFFFCC"/>
                </a:solidFill>
                <a:latin typeface="Calibri" panose="020F0502020204030204" pitchFamily="34" charset="0"/>
                <a:cs typeface="Calibri" panose="020F0502020204030204" pitchFamily="34" charset="0"/>
              </a:rPr>
              <a:t>a Sabbath</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11846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695034-EE27-49AA-AB8F-8204BDE311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14589"/>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20:7</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7</a:t>
            </a:r>
            <a:r>
              <a:rPr lang="en-US" sz="3200" b="1" baseline="30000" dirty="0">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On the first day of the week</a:t>
            </a:r>
            <a:r>
              <a:rPr lang="en-US" sz="3200" dirty="0">
                <a:latin typeface="Calibri" panose="020F0502020204030204" pitchFamily="34" charset="0"/>
                <a:cs typeface="Calibri" panose="020F0502020204030204" pitchFamily="34" charset="0"/>
              </a:rPr>
              <a:t>, when we were gathered together to break bread, Paul began talking to them, intending to leave the next day, and he prolonged his message until midnight.”</a:t>
            </a:r>
          </a:p>
        </p:txBody>
      </p:sp>
      <p:pic>
        <p:nvPicPr>
          <p:cNvPr id="1026" name="Picture 2" descr="First Day Of The Week &quot; Sunday&quot; - The Final Calling Ministry.com">
            <a:extLst>
              <a:ext uri="{FF2B5EF4-FFF2-40B4-BE49-F238E27FC236}">
                <a16:creationId xmlns:a16="http://schemas.microsoft.com/office/drawing/2014/main" id="{17EA5AD0-9BC8-4C28-A824-03ABF7BB4EB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81375" y="3076575"/>
            <a:ext cx="238125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06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6D966-33D4-49C3-9366-14E5845111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207032"/>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16:2</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Now concerning the collection for the saints, as I directed the </a:t>
            </a:r>
            <a:r>
              <a:rPr lang="en-US" sz="3200" b="1" u="sng" dirty="0">
                <a:solidFill>
                  <a:srgbClr val="FFFFCC"/>
                </a:solidFill>
                <a:latin typeface="Calibri" panose="020F0502020204030204" pitchFamily="34" charset="0"/>
                <a:cs typeface="Calibri" panose="020F0502020204030204" pitchFamily="34" charset="0"/>
              </a:rPr>
              <a:t>churches</a:t>
            </a:r>
            <a:r>
              <a:rPr lang="en-US" sz="3200" dirty="0">
                <a:latin typeface="Calibri" panose="020F0502020204030204" pitchFamily="34" charset="0"/>
                <a:cs typeface="Calibri" panose="020F0502020204030204" pitchFamily="34" charset="0"/>
              </a:rPr>
              <a:t> of Galatia, so do you also. </a:t>
            </a:r>
            <a:r>
              <a:rPr lang="en-US" sz="3200" baseline="30000" dirty="0">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On the first day of every week</a:t>
            </a:r>
            <a:r>
              <a:rPr lang="en-US" sz="3200" dirty="0">
                <a:latin typeface="Calibri" panose="020F0502020204030204" pitchFamily="34" charset="0"/>
                <a:cs typeface="Calibri" panose="020F0502020204030204" pitchFamily="34" charset="0"/>
              </a:rPr>
              <a:t> each one of you is to put aside and save, as he may prosper, so that no collections be made when I come.”</a:t>
            </a:r>
          </a:p>
        </p:txBody>
      </p:sp>
      <p:pic>
        <p:nvPicPr>
          <p:cNvPr id="2050" name="Picture 2" descr="First Day Of The Week &quot; Sunday&quot; - The Final Calling Ministry.com">
            <a:extLst>
              <a:ext uri="{FF2B5EF4-FFF2-40B4-BE49-F238E27FC236}">
                <a16:creationId xmlns:a16="http://schemas.microsoft.com/office/drawing/2014/main" id="{01D9937F-6FB8-48F2-8675-E5D7C096F2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81375" y="3076575"/>
            <a:ext cx="238125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370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ADAE8-A9B1-4DCE-9645-4D182CA412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724400"/>
          </a:xfrm>
        </p:spPr>
        <p:txBody>
          <a:bodyPr/>
          <a:lstStyle/>
          <a:p>
            <a:pPr marL="0" indent="0" algn="ctr" defTabSz="685800">
              <a:spcBef>
                <a:spcPct val="0"/>
              </a:spcBef>
              <a:spcAft>
                <a:spcPts val="1200"/>
              </a:spcAft>
              <a:buNone/>
              <a:defRPr/>
            </a:pPr>
            <a:r>
              <a:rPr lang="en-US" sz="3600" kern="1200" dirty="0">
                <a:solidFill>
                  <a:schemeClr val="tx2"/>
                </a:solidFill>
                <a:ea typeface="+mj-ea"/>
                <a:cs typeface="Calibri" panose="020F0502020204030204" pitchFamily="34" charset="0"/>
              </a:rPr>
              <a:t>Exodus 20:8-11</a:t>
            </a:r>
          </a:p>
          <a:p>
            <a:pPr marL="0" indent="0" algn="just">
              <a:spcBef>
                <a:spcPts val="0"/>
              </a:spcBef>
              <a:spcAft>
                <a:spcPts val="1200"/>
              </a:spcAft>
              <a:buNone/>
              <a:defRPr/>
            </a:pPr>
            <a:r>
              <a:rPr lang="en-US" sz="3000" baseline="30000" dirty="0">
                <a:effectLst>
                  <a:outerShdw blurRad="38100" dist="38100" dir="2700000" algn="tl">
                    <a:srgbClr val="000000">
                      <a:alpha val="43137"/>
                    </a:srgbClr>
                  </a:outerShdw>
                </a:effectLst>
                <a:latin typeface="system-ui"/>
              </a:rPr>
              <a:t>8 </a:t>
            </a:r>
            <a:r>
              <a:rPr lang="en-US" sz="3000" dirty="0">
                <a:effectLst>
                  <a:outerShdw blurRad="38100" dist="38100" dir="2700000" algn="tl">
                    <a:srgbClr val="000000">
                      <a:alpha val="43137"/>
                    </a:srgbClr>
                  </a:outerShdw>
                </a:effectLst>
                <a:latin typeface="system-ui"/>
              </a:rPr>
              <a:t>“Remember the sabbath day, to keep it holy. </a:t>
            </a:r>
            <a:r>
              <a:rPr lang="en-US" sz="3000" baseline="30000" dirty="0">
                <a:effectLst>
                  <a:outerShdw blurRad="38100" dist="38100" dir="2700000" algn="tl">
                    <a:srgbClr val="000000">
                      <a:alpha val="43137"/>
                    </a:srgbClr>
                  </a:outerShdw>
                </a:effectLst>
                <a:latin typeface="system-ui"/>
              </a:rPr>
              <a:t>9 </a:t>
            </a:r>
            <a:r>
              <a:rPr lang="en-US" sz="3000" dirty="0">
                <a:effectLst>
                  <a:outerShdw blurRad="38100" dist="38100" dir="2700000" algn="tl">
                    <a:srgbClr val="000000">
                      <a:alpha val="43137"/>
                    </a:srgbClr>
                  </a:outerShdw>
                </a:effectLst>
                <a:latin typeface="system-ui"/>
              </a:rPr>
              <a:t>Six days you shall labor and do all your work, </a:t>
            </a:r>
            <a:r>
              <a:rPr lang="en-US" sz="3000" baseline="30000" dirty="0">
                <a:effectLst>
                  <a:outerShdw blurRad="38100" dist="38100" dir="2700000" algn="tl">
                    <a:srgbClr val="000000">
                      <a:alpha val="43137"/>
                    </a:srgbClr>
                  </a:outerShdw>
                </a:effectLst>
                <a:latin typeface="system-ui"/>
              </a:rPr>
              <a:t>10 </a:t>
            </a:r>
            <a:r>
              <a:rPr lang="en-US" sz="3000" dirty="0">
                <a:effectLst>
                  <a:outerShdw blurRad="38100" dist="38100" dir="2700000" algn="tl">
                    <a:srgbClr val="000000">
                      <a:alpha val="43137"/>
                    </a:srgbClr>
                  </a:outerShdw>
                </a:effectLst>
                <a:latin typeface="system-ui"/>
              </a:rPr>
              <a:t>but the </a:t>
            </a:r>
            <a:r>
              <a:rPr lang="en-US" sz="3000" b="1" u="sng" dirty="0">
                <a:solidFill>
                  <a:srgbClr val="FFFFCC"/>
                </a:solidFill>
                <a:effectLst>
                  <a:outerShdw blurRad="38100" dist="38100" dir="2700000" algn="tl">
                    <a:srgbClr val="000000">
                      <a:alpha val="43137"/>
                    </a:srgbClr>
                  </a:outerShdw>
                </a:effectLst>
                <a:latin typeface="system-ui"/>
              </a:rPr>
              <a:t>seventh day</a:t>
            </a:r>
            <a:r>
              <a:rPr lang="en-US" sz="3000" dirty="0">
                <a:effectLst>
                  <a:outerShdw blurRad="38100" dist="38100" dir="2700000" algn="tl">
                    <a:srgbClr val="000000">
                      <a:alpha val="43137"/>
                    </a:srgbClr>
                  </a:outerShdw>
                </a:effectLst>
                <a:latin typeface="system-ui"/>
              </a:rPr>
              <a:t> is a sabbath of the </a:t>
            </a:r>
            <a:r>
              <a:rPr lang="en-US" sz="3000" cap="small" dirty="0">
                <a:effectLst>
                  <a:outerShdw blurRad="38100" dist="38100" dir="2700000" algn="tl">
                    <a:srgbClr val="000000">
                      <a:alpha val="43137"/>
                    </a:srgbClr>
                  </a:outerShdw>
                </a:effectLst>
                <a:latin typeface="system-ui"/>
              </a:rPr>
              <a:t>Lord</a:t>
            </a:r>
            <a:r>
              <a:rPr lang="en-US" sz="3000" dirty="0">
                <a:effectLst>
                  <a:outerShdw blurRad="38100" dist="38100" dir="2700000" algn="tl">
                    <a:srgbClr val="000000">
                      <a:alpha val="43137"/>
                    </a:srgbClr>
                  </a:outerShdw>
                </a:effectLst>
                <a:latin typeface="system-ui"/>
              </a:rPr>
              <a:t> your God; </a:t>
            </a:r>
            <a:r>
              <a:rPr lang="en-US" sz="3000" i="1" dirty="0">
                <a:effectLst>
                  <a:outerShdw blurRad="38100" dist="38100" dir="2700000" algn="tl">
                    <a:srgbClr val="000000">
                      <a:alpha val="43137"/>
                    </a:srgbClr>
                  </a:outerShdw>
                </a:effectLst>
                <a:latin typeface="system-ui"/>
              </a:rPr>
              <a:t>in it</a:t>
            </a:r>
            <a:r>
              <a:rPr lang="en-US" sz="3000" dirty="0">
                <a:effectLst>
                  <a:outerShdw blurRad="38100" dist="38100" dir="2700000" algn="tl">
                    <a:srgbClr val="000000">
                      <a:alpha val="43137"/>
                    </a:srgbClr>
                  </a:outerShdw>
                </a:effectLst>
                <a:latin typeface="system-ui"/>
              </a:rPr>
              <a:t> you shall not do any work, you or your son or your daughter, your male or your female servant or your cattle or your sojourner who stays with you. </a:t>
            </a:r>
            <a:r>
              <a:rPr lang="en-US" sz="3000" baseline="30000" dirty="0">
                <a:effectLst>
                  <a:outerShdw blurRad="38100" dist="38100" dir="2700000" algn="tl">
                    <a:srgbClr val="000000">
                      <a:alpha val="43137"/>
                    </a:srgbClr>
                  </a:outerShdw>
                </a:effectLst>
                <a:latin typeface="system-ui"/>
              </a:rPr>
              <a:t>11 </a:t>
            </a:r>
            <a:r>
              <a:rPr lang="en-US" sz="3000" dirty="0">
                <a:effectLst>
                  <a:outerShdw blurRad="38100" dist="38100" dir="2700000" algn="tl">
                    <a:srgbClr val="000000">
                      <a:alpha val="43137"/>
                    </a:srgbClr>
                  </a:outerShdw>
                </a:effectLst>
                <a:latin typeface="system-ui"/>
              </a:rPr>
              <a:t>For in six days the </a:t>
            </a:r>
            <a:r>
              <a:rPr lang="en-US" sz="3000" cap="small" dirty="0">
                <a:effectLst>
                  <a:outerShdw blurRad="38100" dist="38100" dir="2700000" algn="tl">
                    <a:srgbClr val="000000">
                      <a:alpha val="43137"/>
                    </a:srgbClr>
                  </a:outerShdw>
                </a:effectLst>
                <a:latin typeface="system-ui"/>
              </a:rPr>
              <a:t>Lord</a:t>
            </a:r>
            <a:r>
              <a:rPr lang="en-US" sz="3000" dirty="0">
                <a:effectLst>
                  <a:outerShdw blurRad="38100" dist="38100" dir="2700000" algn="tl">
                    <a:srgbClr val="000000">
                      <a:alpha val="43137"/>
                    </a:srgbClr>
                  </a:outerShdw>
                </a:effectLst>
                <a:latin typeface="system-ui"/>
              </a:rPr>
              <a:t> made the heavens and the earth, the sea and all that is in them, and rested on the </a:t>
            </a:r>
            <a:r>
              <a:rPr lang="en-US" sz="3000" b="1" u="sng" dirty="0">
                <a:solidFill>
                  <a:srgbClr val="FFFFCC"/>
                </a:solidFill>
                <a:effectLst>
                  <a:outerShdw blurRad="38100" dist="38100" dir="2700000" algn="tl">
                    <a:srgbClr val="000000">
                      <a:alpha val="43137"/>
                    </a:srgbClr>
                  </a:outerShdw>
                </a:effectLst>
                <a:latin typeface="system-ui"/>
              </a:rPr>
              <a:t>seventh day</a:t>
            </a:r>
            <a:r>
              <a:rPr lang="en-US" sz="3000" dirty="0">
                <a:effectLst>
                  <a:outerShdw blurRad="38100" dist="38100" dir="2700000" algn="tl">
                    <a:srgbClr val="000000">
                      <a:alpha val="43137"/>
                    </a:srgbClr>
                  </a:outerShdw>
                </a:effectLst>
                <a:latin typeface="system-ui"/>
              </a:rPr>
              <a:t>; therefore the </a:t>
            </a:r>
            <a:r>
              <a:rPr lang="en-US" sz="3000" cap="small" dirty="0">
                <a:effectLst>
                  <a:outerShdw blurRad="38100" dist="38100" dir="2700000" algn="tl">
                    <a:srgbClr val="000000">
                      <a:alpha val="43137"/>
                    </a:srgbClr>
                  </a:outerShdw>
                </a:effectLst>
                <a:latin typeface="system-ui"/>
              </a:rPr>
              <a:t>Lord</a:t>
            </a:r>
            <a:r>
              <a:rPr lang="en-US" sz="3000" dirty="0">
                <a:effectLst>
                  <a:outerShdw blurRad="38100" dist="38100" dir="2700000" algn="tl">
                    <a:srgbClr val="000000">
                      <a:alpha val="43137"/>
                    </a:srgbClr>
                  </a:outerShdw>
                </a:effectLst>
                <a:latin typeface="system-ui"/>
              </a:rPr>
              <a:t> blessed the sabbath day and made it holy.”</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3586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21F7DE-2F88-490D-B190-3E2ADCBA82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defTabSz="685800">
              <a:spcBef>
                <a:spcPct val="0"/>
              </a:spcBef>
              <a:spcAft>
                <a:spcPts val="1200"/>
              </a:spcAft>
              <a:buNone/>
              <a:defRPr/>
            </a:pPr>
            <a:r>
              <a:rPr lang="en-US" sz="3600" kern="1200" dirty="0">
                <a:solidFill>
                  <a:schemeClr val="tx2"/>
                </a:solidFill>
                <a:ea typeface="+mj-ea"/>
                <a:cs typeface="Calibri" panose="020F0502020204030204" pitchFamily="34" charset="0"/>
              </a:rPr>
              <a:t>Exodus 31:15-17</a:t>
            </a:r>
          </a:p>
          <a:p>
            <a:pPr marL="0" indent="0" algn="just">
              <a:spcBef>
                <a:spcPts val="0"/>
              </a:spcBef>
              <a:buNone/>
            </a:pPr>
            <a:r>
              <a:rPr lang="en-US" sz="3000" baseline="30000" dirty="0">
                <a:effectLst>
                  <a:outerShdw blurRad="38100" dist="38100" dir="2700000" algn="tl">
                    <a:srgbClr val="000000">
                      <a:alpha val="43137"/>
                    </a:srgbClr>
                  </a:outerShdw>
                </a:effectLst>
              </a:rPr>
              <a:t>15</a:t>
            </a:r>
            <a:r>
              <a:rPr lang="en-US" sz="3000" dirty="0">
                <a:effectLst>
                  <a:outerShdw blurRad="38100" dist="38100" dir="2700000" algn="tl">
                    <a:srgbClr val="000000">
                      <a:alpha val="43137"/>
                    </a:srgbClr>
                  </a:outerShdw>
                </a:effectLst>
              </a:rPr>
              <a:t> ‘For six days work may be done, but on the seventh day there is a sabbath of complete rest, holy to the </a:t>
            </a:r>
            <a:r>
              <a:rPr lang="en-US" sz="3000" cap="small" dirty="0">
                <a:effectLst>
                  <a:outerShdw blurRad="38100" dist="38100" dir="2700000" algn="tl">
                    <a:srgbClr val="000000">
                      <a:alpha val="43137"/>
                    </a:srgbClr>
                  </a:outerShdw>
                </a:effectLst>
              </a:rPr>
              <a:t>Lord</a:t>
            </a:r>
            <a:r>
              <a:rPr lang="en-US" sz="3000" dirty="0">
                <a:effectLst>
                  <a:outerShdw blurRad="38100" dist="38100" dir="2700000" algn="tl">
                    <a:srgbClr val="000000">
                      <a:alpha val="43137"/>
                    </a:srgbClr>
                  </a:outerShdw>
                </a:effectLst>
              </a:rPr>
              <a:t>; whoever does any work on the sabbath day shall surely be put to death. </a:t>
            </a:r>
            <a:r>
              <a:rPr lang="en-US" sz="3000" baseline="30000" dirty="0">
                <a:effectLst>
                  <a:outerShdw blurRad="38100" dist="38100" dir="2700000" algn="tl">
                    <a:srgbClr val="000000">
                      <a:alpha val="43137"/>
                    </a:srgbClr>
                  </a:outerShdw>
                </a:effectLst>
              </a:rPr>
              <a:t>16</a:t>
            </a:r>
            <a:r>
              <a:rPr lang="en-US" sz="3000" dirty="0">
                <a:effectLst>
                  <a:outerShdw blurRad="38100" dist="38100" dir="2700000" algn="tl">
                    <a:srgbClr val="000000">
                      <a:alpha val="43137"/>
                    </a:srgbClr>
                  </a:outerShdw>
                </a:effectLst>
              </a:rPr>
              <a:t> ‘So the sons of Israel shall observe the sabbath, to celebrate the sabbath throughout their generations as a perpetual covenant.’ </a:t>
            </a:r>
            <a:r>
              <a:rPr lang="en-US" sz="3000" baseline="30000" dirty="0">
                <a:effectLst>
                  <a:outerShdw blurRad="38100" dist="38100" dir="2700000" algn="tl">
                    <a:srgbClr val="000000">
                      <a:alpha val="43137"/>
                    </a:srgbClr>
                  </a:outerShdw>
                </a:effectLst>
              </a:rPr>
              <a:t>17</a:t>
            </a:r>
            <a:r>
              <a:rPr lang="en-US" sz="3000" dirty="0">
                <a:effectLst>
                  <a:outerShdw blurRad="38100" dist="38100" dir="2700000" algn="tl">
                    <a:srgbClr val="000000">
                      <a:alpha val="43137"/>
                    </a:srgbClr>
                  </a:outerShdw>
                </a:effectLst>
              </a:rPr>
              <a:t> “It is a sign between Me and the sons of Israel forever; for in six days the </a:t>
            </a:r>
            <a:r>
              <a:rPr lang="en-US" sz="3000" cap="small" dirty="0">
                <a:effectLst>
                  <a:outerShdw blurRad="38100" dist="38100" dir="2700000" algn="tl">
                    <a:srgbClr val="000000">
                      <a:alpha val="43137"/>
                    </a:srgbClr>
                  </a:outerShdw>
                </a:effectLst>
              </a:rPr>
              <a:t>Lord</a:t>
            </a:r>
            <a:r>
              <a:rPr lang="en-US" sz="3000" dirty="0">
                <a:effectLst>
                  <a:outerShdw blurRad="38100" dist="38100" dir="2700000" algn="tl">
                    <a:srgbClr val="000000">
                      <a:alpha val="43137"/>
                    </a:srgbClr>
                  </a:outerShdw>
                </a:effectLst>
              </a:rPr>
              <a:t> made heaven and earth, but on the </a:t>
            </a:r>
            <a:r>
              <a:rPr lang="en-US" sz="3000" b="1" u="sng" dirty="0">
                <a:solidFill>
                  <a:srgbClr val="FFFFCC"/>
                </a:solidFill>
                <a:effectLst>
                  <a:outerShdw blurRad="38100" dist="38100" dir="2700000" algn="tl">
                    <a:srgbClr val="000000">
                      <a:alpha val="43137"/>
                    </a:srgbClr>
                  </a:outerShdw>
                </a:effectLst>
                <a:latin typeface="system-ui"/>
              </a:rPr>
              <a:t>seventh day</a:t>
            </a:r>
            <a:r>
              <a:rPr lang="en-US" sz="3000" dirty="0">
                <a:effectLst>
                  <a:outerShdw blurRad="38100" dist="38100" dir="2700000" algn="tl">
                    <a:srgbClr val="000000">
                      <a:alpha val="43137"/>
                    </a:srgbClr>
                  </a:outerShdw>
                </a:effectLst>
              </a:rPr>
              <a:t> He ceased </a:t>
            </a:r>
            <a:r>
              <a:rPr lang="en-US" sz="3000" i="1" dirty="0">
                <a:effectLst>
                  <a:outerShdw blurRad="38100" dist="38100" dir="2700000" algn="tl">
                    <a:srgbClr val="000000">
                      <a:alpha val="43137"/>
                    </a:srgbClr>
                  </a:outerShdw>
                </a:effectLst>
              </a:rPr>
              <a:t>from labor,</a:t>
            </a:r>
            <a:r>
              <a:rPr lang="en-US" sz="3000" dirty="0">
                <a:effectLst>
                  <a:outerShdw blurRad="38100" dist="38100" dir="2700000" algn="tl">
                    <a:srgbClr val="000000">
                      <a:alpha val="43137"/>
                    </a:srgbClr>
                  </a:outerShdw>
                </a:effectLst>
              </a:rPr>
              <a:t> and was refreshed.” </a:t>
            </a:r>
          </a:p>
        </p:txBody>
      </p:sp>
    </p:spTree>
    <p:extLst>
      <p:ext uri="{BB962C8B-B14F-4D97-AF65-F5344CB8AC3E}">
        <p14:creationId xmlns:p14="http://schemas.microsoft.com/office/powerpoint/2010/main" val="2714578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74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31A91-8A76-4637-A0AC-13227E8C22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1"/>
            <a:ext cx="9144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such as has not occurred since the beginning of the world until now, nor ever will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the elect those days will be cut short.”</a:t>
            </a:r>
          </a:p>
        </p:txBody>
      </p:sp>
      <p:pic>
        <p:nvPicPr>
          <p:cNvPr id="2" name="Picture 2" descr="The Olivet Discourse - The End Times According to Jesus">
            <a:extLst>
              <a:ext uri="{FF2B5EF4-FFF2-40B4-BE49-F238E27FC236}">
                <a16:creationId xmlns:a16="http://schemas.microsoft.com/office/drawing/2014/main" id="{DF74D364-2FEA-47A9-9517-A9925B8A64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610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398C8-DAA1-4F48-A301-0601866C0A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0" y="0"/>
            <a:ext cx="9144000" cy="2590800"/>
          </a:xfrm>
        </p:spPr>
        <p:txBody>
          <a:bodyPr/>
          <a:lstStyle/>
          <a:p>
            <a:pPr marL="0" indent="0" algn="ctr" defTabSz="685800">
              <a:lnSpc>
                <a:spcPct val="90000"/>
              </a:lnSpc>
              <a:spcBef>
                <a:spcPct val="0"/>
              </a:spcBef>
              <a:spcAft>
                <a:spcPts val="1200"/>
              </a:spcAft>
              <a:buNone/>
              <a:defRPr/>
            </a:pPr>
            <a:r>
              <a:rPr lang="en-US" altLang="en-US" sz="3600" kern="1200" dirty="0">
                <a:solidFill>
                  <a:srgbClr val="00FFFF"/>
                </a:solidFill>
                <a:effectLst>
                  <a:outerShdw blurRad="38100" dist="38100" dir="2700000" algn="tl">
                    <a:srgbClr val="000000">
                      <a:alpha val="43137"/>
                    </a:srgbClr>
                  </a:outerShdw>
                </a:effectLst>
                <a:cs typeface="Calibri" panose="020F0502020204030204" pitchFamily="34" charset="0"/>
              </a:rPr>
              <a:t>Jeremiah 30:7</a:t>
            </a:r>
            <a:endParaRPr lang="en-US" sz="3600" kern="1200" dirty="0">
              <a:solidFill>
                <a:srgbClr val="00FFFF"/>
              </a:solidFill>
              <a:effectLst>
                <a:outerShdw blurRad="38100" dist="38100" dir="2700000" algn="tl">
                  <a:srgbClr val="000000">
                    <a:alpha val="43137"/>
                  </a:srgbClr>
                </a:outerShdw>
              </a:effectLst>
              <a:cs typeface="Calibri" panose="020F0502020204030204" pitchFamily="34" charset="0"/>
            </a:endParaRPr>
          </a:p>
          <a:p>
            <a:pPr marL="0" indent="0" algn="just">
              <a:spcBef>
                <a:spcPts val="0"/>
              </a:spcBef>
              <a:buNone/>
              <a:defRPr/>
            </a:pPr>
            <a:r>
              <a:rPr lang="en-US" dirty="0">
                <a:effectLst>
                  <a:outerShdw blurRad="38100" dist="38100" dir="2700000" algn="tl">
                    <a:srgbClr val="000000">
                      <a:alpha val="43137"/>
                    </a:srgbClr>
                  </a:outerShdw>
                </a:effectLst>
                <a:cs typeface="Calibri" panose="020F0502020204030204" pitchFamily="34" charset="0"/>
              </a:rPr>
              <a:t>“Alas! for that day is great, There is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none like it</a:t>
            </a:r>
            <a:r>
              <a:rPr lang="en-US" dirty="0">
                <a:effectLst>
                  <a:outerShdw blurRad="38100" dist="38100" dir="2700000" algn="tl">
                    <a:srgbClr val="000000">
                      <a:alpha val="43137"/>
                    </a:srgbClr>
                  </a:outerShdw>
                </a:effectLst>
                <a:cs typeface="Calibri" panose="020F0502020204030204" pitchFamily="34" charset="0"/>
              </a:rPr>
              <a:t>; And it is the time of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Jacob’s distress </a:t>
            </a:r>
            <a:r>
              <a:rPr lang="en-US" dirty="0">
                <a:effectLst>
                  <a:outerShdw blurRad="38100" dist="38100" dir="2700000" algn="tl">
                    <a:srgbClr val="000000">
                      <a:alpha val="43137"/>
                    </a:srgbClr>
                  </a:outerShdw>
                </a:effectLst>
                <a:cs typeface="Calibri" panose="020F0502020204030204" pitchFamily="34" charset="0"/>
              </a:rPr>
              <a:t>(Gen. 32:8; 35:10), But he will be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saved</a:t>
            </a:r>
            <a:r>
              <a:rPr lang="en-US" dirty="0">
                <a:effectLst>
                  <a:outerShdw blurRad="38100" dist="38100" dir="2700000" algn="tl">
                    <a:srgbClr val="000000">
                      <a:alpha val="43137"/>
                    </a:srgbClr>
                  </a:outerShdw>
                </a:effectLst>
                <a:cs typeface="Calibri" panose="020F0502020204030204" pitchFamily="34" charset="0"/>
              </a:rPr>
              <a:t> from</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it.”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043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E6FCA6-832A-4A36-9F06-1CEF439896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1"/>
            <a:ext cx="9144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tribulation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the elect those days will be cut short.”</a:t>
            </a:r>
          </a:p>
        </p:txBody>
      </p:sp>
      <p:pic>
        <p:nvPicPr>
          <p:cNvPr id="2" name="Picture 2" descr="The Olivet Discourse - The End Times According to Jesus">
            <a:extLst>
              <a:ext uri="{FF2B5EF4-FFF2-40B4-BE49-F238E27FC236}">
                <a16:creationId xmlns:a16="http://schemas.microsoft.com/office/drawing/2014/main" id="{AD112A09-D13A-4BCB-8BAA-51BFAEF155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523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8"/>
            <a:ext cx="7077075" cy="4659511"/>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3022183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76199"/>
            <a:ext cx="8915400" cy="6705602"/>
          </a:xfrm>
          <a:prstGeom prst="rect">
            <a:avLst/>
          </a:prstGeom>
          <a:noFill/>
          <a:ln w="9525">
            <a:noFill/>
            <a:miter lim="800000"/>
            <a:headEnd/>
            <a:tailEnd/>
          </a:ln>
        </p:spPr>
      </p:pic>
      <p:sp>
        <p:nvSpPr>
          <p:cNvPr id="10242" name="Rectangle 2"/>
          <p:cNvSpPr>
            <a:spLocks noGrp="1" noChangeArrowheads="1"/>
          </p:cNvSpPr>
          <p:nvPr>
            <p:ph type="title" idx="4294967295"/>
          </p:nvPr>
        </p:nvSpPr>
        <p:spPr>
          <a:xfrm>
            <a:off x="685800" y="152397"/>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122996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ECFAD-6AB4-4F98-942A-BF2EB7CDA2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1"/>
            <a:ext cx="9144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the elect those days will be cut short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7BBBAD85-4DFB-416B-B8BA-362605FFFB2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276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07A0D-6743-4431-8DE6-10C3865AA7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13:12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I will make mortal man scarcer than pure gold and mankind than the gold of Ophir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AC8F17A2-9D05-4E6E-84B0-8B06493C44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380" y="2457450"/>
            <a:ext cx="3135251" cy="2057400"/>
          </a:xfrm>
          <a:prstGeom prst="rect">
            <a:avLst/>
          </a:prstGeom>
        </p:spPr>
      </p:pic>
    </p:spTree>
    <p:extLst>
      <p:ext uri="{BB962C8B-B14F-4D97-AF65-F5344CB8AC3E}">
        <p14:creationId xmlns:p14="http://schemas.microsoft.com/office/powerpoint/2010/main" val="530705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elect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days will be cut short.”</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22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FFC84-6108-4F21-ABE1-C4E3FE031F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743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
                <a:srgbClr val="00FFFF"/>
              </a:buClr>
              <a:buNone/>
              <a:defRPr/>
            </a:pP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Deuteronomy 7:7</a:t>
            </a:r>
          </a:p>
          <a:p>
            <a:pPr marL="0" indent="0" algn="just">
              <a:spcBef>
                <a:spcPts val="0"/>
              </a:spcBef>
              <a:buClr>
                <a:srgbClr val="00FFFF"/>
              </a:buClr>
              <a:buNone/>
              <a:defRPr/>
            </a:pPr>
            <a:r>
              <a:rPr lang="en-US" baseline="30000" dirty="0">
                <a:effectLst>
                  <a:outerShdw blurRad="38100" dist="38100" dir="2700000" algn="tl">
                    <a:srgbClr val="000000">
                      <a:alpha val="43137"/>
                    </a:srgbClr>
                  </a:outerShdw>
                </a:effectLst>
              </a:rPr>
              <a:t>7 </a:t>
            </a:r>
            <a:r>
              <a:rPr lang="en-US" dirty="0">
                <a:effectLst>
                  <a:outerShdw blurRad="38100" dist="38100" dir="2700000" algn="tl">
                    <a:srgbClr val="000000">
                      <a:alpha val="43137"/>
                    </a:srgbClr>
                  </a:outerShdw>
                </a:effectLst>
              </a:rPr>
              <a:t>“The LORD did not set His love on you nor </a:t>
            </a:r>
            <a:r>
              <a:rPr lang="en-US" b="1" u="sng" dirty="0">
                <a:solidFill>
                  <a:srgbClr val="FFFFCC"/>
                </a:solidFill>
                <a:effectLst>
                  <a:outerShdw blurRad="38100" dist="38100" dir="2700000" algn="tl">
                    <a:srgbClr val="000000">
                      <a:alpha val="43137"/>
                    </a:srgbClr>
                  </a:outerShdw>
                </a:effectLst>
              </a:rPr>
              <a:t>choose you</a:t>
            </a:r>
            <a:r>
              <a:rPr lang="en-US" dirty="0">
                <a:effectLst>
                  <a:outerShdw blurRad="38100" dist="38100" dir="2700000" algn="tl">
                    <a:srgbClr val="000000">
                      <a:alpha val="43137"/>
                    </a:srgbClr>
                  </a:outerShdw>
                </a:effectLst>
              </a:rPr>
              <a:t> because you were more in number than any of the peoples, for you were the fewest of all peoples.”</a:t>
            </a:r>
          </a:p>
        </p:txBody>
      </p:sp>
    </p:spTree>
    <p:extLst>
      <p:ext uri="{BB962C8B-B14F-4D97-AF65-F5344CB8AC3E}">
        <p14:creationId xmlns:p14="http://schemas.microsoft.com/office/powerpoint/2010/main" val="3320574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EE7436-F329-4166-AB01-F03F4FE439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
                <a:srgbClr val="00FFFF"/>
              </a:buClr>
              <a:buNone/>
              <a:defRPr/>
            </a:pP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Isaiah 65:21-22</a:t>
            </a:r>
          </a:p>
          <a:p>
            <a:pPr marL="0" indent="0" algn="just">
              <a:spcBef>
                <a:spcPts val="0"/>
              </a:spcBef>
              <a:buClr>
                <a:srgbClr val="00FFFF"/>
              </a:buClr>
              <a:buNone/>
              <a:defRPr/>
            </a:pP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“They will build houses and inhabit </a:t>
            </a:r>
            <a:r>
              <a:rPr lang="en-US" i="1" dirty="0">
                <a:effectLst>
                  <a:outerShdw blurRad="38100" dist="38100" dir="2700000" algn="tl">
                    <a:srgbClr val="000000">
                      <a:alpha val="43137"/>
                    </a:srgbClr>
                  </a:outerShdw>
                </a:effectLst>
              </a:rPr>
              <a:t>them</a:t>
            </a:r>
            <a:r>
              <a:rPr lang="en-US" dirty="0">
                <a:effectLst>
                  <a:outerShdw blurRad="38100" dist="38100" dir="2700000" algn="tl">
                    <a:srgbClr val="000000">
                      <a:alpha val="43137"/>
                    </a:srgbClr>
                  </a:outerShdw>
                </a:effectLst>
              </a:rPr>
              <a:t>; They will also plant vineyards and eat their fruit.</a:t>
            </a:r>
            <a:r>
              <a:rPr lang="en-US" baseline="30000" dirty="0">
                <a:effectLst>
                  <a:outerShdw blurRad="38100" dist="38100" dir="2700000" algn="tl">
                    <a:srgbClr val="000000">
                      <a:alpha val="43137"/>
                    </a:srgbClr>
                  </a:outerShdw>
                </a:effectLst>
              </a:rPr>
              <a:t>22 </a:t>
            </a:r>
            <a:r>
              <a:rPr lang="en-US" dirty="0">
                <a:effectLst>
                  <a:outerShdw blurRad="38100" dist="38100" dir="2700000" algn="tl">
                    <a:srgbClr val="000000">
                      <a:alpha val="43137"/>
                    </a:srgbClr>
                  </a:outerShdw>
                </a:effectLst>
              </a:rPr>
              <a:t>They will not build and another inhabit, They will not plant and another eat; For as the lifetime of a tree, </a:t>
            </a:r>
            <a:r>
              <a:rPr lang="en-US" i="1" dirty="0">
                <a:effectLst>
                  <a:outerShdw blurRad="38100" dist="38100" dir="2700000" algn="tl">
                    <a:srgbClr val="000000">
                      <a:alpha val="43137"/>
                    </a:srgbClr>
                  </a:outerShdw>
                </a:effectLst>
              </a:rPr>
              <a:t>so will be</a:t>
            </a:r>
            <a:r>
              <a:rPr lang="en-US" dirty="0">
                <a:effectLst>
                  <a:outerShdw blurRad="38100" dist="38100" dir="2700000" algn="tl">
                    <a:srgbClr val="000000">
                      <a:alpha val="43137"/>
                    </a:srgbClr>
                  </a:outerShdw>
                </a:effectLst>
              </a:rPr>
              <a:t> the days of My people, And </a:t>
            </a:r>
            <a:r>
              <a:rPr lang="en-US" b="1" u="sng" dirty="0">
                <a:solidFill>
                  <a:srgbClr val="FFFFCC"/>
                </a:solidFill>
                <a:effectLst>
                  <a:outerShdw blurRad="38100" dist="38100" dir="2700000" algn="tl">
                    <a:srgbClr val="000000">
                      <a:alpha val="43137"/>
                    </a:srgbClr>
                  </a:outerShdw>
                </a:effectLst>
              </a:rPr>
              <a:t>My chosen ones</a:t>
            </a:r>
            <a:r>
              <a:rPr lang="en-US" dirty="0">
                <a:effectLst>
                  <a:outerShdw blurRad="38100" dist="38100" dir="2700000" algn="tl">
                    <a:srgbClr val="000000">
                      <a:alpha val="43137"/>
                    </a:srgbClr>
                  </a:outerShdw>
                </a:effectLst>
              </a:rPr>
              <a:t> will wear out the work of their hands.”</a:t>
            </a:r>
            <a:endParaRPr lang="en-US" baseline="30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69341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673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 The Second Advent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24:23-31)</a:t>
            </a:r>
            <a:endParaRPr lang="en-US" sz="3600" dirty="0">
              <a:solidFill>
                <a:schemeClr val="tx1"/>
              </a:solidFill>
              <a:effectLst>
                <a:outerShdw blurRad="38100" dist="38100" dir="2700000" algn="tl">
                  <a:srgbClr val="000000">
                    <a:alpha val="43137"/>
                  </a:srgbClr>
                </a:outerShdw>
              </a:effectLst>
              <a:ea typeface="+mn-ea"/>
              <a:cs typeface="+mn-cs"/>
            </a:endParaRPr>
          </a:p>
        </p:txBody>
      </p:sp>
      <p:sp>
        <p:nvSpPr>
          <p:cNvPr id="12291" name="Content Placeholder 2"/>
          <p:cNvSpPr>
            <a:spLocks noGrp="1"/>
          </p:cNvSpPr>
          <p:nvPr>
            <p:ph idx="1"/>
          </p:nvPr>
        </p:nvSpPr>
        <p:spPr>
          <a:xfrm>
            <a:off x="342900" y="1828800"/>
            <a:ext cx="8458200" cy="2057400"/>
          </a:xfrm>
        </p:spPr>
        <p:txBody>
          <a:bodyPr/>
          <a:lstStyle/>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False returns of Christ (24:23-26)</a:t>
            </a:r>
          </a:p>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true return of Christ (24:27-31)</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0711" y="4038600"/>
            <a:ext cx="530257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3110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 The Second Advent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24:23-31)</a:t>
            </a:r>
          </a:p>
        </p:txBody>
      </p:sp>
      <p:sp>
        <p:nvSpPr>
          <p:cNvPr id="12291" name="Content Placeholder 2"/>
          <p:cNvSpPr>
            <a:spLocks noGrp="1"/>
          </p:cNvSpPr>
          <p:nvPr>
            <p:ph idx="1"/>
          </p:nvPr>
        </p:nvSpPr>
        <p:spPr>
          <a:xfrm>
            <a:off x="342900" y="1828800"/>
            <a:ext cx="8458200" cy="2057400"/>
          </a:xfrm>
        </p:spPr>
        <p:txBody>
          <a:bodyPr/>
          <a:lstStyle/>
          <a:p>
            <a:pPr marL="685800" indent="-685800">
              <a:spcBef>
                <a:spcPct val="0"/>
              </a:spcBef>
              <a:spcAft>
                <a:spcPts val="36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False returns of Christ (24:23-26)</a:t>
            </a:r>
          </a:p>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true return of Christ (24:27-31)</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0711" y="4038600"/>
            <a:ext cx="530257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484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12857141"/>
              </p:ext>
            </p:extLst>
          </p:nvPr>
        </p:nvGraphicFramePr>
        <p:xfrm>
          <a:off x="182880" y="724394"/>
          <a:ext cx="8686801" cy="5409212"/>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4114801">
                  <a:extLst>
                    <a:ext uri="{9D8B030D-6E8A-4147-A177-3AD203B41FA5}">
                      <a16:colId xmlns:a16="http://schemas.microsoft.com/office/drawing/2014/main" val="20002"/>
                    </a:ext>
                  </a:extLst>
                </a:gridCol>
              </a:tblGrid>
              <a:tr h="1371600">
                <a:tc gridSpan="3">
                  <a:txBody>
                    <a:bodyPr/>
                    <a:lstStyle/>
                    <a:p>
                      <a:pPr algn="ct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Antichrist’s Satanic Miracles</a:t>
                      </a:r>
                    </a:p>
                    <a:p>
                      <a:pPr algn="ctr"/>
                      <a:r>
                        <a:rPr kumimoji="0" lang="en-US" sz="2800" b="0" i="0" u="none" strike="noStrike" kern="0" cap="none" spc="0" normalizeH="0" baseline="0" noProof="0" dirty="0">
                          <a:ln>
                            <a:noFill/>
                          </a:ln>
                          <a:solidFill>
                            <a:schemeClr val="tx1"/>
                          </a:solidFill>
                          <a:effectLst/>
                          <a:uLnTx/>
                          <a:uFillTx/>
                          <a:latin typeface="Calibri" panose="020F0502020204030204" pitchFamily="34" charset="0"/>
                          <a:ea typeface="+mj-ea"/>
                          <a:cs typeface="+mj-cs"/>
                        </a:rPr>
                        <a:t>(2 Thessalonians 2:9)</a:t>
                      </a:r>
                      <a:endParaRPr lang="en-US" sz="2800" u="sng" dirty="0">
                        <a:solidFill>
                          <a:schemeClr val="tx1"/>
                        </a:solidFill>
                        <a:latin typeface="Calibri" panose="020F0502020204030204" pitchFamily="34" charset="0"/>
                      </a:endParaRPr>
                    </a:p>
                  </a:txBody>
                  <a:tcPr anchor="ctr">
                    <a:solidFill>
                      <a:schemeClr val="bg2"/>
                    </a:solidFill>
                  </a:tcPr>
                </a:tc>
                <a:tc hMerge="1">
                  <a:txBody>
                    <a:bodyPr/>
                    <a:lstStyle/>
                    <a:p>
                      <a:endParaRPr lang="en-US" sz="3200" u="sng" dirty="0">
                        <a:latin typeface="Calibri" panose="020F0502020204030204" pitchFamily="34" charset="0"/>
                      </a:endParaRPr>
                    </a:p>
                  </a:txBody>
                  <a:tcPr/>
                </a:tc>
                <a:tc hMerge="1">
                  <a:txBody>
                    <a:bodyPr/>
                    <a:lstStyle/>
                    <a:p>
                      <a:endParaRPr lang="en-US" sz="3200" u="sng" dirty="0">
                        <a:latin typeface="Calibri" panose="020F0502020204030204" pitchFamily="34" charset="0"/>
                      </a:endParaRPr>
                    </a:p>
                  </a:txBody>
                  <a:tcPr/>
                </a:tc>
                <a:extLst>
                  <a:ext uri="{0D108BD9-81ED-4DB2-BD59-A6C34878D82A}">
                    <a16:rowId xmlns:a16="http://schemas.microsoft.com/office/drawing/2014/main" val="73751821"/>
                  </a:ext>
                </a:extLst>
              </a:tr>
              <a:tr h="1009403">
                <a:tc>
                  <a:txBody>
                    <a:bodyPr/>
                    <a:lstStyle/>
                    <a:p>
                      <a:pPr algn="ctr"/>
                      <a:r>
                        <a:rPr lang="en-US" sz="3200" b="1" u="none" dirty="0">
                          <a:solidFill>
                            <a:srgbClr val="C00000"/>
                          </a:solidFill>
                          <a:latin typeface="Calibri" panose="020F0502020204030204" pitchFamily="34" charset="0"/>
                        </a:rPr>
                        <a:t>MIRACLE</a:t>
                      </a:r>
                    </a:p>
                  </a:txBody>
                  <a:tcPr anchor="ctr"/>
                </a:tc>
                <a:tc>
                  <a:txBody>
                    <a:bodyPr/>
                    <a:lstStyle/>
                    <a:p>
                      <a:pPr algn="ctr"/>
                      <a:r>
                        <a:rPr lang="en-US" sz="3200" b="1" u="none" dirty="0">
                          <a:solidFill>
                            <a:srgbClr val="0000CC"/>
                          </a:solidFill>
                          <a:latin typeface="Calibri" panose="020F0502020204030204" pitchFamily="34" charset="0"/>
                        </a:rPr>
                        <a:t>GREEK</a:t>
                      </a:r>
                    </a:p>
                  </a:txBody>
                  <a:tcPr anchor="ctr"/>
                </a:tc>
                <a:tc>
                  <a:txBody>
                    <a:bodyPr/>
                    <a:lstStyle/>
                    <a:p>
                      <a:pPr algn="ctr"/>
                      <a:r>
                        <a:rPr lang="en-US" sz="3200" b="1" u="none" dirty="0">
                          <a:solidFill>
                            <a:srgbClr val="006600"/>
                          </a:solidFill>
                          <a:latin typeface="Calibri" panose="020F0502020204030204" pitchFamily="34" charset="0"/>
                        </a:rPr>
                        <a:t>CHRIST’S MINISTRY</a:t>
                      </a:r>
                    </a:p>
                  </a:txBody>
                  <a:tcPr anchor="ctr"/>
                </a:tc>
                <a:extLst>
                  <a:ext uri="{0D108BD9-81ED-4DB2-BD59-A6C34878D82A}">
                    <a16:rowId xmlns:a16="http://schemas.microsoft.com/office/drawing/2014/main" val="10000"/>
                  </a:ext>
                </a:extLst>
              </a:tr>
              <a:tr h="1009403">
                <a:tc>
                  <a:txBody>
                    <a:bodyPr/>
                    <a:lstStyle/>
                    <a:p>
                      <a:pPr algn="ctr"/>
                      <a:r>
                        <a:rPr lang="en-US" sz="3200" b="1" dirty="0">
                          <a:solidFill>
                            <a:srgbClr val="C00000"/>
                          </a:solidFill>
                          <a:latin typeface="Calibri" panose="020F0502020204030204" pitchFamily="34" charset="0"/>
                        </a:rPr>
                        <a:t>Powers</a:t>
                      </a:r>
                      <a:endParaRPr lang="en-US" sz="3200" b="1" dirty="0">
                        <a:solidFill>
                          <a:srgbClr val="C00000"/>
                        </a:solidFill>
                      </a:endParaRPr>
                    </a:p>
                  </a:txBody>
                  <a:tcPr anchor="ctr"/>
                </a:tc>
                <a:tc>
                  <a:txBody>
                    <a:bodyPr/>
                    <a:lstStyle/>
                    <a:p>
                      <a:pPr algn="ctr"/>
                      <a:r>
                        <a:rPr lang="en-US" sz="3200" b="1" i="1" dirty="0">
                          <a:solidFill>
                            <a:srgbClr val="0000CC"/>
                          </a:solidFill>
                          <a:latin typeface="Calibri" panose="020F0502020204030204" pitchFamily="34" charset="0"/>
                        </a:rPr>
                        <a:t>Dynamis</a:t>
                      </a:r>
                    </a:p>
                  </a:txBody>
                  <a:tcPr anchor="ctr"/>
                </a:tc>
                <a:tc>
                  <a:txBody>
                    <a:bodyPr/>
                    <a:lstStyle/>
                    <a:p>
                      <a:pPr algn="ctr"/>
                      <a:r>
                        <a:rPr lang="en-US" sz="3200" b="1" dirty="0">
                          <a:solidFill>
                            <a:srgbClr val="006600"/>
                          </a:solidFill>
                          <a:latin typeface="Calibri" panose="020F0502020204030204" pitchFamily="34" charset="0"/>
                        </a:rPr>
                        <a:t>Matt. 11:20</a:t>
                      </a:r>
                    </a:p>
                  </a:txBody>
                  <a:tcPr anchor="ctr"/>
                </a:tc>
                <a:extLst>
                  <a:ext uri="{0D108BD9-81ED-4DB2-BD59-A6C34878D82A}">
                    <a16:rowId xmlns:a16="http://schemas.microsoft.com/office/drawing/2014/main" val="10001"/>
                  </a:ext>
                </a:extLst>
              </a:tr>
              <a:tr h="1009403">
                <a:tc>
                  <a:txBody>
                    <a:bodyPr/>
                    <a:lstStyle/>
                    <a:p>
                      <a:pPr algn="ctr"/>
                      <a:r>
                        <a:rPr lang="en-US" sz="3200" b="1" dirty="0">
                          <a:solidFill>
                            <a:srgbClr val="C00000"/>
                          </a:solidFill>
                          <a:latin typeface="Calibri" panose="020F0502020204030204" pitchFamily="34" charset="0"/>
                        </a:rPr>
                        <a:t>Signs</a:t>
                      </a:r>
                    </a:p>
                  </a:txBody>
                  <a:tcPr anchor="ctr"/>
                </a:tc>
                <a:tc>
                  <a:txBody>
                    <a:bodyPr/>
                    <a:lstStyle/>
                    <a:p>
                      <a:pPr algn="ctr"/>
                      <a:r>
                        <a:rPr lang="en-US" sz="3200" b="1" i="1" dirty="0">
                          <a:solidFill>
                            <a:srgbClr val="0000CC"/>
                          </a:solidFill>
                          <a:latin typeface="Calibri" panose="020F0502020204030204" pitchFamily="34" charset="0"/>
                        </a:rPr>
                        <a:t>Semēion</a:t>
                      </a:r>
                    </a:p>
                  </a:txBody>
                  <a:tcPr anchor="ctr"/>
                </a:tc>
                <a:tc>
                  <a:txBody>
                    <a:bodyPr/>
                    <a:lstStyle/>
                    <a:p>
                      <a:pPr algn="ctr"/>
                      <a:r>
                        <a:rPr lang="en-US" sz="3200" b="1" dirty="0">
                          <a:solidFill>
                            <a:srgbClr val="006600"/>
                          </a:solidFill>
                          <a:latin typeface="Calibri" panose="020F0502020204030204" pitchFamily="34" charset="0"/>
                        </a:rPr>
                        <a:t>John 20:30</a:t>
                      </a:r>
                    </a:p>
                  </a:txBody>
                  <a:tcPr anchor="ctr"/>
                </a:tc>
                <a:extLst>
                  <a:ext uri="{0D108BD9-81ED-4DB2-BD59-A6C34878D82A}">
                    <a16:rowId xmlns:a16="http://schemas.microsoft.com/office/drawing/2014/main" val="10002"/>
                  </a:ext>
                </a:extLst>
              </a:tr>
              <a:tr h="1009403">
                <a:tc>
                  <a:txBody>
                    <a:bodyPr/>
                    <a:lstStyle/>
                    <a:p>
                      <a:pPr algn="ctr"/>
                      <a:r>
                        <a:rPr lang="en-US" sz="3200" b="1" dirty="0">
                          <a:solidFill>
                            <a:srgbClr val="C00000"/>
                          </a:solidFill>
                          <a:latin typeface="Calibri" panose="020F0502020204030204" pitchFamily="34" charset="0"/>
                        </a:rPr>
                        <a:t>Wonders</a:t>
                      </a:r>
                    </a:p>
                  </a:txBody>
                  <a:tcPr anchor="ctr"/>
                </a:tc>
                <a:tc>
                  <a:txBody>
                    <a:bodyPr/>
                    <a:lstStyle/>
                    <a:p>
                      <a:pPr algn="ctr"/>
                      <a:r>
                        <a:rPr lang="en-US" sz="3200" b="1" i="1" dirty="0">
                          <a:solidFill>
                            <a:srgbClr val="0000CC"/>
                          </a:solidFill>
                          <a:latin typeface="Calibri" panose="020F0502020204030204" pitchFamily="34" charset="0"/>
                        </a:rPr>
                        <a:t>Teras</a:t>
                      </a:r>
                    </a:p>
                  </a:txBody>
                  <a:tcPr anchor="ctr"/>
                </a:tc>
                <a:tc>
                  <a:txBody>
                    <a:bodyPr/>
                    <a:lstStyle/>
                    <a:p>
                      <a:pPr algn="ctr"/>
                      <a:r>
                        <a:rPr lang="en-US" sz="3200" b="1" dirty="0">
                          <a:solidFill>
                            <a:srgbClr val="006600"/>
                          </a:solidFill>
                          <a:latin typeface="Calibri" panose="020F0502020204030204" pitchFamily="34" charset="0"/>
                        </a:rPr>
                        <a:t>Acts 2:22</a:t>
                      </a:r>
                    </a:p>
                  </a:txBody>
                  <a:tcPr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Satanic/Demonic Miracles</a:t>
            </a:r>
          </a:p>
        </p:txBody>
      </p:sp>
      <p:sp>
        <p:nvSpPr>
          <p:cNvPr id="12291" name="Rectangle 3"/>
          <p:cNvSpPr>
            <a:spLocks noGrp="1" noChangeArrowheads="1"/>
          </p:cNvSpPr>
          <p:nvPr>
            <p:ph type="body" idx="1"/>
          </p:nvPr>
        </p:nvSpPr>
        <p:spPr>
          <a:xfrm>
            <a:off x="152400" y="838200"/>
            <a:ext cx="5177465" cy="4610100"/>
          </a:xfrm>
        </p:spPr>
        <p:txBody>
          <a:bodyPr/>
          <a:lstStyle/>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rPr>
              <a:t>Exod. 7</a:t>
            </a:r>
            <a:r>
              <a:rPr lang="en-US" dirty="0">
                <a:effectLst>
                  <a:outerShdw blurRad="38100" dist="38100" dir="2700000" algn="tl">
                    <a:srgbClr val="000000">
                      <a:alpha val="43137"/>
                    </a:srgbClr>
                  </a:outerShdw>
                </a:effectLst>
                <a:cs typeface="Calibri" panose="020F0502020204030204" pitchFamily="34" charset="0"/>
              </a:rPr>
              <a:t>–8</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Deut. 13:1-3</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Job 1:12-19; 2:7-8</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1 Sam. 28?</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Matt. 7:21-23; 24:24</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Acts 8:9; 16:16</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Gal. 1:6-9</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2 Thess. 2:9</a:t>
            </a:r>
          </a:p>
          <a:p>
            <a:pPr marL="457200" indent="-457200" eaLnBrk="1" hangingPunct="1">
              <a:spcBef>
                <a:spcPts val="0"/>
              </a:spcBef>
              <a:spcAft>
                <a:spcPts val="1350"/>
              </a:spcAft>
              <a:defRPr/>
            </a:pPr>
            <a:r>
              <a:rPr lang="en-US" dirty="0">
                <a:effectLst>
                  <a:outerShdw blurRad="38100" dist="38100" dir="2700000" algn="tl">
                    <a:srgbClr val="000000">
                      <a:alpha val="43137"/>
                    </a:srgbClr>
                  </a:outerShdw>
                </a:effectLst>
                <a:cs typeface="Calibri" panose="020F0502020204030204" pitchFamily="34" charset="0"/>
              </a:rPr>
              <a:t>Rev. 13:3, 13, 15; 16:13-14</a:t>
            </a:r>
            <a:endParaRPr lang="en-US" dirty="0">
              <a:effectLst>
                <a:outerShdw blurRad="38100" dist="38100" dir="2700000" algn="tl">
                  <a:srgbClr val="000000">
                    <a:alpha val="43137"/>
                  </a:srgbClr>
                </a:outerShdw>
              </a:effectLst>
            </a:endParaRPr>
          </a:p>
        </p:txBody>
      </p:sp>
      <p:pic>
        <p:nvPicPr>
          <p:cNvPr id="57348" name="Picture 2" descr="http://billtammeus.typepad.com/.a/6a00d834515f9b69e201a511daf613970c-320w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069968"/>
            <a:ext cx="4114800" cy="271806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 The Second Advent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24:23-31)</a:t>
            </a:r>
          </a:p>
        </p:txBody>
      </p:sp>
      <p:sp>
        <p:nvSpPr>
          <p:cNvPr id="12291" name="Content Placeholder 2"/>
          <p:cNvSpPr>
            <a:spLocks noGrp="1"/>
          </p:cNvSpPr>
          <p:nvPr>
            <p:ph idx="1"/>
          </p:nvPr>
        </p:nvSpPr>
        <p:spPr>
          <a:xfrm>
            <a:off x="342900" y="1828800"/>
            <a:ext cx="8458200" cy="2057400"/>
          </a:xfrm>
        </p:spPr>
        <p:txBody>
          <a:bodyPr/>
          <a:lstStyle/>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False returns of Christ (24:23-26)</a:t>
            </a:r>
          </a:p>
          <a:p>
            <a:pPr marL="685800" indent="-685800">
              <a:spcBef>
                <a:spcPct val="0"/>
              </a:spcBef>
              <a:spcAft>
                <a:spcPts val="36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The true return of Christ (24:27-31)</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0711" y="4038600"/>
            <a:ext cx="530257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218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40" y="753111"/>
            <a:ext cx="8961120" cy="5351779"/>
          </a:xfrm>
          <a:prstGeom prst="rect">
            <a:avLst/>
          </a:prstGeom>
        </p:spPr>
      </p:pic>
    </p:spTree>
    <p:extLst>
      <p:ext uri="{BB962C8B-B14F-4D97-AF65-F5344CB8AC3E}">
        <p14:creationId xmlns:p14="http://schemas.microsoft.com/office/powerpoint/2010/main" val="39176188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2"/>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51119" y="1462071"/>
            <a:ext cx="8041762" cy="5069046"/>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1</a:t>
            </a:r>
            <a:r>
              <a:rPr lang="en-US" baseline="30000" dirty="0">
                <a:effectLst>
                  <a:outerShdw blurRad="38100" dist="38100" dir="2700000" algn="tl">
                    <a:srgbClr val="000000">
                      <a:alpha val="43137"/>
                    </a:srgbClr>
                  </a:outerShdw>
                </a:effectLst>
                <a:cs typeface="Calibri" panose="020F0502020204030204" pitchFamily="34" charset="0"/>
              </a:rPr>
              <a:t>st</a:t>
            </a:r>
            <a:r>
              <a:rPr lang="en-US" dirty="0">
                <a:effectLst>
                  <a:outerShdw blurRad="38100" dist="38100" dir="2700000" algn="tl">
                    <a:srgbClr val="000000">
                      <a:alpha val="43137"/>
                    </a:srgbClr>
                  </a:outerShdw>
                </a:effectLst>
                <a:cs typeface="Calibri" panose="020F0502020204030204" pitchFamily="34" charset="0"/>
              </a:rPr>
              <a:t> Bowl (16:1-2) – Boils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2</a:t>
            </a:r>
            <a:r>
              <a:rPr lang="en-US" baseline="30000" dirty="0">
                <a:effectLst>
                  <a:outerShdw blurRad="38100" dist="38100" dir="2700000" algn="tl">
                    <a:srgbClr val="000000">
                      <a:alpha val="43137"/>
                    </a:srgbClr>
                  </a:outerShdw>
                </a:effectLst>
                <a:cs typeface="Calibri" panose="020F0502020204030204" pitchFamily="34" charset="0"/>
              </a:rPr>
              <a:t>nd</a:t>
            </a:r>
            <a:r>
              <a:rPr lang="en-US" dirty="0">
                <a:effectLst>
                  <a:outerShdw blurRad="38100" dist="38100" dir="2700000" algn="tl">
                    <a:srgbClr val="000000">
                      <a:alpha val="43137"/>
                    </a:srgbClr>
                  </a:outerShdw>
                </a:effectLst>
                <a:cs typeface="Calibri" panose="020F0502020204030204" pitchFamily="34" charset="0"/>
              </a:rPr>
              <a:t> Bowl (16:3) – Sea becomes blood</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3</a:t>
            </a:r>
            <a:r>
              <a:rPr lang="en-US" baseline="30000" dirty="0">
                <a:effectLst>
                  <a:outerShdw blurRad="38100" dist="38100" dir="2700000" algn="tl">
                    <a:srgbClr val="000000">
                      <a:alpha val="43137"/>
                    </a:srgbClr>
                  </a:outerShdw>
                </a:effectLst>
                <a:cs typeface="Calibri" panose="020F0502020204030204" pitchFamily="34" charset="0"/>
              </a:rPr>
              <a:t>rd</a:t>
            </a:r>
            <a:r>
              <a:rPr lang="en-US" dirty="0">
                <a:effectLst>
                  <a:outerShdw blurRad="38100" dist="38100" dir="2700000" algn="tl">
                    <a:srgbClr val="000000">
                      <a:alpha val="43137"/>
                    </a:srgbClr>
                  </a:outerShdw>
                </a:effectLst>
                <a:cs typeface="Calibri" panose="020F0502020204030204" pitchFamily="34" charset="0"/>
              </a:rPr>
              <a:t> Bowl (16:4-7) – Freshwater destroyed </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4</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Bowl (16:8-9) – Sun scorches man</a:t>
            </a:r>
          </a:p>
          <a:p>
            <a:pPr marL="461963" indent="-461963"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a:t>
            </a:r>
            <a:r>
              <a:rPr lang="en-US"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Bowl (16:10-11) – Darkness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6</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Bowl (16:13-16) – Euphrates dried</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7</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90466"/>
            <a:ext cx="1390918"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6882" y="76201"/>
            <a:ext cx="139091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1547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1524" y="381000"/>
            <a:ext cx="8780952"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2226" name="Rectangle 1026"/>
          <p:cNvSpPr>
            <a:spLocks noGrp="1" noChangeArrowheads="1"/>
          </p:cNvSpPr>
          <p:nvPr>
            <p:ph type="title"/>
          </p:nvPr>
        </p:nvSpPr>
        <p:spPr>
          <a:xfrm>
            <a:off x="450130" y="381000"/>
            <a:ext cx="8243740" cy="1143000"/>
          </a:xfrm>
          <a:ln/>
          <a:extLst>
            <a:ext uri="{91240B29-F687-4F45-9708-019B960494DF}">
              <a14:hiddenLine xmlns:a14="http://schemas.microsoft.com/office/drawing/2010/main" w="9525">
                <a:solidFill>
                  <a:srgbClr val="FFFF00"/>
                </a:solidFill>
                <a:miter lim="800000"/>
                <a:headEnd/>
                <a:tailEnd/>
              </a14:hiddenLine>
            </a:ext>
          </a:extLst>
        </p:spPr>
        <p:txBody>
          <a:bodyPr/>
          <a:lstStyle/>
          <a:p>
            <a:pPr algn="ctr"/>
            <a:r>
              <a:rPr lang="en-US" altLang="en-US" dirty="0">
                <a:effectLst>
                  <a:outerShdw blurRad="38100" dist="38100" dir="2700000" algn="tl">
                    <a:srgbClr val="000000">
                      <a:alpha val="43137"/>
                    </a:srgbClr>
                  </a:outerShdw>
                </a:effectLst>
              </a:rPr>
              <a:t>Isaiah 13/Matthew 24 Connection</a:t>
            </a:r>
          </a:p>
        </p:txBody>
      </p:sp>
      <p:sp>
        <p:nvSpPr>
          <p:cNvPr id="52227" name="Rectangle 1027"/>
          <p:cNvSpPr>
            <a:spLocks noGrp="1" noChangeArrowheads="1"/>
          </p:cNvSpPr>
          <p:nvPr>
            <p:ph type="body" idx="1"/>
          </p:nvPr>
        </p:nvSpPr>
        <p:spPr>
          <a:xfrm>
            <a:off x="1562100" y="2171700"/>
            <a:ext cx="6019800" cy="1790700"/>
          </a:xfrm>
          <a:solidFill>
            <a:schemeClr val="tx1">
              <a:alpha val="40000"/>
            </a:schemeClr>
          </a:solidFill>
        </p:spPr>
        <p:txBody>
          <a:bodyPr/>
          <a:lstStyle/>
          <a:p>
            <a:pPr>
              <a:spcBef>
                <a:spcPts val="0"/>
              </a:spcBef>
              <a:spcAft>
                <a:spcPts val="3600"/>
              </a:spcAft>
            </a:pPr>
            <a:r>
              <a:rPr lang="en-US" altLang="en-US" b="1" dirty="0">
                <a:solidFill>
                  <a:schemeClr val="bg2"/>
                </a:solidFill>
                <a:effectLst/>
              </a:rPr>
              <a:t>Isaiah 13:10; Matthew 24:29</a:t>
            </a:r>
          </a:p>
          <a:p>
            <a:pPr>
              <a:spcBef>
                <a:spcPts val="0"/>
              </a:spcBef>
              <a:spcAft>
                <a:spcPts val="3600"/>
              </a:spcAft>
            </a:pPr>
            <a:r>
              <a:rPr lang="en-US" altLang="en-US" b="1" dirty="0">
                <a:solidFill>
                  <a:schemeClr val="bg2"/>
                </a:solidFill>
                <a:effectLst/>
              </a:rPr>
              <a:t>Isaiah 13:12; Matthew 24:21-22</a:t>
            </a:r>
          </a:p>
        </p:txBody>
      </p:sp>
    </p:spTree>
    <p:extLst>
      <p:ext uri="{BB962C8B-B14F-4D97-AF65-F5344CB8AC3E}">
        <p14:creationId xmlns:p14="http://schemas.microsoft.com/office/powerpoint/2010/main" val="28430122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4AA8CD-FCF3-4399-B022-3824A4C91E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185487"/>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the sign of the Son of Man will appear in the sky, and then all the tribes of the earth will mourn, and they will see the SON OF MAN COMING ON THE CLOUDS OF THE SKY with power and great glory.”</a:t>
            </a:r>
          </a:p>
        </p:txBody>
      </p:sp>
      <p:pic>
        <p:nvPicPr>
          <p:cNvPr id="2" name="Picture 2" descr="The Olivet Discourse - The End Times According to Jesus">
            <a:extLst>
              <a:ext uri="{FF2B5EF4-FFF2-40B4-BE49-F238E27FC236}">
                <a16:creationId xmlns:a16="http://schemas.microsoft.com/office/drawing/2014/main" id="{1E102789-D229-4022-9166-C46134D0DA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5289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924960-6553-4986-8427-AC6D684AC2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185487"/>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the sign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 of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appear in the sky, and then all the tribes of the earth will mourn, and they will see the SON OF MAN COMING ON THE CLOUDS OF THE SKY with power and great glory.”</a:t>
            </a:r>
          </a:p>
        </p:txBody>
      </p:sp>
      <p:pic>
        <p:nvPicPr>
          <p:cNvPr id="2" name="Picture 2" descr="The Olivet Discourse - The End Times According to Jesus">
            <a:extLst>
              <a:ext uri="{FF2B5EF4-FFF2-40B4-BE49-F238E27FC236}">
                <a16:creationId xmlns:a16="http://schemas.microsoft.com/office/drawing/2014/main" id="{F550A669-2D15-4BE1-83AF-7C88848BFA3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540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4KINGS.TIF"/>
          <p:cNvPicPr>
            <a:picLocks noChangeAspect="1" noChangeArrowheads="1"/>
          </p:cNvPicPr>
          <p:nvPr/>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228600" y="152401"/>
            <a:ext cx="8683052" cy="657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528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6CD00A-5708-415E-A72E-A415C5FBE9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185487"/>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the sign of the Son of Man will appear in the sky, and then all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earth will mourn, and they will see the SON OF MAN COMING ON THE CLOUDS OF THE SKY with power and great glory.”</a:t>
            </a:r>
          </a:p>
        </p:txBody>
      </p:sp>
      <p:pic>
        <p:nvPicPr>
          <p:cNvPr id="2" name="Picture 2" descr="The Olivet Discourse - The End Times According to Jesus">
            <a:extLst>
              <a:ext uri="{FF2B5EF4-FFF2-40B4-BE49-F238E27FC236}">
                <a16:creationId xmlns:a16="http://schemas.microsoft.com/office/drawing/2014/main" id="{B2BCC54D-BC88-4B2F-BD97-48D38E0D6A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3809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P Desktop\Pictures\Gabe's images\DivisionOfLandInMillennium.jpg">
            <a:extLst>
              <a:ext uri="{FF2B5EF4-FFF2-40B4-BE49-F238E27FC236}">
                <a16:creationId xmlns:a16="http://schemas.microsoft.com/office/drawing/2014/main" id="{DADC9CE9-3A4F-4B81-93DC-7A8AD3D001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235" y="0"/>
            <a:ext cx="91602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1592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693045"/>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gather together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elect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900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76400"/>
            <a:ext cx="9144000" cy="3962400"/>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rPr>
              <a:t>“Where does Paul mention the darkening of the sun (Matt. 24:29), the moon not giving its light (Matt. 24:29), the stars falling from the sky (Matt. 24:29), the powers of the heavens being shaken (Matt. 24:29), all the tribes of the earth mourning (Matt. 24:30), all the world seeing the coming of the Son of Man (Matt. 24:30), or God sending forth angels (Matt.24:31)?”</a:t>
            </a:r>
          </a:p>
        </p:txBody>
      </p:sp>
      <p:sp>
        <p:nvSpPr>
          <p:cNvPr id="2" name="Rectangle 1">
            <a:extLst>
              <a:ext uri="{FF2B5EF4-FFF2-40B4-BE49-F238E27FC236}">
                <a16:creationId xmlns:a16="http://schemas.microsoft.com/office/drawing/2014/main" id="{7E8AEF8E-0416-47D2-BEA1-15CD85CE23CD}"/>
              </a:ext>
            </a:extLst>
          </p:cNvPr>
          <p:cNvSpPr/>
          <p:nvPr/>
        </p:nvSpPr>
        <p:spPr>
          <a:xfrm>
            <a:off x="1524000" y="228600"/>
            <a:ext cx="6096000" cy="1338828"/>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A. Sproule</a:t>
            </a:r>
          </a:p>
          <a:p>
            <a:pPr algn="ctr"/>
            <a:r>
              <a:rPr lang="en-US" sz="2000" dirty="0">
                <a:effectLst>
                  <a:outerShdw blurRad="38100" dist="38100" dir="2700000" algn="tl">
                    <a:srgbClr val="000000">
                      <a:alpha val="43137"/>
                    </a:srgbClr>
                  </a:outerShdw>
                </a:effectLst>
                <a:latin typeface="Calibri" panose="020F0502020204030204" pitchFamily="34" charset="0"/>
                <a:ea typeface="+mj-ea"/>
                <a:cs typeface="+mj-cs"/>
              </a:rPr>
              <a:t>"An Exegetical Defense of Pretribulationalism" (Th.D. diss., Grace Theological Seminary, 1981), 53.</a:t>
            </a:r>
          </a:p>
        </p:txBody>
      </p:sp>
    </p:spTree>
    <p:extLst>
      <p:ext uri="{BB962C8B-B14F-4D97-AF65-F5344CB8AC3E}">
        <p14:creationId xmlns:p14="http://schemas.microsoft.com/office/powerpoint/2010/main" val="30837370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5029200"/>
          </a:xfrm>
        </p:spPr>
        <p:txBody>
          <a:bodyPr/>
          <a:lstStyle/>
          <a:p>
            <a:pPr marL="0" indent="0" algn="just">
              <a:spcBef>
                <a:spcPts val="0"/>
              </a:spcBef>
              <a:buNone/>
              <a:defRPr/>
            </a:pPr>
            <a:r>
              <a:rPr lang="en-US" sz="2800" dirty="0">
                <a:effectLst>
                  <a:outerShdw blurRad="38100" dist="38100" dir="2700000" algn="tl">
                    <a:srgbClr val="000000">
                      <a:alpha val="43137"/>
                    </a:srgbClr>
                  </a:outerShdw>
                </a:effectLst>
              </a:rPr>
              <a:t>“Notice what happens when you examine both passages carefully. In Matthew the Son of Man comes on the clouds, while in 1 Thessalonians 4 the ascending believers are in them. In Matthew the angels gather the elect; in 1 Thessalonians the Lord Himself (note the emphasis) gathers the believers. Thessalonians only speaks of the voice of the archangel. In the Olivet Discourse nothing is said about a resurrection, while in the latter text it is the central point. In the two passages the differences in what will take place prior to the appearance of Christ is striking. Moreover, the order of ascent is absent from Matthew in spite of the fact that it is the central part of the epistle.”</a:t>
            </a:r>
          </a:p>
        </p:txBody>
      </p:sp>
      <p:sp>
        <p:nvSpPr>
          <p:cNvPr id="4" name="Rectangle 3">
            <a:extLst>
              <a:ext uri="{FF2B5EF4-FFF2-40B4-BE49-F238E27FC236}">
                <a16:creationId xmlns:a16="http://schemas.microsoft.com/office/drawing/2014/main" id="{FC4E3EA3-3F42-4E1D-8D76-B60CE10CCB30}"/>
              </a:ext>
            </a:extLst>
          </p:cNvPr>
          <p:cNvSpPr/>
          <p:nvPr/>
        </p:nvSpPr>
        <p:spPr>
          <a:xfrm>
            <a:off x="495300" y="228600"/>
            <a:ext cx="8153400" cy="1338828"/>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Paul D. Feinberg</a:t>
            </a:r>
          </a:p>
          <a:p>
            <a:pPr algn="ctr"/>
            <a:r>
              <a:rPr lang="en-US" sz="2000" dirty="0">
                <a:effectLst>
                  <a:outerShdw blurRad="38100" dist="38100" dir="2700000" algn="tl">
                    <a:srgbClr val="000000">
                      <a:alpha val="43137"/>
                    </a:srgbClr>
                  </a:outerShdw>
                </a:effectLst>
                <a:latin typeface="Calibri" panose="020F0502020204030204" pitchFamily="34" charset="0"/>
                <a:ea typeface="+mj-ea"/>
                <a:cs typeface="+mj-cs"/>
              </a:rPr>
              <a:t>"Response: Paul D. Feinberg," in The Rapture: Pre-, Mid-, or </a:t>
            </a:r>
            <a:r>
              <a:rPr lang="en-US" sz="2000" dirty="0" err="1">
                <a:effectLst>
                  <a:outerShdw blurRad="38100" dist="38100" dir="2700000" algn="tl">
                    <a:srgbClr val="000000">
                      <a:alpha val="43137"/>
                    </a:srgbClr>
                  </a:outerShdw>
                </a:effectLst>
                <a:latin typeface="Calibri" panose="020F0502020204030204" pitchFamily="34" charset="0"/>
                <a:ea typeface="+mj-ea"/>
                <a:cs typeface="+mj-cs"/>
              </a:rPr>
              <a:t>Posttribulational</a:t>
            </a:r>
            <a:r>
              <a:rPr lang="en-US" sz="2000" dirty="0">
                <a:effectLst>
                  <a:outerShdw blurRad="38100" dist="38100" dir="2700000" algn="tl">
                    <a:srgbClr val="000000">
                      <a:alpha val="43137"/>
                    </a:srgbClr>
                  </a:outerShdw>
                </a:effectLst>
                <a:latin typeface="Calibri" panose="020F0502020204030204" pitchFamily="34" charset="0"/>
                <a:ea typeface="+mj-ea"/>
                <a:cs typeface="+mj-cs"/>
              </a:rPr>
              <a:t>, ed. Richard R. Reiter (Grand Rapids: Zondervan, 1984), 225.</a:t>
            </a:r>
          </a:p>
        </p:txBody>
      </p:sp>
    </p:spTree>
    <p:extLst>
      <p:ext uri="{BB962C8B-B14F-4D97-AF65-F5344CB8AC3E}">
        <p14:creationId xmlns:p14="http://schemas.microsoft.com/office/powerpoint/2010/main" val="29652529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992F8-09FF-4F07-B149-A1FCCBB843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262432"/>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27:13</a:t>
            </a:r>
          </a:p>
          <a:p>
            <a:pPr algn="just"/>
            <a:r>
              <a:rPr lang="en-US" sz="3200" dirty="0">
                <a:effectLst>
                  <a:outerShdw blurRad="38100" dist="38100" dir="2700000" algn="tl">
                    <a:srgbClr val="000000">
                      <a:alpha val="43137"/>
                    </a:srgbClr>
                  </a:outerShdw>
                </a:effectLst>
                <a:latin typeface="Calibri" panose="020F0502020204030204" pitchFamily="34" charset="0"/>
              </a:rPr>
              <a:t>“It will come about also in that day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 great trumpet will be blown</a:t>
            </a:r>
            <a:r>
              <a:rPr lang="en-US" sz="3200" dirty="0">
                <a:effectLst>
                  <a:outerShdw blurRad="38100" dist="38100" dir="2700000" algn="tl">
                    <a:srgbClr val="000000">
                      <a:alpha val="43137"/>
                    </a:srgbClr>
                  </a:outerShdw>
                </a:effectLst>
                <a:latin typeface="Calibri" panose="020F0502020204030204" pitchFamily="34" charset="0"/>
              </a:rPr>
              <a:t>, and those who were perishing in the land of Assyria and who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scattered</a:t>
            </a:r>
            <a:r>
              <a:rPr lang="en-US" sz="3200" dirty="0">
                <a:effectLst>
                  <a:outerShdw blurRad="38100" dist="38100" dir="2700000" algn="tl">
                    <a:srgbClr val="000000">
                      <a:alpha val="43137"/>
                    </a:srgbClr>
                  </a:outerShdw>
                </a:effectLst>
                <a:latin typeface="Calibri" panose="020F0502020204030204" pitchFamily="34" charset="0"/>
              </a:rPr>
              <a:t> in the land of Egypt will come and worship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in the holy mountain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Jerusalem</a:t>
            </a:r>
            <a:r>
              <a:rPr lang="en-US" sz="3200" dirty="0">
                <a:effectLst>
                  <a:outerShdw blurRad="38100" dist="38100" dir="2700000" algn="tl">
                    <a:srgbClr val="000000">
                      <a:alpha val="43137"/>
                    </a:srgbClr>
                  </a:outerShdw>
                </a:effectLst>
                <a:latin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AB81E93-1EE0-4BFF-9E47-EFCEB03FF0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2712" y="3307080"/>
            <a:ext cx="1718576" cy="1645920"/>
          </a:xfrm>
          <a:prstGeom prst="rect">
            <a:avLst/>
          </a:prstGeom>
        </p:spPr>
      </p:pic>
    </p:spTree>
    <p:extLst>
      <p:ext uri="{BB962C8B-B14F-4D97-AF65-F5344CB8AC3E}">
        <p14:creationId xmlns:p14="http://schemas.microsoft.com/office/powerpoint/2010/main" val="24764938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A893A-C925-4595-9FD3-FF66A7D08A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 great trumpet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elect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976A34F1-1E73-459F-A123-FAB52A48212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5968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633A5-B96A-4886-B7AF-7D2B0514CB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1"/>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Isaiah 11:11-12</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rPr>
              <a:t>Then it will happen on that day that the Lord Will again recover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second time</a:t>
            </a:r>
            <a:r>
              <a:rPr lang="en-US" sz="3200" dirty="0">
                <a:effectLst>
                  <a:outerShdw blurRad="38100" dist="38100" dir="2700000" algn="tl">
                    <a:srgbClr val="000000">
                      <a:alpha val="43137"/>
                    </a:srgbClr>
                  </a:outerShdw>
                </a:effectLst>
                <a:latin typeface="Calibri" panose="020F0502020204030204" pitchFamily="34" charset="0"/>
              </a:rPr>
              <a:t> with His hand The remnant of His people, who will remain, From Assyria, Egypt, </a:t>
            </a:r>
            <a:r>
              <a:rPr lang="en-US" sz="3200" dirty="0" err="1">
                <a:effectLst>
                  <a:outerShdw blurRad="38100" dist="38100" dir="2700000" algn="tl">
                    <a:srgbClr val="000000">
                      <a:alpha val="43137"/>
                    </a:srgbClr>
                  </a:outerShdw>
                </a:effectLst>
                <a:latin typeface="Calibri" panose="020F0502020204030204" pitchFamily="34" charset="0"/>
              </a:rPr>
              <a:t>Pathros</a:t>
            </a:r>
            <a:r>
              <a:rPr lang="en-US" sz="3200" dirty="0">
                <a:effectLst>
                  <a:outerShdw blurRad="38100" dist="38100" dir="2700000" algn="tl">
                    <a:srgbClr val="000000">
                      <a:alpha val="43137"/>
                    </a:srgbClr>
                  </a:outerShdw>
                </a:effectLst>
                <a:latin typeface="Calibri" panose="020F0502020204030204" pitchFamily="34" charset="0"/>
              </a:rPr>
              <a:t>, Cush, Elam, Shinar, </a:t>
            </a:r>
            <a:r>
              <a:rPr lang="en-US" sz="3200" dirty="0" err="1">
                <a:effectLst>
                  <a:outerShdw blurRad="38100" dist="38100" dir="2700000" algn="tl">
                    <a:srgbClr val="000000">
                      <a:alpha val="43137"/>
                    </a:srgbClr>
                  </a:outerShdw>
                </a:effectLst>
                <a:latin typeface="Calibri" panose="020F0502020204030204" pitchFamily="34" charset="0"/>
              </a:rPr>
              <a:t>Hamath</a:t>
            </a:r>
            <a:r>
              <a:rPr lang="en-US" sz="3200" dirty="0">
                <a:effectLst>
                  <a:outerShdw blurRad="38100" dist="38100" dir="2700000" algn="tl">
                    <a:srgbClr val="000000">
                      <a:alpha val="43137"/>
                    </a:srgbClr>
                  </a:outerShdw>
                </a:effectLst>
                <a:latin typeface="Calibri" panose="020F0502020204030204" pitchFamily="34" charset="0"/>
              </a:rPr>
              <a:t>, And from the islands of the sea.</a:t>
            </a:r>
            <a:r>
              <a:rPr lang="en-US" sz="3200" baseline="30000" dirty="0">
                <a:effectLst>
                  <a:outerShdw blurRad="38100" dist="38100" dir="2700000" algn="tl">
                    <a:srgbClr val="000000">
                      <a:alpha val="43137"/>
                    </a:srgbClr>
                  </a:outerShdw>
                </a:effectLst>
                <a:latin typeface="Calibri" panose="020F0502020204030204" pitchFamily="34" charset="0"/>
              </a:rPr>
              <a:t>12 </a:t>
            </a:r>
            <a:r>
              <a:rPr lang="en-US" sz="3200" dirty="0">
                <a:effectLst>
                  <a:outerShdw blurRad="38100" dist="38100" dir="2700000" algn="tl">
                    <a:srgbClr val="000000">
                      <a:alpha val="43137"/>
                    </a:srgbClr>
                  </a:outerShdw>
                </a:effectLst>
                <a:latin typeface="Calibri" panose="020F0502020204030204" pitchFamily="34" charset="0"/>
              </a:rPr>
              <a:t>And He will lift up a standard for the nations And assemble the banished ones of Israel,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will gather the dispersed of Judah From the four corners of the earth</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6891963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F6F4B4-3FDE-476C-8938-64EA3C76BE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 great trumpet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elect from the four winds, from one end of the sky to the other.”</a:t>
            </a:r>
          </a:p>
        </p:txBody>
      </p:sp>
      <p:pic>
        <p:nvPicPr>
          <p:cNvPr id="2" name="Picture 2" descr="The Olivet Discourse - The End Times According to Jesus">
            <a:extLst>
              <a:ext uri="{FF2B5EF4-FFF2-40B4-BE49-F238E27FC236}">
                <a16:creationId xmlns:a16="http://schemas.microsoft.com/office/drawing/2014/main" id="{1034AE72-1F60-49F1-8041-E1B3F219FF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5594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450CF3-8F22-4259-AE5B-4404CFBA0A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“Jerusalem, Jerusalem,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until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84150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183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3E3BFD-7BD9-4782-9299-6878ECC539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8300" y="475481"/>
            <a:ext cx="5867400" cy="5907041"/>
          </a:xfrm>
          <a:prstGeom prst="rect">
            <a:avLst/>
          </a:prstGeom>
        </p:spPr>
      </p:pic>
    </p:spTree>
    <p:extLst>
      <p:ext uri="{BB962C8B-B14F-4D97-AF65-F5344CB8AC3E}">
        <p14:creationId xmlns:p14="http://schemas.microsoft.com/office/powerpoint/2010/main" val="31853347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7E70F-83D6-45F9-A5E9-E38582CDA3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4247317"/>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Zechariah 13:8-9</a:t>
            </a:r>
          </a:p>
          <a:p>
            <a:pPr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come about in all the land,” Declares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two parts in it will be cut off and perish; But the third will be left in 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bring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third part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0999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8C499D-0B99-4D9E-A8CB-8E7F8057E1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1000"/>
              </a:spcAft>
            </a:pPr>
            <a:r>
              <a:rPr lang="en-US" sz="3100" baseline="30000" dirty="0">
                <a:effectLst>
                  <a:outerShdw blurRad="38100" dist="38100" dir="2700000" algn="tl">
                    <a:srgbClr val="000000">
                      <a:alpha val="43137"/>
                    </a:srgbClr>
                  </a:outerShdw>
                </a:effectLst>
                <a:latin typeface="Calibri" panose="020F0502020204030204" pitchFamily="34" charset="0"/>
              </a:rPr>
              <a:t>33 </a:t>
            </a:r>
            <a:r>
              <a:rPr lang="en-US" sz="3100" dirty="0">
                <a:effectLst>
                  <a:outerShdw blurRad="38100" dist="38100" dir="2700000" algn="tl">
                    <a:srgbClr val="000000">
                      <a:alpha val="43137"/>
                    </a:srgbClr>
                  </a:outerShdw>
                </a:effectLst>
                <a:latin typeface="Calibri" panose="020F0502020204030204" pitchFamily="34" charset="0"/>
              </a:rPr>
              <a:t>“As I live,” declares the Lord </a:t>
            </a:r>
            <a:r>
              <a:rPr lang="en-US" sz="3100" cap="small" dirty="0">
                <a:effectLst>
                  <a:outerShdw blurRad="38100" dist="38100" dir="2700000" algn="tl">
                    <a:srgbClr val="000000">
                      <a:alpha val="43137"/>
                    </a:srgbClr>
                  </a:outerShdw>
                </a:effectLst>
                <a:latin typeface="Calibri" panose="020F0502020204030204" pitchFamily="34" charset="0"/>
              </a:rPr>
              <a:t>God</a:t>
            </a:r>
            <a:r>
              <a:rPr lang="en-US" sz="3100" dirty="0">
                <a:effectLst>
                  <a:outerShdw blurRad="38100" dist="38100" dir="2700000" algn="tl">
                    <a:srgbClr val="000000">
                      <a:alpha val="43137"/>
                    </a:srgbClr>
                  </a:outerShdw>
                </a:effectLst>
                <a:latin typeface="Calibri" panose="020F0502020204030204" pitchFamily="34" charset="0"/>
              </a:rPr>
              <a:t>, “surely with a mighty hand and with an outstretched arm and with wrath poured out, I shall be king over you. </a:t>
            </a:r>
            <a:r>
              <a:rPr lang="en-US" sz="3100" baseline="30000" dirty="0">
                <a:effectLst>
                  <a:outerShdw blurRad="38100" dist="38100" dir="2700000" algn="tl">
                    <a:srgbClr val="000000">
                      <a:alpha val="43137"/>
                    </a:srgbClr>
                  </a:outerShdw>
                </a:effectLst>
                <a:latin typeface="Calibri" panose="020F0502020204030204" pitchFamily="34" charset="0"/>
              </a:rPr>
              <a:t>34 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I will bring you out from the peoples and gather you from the lands where you are scattered</a:t>
            </a:r>
            <a:r>
              <a:rPr lang="en-US" sz="3100" dirty="0">
                <a:effectLst>
                  <a:outerShdw blurRad="38100" dist="38100" dir="2700000" algn="tl">
                    <a:srgbClr val="000000">
                      <a:alpha val="43137"/>
                    </a:srgbClr>
                  </a:outerShdw>
                </a:effectLst>
                <a:latin typeface="Calibri" panose="020F0502020204030204" pitchFamily="34" charset="0"/>
              </a:rPr>
              <a:t>, with a mighty hand and with an outstretched arm and with wrath poured out; </a:t>
            </a:r>
            <a:r>
              <a:rPr lang="en-US" sz="3100" baseline="30000" dirty="0">
                <a:effectLst>
                  <a:outerShdw blurRad="38100" dist="38100" dir="2700000" algn="tl">
                    <a:srgbClr val="000000">
                      <a:alpha val="43137"/>
                    </a:srgbClr>
                  </a:outerShdw>
                </a:effectLst>
                <a:latin typeface="Calibri" panose="020F0502020204030204" pitchFamily="34" charset="0"/>
              </a:rPr>
              <a:t>35 </a:t>
            </a:r>
            <a:r>
              <a:rPr lang="en-US" sz="3100" dirty="0">
                <a:effectLst>
                  <a:outerShdw blurRad="38100" dist="38100" dir="2700000" algn="tl">
                    <a:srgbClr val="000000">
                      <a:alpha val="43137"/>
                    </a:srgbClr>
                  </a:outerShdw>
                </a:effectLst>
                <a:latin typeface="Calibri" panose="020F0502020204030204" pitchFamily="34" charset="0"/>
              </a:rPr>
              <a:t>and I will bring you into the wilderness of the peoples, and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there I will enter into judgment</a:t>
            </a:r>
            <a:r>
              <a:rPr lang="en-US" sz="31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100" dirty="0">
                <a:effectLst>
                  <a:outerShdw blurRad="38100" dist="38100" dir="2700000" algn="tl">
                    <a:srgbClr val="000000">
                      <a:alpha val="43137"/>
                    </a:srgbClr>
                  </a:outerShdw>
                </a:effectLst>
                <a:latin typeface="Calibri" panose="020F0502020204030204" pitchFamily="34" charset="0"/>
              </a:rPr>
              <a:t>. . .</a:t>
            </a:r>
          </a:p>
        </p:txBody>
      </p:sp>
    </p:spTree>
    <p:extLst>
      <p:ext uri="{BB962C8B-B14F-4D97-AF65-F5344CB8AC3E}">
        <p14:creationId xmlns:p14="http://schemas.microsoft.com/office/powerpoint/2010/main" val="24846444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BC80AA-FBBD-46D9-AD08-02FBEEE0A1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0"/>
              </a:spcAft>
            </a:pPr>
            <a:r>
              <a:rPr lang="en-US" sz="3100" dirty="0">
                <a:effectLst>
                  <a:outerShdw blurRad="38100" dist="38100" dir="2700000" algn="tl">
                    <a:srgbClr val="000000">
                      <a:alpha val="43137"/>
                    </a:srgbClr>
                  </a:outerShdw>
                </a:effectLst>
                <a:latin typeface="Calibri" panose="020F0502020204030204" pitchFamily="34" charset="0"/>
              </a:rPr>
              <a:t>…</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with you face to face</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36</a:t>
            </a:r>
            <a:r>
              <a:rPr lang="en-US" sz="3100" dirty="0">
                <a:effectLst>
                  <a:outerShdw blurRad="38100" dist="38100" dir="2700000" algn="tl">
                    <a:srgbClr val="000000">
                      <a:alpha val="43137"/>
                    </a:srgbClr>
                  </a:outerShdw>
                </a:effectLst>
                <a:latin typeface="Calibri" panose="020F0502020204030204" pitchFamily="34" charset="0"/>
              </a:rPr>
              <a:t> As I entered into judgment with your fathers in the wilderness of the land of Egypt, so I will enter into judgment with you,” declares the Lord </a:t>
            </a:r>
            <a:r>
              <a:rPr lang="en-US" sz="3100" cap="small" dirty="0">
                <a:effectLst>
                  <a:outerShdw blurRad="38100" dist="38100" dir="2700000" algn="tl">
                    <a:srgbClr val="000000">
                      <a:alpha val="43137"/>
                    </a:srgbClr>
                  </a:outerShdw>
                </a:effectLst>
                <a:latin typeface="Calibri" panose="020F0502020204030204" pitchFamily="34" charset="0"/>
              </a:rPr>
              <a:t>God.</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37 </a:t>
            </a:r>
            <a:r>
              <a:rPr lang="en-US" sz="3100" dirty="0">
                <a:effectLst>
                  <a:outerShdw blurRad="38100" dist="38100" dir="2700000" algn="tl">
                    <a:srgbClr val="000000">
                      <a:alpha val="43137"/>
                    </a:srgbClr>
                  </a:outerShdw>
                </a:effectLst>
                <a:latin typeface="Calibri" panose="020F0502020204030204" pitchFamily="34" charset="0"/>
              </a:rPr>
              <a:t>“I will make you pass under the rod, and I will bring you into the bond of the covenant; </a:t>
            </a:r>
            <a:r>
              <a:rPr lang="en-US" sz="3100" baseline="30000" dirty="0">
                <a:effectLst>
                  <a:outerShdw blurRad="38100" dist="38100" dir="2700000" algn="tl">
                    <a:srgbClr val="000000">
                      <a:alpha val="43137"/>
                    </a:srgbClr>
                  </a:outerShdw>
                </a:effectLst>
                <a:latin typeface="Calibri" panose="020F0502020204030204" pitchFamily="34" charset="0"/>
              </a:rPr>
              <a:t>38 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and I will purge from you the rebels and those who transgress against Me</a:t>
            </a:r>
            <a:r>
              <a:rPr lang="en-US" sz="3100" dirty="0">
                <a:effectLst>
                  <a:outerShdw blurRad="38100" dist="38100" dir="2700000" algn="tl">
                    <a:srgbClr val="000000">
                      <a:alpha val="43137"/>
                    </a:srgbClr>
                  </a:outerShdw>
                </a:effectLst>
                <a:latin typeface="Calibri" panose="020F0502020204030204" pitchFamily="34" charset="0"/>
              </a:rPr>
              <a:t>; I will bring them out of the land where they sojourn, but they will not enter the land of Israel. Thus you will know that I am the </a:t>
            </a:r>
            <a:r>
              <a:rPr lang="en-US" sz="3100" cap="small" dirty="0">
                <a:effectLst>
                  <a:outerShdw blurRad="38100" dist="38100" dir="2700000" algn="tl">
                    <a:srgbClr val="000000">
                      <a:alpha val="43137"/>
                    </a:srgbClr>
                  </a:outerShdw>
                </a:effectLst>
                <a:latin typeface="Calibri" panose="020F0502020204030204" pitchFamily="34" charset="0"/>
              </a:rPr>
              <a:t>Lord</a:t>
            </a:r>
            <a:r>
              <a:rPr lang="en-US" sz="31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1281245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B7965-5923-4161-8875-DE8F9CE43C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46933"/>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3:9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suppose that you can say to yourselves, ‘We have Abraham for our father’; for I say to you that from these stones God is able to raise up children to Abraham.”</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725FBDE-5E65-4C2E-B4C4-1CB6D4DA5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4720" y="3154680"/>
            <a:ext cx="2194560" cy="1645920"/>
          </a:xfrm>
          <a:prstGeom prst="rect">
            <a:avLst/>
          </a:prstGeom>
        </p:spPr>
      </p:pic>
    </p:spTree>
    <p:extLst>
      <p:ext uri="{BB962C8B-B14F-4D97-AF65-F5344CB8AC3E}">
        <p14:creationId xmlns:p14="http://schemas.microsoft.com/office/powerpoint/2010/main" val="17516111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B0AE7-D0F1-47E6-B292-F3D618E44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339376"/>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2:28-29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6316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65534-1BCC-4D10-8492-9E8CFBA036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9:6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33B9215-4832-441A-8E38-145B9DBC1E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9604" y="2089485"/>
            <a:ext cx="2724791" cy="2743200"/>
          </a:xfrm>
          <a:prstGeom prst="rect">
            <a:avLst/>
          </a:prstGeom>
        </p:spPr>
      </p:pic>
    </p:spTree>
    <p:extLst>
      <p:ext uri="{BB962C8B-B14F-4D97-AF65-F5344CB8AC3E}">
        <p14:creationId xmlns:p14="http://schemas.microsoft.com/office/powerpoint/2010/main" val="29939693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1F7719-C9AA-440F-8BD2-8DBD44C412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2:9</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200" dirty="0">
                <a:effectLst>
                  <a:outerShdw blurRad="38100" dist="38100" dir="2700000" algn="tl">
                    <a:srgbClr val="000000">
                      <a:alpha val="43137"/>
                    </a:srgbClr>
                  </a:outerShdw>
                </a:effectLst>
                <a:latin typeface="Calibri" panose="020F0502020204030204" pitchFamily="34" charset="0"/>
              </a:rPr>
              <a:t>poverty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200" dirty="0">
                <a:effectLst>
                  <a:outerShdw blurRad="38100" dist="38100" dir="2700000" algn="tl">
                    <a:srgbClr val="000000">
                      <a:alpha val="43137"/>
                    </a:srgbClr>
                  </a:outerShdw>
                </a:effectLst>
                <a:latin typeface="Calibri" panose="020F0502020204030204" pitchFamily="34" charset="0"/>
              </a:rPr>
              <a:t>you are rich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those who say they are Jews and are not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a synagogue of Satan.”</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5725748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132504360"/>
              </p:ext>
            </p:extLst>
          </p:nvPr>
        </p:nvGraphicFramePr>
        <p:xfrm>
          <a:off x="76201" y="228596"/>
          <a:ext cx="8991599" cy="6400808"/>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2807051881"/>
                    </a:ext>
                  </a:extLst>
                </a:gridCol>
                <a:gridCol w="2667000">
                  <a:extLst>
                    <a:ext uri="{9D8B030D-6E8A-4147-A177-3AD203B41FA5}">
                      <a16:colId xmlns:a16="http://schemas.microsoft.com/office/drawing/2014/main" val="416673137"/>
                    </a:ext>
                  </a:extLst>
                </a:gridCol>
                <a:gridCol w="3581399">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Believers &amp; Unbelievers</a:t>
                      </a:r>
                    </a:p>
                  </a:txBody>
                  <a:tcPr marT="45714" marB="45714"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solidFill>
                      <a:srgbClr val="FFFFCC"/>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7140754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A79435-9CE6-4FE6-BBAA-3AAE1C65D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12:13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a:ln>
            <a:solidFill>
              <a:srgbClr val="C00000"/>
            </a:solidFill>
          </a:ln>
        </p:spPr>
      </p:pic>
    </p:spTree>
    <p:extLst>
      <p:ext uri="{BB962C8B-B14F-4D97-AF65-F5344CB8AC3E}">
        <p14:creationId xmlns:p14="http://schemas.microsoft.com/office/powerpoint/2010/main" val="342109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886959-A96C-45C4-B8D9-66BD73B85F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 y="2286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E9D847-2499-4063-BF04-8D01D209F780}"/>
              </a:ext>
            </a:extLst>
          </p:cNvPr>
          <p:cNvSpPr txBox="1"/>
          <p:nvPr/>
        </p:nvSpPr>
        <p:spPr>
          <a:xfrm>
            <a:off x="0" y="1010245"/>
            <a:ext cx="9144000" cy="5847755"/>
          </a:xfrm>
          <a:prstGeom prst="rect">
            <a:avLst/>
          </a:prstGeom>
          <a:noFill/>
        </p:spPr>
        <p:txBody>
          <a:bodyPr wrap="square">
            <a:spAutoFit/>
          </a:bodyPr>
          <a:lstStyle/>
          <a:p>
            <a:pPr algn="just">
              <a:spcBef>
                <a:spcPts val="600"/>
              </a:spcBef>
              <a:spcAft>
                <a:spcPts val="600"/>
              </a:spcAft>
            </a:pPr>
            <a:r>
              <a:rPr lang="en-US" sz="2800" dirty="0">
                <a:latin typeface="Calibri" panose="020F0502020204030204" pitchFamily="34" charset="0"/>
                <a:cs typeface="Times New Roman" panose="02020603050405020304" pitchFamily="18" charset="0"/>
              </a:rPr>
              <a:t>Note the order of events:</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29</a:t>
            </a:r>
            <a:r>
              <a:rPr lang="en-US" sz="2600" dirty="0">
                <a:latin typeface="Calibri" panose="020F0502020204030204" pitchFamily="34" charset="0"/>
                <a:cs typeface="Times New Roman" panose="02020603050405020304" pitchFamily="18" charset="0"/>
              </a:rPr>
              <a:t> 	There are days of tribulation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30</a:t>
            </a:r>
            <a:r>
              <a:rPr lang="en-US" sz="2600" dirty="0">
                <a:latin typeface="Calibri" panose="020F0502020204030204" pitchFamily="34" charset="0"/>
                <a:cs typeface="Times New Roman" panose="02020603050405020304" pitchFamily="18" charset="0"/>
              </a:rPr>
              <a:t> 	The whole world sees Jesus return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31</a:t>
            </a:r>
            <a:r>
              <a:rPr lang="en-US" sz="2600" dirty="0">
                <a:latin typeface="Calibri" panose="020F0502020204030204" pitchFamily="34" charset="0"/>
                <a:cs typeface="Times New Roman" panose="02020603050405020304" pitchFamily="18" charset="0"/>
              </a:rPr>
              <a:t> 	The elect are gathered to Him </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40-41</a:t>
            </a:r>
            <a:r>
              <a:rPr lang="en-US" sz="2600" dirty="0">
                <a:latin typeface="Calibri" panose="020F0502020204030204" pitchFamily="34" charset="0"/>
                <a:cs typeface="Times New Roman" panose="02020603050405020304" pitchFamily="18" charset="0"/>
              </a:rPr>
              <a:t> 	The rapture reiterated</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How do Pre-Tribulation theorists explain the Rapture occurring before the apocalypse and before the Second Coming?  Jesus says exactly the opposite in simple, unmistakable language.</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Are there two Raptures - one before this that Jesus mysteriously didn't describe and then this one, which He did?  Why would He leave one out?  Or is there only one, but when he discusses it He jumbles up the order of events?  Why would He do that?</a:t>
            </a:r>
          </a:p>
        </p:txBody>
      </p:sp>
      <p:sp>
        <p:nvSpPr>
          <p:cNvPr id="5" name="Title 1">
            <a:extLst>
              <a:ext uri="{FF2B5EF4-FFF2-40B4-BE49-F238E27FC236}">
                <a16:creationId xmlns:a16="http://schemas.microsoft.com/office/drawing/2014/main" id="{753E247F-6715-4E65-9329-44D4239C1816}"/>
              </a:ext>
            </a:extLst>
          </p:cNvPr>
          <p:cNvSpPr txBox="1">
            <a:spLocks/>
          </p:cNvSpPr>
          <p:nvPr/>
        </p:nvSpPr>
        <p:spPr>
          <a:xfrm>
            <a:off x="1297161" y="228600"/>
            <a:ext cx="6549683" cy="7620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sz="3600" kern="0" dirty="0">
                <a:solidFill>
                  <a:srgbClr val="00FFFF"/>
                </a:solidFill>
                <a:effectLst>
                  <a:outerShdw blurRad="38100" dist="38100" dir="2700000" algn="tl">
                    <a:srgbClr val="000000">
                      <a:alpha val="43137"/>
                    </a:srgbClr>
                  </a:outerShdw>
                </a:effectLst>
              </a:rPr>
              <a:t>THE RAPTURE IN MATTHEW 24</a:t>
            </a:r>
          </a:p>
        </p:txBody>
      </p:sp>
    </p:spTree>
    <p:extLst>
      <p:ext uri="{BB962C8B-B14F-4D97-AF65-F5344CB8AC3E}">
        <p14:creationId xmlns:p14="http://schemas.microsoft.com/office/powerpoint/2010/main" val="8730426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5323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702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37199589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76199"/>
            <a:ext cx="8915400" cy="6705602"/>
          </a:xfrm>
          <a:prstGeom prst="rect">
            <a:avLst/>
          </a:prstGeom>
          <a:noFill/>
          <a:ln w="9525">
            <a:noFill/>
            <a:miter lim="800000"/>
            <a:headEnd/>
            <a:tailEnd/>
          </a:ln>
        </p:spPr>
      </p:pic>
      <p:sp>
        <p:nvSpPr>
          <p:cNvPr id="10242" name="Rectangle 2"/>
          <p:cNvSpPr>
            <a:spLocks noGrp="1" noChangeArrowheads="1"/>
          </p:cNvSpPr>
          <p:nvPr>
            <p:ph type="title" idx="4294967295"/>
          </p:nvPr>
        </p:nvSpPr>
        <p:spPr>
          <a:xfrm>
            <a:off x="685800" y="152397"/>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36791900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998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9927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7646D-A4DB-4B07-AB30-C33CD83C5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9688741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443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436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02321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17276</TotalTime>
  <Words>8787</Words>
  <Application>Microsoft Office PowerPoint</Application>
  <PresentationFormat>On-screen Show (4:3)</PresentationFormat>
  <Paragraphs>768</Paragraphs>
  <Slides>149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149</vt:i4>
      </vt:variant>
    </vt:vector>
  </HeadingPairs>
  <TitlesOfParts>
    <vt:vector size="156" baseType="lpstr">
      <vt:lpstr>Arial</vt:lpstr>
      <vt:lpstr>Calibri</vt:lpstr>
      <vt:lpstr>Comic Sans MS</vt:lpstr>
      <vt:lpstr>system-ui</vt:lpstr>
      <vt:lpstr>Times New Roman</vt:lpstr>
      <vt:lpstr>Wingdings</vt:lpstr>
      <vt:lpstr>Azure</vt:lpstr>
      <vt:lpstr>PowerPoint Presentation</vt:lpstr>
      <vt:lpstr>What is the Rapture?</vt:lpstr>
      <vt:lpstr>When Will the Rapture Take Place Relative to the Tribulation Period?</vt:lpstr>
      <vt:lpstr>PowerPoint Presentation</vt:lpstr>
      <vt:lpstr>PowerPoint Presentation</vt:lpstr>
      <vt:lpstr>Strengthening the Pre-Tribulation Case</vt:lpstr>
      <vt:lpstr>Preview of Matthew 24–25</vt:lpstr>
      <vt:lpstr>Preview of Matthew 24–25</vt:lpstr>
      <vt:lpstr>PowerPoint Presentation</vt:lpstr>
      <vt:lpstr>PowerPoint Presentation</vt:lpstr>
      <vt:lpstr>Preview of Matthew 24–25</vt:lpstr>
      <vt:lpstr>Matthew’s Purposes</vt:lpstr>
      <vt:lpstr>Preview of Matthew 24–25</vt:lpstr>
      <vt:lpstr>PowerPoint Presentation</vt:lpstr>
      <vt:lpstr>Preview of Matthew 24–25</vt:lpstr>
      <vt:lpstr>PowerPoint Presentation</vt:lpstr>
      <vt:lpstr>Preview of Matthew 24–25</vt:lpstr>
      <vt:lpstr>PowerPoint Presentation</vt:lpstr>
      <vt:lpstr>PowerPoint Presentation</vt:lpstr>
      <vt:lpstr>Preview of Matthew 24–25</vt:lpstr>
      <vt:lpstr>PowerPoint Presentation</vt:lpstr>
      <vt:lpstr>PowerPoint Presentation</vt:lpstr>
      <vt:lpstr>PowerPoint Presentation</vt:lpstr>
      <vt:lpstr>PowerPoint Presentation</vt:lpstr>
      <vt:lpstr>HANUKKAH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PowerPoint Presentation</vt:lpstr>
      <vt:lpstr>1st Six Seals (Revelation 6)</vt:lpstr>
      <vt:lpstr>PowerPoint Presentation</vt:lpstr>
      <vt:lpstr>CONNECTING  REV 12 &amp; ANTI-SEMITISM</vt:lpstr>
      <vt:lpstr>PowerPoint Presentation</vt:lpstr>
      <vt:lpstr>PowerPoint Presentation</vt:lpstr>
      <vt:lpstr>PowerPoint Presentation</vt:lpstr>
      <vt:lpstr>PowerPoint Presentation</vt:lpstr>
      <vt:lpstr>PowerPoint Presentation</vt:lpstr>
      <vt:lpstr>Preview of Matthew 24–25</vt:lpstr>
      <vt:lpstr>VII. The Second Advent  (Matthew 24:23-31)</vt:lpstr>
      <vt:lpstr>VII. The Second Advent  (Matthew 24:23-31)</vt:lpstr>
      <vt:lpstr>PowerPoint Presentation</vt:lpstr>
      <vt:lpstr>Satanic/Demonic Miracles</vt:lpstr>
      <vt:lpstr>VII. The Second Advent  (Matthew 24:23-31)</vt:lpstr>
      <vt:lpstr>PowerPoint Presentation</vt:lpstr>
      <vt:lpstr>Seven Bowls  (Revelation 16)</vt:lpstr>
      <vt:lpstr>Isaiah 13/Matthew 24 Connection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VIII. Eight Parabolic Exhortations  (Matthew 24:32–25:46)</vt:lpstr>
      <vt:lpstr>VIII. Eight Parabolic Exhortations  (Matthew 24:32–25:46)</vt:lpstr>
      <vt:lpstr>PowerPoint Presentation</vt:lpstr>
      <vt:lpstr>CONNECTING  REV 12 &amp; ANTI-SEMITISM</vt:lpstr>
      <vt:lpstr>VIII. Eight Parabolic Exhortations  (Matthew 24:32–25:46)</vt:lpstr>
      <vt:lpstr>VIII. Eight Parabolic Exhortations  (Matthew 24:32–25:46)</vt:lpstr>
      <vt:lpstr>PowerPoint Presentation</vt:lpstr>
      <vt:lpstr>C. The Comparison of Two Men and Women Matthew 24:40-41</vt:lpstr>
      <vt:lpstr>C. The Comparison of Two Men and Women Matthew 24:40-41</vt:lpstr>
      <vt:lpstr>C. The Comparison of Two Men and Women Matthew 24:40-41</vt:lpstr>
      <vt:lpstr>PowerPoint Presentation</vt:lpstr>
      <vt:lpstr>PowerPoint Presentation</vt:lpstr>
      <vt:lpstr>C. The Comparison of Two Men and Women Matthew 24:40-41</vt:lpstr>
      <vt:lpstr>PowerPoint Presentation</vt:lpstr>
      <vt:lpstr>PowerPoint Presentation</vt:lpstr>
      <vt:lpstr>C. The Comparison of Two Men and Women Matthew 24:40-41</vt:lpstr>
      <vt:lpstr>C. The Comparison of Two Men and Women Matthew 24:40-41</vt:lpstr>
      <vt:lpstr>PowerPoint Presentation</vt:lpstr>
      <vt:lpstr>C. The Comparison of Two Men and Women Matthew 24:40-41</vt:lpstr>
      <vt:lpstr>C. The Comparison of Two Men and Women Matthew 24:40-41</vt:lpstr>
      <vt:lpstr>PowerPoint Presentation</vt:lpstr>
      <vt:lpstr>PowerPoint Presentation</vt:lpstr>
      <vt:lpstr>PowerPoint Presentation</vt:lpstr>
      <vt:lpstr>C. The Comparison of Two Men and Women Matthew 24:40-41</vt:lpstr>
      <vt:lpstr>PowerPoint Presentation</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VIII. Eight Parabolic Exhortations  (Matthew 24:32–25:46)</vt:lpstr>
      <vt:lpstr>VIII. Eight Parabolic Exhortations  (Matthew 24:32–25:46)</vt:lpstr>
      <vt:lpstr>VIII. Eight Parabolic Exhortations  (Matthew 24:32–25:46)</vt:lpstr>
      <vt:lpstr>VIII. Eight Parabolic Exhortations  (Matthew 24:32–25:46)</vt:lpstr>
      <vt:lpstr>F. Partial Rapture of the Church?  (Matthew 25:1-13)</vt:lpstr>
      <vt:lpstr>F. Partial Rapture of the Church?  (Matthew 25:1-13)</vt:lpstr>
      <vt:lpstr>PowerPoint Presentation</vt:lpstr>
      <vt:lpstr>F. Partial Rapture of the Church?  (Matthew 25:1-13)</vt:lpstr>
      <vt:lpstr>F. Partial Rapture of the Church?  (Matthew 25:1-13)</vt:lpstr>
      <vt:lpstr>F. Partial Rapture of the Church?  (Matthew 25:1-13)</vt:lpstr>
      <vt:lpstr>PowerPoint Presentation</vt:lpstr>
      <vt:lpstr>F. Partial Rapture of the Church?  (Matthew 25:1-13)</vt:lpstr>
      <vt:lpstr>VIII. Eight Parabolic Exhortations  (Matthew 24:32–25:46)</vt:lpstr>
      <vt:lpstr>VIII. Eight Parabolic Exhortations  (Matthew 24:32–25:46)</vt:lpstr>
      <vt:lpstr>CONNECTING  REV 12 &amp; ANTI-SEMITISM</vt:lpstr>
      <vt:lpstr>PowerPoint Presentation</vt:lpstr>
      <vt:lpstr>Conclusion</vt:lpstr>
      <vt:lpstr>VIII. Eight Parabolic Exhortations  (Matthew 24:32–25:46)</vt:lpstr>
      <vt:lpstr>Preview of Matthew 24–25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024 - Matt 24-25 - Part-4</dc:title>
  <dc:subject>Rapture - Olivet Discourse</dc:subject>
  <dc:creator>A. Woods</dc:creator>
  <dc:description>Modified by Jim McGowan</dc:description>
  <cp:lastModifiedBy>Andy Woods</cp:lastModifiedBy>
  <cp:revision>1924</cp:revision>
  <cp:lastPrinted>2017-09-05T14:47:13Z</cp:lastPrinted>
  <dcterms:created xsi:type="dcterms:W3CDTF">2009-03-17T12:21:13Z</dcterms:created>
  <dcterms:modified xsi:type="dcterms:W3CDTF">2020-10-24T15:34:52Z</dcterms:modified>
</cp:coreProperties>
</file>