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2" r:id="rId2"/>
  </p:sldMasterIdLst>
  <p:notesMasterIdLst>
    <p:notesMasterId r:id="rId118"/>
  </p:notesMasterIdLst>
  <p:handoutMasterIdLst>
    <p:handoutMasterId r:id="rId119"/>
  </p:handoutMasterIdLst>
  <p:sldIdLst>
    <p:sldId id="2325" r:id="rId3"/>
    <p:sldId id="2064" r:id="rId4"/>
    <p:sldId id="1984" r:id="rId5"/>
    <p:sldId id="2308" r:id="rId6"/>
    <p:sldId id="6578" r:id="rId7"/>
    <p:sldId id="2322" r:id="rId8"/>
    <p:sldId id="2294" r:id="rId9"/>
    <p:sldId id="2326" r:id="rId10"/>
    <p:sldId id="2296" r:id="rId11"/>
    <p:sldId id="6579" r:id="rId12"/>
    <p:sldId id="6580" r:id="rId13"/>
    <p:sldId id="6600" r:id="rId14"/>
    <p:sldId id="6581" r:id="rId15"/>
    <p:sldId id="6568" r:id="rId16"/>
    <p:sldId id="2331" r:id="rId17"/>
    <p:sldId id="2307" r:id="rId18"/>
    <p:sldId id="2333" r:id="rId19"/>
    <p:sldId id="2299" r:id="rId20"/>
    <p:sldId id="3154" r:id="rId21"/>
    <p:sldId id="6582" r:id="rId22"/>
    <p:sldId id="6551" r:id="rId23"/>
    <p:sldId id="6585" r:id="rId24"/>
    <p:sldId id="6599" r:id="rId25"/>
    <p:sldId id="2300" r:id="rId26"/>
    <p:sldId id="6588" r:id="rId27"/>
    <p:sldId id="6601" r:id="rId28"/>
    <p:sldId id="6589" r:id="rId29"/>
    <p:sldId id="6602" r:id="rId30"/>
    <p:sldId id="6590" r:id="rId31"/>
    <p:sldId id="6603" r:id="rId32"/>
    <p:sldId id="6591" r:id="rId33"/>
    <p:sldId id="6586" r:id="rId34"/>
    <p:sldId id="6633" r:id="rId35"/>
    <p:sldId id="1839" r:id="rId36"/>
    <p:sldId id="269" r:id="rId37"/>
    <p:sldId id="6587" r:id="rId38"/>
    <p:sldId id="1830" r:id="rId39"/>
    <p:sldId id="5415" r:id="rId40"/>
    <p:sldId id="5157" r:id="rId41"/>
    <p:sldId id="6604" r:id="rId42"/>
    <p:sldId id="2327" r:id="rId43"/>
    <p:sldId id="2302" r:id="rId44"/>
    <p:sldId id="6583" r:id="rId45"/>
    <p:sldId id="6584" r:id="rId46"/>
    <p:sldId id="2303" r:id="rId47"/>
    <p:sldId id="2323" r:id="rId48"/>
    <p:sldId id="6592" r:id="rId49"/>
    <p:sldId id="6593" r:id="rId50"/>
    <p:sldId id="6575" r:id="rId51"/>
    <p:sldId id="6594" r:id="rId52"/>
    <p:sldId id="6624" r:id="rId53"/>
    <p:sldId id="6605" r:id="rId54"/>
    <p:sldId id="2334" r:id="rId55"/>
    <p:sldId id="2340" r:id="rId56"/>
    <p:sldId id="2304" r:id="rId57"/>
    <p:sldId id="6566" r:id="rId58"/>
    <p:sldId id="2328" r:id="rId59"/>
    <p:sldId id="2306" r:id="rId60"/>
    <p:sldId id="6595" r:id="rId61"/>
    <p:sldId id="6596" r:id="rId62"/>
    <p:sldId id="6597" r:id="rId63"/>
    <p:sldId id="6598" r:id="rId64"/>
    <p:sldId id="6606" r:id="rId65"/>
    <p:sldId id="2332" r:id="rId66"/>
    <p:sldId id="6479" r:id="rId67"/>
    <p:sldId id="2329" r:id="rId68"/>
    <p:sldId id="2309" r:id="rId69"/>
    <p:sldId id="2335" r:id="rId70"/>
    <p:sldId id="2311" r:id="rId71"/>
    <p:sldId id="6607" r:id="rId72"/>
    <p:sldId id="624" r:id="rId73"/>
    <p:sldId id="625" r:id="rId74"/>
    <p:sldId id="6608" r:id="rId75"/>
    <p:sldId id="2313" r:id="rId76"/>
    <p:sldId id="2312" r:id="rId77"/>
    <p:sldId id="2336" r:id="rId78"/>
    <p:sldId id="2315" r:id="rId79"/>
    <p:sldId id="6609" r:id="rId80"/>
    <p:sldId id="6611" r:id="rId81"/>
    <p:sldId id="6610" r:id="rId82"/>
    <p:sldId id="6626" r:id="rId83"/>
    <p:sldId id="6627" r:id="rId84"/>
    <p:sldId id="6628" r:id="rId85"/>
    <p:sldId id="962" r:id="rId86"/>
    <p:sldId id="6625" r:id="rId87"/>
    <p:sldId id="2341" r:id="rId88"/>
    <p:sldId id="2337" r:id="rId89"/>
    <p:sldId id="2317" r:id="rId90"/>
    <p:sldId id="6612" r:id="rId91"/>
    <p:sldId id="623" r:id="rId92"/>
    <p:sldId id="6629" r:id="rId93"/>
    <p:sldId id="6613" r:id="rId94"/>
    <p:sldId id="6553" r:id="rId95"/>
    <p:sldId id="6616" r:id="rId96"/>
    <p:sldId id="5550" r:id="rId97"/>
    <p:sldId id="5551" r:id="rId98"/>
    <p:sldId id="3193" r:id="rId99"/>
    <p:sldId id="6617" r:id="rId100"/>
    <p:sldId id="630" r:id="rId101"/>
    <p:sldId id="6615" r:id="rId102"/>
    <p:sldId id="2319" r:id="rId103"/>
    <p:sldId id="6618" r:id="rId104"/>
    <p:sldId id="6622" r:id="rId105"/>
    <p:sldId id="6572" r:id="rId106"/>
    <p:sldId id="6619" r:id="rId107"/>
    <p:sldId id="6620" r:id="rId108"/>
    <p:sldId id="6621" r:id="rId109"/>
    <p:sldId id="2320" r:id="rId110"/>
    <p:sldId id="5178" r:id="rId111"/>
    <p:sldId id="6630" r:id="rId112"/>
    <p:sldId id="6632" r:id="rId113"/>
    <p:sldId id="6631" r:id="rId114"/>
    <p:sldId id="2033" r:id="rId115"/>
    <p:sldId id="2338" r:id="rId116"/>
    <p:sldId id="6290" r:id="rId117"/>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6778" autoAdjust="0"/>
  </p:normalViewPr>
  <p:slideViewPr>
    <p:cSldViewPr>
      <p:cViewPr varScale="1">
        <p:scale>
          <a:sx n="106" d="100"/>
          <a:sy n="106" d="100"/>
        </p:scale>
        <p:origin x="17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10/24/2020</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115</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51FF02-BF86-43D4-A9E4-C34925D9705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10/24/2020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78495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2727546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8592333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77775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667015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326243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326877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1671178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246010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959217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10/24/2020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6032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1" r:id="rId13"/>
    <p:sldLayoutId id="2147488934" r:id="rId14"/>
    <p:sldLayoutId id="2147488936"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23" r:id="rId1"/>
    <p:sldLayoutId id="2147488924" r:id="rId2"/>
    <p:sldLayoutId id="2147488925" r:id="rId3"/>
    <p:sldLayoutId id="2147488926" r:id="rId4"/>
    <p:sldLayoutId id="2147488927" r:id="rId5"/>
    <p:sldLayoutId id="2147488928" r:id="rId6"/>
    <p:sldLayoutId id="2147488929" r:id="rId7"/>
    <p:sldLayoutId id="2147488930" r:id="rId8"/>
    <p:sldLayoutId id="2147488931" r:id="rId9"/>
    <p:sldLayoutId id="2147488932" r:id="rId10"/>
    <p:sldLayoutId id="2147488933" r:id="rId11"/>
    <p:sldLayoutId id="2147488935"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wmf"/><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wmf"/><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wmf"/><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wmf"/><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4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6.jpe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wmf"/><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wmf"/><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8.wmf"/></Relationships>
</file>

<file path=ppt/slides/_rels/slide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wmf"/><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wmf"/><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wmf"/><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wmf"/><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wmf"/><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8.wmf"/><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8.w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8.wmf"/><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0800" y="16002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04800" y="2286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Genesis 3</a:t>
            </a:r>
            <a:endParaRPr lang="en-US" sz="3600" kern="0" dirty="0">
              <a:sym typeface="Symbol" pitchFamily="18" charset="2"/>
            </a:endParaRPr>
          </a:p>
          <a:p>
            <a:pPr algn="ctr" eaLnBrk="1" hangingPunct="1"/>
            <a:r>
              <a:rPr lang="en-US" sz="3600" kern="0" dirty="0">
                <a:sym typeface="Symbol" pitchFamily="18" charset="2"/>
              </a:rPr>
              <a:t>The Fall of Man</a:t>
            </a:r>
          </a:p>
        </p:txBody>
      </p:sp>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28600" y="1946275"/>
            <a:ext cx="4648200" cy="41148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3100" b="1" u="sng" dirty="0">
                <a:solidFill>
                  <a:srgbClr val="FFFFCC"/>
                </a:solidFill>
                <a:effectLst>
                  <a:outerShdw blurRad="38100" dist="38100" dir="2700000" algn="tl">
                    <a:srgbClr val="000000">
                      <a:alpha val="43137"/>
                    </a:srgbClr>
                  </a:outerShdw>
                </a:effectLst>
                <a:ea typeface="+mn-ea"/>
                <a:cs typeface="+mn-cs"/>
              </a:rPr>
              <a:t>Serpent’s identity? (Rev 12:9; 20:2)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Crafty?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Why did Satan take the form of a serpent?</a:t>
            </a:r>
          </a:p>
        </p:txBody>
      </p:sp>
      <p:sp>
        <p:nvSpPr>
          <p:cNvPr id="5" name="Rectangle 2">
            <a:extLst>
              <a:ext uri="{FF2B5EF4-FFF2-40B4-BE49-F238E27FC236}">
                <a16:creationId xmlns:a16="http://schemas.microsoft.com/office/drawing/2014/main" id="{8700B324-35F9-469B-B679-B26AC034BDBB}"/>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3:1-5</a:t>
            </a:r>
          </a:p>
        </p:txBody>
      </p:sp>
      <p:pic>
        <p:nvPicPr>
          <p:cNvPr id="6" name="Picture 5">
            <a:extLst>
              <a:ext uri="{FF2B5EF4-FFF2-40B4-BE49-F238E27FC236}">
                <a16:creationId xmlns:a16="http://schemas.microsoft.com/office/drawing/2014/main" id="{8A5B8C1C-27DA-4260-BDBE-34D960D491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4" name="Picture 3">
            <a:extLst>
              <a:ext uri="{FF2B5EF4-FFF2-40B4-BE49-F238E27FC236}">
                <a16:creationId xmlns:a16="http://schemas.microsoft.com/office/drawing/2014/main" id="{6FDADA47-E4D1-4DE2-8C92-34C034C9BE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29942" y="1972551"/>
            <a:ext cx="3233058" cy="4114800"/>
          </a:xfrm>
          <a:prstGeom prst="rect">
            <a:avLst/>
          </a:prstGeom>
        </p:spPr>
      </p:pic>
      <p:pic>
        <p:nvPicPr>
          <p:cNvPr id="10" name="Picture 9" descr="C:\Users\awoods\Pictures\Microsoft Clip Organizer\j0364212.wmf">
            <a:extLst>
              <a:ext uri="{FF2B5EF4-FFF2-40B4-BE49-F238E27FC236}">
                <a16:creationId xmlns:a16="http://schemas.microsoft.com/office/drawing/2014/main" id="{5AABDA63-3F97-4BE7-A55E-D8307FC968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16200517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3:20-24 God’s provision in spite of the sin</a:t>
            </a:r>
            <a:r>
              <a:rPr lang="en-US" dirty="0">
                <a:effectLst>
                  <a:outerShdw blurRad="38100" dist="38100" dir="2700000" algn="tl">
                    <a:srgbClr val="000000">
                      <a:alpha val="43137"/>
                    </a:srgbClr>
                  </a:outerShdw>
                </a:effectLst>
                <a:ea typeface="+mn-ea"/>
                <a:cs typeface="+mn-cs"/>
              </a:rPr>
              <a:t> </a:t>
            </a: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Structure</a:t>
            </a:r>
            <a:endParaRPr 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28655082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print"/>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print"/>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8722753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374822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4171950"/>
          </a:xfrm>
          <a:noFill/>
          <a:ln w="28575">
            <a:noFill/>
          </a:ln>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Acts 17:26</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“and He made </a:t>
            </a:r>
            <a:r>
              <a:rPr lang="en-US" sz="3600" b="1" i="1" u="sng" dirty="0">
                <a:solidFill>
                  <a:srgbClr val="FFFFCC"/>
                </a:solidFill>
                <a:effectLst>
                  <a:outerShdw blurRad="38100" dist="38100" dir="2700000" algn="tl">
                    <a:srgbClr val="000000">
                      <a:alpha val="43137"/>
                    </a:srgbClr>
                  </a:outerShdw>
                </a:effectLst>
              </a:rPr>
              <a:t>from one man every nation</a:t>
            </a:r>
            <a:r>
              <a:rPr lang="en-US" sz="3600" dirty="0">
                <a:effectLst>
                  <a:outerShdw blurRad="38100" dist="38100" dir="2700000" algn="tl">
                    <a:srgbClr val="000000">
                      <a:alpha val="43137"/>
                    </a:srgbClr>
                  </a:outerShdw>
                </a:effectLst>
              </a:rPr>
              <a:t> of mankind to live on all the face of the earth, having determined their appointed times and the boundaries of their habitation.” (Italics added) </a:t>
            </a:r>
          </a:p>
        </p:txBody>
      </p:sp>
      <p:sp>
        <p:nvSpPr>
          <p:cNvPr id="2" name="Slide Number Placeholder 1">
            <a:extLst>
              <a:ext uri="{FF2B5EF4-FFF2-40B4-BE49-F238E27FC236}">
                <a16:creationId xmlns:a16="http://schemas.microsoft.com/office/drawing/2014/main" id="{ABAC8E0D-33C1-4372-9C9B-8A2EB9038E3D}"/>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104</a:t>
            </a:fld>
            <a:endParaRPr lang="en-US"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45687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print"/>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1973179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sz="3100" b="1" u="sng" dirty="0">
                <a:solidFill>
                  <a:srgbClr val="FFFFCC"/>
                </a:solidFill>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print"/>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129763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a:t>
            </a:r>
            <a:r>
              <a:rPr lang="en-US" sz="2800" b="1" u="sng" dirty="0">
                <a:solidFill>
                  <a:srgbClr val="FFFFCC"/>
                </a:solidFill>
                <a:latin typeface="Calibri" panose="020F0502020204030204" pitchFamily="34" charset="0"/>
              </a:rPr>
              <a:t>Let Us make man in Our image, according to Our 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227822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873125"/>
          </a:xfrm>
        </p:spPr>
        <p:txBody>
          <a:bodyPr/>
          <a:lstStyle/>
          <a:p>
            <a:pPr algn="ctr" eaLnBrk="1" hangingPunct="1"/>
            <a:r>
              <a:rPr lang="en-US" sz="3600" dirty="0">
                <a:effectLst>
                  <a:outerShdw blurRad="38100" dist="38100" dir="2700000" algn="tl">
                    <a:srgbClr val="000000">
                      <a:alpha val="43137"/>
                    </a:srgbClr>
                  </a:outerShdw>
                </a:effectLst>
              </a:rPr>
              <a:t>Trinitarianism in Genesis</a:t>
            </a:r>
          </a:p>
        </p:txBody>
      </p:sp>
      <p:sp>
        <p:nvSpPr>
          <p:cNvPr id="40963" name="Rectangle 3"/>
          <p:cNvSpPr>
            <a:spLocks noGrp="1" noChangeArrowheads="1"/>
          </p:cNvSpPr>
          <p:nvPr>
            <p:ph type="body" idx="1"/>
          </p:nvPr>
        </p:nvSpPr>
        <p:spPr>
          <a:xfrm>
            <a:off x="280769" y="1849438"/>
            <a:ext cx="2614831" cy="315912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1:26</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3:22</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Isa 6:8</a:t>
            </a:r>
          </a:p>
        </p:txBody>
      </p:sp>
      <p:pic>
        <p:nvPicPr>
          <p:cNvPr id="2" name="Picture 1">
            <a:extLst>
              <a:ext uri="{FF2B5EF4-FFF2-40B4-BE49-F238E27FC236}">
                <a16:creationId xmlns:a16="http://schemas.microsoft.com/office/drawing/2014/main" id="{83D7980E-0B14-4AE5-B20F-379168F7E9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1600200"/>
            <a:ext cx="5358031" cy="365760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635028" cy="857250"/>
          </a:xfrm>
        </p:spPr>
        <p:txBody>
          <a:bodyPr/>
          <a:lstStyle/>
          <a:p>
            <a:r>
              <a:rPr lang="en-US" b="0" dirty="0">
                <a:effectLst>
                  <a:outerShdw blurRad="38100" dist="38100" dir="2700000" algn="tl">
                    <a:srgbClr val="000000">
                      <a:alpha val="43137"/>
                    </a:srgbClr>
                  </a:outerShdw>
                </a:effectLst>
              </a:rPr>
              <a:t>The Divine Institutions</a:t>
            </a:r>
          </a:p>
        </p:txBody>
      </p:sp>
      <p:sp>
        <p:nvSpPr>
          <p:cNvPr id="3" name="Content Placeholder 2"/>
          <p:cNvSpPr>
            <a:spLocks noGrp="1"/>
          </p:cNvSpPr>
          <p:nvPr>
            <p:ph idx="1"/>
          </p:nvPr>
        </p:nvSpPr>
        <p:spPr>
          <a:xfrm>
            <a:off x="762000" y="1771650"/>
            <a:ext cx="8001000" cy="3714750"/>
          </a:xfrm>
        </p:spPr>
        <p:txBody>
          <a:bodyPr/>
          <a:lstStyle/>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Conscience (Gen.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Marriage and family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Labor (Gen.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Government (Gen.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Nationalism (Gen. 11:1-9)</a:t>
            </a:r>
          </a:p>
        </p:txBody>
      </p:sp>
      <p:sp>
        <p:nvSpPr>
          <p:cNvPr id="4" name="Slide Number Placeholder 3"/>
          <p:cNvSpPr>
            <a:spLocks noGrp="1"/>
          </p:cNvSpPr>
          <p:nvPr>
            <p:ph type="sldNum" sz="quarter" idx="12"/>
          </p:nvPr>
        </p:nvSpPr>
        <p:spPr/>
        <p:txBody>
          <a:bodyPr/>
          <a:lstStyle/>
          <a:p>
            <a:pPr>
              <a:defRPr/>
            </a:pPr>
            <a:fld id="{C02DFD5B-8FD4-43B8-BC86-4E352B490EB1}" type="slidenum">
              <a:rPr lang="en-US" altLang="en-US" smtClean="0">
                <a:effectLst>
                  <a:outerShdw blurRad="38100" dist="38100" dir="2700000" algn="tl">
                    <a:srgbClr val="000000">
                      <a:alpha val="43137"/>
                    </a:srgbClr>
                  </a:outerShdw>
                </a:effectLst>
              </a:rPr>
              <a:pPr>
                <a:defRPr/>
              </a:pPr>
              <a:t>109</a:t>
            </a:fld>
            <a:endParaRPr lang="en-US" alt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03694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28600" y="1946275"/>
            <a:ext cx="4648200" cy="41148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Serpent’s identity? (Rev 12:9; 20:2)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Crafty?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Why did Satan take the form of a serpent?</a:t>
            </a:r>
          </a:p>
        </p:txBody>
      </p:sp>
      <p:sp>
        <p:nvSpPr>
          <p:cNvPr id="5" name="Rectangle 2">
            <a:extLst>
              <a:ext uri="{FF2B5EF4-FFF2-40B4-BE49-F238E27FC236}">
                <a16:creationId xmlns:a16="http://schemas.microsoft.com/office/drawing/2014/main" id="{8700B324-35F9-469B-B679-B26AC034BDBB}"/>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3:1-5</a:t>
            </a:r>
          </a:p>
        </p:txBody>
      </p:sp>
      <p:pic>
        <p:nvPicPr>
          <p:cNvPr id="6" name="Picture 5">
            <a:extLst>
              <a:ext uri="{FF2B5EF4-FFF2-40B4-BE49-F238E27FC236}">
                <a16:creationId xmlns:a16="http://schemas.microsoft.com/office/drawing/2014/main" id="{8A5B8C1C-27DA-4260-BDBE-34D960D491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4" name="Picture 3">
            <a:extLst>
              <a:ext uri="{FF2B5EF4-FFF2-40B4-BE49-F238E27FC236}">
                <a16:creationId xmlns:a16="http://schemas.microsoft.com/office/drawing/2014/main" id="{6FDADA47-E4D1-4DE2-8C92-34C034C9BE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29942" y="1972551"/>
            <a:ext cx="3233058" cy="4114800"/>
          </a:xfrm>
          <a:prstGeom prst="rect">
            <a:avLst/>
          </a:prstGeom>
        </p:spPr>
      </p:pic>
      <p:pic>
        <p:nvPicPr>
          <p:cNvPr id="10" name="Picture 9" descr="C:\Users\awoods\Pictures\Microsoft Clip Organizer\j0364212.wmf">
            <a:extLst>
              <a:ext uri="{FF2B5EF4-FFF2-40B4-BE49-F238E27FC236}">
                <a16:creationId xmlns:a16="http://schemas.microsoft.com/office/drawing/2014/main" id="{5AABDA63-3F97-4BE7-A55E-D8307FC968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19365514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635028" cy="857250"/>
          </a:xfrm>
        </p:spPr>
        <p:txBody>
          <a:bodyPr/>
          <a:lstStyle/>
          <a:p>
            <a:r>
              <a:rPr lang="en-US" b="0" dirty="0">
                <a:effectLst>
                  <a:outerShdw blurRad="38100" dist="38100" dir="2700000" algn="tl">
                    <a:srgbClr val="000000">
                      <a:alpha val="43137"/>
                    </a:srgbClr>
                  </a:outerShdw>
                </a:effectLst>
              </a:rPr>
              <a:t>The Divine Institutions</a:t>
            </a:r>
          </a:p>
        </p:txBody>
      </p:sp>
      <p:sp>
        <p:nvSpPr>
          <p:cNvPr id="3" name="Content Placeholder 2"/>
          <p:cNvSpPr>
            <a:spLocks noGrp="1"/>
          </p:cNvSpPr>
          <p:nvPr>
            <p:ph idx="1"/>
          </p:nvPr>
        </p:nvSpPr>
        <p:spPr>
          <a:xfrm>
            <a:off x="762000" y="1771650"/>
            <a:ext cx="8001000" cy="3714750"/>
          </a:xfrm>
        </p:spPr>
        <p:txBody>
          <a:bodyPr/>
          <a:lstStyle/>
          <a:p>
            <a:pPr marL="429816" indent="-429816" eaLnBrk="1" hangingPunct="1">
              <a:spcBef>
                <a:spcPts val="0"/>
              </a:spcBef>
              <a:spcAft>
                <a:spcPts val="2700"/>
              </a:spcAft>
              <a:buClr>
                <a:srgbClr val="66FFFF"/>
              </a:buClr>
            </a:pPr>
            <a:r>
              <a:rPr lang="en-US" b="1" u="sng" dirty="0">
                <a:solidFill>
                  <a:srgbClr val="FFFFCC"/>
                </a:solidFill>
                <a:effectLst>
                  <a:outerShdw blurRad="38100" dist="38100" dir="2700000" algn="tl">
                    <a:srgbClr val="000000">
                      <a:alpha val="43137"/>
                    </a:srgbClr>
                  </a:outerShdw>
                </a:effectLst>
              </a:rPr>
              <a:t>Conscience (Gen.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Marriage and family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Labor (Gen.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Government (Gen.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Nationalism (Gen. 11:1-9)</a:t>
            </a:r>
          </a:p>
        </p:txBody>
      </p:sp>
      <p:sp>
        <p:nvSpPr>
          <p:cNvPr id="4" name="Slide Number Placeholder 3"/>
          <p:cNvSpPr>
            <a:spLocks noGrp="1"/>
          </p:cNvSpPr>
          <p:nvPr>
            <p:ph type="sldNum" sz="quarter" idx="12"/>
          </p:nvPr>
        </p:nvSpPr>
        <p:spPr/>
        <p:txBody>
          <a:bodyPr/>
          <a:lstStyle/>
          <a:p>
            <a:pPr>
              <a:defRPr/>
            </a:pPr>
            <a:fld id="{C02DFD5B-8FD4-43B8-BC86-4E352B490EB1}" type="slidenum">
              <a:rPr lang="en-US" altLang="en-US" smtClean="0">
                <a:effectLst>
                  <a:outerShdw blurRad="38100" dist="38100" dir="2700000" algn="tl">
                    <a:srgbClr val="000000">
                      <a:alpha val="43137"/>
                    </a:srgbClr>
                  </a:outerShdw>
                </a:effectLst>
              </a:rPr>
              <a:pPr>
                <a:defRPr/>
              </a:pPr>
              <a:t>110</a:t>
            </a:fld>
            <a:endParaRPr lang="en-US" alt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8010450"/>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l Rugh | Resources | Indian Hills Community Church">
            <a:extLst>
              <a:ext uri="{FF2B5EF4-FFF2-40B4-BE49-F238E27FC236}">
                <a16:creationId xmlns:a16="http://schemas.microsoft.com/office/drawing/2014/main" id="{E6F13CB0-63A5-4013-A161-3988843B9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81792"/>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pensationalism versus Covenantalism | Evidence Unseen">
            <a:extLst>
              <a:ext uri="{FF2B5EF4-FFF2-40B4-BE49-F238E27FC236}">
                <a16:creationId xmlns:a16="http://schemas.microsoft.com/office/drawing/2014/main" id="{7AC067C2-31BB-4C31-92F4-23AF7AA54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42875"/>
            <a:ext cx="8763000" cy="657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768822"/>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16756"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095500" y="228600"/>
            <a:ext cx="495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 Review</a:t>
            </a:r>
          </a:p>
        </p:txBody>
      </p:sp>
    </p:spTree>
    <p:extLst>
      <p:ext uri="{BB962C8B-B14F-4D97-AF65-F5344CB8AC3E}">
        <p14:creationId xmlns:p14="http://schemas.microsoft.com/office/powerpoint/2010/main" val="2849570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Ezekiel 28:14, 16</a:t>
            </a:r>
          </a:p>
          <a:p>
            <a:pPr algn="just"/>
            <a:r>
              <a:rPr lang="en-US" sz="3200" baseline="30000" dirty="0">
                <a:latin typeface="Calibri" panose="020F0502020204030204" pitchFamily="34" charset="0"/>
              </a:rPr>
              <a:t>14 </a:t>
            </a:r>
            <a:r>
              <a:rPr lang="en-US" sz="3200" i="0" u="none" strike="noStrike" dirty="0">
                <a:effectLst/>
                <a:latin typeface="system-ui"/>
              </a:rPr>
              <a:t>“You were the anointed </a:t>
            </a:r>
            <a:r>
              <a:rPr lang="en-US" sz="3200" b="1" i="0" u="sng" strike="noStrike" dirty="0">
                <a:solidFill>
                  <a:srgbClr val="FFFFCC"/>
                </a:solidFill>
                <a:effectLst/>
                <a:latin typeface="system-ui"/>
              </a:rPr>
              <a:t>cherub</a:t>
            </a:r>
            <a:r>
              <a:rPr lang="en-US" sz="3200" i="0" u="none" strike="noStrike" dirty="0">
                <a:effectLst/>
                <a:latin typeface="system-ui"/>
              </a:rPr>
              <a:t> who covers, And I placed you </a:t>
            </a:r>
            <a:r>
              <a:rPr lang="en-US" sz="3200" i="1" u="none" strike="noStrike" dirty="0">
                <a:effectLst/>
                <a:latin typeface="system-ui"/>
              </a:rPr>
              <a:t>there</a:t>
            </a:r>
            <a:r>
              <a:rPr lang="en-US" sz="3200" i="0" u="none" strike="noStrike" dirty="0">
                <a:effectLst/>
                <a:latin typeface="system-ui"/>
              </a:rPr>
              <a:t>. You were on the holy mountain of God; You walked in the midst of the stones of fire...</a:t>
            </a:r>
            <a:r>
              <a:rPr lang="en-US" sz="3200" baseline="30000" dirty="0">
                <a:latin typeface="Calibri" panose="020F0502020204030204" pitchFamily="34" charset="0"/>
              </a:rPr>
              <a:t> 16 </a:t>
            </a:r>
            <a:r>
              <a:rPr lang="en-US" sz="3200" i="0" u="none" strike="noStrike" dirty="0">
                <a:effectLst/>
                <a:latin typeface="system-ui"/>
              </a:rPr>
              <a:t>By the abundance of your trade You were internally filled with violence, And you sinned; Therefore I have cast you as profane From the mountain of God. And I have destroyed you, O covering </a:t>
            </a:r>
            <a:r>
              <a:rPr lang="en-US" sz="3200" b="1" i="0" u="sng" strike="noStrike" dirty="0">
                <a:solidFill>
                  <a:srgbClr val="FFFFCC"/>
                </a:solidFill>
                <a:effectLst/>
                <a:latin typeface="system-ui"/>
              </a:rPr>
              <a:t>cherub</a:t>
            </a:r>
            <a:r>
              <a:rPr lang="en-US" sz="3200" i="0" u="none" strike="noStrike" dirty="0">
                <a:effectLst/>
                <a:latin typeface="system-ui"/>
              </a:rPr>
              <a:t>, From the midst of the stones of fire.”</a:t>
            </a:r>
          </a:p>
        </p:txBody>
      </p:sp>
    </p:spTree>
    <p:extLst>
      <p:ext uri="{BB962C8B-B14F-4D97-AF65-F5344CB8AC3E}">
        <p14:creationId xmlns:p14="http://schemas.microsoft.com/office/powerpoint/2010/main" val="2134179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28600" y="1946275"/>
            <a:ext cx="4648200" cy="41148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Serpent’s identity? (Rev 12:9; 20:2)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Crafty?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Why did Satan take the form of a serpent?</a:t>
            </a:r>
          </a:p>
        </p:txBody>
      </p:sp>
      <p:sp>
        <p:nvSpPr>
          <p:cNvPr id="5" name="Rectangle 2">
            <a:extLst>
              <a:ext uri="{FF2B5EF4-FFF2-40B4-BE49-F238E27FC236}">
                <a16:creationId xmlns:a16="http://schemas.microsoft.com/office/drawing/2014/main" id="{8700B324-35F9-469B-B679-B26AC034BDBB}"/>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3:1-5</a:t>
            </a:r>
          </a:p>
        </p:txBody>
      </p:sp>
      <p:pic>
        <p:nvPicPr>
          <p:cNvPr id="6" name="Picture 5">
            <a:extLst>
              <a:ext uri="{FF2B5EF4-FFF2-40B4-BE49-F238E27FC236}">
                <a16:creationId xmlns:a16="http://schemas.microsoft.com/office/drawing/2014/main" id="{8A5B8C1C-27DA-4260-BDBE-34D960D491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4" name="Picture 3">
            <a:extLst>
              <a:ext uri="{FF2B5EF4-FFF2-40B4-BE49-F238E27FC236}">
                <a16:creationId xmlns:a16="http://schemas.microsoft.com/office/drawing/2014/main" id="{6FDADA47-E4D1-4DE2-8C92-34C034C9BE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29942" y="1972551"/>
            <a:ext cx="3233058" cy="4114800"/>
          </a:xfrm>
          <a:prstGeom prst="rect">
            <a:avLst/>
          </a:prstGeom>
        </p:spPr>
      </p:pic>
      <p:pic>
        <p:nvPicPr>
          <p:cNvPr id="10" name="Picture 9" descr="C:\Users\awoods\Pictures\Microsoft Clip Organizer\j0364212.wmf">
            <a:extLst>
              <a:ext uri="{FF2B5EF4-FFF2-40B4-BE49-F238E27FC236}">
                <a16:creationId xmlns:a16="http://schemas.microsoft.com/office/drawing/2014/main" id="{5AABDA63-3F97-4BE7-A55E-D8307FC968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148945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347166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extLst>
      <p:ext uri="{BB962C8B-B14F-4D97-AF65-F5344CB8AC3E}">
        <p14:creationId xmlns:p14="http://schemas.microsoft.com/office/powerpoint/2010/main" val="916617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t>Names &amp; Titles Demonstrating Satan’s Post-Fall, Earthly Authority </a:t>
            </a:r>
            <a:br>
              <a:rPr lang="en-US" sz="2800" dirty="0"/>
            </a:br>
            <a:r>
              <a:rPr lang="en-US" sz="2400" dirty="0"/>
              <a:t>(Job 1:7; 2:2; Luke 4:5-8; Rom. 8:19-22)</a:t>
            </a:r>
            <a:endParaRPr lang="en-US" sz="2800" dirty="0"/>
          </a:p>
        </p:txBody>
      </p:sp>
      <p:sp>
        <p:nvSpPr>
          <p:cNvPr id="6147" name="Rectangle 3"/>
          <p:cNvSpPr>
            <a:spLocks noGrp="1" noChangeArrowheads="1"/>
          </p:cNvSpPr>
          <p:nvPr>
            <p:ph type="body" idx="1"/>
          </p:nvPr>
        </p:nvSpPr>
        <p:spPr>
          <a:xfrm>
            <a:off x="1714300" y="2057399"/>
            <a:ext cx="7353500" cy="4114801"/>
          </a:xfrm>
        </p:spPr>
        <p:txBody>
          <a:bodyPr/>
          <a:lstStyle/>
          <a:p>
            <a:pPr marL="461963" indent="-461963">
              <a:spcBef>
                <a:spcPts val="0"/>
              </a:spcBef>
              <a:spcAft>
                <a:spcPts val="2400"/>
              </a:spcAft>
              <a:defRPr/>
            </a:pPr>
            <a:r>
              <a:rPr lang="en-US" sz="2800" dirty="0">
                <a:effectLst/>
              </a:rPr>
              <a:t>Prince of this world (John 12:31; 14:30; 16:11)</a:t>
            </a:r>
          </a:p>
          <a:p>
            <a:pPr marL="461963" indent="-461963">
              <a:spcBef>
                <a:spcPts val="0"/>
              </a:spcBef>
              <a:spcAft>
                <a:spcPts val="2400"/>
              </a:spcAft>
              <a:defRPr/>
            </a:pPr>
            <a:r>
              <a:rPr lang="en-US" sz="2800" dirty="0">
                <a:effectLst/>
              </a:rPr>
              <a:t>God of this age (2 Cor. 4:4)</a:t>
            </a:r>
          </a:p>
          <a:p>
            <a:pPr marL="461963" indent="-461963">
              <a:spcBef>
                <a:spcPts val="0"/>
              </a:spcBef>
              <a:spcAft>
                <a:spcPts val="2400"/>
              </a:spcAft>
              <a:defRPr/>
            </a:pPr>
            <a:r>
              <a:rPr lang="en-US" sz="2800" dirty="0">
                <a:effectLst/>
              </a:rPr>
              <a:t>Prince and power of the air (Eph. 2:2)</a:t>
            </a:r>
          </a:p>
          <a:p>
            <a:pPr marL="461963" indent="-461963">
              <a:spcBef>
                <a:spcPts val="0"/>
              </a:spcBef>
              <a:spcAft>
                <a:spcPts val="2400"/>
              </a:spcAft>
              <a:defRPr/>
            </a:pPr>
            <a:r>
              <a:rPr lang="en-US" sz="2800" dirty="0">
                <a:effectLst/>
              </a:rPr>
              <a:t>Who the believer wrestles with (Eph. 6:12)</a:t>
            </a:r>
          </a:p>
          <a:p>
            <a:pPr marL="461963" indent="-461963">
              <a:spcBef>
                <a:spcPts val="0"/>
              </a:spcBef>
              <a:spcAft>
                <a:spcPts val="2400"/>
              </a:spcAft>
              <a:defRPr/>
            </a:pPr>
            <a:r>
              <a:rPr lang="en-US" sz="2800" dirty="0">
                <a:effectLst/>
              </a:rPr>
              <a:t>Roaring lion (1 Pet. 5:8)</a:t>
            </a:r>
          </a:p>
          <a:p>
            <a:pPr marL="461963" indent="-461963">
              <a:spcBef>
                <a:spcPts val="0"/>
              </a:spcBef>
              <a:spcAft>
                <a:spcPts val="2400"/>
              </a:spcAft>
              <a:defRPr/>
            </a:pPr>
            <a:r>
              <a:rPr lang="en-US" sz="2800" dirty="0">
                <a:effectLst/>
              </a:rPr>
              <a:t>Whole world lies in his power (1 John 5:19)</a:t>
            </a:r>
            <a:endParaRPr lang="en-US" sz="2800" dirty="0"/>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874" y="2133601"/>
            <a:ext cx="1479176" cy="190500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1524000"/>
            <a:ext cx="9144000" cy="4876800"/>
          </a:xfrm>
        </p:spPr>
        <p:txBody>
          <a:bodyPr/>
          <a:lstStyle/>
          <a:p>
            <a:pPr marL="0" indent="0" algn="just" eaLnBrk="1" hangingPunct="1">
              <a:buFontTx/>
              <a:buNone/>
              <a:defRPr/>
            </a:pPr>
            <a:r>
              <a:rPr lang="en-US" sz="3000" dirty="0"/>
              <a:t>“Why is an earthly kingdom necessary? Did He not receive His inheritance when He was raised and exalted in heaven?  Is not His present rule His inheritance? Why does there need to be an earthly kingdom?  Because He must be triumphant in the same arena where His was seemingly defeated.  His rejection by the rulers of this world was on this earth (1  Cor. 2:8). His exaltation must also be on this earth. And so it shall be when He comes again to rule this world in righteousness.  He has waited long for His inheritance; soon He shall receive it.”</a:t>
            </a:r>
          </a:p>
        </p:txBody>
      </p:sp>
      <p:pic>
        <p:nvPicPr>
          <p:cNvPr id="65540" name="Picture 4"/>
          <p:cNvPicPr>
            <a:picLocks noChangeAspect="1" noChangeArrowheads="1"/>
          </p:cNvPicPr>
          <p:nvPr/>
        </p:nvPicPr>
        <p:blipFill>
          <a:blip r:embed="rId2" cstate="print"/>
          <a:srcRect/>
          <a:stretch>
            <a:fillRect/>
          </a:stretch>
        </p:blipFill>
        <p:spPr bwMode="auto">
          <a:xfrm>
            <a:off x="83820" y="45720"/>
            <a:ext cx="90678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917C18D2-7C06-43DF-AEA1-0D4E1FD6C76E}"/>
              </a:ext>
            </a:extLst>
          </p:cNvPr>
          <p:cNvSpPr/>
          <p:nvPr/>
        </p:nvSpPr>
        <p:spPr>
          <a:xfrm>
            <a:off x="2286000" y="203537"/>
            <a:ext cx="4572000" cy="1015663"/>
          </a:xfrm>
          <a:prstGeom prst="rect">
            <a:avLst/>
          </a:prstGeom>
        </p:spPr>
        <p:txBody>
          <a:bodyPr>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Ryrie</a:t>
            </a:r>
          </a:p>
          <a:p>
            <a:pPr algn="ctr"/>
            <a:r>
              <a:rPr lang="en-US" sz="2000" i="1" dirty="0">
                <a:effectLst>
                  <a:outerShdw blurRad="38100" dist="38100" dir="2700000" algn="tl">
                    <a:srgbClr val="000000"/>
                  </a:outerShdw>
                </a:effectLst>
                <a:latin typeface="Calibri" panose="020F0502020204030204" pitchFamily="34" charset="0"/>
                <a:cs typeface="+mn-cs"/>
              </a:rPr>
              <a:t>Basic Theology</a:t>
            </a:r>
            <a:r>
              <a:rPr lang="en-US" dirty="0"/>
              <a:t>. </a:t>
            </a:r>
            <a:r>
              <a:rPr lang="en-US" sz="2000" dirty="0">
                <a:effectLst>
                  <a:outerShdw blurRad="38100" dist="38100" dir="2700000" algn="tl">
                    <a:srgbClr val="000000"/>
                  </a:outerShdw>
                </a:effectLst>
                <a:latin typeface="Calibri" panose="020F0502020204030204" pitchFamily="34" charset="0"/>
                <a:cs typeface="+mn-cs"/>
              </a:rPr>
              <a:t>Page 511</a:t>
            </a:r>
          </a:p>
        </p:txBody>
      </p:sp>
      <p:pic>
        <p:nvPicPr>
          <p:cNvPr id="5" name="Picture 4">
            <a:extLst>
              <a:ext uri="{FF2B5EF4-FFF2-40B4-BE49-F238E27FC236}">
                <a16:creationId xmlns:a16="http://schemas.microsoft.com/office/drawing/2014/main" id="{3F2B176E-3433-4D18-B5C0-1919C6098D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26796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rPr>
              <a:t>Satan’s Tactics (2 Cor 2:11)</a:t>
            </a:r>
          </a:p>
        </p:txBody>
      </p:sp>
      <p:sp>
        <p:nvSpPr>
          <p:cNvPr id="30723" name="Rectangle 3"/>
          <p:cNvSpPr>
            <a:spLocks noGrp="1" noChangeArrowheads="1"/>
          </p:cNvSpPr>
          <p:nvPr>
            <p:ph type="body" idx="1"/>
          </p:nvPr>
        </p:nvSpPr>
        <p:spPr>
          <a:xfrm>
            <a:off x="838200" y="1735138"/>
            <a:ext cx="74676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Adds to God’s Word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Challenges God’s goodness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Subtracts from God’s Word (3:4;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Offers wisdom without submission to God (3:5; Prov 1:7)</a:t>
            </a:r>
          </a:p>
        </p:txBody>
      </p:sp>
      <p:pic>
        <p:nvPicPr>
          <p:cNvPr id="5" name="Picture 4">
            <a:extLst>
              <a:ext uri="{FF2B5EF4-FFF2-40B4-BE49-F238E27FC236}">
                <a16:creationId xmlns:a16="http://schemas.microsoft.com/office/drawing/2014/main" id="{00C031C0-22E5-4204-9FE8-0584826C3C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F3537948-464C-4C38-A7ED-0AD65150C6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D532C1-1BDD-4E92-B2DF-4513CDCC65C7}"/>
              </a:ext>
            </a:extLst>
          </p:cNvPr>
          <p:cNvPicPr>
            <a:picLocks noChangeAspect="1"/>
          </p:cNvPicPr>
          <p:nvPr/>
        </p:nvPicPr>
        <p:blipFill>
          <a:blip r:embed="rId2"/>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000250"/>
          </a:xfrm>
        </p:spPr>
        <p:txBody>
          <a:bodyPr/>
          <a:lstStyle/>
          <a:p>
            <a:pPr marL="0" indent="0" algn="ctr" defTabSz="685800" eaLnBrk="1" hangingPunct="1">
              <a:spcBef>
                <a:spcPct val="0"/>
              </a:spcBef>
              <a:spcAft>
                <a:spcPts val="1200"/>
              </a:spcAft>
              <a:buNone/>
              <a:defRPr/>
            </a:pPr>
            <a:r>
              <a:rPr lang="en-US" altLang="en-US" sz="4000" kern="1200" dirty="0">
                <a:solidFill>
                  <a:schemeClr val="tx2"/>
                </a:solidFill>
                <a:ea typeface="+mj-ea"/>
                <a:cs typeface="Calibri" panose="020F0502020204030204" pitchFamily="34" charset="0"/>
              </a:rPr>
              <a:t>Ecclesiastes 1:9</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rPr>
              <a:t>“That which has been is that which will be, And that which has been done is that which will be done. So there is nothing new under the sun.”</a:t>
            </a:r>
          </a:p>
        </p:txBody>
      </p:sp>
      <p:pic>
        <p:nvPicPr>
          <p:cNvPr id="6" name="Picture 6" descr="http://www.maggiesnotebook.com/wp-content/uploads/2011/08/Apostle_John_35.jpg">
            <a:extLst>
              <a:ext uri="{FF2B5EF4-FFF2-40B4-BE49-F238E27FC236}">
                <a16:creationId xmlns:a16="http://schemas.microsoft.com/office/drawing/2014/main" id="{E1B00B5E-018D-4AD1-AF2D-DED784D4E6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64701" y="2743200"/>
            <a:ext cx="1414600" cy="17145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85603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rPr>
              <a:t>Satan’s Tactics (2 Cor 2:11)</a:t>
            </a:r>
          </a:p>
        </p:txBody>
      </p:sp>
      <p:sp>
        <p:nvSpPr>
          <p:cNvPr id="30723" name="Rectangle 3"/>
          <p:cNvSpPr>
            <a:spLocks noGrp="1" noChangeArrowheads="1"/>
          </p:cNvSpPr>
          <p:nvPr>
            <p:ph type="body" idx="1"/>
          </p:nvPr>
        </p:nvSpPr>
        <p:spPr>
          <a:xfrm>
            <a:off x="838200" y="1735138"/>
            <a:ext cx="74676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Adds to God’s Word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Challenges God’s goodness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Subtracts from God’s Word (3:4;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Offers wisdom without submission to God (3:5; Prov 1:7)</a:t>
            </a:r>
          </a:p>
        </p:txBody>
      </p:sp>
      <p:pic>
        <p:nvPicPr>
          <p:cNvPr id="5" name="Picture 4">
            <a:extLst>
              <a:ext uri="{FF2B5EF4-FFF2-40B4-BE49-F238E27FC236}">
                <a16:creationId xmlns:a16="http://schemas.microsoft.com/office/drawing/2014/main" id="{00C031C0-22E5-4204-9FE8-0584826C3C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F3537948-464C-4C38-A7ED-0AD65150C6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74223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die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210043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rPr>
              <a:t>Satan’s Tactics (2 Cor 2:11)</a:t>
            </a:r>
          </a:p>
        </p:txBody>
      </p:sp>
      <p:sp>
        <p:nvSpPr>
          <p:cNvPr id="30723" name="Rectangle 3"/>
          <p:cNvSpPr>
            <a:spLocks noGrp="1" noChangeArrowheads="1"/>
          </p:cNvSpPr>
          <p:nvPr>
            <p:ph type="body" idx="1"/>
          </p:nvPr>
        </p:nvSpPr>
        <p:spPr>
          <a:xfrm>
            <a:off x="838199" y="1735138"/>
            <a:ext cx="7847859"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Adds to God’s Word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Challenges God’s goodness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Subtracts from God’s Word (3:4;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Offers wisdom without submission to God (3:5; Prov 1:7)</a:t>
            </a:r>
          </a:p>
        </p:txBody>
      </p:sp>
      <p:pic>
        <p:nvPicPr>
          <p:cNvPr id="5" name="Picture 4">
            <a:extLst>
              <a:ext uri="{FF2B5EF4-FFF2-40B4-BE49-F238E27FC236}">
                <a16:creationId xmlns:a16="http://schemas.microsoft.com/office/drawing/2014/main" id="{00C031C0-22E5-4204-9FE8-0584826C3C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F3537948-464C-4C38-A7ED-0AD65150C6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383850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die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49504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095500" y="228600"/>
            <a:ext cx="4953000" cy="1143000"/>
          </a:xfrm>
        </p:spPr>
        <p:txBody>
          <a:bodyPr/>
          <a:lstStyle/>
          <a:p>
            <a:pPr algn="ctr" eaLnBrk="1" hangingPunct="1"/>
            <a:r>
              <a:rPr lang="en-US" sz="3600" kern="1200" dirty="0">
                <a:effectLst>
                  <a:outerShdw blurRad="38100" dist="38100" dir="2700000" algn="tl">
                    <a:srgbClr val="000000">
                      <a:alpha val="43137"/>
                    </a:srgbClr>
                  </a:outerShdw>
                </a:effectLst>
              </a:rPr>
              <a:t>Adam and Eve’s Mistakes </a:t>
            </a:r>
            <a:r>
              <a:rPr lang="en-US" sz="2800" dirty="0">
                <a:solidFill>
                  <a:schemeClr val="tx1"/>
                </a:solidFill>
                <a:effectLst>
                  <a:outerShdw blurRad="38100" dist="38100" dir="2700000" algn="tl">
                    <a:srgbClr val="000000">
                      <a:alpha val="43137"/>
                    </a:srgbClr>
                  </a:outerShdw>
                </a:effectLst>
                <a:ea typeface="+mn-ea"/>
                <a:cs typeface="+mn-cs"/>
              </a:rPr>
              <a:t>(Eph 6:10-20)</a:t>
            </a:r>
          </a:p>
        </p:txBody>
      </p:sp>
      <p:sp>
        <p:nvSpPr>
          <p:cNvPr id="31747" name="Rectangle 3"/>
          <p:cNvSpPr>
            <a:spLocks noGrp="1" noChangeArrowheads="1"/>
          </p:cNvSpPr>
          <p:nvPr>
            <p:ph type="body" idx="1"/>
          </p:nvPr>
        </p:nvSpPr>
        <p:spPr>
          <a:xfrm>
            <a:off x="152400" y="1600200"/>
            <a:ext cx="88392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Subtracting from God’s Word (3:2;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Adding to God’s Word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Doubting God’s goodness (3:2-3;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Initial break down in male headship (2:4-7, 16-17, 18-25)</a:t>
            </a:r>
          </a:p>
        </p:txBody>
      </p:sp>
      <p:pic>
        <p:nvPicPr>
          <p:cNvPr id="2" name="Picture 1">
            <a:extLst>
              <a:ext uri="{FF2B5EF4-FFF2-40B4-BE49-F238E27FC236}">
                <a16:creationId xmlns:a16="http://schemas.microsoft.com/office/drawing/2014/main" id="{9E7DD81B-9D68-463F-85A4-9A003AAFC76E}"/>
              </a:ext>
            </a:extLst>
          </p:cNvPr>
          <p:cNvPicPr>
            <a:picLocks noChangeAspect="1"/>
          </p:cNvPicPr>
          <p:nvPr/>
        </p:nvPicPr>
        <p:blipFill>
          <a:blip r:embed="rId2"/>
          <a:stretch>
            <a:fillRect/>
          </a:stretch>
        </p:blipFill>
        <p:spPr>
          <a:xfrm>
            <a:off x="3124074" y="5154040"/>
            <a:ext cx="2895851" cy="1475360"/>
          </a:xfrm>
          <a:prstGeom prst="rect">
            <a:avLst/>
          </a:prstGeom>
        </p:spPr>
      </p:pic>
      <p:pic>
        <p:nvPicPr>
          <p:cNvPr id="6" name="Picture 5">
            <a:extLst>
              <a:ext uri="{FF2B5EF4-FFF2-40B4-BE49-F238E27FC236}">
                <a16:creationId xmlns:a16="http://schemas.microsoft.com/office/drawing/2014/main" id="{B9FE7E27-3ACA-420C-8C8B-C15168C9C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7" name="Picture 6" descr="C:\Users\awoods\Pictures\Microsoft Clip Organizer\j0364212.wmf">
            <a:extLst>
              <a:ext uri="{FF2B5EF4-FFF2-40B4-BE49-F238E27FC236}">
                <a16:creationId xmlns:a16="http://schemas.microsoft.com/office/drawing/2014/main" id="{30B4AC83-34C9-4CCE-AB83-647D2AA746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095500" y="228600"/>
            <a:ext cx="4953000" cy="1143000"/>
          </a:xfrm>
        </p:spPr>
        <p:txBody>
          <a:bodyPr/>
          <a:lstStyle/>
          <a:p>
            <a:pPr algn="ctr" eaLnBrk="1" hangingPunct="1"/>
            <a:r>
              <a:rPr lang="en-US" sz="3600" kern="1200" dirty="0">
                <a:effectLst>
                  <a:outerShdw blurRad="38100" dist="38100" dir="2700000" algn="tl">
                    <a:srgbClr val="000000">
                      <a:alpha val="43137"/>
                    </a:srgbClr>
                  </a:outerShdw>
                </a:effectLst>
              </a:rPr>
              <a:t>Adam and Eve’s Mistakes </a:t>
            </a:r>
            <a:r>
              <a:rPr lang="en-US" sz="2800" dirty="0">
                <a:solidFill>
                  <a:schemeClr val="tx1"/>
                </a:solidFill>
                <a:effectLst>
                  <a:outerShdw blurRad="38100" dist="38100" dir="2700000" algn="tl">
                    <a:srgbClr val="000000">
                      <a:alpha val="43137"/>
                    </a:srgbClr>
                  </a:outerShdw>
                </a:effectLst>
                <a:ea typeface="+mn-ea"/>
                <a:cs typeface="+mn-cs"/>
              </a:rPr>
              <a:t>(Eph 6:10-20)</a:t>
            </a:r>
          </a:p>
        </p:txBody>
      </p:sp>
      <p:sp>
        <p:nvSpPr>
          <p:cNvPr id="31747" name="Rectangle 3"/>
          <p:cNvSpPr>
            <a:spLocks noGrp="1" noChangeArrowheads="1"/>
          </p:cNvSpPr>
          <p:nvPr>
            <p:ph type="body" idx="1"/>
          </p:nvPr>
        </p:nvSpPr>
        <p:spPr>
          <a:xfrm>
            <a:off x="152400" y="1600200"/>
            <a:ext cx="88392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b="1" u="sng" dirty="0">
                <a:solidFill>
                  <a:srgbClr val="FFFFCC"/>
                </a:solidFill>
                <a:effectLst>
                  <a:outerShdw blurRad="38100" dist="38100" dir="2700000" algn="tl">
                    <a:srgbClr val="000000">
                      <a:alpha val="43137"/>
                    </a:srgbClr>
                  </a:outerShdw>
                </a:effectLst>
                <a:ea typeface="+mn-ea"/>
                <a:cs typeface="+mn-cs"/>
              </a:rPr>
              <a:t>Subtracting from God’s Word (3:2;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Adding to God’s Word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Doubting God’s goodness (3:2-3;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Initial break down in male headship (2:4-7, 16-17, 18-25)</a:t>
            </a:r>
          </a:p>
        </p:txBody>
      </p:sp>
      <p:pic>
        <p:nvPicPr>
          <p:cNvPr id="2" name="Picture 1">
            <a:extLst>
              <a:ext uri="{FF2B5EF4-FFF2-40B4-BE49-F238E27FC236}">
                <a16:creationId xmlns:a16="http://schemas.microsoft.com/office/drawing/2014/main" id="{9E7DD81B-9D68-463F-85A4-9A003AAFC76E}"/>
              </a:ext>
            </a:extLst>
          </p:cNvPr>
          <p:cNvPicPr>
            <a:picLocks noChangeAspect="1"/>
          </p:cNvPicPr>
          <p:nvPr/>
        </p:nvPicPr>
        <p:blipFill>
          <a:blip r:embed="rId2"/>
          <a:stretch>
            <a:fillRect/>
          </a:stretch>
        </p:blipFill>
        <p:spPr>
          <a:xfrm>
            <a:off x="3124074" y="5154040"/>
            <a:ext cx="2895851" cy="1475360"/>
          </a:xfrm>
          <a:prstGeom prst="rect">
            <a:avLst/>
          </a:prstGeom>
        </p:spPr>
      </p:pic>
      <p:pic>
        <p:nvPicPr>
          <p:cNvPr id="6" name="Picture 5">
            <a:extLst>
              <a:ext uri="{FF2B5EF4-FFF2-40B4-BE49-F238E27FC236}">
                <a16:creationId xmlns:a16="http://schemas.microsoft.com/office/drawing/2014/main" id="{B9FE7E27-3ACA-420C-8C8B-C15168C9C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7" name="Picture 6" descr="C:\Users\awoods\Pictures\Microsoft Clip Organizer\j0364212.wmf">
            <a:extLst>
              <a:ext uri="{FF2B5EF4-FFF2-40B4-BE49-F238E27FC236}">
                <a16:creationId xmlns:a16="http://schemas.microsoft.com/office/drawing/2014/main" id="{30B4AC83-34C9-4CCE-AB83-647D2AA746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1870983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tree of the garden you may eat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freely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die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672401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095500" y="228600"/>
            <a:ext cx="4953000" cy="1143000"/>
          </a:xfrm>
        </p:spPr>
        <p:txBody>
          <a:bodyPr/>
          <a:lstStyle/>
          <a:p>
            <a:pPr algn="ctr" eaLnBrk="1" hangingPunct="1"/>
            <a:r>
              <a:rPr lang="en-US" sz="3600" kern="1200" dirty="0">
                <a:effectLst>
                  <a:outerShdw blurRad="38100" dist="38100" dir="2700000" algn="tl">
                    <a:srgbClr val="000000">
                      <a:alpha val="43137"/>
                    </a:srgbClr>
                  </a:outerShdw>
                </a:effectLst>
              </a:rPr>
              <a:t>Adam and Eve’s Mistakes </a:t>
            </a:r>
            <a:r>
              <a:rPr lang="en-US" sz="2800" dirty="0">
                <a:solidFill>
                  <a:schemeClr val="tx1"/>
                </a:solidFill>
                <a:effectLst>
                  <a:outerShdw blurRad="38100" dist="38100" dir="2700000" algn="tl">
                    <a:srgbClr val="000000">
                      <a:alpha val="43137"/>
                    </a:srgbClr>
                  </a:outerShdw>
                </a:effectLst>
                <a:ea typeface="+mn-ea"/>
                <a:cs typeface="+mn-cs"/>
              </a:rPr>
              <a:t>(Eph 6:10-20)</a:t>
            </a:r>
          </a:p>
        </p:txBody>
      </p:sp>
      <p:sp>
        <p:nvSpPr>
          <p:cNvPr id="31747" name="Rectangle 3"/>
          <p:cNvSpPr>
            <a:spLocks noGrp="1" noChangeArrowheads="1"/>
          </p:cNvSpPr>
          <p:nvPr>
            <p:ph type="body" idx="1"/>
          </p:nvPr>
        </p:nvSpPr>
        <p:spPr>
          <a:xfrm>
            <a:off x="152400" y="1600200"/>
            <a:ext cx="88392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Subtracting from God’s Word (3:2;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b="1" u="sng" dirty="0">
                <a:solidFill>
                  <a:srgbClr val="FFFFCC"/>
                </a:solidFill>
                <a:effectLst>
                  <a:outerShdw blurRad="38100" dist="38100" dir="2700000" algn="tl">
                    <a:srgbClr val="000000">
                      <a:alpha val="43137"/>
                    </a:srgbClr>
                  </a:outerShdw>
                </a:effectLst>
                <a:ea typeface="+mn-ea"/>
                <a:cs typeface="+mn-cs"/>
              </a:rPr>
              <a:t>Adding to God’s Word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Doubting God’s goodness (3:2-3;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Initial break down in male headship (2:4-7, 16-17, 18-25)</a:t>
            </a:r>
          </a:p>
        </p:txBody>
      </p:sp>
      <p:pic>
        <p:nvPicPr>
          <p:cNvPr id="2" name="Picture 1">
            <a:extLst>
              <a:ext uri="{FF2B5EF4-FFF2-40B4-BE49-F238E27FC236}">
                <a16:creationId xmlns:a16="http://schemas.microsoft.com/office/drawing/2014/main" id="{9E7DD81B-9D68-463F-85A4-9A003AAFC76E}"/>
              </a:ext>
            </a:extLst>
          </p:cNvPr>
          <p:cNvPicPr>
            <a:picLocks noChangeAspect="1"/>
          </p:cNvPicPr>
          <p:nvPr/>
        </p:nvPicPr>
        <p:blipFill>
          <a:blip r:embed="rId2"/>
          <a:stretch>
            <a:fillRect/>
          </a:stretch>
        </p:blipFill>
        <p:spPr>
          <a:xfrm>
            <a:off x="3124074" y="5154040"/>
            <a:ext cx="2895851" cy="1475360"/>
          </a:xfrm>
          <a:prstGeom prst="rect">
            <a:avLst/>
          </a:prstGeom>
        </p:spPr>
      </p:pic>
      <p:pic>
        <p:nvPicPr>
          <p:cNvPr id="6" name="Picture 5">
            <a:extLst>
              <a:ext uri="{FF2B5EF4-FFF2-40B4-BE49-F238E27FC236}">
                <a16:creationId xmlns:a16="http://schemas.microsoft.com/office/drawing/2014/main" id="{B9FE7E27-3ACA-420C-8C8B-C15168C9C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7" name="Picture 6" descr="C:\Users\awoods\Pictures\Microsoft Clip Organizer\j0364212.wmf">
            <a:extLst>
              <a:ext uri="{FF2B5EF4-FFF2-40B4-BE49-F238E27FC236}">
                <a16:creationId xmlns:a16="http://schemas.microsoft.com/office/drawing/2014/main" id="{30B4AC83-34C9-4CCE-AB83-647D2AA746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3148362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die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547497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095500" y="228600"/>
            <a:ext cx="4953000" cy="1143000"/>
          </a:xfrm>
        </p:spPr>
        <p:txBody>
          <a:bodyPr/>
          <a:lstStyle/>
          <a:p>
            <a:pPr algn="ctr" eaLnBrk="1" hangingPunct="1"/>
            <a:r>
              <a:rPr lang="en-US" sz="3600" kern="1200" dirty="0">
                <a:effectLst>
                  <a:outerShdw blurRad="38100" dist="38100" dir="2700000" algn="tl">
                    <a:srgbClr val="000000">
                      <a:alpha val="43137"/>
                    </a:srgbClr>
                  </a:outerShdw>
                </a:effectLst>
              </a:rPr>
              <a:t>Adam and Eve’s Mistakes </a:t>
            </a:r>
            <a:r>
              <a:rPr lang="en-US" sz="2800" dirty="0">
                <a:solidFill>
                  <a:schemeClr val="tx1"/>
                </a:solidFill>
                <a:effectLst>
                  <a:outerShdw blurRad="38100" dist="38100" dir="2700000" algn="tl">
                    <a:srgbClr val="000000">
                      <a:alpha val="43137"/>
                    </a:srgbClr>
                  </a:outerShdw>
                </a:effectLst>
                <a:ea typeface="+mn-ea"/>
                <a:cs typeface="+mn-cs"/>
              </a:rPr>
              <a:t>(Eph 6:10-20)</a:t>
            </a:r>
          </a:p>
        </p:txBody>
      </p:sp>
      <p:sp>
        <p:nvSpPr>
          <p:cNvPr id="31747" name="Rectangle 3"/>
          <p:cNvSpPr>
            <a:spLocks noGrp="1" noChangeArrowheads="1"/>
          </p:cNvSpPr>
          <p:nvPr>
            <p:ph type="body" idx="1"/>
          </p:nvPr>
        </p:nvSpPr>
        <p:spPr>
          <a:xfrm>
            <a:off x="152400" y="1600200"/>
            <a:ext cx="88392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Subtracting from God’s Word (3:2;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Adding to God’s Word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b="1" u="sng" dirty="0">
                <a:solidFill>
                  <a:srgbClr val="FFFFCC"/>
                </a:solidFill>
                <a:effectLst>
                  <a:outerShdw blurRad="38100" dist="38100" dir="2700000" algn="tl">
                    <a:srgbClr val="000000">
                      <a:alpha val="43137"/>
                    </a:srgbClr>
                  </a:outerShdw>
                </a:effectLst>
                <a:ea typeface="+mn-ea"/>
                <a:cs typeface="+mn-cs"/>
              </a:rPr>
              <a:t>Doubting God’s goodness (3:2-3;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Initial break down in male headship (2:4-7, 16-17, 18-25)</a:t>
            </a:r>
          </a:p>
        </p:txBody>
      </p:sp>
      <p:pic>
        <p:nvPicPr>
          <p:cNvPr id="2" name="Picture 1">
            <a:extLst>
              <a:ext uri="{FF2B5EF4-FFF2-40B4-BE49-F238E27FC236}">
                <a16:creationId xmlns:a16="http://schemas.microsoft.com/office/drawing/2014/main" id="{9E7DD81B-9D68-463F-85A4-9A003AAFC76E}"/>
              </a:ext>
            </a:extLst>
          </p:cNvPr>
          <p:cNvPicPr>
            <a:picLocks noChangeAspect="1"/>
          </p:cNvPicPr>
          <p:nvPr/>
        </p:nvPicPr>
        <p:blipFill>
          <a:blip r:embed="rId2"/>
          <a:stretch>
            <a:fillRect/>
          </a:stretch>
        </p:blipFill>
        <p:spPr>
          <a:xfrm>
            <a:off x="3124074" y="5154040"/>
            <a:ext cx="2895851" cy="1475360"/>
          </a:xfrm>
          <a:prstGeom prst="rect">
            <a:avLst/>
          </a:prstGeom>
        </p:spPr>
      </p:pic>
      <p:pic>
        <p:nvPicPr>
          <p:cNvPr id="6" name="Picture 5">
            <a:extLst>
              <a:ext uri="{FF2B5EF4-FFF2-40B4-BE49-F238E27FC236}">
                <a16:creationId xmlns:a16="http://schemas.microsoft.com/office/drawing/2014/main" id="{B9FE7E27-3ACA-420C-8C8B-C15168C9C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7" name="Picture 6" descr="C:\Users\awoods\Pictures\Microsoft Clip Organizer\j0364212.wmf">
            <a:extLst>
              <a:ext uri="{FF2B5EF4-FFF2-40B4-BE49-F238E27FC236}">
                <a16:creationId xmlns:a16="http://schemas.microsoft.com/office/drawing/2014/main" id="{30B4AC83-34C9-4CCE-AB83-647D2AA746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385313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tree of the garden you may eat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freely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die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2532743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095500" y="228600"/>
            <a:ext cx="4953000" cy="1143000"/>
          </a:xfrm>
        </p:spPr>
        <p:txBody>
          <a:bodyPr/>
          <a:lstStyle/>
          <a:p>
            <a:pPr algn="ctr" eaLnBrk="1" hangingPunct="1"/>
            <a:r>
              <a:rPr lang="en-US" sz="3600" kern="1200" dirty="0">
                <a:effectLst>
                  <a:outerShdw blurRad="38100" dist="38100" dir="2700000" algn="tl">
                    <a:srgbClr val="000000">
                      <a:alpha val="43137"/>
                    </a:srgbClr>
                  </a:outerShdw>
                </a:effectLst>
              </a:rPr>
              <a:t>Adam and Eve’s Mistakes </a:t>
            </a:r>
            <a:r>
              <a:rPr lang="en-US" sz="2800" dirty="0">
                <a:solidFill>
                  <a:schemeClr val="tx1"/>
                </a:solidFill>
                <a:effectLst>
                  <a:outerShdw blurRad="38100" dist="38100" dir="2700000" algn="tl">
                    <a:srgbClr val="000000">
                      <a:alpha val="43137"/>
                    </a:srgbClr>
                  </a:outerShdw>
                </a:effectLst>
                <a:ea typeface="+mn-ea"/>
                <a:cs typeface="+mn-cs"/>
              </a:rPr>
              <a:t>(Eph 6:10-20)</a:t>
            </a:r>
          </a:p>
        </p:txBody>
      </p:sp>
      <p:sp>
        <p:nvSpPr>
          <p:cNvPr id="31747" name="Rectangle 3"/>
          <p:cNvSpPr>
            <a:spLocks noGrp="1" noChangeArrowheads="1"/>
          </p:cNvSpPr>
          <p:nvPr>
            <p:ph type="body" idx="1"/>
          </p:nvPr>
        </p:nvSpPr>
        <p:spPr>
          <a:xfrm>
            <a:off x="76201" y="1600200"/>
            <a:ext cx="90678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Subtracting from God’s Word (3:2;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Adding to God’s Word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Doubting God’s goodness (3:2-3;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b="1" u="sng" dirty="0">
                <a:solidFill>
                  <a:srgbClr val="FFFFCC"/>
                </a:solidFill>
                <a:effectLst>
                  <a:outerShdw blurRad="38100" dist="38100" dir="2700000" algn="tl">
                    <a:srgbClr val="000000">
                      <a:alpha val="43137"/>
                    </a:srgbClr>
                  </a:outerShdw>
                </a:effectLst>
                <a:ea typeface="+mn-ea"/>
                <a:cs typeface="+mn-cs"/>
              </a:rPr>
              <a:t>Initial break down in male headship (2:4-7, 16-17, 18-25)</a:t>
            </a:r>
          </a:p>
        </p:txBody>
      </p:sp>
      <p:pic>
        <p:nvPicPr>
          <p:cNvPr id="2" name="Picture 1">
            <a:extLst>
              <a:ext uri="{FF2B5EF4-FFF2-40B4-BE49-F238E27FC236}">
                <a16:creationId xmlns:a16="http://schemas.microsoft.com/office/drawing/2014/main" id="{9E7DD81B-9D68-463F-85A4-9A003AAFC76E}"/>
              </a:ext>
            </a:extLst>
          </p:cNvPr>
          <p:cNvPicPr>
            <a:picLocks noChangeAspect="1"/>
          </p:cNvPicPr>
          <p:nvPr/>
        </p:nvPicPr>
        <p:blipFill>
          <a:blip r:embed="rId2"/>
          <a:stretch>
            <a:fillRect/>
          </a:stretch>
        </p:blipFill>
        <p:spPr>
          <a:xfrm>
            <a:off x="3124074" y="5154040"/>
            <a:ext cx="2895851" cy="1475360"/>
          </a:xfrm>
          <a:prstGeom prst="rect">
            <a:avLst/>
          </a:prstGeom>
        </p:spPr>
      </p:pic>
      <p:pic>
        <p:nvPicPr>
          <p:cNvPr id="6" name="Picture 5">
            <a:extLst>
              <a:ext uri="{FF2B5EF4-FFF2-40B4-BE49-F238E27FC236}">
                <a16:creationId xmlns:a16="http://schemas.microsoft.com/office/drawing/2014/main" id="{B9FE7E27-3ACA-420C-8C8B-C15168C9C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7" name="Picture 6" descr="C:\Users\awoods\Pictures\Microsoft Clip Organizer\j0364212.wmf">
            <a:extLst>
              <a:ext uri="{FF2B5EF4-FFF2-40B4-BE49-F238E27FC236}">
                <a16:creationId xmlns:a16="http://schemas.microsoft.com/office/drawing/2014/main" id="{30B4AC83-34C9-4CCE-AB83-647D2AA746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813543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rPr>
              <a:t>Satan’s Tactics (2 Cor 2:11)</a:t>
            </a:r>
          </a:p>
        </p:txBody>
      </p:sp>
      <p:sp>
        <p:nvSpPr>
          <p:cNvPr id="30723" name="Rectangle 3"/>
          <p:cNvSpPr>
            <a:spLocks noGrp="1" noChangeArrowheads="1"/>
          </p:cNvSpPr>
          <p:nvPr>
            <p:ph type="body" idx="1"/>
          </p:nvPr>
        </p:nvSpPr>
        <p:spPr>
          <a:xfrm>
            <a:off x="838200" y="1735138"/>
            <a:ext cx="74676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Adds to God’s Word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Challenges God’s goodness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Subtracts from God’s Word (3:4;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Offers wisdom without submission to God (3:5; Prov 1:7)</a:t>
            </a:r>
          </a:p>
        </p:txBody>
      </p:sp>
      <p:pic>
        <p:nvPicPr>
          <p:cNvPr id="5" name="Picture 4">
            <a:extLst>
              <a:ext uri="{FF2B5EF4-FFF2-40B4-BE49-F238E27FC236}">
                <a16:creationId xmlns:a16="http://schemas.microsoft.com/office/drawing/2014/main" id="{00C031C0-22E5-4204-9FE8-0584826C3C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F3537948-464C-4C38-A7ED-0AD65150C6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2635657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will surely 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830807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228600"/>
            <a:ext cx="9144000" cy="823913"/>
          </a:xfrm>
        </p:spPr>
        <p:txBody>
          <a:bodyPr/>
          <a:lstStyle/>
          <a:p>
            <a:pPr algn="ctr"/>
            <a:r>
              <a:rPr lang="en-US" sz="3600" kern="1200" dirty="0">
                <a:effectLst>
                  <a:outerShdw blurRad="38100" dist="38100" dir="2700000" algn="tl">
                    <a:srgbClr val="000000">
                      <a:alpha val="43137"/>
                    </a:srgbClr>
                  </a:outerShdw>
                </a:effectLst>
                <a:latin typeface="Calibri" pitchFamily="34" charset="0"/>
                <a:ea typeface="+mn-ea"/>
                <a:cs typeface="Calibri" pitchFamily="34" charset="0"/>
              </a:rPr>
              <a:t>Old Satan Deluder Law: 1642 Massachusetts</a:t>
            </a:r>
          </a:p>
        </p:txBody>
      </p:sp>
      <p:sp>
        <p:nvSpPr>
          <p:cNvPr id="3" name="Content Placeholder 2"/>
          <p:cNvSpPr>
            <a:spLocks noGrp="1"/>
          </p:cNvSpPr>
          <p:nvPr>
            <p:ph idx="4294967295"/>
          </p:nvPr>
        </p:nvSpPr>
        <p:spPr>
          <a:xfrm>
            <a:off x="0" y="1174433"/>
            <a:ext cx="9144000" cy="2940367"/>
          </a:xfrm>
        </p:spPr>
        <p:txBody>
          <a:bodyPr/>
          <a:lstStyle/>
          <a:p>
            <a:pPr marL="0" indent="0" algn="just">
              <a:buNone/>
              <a:defRPr/>
            </a:pPr>
            <a:r>
              <a:rPr lang="en-US" sz="3000" dirty="0">
                <a:effectLst>
                  <a:outerShdw blurRad="38100" dist="38100" dir="2700000" algn="tl">
                    <a:srgbClr val="000000">
                      <a:alpha val="43137"/>
                    </a:srgbClr>
                  </a:outerShdw>
                </a:effectLst>
                <a:latin typeface="Calibri" pitchFamily="34" charset="0"/>
                <a:cs typeface="Calibri" pitchFamily="34" charset="0"/>
              </a:rPr>
              <a:t>“It being one chief project of that </a:t>
            </a:r>
            <a:r>
              <a:rPr lang="en-US" sz="30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old deluder, Satan</a:t>
            </a:r>
            <a:r>
              <a:rPr lang="en-US" sz="3000" dirty="0">
                <a:solidFill>
                  <a:srgbClr val="FFFFCC"/>
                </a:solidFill>
                <a:effectLst>
                  <a:outerShdw blurRad="38100" dist="38100" dir="2700000" algn="tl">
                    <a:srgbClr val="000000">
                      <a:alpha val="43137"/>
                    </a:srgbClr>
                  </a:outerShdw>
                </a:effectLst>
                <a:latin typeface="Calibri" pitchFamily="34" charset="0"/>
                <a:cs typeface="Calibri" pitchFamily="34" charset="0"/>
              </a:rPr>
              <a:t>, to </a:t>
            </a:r>
            <a:r>
              <a:rPr lang="en-US" sz="3000" b="1" u="sng" dirty="0">
                <a:solidFill>
                  <a:srgbClr val="FFFFCC"/>
                </a:solidFill>
                <a:effectLst>
                  <a:outerShdw blurRad="38100" dist="38100" dir="2700000" algn="tl">
                    <a:srgbClr val="000000">
                      <a:alpha val="43137"/>
                    </a:srgbClr>
                  </a:outerShdw>
                </a:effectLst>
                <a:cs typeface="Calibri" pitchFamily="34" charset="0"/>
              </a:rPr>
              <a:t>keep men from the knowledge of the Scriptures</a:t>
            </a:r>
            <a:r>
              <a:rPr lang="en-US" sz="3000" dirty="0">
                <a:solidFill>
                  <a:srgbClr val="FFFFCC"/>
                </a:solidFill>
                <a:effectLst>
                  <a:outerShdw blurRad="38100" dist="38100" dir="2700000" algn="tl">
                    <a:srgbClr val="000000">
                      <a:alpha val="43137"/>
                    </a:srgbClr>
                  </a:outerShdw>
                </a:effectLst>
                <a:latin typeface="Calibri" pitchFamily="34" charset="0"/>
                <a:cs typeface="Calibri" pitchFamily="34" charset="0"/>
              </a:rPr>
              <a:t>, as in </a:t>
            </a:r>
            <a:r>
              <a:rPr lang="en-US" sz="3000" b="1" u="sng" dirty="0">
                <a:solidFill>
                  <a:srgbClr val="FFFFCC"/>
                </a:solidFill>
                <a:effectLst>
                  <a:outerShdw blurRad="38100" dist="38100" dir="2700000" algn="tl">
                    <a:srgbClr val="000000">
                      <a:alpha val="43137"/>
                    </a:srgbClr>
                  </a:outerShdw>
                </a:effectLst>
                <a:cs typeface="Calibri" pitchFamily="34" charset="0"/>
              </a:rPr>
              <a:t>former time</a:t>
            </a:r>
            <a:r>
              <a:rPr lang="en-US" sz="3000" dirty="0">
                <a:effectLst>
                  <a:outerShdw blurRad="38100" dist="38100" dir="2700000" algn="tl">
                    <a:srgbClr val="000000">
                      <a:alpha val="43137"/>
                    </a:srgbClr>
                  </a:outerShdw>
                </a:effectLst>
                <a:latin typeface="Calibri" pitchFamily="34" charset="0"/>
                <a:cs typeface="Calibri" pitchFamily="34" charset="0"/>
              </a:rPr>
              <a:t>…It is therefore ordered…that after the Lord hath increased the settlement…they shall…appoint one within their town, to teach all such children to read…they shall set up a grammar school to instruct youths…”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2133" y="4191000"/>
            <a:ext cx="3760267" cy="2011680"/>
          </a:xfrm>
          <a:prstGeom prst="rect">
            <a:avLst/>
          </a:prstGeom>
          <a:ln w="28575" cap="sq">
            <a:solidFill>
              <a:schemeClr val="tx1"/>
            </a:solidFill>
            <a:prstDash val="solid"/>
            <a:miter lim="800000"/>
          </a:ln>
          <a:effectLst>
            <a:outerShdw blurRad="50800" dist="38100" dir="2700000" algn="tl" rotWithShape="0">
              <a:srgbClr val="000000">
                <a:alpha val="43000"/>
              </a:srgbClr>
            </a:outerShdw>
          </a:effectLst>
        </p:spPr>
      </p:pic>
      <p:pic>
        <p:nvPicPr>
          <p:cNvPr id="36869"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81600" y="4191000"/>
            <a:ext cx="3766775" cy="2011680"/>
          </a:xfrm>
          <a:prstGeom prst="rect">
            <a:avLst/>
          </a:prstGeom>
          <a:noFill/>
          <a:ln w="28575">
            <a:solidFill>
              <a:schemeClr val="tx1"/>
            </a:solidFill>
            <a:miter lim="800000"/>
            <a:headEnd/>
            <a:tailEnd/>
          </a:ln>
        </p:spPr>
      </p:pic>
      <p:sp>
        <p:nvSpPr>
          <p:cNvPr id="2" name="Rectangle 1"/>
          <p:cNvSpPr/>
          <p:nvPr/>
        </p:nvSpPr>
        <p:spPr>
          <a:xfrm>
            <a:off x="1409700" y="6324600"/>
            <a:ext cx="6324600" cy="400110"/>
          </a:xfrm>
          <a:prstGeom prst="rect">
            <a:avLst/>
          </a:prstGeom>
        </p:spPr>
        <p:txBody>
          <a:bodyPr wrap="square">
            <a:spAutoFit/>
          </a:bodyPr>
          <a:lstStyle/>
          <a:p>
            <a:pPr lvl="0" algn="ctr" eaLnBrk="0" hangingPunct="0">
              <a:spcBef>
                <a:spcPct val="20000"/>
              </a:spcBef>
              <a:buClr>
                <a:srgbClr val="00FFFF"/>
              </a:buClr>
              <a:buSzPct val="75000"/>
              <a:defRPr/>
            </a:pPr>
            <a:r>
              <a:rPr lang="en-US" sz="2000" i="1" kern="0" dirty="0">
                <a:solidFill>
                  <a:srgbClr val="FFFFFF"/>
                </a:solidFill>
                <a:effectLst>
                  <a:outerShdw blurRad="38100" dist="38100" dir="2700000" algn="tl">
                    <a:srgbClr val="000000">
                      <a:alpha val="43137"/>
                    </a:srgbClr>
                  </a:outerShdw>
                </a:effectLst>
                <a:latin typeface="Calibri" pitchFamily="34" charset="0"/>
                <a:cs typeface="Calibri" pitchFamily="34" charset="0"/>
              </a:rPr>
              <a:t>Church of the Holy Trinity v. U.S</a:t>
            </a:r>
            <a:r>
              <a:rPr lang="en-US" sz="2000" kern="0" dirty="0">
                <a:solidFill>
                  <a:srgbClr val="FFFFFF"/>
                </a:solidFill>
                <a:effectLst>
                  <a:outerShdw blurRad="38100" dist="38100" dir="2700000" algn="tl">
                    <a:srgbClr val="000000">
                      <a:alpha val="43137"/>
                    </a:srgbClr>
                  </a:outerShdw>
                </a:effectLst>
                <a:latin typeface="Calibri" pitchFamily="34" charset="0"/>
                <a:cs typeface="Calibri" pitchFamily="34" charset="0"/>
              </a:rPr>
              <a:t>., 143 U.S. 457, 467 (1892)</a:t>
            </a:r>
          </a:p>
        </p:txBody>
      </p:sp>
    </p:spTree>
    <p:extLst>
      <p:ext uri="{BB962C8B-B14F-4D97-AF65-F5344CB8AC3E}">
        <p14:creationId xmlns:p14="http://schemas.microsoft.com/office/powerpoint/2010/main" val="402760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EF24DC29-B81A-4FE1-8FF9-B08593BB585C}"/>
              </a:ext>
            </a:extLst>
          </p:cNvPr>
          <p:cNvSpPr>
            <a:spLocks noGrp="1" noChangeArrowheads="1"/>
          </p:cNvSpPr>
          <p:nvPr>
            <p:ph type="body" idx="1"/>
          </p:nvPr>
        </p:nvSpPr>
        <p:spPr>
          <a:xfrm>
            <a:off x="304800" y="1325563"/>
            <a:ext cx="8637588" cy="4735512"/>
          </a:xfrm>
        </p:spPr>
        <p:txBody>
          <a:bodyPr/>
          <a:lstStyle/>
          <a:p>
            <a:pPr marL="457200" lvl="1" indent="-457200" algn="just" eaLnBrk="1" hangingPunct="1">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Snatches God’s Word (Luke 8:12)</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Rules world (1 John 5:19)</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Blinds the mind (2 Cor 4:4)</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Sends false ministers (2 Cor 11:14-15)</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Sends false gospels (2 Cor 11:3-4)</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Sows unbelievers among believers (Matt 13:38-39)</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Performs miracles (2 </a:t>
            </a:r>
            <a:r>
              <a:rPr lang="en-US" sz="3000" dirty="0" err="1">
                <a:effectLst>
                  <a:outerShdw blurRad="38100" dist="38100" dir="2700000" algn="tl">
                    <a:srgbClr val="000000">
                      <a:alpha val="43137"/>
                    </a:srgbClr>
                  </a:outerShdw>
                </a:effectLst>
              </a:rPr>
              <a:t>Thess</a:t>
            </a:r>
            <a:r>
              <a:rPr lang="en-US" sz="3000" dirty="0">
                <a:effectLst>
                  <a:outerShdw blurRad="38100" dist="38100" dir="2700000" algn="tl">
                    <a:srgbClr val="000000">
                      <a:alpha val="43137"/>
                    </a:srgbClr>
                  </a:outerShdw>
                </a:effectLst>
              </a:rPr>
              <a:t> 2:9)</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Promotes immorality (Eph 2:1-3)</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Opposes God’s people (Eph 6:11-12)</a:t>
            </a:r>
          </a:p>
        </p:txBody>
      </p:sp>
      <p:pic>
        <p:nvPicPr>
          <p:cNvPr id="43011" name="Picture 4">
            <a:extLst>
              <a:ext uri="{FF2B5EF4-FFF2-40B4-BE49-F238E27FC236}">
                <a16:creationId xmlns:a16="http://schemas.microsoft.com/office/drawing/2014/main" id="{B8BD797A-1277-423F-94AC-3A564239BE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a:extLst>
              <a:ext uri="{FF2B5EF4-FFF2-40B4-BE49-F238E27FC236}">
                <a16:creationId xmlns:a16="http://schemas.microsoft.com/office/drawing/2014/main" id="{A789D316-B334-47EC-AC5B-96042F1C81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4D19DDAA-6093-49AC-81F3-4B69F12195B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 – </a:t>
            </a:r>
            <a:r>
              <a:rPr lang="en-US" altLang="en-US" sz="4000" b="1" dirty="0">
                <a:solidFill>
                  <a:srgbClr val="FFFFCC"/>
                </a:solidFill>
                <a:effectLst>
                  <a:outerShdw blurRad="38100" dist="38100" dir="2700000" algn="tl">
                    <a:srgbClr val="000000">
                      <a:alpha val="43137"/>
                    </a:srgbClr>
                  </a:outerShdw>
                </a:effectLst>
                <a:ea typeface="+mn-ea"/>
                <a:cs typeface="+mn-cs"/>
              </a:rPr>
              <a:t>Present</a:t>
            </a:r>
            <a:endParaRPr lang="en-US" altLang="en-US" sz="4000" kern="0" dirty="0">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rPr>
              <a:t>Satan’s Tactics (2 Cor 2:11)</a:t>
            </a:r>
          </a:p>
        </p:txBody>
      </p:sp>
      <p:sp>
        <p:nvSpPr>
          <p:cNvPr id="30723" name="Rectangle 3"/>
          <p:cNvSpPr>
            <a:spLocks noGrp="1" noChangeArrowheads="1"/>
          </p:cNvSpPr>
          <p:nvPr>
            <p:ph type="body" idx="1"/>
          </p:nvPr>
        </p:nvSpPr>
        <p:spPr>
          <a:xfrm>
            <a:off x="838200" y="1735138"/>
            <a:ext cx="74676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Adds to God’s Word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Challenges God’s goodness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Subtracts from God’s Word (3:4;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Offers wisdom without submission to God (3:5; Prov 1:7)</a:t>
            </a:r>
          </a:p>
        </p:txBody>
      </p:sp>
      <p:pic>
        <p:nvPicPr>
          <p:cNvPr id="5" name="Picture 4">
            <a:extLst>
              <a:ext uri="{FF2B5EF4-FFF2-40B4-BE49-F238E27FC236}">
                <a16:creationId xmlns:a16="http://schemas.microsoft.com/office/drawing/2014/main" id="{00C031C0-22E5-4204-9FE8-0584826C3C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F3537948-464C-4C38-A7ED-0AD65150C6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1526339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5334000" y="6019800"/>
            <a:ext cx="2914650" cy="300082"/>
          </a:xfrm>
          <a:prstGeom prst="rect">
            <a:avLst/>
          </a:prstGeom>
          <a:noFill/>
          <a:ln w="9525">
            <a:noFill/>
            <a:miter lim="800000"/>
            <a:headEnd/>
            <a:tailEnd/>
          </a:ln>
        </p:spPr>
        <p:txBody>
          <a:bodyPr wrap="square">
            <a:spAutoFit/>
          </a:bodyPr>
          <a:lstStyle/>
          <a:p>
            <a:pPr algn="ctr"/>
            <a:r>
              <a:rPr lang="en-US" sz="1350" dirty="0">
                <a:latin typeface="Calibri" pitchFamily="34" charset="0"/>
              </a:rPr>
              <a:t>David Barton, </a:t>
            </a:r>
            <a:r>
              <a:rPr lang="en-US" sz="1350" i="1" dirty="0">
                <a:latin typeface="Calibri" pitchFamily="34" charset="0"/>
              </a:rPr>
              <a:t>Original Intent</a:t>
            </a:r>
            <a:r>
              <a:rPr lang="en-US" sz="1350" dirty="0">
                <a:latin typeface="Calibri" pitchFamily="34" charset="0"/>
              </a:rPr>
              <a:t>, p. 245</a:t>
            </a:r>
          </a:p>
        </p:txBody>
      </p:sp>
      <p:pic>
        <p:nvPicPr>
          <p:cNvPr id="5" name="Content Placeholder 4" descr="SAT-scores-631x1024.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971550"/>
            <a:ext cx="4114800" cy="4956232"/>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971550"/>
            <a:ext cx="3429000" cy="4956232"/>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3B21D06-147F-41B8-AEAB-DB4D4E872D32}"/>
              </a:ext>
            </a:extLst>
          </p:cNvPr>
          <p:cNvSpPr>
            <a:spLocks noGrp="1" noChangeArrowheads="1"/>
          </p:cNvSpPr>
          <p:nvPr>
            <p:ph type="body" idx="1"/>
          </p:nvPr>
        </p:nvSpPr>
        <p:spPr>
          <a:xfrm>
            <a:off x="190500" y="1371600"/>
            <a:ext cx="8877300" cy="4689475"/>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Isaiah 14:12-15</a:t>
            </a:r>
          </a:p>
          <a:p>
            <a:pPr marL="914400" lvl="1" indent="-452438"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5 “I will” statements</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Ascend to heaven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Raise my throne above the stars of God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Sit enthroned on the Mt. of the Assembly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Ascend above the tops of the clouds (14)</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b="1" u="sng" dirty="0">
                <a:solidFill>
                  <a:srgbClr val="FFFFCC"/>
                </a:solidFill>
                <a:effectLst>
                  <a:outerShdw blurRad="38100" dist="38100" dir="2700000" algn="tl">
                    <a:srgbClr val="000000">
                      <a:alpha val="43137"/>
                    </a:srgbClr>
                  </a:outerShdw>
                </a:effectLst>
              </a:rPr>
              <a:t>Make myself like the Most High (14)</a:t>
            </a:r>
          </a:p>
        </p:txBody>
      </p:sp>
      <p:sp>
        <p:nvSpPr>
          <p:cNvPr id="5" name="Rectangle 2">
            <a:extLst>
              <a:ext uri="{FF2B5EF4-FFF2-40B4-BE49-F238E27FC236}">
                <a16:creationId xmlns:a16="http://schemas.microsoft.com/office/drawing/2014/main" id="{4CBD6FB3-4B33-4A0C-838E-A80E074BE9E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28676" name="Picture 5">
            <a:extLst>
              <a:ext uri="{FF2B5EF4-FFF2-40B4-BE49-F238E27FC236}">
                <a16:creationId xmlns:a16="http://schemas.microsoft.com/office/drawing/2014/main" id="{7BFDEFCC-AD7B-4766-83AF-A8D09F3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525" y="11430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664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EAB6D8-A106-4742-972B-D404026E6087}"/>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31298"/>
          </a:xfrm>
          <a:prstGeom prst="rect">
            <a:avLst/>
          </a:prstGeom>
          <a:noFill/>
          <a:ln w="28575">
            <a:noFill/>
            <a:miter lim="800000"/>
            <a:headEnd/>
            <a:tailEnd/>
          </a:ln>
        </p:spPr>
        <p:txBody>
          <a:bodyPr wrap="square">
            <a:spAutoFit/>
          </a:bodyPr>
          <a:lstStyle/>
          <a:p>
            <a:pPr marL="0" marR="0" lvl="0" indent="0" algn="ctr" defTabSz="685800" rtl="0" eaLnBrk="1" fontAlgn="base" latinLnBrk="0" hangingPunct="1">
              <a:lnSpc>
                <a:spcPct val="100000"/>
              </a:lnSpc>
              <a:spcBef>
                <a:spcPts val="0"/>
              </a:spcBef>
              <a:spcAft>
                <a:spcPts val="900"/>
              </a:spcAft>
              <a:buClr>
                <a:srgbClr val="FFFFFF"/>
              </a:buClr>
              <a:buSzTx/>
              <a:buFontTx/>
              <a:buNone/>
              <a:tabLst/>
              <a:defRPr/>
            </a:pPr>
            <a:r>
              <a:rPr kumimoji="0" lang="en-US" altLang="en-US" sz="4000" b="0" i="0" u="none" strike="noStrike" kern="1200" cap="none" spc="0" normalizeH="0" baseline="0" noProof="0" dirty="0">
                <a:ln>
                  <a:noFill/>
                </a:ln>
                <a:solidFill>
                  <a:srgbClr val="00FFFF"/>
                </a:solidFill>
                <a:effectLst>
                  <a:outerShdw blurRad="38100" dist="38100" dir="2700000" algn="tl">
                    <a:srgbClr val="000000"/>
                  </a:outerShdw>
                </a:effectLst>
                <a:uLnTx/>
                <a:uFillTx/>
                <a:latin typeface="Calibri" panose="020F0502020204030204" pitchFamily="34" charset="0"/>
                <a:ea typeface="+mn-ea"/>
                <a:cs typeface="Arial" panose="020B0604020202020204" pitchFamily="34" charset="0"/>
              </a:rPr>
              <a:t>Isaiah 14:14</a:t>
            </a:r>
          </a:p>
          <a:p>
            <a:pPr marL="0" marR="0" lvl="0" indent="0" algn="just" defTabSz="685800" rtl="0" eaLnBrk="0" fontAlgn="base" latinLnBrk="0" hangingPunct="0">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 will ascend above the heights of the clouds; </a:t>
            </a:r>
            <a:r>
              <a:rPr kumimoji="0" lang="en-US" sz="3600" b="1" i="0" u="sng"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 will make myself like the Most High</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p>
        </p:txBody>
      </p:sp>
      <p:pic>
        <p:nvPicPr>
          <p:cNvPr id="3" name="Picture 2">
            <a:extLst>
              <a:ext uri="{FF2B5EF4-FFF2-40B4-BE49-F238E27FC236}">
                <a16:creationId xmlns:a16="http://schemas.microsoft.com/office/drawing/2014/main" id="{BFA49BC1-D7F7-46EE-B392-1FC14A10FAF3}"/>
              </a:ext>
            </a:extLst>
          </p:cNvPr>
          <p:cNvPicPr>
            <a:picLocks noChangeAspect="1"/>
          </p:cNvPicPr>
          <p:nvPr/>
        </p:nvPicPr>
        <p:blipFill>
          <a:blip r:embed="rId3"/>
          <a:stretch>
            <a:fillRect/>
          </a:stretch>
        </p:blipFill>
        <p:spPr>
          <a:xfrm>
            <a:off x="3773246" y="2400300"/>
            <a:ext cx="1597510" cy="2057400"/>
          </a:xfrm>
          <a:prstGeom prst="rect">
            <a:avLst/>
          </a:prstGeom>
        </p:spPr>
      </p:pic>
    </p:spTree>
    <p:extLst>
      <p:ext uri="{BB962C8B-B14F-4D97-AF65-F5344CB8AC3E}">
        <p14:creationId xmlns:p14="http://schemas.microsoft.com/office/powerpoint/2010/main" val="10965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
        <p:nvSpPr>
          <p:cNvPr id="5" name="Rectangle 2">
            <a:extLst>
              <a:ext uri="{FF2B5EF4-FFF2-40B4-BE49-F238E27FC236}">
                <a16:creationId xmlns:a16="http://schemas.microsoft.com/office/drawing/2014/main" id="{948644E0-E530-46A2-8697-2C3366132BEF}"/>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endParaRPr lang="en-US" sz="36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286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rPr>
              <a:t>Satan’s Tactics (2 Cor 2:11)</a:t>
            </a:r>
          </a:p>
        </p:txBody>
      </p:sp>
      <p:sp>
        <p:nvSpPr>
          <p:cNvPr id="30723" name="Rectangle 3"/>
          <p:cNvSpPr>
            <a:spLocks noGrp="1" noChangeArrowheads="1"/>
          </p:cNvSpPr>
          <p:nvPr>
            <p:ph type="body" idx="1"/>
          </p:nvPr>
        </p:nvSpPr>
        <p:spPr>
          <a:xfrm>
            <a:off x="838199" y="1735138"/>
            <a:ext cx="7847859"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Adds to God’s Word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Challenges God’s goodness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Subtracts from God’s Word (3:4;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Offers wisdom without submission to God (3:5; Prov 1:7)</a:t>
            </a:r>
          </a:p>
        </p:txBody>
      </p:sp>
      <p:pic>
        <p:nvPicPr>
          <p:cNvPr id="5" name="Picture 4">
            <a:extLst>
              <a:ext uri="{FF2B5EF4-FFF2-40B4-BE49-F238E27FC236}">
                <a16:creationId xmlns:a16="http://schemas.microsoft.com/office/drawing/2014/main" id="{00C031C0-22E5-4204-9FE8-0584826C3C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F3537948-464C-4C38-A7ED-0AD65150C6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1376392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64A1A5C6-FB13-4D3F-900C-A409A588E41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211171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95500" y="228600"/>
            <a:ext cx="4953000" cy="944880"/>
          </a:xfrm>
        </p:spPr>
        <p:txBody>
          <a:bodyPr/>
          <a:lstStyle/>
          <a:p>
            <a:pPr algn="ctr" eaLnBrk="1" hangingPunct="1"/>
            <a:r>
              <a:rPr lang="en-US" sz="3600" dirty="0">
                <a:effectLst>
                  <a:outerShdw blurRad="38100" dist="38100" dir="2700000" algn="tl">
                    <a:srgbClr val="000000">
                      <a:alpha val="43137"/>
                    </a:srgbClr>
                  </a:outerShdw>
                </a:effectLst>
              </a:rPr>
              <a:t>Sin of Adam and Eve (3:6)</a:t>
            </a:r>
          </a:p>
        </p:txBody>
      </p:sp>
      <p:sp>
        <p:nvSpPr>
          <p:cNvPr id="32771" name="Rectangle 3"/>
          <p:cNvSpPr>
            <a:spLocks noGrp="1" noChangeArrowheads="1"/>
          </p:cNvSpPr>
          <p:nvPr>
            <p:ph type="body" idx="1"/>
          </p:nvPr>
        </p:nvSpPr>
        <p:spPr>
          <a:xfrm>
            <a:off x="685800" y="1600200"/>
            <a:ext cx="7772400" cy="446087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Three avenues of temptation (1 John 2:16)</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flesh</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eye</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Pride of life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Break down in male headship (1 Tim 2:13; Gen 2:23)</a:t>
            </a:r>
          </a:p>
        </p:txBody>
      </p:sp>
      <p:pic>
        <p:nvPicPr>
          <p:cNvPr id="15364" name="Picture 7" descr="C:\Users\awoods\AppData\Local\Microsoft\Windows\Temporary Internet Files\Content.IE5\1123P2W0\MCj01289500000[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0" y="2362200"/>
            <a:ext cx="2667000" cy="2381250"/>
          </a:xfrm>
          <a:prstGeom prst="rect">
            <a:avLst/>
          </a:prstGeom>
          <a:noFill/>
          <a:ln w="9525">
            <a:noFill/>
            <a:miter lim="800000"/>
            <a:headEnd/>
            <a:tailEnd/>
          </a:ln>
        </p:spPr>
      </p:pic>
      <p:pic>
        <p:nvPicPr>
          <p:cNvPr id="5" name="Picture 4">
            <a:extLst>
              <a:ext uri="{FF2B5EF4-FFF2-40B4-BE49-F238E27FC236}">
                <a16:creationId xmlns:a16="http://schemas.microsoft.com/office/drawing/2014/main" id="{893F2191-C4C3-41F8-905E-4ABDF26726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EC9871D4-9EC0-402E-A743-8F9DE63E3D0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95500" y="228600"/>
            <a:ext cx="4953000" cy="944880"/>
          </a:xfrm>
        </p:spPr>
        <p:txBody>
          <a:bodyPr/>
          <a:lstStyle/>
          <a:p>
            <a:pPr algn="ctr" eaLnBrk="1" hangingPunct="1"/>
            <a:r>
              <a:rPr lang="en-US" sz="3600" dirty="0">
                <a:effectLst>
                  <a:outerShdw blurRad="38100" dist="38100" dir="2700000" algn="tl">
                    <a:srgbClr val="000000">
                      <a:alpha val="43137"/>
                    </a:srgbClr>
                  </a:outerShdw>
                </a:effectLst>
              </a:rPr>
              <a:t>Sin of Adam and Eve (3:6)</a:t>
            </a:r>
          </a:p>
        </p:txBody>
      </p:sp>
      <p:sp>
        <p:nvSpPr>
          <p:cNvPr id="32771" name="Rectangle 3"/>
          <p:cNvSpPr>
            <a:spLocks noGrp="1" noChangeArrowheads="1"/>
          </p:cNvSpPr>
          <p:nvPr>
            <p:ph type="body" idx="1"/>
          </p:nvPr>
        </p:nvSpPr>
        <p:spPr>
          <a:xfrm>
            <a:off x="685799" y="1600200"/>
            <a:ext cx="8115219" cy="446087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Three avenues of temptation (1 John 2:16)</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flesh</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eye</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Pride of life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Break down in male headship (1 Tim 2:13; Gen 2:23)</a:t>
            </a:r>
          </a:p>
        </p:txBody>
      </p:sp>
      <p:pic>
        <p:nvPicPr>
          <p:cNvPr id="15364" name="Picture 7" descr="C:\Users\awoods\AppData\Local\Microsoft\Windows\Temporary Internet Files\Content.IE5\1123P2W0\MCj01289500000[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0" y="2362200"/>
            <a:ext cx="2667000" cy="2381250"/>
          </a:xfrm>
          <a:prstGeom prst="rect">
            <a:avLst/>
          </a:prstGeom>
          <a:noFill/>
          <a:ln w="9525">
            <a:noFill/>
            <a:miter lim="800000"/>
            <a:headEnd/>
            <a:tailEnd/>
          </a:ln>
        </p:spPr>
      </p:pic>
      <p:pic>
        <p:nvPicPr>
          <p:cNvPr id="5" name="Picture 4">
            <a:extLst>
              <a:ext uri="{FF2B5EF4-FFF2-40B4-BE49-F238E27FC236}">
                <a16:creationId xmlns:a16="http://schemas.microsoft.com/office/drawing/2014/main" id="{893F2191-C4C3-41F8-905E-4ABDF26726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EC9871D4-9EC0-402E-A743-8F9DE63E3D0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3829077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95500" y="228600"/>
            <a:ext cx="4953000" cy="944880"/>
          </a:xfrm>
        </p:spPr>
        <p:txBody>
          <a:bodyPr/>
          <a:lstStyle/>
          <a:p>
            <a:pPr algn="ctr" eaLnBrk="1" hangingPunct="1"/>
            <a:r>
              <a:rPr lang="en-US" sz="3600" dirty="0">
                <a:effectLst>
                  <a:outerShdw blurRad="38100" dist="38100" dir="2700000" algn="tl">
                    <a:srgbClr val="000000">
                      <a:alpha val="43137"/>
                    </a:srgbClr>
                  </a:outerShdw>
                </a:effectLst>
              </a:rPr>
              <a:t>Sin of Adam and Eve (3:6)</a:t>
            </a:r>
          </a:p>
        </p:txBody>
      </p:sp>
      <p:sp>
        <p:nvSpPr>
          <p:cNvPr id="32771" name="Rectangle 3"/>
          <p:cNvSpPr>
            <a:spLocks noGrp="1" noChangeArrowheads="1"/>
          </p:cNvSpPr>
          <p:nvPr>
            <p:ph type="body" idx="1"/>
          </p:nvPr>
        </p:nvSpPr>
        <p:spPr>
          <a:xfrm>
            <a:off x="685800" y="1600200"/>
            <a:ext cx="7772400" cy="446087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Three avenues of temptation (1 John 2:16)</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flesh</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eye</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Pride of life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Break down in male headship (1 Tim 2:13; Gen 2:23)</a:t>
            </a:r>
          </a:p>
        </p:txBody>
      </p:sp>
      <p:pic>
        <p:nvPicPr>
          <p:cNvPr id="15364" name="Picture 7" descr="C:\Users\awoods\AppData\Local\Microsoft\Windows\Temporary Internet Files\Content.IE5\1123P2W0\MCj01289500000[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0" y="2362200"/>
            <a:ext cx="2667000" cy="2381250"/>
          </a:xfrm>
          <a:prstGeom prst="rect">
            <a:avLst/>
          </a:prstGeom>
          <a:noFill/>
          <a:ln w="9525">
            <a:noFill/>
            <a:miter lim="800000"/>
            <a:headEnd/>
            <a:tailEnd/>
          </a:ln>
        </p:spPr>
      </p:pic>
      <p:pic>
        <p:nvPicPr>
          <p:cNvPr id="5" name="Picture 4">
            <a:extLst>
              <a:ext uri="{FF2B5EF4-FFF2-40B4-BE49-F238E27FC236}">
                <a16:creationId xmlns:a16="http://schemas.microsoft.com/office/drawing/2014/main" id="{893F2191-C4C3-41F8-905E-4ABDF26726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EC9871D4-9EC0-402E-A743-8F9DE63E3D0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494619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2" name="Rectangle 4"/>
          <p:cNvSpPr>
            <a:spLocks noGrp="1" noChangeArrowheads="1"/>
          </p:cNvSpPr>
          <p:nvPr>
            <p:ph type="title" idx="4294967295"/>
          </p:nvPr>
        </p:nvSpPr>
        <p:spPr>
          <a:xfrm>
            <a:off x="2476500" y="228600"/>
            <a:ext cx="4191000" cy="914400"/>
          </a:xfrm>
        </p:spPr>
        <p:txBody>
          <a:bodyPr lIns="91440" tIns="45720" rIns="91440" bIns="45720"/>
          <a:lstStyle/>
          <a:p>
            <a:pPr algn="ctr" eaLnBrk="1" hangingPunct="1">
              <a:defRPr/>
            </a:pPr>
            <a:r>
              <a:rPr lang="en-US" sz="3600" dirty="0">
                <a:effectLst>
                  <a:outerShdw blurRad="38100" dist="38100" dir="2700000" algn="tl">
                    <a:srgbClr val="000000">
                      <a:alpha val="43137"/>
                    </a:srgbClr>
                  </a:outerShdw>
                </a:effectLst>
              </a:rPr>
              <a:t>Evangelical Feminism</a:t>
            </a:r>
          </a:p>
        </p:txBody>
      </p:sp>
      <p:sp>
        <p:nvSpPr>
          <p:cNvPr id="16387" name="Rectangle 5"/>
          <p:cNvSpPr>
            <a:spLocks noGrp="1" noChangeArrowheads="1"/>
          </p:cNvSpPr>
          <p:nvPr>
            <p:ph type="body" idx="4294967295"/>
          </p:nvPr>
        </p:nvSpPr>
        <p:spPr>
          <a:xfrm>
            <a:off x="304800" y="2057401"/>
            <a:ext cx="6096000" cy="2438400"/>
          </a:xfrm>
          <a:noFill/>
        </p:spPr>
        <p:txBody>
          <a:bodyPr/>
          <a:lstStyle/>
          <a:p>
            <a:pPr marL="0" indent="0" algn="just" eaLnBrk="1" hangingPunct="1">
              <a:buFont typeface="Wingdings" pitchFamily="2" charset="2"/>
              <a:buNone/>
            </a:pPr>
            <a:r>
              <a:rPr lang="en-US" dirty="0">
                <a:effectLst>
                  <a:outerShdw blurRad="38100" dist="38100" dir="2700000" algn="tl">
                    <a:srgbClr val="000000">
                      <a:alpha val="43137"/>
                    </a:srgbClr>
                  </a:outerShdw>
                </a:effectLst>
              </a:rPr>
              <a:t>A theological movement within the evangelical church that seeks to abolish all gender role distinctions within marriage and the church</a:t>
            </a:r>
          </a:p>
        </p:txBody>
      </p:sp>
      <p:pic>
        <p:nvPicPr>
          <p:cNvPr id="206855" name="Picture 7"/>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6934200" y="2001193"/>
            <a:ext cx="1902049" cy="2855614"/>
          </a:xfrm>
          <a:prstGeom prst="ellipse">
            <a:avLst/>
          </a:prstGeom>
          <a:gradFill>
            <a:gsLst>
              <a:gs pos="0">
                <a:schemeClr val="accent2">
                  <a:lumMod val="75000"/>
                </a:schemeClr>
              </a:gs>
              <a:gs pos="50000">
                <a:schemeClr val="accent1">
                  <a:shade val="67500"/>
                  <a:satMod val="115000"/>
                </a:schemeClr>
              </a:gs>
              <a:gs pos="100000">
                <a:schemeClr val="accent1">
                  <a:shade val="100000"/>
                  <a:satMod val="115000"/>
                </a:schemeClr>
              </a:gs>
            </a:gsLst>
            <a:lin ang="5400000" scaled="0"/>
          </a:gradFill>
          <a:ln>
            <a:noFill/>
          </a:ln>
        </p:spPr>
      </p:pic>
      <p:pic>
        <p:nvPicPr>
          <p:cNvPr id="5" name="Picture 4" descr="C:\Users\awoods\Pictures\Microsoft Clip Organizer\j0364212.wmf">
            <a:extLst>
              <a:ext uri="{FF2B5EF4-FFF2-40B4-BE49-F238E27FC236}">
                <a16:creationId xmlns:a16="http://schemas.microsoft.com/office/drawing/2014/main" id="{2A2A521B-A854-41B0-A46F-EB6F3A871EF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6" name="Picture 5">
            <a:extLst>
              <a:ext uri="{FF2B5EF4-FFF2-40B4-BE49-F238E27FC236}">
                <a16:creationId xmlns:a16="http://schemas.microsoft.com/office/drawing/2014/main" id="{3B50B98B-8D5A-46D6-A86C-EE7EE6AA8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91200" cy="914400"/>
          </a:xfrm>
        </p:spPr>
        <p:txBody>
          <a:bodyPr/>
          <a:lstStyle/>
          <a:p>
            <a:pPr algn="ctr" eaLnBrk="1" hangingPunct="1">
              <a:defRPr/>
            </a:pPr>
            <a:r>
              <a:rPr lang="en-US" sz="3600" dirty="0">
                <a:effectLst>
                  <a:outerShdw blurRad="38100" dist="38100" dir="2700000" algn="tl">
                    <a:srgbClr val="000000">
                      <a:alpha val="43137"/>
                    </a:srgbClr>
                  </a:outerShdw>
                </a:effectLst>
              </a:rPr>
              <a:t>Male Headship Before the Fall</a:t>
            </a:r>
          </a:p>
        </p:txBody>
      </p:sp>
      <p:sp>
        <p:nvSpPr>
          <p:cNvPr id="3" name="Content Placeholder 2"/>
          <p:cNvSpPr>
            <a:spLocks noGrp="1"/>
          </p:cNvSpPr>
          <p:nvPr>
            <p:ph idx="1"/>
          </p:nvPr>
        </p:nvSpPr>
        <p:spPr>
          <a:xfrm>
            <a:off x="304800" y="1371600"/>
            <a:ext cx="8534400" cy="24384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Adam created first – Gen. 2:4-7, 18-25; 1 Tim 2:13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Adam named Eve – Gen. 1:10; 2:19-20, 23; 3:20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God held Adam accountable – Gen. 3:9; Rom. 5:12</a:t>
            </a:r>
            <a:endParaRPr lang="en-US" sz="3000" dirty="0"/>
          </a:p>
        </p:txBody>
      </p:sp>
      <p:pic>
        <p:nvPicPr>
          <p:cNvPr id="5" name="Picture 4">
            <a:extLst>
              <a:ext uri="{FF2B5EF4-FFF2-40B4-BE49-F238E27FC236}">
                <a16:creationId xmlns:a16="http://schemas.microsoft.com/office/drawing/2014/main" id="{87E6BA62-43C1-4B9E-99D7-C41D512516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7375" y="4114800"/>
            <a:ext cx="5429250" cy="2286000"/>
          </a:xfrm>
          <a:prstGeom prst="rect">
            <a:avLst/>
          </a:prstGeom>
        </p:spPr>
      </p:pic>
      <p:pic>
        <p:nvPicPr>
          <p:cNvPr id="7" name="Picture 6">
            <a:extLst>
              <a:ext uri="{FF2B5EF4-FFF2-40B4-BE49-F238E27FC236}">
                <a16:creationId xmlns:a16="http://schemas.microsoft.com/office/drawing/2014/main" id="{2A9B6DAC-FB58-4184-B088-EEE2703BAC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91200" cy="914400"/>
          </a:xfrm>
        </p:spPr>
        <p:txBody>
          <a:bodyPr/>
          <a:lstStyle/>
          <a:p>
            <a:pPr algn="ctr" eaLnBrk="1" hangingPunct="1">
              <a:defRPr/>
            </a:pPr>
            <a:r>
              <a:rPr lang="en-US" sz="3600" dirty="0">
                <a:effectLst>
                  <a:outerShdw blurRad="38100" dist="38100" dir="2700000" algn="tl">
                    <a:srgbClr val="000000">
                      <a:alpha val="43137"/>
                    </a:srgbClr>
                  </a:outerShdw>
                </a:effectLst>
              </a:rPr>
              <a:t>Male Headship Before the Fall</a:t>
            </a:r>
          </a:p>
        </p:txBody>
      </p:sp>
      <p:sp>
        <p:nvSpPr>
          <p:cNvPr id="3" name="Content Placeholder 2"/>
          <p:cNvSpPr>
            <a:spLocks noGrp="1"/>
          </p:cNvSpPr>
          <p:nvPr>
            <p:ph idx="1"/>
          </p:nvPr>
        </p:nvSpPr>
        <p:spPr>
          <a:xfrm>
            <a:off x="304800" y="1371600"/>
            <a:ext cx="8534400" cy="24384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ea typeface="+mn-ea"/>
                <a:cs typeface="+mn-cs"/>
              </a:rPr>
              <a:t>Adam created first – Gen. 2:4-7, 18-25; 1 Tim 2:13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Adam named Eve – Gen. 1:10; 2:19-20, 23; 3:20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God held Adam accountable – Gen. 3:9; Rom. 5:12</a:t>
            </a:r>
            <a:endParaRPr lang="en-US" sz="3000" dirty="0"/>
          </a:p>
        </p:txBody>
      </p:sp>
      <p:pic>
        <p:nvPicPr>
          <p:cNvPr id="5" name="Picture 4">
            <a:extLst>
              <a:ext uri="{FF2B5EF4-FFF2-40B4-BE49-F238E27FC236}">
                <a16:creationId xmlns:a16="http://schemas.microsoft.com/office/drawing/2014/main" id="{87E6BA62-43C1-4B9E-99D7-C41D512516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7375" y="4114800"/>
            <a:ext cx="5429250" cy="2286000"/>
          </a:xfrm>
          <a:prstGeom prst="rect">
            <a:avLst/>
          </a:prstGeom>
        </p:spPr>
      </p:pic>
      <p:pic>
        <p:nvPicPr>
          <p:cNvPr id="7" name="Picture 6">
            <a:extLst>
              <a:ext uri="{FF2B5EF4-FFF2-40B4-BE49-F238E27FC236}">
                <a16:creationId xmlns:a16="http://schemas.microsoft.com/office/drawing/2014/main" id="{2A9B6DAC-FB58-4184-B088-EEE2703BAC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03023380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91200" cy="914400"/>
          </a:xfrm>
        </p:spPr>
        <p:txBody>
          <a:bodyPr/>
          <a:lstStyle/>
          <a:p>
            <a:pPr algn="ctr" eaLnBrk="1" hangingPunct="1">
              <a:defRPr/>
            </a:pPr>
            <a:r>
              <a:rPr lang="en-US" sz="3600" dirty="0">
                <a:effectLst>
                  <a:outerShdw blurRad="38100" dist="38100" dir="2700000" algn="tl">
                    <a:srgbClr val="000000">
                      <a:alpha val="43137"/>
                    </a:srgbClr>
                  </a:outerShdw>
                </a:effectLst>
              </a:rPr>
              <a:t>Male Headship Before the Fall</a:t>
            </a:r>
          </a:p>
        </p:txBody>
      </p:sp>
      <p:sp>
        <p:nvSpPr>
          <p:cNvPr id="3" name="Content Placeholder 2"/>
          <p:cNvSpPr>
            <a:spLocks noGrp="1"/>
          </p:cNvSpPr>
          <p:nvPr>
            <p:ph idx="1"/>
          </p:nvPr>
        </p:nvSpPr>
        <p:spPr>
          <a:xfrm>
            <a:off x="304800" y="1371600"/>
            <a:ext cx="8534400" cy="24384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Adam created first – Gen. 2:4-7, 18-25; 1 Tim 2:13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ea typeface="+mn-ea"/>
                <a:cs typeface="+mn-cs"/>
              </a:rPr>
              <a:t>Adam named Eve – Gen. 1:10; 2:19-20, 23; 3:20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God held Adam accountable – Gen. 3:9; Rom. 5:12</a:t>
            </a:r>
            <a:endParaRPr lang="en-US" sz="3000" dirty="0"/>
          </a:p>
        </p:txBody>
      </p:sp>
      <p:pic>
        <p:nvPicPr>
          <p:cNvPr id="5" name="Picture 4">
            <a:extLst>
              <a:ext uri="{FF2B5EF4-FFF2-40B4-BE49-F238E27FC236}">
                <a16:creationId xmlns:a16="http://schemas.microsoft.com/office/drawing/2014/main" id="{87E6BA62-43C1-4B9E-99D7-C41D512516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7375" y="4114800"/>
            <a:ext cx="5429250" cy="2286000"/>
          </a:xfrm>
          <a:prstGeom prst="rect">
            <a:avLst/>
          </a:prstGeom>
        </p:spPr>
      </p:pic>
      <p:pic>
        <p:nvPicPr>
          <p:cNvPr id="7" name="Picture 6">
            <a:extLst>
              <a:ext uri="{FF2B5EF4-FFF2-40B4-BE49-F238E27FC236}">
                <a16:creationId xmlns:a16="http://schemas.microsoft.com/office/drawing/2014/main" id="{2A9B6DAC-FB58-4184-B088-EEE2703BAC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46487241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28600"/>
            <a:ext cx="7458974" cy="685800"/>
          </a:xfrm>
        </p:spPr>
        <p:txBody>
          <a:bodyPr/>
          <a:lstStyle/>
          <a:p>
            <a:pPr algn="ctr" eaLnBrk="1" hangingPunct="1"/>
            <a:r>
              <a:rPr lang="en-US" sz="3600" dirty="0"/>
              <a:t>Biblical Significance of Naming</a:t>
            </a:r>
          </a:p>
        </p:txBody>
      </p:sp>
      <p:sp>
        <p:nvSpPr>
          <p:cNvPr id="6147" name="Rectangle 3"/>
          <p:cNvSpPr>
            <a:spLocks noGrp="1" noChangeArrowheads="1"/>
          </p:cNvSpPr>
          <p:nvPr>
            <p:ph type="body" idx="1"/>
          </p:nvPr>
        </p:nvSpPr>
        <p:spPr>
          <a:xfrm>
            <a:off x="4957313" y="1676400"/>
            <a:ext cx="3729487" cy="3886200"/>
          </a:xfrm>
        </p:spPr>
        <p:txBody>
          <a:bodyPr/>
          <a:lstStyle/>
          <a:p>
            <a:pPr marL="461963" indent="-461963">
              <a:spcBef>
                <a:spcPts val="0"/>
              </a:spcBef>
              <a:spcAft>
                <a:spcPts val="2400"/>
              </a:spcAft>
              <a:defRPr/>
            </a:pPr>
            <a:r>
              <a:rPr lang="en-US" dirty="0">
                <a:effectLst/>
              </a:rPr>
              <a:t>Genesis 1:8</a:t>
            </a:r>
          </a:p>
          <a:p>
            <a:pPr marL="461963" indent="-461963">
              <a:spcBef>
                <a:spcPts val="0"/>
              </a:spcBef>
              <a:spcAft>
                <a:spcPts val="2400"/>
              </a:spcAft>
              <a:defRPr/>
            </a:pPr>
            <a:r>
              <a:rPr lang="en-US" dirty="0">
                <a:effectLst/>
              </a:rPr>
              <a:t>Numbers 32:37-38</a:t>
            </a:r>
          </a:p>
          <a:p>
            <a:pPr marL="461963" indent="-461963">
              <a:spcBef>
                <a:spcPts val="0"/>
              </a:spcBef>
              <a:spcAft>
                <a:spcPts val="2400"/>
              </a:spcAft>
              <a:defRPr/>
            </a:pPr>
            <a:r>
              <a:rPr lang="en-US" dirty="0">
                <a:effectLst/>
              </a:rPr>
              <a:t>2 Kings 23:24</a:t>
            </a:r>
          </a:p>
          <a:p>
            <a:pPr marL="461963" indent="-461963">
              <a:spcBef>
                <a:spcPts val="0"/>
              </a:spcBef>
              <a:spcAft>
                <a:spcPts val="2400"/>
              </a:spcAft>
              <a:defRPr/>
            </a:pPr>
            <a:r>
              <a:rPr lang="en-US" dirty="0">
                <a:effectLst/>
              </a:rPr>
              <a:t>2 Kings 24:17</a:t>
            </a:r>
          </a:p>
          <a:p>
            <a:pPr marL="461963" indent="-461963">
              <a:spcBef>
                <a:spcPts val="0"/>
              </a:spcBef>
              <a:spcAft>
                <a:spcPts val="2400"/>
              </a:spcAft>
              <a:defRPr/>
            </a:pPr>
            <a:r>
              <a:rPr lang="en-US" dirty="0">
                <a:effectLst/>
              </a:rPr>
              <a:t>Daniel 1:6-7</a:t>
            </a:r>
          </a:p>
          <a:p>
            <a:pPr eaLnBrk="1" hangingPunct="1">
              <a:lnSpc>
                <a:spcPct val="90000"/>
              </a:lnSpc>
              <a:buFont typeface="Wingdings" pitchFamily="2" charset="2"/>
              <a:buNone/>
              <a:defRPr/>
            </a:pPr>
            <a:endParaRPr lang="en-US" sz="2800" dirty="0"/>
          </a:p>
        </p:txBody>
      </p:sp>
      <p:sp>
        <p:nvSpPr>
          <p:cNvPr id="2" name="TextBox 1"/>
          <p:cNvSpPr txBox="1"/>
          <p:nvPr/>
        </p:nvSpPr>
        <p:spPr>
          <a:xfrm>
            <a:off x="4960361" y="6412468"/>
            <a:ext cx="3336813" cy="369332"/>
          </a:xfrm>
          <a:prstGeom prst="rect">
            <a:avLst/>
          </a:prstGeom>
          <a:noFill/>
        </p:spPr>
        <p:txBody>
          <a:bodyPr wrap="square" rtlCol="0">
            <a:spAutoFit/>
          </a:bodyPr>
          <a:lstStyle/>
          <a:p>
            <a:pPr algn="ctr">
              <a:spcBef>
                <a:spcPct val="50000"/>
              </a:spcBef>
            </a:pPr>
            <a:r>
              <a:rPr lang="en-US" sz="1800" dirty="0">
                <a:latin typeface="Calibri" panose="020F0502020204030204" pitchFamily="34" charset="0"/>
              </a:rPr>
              <a:t>Fruchtenbaum, </a:t>
            </a:r>
            <a:r>
              <a:rPr lang="en-US" sz="1800" i="1" dirty="0">
                <a:latin typeface="Calibri" panose="020F0502020204030204" pitchFamily="34" charset="0"/>
              </a:rPr>
              <a:t>Genesis</a:t>
            </a:r>
            <a:r>
              <a:rPr lang="en-US" sz="1800" dirty="0">
                <a:latin typeface="Calibri" panose="020F0502020204030204" pitchFamily="34" charset="0"/>
              </a:rPr>
              <a:t>, 84</a:t>
            </a:r>
          </a:p>
        </p:txBody>
      </p:sp>
      <p:pic>
        <p:nvPicPr>
          <p:cNvPr id="5" name="Picture 4">
            <a:extLst>
              <a:ext uri="{FF2B5EF4-FFF2-40B4-BE49-F238E27FC236}">
                <a16:creationId xmlns:a16="http://schemas.microsoft.com/office/drawing/2014/main" id="{BA859B39-3FD3-4278-B862-07C65A4D5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11" b="5555"/>
          <a:stretch/>
        </p:blipFill>
        <p:spPr>
          <a:xfrm>
            <a:off x="364489" y="1066800"/>
            <a:ext cx="3902711" cy="5486400"/>
          </a:xfrm>
          <a:prstGeom prst="rect">
            <a:avLst/>
          </a:prstGeom>
        </p:spPr>
      </p:pic>
    </p:spTree>
    <p:extLst>
      <p:ext uri="{BB962C8B-B14F-4D97-AF65-F5344CB8AC3E}">
        <p14:creationId xmlns:p14="http://schemas.microsoft.com/office/powerpoint/2010/main" val="19377787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91200" cy="914400"/>
          </a:xfrm>
        </p:spPr>
        <p:txBody>
          <a:bodyPr/>
          <a:lstStyle/>
          <a:p>
            <a:pPr algn="ctr" eaLnBrk="1" hangingPunct="1">
              <a:defRPr/>
            </a:pPr>
            <a:r>
              <a:rPr lang="en-US" sz="3600" dirty="0">
                <a:effectLst>
                  <a:outerShdw blurRad="38100" dist="38100" dir="2700000" algn="tl">
                    <a:srgbClr val="000000">
                      <a:alpha val="43137"/>
                    </a:srgbClr>
                  </a:outerShdw>
                </a:effectLst>
              </a:rPr>
              <a:t>Male Headship Before the Fall</a:t>
            </a:r>
          </a:p>
        </p:txBody>
      </p:sp>
      <p:sp>
        <p:nvSpPr>
          <p:cNvPr id="3" name="Content Placeholder 2"/>
          <p:cNvSpPr>
            <a:spLocks noGrp="1"/>
          </p:cNvSpPr>
          <p:nvPr>
            <p:ph idx="1"/>
          </p:nvPr>
        </p:nvSpPr>
        <p:spPr>
          <a:xfrm>
            <a:off x="304800" y="1371600"/>
            <a:ext cx="8758518" cy="24384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Adam created first – Gen. 2:4-7, 18-25; 1 Tim 2:13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Adam named Eve – Gen. 1:10; 2:19-20, 23; 3:20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ea typeface="+mn-ea"/>
                <a:cs typeface="+mn-cs"/>
              </a:rPr>
              <a:t>God held Adam accountable – Gen. 3:9; Rom. 5:12</a:t>
            </a:r>
            <a:endParaRPr lang="en-US" sz="3000" b="1" u="sng" dirty="0">
              <a:solidFill>
                <a:srgbClr val="FFFFCC"/>
              </a:solidFill>
            </a:endParaRPr>
          </a:p>
        </p:txBody>
      </p:sp>
      <p:pic>
        <p:nvPicPr>
          <p:cNvPr id="5" name="Picture 4">
            <a:extLst>
              <a:ext uri="{FF2B5EF4-FFF2-40B4-BE49-F238E27FC236}">
                <a16:creationId xmlns:a16="http://schemas.microsoft.com/office/drawing/2014/main" id="{87E6BA62-43C1-4B9E-99D7-C41D512516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7375" y="4114800"/>
            <a:ext cx="5429250" cy="2286000"/>
          </a:xfrm>
          <a:prstGeom prst="rect">
            <a:avLst/>
          </a:prstGeom>
        </p:spPr>
      </p:pic>
      <p:pic>
        <p:nvPicPr>
          <p:cNvPr id="7" name="Picture 6">
            <a:extLst>
              <a:ext uri="{FF2B5EF4-FFF2-40B4-BE49-F238E27FC236}">
                <a16:creationId xmlns:a16="http://schemas.microsoft.com/office/drawing/2014/main" id="{2A9B6DAC-FB58-4184-B088-EEE2703BAC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96024160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366534727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2637629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599"/>
            <a:ext cx="9144000" cy="922283"/>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(Gen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Deut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3228027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734A74-3D06-4B23-8EE8-8EDB103A0E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08817"/>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3:7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husbands in the same way,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wives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 way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with someone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weaker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she is a woman; and show her honor as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fellow heir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grace of life, so that your prayers will not be hindered.”</a:t>
            </a:r>
          </a:p>
        </p:txBody>
      </p:sp>
    </p:spTree>
    <p:extLst>
      <p:ext uri="{BB962C8B-B14F-4D97-AF65-F5344CB8AC3E}">
        <p14:creationId xmlns:p14="http://schemas.microsoft.com/office/powerpoint/2010/main" val="78946259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4C37C7-26F1-4859-9FDE-309404C94027}"/>
              </a:ext>
            </a:extLst>
          </p:cNvPr>
          <p:cNvPicPr>
            <a:picLocks noChangeAspect="1"/>
          </p:cNvPicPr>
          <p:nvPr/>
        </p:nvPicPr>
        <p:blipFill>
          <a:blip r:embed="rId2"/>
          <a:stretch>
            <a:fillRect/>
          </a:stretch>
        </p:blipFill>
        <p:spPr>
          <a:xfrm>
            <a:off x="182499" y="435604"/>
            <a:ext cx="8779001" cy="598679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Image result for trini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3013" y="183892"/>
            <a:ext cx="6657975" cy="6490216"/>
          </a:xfrm>
          <a:prstGeom prst="rect">
            <a:avLst/>
          </a:prstGeom>
          <a:noFill/>
        </p:spPr>
      </p:pic>
    </p:spTree>
    <p:extLst>
      <p:ext uri="{BB962C8B-B14F-4D97-AF65-F5344CB8AC3E}">
        <p14:creationId xmlns:p14="http://schemas.microsoft.com/office/powerpoint/2010/main" val="243593444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7427DE57-D94B-4329-A479-A0F682994E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35265569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7CD17892-3BCF-45D1-AAE4-D1AC244755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7CD17892-3BCF-45D1-AAE4-D1AC244755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85064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ctrTitle" idx="4294967295"/>
          </p:nvPr>
        </p:nvSpPr>
        <p:spPr>
          <a:xfrm>
            <a:off x="381000" y="228600"/>
            <a:ext cx="8382000" cy="1143000"/>
          </a:xfrm>
        </p:spPr>
        <p:txBody>
          <a:bodyPr/>
          <a:lstStyle/>
          <a:p>
            <a:pPr algn="ctr" eaLnBrk="1" hangingPunct="1"/>
            <a:r>
              <a:rPr lang="en-US" sz="3600" dirty="0">
                <a:solidFill>
                  <a:srgbClr val="00FFFF"/>
                </a:solidFill>
              </a:rPr>
              <a:t>GENESIS 3: THE FALL OF MAN</a:t>
            </a:r>
          </a:p>
        </p:txBody>
      </p:sp>
      <p:sp>
        <p:nvSpPr>
          <p:cNvPr id="27651" name="Rectangle 3"/>
          <p:cNvSpPr>
            <a:spLocks noGrp="1" noChangeArrowheads="1"/>
          </p:cNvSpPr>
          <p:nvPr>
            <p:ph type="subTitle" idx="4294967295"/>
          </p:nvPr>
        </p:nvSpPr>
        <p:spPr>
          <a:xfrm>
            <a:off x="0" y="5410200"/>
            <a:ext cx="9144000" cy="1066800"/>
          </a:xfrm>
        </p:spPr>
        <p:txBody>
          <a:bodyPr lIns="92075" tIns="46038" rIns="92075" bIns="46038"/>
          <a:lstStyle/>
          <a:p>
            <a:pPr marL="0" indent="0" algn="ctr" eaLnBrk="1" hangingPunct="1">
              <a:buFont typeface="Wingdings" pitchFamily="2" charset="2"/>
              <a:buNone/>
              <a:defRPr/>
            </a:pPr>
            <a:r>
              <a:rPr lang="en-US" sz="2800" dirty="0">
                <a:solidFill>
                  <a:srgbClr val="FFFFFF"/>
                </a:solidFill>
              </a:rPr>
              <a:t>“This chapter is </a:t>
            </a:r>
            <a:r>
              <a:rPr lang="en-US" sz="2800" b="1" u="sng" dirty="0">
                <a:solidFill>
                  <a:srgbClr val="FFFFCC"/>
                </a:solidFill>
              </a:rPr>
              <a:t>the pivot</a:t>
            </a:r>
            <a:r>
              <a:rPr lang="en-US" sz="2800" dirty="0">
                <a:solidFill>
                  <a:srgbClr val="FFFFFF"/>
                </a:solidFill>
              </a:rPr>
              <a:t> on which the whole Bible turns”</a:t>
            </a:r>
          </a:p>
          <a:p>
            <a:pPr marL="0" indent="0" algn="ctr" eaLnBrk="1" hangingPunct="1">
              <a:buFont typeface="Wingdings" pitchFamily="2" charset="2"/>
              <a:buNone/>
              <a:defRPr/>
            </a:pPr>
            <a:r>
              <a:rPr lang="en-US" sz="2800" dirty="0">
                <a:solidFill>
                  <a:srgbClr val="FFFFFF"/>
                </a:solidFill>
              </a:rPr>
              <a:t>-W. H. Griffith Thomas</a:t>
            </a:r>
            <a:endParaRPr lang="en-US" dirty="0">
              <a:solidFill>
                <a:srgbClr val="FFFFFF"/>
              </a:solidFill>
            </a:endParaRPr>
          </a:p>
        </p:txBody>
      </p:sp>
      <p:pic>
        <p:nvPicPr>
          <p:cNvPr id="104452" name="Picture 5" descr="C:\Users\awoods\Pictures\Microsoft Clip Organizer\pe07654_.wmf"/>
          <p:cNvPicPr>
            <a:picLocks noChangeAspect="1" noChangeArrowheads="1"/>
          </p:cNvPicPr>
          <p:nvPr/>
        </p:nvPicPr>
        <p:blipFill>
          <a:blip r:embed="rId2" cstate="print"/>
          <a:srcRect/>
          <a:stretch>
            <a:fillRect/>
          </a:stretch>
        </p:blipFill>
        <p:spPr bwMode="auto">
          <a:xfrm>
            <a:off x="3541715" y="1695450"/>
            <a:ext cx="2060575" cy="34671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7CD17892-3BCF-45D1-AAE4-D1AC244755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26421587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7CD17892-3BCF-45D1-AAE4-D1AC244755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38091019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599" y="1620838"/>
            <a:ext cx="7051655"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7CD17892-3BCF-45D1-AAE4-D1AC244755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15306328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3281586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extLst>
      <p:ext uri="{BB962C8B-B14F-4D97-AF65-F5344CB8AC3E}">
        <p14:creationId xmlns:p14="http://schemas.microsoft.com/office/powerpoint/2010/main" val="128643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B03F6943-0F38-44DD-9224-615ADEBA58F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22595564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4841540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tretch>
            <a:fillRect/>
          </a:stretch>
        </p:blipFill>
        <p:spPr bwMode="auto">
          <a:xfrm>
            <a:off x="5562600" y="1828800"/>
            <a:ext cx="3075810" cy="3200400"/>
          </a:xfrm>
          <a:prstGeom prst="ellipse">
            <a:avLst/>
          </a:prstGeom>
        </p:spPr>
      </p:pic>
      <p:sp>
        <p:nvSpPr>
          <p:cNvPr id="24579" name="Rectangle 1026"/>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Serpent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457200" y="2611438"/>
            <a:ext cx="46482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Serpent’s body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Protoevangelium (3:15)</a:t>
            </a:r>
          </a:p>
        </p:txBody>
      </p:sp>
      <p:pic>
        <p:nvPicPr>
          <p:cNvPr id="5" name="Picture 4">
            <a:extLst>
              <a:ext uri="{FF2B5EF4-FFF2-40B4-BE49-F238E27FC236}">
                <a16:creationId xmlns:a16="http://schemas.microsoft.com/office/drawing/2014/main" id="{37AA57B5-8E67-4A82-B60A-5C78B53444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CA4420D1-F13E-4BF9-90A6-FA17D012358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Structure</a:t>
            </a:r>
            <a:endParaRPr 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tretch>
            <a:fillRect/>
          </a:stretch>
        </p:blipFill>
        <p:spPr bwMode="auto">
          <a:xfrm>
            <a:off x="5562600" y="1828800"/>
            <a:ext cx="3075810" cy="3200400"/>
          </a:xfrm>
          <a:prstGeom prst="ellipse">
            <a:avLst/>
          </a:prstGeom>
        </p:spPr>
      </p:pic>
      <p:sp>
        <p:nvSpPr>
          <p:cNvPr id="24579" name="Rectangle 1026"/>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Serpent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457200" y="2611438"/>
            <a:ext cx="45720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Serpent’s body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Protoevangelium (3:15)</a:t>
            </a:r>
          </a:p>
        </p:txBody>
      </p:sp>
      <p:pic>
        <p:nvPicPr>
          <p:cNvPr id="5" name="Picture 4">
            <a:extLst>
              <a:ext uri="{FF2B5EF4-FFF2-40B4-BE49-F238E27FC236}">
                <a16:creationId xmlns:a16="http://schemas.microsoft.com/office/drawing/2014/main" id="{37AA57B5-8E67-4A82-B60A-5C78B53444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CA4420D1-F13E-4BF9-90A6-FA17D012358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25405946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5EAD3-F585-423E-BD6B-568AB9DD823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255285"/>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For the anxious longing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was subjected to futility, not willingly, but because of Him who subjected it, in hope </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that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itself also will be set free from its slavery to corruption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rPr>
              <a:t> For we know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that the whole creation</a:t>
            </a:r>
            <a:r>
              <a:rPr lang="en-US" sz="3200" dirty="0">
                <a:effectLst>
                  <a:outerShdw blurRad="38100" dist="38100" dir="2700000" algn="tl">
                    <a:srgbClr val="000000">
                      <a:alpha val="43137"/>
                    </a:srgbClr>
                  </a:outerShdw>
                </a:effectLst>
                <a:latin typeface="Calibri" panose="020F0502020204030204" pitchFamily="34" charset="0"/>
              </a:rPr>
              <a:t> groans and suffers the pains of childbirth together until now.</a:t>
            </a:r>
          </a:p>
        </p:txBody>
      </p:sp>
    </p:spTree>
    <p:extLst>
      <p:ext uri="{BB962C8B-B14F-4D97-AF65-F5344CB8AC3E}">
        <p14:creationId xmlns:p14="http://schemas.microsoft.com/office/powerpoint/2010/main" val="1535801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8A7C89-218D-406C-BDD3-4D7EAE57C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8993" y="457200"/>
            <a:ext cx="6746015" cy="5943600"/>
          </a:xfrm>
          <a:prstGeom prst="rect">
            <a:avLst/>
          </a:prstGeom>
        </p:spPr>
      </p:pic>
    </p:spTree>
    <p:extLst>
      <p:ext uri="{BB962C8B-B14F-4D97-AF65-F5344CB8AC3E}">
        <p14:creationId xmlns:p14="http://schemas.microsoft.com/office/powerpoint/2010/main" val="2177750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tretch>
            <a:fillRect/>
          </a:stretch>
        </p:blipFill>
        <p:spPr bwMode="auto">
          <a:xfrm>
            <a:off x="5562600" y="1828800"/>
            <a:ext cx="3075810" cy="3200400"/>
          </a:xfrm>
          <a:prstGeom prst="ellipse">
            <a:avLst/>
          </a:prstGeom>
        </p:spPr>
      </p:pic>
      <p:sp>
        <p:nvSpPr>
          <p:cNvPr id="24579" name="Rectangle 1026"/>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Serpent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457200" y="2611438"/>
            <a:ext cx="46482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Serpent’s body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Protoevangelium (3:15)</a:t>
            </a:r>
          </a:p>
        </p:txBody>
      </p:sp>
      <p:pic>
        <p:nvPicPr>
          <p:cNvPr id="5" name="Picture 4">
            <a:extLst>
              <a:ext uri="{FF2B5EF4-FFF2-40B4-BE49-F238E27FC236}">
                <a16:creationId xmlns:a16="http://schemas.microsoft.com/office/drawing/2014/main" id="{37AA57B5-8E67-4A82-B60A-5C78B53444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CA4420D1-F13E-4BF9-90A6-FA17D012358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5853625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19300" y="228600"/>
            <a:ext cx="5105400" cy="914400"/>
          </a:xfrm>
        </p:spPr>
        <p:txBody>
          <a:bodyPr/>
          <a:lstStyle/>
          <a:p>
            <a:pPr algn="ctr" eaLnBrk="1" hangingPunct="1"/>
            <a:r>
              <a:rPr lang="en-US" sz="3600" dirty="0">
                <a:effectLst>
                  <a:outerShdw blurRad="38100" dist="38100" dir="2700000" algn="tl">
                    <a:srgbClr val="000000">
                      <a:alpha val="43137"/>
                    </a:srgbClr>
                  </a:outerShdw>
                </a:effectLst>
              </a:rPr>
              <a:t>Satan’s Progressive Defeat</a:t>
            </a:r>
          </a:p>
        </p:txBody>
      </p:sp>
      <p:sp>
        <p:nvSpPr>
          <p:cNvPr id="36867" name="Rectangle 3"/>
          <p:cNvSpPr>
            <a:spLocks noGrp="1" noChangeArrowheads="1"/>
          </p:cNvSpPr>
          <p:nvPr>
            <p:ph type="body" idx="1"/>
          </p:nvPr>
        </p:nvSpPr>
        <p:spPr>
          <a:xfrm>
            <a:off x="76200" y="1143000"/>
            <a:ext cx="8991600" cy="4800600"/>
          </a:xfrm>
        </p:spPr>
        <p:txBody>
          <a:bodyPr/>
          <a:lstStyle/>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Initial eviction from heaven (Isa 14:12-15; Ezek 28:12-17)</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Eden (Gen 3:15)</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Pre-</a:t>
            </a:r>
            <a:r>
              <a:rPr lang="en-US" sz="2800" dirty="0" err="1">
                <a:effectLst>
                  <a:outerShdw blurRad="38100" dist="38100" dir="2700000" algn="tl">
                    <a:srgbClr val="000000">
                      <a:alpha val="43137"/>
                    </a:srgbClr>
                  </a:outerShdw>
                </a:effectLst>
                <a:ea typeface="+mn-ea"/>
                <a:cs typeface="+mn-cs"/>
              </a:rPr>
              <a:t>diluvian</a:t>
            </a:r>
            <a:r>
              <a:rPr lang="en-US" sz="2800" dirty="0">
                <a:effectLst>
                  <a:outerShdw blurRad="38100" dist="38100" dir="2700000" algn="tl">
                    <a:srgbClr val="000000">
                      <a:alpha val="43137"/>
                    </a:srgbClr>
                  </a:outerShdw>
                </a:effectLst>
                <a:ea typeface="+mn-ea"/>
                <a:cs typeface="+mn-cs"/>
              </a:rPr>
              <a:t> world (1 Pet 3:19-20)</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Cross (John 12:31; 16:11; Col 2:15; Heb 2:14; 1 John 3:8)</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Mid point of the Tribulation (Rev 12:9)</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Beginning of millennium (Rev 20:2-3)</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End of millennium (Rev 20:10)</a:t>
            </a:r>
          </a:p>
        </p:txBody>
      </p:sp>
      <p:pic>
        <p:nvPicPr>
          <p:cNvPr id="2662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9000" y="3829807"/>
            <a:ext cx="1738312" cy="2875793"/>
          </a:xfrm>
          <a:prstGeom prst="rect">
            <a:avLst/>
          </a:prstGeom>
          <a:noFill/>
          <a:ln w="9525">
            <a:noFill/>
            <a:miter lim="800000"/>
            <a:headEnd/>
            <a:tailEnd/>
          </a:ln>
        </p:spPr>
      </p:pic>
      <p:pic>
        <p:nvPicPr>
          <p:cNvPr id="5" name="Picture 4">
            <a:extLst>
              <a:ext uri="{FF2B5EF4-FFF2-40B4-BE49-F238E27FC236}">
                <a16:creationId xmlns:a16="http://schemas.microsoft.com/office/drawing/2014/main" id="{BFEFA67D-FE30-4C24-80F8-D8C12EE627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45720"/>
            <a:ext cx="878803" cy="914400"/>
          </a:xfrm>
          <a:prstGeom prst="ellipse">
            <a:avLst/>
          </a:prstGeom>
        </p:spPr>
      </p:pic>
      <p:pic>
        <p:nvPicPr>
          <p:cNvPr id="6" name="Picture 5">
            <a:extLst>
              <a:ext uri="{FF2B5EF4-FFF2-40B4-BE49-F238E27FC236}">
                <a16:creationId xmlns:a16="http://schemas.microsoft.com/office/drawing/2014/main" id="{B4B3EEFD-658C-4865-B683-72E28A513B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33500" y="228600"/>
            <a:ext cx="6477000" cy="914400"/>
          </a:xfrm>
        </p:spPr>
        <p:txBody>
          <a:bodyPr/>
          <a:lstStyle/>
          <a:p>
            <a:pPr algn="ctr" eaLnBrk="1" hangingPunct="1"/>
            <a:r>
              <a:rPr lang="en-US" sz="3600" dirty="0">
                <a:effectLst>
                  <a:outerShdw blurRad="38100" dist="38100" dir="2700000" algn="tl">
                    <a:srgbClr val="000000">
                      <a:alpha val="43137"/>
                    </a:srgbClr>
                  </a:outerShdw>
                </a:effectLst>
              </a:rPr>
              <a:t>Satanic Attempts to Stop Messiah</a:t>
            </a:r>
          </a:p>
        </p:txBody>
      </p:sp>
      <p:sp>
        <p:nvSpPr>
          <p:cNvPr id="43011" name="Rectangle 3"/>
          <p:cNvSpPr>
            <a:spLocks noGrp="1" noChangeArrowheads="1"/>
          </p:cNvSpPr>
          <p:nvPr>
            <p:ph type="body" sz="half" idx="1"/>
          </p:nvPr>
        </p:nvSpPr>
        <p:spPr>
          <a:xfrm>
            <a:off x="152400" y="1600200"/>
            <a:ext cx="4827588" cy="4460875"/>
          </a:xfrm>
        </p:spPr>
        <p:txBody>
          <a:bodyPr/>
          <a:lstStyle/>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Cain; Gen. 4, 1 Jn. 3:12</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Pharaoh; Ex. 1</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Athaliah;2 Chron. 22</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Haman; Esther</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Herod; Mt.2;Rev 12:4</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Matt 4:5-7</a:t>
            </a:r>
          </a:p>
        </p:txBody>
      </p:sp>
      <p:pic>
        <p:nvPicPr>
          <p:cNvPr id="25604" name="Picture 4"/>
          <p:cNvPicPr>
            <a:picLocks noGrp="1" noChangeAspect="1" noChangeArrowheads="1"/>
          </p:cNvPicPr>
          <p:nvPr>
            <p:ph type="clipArt" sz="half" idx="2"/>
          </p:nvPr>
        </p:nvPicPr>
        <p:blipFill>
          <a:blip r:embed="rId2" cstate="print">
            <a:lum bright="-20000" contrast="20000"/>
            <a:grayscl/>
          </a:blip>
          <a:srcRect/>
          <a:stretch>
            <a:fillRect/>
          </a:stretch>
        </p:blipFill>
        <p:spPr>
          <a:xfrm>
            <a:off x="5029200" y="1752600"/>
            <a:ext cx="3810000" cy="4114800"/>
          </a:xfrm>
          <a:noFill/>
        </p:spPr>
      </p:pic>
      <p:pic>
        <p:nvPicPr>
          <p:cNvPr id="5" name="Picture 4">
            <a:extLst>
              <a:ext uri="{FF2B5EF4-FFF2-40B4-BE49-F238E27FC236}">
                <a16:creationId xmlns:a16="http://schemas.microsoft.com/office/drawing/2014/main" id="{C0DBA412-DA4F-4DD4-B089-5A5B721702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5A9127AA-8D0C-46C8-8E73-7DECA10EC2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6971515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2057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srcRect/>
          <a:stretch>
            <a:fillRect/>
          </a:stretch>
        </p:blipFill>
        <p:spPr bwMode="auto">
          <a:xfrm>
            <a:off x="2106604" y="3810000"/>
            <a:ext cx="493079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573068D6-6162-4F7D-AB0E-B4A7EEE9A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2057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srcRect/>
          <a:stretch>
            <a:fillRect/>
          </a:stretch>
        </p:blipFill>
        <p:spPr bwMode="auto">
          <a:xfrm>
            <a:off x="2106604" y="3810000"/>
            <a:ext cx="493079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573068D6-6162-4F7D-AB0E-B4A7EEE9A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0033965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a:t>
            </a:r>
            <a:r>
              <a:rPr lang="en-US" sz="2800" b="1" u="sng" dirty="0">
                <a:solidFill>
                  <a:srgbClr val="FFFFCC"/>
                </a:solidFill>
                <a:latin typeface="Calibri" panose="020F0502020204030204" pitchFamily="34" charset="0"/>
              </a:rPr>
              <a:t>Be fruitful and multiply, and fill the earth, and subdue it</a:t>
            </a:r>
            <a:r>
              <a:rPr lang="en-US" sz="2800" dirty="0">
                <a:latin typeface="Calibri" panose="020F0502020204030204" pitchFamily="34" charset="0"/>
              </a:rPr>
              <a:t>; and rule over the fish of the sea and over the birds of the sky and over every living thing that moves on the earth.”</a:t>
            </a:r>
          </a:p>
        </p:txBody>
      </p:sp>
    </p:spTree>
    <p:extLst>
      <p:ext uri="{BB962C8B-B14F-4D97-AF65-F5344CB8AC3E}">
        <p14:creationId xmlns:p14="http://schemas.microsoft.com/office/powerpoint/2010/main" val="2789437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42490B80-7233-4FD0-8476-EF24534D7B8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15167290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2057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srcRect/>
          <a:stretch>
            <a:fillRect/>
          </a:stretch>
        </p:blipFill>
        <p:spPr bwMode="auto">
          <a:xfrm>
            <a:off x="2106604" y="3810000"/>
            <a:ext cx="493079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573068D6-6162-4F7D-AB0E-B4A7EEE9A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387947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0CCA2-08B1-46BD-B340-BC5FDB6A06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Genesis 3:16</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the woman He said, ‘I will greatly multiply Your pain in childbirth, In pain you will bring forth children;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 your desire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TESHUQAH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for your husband, And he will rule over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C65D05A9-EA23-439D-8F04-A35D75AC3428}"/>
              </a:ext>
            </a:extLst>
          </p:cNvPr>
          <p:cNvPicPr>
            <a:picLocks noChangeAspect="1"/>
          </p:cNvPicPr>
          <p:nvPr/>
        </p:nvPicPr>
        <p:blipFill>
          <a:blip r:embed="rId3"/>
          <a:stretch>
            <a:fillRect/>
          </a:stretch>
        </p:blipFill>
        <p:spPr>
          <a:xfrm>
            <a:off x="3143429" y="3200400"/>
            <a:ext cx="2857143" cy="1638095"/>
          </a:xfrm>
          <a:prstGeom prst="rect">
            <a:avLst/>
          </a:prstGeom>
        </p:spPr>
      </p:pic>
    </p:spTree>
    <p:extLst>
      <p:ext uri="{BB962C8B-B14F-4D97-AF65-F5344CB8AC3E}">
        <p14:creationId xmlns:p14="http://schemas.microsoft.com/office/powerpoint/2010/main" val="3539684602"/>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99BEBD-1F65-45AD-B1D4-475C3D4E2A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92881"/>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cs typeface="Calibri" panose="020F0502020204030204" pitchFamily="34" charset="0"/>
              </a:rPr>
              <a:t> </a:t>
            </a:r>
            <a:r>
              <a:rPr lang="en-US" sz="4000" b="1" dirty="0">
                <a:solidFill>
                  <a:schemeClr val="tx2"/>
                </a:solidFill>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Song of Solomon 7:10</a:t>
            </a:r>
          </a:p>
          <a:p>
            <a:pPr algn="just"/>
            <a:r>
              <a:rPr lang="en-US" sz="3600" baseline="30000" dirty="0">
                <a:latin typeface="Calibri" panose="020F0502020204030204" pitchFamily="34" charset="0"/>
                <a:cs typeface="Calibri" panose="020F0502020204030204" pitchFamily="34" charset="0"/>
              </a:rPr>
              <a:t>10 </a:t>
            </a:r>
            <a:r>
              <a:rPr lang="en-US" sz="4000" dirty="0">
                <a:latin typeface="Calibri" panose="020F0502020204030204" pitchFamily="34" charset="0"/>
                <a:cs typeface="Calibri" panose="020F0502020204030204" pitchFamily="34" charset="0"/>
              </a:rPr>
              <a:t>“I am my beloved’s, and his desire </a:t>
            </a:r>
            <a:r>
              <a:rPr lang="en-US" sz="4000" b="1" u="sng" dirty="0">
                <a:solidFill>
                  <a:srgbClr val="FFFFCC"/>
                </a:solidFill>
                <a:latin typeface="Calibri" panose="020F0502020204030204" pitchFamily="34" charset="0"/>
                <a:cs typeface="Calibri" panose="020F0502020204030204" pitchFamily="34" charset="0"/>
              </a:rPr>
              <a:t>[</a:t>
            </a:r>
            <a:r>
              <a:rPr lang="en-US" sz="4000" b="1" i="1" u="sng" dirty="0">
                <a:solidFill>
                  <a:srgbClr val="FFFFCC"/>
                </a:solidFill>
                <a:latin typeface="Calibri" panose="020F0502020204030204" pitchFamily="34" charset="0"/>
                <a:cs typeface="Calibri" panose="020F0502020204030204" pitchFamily="34" charset="0"/>
              </a:rPr>
              <a:t>TESHUQAH</a:t>
            </a:r>
            <a:r>
              <a:rPr lang="en-US" sz="4000" b="1" u="sng" dirty="0">
                <a:solidFill>
                  <a:srgbClr val="FFFFCC"/>
                </a:solidFill>
                <a:latin typeface="Calibri" panose="020F0502020204030204" pitchFamily="34" charset="0"/>
                <a:cs typeface="Calibri" panose="020F0502020204030204" pitchFamily="34" charset="0"/>
              </a:rPr>
              <a:t>]</a:t>
            </a:r>
            <a:r>
              <a:rPr lang="en-US" sz="4000" b="1" dirty="0">
                <a:solidFill>
                  <a:srgbClr val="FFFFCC"/>
                </a:solidFill>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is for me.”</a:t>
            </a:r>
          </a:p>
        </p:txBody>
      </p:sp>
      <p:pic>
        <p:nvPicPr>
          <p:cNvPr id="2" name="Picture 1">
            <a:extLst>
              <a:ext uri="{FF2B5EF4-FFF2-40B4-BE49-F238E27FC236}">
                <a16:creationId xmlns:a16="http://schemas.microsoft.com/office/drawing/2014/main" id="{30FBA066-46E6-4A64-9297-1C797AB08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2438400"/>
            <a:ext cx="3200400" cy="2286000"/>
          </a:xfrm>
          <a:prstGeom prst="rect">
            <a:avLst/>
          </a:prstGeom>
        </p:spPr>
      </p:pic>
    </p:spTree>
    <p:extLst>
      <p:ext uri="{BB962C8B-B14F-4D97-AF65-F5344CB8AC3E}">
        <p14:creationId xmlns:p14="http://schemas.microsoft.com/office/powerpoint/2010/main" val="156447314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228600"/>
            <a:ext cx="7620000" cy="838200"/>
          </a:xfrm>
        </p:spPr>
        <p:txBody>
          <a:bodyPr/>
          <a:lstStyle/>
          <a:p>
            <a:pPr algn="ctr" eaLnBrk="1" hangingPunct="1"/>
            <a:r>
              <a:rPr lang="en-US" sz="4000" kern="1200" dirty="0">
                <a:effectLst>
                  <a:outerShdw blurRad="38100" dist="38100" dir="2700000" algn="tl">
                    <a:srgbClr val="000000">
                      <a:alpha val="43137"/>
                    </a:srgbClr>
                  </a:outerShdw>
                </a:effectLst>
              </a:rPr>
              <a:t>Parallel Between Genesis 3:16 &amp; 4:7</a:t>
            </a:r>
          </a:p>
        </p:txBody>
      </p:sp>
      <p:sp>
        <p:nvSpPr>
          <p:cNvPr id="37891" name="Rectangle 3"/>
          <p:cNvSpPr>
            <a:spLocks noGrp="1" noChangeArrowheads="1"/>
          </p:cNvSpPr>
          <p:nvPr>
            <p:ph type="body" idx="1"/>
          </p:nvPr>
        </p:nvSpPr>
        <p:spPr>
          <a:xfrm>
            <a:off x="266700" y="1371600"/>
            <a:ext cx="8610600" cy="4114800"/>
          </a:xfrm>
        </p:spPr>
        <p:txBody>
          <a:bodyPr/>
          <a:lstStyle/>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Genesis 3:16</a:t>
            </a:r>
          </a:p>
          <a:p>
            <a:pPr marL="0" indent="0" eaLnBrk="1" hangingPunct="1">
              <a:spcBef>
                <a:spcPts val="1200"/>
              </a:spcBef>
              <a:spcAft>
                <a:spcPts val="1200"/>
              </a:spcAft>
              <a:buNone/>
              <a:defRPr/>
            </a:pPr>
            <a:r>
              <a:rPr lang="en-US" dirty="0">
                <a:effectLst/>
              </a:rPr>
              <a:t>“your </a:t>
            </a:r>
            <a:r>
              <a:rPr lang="en-US" b="1" u="sng" dirty="0">
                <a:solidFill>
                  <a:srgbClr val="FFFFCC"/>
                </a:solidFill>
                <a:effectLst/>
              </a:rPr>
              <a:t>desire</a:t>
            </a:r>
            <a:r>
              <a:rPr lang="en-US" dirty="0">
                <a:effectLst/>
              </a:rPr>
              <a:t> [</a:t>
            </a:r>
            <a:r>
              <a:rPr lang="en-US" sz="2400" i="1" dirty="0">
                <a:effectLst/>
              </a:rPr>
              <a:t>TESHUQAH</a:t>
            </a:r>
            <a:r>
              <a:rPr lang="en-US" sz="2400" dirty="0">
                <a:effectLst/>
              </a:rPr>
              <a:t>] </a:t>
            </a:r>
            <a:r>
              <a:rPr lang="en-US" dirty="0">
                <a:effectLst/>
              </a:rPr>
              <a:t>will be for your husband, and he will rule over you.”</a:t>
            </a:r>
            <a:r>
              <a:rPr lang="en-US" dirty="0"/>
              <a:t> </a:t>
            </a:r>
          </a:p>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Genesis 4:7</a:t>
            </a:r>
          </a:p>
          <a:p>
            <a:pPr marL="0" indent="0" eaLnBrk="1" hangingPunct="1">
              <a:spcBef>
                <a:spcPts val="1200"/>
              </a:spcBef>
              <a:spcAft>
                <a:spcPts val="1200"/>
              </a:spcAft>
              <a:buNone/>
              <a:defRPr/>
            </a:pPr>
            <a:r>
              <a:rPr lang="en-US" dirty="0">
                <a:effectLst/>
              </a:rPr>
              <a:t>“its [sin] </a:t>
            </a:r>
            <a:r>
              <a:rPr lang="en-US" b="1" u="sng" dirty="0">
                <a:solidFill>
                  <a:srgbClr val="FFFFCC"/>
                </a:solidFill>
                <a:effectLst/>
              </a:rPr>
              <a:t>desire</a:t>
            </a:r>
            <a:r>
              <a:rPr lang="en-US" dirty="0">
                <a:effectLst/>
              </a:rPr>
              <a:t> </a:t>
            </a:r>
            <a:r>
              <a:rPr lang="en-US" sz="2400" dirty="0">
                <a:effectLst/>
              </a:rPr>
              <a:t>[</a:t>
            </a:r>
            <a:r>
              <a:rPr lang="en-US" sz="2400" i="1" dirty="0">
                <a:effectLst/>
              </a:rPr>
              <a:t>TESHUQAH</a:t>
            </a:r>
            <a:r>
              <a:rPr lang="en-US" sz="2400" dirty="0">
                <a:effectLst/>
              </a:rPr>
              <a:t>]</a:t>
            </a:r>
            <a:r>
              <a:rPr lang="en-US" dirty="0">
                <a:effectLst/>
              </a:rPr>
              <a:t> is for you, but you must master it.”</a:t>
            </a:r>
            <a:endParaRPr lang="en-US" dirty="0"/>
          </a:p>
          <a:p>
            <a:pPr eaLnBrk="1" hangingPunct="1">
              <a:buFont typeface="Wingdings" pitchFamily="2" charset="2"/>
              <a:buNone/>
              <a:defRPr/>
            </a:pPr>
            <a:endParaRPr lang="en-US" dirty="0"/>
          </a:p>
        </p:txBody>
      </p:sp>
      <p:sp>
        <p:nvSpPr>
          <p:cNvPr id="2" name="TextBox 1">
            <a:extLst>
              <a:ext uri="{FF2B5EF4-FFF2-40B4-BE49-F238E27FC236}">
                <a16:creationId xmlns:a16="http://schemas.microsoft.com/office/drawing/2014/main" id="{5AB38583-F3FE-4278-85FD-11E47189DAD2}"/>
              </a:ext>
            </a:extLst>
          </p:cNvPr>
          <p:cNvSpPr txBox="1"/>
          <p:nvPr/>
        </p:nvSpPr>
        <p:spPr>
          <a:xfrm>
            <a:off x="1638300" y="5909101"/>
            <a:ext cx="58674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Susan T. </a:t>
            </a:r>
            <a:r>
              <a:rPr lang="en-US" sz="2000" dirty="0" err="1">
                <a:latin typeface="Calibri" panose="020F0502020204030204" pitchFamily="34" charset="0"/>
                <a:cs typeface="Calibri" panose="020F0502020204030204" pitchFamily="34" charset="0"/>
              </a:rPr>
              <a:t>Foh</a:t>
            </a:r>
            <a:r>
              <a:rPr lang="en-US" sz="2000" dirty="0">
                <a:latin typeface="Calibri" panose="020F0502020204030204" pitchFamily="34" charset="0"/>
                <a:cs typeface="Calibri" panose="020F0502020204030204" pitchFamily="34" charset="0"/>
              </a:rPr>
              <a:t>, “What is the Woman’s Desire?”, </a:t>
            </a:r>
            <a:r>
              <a:rPr lang="en-US" sz="2000" i="1" dirty="0">
                <a:latin typeface="Calibri" panose="020F0502020204030204" pitchFamily="34" charset="0"/>
                <a:cs typeface="Calibri" panose="020F0502020204030204" pitchFamily="34" charset="0"/>
              </a:rPr>
              <a:t>The Westminster Theological Journal</a:t>
            </a:r>
            <a:r>
              <a:rPr lang="en-US" sz="2000" dirty="0">
                <a:latin typeface="Calibri" panose="020F0502020204030204" pitchFamily="34" charset="0"/>
                <a:cs typeface="Calibri" panose="020F0502020204030204" pitchFamily="34" charset="0"/>
              </a:rPr>
              <a:t> 37 (1974-75), 376-83.</a:t>
            </a:r>
          </a:p>
        </p:txBody>
      </p:sp>
    </p:spTree>
    <p:extLst>
      <p:ext uri="{BB962C8B-B14F-4D97-AF65-F5344CB8AC3E}">
        <p14:creationId xmlns:p14="http://schemas.microsoft.com/office/powerpoint/2010/main" val="18593191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194F93-9ABF-436A-A051-5706B7AE33C3}"/>
              </a:ext>
            </a:extLst>
          </p:cNvPr>
          <p:cNvPicPr>
            <a:picLocks noChangeAspect="1" noChangeArrowheads="1"/>
          </p:cNvPicPr>
          <p:nvPr/>
        </p:nvPicPr>
        <p:blipFill>
          <a:blip r:embed="rId2"/>
          <a:srcRect/>
          <a:stretch>
            <a:fillRect/>
          </a:stretch>
        </p:blipFill>
        <p:spPr bwMode="auto">
          <a:xfrm>
            <a:off x="187627" y="137160"/>
            <a:ext cx="876874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7:28</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you marry, you have not sinned; and if a virgin marries, she has not sinned. Yet such will have trouble in this life, and I am trying to spare you.”</a:t>
            </a:r>
          </a:p>
        </p:txBody>
      </p:sp>
      <p:pic>
        <p:nvPicPr>
          <p:cNvPr id="2" name="Picture 1">
            <a:extLst>
              <a:ext uri="{FF2B5EF4-FFF2-40B4-BE49-F238E27FC236}">
                <a16:creationId xmlns:a16="http://schemas.microsoft.com/office/drawing/2014/main" id="{C32B4BE5-2301-4EFA-8353-7A906622F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075" y="2971800"/>
            <a:ext cx="1243850" cy="1828800"/>
          </a:xfrm>
          <a:prstGeom prst="rect">
            <a:avLst/>
          </a:prstGeom>
        </p:spPr>
      </p:pic>
    </p:spTree>
    <p:extLst>
      <p:ext uri="{BB962C8B-B14F-4D97-AF65-F5344CB8AC3E}">
        <p14:creationId xmlns:p14="http://schemas.microsoft.com/office/powerpoint/2010/main" val="166819333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19A097-DCC4-4775-82D4-237AB339DD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Proverbs 21:9, 19; 25:24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better to live in a corner of a roof</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in a house shared with a contentious woman…</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better to live in a desert land</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with a contentious and vexing woman...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better to live in a corner of the roof</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in a house shared with a contentious woman.”</a:t>
            </a:r>
          </a:p>
        </p:txBody>
      </p:sp>
    </p:spTree>
    <p:extLst>
      <p:ext uri="{BB962C8B-B14F-4D97-AF65-F5344CB8AC3E}">
        <p14:creationId xmlns:p14="http://schemas.microsoft.com/office/powerpoint/2010/main" val="159964884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6933553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71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2261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srcRect/>
          <a:stretch>
            <a:fillRect/>
          </a:stretch>
        </p:blipFill>
        <p:spPr bwMode="auto">
          <a:xfrm>
            <a:off x="3056614" y="3352800"/>
            <a:ext cx="3030773"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85B471A1-F495-49E3-A7C4-D4F55ED822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71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2261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srcRect/>
          <a:stretch>
            <a:fillRect/>
          </a:stretch>
        </p:blipFill>
        <p:spPr bwMode="auto">
          <a:xfrm>
            <a:off x="3056614" y="3352800"/>
            <a:ext cx="3030773"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85B471A1-F495-49E3-A7C4-D4F55ED822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94176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28600" y="1946275"/>
            <a:ext cx="4648200" cy="41148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Serpent’s identity? (Rev 12:9; 20:2)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Crafty?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Why did Satan take the form of a serpent?</a:t>
            </a:r>
          </a:p>
        </p:txBody>
      </p:sp>
      <p:sp>
        <p:nvSpPr>
          <p:cNvPr id="5" name="Rectangle 2">
            <a:extLst>
              <a:ext uri="{FF2B5EF4-FFF2-40B4-BE49-F238E27FC236}">
                <a16:creationId xmlns:a16="http://schemas.microsoft.com/office/drawing/2014/main" id="{8700B324-35F9-469B-B679-B26AC034BDBB}"/>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3:1-5</a:t>
            </a:r>
          </a:p>
        </p:txBody>
      </p:sp>
      <p:pic>
        <p:nvPicPr>
          <p:cNvPr id="6" name="Picture 5">
            <a:extLst>
              <a:ext uri="{FF2B5EF4-FFF2-40B4-BE49-F238E27FC236}">
                <a16:creationId xmlns:a16="http://schemas.microsoft.com/office/drawing/2014/main" id="{8A5B8C1C-27DA-4260-BDBE-34D960D491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4" name="Picture 3">
            <a:extLst>
              <a:ext uri="{FF2B5EF4-FFF2-40B4-BE49-F238E27FC236}">
                <a16:creationId xmlns:a16="http://schemas.microsoft.com/office/drawing/2014/main" id="{6FDADA47-E4D1-4DE2-8C92-34C034C9BE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29942" y="1972551"/>
            <a:ext cx="3233058" cy="4114800"/>
          </a:xfrm>
          <a:prstGeom prst="rect">
            <a:avLst/>
          </a:prstGeom>
        </p:spPr>
      </p:pic>
      <p:pic>
        <p:nvPicPr>
          <p:cNvPr id="10" name="Picture 9" descr="C:\Users\awoods\Pictures\Microsoft Clip Organizer\j0364212.wmf">
            <a:extLst>
              <a:ext uri="{FF2B5EF4-FFF2-40B4-BE49-F238E27FC236}">
                <a16:creationId xmlns:a16="http://schemas.microsoft.com/office/drawing/2014/main" id="{5AABDA63-3F97-4BE7-A55E-D8307FC968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37AAC-9601-462B-A46E-9F3FDBACCD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762842"/>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27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Genesis 3:17-19</a:t>
            </a:r>
          </a:p>
          <a:p>
            <a:pPr algn="just">
              <a:defRPr/>
            </a:pPr>
            <a:r>
              <a:rPr lang="en-US" sz="3200" baseline="30000" dirty="0">
                <a:latin typeface="Calibri" panose="020F0502020204030204" pitchFamily="34" charset="0"/>
                <a:cs typeface="Calibri" panose="020F0502020204030204" pitchFamily="34" charset="0"/>
              </a:rPr>
              <a:t>17 </a:t>
            </a:r>
            <a:r>
              <a:rPr lang="en-US" sz="3200" dirty="0">
                <a:latin typeface="Calibri" panose="020F0502020204030204" pitchFamily="34" charset="0"/>
                <a:cs typeface="Calibri" panose="020F0502020204030204" pitchFamily="34" charset="0"/>
              </a:rPr>
              <a:t>Then to Adam He said, “Because you have listened to the voice of your wife, and have eaten from the tree about which I commanded you, saying, ‘You shall not eat from it’; Cursed is the ground because of you; In toil you will eat of it All the days of your life. </a:t>
            </a:r>
            <a:r>
              <a:rPr lang="en-US" sz="3200" baseline="30000" dirty="0">
                <a:latin typeface="Calibri" panose="020F0502020204030204" pitchFamily="34" charset="0"/>
                <a:cs typeface="Calibri" panose="020F0502020204030204" pitchFamily="34" charset="0"/>
              </a:rPr>
              <a:t>18 </a:t>
            </a:r>
            <a:r>
              <a:rPr lang="en-US" sz="3200" dirty="0">
                <a:latin typeface="Calibri" panose="020F0502020204030204" pitchFamily="34" charset="0"/>
                <a:cs typeface="Calibri" panose="020F0502020204030204" pitchFamily="34" charset="0"/>
              </a:rPr>
              <a:t>“Both thorns and thistles it shall grow for you; And you will eat the plants of the field; </a:t>
            </a:r>
            <a:r>
              <a:rPr lang="en-US" sz="3200" baseline="30000" dirty="0">
                <a:latin typeface="Calibri" panose="020F0502020204030204" pitchFamily="34" charset="0"/>
                <a:cs typeface="Calibri" panose="020F0502020204030204" pitchFamily="34" charset="0"/>
              </a:rPr>
              <a:t>19 </a:t>
            </a:r>
            <a:r>
              <a:rPr lang="en-US" sz="3200" dirty="0">
                <a:latin typeface="Calibri" panose="020F0502020204030204" pitchFamily="34" charset="0"/>
                <a:cs typeface="Calibri" panose="020F0502020204030204" pitchFamily="34" charset="0"/>
              </a:rPr>
              <a:t>By the sweat of your face You will eat bread...”</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35107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1161862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71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2261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srcRect/>
          <a:stretch>
            <a:fillRect/>
          </a:stretch>
        </p:blipFill>
        <p:spPr bwMode="auto">
          <a:xfrm>
            <a:off x="3056614" y="3352800"/>
            <a:ext cx="3030773"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85B471A1-F495-49E3-A7C4-D4F55ED822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6956807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1189158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die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0922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15:21-22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die, so also in Christ all will be made alive.”</a:t>
            </a:r>
          </a:p>
        </p:txBody>
      </p:sp>
      <p:pic>
        <p:nvPicPr>
          <p:cNvPr id="2" name="Picture 1">
            <a:extLst>
              <a:ext uri="{FF2B5EF4-FFF2-40B4-BE49-F238E27FC236}">
                <a16:creationId xmlns:a16="http://schemas.microsoft.com/office/drawing/2014/main" id="{82F5B3B9-C260-48F7-92A7-5895634FD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880" y="2788920"/>
            <a:ext cx="2682240" cy="2011680"/>
          </a:xfrm>
          <a:prstGeom prst="rect">
            <a:avLst/>
          </a:prstGeom>
        </p:spPr>
      </p:pic>
    </p:spTree>
    <p:extLst>
      <p:ext uri="{BB962C8B-B14F-4D97-AF65-F5344CB8AC3E}">
        <p14:creationId xmlns:p14="http://schemas.microsoft.com/office/powerpoint/2010/main" val="184560402"/>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3650532836"/>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75D55-7921-4408-BCEF-8BC77DC46C3D}"/>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48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Cor. 4:16</a:t>
            </a:r>
            <a:endParaRPr lang="en-US" alt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we do not lose heart, but though our outer man is decaying, yet our inner man is being renewed day by day.</a:t>
            </a:r>
          </a:p>
        </p:txBody>
      </p:sp>
      <p:pic>
        <p:nvPicPr>
          <p:cNvPr id="3" name="Picture 2">
            <a:extLst>
              <a:ext uri="{FF2B5EF4-FFF2-40B4-BE49-F238E27FC236}">
                <a16:creationId xmlns:a16="http://schemas.microsoft.com/office/drawing/2014/main" id="{02E185EF-4D20-49A6-9761-B9C3940D1E52}"/>
              </a:ext>
            </a:extLst>
          </p:cNvPr>
          <p:cNvPicPr>
            <a:picLocks noChangeAspect="1"/>
          </p:cNvPicPr>
          <p:nvPr/>
        </p:nvPicPr>
        <p:blipFill>
          <a:blip r:embed="rId3"/>
          <a:stretch>
            <a:fillRect/>
          </a:stretch>
        </p:blipFill>
        <p:spPr>
          <a:xfrm>
            <a:off x="3553522" y="2590800"/>
            <a:ext cx="2036957" cy="2286000"/>
          </a:xfrm>
          <a:prstGeom prst="rect">
            <a:avLst/>
          </a:prstGeom>
        </p:spPr>
      </p:pic>
    </p:spTree>
    <p:extLst>
      <p:ext uri="{BB962C8B-B14F-4D97-AF65-F5344CB8AC3E}">
        <p14:creationId xmlns:p14="http://schemas.microsoft.com/office/powerpoint/2010/main" val="13128549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2105459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71D19-C9CD-408C-9DEE-197D1602615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52118"/>
          </a:xfrm>
          <a:prstGeom prst="rect">
            <a:avLst/>
          </a:prstGeom>
          <a:noFill/>
          <a:ln w="28575">
            <a:noFill/>
            <a:miter lim="800000"/>
            <a:headEnd/>
            <a:tailEnd/>
          </a:ln>
        </p:spPr>
        <p:txBody>
          <a:bodyPr wrap="square">
            <a:spAutoFit/>
          </a:bodyPr>
          <a:lstStyle/>
          <a:p>
            <a:pPr algn="ctr">
              <a:spcBef>
                <a:spcPts val="450"/>
              </a:spcBef>
              <a:spcAft>
                <a:spcPts val="45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450"/>
              </a:spcBef>
              <a:spcAft>
                <a:spcPts val="45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3732" y="3143250"/>
            <a:ext cx="1856536" cy="1645920"/>
          </a:xfrm>
          <a:prstGeom prst="rect">
            <a:avLst/>
          </a:prstGeom>
        </p:spPr>
      </p:pic>
    </p:spTree>
    <p:extLst>
      <p:ext uri="{BB962C8B-B14F-4D97-AF65-F5344CB8AC3E}">
        <p14:creationId xmlns:p14="http://schemas.microsoft.com/office/powerpoint/2010/main" val="85955653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11083</TotalTime>
  <Words>4620</Words>
  <Application>Microsoft Office PowerPoint</Application>
  <PresentationFormat>On-screen Show (4:3)</PresentationFormat>
  <Paragraphs>413</Paragraphs>
  <Slides>115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115</vt:i4>
      </vt:variant>
    </vt:vector>
  </HeadingPairs>
  <TitlesOfParts>
    <vt:vector size="121" baseType="lpstr">
      <vt:lpstr>Calibri</vt:lpstr>
      <vt:lpstr>system-ui</vt:lpstr>
      <vt:lpstr>Times New Roman</vt:lpstr>
      <vt:lpstr>Wingdings</vt:lpstr>
      <vt:lpstr>Azure</vt:lpstr>
      <vt:lpstr>Azure</vt:lpstr>
      <vt:lpstr>PowerPoint Presentation</vt:lpstr>
      <vt:lpstr>GENESIS STRUCTURE</vt:lpstr>
      <vt:lpstr>GENESIS STRUCTURE</vt:lpstr>
      <vt:lpstr>PowerPoint Presentation</vt:lpstr>
      <vt:lpstr>GENESIS STRUCTURE</vt:lpstr>
      <vt:lpstr>GENESIS 3: THE FALL OF 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Names &amp; Titles Demonstrating Satan’s Post-Fall, Earthly Authority  (Job 1:7; 2:2; Luke 4:5-8; Rom. 8:19-22)</vt:lpstr>
      <vt:lpstr>PowerPoint Presentation</vt:lpstr>
      <vt:lpstr>Satan’s Tactics (2 Cor 2:11)</vt:lpstr>
      <vt:lpstr>PowerPoint Presentation</vt:lpstr>
      <vt:lpstr>Satan’s Tactics (2 Cor 2:11)</vt:lpstr>
      <vt:lpstr>PowerPoint Presentation</vt:lpstr>
      <vt:lpstr>Satan’s Tactics (2 Cor 2:11)</vt:lpstr>
      <vt:lpstr>PowerPoint Presentation</vt:lpstr>
      <vt:lpstr>Adam and Eve’s Mistakes (Eph 6:10-20)</vt:lpstr>
      <vt:lpstr>Adam and Eve’s Mistakes (Eph 6:10-20)</vt:lpstr>
      <vt:lpstr>PowerPoint Presentation</vt:lpstr>
      <vt:lpstr>Adam and Eve’s Mistakes (Eph 6:10-20)</vt:lpstr>
      <vt:lpstr>PowerPoint Presentation</vt:lpstr>
      <vt:lpstr>Adam and Eve’s Mistakes (Eph 6:10-20)</vt:lpstr>
      <vt:lpstr>PowerPoint Presentation</vt:lpstr>
      <vt:lpstr>Adam and Eve’s Mistakes (Eph 6:10-20)</vt:lpstr>
      <vt:lpstr>Satan’s Tactics (2 Cor 2:11)</vt:lpstr>
      <vt:lpstr>PowerPoint Presentation</vt:lpstr>
      <vt:lpstr>Old Satan Deluder Law: 1642 Massachusetts</vt:lpstr>
      <vt:lpstr>PowerPoint Presentation</vt:lpstr>
      <vt:lpstr>Satan’s Tactics (2 Cor 2:11)</vt:lpstr>
      <vt:lpstr>PowerPoint Presentation</vt:lpstr>
      <vt:lpstr>PowerPoint Presentation</vt:lpstr>
      <vt:lpstr>PowerPoint Presentation</vt:lpstr>
      <vt:lpstr>Satan’s Tactics (2 Cor 2:11)</vt:lpstr>
      <vt:lpstr>PowerPoint Presentation</vt:lpstr>
      <vt:lpstr>Sin of Adam and Eve (3:6)</vt:lpstr>
      <vt:lpstr>Sin of Adam and Eve (3:6)</vt:lpstr>
      <vt:lpstr>Sin of Adam and Eve (3:6)</vt:lpstr>
      <vt:lpstr>Evangelical Feminism</vt:lpstr>
      <vt:lpstr>Male Headship Before the Fall</vt:lpstr>
      <vt:lpstr>Male Headship Before the Fall</vt:lpstr>
      <vt:lpstr>Male Headship Before the Fall</vt:lpstr>
      <vt:lpstr>Biblical Significance of Naming</vt:lpstr>
      <vt:lpstr>Male Headship Before the Fall</vt:lpstr>
      <vt:lpstr>PowerPoint Presentation</vt:lpstr>
      <vt:lpstr>PowerPoint Presentation</vt:lpstr>
      <vt:lpstr>Woman created from man’s side…not his foot</vt:lpstr>
      <vt:lpstr>PowerPoint Presentation</vt:lpstr>
      <vt:lpstr>PowerPoint Presentation</vt:lpstr>
      <vt:lpstr>PowerPoint Presentation</vt:lpstr>
      <vt:lpstr>PowerPoint Presentation</vt:lpstr>
      <vt:lpstr>Results of the Sin  (3:7-13)</vt:lpstr>
      <vt:lpstr>Results of the Sin  (3:7-13)</vt:lpstr>
      <vt:lpstr>Results of the Sin  (3:7-13)</vt:lpstr>
      <vt:lpstr>Results of the Sin  (3:7-13)</vt:lpstr>
      <vt:lpstr>Results of the Sin  (3:7-13)</vt:lpstr>
      <vt:lpstr>PowerPoint Presentation</vt:lpstr>
      <vt:lpstr>PowerPoint Presentation</vt:lpstr>
      <vt:lpstr>PowerPoint Presentation</vt:lpstr>
      <vt:lpstr>PowerPoint Presentation</vt:lpstr>
      <vt:lpstr>Divine Judgments  (3:14-19)</vt:lpstr>
      <vt:lpstr>Divine Judgments  (3:14-19)</vt:lpstr>
      <vt:lpstr>Serpent  (3:14-15)</vt:lpstr>
      <vt:lpstr>Serpent  (3:14-15)</vt:lpstr>
      <vt:lpstr>PowerPoint Presentation</vt:lpstr>
      <vt:lpstr>PowerPoint Presentation</vt:lpstr>
      <vt:lpstr>Serpent  (3:14-15)</vt:lpstr>
      <vt:lpstr>Satan’s Progressive Defeat</vt:lpstr>
      <vt:lpstr>Satanic Attempts to Stop Messiah</vt:lpstr>
      <vt:lpstr>Divine Judgments  (3:14-19)</vt:lpstr>
      <vt:lpstr>Woman  (3:16)</vt:lpstr>
      <vt:lpstr>Woman  (3:16)</vt:lpstr>
      <vt:lpstr>PowerPoint Presentation</vt:lpstr>
      <vt:lpstr>Woman  (3:16)</vt:lpstr>
      <vt:lpstr>PowerPoint Presentation</vt:lpstr>
      <vt:lpstr>PowerPoint Presentation</vt:lpstr>
      <vt:lpstr>Parallel Between Genesis 3:16 &amp; 4:7</vt:lpstr>
      <vt:lpstr>PowerPoint Presentation</vt:lpstr>
      <vt:lpstr>PowerPoint Presentation</vt:lpstr>
      <vt:lpstr>PowerPoint Presentation</vt:lpstr>
      <vt:lpstr>Divine Judgments  (3:14-19)</vt:lpstr>
      <vt:lpstr>Man  (3:17-19)</vt:lpstr>
      <vt:lpstr>Man  (3:17-19)</vt:lpstr>
      <vt:lpstr>PowerPoint Presentation</vt:lpstr>
      <vt:lpstr>PowerPoint Presentation</vt:lpstr>
      <vt:lpstr>Man  (3:17-19)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Provision  (3:20-24)</vt:lpstr>
      <vt:lpstr>God’s Provision  (3:20-24)</vt:lpstr>
      <vt:lpstr>PowerPoint Presentation</vt:lpstr>
      <vt:lpstr>PowerPoint Presentation</vt:lpstr>
      <vt:lpstr>God’s Provision  (3:20-24)</vt:lpstr>
      <vt:lpstr>God’s Provision  (3:20-24)</vt:lpstr>
      <vt:lpstr>PowerPoint Presentation</vt:lpstr>
      <vt:lpstr>Trinitarianism in Genesis</vt:lpstr>
      <vt:lpstr>The Divine Institutions</vt:lpstr>
      <vt:lpstr>The Divine Institutions</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011 - 3v1-24</dc:title>
  <dc:subject>Genesis 3</dc:subject>
  <dc:creator>A. Woods</dc:creator>
  <dc:description>Modified by Jim McGowan</dc:description>
  <cp:lastModifiedBy>Andy Woods</cp:lastModifiedBy>
  <cp:revision>1148</cp:revision>
  <cp:lastPrinted>2011-06-25T18:12:52Z</cp:lastPrinted>
  <dcterms:created xsi:type="dcterms:W3CDTF">2009-03-17T12:21:13Z</dcterms:created>
  <dcterms:modified xsi:type="dcterms:W3CDTF">2020-10-24T16:22:56Z</dcterms:modified>
</cp:coreProperties>
</file>