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handoutMasterIdLst>
    <p:handoutMasterId r:id="rId35"/>
  </p:handoutMasterIdLst>
  <p:sldIdLst>
    <p:sldId id="435" r:id="rId3"/>
    <p:sldId id="6809" r:id="rId4"/>
    <p:sldId id="6810" r:id="rId5"/>
    <p:sldId id="5555" r:id="rId6"/>
    <p:sldId id="2064" r:id="rId7"/>
    <p:sldId id="6789" r:id="rId8"/>
    <p:sldId id="271" r:id="rId9"/>
    <p:sldId id="460" r:id="rId10"/>
    <p:sldId id="275" r:id="rId11"/>
    <p:sldId id="6836" r:id="rId12"/>
    <p:sldId id="6811" r:id="rId13"/>
    <p:sldId id="6840" r:id="rId14"/>
    <p:sldId id="328" r:id="rId15"/>
    <p:sldId id="461" r:id="rId16"/>
    <p:sldId id="6819" r:id="rId17"/>
    <p:sldId id="6820" r:id="rId18"/>
    <p:sldId id="1750" r:id="rId19"/>
    <p:sldId id="2921" r:id="rId20"/>
    <p:sldId id="5906" r:id="rId21"/>
    <p:sldId id="5867" r:id="rId22"/>
    <p:sldId id="3741" r:id="rId23"/>
    <p:sldId id="272" r:id="rId24"/>
    <p:sldId id="5942" r:id="rId25"/>
    <p:sldId id="3742" r:id="rId26"/>
    <p:sldId id="6821" r:id="rId27"/>
    <p:sldId id="5138" r:id="rId28"/>
    <p:sldId id="6832" r:id="rId29"/>
    <p:sldId id="6833" r:id="rId30"/>
    <p:sldId id="6791" r:id="rId31"/>
    <p:sldId id="6841" r:id="rId32"/>
    <p:sldId id="6843" r:id="rId33"/>
    <p:sldId id="6842" r:id="rId3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6353" autoAdjust="0"/>
  </p:normalViewPr>
  <p:slideViewPr>
    <p:cSldViewPr>
      <p:cViewPr varScale="1">
        <p:scale>
          <a:sx n="104" d="100"/>
          <a:sy n="104" d="100"/>
        </p:scale>
        <p:origin x="113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32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t>‹#›</a:t>
            </a:fld>
            <a:endParaRPr lang="en-US"/>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2064513" y="180762"/>
            <a:ext cx="3847253" cy="547446"/>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 – 005 - James 1:13b-18</a:t>
            </a:r>
          </a:p>
          <a:p>
            <a:pPr>
              <a:defRPr/>
            </a:pPr>
            <a:r>
              <a:rPr lang="en-US" sz="1500" dirty="0"/>
              <a:t>10-21-2020</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522673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10/21/2020</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PRACTICAL RIGHTEOUSNESS</a:t>
            </a:r>
          </a:p>
        </p:txBody>
      </p:sp>
      <p:pic>
        <p:nvPicPr>
          <p:cNvPr id="2" name="Picture 2">
            <a:extLst>
              <a:ext uri="{FF2B5EF4-FFF2-40B4-BE49-F238E27FC236}">
                <a16:creationId xmlns:a16="http://schemas.microsoft.com/office/drawing/2014/main" id="{27E12048-F2EC-48AA-9594-5B70DD729F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413" y="1828800"/>
            <a:ext cx="679117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8686800" cy="3114676"/>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Command not to charge God with temptation – Jas 1:13-18</a:t>
            </a:r>
          </a:p>
        </p:txBody>
      </p:sp>
      <p:pic>
        <p:nvPicPr>
          <p:cNvPr id="2" name="Picture 1">
            <a:extLst>
              <a:ext uri="{FF2B5EF4-FFF2-40B4-BE49-F238E27FC236}">
                <a16:creationId xmlns:a16="http://schemas.microsoft.com/office/drawing/2014/main" id="{7D6B0BE6-61DD-484D-8C28-46F895666A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4191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126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Why Rejoice During Trials?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1:2-12)</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686800" cy="31242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Trials produce patience &amp; maturity (1:2-8)</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Trials produce intimacy &amp; dependence upon God (1:9-11)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Believers will be rewarded for enduring trials (1:12)</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917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8839200" cy="3114676"/>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Command not to charge God with temptation – Jas 1:13-18</a:t>
            </a:r>
          </a:p>
        </p:txBody>
      </p:sp>
      <p:pic>
        <p:nvPicPr>
          <p:cNvPr id="2" name="Picture 1">
            <a:extLst>
              <a:ext uri="{FF2B5EF4-FFF2-40B4-BE49-F238E27FC236}">
                <a16:creationId xmlns:a16="http://schemas.microsoft.com/office/drawing/2014/main" id="{7D6B0BE6-61DD-484D-8C28-46F895666A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4191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912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3436" y="228600"/>
            <a:ext cx="7877128" cy="6400800"/>
          </a:xfrm>
          <a:prstGeom prst="rect">
            <a:avLst/>
          </a:prstGeom>
        </p:spPr>
      </p:pic>
      <p:sp>
        <p:nvSpPr>
          <p:cNvPr id="5" name="Oval 4"/>
          <p:cNvSpPr/>
          <p:nvPr/>
        </p:nvSpPr>
        <p:spPr>
          <a:xfrm>
            <a:off x="1311779" y="2057400"/>
            <a:ext cx="1126621" cy="56402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707307" y="3428999"/>
            <a:ext cx="974221" cy="56402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335281" y="457200"/>
            <a:ext cx="1284719" cy="56402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329022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Reasons Why Blaming God is Wrong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1:13-18)</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31242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Temptation cannot emanate from God (1:13b)</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Temptation comes from man’s fallen nature (1:14-15)</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God is the giver of good gifts (1:16-18)</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Reasons Why Blaming God is Wrong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1:13-18)</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3124200"/>
          </a:xfrm>
        </p:spPr>
        <p:txBody>
          <a:bodyPr/>
          <a:lstStyle/>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Temptation cannot emanate from God (1:13b)</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Temptation comes from man’s fallen nature (1:14-15)</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God is the giver of good gifts (1:16-18)</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227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Reasons Why Blaming God is Wrong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1:13-18)</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31242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Temptation cannot emanate from God (1:13b)</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Temptation comes from man’s fallen nature (1:14-15)</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God is the giver of good gifts (1:16-18)</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380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5CB2BE-7E4D-4E5C-B78B-34894B7581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2"/>
            <a:ext cx="9144000" cy="3323987"/>
          </a:xfrm>
          <a:prstGeom prst="rect">
            <a:avLst/>
          </a:prstGeom>
          <a:noFill/>
          <a:ln w="28575">
            <a:noFill/>
            <a:miter lim="800000"/>
            <a:headEnd/>
            <a:tailEnd/>
          </a:ln>
        </p:spPr>
        <p:txBody>
          <a:bodyPr wrap="square">
            <a:spAutoFit/>
          </a:bodyPr>
          <a:lstStyle/>
          <a:p>
            <a:pPr algn="ctr">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8:21</a:t>
            </a:r>
          </a:p>
          <a:p>
            <a:pPr algn="just">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smelled the soothing aroma; and the Lord said to Himself, “I will never again curse the ground on account of man, for </a:t>
            </a: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intent of man’s heart is evil from his youth</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will never again destroy every living thing, as I have done.[emphasis mine].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1295" y="3230880"/>
            <a:ext cx="2001411" cy="1645920"/>
          </a:xfrm>
          <a:prstGeom prst="rect">
            <a:avLst/>
          </a:prstGeom>
        </p:spPr>
      </p:pic>
    </p:spTree>
    <p:extLst>
      <p:ext uri="{BB962C8B-B14F-4D97-AF65-F5344CB8AC3E}">
        <p14:creationId xmlns:p14="http://schemas.microsoft.com/office/powerpoint/2010/main" val="2831827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1D5D77-08A7-4F2D-BFF3-B4B931E21D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
            <a:ext cx="9144000" cy="6857999"/>
          </a:xfrm>
          <a:prstGeom prst="rect">
            <a:avLst/>
          </a:prstGeom>
        </p:spPr>
      </p:pic>
      <p:sp>
        <p:nvSpPr>
          <p:cNvPr id="134147" name="Rectangle 1"/>
          <p:cNvSpPr>
            <a:spLocks noChangeArrowheads="1"/>
          </p:cNvSpPr>
          <p:nvPr/>
        </p:nvSpPr>
        <p:spPr bwMode="auto">
          <a:xfrm>
            <a:off x="0" y="3"/>
            <a:ext cx="9144000" cy="1908215"/>
          </a:xfrm>
          <a:prstGeom prst="rect">
            <a:avLst/>
          </a:prstGeom>
          <a:noFill/>
          <a:ln w="28575">
            <a:noFill/>
            <a:miter lim="800000"/>
            <a:headEnd/>
            <a:tailEnd/>
          </a:ln>
        </p:spPr>
        <p:txBody>
          <a:bodyPr wrap="square">
            <a:spAutoFit/>
          </a:bodyPr>
          <a:lstStyle/>
          <a:p>
            <a:pPr marL="342891" indent="-342891" algn="ctr" defTabSz="685783">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Jeremiah 17:9</a:t>
            </a:r>
          </a:p>
          <a:p>
            <a:pPr algn="just" fontAlgn="auto">
              <a:spcBef>
                <a:spcPts val="0"/>
              </a:spcBef>
              <a:spcAft>
                <a:spcPts val="0"/>
              </a:spcAft>
              <a:defRPr/>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The </a:t>
            </a:r>
            <a:r>
              <a:rPr lang="en-US" sz="3600" b="1" u="sng" dirty="0">
                <a:solidFill>
                  <a:srgbClr val="FFFFCC"/>
                </a:solidFill>
                <a:latin typeface="Calibri" panose="020F0502020204030204" pitchFamily="34" charset="0"/>
                <a:cs typeface="Calibri" panose="020F0502020204030204" pitchFamily="34" charset="0"/>
              </a:rPr>
              <a:t>heart</a:t>
            </a:r>
            <a:r>
              <a:rPr lang="en-US" sz="3600" dirty="0">
                <a:latin typeface="Calibri" panose="020F0502020204030204" pitchFamily="34" charset="0"/>
                <a:cs typeface="Calibri" panose="020F0502020204030204" pitchFamily="34" charset="0"/>
              </a:rPr>
              <a:t> is more </a:t>
            </a:r>
            <a:r>
              <a:rPr lang="en-US" sz="3600" b="1" u="sng" dirty="0">
                <a:solidFill>
                  <a:srgbClr val="FFFFCC"/>
                </a:solidFill>
                <a:latin typeface="Calibri" panose="020F0502020204030204" pitchFamily="34" charset="0"/>
                <a:cs typeface="Calibri" panose="020F0502020204030204" pitchFamily="34" charset="0"/>
              </a:rPr>
              <a:t>deceitful</a:t>
            </a:r>
            <a:r>
              <a:rPr lang="en-US" sz="3600" dirty="0">
                <a:latin typeface="Calibri" panose="020F0502020204030204" pitchFamily="34" charset="0"/>
                <a:cs typeface="Calibri" panose="020F0502020204030204" pitchFamily="34" charset="0"/>
              </a:rPr>
              <a:t> than all else And is desperately </a:t>
            </a:r>
            <a:r>
              <a:rPr lang="en-US" sz="3600" b="1" u="sng" dirty="0">
                <a:solidFill>
                  <a:srgbClr val="FFFFCC"/>
                </a:solidFill>
                <a:latin typeface="Calibri" panose="020F0502020204030204" pitchFamily="34" charset="0"/>
                <a:cs typeface="Calibri" panose="020F0502020204030204" pitchFamily="34" charset="0"/>
              </a:rPr>
              <a:t>sick</a:t>
            </a:r>
            <a:r>
              <a:rPr lang="en-US" sz="3600" dirty="0">
                <a:latin typeface="Calibri" panose="020F0502020204030204" pitchFamily="34" charset="0"/>
                <a:cs typeface="Calibri" panose="020F0502020204030204" pitchFamily="34" charset="0"/>
              </a:rPr>
              <a:t>; Who can </a:t>
            </a:r>
            <a:r>
              <a:rPr lang="en-US" sz="3600" b="1" u="sng" dirty="0">
                <a:solidFill>
                  <a:srgbClr val="FFFFCC"/>
                </a:solidFill>
                <a:latin typeface="Calibri" panose="020F0502020204030204" pitchFamily="34" charset="0"/>
                <a:cs typeface="Calibri" panose="020F0502020204030204" pitchFamily="34" charset="0"/>
              </a:rPr>
              <a:t>understand</a:t>
            </a:r>
            <a:r>
              <a:rPr lang="en-US" sz="3600" dirty="0">
                <a:latin typeface="Calibri" panose="020F0502020204030204" pitchFamily="34" charset="0"/>
                <a:cs typeface="Calibri" panose="020F0502020204030204" pitchFamily="34" charset="0"/>
              </a:rPr>
              <a:t> it?.”</a:t>
            </a:r>
          </a:p>
        </p:txBody>
      </p:sp>
      <p:pic>
        <p:nvPicPr>
          <p:cNvPr id="3" name="Picture 2">
            <a:extLst>
              <a:ext uri="{FF2B5EF4-FFF2-40B4-BE49-F238E27FC236}">
                <a16:creationId xmlns:a16="http://schemas.microsoft.com/office/drawing/2014/main" id="{486CE41B-FC63-48D6-BAA0-FD6EE7E1D5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22177" y="1981200"/>
            <a:ext cx="3899647" cy="2819400"/>
          </a:xfrm>
          <a:prstGeom prst="ellipse">
            <a:avLst/>
          </a:prstGeom>
        </p:spPr>
      </p:pic>
    </p:spTree>
    <p:extLst>
      <p:ext uri="{BB962C8B-B14F-4D97-AF65-F5344CB8AC3E}">
        <p14:creationId xmlns:p14="http://schemas.microsoft.com/office/powerpoint/2010/main" val="55343077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A5408C-F4A1-45E3-8E77-4E54C6E869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
            <a:ext cx="9144000" cy="6857999"/>
          </a:xfrm>
          <a:prstGeom prst="rect">
            <a:avLst/>
          </a:prstGeom>
        </p:spPr>
      </p:pic>
      <p:sp>
        <p:nvSpPr>
          <p:cNvPr id="7" name="Rectangle 6">
            <a:extLst>
              <a:ext uri="{FF2B5EF4-FFF2-40B4-BE49-F238E27FC236}">
                <a16:creationId xmlns:a16="http://schemas.microsoft.com/office/drawing/2014/main" id="{7CDEAED3-01F1-4371-916A-19B18503684B}"/>
              </a:ext>
            </a:extLst>
          </p:cNvPr>
          <p:cNvSpPr/>
          <p:nvPr/>
        </p:nvSpPr>
        <p:spPr>
          <a:xfrm>
            <a:off x="0" y="3"/>
            <a:ext cx="9144000" cy="4739759"/>
          </a:xfrm>
          <a:prstGeom prst="rect">
            <a:avLst/>
          </a:prstGeom>
        </p:spPr>
        <p:txBody>
          <a:bodyPr wrap="square">
            <a:spAutoFit/>
          </a:bodyPr>
          <a:lstStyle/>
          <a:p>
            <a:pPr marL="342891" indent="-342891" algn="ctr" defTabSz="685783">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Mark 7:20-23</a:t>
            </a:r>
            <a:endPar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was saying, ‘That which proceeds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of the 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is what defiles the man.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within, out of the heart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men, proceed the evil thoughts, fornications, thefts, murders, adulteries,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deeds of coveting and wickedness, as well as deceit, sensuality, envy, slander, pride and foolishness.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these evil things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proceed from within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defile the man.’”</a:t>
            </a:r>
          </a:p>
        </p:txBody>
      </p:sp>
    </p:spTree>
    <p:extLst>
      <p:ext uri="{BB962C8B-B14F-4D97-AF65-F5344CB8AC3E}">
        <p14:creationId xmlns:p14="http://schemas.microsoft.com/office/powerpoint/2010/main" val="2745852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412557"/>
          </a:xfrm>
        </p:spPr>
        <p:txBody>
          <a:bodyPr/>
          <a:lstStyle/>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5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544775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3DC3CF-FD17-4CC6-BB71-7ABFCB2ED5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370701"/>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20:1-3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an angel coming down from heaven, holding the key of the abyss and a great chain in his hand.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laid hold of the dragon, the serpent of old, who is the devil and Satan, and bound him for a thousand years;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threw him into the abyss, and shut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sealed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over him, so that he would not deceive the nations any longer, until the thousand years were completed; after these things he must be released for a short time.”</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848451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B7774E78-6F3A-41BB-BA5B-A7CAAFEC9A4E}"/>
              </a:ext>
            </a:extLst>
          </p:cNvPr>
          <p:cNvSpPr>
            <a:spLocks noGrp="1" noChangeArrowheads="1"/>
          </p:cNvSpPr>
          <p:nvPr>
            <p:ph type="body" idx="4294967295"/>
          </p:nvPr>
        </p:nvSpPr>
        <p:spPr>
          <a:xfrm>
            <a:off x="304800" y="1325563"/>
            <a:ext cx="7162800" cy="5227637"/>
          </a:xfrm>
        </p:spPr>
        <p:txBody>
          <a:bodyPr/>
          <a:lstStyle/>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Initial eviction from heaven (Isa 14:12-15; Ezek 28:12-17)</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Eden (Gen 3:15)</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Pre-diluvian world (1 Pet 3:19-20)</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Cross (John 12:31; 16:11; Col 2:15; Heb 2:14; 1 John 3:8)</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Mid point of the Tribulation (Rev 12:9)</a:t>
            </a:r>
          </a:p>
          <a:p>
            <a:pPr marL="514350" indent="-514350" algn="just" eaLnBrk="1" hangingPunct="1">
              <a:spcBef>
                <a:spcPts val="0"/>
              </a:spcBef>
              <a:spcAft>
                <a:spcPts val="1800"/>
              </a:spcAft>
              <a:buSzPct val="100000"/>
              <a:buFont typeface="+mj-lt"/>
              <a:buAutoNum type="arabicPeriod"/>
              <a:defRPr/>
            </a:pPr>
            <a:r>
              <a:rPr lang="en-US" sz="2800" b="1" u="sng" kern="1200" dirty="0">
                <a:solidFill>
                  <a:srgbClr val="FFFFCC"/>
                </a:solidFill>
                <a:effectLst>
                  <a:outerShdw blurRad="38100" dist="38100" dir="2700000" algn="tl">
                    <a:srgbClr val="000000">
                      <a:alpha val="43137"/>
                    </a:srgbClr>
                  </a:outerShdw>
                </a:effectLst>
              </a:rPr>
              <a:t>Beginning of millennium (Rev 20:2-3)</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End of millennium (Rev 20:10)</a:t>
            </a:r>
          </a:p>
        </p:txBody>
      </p:sp>
      <p:pic>
        <p:nvPicPr>
          <p:cNvPr id="47107" name="Picture 4">
            <a:extLst>
              <a:ext uri="{FF2B5EF4-FFF2-40B4-BE49-F238E27FC236}">
                <a16:creationId xmlns:a16="http://schemas.microsoft.com/office/drawing/2014/main" id="{ED3568EC-6C27-4A0B-A1CD-705A0DE67E4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0" y="2438400"/>
            <a:ext cx="1371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a:extLst>
              <a:ext uri="{FF2B5EF4-FFF2-40B4-BE49-F238E27FC236}">
                <a16:creationId xmlns:a16="http://schemas.microsoft.com/office/drawing/2014/main" id="{6C9EF90B-FAB1-480C-84C2-7BB4DA4D06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99F689D4-12FF-4D81-B949-67DDCE03EB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759ADDC8-F772-454F-9B93-5B498C01320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Satan’s Progressive Defeat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57EE89-7B42-401C-8B48-BA2DB447AB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marL="342900" indent="-342900"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Zechariah 14:16-18</a:t>
            </a:r>
          </a:p>
          <a:p>
            <a:pPr algn="just">
              <a:spcBef>
                <a:spcPts val="0"/>
              </a:spcBef>
              <a:spcAft>
                <a:spcPts val="0"/>
              </a:spcAft>
            </a:pPr>
            <a:r>
              <a:rPr lang="en-US" sz="2800" dirty="0">
                <a:latin typeface="Calibri" panose="020F0502020204030204" pitchFamily="34" charset="0"/>
                <a:cs typeface="Calibri" panose="020F0502020204030204" pitchFamily="34" charset="0"/>
              </a:rPr>
              <a:t>“Then it will come about that any who are left of all the nations that went against Jerusalem will go up from year to year to worship the King,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of hosts, and to celebrate the Feast of Booths. </a:t>
            </a:r>
            <a:r>
              <a:rPr lang="en-US" sz="2800" baseline="30000" dirty="0">
                <a:latin typeface="Calibri" panose="020F0502020204030204" pitchFamily="34" charset="0"/>
                <a:cs typeface="Calibri" panose="020F0502020204030204" pitchFamily="34" charset="0"/>
              </a:rPr>
              <a:t>17 </a:t>
            </a:r>
            <a:r>
              <a:rPr lang="en-US" sz="2800" dirty="0">
                <a:latin typeface="Calibri" panose="020F0502020204030204" pitchFamily="34" charset="0"/>
                <a:cs typeface="Calibri" panose="020F0502020204030204" pitchFamily="34" charset="0"/>
              </a:rPr>
              <a:t>And it will be that whichever of the families of the earth does not go up to Jerusalem to worship the King,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of hosts, there will be no rain on them. </a:t>
            </a:r>
            <a:r>
              <a:rPr lang="en-US" sz="2800" baseline="30000" dirty="0">
                <a:latin typeface="Calibri" panose="020F0502020204030204" pitchFamily="34" charset="0"/>
                <a:cs typeface="Calibri" panose="020F0502020204030204" pitchFamily="34" charset="0"/>
              </a:rPr>
              <a:t>18 </a:t>
            </a:r>
            <a:r>
              <a:rPr lang="en-US" sz="2800" dirty="0">
                <a:latin typeface="Calibri" panose="020F0502020204030204" pitchFamily="34" charset="0"/>
                <a:cs typeface="Calibri" panose="020F0502020204030204" pitchFamily="34" charset="0"/>
              </a:rPr>
              <a:t>If the family of Egypt does not go up or enter, then no </a:t>
            </a:r>
            <a:r>
              <a:rPr lang="en-US" sz="2800" i="1" dirty="0">
                <a:latin typeface="Calibri" panose="020F0502020204030204" pitchFamily="34" charset="0"/>
                <a:cs typeface="Calibri" panose="020F0502020204030204" pitchFamily="34" charset="0"/>
              </a:rPr>
              <a:t>rain will fall</a:t>
            </a:r>
            <a:r>
              <a:rPr lang="en-US" sz="2800" dirty="0">
                <a:latin typeface="Calibri" panose="020F0502020204030204" pitchFamily="34" charset="0"/>
                <a:cs typeface="Calibri" panose="020F0502020204030204" pitchFamily="34" charset="0"/>
              </a:rPr>
              <a:t> on them; it will be the plague with which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smites the nations who do not go up to celebrate the Feast of Booths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536653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4CD7B-EFB6-4E4D-B7F4-CD16829CAC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marL="342900" indent="-342900"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20:7-9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thousand years are completed, Satan will be released from his prison,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will come out to deceive the nations which are in the four corners of the earth, Gog and Magog, to gather them together for the war; the number of them is like the sand of the seashore.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came up on the broad plain of the earth and surrounded the camp of the saints and the beloved city, and fire came down from heaven and devoured them.”</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294552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Reasons Why Blaming God is Wrong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1:13-18)</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31242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Temptation cannot emanate from God (1:13b)</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Temptation comes from man’s fallen nature (1:14-15)</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God is the giver of good gifts (1:16-18)</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618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265" y="45720"/>
            <a:ext cx="758614" cy="914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89AF151C-99B2-46A4-86F0-E852733361C5}"/>
              </a:ext>
            </a:extLst>
          </p:cNvPr>
          <p:cNvSpPr/>
          <p:nvPr/>
        </p:nvSpPr>
        <p:spPr>
          <a:xfrm>
            <a:off x="0" y="1612642"/>
            <a:ext cx="9067800" cy="5016758"/>
          </a:xfrm>
          <a:prstGeom prst="rect">
            <a:avLst/>
          </a:prstGeom>
        </p:spPr>
        <p:txBody>
          <a:bodyPr wrap="square">
            <a:spAutoFit/>
          </a:bodyPr>
          <a:lstStyle/>
          <a:p>
            <a:pPr algn="just"/>
            <a:r>
              <a:rPr lang="en-US" sz="3200" dirty="0">
                <a:latin typeface="Calibri" panose="020F0502020204030204" pitchFamily="34" charset="0"/>
                <a:cs typeface="Calibri" panose="020F0502020204030204" pitchFamily="34" charset="0"/>
              </a:rPr>
              <a:t>“</a:t>
            </a:r>
            <a:r>
              <a:rPr lang="en-US" sz="3200" dirty="0">
                <a:effectLst/>
                <a:latin typeface="Calibri" panose="020F0502020204030204" pitchFamily="34" charset="0"/>
                <a:ea typeface="Times New Roman" panose="02020603050405020304" pitchFamily="18" charset="0"/>
              </a:rPr>
              <a:t>In this situation of this assembly, groping, as it were, in the dark to find political truth, and scarce able to distinguish it when presented to us, how has it happened, Sir, that we have not hitherto once thought of humbly applying to </a:t>
            </a:r>
            <a:r>
              <a:rPr lang="en-US" sz="3200" b="1" u="sng" dirty="0">
                <a:solidFill>
                  <a:srgbClr val="FFFFCC"/>
                </a:solidFill>
                <a:effectLst/>
                <a:latin typeface="Calibri" panose="020F0502020204030204" pitchFamily="34" charset="0"/>
                <a:ea typeface="Times New Roman" panose="02020603050405020304" pitchFamily="18" charset="0"/>
              </a:rPr>
              <a:t>the Father of Lights</a:t>
            </a:r>
            <a:r>
              <a:rPr lang="en-US" sz="3200" dirty="0">
                <a:effectLst/>
                <a:latin typeface="Calibri" panose="020F0502020204030204" pitchFamily="34" charset="0"/>
                <a:ea typeface="Times New Roman" panose="02020603050405020304" pitchFamily="18" charset="0"/>
              </a:rPr>
              <a:t> to illuminate our understandings? In the beginning of the contest with Britain, when we were sensible of danger, we had </a:t>
            </a:r>
            <a:r>
              <a:rPr lang="en-US" sz="3200" b="1" u="sng" dirty="0">
                <a:solidFill>
                  <a:srgbClr val="FFFFCC"/>
                </a:solidFill>
                <a:latin typeface="Calibri" panose="020F0502020204030204" pitchFamily="34" charset="0"/>
              </a:rPr>
              <a:t>daily prayers</a:t>
            </a:r>
            <a:r>
              <a:rPr lang="en-US" sz="3200" dirty="0">
                <a:effectLst/>
                <a:latin typeface="Calibri" panose="020F0502020204030204" pitchFamily="34" charset="0"/>
                <a:ea typeface="Times New Roman" panose="02020603050405020304" pitchFamily="18" charset="0"/>
              </a:rPr>
              <a:t> in this room for the divine protection. Our prayers, Sir, were heard-and they were graciously answered..</a:t>
            </a:r>
            <a:r>
              <a:rPr lang="en-US" sz="3200" dirty="0">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71314F55-ADBE-40CC-99C3-5DB8E11A7C10}"/>
              </a:ext>
            </a:extLst>
          </p:cNvPr>
          <p:cNvSpPr txBox="1"/>
          <p:nvPr/>
        </p:nvSpPr>
        <p:spPr>
          <a:xfrm>
            <a:off x="1062038" y="246727"/>
            <a:ext cx="7019925"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itchFamily="34" charset="0"/>
                <a:cs typeface="Calibri" pitchFamily="34" charset="0"/>
              </a:rPr>
              <a:t>Benjamin Franklin</a:t>
            </a:r>
          </a:p>
          <a:p>
            <a:pPr algn="ct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June 28, 1787; quoted by Albert Henry Smyth, ed., </a:t>
            </a:r>
            <a:r>
              <a:rPr lang="en-US" sz="18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Writings of Benjamin Franklin</a:t>
            </a: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(New York: The Macmillan Company, 1905-7), IX:600-1.</a:t>
            </a:r>
          </a:p>
        </p:txBody>
      </p:sp>
    </p:spTree>
    <p:extLst>
      <p:ext uri="{BB962C8B-B14F-4D97-AF65-F5344CB8AC3E}">
        <p14:creationId xmlns:p14="http://schemas.microsoft.com/office/powerpoint/2010/main" val="4050828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265" y="45720"/>
            <a:ext cx="758614" cy="914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89AF151C-99B2-46A4-86F0-E852733361C5}"/>
              </a:ext>
            </a:extLst>
          </p:cNvPr>
          <p:cNvSpPr/>
          <p:nvPr/>
        </p:nvSpPr>
        <p:spPr>
          <a:xfrm>
            <a:off x="0" y="1606927"/>
            <a:ext cx="9067800" cy="4031873"/>
          </a:xfrm>
          <a:prstGeom prst="rect">
            <a:avLst/>
          </a:prstGeom>
        </p:spPr>
        <p:txBody>
          <a:bodyPr wrap="square">
            <a:spAutoFit/>
          </a:bodyPr>
          <a:lstStyle/>
          <a:p>
            <a:pPr algn="just"/>
            <a:r>
              <a:rPr lang="en-US" sz="3200" dirty="0">
                <a:latin typeface="Calibri" panose="020F0502020204030204" pitchFamily="34" charset="0"/>
                <a:cs typeface="Calibri" panose="020F0502020204030204" pitchFamily="34" charset="0"/>
              </a:rPr>
              <a:t>“</a:t>
            </a:r>
            <a:r>
              <a:rPr lang="en-US" sz="3200" dirty="0">
                <a:effectLst/>
                <a:latin typeface="Calibri" panose="020F0502020204030204" pitchFamily="34" charset="0"/>
                <a:ea typeface="Times New Roman" panose="02020603050405020304" pitchFamily="18" charset="0"/>
              </a:rPr>
              <a:t>I have lived, Sir, a long time; and the longer I live, the more convincing proofs I see of this truth, that </a:t>
            </a:r>
            <a:r>
              <a:rPr lang="en-US" sz="3200" b="1" u="sng" dirty="0">
                <a:solidFill>
                  <a:srgbClr val="FFFFCC"/>
                </a:solidFill>
                <a:latin typeface="Calibri" panose="020F0502020204030204" pitchFamily="34" charset="0"/>
              </a:rPr>
              <a:t>God governs in the affairs of men</a:t>
            </a:r>
            <a:r>
              <a:rPr lang="en-US" sz="3200" dirty="0">
                <a:effectLst/>
                <a:latin typeface="Calibri" panose="020F0502020204030204" pitchFamily="34" charset="0"/>
                <a:ea typeface="Times New Roman" panose="02020603050405020304" pitchFamily="18" charset="0"/>
              </a:rPr>
              <a:t>. And </a:t>
            </a:r>
            <a:r>
              <a:rPr lang="en-US" sz="3200" b="1" u="sng" dirty="0">
                <a:solidFill>
                  <a:srgbClr val="FFFFCC"/>
                </a:solidFill>
                <a:latin typeface="Calibri" panose="020F0502020204030204" pitchFamily="34" charset="0"/>
              </a:rPr>
              <a:t>if a sparrow cannot fall to the ground without his notice</a:t>
            </a:r>
            <a:r>
              <a:rPr lang="en-US" sz="3200" dirty="0">
                <a:effectLst/>
                <a:latin typeface="Calibri" panose="020F0502020204030204" pitchFamily="34" charset="0"/>
                <a:ea typeface="Times New Roman" panose="02020603050405020304" pitchFamily="18" charset="0"/>
              </a:rPr>
              <a:t>, is it probable that an empire can rise without his aid? We have been assured, Sir, in the sacred writings that ‘</a:t>
            </a:r>
            <a:r>
              <a:rPr lang="en-US" sz="3200" b="1" u="sng" dirty="0">
                <a:solidFill>
                  <a:srgbClr val="FFFFCC"/>
                </a:solidFill>
                <a:latin typeface="Calibri" panose="020F0502020204030204" pitchFamily="34" charset="0"/>
              </a:rPr>
              <a:t>except the Lord build the house, they labor in vain that build it</a:t>
            </a:r>
            <a:r>
              <a:rPr lang="en-US" sz="3200" dirty="0">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50D3E77A-3214-4B9C-A54E-588359DEB8EC}"/>
              </a:ext>
            </a:extLst>
          </p:cNvPr>
          <p:cNvSpPr txBox="1"/>
          <p:nvPr/>
        </p:nvSpPr>
        <p:spPr>
          <a:xfrm>
            <a:off x="1062038" y="246727"/>
            <a:ext cx="7019925"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itchFamily="34" charset="0"/>
                <a:cs typeface="Calibri" pitchFamily="34" charset="0"/>
              </a:rPr>
              <a:t>Benjamin Franklin</a:t>
            </a:r>
          </a:p>
          <a:p>
            <a:pPr algn="ct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June 28, 1787; quoted by Albert Henry Smyth, ed., </a:t>
            </a:r>
            <a:r>
              <a:rPr lang="en-US" sz="18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Writings of Benjamin Franklin</a:t>
            </a: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(New York: The Macmillan Company, 1905-7), IX:600-1.</a:t>
            </a:r>
          </a:p>
        </p:txBody>
      </p:sp>
    </p:spTree>
    <p:extLst>
      <p:ext uri="{BB962C8B-B14F-4D97-AF65-F5344CB8AC3E}">
        <p14:creationId xmlns:p14="http://schemas.microsoft.com/office/powerpoint/2010/main" val="1068477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AF151C-99B2-46A4-86F0-E852733361C5}"/>
              </a:ext>
            </a:extLst>
          </p:cNvPr>
          <p:cNvSpPr/>
          <p:nvPr/>
        </p:nvSpPr>
        <p:spPr>
          <a:xfrm>
            <a:off x="0" y="1647885"/>
            <a:ext cx="9067800" cy="4524315"/>
          </a:xfrm>
          <a:prstGeom prst="rect">
            <a:avLst/>
          </a:prstGeom>
        </p:spPr>
        <p:txBody>
          <a:bodyPr wrap="square">
            <a:spAutoFit/>
          </a:bodyPr>
          <a:lstStyle/>
          <a:p>
            <a:pPr algn="just"/>
            <a:r>
              <a:rPr lang="en-US" sz="3200" dirty="0">
                <a:latin typeface="Calibri" panose="020F0502020204030204" pitchFamily="34" charset="0"/>
                <a:cs typeface="Calibri" panose="020F0502020204030204" pitchFamily="34" charset="0"/>
              </a:rPr>
              <a:t>“</a:t>
            </a:r>
            <a:r>
              <a:rPr lang="en-US" sz="3200" dirty="0">
                <a:effectLst/>
                <a:latin typeface="Calibri" panose="020F0502020204030204" pitchFamily="34" charset="0"/>
                <a:ea typeface="Times New Roman" panose="02020603050405020304" pitchFamily="18" charset="0"/>
              </a:rPr>
              <a:t>I firmly believe this; and I also believe that, without his concurring aid, we shall succeed in this political building no better than </a:t>
            </a:r>
            <a:r>
              <a:rPr lang="en-US" sz="3200" b="1" u="sng" dirty="0">
                <a:solidFill>
                  <a:srgbClr val="FFFFCC"/>
                </a:solidFill>
                <a:latin typeface="Calibri" panose="020F0502020204030204" pitchFamily="34" charset="0"/>
              </a:rPr>
              <a:t>the builders of Babel</a:t>
            </a:r>
            <a:r>
              <a:rPr lang="en-US" sz="3200" dirty="0">
                <a:effectLst/>
                <a:latin typeface="Calibri" panose="020F0502020204030204" pitchFamily="34" charset="0"/>
                <a:ea typeface="Times New Roman" panose="02020603050405020304" pitchFamily="18" charset="0"/>
              </a:rPr>
              <a:t>.... I therefore beg leave to move that, henceforth, </a:t>
            </a:r>
            <a:r>
              <a:rPr lang="en-US" sz="3200" b="1" u="sng" dirty="0">
                <a:solidFill>
                  <a:srgbClr val="FFFFCC"/>
                </a:solidFill>
                <a:latin typeface="Calibri" panose="020F0502020204030204" pitchFamily="34" charset="0"/>
              </a:rPr>
              <a:t>prayers imploring the assistance of heaven and its blessings on our deliberations be held in this assembly every morning</a:t>
            </a:r>
            <a:r>
              <a:rPr lang="en-US" sz="3200" dirty="0">
                <a:effectLst/>
                <a:latin typeface="Calibri" panose="020F0502020204030204" pitchFamily="34" charset="0"/>
                <a:ea typeface="Times New Roman" panose="02020603050405020304" pitchFamily="18" charset="0"/>
              </a:rPr>
              <a:t> before we proceed to business, and that one or more of </a:t>
            </a:r>
            <a:r>
              <a:rPr lang="en-US" sz="3200" b="1" u="sng" dirty="0">
                <a:solidFill>
                  <a:srgbClr val="FFFFCC"/>
                </a:solidFill>
                <a:latin typeface="Calibri" panose="020F0502020204030204" pitchFamily="34" charset="0"/>
              </a:rPr>
              <a:t>the clergy of this city be requested to officiate</a:t>
            </a:r>
            <a:r>
              <a:rPr lang="en-US" sz="3200" dirty="0">
                <a:effectLst/>
                <a:latin typeface="Calibri" panose="020F0502020204030204" pitchFamily="34" charset="0"/>
                <a:ea typeface="Times New Roman" panose="02020603050405020304" pitchFamily="18" charset="0"/>
              </a:rPr>
              <a:t> in that service</a:t>
            </a:r>
            <a:r>
              <a:rPr lang="en-US" sz="3200" dirty="0">
                <a:latin typeface="Calibri" panose="020F0502020204030204" pitchFamily="34" charset="0"/>
                <a:cs typeface="Calibri" panose="020F0502020204030204" pitchFamily="34" charset="0"/>
              </a:rPr>
              <a:t>.”</a:t>
            </a:r>
          </a:p>
        </p:txBody>
      </p:sp>
      <p:pic>
        <p:nvPicPr>
          <p:cNvPr id="7" name="Picture 2">
            <a:extLst>
              <a:ext uri="{FF2B5EF4-FFF2-40B4-BE49-F238E27FC236}">
                <a16:creationId xmlns:a16="http://schemas.microsoft.com/office/drawing/2014/main" id="{0BEF1884-43A3-49FB-908E-2B4F4E1FE98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265" y="45720"/>
            <a:ext cx="758614" cy="914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F54636D0-CAFA-41CD-BFFF-CD996EE3990D}"/>
              </a:ext>
            </a:extLst>
          </p:cNvPr>
          <p:cNvSpPr txBox="1"/>
          <p:nvPr/>
        </p:nvSpPr>
        <p:spPr>
          <a:xfrm>
            <a:off x="1062038" y="246727"/>
            <a:ext cx="7019925"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itchFamily="34" charset="0"/>
                <a:cs typeface="Calibri" pitchFamily="34" charset="0"/>
              </a:rPr>
              <a:t>Benjamin Franklin</a:t>
            </a:r>
          </a:p>
          <a:p>
            <a:pPr algn="ct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June 28, 1787; quoted by Albert Henry Smyth, ed., </a:t>
            </a:r>
            <a:r>
              <a:rPr lang="en-US" sz="18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Writings of Benjamin Franklin</a:t>
            </a: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(New York: The Macmillan Company, 1905-7), IX:600-1.</a:t>
            </a:r>
          </a:p>
        </p:txBody>
      </p:sp>
    </p:spTree>
    <p:extLst>
      <p:ext uri="{BB962C8B-B14F-4D97-AF65-F5344CB8AC3E}">
        <p14:creationId xmlns:p14="http://schemas.microsoft.com/office/powerpoint/2010/main" val="2394311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t>CONCLUSION</a:t>
            </a:r>
          </a:p>
        </p:txBody>
      </p:sp>
    </p:spTree>
    <p:extLst>
      <p:ext uri="{BB962C8B-B14F-4D97-AF65-F5344CB8AC3E}">
        <p14:creationId xmlns:p14="http://schemas.microsoft.com/office/powerpoint/2010/main" val="2502896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1:1</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0" y="1600200"/>
            <a:ext cx="4572000" cy="25908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Salutation – Jas 1:1</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Writer – Jas 1:1a</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Audience – Jas 1:1b</a:t>
            </a:r>
          </a:p>
        </p:txBody>
      </p:sp>
      <p:pic>
        <p:nvPicPr>
          <p:cNvPr id="2" name="Picture 1">
            <a:extLst>
              <a:ext uri="{FF2B5EF4-FFF2-40B4-BE49-F238E27FC236}">
                <a16:creationId xmlns:a16="http://schemas.microsoft.com/office/drawing/2014/main" id="{B595EE41-9CC9-4536-9FF6-B398F722CF1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0" y="40386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440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88392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mn-cs"/>
              </a:rPr>
              <a:t>Command not to charge God with temptation – Jas 1:13-18</a:t>
            </a:r>
          </a:p>
        </p:txBody>
      </p:sp>
      <p:pic>
        <p:nvPicPr>
          <p:cNvPr id="2" name="Picture 1">
            <a:extLst>
              <a:ext uri="{FF2B5EF4-FFF2-40B4-BE49-F238E27FC236}">
                <a16:creationId xmlns:a16="http://schemas.microsoft.com/office/drawing/2014/main" id="{7D6B0BE6-61DD-484D-8C28-46F895666A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4191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491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Reasons Why Blaming God is Wrong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1:13-18)</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31242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Temptation cannot emanate from God (1:13b)</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Temptation comes from man’s fallen nature (1:14-15)</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God is the giver of good gifts (1:16-18)</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767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53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50" y="45720"/>
            <a:ext cx="8926101" cy="6766560"/>
          </a:xfrm>
          <a:prstGeom prst="rect">
            <a:avLst/>
          </a:prstGeom>
        </p:spPr>
      </p:pic>
    </p:spTree>
    <p:extLst>
      <p:ext uri="{BB962C8B-B14F-4D97-AF65-F5344CB8AC3E}">
        <p14:creationId xmlns:p14="http://schemas.microsoft.com/office/powerpoint/2010/main" val="3942167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Wisdom (James 3:13</a:t>
            </a:r>
            <a:r>
              <a:rPr lang="en-US" dirty="0">
                <a:cs typeface="Calibri" panose="020F0502020204030204" pitchFamily="34" charset="0"/>
              </a:rPr>
              <a:t>‒5:20)</a:t>
            </a:r>
            <a:endParaRPr lang="en-US" dirty="0"/>
          </a:p>
        </p:txBody>
      </p:sp>
      <p:pic>
        <p:nvPicPr>
          <p:cNvPr id="3" name="Picture 1">
            <a:extLst>
              <a:ext uri="{FF2B5EF4-FFF2-40B4-BE49-F238E27FC236}">
                <a16:creationId xmlns:a16="http://schemas.microsoft.com/office/drawing/2014/main" id="{EA595C26-B8BC-41E4-93B1-CB3A6BD880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3810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40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Wisdom (James 3:13</a:t>
            </a:r>
            <a:r>
              <a:rPr lang="en-US" dirty="0">
                <a:cs typeface="Calibri" panose="020F0502020204030204" pitchFamily="34" charset="0"/>
              </a:rPr>
              <a:t>‒5:20)</a:t>
            </a:r>
            <a:endParaRPr lang="en-US" dirty="0"/>
          </a:p>
        </p:txBody>
      </p:sp>
      <p:pic>
        <p:nvPicPr>
          <p:cNvPr id="3" name="Picture 1">
            <a:extLst>
              <a:ext uri="{FF2B5EF4-FFF2-40B4-BE49-F238E27FC236}">
                <a16:creationId xmlns:a16="http://schemas.microsoft.com/office/drawing/2014/main" id="{CD686809-422C-4B33-8BE4-2FC096CA90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3810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05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D5CFB31-877F-4B4B-9446-DCC8071A2F97}"/>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D674BBC-B1B1-419C-9793-C8715C6A13E3}"/>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mn-cs"/>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9396" name="Picture 1">
            <a:extLst>
              <a:ext uri="{FF2B5EF4-FFF2-40B4-BE49-F238E27FC236}">
                <a16:creationId xmlns:a16="http://schemas.microsoft.com/office/drawing/2014/main" id="{A9B60019-965D-408F-A862-97B2E37625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39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86868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Command not to charge God with temptation – Jas 1:13-18</a:t>
            </a:r>
          </a:p>
        </p:txBody>
      </p:sp>
      <p:pic>
        <p:nvPicPr>
          <p:cNvPr id="2" name="Picture 1">
            <a:extLst>
              <a:ext uri="{FF2B5EF4-FFF2-40B4-BE49-F238E27FC236}">
                <a16:creationId xmlns:a16="http://schemas.microsoft.com/office/drawing/2014/main" id="{7D6B0BE6-61DD-484D-8C28-46F895666A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4191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1406</TotalTime>
  <Words>1511</Words>
  <Application>Microsoft Office PowerPoint</Application>
  <PresentationFormat>On-screen Show (4:3)</PresentationFormat>
  <Paragraphs>117</Paragraphs>
  <Slides>32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Calibri</vt:lpstr>
      <vt:lpstr>Times New Roman</vt:lpstr>
      <vt:lpstr>Wingdings</vt:lpstr>
      <vt:lpstr>Azure</vt:lpstr>
      <vt:lpstr>1_Azure</vt:lpstr>
      <vt:lpstr>PowerPoint Presentation</vt:lpstr>
      <vt:lpstr>Answering Eleven Questions</vt:lpstr>
      <vt:lpstr>James 1:1</vt:lpstr>
      <vt:lpstr>PowerPoint Presentation</vt:lpstr>
      <vt:lpstr>JAMES STRUCTURE</vt:lpstr>
      <vt:lpstr>JAMES STRUCTURE</vt:lpstr>
      <vt:lpstr>JAMES STRUCTURE</vt:lpstr>
      <vt:lpstr>JAMES STRUCTURE</vt:lpstr>
      <vt:lpstr>James 1:12-18</vt:lpstr>
      <vt:lpstr>James 1:12-18</vt:lpstr>
      <vt:lpstr>Why Rejoice During Trials?  (Jas 1:2-12)</vt:lpstr>
      <vt:lpstr>James 1:12-18</vt:lpstr>
      <vt:lpstr>PowerPoint Presentation</vt:lpstr>
      <vt:lpstr>Reasons Why Blaming God is Wrong  (Jas 1:13-18)</vt:lpstr>
      <vt:lpstr>Reasons Why Blaming God is Wrong  (Jas 1:13-18)</vt:lpstr>
      <vt:lpstr>Reasons Why Blaming God is Wrong  (Jas 1:13-18)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Reasons Why Blaming God is Wrong  (Jas 1:13-18)</vt:lpstr>
      <vt:lpstr>PowerPoint Presentation</vt:lpstr>
      <vt:lpstr>PowerPoint Presentation</vt:lpstr>
      <vt:lpstr>PowerPoint Presentation</vt:lpstr>
      <vt:lpstr>CONCLUSION</vt:lpstr>
      <vt:lpstr>James 1:12-18</vt:lpstr>
      <vt:lpstr>Reasons Why Blaming God is Wrong  (Jas 1:13-18)</vt:lpstr>
      <vt:lpstr>JAMES 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005 - James 1v13b-18</dc:title>
  <dc:subject>James</dc:subject>
  <dc:creator>A. Woods</dc:creator>
  <cp:lastModifiedBy>Jim McGowan</cp:lastModifiedBy>
  <cp:revision>145</cp:revision>
  <cp:lastPrinted>2020-10-21T11:33:55Z</cp:lastPrinted>
  <dcterms:created xsi:type="dcterms:W3CDTF">2009-02-05T03:17:51Z</dcterms:created>
  <dcterms:modified xsi:type="dcterms:W3CDTF">2020-10-21T11:34:16Z</dcterms:modified>
</cp:coreProperties>
</file>