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4"/>
  </p:notesMasterIdLst>
  <p:handoutMasterIdLst>
    <p:handoutMasterId r:id="rId175"/>
  </p:handoutMasterIdLst>
  <p:sldIdLst>
    <p:sldId id="4643" r:id="rId2"/>
    <p:sldId id="4644" r:id="rId3"/>
    <p:sldId id="4645" r:id="rId4"/>
    <p:sldId id="4646" r:id="rId5"/>
    <p:sldId id="4647" r:id="rId6"/>
    <p:sldId id="4665" r:id="rId7"/>
    <p:sldId id="5583" r:id="rId8"/>
    <p:sldId id="6572" r:id="rId9"/>
    <p:sldId id="5582" r:id="rId10"/>
    <p:sldId id="746" r:id="rId11"/>
    <p:sldId id="6573" r:id="rId12"/>
    <p:sldId id="270" r:id="rId13"/>
    <p:sldId id="6574" r:id="rId14"/>
    <p:sldId id="4847" r:id="rId15"/>
    <p:sldId id="6575" r:id="rId16"/>
    <p:sldId id="5553" r:id="rId17"/>
    <p:sldId id="6576" r:id="rId18"/>
    <p:sldId id="1264" r:id="rId19"/>
    <p:sldId id="4815" r:id="rId20"/>
    <p:sldId id="889" r:id="rId21"/>
    <p:sldId id="318" r:id="rId22"/>
    <p:sldId id="6475" r:id="rId23"/>
    <p:sldId id="6476" r:id="rId24"/>
    <p:sldId id="2753" r:id="rId25"/>
    <p:sldId id="2059" r:id="rId26"/>
    <p:sldId id="2653" r:id="rId27"/>
    <p:sldId id="2651" r:id="rId28"/>
    <p:sldId id="2650" r:id="rId29"/>
    <p:sldId id="2647" r:id="rId30"/>
    <p:sldId id="2691" r:id="rId31"/>
    <p:sldId id="2645" r:id="rId32"/>
    <p:sldId id="2755" r:id="rId33"/>
    <p:sldId id="2750" r:id="rId34"/>
    <p:sldId id="2751" r:id="rId35"/>
    <p:sldId id="4813" r:id="rId36"/>
    <p:sldId id="5563" r:id="rId37"/>
    <p:sldId id="5549" r:id="rId38"/>
    <p:sldId id="2804" r:id="rId39"/>
    <p:sldId id="2800" r:id="rId40"/>
    <p:sldId id="2805" r:id="rId41"/>
    <p:sldId id="2806" r:id="rId42"/>
    <p:sldId id="2820" r:id="rId43"/>
    <p:sldId id="4907" r:id="rId44"/>
    <p:sldId id="6571" r:id="rId45"/>
    <p:sldId id="6577" r:id="rId46"/>
    <p:sldId id="5235" r:id="rId47"/>
    <p:sldId id="5239" r:id="rId48"/>
    <p:sldId id="631" r:id="rId49"/>
    <p:sldId id="633" r:id="rId50"/>
    <p:sldId id="4558" r:id="rId51"/>
    <p:sldId id="634" r:id="rId52"/>
    <p:sldId id="669" r:id="rId53"/>
    <p:sldId id="3378" r:id="rId54"/>
    <p:sldId id="627" r:id="rId55"/>
    <p:sldId id="2934" r:id="rId56"/>
    <p:sldId id="5236" r:id="rId57"/>
    <p:sldId id="4909" r:id="rId58"/>
    <p:sldId id="5234" r:id="rId59"/>
    <p:sldId id="5564" r:id="rId60"/>
    <p:sldId id="5537" r:id="rId61"/>
    <p:sldId id="5580" r:id="rId62"/>
    <p:sldId id="5578" r:id="rId63"/>
    <p:sldId id="5579" r:id="rId64"/>
    <p:sldId id="6555" r:id="rId65"/>
    <p:sldId id="6556" r:id="rId66"/>
    <p:sldId id="6578" r:id="rId67"/>
    <p:sldId id="5369" r:id="rId68"/>
    <p:sldId id="5538" r:id="rId69"/>
    <p:sldId id="5565" r:id="rId70"/>
    <p:sldId id="6617" r:id="rId71"/>
    <p:sldId id="1126" r:id="rId72"/>
    <p:sldId id="5539" r:id="rId73"/>
    <p:sldId id="6609" r:id="rId74"/>
    <p:sldId id="5566" r:id="rId75"/>
    <p:sldId id="3024" r:id="rId76"/>
    <p:sldId id="5540" r:id="rId77"/>
    <p:sldId id="5606" r:id="rId78"/>
    <p:sldId id="2675" r:id="rId79"/>
    <p:sldId id="6579" r:id="rId80"/>
    <p:sldId id="3365" r:id="rId81"/>
    <p:sldId id="5558" r:id="rId82"/>
    <p:sldId id="1586" r:id="rId83"/>
    <p:sldId id="6618" r:id="rId84"/>
    <p:sldId id="5559" r:id="rId85"/>
    <p:sldId id="3103" r:id="rId86"/>
    <p:sldId id="5487" r:id="rId87"/>
    <p:sldId id="3009" r:id="rId88"/>
    <p:sldId id="5607" r:id="rId89"/>
    <p:sldId id="5608" r:id="rId90"/>
    <p:sldId id="2421" r:id="rId91"/>
    <p:sldId id="5609" r:id="rId92"/>
    <p:sldId id="5545" r:id="rId93"/>
    <p:sldId id="5547" r:id="rId94"/>
    <p:sldId id="5548" r:id="rId95"/>
    <p:sldId id="3679" r:id="rId96"/>
    <p:sldId id="5568" r:id="rId97"/>
    <p:sldId id="3669" r:id="rId98"/>
    <p:sldId id="5569" r:id="rId99"/>
    <p:sldId id="5543" r:id="rId100"/>
    <p:sldId id="6580" r:id="rId101"/>
    <p:sldId id="4393" r:id="rId102"/>
    <p:sldId id="819" r:id="rId103"/>
    <p:sldId id="3668" r:id="rId104"/>
    <p:sldId id="3692" r:id="rId105"/>
    <p:sldId id="3569" r:id="rId106"/>
    <p:sldId id="3571" r:id="rId107"/>
    <p:sldId id="3570" r:id="rId108"/>
    <p:sldId id="3572" r:id="rId109"/>
    <p:sldId id="3457" r:id="rId110"/>
    <p:sldId id="3573" r:id="rId111"/>
    <p:sldId id="3390" r:id="rId112"/>
    <p:sldId id="3391" r:id="rId113"/>
    <p:sldId id="3361" r:id="rId114"/>
    <p:sldId id="6585" r:id="rId115"/>
    <p:sldId id="6474" r:id="rId116"/>
    <p:sldId id="6584" r:id="rId117"/>
    <p:sldId id="6586" r:id="rId118"/>
    <p:sldId id="6587" r:id="rId119"/>
    <p:sldId id="6568" r:id="rId120"/>
    <p:sldId id="5594" r:id="rId121"/>
    <p:sldId id="6588" r:id="rId122"/>
    <p:sldId id="6589" r:id="rId123"/>
    <p:sldId id="5612" r:id="rId124"/>
    <p:sldId id="3018" r:id="rId125"/>
    <p:sldId id="6590" r:id="rId126"/>
    <p:sldId id="6569" r:id="rId127"/>
    <p:sldId id="6567" r:id="rId128"/>
    <p:sldId id="6591" r:id="rId129"/>
    <p:sldId id="6592" r:id="rId130"/>
    <p:sldId id="5610" r:id="rId131"/>
    <p:sldId id="6557" r:id="rId132"/>
    <p:sldId id="6593" r:id="rId133"/>
    <p:sldId id="5611" r:id="rId134"/>
    <p:sldId id="284" r:id="rId135"/>
    <p:sldId id="6473" r:id="rId136"/>
    <p:sldId id="6596" r:id="rId137"/>
    <p:sldId id="5614" r:id="rId138"/>
    <p:sldId id="5613" r:id="rId139"/>
    <p:sldId id="900" r:id="rId140"/>
    <p:sldId id="322" r:id="rId141"/>
    <p:sldId id="5615" r:id="rId142"/>
    <p:sldId id="6597" r:id="rId143"/>
    <p:sldId id="6410" r:id="rId144"/>
    <p:sldId id="6411" r:id="rId145"/>
    <p:sldId id="6469" r:id="rId146"/>
    <p:sldId id="6409" r:id="rId147"/>
    <p:sldId id="6471" r:id="rId148"/>
    <p:sldId id="6582" r:id="rId149"/>
    <p:sldId id="6468" r:id="rId150"/>
    <p:sldId id="6408" r:id="rId151"/>
    <p:sldId id="6598" r:id="rId152"/>
    <p:sldId id="6470" r:id="rId153"/>
    <p:sldId id="6472" r:id="rId154"/>
    <p:sldId id="6599" r:id="rId155"/>
    <p:sldId id="6600" r:id="rId156"/>
    <p:sldId id="6601" r:id="rId157"/>
    <p:sldId id="6602" r:id="rId158"/>
    <p:sldId id="6610" r:id="rId159"/>
    <p:sldId id="6613" r:id="rId160"/>
    <p:sldId id="5550" r:id="rId161"/>
    <p:sldId id="6614" r:id="rId162"/>
    <p:sldId id="6612" r:id="rId163"/>
    <p:sldId id="6615" r:id="rId164"/>
    <p:sldId id="6611" r:id="rId165"/>
    <p:sldId id="6616" r:id="rId166"/>
    <p:sldId id="6603" r:id="rId167"/>
    <p:sldId id="6604" r:id="rId168"/>
    <p:sldId id="6605" r:id="rId169"/>
    <p:sldId id="2850" r:id="rId170"/>
    <p:sldId id="3148" r:id="rId171"/>
    <p:sldId id="6608" r:id="rId172"/>
    <p:sldId id="6581" r:id="rId17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3300"/>
    <a:srgbClr val="A6A6A6"/>
    <a:srgbClr val="00CC00"/>
    <a:srgbClr val="000099"/>
    <a:srgbClr val="00FFFF"/>
    <a:srgbClr val="3333FF"/>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67FC1-9BA4-449E-A7DA-58114B032002}" v="2" dt="2020-10-04T14:58:39.25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62" d="100"/>
          <a:sy n="62" d="100"/>
        </p:scale>
        <p:origin x="600"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handoutMaster" Target="handoutMasters/handout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_rels/viewProps.xml.rels><?xml version="1.0" encoding="UTF-8" standalone="yes"?>
<Relationships xmlns="http://schemas.openxmlformats.org/package/2006/relationships"><Relationship Id="rId3" Type="http://schemas.openxmlformats.org/officeDocument/2006/relationships/slide" Target="slides/slide116.xml"/><Relationship Id="rId2" Type="http://schemas.openxmlformats.org/officeDocument/2006/relationships/slide" Target="slides/slide73.xml"/><Relationship Id="rId1" Type="http://schemas.openxmlformats.org/officeDocument/2006/relationships/slide" Target="slides/slide22.xml"/><Relationship Id="rId4" Type="http://schemas.openxmlformats.org/officeDocument/2006/relationships/slide" Target="slides/slide16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2867FC1-9BA4-449E-A7DA-58114B032002}"/>
    <pc:docChg chg="addSld modSld">
      <pc:chgData name="Jim McGowan" userId="e2c7446dd3aca506" providerId="LiveId" clId="{C2867FC1-9BA4-449E-A7DA-58114B032002}" dt="2020-10-04T15:46:06.557" v="100" actId="12789"/>
      <pc:docMkLst>
        <pc:docMk/>
      </pc:docMkLst>
      <pc:sldChg chg="modSp">
        <pc:chgData name="Jim McGowan" userId="e2c7446dd3aca506" providerId="LiveId" clId="{C2867FC1-9BA4-449E-A7DA-58114B032002}" dt="2020-10-04T14:58:39.259" v="1"/>
        <pc:sldMkLst>
          <pc:docMk/>
          <pc:sldMk cId="2424616005" sldId="4845"/>
        </pc:sldMkLst>
        <pc:graphicFrameChg chg="mod">
          <ac:chgData name="Jim McGowan" userId="e2c7446dd3aca506" providerId="LiveId" clId="{C2867FC1-9BA4-449E-A7DA-58114B032002}" dt="2020-10-04T14:58:39.259" v="1"/>
          <ac:graphicFrameMkLst>
            <pc:docMk/>
            <pc:sldMk cId="2424616005" sldId="4845"/>
            <ac:graphicFrameMk id="53319" creationId="{00000000-0000-0000-0000-000000000000}"/>
          </ac:graphicFrameMkLst>
        </pc:graphicFrameChg>
      </pc:sldChg>
      <pc:sldChg chg="addSp modSp new mod">
        <pc:chgData name="Jim McGowan" userId="e2c7446dd3aca506" providerId="LiveId" clId="{C2867FC1-9BA4-449E-A7DA-58114B032002}" dt="2020-10-04T15:46:06.557" v="100" actId="12789"/>
        <pc:sldMkLst>
          <pc:docMk/>
          <pc:sldMk cId="627432234" sldId="6610"/>
        </pc:sldMkLst>
        <pc:spChg chg="add mod">
          <ac:chgData name="Jim McGowan" userId="e2c7446dd3aca506" providerId="LiveId" clId="{C2867FC1-9BA4-449E-A7DA-58114B032002}" dt="2020-10-04T15:46:06.557" v="100" actId="12789"/>
          <ac:spMkLst>
            <pc:docMk/>
            <pc:sldMk cId="627432234" sldId="6610"/>
            <ac:spMk id="3" creationId="{65F1F9A8-9867-4FD3-AA5B-DB2F965EC65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021 The Rapture - Olivet Discourse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10/10/2020</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109</a:t>
            </a:fld>
            <a:endParaRPr lang="en-US" dirty="0"/>
          </a:p>
        </p:txBody>
      </p:sp>
    </p:spTree>
    <p:extLst>
      <p:ext uri="{BB962C8B-B14F-4D97-AF65-F5344CB8AC3E}">
        <p14:creationId xmlns:p14="http://schemas.microsoft.com/office/powerpoint/2010/main" val="20208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111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10/10/2020</a:t>
            </a:fld>
            <a:endParaRPr lang="en-US" dirty="0"/>
          </a:p>
        </p:txBody>
      </p:sp>
    </p:spTree>
    <p:extLst>
      <p:ext uri="{BB962C8B-B14F-4D97-AF65-F5344CB8AC3E}">
        <p14:creationId xmlns:p14="http://schemas.microsoft.com/office/powerpoint/2010/main" val="11723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112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10/10/2020</a:t>
            </a:fld>
            <a:endParaRPr lang="en-US" dirty="0"/>
          </a:p>
        </p:txBody>
      </p:sp>
    </p:spTree>
    <p:extLst>
      <p:ext uri="{BB962C8B-B14F-4D97-AF65-F5344CB8AC3E}">
        <p14:creationId xmlns:p14="http://schemas.microsoft.com/office/powerpoint/2010/main" val="161117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130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10/10/2020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144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10/10/2020</a:t>
            </a:fld>
            <a:endParaRPr lang="en-US" dirty="0"/>
          </a:p>
        </p:txBody>
      </p:sp>
    </p:spTree>
    <p:extLst>
      <p:ext uri="{BB962C8B-B14F-4D97-AF65-F5344CB8AC3E}">
        <p14:creationId xmlns:p14="http://schemas.microsoft.com/office/powerpoint/2010/main" val="411276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146</a:t>
            </a:fld>
            <a:endParaRPr lang="en-US" altLang="en-US" dirty="0"/>
          </a:p>
        </p:txBody>
      </p:sp>
    </p:spTree>
    <p:extLst>
      <p:ext uri="{BB962C8B-B14F-4D97-AF65-F5344CB8AC3E}">
        <p14:creationId xmlns:p14="http://schemas.microsoft.com/office/powerpoint/2010/main" val="182958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150</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10/10/2020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10/10/2020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74691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10/10/2020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2" r:id="rId12"/>
    <p:sldLayoutId id="2147492664" r:id="rId13"/>
    <p:sldLayoutId id="2147492665" r:id="rId14"/>
    <p:sldLayoutId id="2147492666" r:id="rId15"/>
    <p:sldLayoutId id="2147492667" r:id="rId16"/>
    <p:sldLayoutId id="2147492668" r:id="rId1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2.xml"/><Relationship Id="rId4" Type="http://schemas.openxmlformats.org/officeDocument/2006/relationships/image" Target="../media/image550.png"/><Relationship Id="rId9" Type="http://schemas.openxmlformats.org/officeDocument/2006/relationships/image" Target="../media/image60.gif"/></Relationships>
</file>

<file path=ppt/slides/_rels/slide147.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5.xml"/><Relationship Id="rId10" Type="http://schemas.openxmlformats.org/officeDocument/2006/relationships/image" Target="../media/image64.jpeg"/><Relationship Id="rId4" Type="http://schemas.openxmlformats.org/officeDocument/2006/relationships/image" Target="../media/image550.png"/><Relationship Id="rId9" Type="http://schemas.openxmlformats.org/officeDocument/2006/relationships/image" Target="../media/image63.jpeg"/></Relationships>
</file>

<file path=ppt/slides/_rels/slide1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23</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B7965-5923-4161-8875-DE8F9CE43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154680"/>
            <a:ext cx="2194560" cy="164592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B0AE7-D0F1-47E6-B292-F3D618E44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2:28-29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65534-1BCC-4D10-8492-9E8CFBA03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9:6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33B9215-4832-441A-8E38-145B9DBC1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4" y="2089485"/>
            <a:ext cx="2724791" cy="2743200"/>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F7719-C9AA-440F-8BD2-8DBD44C41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200" dirty="0">
                <a:effectLst>
                  <a:outerShdw blurRad="38100" dist="38100" dir="2700000" algn="tl">
                    <a:srgbClr val="000000">
                      <a:alpha val="43137"/>
                    </a:srgbClr>
                  </a:outerShdw>
                </a:effectLst>
                <a:latin typeface="Calibri" panose="020F0502020204030204" pitchFamily="34" charset="0"/>
              </a:rPr>
              <a:t>poverty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200" dirty="0">
                <a:effectLst>
                  <a:outerShdw blurRad="38100" dist="38100" dir="2700000" algn="tl">
                    <a:srgbClr val="000000">
                      <a:alpha val="43137"/>
                    </a:srgbClr>
                  </a:outerShdw>
                </a:effectLst>
                <a:latin typeface="Calibri" panose="020F0502020204030204" pitchFamily="34" charset="0"/>
              </a:rPr>
              <a:t>you are rich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32504360"/>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807051881"/>
                    </a:ext>
                  </a:extLst>
                </a:gridCol>
                <a:gridCol w="2667000">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71407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42109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86959-A96C-45C4-B8D9-66BD73B85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2286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719958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927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11430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232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4"/>
            <a:ext cx="9144000" cy="4952996"/>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“According to Matthew 24:40-41, ‘Then there will be two men in the field; one will be taken and one will be left. Two women will be grinding at the mill; one will be taken and one will be left.’ Because at the rapture, believers will be taken out of the world, some have confused this with the rapture of the church. Here, however, the situation is the reverse. The one who is left, is left to enter the kingdom; the one who is taken, is taken in judgment. This is in keeping with the illustration of the time of Noah when the ones taken away are the unbelievers.”</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29859" cy="1097280"/>
          </a:xfrm>
          <a:prstGeom prst="rect">
            <a:avLst/>
          </a:prstGeom>
        </p:spPr>
      </p:pic>
      <p:sp>
        <p:nvSpPr>
          <p:cNvPr id="2" name="Rectangle 1">
            <a:extLst>
              <a:ext uri="{FF2B5EF4-FFF2-40B4-BE49-F238E27FC236}">
                <a16:creationId xmlns:a16="http://schemas.microsoft.com/office/drawing/2014/main" id="{7797E9C7-3384-4043-8FE1-DFEF58A0D4FC}"/>
              </a:ext>
            </a:extLst>
          </p:cNvPr>
          <p:cNvSpPr/>
          <p:nvPr/>
        </p:nvSpPr>
        <p:spPr>
          <a:xfrm>
            <a:off x="1524000" y="235804"/>
            <a:ext cx="6096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sz="1800" i="1" dirty="0">
                <a:latin typeface="Calibri" panose="020F0502020204030204" pitchFamily="34" charset="0"/>
                <a:ea typeface="Calibri" panose="020F0502020204030204" pitchFamily="34" charset="0"/>
                <a:cs typeface="Times New Roman" panose="02020603050405020304" pitchFamily="18" charset="0"/>
              </a:rPr>
              <a:t>Matthew: Thy Kingdom Come </a:t>
            </a:r>
            <a:r>
              <a:rPr lang="en-US" sz="1800" dirty="0">
                <a:latin typeface="Calibri" panose="020F0502020204030204" pitchFamily="34" charset="0"/>
                <a:ea typeface="Calibri" panose="020F0502020204030204" pitchFamily="34" charset="0"/>
                <a:cs typeface="Times New Roman" panose="02020603050405020304" pitchFamily="18" charset="0"/>
              </a:rPr>
              <a:t>(Chicago: Moody, 1974), 193.</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979347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559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417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9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err="1">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err="1">
                <a:solidFill>
                  <a:srgbClr val="FFFFCC"/>
                </a:solidFill>
                <a:effectLst>
                  <a:outerShdw blurRad="38100" dist="38100" dir="2700000" algn="tl">
                    <a:srgbClr val="000000">
                      <a:alpha val="43137"/>
                    </a:srgbClr>
                  </a:outerShdw>
                </a:effectLst>
              </a:rPr>
              <a:t>paralambanō</a:t>
            </a:r>
            <a:endParaRPr lang="en-US" b="1" i="1" u="sng" dirty="0">
              <a:solidFill>
                <a:srgbClr val="FFFFCC"/>
              </a:solidFill>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90675"/>
            <a:ext cx="9144000" cy="4200525"/>
          </a:xfrm>
        </p:spPr>
        <p:txBody>
          <a:bodyPr/>
          <a:lstStyle/>
          <a:p>
            <a:pPr marL="0" indent="0" algn="just">
              <a:buNone/>
              <a:defRPr/>
            </a:pPr>
            <a:r>
              <a:rPr lang="en-US" dirty="0">
                <a:effectLst>
                  <a:outerShdw blurRad="38100" dist="38100" dir="2700000" algn="tl">
                    <a:srgbClr val="000000">
                      <a:alpha val="43137"/>
                    </a:srgbClr>
                  </a:outerShdw>
                </a:effectLst>
              </a:rPr>
              <a:t>“The phrase translated as taken away is not a technical term and could be used in more than one way in the same context. Furthermore, while the same word is used in the English translation, it is not in Greek. Verse 39 contains the verb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raise,“ “take up,“ “to lift“) and verse 40 the verb is </a:t>
            </a:r>
            <a:r>
              <a:rPr lang="en-US" i="1" dirty="0" err="1">
                <a:effectLst>
                  <a:outerShdw blurRad="38100" dist="38100" dir="2700000" algn="tl">
                    <a:srgbClr val="000000">
                      <a:alpha val="43137"/>
                    </a:srgbClr>
                  </a:outerShdw>
                </a:effectLst>
              </a:rPr>
              <a:t>paralambanō</a:t>
            </a:r>
            <a:r>
              <a:rPr lang="en-US" dirty="0">
                <a:effectLst>
                  <a:outerShdw blurRad="38100" dist="38100" dir="2700000" algn="tl">
                    <a:srgbClr val="000000">
                      <a:alpha val="43137"/>
                    </a:srgbClr>
                  </a:outerShdw>
                </a:effectLst>
              </a:rPr>
              <a:t> (“to receive from“), suggesting that the verses might be dealing with two separate concepts.”</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D442F-2700-45C6-94A2-AFC01694593F}"/>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875730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71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657600"/>
          </a:xfrm>
        </p:spPr>
        <p:txBody>
          <a:bodyPr/>
          <a:lstStyle/>
          <a:p>
            <a:pPr marL="0" indent="0" algn="just">
              <a:buNone/>
              <a:defRPr/>
            </a:pPr>
            <a:r>
              <a:rPr lang="en-US" sz="2800" dirty="0">
                <a:effectLst>
                  <a:outerShdw blurRad="38100" dist="38100" dir="2700000" algn="tl">
                    <a:srgbClr val="000000">
                      <a:alpha val="43137"/>
                    </a:srgbClr>
                  </a:outerShdw>
                </a:effectLst>
              </a:rPr>
              <a:t>“No one will ever know the timing of the rapture. Yeshua noted that the angels of heaven do not know when it will occur (Matt. 24:36). Not even the Son in His humanity knew the timing. Only God the father knows when the believers will be taken up to meet their Messiah in the air. This will always be true of the rapture. The second coming, on the other hand, will occur exactly seven years after the beginning of the seven-year covenant and 42 months, or 1260 days, after the abomination of desolation. </a:t>
            </a:r>
            <a:r>
              <a:rPr lang="en-US" sz="2800" b="1" u="sng" dirty="0">
                <a:solidFill>
                  <a:srgbClr val="FFFFCC"/>
                </a:solidFill>
                <a:effectLst>
                  <a:outerShdw blurRad="38100" dist="38100" dir="2700000" algn="tl">
                    <a:srgbClr val="000000">
                      <a:alpha val="43137"/>
                    </a:srgbClr>
                  </a:outerShdw>
                </a:effectLst>
              </a:rPr>
              <a:t>Once the tribulation begins</a:t>
            </a:r>
            <a:r>
              <a:rPr lang="en-US" sz="2800" dirty="0">
                <a:effectLst>
                  <a:outerShdw blurRad="38100" dist="38100" dir="2700000" algn="tl">
                    <a:srgbClr val="000000">
                      <a:alpha val="43137"/>
                    </a:srgbClr>
                  </a:outerShdw>
                </a:effectLst>
              </a:rPr>
              <a:t>, the second coming can be accurately calculated, so the passage above must be dealing with the rapture and not the second coming.”</a:t>
            </a:r>
          </a:p>
        </p:txBody>
      </p:sp>
      <p:pic>
        <p:nvPicPr>
          <p:cNvPr id="2" name="Picture 2" descr="Image result for arnold fruchtenbaum">
            <a:extLst>
              <a:ext uri="{FF2B5EF4-FFF2-40B4-BE49-F238E27FC236}">
                <a16:creationId xmlns:a16="http://schemas.microsoft.com/office/drawing/2014/main" id="{3A0D2AC1-E0D7-4C82-A5D8-D15C4EE32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09432-C320-495C-990F-DA7F44DC2077}"/>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365-66.</a:t>
            </a:r>
          </a:p>
        </p:txBody>
      </p:sp>
    </p:spTree>
    <p:extLst>
      <p:ext uri="{BB962C8B-B14F-4D97-AF65-F5344CB8AC3E}">
        <p14:creationId xmlns:p14="http://schemas.microsoft.com/office/powerpoint/2010/main" val="38441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36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537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60566-2564-448B-8AA7-FCEFD98A7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17:26-30</a:t>
            </a:r>
          </a:p>
          <a:p>
            <a:pPr marL="0" indent="0" algn="just">
              <a:spcBef>
                <a:spcPts val="0"/>
              </a:spcBef>
              <a:buNone/>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just as it happened in the days of Noah, so it will be also in the days of the Son of Man: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being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 in marriage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and the flood came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days of Lot: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selling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just the same on the day that the Son of Man is revealed.”</a:t>
            </a:r>
          </a:p>
        </p:txBody>
      </p:sp>
    </p:spTree>
    <p:extLst>
      <p:ext uri="{BB962C8B-B14F-4D97-AF65-F5344CB8AC3E}">
        <p14:creationId xmlns:p14="http://schemas.microsoft.com/office/powerpoint/2010/main" val="21663381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755149"/>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Christ says, ‘As it was in the days of Noah and Lot,’ it is absolutely certain that He is not describing conditions that will prevail at the time of the Second Coming. Therefore, these must be the conditions which will prevail just prior to the Rapture at a different time—and, obviously, before the devastation of the tribulation period.”</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457325" y="246727"/>
            <a:ext cx="6229350" cy="1277273"/>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 </a:t>
            </a:r>
          </a:p>
          <a:p>
            <a:pPr algn="ctr">
              <a:spcBef>
                <a:spcPts val="0"/>
              </a:spcBef>
              <a:spcAft>
                <a:spcPts val="0"/>
              </a:spcAft>
            </a:pPr>
            <a:r>
              <a:rPr lang="en-US" sz="1800" dirty="0">
                <a:latin typeface="Calibri" panose="020F0502020204030204" pitchFamily="34" charset="0"/>
                <a:ea typeface="Calibri" panose="020F0502020204030204" pitchFamily="34" charset="0"/>
              </a:rPr>
              <a:t>Dave Hunt, </a:t>
            </a:r>
            <a:r>
              <a:rPr lang="en-US" sz="1800" i="1" dirty="0">
                <a:latin typeface="Calibri" panose="020F0502020204030204" pitchFamily="34" charset="0"/>
                <a:ea typeface="Calibri" panose="020F0502020204030204" pitchFamily="34" charset="0"/>
              </a:rPr>
              <a:t>How Close Are We? Compelling Evidence for the Soon Return of Christ </a:t>
            </a:r>
            <a:r>
              <a:rPr lang="en-US" sz="1800" dirty="0">
                <a:latin typeface="Calibri" panose="020F0502020204030204" pitchFamily="34" charset="0"/>
                <a:ea typeface="Calibri" panose="020F0502020204030204" pitchFamily="34" charset="0"/>
              </a:rPr>
              <a:t>(Eugene, OR: Harvest House, 1993), 210-11.</a:t>
            </a:r>
          </a:p>
        </p:txBody>
      </p:sp>
      <p:pic>
        <p:nvPicPr>
          <p:cNvPr id="3" name="Picture 2" descr="Image result for dave hunt">
            <a:extLst>
              <a:ext uri="{FF2B5EF4-FFF2-40B4-BE49-F238E27FC236}">
                <a16:creationId xmlns:a16="http://schemas.microsoft.com/office/drawing/2014/main" id="{D3AF31A6-88DA-438B-A218-C5CC7D007ED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58" y="45720"/>
            <a:ext cx="83374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28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The Olivet Discourse shows that conditions will be abnormal at the time of the second coming, and so it is better to interpret this passage as referring to the rapture.”</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foreman…To hunt for meanings in every detail in the parables is to turn them into allegories.”</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570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277547"/>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1317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842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7095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80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6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752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endParaRPr lang="en-US" sz="3600" dirty="0">
              <a:effectLst>
                <a:outerShdw blurRad="38100" dist="38100" dir="2700000" algn="tl">
                  <a:srgbClr val="000000">
                    <a:alpha val="43137"/>
                  </a:srgbClr>
                </a:outerShdw>
              </a:effectLst>
            </a:endParaRPr>
          </a:p>
          <a:p>
            <a:pPr marL="0" indent="0">
              <a:spcBef>
                <a:spcPct val="0"/>
              </a:spcBef>
              <a:spcAft>
                <a:spcPts val="0"/>
              </a:spcAft>
              <a:buClr>
                <a:srgbClr val="66FFFF"/>
              </a:buClr>
              <a:buSzPct val="100000"/>
              <a:buNone/>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7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b="1" u="sng" dirty="0">
                <a:solidFill>
                  <a:srgbClr val="FFFFCC"/>
                </a:solidFill>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endParaRPr lang="en-US" sz="3600" dirty="0">
              <a:effectLst>
                <a:outerShdw blurRad="38100" dist="38100" dir="2700000" algn="tl">
                  <a:srgbClr val="000000">
                    <a:alpha val="43137"/>
                  </a:srgbClr>
                </a:outerShdw>
              </a:effectLst>
            </a:endParaRPr>
          </a:p>
          <a:p>
            <a:pPr marL="0" indent="0">
              <a:spcBef>
                <a:spcPct val="0"/>
              </a:spcBef>
              <a:spcAft>
                <a:spcPts val="0"/>
              </a:spcAft>
              <a:buClr>
                <a:srgbClr val="66FFFF"/>
              </a:buClr>
              <a:buSzPct val="100000"/>
              <a:buNone/>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572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30703089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187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5406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6050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9925971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0259230"/>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r>
                        <a:rPr lang="en-US" sz="1800" b="1" dirty="0">
                          <a:latin typeface="Calibri" panose="020F0502020204030204" pitchFamily="34" charset="0"/>
                        </a:rPr>
                        <a:t>Judgment of the Jews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r>
                        <a:rPr lang="en-US" sz="18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r>
                        <a:rPr lang="en-US" sz="18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r>
                        <a:rPr lang="en-US" sz="18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r>
                        <a:rPr lang="en-US" sz="18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r>
                        <a:rPr lang="en-US" sz="18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r>
                        <a:rPr lang="en-US" sz="18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228431037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D0AA0-D57C-4901-8145-8FC857E54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524000" y="0"/>
            <a:ext cx="6096000" cy="1969770"/>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6" y="2433639"/>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219201"/>
            <a:ext cx="9144000" cy="5486399"/>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shall be saved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endurance will be a Spirit-empowered product and proof of the reality that he is saved. Neither the high cost of discipleship nor the deception of false prophets nor the enticement of sin will cause true believers to renounce Christ, because He Himself will protect them from defection. Endurance is always a mark of salvation…The perseverance of the saints in faith is a very basic element of salvation teaching in the New Testament. It states that people who are genuinely saved do not depart from the faith (see John 8: 31; 1 Cor. 15: 1-2; Col. 1: 21-23; Heb. 2: 1-3; 3: 14; 4: 14; 6: 11-12; 10: 39; 12: 14; James 1: 2-4)…Endurance…does give evidence of the spiritual life that resides in the believer...”</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736471" y="230396"/>
            <a:ext cx="7671058" cy="912605"/>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Macarthur New Testament Commentary (Chicago: Moody, 1989), 28.</a:t>
            </a:r>
            <a:endPar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45" y="76845"/>
            <a:ext cx="1253203" cy="73152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35885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F3D27-316F-48DE-B7AC-476FFCFA5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5759D7CD-E376-41BB-9382-6F8D486FE2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9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56D1-93E9-40A9-A2C2-E3AE00CE9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1" y="1"/>
            <a:ext cx="9144000" cy="3809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3600" dirty="0">
                <a:solidFill>
                  <a:srgbClr val="00FFFF"/>
                </a:solidFill>
                <a:effectLst>
                  <a:outerShdw blurRad="38100" dist="38100" dir="2700000" algn="tl">
                    <a:srgbClr val="000000">
                      <a:alpha val="43137"/>
                    </a:srgbClr>
                  </a:outerShdw>
                </a:effectLst>
                <a:cs typeface="Arial" charset="0"/>
              </a:rPr>
              <a:t>Deuteronomy 17:15 </a:t>
            </a:r>
          </a:p>
          <a:p>
            <a:pPr marL="0" indent="0" algn="just" eaLnBrk="1" hangingPunct="1">
              <a:spcBef>
                <a:spcPct val="0"/>
              </a:spcBef>
              <a:spcAft>
                <a:spcPts val="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6BF2A-F017-44C7-8193-A71F7B8FCB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27754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3:1-2</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a:extLst>
              <a:ext uri="{FF2B5EF4-FFF2-40B4-BE49-F238E27FC236}">
                <a16:creationId xmlns:a16="http://schemas.microsoft.com/office/drawing/2014/main" id="{9B708EBB-BBE2-4F2C-8EFB-2DA4149643E1}"/>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2624994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DD3DE-55FD-4940-8E05-091B1A45E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1"/>
            <a:ext cx="6400800" cy="227754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4:17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FFF59429-B8DA-462A-8343-19202AFAD3AF}"/>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2986030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9CF2D-3C69-4F85-922E-18096D7EBF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10:5-7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way of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Gentiles, and do not enter </a:t>
            </a:r>
            <a:r>
              <a:rPr lang="en-US" sz="3200" i="1" dirty="0">
                <a:effectLst>
                  <a:outerShdw blurRad="38100" dist="38100" dir="2700000" algn="tl">
                    <a:srgbClr val="000000">
                      <a:alpha val="43137"/>
                    </a:srgbClr>
                  </a:outerShdw>
                </a:effectLst>
                <a:latin typeface="Calibri" panose="020F0502020204030204" pitchFamily="34" charset="0"/>
              </a:rPr>
              <a:t>any</a:t>
            </a:r>
            <a:r>
              <a:rPr lang="en-US" sz="3200" dirty="0">
                <a:effectLst>
                  <a:outerShdw blurRad="38100" dist="38100" dir="2700000" algn="tl">
                    <a:srgbClr val="000000">
                      <a:alpha val="43137"/>
                    </a:srgbClr>
                  </a:outerShdw>
                </a:effectLst>
                <a:latin typeface="Calibri" panose="020F0502020204030204" pitchFamily="34" charset="0"/>
              </a:rPr>
              <a:t> city of the Samaritans; </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And as you go, preach,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4251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FD54F-5DA6-4BEC-B32B-141F2CB0FA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Luke 10:9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 to you</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58076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9"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4"/>
            <a:ext cx="4048124" cy="3292475"/>
          </a:xfrm>
        </p:spPr>
      </p:pic>
      <p:sp>
        <p:nvSpPr>
          <p:cNvPr id="145413" name="TextBox 4"/>
          <p:cNvSpPr txBox="1">
            <a:spLocks noChangeArrowheads="1"/>
          </p:cNvSpPr>
          <p:nvPr/>
        </p:nvSpPr>
        <p:spPr bwMode="auto">
          <a:xfrm>
            <a:off x="2290766" y="6324602"/>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32F67-3F0A-4741-81D9-984F5FCC7A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61997" y="0"/>
            <a:ext cx="7820006"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12:24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But when the Pharisees heard </a:t>
            </a:r>
            <a:r>
              <a:rPr lang="en-US" sz="3200" i="1" dirty="0">
                <a:effectLst>
                  <a:outerShdw blurRad="38100" dist="38100" dir="2700000" algn="tl">
                    <a:srgbClr val="000000">
                      <a:alpha val="43137"/>
                    </a:srgbClr>
                  </a:outerShdw>
                </a:effectLst>
                <a:latin typeface="Calibri" panose="020F0502020204030204" pitchFamily="34" charset="0"/>
              </a:rPr>
              <a:t>this</a:t>
            </a:r>
            <a:r>
              <a:rPr lang="en-US" sz="32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200" dirty="0" err="1">
                <a:effectLst>
                  <a:outerShdw blurRad="38100" dist="38100" dir="2700000" algn="tl">
                    <a:srgbClr val="000000">
                      <a:alpha val="43137"/>
                    </a:srgbClr>
                  </a:outerShdw>
                </a:effectLst>
                <a:latin typeface="Calibri" panose="020F0502020204030204" pitchFamily="34" charset="0"/>
              </a:rPr>
              <a:t>Beelzebul</a:t>
            </a:r>
            <a:r>
              <a:rPr lang="en-US" sz="32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Preparation of the king (3</a:t>
            </a:r>
            <a:r>
              <a:rPr lang="en-US" sz="2800" dirty="0">
                <a:effectLst>
                  <a:outerShdw blurRad="38100" dist="38100" dir="2700000" algn="tl">
                    <a:srgbClr val="000000">
                      <a:alpha val="43137"/>
                    </a:srgbClr>
                  </a:outerShdw>
                </a:effectLst>
                <a:cs typeface="Calibri" panose="020F0502020204030204" pitchFamily="34" charset="0"/>
              </a:rPr>
              <a:t>–4)</a:t>
            </a:r>
            <a:endParaRPr lang="en-US" sz="2800"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endParaRPr lang="en-US" sz="2800" dirty="0">
              <a:effectLst>
                <a:outerShdw blurRad="38100" dist="38100" dir="2700000" algn="tl">
                  <a:srgbClr val="000000">
                    <a:alpha val="43137"/>
                  </a:srgbClr>
                </a:outerShdw>
              </a:effectLst>
              <a:latin typeface="Calibri" panose="020F0502020204030204" pitchFamily="34" charset="0"/>
            </a:endParaRP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Passion of the king (26</a:t>
            </a:r>
            <a:r>
              <a:rPr lang="en-US" sz="2800" dirty="0">
                <a:effectLst>
                  <a:outerShdw blurRad="38100" dist="38100" dir="2700000" algn="tl">
                    <a:srgbClr val="000000">
                      <a:alpha val="43137"/>
                    </a:srgbClr>
                  </a:outerShdw>
                </a:effectLst>
                <a:cs typeface="Calibri" panose="020F0502020204030204" pitchFamily="34" charset="0"/>
              </a:rPr>
              <a:t>–27)</a:t>
            </a:r>
            <a:endParaRPr lang="en-US" sz="2800"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Preparation of the king (3</a:t>
            </a:r>
            <a:r>
              <a:rPr lang="en-US" sz="2800" dirty="0">
                <a:effectLst>
                  <a:outerShdw blurRad="38100" dist="38100" dir="2700000" algn="tl">
                    <a:srgbClr val="000000">
                      <a:alpha val="43137"/>
                    </a:srgbClr>
                  </a:outerShdw>
                </a:effectLst>
                <a:cs typeface="Calibri" panose="020F0502020204030204" pitchFamily="34" charset="0"/>
              </a:rPr>
              <a:t>–4)</a:t>
            </a:r>
            <a:endParaRPr lang="en-US" sz="2800"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Passion of the king (26</a:t>
            </a:r>
            <a:r>
              <a:rPr lang="en-US" sz="2800" dirty="0">
                <a:effectLst>
                  <a:outerShdw blurRad="38100" dist="38100" dir="2700000" algn="tl">
                    <a:srgbClr val="000000">
                      <a:alpha val="43137"/>
                    </a:srgbClr>
                  </a:outerShdw>
                </a:effectLst>
                <a:cs typeface="Calibri" panose="020F0502020204030204" pitchFamily="34" charset="0"/>
              </a:rPr>
              <a:t>–27)</a:t>
            </a:r>
            <a:endParaRPr lang="en-US" sz="2800"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18161"/>
              </p:ext>
            </p:extLst>
          </p:nvPr>
        </p:nvGraphicFramePr>
        <p:xfrm>
          <a:off x="96827" y="207172"/>
          <a:ext cx="8915400" cy="6443656"/>
        </p:xfrm>
        <a:graphic>
          <a:graphicData uri="http://schemas.openxmlformats.org/drawingml/2006/table">
            <a:tbl>
              <a:tblPr firstRow="1" bandRow="1">
                <a:tableStyleId>{D7AC3CCA-C797-4891-BE02-D94E43425B78}</a:tableStyleId>
              </a:tblPr>
              <a:tblGrid>
                <a:gridCol w="2971800">
                  <a:extLst>
                    <a:ext uri="{9D8B030D-6E8A-4147-A177-3AD203B41FA5}">
                      <a16:colId xmlns:a16="http://schemas.microsoft.com/office/drawing/2014/main" val="1548706622"/>
                    </a:ext>
                  </a:extLst>
                </a:gridCol>
                <a:gridCol w="2971800">
                  <a:extLst>
                    <a:ext uri="{9D8B030D-6E8A-4147-A177-3AD203B41FA5}">
                      <a16:colId xmlns:a16="http://schemas.microsoft.com/office/drawing/2014/main" val="2017861585"/>
                    </a:ext>
                  </a:extLst>
                </a:gridCol>
                <a:gridCol w="2971800">
                  <a:extLst>
                    <a:ext uri="{9D8B030D-6E8A-4147-A177-3AD203B41FA5}">
                      <a16:colId xmlns:a16="http://schemas.microsoft.com/office/drawing/2014/main" val="1115267921"/>
                    </a:ext>
                  </a:extLst>
                </a:gridCol>
              </a:tblGrid>
              <a:tr h="731520">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619176">
                <a:tc>
                  <a:txBody>
                    <a:bodyPr/>
                    <a:lstStyle/>
                    <a:p>
                      <a:pPr algn="ctr"/>
                      <a:endParaRPr lang="en-US" sz="2800" b="1" dirty="0">
                        <a:latin typeface="Calibri" panose="020F0502020204030204" pitchFamily="34" charset="0"/>
                      </a:endParaRPr>
                    </a:p>
                  </a:txBody>
                  <a:tcPr/>
                </a:tc>
                <a:tc>
                  <a:txBody>
                    <a:bodyPr/>
                    <a:lstStyle/>
                    <a:p>
                      <a:pPr algn="ctr"/>
                      <a:r>
                        <a:rPr lang="en-US" sz="2600" b="1" dirty="0">
                          <a:solidFill>
                            <a:srgbClr val="C00000"/>
                          </a:solidFill>
                          <a:latin typeface="Calibri" panose="020F0502020204030204" pitchFamily="34" charset="0"/>
                        </a:rPr>
                        <a:t>Kingdom Gospel</a:t>
                      </a:r>
                    </a:p>
                  </a:txBody>
                  <a:tcPr/>
                </a:tc>
                <a:tc>
                  <a:txBody>
                    <a:bodyPr/>
                    <a:lstStyle/>
                    <a:p>
                      <a:pPr algn="ctr"/>
                      <a:r>
                        <a:rPr lang="en-US" sz="26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525054">
                <a:tc>
                  <a:txBody>
                    <a:bodyPr/>
                    <a:lstStyle/>
                    <a:p>
                      <a:r>
                        <a:rPr lang="en-US" sz="2400" dirty="0">
                          <a:latin typeface="Calibri" panose="020F0502020204030204" pitchFamily="34" charset="0"/>
                        </a:rPr>
                        <a:t>Biblical example</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Matt. 3:2; 4:17; 10:5-7</a:t>
                      </a:r>
                    </a:p>
                  </a:txBody>
                  <a:tcPr anchor="ctr"/>
                </a:tc>
                <a:tc>
                  <a:txBody>
                    <a:bodyPr/>
                    <a:lstStyle/>
                    <a:p>
                      <a:pPr algn="ctr"/>
                      <a:r>
                        <a:rPr lang="en-US" sz="2400" dirty="0">
                          <a:latin typeface="Calibri" panose="020F0502020204030204" pitchFamily="34" charset="0"/>
                        </a:rPr>
                        <a:t>Acts 16:30-31</a:t>
                      </a:r>
                    </a:p>
                  </a:txBody>
                  <a:tcPr anchor="ctr"/>
                </a:tc>
                <a:extLst>
                  <a:ext uri="{0D108BD9-81ED-4DB2-BD59-A6C34878D82A}">
                    <a16:rowId xmlns:a16="http://schemas.microsoft.com/office/drawing/2014/main" val="21921017"/>
                  </a:ext>
                </a:extLst>
              </a:tr>
              <a:tr h="910552">
                <a:tc>
                  <a:txBody>
                    <a:bodyPr/>
                    <a:lstStyle/>
                    <a:p>
                      <a:r>
                        <a:rPr lang="en-US" sz="2400" dirty="0">
                          <a:latin typeface="Calibri" panose="020F0502020204030204" pitchFamily="34" charset="0"/>
                        </a:rPr>
                        <a:t>Target audience</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 Israel (Matt. 10:5-7)</a:t>
                      </a:r>
                    </a:p>
                  </a:txBody>
                  <a:tcPr anchor="ctr"/>
                </a:tc>
                <a:tc>
                  <a:txBody>
                    <a:bodyPr/>
                    <a:lstStyle/>
                    <a:p>
                      <a:pPr algn="ctr"/>
                      <a:r>
                        <a:rPr lang="en-US" sz="2400" dirty="0">
                          <a:latin typeface="Calibri" panose="020F0502020204030204" pitchFamily="34" charset="0"/>
                        </a:rPr>
                        <a:t>All nations (Matt. 28:18-20)</a:t>
                      </a:r>
                    </a:p>
                  </a:txBody>
                  <a:tcPr anchor="ctr"/>
                </a:tc>
                <a:extLst>
                  <a:ext uri="{0D108BD9-81ED-4DB2-BD59-A6C34878D82A}">
                    <a16:rowId xmlns:a16="http://schemas.microsoft.com/office/drawing/2014/main" val="436724035"/>
                  </a:ext>
                </a:extLst>
              </a:tr>
              <a:tr h="910552">
                <a:tc>
                  <a:txBody>
                    <a:bodyPr/>
                    <a:lstStyle/>
                    <a:p>
                      <a:r>
                        <a:rPr lang="en-US" sz="2400" dirty="0">
                          <a:latin typeface="Calibri" panose="020F0502020204030204" pitchFamily="34" charset="0"/>
                        </a:rPr>
                        <a:t>Type of salvation offered</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a:t>
                      </a:r>
                    </a:p>
                  </a:txBody>
                  <a:tcPr anchor="ctr"/>
                </a:tc>
                <a:tc>
                  <a:txBody>
                    <a:bodyPr/>
                    <a:lstStyle/>
                    <a:p>
                      <a:pPr algn="ctr"/>
                      <a:r>
                        <a:rPr lang="en-US" sz="2400" dirty="0">
                          <a:latin typeface="Calibri" panose="020F0502020204030204" pitchFamily="34" charset="0"/>
                        </a:rPr>
                        <a:t>Personal and individual</a:t>
                      </a:r>
                    </a:p>
                  </a:txBody>
                  <a:tcPr anchor="ctr"/>
                </a:tc>
                <a:extLst>
                  <a:ext uri="{0D108BD9-81ED-4DB2-BD59-A6C34878D82A}">
                    <a16:rowId xmlns:a16="http://schemas.microsoft.com/office/drawing/2014/main" val="3012532902"/>
                  </a:ext>
                </a:extLst>
              </a:tr>
              <a:tr h="910552">
                <a:tc>
                  <a:txBody>
                    <a:bodyPr/>
                    <a:lstStyle/>
                    <a:p>
                      <a:r>
                        <a:rPr lang="en-US" sz="2400" dirty="0">
                          <a:latin typeface="Calibri" panose="020F0502020204030204" pitchFamily="34" charset="0"/>
                        </a:rPr>
                        <a:t>Portrayal of Christ</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 savior and king</a:t>
                      </a:r>
                    </a:p>
                  </a:txBody>
                  <a:tcPr anchor="ctr"/>
                </a:tc>
                <a:tc>
                  <a:txBody>
                    <a:bodyPr/>
                    <a:lstStyle/>
                    <a:p>
                      <a:pPr algn="ctr"/>
                      <a:r>
                        <a:rPr lang="en-US" sz="2400" dirty="0">
                          <a:latin typeface="Calibri" panose="020F0502020204030204" pitchFamily="34" charset="0"/>
                        </a:rPr>
                        <a:t>Personal savior</a:t>
                      </a:r>
                    </a:p>
                  </a:txBody>
                  <a:tcPr anchor="ctr"/>
                </a:tc>
                <a:extLst>
                  <a:ext uri="{0D108BD9-81ED-4DB2-BD59-A6C34878D82A}">
                    <a16:rowId xmlns:a16="http://schemas.microsoft.com/office/drawing/2014/main" val="1692019242"/>
                  </a:ext>
                </a:extLst>
              </a:tr>
              <a:tr h="525054">
                <a:tc>
                  <a:txBody>
                    <a:bodyPr/>
                    <a:lstStyle/>
                    <a:p>
                      <a:r>
                        <a:rPr lang="en-US" sz="2400" dirty="0">
                          <a:latin typeface="Calibri" panose="020F0502020204030204" pitchFamily="34" charset="0"/>
                        </a:rPr>
                        <a:t>Kingdom expectancy</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Imminent</a:t>
                      </a:r>
                    </a:p>
                  </a:txBody>
                  <a:tcPr anchor="ctr"/>
                </a:tc>
                <a:tc>
                  <a:txBody>
                    <a:bodyPr/>
                    <a:lstStyle/>
                    <a:p>
                      <a:pPr algn="ctr"/>
                      <a:r>
                        <a:rPr lang="en-US" sz="2400" dirty="0">
                          <a:latin typeface="Calibri" panose="020F0502020204030204" pitchFamily="34" charset="0"/>
                        </a:rPr>
                        <a:t>Absent</a:t>
                      </a:r>
                    </a:p>
                  </a:txBody>
                  <a:tcPr anchor="ctr"/>
                </a:tc>
                <a:extLst>
                  <a:ext uri="{0D108BD9-81ED-4DB2-BD59-A6C34878D82A}">
                    <a16:rowId xmlns:a16="http://schemas.microsoft.com/office/drawing/2014/main" val="1289722862"/>
                  </a:ext>
                </a:extLst>
              </a:tr>
              <a:tr h="1311196">
                <a:tc>
                  <a:txBody>
                    <a:bodyPr/>
                    <a:lstStyle/>
                    <a:p>
                      <a:r>
                        <a:rPr lang="en-US" sz="2400" dirty="0">
                          <a:latin typeface="Calibri" panose="020F0502020204030204" pitchFamily="34" charset="0"/>
                        </a:rPr>
                        <a:t>Contribution to God’s program</a:t>
                      </a:r>
                    </a:p>
                  </a:txBody>
                  <a:tcPr/>
                </a:tc>
                <a:tc>
                  <a:txBody>
                    <a:bodyPr/>
                    <a:lstStyle/>
                    <a:p>
                      <a:pPr algn="ctr"/>
                      <a:r>
                        <a:rPr lang="en-US" sz="2400" dirty="0">
                          <a:latin typeface="Calibri" panose="020F0502020204030204" pitchFamily="34" charset="0"/>
                        </a:rPr>
                        <a:t>Appearing of the kingdom</a:t>
                      </a:r>
                    </a:p>
                  </a:txBody>
                  <a:tcPr anchor="ctr"/>
                </a:tc>
                <a:tc>
                  <a:txBody>
                    <a:bodyPr/>
                    <a:lstStyle/>
                    <a:p>
                      <a:pPr algn="ctr"/>
                      <a:r>
                        <a:rPr lang="en-US" sz="2400" dirty="0">
                          <a:latin typeface="Calibri" panose="020F0502020204030204" pitchFamily="34" charset="0"/>
                        </a:rPr>
                        <a:t>Building of the church (Matt. 16:18; Rom. 11:25b)</a:t>
                      </a:r>
                    </a:p>
                  </a:txBody>
                  <a:tcPr anchor="ct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2712299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6343465"/>
              </p:ext>
            </p:extLst>
          </p:nvPr>
        </p:nvGraphicFramePr>
        <p:xfrm>
          <a:off x="114300" y="189030"/>
          <a:ext cx="8915400" cy="6479941"/>
        </p:xfrm>
        <a:graphic>
          <a:graphicData uri="http://schemas.openxmlformats.org/drawingml/2006/table">
            <a:tbl>
              <a:tblPr firstRow="1" bandRow="1">
                <a:tableStyleId>{D7AC3CCA-C797-4891-BE02-D94E43425B78}</a:tableStyleId>
              </a:tblPr>
              <a:tblGrid>
                <a:gridCol w="2971800">
                  <a:extLst>
                    <a:ext uri="{9D8B030D-6E8A-4147-A177-3AD203B41FA5}">
                      <a16:colId xmlns:a16="http://schemas.microsoft.com/office/drawing/2014/main" val="1548706622"/>
                    </a:ext>
                  </a:extLst>
                </a:gridCol>
                <a:gridCol w="2971800">
                  <a:extLst>
                    <a:ext uri="{9D8B030D-6E8A-4147-A177-3AD203B41FA5}">
                      <a16:colId xmlns:a16="http://schemas.microsoft.com/office/drawing/2014/main" val="2017861585"/>
                    </a:ext>
                  </a:extLst>
                </a:gridCol>
                <a:gridCol w="2971800">
                  <a:extLst>
                    <a:ext uri="{9D8B030D-6E8A-4147-A177-3AD203B41FA5}">
                      <a16:colId xmlns:a16="http://schemas.microsoft.com/office/drawing/2014/main" val="1115267921"/>
                    </a:ext>
                  </a:extLst>
                </a:gridCol>
              </a:tblGrid>
              <a:tr h="731601">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573268">
                <a:tc>
                  <a:txBody>
                    <a:bodyPr/>
                    <a:lstStyle/>
                    <a:p>
                      <a:pPr algn="ctr"/>
                      <a:endParaRPr lang="en-US" sz="2400" b="1" dirty="0">
                        <a:latin typeface="Calibri" panose="020F0502020204030204" pitchFamily="34" charset="0"/>
                      </a:endParaRPr>
                    </a:p>
                  </a:txBody>
                  <a:tcPr/>
                </a:tc>
                <a:tc>
                  <a:txBody>
                    <a:bodyPr/>
                    <a:lstStyle/>
                    <a:p>
                      <a:pPr algn="ctr"/>
                      <a:r>
                        <a:rPr lang="en-US" sz="2600" b="1" dirty="0">
                          <a:solidFill>
                            <a:srgbClr val="C00000"/>
                          </a:solidFill>
                          <a:latin typeface="Calibri" panose="020F0502020204030204" pitchFamily="34" charset="0"/>
                        </a:rPr>
                        <a:t>Kingdom Gospel</a:t>
                      </a:r>
                    </a:p>
                  </a:txBody>
                  <a:tcPr/>
                </a:tc>
                <a:tc>
                  <a:txBody>
                    <a:bodyPr/>
                    <a:lstStyle/>
                    <a:p>
                      <a:pPr algn="ctr"/>
                      <a:r>
                        <a:rPr lang="en-US" sz="26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1053205">
                <a:tc>
                  <a:txBody>
                    <a:bodyPr/>
                    <a:lstStyle/>
                    <a:p>
                      <a:r>
                        <a:rPr lang="en-US" sz="2200" dirty="0">
                          <a:latin typeface="Calibri" panose="020F0502020204030204" pitchFamily="34" charset="0"/>
                        </a:rPr>
                        <a:t>Scriptural foundation</a:t>
                      </a:r>
                    </a:p>
                  </a:txBody>
                  <a:tcPr/>
                </a:tc>
                <a:tc>
                  <a:txBody>
                    <a:bodyPr/>
                    <a:lstStyle/>
                    <a:p>
                      <a:r>
                        <a:rPr lang="en-US" sz="2200" dirty="0">
                          <a:latin typeface="Calibri" panose="020F0502020204030204" pitchFamily="34" charset="0"/>
                        </a:rPr>
                        <a:t>Mosaic Covenant </a:t>
                      </a:r>
                    </a:p>
                    <a:p>
                      <a:r>
                        <a:rPr lang="en-US" sz="2200" dirty="0">
                          <a:latin typeface="Calibri" panose="020F0502020204030204" pitchFamily="34" charset="0"/>
                        </a:rPr>
                        <a:t>(Exod. 19:5-6; Deut. 28:15-68)</a:t>
                      </a:r>
                    </a:p>
                  </a:txBody>
                  <a:tcPr/>
                </a:tc>
                <a:tc>
                  <a:txBody>
                    <a:bodyPr/>
                    <a:lstStyle/>
                    <a:p>
                      <a:r>
                        <a:rPr lang="en-US" sz="2200" dirty="0">
                          <a:latin typeface="Calibri" panose="020F0502020204030204" pitchFamily="34" charset="0"/>
                        </a:rPr>
                        <a:t>Gen. 3:15; 15:6; John 3:16; Gal 3:16</a:t>
                      </a:r>
                    </a:p>
                  </a:txBody>
                  <a:tcPr/>
                </a:tc>
                <a:extLst>
                  <a:ext uri="{0D108BD9-81ED-4DB2-BD59-A6C34878D82A}">
                    <a16:rowId xmlns:a16="http://schemas.microsoft.com/office/drawing/2014/main" val="21921017"/>
                  </a:ext>
                </a:extLst>
              </a:tr>
              <a:tr h="1053205">
                <a:tc>
                  <a:txBody>
                    <a:bodyPr/>
                    <a:lstStyle/>
                    <a:p>
                      <a:r>
                        <a:rPr lang="en-US" sz="2200" dirty="0">
                          <a:latin typeface="Calibri" panose="020F0502020204030204" pitchFamily="34" charset="0"/>
                        </a:rPr>
                        <a:t>When preached?</a:t>
                      </a:r>
                    </a:p>
                  </a:txBody>
                  <a:tcPr/>
                </a:tc>
                <a:tc>
                  <a:txBody>
                    <a:bodyPr/>
                    <a:lstStyle/>
                    <a:p>
                      <a:r>
                        <a:rPr lang="en-US" sz="2200" dirty="0">
                          <a:latin typeface="Calibri" panose="020F0502020204030204" pitchFamily="34" charset="0"/>
                        </a:rPr>
                        <a:t>Early Gospels and Tribulation (Matt. 3:2; 24:14)</a:t>
                      </a:r>
                    </a:p>
                  </a:txBody>
                  <a:tcPr/>
                </a:tc>
                <a:tc>
                  <a:txBody>
                    <a:bodyPr/>
                    <a:lstStyle/>
                    <a:p>
                      <a:pPr algn="ctr"/>
                      <a:r>
                        <a:rPr lang="en-US" sz="2200" dirty="0">
                          <a:latin typeface="Calibri" panose="020F0502020204030204" pitchFamily="34" charset="0"/>
                        </a:rPr>
                        <a:t>Church Age</a:t>
                      </a:r>
                    </a:p>
                  </a:txBody>
                  <a:tcPr/>
                </a:tc>
                <a:extLst>
                  <a:ext uri="{0D108BD9-81ED-4DB2-BD59-A6C34878D82A}">
                    <a16:rowId xmlns:a16="http://schemas.microsoft.com/office/drawing/2014/main" val="436724035"/>
                  </a:ext>
                </a:extLst>
              </a:tr>
              <a:tr h="505824">
                <a:tc>
                  <a:txBody>
                    <a:bodyPr/>
                    <a:lstStyle/>
                    <a:p>
                      <a:r>
                        <a:rPr lang="en-US" sz="2200" dirty="0">
                          <a:latin typeface="Calibri" panose="020F0502020204030204" pitchFamily="34" charset="0"/>
                        </a:rPr>
                        <a:t>Preached today?</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3012532902"/>
                  </a:ext>
                </a:extLst>
              </a:tr>
              <a:tr h="505824">
                <a:tc>
                  <a:txBody>
                    <a:bodyPr/>
                    <a:lstStyle/>
                    <a:p>
                      <a:r>
                        <a:rPr lang="en-US" sz="2200" dirty="0">
                          <a:latin typeface="Calibri" panose="020F0502020204030204" pitchFamily="34" charset="0"/>
                        </a:rPr>
                        <a:t>Perpetual availability?</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1692019242"/>
                  </a:ext>
                </a:extLst>
              </a:tr>
              <a:tr h="505824">
                <a:tc>
                  <a:txBody>
                    <a:bodyPr/>
                    <a:lstStyle/>
                    <a:p>
                      <a:r>
                        <a:rPr lang="en-US" sz="2200" dirty="0">
                          <a:latin typeface="Calibri" panose="020F0502020204030204" pitchFamily="34" charset="0"/>
                        </a:rPr>
                        <a:t>Which Gospels?</a:t>
                      </a:r>
                    </a:p>
                  </a:txBody>
                  <a:tcPr/>
                </a:tc>
                <a:tc>
                  <a:txBody>
                    <a:bodyPr/>
                    <a:lstStyle/>
                    <a:p>
                      <a:pPr algn="ctr"/>
                      <a:r>
                        <a:rPr lang="en-US" sz="2200" dirty="0">
                          <a:latin typeface="Calibri" panose="020F0502020204030204" pitchFamily="34" charset="0"/>
                        </a:rPr>
                        <a:t>Synoptics</a:t>
                      </a:r>
                    </a:p>
                  </a:txBody>
                  <a:tcPr/>
                </a:tc>
                <a:tc>
                  <a:txBody>
                    <a:bodyPr/>
                    <a:lstStyle/>
                    <a:p>
                      <a:pPr algn="ctr"/>
                      <a:r>
                        <a:rPr lang="en-US" sz="2200" dirty="0">
                          <a:latin typeface="Calibri" panose="020F0502020204030204" pitchFamily="34" charset="0"/>
                        </a:rPr>
                        <a:t>John</a:t>
                      </a:r>
                    </a:p>
                  </a:txBody>
                  <a:tcPr/>
                </a:tc>
                <a:extLst>
                  <a:ext uri="{0D108BD9-81ED-4DB2-BD59-A6C34878D82A}">
                    <a16:rowId xmlns:a16="http://schemas.microsoft.com/office/drawing/2014/main" val="1289722862"/>
                  </a:ext>
                </a:extLst>
              </a:tr>
              <a:tr h="1463040">
                <a:tc>
                  <a:txBody>
                    <a:bodyPr/>
                    <a:lstStyle/>
                    <a:p>
                      <a:r>
                        <a:rPr lang="en-US" sz="2200" dirty="0">
                          <a:latin typeface="Calibri" panose="020F0502020204030204" pitchFamily="34" charset="0"/>
                        </a:rPr>
                        <a:t>Cross, atonement, resurrection, Ascension, Holy Spirit, forgiveness of sins</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1639413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472EB-6D2A-48C2-B86E-CA261AA223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Acts 16:30-31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after he brought them out, he said, “Sirs, what must I do to be saved?”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said,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 in the Lord Jesus, and you will be saved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and your household.”</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017808A-3D7C-4CEF-86B0-55804751FF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6609" y="2971800"/>
            <a:ext cx="4770782" cy="1828800"/>
          </a:xfrm>
          <a:prstGeom prst="rect">
            <a:avLst/>
          </a:prstGeom>
        </p:spPr>
      </p:pic>
    </p:spTree>
    <p:extLst>
      <p:ext uri="{BB962C8B-B14F-4D97-AF65-F5344CB8AC3E}">
        <p14:creationId xmlns:p14="http://schemas.microsoft.com/office/powerpoint/2010/main" val="71895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effectLst>
                  <a:outerShdw blurRad="38100" dist="38100" dir="2700000" algn="tl">
                    <a:srgbClr val="000000">
                      <a:alpha val="43137"/>
                    </a:srgbClr>
                  </a:outerShdw>
                </a:effectLst>
                <a:cs typeface="Arial" charset="0"/>
              </a:rPr>
              <a:t>Gen 15:6</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rPr>
              <a:t>Then he </a:t>
            </a:r>
            <a:r>
              <a:rPr lang="en-US" altLang="en-US" sz="2800" b="1" u="sng" kern="1200" dirty="0">
                <a:solidFill>
                  <a:srgbClr val="FFFFCC"/>
                </a:solidFill>
                <a:effectLst>
                  <a:outerShdw blurRad="38100" dist="38100" dir="2700000" algn="tl">
                    <a:srgbClr val="000000">
                      <a:alpha val="43137"/>
                    </a:srgbClr>
                  </a:outerShdw>
                </a:effectLst>
                <a:cs typeface="Arial" charset="0"/>
              </a:rPr>
              <a:t>believed</a:t>
            </a:r>
            <a:r>
              <a:rPr lang="en-US" altLang="en-US" sz="2800" dirty="0">
                <a:effectLst>
                  <a:outerShdw blurRad="38100" dist="38100" dir="2700000" algn="tl">
                    <a:srgbClr val="000000">
                      <a:alpha val="43137"/>
                    </a:srgbClr>
                  </a:outerShdw>
                </a:effectLst>
              </a:rPr>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2890" y="2933700"/>
            <a:ext cx="1108710" cy="1371600"/>
          </a:xfrm>
          <a:prstGeom prst="rect">
            <a:avLst/>
          </a:prstGeom>
          <a:noFill/>
          <a:ln w="9525">
            <a:noFill/>
            <a:miter lim="800000"/>
            <a:headEnd/>
            <a:tailEnd/>
          </a:ln>
        </p:spPr>
      </p:pic>
      <p:sp>
        <p:nvSpPr>
          <p:cNvPr id="4" name="Title 1"/>
          <p:cNvSpPr txBox="1">
            <a:spLocks/>
          </p:cNvSpPr>
          <p:nvPr/>
        </p:nvSpPr>
        <p:spPr>
          <a:xfrm>
            <a:off x="333375" y="228600"/>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believes</a:t>
            </a:r>
            <a:r>
              <a:rPr lang="en-US" altLang="en-US" sz="2800" dirty="0">
                <a:effectLst>
                  <a:outerShdw blurRad="38100" dist="38100" dir="2700000" algn="tl">
                    <a:srgbClr val="000000">
                      <a:alpha val="43137"/>
                    </a:srgbClr>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Believe</a:t>
            </a:r>
            <a:r>
              <a:rPr lang="en-US" altLang="en-US" sz="2800" dirty="0">
                <a:effectLst>
                  <a:outerShdw blurRad="38100" dist="38100" dir="2700000" algn="tl">
                    <a:srgbClr val="000000">
                      <a:alpha val="43137"/>
                    </a:srgbClr>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85" y="91440"/>
            <a:ext cx="7582030"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5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02" y="4572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371600"/>
            <a:ext cx="9144000" cy="5244039"/>
          </a:xfrm>
        </p:spPr>
        <p:txBody>
          <a:bodyPr/>
          <a:lstStyle/>
          <a:p>
            <a:pPr marL="0" indent="0" algn="just" eaLnBrk="1" hangingPunct="1">
              <a:spcBef>
                <a:spcPts val="0"/>
              </a:spcBef>
              <a:buNone/>
              <a:defRPr/>
            </a:pP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Such insistence is too often based on Scripture which is addressed to the covenant people, Israel. They . . . being covenant people, are privileged to return to God on the grounds of their covenant by repentance. There is much Scripture both in the Old Testament and in the New that calls this one nation to its long-predicted repentance....The preaching of John the Baptist, of Jesus and the early message of the disciples, was, ‘repent for the kingdom of heaven is at hand’; but it was addressed only to Israel (Matt. 10:5, 6)</a:t>
            </a: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This good news to that nation was the ‘gospel of the kingdom,’ and should in no wise be confused with the Gospel of saving grace</a:t>
            </a:r>
            <a:r>
              <a:rPr lang="en-US" sz="2800" dirty="0">
                <a:effectLst>
                  <a:outerShdw blurRad="38100" dist="38100" dir="2700000" algn="tl">
                    <a:srgbClr val="000000">
                      <a:alpha val="43137"/>
                    </a:srgbClr>
                  </a:outerShdw>
                </a:effectLst>
              </a:rPr>
              <a:t>.”</a:t>
            </a:r>
          </a:p>
        </p:txBody>
      </p:sp>
      <p:sp>
        <p:nvSpPr>
          <p:cNvPr id="5" name="Rectangle 4"/>
          <p:cNvSpPr/>
          <p:nvPr/>
        </p:nvSpPr>
        <p:spPr>
          <a:xfrm>
            <a:off x="2057400" y="228600"/>
            <a:ext cx="5029200" cy="109260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kumimoji="0" lang="en-US" sz="1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Salvation: God’s Marvelous Work of Grace</a:t>
            </a:r>
            <a:r>
              <a:rPr kumimoji="0" lang="en-US"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(Grand Rapids: Kregel, 1991), 49–50; idem, </a:t>
            </a:r>
            <a:r>
              <a:rPr kumimoji="0" lang="en-US" sz="1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Grace: The Glorious Theme</a:t>
            </a:r>
            <a:r>
              <a:rPr kumimoji="0" lang="en-US"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(Grand Rapids: Zondervan, 1972), 132.</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8069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5400"/>
            <a:ext cx="9144000" cy="5334000"/>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b="1" u="sng" dirty="0">
                <a:solidFill>
                  <a:srgbClr val="FFFFCC"/>
                </a:solidFill>
                <a:effectLst>
                  <a:outerShdw blurRad="38100" dist="38100" dir="2700000" algn="tl">
                    <a:srgbClr val="000000">
                      <a:alpha val="43137"/>
                    </a:srgbClr>
                  </a:outerShdw>
                </a:effectLst>
              </a:rPr>
              <a:t>Even the New Testament uses the word </a:t>
            </a:r>
            <a:r>
              <a:rPr lang="en-US" sz="3000" b="1" i="1" u="sng" dirty="0">
                <a:solidFill>
                  <a:srgbClr val="FFFFCC"/>
                </a:solidFill>
                <a:effectLst>
                  <a:outerShdw blurRad="38100" dist="38100" dir="2700000" algn="tl">
                    <a:srgbClr val="000000">
                      <a:alpha val="43137"/>
                    </a:srgbClr>
                  </a:outerShdw>
                </a:effectLst>
              </a:rPr>
              <a:t>gospel</a:t>
            </a:r>
            <a:r>
              <a:rPr lang="en-US" sz="3000" b="1" u="sng" dirty="0">
                <a:solidFill>
                  <a:srgbClr val="FFFFCC"/>
                </a:solidFill>
                <a:effectLst>
                  <a:outerShdw blurRad="38100" dist="38100" dir="2700000" algn="tl">
                    <a:srgbClr val="000000">
                      <a:alpha val="43137"/>
                    </a:srgbClr>
                  </a:outerShdw>
                </a:effectLst>
              </a:rPr>
              <a:t> to mean various types of good news</a:t>
            </a:r>
            <a:r>
              <a:rPr lang="en-US" sz="3000" dirty="0">
                <a:effectLst>
                  <a:outerShdw blurRad="38100" dist="38100" dir="2700000" algn="tl">
                    <a:srgbClr val="000000">
                      <a:alpha val="43137"/>
                    </a:srgbClr>
                  </a:outerShdw>
                </a:effectLst>
              </a:rPr>
              <a:t>, so one has to describe what good news is in view. . . . In the Gospel of Matthew, all but one time the word </a:t>
            </a:r>
            <a:r>
              <a:rPr lang="en-US" sz="3000" i="1" dirty="0">
                <a:effectLst>
                  <a:outerShdw blurRad="38100" dist="38100" dir="2700000" algn="tl">
                    <a:srgbClr val="000000">
                      <a:alpha val="43137"/>
                    </a:srgbClr>
                  </a:outerShdw>
                </a:effectLst>
              </a:rPr>
              <a:t>gospel</a:t>
            </a:r>
            <a:r>
              <a:rPr lang="en-US" sz="3000" dirty="0">
                <a:effectLst>
                  <a:outerShdw blurRad="38100" dist="38100" dir="2700000" algn="tl">
                    <a:srgbClr val="000000">
                      <a:alpha val="43137"/>
                    </a:srgbClr>
                  </a:outerShdw>
                </a:effectLst>
              </a:rPr>
              <a:t> is used concerning the good news of the gospel of the kingdom. This is the message of John the Baptist (Matthew 3:1–2), of our Lord (Matthew 4:17), and of the twelve disciples when they were first sent out by the Lord (Matthew 10:5–7). What was the good news about the kingdom? The correct answer lies in the concept and hope of the kingdom that the Jewish people had at the time of the first coming. . .</a:t>
            </a:r>
            <a:endParaRPr lang="en-US" sz="3000"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7" y="76200"/>
            <a:ext cx="944563" cy="1143000"/>
          </a:xfrm>
          <a:prstGeom prst="rect">
            <a:avLst/>
          </a:prstGeom>
          <a:noFill/>
          <a:ln w="9525">
            <a:noFill/>
            <a:miter lim="800000"/>
            <a:headEnd/>
            <a:tailEnd/>
          </a:ln>
        </p:spPr>
      </p:pic>
      <p:sp>
        <p:nvSpPr>
          <p:cNvPr id="2" name="Rectangle 1">
            <a:extLst>
              <a:ext uri="{FF2B5EF4-FFF2-40B4-BE49-F238E27FC236}">
                <a16:creationId xmlns:a16="http://schemas.microsoft.com/office/drawing/2014/main" id="{3A9DA0C3-B493-48B3-8CD9-A18E4E2265F3}"/>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alpha val="43137"/>
                    </a:srgbClr>
                  </a:outerShdw>
                </a:effectLst>
                <a:latin typeface="Calibri" panose="020F0502020204030204" pitchFamily="34" charset="0"/>
                <a:ea typeface="+mj-ea"/>
                <a:cs typeface="+mj-cs"/>
              </a:rPr>
              <a:t>So Great A Salvation, </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Pages 36-37</a:t>
            </a:r>
          </a:p>
        </p:txBody>
      </p:sp>
    </p:spTree>
    <p:extLst>
      <p:ext uri="{BB962C8B-B14F-4D97-AF65-F5344CB8AC3E}">
        <p14:creationId xmlns:p14="http://schemas.microsoft.com/office/powerpoint/2010/main" val="3032829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5400"/>
            <a:ext cx="9144000" cy="4876800"/>
          </a:xfrm>
        </p:spPr>
        <p:txBody>
          <a:bodyPr/>
          <a:lstStyle/>
          <a:p>
            <a:pPr marL="0" indent="0" algn="just">
              <a:buNone/>
              <a:defRPr/>
            </a:pPr>
            <a:r>
              <a:rPr lang="en-US" sz="3000" dirty="0">
                <a:effectLst>
                  <a:outerShdw blurRad="38100" dist="38100" dir="2700000" algn="tl">
                    <a:srgbClr val="000000">
                      <a:alpha val="43137"/>
                    </a:srgbClr>
                  </a:outerShdw>
                </a:effectLst>
              </a:rPr>
              <a:t>“. . . of Christ. In fact, their hope was for the establishment of the promised rule of the Messiah in His kingdom on this earth, and in the kingdom that would exalt the Jewish people and free them from the rule of Rome under which they lived. But the rule of heaven did not arrive during Jesus’ lifetime because the people refused to repent and meet the spiritual conditions for the kingdom. Most only wanted a political deliverance without having to meet any personal requirements for change of life. So the kingdom did not arrive because the people would not prepare properly for it.”</a:t>
            </a:r>
          </a:p>
        </p:txBody>
      </p:sp>
      <p:pic>
        <p:nvPicPr>
          <p:cNvPr id="2" name="Picture 4">
            <a:extLst>
              <a:ext uri="{FF2B5EF4-FFF2-40B4-BE49-F238E27FC236}">
                <a16:creationId xmlns:a16="http://schemas.microsoft.com/office/drawing/2014/main" id="{895834EA-1A03-4AF7-9679-6DFFB517CE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7" y="76200"/>
            <a:ext cx="944563" cy="1143000"/>
          </a:xfrm>
          <a:prstGeom prst="rect">
            <a:avLst/>
          </a:prstGeom>
          <a:noFill/>
          <a:ln w="9525">
            <a:noFill/>
            <a:miter lim="800000"/>
            <a:headEnd/>
            <a:tailEnd/>
          </a:ln>
        </p:spPr>
      </p:pic>
      <p:sp>
        <p:nvSpPr>
          <p:cNvPr id="3" name="Rectangle 2">
            <a:extLst>
              <a:ext uri="{FF2B5EF4-FFF2-40B4-BE49-F238E27FC236}">
                <a16:creationId xmlns:a16="http://schemas.microsoft.com/office/drawing/2014/main" id="{580B9E8A-FAA8-4A52-97A1-890E1CB9DF84}"/>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alpha val="43137"/>
                    </a:srgbClr>
                  </a:outerShdw>
                </a:effectLst>
                <a:latin typeface="Calibri" panose="020F0502020204030204" pitchFamily="34" charset="0"/>
                <a:ea typeface="+mj-ea"/>
                <a:cs typeface="+mj-cs"/>
              </a:rPr>
              <a:t>So Great A Salvation, </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Pages 36-37</a:t>
            </a:r>
          </a:p>
        </p:txBody>
      </p:sp>
    </p:spTree>
    <p:extLst>
      <p:ext uri="{BB962C8B-B14F-4D97-AF65-F5344CB8AC3E}">
        <p14:creationId xmlns:p14="http://schemas.microsoft.com/office/powerpoint/2010/main" val="1434865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extLst>
              <p:ext uri="{D42A27DB-BD31-4B8C-83A1-F6EECF244321}">
                <p14:modId xmlns:p14="http://schemas.microsoft.com/office/powerpoint/2010/main" val="56574679"/>
              </p:ext>
            </p:extLst>
          </p:nvPr>
        </p:nvGraphicFramePr>
        <p:xfrm>
          <a:off x="45720" y="228601"/>
          <a:ext cx="9052560" cy="6341600"/>
        </p:xfrm>
        <a:graphic>
          <a:graphicData uri="http://schemas.openxmlformats.org/drawingml/2006/table">
            <a:tbl>
              <a:tblPr firstRow="1" bandRow="1">
                <a:tableStyleId>{073A0DAA-6AF3-43AB-8588-CEC1D06C72B9}</a:tableStyleId>
              </a:tblPr>
              <a:tblGrid>
                <a:gridCol w="4297680">
                  <a:extLst>
                    <a:ext uri="{9D8B030D-6E8A-4147-A177-3AD203B41FA5}">
                      <a16:colId xmlns:a16="http://schemas.microsoft.com/office/drawing/2014/main" val="450372001"/>
                    </a:ext>
                  </a:extLst>
                </a:gridCol>
                <a:gridCol w="4754880">
                  <a:extLst>
                    <a:ext uri="{9D8B030D-6E8A-4147-A177-3AD203B41FA5}">
                      <a16:colId xmlns:a16="http://schemas.microsoft.com/office/drawing/2014/main" val="3560513311"/>
                    </a:ext>
                  </a:extLst>
                </a:gridCol>
              </a:tblGrid>
              <a:tr h="94664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6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822960">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822960">
                <a:tc>
                  <a:txBody>
                    <a:bodyPr/>
                    <a:lstStyle/>
                    <a:p>
                      <a:pPr marL="461963" indent="-461963" algn="l" eaLnBrk="1" hangingPunct="1">
                        <a:defRPr/>
                      </a:pPr>
                      <a:r>
                        <a:rPr lang="en-US" sz="26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6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8229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4572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E1B66B-9C24-4713-9E39-C1312009F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4237210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5C772-09B7-4CC4-8DF5-46BEC0AAC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75487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the reader understand)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4000333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20E1-DD0F-4C58-8079-0AAA7A8394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Daniel 11:31</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Forces from him will arise, desecrate the sanctuary fortress, and do away with the regular sacrifice. And they will set up the abomination of desolation.</a:t>
            </a:r>
          </a:p>
        </p:txBody>
      </p:sp>
      <p:pic>
        <p:nvPicPr>
          <p:cNvPr id="3" name="Picture 2">
            <a:extLst>
              <a:ext uri="{FF2B5EF4-FFF2-40B4-BE49-F238E27FC236}">
                <a16:creationId xmlns:a16="http://schemas.microsoft.com/office/drawing/2014/main" id="{80FAE2FE-7E16-42D1-8B7D-BC1032F10E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9484" y="2514600"/>
            <a:ext cx="3845032" cy="2286000"/>
          </a:xfrm>
          <a:prstGeom prst="rect">
            <a:avLst/>
          </a:prstGeom>
        </p:spPr>
      </p:pic>
    </p:spTree>
    <p:extLst>
      <p:ext uri="{BB962C8B-B14F-4D97-AF65-F5344CB8AC3E}">
        <p14:creationId xmlns:p14="http://schemas.microsoft.com/office/powerpoint/2010/main" val="3172531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HANUKKAH</a:t>
            </a:r>
            <a:r>
              <a:rPr lang="en-US" altLang="en-US" sz="4000" b="1" dirty="0">
                <a:solidFill>
                  <a:schemeClr val="bg1"/>
                </a:solidFill>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0" y="1143000"/>
            <a:ext cx="6477000" cy="5486400"/>
          </a:xfrm>
        </p:spPr>
        <p:txBody>
          <a:bodyPr>
            <a:normAutofit/>
          </a:bodyPr>
          <a:lstStyle/>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Maccabean revolt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165 BC : the temple is liberated and rededicated</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1 &amp; 2 Maccabees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miracle of the lamp oil</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Hanukkah “Feast of Dedication” (festival of lights).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Christmas / Jewish Holiday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558252056"/>
              </p:ext>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Pentecost</a:t>
                      </a:r>
                    </a:p>
                  </a:txBody>
                  <a:tcPr marT="45723" marB="45723" anchor="ctr" horzOverflow="overflow">
                    <a:solidFill>
                      <a:schemeClr val="accent4"/>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Spring</a:t>
                      </a:r>
                    </a:p>
                  </a:txBody>
                  <a:tcPr marT="45723" marB="45723" anchor="ctr" horzOverflow="overflow">
                    <a:solidFill>
                      <a:schemeClr val="accent4"/>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Praise</a:t>
                      </a:r>
                    </a:p>
                  </a:txBody>
                  <a:tcPr marT="45723" marB="45723" anchor="ctr" horzOverflow="overflow">
                    <a:solidFill>
                      <a:schemeClr val="accent4"/>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Acts 2:1-4</a:t>
                      </a:r>
                    </a:p>
                  </a:txBody>
                  <a:tcPr marT="45723" marB="45723" anchor="ctr" horzOverflow="overflow">
                    <a:solidFill>
                      <a:schemeClr val="accent4"/>
                    </a:solidFill>
                  </a:tcPr>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641435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46208-6455-4A3D-8746-19053BAF7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96" y="228600"/>
            <a:ext cx="8715213" cy="6400800"/>
          </a:xfrm>
          <a:prstGeom prst="rect">
            <a:avLst/>
          </a:prstGeom>
          <a:ln w="28575">
            <a:solidFill>
              <a:srgbClr val="00CC00"/>
            </a:solidFill>
          </a:ln>
        </p:spPr>
      </p:pic>
    </p:spTree>
    <p:extLst>
      <p:ext uri="{BB962C8B-B14F-4D97-AF65-F5344CB8AC3E}">
        <p14:creationId xmlns:p14="http://schemas.microsoft.com/office/powerpoint/2010/main" val="3517213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535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94587-B042-4E8C-803B-F58BB9AC83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0"/>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9:24</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07008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0AA87-5325-4C10-BD2F-66DF9189FE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the reader understand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908444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20B30-026D-4263-AE46-3A8457BB3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a:t>
            </a:r>
            <a:r>
              <a:rPr lang="en-US" sz="3200" b="1" u="sng" dirty="0">
                <a:solidFill>
                  <a:srgbClr val="FFFFCC"/>
                </a:solidFill>
                <a:latin typeface="Calibri" panose="020F0502020204030204" pitchFamily="34" charset="0"/>
                <a:cs typeface="Calibri" panose="020F0502020204030204" pitchFamily="34" charset="0"/>
              </a:rPr>
              <a:t>those who are in Judea must flee to the mountains</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2184588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judea samaria map">
            <a:extLst>
              <a:ext uri="{FF2B5EF4-FFF2-40B4-BE49-F238E27FC236}">
                <a16:creationId xmlns:a16="http://schemas.microsoft.com/office/drawing/2014/main" id="{F75FE331-EB3E-4E03-B0D8-D5E2C8F8E7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268112"/>
            <a:ext cx="8961120" cy="632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487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a:t>
            </a:r>
            <a:r>
              <a:rPr lang="en-US" sz="3200" b="1" u="sng" dirty="0">
                <a:solidFill>
                  <a:srgbClr val="FFFFCC"/>
                </a:solidFill>
                <a:latin typeface="Calibri" panose="020F0502020204030204" pitchFamily="34" charset="0"/>
                <a:cs typeface="Calibri" panose="020F0502020204030204" pitchFamily="34" charset="0"/>
              </a:rPr>
              <a:t>the winter</a:t>
            </a:r>
            <a:r>
              <a:rPr lang="en-US" sz="3200" dirty="0">
                <a:latin typeface="Calibri" panose="020F0502020204030204" pitchFamily="34" charset="0"/>
                <a:cs typeface="Calibri" panose="020F0502020204030204" pitchFamily="34" charset="0"/>
              </a:rPr>
              <a:t>, or on a Sabbath.”</a:t>
            </a:r>
          </a:p>
        </p:txBody>
      </p:sp>
    </p:spTree>
    <p:extLst>
      <p:ext uri="{BB962C8B-B14F-4D97-AF65-F5344CB8AC3E}">
        <p14:creationId xmlns:p14="http://schemas.microsoft.com/office/powerpoint/2010/main" val="138867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905000"/>
            <a:ext cx="9144000" cy="3352800"/>
          </a:xfrm>
        </p:spPr>
        <p:txBody>
          <a:bodyPr/>
          <a:lstStyle/>
          <a:p>
            <a:pPr marL="0" indent="0" algn="just">
              <a:buNone/>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stormy weather comes with torrential rains that make crossing wadis in the Judean hills treacherous…concern about the possibility of travel on the Sabbath, where rabbinic law prohibited going more than a Sabbath day’s journey (i.e., beyond the immediate vicinity of the city)…”</a:t>
            </a:r>
          </a:p>
        </p:txBody>
      </p:sp>
      <p:pic>
        <p:nvPicPr>
          <p:cNvPr id="2050" name="Picture 2" descr="Image result for randall price">
            <a:extLst>
              <a:ext uri="{FF2B5EF4-FFF2-40B4-BE49-F238E27FC236}">
                <a16:creationId xmlns:a16="http://schemas.microsoft.com/office/drawing/2014/main" id="{928EFAAF-FE42-499A-A5D4-83CF5C7F536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1598" y="76200"/>
            <a:ext cx="800102" cy="82296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F4A522DE-C22F-4793-8E9A-DD9EFFFBC798}"/>
              </a:ext>
            </a:extLst>
          </p:cNvPr>
          <p:cNvSpPr/>
          <p:nvPr/>
        </p:nvSpPr>
        <p:spPr>
          <a:xfrm>
            <a:off x="387064" y="228601"/>
            <a:ext cx="8369875"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Problems with a First-Century Fulfillment of the Olivet Discourse,”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Controversy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Tim LaHaye and Thomas Ice (Eugene, OR: Harvest, 2003), 394.</a:t>
            </a:r>
          </a:p>
        </p:txBody>
      </p:sp>
    </p:spTree>
    <p:extLst>
      <p:ext uri="{BB962C8B-B14F-4D97-AF65-F5344CB8AC3E}">
        <p14:creationId xmlns:p14="http://schemas.microsoft.com/office/powerpoint/2010/main" val="4003124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t>
            </a:r>
            <a:r>
              <a:rPr lang="en-US" sz="3200" b="1" u="sng" dirty="0">
                <a:solidFill>
                  <a:srgbClr val="FFFFCC"/>
                </a:solidFill>
                <a:latin typeface="Calibri" panose="020F0502020204030204" pitchFamily="34" charset="0"/>
                <a:cs typeface="Calibri" panose="020F0502020204030204" pitchFamily="34" charset="0"/>
              </a:rPr>
              <a:t>a 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95034-EE27-49AA-AB8F-8204BDE31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14589"/>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the week</a:t>
            </a:r>
            <a:r>
              <a:rPr lang="en-US" sz="3200" dirty="0">
                <a:latin typeface="Calibri" panose="020F0502020204030204" pitchFamily="34" charset="0"/>
                <a:cs typeface="Calibri" panose="020F0502020204030204" pitchFamily="34" charset="0"/>
              </a:rPr>
              <a:t>, when we were gathered together to break bread, Paul began talking to them, intending to leave the next day, and he prolonged his message until midnight.”</a:t>
            </a:r>
          </a:p>
        </p:txBody>
      </p:sp>
      <p:pic>
        <p:nvPicPr>
          <p:cNvPr id="1026" name="Picture 2" descr="First Day Of The Week &quot; Sunday&quot; - The Final Calling Ministry.com">
            <a:extLst>
              <a:ext uri="{FF2B5EF4-FFF2-40B4-BE49-F238E27FC236}">
                <a16:creationId xmlns:a16="http://schemas.microsoft.com/office/drawing/2014/main" id="{17EA5AD0-9BC8-4C28-A824-03ABF7BB4E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6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D966-33D4-49C3-9366-14E584511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207032"/>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16:2</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Now concerning the collection for the saints, as I directed the </a:t>
            </a:r>
            <a:r>
              <a:rPr lang="en-US" sz="3200" b="1" u="sng" dirty="0">
                <a:solidFill>
                  <a:srgbClr val="FFFFCC"/>
                </a:solidFill>
                <a:latin typeface="Calibri" panose="020F0502020204030204" pitchFamily="34" charset="0"/>
                <a:cs typeface="Calibri" panose="020F0502020204030204" pitchFamily="34" charset="0"/>
              </a:rPr>
              <a:t>churches</a:t>
            </a:r>
            <a:r>
              <a:rPr lang="en-US" sz="3200" dirty="0">
                <a:latin typeface="Calibri" panose="020F0502020204030204" pitchFamily="34" charset="0"/>
                <a:cs typeface="Calibri" panose="020F0502020204030204" pitchFamily="34" charset="0"/>
              </a:rPr>
              <a:t> of Galatia, so do you also. </a:t>
            </a:r>
            <a:r>
              <a:rPr lang="en-US" sz="3200" baseline="30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every week</a:t>
            </a:r>
            <a:r>
              <a:rPr lang="en-US" sz="3200" dirty="0">
                <a:latin typeface="Calibri" panose="020F0502020204030204" pitchFamily="34" charset="0"/>
                <a:cs typeface="Calibri" panose="020F0502020204030204" pitchFamily="34" charset="0"/>
              </a:rPr>
              <a:t> each one of you is to put aside and save, as he may prosper, so that no collections be made when I come.”</a:t>
            </a:r>
          </a:p>
        </p:txBody>
      </p:sp>
      <p:pic>
        <p:nvPicPr>
          <p:cNvPr id="2050" name="Picture 2" descr="First Day Of The Week &quot; Sunday&quot; - The Final Calling Ministry.com">
            <a:extLst>
              <a:ext uri="{FF2B5EF4-FFF2-40B4-BE49-F238E27FC236}">
                <a16:creationId xmlns:a16="http://schemas.microsoft.com/office/drawing/2014/main" id="{01D9937F-6FB8-48F2-8675-E5D7C096F2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70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ADAE8-A9B1-4DCE-9645-4D182CA41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7244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20:8-11</a:t>
            </a:r>
          </a:p>
          <a:p>
            <a:pPr marL="0" indent="0" algn="just">
              <a:spcBef>
                <a:spcPts val="0"/>
              </a:spcBef>
              <a:spcAft>
                <a:spcPts val="1200"/>
              </a:spcAft>
              <a:buNone/>
              <a:defRPr/>
            </a:pPr>
            <a:r>
              <a:rPr lang="en-US" sz="3000" baseline="30000" dirty="0">
                <a:effectLst>
                  <a:outerShdw blurRad="38100" dist="38100" dir="2700000" algn="tl">
                    <a:srgbClr val="000000">
                      <a:alpha val="43137"/>
                    </a:srgbClr>
                  </a:outerShdw>
                </a:effectLst>
                <a:latin typeface="system-ui"/>
              </a:rPr>
              <a:t>8 </a:t>
            </a:r>
            <a:r>
              <a:rPr lang="en-US" sz="3000" dirty="0">
                <a:effectLst>
                  <a:outerShdw blurRad="38100" dist="38100" dir="2700000" algn="tl">
                    <a:srgbClr val="000000">
                      <a:alpha val="43137"/>
                    </a:srgbClr>
                  </a:outerShdw>
                </a:effectLst>
                <a:latin typeface="system-ui"/>
              </a:rPr>
              <a:t>“Remember the sabbath day, to keep it holy. </a:t>
            </a:r>
            <a:r>
              <a:rPr lang="en-US" sz="3000" baseline="30000" dirty="0">
                <a:effectLst>
                  <a:outerShdw blurRad="38100" dist="38100" dir="2700000" algn="tl">
                    <a:srgbClr val="000000">
                      <a:alpha val="43137"/>
                    </a:srgbClr>
                  </a:outerShdw>
                </a:effectLst>
                <a:latin typeface="system-ui"/>
              </a:rPr>
              <a:t>9 </a:t>
            </a:r>
            <a:r>
              <a:rPr lang="en-US" sz="3000" dirty="0">
                <a:effectLst>
                  <a:outerShdw blurRad="38100" dist="38100" dir="2700000" algn="tl">
                    <a:srgbClr val="000000">
                      <a:alpha val="43137"/>
                    </a:srgbClr>
                  </a:outerShdw>
                </a:effectLst>
                <a:latin typeface="system-ui"/>
              </a:rPr>
              <a:t>Six days you shall labor and do all your work, </a:t>
            </a:r>
            <a:r>
              <a:rPr lang="en-US" sz="3000" baseline="30000" dirty="0">
                <a:effectLst>
                  <a:outerShdw blurRad="38100" dist="38100" dir="2700000" algn="tl">
                    <a:srgbClr val="000000">
                      <a:alpha val="43137"/>
                    </a:srgbClr>
                  </a:outerShdw>
                </a:effectLst>
                <a:latin typeface="system-ui"/>
              </a:rPr>
              <a:t>10 </a:t>
            </a:r>
            <a:r>
              <a:rPr lang="en-US" sz="3000" dirty="0">
                <a:effectLst>
                  <a:outerShdw blurRad="38100" dist="38100" dir="2700000" algn="tl">
                    <a:srgbClr val="000000">
                      <a:alpha val="43137"/>
                    </a:srgbClr>
                  </a:outerShdw>
                </a:effectLst>
                <a:latin typeface="system-ui"/>
              </a:rPr>
              <a:t>but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is a sabbath of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baseline="30000" dirty="0">
                <a:effectLst>
                  <a:outerShdw blurRad="38100" dist="38100" dir="2700000" algn="tl">
                    <a:srgbClr val="000000">
                      <a:alpha val="43137"/>
                    </a:srgbClr>
                  </a:outerShdw>
                </a:effectLst>
                <a:latin typeface="system-ui"/>
              </a:rPr>
              <a:t>11 </a:t>
            </a:r>
            <a:r>
              <a:rPr lang="en-US" sz="3000" dirty="0">
                <a:effectLst>
                  <a:outerShdw blurRad="38100" dist="38100" dir="2700000" algn="tl">
                    <a:srgbClr val="000000">
                      <a:alpha val="43137"/>
                    </a:srgbClr>
                  </a:outerShdw>
                </a:effectLst>
                <a:latin typeface="system-ui"/>
              </a:rPr>
              <a:t>For in six days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made the heavens and the earth, the sea and all that is in them, and rested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therefore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1F7DE-2F88-490D-B190-3E2ADCBA8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‘For six days work may be done, but on the seventh day there is a sabbath of complete rest, holy to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whoever does any work on the sabbath day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‘So the sons of Israel shall observe the sabbath, to celebrate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“It is a sign between Me and the sons of Israel forever; for in six days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made heaven and earth, but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rPr>
              <a:t> He ceased </a:t>
            </a:r>
            <a:r>
              <a:rPr lang="en-US" sz="3000" i="1" dirty="0">
                <a:effectLst>
                  <a:outerShdw blurRad="38100" dist="38100" dir="2700000" algn="tl">
                    <a:srgbClr val="000000">
                      <a:alpha val="43137"/>
                    </a:srgbClr>
                  </a:outerShdw>
                </a:effectLst>
              </a:rPr>
              <a:t>from labor,</a:t>
            </a:r>
            <a:r>
              <a:rPr lang="en-US" sz="3000" dirty="0">
                <a:effectLst>
                  <a:outerShdw blurRad="38100" dist="38100" dir="2700000" algn="tl">
                    <a:srgbClr val="000000">
                      <a:alpha val="43137"/>
                    </a:srgbClr>
                  </a:outerShdw>
                </a:effectLst>
              </a:rPr>
              <a:t> and was refreshed.” </a:t>
            </a:r>
          </a:p>
        </p:txBody>
      </p:sp>
    </p:spTree>
    <p:extLst>
      <p:ext uri="{BB962C8B-B14F-4D97-AF65-F5344CB8AC3E}">
        <p14:creationId xmlns:p14="http://schemas.microsoft.com/office/powerpoint/2010/main" val="2714578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1A91-8A76-4637-A0AC-13227E8C2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such as has not occurred since the beginning of the world until now, nor ever will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DF74D364-2FEA-47A9-9517-A9925B8A64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0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685800">
              <a:lnSpc>
                <a:spcPct val="90000"/>
              </a:lnSpc>
              <a:spcBef>
                <a:spcPct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Jeremiah 30:7</a:t>
            </a:r>
            <a:endParaRPr lang="en-US" sz="360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6FCA6-832A-4A36-9F06-1CEF439896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tribulation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AD112A09-D13A-4BCB-8BAA-51BFAEF155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2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8"/>
            <a:ext cx="7077075" cy="4659511"/>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022183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2299687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CFAD-6AB4-4F98-942A-BF2EB7CDA2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7BBBAD85-4DFB-416B-B8BA-362605FFFB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7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07A0D-6743-4431-8DE6-10C3865AA7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13:12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I will make mortal man scarcer than pure gold and mankind than the gold of Ophir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C8F17A2-9D05-4E6E-84B0-8B06493C4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380" y="2457450"/>
            <a:ext cx="3135251" cy="2057400"/>
          </a:xfrm>
          <a:prstGeom prst="rect">
            <a:avLst/>
          </a:prstGeom>
        </p:spPr>
      </p:pic>
    </p:spTree>
    <p:extLst>
      <p:ext uri="{BB962C8B-B14F-4D97-AF65-F5344CB8AC3E}">
        <p14:creationId xmlns:p14="http://schemas.microsoft.com/office/powerpoint/2010/main" val="5307056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FFC84-6108-4F21-ABE1-C4E3FE031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7:7</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LORD did not set His love on you nor </a:t>
            </a:r>
            <a:r>
              <a:rPr lang="en-US" b="1" u="sng" dirty="0">
                <a:solidFill>
                  <a:srgbClr val="FFFFCC"/>
                </a:solidFill>
                <a:effectLst>
                  <a:outerShdw blurRad="38100" dist="38100" dir="2700000" algn="tl">
                    <a:srgbClr val="000000">
                      <a:alpha val="43137"/>
                    </a:srgbClr>
                  </a:outerShdw>
                </a:effectLst>
              </a:rPr>
              <a:t>choose you</a:t>
            </a:r>
            <a:r>
              <a:rPr lang="en-US" dirty="0">
                <a:effectLst>
                  <a:outerShdw blurRad="38100" dist="38100" dir="2700000" algn="tl">
                    <a:srgbClr val="000000">
                      <a:alpha val="43137"/>
                    </a:srgbClr>
                  </a:outerShdw>
                </a:effectLst>
              </a:rPr>
              <a:t> because you were more in number than any of the peoples, for you were the fewest of all peoples.”</a:t>
            </a:r>
          </a:p>
        </p:txBody>
      </p:sp>
    </p:spTree>
    <p:extLst>
      <p:ext uri="{BB962C8B-B14F-4D97-AF65-F5344CB8AC3E}">
        <p14:creationId xmlns:p14="http://schemas.microsoft.com/office/powerpoint/2010/main" val="3320574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E7436-F329-4166-AB01-F03F4FE439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Isaiah 65:21-22</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“They will build houses and inhabit </a:t>
            </a:r>
            <a:r>
              <a:rPr lang="en-US" i="1" dirty="0">
                <a:effectLst>
                  <a:outerShdw blurRad="38100" dist="38100" dir="2700000" algn="tl">
                    <a:srgbClr val="000000">
                      <a:alpha val="43137"/>
                    </a:srgbClr>
                  </a:outerShdw>
                </a:effectLst>
              </a:rPr>
              <a:t>them</a:t>
            </a:r>
            <a:r>
              <a:rPr lang="en-US" dirty="0">
                <a:effectLst>
                  <a:outerShdw blurRad="38100" dist="38100" dir="2700000" algn="tl">
                    <a:srgbClr val="000000">
                      <a:alpha val="43137"/>
                    </a:srgbClr>
                  </a:outerShdw>
                </a:effectLst>
              </a:rPr>
              <a:t>; They will also plant vineyards and eat their fruit.</a:t>
            </a:r>
            <a:r>
              <a:rPr lang="en-US" baseline="30000" dirty="0">
                <a:effectLst>
                  <a:outerShdw blurRad="38100" dist="38100" dir="2700000" algn="tl">
                    <a:srgbClr val="000000">
                      <a:alpha val="43137"/>
                    </a:srgbClr>
                  </a:outerShdw>
                </a:effectLst>
              </a:rPr>
              <a:t>22 </a:t>
            </a:r>
            <a:r>
              <a:rPr lang="en-US" dirty="0">
                <a:effectLst>
                  <a:outerShdw blurRad="38100" dist="38100" dir="2700000" algn="tl">
                    <a:srgbClr val="000000">
                      <a:alpha val="43137"/>
                    </a:srgbClr>
                  </a:outerShdw>
                </a:effectLst>
              </a:rPr>
              <a:t>They will not build and another inhabit, They will not plant and another eat; For as the lifetime of a tree, </a:t>
            </a:r>
            <a:r>
              <a:rPr lang="en-US" i="1" dirty="0">
                <a:effectLst>
                  <a:outerShdw blurRad="38100" dist="38100" dir="2700000" algn="tl">
                    <a:srgbClr val="000000">
                      <a:alpha val="43137"/>
                    </a:srgbClr>
                  </a:outerShdw>
                </a:effectLst>
              </a:rPr>
              <a:t>so will be</a:t>
            </a:r>
            <a:r>
              <a:rPr lang="en-US" dirty="0">
                <a:effectLst>
                  <a:outerShdw blurRad="38100" dist="38100" dir="2700000" algn="tl">
                    <a:srgbClr val="000000">
                      <a:alpha val="43137"/>
                    </a:srgbClr>
                  </a:outerShdw>
                </a:effectLst>
              </a:rPr>
              <a:t> the days of My people, And </a:t>
            </a:r>
            <a:r>
              <a:rPr lang="en-US" b="1" u="sng" dirty="0">
                <a:solidFill>
                  <a:srgbClr val="FFFFCC"/>
                </a:solidFill>
                <a:effectLst>
                  <a:outerShdw blurRad="38100" dist="38100" dir="2700000" algn="tl">
                    <a:srgbClr val="000000">
                      <a:alpha val="43137"/>
                    </a:srgbClr>
                  </a:outerShdw>
                </a:effectLst>
              </a:rPr>
              <a:t>My chosen ones</a:t>
            </a:r>
            <a:r>
              <a:rPr lang="en-US" dirty="0">
                <a:effectLst>
                  <a:outerShdw blurRad="38100" dist="38100" dir="2700000" algn="tl">
                    <a:srgbClr val="000000">
                      <a:alpha val="43137"/>
                    </a:srgbClr>
                  </a:outerShdw>
                </a:effectLst>
              </a:rPr>
              <a:t> will wear out the work of their hands.”</a:t>
            </a:r>
            <a:endParaRPr lang="en-US"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934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endParaRPr lang="en-US" sz="3600" dirty="0">
              <a:solidFill>
                <a:schemeClr val="tx1"/>
              </a:solidFill>
              <a:effectLst>
                <a:outerShdw blurRad="38100" dist="38100" dir="2700000" algn="tl">
                  <a:srgbClr val="000000">
                    <a:alpha val="43137"/>
                  </a:srgbClr>
                </a:outerShdw>
              </a:effectLst>
              <a:ea typeface="+mn-ea"/>
              <a:cs typeface="+mn-cs"/>
            </a:endParaRP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110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841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12857141"/>
              </p:ext>
            </p:extLst>
          </p:nvPr>
        </p:nvGraphicFramePr>
        <p:xfrm>
          <a:off x="182880" y="724394"/>
          <a:ext cx="8686801" cy="540921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4114801">
                  <a:extLst>
                    <a:ext uri="{9D8B030D-6E8A-4147-A177-3AD203B41FA5}">
                      <a16:colId xmlns:a16="http://schemas.microsoft.com/office/drawing/2014/main" val="20002"/>
                    </a:ext>
                  </a:extLst>
                </a:gridCol>
              </a:tblGrid>
              <a:tr h="137160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Antichrist’s Satanic Miracles</a:t>
                      </a:r>
                    </a:p>
                    <a:p>
                      <a:pPr algn="ctr"/>
                      <a:r>
                        <a:rPr kumimoji="0" lang="en-US" sz="2800" b="0" i="0" u="none" strike="noStrike" kern="0" cap="none" spc="0" normalizeH="0" baseline="0" noProof="0" dirty="0">
                          <a:ln>
                            <a:noFill/>
                          </a:ln>
                          <a:solidFill>
                            <a:schemeClr val="tx1"/>
                          </a:solidFill>
                          <a:effectLst/>
                          <a:uLnTx/>
                          <a:uFillTx/>
                          <a:latin typeface="Calibri" panose="020F0502020204030204" pitchFamily="34" charset="0"/>
                          <a:ea typeface="+mj-ea"/>
                          <a:cs typeface="+mj-cs"/>
                        </a:rPr>
                        <a:t>(2 Thessalonians 2:9)</a:t>
                      </a:r>
                      <a:endParaRPr lang="en-US" sz="2800" u="sng" dirty="0">
                        <a:solidFill>
                          <a:schemeClr val="tx1"/>
                        </a:solidFill>
                        <a:latin typeface="Calibri" panose="020F0502020204030204" pitchFamily="34" charset="0"/>
                      </a:endParaRPr>
                    </a:p>
                  </a:txBody>
                  <a:tcPr anchor="ctr">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1009403">
                <a:tc>
                  <a:txBody>
                    <a:bodyPr/>
                    <a:lstStyle/>
                    <a:p>
                      <a:pPr algn="ctr"/>
                      <a:r>
                        <a:rPr lang="en-US" sz="3200" b="1" u="none" dirty="0">
                          <a:solidFill>
                            <a:srgbClr val="C00000"/>
                          </a:solidFill>
                          <a:latin typeface="Calibri" panose="020F0502020204030204" pitchFamily="34" charset="0"/>
                        </a:rPr>
                        <a:t>MIRACLE</a:t>
                      </a:r>
                    </a:p>
                  </a:txBody>
                  <a:tcPr anchor="ctr"/>
                </a:tc>
                <a:tc>
                  <a:txBody>
                    <a:bodyPr/>
                    <a:lstStyle/>
                    <a:p>
                      <a:pPr algn="ctr"/>
                      <a:r>
                        <a:rPr lang="en-US" sz="3200" b="1" u="none" dirty="0">
                          <a:solidFill>
                            <a:srgbClr val="0000CC"/>
                          </a:solidFill>
                          <a:latin typeface="Calibri" panose="020F0502020204030204" pitchFamily="34" charset="0"/>
                        </a:rPr>
                        <a:t>GREEK</a:t>
                      </a:r>
                    </a:p>
                  </a:txBody>
                  <a:tcPr anchor="ctr"/>
                </a:tc>
                <a:tc>
                  <a:txBody>
                    <a:bodyPr/>
                    <a:lstStyle/>
                    <a:p>
                      <a:pPr algn="ctr"/>
                      <a:r>
                        <a:rPr lang="en-US" sz="3200" b="1" u="none" dirty="0">
                          <a:solidFill>
                            <a:srgbClr val="006600"/>
                          </a:solidFill>
                          <a:latin typeface="Calibri" panose="020F0502020204030204" pitchFamily="34" charset="0"/>
                        </a:rPr>
                        <a:t>CHRIST’S MINISTRY</a:t>
                      </a:r>
                    </a:p>
                  </a:txBody>
                  <a:tcPr anchor="ctr"/>
                </a:tc>
                <a:extLst>
                  <a:ext uri="{0D108BD9-81ED-4DB2-BD59-A6C34878D82A}">
                    <a16:rowId xmlns:a16="http://schemas.microsoft.com/office/drawing/2014/main" val="10000"/>
                  </a:ext>
                </a:extLst>
              </a:tr>
              <a:tr h="1009403">
                <a:tc>
                  <a:txBody>
                    <a:bodyPr/>
                    <a:lstStyle/>
                    <a:p>
                      <a:pPr algn="ctr"/>
                      <a:r>
                        <a:rPr lang="en-US" sz="3200" b="1" dirty="0">
                          <a:solidFill>
                            <a:srgbClr val="C00000"/>
                          </a:solidFill>
                          <a:latin typeface="Calibri" panose="020F0502020204030204" pitchFamily="34" charset="0"/>
                        </a:rPr>
                        <a:t>Powers</a:t>
                      </a:r>
                      <a:endParaRPr lang="en-US" sz="3200" b="1" dirty="0">
                        <a:solidFill>
                          <a:srgbClr val="C00000"/>
                        </a:solidFill>
                      </a:endParaRPr>
                    </a:p>
                  </a:txBody>
                  <a:tcPr anchor="ctr"/>
                </a:tc>
                <a:tc>
                  <a:txBody>
                    <a:bodyPr/>
                    <a:lstStyle/>
                    <a:p>
                      <a:pPr algn="ctr"/>
                      <a:r>
                        <a:rPr lang="en-US" sz="3200" b="1" i="1" dirty="0">
                          <a:solidFill>
                            <a:srgbClr val="0000CC"/>
                          </a:solidFill>
                          <a:latin typeface="Calibri" panose="020F0502020204030204" pitchFamily="34" charset="0"/>
                        </a:rPr>
                        <a:t>Dynamis</a:t>
                      </a:r>
                    </a:p>
                  </a:txBody>
                  <a:tcPr anchor="ctr"/>
                </a:tc>
                <a:tc>
                  <a:txBody>
                    <a:bodyPr/>
                    <a:lstStyle/>
                    <a:p>
                      <a:pPr algn="ctr"/>
                      <a:r>
                        <a:rPr lang="en-US" sz="3200" b="1" dirty="0">
                          <a:solidFill>
                            <a:srgbClr val="006600"/>
                          </a:solidFill>
                          <a:latin typeface="Calibri" panose="020F0502020204030204" pitchFamily="34" charset="0"/>
                        </a:rPr>
                        <a:t>Matt. 11:20</a:t>
                      </a:r>
                    </a:p>
                  </a:txBody>
                  <a:tcPr anchor="ctr"/>
                </a:tc>
                <a:extLst>
                  <a:ext uri="{0D108BD9-81ED-4DB2-BD59-A6C34878D82A}">
                    <a16:rowId xmlns:a16="http://schemas.microsoft.com/office/drawing/2014/main" val="10001"/>
                  </a:ext>
                </a:extLst>
              </a:tr>
              <a:tr h="1009403">
                <a:tc>
                  <a:txBody>
                    <a:bodyPr/>
                    <a:lstStyle/>
                    <a:p>
                      <a:pPr algn="ctr"/>
                      <a:r>
                        <a:rPr lang="en-US" sz="3200" b="1" dirty="0">
                          <a:solidFill>
                            <a:srgbClr val="C00000"/>
                          </a:solidFill>
                          <a:latin typeface="Calibri" panose="020F0502020204030204" pitchFamily="34" charset="0"/>
                        </a:rPr>
                        <a:t>Signs</a:t>
                      </a:r>
                    </a:p>
                  </a:txBody>
                  <a:tcPr anchor="ctr"/>
                </a:tc>
                <a:tc>
                  <a:txBody>
                    <a:bodyPr/>
                    <a:lstStyle/>
                    <a:p>
                      <a:pPr algn="ctr"/>
                      <a:r>
                        <a:rPr lang="en-US" sz="3200" b="1" i="1" dirty="0">
                          <a:solidFill>
                            <a:srgbClr val="0000CC"/>
                          </a:solidFill>
                          <a:latin typeface="Calibri" panose="020F0502020204030204" pitchFamily="34" charset="0"/>
                        </a:rPr>
                        <a:t>Semēion</a:t>
                      </a:r>
                    </a:p>
                  </a:txBody>
                  <a:tcPr anchor="ctr"/>
                </a:tc>
                <a:tc>
                  <a:txBody>
                    <a:bodyPr/>
                    <a:lstStyle/>
                    <a:p>
                      <a:pPr algn="ctr"/>
                      <a:r>
                        <a:rPr lang="en-US" sz="3200" b="1" dirty="0">
                          <a:solidFill>
                            <a:srgbClr val="006600"/>
                          </a:solidFill>
                          <a:latin typeface="Calibri" panose="020F0502020204030204" pitchFamily="34" charset="0"/>
                        </a:rPr>
                        <a:t>John 20:30</a:t>
                      </a:r>
                    </a:p>
                  </a:txBody>
                  <a:tcPr anchor="ctr"/>
                </a:tc>
                <a:extLst>
                  <a:ext uri="{0D108BD9-81ED-4DB2-BD59-A6C34878D82A}">
                    <a16:rowId xmlns:a16="http://schemas.microsoft.com/office/drawing/2014/main" val="10002"/>
                  </a:ext>
                </a:extLst>
              </a:tr>
              <a:tr h="1009403">
                <a:tc>
                  <a:txBody>
                    <a:bodyPr/>
                    <a:lstStyle/>
                    <a:p>
                      <a:pPr algn="ctr"/>
                      <a:r>
                        <a:rPr lang="en-US" sz="3200" b="1" dirty="0">
                          <a:solidFill>
                            <a:srgbClr val="C00000"/>
                          </a:solidFill>
                          <a:latin typeface="Calibri" panose="020F0502020204030204" pitchFamily="34" charset="0"/>
                        </a:rPr>
                        <a:t>Wonders</a:t>
                      </a:r>
                    </a:p>
                  </a:txBody>
                  <a:tcPr anchor="ctr"/>
                </a:tc>
                <a:tc>
                  <a:txBody>
                    <a:bodyPr/>
                    <a:lstStyle/>
                    <a:p>
                      <a:pPr algn="ctr"/>
                      <a:r>
                        <a:rPr lang="en-US" sz="3200" b="1" i="1" dirty="0">
                          <a:solidFill>
                            <a:srgbClr val="0000CC"/>
                          </a:solidFill>
                          <a:latin typeface="Calibri" panose="020F0502020204030204" pitchFamily="34" charset="0"/>
                        </a:rPr>
                        <a:t>Teras</a:t>
                      </a:r>
                    </a:p>
                  </a:txBody>
                  <a:tcPr anchor="ctr"/>
                </a:tc>
                <a:tc>
                  <a:txBody>
                    <a:bodyPr/>
                    <a:lstStyle/>
                    <a:p>
                      <a:pPr algn="ctr"/>
                      <a:r>
                        <a:rPr lang="en-US" sz="3200" b="1" dirty="0">
                          <a:solidFill>
                            <a:srgbClr val="006600"/>
                          </a:solidFill>
                          <a:latin typeface="Calibri" panose="020F0502020204030204" pitchFamily="34" charset="0"/>
                        </a:rPr>
                        <a:t>Acts 2:22</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152400" y="838200"/>
            <a:ext cx="5177465" cy="4610100"/>
          </a:xfrm>
        </p:spPr>
        <p:txBody>
          <a:bodyPr/>
          <a:lstStyle/>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rPr>
              <a:t>Exod. 7</a:t>
            </a:r>
            <a:r>
              <a:rPr lang="en-US" dirty="0">
                <a:effectLst>
                  <a:outerShdw blurRad="38100" dist="38100" dir="2700000" algn="tl">
                    <a:srgbClr val="000000">
                      <a:alpha val="43137"/>
                    </a:srgbClr>
                  </a:outerShdw>
                </a:effectLst>
                <a:cs typeface="Calibri" panose="020F0502020204030204" pitchFamily="34" charset="0"/>
              </a:rPr>
              <a:t>–8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Deut. 13:1-3</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Job 1:12-19; 2:7-8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1 Sam. 28?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Matt. 7:21-23; 24:24</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Acts 8:9; 16:16</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Gal. 1:6-9</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2 Thess. 2:9</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Rev. 13:3, 13, 15; 16:13-14</a:t>
            </a:r>
            <a:endParaRPr lang="en-US" dirty="0">
              <a:effectLst>
                <a:outerShdw blurRad="38100" dist="38100" dir="2700000" algn="tl">
                  <a:srgbClr val="000000">
                    <a:alpha val="43137"/>
                  </a:srgbClr>
                </a:outerShdw>
              </a:effectLst>
            </a:endParaRPr>
          </a:p>
        </p:txBody>
      </p:sp>
      <p:pic>
        <p:nvPicPr>
          <p:cNvPr id="57348" name="Picture 2" descr="http://billtammeus.typepad.com/.a/6a00d834515f9b69e201a511daf613970c-320w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069968"/>
            <a:ext cx="4114800" cy="271806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218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 y="753111"/>
            <a:ext cx="8961120" cy="5351779"/>
          </a:xfrm>
          <a:prstGeom prst="rect">
            <a:avLst/>
          </a:prstGeom>
        </p:spPr>
      </p:pic>
    </p:spTree>
    <p:extLst>
      <p:ext uri="{BB962C8B-B14F-4D97-AF65-F5344CB8AC3E}">
        <p14:creationId xmlns:p14="http://schemas.microsoft.com/office/powerpoint/2010/main" val="39176188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2"/>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51119" y="1462071"/>
            <a:ext cx="8041762" cy="506904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1</a:t>
            </a:r>
            <a:r>
              <a:rPr lang="en-US" baseline="30000" dirty="0">
                <a:effectLst>
                  <a:outerShdw blurRad="38100" dist="38100" dir="2700000" algn="tl">
                    <a:srgbClr val="000000">
                      <a:alpha val="43137"/>
                    </a:srgbClr>
                  </a:outerShdw>
                </a:effectLst>
                <a:cs typeface="Calibri" panose="020F0502020204030204" pitchFamily="34" charset="0"/>
              </a:rPr>
              <a:t>st</a:t>
            </a:r>
            <a:r>
              <a:rPr lang="en-US" dirty="0">
                <a:effectLst>
                  <a:outerShdw blurRad="38100" dist="38100" dir="2700000" algn="tl">
                    <a:srgbClr val="000000">
                      <a:alpha val="43137"/>
                    </a:srgbClr>
                  </a:outerShdw>
                </a:effectLst>
                <a:cs typeface="Calibri" panose="020F0502020204030204" pitchFamily="34" charset="0"/>
              </a:rPr>
              <a:t> Bowl (16:1-2) – Boils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2</a:t>
            </a:r>
            <a:r>
              <a:rPr lang="en-US" baseline="30000" dirty="0">
                <a:effectLst>
                  <a:outerShdw blurRad="38100" dist="38100" dir="2700000" algn="tl">
                    <a:srgbClr val="000000">
                      <a:alpha val="43137"/>
                    </a:srgbClr>
                  </a:outerShdw>
                </a:effectLst>
                <a:cs typeface="Calibri" panose="020F0502020204030204" pitchFamily="34" charset="0"/>
              </a:rPr>
              <a:t>nd</a:t>
            </a:r>
            <a:r>
              <a:rPr lang="en-US" dirty="0">
                <a:effectLst>
                  <a:outerShdw blurRad="38100" dist="38100" dir="2700000" algn="tl">
                    <a:srgbClr val="000000">
                      <a:alpha val="43137"/>
                    </a:srgbClr>
                  </a:outerShdw>
                </a:effectLst>
                <a:cs typeface="Calibri" panose="020F0502020204030204" pitchFamily="34" charset="0"/>
              </a:rPr>
              <a:t> Bowl (16:3) – Sea becomes blood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3</a:t>
            </a:r>
            <a:r>
              <a:rPr lang="en-US" baseline="30000" dirty="0">
                <a:effectLst>
                  <a:outerShdw blurRad="38100" dist="38100" dir="2700000" algn="tl">
                    <a:srgbClr val="000000">
                      <a:alpha val="43137"/>
                    </a:srgbClr>
                  </a:outerShdw>
                </a:effectLst>
                <a:cs typeface="Calibri" panose="020F0502020204030204" pitchFamily="34" charset="0"/>
              </a:rPr>
              <a:t>rd</a:t>
            </a:r>
            <a:r>
              <a:rPr lang="en-US" dirty="0">
                <a:effectLst>
                  <a:outerShdw blurRad="38100" dist="38100" dir="2700000" algn="tl">
                    <a:srgbClr val="000000">
                      <a:alpha val="43137"/>
                    </a:srgbClr>
                  </a:outerShdw>
                </a:effectLst>
                <a:cs typeface="Calibri" panose="020F0502020204030204" pitchFamily="34" charset="0"/>
              </a:rPr>
              <a:t> Bowl (16:4-7) – Freshwater destroyed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4</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(16:8-9) – Sun scorches man</a:t>
            </a:r>
          </a:p>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Bowl (16:10-11) – Darkness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6</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(16:13-16) – Euphrates dried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90466"/>
            <a:ext cx="1390918"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6882" y="76201"/>
            <a:ext cx="139091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4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17907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28430122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AA8CD-FCF3-4399-B022-3824A4C91E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1E102789-D229-4022-9166-C46134D0DA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89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F550A669-2D15-4BE1-83AF-7C88848BFA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528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CD00A-5708-415E-A72E-A415C5FBE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B2BCC54D-BC88-4B2F-BD97-48D38E0D6A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09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3962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“Where does Paul mention the darkening of the sun (Matt. 24:29), the moon not giving its light (Matt. 24:29), the stars falling from the sky (Matt. 24:29), the powers of the heavens being shaken (Matt. 24:29), all the tribes of the earth mourning (Matt. 24:30), all the world seeing the coming of the Son of Man (Matt. 24:30), or God sending forth angels (Matt.24:31)?”</a:t>
            </a:r>
          </a:p>
        </p:txBody>
      </p:sp>
      <p:sp>
        <p:nvSpPr>
          <p:cNvPr id="2" name="Rectangle 1">
            <a:extLst>
              <a:ext uri="{FF2B5EF4-FFF2-40B4-BE49-F238E27FC236}">
                <a16:creationId xmlns:a16="http://schemas.microsoft.com/office/drawing/2014/main" id="{7E8AEF8E-0416-47D2-BEA1-15CD85CE23CD}"/>
              </a:ext>
            </a:extLst>
          </p:cNvPr>
          <p:cNvSpPr/>
          <p:nvPr/>
        </p:nvSpPr>
        <p:spPr>
          <a:xfrm>
            <a:off x="1524000" y="228600"/>
            <a:ext cx="6096000" cy="1338828"/>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 Sproule</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"An Exegetical Defense of Pretribulationalism" (Th.D. diss., Grace Theological Seminary, 1981), 53.</a:t>
            </a:r>
          </a:p>
        </p:txBody>
      </p:sp>
    </p:spTree>
    <p:extLst>
      <p:ext uri="{BB962C8B-B14F-4D97-AF65-F5344CB8AC3E}">
        <p14:creationId xmlns:p14="http://schemas.microsoft.com/office/powerpoint/2010/main" val="30837370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buNone/>
              <a:defRPr/>
            </a:pPr>
            <a:r>
              <a:rPr lang="en-US" sz="2800" dirty="0">
                <a:effectLst>
                  <a:outerShdw blurRad="38100" dist="38100" dir="2700000" algn="tl">
                    <a:srgbClr val="000000">
                      <a:alpha val="43137"/>
                    </a:srgbClr>
                  </a:outerShdw>
                </a:effectLst>
              </a:rPr>
              <a:t>“Notice what happens when you examine both passages carefully. In Matthew the Son of Man comes on the clouds, while in 1 Thessalonians 4 the ascending believers are in them. In Matthew the angels gather the elect; in 1 Thessalonians the Lord Himself (note the emphasis) gathers the believers. Thessalonians only speaks of the voice of the archangel. In the Olivet Discourse nothing is said about a resurrection, while in the latter text it is the central point. In the two passages the differences in what will take place prior to the appearance of Christ is striking. Moreover, the order of ascent is absent from Matthew in spite of the fact that it is the central part of the epistle.”</a:t>
            </a:r>
          </a:p>
        </p:txBody>
      </p:sp>
      <p:sp>
        <p:nvSpPr>
          <p:cNvPr id="4" name="Rectangle 3">
            <a:extLst>
              <a:ext uri="{FF2B5EF4-FFF2-40B4-BE49-F238E27FC236}">
                <a16:creationId xmlns:a16="http://schemas.microsoft.com/office/drawing/2014/main" id="{FC4E3EA3-3F42-4E1D-8D76-B60CE10CCB30}"/>
              </a:ext>
            </a:extLst>
          </p:cNvPr>
          <p:cNvSpPr/>
          <p:nvPr/>
        </p:nvSpPr>
        <p:spPr>
          <a:xfrm>
            <a:off x="495300" y="228600"/>
            <a:ext cx="815340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"Response: Paul D. Feinberg," in The Rapture: Pre-, Mid-, or </a:t>
            </a:r>
            <a:r>
              <a:rPr lang="en-US" sz="2000" dirty="0" err="1">
                <a:effectLst>
                  <a:outerShdw blurRad="38100" dist="38100" dir="2700000" algn="tl">
                    <a:srgbClr val="000000">
                      <a:alpha val="43137"/>
                    </a:srgbClr>
                  </a:outerShdw>
                </a:effectLst>
                <a:latin typeface="Calibri" panose="020F0502020204030204" pitchFamily="34" charset="0"/>
                <a:ea typeface="+mj-ea"/>
                <a:cs typeface="+mj-cs"/>
              </a:rPr>
              <a:t>Posttribulational</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 ed. Richard R. Reiter (Grand Rapids: Zondervan, 1984), 225.</a:t>
            </a:r>
          </a:p>
        </p:txBody>
      </p:sp>
    </p:spTree>
    <p:extLst>
      <p:ext uri="{BB962C8B-B14F-4D97-AF65-F5344CB8AC3E}">
        <p14:creationId xmlns:p14="http://schemas.microsoft.com/office/powerpoint/2010/main" val="29652529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A893A-C925-4595-9FD3-FF66A7D08A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976A34F1-1E73-459F-A123-FAB52A4821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968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11:11-12</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rPr>
              <a:t>Then it will happen on that day that the Lord Will again recover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second time</a:t>
            </a:r>
            <a:r>
              <a:rPr lang="en-US" sz="3200" dirty="0">
                <a:effectLst>
                  <a:outerShdw blurRad="38100" dist="38100" dir="2700000" algn="tl">
                    <a:srgbClr val="000000">
                      <a:alpha val="43137"/>
                    </a:srgbClr>
                  </a:outerShdw>
                </a:effectLst>
                <a:latin typeface="Calibri" panose="020F0502020204030204" pitchFamily="34" charset="0"/>
              </a:rPr>
              <a:t> with His hand The remnant of His people, who will remain, From Assyria, Egypt, </a:t>
            </a:r>
            <a:r>
              <a:rPr lang="en-US" sz="3200" dirty="0" err="1">
                <a:effectLst>
                  <a:outerShdw blurRad="38100" dist="38100" dir="2700000" algn="tl">
                    <a:srgbClr val="000000">
                      <a:alpha val="43137"/>
                    </a:srgbClr>
                  </a:outerShdw>
                </a:effectLst>
                <a:latin typeface="Calibri" panose="020F0502020204030204" pitchFamily="34" charset="0"/>
              </a:rPr>
              <a:t>Pathros</a:t>
            </a:r>
            <a:r>
              <a:rPr lang="en-US" sz="3200" dirty="0">
                <a:effectLst>
                  <a:outerShdw blurRad="38100" dist="38100" dir="2700000" algn="tl">
                    <a:srgbClr val="000000">
                      <a:alpha val="43137"/>
                    </a:srgbClr>
                  </a:outerShdw>
                </a:effectLst>
                <a:latin typeface="Calibri" panose="020F0502020204030204" pitchFamily="34" charset="0"/>
              </a:rPr>
              <a:t>, Cush, Elam, Shinar, </a:t>
            </a:r>
            <a:r>
              <a:rPr lang="en-US" sz="3200" dirty="0" err="1">
                <a:effectLst>
                  <a:outerShdw blurRad="38100" dist="38100" dir="2700000" algn="tl">
                    <a:srgbClr val="000000">
                      <a:alpha val="43137"/>
                    </a:srgbClr>
                  </a:outerShdw>
                </a:effectLst>
                <a:latin typeface="Calibri" panose="020F0502020204030204" pitchFamily="34" charset="0"/>
              </a:rPr>
              <a:t>Hamath</a:t>
            </a:r>
            <a:r>
              <a:rPr lang="en-US" sz="3200" dirty="0">
                <a:effectLst>
                  <a:outerShdw blurRad="38100" dist="38100" dir="2700000" algn="tl">
                    <a:srgbClr val="000000">
                      <a:alpha val="43137"/>
                    </a:srgbClr>
                  </a:outerShdw>
                </a:effectLst>
                <a:latin typeface="Calibri" panose="020F0502020204030204" pitchFamily="34" charset="0"/>
              </a:rPr>
              <a:t>, And from the islands of the sea.</a:t>
            </a:r>
            <a:r>
              <a:rPr lang="en-US" sz="3200" baseline="30000" dirty="0">
                <a:effectLst>
                  <a:outerShdw blurRad="38100" dist="38100" dir="2700000" algn="tl">
                    <a:srgbClr val="000000">
                      <a:alpha val="43137"/>
                    </a:srgbClr>
                  </a:outerShdw>
                </a:effectLst>
                <a:latin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rPr>
              <a:t>And He will lift up a standard for the nations And assemble the banished ones of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will gather the dispersed of Judah From the four corners of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891963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6F4B4-3FDE-476C-8938-64EA3C76BE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1034AE72-1F60-49F1-8041-E1B3F219FF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594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50CF3-8F22-4259-AE5B-4404CFBA0A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41505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17184</TotalTime>
  <Words>10219</Words>
  <Application>Microsoft Office PowerPoint</Application>
  <PresentationFormat>On-screen Show (4:3)</PresentationFormat>
  <Paragraphs>897</Paragraphs>
  <Slides>172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172</vt:i4>
      </vt:variant>
    </vt:vector>
  </HeadingPairs>
  <TitlesOfParts>
    <vt:vector size="179" baseType="lpstr">
      <vt:lpstr>Arial</vt:lpstr>
      <vt:lpstr>Calibri</vt:lpstr>
      <vt:lpstr>Comic Sans MS</vt:lpstr>
      <vt:lpstr>system-ui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Preview of Matthew 24–25</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PowerPoint Presentation</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Messengers of the Kingdom In Matthew</vt:lpstr>
      <vt:lpstr>PowerPoint Presentation</vt:lpstr>
      <vt:lpstr>Matthew Outline</vt:lpstr>
      <vt:lpstr>Matthew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HANUKKAH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1st Six Seals (Revelation 6)</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Preview of Matthew 24–25</vt:lpstr>
      <vt:lpstr>VII. The Second Advent  (Matthew 24:23-31)</vt:lpstr>
      <vt:lpstr>VII. The Second Advent  (Matthew 24:23-31)</vt:lpstr>
      <vt:lpstr>PowerPoint Presentation</vt:lpstr>
      <vt:lpstr>Satanic/Demonic Miracles</vt:lpstr>
      <vt:lpstr>VII. The Second Advent  (Matthew 24:23-31)</vt:lpstr>
      <vt:lpstr>PowerPoint Presentation</vt:lpstr>
      <vt:lpstr>Seven Bowls  (Revelation 16)</vt:lpstr>
      <vt:lpstr>Isaiah 13/Matthew 24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VIII. Eight Parabolic Exhortations  (Matthew 24:32–25:46)</vt:lpstr>
      <vt:lpstr>VIII. Eight Parabolic Exhortations  (Matthew 24:32–25:46)</vt:lpstr>
      <vt:lpstr>PowerPoint Presentation</vt:lpstr>
      <vt:lpstr>CONNECTING  REV 12 &amp; ANTI-SEMITISM</vt:lpstr>
      <vt:lpstr>VIII. Eight Parabolic Exhortations  (Matthew 24:32–25:46)</vt:lpstr>
      <vt:lpstr>VIII. Eight Parabolic Exhortations  (Matthew 24:32–25:46)</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C. The Comparison of Two Men and Women Matthew 24:40-41</vt:lpstr>
      <vt:lpstr>C. The Comparison of Two Men and Women Matthew 24:40-41</vt:lpstr>
      <vt:lpstr>PowerPoint Presentation</vt:lpstr>
      <vt:lpstr>C. The Comparison of Two Men and Women Matthew 24:40-41</vt:lpstr>
      <vt:lpstr>C. The Comparison of Two Men and Women Matthew 24:40-41</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F. Partial Rapture of the Church?  (Matthew 25:1-13)</vt:lpstr>
      <vt:lpstr>F. Partial Rapture of the Church?  (Matthew 25:1-13)</vt:lpstr>
      <vt:lpstr>PowerPoint Presentation</vt:lpstr>
      <vt:lpstr>F. Partial Rapture of the Church?  (Matthew 25:1-13)</vt:lpstr>
      <vt:lpstr>F. Partial Rapture of the Church?  (Matthew 25:1-13)</vt:lpstr>
      <vt:lpstr>F. Partial Rapture of the Church?  (Matthew 25:1-13)</vt:lpstr>
      <vt:lpstr>PowerPoint Presentation</vt:lpstr>
      <vt:lpstr>F. Partial Rapture of the Church?  (Matthew 25:1-13)</vt:lpstr>
      <vt:lpstr>VIII. Eight Parabolic Exhortations  (Matthew 24:32–25:46)</vt:lpstr>
      <vt:lpstr>VIII. Eight Parabolic Exhortations  (Matthew 24:32–25:46)</vt:lpstr>
      <vt:lpstr>CONNECTING  REV 12 &amp; ANTI-SEMITISM</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022 - Matt 24-25 - Part 2</dc:title>
  <dc:subject>Rapture - Olivet Discourse</dc:subject>
  <dc:creator>A. Woods</dc:creator>
  <dc:description>Modified by Jim McGowan</dc:description>
  <cp:lastModifiedBy>Andy Woods</cp:lastModifiedBy>
  <cp:revision>1919</cp:revision>
  <cp:lastPrinted>2017-09-05T14:47:13Z</cp:lastPrinted>
  <dcterms:created xsi:type="dcterms:W3CDTF">2009-03-17T12:21:13Z</dcterms:created>
  <dcterms:modified xsi:type="dcterms:W3CDTF">2020-10-10T16:49:46Z</dcterms:modified>
</cp:coreProperties>
</file>