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handoutMasterIdLst>
    <p:handoutMasterId r:id="rId31"/>
  </p:handoutMasterIdLst>
  <p:sldIdLst>
    <p:sldId id="435" r:id="rId3"/>
    <p:sldId id="6809" r:id="rId4"/>
    <p:sldId id="6810" r:id="rId5"/>
    <p:sldId id="5555" r:id="rId6"/>
    <p:sldId id="2064" r:id="rId7"/>
    <p:sldId id="6789" r:id="rId8"/>
    <p:sldId id="271" r:id="rId9"/>
    <p:sldId id="460" r:id="rId10"/>
    <p:sldId id="275" r:id="rId11"/>
    <p:sldId id="6836" r:id="rId12"/>
    <p:sldId id="6811" r:id="rId13"/>
    <p:sldId id="6837" r:id="rId14"/>
    <p:sldId id="6838" r:id="rId15"/>
    <p:sldId id="6839" r:id="rId16"/>
    <p:sldId id="4853" r:id="rId17"/>
    <p:sldId id="6840" r:id="rId18"/>
    <p:sldId id="461" r:id="rId19"/>
    <p:sldId id="6819" r:id="rId20"/>
    <p:sldId id="6820" r:id="rId21"/>
    <p:sldId id="5942" r:id="rId22"/>
    <p:sldId id="3742" r:id="rId23"/>
    <p:sldId id="6821" r:id="rId24"/>
    <p:sldId id="5138" r:id="rId25"/>
    <p:sldId id="6832" r:id="rId26"/>
    <p:sldId id="6833" r:id="rId27"/>
    <p:sldId id="6791" r:id="rId28"/>
    <p:sldId id="6841" r:id="rId29"/>
    <p:sldId id="6842" r:id="rId3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57" d="100"/>
          <a:sy n="57"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003 - James 1:1-18</a:t>
            </a:r>
          </a:p>
          <a:p>
            <a:pPr>
              <a:defRPr/>
            </a:pPr>
            <a:r>
              <a:rPr lang="en-US" sz="1500" dirty="0"/>
              <a:t>09-16-2020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522673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10/7/2020</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12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91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5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42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Why Rejoice During Trials?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1:2-12)</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6868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patience &amp; maturity (1:2-8)</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Trials produce intimacy &amp; dependence upon God (1:9-11)</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will be rewarded for enduring trials (1:12)</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84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2379625227"/>
              </p:ext>
            </p:extLst>
          </p:nvPr>
        </p:nvGraphicFramePr>
        <p:xfrm>
          <a:off x="156723" y="128024"/>
          <a:ext cx="8830559" cy="6553192"/>
        </p:xfrm>
        <a:graphic>
          <a:graphicData uri="http://schemas.openxmlformats.org/drawingml/2006/table">
            <a:tbl>
              <a:tblPr>
                <a:tableStyleId>{5940675A-B579-460E-94D1-54222C63F5DA}</a:tableStyleId>
              </a:tblPr>
              <a:tblGrid>
                <a:gridCol w="2815077">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196082">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740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91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2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38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and to celebrate the Feast of Booths.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there will be no rain on them.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If the family of Egypt does not go up or enter, then no </a:t>
            </a:r>
            <a:r>
              <a:rPr lang="en-US" sz="2800" i="1" dirty="0">
                <a:latin typeface="Calibri" panose="020F0502020204030204" pitchFamily="34" charset="0"/>
                <a:cs typeface="Calibri" panose="020F0502020204030204" pitchFamily="34" charset="0"/>
              </a:rPr>
              <a:t>rain will fall</a:t>
            </a:r>
            <a:r>
              <a:rPr lang="en-US" sz="2800" dirty="0">
                <a:latin typeface="Calibri" panose="020F0502020204030204" pitchFamily="34" charset="0"/>
                <a:cs typeface="Calibri" panose="020F0502020204030204" pitchFamily="34" charset="0"/>
              </a:rPr>
              <a:t> on them; it will be the plague with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smites the nations who do not go up to celebrate the Feast of Booths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3665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9455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Reasons Why Blaming God is Wrong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1:13-18)</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31242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cannot emanate from God (1:13b)</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Temptation comes from man’s fallen nature (1:14-15)</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God is the giver of good gifts (1:16-18)</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1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89AF151C-99B2-46A4-86F0-E852733361C5}"/>
              </a:ext>
            </a:extLst>
          </p:cNvPr>
          <p:cNvSpPr/>
          <p:nvPr/>
        </p:nvSpPr>
        <p:spPr>
          <a:xfrm>
            <a:off x="0" y="1612642"/>
            <a:ext cx="9067800" cy="5016758"/>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In this situation of this assembly, groping, as it were, in the dark to find political truth, and scarce able to distinguish it when presented to us, how has it happened, Sir, that we have not hitherto once thought of humbly applying to </a:t>
            </a:r>
            <a:r>
              <a:rPr lang="en-US" sz="3200" b="1" u="sng" dirty="0">
                <a:solidFill>
                  <a:srgbClr val="FFFFCC"/>
                </a:solidFill>
                <a:effectLst/>
                <a:latin typeface="Calibri" panose="020F0502020204030204" pitchFamily="34" charset="0"/>
                <a:ea typeface="Times New Roman" panose="02020603050405020304" pitchFamily="18" charset="0"/>
              </a:rPr>
              <a:t>the Father of Lights</a:t>
            </a:r>
            <a:r>
              <a:rPr lang="en-US" sz="3200" dirty="0">
                <a:effectLst/>
                <a:latin typeface="Calibri" panose="020F0502020204030204" pitchFamily="34" charset="0"/>
                <a:ea typeface="Times New Roman" panose="02020603050405020304" pitchFamily="18" charset="0"/>
              </a:rPr>
              <a:t> to illuminate our understandings? In the beginning of the contest with Britain, when we were sensible of danger, we had </a:t>
            </a:r>
            <a:r>
              <a:rPr lang="en-US" sz="3200" b="1" u="sng" dirty="0">
                <a:solidFill>
                  <a:srgbClr val="FFFFCC"/>
                </a:solidFill>
                <a:latin typeface="Calibri" panose="020F0502020204030204" pitchFamily="34" charset="0"/>
              </a:rPr>
              <a:t>daily prayers</a:t>
            </a:r>
            <a:r>
              <a:rPr lang="en-US" sz="3200" dirty="0">
                <a:effectLst/>
                <a:latin typeface="Calibri" panose="020F0502020204030204" pitchFamily="34" charset="0"/>
                <a:ea typeface="Times New Roman" panose="02020603050405020304" pitchFamily="18" charset="0"/>
              </a:rPr>
              <a:t> in this room for the divine protection. Our prayers, Sir, were heard-and they were graciously answered..</a:t>
            </a:r>
            <a:r>
              <a:rPr lang="en-US" sz="3200"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1314F55-ADBE-40CC-99C3-5DB8E11A7C10}"/>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405082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89AF151C-99B2-46A4-86F0-E852733361C5}"/>
              </a:ext>
            </a:extLst>
          </p:cNvPr>
          <p:cNvSpPr/>
          <p:nvPr/>
        </p:nvSpPr>
        <p:spPr>
          <a:xfrm>
            <a:off x="0" y="1606927"/>
            <a:ext cx="9067800" cy="4031873"/>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 have lived, Sir, a long time; and the longer I live, the more convincing proofs I see of this truth, that </a:t>
            </a:r>
            <a:r>
              <a:rPr lang="en-US" sz="3200" b="1" u="sng" dirty="0">
                <a:solidFill>
                  <a:srgbClr val="FFFFCC"/>
                </a:solidFill>
                <a:latin typeface="Calibri" panose="020F0502020204030204" pitchFamily="34" charset="0"/>
              </a:rPr>
              <a:t>God governs in the affairs of men</a:t>
            </a:r>
            <a:r>
              <a:rPr lang="en-US" sz="3200" dirty="0">
                <a:effectLst/>
                <a:latin typeface="Calibri" panose="020F0502020204030204" pitchFamily="34" charset="0"/>
                <a:ea typeface="Times New Roman" panose="02020603050405020304" pitchFamily="18" charset="0"/>
              </a:rPr>
              <a:t>. And </a:t>
            </a:r>
            <a:r>
              <a:rPr lang="en-US" sz="3200" b="1" u="sng" dirty="0">
                <a:solidFill>
                  <a:srgbClr val="FFFFCC"/>
                </a:solidFill>
                <a:latin typeface="Calibri" panose="020F0502020204030204" pitchFamily="34" charset="0"/>
              </a:rPr>
              <a:t>if a sparrow cannot fall to the ground without his notice</a:t>
            </a:r>
            <a:r>
              <a:rPr lang="en-US" sz="3200" dirty="0">
                <a:effectLst/>
                <a:latin typeface="Calibri" panose="020F0502020204030204" pitchFamily="34" charset="0"/>
                <a:ea typeface="Times New Roman" panose="02020603050405020304" pitchFamily="18" charset="0"/>
              </a:rPr>
              <a:t>, is it probable that an empire can rise without his aid? We have been assured, Sir, in the sacred writings that ‘</a:t>
            </a:r>
            <a:r>
              <a:rPr lang="en-US" sz="3200" b="1" u="sng" dirty="0">
                <a:solidFill>
                  <a:srgbClr val="FFFFCC"/>
                </a:solidFill>
                <a:latin typeface="Calibri" panose="020F0502020204030204" pitchFamily="34" charset="0"/>
              </a:rPr>
              <a:t>except the Lord build the house, they labor in vain that build it</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50D3E77A-3214-4B9C-A54E-588359DEB8EC}"/>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106847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AF151C-99B2-46A4-86F0-E852733361C5}"/>
              </a:ext>
            </a:extLst>
          </p:cNvPr>
          <p:cNvSpPr/>
          <p:nvPr/>
        </p:nvSpPr>
        <p:spPr>
          <a:xfrm>
            <a:off x="0" y="1647885"/>
            <a:ext cx="90678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effectLst/>
                <a:latin typeface="Calibri" panose="020F0502020204030204" pitchFamily="34" charset="0"/>
                <a:ea typeface="Times New Roman" panose="02020603050405020304" pitchFamily="18" charset="0"/>
              </a:rPr>
              <a:t>I firmly believe this; and I also believe that, without his concurring aid, we shall succeed in this political building no better than </a:t>
            </a:r>
            <a:r>
              <a:rPr lang="en-US" sz="3200" b="1" u="sng" dirty="0">
                <a:solidFill>
                  <a:srgbClr val="FFFFCC"/>
                </a:solidFill>
                <a:latin typeface="Calibri" panose="020F0502020204030204" pitchFamily="34" charset="0"/>
              </a:rPr>
              <a:t>the builders of Babel</a:t>
            </a:r>
            <a:r>
              <a:rPr lang="en-US" sz="3200" dirty="0">
                <a:effectLst/>
                <a:latin typeface="Calibri" panose="020F0502020204030204" pitchFamily="34" charset="0"/>
                <a:ea typeface="Times New Roman" panose="02020603050405020304" pitchFamily="18" charset="0"/>
              </a:rPr>
              <a:t>.... I therefore beg leave to move that, henceforth, </a:t>
            </a:r>
            <a:r>
              <a:rPr lang="en-US" sz="3200" b="1" u="sng" dirty="0">
                <a:solidFill>
                  <a:srgbClr val="FFFFCC"/>
                </a:solidFill>
                <a:latin typeface="Calibri" panose="020F0502020204030204" pitchFamily="34" charset="0"/>
              </a:rPr>
              <a:t>prayers imploring the assistance of heaven and its blessings on our deliberations be held in this assembly every morning</a:t>
            </a:r>
            <a:r>
              <a:rPr lang="en-US" sz="3200" dirty="0">
                <a:effectLst/>
                <a:latin typeface="Calibri" panose="020F0502020204030204" pitchFamily="34" charset="0"/>
                <a:ea typeface="Times New Roman" panose="02020603050405020304" pitchFamily="18" charset="0"/>
              </a:rPr>
              <a:t> before we proceed to business, and that one or more of </a:t>
            </a:r>
            <a:r>
              <a:rPr lang="en-US" sz="3200" b="1" u="sng" dirty="0">
                <a:solidFill>
                  <a:srgbClr val="FFFFCC"/>
                </a:solidFill>
                <a:latin typeface="Calibri" panose="020F0502020204030204" pitchFamily="34" charset="0"/>
              </a:rPr>
              <a:t>the clergy of this city be requested to officiate</a:t>
            </a:r>
            <a:r>
              <a:rPr lang="en-US" sz="3200" dirty="0">
                <a:effectLst/>
                <a:latin typeface="Calibri" panose="020F0502020204030204" pitchFamily="34" charset="0"/>
                <a:ea typeface="Times New Roman" panose="02020603050405020304" pitchFamily="18" charset="0"/>
              </a:rPr>
              <a:t> in that service</a:t>
            </a:r>
            <a:r>
              <a:rPr lang="en-US" sz="3200" dirty="0">
                <a:latin typeface="Calibri" panose="020F0502020204030204" pitchFamily="34" charset="0"/>
                <a:cs typeface="Calibri" panose="020F0502020204030204" pitchFamily="34" charset="0"/>
              </a:rPr>
              <a:t>.”</a:t>
            </a:r>
          </a:p>
        </p:txBody>
      </p:sp>
      <p:pic>
        <p:nvPicPr>
          <p:cNvPr id="7" name="Picture 2">
            <a:extLst>
              <a:ext uri="{FF2B5EF4-FFF2-40B4-BE49-F238E27FC236}">
                <a16:creationId xmlns:a16="http://schemas.microsoft.com/office/drawing/2014/main" id="{0BEF1884-43A3-49FB-908E-2B4F4E1FE9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5" y="45720"/>
            <a:ext cx="758614"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F54636D0-CAFA-41CD-BFFF-CD996EE3990D}"/>
              </a:ext>
            </a:extLst>
          </p:cNvPr>
          <p:cNvSpPr txBox="1"/>
          <p:nvPr/>
        </p:nvSpPr>
        <p:spPr>
          <a:xfrm>
            <a:off x="1062038" y="246727"/>
            <a:ext cx="7019925"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itchFamily="34" charset="0"/>
                <a:cs typeface="Calibri" pitchFamily="34" charset="0"/>
              </a:rPr>
              <a:t>Benjamin Franklin</a:t>
            </a:r>
          </a:p>
          <a:p>
            <a:pPr algn="ct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28, 1787; quoted by Albert Henry Smyth, ed., </a:t>
            </a: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Writings of Benjamin Franklin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The Macmillan Company, 1905-7), IX:600-1.</a:t>
            </a:r>
          </a:p>
        </p:txBody>
      </p:sp>
    </p:spTree>
    <p:extLst>
      <p:ext uri="{BB962C8B-B14F-4D97-AF65-F5344CB8AC3E}">
        <p14:creationId xmlns:p14="http://schemas.microsoft.com/office/powerpoint/2010/main" val="239431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t>CONCLUSION</a:t>
            </a:r>
          </a:p>
        </p:txBody>
      </p:sp>
    </p:spTree>
    <p:extLst>
      <p:ext uri="{BB962C8B-B14F-4D97-AF65-F5344CB8AC3E}">
        <p14:creationId xmlns:p14="http://schemas.microsoft.com/office/powerpoint/2010/main" val="2502896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ea typeface="+mn-ea"/>
                <a:cs typeface="+mn-cs"/>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49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53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0" y="1600200"/>
            <a:ext cx="4572000" cy="25908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Salutation – Jas 1:1</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Writer – Jas 1:1a</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Audience – Jas 1:1b</a:t>
            </a:r>
          </a:p>
        </p:txBody>
      </p:sp>
      <p:pic>
        <p:nvPicPr>
          <p:cNvPr id="2" name="Picture 1">
            <a:extLst>
              <a:ext uri="{FF2B5EF4-FFF2-40B4-BE49-F238E27FC236}">
                <a16:creationId xmlns:a16="http://schemas.microsoft.com/office/drawing/2014/main" id="{B595EE41-9CC9-4536-9FF6-B398F722CF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44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3" name="Picture 1">
            <a:extLst>
              <a:ext uri="{FF2B5EF4-FFF2-40B4-BE49-F238E27FC236}">
                <a16:creationId xmlns:a16="http://schemas.microsoft.com/office/drawing/2014/main" id="{EA595C26-B8BC-41E4-93B1-CB3A6BD880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Wisdom (James 3:13</a:t>
            </a:r>
            <a:r>
              <a:rPr lang="en-US" dirty="0">
                <a:cs typeface="Calibri" panose="020F0502020204030204" pitchFamily="34" charset="0"/>
              </a:rPr>
              <a:t>‒5:20)</a:t>
            </a:r>
            <a:endParaRPr lang="en-US" dirty="0"/>
          </a:p>
        </p:txBody>
      </p:sp>
      <p:pic>
        <p:nvPicPr>
          <p:cNvPr id="3" name="Picture 1">
            <a:extLst>
              <a:ext uri="{FF2B5EF4-FFF2-40B4-BE49-F238E27FC236}">
                <a16:creationId xmlns:a16="http://schemas.microsoft.com/office/drawing/2014/main" id="{CD686809-422C-4B33-8BE4-2FC096CA9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69342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1274</TotalTime>
  <Words>1311</Words>
  <Application>Microsoft Office PowerPoint</Application>
  <PresentationFormat>On-screen Show (4:3)</PresentationFormat>
  <Paragraphs>128</Paragraphs>
  <Slides>28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Calibri</vt:lpstr>
      <vt:lpstr>Times New Roman</vt:lpstr>
      <vt:lpstr>Wingdings</vt:lpstr>
      <vt:lpstr>Azure</vt:lpstr>
      <vt:lpstr>1_Azure</vt:lpstr>
      <vt:lpstr>PowerPoint Presentation</vt:lpstr>
      <vt:lpstr>Answering Eleven Questions</vt:lpstr>
      <vt:lpstr>James 1:1</vt:lpstr>
      <vt:lpstr>PowerPoint Presentation</vt:lpstr>
      <vt:lpstr>JAMES STRUCTURE</vt:lpstr>
      <vt:lpstr>JAMES STRUCTURE</vt:lpstr>
      <vt:lpstr>JAMES STRUCTURE</vt:lpstr>
      <vt:lpstr>JAMES STRUCTURE</vt:lpstr>
      <vt:lpstr>James 1:12-18</vt:lpstr>
      <vt:lpstr>James 1:12-18</vt:lpstr>
      <vt:lpstr>Why Rejoice During Trials?  (Jas 1:2-12)</vt:lpstr>
      <vt:lpstr>Why Rejoice During Trials?  (Jas 1:2-12)</vt:lpstr>
      <vt:lpstr>Why Rejoice During Trials?  (Jas 1:2-12)</vt:lpstr>
      <vt:lpstr>Why Rejoice During Trials?  (Jas 1:2-12)</vt:lpstr>
      <vt:lpstr>PowerPoint Presentation</vt:lpstr>
      <vt:lpstr>James 1:12-18</vt:lpstr>
      <vt:lpstr>Reasons Why Blaming God is Wrong  (Jas 1:13-18)</vt:lpstr>
      <vt:lpstr>Reasons Why Blaming God is Wrong  (Jas 1:13-18)</vt:lpstr>
      <vt:lpstr>Reasons Why Blaming God is Wrong  (Jas 1:13-18)</vt:lpstr>
      <vt:lpstr>PowerPoint Presentation</vt:lpstr>
      <vt:lpstr>PowerPoint Presentation</vt:lpstr>
      <vt:lpstr>Reasons Why Blaming God is Wrong  (Jas 1:13-18)</vt:lpstr>
      <vt:lpstr>PowerPoint Presentation</vt:lpstr>
      <vt:lpstr>PowerPoint Presentation</vt:lpstr>
      <vt:lpstr>PowerPoint Presentation</vt:lpstr>
      <vt:lpstr>CONCLUSION</vt:lpstr>
      <vt:lpstr>James 1:12-18</vt:lpstr>
      <vt:lpstr>JAMES 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004 - James 1v1-18 - WORKING COPY FOR ANDY</dc:title>
  <dc:subject>James</dc:subject>
  <dc:creator>A. Woods</dc:creator>
  <cp:lastModifiedBy>Andy Woods</cp:lastModifiedBy>
  <cp:revision>136</cp:revision>
  <cp:lastPrinted>2020-09-16T13:29:10Z</cp:lastPrinted>
  <dcterms:created xsi:type="dcterms:W3CDTF">2009-02-05T03:17:51Z</dcterms:created>
  <dcterms:modified xsi:type="dcterms:W3CDTF">2020-10-07T15:50:10Z</dcterms:modified>
</cp:coreProperties>
</file>