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8922" r:id="rId2"/>
  </p:sldMasterIdLst>
  <p:notesMasterIdLst>
    <p:notesMasterId r:id="rId114"/>
  </p:notesMasterIdLst>
  <p:handoutMasterIdLst>
    <p:handoutMasterId r:id="rId115"/>
  </p:handoutMasterIdLst>
  <p:sldIdLst>
    <p:sldId id="2293" r:id="rId3"/>
    <p:sldId id="2064" r:id="rId4"/>
    <p:sldId id="1984" r:id="rId5"/>
    <p:sldId id="2308" r:id="rId6"/>
    <p:sldId id="2042" r:id="rId7"/>
    <p:sldId id="2297" r:id="rId8"/>
    <p:sldId id="2317" r:id="rId9"/>
    <p:sldId id="2298" r:id="rId10"/>
    <p:sldId id="3030" r:id="rId11"/>
    <p:sldId id="3149" r:id="rId12"/>
    <p:sldId id="5370" r:id="rId13"/>
    <p:sldId id="2927" r:id="rId14"/>
    <p:sldId id="3037" r:id="rId15"/>
    <p:sldId id="5545" r:id="rId16"/>
    <p:sldId id="6520" r:id="rId17"/>
    <p:sldId id="2044" r:id="rId18"/>
    <p:sldId id="2318" r:id="rId19"/>
    <p:sldId id="6541" r:id="rId20"/>
    <p:sldId id="6582" r:id="rId21"/>
    <p:sldId id="2319" r:id="rId22"/>
    <p:sldId id="2045" r:id="rId23"/>
    <p:sldId id="2349" r:id="rId24"/>
    <p:sldId id="6547" r:id="rId25"/>
    <p:sldId id="2350" r:id="rId26"/>
    <p:sldId id="6583" r:id="rId27"/>
    <p:sldId id="2604" r:id="rId28"/>
    <p:sldId id="3089" r:id="rId29"/>
    <p:sldId id="5818" r:id="rId30"/>
    <p:sldId id="2304" r:id="rId31"/>
    <p:sldId id="1161" r:id="rId32"/>
    <p:sldId id="6548" r:id="rId33"/>
    <p:sldId id="6549" r:id="rId34"/>
    <p:sldId id="2351" r:id="rId35"/>
    <p:sldId id="2299" r:id="rId36"/>
    <p:sldId id="2046" r:id="rId37"/>
    <p:sldId id="2320" r:id="rId38"/>
    <p:sldId id="2184" r:id="rId39"/>
    <p:sldId id="6505" r:id="rId40"/>
    <p:sldId id="2321" r:id="rId41"/>
    <p:sldId id="6550" r:id="rId42"/>
    <p:sldId id="6584" r:id="rId43"/>
    <p:sldId id="6551" r:id="rId44"/>
    <p:sldId id="2048" r:id="rId45"/>
    <p:sldId id="2352" r:id="rId46"/>
    <p:sldId id="6569" r:id="rId47"/>
    <p:sldId id="5943" r:id="rId48"/>
    <p:sldId id="2353" r:id="rId49"/>
    <p:sldId id="6553" r:id="rId50"/>
    <p:sldId id="5550" r:id="rId51"/>
    <p:sldId id="5551" r:id="rId52"/>
    <p:sldId id="5591" r:id="rId53"/>
    <p:sldId id="4188" r:id="rId54"/>
    <p:sldId id="6554" r:id="rId55"/>
    <p:sldId id="6581" r:id="rId56"/>
    <p:sldId id="2354" r:id="rId57"/>
    <p:sldId id="2302" r:id="rId58"/>
    <p:sldId id="2290" r:id="rId59"/>
    <p:sldId id="2303" r:id="rId60"/>
    <p:sldId id="6579" r:id="rId61"/>
    <p:sldId id="2355" r:id="rId62"/>
    <p:sldId id="6576" r:id="rId63"/>
    <p:sldId id="2356" r:id="rId64"/>
    <p:sldId id="2357" r:id="rId65"/>
    <p:sldId id="6555" r:id="rId66"/>
    <p:sldId id="6580" r:id="rId67"/>
    <p:sldId id="2300" r:id="rId68"/>
    <p:sldId id="962" r:id="rId69"/>
    <p:sldId id="2342" r:id="rId70"/>
    <p:sldId id="6570" r:id="rId71"/>
    <p:sldId id="2332" r:id="rId72"/>
    <p:sldId id="6557" r:id="rId73"/>
    <p:sldId id="6556" r:id="rId74"/>
    <p:sldId id="6571" r:id="rId75"/>
    <p:sldId id="6558" r:id="rId76"/>
    <p:sldId id="6559" r:id="rId77"/>
    <p:sldId id="6561" r:id="rId78"/>
    <p:sldId id="6560" r:id="rId79"/>
    <p:sldId id="6562" r:id="rId80"/>
    <p:sldId id="6563" r:id="rId81"/>
    <p:sldId id="6564" r:id="rId82"/>
    <p:sldId id="6572" r:id="rId83"/>
    <p:sldId id="6565" r:id="rId84"/>
    <p:sldId id="2050" r:id="rId85"/>
    <p:sldId id="2322" r:id="rId86"/>
    <p:sldId id="2323" r:id="rId87"/>
    <p:sldId id="6575" r:id="rId88"/>
    <p:sldId id="2051" r:id="rId89"/>
    <p:sldId id="2324" r:id="rId90"/>
    <p:sldId id="2325" r:id="rId91"/>
    <p:sldId id="2326" r:id="rId92"/>
    <p:sldId id="6566" r:id="rId93"/>
    <p:sldId id="6479" r:id="rId94"/>
    <p:sldId id="2327" r:id="rId95"/>
    <p:sldId id="2328" r:id="rId96"/>
    <p:sldId id="6567" r:id="rId97"/>
    <p:sldId id="2329" r:id="rId98"/>
    <p:sldId id="6568" r:id="rId99"/>
    <p:sldId id="2306" r:id="rId100"/>
    <p:sldId id="2330" r:id="rId101"/>
    <p:sldId id="2287" r:id="rId102"/>
    <p:sldId id="2331" r:id="rId103"/>
    <p:sldId id="2053" r:id="rId104"/>
    <p:sldId id="6573" r:id="rId105"/>
    <p:sldId id="2295" r:id="rId106"/>
    <p:sldId id="6574" r:id="rId107"/>
    <p:sldId id="6577" r:id="rId108"/>
    <p:sldId id="2033" r:id="rId109"/>
    <p:sldId id="2301" r:id="rId110"/>
    <p:sldId id="2055" r:id="rId111"/>
    <p:sldId id="6578" r:id="rId112"/>
    <p:sldId id="6290" r:id="rId113"/>
  </p:sldIdLst>
  <p:sldSz cx="9144000" cy="6858000" type="screen4x3"/>
  <p:notesSz cx="6881813" cy="9296400"/>
  <p:defaultTextStyle>
    <a:defPPr>
      <a:defRPr lang="en-US"/>
    </a:defPPr>
    <a:lvl1pPr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CC"/>
    <a:srgbClr val="FFFF99"/>
    <a:srgbClr val="0000FF"/>
    <a:srgbClr val="0099FF"/>
    <a:srgbClr val="FFFF00"/>
    <a:srgbClr val="A50021"/>
    <a:srgbClr val="CCECFF"/>
    <a:srgbClr val="E1C5B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773" autoAdjust="0"/>
    <p:restoredTop sz="95974" autoAdjust="0"/>
  </p:normalViewPr>
  <p:slideViewPr>
    <p:cSldViewPr>
      <p:cViewPr varScale="1">
        <p:scale>
          <a:sx n="57" d="100"/>
          <a:sy n="57" d="100"/>
        </p:scale>
        <p:origin x="876"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82" d="100"/>
          <a:sy n="82" d="100"/>
        </p:scale>
        <p:origin x="3426" y="96"/>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117" Type="http://schemas.openxmlformats.org/officeDocument/2006/relationships/viewProps" Target="viewProps.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slide" Target="slides/slide110.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102" Type="http://schemas.openxmlformats.org/officeDocument/2006/relationships/slide" Target="slides/slide100.xml"/><Relationship Id="rId110" Type="http://schemas.openxmlformats.org/officeDocument/2006/relationships/slide" Target="slides/slide108.xml"/><Relationship Id="rId115" Type="http://schemas.openxmlformats.org/officeDocument/2006/relationships/handoutMaster" Target="handoutMasters/handoutMaster1.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slide" Target="slides/slide9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13" Type="http://schemas.openxmlformats.org/officeDocument/2006/relationships/slide" Target="slides/slide111.xml"/><Relationship Id="rId118"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slide" Target="slides/slide101.xml"/><Relationship Id="rId108" Type="http://schemas.openxmlformats.org/officeDocument/2006/relationships/slide" Target="slides/slide106.xml"/><Relationship Id="rId116"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11" Type="http://schemas.openxmlformats.org/officeDocument/2006/relationships/slide" Target="slides/slide109.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slide" Target="slides/slide104.xml"/><Relationship Id="rId114" Type="http://schemas.openxmlformats.org/officeDocument/2006/relationships/notesMaster" Target="notesMasters/notesMaster1.xml"/><Relationship Id="rId119" Type="http://schemas.openxmlformats.org/officeDocument/2006/relationships/tableStyles" Target="tableStyle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8" name="Rectangle 4"/>
          <p:cNvSpPr>
            <a:spLocks noGrp="1" noChangeArrowheads="1"/>
          </p:cNvSpPr>
          <p:nvPr>
            <p:ph type="ftr" sz="quarter" idx="2"/>
          </p:nvPr>
        </p:nvSpPr>
        <p:spPr bwMode="auto">
          <a:xfrm>
            <a:off x="0" y="8832850"/>
            <a:ext cx="2982913" cy="463550"/>
          </a:xfrm>
          <a:prstGeom prst="rect">
            <a:avLst/>
          </a:prstGeom>
          <a:noFill/>
          <a:ln w="9525">
            <a:noFill/>
            <a:miter lim="800000"/>
            <a:headEnd/>
            <a:tailEnd/>
          </a:ln>
        </p:spPr>
        <p:txBody>
          <a:bodyPr vert="horz" wrap="square" lIns="93145" tIns="46573" rIns="93145" bIns="46573" numCol="1" anchor="b" anchorCtr="0" compatLnSpc="1">
            <a:prstTxWarp prst="textNoShape">
              <a:avLst/>
            </a:prstTxWarp>
          </a:bodyPr>
          <a:lstStyle>
            <a:lvl1pPr defTabSz="880805" eaLnBrk="1" hangingPunct="1">
              <a:defRPr sz="1300">
                <a:latin typeface="Times New Roman" pitchFamily="18" charset="0"/>
                <a:cs typeface="Arial" charset="0"/>
              </a:defRPr>
            </a:lvl1pPr>
          </a:lstStyle>
          <a:p>
            <a:pPr>
              <a:defRPr/>
            </a:pPr>
            <a:r>
              <a:rPr lang="en-US" dirty="0">
                <a:latin typeface="Calibri" panose="020F0502020204030204" pitchFamily="34" charset="0"/>
                <a:cs typeface="Calibri" panose="020F0502020204030204" pitchFamily="34" charset="0"/>
              </a:rPr>
              <a:t>Sugar Land Bible Church</a:t>
            </a:r>
          </a:p>
        </p:txBody>
      </p:sp>
      <p:sp>
        <p:nvSpPr>
          <p:cNvPr id="36869" name="Rectangle 5"/>
          <p:cNvSpPr>
            <a:spLocks noGrp="1" noChangeArrowheads="1"/>
          </p:cNvSpPr>
          <p:nvPr>
            <p:ph type="sldNum" sz="quarter" idx="3"/>
          </p:nvPr>
        </p:nvSpPr>
        <p:spPr bwMode="auto">
          <a:xfrm>
            <a:off x="3898900" y="8832850"/>
            <a:ext cx="2982913" cy="463550"/>
          </a:xfrm>
          <a:prstGeom prst="rect">
            <a:avLst/>
          </a:prstGeom>
          <a:noFill/>
          <a:ln w="9525">
            <a:noFill/>
            <a:miter lim="800000"/>
            <a:headEnd/>
            <a:tailEnd/>
          </a:ln>
        </p:spPr>
        <p:txBody>
          <a:bodyPr vert="horz" wrap="square" lIns="93145" tIns="46573" rIns="93145" bIns="46573" numCol="1" anchor="b" anchorCtr="0" compatLnSpc="1">
            <a:prstTxWarp prst="textNoShape">
              <a:avLst/>
            </a:prstTxWarp>
          </a:bodyPr>
          <a:lstStyle>
            <a:lvl1pPr algn="r" defTabSz="879475">
              <a:defRPr sz="1300"/>
            </a:lvl1pPr>
          </a:lstStyle>
          <a:p>
            <a:fld id="{416C2B2E-E9D7-4230-8EE4-F98D0B6BB14D}" type="slidenum">
              <a:rPr lang="en-US" altLang="en-US">
                <a:latin typeface="Calibri" panose="020F0502020204030204" pitchFamily="34" charset="0"/>
              </a:rPr>
              <a:pPr/>
              <a:t>‹#›</a:t>
            </a:fld>
            <a:endParaRPr lang="en-US" altLang="en-US" dirty="0">
              <a:latin typeface="Calibri" panose="020F0502020204030204" pitchFamily="34" charset="0"/>
            </a:endParaRPr>
          </a:p>
        </p:txBody>
      </p:sp>
      <p:sp>
        <p:nvSpPr>
          <p:cNvPr id="2" name="Header Placeholder 1">
            <a:extLst>
              <a:ext uri="{FF2B5EF4-FFF2-40B4-BE49-F238E27FC236}">
                <a16:creationId xmlns:a16="http://schemas.microsoft.com/office/drawing/2014/main" id="{E1ADDFDB-6E18-4CC8-83D0-0138A413A5E0}"/>
              </a:ext>
            </a:extLst>
          </p:cNvPr>
          <p:cNvSpPr>
            <a:spLocks noGrp="1"/>
          </p:cNvSpPr>
          <p:nvPr/>
        </p:nvSpPr>
        <p:spPr>
          <a:xfrm>
            <a:off x="1524001" y="152400"/>
            <a:ext cx="3824288" cy="504825"/>
          </a:xfrm>
          <a:prstGeom prst="rect">
            <a:avLst/>
          </a:prstGeom>
        </p:spPr>
        <p:txBody>
          <a:bodyPr vert="horz" lIns="102166" tIns="51083" rIns="102166" bIns="51083" rtlCol="0"/>
          <a:ls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a:lstStyle>
          <a:p>
            <a:pPr algn="ctr">
              <a:defRPr/>
            </a:pPr>
            <a:r>
              <a:rPr lang="en-US" sz="1300" dirty="0">
                <a:latin typeface="Calibri" panose="020F0502020204030204" pitchFamily="34" charset="0"/>
                <a:cs typeface="Calibri" panose="020F0502020204030204" pitchFamily="34" charset="0"/>
              </a:rPr>
              <a:t>Dr. Andy Woods – Genesis 008 </a:t>
            </a:r>
          </a:p>
          <a:p>
            <a:pPr algn="ctr">
              <a:defRPr/>
            </a:pPr>
            <a:r>
              <a:rPr lang="en-US" sz="1300" dirty="0">
                <a:latin typeface="Calibri" panose="020F0502020204030204" pitchFamily="34" charset="0"/>
                <a:cs typeface="Calibri" panose="020F0502020204030204" pitchFamily="34" charset="0"/>
              </a:rPr>
              <a:t>09-27-2020</a:t>
            </a: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2982913" cy="463550"/>
          </a:xfrm>
          <a:prstGeom prst="rect">
            <a:avLst/>
          </a:prstGeom>
          <a:noFill/>
          <a:ln w="9525">
            <a:noFill/>
            <a:miter lim="800000"/>
            <a:headEnd/>
            <a:tailEnd/>
          </a:ln>
        </p:spPr>
        <p:txBody>
          <a:bodyPr vert="horz" wrap="square" lIns="93145" tIns="46573" rIns="93145" bIns="46573" numCol="1" anchor="t" anchorCtr="0" compatLnSpc="1">
            <a:prstTxWarp prst="textNoShape">
              <a:avLst/>
            </a:prstTxWarp>
          </a:bodyPr>
          <a:lstStyle>
            <a:lvl1pPr defTabSz="880805" eaLnBrk="1" hangingPunct="1">
              <a:defRPr sz="1300">
                <a:latin typeface="Calibri" panose="020F0502020204030204" pitchFamily="34" charset="0"/>
                <a:cs typeface="Arial" charset="0"/>
              </a:defRPr>
            </a:lvl1pPr>
          </a:lstStyle>
          <a:p>
            <a:pPr>
              <a:defRPr/>
            </a:pPr>
            <a:endParaRPr lang="en-US" dirty="0"/>
          </a:p>
        </p:txBody>
      </p:sp>
      <p:sp>
        <p:nvSpPr>
          <p:cNvPr id="3" name="Date Placeholder 2"/>
          <p:cNvSpPr>
            <a:spLocks noGrp="1"/>
          </p:cNvSpPr>
          <p:nvPr>
            <p:ph type="dt" idx="1"/>
          </p:nvPr>
        </p:nvSpPr>
        <p:spPr bwMode="auto">
          <a:xfrm>
            <a:off x="3897313" y="0"/>
            <a:ext cx="2982912" cy="463550"/>
          </a:xfrm>
          <a:prstGeom prst="rect">
            <a:avLst/>
          </a:prstGeom>
          <a:noFill/>
          <a:ln w="9525">
            <a:noFill/>
            <a:miter lim="800000"/>
            <a:headEnd/>
            <a:tailEnd/>
          </a:ln>
        </p:spPr>
        <p:txBody>
          <a:bodyPr vert="horz" wrap="square" lIns="93145" tIns="46573" rIns="93145" bIns="46573" numCol="1" anchor="t" anchorCtr="0" compatLnSpc="1">
            <a:prstTxWarp prst="textNoShape">
              <a:avLst/>
            </a:prstTxWarp>
          </a:bodyPr>
          <a:lstStyle>
            <a:lvl1pPr algn="r" defTabSz="880805" eaLnBrk="1" hangingPunct="1">
              <a:defRPr sz="1300">
                <a:latin typeface="Calibri" panose="020F0502020204030204" pitchFamily="34" charset="0"/>
                <a:cs typeface="Arial" charset="0"/>
              </a:defRPr>
            </a:lvl1pPr>
          </a:lstStyle>
          <a:p>
            <a:pPr>
              <a:defRPr/>
            </a:pPr>
            <a:fld id="{5800389A-3474-4B41-9CB2-F1B2DAE08F62}" type="datetimeFigureOut">
              <a:rPr lang="en-US" smtClean="0"/>
              <a:pPr>
                <a:defRPr/>
              </a:pPr>
              <a:t>10/3/2020</a:t>
            </a:fld>
            <a:endParaRPr lang="en-US" dirty="0"/>
          </a:p>
        </p:txBody>
      </p:sp>
      <p:sp>
        <p:nvSpPr>
          <p:cNvPr id="4" name="Slide Image Placeholder 3"/>
          <p:cNvSpPr>
            <a:spLocks noGrp="1" noRot="1" noChangeAspect="1"/>
          </p:cNvSpPr>
          <p:nvPr>
            <p:ph type="sldImg" idx="2"/>
          </p:nvPr>
        </p:nvSpPr>
        <p:spPr>
          <a:xfrm>
            <a:off x="1117600" y="698500"/>
            <a:ext cx="4646613" cy="3486150"/>
          </a:xfrm>
          <a:prstGeom prst="rect">
            <a:avLst/>
          </a:prstGeom>
          <a:noFill/>
          <a:ln w="12700">
            <a:solidFill>
              <a:prstClr val="black"/>
            </a:solidFill>
          </a:ln>
        </p:spPr>
        <p:txBody>
          <a:bodyPr vert="horz" lIns="96632" tIns="48316" rIns="96632" bIns="48316" rtlCol="0" anchor="ctr"/>
          <a:lstStyle/>
          <a:p>
            <a:pPr lvl="0"/>
            <a:endParaRPr lang="en-US" noProof="0" dirty="0"/>
          </a:p>
        </p:txBody>
      </p:sp>
      <p:sp>
        <p:nvSpPr>
          <p:cNvPr id="5" name="Notes Placeholder 4"/>
          <p:cNvSpPr>
            <a:spLocks noGrp="1"/>
          </p:cNvSpPr>
          <p:nvPr>
            <p:ph type="body" sz="quarter" idx="3"/>
          </p:nvPr>
        </p:nvSpPr>
        <p:spPr bwMode="auto">
          <a:xfrm>
            <a:off x="688975" y="4416425"/>
            <a:ext cx="5503863" cy="4181475"/>
          </a:xfrm>
          <a:prstGeom prst="rect">
            <a:avLst/>
          </a:prstGeom>
          <a:noFill/>
          <a:ln w="9525">
            <a:noFill/>
            <a:miter lim="800000"/>
            <a:headEnd/>
            <a:tailEnd/>
          </a:ln>
        </p:spPr>
        <p:txBody>
          <a:bodyPr vert="horz" wrap="square" lIns="93145" tIns="46573" rIns="93145" bIns="46573"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bwMode="auto">
          <a:xfrm>
            <a:off x="0" y="8831263"/>
            <a:ext cx="2982913" cy="463550"/>
          </a:xfrm>
          <a:prstGeom prst="rect">
            <a:avLst/>
          </a:prstGeom>
          <a:noFill/>
          <a:ln w="9525">
            <a:noFill/>
            <a:miter lim="800000"/>
            <a:headEnd/>
            <a:tailEnd/>
          </a:ln>
        </p:spPr>
        <p:txBody>
          <a:bodyPr vert="horz" wrap="square" lIns="93145" tIns="46573" rIns="93145" bIns="46573" numCol="1" anchor="b" anchorCtr="0" compatLnSpc="1">
            <a:prstTxWarp prst="textNoShape">
              <a:avLst/>
            </a:prstTxWarp>
          </a:bodyPr>
          <a:lstStyle>
            <a:lvl1pPr defTabSz="880805" eaLnBrk="1" hangingPunct="1">
              <a:defRPr sz="1300">
                <a:latin typeface="Calibri" panose="020F0502020204030204" pitchFamily="34" charset="0"/>
                <a:cs typeface="Arial" charset="0"/>
              </a:defRPr>
            </a:lvl1pPr>
          </a:lstStyle>
          <a:p>
            <a:pPr>
              <a:defRPr/>
            </a:pPr>
            <a:endParaRPr lang="en-US" dirty="0"/>
          </a:p>
        </p:txBody>
      </p:sp>
      <p:sp>
        <p:nvSpPr>
          <p:cNvPr id="7" name="Slide Number Placeholder 6"/>
          <p:cNvSpPr>
            <a:spLocks noGrp="1"/>
          </p:cNvSpPr>
          <p:nvPr>
            <p:ph type="sldNum" sz="quarter" idx="5"/>
          </p:nvPr>
        </p:nvSpPr>
        <p:spPr bwMode="auto">
          <a:xfrm>
            <a:off x="3897313" y="8831263"/>
            <a:ext cx="2982912" cy="463550"/>
          </a:xfrm>
          <a:prstGeom prst="rect">
            <a:avLst/>
          </a:prstGeom>
          <a:noFill/>
          <a:ln w="9525">
            <a:noFill/>
            <a:miter lim="800000"/>
            <a:headEnd/>
            <a:tailEnd/>
          </a:ln>
        </p:spPr>
        <p:txBody>
          <a:bodyPr vert="horz" wrap="square" lIns="93145" tIns="46573" rIns="93145" bIns="46573" numCol="1" anchor="b" anchorCtr="0" compatLnSpc="1">
            <a:prstTxWarp prst="textNoShape">
              <a:avLst/>
            </a:prstTxWarp>
          </a:bodyPr>
          <a:lstStyle>
            <a:lvl1pPr algn="r" defTabSz="879475">
              <a:defRPr sz="1300">
                <a:latin typeface="Calibri" panose="020F0502020204030204" pitchFamily="34" charset="0"/>
              </a:defRPr>
            </a:lvl1pPr>
          </a:lstStyle>
          <a:p>
            <a:fld id="{3D084339-C7C3-4022-975D-A91B6BCBB8E5}" type="slidenum">
              <a:rPr lang="en-US" altLang="en-US" smtClean="0"/>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8800">
                <a:solidFill>
                  <a:schemeClr val="tx1"/>
                </a:solidFill>
                <a:latin typeface="Lucida Blackletter" pitchFamily="2" charset="0"/>
              </a:defRPr>
            </a:lvl1pPr>
            <a:lvl2pPr marL="742950" indent="-285750">
              <a:defRPr sz="8800">
                <a:solidFill>
                  <a:schemeClr val="tx1"/>
                </a:solidFill>
                <a:latin typeface="Lucida Blackletter" pitchFamily="2" charset="0"/>
              </a:defRPr>
            </a:lvl2pPr>
            <a:lvl3pPr marL="1143000" indent="-228600">
              <a:defRPr sz="8800">
                <a:solidFill>
                  <a:schemeClr val="tx1"/>
                </a:solidFill>
                <a:latin typeface="Lucida Blackletter" pitchFamily="2" charset="0"/>
              </a:defRPr>
            </a:lvl3pPr>
            <a:lvl4pPr marL="1600200" indent="-228600">
              <a:defRPr sz="8800">
                <a:solidFill>
                  <a:schemeClr val="tx1"/>
                </a:solidFill>
                <a:latin typeface="Lucida Blackletter" pitchFamily="2" charset="0"/>
              </a:defRPr>
            </a:lvl4pPr>
            <a:lvl5pPr marL="2057400" indent="-228600">
              <a:defRPr sz="8800">
                <a:solidFill>
                  <a:schemeClr val="tx1"/>
                </a:solidFill>
                <a:latin typeface="Lucida Blackletter" pitchFamily="2" charset="0"/>
              </a:defRPr>
            </a:lvl5pPr>
            <a:lvl6pPr marL="2514600" indent="-228600" eaLnBrk="0" fontAlgn="base" hangingPunct="0">
              <a:spcBef>
                <a:spcPct val="0"/>
              </a:spcBef>
              <a:spcAft>
                <a:spcPct val="0"/>
              </a:spcAft>
              <a:defRPr sz="8800">
                <a:solidFill>
                  <a:schemeClr val="tx1"/>
                </a:solidFill>
                <a:latin typeface="Lucida Blackletter" pitchFamily="2" charset="0"/>
              </a:defRPr>
            </a:lvl6pPr>
            <a:lvl7pPr marL="2971800" indent="-228600" eaLnBrk="0" fontAlgn="base" hangingPunct="0">
              <a:spcBef>
                <a:spcPct val="0"/>
              </a:spcBef>
              <a:spcAft>
                <a:spcPct val="0"/>
              </a:spcAft>
              <a:defRPr sz="8800">
                <a:solidFill>
                  <a:schemeClr val="tx1"/>
                </a:solidFill>
                <a:latin typeface="Lucida Blackletter" pitchFamily="2" charset="0"/>
              </a:defRPr>
            </a:lvl7pPr>
            <a:lvl8pPr marL="3429000" indent="-228600" eaLnBrk="0" fontAlgn="base" hangingPunct="0">
              <a:spcBef>
                <a:spcPct val="0"/>
              </a:spcBef>
              <a:spcAft>
                <a:spcPct val="0"/>
              </a:spcAft>
              <a:defRPr sz="8800">
                <a:solidFill>
                  <a:schemeClr val="tx1"/>
                </a:solidFill>
                <a:latin typeface="Lucida Blackletter" pitchFamily="2" charset="0"/>
              </a:defRPr>
            </a:lvl8pPr>
            <a:lvl9pPr marL="3886200" indent="-228600" eaLnBrk="0" fontAlgn="base" hangingPunct="0">
              <a:spcBef>
                <a:spcPct val="0"/>
              </a:spcBef>
              <a:spcAft>
                <a:spcPct val="0"/>
              </a:spcAft>
              <a:defRPr sz="8800">
                <a:solidFill>
                  <a:schemeClr val="tx1"/>
                </a:solidFill>
                <a:latin typeface="Lucida Blackletter" pitchFamily="2" charset="0"/>
              </a:defRPr>
            </a:lvl9pPr>
          </a:lstStyle>
          <a:p>
            <a:fld id="{96A9A7D0-1BF2-4850-B805-F001AF8E1668}" type="slidenum">
              <a:rPr lang="en-US" altLang="en-US" sz="1200"/>
              <a:pPr/>
              <a:t>30</a:t>
            </a:fld>
            <a:endParaRPr lang="en-US" altLang="en-US" sz="1200"/>
          </a:p>
        </p:txBody>
      </p:sp>
      <p:sp>
        <p:nvSpPr>
          <p:cNvPr id="214019" name="Rectangle 2"/>
          <p:cNvSpPr>
            <a:spLocks noGrp="1" noRot="1" noChangeAspect="1" noChangeArrowheads="1" noTextEdit="1"/>
          </p:cNvSpPr>
          <p:nvPr>
            <p:ph type="sldImg"/>
          </p:nvPr>
        </p:nvSpPr>
        <p:spPr>
          <a:ln/>
        </p:spPr>
      </p:sp>
      <p:sp>
        <p:nvSpPr>
          <p:cNvPr id="214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And the streets are made of what? Gold. When a man heard he was about to die, he desperately gathered up his life’s greatest accumulation—gold bars. When he did finally enter heaven, toting the heaven load, one angel poked another angel in the ribs. He said, “Hey, look, that guy brought pavement!” </a:t>
            </a:r>
          </a:p>
        </p:txBody>
      </p:sp>
    </p:spTree>
    <p:extLst>
      <p:ext uri="{BB962C8B-B14F-4D97-AF65-F5344CB8AC3E}">
        <p14:creationId xmlns:p14="http://schemas.microsoft.com/office/powerpoint/2010/main" val="9574136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a:defRPr/>
            </a:pPr>
            <a:r>
              <a:rPr lang="en-US"/>
              <a:t>Dr. Andy Woods</a:t>
            </a:r>
            <a:endParaRPr lang="en-US" dirty="0"/>
          </a:p>
        </p:txBody>
      </p:sp>
      <p:sp>
        <p:nvSpPr>
          <p:cNvPr id="5" name="Date Placeholder 4"/>
          <p:cNvSpPr>
            <a:spLocks noGrp="1"/>
          </p:cNvSpPr>
          <p:nvPr>
            <p:ph type="dt" idx="1"/>
          </p:nvPr>
        </p:nvSpPr>
        <p:spPr/>
        <p:txBody>
          <a:bodyPr/>
          <a:lstStyle/>
          <a:p>
            <a:pPr>
              <a:defRPr/>
            </a:pPr>
            <a:r>
              <a:rPr lang="en-US"/>
              <a:t>9/11/2016</a:t>
            </a:r>
            <a:endParaRPr lang="en-US" dirty="0"/>
          </a:p>
        </p:txBody>
      </p:sp>
      <p:sp>
        <p:nvSpPr>
          <p:cNvPr id="6" name="Footer Placeholder 5"/>
          <p:cNvSpPr>
            <a:spLocks noGrp="1"/>
          </p:cNvSpPr>
          <p:nvPr>
            <p:ph type="ftr" sz="quarter" idx="4"/>
          </p:nvPr>
        </p:nvSpPr>
        <p:spPr/>
        <p:txBody>
          <a:bodyPr/>
          <a:lstStyle/>
          <a:p>
            <a:pPr>
              <a:defRPr/>
            </a:pPr>
            <a:r>
              <a:rPr lang="en-US"/>
              <a:t>Sugar Land Bible Church</a:t>
            </a:r>
            <a:endParaRPr lang="en-US" dirty="0"/>
          </a:p>
        </p:txBody>
      </p:sp>
      <p:sp>
        <p:nvSpPr>
          <p:cNvPr id="7" name="Slide Number Placeholder 6"/>
          <p:cNvSpPr>
            <a:spLocks noGrp="1"/>
          </p:cNvSpPr>
          <p:nvPr>
            <p:ph type="sldNum" sz="quarter" idx="5"/>
          </p:nvPr>
        </p:nvSpPr>
        <p:spPr/>
        <p:txBody>
          <a:bodyPr/>
          <a:lstStyle/>
          <a:p>
            <a:pPr>
              <a:defRPr/>
            </a:pPr>
            <a:fld id="{F3584848-F49B-4589-80F1-8AC4D2C6A1D1}" type="slidenum">
              <a:rPr lang="en-US" altLang="en-US" smtClean="0"/>
              <a:pPr>
                <a:defRPr/>
              </a:pPr>
              <a:t>111</a:t>
            </a:fld>
            <a:endParaRPr lang="en-US" altLang="en-US" dirty="0"/>
          </a:p>
        </p:txBody>
      </p:sp>
    </p:spTree>
    <p:extLst>
      <p:ext uri="{BB962C8B-B14F-4D97-AF65-F5344CB8AC3E}">
        <p14:creationId xmlns:p14="http://schemas.microsoft.com/office/powerpoint/2010/main" val="39358551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1675353320"/>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ontent Placeholder 2"/>
          <p:cNvSpPr>
            <a:spLocks noGrp="1"/>
          </p:cNvSpPr>
          <p:nvPr>
            <p:ph idx="1"/>
          </p:nvPr>
        </p:nvSpPr>
        <p:spPr>
          <a:xfrm>
            <a:off x="1169988" y="1946275"/>
            <a:ext cx="7772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a:lvl1pPr>
          </a:lstStyle>
          <a:p>
            <a:pPr>
              <a:defRPr/>
            </a:pPr>
            <a:endParaRPr lang="en-US"/>
          </a:p>
        </p:txBody>
      </p:sp>
      <p:sp>
        <p:nvSpPr>
          <p:cNvPr id="5" name="Rectangle 36"/>
          <p:cNvSpPr>
            <a:spLocks noGrp="1" noChangeArrowheads="1"/>
          </p:cNvSpPr>
          <p:nvPr>
            <p:ph type="ftr" sz="quarter" idx="11"/>
          </p:nvPr>
        </p:nvSpPr>
        <p:spPr/>
        <p:txBody>
          <a:bodyPr/>
          <a:lstStyle>
            <a:lvl1pPr>
              <a:defRPr/>
            </a:lvl1pPr>
          </a:lstStyle>
          <a:p>
            <a:pPr>
              <a:defRPr/>
            </a:pPr>
            <a:endParaRPr lang="en-US"/>
          </a:p>
        </p:txBody>
      </p:sp>
      <p:sp>
        <p:nvSpPr>
          <p:cNvPr id="6" name="Rectangle 37"/>
          <p:cNvSpPr>
            <a:spLocks noGrp="1" noChangeArrowheads="1"/>
          </p:cNvSpPr>
          <p:nvPr>
            <p:ph type="sldNum" sz="quarter" idx="12"/>
          </p:nvPr>
        </p:nvSpPr>
        <p:spPr/>
        <p:txBody>
          <a:bodyPr/>
          <a:lstStyle>
            <a:lvl1pPr>
              <a:defRPr/>
            </a:lvl1pPr>
          </a:lstStyle>
          <a:p>
            <a:fld id="{70A06824-8A41-4716-AE4C-176E2E7B0908}" type="slidenum">
              <a:rPr lang="en-US" altLang="en-US"/>
              <a:pPr/>
              <a:t>‹#›</a:t>
            </a:fld>
            <a:endParaRPr lang="en-US" altLang="en-US"/>
          </a:p>
        </p:txBody>
      </p:sp>
    </p:spTree>
    <p:extLst>
      <p:ext uri="{BB962C8B-B14F-4D97-AF65-F5344CB8AC3E}">
        <p14:creationId xmlns:p14="http://schemas.microsoft.com/office/powerpoint/2010/main" val="3107116183"/>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35"/>
          <p:cNvSpPr>
            <a:spLocks noGrp="1" noChangeArrowheads="1"/>
          </p:cNvSpPr>
          <p:nvPr>
            <p:ph type="dt" sz="half" idx="10"/>
          </p:nvPr>
        </p:nvSpPr>
        <p:spPr/>
        <p:txBody>
          <a:bodyPr/>
          <a:lstStyle>
            <a:lvl1pPr>
              <a:defRPr/>
            </a:lvl1pPr>
          </a:lstStyle>
          <a:p>
            <a:pPr>
              <a:defRPr/>
            </a:pPr>
            <a:endParaRPr lang="en-US"/>
          </a:p>
        </p:txBody>
      </p:sp>
      <p:sp>
        <p:nvSpPr>
          <p:cNvPr id="3" name="Rectangle 36"/>
          <p:cNvSpPr>
            <a:spLocks noGrp="1" noChangeArrowheads="1"/>
          </p:cNvSpPr>
          <p:nvPr>
            <p:ph type="ftr" sz="quarter" idx="11"/>
          </p:nvPr>
        </p:nvSpPr>
        <p:spPr/>
        <p:txBody>
          <a:bodyPr/>
          <a:lstStyle>
            <a:lvl1pPr>
              <a:defRPr/>
            </a:lvl1pPr>
          </a:lstStyle>
          <a:p>
            <a:pPr>
              <a:defRPr/>
            </a:pPr>
            <a:endParaRPr lang="en-US"/>
          </a:p>
        </p:txBody>
      </p:sp>
      <p:sp>
        <p:nvSpPr>
          <p:cNvPr id="4" name="Rectangle 37"/>
          <p:cNvSpPr>
            <a:spLocks noGrp="1" noChangeArrowheads="1"/>
          </p:cNvSpPr>
          <p:nvPr>
            <p:ph type="sldNum" sz="quarter" idx="12"/>
          </p:nvPr>
        </p:nvSpPr>
        <p:spPr/>
        <p:txBody>
          <a:bodyPr/>
          <a:lstStyle>
            <a:lvl1pPr>
              <a:defRPr/>
            </a:lvl1pPr>
          </a:lstStyle>
          <a:p>
            <a:fld id="{A025970F-7A46-46CD-9785-CC6B011A0510}" type="slidenum">
              <a:rPr lang="en-US" altLang="en-US"/>
              <a:pPr/>
              <a:t>‹#›</a:t>
            </a:fld>
            <a:endParaRPr lang="en-US" altLang="en-US"/>
          </a:p>
        </p:txBody>
      </p:sp>
    </p:spTree>
    <p:extLst>
      <p:ext uri="{BB962C8B-B14F-4D97-AF65-F5344CB8AC3E}">
        <p14:creationId xmlns:p14="http://schemas.microsoft.com/office/powerpoint/2010/main" val="986519279"/>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1169988" y="1946275"/>
            <a:ext cx="7772400" cy="4114800"/>
          </a:xfrm>
        </p:spPr>
        <p:txBody>
          <a:bodyPr/>
          <a:lstStyle/>
          <a:p>
            <a:pPr lvl="0"/>
            <a:endParaRPr lang="en-US" noProof="0"/>
          </a:p>
        </p:txBody>
      </p:sp>
      <p:sp>
        <p:nvSpPr>
          <p:cNvPr id="4" name="Date Placeholder 3"/>
          <p:cNvSpPr>
            <a:spLocks noGrp="1"/>
          </p:cNvSpPr>
          <p:nvPr>
            <p:ph type="dt" sz="half" idx="10"/>
          </p:nvPr>
        </p:nvSpPr>
        <p:spPr/>
        <p:txBody>
          <a:bodyPr/>
          <a:lstStyle>
            <a:lvl1pPr>
              <a:defRPr/>
            </a:lvl1pPr>
          </a:lstStyle>
          <a:p>
            <a:pPr>
              <a:defRPr/>
            </a:pPr>
            <a:fld id="{1095A85E-A017-48E2-8C36-B52A3589F659}" type="datetime1">
              <a:rPr lang="en-US"/>
              <a:pPr>
                <a:defRPr/>
              </a:pPr>
              <a:t>10/3/2020</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DANIEL</a:t>
            </a:r>
          </a:p>
        </p:txBody>
      </p:sp>
      <p:sp>
        <p:nvSpPr>
          <p:cNvPr id="6" name="Slide Number Placeholder 5"/>
          <p:cNvSpPr>
            <a:spLocks noGrp="1"/>
          </p:cNvSpPr>
          <p:nvPr>
            <p:ph type="sldNum" sz="quarter" idx="12"/>
          </p:nvPr>
        </p:nvSpPr>
        <p:spPr/>
        <p:txBody>
          <a:bodyPr/>
          <a:lstStyle>
            <a:lvl1pPr>
              <a:defRPr/>
            </a:lvl1pPr>
          </a:lstStyle>
          <a:p>
            <a:pPr>
              <a:defRPr/>
            </a:pPr>
            <a:fld id="{5621BA2D-BFD4-43E6-AE9D-591A4F31ADF2}" type="slidenum">
              <a:rPr lang="en-US" altLang="en-US"/>
              <a:pPr>
                <a:defRPr/>
              </a:pPr>
              <a:t>‹#›</a:t>
            </a:fld>
            <a:endParaRPr lang="en-US" altLang="en-US"/>
          </a:p>
        </p:txBody>
      </p:sp>
    </p:spTree>
    <p:extLst>
      <p:ext uri="{BB962C8B-B14F-4D97-AF65-F5344CB8AC3E}">
        <p14:creationId xmlns:p14="http://schemas.microsoft.com/office/powerpoint/2010/main" val="635582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defRPr/>
            </a:pPr>
            <a:fld id="{A59691FE-0289-4C30-AC1E-B4493DEEE7A5}" type="datetime1">
              <a:rPr lang="en-US"/>
              <a:pPr>
                <a:defRPr/>
              </a:pPr>
              <a:t>10/3/2020</a:t>
            </a:fld>
            <a:endParaRPr lang="en-US"/>
          </a:p>
        </p:txBody>
      </p:sp>
      <p:sp>
        <p:nvSpPr>
          <p:cNvPr id="4" name="Footer Placeholder 3"/>
          <p:cNvSpPr>
            <a:spLocks noGrp="1"/>
          </p:cNvSpPr>
          <p:nvPr>
            <p:ph type="ftr" sz="quarter" idx="11"/>
          </p:nvPr>
        </p:nvSpPr>
        <p:spPr/>
        <p:txBody>
          <a:bodyPr/>
          <a:lstStyle>
            <a:lvl1pPr>
              <a:defRPr/>
            </a:lvl1pPr>
          </a:lstStyle>
          <a:p>
            <a:pPr>
              <a:defRPr/>
            </a:pPr>
            <a:r>
              <a:rPr lang="en-US"/>
              <a:t>DANIEL</a:t>
            </a:r>
          </a:p>
        </p:txBody>
      </p:sp>
      <p:sp>
        <p:nvSpPr>
          <p:cNvPr id="5" name="Slide Number Placeholder 4"/>
          <p:cNvSpPr>
            <a:spLocks noGrp="1"/>
          </p:cNvSpPr>
          <p:nvPr>
            <p:ph type="sldNum" sz="quarter" idx="12"/>
          </p:nvPr>
        </p:nvSpPr>
        <p:spPr/>
        <p:txBody>
          <a:bodyPr/>
          <a:lstStyle>
            <a:lvl1pPr>
              <a:defRPr/>
            </a:lvl1pPr>
          </a:lstStyle>
          <a:p>
            <a:fld id="{0831CE7A-67AC-4113-9A38-5E67E965B48E}" type="slidenum">
              <a:rPr lang="en-US" altLang="en-US"/>
              <a:pPr/>
              <a:t>‹#›</a:t>
            </a:fld>
            <a:endParaRPr lang="en-US" altLang="en-US"/>
          </a:p>
        </p:txBody>
      </p:sp>
    </p:spTree>
    <p:extLst>
      <p:ext uri="{BB962C8B-B14F-4D97-AF65-F5344CB8AC3E}">
        <p14:creationId xmlns:p14="http://schemas.microsoft.com/office/powerpoint/2010/main" val="21617615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lipArt Placeholder 2"/>
          <p:cNvSpPr>
            <a:spLocks noGrp="1"/>
          </p:cNvSpPr>
          <p:nvPr>
            <p:ph type="clipArt" sz="half" idx="1"/>
          </p:nvPr>
        </p:nvSpPr>
        <p:spPr>
          <a:xfrm>
            <a:off x="1169988" y="1946275"/>
            <a:ext cx="3810000" cy="4114800"/>
          </a:xfrm>
        </p:spPr>
        <p:txBody>
          <a:bodyPr/>
          <a:lstStyle/>
          <a:p>
            <a:pPr lvl="0"/>
            <a:endParaRPr lang="en-US" noProof="0" dirty="0"/>
          </a:p>
        </p:txBody>
      </p:sp>
      <p:sp>
        <p:nvSpPr>
          <p:cNvPr id="4" name="Text Placeholder 3"/>
          <p:cNvSpPr>
            <a:spLocks noGrp="1"/>
          </p:cNvSpPr>
          <p:nvPr>
            <p:ph type="body" sz="half" idx="2"/>
          </p:nvPr>
        </p:nvSpPr>
        <p:spPr>
          <a:xfrm>
            <a:off x="5132388" y="1946275"/>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5"/>
          <p:cNvSpPr>
            <a:spLocks noGrp="1" noChangeArrowheads="1"/>
          </p:cNvSpPr>
          <p:nvPr>
            <p:ph type="dt" sz="half" idx="10"/>
          </p:nvPr>
        </p:nvSpPr>
        <p:spPr/>
        <p:txBody>
          <a:bodyPr/>
          <a:lstStyle>
            <a:lvl1pPr>
              <a:defRPr/>
            </a:lvl1pPr>
          </a:lstStyle>
          <a:p>
            <a:pPr>
              <a:defRPr/>
            </a:pPr>
            <a:endParaRPr lang="en-US" dirty="0"/>
          </a:p>
        </p:txBody>
      </p:sp>
      <p:sp>
        <p:nvSpPr>
          <p:cNvPr id="6" name="Rectangle 36"/>
          <p:cNvSpPr>
            <a:spLocks noGrp="1" noChangeArrowheads="1"/>
          </p:cNvSpPr>
          <p:nvPr>
            <p:ph type="ftr" sz="quarter" idx="11"/>
          </p:nvPr>
        </p:nvSpPr>
        <p:spPr/>
        <p:txBody>
          <a:bodyPr/>
          <a:lstStyle>
            <a:lvl1pPr>
              <a:defRPr/>
            </a:lvl1pPr>
          </a:lstStyle>
          <a:p>
            <a:pPr>
              <a:defRPr/>
            </a:pPr>
            <a:endParaRPr lang="en-US" dirty="0"/>
          </a:p>
        </p:txBody>
      </p:sp>
      <p:sp>
        <p:nvSpPr>
          <p:cNvPr id="7" name="Rectangle 37"/>
          <p:cNvSpPr>
            <a:spLocks noGrp="1" noChangeArrowheads="1"/>
          </p:cNvSpPr>
          <p:nvPr>
            <p:ph type="sldNum" sz="quarter" idx="12"/>
          </p:nvPr>
        </p:nvSpPr>
        <p:spPr/>
        <p:txBody>
          <a:bodyPr/>
          <a:lstStyle>
            <a:lvl1pPr>
              <a:defRPr smtClean="0"/>
            </a:lvl1pPr>
          </a:lstStyle>
          <a:p>
            <a:pPr>
              <a:defRPr/>
            </a:pPr>
            <a:fld id="{2E6AC120-5AD1-4F3C-9026-490E77274D1D}" type="slidenum">
              <a:rPr lang="en-US" altLang="en-US"/>
              <a:pPr>
                <a:defRPr/>
              </a:pPr>
              <a:t>‹#›</a:t>
            </a:fld>
            <a:endParaRPr lang="en-US" altLang="en-US" dirty="0"/>
          </a:p>
        </p:txBody>
      </p:sp>
    </p:spTree>
    <p:extLst>
      <p:ext uri="{BB962C8B-B14F-4D97-AF65-F5344CB8AC3E}">
        <p14:creationId xmlns:p14="http://schemas.microsoft.com/office/powerpoint/2010/main" val="23474577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1169988" y="1946275"/>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5132388" y="1946275"/>
            <a:ext cx="3810000" cy="4114800"/>
          </a:xfrm>
        </p:spPr>
        <p:txBody>
          <a:bodyPr/>
          <a:lstStyle/>
          <a:p>
            <a:pPr lvl="0"/>
            <a:endParaRPr lang="en-US" noProof="0"/>
          </a:p>
        </p:txBody>
      </p:sp>
      <p:sp>
        <p:nvSpPr>
          <p:cNvPr id="5" name="Date Placeholder 4">
            <a:extLst>
              <a:ext uri="{FF2B5EF4-FFF2-40B4-BE49-F238E27FC236}">
                <a16:creationId xmlns:a16="http://schemas.microsoft.com/office/drawing/2014/main" id="{905D6868-5447-466D-AA4D-6425132AAA06}"/>
              </a:ext>
            </a:extLst>
          </p:cNvPr>
          <p:cNvSpPr>
            <a:spLocks noGrp="1"/>
          </p:cNvSpPr>
          <p:nvPr>
            <p:ph type="dt" sz="half" idx="10"/>
          </p:nvPr>
        </p:nvSpPr>
        <p:spPr/>
        <p:txBody>
          <a:bodyPr/>
          <a:lstStyle>
            <a:lvl1pPr>
              <a:defRPr/>
            </a:lvl1pPr>
          </a:lstStyle>
          <a:p>
            <a:pPr>
              <a:defRPr/>
            </a:pPr>
            <a:endParaRPr lang="en-US"/>
          </a:p>
        </p:txBody>
      </p:sp>
      <p:sp>
        <p:nvSpPr>
          <p:cNvPr id="6" name="Footer Placeholder 5">
            <a:extLst>
              <a:ext uri="{FF2B5EF4-FFF2-40B4-BE49-F238E27FC236}">
                <a16:creationId xmlns:a16="http://schemas.microsoft.com/office/drawing/2014/main" id="{FCA51BD1-C15B-4517-9060-7FB1A9FA6EAA}"/>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B2833B76-E940-47BC-B29D-66C5ADC06BFA}"/>
              </a:ext>
            </a:extLst>
          </p:cNvPr>
          <p:cNvSpPr>
            <a:spLocks noGrp="1"/>
          </p:cNvSpPr>
          <p:nvPr>
            <p:ph type="sldNum" sz="quarter" idx="12"/>
          </p:nvPr>
        </p:nvSpPr>
        <p:spPr/>
        <p:txBody>
          <a:bodyPr/>
          <a:lstStyle>
            <a:lvl1pPr>
              <a:defRPr/>
            </a:lvl1pPr>
          </a:lstStyle>
          <a:p>
            <a:fld id="{44D48CB0-71BD-4942-8931-98B62F66DEB8}" type="slidenum">
              <a:rPr lang="en-US" altLang="en-US"/>
              <a:pPr/>
              <a:t>‹#›</a:t>
            </a:fld>
            <a:endParaRPr lang="en-US" altLang="en-US"/>
          </a:p>
        </p:txBody>
      </p:sp>
    </p:spTree>
    <p:extLst>
      <p:ext uri="{BB962C8B-B14F-4D97-AF65-F5344CB8AC3E}">
        <p14:creationId xmlns:p14="http://schemas.microsoft.com/office/powerpoint/2010/main" val="26228141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1675353320"/>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859233347"/>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4227777506"/>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4266701558"/>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859233347"/>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932624387"/>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32687730"/>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1167117808"/>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2124601033"/>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2195921770"/>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ontent Placeholder 2"/>
          <p:cNvSpPr>
            <a:spLocks noGrp="1"/>
          </p:cNvSpPr>
          <p:nvPr>
            <p:ph idx="1"/>
          </p:nvPr>
        </p:nvSpPr>
        <p:spPr>
          <a:xfrm>
            <a:off x="1169988" y="1946275"/>
            <a:ext cx="7772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a:lvl1pPr>
          </a:lstStyle>
          <a:p>
            <a:pPr>
              <a:defRPr/>
            </a:pPr>
            <a:endParaRPr lang="en-US"/>
          </a:p>
        </p:txBody>
      </p:sp>
      <p:sp>
        <p:nvSpPr>
          <p:cNvPr id="5" name="Rectangle 36"/>
          <p:cNvSpPr>
            <a:spLocks noGrp="1" noChangeArrowheads="1"/>
          </p:cNvSpPr>
          <p:nvPr>
            <p:ph type="ftr" sz="quarter" idx="11"/>
          </p:nvPr>
        </p:nvSpPr>
        <p:spPr/>
        <p:txBody>
          <a:bodyPr/>
          <a:lstStyle>
            <a:lvl1pPr>
              <a:defRPr/>
            </a:lvl1pPr>
          </a:lstStyle>
          <a:p>
            <a:pPr>
              <a:defRPr/>
            </a:pPr>
            <a:endParaRPr lang="en-US"/>
          </a:p>
        </p:txBody>
      </p:sp>
      <p:sp>
        <p:nvSpPr>
          <p:cNvPr id="6" name="Rectangle 37"/>
          <p:cNvSpPr>
            <a:spLocks noGrp="1" noChangeArrowheads="1"/>
          </p:cNvSpPr>
          <p:nvPr>
            <p:ph type="sldNum" sz="quarter" idx="12"/>
          </p:nvPr>
        </p:nvSpPr>
        <p:spPr/>
        <p:txBody>
          <a:bodyPr/>
          <a:lstStyle>
            <a:lvl1pPr>
              <a:defRPr/>
            </a:lvl1pPr>
          </a:lstStyle>
          <a:p>
            <a:fld id="{70A06824-8A41-4716-AE4C-176E2E7B0908}" type="slidenum">
              <a:rPr lang="en-US" altLang="en-US"/>
              <a:pPr/>
              <a:t>‹#›</a:t>
            </a:fld>
            <a:endParaRPr lang="en-US" altLang="en-US"/>
          </a:p>
        </p:txBody>
      </p:sp>
    </p:spTree>
    <p:extLst>
      <p:ext uri="{BB962C8B-B14F-4D97-AF65-F5344CB8AC3E}">
        <p14:creationId xmlns:p14="http://schemas.microsoft.com/office/powerpoint/2010/main" val="3107116183"/>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35"/>
          <p:cNvSpPr>
            <a:spLocks noGrp="1" noChangeArrowheads="1"/>
          </p:cNvSpPr>
          <p:nvPr>
            <p:ph type="dt" sz="half" idx="10"/>
          </p:nvPr>
        </p:nvSpPr>
        <p:spPr/>
        <p:txBody>
          <a:bodyPr/>
          <a:lstStyle>
            <a:lvl1pPr>
              <a:defRPr/>
            </a:lvl1pPr>
          </a:lstStyle>
          <a:p>
            <a:pPr>
              <a:defRPr/>
            </a:pPr>
            <a:endParaRPr lang="en-US"/>
          </a:p>
        </p:txBody>
      </p:sp>
      <p:sp>
        <p:nvSpPr>
          <p:cNvPr id="3" name="Rectangle 36"/>
          <p:cNvSpPr>
            <a:spLocks noGrp="1" noChangeArrowheads="1"/>
          </p:cNvSpPr>
          <p:nvPr>
            <p:ph type="ftr" sz="quarter" idx="11"/>
          </p:nvPr>
        </p:nvSpPr>
        <p:spPr/>
        <p:txBody>
          <a:bodyPr/>
          <a:lstStyle>
            <a:lvl1pPr>
              <a:defRPr/>
            </a:lvl1pPr>
          </a:lstStyle>
          <a:p>
            <a:pPr>
              <a:defRPr/>
            </a:pPr>
            <a:endParaRPr lang="en-US"/>
          </a:p>
        </p:txBody>
      </p:sp>
      <p:sp>
        <p:nvSpPr>
          <p:cNvPr id="4" name="Rectangle 37"/>
          <p:cNvSpPr>
            <a:spLocks noGrp="1" noChangeArrowheads="1"/>
          </p:cNvSpPr>
          <p:nvPr>
            <p:ph type="sldNum" sz="quarter" idx="12"/>
          </p:nvPr>
        </p:nvSpPr>
        <p:spPr/>
        <p:txBody>
          <a:bodyPr/>
          <a:lstStyle>
            <a:lvl1pPr>
              <a:defRPr/>
            </a:lvl1pPr>
          </a:lstStyle>
          <a:p>
            <a:fld id="{A025970F-7A46-46CD-9785-CC6B011A0510}" type="slidenum">
              <a:rPr lang="en-US" altLang="en-US"/>
              <a:pPr/>
              <a:t>‹#›</a:t>
            </a:fld>
            <a:endParaRPr lang="en-US" altLang="en-US"/>
          </a:p>
        </p:txBody>
      </p:sp>
    </p:spTree>
    <p:extLst>
      <p:ext uri="{BB962C8B-B14F-4D97-AF65-F5344CB8AC3E}">
        <p14:creationId xmlns:p14="http://schemas.microsoft.com/office/powerpoint/2010/main" val="986519279"/>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699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323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7F1219C8-A6BD-49EF-BE98-E554E48F3D3A}"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4227777506"/>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4266701558"/>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932624387"/>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32687730"/>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116711780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2124601033"/>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2195921770"/>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theme" Target="../theme/theme2.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4"/>
            <a:ext cx="1085850" cy="6854825"/>
            <a:chOff x="0" y="0"/>
            <a:chExt cx="684" cy="4318"/>
          </a:xfrm>
        </p:grpSpPr>
        <p:sp>
          <p:nvSpPr>
            <p:cNvPr id="14339"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n-US" dirty="0">
                <a:latin typeface="Calibri" panose="020F0502020204030204" pitchFamily="34" charset="0"/>
                <a:cs typeface="+mn-cs"/>
              </a:endParaRPr>
            </a:p>
          </p:txBody>
        </p:sp>
        <p:grpSp>
          <p:nvGrpSpPr>
            <p:cNvPr id="1033"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grpSp>
      </p:grpSp>
      <p:sp>
        <p:nvSpPr>
          <p:cNvPr id="1027" name="Rectangle 34"/>
          <p:cNvSpPr>
            <a:spLocks noGrp="1" noChangeArrowheads="1"/>
          </p:cNvSpPr>
          <p:nvPr>
            <p:ph type="title"/>
          </p:nvPr>
        </p:nvSpPr>
        <p:spPr bwMode="auto">
          <a:xfrm>
            <a:off x="11430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dirty="0"/>
              <a:t>Click to edit Master title style</a:t>
            </a:r>
          </a:p>
        </p:txBody>
      </p:sp>
      <p:sp>
        <p:nvSpPr>
          <p:cNvPr id="14371" name="Rectangle 35"/>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latin typeface="Calibri" panose="020F0502020204030204" pitchFamily="34" charset="0"/>
                <a:cs typeface="+mn-cs"/>
              </a:defRPr>
            </a:lvl1pPr>
          </a:lstStyle>
          <a:p>
            <a:pPr>
              <a:defRPr/>
            </a:pPr>
            <a:endParaRPr lang="en-US" dirty="0"/>
          </a:p>
        </p:txBody>
      </p:sp>
      <p:sp>
        <p:nvSpPr>
          <p:cNvPr id="14372" name="Rectangle 36"/>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latin typeface="Calibri" panose="020F0502020204030204" pitchFamily="34" charset="0"/>
                <a:cs typeface="+mn-cs"/>
              </a:defRPr>
            </a:lvl1pPr>
          </a:lstStyle>
          <a:p>
            <a:pPr>
              <a:defRPr/>
            </a:pPr>
            <a:endParaRPr lang="en-US" dirty="0"/>
          </a:p>
        </p:txBody>
      </p:sp>
      <p:sp>
        <p:nvSpPr>
          <p:cNvPr id="14373" name="Rectangle 37"/>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sz="1400">
                <a:latin typeface="Calibri" panose="020F0502020204030204" pitchFamily="34" charset="0"/>
              </a:defRPr>
            </a:lvl1pPr>
          </a:lstStyle>
          <a:p>
            <a:fld id="{3776912B-AC69-41FE-A101-09E856C32C50}" type="slidenum">
              <a:rPr lang="en-US" altLang="en-US" smtClean="0"/>
              <a:pPr/>
              <a:t>‹#›</a:t>
            </a:fld>
            <a:endParaRPr lang="en-US" altLang="en-US" dirty="0"/>
          </a:p>
        </p:txBody>
      </p:sp>
      <p:sp>
        <p:nvSpPr>
          <p:cNvPr id="14374" name="Rectangle 38"/>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88906" r:id="rId1"/>
    <p:sldLayoutId id="2147488907" r:id="rId2"/>
    <p:sldLayoutId id="2147488908" r:id="rId3"/>
    <p:sldLayoutId id="2147488909" r:id="rId4"/>
    <p:sldLayoutId id="2147488910" r:id="rId5"/>
    <p:sldLayoutId id="2147488911" r:id="rId6"/>
    <p:sldLayoutId id="2147488912" r:id="rId7"/>
    <p:sldLayoutId id="2147488913" r:id="rId8"/>
    <p:sldLayoutId id="2147488914" r:id="rId9"/>
    <p:sldLayoutId id="2147488915" r:id="rId10"/>
    <p:sldLayoutId id="2147488916" r:id="rId11"/>
    <p:sldLayoutId id="2147488935" r:id="rId12"/>
    <p:sldLayoutId id="2147488936" r:id="rId13"/>
    <p:sldLayoutId id="2147488937" r:id="rId14"/>
    <p:sldLayoutId id="2147488938" r:id="rId15"/>
  </p:sldLayoutIdLst>
  <p:transition/>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4"/>
            <a:ext cx="1085850" cy="6854825"/>
            <a:chOff x="0" y="0"/>
            <a:chExt cx="684" cy="4318"/>
          </a:xfrm>
        </p:grpSpPr>
        <p:sp>
          <p:nvSpPr>
            <p:cNvPr id="14339"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n-US" dirty="0">
                <a:latin typeface="Calibri" panose="020F0502020204030204" pitchFamily="34" charset="0"/>
                <a:cs typeface="+mn-cs"/>
              </a:endParaRPr>
            </a:p>
          </p:txBody>
        </p:sp>
        <p:grpSp>
          <p:nvGrpSpPr>
            <p:cNvPr id="1033"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grpSp>
      </p:grpSp>
      <p:sp>
        <p:nvSpPr>
          <p:cNvPr id="1027" name="Rectangle 34"/>
          <p:cNvSpPr>
            <a:spLocks noGrp="1" noChangeArrowheads="1"/>
          </p:cNvSpPr>
          <p:nvPr>
            <p:ph type="title"/>
          </p:nvPr>
        </p:nvSpPr>
        <p:spPr bwMode="auto">
          <a:xfrm>
            <a:off x="11430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dirty="0"/>
              <a:t>Click to edit Master title style</a:t>
            </a:r>
          </a:p>
        </p:txBody>
      </p:sp>
      <p:sp>
        <p:nvSpPr>
          <p:cNvPr id="14371" name="Rectangle 35"/>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latin typeface="Calibri" panose="020F0502020204030204" pitchFamily="34" charset="0"/>
                <a:cs typeface="+mn-cs"/>
              </a:defRPr>
            </a:lvl1pPr>
          </a:lstStyle>
          <a:p>
            <a:pPr>
              <a:defRPr/>
            </a:pPr>
            <a:endParaRPr lang="en-US" dirty="0"/>
          </a:p>
        </p:txBody>
      </p:sp>
      <p:sp>
        <p:nvSpPr>
          <p:cNvPr id="14372" name="Rectangle 36"/>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latin typeface="Calibri" panose="020F0502020204030204" pitchFamily="34" charset="0"/>
                <a:cs typeface="+mn-cs"/>
              </a:defRPr>
            </a:lvl1pPr>
          </a:lstStyle>
          <a:p>
            <a:pPr>
              <a:defRPr/>
            </a:pPr>
            <a:endParaRPr lang="en-US" dirty="0"/>
          </a:p>
        </p:txBody>
      </p:sp>
      <p:sp>
        <p:nvSpPr>
          <p:cNvPr id="14373" name="Rectangle 37"/>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sz="1400">
                <a:latin typeface="Calibri" panose="020F0502020204030204" pitchFamily="34" charset="0"/>
              </a:defRPr>
            </a:lvl1pPr>
          </a:lstStyle>
          <a:p>
            <a:fld id="{3776912B-AC69-41FE-A101-09E856C32C50}" type="slidenum">
              <a:rPr lang="en-US" altLang="en-US" smtClean="0"/>
              <a:pPr/>
              <a:t>‹#›</a:t>
            </a:fld>
            <a:endParaRPr lang="en-US" altLang="en-US" dirty="0"/>
          </a:p>
        </p:txBody>
      </p:sp>
      <p:sp>
        <p:nvSpPr>
          <p:cNvPr id="14374" name="Rectangle 38"/>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88923" r:id="rId1"/>
    <p:sldLayoutId id="2147488924" r:id="rId2"/>
    <p:sldLayoutId id="2147488925" r:id="rId3"/>
    <p:sldLayoutId id="2147488926" r:id="rId4"/>
    <p:sldLayoutId id="2147488927" r:id="rId5"/>
    <p:sldLayoutId id="2147488928" r:id="rId6"/>
    <p:sldLayoutId id="2147488929" r:id="rId7"/>
    <p:sldLayoutId id="2147488930" r:id="rId8"/>
    <p:sldLayoutId id="2147488931" r:id="rId9"/>
    <p:sldLayoutId id="2147488932" r:id="rId10"/>
    <p:sldLayoutId id="2147488933" r:id="rId11"/>
    <p:sldLayoutId id="2147488934" r:id="rId12"/>
  </p:sldLayoutIdLst>
  <p:transition/>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1.xml"/></Relationships>
</file>

<file path=ppt/slides/_rels/slide100.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0.xml"/></Relationships>
</file>

<file path=ppt/slides/_rels/slide10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10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10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0.xml"/></Relationships>
</file>

<file path=ppt/slides/_rels/slide10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10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10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1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11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5.pn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5.pn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5.pn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1.jpeg"/><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1.jpeg"/><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1.jpe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5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5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5.xml"/></Relationships>
</file>

<file path=ppt/slides/_rels/slide5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6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5.xml"/></Relationships>
</file>

<file path=ppt/slides/_rels/slide6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3.png"/><Relationship Id="rId1" Type="http://schemas.openxmlformats.org/officeDocument/2006/relationships/slideLayout" Target="../slideLayouts/slideLayout16.xml"/></Relationships>
</file>

<file path=ppt/slides/_rels/slide6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5.xml"/></Relationships>
</file>

<file path=ppt/slides/_rels/slide6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5.xml"/></Relationships>
</file>

<file path=ppt/slides/_rels/slide6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6.xml"/></Relationships>
</file>

<file path=ppt/slides/_rels/slide6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3.png"/><Relationship Id="rId1" Type="http://schemas.openxmlformats.org/officeDocument/2006/relationships/slideLayout" Target="../slideLayouts/slideLayout16.xml"/></Relationships>
</file>

<file path=ppt/slides/_rels/slide6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6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5.xml"/></Relationships>
</file>

<file path=ppt/slides/_rels/slide6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6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7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7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7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7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7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7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7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7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7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8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3.jpeg"/><Relationship Id="rId1" Type="http://schemas.openxmlformats.org/officeDocument/2006/relationships/slideLayout" Target="../slideLayouts/slideLayout10.xml"/></Relationships>
</file>

<file path=ppt/slides/_rels/slide8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82.x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image" Target="../media/image34.jpeg"/><Relationship Id="rId1" Type="http://schemas.openxmlformats.org/officeDocument/2006/relationships/slideLayout" Target="../slideLayouts/slideLayout10.xml"/><Relationship Id="rId4" Type="http://schemas.openxmlformats.org/officeDocument/2006/relationships/image" Target="../media/image6.jpeg"/></Relationships>
</file>

<file path=ppt/slides/_rels/slide8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6.jpeg"/><Relationship Id="rId1" Type="http://schemas.openxmlformats.org/officeDocument/2006/relationships/slideLayout" Target="../slideLayouts/slideLayout10.xml"/></Relationships>
</file>

<file path=ppt/slides/_rels/slide8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6.jpeg"/><Relationship Id="rId1" Type="http://schemas.openxmlformats.org/officeDocument/2006/relationships/slideLayout" Target="../slideLayouts/slideLayout10.xml"/></Relationships>
</file>

<file path=ppt/slides/_rels/slide8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6.jpeg"/><Relationship Id="rId1" Type="http://schemas.openxmlformats.org/officeDocument/2006/relationships/slideLayout" Target="../slideLayouts/slideLayout10.xml"/></Relationships>
</file>

<file path=ppt/slides/_rels/slide8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0.xml"/></Relationships>
</file>

<file path=ppt/slides/_rels/slide87.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0.xml"/></Relationships>
</file>

<file path=ppt/slides/_rels/slide8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0.xml"/></Relationships>
</file>

<file path=ppt/slides/_rels/slide89.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9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0.xml"/></Relationships>
</file>

<file path=ppt/slides/_rels/slide91.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4.xml"/></Relationships>
</file>

<file path=ppt/slides/_rels/slide93.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0.xml"/></Relationships>
</file>

<file path=ppt/slides/_rels/slide9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0.xml"/></Relationships>
</file>

<file path=ppt/slides/_rels/slide9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0.xml"/></Relationships>
</file>

<file path=ppt/slides/_rels/slide9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0.xml"/></Relationships>
</file>

<file path=ppt/slides/_rels/slide99.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B01347A-E166-4399-80F1-5FDEDB0A697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895624" y="5334000"/>
            <a:ext cx="5352752" cy="1450974"/>
          </a:xfrm>
          <a:prstGeom prst="rect">
            <a:avLst/>
          </a:prstGeom>
        </p:spPr>
      </p:pic>
      <p:pic>
        <p:nvPicPr>
          <p:cNvPr id="5" name="Picture 4" descr="A close up of a sign&#10;&#10;Description automatically generated">
            <a:extLst>
              <a:ext uri="{FF2B5EF4-FFF2-40B4-BE49-F238E27FC236}">
                <a16:creationId xmlns:a16="http://schemas.microsoft.com/office/drawing/2014/main" id="{365E98A2-B1BD-4000-A879-674CC59720E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20800" y="1600200"/>
            <a:ext cx="6502400" cy="3657600"/>
          </a:xfrm>
          <a:prstGeom prst="rect">
            <a:avLst/>
          </a:prstGeom>
        </p:spPr>
      </p:pic>
      <p:sp>
        <p:nvSpPr>
          <p:cNvPr id="7" name="Rectangle 2">
            <a:extLst>
              <a:ext uri="{FF2B5EF4-FFF2-40B4-BE49-F238E27FC236}">
                <a16:creationId xmlns:a16="http://schemas.microsoft.com/office/drawing/2014/main" id="{6C1B414B-77B0-4090-9319-1C754B5D5A2D}"/>
              </a:ext>
            </a:extLst>
          </p:cNvPr>
          <p:cNvSpPr txBox="1">
            <a:spLocks noChangeArrowheads="1"/>
          </p:cNvSpPr>
          <p:nvPr/>
        </p:nvSpPr>
        <p:spPr>
          <a:xfrm>
            <a:off x="304800" y="228600"/>
            <a:ext cx="8534400" cy="914400"/>
          </a:xfrm>
          <a:prstGeom prst="rect">
            <a:avLst/>
          </a:prstGeom>
        </p:spPr>
        <p:txBody>
          <a:bodyPr anchor="ct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sz="3600" kern="0" dirty="0"/>
              <a:t>Genesis 2:4-25</a:t>
            </a:r>
            <a:endParaRPr lang="en-US" sz="3600" kern="0" dirty="0">
              <a:sym typeface="Symbol" pitchFamily="18" charset="2"/>
            </a:endParaRPr>
          </a:p>
          <a:p>
            <a:pPr algn="ctr" eaLnBrk="1" hangingPunct="1"/>
            <a:r>
              <a:rPr lang="en-US" sz="3600" kern="0" dirty="0">
                <a:sym typeface="Symbol" pitchFamily="18" charset="2"/>
              </a:rPr>
              <a:t>Creation of the Anthropos</a:t>
            </a:r>
          </a:p>
        </p:txBody>
      </p:sp>
    </p:spTree>
    <p:extLst>
      <p:ext uri="{BB962C8B-B14F-4D97-AF65-F5344CB8AC3E}">
        <p14:creationId xmlns:p14="http://schemas.microsoft.com/office/powerpoint/2010/main" val="35191159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200" y="76200"/>
            <a:ext cx="8991600" cy="6705600"/>
          </a:xfrm>
          <a:prstGeom prst="rect">
            <a:avLst/>
          </a:prstGeom>
        </p:spPr>
      </p:pic>
    </p:spTree>
    <p:extLst>
      <p:ext uri="{BB962C8B-B14F-4D97-AF65-F5344CB8AC3E}">
        <p14:creationId xmlns:p14="http://schemas.microsoft.com/office/powerpoint/2010/main" val="132188009"/>
      </p:ext>
    </p:extLst>
  </p:cSld>
  <p:clrMapOvr>
    <a:masterClrMapping/>
  </p:clrMapOvr>
  <p:transition/>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4626" name="Picture 2" descr="Image result for trinity"/>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243013" y="183892"/>
            <a:ext cx="6657975" cy="6490216"/>
          </a:xfrm>
          <a:prstGeom prst="rect">
            <a:avLst/>
          </a:prstGeom>
          <a:noFill/>
        </p:spPr>
      </p:pic>
    </p:spTree>
  </p:cSld>
  <p:clrMapOvr>
    <a:masterClrMapping/>
  </p:clrMapOvr>
  <p:transition/>
</p:sld>
</file>

<file path=ppt/slides/slide10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xfrm>
            <a:off x="0" y="228600"/>
            <a:ext cx="9144000" cy="914400"/>
          </a:xfrm>
        </p:spPr>
        <p:txBody>
          <a:bodyPr/>
          <a:lstStyle/>
          <a:p>
            <a:pPr algn="ctr" eaLnBrk="1" hangingPunct="1"/>
            <a:r>
              <a:rPr lang="en-US" sz="3600" dirty="0">
                <a:effectLst>
                  <a:outerShdw blurRad="38100" dist="38100" dir="2700000" algn="tl">
                    <a:srgbClr val="000000">
                      <a:alpha val="43137"/>
                    </a:srgbClr>
                  </a:outerShdw>
                </a:effectLst>
                <a:latin typeface="Calibri" panose="020F0502020204030204" pitchFamily="34" charset="0"/>
              </a:rPr>
              <a:t>Woman created from man’s side…not his foot</a:t>
            </a:r>
          </a:p>
        </p:txBody>
      </p:sp>
      <p:sp>
        <p:nvSpPr>
          <p:cNvPr id="110595" name="Rectangle 3"/>
          <p:cNvSpPr>
            <a:spLocks noGrp="1" noChangeArrowheads="1"/>
          </p:cNvSpPr>
          <p:nvPr>
            <p:ph type="body" idx="1"/>
          </p:nvPr>
        </p:nvSpPr>
        <p:spPr>
          <a:xfrm>
            <a:off x="419100" y="1143000"/>
            <a:ext cx="8305800" cy="4918075"/>
          </a:xfrm>
        </p:spPr>
        <p:txBody>
          <a:bodyPr/>
          <a:lstStyle/>
          <a:p>
            <a:pPr marL="61913" indent="-461963" algn="just" eaLnBrk="1" hangingPunct="1">
              <a:spcBef>
                <a:spcPts val="0"/>
              </a:spcBef>
              <a:spcAft>
                <a:spcPts val="1400"/>
              </a:spcAft>
              <a:defRPr/>
            </a:pP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To complete what is lacking in man</a:t>
            </a:r>
          </a:p>
          <a:p>
            <a:pPr marL="61913" indent="-461963" algn="just" eaLnBrk="1" hangingPunct="1">
              <a:spcBef>
                <a:spcPts val="0"/>
              </a:spcBef>
              <a:spcAft>
                <a:spcPts val="1400"/>
              </a:spcAft>
              <a:defRPr/>
            </a:pP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Helper and not slave (</a:t>
            </a:r>
            <a:r>
              <a:rPr lang="en-US" sz="3000" dirty="0" err="1">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Gen</a:t>
            </a: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 2:18)</a:t>
            </a:r>
          </a:p>
          <a:p>
            <a:pPr marL="461963" lvl="1" indent="-461963" algn="just" eaLnBrk="1" hangingPunct="1">
              <a:spcBef>
                <a:spcPts val="0"/>
              </a:spcBef>
              <a:spcAft>
                <a:spcPts val="14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“Helper” </a:t>
            </a:r>
            <a:r>
              <a:rPr lang="en-US" sz="3000" i="1"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a:t>
            </a:r>
            <a:r>
              <a:rPr lang="en-US" sz="3000" i="1" dirty="0" err="1">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ezer</a:t>
            </a:r>
            <a:r>
              <a:rPr lang="en-US" sz="3000" i="1"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 </a:t>
            </a: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also used of God (</a:t>
            </a:r>
            <a:r>
              <a:rPr lang="en-US" sz="3000" dirty="0" err="1">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Exod</a:t>
            </a: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 18:4; </a:t>
            </a:r>
            <a:r>
              <a:rPr lang="en-US" sz="3000" dirty="0" err="1">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Deut</a:t>
            </a: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 33:7; 1 Sam 7:12)</a:t>
            </a:r>
          </a:p>
          <a:p>
            <a:pPr marL="461963" lvl="1" indent="-461963" algn="just" eaLnBrk="1" hangingPunct="1">
              <a:spcBef>
                <a:spcPts val="0"/>
              </a:spcBef>
              <a:spcAft>
                <a:spcPts val="14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Same essence as Adam (2:23)</a:t>
            </a:r>
          </a:p>
          <a:p>
            <a:pPr marL="461963" lvl="1" indent="-461963" algn="just" eaLnBrk="1" hangingPunct="1">
              <a:spcBef>
                <a:spcPts val="0"/>
              </a:spcBef>
              <a:spcAft>
                <a:spcPts val="14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Both sexes retain the image of God (Gen 1:27-28)</a:t>
            </a:r>
          </a:p>
          <a:p>
            <a:pPr marL="461963" lvl="1" indent="-461963" algn="just" eaLnBrk="1" hangingPunct="1">
              <a:spcBef>
                <a:spcPts val="0"/>
              </a:spcBef>
              <a:spcAft>
                <a:spcPts val="14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Both sexes are co-rulers (Gen 1:26-28)</a:t>
            </a:r>
          </a:p>
          <a:p>
            <a:pPr marL="461963" lvl="1" indent="-461963" algn="just" eaLnBrk="1" hangingPunct="1">
              <a:spcBef>
                <a:spcPts val="0"/>
              </a:spcBef>
              <a:spcAft>
                <a:spcPts val="14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Trinitarian analogy</a:t>
            </a:r>
          </a:p>
          <a:p>
            <a:pPr marL="461963" lvl="1" indent="-461963" algn="just" eaLnBrk="1" hangingPunct="1">
              <a:spcBef>
                <a:spcPts val="0"/>
              </a:spcBef>
              <a:spcAft>
                <a:spcPts val="1400"/>
              </a:spcAft>
              <a:buClr>
                <a:schemeClr val="tx2"/>
              </a:buClr>
              <a:buSzPct val="75000"/>
              <a:buFont typeface="Wingdings" panose="05000000000000000000" pitchFamily="2" charset="2"/>
              <a:buChar char="n"/>
              <a:defRPr/>
            </a:pP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No feminism or chauvinism</a:t>
            </a:r>
          </a:p>
        </p:txBody>
      </p:sp>
      <p:pic>
        <p:nvPicPr>
          <p:cNvPr id="2" name="Picture 1">
            <a:extLst>
              <a:ext uri="{FF2B5EF4-FFF2-40B4-BE49-F238E27FC236}">
                <a16:creationId xmlns:a16="http://schemas.microsoft.com/office/drawing/2014/main" id="{8E0F7C71-9942-4059-8617-E34C9B7FA36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454153" y="5410200"/>
            <a:ext cx="1613647" cy="1371600"/>
          </a:xfrm>
          <a:prstGeom prst="rect">
            <a:avLst/>
          </a:prstGeom>
        </p:spPr>
      </p:pic>
    </p:spTree>
    <p:extLst>
      <p:ext uri="{BB962C8B-B14F-4D97-AF65-F5344CB8AC3E}">
        <p14:creationId xmlns:p14="http://schemas.microsoft.com/office/powerpoint/2010/main" val="138278632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a:xfrm>
            <a:off x="685800" y="228600"/>
            <a:ext cx="7772400" cy="914400"/>
          </a:xfrm>
        </p:spPr>
        <p:txBody>
          <a:bodyPr/>
          <a:lstStyle/>
          <a:p>
            <a:pPr algn="ctr" eaLnBrk="1" hangingPunct="1"/>
            <a:r>
              <a:rPr lang="en-US" sz="3600" dirty="0">
                <a:effectLst>
                  <a:outerShdw blurRad="38100" dist="38100" dir="2700000" algn="tl">
                    <a:srgbClr val="000000">
                      <a:alpha val="43137"/>
                    </a:srgbClr>
                  </a:outerShdw>
                </a:effectLst>
                <a:latin typeface="Calibri" panose="020F0502020204030204" pitchFamily="34" charset="0"/>
              </a:rPr>
              <a:t>Genesis 2:24-25</a:t>
            </a:r>
          </a:p>
        </p:txBody>
      </p:sp>
      <p:sp>
        <p:nvSpPr>
          <p:cNvPr id="111619" name="Rectangle 3"/>
          <p:cNvSpPr>
            <a:spLocks noGrp="1" noChangeArrowheads="1"/>
          </p:cNvSpPr>
          <p:nvPr>
            <p:ph type="body" idx="1"/>
          </p:nvPr>
        </p:nvSpPr>
        <p:spPr>
          <a:xfrm>
            <a:off x="247650" y="1143000"/>
            <a:ext cx="8648700" cy="4800600"/>
          </a:xfrm>
        </p:spPr>
        <p:txBody>
          <a:bodyPr/>
          <a:lstStyle/>
          <a:p>
            <a:pPr marL="461963" indent="-461963" algn="just" eaLnBrk="1" hangingPunct="1">
              <a:spcBef>
                <a:spcPts val="0"/>
              </a:spcBef>
              <a:spcAft>
                <a:spcPts val="2400"/>
              </a:spcAft>
              <a:defRPr/>
            </a:pPr>
            <a:r>
              <a:rPr lang="en-US" dirty="0">
                <a:latin typeface="Calibri" panose="020F0502020204030204" pitchFamily="34" charset="0"/>
              </a:rPr>
              <a:t>Genesis 2:24</a:t>
            </a:r>
          </a:p>
          <a:p>
            <a:pPr marL="862013" lvl="1" indent="-461963" algn="just" eaLnBrk="1" hangingPunct="1">
              <a:spcBef>
                <a:spcPts val="0"/>
              </a:spcBef>
              <a:spcAft>
                <a:spcPts val="2400"/>
              </a:spcAft>
              <a:defRPr/>
            </a:pPr>
            <a:r>
              <a:rPr lang="en-US" dirty="0">
                <a:latin typeface="Calibri" panose="020F0502020204030204" pitchFamily="34" charset="0"/>
              </a:rPr>
              <a:t>New relational priority in order for the marriage to work (Matt 19:6)</a:t>
            </a:r>
          </a:p>
          <a:p>
            <a:pPr marL="461963" indent="-461963" algn="just" eaLnBrk="1" hangingPunct="1">
              <a:spcBef>
                <a:spcPts val="0"/>
              </a:spcBef>
              <a:spcAft>
                <a:spcPts val="2400"/>
              </a:spcAft>
              <a:defRPr/>
            </a:pPr>
            <a:r>
              <a:rPr lang="en-US" dirty="0">
                <a:latin typeface="Calibri" panose="020F0502020204030204" pitchFamily="34" charset="0"/>
              </a:rPr>
              <a:t>Genesis 2:25</a:t>
            </a:r>
          </a:p>
          <a:p>
            <a:pPr marL="862013" lvl="1" indent="-461963" algn="just" eaLnBrk="1" hangingPunct="1">
              <a:spcBef>
                <a:spcPts val="0"/>
              </a:spcBef>
              <a:spcAft>
                <a:spcPts val="2400"/>
              </a:spcAft>
              <a:defRPr/>
            </a:pPr>
            <a:r>
              <a:rPr lang="en-US" dirty="0">
                <a:latin typeface="Calibri" panose="020F0502020204030204" pitchFamily="34" charset="0"/>
              </a:rPr>
              <a:t>Transition to the next chapter; like Gen. 1:31</a:t>
            </a:r>
          </a:p>
        </p:txBody>
      </p:sp>
      <p:pic>
        <p:nvPicPr>
          <p:cNvPr id="3" name="Picture 2">
            <a:extLst>
              <a:ext uri="{FF2B5EF4-FFF2-40B4-BE49-F238E27FC236}">
                <a16:creationId xmlns:a16="http://schemas.microsoft.com/office/drawing/2014/main" id="{0BA57637-5F41-4638-AC1B-6A338D8F40C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992035" y="76200"/>
            <a:ext cx="1075765" cy="914400"/>
          </a:xfrm>
          <a:prstGeom prst="rect">
            <a:avLst/>
          </a:prstGeom>
        </p:spPr>
      </p:pic>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a:xfrm>
            <a:off x="685800" y="228600"/>
            <a:ext cx="7772400" cy="914400"/>
          </a:xfrm>
        </p:spPr>
        <p:txBody>
          <a:bodyPr/>
          <a:lstStyle/>
          <a:p>
            <a:pPr algn="ctr" eaLnBrk="1" hangingPunct="1"/>
            <a:r>
              <a:rPr lang="en-US" sz="3600" dirty="0">
                <a:effectLst>
                  <a:outerShdw blurRad="38100" dist="38100" dir="2700000" algn="tl">
                    <a:srgbClr val="000000">
                      <a:alpha val="43137"/>
                    </a:srgbClr>
                  </a:outerShdw>
                </a:effectLst>
                <a:latin typeface="Calibri" panose="020F0502020204030204" pitchFamily="34" charset="0"/>
              </a:rPr>
              <a:t>Genesis 2:24-25</a:t>
            </a:r>
          </a:p>
        </p:txBody>
      </p:sp>
      <p:sp>
        <p:nvSpPr>
          <p:cNvPr id="111619" name="Rectangle 3"/>
          <p:cNvSpPr>
            <a:spLocks noGrp="1" noChangeArrowheads="1"/>
          </p:cNvSpPr>
          <p:nvPr>
            <p:ph type="body" idx="1"/>
          </p:nvPr>
        </p:nvSpPr>
        <p:spPr>
          <a:xfrm>
            <a:off x="247650" y="1143000"/>
            <a:ext cx="8648700" cy="4800600"/>
          </a:xfrm>
        </p:spPr>
        <p:txBody>
          <a:bodyPr/>
          <a:lstStyle/>
          <a:p>
            <a:pPr marL="461963" indent="-461963" algn="just" eaLnBrk="1" hangingPunct="1">
              <a:spcBef>
                <a:spcPts val="0"/>
              </a:spcBef>
              <a:spcAft>
                <a:spcPts val="2400"/>
              </a:spcAft>
              <a:defRPr/>
            </a:pPr>
            <a:r>
              <a:rPr lang="en-US" b="1" dirty="0">
                <a:solidFill>
                  <a:srgbClr val="FFFFCC"/>
                </a:solidFill>
              </a:rPr>
              <a:t>Genesis 2:24</a:t>
            </a:r>
          </a:p>
          <a:p>
            <a:pPr marL="862013" lvl="1" indent="-461963" algn="just" eaLnBrk="1" hangingPunct="1">
              <a:spcBef>
                <a:spcPts val="0"/>
              </a:spcBef>
              <a:spcAft>
                <a:spcPts val="2400"/>
              </a:spcAft>
              <a:defRPr/>
            </a:pPr>
            <a:r>
              <a:rPr lang="en-US" b="1" u="sng" dirty="0">
                <a:solidFill>
                  <a:srgbClr val="FFFFCC"/>
                </a:solidFill>
                <a:ea typeface="+mn-ea"/>
                <a:cs typeface="+mn-cs"/>
              </a:rPr>
              <a:t>New relational priority in order for the marriage to work (Matt 19:6)</a:t>
            </a:r>
          </a:p>
          <a:p>
            <a:pPr marL="461963" indent="-461963" algn="just" eaLnBrk="1" hangingPunct="1">
              <a:spcBef>
                <a:spcPts val="0"/>
              </a:spcBef>
              <a:spcAft>
                <a:spcPts val="2400"/>
              </a:spcAft>
              <a:defRPr/>
            </a:pPr>
            <a:r>
              <a:rPr lang="en-US" dirty="0">
                <a:latin typeface="Calibri" panose="020F0502020204030204" pitchFamily="34" charset="0"/>
              </a:rPr>
              <a:t>Genesis 2:25</a:t>
            </a:r>
          </a:p>
          <a:p>
            <a:pPr marL="862013" lvl="1" indent="-461963" algn="just" eaLnBrk="1" hangingPunct="1">
              <a:spcBef>
                <a:spcPts val="0"/>
              </a:spcBef>
              <a:spcAft>
                <a:spcPts val="2400"/>
              </a:spcAft>
              <a:defRPr/>
            </a:pPr>
            <a:r>
              <a:rPr lang="en-US" dirty="0">
                <a:latin typeface="Calibri" panose="020F0502020204030204" pitchFamily="34" charset="0"/>
              </a:rPr>
              <a:t>Transition to the next chapter; like Gen. 1:31</a:t>
            </a:r>
          </a:p>
        </p:txBody>
      </p:sp>
      <p:pic>
        <p:nvPicPr>
          <p:cNvPr id="3" name="Picture 2">
            <a:extLst>
              <a:ext uri="{FF2B5EF4-FFF2-40B4-BE49-F238E27FC236}">
                <a16:creationId xmlns:a16="http://schemas.microsoft.com/office/drawing/2014/main" id="{0BA57637-5F41-4638-AC1B-6A338D8F40C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992035" y="76200"/>
            <a:ext cx="1075765" cy="914400"/>
          </a:xfrm>
          <a:prstGeom prst="rect">
            <a:avLst/>
          </a:prstGeom>
        </p:spPr>
      </p:pic>
    </p:spTree>
    <p:extLst>
      <p:ext uri="{BB962C8B-B14F-4D97-AF65-F5344CB8AC3E}">
        <p14:creationId xmlns:p14="http://schemas.microsoft.com/office/powerpoint/2010/main" val="2800293057"/>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5FAF6D6-4322-42C1-BEDE-8A2B8D38F28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20483" name="Rectangle 3"/>
          <p:cNvSpPr>
            <a:spLocks noGrp="1" noChangeArrowheads="1"/>
          </p:cNvSpPr>
          <p:nvPr>
            <p:ph idx="1"/>
          </p:nvPr>
        </p:nvSpPr>
        <p:spPr>
          <a:xfrm>
            <a:off x="125544" y="104957"/>
            <a:ext cx="8885794" cy="3771900"/>
          </a:xfrm>
        </p:spPr>
        <p:txBody>
          <a:bodyPr/>
          <a:lstStyle/>
          <a:p>
            <a:pPr marL="0" indent="0" algn="ctr" defTabSz="514350">
              <a:spcBef>
                <a:spcPct val="0"/>
              </a:spcBef>
              <a:spcAft>
                <a:spcPts val="900"/>
              </a:spcAft>
              <a:buNone/>
              <a:defRPr/>
            </a:pPr>
            <a:r>
              <a:rPr lang="en-US" sz="3600" kern="1200" dirty="0">
                <a:solidFill>
                  <a:schemeClr val="tx2"/>
                </a:solidFill>
                <a:ea typeface="+mj-ea"/>
                <a:cs typeface="Calibri" panose="020F0502020204030204" pitchFamily="34" charset="0"/>
              </a:rPr>
              <a:t>Matthew 19:3-6</a:t>
            </a:r>
          </a:p>
          <a:p>
            <a:pPr marL="0" indent="0" algn="just">
              <a:spcBef>
                <a:spcPts val="0"/>
              </a:spcBef>
              <a:spcAft>
                <a:spcPts val="0"/>
              </a:spcAft>
              <a:buNone/>
            </a:pPr>
            <a:r>
              <a:rPr lang="en-US" sz="3000" baseline="30000" dirty="0">
                <a:effectLst>
                  <a:outerShdw blurRad="38100" dist="38100" dir="2700000" algn="tl">
                    <a:srgbClr val="000000">
                      <a:alpha val="43137"/>
                    </a:srgbClr>
                  </a:outerShdw>
                </a:effectLst>
              </a:rPr>
              <a:t>3</a:t>
            </a:r>
            <a:r>
              <a:rPr lang="en-US" sz="3000" dirty="0">
                <a:effectLst>
                  <a:outerShdw blurRad="38100" dist="38100" dir="2700000" algn="tl">
                    <a:srgbClr val="000000">
                      <a:alpha val="43137"/>
                    </a:srgbClr>
                  </a:outerShdw>
                </a:effectLst>
              </a:rPr>
              <a:t> </a:t>
            </a:r>
            <a:r>
              <a:rPr lang="en-US" sz="3000" i="1" dirty="0">
                <a:effectLst>
                  <a:outerShdw blurRad="38100" dist="38100" dir="2700000" algn="tl">
                    <a:srgbClr val="000000">
                      <a:alpha val="43137"/>
                    </a:srgbClr>
                  </a:outerShdw>
                </a:effectLst>
              </a:rPr>
              <a:t>Some</a:t>
            </a:r>
            <a:r>
              <a:rPr lang="en-US" sz="3000" dirty="0">
                <a:effectLst>
                  <a:outerShdw blurRad="38100" dist="38100" dir="2700000" algn="tl">
                    <a:srgbClr val="000000">
                      <a:alpha val="43137"/>
                    </a:srgbClr>
                  </a:outerShdw>
                </a:effectLst>
              </a:rPr>
              <a:t> Pharisees came to Jesus, testing Him and asking, “Is it lawful </a:t>
            </a:r>
            <a:r>
              <a:rPr lang="en-US" sz="3000" i="1" dirty="0">
                <a:effectLst>
                  <a:outerShdw blurRad="38100" dist="38100" dir="2700000" algn="tl">
                    <a:srgbClr val="000000">
                      <a:alpha val="43137"/>
                    </a:srgbClr>
                  </a:outerShdw>
                </a:effectLst>
              </a:rPr>
              <a:t>for a man</a:t>
            </a:r>
            <a:r>
              <a:rPr lang="en-US" sz="3000" dirty="0">
                <a:effectLst>
                  <a:outerShdw blurRad="38100" dist="38100" dir="2700000" algn="tl">
                    <a:srgbClr val="000000">
                      <a:alpha val="43137"/>
                    </a:srgbClr>
                  </a:outerShdw>
                </a:effectLst>
              </a:rPr>
              <a:t> to divorce his wife for any reason at all?” </a:t>
            </a:r>
            <a:r>
              <a:rPr lang="en-US" sz="3000" baseline="30000" dirty="0">
                <a:effectLst>
                  <a:outerShdw blurRad="38100" dist="38100" dir="2700000" algn="tl">
                    <a:srgbClr val="000000">
                      <a:alpha val="43137"/>
                    </a:srgbClr>
                  </a:outerShdw>
                </a:effectLst>
              </a:rPr>
              <a:t>4</a:t>
            </a:r>
            <a:r>
              <a:rPr lang="en-US" sz="3000" dirty="0">
                <a:effectLst>
                  <a:outerShdw blurRad="38100" dist="38100" dir="2700000" algn="tl">
                    <a:srgbClr val="000000">
                      <a:alpha val="43137"/>
                    </a:srgbClr>
                  </a:outerShdw>
                </a:effectLst>
              </a:rPr>
              <a:t> And He answered and said, “Have you not read that He who created </a:t>
            </a:r>
            <a:r>
              <a:rPr lang="en-US" sz="3000" i="1" dirty="0">
                <a:effectLst>
                  <a:outerShdw blurRad="38100" dist="38100" dir="2700000" algn="tl">
                    <a:srgbClr val="000000">
                      <a:alpha val="43137"/>
                    </a:srgbClr>
                  </a:outerShdw>
                </a:effectLst>
              </a:rPr>
              <a:t>them</a:t>
            </a:r>
            <a:r>
              <a:rPr lang="en-US" sz="3000" dirty="0">
                <a:effectLst>
                  <a:outerShdw blurRad="38100" dist="38100" dir="2700000" algn="tl">
                    <a:srgbClr val="000000">
                      <a:alpha val="43137"/>
                    </a:srgbClr>
                  </a:outerShdw>
                </a:effectLst>
              </a:rPr>
              <a:t> from the beginning </a:t>
            </a:r>
            <a:r>
              <a:rPr lang="en-US" sz="3000" cap="small" dirty="0">
                <a:effectLst>
                  <a:outerShdw blurRad="38100" dist="38100" dir="2700000" algn="tl">
                    <a:srgbClr val="000000">
                      <a:alpha val="43137"/>
                    </a:srgbClr>
                  </a:outerShdw>
                </a:effectLst>
              </a:rPr>
              <a:t>made them male and female</a:t>
            </a:r>
            <a:r>
              <a:rPr lang="en-US" sz="3000" dirty="0">
                <a:effectLst>
                  <a:outerShdw blurRad="38100" dist="38100" dir="2700000" algn="tl">
                    <a:srgbClr val="000000">
                      <a:alpha val="43137"/>
                    </a:srgbClr>
                  </a:outerShdw>
                </a:effectLst>
              </a:rPr>
              <a:t>, </a:t>
            </a:r>
            <a:r>
              <a:rPr lang="en-US" sz="3000" baseline="30000" dirty="0">
                <a:effectLst>
                  <a:outerShdw blurRad="38100" dist="38100" dir="2700000" algn="tl">
                    <a:srgbClr val="000000">
                      <a:alpha val="43137"/>
                    </a:srgbClr>
                  </a:outerShdw>
                </a:effectLst>
              </a:rPr>
              <a:t>5</a:t>
            </a:r>
            <a:r>
              <a:rPr lang="en-US" sz="3000" dirty="0">
                <a:effectLst>
                  <a:outerShdw blurRad="38100" dist="38100" dir="2700000" algn="tl">
                    <a:srgbClr val="000000">
                      <a:alpha val="43137"/>
                    </a:srgbClr>
                  </a:outerShdw>
                </a:effectLst>
              </a:rPr>
              <a:t> and said, ‘</a:t>
            </a:r>
            <a:r>
              <a:rPr lang="en-US" sz="3000" cap="small" dirty="0">
                <a:effectLst>
                  <a:outerShdw blurRad="38100" dist="38100" dir="2700000" algn="tl">
                    <a:srgbClr val="000000">
                      <a:alpha val="43137"/>
                    </a:srgbClr>
                  </a:outerShdw>
                </a:effectLst>
              </a:rPr>
              <a:t>For this reason a man shall leave his father and mother and be joined to his wife</a:t>
            </a:r>
            <a:r>
              <a:rPr lang="en-US" sz="3000" dirty="0">
                <a:effectLst>
                  <a:outerShdw blurRad="38100" dist="38100" dir="2700000" algn="tl">
                    <a:srgbClr val="000000">
                      <a:alpha val="43137"/>
                    </a:srgbClr>
                  </a:outerShdw>
                </a:effectLst>
              </a:rPr>
              <a:t>, </a:t>
            </a:r>
            <a:r>
              <a:rPr lang="en-US" sz="3000" cap="small" dirty="0">
                <a:effectLst>
                  <a:outerShdw blurRad="38100" dist="38100" dir="2700000" algn="tl">
                    <a:srgbClr val="000000">
                      <a:alpha val="43137"/>
                    </a:srgbClr>
                  </a:outerShdw>
                </a:effectLst>
              </a:rPr>
              <a:t>and</a:t>
            </a:r>
            <a:r>
              <a:rPr lang="en-US" sz="3000" dirty="0">
                <a:effectLst>
                  <a:outerShdw blurRad="38100" dist="38100" dir="2700000" algn="tl">
                    <a:srgbClr val="000000">
                      <a:alpha val="43137"/>
                    </a:srgbClr>
                  </a:outerShdw>
                </a:effectLst>
              </a:rPr>
              <a:t> </a:t>
            </a:r>
            <a:r>
              <a:rPr lang="en-US" sz="3000" cap="small" dirty="0">
                <a:effectLst>
                  <a:outerShdw blurRad="38100" dist="38100" dir="2700000" algn="tl">
                    <a:srgbClr val="000000">
                      <a:alpha val="43137"/>
                    </a:srgbClr>
                  </a:outerShdw>
                </a:effectLst>
              </a:rPr>
              <a:t>the two shall become one flesh</a:t>
            </a:r>
            <a:r>
              <a:rPr lang="en-US" sz="3000" dirty="0">
                <a:effectLst>
                  <a:outerShdw blurRad="38100" dist="38100" dir="2700000" algn="tl">
                    <a:srgbClr val="000000">
                      <a:alpha val="43137"/>
                    </a:srgbClr>
                  </a:outerShdw>
                </a:effectLst>
              </a:rPr>
              <a:t>’? </a:t>
            </a:r>
            <a:r>
              <a:rPr lang="en-US" sz="3000" baseline="30000" dirty="0">
                <a:effectLst>
                  <a:outerShdw blurRad="38100" dist="38100" dir="2700000" algn="tl">
                    <a:srgbClr val="000000">
                      <a:alpha val="43137"/>
                    </a:srgbClr>
                  </a:outerShdw>
                </a:effectLst>
              </a:rPr>
              <a:t>6</a:t>
            </a:r>
            <a:r>
              <a:rPr lang="en-US" sz="3000" dirty="0">
                <a:effectLst>
                  <a:outerShdw blurRad="38100" dist="38100" dir="2700000" algn="tl">
                    <a:srgbClr val="000000">
                      <a:alpha val="43137"/>
                    </a:srgbClr>
                  </a:outerShdw>
                </a:effectLst>
              </a:rPr>
              <a:t> “</a:t>
            </a:r>
            <a:r>
              <a:rPr lang="en-US" sz="3000" b="1" u="sng" dirty="0">
                <a:solidFill>
                  <a:srgbClr val="FFFFCC"/>
                </a:solidFill>
                <a:effectLst>
                  <a:outerShdw blurRad="38100" dist="38100" dir="2700000" algn="tl">
                    <a:srgbClr val="000000">
                      <a:alpha val="43137"/>
                    </a:srgbClr>
                  </a:outerShdw>
                </a:effectLst>
              </a:rPr>
              <a:t>So they are no longer two, but one flesh. What therefore God has joined together, let no man separate</a:t>
            </a:r>
            <a:r>
              <a:rPr lang="en-US" sz="3000" dirty="0">
                <a:effectLst>
                  <a:outerShdw blurRad="38100" dist="38100" dir="2700000" algn="tl">
                    <a:srgbClr val="000000">
                      <a:alpha val="43137"/>
                    </a:srgbClr>
                  </a:outerShdw>
                </a:effectLst>
              </a:rPr>
              <a:t>.”</a:t>
            </a:r>
            <a:r>
              <a:rPr lang="en-US" sz="2550" dirty="0">
                <a:effectLst>
                  <a:outerShdw blurRad="38100" dist="38100" dir="2700000" algn="tl">
                    <a:srgbClr val="000000">
                      <a:alpha val="43137"/>
                    </a:srgbClr>
                  </a:outerShdw>
                </a:effectLst>
              </a:rPr>
              <a:t> </a:t>
            </a:r>
          </a:p>
        </p:txBody>
      </p:sp>
    </p:spTree>
    <p:extLst>
      <p:ext uri="{BB962C8B-B14F-4D97-AF65-F5344CB8AC3E}">
        <p14:creationId xmlns:p14="http://schemas.microsoft.com/office/powerpoint/2010/main" val="43726987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a:xfrm>
            <a:off x="685800" y="228600"/>
            <a:ext cx="7772400" cy="914400"/>
          </a:xfrm>
        </p:spPr>
        <p:txBody>
          <a:bodyPr/>
          <a:lstStyle/>
          <a:p>
            <a:pPr algn="ctr" eaLnBrk="1" hangingPunct="1"/>
            <a:r>
              <a:rPr lang="en-US" sz="3600" dirty="0">
                <a:effectLst>
                  <a:outerShdw blurRad="38100" dist="38100" dir="2700000" algn="tl">
                    <a:srgbClr val="000000">
                      <a:alpha val="43137"/>
                    </a:srgbClr>
                  </a:outerShdw>
                </a:effectLst>
                <a:latin typeface="Calibri" panose="020F0502020204030204" pitchFamily="34" charset="0"/>
              </a:rPr>
              <a:t>Genesis 2:24-25</a:t>
            </a:r>
          </a:p>
        </p:txBody>
      </p:sp>
      <p:sp>
        <p:nvSpPr>
          <p:cNvPr id="111619" name="Rectangle 3"/>
          <p:cNvSpPr>
            <a:spLocks noGrp="1" noChangeArrowheads="1"/>
          </p:cNvSpPr>
          <p:nvPr>
            <p:ph type="body" idx="1"/>
          </p:nvPr>
        </p:nvSpPr>
        <p:spPr>
          <a:xfrm>
            <a:off x="247650" y="1143000"/>
            <a:ext cx="8648700" cy="4800600"/>
          </a:xfrm>
        </p:spPr>
        <p:txBody>
          <a:bodyPr/>
          <a:lstStyle/>
          <a:p>
            <a:pPr marL="461963" indent="-461963" algn="just" eaLnBrk="1" hangingPunct="1">
              <a:spcBef>
                <a:spcPts val="0"/>
              </a:spcBef>
              <a:spcAft>
                <a:spcPts val="2400"/>
              </a:spcAft>
              <a:defRPr/>
            </a:pPr>
            <a:r>
              <a:rPr lang="en-US" dirty="0"/>
              <a:t>Genesis 2:24</a:t>
            </a:r>
          </a:p>
          <a:p>
            <a:pPr marL="862013" lvl="1" indent="-461963" algn="just" eaLnBrk="1" hangingPunct="1">
              <a:spcBef>
                <a:spcPts val="0"/>
              </a:spcBef>
              <a:spcAft>
                <a:spcPts val="2400"/>
              </a:spcAft>
              <a:defRPr/>
            </a:pPr>
            <a:r>
              <a:rPr lang="en-US" dirty="0">
                <a:ea typeface="+mn-ea"/>
                <a:cs typeface="+mn-cs"/>
              </a:rPr>
              <a:t>New relational priority in order for the marriage to work (Matt 19:6)</a:t>
            </a:r>
          </a:p>
          <a:p>
            <a:pPr marL="461963" indent="-461963" algn="just" eaLnBrk="1" hangingPunct="1">
              <a:spcBef>
                <a:spcPts val="0"/>
              </a:spcBef>
              <a:spcAft>
                <a:spcPts val="2400"/>
              </a:spcAft>
              <a:defRPr/>
            </a:pPr>
            <a:r>
              <a:rPr lang="en-US" b="1" dirty="0">
                <a:solidFill>
                  <a:srgbClr val="FFFFCC"/>
                </a:solidFill>
              </a:rPr>
              <a:t>Genesis 2:25</a:t>
            </a:r>
          </a:p>
          <a:p>
            <a:pPr marL="862013" lvl="1" indent="-461963" algn="just" eaLnBrk="1" hangingPunct="1">
              <a:spcBef>
                <a:spcPts val="0"/>
              </a:spcBef>
              <a:spcAft>
                <a:spcPts val="2400"/>
              </a:spcAft>
              <a:defRPr/>
            </a:pPr>
            <a:r>
              <a:rPr lang="en-US" b="1" u="sng" dirty="0">
                <a:solidFill>
                  <a:srgbClr val="FFFFCC"/>
                </a:solidFill>
                <a:ea typeface="+mn-ea"/>
                <a:cs typeface="+mn-cs"/>
              </a:rPr>
              <a:t>Transition to the next chapter; like Gen. 1:31</a:t>
            </a:r>
          </a:p>
        </p:txBody>
      </p:sp>
      <p:pic>
        <p:nvPicPr>
          <p:cNvPr id="3" name="Picture 2">
            <a:extLst>
              <a:ext uri="{FF2B5EF4-FFF2-40B4-BE49-F238E27FC236}">
                <a16:creationId xmlns:a16="http://schemas.microsoft.com/office/drawing/2014/main" id="{0BA57637-5F41-4638-AC1B-6A338D8F40C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992035" y="76200"/>
            <a:ext cx="1075765" cy="914400"/>
          </a:xfrm>
          <a:prstGeom prst="rect">
            <a:avLst/>
          </a:prstGeom>
        </p:spPr>
      </p:pic>
    </p:spTree>
    <p:extLst>
      <p:ext uri="{BB962C8B-B14F-4D97-AF65-F5344CB8AC3E}">
        <p14:creationId xmlns:p14="http://schemas.microsoft.com/office/powerpoint/2010/main" val="3952114146"/>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24015A-623D-4976-828D-20D4B41D12C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2523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buClr>
                <a:schemeClr val="tx2"/>
              </a:buClr>
              <a:buSzPct val="75000"/>
              <a:defRPr/>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Genesis 1:31</a:t>
            </a:r>
          </a:p>
          <a:p>
            <a:pPr algn="just">
              <a:spcAft>
                <a:spcPts val="10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“God saw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all that He had made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behold, it was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very good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there was evening and there was morning, the sixth day.”</a:t>
            </a:r>
          </a:p>
        </p:txBody>
      </p:sp>
      <p:pic>
        <p:nvPicPr>
          <p:cNvPr id="4" name="Picture 3">
            <a:extLst>
              <a:ext uri="{FF2B5EF4-FFF2-40B4-BE49-F238E27FC236}">
                <a16:creationId xmlns:a16="http://schemas.microsoft.com/office/drawing/2014/main" id="{FD3E2396-FF6B-4CBA-9918-9021B76F7C4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00947" y="2971800"/>
            <a:ext cx="2742107" cy="1828800"/>
          </a:xfrm>
          <a:prstGeom prst="rect">
            <a:avLst/>
          </a:prstGeom>
          <a:ln>
            <a:solidFill>
              <a:schemeClr val="tx1"/>
            </a:solidFill>
          </a:ln>
        </p:spPr>
      </p:pic>
    </p:spTree>
    <p:extLst>
      <p:ext uri="{BB962C8B-B14F-4D97-AF65-F5344CB8AC3E}">
        <p14:creationId xmlns:p14="http://schemas.microsoft.com/office/powerpoint/2010/main" val="6308047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1"/>
          <p:cNvSpPr>
            <a:spLocks noGrp="1"/>
          </p:cNvSpPr>
          <p:nvPr>
            <p:ph type="title" idx="4294967295"/>
          </p:nvPr>
        </p:nvSpPr>
        <p:spPr>
          <a:xfrm>
            <a:off x="685800" y="2857500"/>
            <a:ext cx="7772400" cy="1143000"/>
          </a:xfrm>
        </p:spPr>
        <p:txBody>
          <a:bodyPr/>
          <a:lstStyle/>
          <a:p>
            <a:pPr algn="ctr"/>
            <a:r>
              <a:rPr lang="en-US" altLang="en-US" sz="6000">
                <a:effectLst>
                  <a:outerShdw blurRad="38100" dist="38100" dir="2700000" algn="tl">
                    <a:srgbClr val="000000">
                      <a:alpha val="43137"/>
                    </a:srgbClr>
                  </a:outerShdw>
                </a:effectLst>
                <a:latin typeface="Calibri" panose="020F0502020204030204" pitchFamily="34" charset="0"/>
              </a:rPr>
              <a:t>Conclusion</a:t>
            </a:r>
          </a:p>
        </p:txBody>
      </p:sp>
    </p:spTree>
    <p:extLst>
      <p:ext uri="{BB962C8B-B14F-4D97-AF65-F5344CB8AC3E}">
        <p14:creationId xmlns:p14="http://schemas.microsoft.com/office/powerpoint/2010/main" val="25526488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2781300" y="228600"/>
            <a:ext cx="3581400" cy="944880"/>
          </a:xfrm>
        </p:spPr>
        <p:txBody>
          <a:bodyPr/>
          <a:lstStyle/>
          <a:p>
            <a:pPr algn="ctr" eaLnBrk="1" hangingPunct="1"/>
            <a:r>
              <a:rPr lang="en-US" sz="3600" dirty="0">
                <a:latin typeface="Calibri" panose="020F0502020204030204" pitchFamily="34" charset="0"/>
              </a:rPr>
              <a:t>Genesis 2 Outline</a:t>
            </a:r>
          </a:p>
        </p:txBody>
      </p:sp>
      <p:sp>
        <p:nvSpPr>
          <p:cNvPr id="102403" name="Rectangle 3"/>
          <p:cNvSpPr>
            <a:spLocks noGrp="1" noChangeArrowheads="1"/>
          </p:cNvSpPr>
          <p:nvPr>
            <p:ph type="body" idx="1"/>
          </p:nvPr>
        </p:nvSpPr>
        <p:spPr>
          <a:xfrm>
            <a:off x="990600" y="1371600"/>
            <a:ext cx="7162800" cy="4343400"/>
          </a:xfrm>
        </p:spPr>
        <p:txBody>
          <a:bodyPr/>
          <a:lstStyle/>
          <a:p>
            <a:pPr marL="457200" indent="-457200" eaLnBrk="1" hangingPunct="1">
              <a:spcBef>
                <a:spcPts val="0"/>
              </a:spcBef>
              <a:spcAft>
                <a:spcPts val="3600"/>
              </a:spcAft>
              <a:defRPr/>
            </a:pPr>
            <a:r>
              <a:rPr lang="en-US" dirty="0">
                <a:latin typeface="Calibri" panose="020F0502020204030204" pitchFamily="34" charset="0"/>
              </a:rPr>
              <a:t>Genesis 2:4-7 – Creation of man</a:t>
            </a:r>
          </a:p>
          <a:p>
            <a:pPr marL="457200" indent="-457200" eaLnBrk="1" hangingPunct="1">
              <a:spcBef>
                <a:spcPts val="0"/>
              </a:spcBef>
              <a:spcAft>
                <a:spcPts val="3600"/>
              </a:spcAft>
              <a:defRPr/>
            </a:pPr>
            <a:r>
              <a:rPr lang="en-US" dirty="0">
                <a:latin typeface="Calibri" panose="020F0502020204030204" pitchFamily="34" charset="0"/>
              </a:rPr>
              <a:t>Genesis 2:8-14 – Man placed in the Garden of Eden</a:t>
            </a:r>
          </a:p>
          <a:p>
            <a:pPr marL="457200" indent="-457200" eaLnBrk="1" hangingPunct="1">
              <a:spcBef>
                <a:spcPts val="0"/>
              </a:spcBef>
              <a:spcAft>
                <a:spcPts val="3600"/>
              </a:spcAft>
              <a:defRPr/>
            </a:pPr>
            <a:r>
              <a:rPr lang="en-US" dirty="0">
                <a:latin typeface="Calibri" panose="020F0502020204030204" pitchFamily="34" charset="0"/>
              </a:rPr>
              <a:t>Genesis 2:15-17 – Man’s responsibilities in the Garden of Eden</a:t>
            </a:r>
          </a:p>
          <a:p>
            <a:pPr marL="457200" indent="-457200" eaLnBrk="1" hangingPunct="1">
              <a:spcBef>
                <a:spcPts val="0"/>
              </a:spcBef>
              <a:spcAft>
                <a:spcPts val="3600"/>
              </a:spcAft>
              <a:defRPr/>
            </a:pPr>
            <a:r>
              <a:rPr lang="en-US" dirty="0">
                <a:latin typeface="Calibri" panose="020F0502020204030204" pitchFamily="34" charset="0"/>
              </a:rPr>
              <a:t>Genesis 2:18-25 – First marriage</a:t>
            </a:r>
          </a:p>
        </p:txBody>
      </p:sp>
      <p:pic>
        <p:nvPicPr>
          <p:cNvPr id="3" name="Picture 2">
            <a:extLst>
              <a:ext uri="{FF2B5EF4-FFF2-40B4-BE49-F238E27FC236}">
                <a16:creationId xmlns:a16="http://schemas.microsoft.com/office/drawing/2014/main" id="{270DA265-4B9D-4DC2-BF37-8790FFDE81B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992035" y="76200"/>
            <a:ext cx="1075765" cy="914400"/>
          </a:xfrm>
          <a:prstGeom prst="rect">
            <a:avLst/>
          </a:prstGeom>
        </p:spPr>
      </p:pic>
    </p:spTree>
    <p:extLst>
      <p:ext uri="{BB962C8B-B14F-4D97-AF65-F5344CB8AC3E}">
        <p14:creationId xmlns:p14="http://schemas.microsoft.com/office/powerpoint/2010/main" val="63293488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a:xfrm>
            <a:off x="2209800" y="228600"/>
            <a:ext cx="4724400" cy="914400"/>
          </a:xfrm>
        </p:spPr>
        <p:txBody>
          <a:bodyPr/>
          <a:lstStyle/>
          <a:p>
            <a:pPr algn="ctr" eaLnBrk="1" hangingPunct="1"/>
            <a:r>
              <a:rPr lang="en-US" sz="3600" dirty="0">
                <a:effectLst>
                  <a:outerShdw blurRad="38100" dist="38100" dir="2700000" algn="tl">
                    <a:srgbClr val="000000">
                      <a:alpha val="43137"/>
                    </a:srgbClr>
                  </a:outerShdw>
                </a:effectLst>
                <a:latin typeface="Calibri" panose="020F0502020204030204" pitchFamily="34" charset="0"/>
              </a:rPr>
              <a:t>Genesis 1–2 Summation</a:t>
            </a:r>
          </a:p>
        </p:txBody>
      </p:sp>
      <p:sp>
        <p:nvSpPr>
          <p:cNvPr id="113667" name="Rectangle 3"/>
          <p:cNvSpPr>
            <a:spLocks noGrp="1" noChangeArrowheads="1"/>
          </p:cNvSpPr>
          <p:nvPr>
            <p:ph type="body" idx="1"/>
          </p:nvPr>
        </p:nvSpPr>
        <p:spPr>
          <a:xfrm>
            <a:off x="1880394" y="1143000"/>
            <a:ext cx="5383212" cy="2514600"/>
          </a:xfrm>
        </p:spPr>
        <p:txBody>
          <a:bodyPr/>
          <a:lstStyle/>
          <a:p>
            <a:pPr marL="461963" lvl="1" indent="-461963" algn="just" eaLnBrk="1" hangingPunct="1">
              <a:spcBef>
                <a:spcPts val="0"/>
              </a:spcBef>
              <a:spcAft>
                <a:spcPts val="12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Perfect environment</a:t>
            </a:r>
          </a:p>
          <a:p>
            <a:pPr marL="461963" lvl="1" indent="-461963" algn="just" eaLnBrk="1" hangingPunct="1">
              <a:spcBef>
                <a:spcPts val="0"/>
              </a:spcBef>
              <a:spcAft>
                <a:spcPts val="12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Man and Woman </a:t>
            </a:r>
          </a:p>
          <a:p>
            <a:pPr marL="914400" lvl="1" indent="-457200" algn="just" eaLnBrk="1" hangingPunct="1">
              <a:spcBef>
                <a:spcPts val="0"/>
              </a:spcBef>
              <a:spcAft>
                <a:spcPts val="12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as pinnacle of creation</a:t>
            </a:r>
          </a:p>
          <a:p>
            <a:pPr marL="914400" lvl="1" indent="-457200" algn="just" eaLnBrk="1" hangingPunct="1">
              <a:spcBef>
                <a:spcPts val="0"/>
              </a:spcBef>
              <a:spcAft>
                <a:spcPts val="12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theocratic administrators</a:t>
            </a:r>
          </a:p>
        </p:txBody>
      </p:sp>
      <p:pic>
        <p:nvPicPr>
          <p:cNvPr id="3" name="Picture 2">
            <a:extLst>
              <a:ext uri="{FF2B5EF4-FFF2-40B4-BE49-F238E27FC236}">
                <a16:creationId xmlns:a16="http://schemas.microsoft.com/office/drawing/2014/main" id="{FCE926D6-026C-4CD5-A661-92547FBE4C5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958353" y="3962400"/>
            <a:ext cx="3227294" cy="27432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BD0C57A-FC05-47D4-A46F-73876CC68E4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7171" name="Rectangle 1027"/>
          <p:cNvSpPr>
            <a:spLocks noGrp="1" noChangeArrowheads="1"/>
          </p:cNvSpPr>
          <p:nvPr>
            <p:ph type="body" idx="1"/>
          </p:nvPr>
        </p:nvSpPr>
        <p:spPr>
          <a:xfrm>
            <a:off x="0" y="0"/>
            <a:ext cx="9144000" cy="5334000"/>
          </a:xfrm>
        </p:spPr>
        <p:txBody>
          <a:bodyPr/>
          <a:lstStyle/>
          <a:p>
            <a:pPr marL="0" indent="0" algn="ctr" defTabSz="514350">
              <a:spcBef>
                <a:spcPct val="0"/>
              </a:spcBef>
              <a:spcAft>
                <a:spcPts val="1200"/>
              </a:spcAft>
              <a:buClr>
                <a:schemeClr val="tx1"/>
              </a:buClr>
              <a:buNone/>
              <a:defRPr/>
            </a:pPr>
            <a:r>
              <a:rPr lang="en-US" altLang="en-US" sz="4000" kern="1200" dirty="0">
                <a:solidFill>
                  <a:schemeClr val="tx2"/>
                </a:solidFill>
                <a:ea typeface="+mj-ea"/>
                <a:cs typeface="Calibri" panose="020F0502020204030204" pitchFamily="34" charset="0"/>
              </a:rPr>
              <a:t>Daniel 1:1-2</a:t>
            </a:r>
          </a:p>
          <a:p>
            <a:pPr marL="0" indent="0" algn="just" eaLnBrk="1" hangingPunct="1">
              <a:spcBef>
                <a:spcPts val="0"/>
              </a:spcBef>
              <a:buNone/>
              <a:defRPr/>
            </a:pPr>
            <a:r>
              <a:rPr lang="en-US" dirty="0">
                <a:effectLst>
                  <a:outerShdw blurRad="38100" dist="38100" dir="2700000" algn="tl">
                    <a:srgbClr val="000000">
                      <a:alpha val="43137"/>
                    </a:srgbClr>
                  </a:outerShdw>
                </a:effectLst>
              </a:rPr>
              <a:t>“</a:t>
            </a:r>
            <a:r>
              <a:rPr lang="en-US" baseline="30000" dirty="0">
                <a:effectLst>
                  <a:outerShdw blurRad="38100" dist="38100" dir="2700000" algn="tl">
                    <a:srgbClr val="000000">
                      <a:alpha val="43137"/>
                    </a:srgbClr>
                  </a:outerShdw>
                </a:effectLst>
              </a:rPr>
              <a:t>1 </a:t>
            </a:r>
            <a:r>
              <a:rPr lang="en-US" dirty="0">
                <a:effectLst>
                  <a:outerShdw blurRad="38100" dist="38100" dir="2700000" algn="tl">
                    <a:srgbClr val="000000">
                      <a:alpha val="43137"/>
                    </a:srgbClr>
                  </a:outerShdw>
                </a:effectLst>
              </a:rPr>
              <a:t>In the third year of the reign of Jehoiakim king of Judah, Nebuchadnezzar king of Babylon came to Jerusalem and besieged it.</a:t>
            </a:r>
            <a:r>
              <a:rPr lang="en-US" baseline="30000" dirty="0">
                <a:effectLst>
                  <a:outerShdw blurRad="38100" dist="38100" dir="2700000" algn="tl">
                    <a:srgbClr val="000000">
                      <a:alpha val="43137"/>
                    </a:srgbClr>
                  </a:outerShdw>
                </a:effectLst>
              </a:rPr>
              <a:t>2</a:t>
            </a:r>
            <a:r>
              <a:rPr lang="en-US" dirty="0">
                <a:effectLst>
                  <a:outerShdw blurRad="38100" dist="38100" dir="2700000" algn="tl">
                    <a:srgbClr val="000000">
                      <a:alpha val="43137"/>
                    </a:srgbClr>
                  </a:outerShdw>
                </a:effectLst>
              </a:rPr>
              <a:t> The Lord gave Jehoiakim king of Judah into his hand, along with some of the vessels of the house of God; and he brought them to the land of </a:t>
            </a:r>
            <a:r>
              <a:rPr lang="en-US" b="1" u="sng" dirty="0">
                <a:solidFill>
                  <a:srgbClr val="FFFFCC"/>
                </a:solidFill>
                <a:effectLst>
                  <a:outerShdw blurRad="38100" dist="38100" dir="2700000" algn="tl">
                    <a:srgbClr val="000000">
                      <a:alpha val="43137"/>
                    </a:srgbClr>
                  </a:outerShdw>
                </a:effectLst>
              </a:rPr>
              <a:t>Shinar</a:t>
            </a:r>
            <a:r>
              <a:rPr lang="en-US" dirty="0">
                <a:effectLst>
                  <a:outerShdw blurRad="38100" dist="38100" dir="2700000" algn="tl">
                    <a:srgbClr val="000000">
                      <a:alpha val="43137"/>
                    </a:srgbClr>
                  </a:outerShdw>
                </a:effectLst>
              </a:rPr>
              <a:t>, to the house of his god, and he brought the vessels into the treasury of his god</a:t>
            </a:r>
            <a:r>
              <a:rPr lang="en-US" altLang="en-US" dirty="0">
                <a:effectLst>
                  <a:outerShdw blurRad="38100" dist="38100" dir="2700000" algn="tl">
                    <a:srgbClr val="000000">
                      <a:alpha val="43137"/>
                    </a:srgbClr>
                  </a:outerShdw>
                </a:effectLst>
              </a:rPr>
              <a:t>.”</a:t>
            </a:r>
          </a:p>
        </p:txBody>
      </p:sp>
    </p:spTree>
    <p:extLst>
      <p:ext uri="{BB962C8B-B14F-4D97-AF65-F5344CB8AC3E}">
        <p14:creationId xmlns:p14="http://schemas.microsoft.com/office/powerpoint/2010/main" val="3504775790"/>
      </p:ext>
    </p:extLst>
  </p:cSld>
  <p:clrMapOvr>
    <a:masterClrMapping/>
  </p:clrMapOvr>
  <p:transition/>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type="body" idx="1"/>
          </p:nvPr>
        </p:nvSpPr>
        <p:spPr>
          <a:xfrm>
            <a:off x="457200" y="1371600"/>
            <a:ext cx="7086600" cy="4119563"/>
          </a:xfrm>
        </p:spPr>
        <p:txBody>
          <a:bodyPr/>
          <a:lstStyle/>
          <a:p>
            <a:pPr marL="457200" lvl="1" indent="-457200" eaLnBrk="1" hangingPunct="1">
              <a:spcBef>
                <a:spcPts val="0"/>
              </a:spcBef>
              <a:spcAft>
                <a:spcPts val="3000"/>
              </a:spcAft>
              <a:buClr>
                <a:schemeClr val="tx2"/>
              </a:buClr>
              <a:buSzPct val="100000"/>
              <a:buFont typeface="Wingdings" pitchFamily="2" charset="2"/>
              <a:buAutoNum type="romanUcPeriod"/>
              <a:defRPr/>
            </a:pPr>
            <a:r>
              <a:rPr lang="en-US" b="1" dirty="0">
                <a:solidFill>
                  <a:srgbClr val="FFFFCC"/>
                </a:solidFill>
                <a:effectLst>
                  <a:outerShdw blurRad="38100" dist="38100" dir="2700000" algn="tl">
                    <a:srgbClr val="000000">
                      <a:alpha val="43137"/>
                    </a:srgbClr>
                  </a:outerShdw>
                </a:effectLst>
              </a:rPr>
              <a:t>Genesis 1-11 (four events)</a:t>
            </a:r>
          </a:p>
          <a:p>
            <a:pPr marL="914400" lvl="1" indent="-457200" eaLnBrk="1" hangingPunct="1">
              <a:spcBef>
                <a:spcPts val="0"/>
              </a:spcBef>
              <a:spcAft>
                <a:spcPts val="3000"/>
              </a:spcAft>
              <a:buSzPct val="100000"/>
              <a:buFont typeface="+mj-lt"/>
              <a:buAutoNum type="alphaUcPeriod"/>
              <a:defRPr/>
            </a:pPr>
            <a:r>
              <a:rPr lang="en-US" dirty="0">
                <a:effectLst>
                  <a:outerShdw blurRad="38100" dist="38100" dir="2700000" algn="tl">
                    <a:srgbClr val="000000">
                      <a:alpha val="43137"/>
                    </a:srgbClr>
                  </a:outerShdw>
                </a:effectLst>
              </a:rPr>
              <a:t>Creation (1-2)</a:t>
            </a:r>
          </a:p>
          <a:p>
            <a:pPr marL="914400" lvl="1" indent="-457200" eaLnBrk="1" hangingPunct="1">
              <a:spcBef>
                <a:spcPts val="0"/>
              </a:spcBef>
              <a:spcAft>
                <a:spcPts val="3000"/>
              </a:spcAft>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Fall (3-5)</a:t>
            </a:r>
          </a:p>
          <a:p>
            <a:pPr marL="914400" lvl="1" indent="-457200" eaLnBrk="1" hangingPunct="1">
              <a:spcBef>
                <a:spcPts val="0"/>
              </a:spcBef>
              <a:spcAft>
                <a:spcPts val="3000"/>
              </a:spcAft>
              <a:buSzPct val="100000"/>
              <a:buFont typeface="+mj-lt"/>
              <a:buAutoNum type="alphaUcPeriod"/>
              <a:defRPr/>
            </a:pPr>
            <a:r>
              <a:rPr lang="en-US" dirty="0">
                <a:effectLst>
                  <a:outerShdw blurRad="38100" dist="38100" dir="2700000" algn="tl">
                    <a:srgbClr val="000000">
                      <a:alpha val="43137"/>
                    </a:srgbClr>
                  </a:outerShdw>
                </a:effectLst>
              </a:rPr>
              <a:t>Flood (6-9)</a:t>
            </a:r>
          </a:p>
          <a:p>
            <a:pPr marL="914400" lvl="1" indent="-457200" eaLnBrk="1" hangingPunct="1">
              <a:spcBef>
                <a:spcPts val="0"/>
              </a:spcBef>
              <a:spcAft>
                <a:spcPts val="3000"/>
              </a:spcAft>
              <a:buSzPct val="100000"/>
              <a:buFont typeface="+mj-lt"/>
              <a:buAutoNum type="alphaUcPeriod"/>
              <a:defRPr/>
            </a:pPr>
            <a:r>
              <a:rPr lang="en-US" dirty="0">
                <a:effectLst>
                  <a:outerShdw blurRad="38100" dist="38100" dir="2700000" algn="tl">
                    <a:srgbClr val="000000">
                      <a:alpha val="43137"/>
                    </a:srgbClr>
                  </a:outerShdw>
                </a:effectLst>
              </a:rPr>
              <a:t>National dispersion (10-11)</a:t>
            </a:r>
          </a:p>
        </p:txBody>
      </p:sp>
      <p:pic>
        <p:nvPicPr>
          <p:cNvPr id="2" name="Picture 4" descr="5 Bible Lessons to Learn From the Book of Genesis | Jack Wellman">
            <a:extLst>
              <a:ext uri="{FF2B5EF4-FFF2-40B4-BE49-F238E27FC236}">
                <a16:creationId xmlns:a16="http://schemas.microsoft.com/office/drawing/2014/main" id="{86B279D7-E07E-42EE-BC3D-7CC92BFCD41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17054" y="2514600"/>
            <a:ext cx="2745946" cy="18288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2050">
            <a:extLst>
              <a:ext uri="{FF2B5EF4-FFF2-40B4-BE49-F238E27FC236}">
                <a16:creationId xmlns:a16="http://schemas.microsoft.com/office/drawing/2014/main" id="{7E2A6228-CB3B-4F20-9370-1D1ADE66104D}"/>
              </a:ext>
            </a:extLst>
          </p:cNvPr>
          <p:cNvSpPr>
            <a:spLocks noGrp="1" noChangeArrowheads="1"/>
          </p:cNvSpPr>
          <p:nvPr>
            <p:ph type="title"/>
          </p:nvPr>
        </p:nvSpPr>
        <p:spPr>
          <a:xfrm>
            <a:off x="2400300" y="228600"/>
            <a:ext cx="4343400" cy="914400"/>
          </a:xfrm>
        </p:spPr>
        <p:txBody>
          <a:bodyPr/>
          <a:lstStyle/>
          <a:p>
            <a:pPr algn="ctr" eaLnBrk="1" hangingPunct="1"/>
            <a:r>
              <a:rPr lang="en-US" sz="3600" dirty="0">
                <a:effectLst>
                  <a:outerShdw blurRad="38100" dist="38100" dir="2700000" algn="tl">
                    <a:srgbClr val="000000">
                      <a:alpha val="43137"/>
                    </a:srgbClr>
                  </a:outerShdw>
                </a:effectLst>
              </a:rPr>
              <a:t>GENESIS STRUCTURE</a:t>
            </a:r>
          </a:p>
        </p:txBody>
      </p:sp>
    </p:spTree>
    <p:extLst>
      <p:ext uri="{BB962C8B-B14F-4D97-AF65-F5344CB8AC3E}">
        <p14:creationId xmlns:p14="http://schemas.microsoft.com/office/powerpoint/2010/main" val="3729326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00100" y="3711476"/>
            <a:ext cx="7543800" cy="2308324"/>
          </a:xfrm>
          <a:prstGeom prst="rect">
            <a:avLst/>
          </a:prstGeom>
        </p:spPr>
        <p:txBody>
          <a:bodyPr wrap="square">
            <a:spAutoFit/>
          </a:bodyPr>
          <a:lstStyle/>
          <a:p>
            <a:pPr algn="just">
              <a:defRPr/>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t>
            </a:r>
            <a:r>
              <a:rPr lang="en-US" sz="36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bless you and keep you;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t>
            </a:r>
            <a:r>
              <a:rPr lang="en-US" sz="36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make his face shine on you and be gracious to you;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t>
            </a:r>
            <a:r>
              <a:rPr lang="en-US" sz="36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turn his face toward you and give you peace.” (NIV)</a:t>
            </a:r>
          </a:p>
        </p:txBody>
      </p:sp>
      <p:pic>
        <p:nvPicPr>
          <p:cNvPr id="2" name="Picture 1">
            <a:extLst>
              <a:ext uri="{FF2B5EF4-FFF2-40B4-BE49-F238E27FC236}">
                <a16:creationId xmlns:a16="http://schemas.microsoft.com/office/drawing/2014/main" id="{3580A0FF-365B-4E3B-8121-89E750C5118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36789" y="533400"/>
            <a:ext cx="5070422" cy="2743200"/>
          </a:xfrm>
          <a:prstGeom prst="rect">
            <a:avLst/>
          </a:prstGeom>
        </p:spPr>
      </p:pic>
    </p:spTree>
    <p:extLst>
      <p:ext uri="{BB962C8B-B14F-4D97-AF65-F5344CB8AC3E}">
        <p14:creationId xmlns:p14="http://schemas.microsoft.com/office/powerpoint/2010/main" val="26660498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8950" y="45720"/>
            <a:ext cx="8926101" cy="6766560"/>
          </a:xfrm>
          <a:prstGeom prst="rect">
            <a:avLst/>
          </a:prstGeom>
        </p:spPr>
      </p:pic>
    </p:spTree>
    <p:extLst>
      <p:ext uri="{BB962C8B-B14F-4D97-AF65-F5344CB8AC3E}">
        <p14:creationId xmlns:p14="http://schemas.microsoft.com/office/powerpoint/2010/main" val="3559866166"/>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6427C39-8A1D-4BEF-85D7-3CCC854E822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7171" name="Rectangle 1027"/>
          <p:cNvSpPr>
            <a:spLocks noGrp="1" noChangeArrowheads="1"/>
          </p:cNvSpPr>
          <p:nvPr>
            <p:ph type="body" idx="1"/>
          </p:nvPr>
        </p:nvSpPr>
        <p:spPr>
          <a:xfrm>
            <a:off x="0" y="0"/>
            <a:ext cx="9144000" cy="5334000"/>
          </a:xfrm>
        </p:spPr>
        <p:txBody>
          <a:bodyPr/>
          <a:lstStyle/>
          <a:p>
            <a:pPr marL="0" indent="0" algn="ctr" defTabSz="514350">
              <a:spcBef>
                <a:spcPct val="0"/>
              </a:spcBef>
              <a:spcAft>
                <a:spcPts val="1200"/>
              </a:spcAft>
              <a:buClr>
                <a:schemeClr val="tx1"/>
              </a:buClr>
              <a:buNone/>
              <a:defRPr/>
            </a:pPr>
            <a:r>
              <a:rPr lang="en-US" altLang="en-US" sz="4000" kern="1200" dirty="0">
                <a:solidFill>
                  <a:schemeClr val="tx2"/>
                </a:solidFill>
                <a:ea typeface="+mj-ea"/>
                <a:cs typeface="Calibri" panose="020F0502020204030204" pitchFamily="34" charset="0"/>
              </a:rPr>
              <a:t>Zechariah 5:5-11</a:t>
            </a:r>
          </a:p>
          <a:p>
            <a:pPr marL="0" indent="0" algn="just" eaLnBrk="1" hangingPunct="1">
              <a:spcBef>
                <a:spcPts val="0"/>
              </a:spcBef>
              <a:buNone/>
              <a:defRPr/>
            </a:pPr>
            <a:r>
              <a:rPr lang="en-US" baseline="30000" dirty="0">
                <a:effectLst>
                  <a:outerShdw blurRad="38100" dist="38100" dir="2700000" algn="tl">
                    <a:srgbClr val="000000">
                      <a:alpha val="43137"/>
                    </a:srgbClr>
                  </a:outerShdw>
                </a:effectLst>
              </a:rPr>
              <a:t>9 </a:t>
            </a:r>
            <a:r>
              <a:rPr lang="en-US" dirty="0">
                <a:effectLst>
                  <a:outerShdw blurRad="38100" dist="38100" dir="2700000" algn="tl">
                    <a:srgbClr val="000000">
                      <a:alpha val="43137"/>
                    </a:srgbClr>
                  </a:outerShdw>
                </a:effectLst>
              </a:rPr>
              <a:t>Then I lifted up my eyes and looked, and there two women were coming out with the wind in their wings; and they had wings like the wings of a stork, and they lifted up the ephah between the earth and the heavens. </a:t>
            </a:r>
            <a:r>
              <a:rPr lang="en-US" baseline="30000" dirty="0">
                <a:effectLst>
                  <a:outerShdw blurRad="38100" dist="38100" dir="2700000" algn="tl">
                    <a:srgbClr val="000000">
                      <a:alpha val="43137"/>
                    </a:srgbClr>
                  </a:outerShdw>
                </a:effectLst>
              </a:rPr>
              <a:t>10 </a:t>
            </a:r>
            <a:r>
              <a:rPr lang="en-US" dirty="0">
                <a:effectLst>
                  <a:outerShdw blurRad="38100" dist="38100" dir="2700000" algn="tl">
                    <a:srgbClr val="000000">
                      <a:alpha val="43137"/>
                    </a:srgbClr>
                  </a:outerShdw>
                </a:effectLst>
              </a:rPr>
              <a:t>I said to the angel who was speaking with me, “Where are they taking the ephah?” </a:t>
            </a:r>
            <a:r>
              <a:rPr lang="en-US" baseline="30000" dirty="0">
                <a:effectLst>
                  <a:outerShdw blurRad="38100" dist="38100" dir="2700000" algn="tl">
                    <a:srgbClr val="000000">
                      <a:alpha val="43137"/>
                    </a:srgbClr>
                  </a:outerShdw>
                </a:effectLst>
              </a:rPr>
              <a:t>11 </a:t>
            </a:r>
            <a:r>
              <a:rPr lang="en-US" dirty="0">
                <a:effectLst>
                  <a:outerShdw blurRad="38100" dist="38100" dir="2700000" algn="tl">
                    <a:srgbClr val="000000">
                      <a:alpha val="43137"/>
                    </a:srgbClr>
                  </a:outerShdw>
                </a:effectLst>
              </a:rPr>
              <a:t>Then he said to me, “To build a </a:t>
            </a:r>
            <a:r>
              <a:rPr lang="en-US" b="1" u="sng" dirty="0">
                <a:solidFill>
                  <a:srgbClr val="FFFFCC"/>
                </a:solidFill>
                <a:effectLst>
                  <a:outerShdw blurRad="38100" dist="38100" dir="2700000" algn="tl">
                    <a:srgbClr val="000000">
                      <a:alpha val="43137"/>
                    </a:srgbClr>
                  </a:outerShdw>
                </a:effectLst>
              </a:rPr>
              <a:t>temple</a:t>
            </a:r>
            <a:r>
              <a:rPr lang="en-US" dirty="0">
                <a:effectLst>
                  <a:outerShdw blurRad="38100" dist="38100" dir="2700000" algn="tl">
                    <a:srgbClr val="000000">
                      <a:alpha val="43137"/>
                    </a:srgbClr>
                  </a:outerShdw>
                </a:effectLst>
              </a:rPr>
              <a:t> for her in the land of </a:t>
            </a:r>
            <a:r>
              <a:rPr lang="en-US" b="1" u="sng" dirty="0">
                <a:solidFill>
                  <a:srgbClr val="FFFFCC"/>
                </a:solidFill>
                <a:effectLst>
                  <a:outerShdw blurRad="38100" dist="38100" dir="2700000" algn="tl">
                    <a:srgbClr val="000000">
                      <a:alpha val="43137"/>
                    </a:srgbClr>
                  </a:outerShdw>
                </a:effectLst>
              </a:rPr>
              <a:t>Shinar</a:t>
            </a:r>
            <a:r>
              <a:rPr lang="en-US" dirty="0">
                <a:effectLst>
                  <a:outerShdw blurRad="38100" dist="38100" dir="2700000" algn="tl">
                    <a:srgbClr val="000000">
                      <a:alpha val="43137"/>
                    </a:srgbClr>
                  </a:outerShdw>
                </a:effectLst>
              </a:rPr>
              <a:t>; and when it is prepared, she will be set there on her own pedestal.”</a:t>
            </a:r>
          </a:p>
          <a:p>
            <a:pPr marL="0" indent="0" algn="just" eaLnBrk="1" hangingPunct="1">
              <a:buNone/>
              <a:defRPr/>
            </a:pPr>
            <a:endParaRPr lang="en-US" altLang="en-US" sz="3000"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85072276"/>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1026">
            <a:extLst>
              <a:ext uri="{FF2B5EF4-FFF2-40B4-BE49-F238E27FC236}">
                <a16:creationId xmlns:a16="http://schemas.microsoft.com/office/drawing/2014/main" id="{59AC0AEE-CF81-4C41-B426-16FB57E127DB}"/>
              </a:ext>
            </a:extLst>
          </p:cNvPr>
          <p:cNvSpPr>
            <a:spLocks noGrp="1" noChangeArrowheads="1"/>
          </p:cNvSpPr>
          <p:nvPr>
            <p:ph type="title"/>
          </p:nvPr>
        </p:nvSpPr>
        <p:spPr>
          <a:xfrm>
            <a:off x="2514600" y="228600"/>
            <a:ext cx="4114800" cy="685800"/>
          </a:xfrm>
        </p:spPr>
        <p:txBody>
          <a:bodyPr/>
          <a:lstStyle/>
          <a:p>
            <a:pPr algn="ctr"/>
            <a:r>
              <a:rPr lang="en-US" altLang="en-US" sz="3600" dirty="0">
                <a:solidFill>
                  <a:srgbClr val="00FFFF"/>
                </a:solidFill>
                <a:effectLst>
                  <a:outerShdw blurRad="38100" dist="38100" dir="2700000" algn="tl">
                    <a:srgbClr val="000000">
                      <a:alpha val="43137"/>
                    </a:srgbClr>
                  </a:outerShdw>
                </a:effectLst>
              </a:rPr>
              <a:t>Zechariah 5:5-11</a:t>
            </a:r>
          </a:p>
        </p:txBody>
      </p:sp>
      <p:sp>
        <p:nvSpPr>
          <p:cNvPr id="53251" name="Rectangle 1027">
            <a:extLst>
              <a:ext uri="{FF2B5EF4-FFF2-40B4-BE49-F238E27FC236}">
                <a16:creationId xmlns:a16="http://schemas.microsoft.com/office/drawing/2014/main" id="{D6629322-8FC8-4B24-AF26-B6E2EE4B54B0}"/>
              </a:ext>
            </a:extLst>
          </p:cNvPr>
          <p:cNvSpPr>
            <a:spLocks noGrp="1" noChangeArrowheads="1"/>
          </p:cNvSpPr>
          <p:nvPr>
            <p:ph type="body" idx="1"/>
          </p:nvPr>
        </p:nvSpPr>
        <p:spPr>
          <a:xfrm>
            <a:off x="76200" y="1562100"/>
            <a:ext cx="6781800" cy="3733800"/>
          </a:xfrm>
        </p:spPr>
        <p:txBody>
          <a:bodyPr/>
          <a:lstStyle/>
          <a:p>
            <a:pPr marL="457200" indent="-457200">
              <a:spcBef>
                <a:spcPts val="0"/>
              </a:spcBef>
              <a:spcAft>
                <a:spcPts val="3600"/>
              </a:spcAft>
            </a:pPr>
            <a:r>
              <a:rPr lang="en-US" altLang="en-US" dirty="0">
                <a:effectLst>
                  <a:outerShdw blurRad="38100" dist="38100" dir="2700000" algn="tl">
                    <a:srgbClr val="000000">
                      <a:alpha val="43137"/>
                    </a:srgbClr>
                  </a:outerShdw>
                </a:effectLst>
              </a:rPr>
              <a:t>Woman (wickedness)</a:t>
            </a:r>
          </a:p>
          <a:p>
            <a:pPr marL="457200" indent="-457200">
              <a:spcBef>
                <a:spcPts val="0"/>
              </a:spcBef>
              <a:spcAft>
                <a:spcPts val="3600"/>
              </a:spcAft>
            </a:pPr>
            <a:r>
              <a:rPr lang="en-US" altLang="en-US" dirty="0">
                <a:effectLst>
                  <a:outerShdw blurRad="38100" dist="38100" dir="2700000" algn="tl">
                    <a:srgbClr val="000000">
                      <a:alpha val="43137"/>
                    </a:srgbClr>
                  </a:outerShdw>
                </a:effectLst>
              </a:rPr>
              <a:t>Ephah (commerce)</a:t>
            </a:r>
          </a:p>
          <a:p>
            <a:pPr marL="457200" indent="-457200">
              <a:spcBef>
                <a:spcPts val="0"/>
              </a:spcBef>
              <a:spcAft>
                <a:spcPts val="3600"/>
              </a:spcAft>
            </a:pPr>
            <a:r>
              <a:rPr lang="en-US" altLang="en-US" dirty="0">
                <a:effectLst>
                  <a:outerShdw blurRad="38100" dist="38100" dir="2700000" algn="tl">
                    <a:srgbClr val="000000">
                      <a:alpha val="43137"/>
                    </a:srgbClr>
                  </a:outerShdw>
                </a:effectLst>
              </a:rPr>
              <a:t>House (Temple-2 Sam 7; religion)</a:t>
            </a:r>
          </a:p>
          <a:p>
            <a:pPr marL="457200" indent="-457200">
              <a:spcBef>
                <a:spcPts val="0"/>
              </a:spcBef>
              <a:spcAft>
                <a:spcPts val="3600"/>
              </a:spcAft>
            </a:pPr>
            <a:r>
              <a:rPr lang="en-US" altLang="en-US" b="1" u="sng" dirty="0">
                <a:solidFill>
                  <a:srgbClr val="FFFFCC"/>
                </a:solidFill>
                <a:effectLst>
                  <a:outerShdw blurRad="38100" dist="38100" dir="2700000" algn="tl">
                    <a:srgbClr val="000000">
                      <a:alpha val="43137"/>
                    </a:srgbClr>
                  </a:outerShdw>
                </a:effectLst>
              </a:rPr>
              <a:t>Shinar (Gen 10:10; 11:2; Dan 1:2)</a:t>
            </a:r>
          </a:p>
        </p:txBody>
      </p:sp>
      <p:pic>
        <p:nvPicPr>
          <p:cNvPr id="53254" name="Picture 1030" descr="C:\Documents and Settings\Owner\Application Data\Microsoft\Media Catalog\Copy of WOMAN IN THE BASKET.JPG">
            <a:extLst>
              <a:ext uri="{FF2B5EF4-FFF2-40B4-BE49-F238E27FC236}">
                <a16:creationId xmlns:a16="http://schemas.microsoft.com/office/drawing/2014/main" id="{06328F4E-5373-471D-97BA-19AE89821DA8}"/>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824133" y="1981200"/>
            <a:ext cx="2152674" cy="289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4665720"/>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24015A-623D-4976-828D-20D4B41D12C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2523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514350" eaLnBrk="0" hangingPunct="0">
              <a:spcAft>
                <a:spcPts val="1200"/>
              </a:spcAft>
              <a:buClr>
                <a:schemeClr val="tx1"/>
              </a:buClr>
              <a:buSzPct val="75000"/>
              <a:defRPr/>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Genesis 1:31</a:t>
            </a:r>
          </a:p>
          <a:p>
            <a:pPr algn="just">
              <a:spcAft>
                <a:spcPts val="10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“God saw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all that He had made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behold, it was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very good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there was evening and there was morning, the sixth day.”</a:t>
            </a:r>
          </a:p>
        </p:txBody>
      </p:sp>
      <p:pic>
        <p:nvPicPr>
          <p:cNvPr id="4" name="Picture 3">
            <a:extLst>
              <a:ext uri="{FF2B5EF4-FFF2-40B4-BE49-F238E27FC236}">
                <a16:creationId xmlns:a16="http://schemas.microsoft.com/office/drawing/2014/main" id="{FD3E2396-FF6B-4CBA-9918-9021B76F7C4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00947" y="2971800"/>
            <a:ext cx="2742107" cy="1828800"/>
          </a:xfrm>
          <a:prstGeom prst="rect">
            <a:avLst/>
          </a:prstGeom>
          <a:ln>
            <a:solidFill>
              <a:schemeClr val="tx1"/>
            </a:solidFill>
          </a:ln>
        </p:spPr>
      </p:pic>
    </p:spTree>
    <p:extLst>
      <p:ext uri="{BB962C8B-B14F-4D97-AF65-F5344CB8AC3E}">
        <p14:creationId xmlns:p14="http://schemas.microsoft.com/office/powerpoint/2010/main" val="2580490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1295400" y="228600"/>
            <a:ext cx="6553200" cy="1143000"/>
          </a:xfrm>
        </p:spPr>
        <p:txBody>
          <a:bodyPr/>
          <a:lstStyle/>
          <a:p>
            <a:pPr algn="ctr" eaLnBrk="1" hangingPunct="1"/>
            <a:r>
              <a:rPr lang="en-US" sz="3600" dirty="0">
                <a:effectLst>
                  <a:outerShdw blurRad="38100" dist="38100" dir="2700000" algn="tl">
                    <a:srgbClr val="000000">
                      <a:alpha val="43137"/>
                    </a:srgbClr>
                  </a:outerShdw>
                </a:effectLst>
                <a:latin typeface="Calibri" panose="020F0502020204030204" pitchFamily="34" charset="0"/>
              </a:rPr>
              <a:t>Description of the Garden of Eden </a:t>
            </a:r>
            <a:br>
              <a:rPr lang="en-US" sz="3600" dirty="0">
                <a:effectLst>
                  <a:outerShdw blurRad="38100" dist="38100" dir="2700000" algn="tl">
                    <a:srgbClr val="000000">
                      <a:alpha val="43137"/>
                    </a:srgbClr>
                  </a:outerShdw>
                </a:effectLst>
                <a:latin typeface="Calibri" panose="020F0502020204030204" pitchFamily="34" charset="0"/>
              </a:rPr>
            </a:br>
            <a:r>
              <a:rPr lang="en-US" sz="2800"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(Gen 2:8-14)</a:t>
            </a:r>
          </a:p>
        </p:txBody>
      </p:sp>
      <p:sp>
        <p:nvSpPr>
          <p:cNvPr id="104451" name="Rectangle 3"/>
          <p:cNvSpPr>
            <a:spLocks noGrp="1" noChangeArrowheads="1"/>
          </p:cNvSpPr>
          <p:nvPr>
            <p:ph type="body" idx="1"/>
          </p:nvPr>
        </p:nvSpPr>
        <p:spPr>
          <a:xfrm>
            <a:off x="685800" y="1600201"/>
            <a:ext cx="7772400" cy="1676399"/>
          </a:xfrm>
        </p:spPr>
        <p:txBody>
          <a:bodyPr/>
          <a:lstStyle/>
          <a:p>
            <a:pPr eaLnBrk="1" hangingPunct="1">
              <a:spcBef>
                <a:spcPts val="0"/>
              </a:spcBef>
              <a:spcAft>
                <a:spcPts val="3600"/>
              </a:spcAft>
              <a:defRPr/>
            </a:pPr>
            <a:r>
              <a:rPr lang="en-US" dirty="0">
                <a:effectLst>
                  <a:outerShdw blurRad="38100" dist="38100" dir="2700000" algn="tl">
                    <a:srgbClr val="000000">
                      <a:alpha val="43137"/>
                    </a:srgbClr>
                  </a:outerShdw>
                </a:effectLst>
                <a:latin typeface="Calibri" panose="020F0502020204030204" pitchFamily="34" charset="0"/>
              </a:rPr>
              <a:t>Two trees (Gen 2:9)</a:t>
            </a:r>
          </a:p>
          <a:p>
            <a:pPr eaLnBrk="1" hangingPunct="1">
              <a:spcBef>
                <a:spcPts val="0"/>
              </a:spcBef>
              <a:spcAft>
                <a:spcPts val="3600"/>
              </a:spcAft>
              <a:defRPr/>
            </a:pPr>
            <a:r>
              <a:rPr lang="en-US" dirty="0">
                <a:effectLst>
                  <a:outerShdw blurRad="38100" dist="38100" dir="2700000" algn="tl">
                    <a:srgbClr val="000000">
                      <a:alpha val="43137"/>
                    </a:srgbClr>
                  </a:outerShdw>
                </a:effectLst>
                <a:latin typeface="Calibri" panose="020F0502020204030204" pitchFamily="34" charset="0"/>
              </a:rPr>
              <a:t>Four rivers: </a:t>
            </a:r>
            <a:r>
              <a:rPr lang="en-US" dirty="0" err="1">
                <a:effectLst>
                  <a:outerShdw blurRad="38100" dist="38100" dir="2700000" algn="tl">
                    <a:srgbClr val="000000">
                      <a:alpha val="43137"/>
                    </a:srgbClr>
                  </a:outerShdw>
                </a:effectLst>
                <a:latin typeface="Calibri" panose="020F0502020204030204" pitchFamily="34" charset="0"/>
              </a:rPr>
              <a:t>Pishon</a:t>
            </a:r>
            <a:r>
              <a:rPr lang="en-US" dirty="0">
                <a:effectLst>
                  <a:outerShdw blurRad="38100" dist="38100" dir="2700000" algn="tl">
                    <a:srgbClr val="000000">
                      <a:alpha val="43137"/>
                    </a:srgbClr>
                  </a:outerShdw>
                </a:effectLst>
                <a:latin typeface="Calibri" panose="020F0502020204030204" pitchFamily="34" charset="0"/>
              </a:rPr>
              <a:t>, Gihon, Tigris, Euphrates</a:t>
            </a:r>
          </a:p>
        </p:txBody>
      </p:sp>
      <p:pic>
        <p:nvPicPr>
          <p:cNvPr id="4" name="Picture 3">
            <a:extLst>
              <a:ext uri="{FF2B5EF4-FFF2-40B4-BE49-F238E27FC236}">
                <a16:creationId xmlns:a16="http://schemas.microsoft.com/office/drawing/2014/main" id="{2940D568-3BF3-4DAD-9DC3-C8041A557D9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971800" y="3505200"/>
            <a:ext cx="3200400" cy="3200400"/>
          </a:xfrm>
          <a:prstGeom prst="rect">
            <a:avLst/>
          </a:prstGeom>
        </p:spPr>
      </p:pic>
      <p:pic>
        <p:nvPicPr>
          <p:cNvPr id="3" name="Picture 2">
            <a:extLst>
              <a:ext uri="{FF2B5EF4-FFF2-40B4-BE49-F238E27FC236}">
                <a16:creationId xmlns:a16="http://schemas.microsoft.com/office/drawing/2014/main" id="{9F1697A1-168E-409B-AB53-54C1E208BD8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92035" y="76200"/>
            <a:ext cx="1075765" cy="91440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1295400" y="228600"/>
            <a:ext cx="6553200" cy="1143000"/>
          </a:xfrm>
        </p:spPr>
        <p:txBody>
          <a:bodyPr/>
          <a:lstStyle/>
          <a:p>
            <a:pPr algn="ctr" eaLnBrk="1" hangingPunct="1"/>
            <a:r>
              <a:rPr lang="en-US" sz="3600" dirty="0">
                <a:effectLst>
                  <a:outerShdw blurRad="38100" dist="38100" dir="2700000" algn="tl">
                    <a:srgbClr val="000000">
                      <a:alpha val="43137"/>
                    </a:srgbClr>
                  </a:outerShdw>
                </a:effectLst>
                <a:latin typeface="Calibri" panose="020F0502020204030204" pitchFamily="34" charset="0"/>
              </a:rPr>
              <a:t>Description of the Garden of Eden </a:t>
            </a:r>
            <a:br>
              <a:rPr lang="en-US" sz="3600" dirty="0">
                <a:effectLst>
                  <a:outerShdw blurRad="38100" dist="38100" dir="2700000" algn="tl">
                    <a:srgbClr val="000000">
                      <a:alpha val="43137"/>
                    </a:srgbClr>
                  </a:outerShdw>
                </a:effectLst>
                <a:latin typeface="Calibri" panose="020F0502020204030204" pitchFamily="34" charset="0"/>
              </a:rPr>
            </a:br>
            <a:r>
              <a:rPr lang="en-US" sz="2800"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(Gen 2:8-14)</a:t>
            </a:r>
          </a:p>
        </p:txBody>
      </p:sp>
      <p:sp>
        <p:nvSpPr>
          <p:cNvPr id="104451" name="Rectangle 3"/>
          <p:cNvSpPr>
            <a:spLocks noGrp="1" noChangeArrowheads="1"/>
          </p:cNvSpPr>
          <p:nvPr>
            <p:ph type="body" idx="1"/>
          </p:nvPr>
        </p:nvSpPr>
        <p:spPr>
          <a:xfrm>
            <a:off x="685800" y="1600201"/>
            <a:ext cx="7772400" cy="1676399"/>
          </a:xfrm>
        </p:spPr>
        <p:txBody>
          <a:bodyPr/>
          <a:lstStyle/>
          <a:p>
            <a:pPr eaLnBrk="1" hangingPunct="1">
              <a:spcBef>
                <a:spcPts val="0"/>
              </a:spcBef>
              <a:spcAft>
                <a:spcPts val="3600"/>
              </a:spcAft>
              <a:defRPr/>
            </a:pPr>
            <a:r>
              <a:rPr lang="en-US" b="1" u="sng" dirty="0">
                <a:solidFill>
                  <a:srgbClr val="FFFFCC"/>
                </a:solidFill>
                <a:effectLst>
                  <a:outerShdw blurRad="38100" dist="38100" dir="2700000" algn="tl">
                    <a:srgbClr val="000000">
                      <a:alpha val="43137"/>
                    </a:srgbClr>
                  </a:outerShdw>
                </a:effectLst>
                <a:latin typeface="Calibri" panose="020F0502020204030204" pitchFamily="34" charset="0"/>
              </a:rPr>
              <a:t>Two trees (Gen 2:9)</a:t>
            </a:r>
          </a:p>
          <a:p>
            <a:pPr eaLnBrk="1" hangingPunct="1">
              <a:spcBef>
                <a:spcPts val="0"/>
              </a:spcBef>
              <a:spcAft>
                <a:spcPts val="3600"/>
              </a:spcAft>
              <a:defRPr/>
            </a:pPr>
            <a:r>
              <a:rPr lang="en-US" dirty="0">
                <a:effectLst>
                  <a:outerShdw blurRad="38100" dist="38100" dir="2700000" algn="tl">
                    <a:srgbClr val="000000">
                      <a:alpha val="43137"/>
                    </a:srgbClr>
                  </a:outerShdw>
                </a:effectLst>
                <a:latin typeface="Calibri" panose="020F0502020204030204" pitchFamily="34" charset="0"/>
              </a:rPr>
              <a:t>Four rivers: </a:t>
            </a:r>
            <a:r>
              <a:rPr lang="en-US" dirty="0" err="1">
                <a:effectLst>
                  <a:outerShdw blurRad="38100" dist="38100" dir="2700000" algn="tl">
                    <a:srgbClr val="000000">
                      <a:alpha val="43137"/>
                    </a:srgbClr>
                  </a:outerShdw>
                </a:effectLst>
                <a:latin typeface="Calibri" panose="020F0502020204030204" pitchFamily="34" charset="0"/>
              </a:rPr>
              <a:t>Pishon</a:t>
            </a:r>
            <a:r>
              <a:rPr lang="en-US" dirty="0">
                <a:effectLst>
                  <a:outerShdw blurRad="38100" dist="38100" dir="2700000" algn="tl">
                    <a:srgbClr val="000000">
                      <a:alpha val="43137"/>
                    </a:srgbClr>
                  </a:outerShdw>
                </a:effectLst>
                <a:latin typeface="Calibri" panose="020F0502020204030204" pitchFamily="34" charset="0"/>
              </a:rPr>
              <a:t>, Gihon, Tigris, Euphrates</a:t>
            </a:r>
          </a:p>
        </p:txBody>
      </p:sp>
      <p:pic>
        <p:nvPicPr>
          <p:cNvPr id="4" name="Picture 3">
            <a:extLst>
              <a:ext uri="{FF2B5EF4-FFF2-40B4-BE49-F238E27FC236}">
                <a16:creationId xmlns:a16="http://schemas.microsoft.com/office/drawing/2014/main" id="{2940D568-3BF3-4DAD-9DC3-C8041A557D9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971800" y="3505200"/>
            <a:ext cx="3200400" cy="3200400"/>
          </a:xfrm>
          <a:prstGeom prst="rect">
            <a:avLst/>
          </a:prstGeom>
        </p:spPr>
      </p:pic>
      <p:pic>
        <p:nvPicPr>
          <p:cNvPr id="3" name="Picture 2">
            <a:extLst>
              <a:ext uri="{FF2B5EF4-FFF2-40B4-BE49-F238E27FC236}">
                <a16:creationId xmlns:a16="http://schemas.microsoft.com/office/drawing/2014/main" id="{7695B7E7-0709-4893-9383-A01893773DF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92035" y="76200"/>
            <a:ext cx="1075765" cy="914400"/>
          </a:xfrm>
          <a:prstGeom prst="rect">
            <a:avLst/>
          </a:prstGeom>
        </p:spPr>
      </p:pic>
    </p:spTree>
    <p:extLst>
      <p:ext uri="{BB962C8B-B14F-4D97-AF65-F5344CB8AC3E}">
        <p14:creationId xmlns:p14="http://schemas.microsoft.com/office/powerpoint/2010/main" val="22162765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0F60268-F382-4999-988E-7120E0B0686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5093702"/>
          </a:xfrm>
          <a:prstGeom prst="rect">
            <a:avLst/>
          </a:prstGeom>
          <a:noFill/>
          <a:ln w="28575">
            <a:noFill/>
            <a:miter lim="800000"/>
            <a:headEnd/>
            <a:tailEnd/>
          </a:ln>
        </p:spPr>
        <p:txBody>
          <a:bodyPr wrap="square">
            <a:spAutoFit/>
          </a:bodyPr>
          <a:lstStyle/>
          <a:p>
            <a:pPr algn="ctr">
              <a:spcAft>
                <a:spcPts val="600"/>
              </a:spcAft>
            </a:pPr>
            <a:r>
              <a:rPr lang="en-US" sz="3200" baseline="30000" dirty="0">
                <a:latin typeface="Calibri" panose="020F0502020204030204" pitchFamily="34" charset="0"/>
              </a:rPr>
              <a:t> </a:t>
            </a: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Genesis 1:26-28</a:t>
            </a:r>
          </a:p>
          <a:p>
            <a:pPr algn="just"/>
            <a:r>
              <a:rPr lang="en-US" sz="2800" baseline="30000" dirty="0">
                <a:latin typeface="Calibri" panose="020F0502020204030204" pitchFamily="34" charset="0"/>
              </a:rPr>
              <a:t>26 </a:t>
            </a:r>
            <a:r>
              <a:rPr lang="en-US" sz="2800" dirty="0">
                <a:latin typeface="Calibri" panose="020F0502020204030204" pitchFamily="34" charset="0"/>
              </a:rPr>
              <a:t>Then God said, “Let Us make man in Our </a:t>
            </a:r>
            <a:r>
              <a:rPr lang="en-US" sz="2800" b="1" u="sng" dirty="0">
                <a:solidFill>
                  <a:srgbClr val="FFFFCC"/>
                </a:solidFill>
                <a:latin typeface="Calibri" panose="020F0502020204030204" pitchFamily="34" charset="0"/>
              </a:rPr>
              <a:t>image</a:t>
            </a:r>
            <a:r>
              <a:rPr lang="en-US" sz="2800" dirty="0">
                <a:latin typeface="Calibri" panose="020F0502020204030204" pitchFamily="34" charset="0"/>
              </a:rPr>
              <a:t>, according to Our </a:t>
            </a:r>
            <a:r>
              <a:rPr lang="en-US" sz="2800" b="1" u="sng" dirty="0">
                <a:solidFill>
                  <a:srgbClr val="FFFFCC"/>
                </a:solidFill>
                <a:latin typeface="Calibri" panose="020F0502020204030204" pitchFamily="34" charset="0"/>
              </a:rPr>
              <a:t>likeness</a:t>
            </a:r>
            <a:r>
              <a:rPr lang="en-US" sz="2800" dirty="0">
                <a:latin typeface="Calibri" panose="020F0502020204030204" pitchFamily="34" charset="0"/>
              </a:rPr>
              <a:t>; and let them rule over the fish of the sea and over the birds of the sky and over the cattle and over all the earth, and over every creeping thing that creeps on the earth.” </a:t>
            </a:r>
            <a:r>
              <a:rPr lang="en-US" sz="2800" baseline="30000" dirty="0">
                <a:latin typeface="Calibri" panose="020F0502020204030204" pitchFamily="34" charset="0"/>
              </a:rPr>
              <a:t>27 </a:t>
            </a:r>
            <a:r>
              <a:rPr lang="en-US" sz="2800" dirty="0">
                <a:latin typeface="Calibri" panose="020F0502020204030204" pitchFamily="34" charset="0"/>
              </a:rPr>
              <a:t>God created man in </a:t>
            </a:r>
            <a:r>
              <a:rPr lang="en-US" sz="2800" b="1" u="sng" dirty="0">
                <a:solidFill>
                  <a:srgbClr val="FFFFCC"/>
                </a:solidFill>
                <a:latin typeface="Calibri" panose="020F0502020204030204" pitchFamily="34" charset="0"/>
              </a:rPr>
              <a:t>His own image</a:t>
            </a:r>
            <a:r>
              <a:rPr lang="en-US" sz="2800" dirty="0">
                <a:latin typeface="Calibri" panose="020F0502020204030204" pitchFamily="34" charset="0"/>
              </a:rPr>
              <a:t>, in the </a:t>
            </a:r>
            <a:r>
              <a:rPr lang="en-US" sz="2800" b="1" u="sng" dirty="0">
                <a:solidFill>
                  <a:srgbClr val="FFFFCC"/>
                </a:solidFill>
                <a:latin typeface="Calibri" panose="020F0502020204030204" pitchFamily="34" charset="0"/>
              </a:rPr>
              <a:t>image of God</a:t>
            </a:r>
            <a:r>
              <a:rPr lang="en-US" sz="2800" dirty="0">
                <a:latin typeface="Calibri" panose="020F0502020204030204" pitchFamily="34" charset="0"/>
              </a:rPr>
              <a:t> He created him; male and female He created them. </a:t>
            </a:r>
            <a:r>
              <a:rPr lang="en-US" sz="2800" baseline="30000" dirty="0">
                <a:latin typeface="Calibri" panose="020F0502020204030204" pitchFamily="34" charset="0"/>
              </a:rPr>
              <a:t>28 </a:t>
            </a:r>
            <a:r>
              <a:rPr lang="en-US" sz="2800" dirty="0">
                <a:latin typeface="Calibri" panose="020F0502020204030204" pitchFamily="34" charset="0"/>
              </a:rPr>
              <a:t>God blessed them; and God said to them, “Be fruitful and multiply, and fill the earth, and subdue it; and rule over the fish of the sea and over the birds of the sky and over every living thing that moves on the earth.”</a:t>
            </a:r>
          </a:p>
        </p:txBody>
      </p:sp>
    </p:spTree>
    <p:extLst>
      <p:ext uri="{BB962C8B-B14F-4D97-AF65-F5344CB8AC3E}">
        <p14:creationId xmlns:p14="http://schemas.microsoft.com/office/powerpoint/2010/main" val="18407583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2192867" y="214094"/>
            <a:ext cx="5829300" cy="514350"/>
          </a:xfrm>
        </p:spPr>
        <p:txBody>
          <a:bodyPr/>
          <a:lstStyle/>
          <a:p>
            <a:pPr algn="ctr" eaLnBrk="1" hangingPunct="1"/>
            <a:r>
              <a:rPr lang="en-US" altLang="en-US" sz="4000" dirty="0">
                <a:effectLst>
                  <a:outerShdw blurRad="38100" dist="38100" dir="2700000" algn="tl">
                    <a:srgbClr val="000000">
                      <a:alpha val="43137"/>
                    </a:srgbClr>
                  </a:outerShdw>
                </a:effectLst>
              </a:rPr>
              <a:t>The Father of Determinism</a:t>
            </a:r>
          </a:p>
        </p:txBody>
      </p:sp>
      <p:sp>
        <p:nvSpPr>
          <p:cNvPr id="35843" name="Rectangle 3"/>
          <p:cNvSpPr>
            <a:spLocks noGrp="1" noChangeArrowheads="1"/>
          </p:cNvSpPr>
          <p:nvPr>
            <p:ph type="body" idx="1"/>
          </p:nvPr>
        </p:nvSpPr>
        <p:spPr>
          <a:xfrm>
            <a:off x="2209800" y="828675"/>
            <a:ext cx="6597626" cy="3143250"/>
          </a:xfrm>
        </p:spPr>
        <p:txBody>
          <a:bodyPr/>
          <a:lstStyle/>
          <a:p>
            <a:pPr marL="0" indent="0" algn="just" eaLnBrk="1" hangingPunct="1">
              <a:buNone/>
              <a:defRPr/>
            </a:pPr>
            <a:r>
              <a:rPr lang="en-US" dirty="0">
                <a:effectLst>
                  <a:outerShdw blurRad="38100" dist="38100" dir="2700000" algn="tl">
                    <a:srgbClr val="000000">
                      <a:alpha val="43137"/>
                    </a:srgbClr>
                  </a:outerShdw>
                </a:effectLst>
              </a:rPr>
              <a:t>"</a:t>
            </a:r>
            <a:r>
              <a:rPr lang="en-US" b="1" u="sng" dirty="0">
                <a:solidFill>
                  <a:srgbClr val="FFFFCC"/>
                </a:solidFill>
                <a:effectLst>
                  <a:outerShdw blurRad="38100" dist="38100" dir="2700000" algn="tl">
                    <a:srgbClr val="000000">
                      <a:alpha val="43137"/>
                    </a:srgbClr>
                  </a:outerShdw>
                </a:effectLst>
              </a:rPr>
              <a:t>Predestination does not form an important subject of discussion in history until the time of Augustine</a:t>
            </a:r>
            <a:r>
              <a:rPr lang="en-US" dirty="0">
                <a:effectLst>
                  <a:outerShdw blurRad="38100" dist="38100" dir="2700000" algn="tl">
                    <a:srgbClr val="000000">
                      <a:alpha val="43137"/>
                    </a:srgbClr>
                  </a:outerShdw>
                </a:effectLst>
              </a:rPr>
              <a:t>. Earlier Church Fathers allude to it, but do not as yet seem to have a very clear conception of it. On the whole they regard it as the prescience of God with reference to human deeds, on the basis of which He determines their future destiny.”</a:t>
            </a:r>
          </a:p>
        </p:txBody>
      </p:sp>
      <p:sp>
        <p:nvSpPr>
          <p:cNvPr id="22532" name="Text Box 4"/>
          <p:cNvSpPr txBox="1">
            <a:spLocks noChangeArrowheads="1"/>
          </p:cNvSpPr>
          <p:nvPr/>
        </p:nvSpPr>
        <p:spPr bwMode="auto">
          <a:xfrm>
            <a:off x="609600" y="5997575"/>
            <a:ext cx="835022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eaLnBrk="1" hangingPunct="1">
              <a:spcBef>
                <a:spcPct val="50000"/>
              </a:spcBef>
            </a:pPr>
            <a:r>
              <a:rPr lang="en-US" altLang="en-US" sz="1800" dirty="0">
                <a:effectLst>
                  <a:outerShdw blurRad="38100" dist="38100" dir="2700000" algn="tl">
                    <a:srgbClr val="000000">
                      <a:alpha val="43137"/>
                    </a:srgbClr>
                  </a:outerShdw>
                </a:effectLst>
                <a:latin typeface="Calibri" panose="020F0502020204030204" pitchFamily="34" charset="0"/>
              </a:rPr>
              <a:t>Louis </a:t>
            </a:r>
            <a:r>
              <a:rPr lang="en-US" altLang="en-US" sz="1800" dirty="0" err="1">
                <a:effectLst>
                  <a:outerShdw blurRad="38100" dist="38100" dir="2700000" algn="tl">
                    <a:srgbClr val="000000">
                      <a:alpha val="43137"/>
                    </a:srgbClr>
                  </a:outerShdw>
                </a:effectLst>
                <a:latin typeface="Calibri" panose="020F0502020204030204" pitchFamily="34" charset="0"/>
              </a:rPr>
              <a:t>Berkhof</a:t>
            </a:r>
            <a:r>
              <a:rPr lang="en-US" altLang="en-US" sz="1800" dirty="0">
                <a:effectLst>
                  <a:outerShdw blurRad="38100" dist="38100" dir="2700000" algn="tl">
                    <a:srgbClr val="000000">
                      <a:alpha val="43137"/>
                    </a:srgbClr>
                  </a:outerShdw>
                </a:effectLst>
                <a:latin typeface="Calibri" panose="020F0502020204030204" pitchFamily="34" charset="0"/>
              </a:rPr>
              <a:t>, </a:t>
            </a:r>
            <a:r>
              <a:rPr lang="en-US" altLang="en-US" sz="1800" i="1" dirty="0">
                <a:effectLst>
                  <a:outerShdw blurRad="38100" dist="38100" dir="2700000" algn="tl">
                    <a:srgbClr val="000000">
                      <a:alpha val="43137"/>
                    </a:srgbClr>
                  </a:outerShdw>
                </a:effectLst>
                <a:latin typeface="Calibri" panose="020F0502020204030204" pitchFamily="34" charset="0"/>
              </a:rPr>
              <a:t>Systematic Theology: With a Complete Textual Index</a:t>
            </a:r>
            <a:r>
              <a:rPr lang="en-US" altLang="en-US" sz="1800" dirty="0">
                <a:effectLst>
                  <a:outerShdw blurRad="38100" dist="38100" dir="2700000" algn="tl">
                    <a:srgbClr val="000000">
                      <a:alpha val="43137"/>
                    </a:srgbClr>
                  </a:outerShdw>
                </a:effectLst>
                <a:latin typeface="Calibri" panose="020F0502020204030204" pitchFamily="34" charset="0"/>
              </a:rPr>
              <a:t>, 4th and rev. ed. (Grand Rapids: </a:t>
            </a:r>
            <a:r>
              <a:rPr lang="en-US" altLang="en-US" sz="1800" dirty="0" err="1">
                <a:effectLst>
                  <a:outerShdw blurRad="38100" dist="38100" dir="2700000" algn="tl">
                    <a:srgbClr val="000000">
                      <a:alpha val="43137"/>
                    </a:srgbClr>
                  </a:outerShdw>
                </a:effectLst>
                <a:latin typeface="Calibri" panose="020F0502020204030204" pitchFamily="34" charset="0"/>
              </a:rPr>
              <a:t>Eerdman's</a:t>
            </a:r>
            <a:r>
              <a:rPr lang="en-US" altLang="en-US" sz="1800" dirty="0">
                <a:effectLst>
                  <a:outerShdw blurRad="38100" dist="38100" dir="2700000" algn="tl">
                    <a:srgbClr val="000000">
                      <a:alpha val="43137"/>
                    </a:srgbClr>
                  </a:outerShdw>
                </a:effectLst>
                <a:latin typeface="Calibri" panose="020F0502020204030204" pitchFamily="34" charset="0"/>
              </a:rPr>
              <a:t>, 1932; reprint, Grand Rapids: Baker, 1996), 109. </a:t>
            </a:r>
          </a:p>
        </p:txBody>
      </p:sp>
      <p:pic>
        <p:nvPicPr>
          <p:cNvPr id="2" name="Picture 1">
            <a:extLst>
              <a:ext uri="{FF2B5EF4-FFF2-40B4-BE49-F238E27FC236}">
                <a16:creationId xmlns:a16="http://schemas.microsoft.com/office/drawing/2014/main" id="{9696EDBC-016B-4361-AD25-6D55B871D1C3}"/>
              </a:ext>
            </a:extLst>
          </p:cNvPr>
          <p:cNvPicPr>
            <a:picLocks noChangeAspect="1"/>
          </p:cNvPicPr>
          <p:nvPr/>
        </p:nvPicPr>
        <p:blipFill>
          <a:blip r:embed="rId2"/>
          <a:stretch>
            <a:fillRect/>
          </a:stretch>
        </p:blipFill>
        <p:spPr>
          <a:xfrm>
            <a:off x="336574" y="2024592"/>
            <a:ext cx="1594884" cy="2057400"/>
          </a:xfrm>
          <a:prstGeom prst="rect">
            <a:avLst/>
          </a:prstGeom>
          <a:solidFill>
            <a:srgbClr val="FFFFFF">
              <a:shade val="85000"/>
            </a:srgbClr>
          </a:solidFill>
          <a:ln w="381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785481488"/>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050"/>
          <p:cNvSpPr>
            <a:spLocks noGrp="1" noChangeArrowheads="1"/>
          </p:cNvSpPr>
          <p:nvPr>
            <p:ph type="title"/>
          </p:nvPr>
        </p:nvSpPr>
        <p:spPr>
          <a:xfrm>
            <a:off x="685800" y="228600"/>
            <a:ext cx="7772400" cy="914400"/>
          </a:xfrm>
        </p:spPr>
        <p:txBody>
          <a:bodyPr/>
          <a:lstStyle/>
          <a:p>
            <a:pPr algn="ctr" eaLnBrk="1" hangingPunct="1"/>
            <a:r>
              <a:rPr lang="en-US" sz="3600" dirty="0">
                <a:latin typeface="Calibri" panose="020F0502020204030204" pitchFamily="34" charset="0"/>
              </a:rPr>
              <a:t>GENESIS STRUCTURE</a:t>
            </a:r>
          </a:p>
        </p:txBody>
      </p:sp>
      <p:sp>
        <p:nvSpPr>
          <p:cNvPr id="92163" name="Rectangle 2051"/>
          <p:cNvSpPr>
            <a:spLocks noGrp="1" noChangeArrowheads="1"/>
          </p:cNvSpPr>
          <p:nvPr>
            <p:ph type="body" idx="1"/>
          </p:nvPr>
        </p:nvSpPr>
        <p:spPr>
          <a:xfrm>
            <a:off x="495300" y="1600200"/>
            <a:ext cx="8153400" cy="1955864"/>
          </a:xfrm>
        </p:spPr>
        <p:txBody>
          <a:bodyPr/>
          <a:lstStyle/>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Beginning of the Human race (Gen. 1‒11)</a:t>
            </a:r>
          </a:p>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Beginning of the Hebrew race (Gen. 12‒50)</a:t>
            </a:r>
          </a:p>
        </p:txBody>
      </p:sp>
      <p:pic>
        <p:nvPicPr>
          <p:cNvPr id="2" name="Picture 4" descr="5 Bible Lessons to Learn From the Book of Genesis | Jack Wellman">
            <a:extLst>
              <a:ext uri="{FF2B5EF4-FFF2-40B4-BE49-F238E27FC236}">
                <a16:creationId xmlns:a16="http://schemas.microsoft.com/office/drawing/2014/main" id="{8E86B3BC-9844-40CD-A11F-6CE7740863A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855785" y="4191000"/>
            <a:ext cx="3432431"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28511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1295400" y="228600"/>
            <a:ext cx="6553200" cy="1143000"/>
          </a:xfrm>
        </p:spPr>
        <p:txBody>
          <a:bodyPr/>
          <a:lstStyle/>
          <a:p>
            <a:pPr algn="ctr" eaLnBrk="1" hangingPunct="1"/>
            <a:r>
              <a:rPr lang="en-US" sz="3600" dirty="0">
                <a:effectLst>
                  <a:outerShdw blurRad="38100" dist="38100" dir="2700000" algn="tl">
                    <a:srgbClr val="000000">
                      <a:alpha val="43137"/>
                    </a:srgbClr>
                  </a:outerShdw>
                </a:effectLst>
                <a:latin typeface="Calibri" panose="020F0502020204030204" pitchFamily="34" charset="0"/>
              </a:rPr>
              <a:t>Description of the Garden of Eden </a:t>
            </a:r>
            <a:br>
              <a:rPr lang="en-US" sz="3600" dirty="0">
                <a:effectLst>
                  <a:outerShdw blurRad="38100" dist="38100" dir="2700000" algn="tl">
                    <a:srgbClr val="000000">
                      <a:alpha val="43137"/>
                    </a:srgbClr>
                  </a:outerShdw>
                </a:effectLst>
                <a:latin typeface="Calibri" panose="020F0502020204030204" pitchFamily="34" charset="0"/>
              </a:rPr>
            </a:br>
            <a:r>
              <a:rPr lang="en-US" sz="2800"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(Gen 2:8-14)</a:t>
            </a:r>
          </a:p>
        </p:txBody>
      </p:sp>
      <p:sp>
        <p:nvSpPr>
          <p:cNvPr id="104451" name="Rectangle 3"/>
          <p:cNvSpPr>
            <a:spLocks noGrp="1" noChangeArrowheads="1"/>
          </p:cNvSpPr>
          <p:nvPr>
            <p:ph type="body" idx="1"/>
          </p:nvPr>
        </p:nvSpPr>
        <p:spPr>
          <a:xfrm>
            <a:off x="685800" y="1600201"/>
            <a:ext cx="8179932" cy="1676399"/>
          </a:xfrm>
        </p:spPr>
        <p:txBody>
          <a:bodyPr/>
          <a:lstStyle/>
          <a:p>
            <a:pPr eaLnBrk="1" hangingPunct="1">
              <a:spcBef>
                <a:spcPts val="0"/>
              </a:spcBef>
              <a:spcAft>
                <a:spcPts val="3600"/>
              </a:spcAft>
              <a:defRPr/>
            </a:pPr>
            <a:r>
              <a:rPr lang="en-US" dirty="0">
                <a:effectLst>
                  <a:outerShdw blurRad="38100" dist="38100" dir="2700000" algn="tl">
                    <a:srgbClr val="000000">
                      <a:alpha val="43137"/>
                    </a:srgbClr>
                  </a:outerShdw>
                </a:effectLst>
                <a:latin typeface="Calibri" panose="020F0502020204030204" pitchFamily="34" charset="0"/>
              </a:rPr>
              <a:t>Two trees (Gen 2:9)</a:t>
            </a:r>
          </a:p>
          <a:p>
            <a:pPr eaLnBrk="1" hangingPunct="1">
              <a:spcBef>
                <a:spcPts val="0"/>
              </a:spcBef>
              <a:spcAft>
                <a:spcPts val="3600"/>
              </a:spcAft>
              <a:defRPr/>
            </a:pPr>
            <a:r>
              <a:rPr lang="en-US" b="1" u="sng" dirty="0">
                <a:solidFill>
                  <a:srgbClr val="FFFFCC"/>
                </a:solidFill>
                <a:effectLst>
                  <a:outerShdw blurRad="38100" dist="38100" dir="2700000" algn="tl">
                    <a:srgbClr val="000000">
                      <a:alpha val="43137"/>
                    </a:srgbClr>
                  </a:outerShdw>
                </a:effectLst>
                <a:latin typeface="Calibri" panose="020F0502020204030204" pitchFamily="34" charset="0"/>
              </a:rPr>
              <a:t>Four rivers: </a:t>
            </a:r>
            <a:r>
              <a:rPr lang="en-US" b="1" u="sng" dirty="0" err="1">
                <a:solidFill>
                  <a:srgbClr val="FFFFCC"/>
                </a:solidFill>
                <a:effectLst>
                  <a:outerShdw blurRad="38100" dist="38100" dir="2700000" algn="tl">
                    <a:srgbClr val="000000">
                      <a:alpha val="43137"/>
                    </a:srgbClr>
                  </a:outerShdw>
                </a:effectLst>
                <a:latin typeface="Calibri" panose="020F0502020204030204" pitchFamily="34" charset="0"/>
              </a:rPr>
              <a:t>Pishon</a:t>
            </a:r>
            <a:r>
              <a:rPr lang="en-US" b="1" u="sng" dirty="0">
                <a:solidFill>
                  <a:srgbClr val="FFFFCC"/>
                </a:solidFill>
                <a:effectLst>
                  <a:outerShdw blurRad="38100" dist="38100" dir="2700000" algn="tl">
                    <a:srgbClr val="000000">
                      <a:alpha val="43137"/>
                    </a:srgbClr>
                  </a:outerShdw>
                </a:effectLst>
                <a:latin typeface="Calibri" panose="020F0502020204030204" pitchFamily="34" charset="0"/>
              </a:rPr>
              <a:t>, Gihon, Tigris, Euphrates</a:t>
            </a:r>
          </a:p>
        </p:txBody>
      </p:sp>
      <p:pic>
        <p:nvPicPr>
          <p:cNvPr id="4" name="Picture 3">
            <a:extLst>
              <a:ext uri="{FF2B5EF4-FFF2-40B4-BE49-F238E27FC236}">
                <a16:creationId xmlns:a16="http://schemas.microsoft.com/office/drawing/2014/main" id="{2940D568-3BF3-4DAD-9DC3-C8041A557D9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971800" y="3505200"/>
            <a:ext cx="3200400" cy="3200400"/>
          </a:xfrm>
          <a:prstGeom prst="rect">
            <a:avLst/>
          </a:prstGeom>
        </p:spPr>
      </p:pic>
      <p:pic>
        <p:nvPicPr>
          <p:cNvPr id="3" name="Picture 2">
            <a:extLst>
              <a:ext uri="{FF2B5EF4-FFF2-40B4-BE49-F238E27FC236}">
                <a16:creationId xmlns:a16="http://schemas.microsoft.com/office/drawing/2014/main" id="{2C7464FA-797A-4EAA-91CD-EBB637CF33E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92035" y="76200"/>
            <a:ext cx="1075765" cy="914400"/>
          </a:xfrm>
          <a:prstGeom prst="rect">
            <a:avLst/>
          </a:prstGeom>
        </p:spPr>
      </p:pic>
    </p:spTree>
    <p:extLst>
      <p:ext uri="{BB962C8B-B14F-4D97-AF65-F5344CB8AC3E}">
        <p14:creationId xmlns:p14="http://schemas.microsoft.com/office/powerpoint/2010/main" val="4302005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3276600" y="228600"/>
            <a:ext cx="2590800" cy="1143000"/>
          </a:xfrm>
        </p:spPr>
        <p:txBody>
          <a:bodyPr/>
          <a:lstStyle/>
          <a:p>
            <a:pPr algn="ctr" eaLnBrk="1" hangingPunct="1"/>
            <a:r>
              <a:rPr lang="en-US" sz="3600" dirty="0">
                <a:effectLst>
                  <a:outerShdw blurRad="38100" dist="38100" dir="2700000" algn="tl">
                    <a:srgbClr val="000000">
                      <a:alpha val="43137"/>
                    </a:srgbClr>
                  </a:outerShdw>
                </a:effectLst>
                <a:latin typeface="Calibri" panose="020F0502020204030204" pitchFamily="34" charset="0"/>
              </a:rPr>
              <a:t>Local Flood?</a:t>
            </a:r>
            <a:br>
              <a:rPr lang="en-US" sz="3600" dirty="0">
                <a:effectLst>
                  <a:outerShdw blurRad="38100" dist="38100" dir="2700000" algn="tl">
                    <a:srgbClr val="000000">
                      <a:alpha val="43137"/>
                    </a:srgbClr>
                  </a:outerShdw>
                </a:effectLst>
                <a:latin typeface="Calibri" panose="020F0502020204030204" pitchFamily="34" charset="0"/>
              </a:rPr>
            </a:br>
            <a:r>
              <a:rPr lang="en-US" sz="2800"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(Gen 2:8-14)</a:t>
            </a:r>
          </a:p>
        </p:txBody>
      </p:sp>
      <p:sp>
        <p:nvSpPr>
          <p:cNvPr id="114691" name="Rectangle 3"/>
          <p:cNvSpPr>
            <a:spLocks noGrp="1" noChangeArrowheads="1"/>
          </p:cNvSpPr>
          <p:nvPr>
            <p:ph type="body" idx="1"/>
          </p:nvPr>
        </p:nvSpPr>
        <p:spPr>
          <a:xfrm>
            <a:off x="838200" y="1946275"/>
            <a:ext cx="7467600" cy="4114800"/>
          </a:xfrm>
        </p:spPr>
        <p:txBody>
          <a:bodyPr/>
          <a:lstStyle/>
          <a:p>
            <a:pPr marL="461963" indent="-461963" algn="just" eaLnBrk="1" hangingPunct="1">
              <a:spcBef>
                <a:spcPts val="0"/>
              </a:spcBef>
              <a:spcAft>
                <a:spcPts val="3600"/>
              </a:spcAft>
              <a:defRPr/>
            </a:pPr>
            <a:r>
              <a:rPr lang="en-US" dirty="0">
                <a:effectLst>
                  <a:outerShdw blurRad="38100" dist="38100" dir="2700000" algn="tl">
                    <a:srgbClr val="000000">
                      <a:alpha val="43137"/>
                    </a:srgbClr>
                  </a:outerShdw>
                </a:effectLst>
                <a:latin typeface="Calibri" panose="020F0502020204030204" pitchFamily="34" charset="0"/>
              </a:rPr>
              <a:t>All four rivers had a common source</a:t>
            </a:r>
          </a:p>
          <a:p>
            <a:pPr marL="461963" indent="-461963" algn="just" eaLnBrk="1" hangingPunct="1">
              <a:spcBef>
                <a:spcPts val="0"/>
              </a:spcBef>
              <a:spcAft>
                <a:spcPts val="3600"/>
              </a:spcAft>
              <a:defRPr/>
            </a:pPr>
            <a:r>
              <a:rPr lang="en-US" dirty="0" err="1">
                <a:effectLst>
                  <a:outerShdw blurRad="38100" dist="38100" dir="2700000" algn="tl">
                    <a:srgbClr val="000000">
                      <a:alpha val="43137"/>
                    </a:srgbClr>
                  </a:outerShdw>
                </a:effectLst>
                <a:latin typeface="Calibri" panose="020F0502020204030204" pitchFamily="34" charset="0"/>
              </a:rPr>
              <a:t>Pishon</a:t>
            </a:r>
            <a:r>
              <a:rPr lang="en-US" dirty="0">
                <a:effectLst>
                  <a:outerShdw blurRad="38100" dist="38100" dir="2700000" algn="tl">
                    <a:srgbClr val="000000">
                      <a:alpha val="43137"/>
                    </a:srgbClr>
                  </a:outerShdw>
                </a:effectLst>
                <a:latin typeface="Calibri" panose="020F0502020204030204" pitchFamily="34" charset="0"/>
              </a:rPr>
              <a:t> and Gihon?</a:t>
            </a:r>
          </a:p>
          <a:p>
            <a:pPr marL="461963" indent="-461963" algn="just" eaLnBrk="1" hangingPunct="1">
              <a:spcBef>
                <a:spcPts val="0"/>
              </a:spcBef>
              <a:spcAft>
                <a:spcPts val="3600"/>
              </a:spcAft>
              <a:defRPr/>
            </a:pPr>
            <a:r>
              <a:rPr lang="en-US" dirty="0">
                <a:effectLst>
                  <a:outerShdw blurRad="38100" dist="38100" dir="2700000" algn="tl">
                    <a:srgbClr val="000000">
                      <a:alpha val="43137"/>
                    </a:srgbClr>
                  </a:outerShdw>
                </a:effectLst>
                <a:latin typeface="Calibri" panose="020F0502020204030204" pitchFamily="34" charset="0"/>
              </a:rPr>
              <a:t>Local flood? Features of post flood world given names familiar to those who survived the flood (Ex: York/New York)</a:t>
            </a:r>
          </a:p>
        </p:txBody>
      </p:sp>
      <p:pic>
        <p:nvPicPr>
          <p:cNvPr id="3" name="Picture 2">
            <a:extLst>
              <a:ext uri="{FF2B5EF4-FFF2-40B4-BE49-F238E27FC236}">
                <a16:creationId xmlns:a16="http://schemas.microsoft.com/office/drawing/2014/main" id="{80C8699D-D541-4A74-A760-A8F56AFDEFC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992035" y="76200"/>
            <a:ext cx="1075765" cy="91440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3276600" y="228600"/>
            <a:ext cx="2590800" cy="1143000"/>
          </a:xfrm>
        </p:spPr>
        <p:txBody>
          <a:bodyPr/>
          <a:lstStyle/>
          <a:p>
            <a:pPr algn="ctr" eaLnBrk="1" hangingPunct="1"/>
            <a:r>
              <a:rPr lang="en-US" sz="3600" dirty="0">
                <a:effectLst>
                  <a:outerShdw blurRad="38100" dist="38100" dir="2700000" algn="tl">
                    <a:srgbClr val="000000">
                      <a:alpha val="43137"/>
                    </a:srgbClr>
                  </a:outerShdw>
                </a:effectLst>
                <a:latin typeface="Calibri" panose="020F0502020204030204" pitchFamily="34" charset="0"/>
              </a:rPr>
              <a:t>Local Flood?</a:t>
            </a:r>
            <a:br>
              <a:rPr lang="en-US" sz="3600" dirty="0">
                <a:effectLst>
                  <a:outerShdw blurRad="38100" dist="38100" dir="2700000" algn="tl">
                    <a:srgbClr val="000000">
                      <a:alpha val="43137"/>
                    </a:srgbClr>
                  </a:outerShdw>
                </a:effectLst>
                <a:latin typeface="Calibri" panose="020F0502020204030204" pitchFamily="34" charset="0"/>
              </a:rPr>
            </a:br>
            <a:r>
              <a:rPr lang="en-US" sz="2800"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(Gen 2:8-14)</a:t>
            </a:r>
          </a:p>
        </p:txBody>
      </p:sp>
      <p:sp>
        <p:nvSpPr>
          <p:cNvPr id="114691" name="Rectangle 3"/>
          <p:cNvSpPr>
            <a:spLocks noGrp="1" noChangeArrowheads="1"/>
          </p:cNvSpPr>
          <p:nvPr>
            <p:ph type="body" idx="1"/>
          </p:nvPr>
        </p:nvSpPr>
        <p:spPr>
          <a:xfrm>
            <a:off x="838200" y="1946275"/>
            <a:ext cx="7467600" cy="4114800"/>
          </a:xfrm>
        </p:spPr>
        <p:txBody>
          <a:bodyPr/>
          <a:lstStyle/>
          <a:p>
            <a:pPr marL="461963" indent="-461963" algn="just" eaLnBrk="1" hangingPunct="1">
              <a:spcBef>
                <a:spcPts val="0"/>
              </a:spcBef>
              <a:spcAft>
                <a:spcPts val="3600"/>
              </a:spcAft>
              <a:defRPr/>
            </a:pPr>
            <a:r>
              <a:rPr lang="en-US" b="1" u="sng" dirty="0">
                <a:solidFill>
                  <a:srgbClr val="FFFFCC"/>
                </a:solidFill>
                <a:effectLst>
                  <a:outerShdw blurRad="38100" dist="38100" dir="2700000" algn="tl">
                    <a:srgbClr val="000000">
                      <a:alpha val="43137"/>
                    </a:srgbClr>
                  </a:outerShdw>
                </a:effectLst>
                <a:latin typeface="Calibri" panose="020F0502020204030204" pitchFamily="34" charset="0"/>
              </a:rPr>
              <a:t>All four rivers had a common source</a:t>
            </a:r>
          </a:p>
          <a:p>
            <a:pPr marL="461963" indent="-461963" algn="just" eaLnBrk="1" hangingPunct="1">
              <a:spcBef>
                <a:spcPts val="0"/>
              </a:spcBef>
              <a:spcAft>
                <a:spcPts val="3600"/>
              </a:spcAft>
              <a:defRPr/>
            </a:pPr>
            <a:r>
              <a:rPr lang="en-US" dirty="0" err="1">
                <a:effectLst>
                  <a:outerShdw blurRad="38100" dist="38100" dir="2700000" algn="tl">
                    <a:srgbClr val="000000">
                      <a:alpha val="43137"/>
                    </a:srgbClr>
                  </a:outerShdw>
                </a:effectLst>
                <a:latin typeface="Calibri" panose="020F0502020204030204" pitchFamily="34" charset="0"/>
              </a:rPr>
              <a:t>Pishon</a:t>
            </a:r>
            <a:r>
              <a:rPr lang="en-US" dirty="0">
                <a:effectLst>
                  <a:outerShdw blurRad="38100" dist="38100" dir="2700000" algn="tl">
                    <a:srgbClr val="000000">
                      <a:alpha val="43137"/>
                    </a:srgbClr>
                  </a:outerShdw>
                </a:effectLst>
                <a:latin typeface="Calibri" panose="020F0502020204030204" pitchFamily="34" charset="0"/>
              </a:rPr>
              <a:t> and Gihon?</a:t>
            </a:r>
          </a:p>
          <a:p>
            <a:pPr marL="461963" indent="-461963" algn="just" eaLnBrk="1" hangingPunct="1">
              <a:spcBef>
                <a:spcPts val="0"/>
              </a:spcBef>
              <a:spcAft>
                <a:spcPts val="3600"/>
              </a:spcAft>
              <a:defRPr/>
            </a:pPr>
            <a:r>
              <a:rPr lang="en-US" dirty="0">
                <a:effectLst>
                  <a:outerShdw blurRad="38100" dist="38100" dir="2700000" algn="tl">
                    <a:srgbClr val="000000">
                      <a:alpha val="43137"/>
                    </a:srgbClr>
                  </a:outerShdw>
                </a:effectLst>
                <a:latin typeface="Calibri" panose="020F0502020204030204" pitchFamily="34" charset="0"/>
              </a:rPr>
              <a:t>Local flood? Features of post flood world given names familiar to those who survived the flood (Ex: York/New York)</a:t>
            </a:r>
          </a:p>
        </p:txBody>
      </p:sp>
      <p:pic>
        <p:nvPicPr>
          <p:cNvPr id="3" name="Picture 2">
            <a:extLst>
              <a:ext uri="{FF2B5EF4-FFF2-40B4-BE49-F238E27FC236}">
                <a16:creationId xmlns:a16="http://schemas.microsoft.com/office/drawing/2014/main" id="{E4AA8F8A-97C0-47E6-8E47-CF3FC160BE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992035" y="76200"/>
            <a:ext cx="1075765" cy="914400"/>
          </a:xfrm>
          <a:prstGeom prst="rect">
            <a:avLst/>
          </a:prstGeom>
        </p:spPr>
      </p:pic>
    </p:spTree>
    <p:extLst>
      <p:ext uri="{BB962C8B-B14F-4D97-AF65-F5344CB8AC3E}">
        <p14:creationId xmlns:p14="http://schemas.microsoft.com/office/powerpoint/2010/main" val="26533208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940D568-3BF3-4DAD-9DC3-C8041A557D95}"/>
              </a:ext>
            </a:extLst>
          </p:cNvPr>
          <p:cNvPicPr>
            <a:picLocks noChangeAspect="1"/>
          </p:cNvPicPr>
          <p:nvPr/>
        </p:nvPicPr>
        <p:blipFill>
          <a:blip r:embed="rId2"/>
          <a:stretch>
            <a:fillRect/>
          </a:stretch>
        </p:blipFill>
        <p:spPr>
          <a:xfrm>
            <a:off x="1371600" y="228600"/>
            <a:ext cx="6400800" cy="6400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137291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3276600" y="228600"/>
            <a:ext cx="2590800" cy="1143000"/>
          </a:xfrm>
        </p:spPr>
        <p:txBody>
          <a:bodyPr/>
          <a:lstStyle/>
          <a:p>
            <a:pPr algn="ctr" eaLnBrk="1" hangingPunct="1"/>
            <a:r>
              <a:rPr lang="en-US" sz="3600" dirty="0">
                <a:effectLst>
                  <a:outerShdw blurRad="38100" dist="38100" dir="2700000" algn="tl">
                    <a:srgbClr val="000000">
                      <a:alpha val="43137"/>
                    </a:srgbClr>
                  </a:outerShdw>
                </a:effectLst>
                <a:latin typeface="Calibri" panose="020F0502020204030204" pitchFamily="34" charset="0"/>
              </a:rPr>
              <a:t>Local Flood?</a:t>
            </a:r>
            <a:br>
              <a:rPr lang="en-US" sz="3600" dirty="0">
                <a:effectLst>
                  <a:outerShdw blurRad="38100" dist="38100" dir="2700000" algn="tl">
                    <a:srgbClr val="000000">
                      <a:alpha val="43137"/>
                    </a:srgbClr>
                  </a:outerShdw>
                </a:effectLst>
                <a:latin typeface="Calibri" panose="020F0502020204030204" pitchFamily="34" charset="0"/>
              </a:rPr>
            </a:br>
            <a:r>
              <a:rPr lang="en-US" sz="2800"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(Gen 2:8-14)</a:t>
            </a:r>
          </a:p>
        </p:txBody>
      </p:sp>
      <p:sp>
        <p:nvSpPr>
          <p:cNvPr id="114691" name="Rectangle 3"/>
          <p:cNvSpPr>
            <a:spLocks noGrp="1" noChangeArrowheads="1"/>
          </p:cNvSpPr>
          <p:nvPr>
            <p:ph type="body" idx="1"/>
          </p:nvPr>
        </p:nvSpPr>
        <p:spPr>
          <a:xfrm>
            <a:off x="838200" y="1946275"/>
            <a:ext cx="7467600" cy="4114800"/>
          </a:xfrm>
        </p:spPr>
        <p:txBody>
          <a:bodyPr/>
          <a:lstStyle/>
          <a:p>
            <a:pPr marL="461963" indent="-461963" algn="just" eaLnBrk="1" hangingPunct="1">
              <a:spcBef>
                <a:spcPts val="0"/>
              </a:spcBef>
              <a:spcAft>
                <a:spcPts val="3600"/>
              </a:spcAft>
              <a:defRPr/>
            </a:pPr>
            <a:r>
              <a:rPr lang="en-US" dirty="0">
                <a:effectLst>
                  <a:outerShdw blurRad="38100" dist="38100" dir="2700000" algn="tl">
                    <a:srgbClr val="000000">
                      <a:alpha val="43137"/>
                    </a:srgbClr>
                  </a:outerShdw>
                </a:effectLst>
                <a:latin typeface="Calibri" panose="020F0502020204030204" pitchFamily="34" charset="0"/>
              </a:rPr>
              <a:t>All four rivers had a common source</a:t>
            </a:r>
          </a:p>
          <a:p>
            <a:pPr marL="461963" indent="-461963" algn="just" eaLnBrk="1" hangingPunct="1">
              <a:spcBef>
                <a:spcPts val="0"/>
              </a:spcBef>
              <a:spcAft>
                <a:spcPts val="3600"/>
              </a:spcAft>
              <a:defRPr/>
            </a:pPr>
            <a:r>
              <a:rPr lang="en-US" b="1" u="sng" dirty="0" err="1">
                <a:solidFill>
                  <a:srgbClr val="FFFFCC"/>
                </a:solidFill>
                <a:effectLst>
                  <a:outerShdw blurRad="38100" dist="38100" dir="2700000" algn="tl">
                    <a:srgbClr val="000000">
                      <a:alpha val="43137"/>
                    </a:srgbClr>
                  </a:outerShdw>
                </a:effectLst>
                <a:latin typeface="Calibri" panose="020F0502020204030204" pitchFamily="34" charset="0"/>
              </a:rPr>
              <a:t>Pishon</a:t>
            </a:r>
            <a:r>
              <a:rPr lang="en-US" b="1" u="sng" dirty="0">
                <a:solidFill>
                  <a:srgbClr val="FFFFCC"/>
                </a:solidFill>
                <a:effectLst>
                  <a:outerShdw blurRad="38100" dist="38100" dir="2700000" algn="tl">
                    <a:srgbClr val="000000">
                      <a:alpha val="43137"/>
                    </a:srgbClr>
                  </a:outerShdw>
                </a:effectLst>
                <a:latin typeface="Calibri" panose="020F0502020204030204" pitchFamily="34" charset="0"/>
              </a:rPr>
              <a:t> and Gihon?</a:t>
            </a:r>
          </a:p>
          <a:p>
            <a:pPr marL="461963" indent="-461963" algn="just" eaLnBrk="1" hangingPunct="1">
              <a:spcBef>
                <a:spcPts val="0"/>
              </a:spcBef>
              <a:spcAft>
                <a:spcPts val="3600"/>
              </a:spcAft>
              <a:defRPr/>
            </a:pPr>
            <a:r>
              <a:rPr lang="en-US" dirty="0">
                <a:effectLst>
                  <a:outerShdw blurRad="38100" dist="38100" dir="2700000" algn="tl">
                    <a:srgbClr val="000000">
                      <a:alpha val="43137"/>
                    </a:srgbClr>
                  </a:outerShdw>
                </a:effectLst>
                <a:latin typeface="Calibri" panose="020F0502020204030204" pitchFamily="34" charset="0"/>
              </a:rPr>
              <a:t>Local flood? Features of post flood world given names familiar to those who survived the flood (Ex: York/New York)</a:t>
            </a:r>
          </a:p>
        </p:txBody>
      </p:sp>
      <p:pic>
        <p:nvPicPr>
          <p:cNvPr id="3" name="Picture 2">
            <a:extLst>
              <a:ext uri="{FF2B5EF4-FFF2-40B4-BE49-F238E27FC236}">
                <a16:creationId xmlns:a16="http://schemas.microsoft.com/office/drawing/2014/main" id="{859BF972-2946-4085-8A81-098171737F3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992035" y="76200"/>
            <a:ext cx="1075765" cy="914400"/>
          </a:xfrm>
          <a:prstGeom prst="rect">
            <a:avLst/>
          </a:prstGeom>
        </p:spPr>
      </p:pic>
    </p:spTree>
    <p:extLst>
      <p:ext uri="{BB962C8B-B14F-4D97-AF65-F5344CB8AC3E}">
        <p14:creationId xmlns:p14="http://schemas.microsoft.com/office/powerpoint/2010/main" val="41806162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24015A-623D-4976-828D-20D4B41D12C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2523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514350" eaLnBrk="0" hangingPunct="0">
              <a:spcAft>
                <a:spcPts val="1200"/>
              </a:spcAft>
              <a:buClr>
                <a:schemeClr val="tx1"/>
              </a:buClr>
              <a:buSzPct val="75000"/>
              <a:defRPr/>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Genesis 1:31</a:t>
            </a:r>
          </a:p>
          <a:p>
            <a:pPr algn="just">
              <a:spcAft>
                <a:spcPts val="10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“God saw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all that He had made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behold, it was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very good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there was evening and there was morning, the sixth day.”</a:t>
            </a:r>
          </a:p>
        </p:txBody>
      </p:sp>
      <p:pic>
        <p:nvPicPr>
          <p:cNvPr id="4" name="Picture 3">
            <a:extLst>
              <a:ext uri="{FF2B5EF4-FFF2-40B4-BE49-F238E27FC236}">
                <a16:creationId xmlns:a16="http://schemas.microsoft.com/office/drawing/2014/main" id="{FD3E2396-FF6B-4CBA-9918-9021B76F7C4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00947" y="2971800"/>
            <a:ext cx="2742107" cy="1828800"/>
          </a:xfrm>
          <a:prstGeom prst="rect">
            <a:avLst/>
          </a:prstGeom>
          <a:ln>
            <a:solidFill>
              <a:schemeClr val="tx1"/>
            </a:solidFill>
          </a:ln>
        </p:spPr>
      </p:pic>
    </p:spTree>
    <p:extLst>
      <p:ext uri="{BB962C8B-B14F-4D97-AF65-F5344CB8AC3E}">
        <p14:creationId xmlns:p14="http://schemas.microsoft.com/office/powerpoint/2010/main" val="19516917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8F4AB00-F9C6-4C76-823F-13A33EC4C11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4308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spcAft>
                <a:spcPts val="1200"/>
              </a:spcAft>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Daniel 2:37-38</a:t>
            </a:r>
          </a:p>
          <a:p>
            <a:pPr marL="0" marR="0" algn="just">
              <a:spcBef>
                <a:spcPts val="0"/>
              </a:spcBef>
              <a:spcAft>
                <a:spcPts val="1000"/>
              </a:spcAft>
            </a:pPr>
            <a:r>
              <a:rPr lang="en-US" sz="3200" dirty="0">
                <a:latin typeface="Calibri" panose="020F0502020204030204" pitchFamily="34" charset="0"/>
              </a:rPr>
              <a:t>You, O king, are the king of kings, to whom </a:t>
            </a:r>
            <a:r>
              <a:rPr lang="en-US" sz="3200" dirty="0">
                <a:effectLst>
                  <a:outerShdw blurRad="38100" dist="38100" dir="2700000" algn="tl">
                    <a:srgbClr val="000000"/>
                  </a:outerShdw>
                </a:effectLst>
                <a:latin typeface="Calibri" panose="020F0502020204030204" pitchFamily="34" charset="0"/>
                <a:cs typeface="+mn-cs"/>
              </a:rPr>
              <a:t>the God of heaven has given</a:t>
            </a:r>
            <a:r>
              <a:rPr lang="en-US" sz="3200" dirty="0">
                <a:latin typeface="Calibri" panose="020F0502020204030204" pitchFamily="34" charset="0"/>
              </a:rPr>
              <a:t> the kingdom, the power, the strength and the glory; </a:t>
            </a:r>
            <a:r>
              <a:rPr lang="en-US" sz="3200" baseline="30000" dirty="0">
                <a:latin typeface="Calibri" panose="020F0502020204030204" pitchFamily="34" charset="0"/>
              </a:rPr>
              <a:t>38 </a:t>
            </a:r>
            <a:r>
              <a:rPr lang="en-US" sz="3200" dirty="0">
                <a:latin typeface="Calibri" panose="020F0502020204030204" pitchFamily="34" charset="0"/>
              </a:rPr>
              <a:t>and wherever the sons of men dwell, </a:t>
            </a:r>
            <a:r>
              <a:rPr lang="en-US" sz="3200" i="1" dirty="0">
                <a:latin typeface="Calibri" panose="020F0502020204030204" pitchFamily="34" charset="0"/>
              </a:rPr>
              <a:t>or</a:t>
            </a:r>
            <a:r>
              <a:rPr lang="en-US" sz="3200" dirty="0">
                <a:latin typeface="Calibri" panose="020F0502020204030204" pitchFamily="34" charset="0"/>
              </a:rPr>
              <a:t> the beasts of the field, or the birds of the sky, </a:t>
            </a:r>
            <a:r>
              <a:rPr lang="en-US" sz="3200" dirty="0">
                <a:effectLst>
                  <a:outerShdw blurRad="38100" dist="38100" dir="2700000" algn="tl">
                    <a:srgbClr val="000000"/>
                  </a:outerShdw>
                </a:effectLst>
                <a:latin typeface="Calibri" panose="020F0502020204030204" pitchFamily="34" charset="0"/>
                <a:cs typeface="+mn-cs"/>
              </a:rPr>
              <a:t>He has given them</a:t>
            </a:r>
            <a:r>
              <a:rPr lang="en-US" sz="3200" dirty="0">
                <a:latin typeface="Calibri" panose="020F0502020204030204" pitchFamily="34" charset="0"/>
              </a:rPr>
              <a:t> into your hand and </a:t>
            </a:r>
            <a:r>
              <a:rPr lang="en-US" sz="3200" dirty="0">
                <a:effectLst>
                  <a:outerShdw blurRad="38100" dist="38100" dir="2700000" algn="tl">
                    <a:srgbClr val="000000"/>
                  </a:outerShdw>
                </a:effectLst>
                <a:latin typeface="Calibri" panose="020F0502020204030204" pitchFamily="34" charset="0"/>
                <a:cs typeface="+mn-cs"/>
              </a:rPr>
              <a:t>has caused you</a:t>
            </a:r>
            <a:r>
              <a:rPr lang="en-US" sz="3200" dirty="0">
                <a:latin typeface="Calibri" panose="020F0502020204030204" pitchFamily="34" charset="0"/>
              </a:rPr>
              <a:t> to rule over them all. </a:t>
            </a:r>
            <a:r>
              <a:rPr lang="en-US" sz="3200" b="1" u="sng" dirty="0">
                <a:solidFill>
                  <a:srgbClr val="FFFFCC"/>
                </a:solidFill>
                <a:effectLst>
                  <a:outerShdw blurRad="38100" dist="38100" dir="2700000" algn="tl">
                    <a:srgbClr val="000000"/>
                  </a:outerShdw>
                </a:effectLst>
                <a:latin typeface="Calibri" panose="020F0502020204030204" pitchFamily="34" charset="0"/>
                <a:cs typeface="+mn-cs"/>
              </a:rPr>
              <a:t>You are the head of gold.</a:t>
            </a:r>
          </a:p>
        </p:txBody>
      </p:sp>
    </p:spTree>
    <p:extLst>
      <p:ext uri="{BB962C8B-B14F-4D97-AF65-F5344CB8AC3E}">
        <p14:creationId xmlns:p14="http://schemas.microsoft.com/office/powerpoint/2010/main" val="460697025"/>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14" name="Picture 3"/>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228600" y="266700"/>
            <a:ext cx="2943069" cy="6324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Rectangle 1027"/>
          <p:cNvSpPr txBox="1">
            <a:spLocks noChangeArrowheads="1"/>
          </p:cNvSpPr>
          <p:nvPr/>
        </p:nvSpPr>
        <p:spPr bwMode="auto">
          <a:xfrm>
            <a:off x="3467100" y="1905000"/>
            <a:ext cx="2209800" cy="2895600"/>
          </a:xfrm>
          <a:prstGeom prst="rect">
            <a:avLst/>
          </a:prstGeom>
          <a:noFill/>
          <a:ln>
            <a:noFill/>
          </a:ln>
        </p:spPr>
        <p:txBody>
          <a:bodyPr lIns="92075" tIns="46038" rIns="92075" bIns="46038" anchor="ct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defRPr/>
            </a:pPr>
            <a:r>
              <a:rPr lang="en-US" altLang="en-US" kern="0" dirty="0"/>
              <a:t>Statue </a:t>
            </a:r>
          </a:p>
          <a:p>
            <a:pPr algn="ctr" eaLnBrk="1" hangingPunct="1">
              <a:defRPr/>
            </a:pPr>
            <a:r>
              <a:rPr lang="en-US" altLang="en-US" kern="0" dirty="0"/>
              <a:t>&amp; </a:t>
            </a:r>
          </a:p>
          <a:p>
            <a:pPr algn="ctr" eaLnBrk="1" hangingPunct="1">
              <a:defRPr/>
            </a:pPr>
            <a:r>
              <a:rPr lang="en-US" altLang="en-US" kern="0" dirty="0"/>
              <a:t>Stone</a:t>
            </a:r>
          </a:p>
        </p:txBody>
      </p:sp>
      <p:pic>
        <p:nvPicPr>
          <p:cNvPr id="4" name="Picture 1026" descr="C:\STATUE.TI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64759" y="266700"/>
            <a:ext cx="3150641" cy="6324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399" y="533400"/>
            <a:ext cx="8839201" cy="5791200"/>
          </a:xfrm>
          <a:prstGeom prst="rect">
            <a:avLst/>
          </a:prstGeom>
          <a:ln>
            <a:solidFill>
              <a:srgbClr val="FFFFCC"/>
            </a:solidFill>
          </a:ln>
        </p:spPr>
      </p:pic>
    </p:spTree>
    <p:extLst>
      <p:ext uri="{BB962C8B-B14F-4D97-AF65-F5344CB8AC3E}">
        <p14:creationId xmlns:p14="http://schemas.microsoft.com/office/powerpoint/2010/main" val="26164823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EFD9CAF2-2919-4E3D-A94B-2CEC321B9042}"/>
              </a:ext>
            </a:extLst>
          </p:cNvPr>
          <p:cNvGraphicFramePr>
            <a:graphicFrameLocks noGrp="1"/>
          </p:cNvGraphicFramePr>
          <p:nvPr>
            <p:ph idx="1"/>
          </p:nvPr>
        </p:nvGraphicFramePr>
        <p:xfrm>
          <a:off x="228600" y="274320"/>
          <a:ext cx="8686800" cy="6283960"/>
        </p:xfrm>
        <a:graphic>
          <a:graphicData uri="http://schemas.openxmlformats.org/drawingml/2006/table">
            <a:tbl>
              <a:tblPr firstRow="1" bandRow="1">
                <a:tableStyleId>{073A0DAA-6AF3-43AB-8588-CEC1D06C72B9}</a:tableStyleId>
              </a:tblPr>
              <a:tblGrid>
                <a:gridCol w="4272168">
                  <a:extLst>
                    <a:ext uri="{9D8B030D-6E8A-4147-A177-3AD203B41FA5}">
                      <a16:colId xmlns:a16="http://schemas.microsoft.com/office/drawing/2014/main" val="978448397"/>
                    </a:ext>
                  </a:extLst>
                </a:gridCol>
                <a:gridCol w="4414632">
                  <a:extLst>
                    <a:ext uri="{9D8B030D-6E8A-4147-A177-3AD203B41FA5}">
                      <a16:colId xmlns:a16="http://schemas.microsoft.com/office/drawing/2014/main" val="2983755553"/>
                    </a:ext>
                  </a:extLst>
                </a:gridCol>
              </a:tblGrid>
              <a:tr h="914400">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n-ea"/>
                          <a:cs typeface="+mn-cs"/>
                        </a:rPr>
                        <a:t>Eden = Probationary Environment</a:t>
                      </a:r>
                    </a:p>
                  </a:txBody>
                  <a:tcPr anchor="ctr"/>
                </a:tc>
                <a:tc hMerge="1">
                  <a:txBody>
                    <a:bodyPr/>
                    <a:lstStyle/>
                    <a:p>
                      <a:endParaRPr lang="en-US" dirty="0"/>
                    </a:p>
                  </a:txBody>
                  <a:tcPr/>
                </a:tc>
                <a:extLst>
                  <a:ext uri="{0D108BD9-81ED-4DB2-BD59-A6C34878D82A}">
                    <a16:rowId xmlns:a16="http://schemas.microsoft.com/office/drawing/2014/main" val="3462178000"/>
                  </a:ext>
                </a:extLst>
              </a:tr>
              <a:tr h="64008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kern="1200" dirty="0">
                          <a:solidFill>
                            <a:srgbClr val="C00000"/>
                          </a:solidFill>
                          <a:effectLst/>
                          <a:latin typeface="Calibri" panose="020F0502020204030204" pitchFamily="34" charset="0"/>
                          <a:ea typeface="+mn-ea"/>
                          <a:cs typeface="+mn-cs"/>
                        </a:rPr>
                        <a:t>EDEN (GENESIS 1-2)</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kern="1200" dirty="0">
                          <a:solidFill>
                            <a:srgbClr val="0000CC"/>
                          </a:solidFill>
                          <a:effectLst/>
                          <a:latin typeface="Calibri" panose="020F0502020204030204" pitchFamily="34" charset="0"/>
                          <a:ea typeface="+mn-ea"/>
                          <a:cs typeface="+mn-cs"/>
                        </a:rPr>
                        <a:t>ETERNAL STATE (REV 21-22)</a:t>
                      </a:r>
                    </a:p>
                  </a:txBody>
                  <a:tcPr anchor="ctr"/>
                </a:tc>
                <a:extLst>
                  <a:ext uri="{0D108BD9-81ED-4DB2-BD59-A6C34878D82A}">
                    <a16:rowId xmlns:a16="http://schemas.microsoft.com/office/drawing/2014/main" val="2313425501"/>
                  </a:ext>
                </a:extLst>
              </a:tr>
              <a:tr h="457200">
                <a:tc>
                  <a:txBody>
                    <a:bodyPr/>
                    <a:lstStyle/>
                    <a:p>
                      <a:pPr marL="342900" indent="-342900" algn="l" defTabSz="914400" rtl="0" eaLnBrk="1" latinLnBrk="0" hangingPunct="1">
                        <a:spcAft>
                          <a:spcPts val="1200"/>
                        </a:spcAft>
                        <a:buClr>
                          <a:schemeClr val="bg2"/>
                        </a:buClr>
                        <a:buFont typeface="Wingdings" panose="05000000000000000000" pitchFamily="2" charset="2"/>
                        <a:buChar char="§"/>
                        <a:defRPr/>
                      </a:pPr>
                      <a:r>
                        <a:rPr lang="en-US" sz="2000" kern="1200" dirty="0">
                          <a:solidFill>
                            <a:srgbClr val="C00000"/>
                          </a:solidFill>
                          <a:effectLst/>
                          <a:latin typeface="Calibri" panose="020F0502020204030204" pitchFamily="34" charset="0"/>
                          <a:ea typeface="+mn-ea"/>
                          <a:cs typeface="+mn-cs"/>
                        </a:rPr>
                        <a:t>Division of light and darkness 1:4</a:t>
                      </a:r>
                    </a:p>
                  </a:txBody>
                  <a:tcPr anchor="ctr"/>
                </a:tc>
                <a:tc>
                  <a:txBody>
                    <a:bodyPr/>
                    <a:lstStyle/>
                    <a:p>
                      <a:pPr marL="342900" marR="0" lvl="0" indent="-342900" algn="l" defTabSz="914400" rtl="0" eaLnBrk="1" fontAlgn="auto" latinLnBrk="0" hangingPunct="1">
                        <a:lnSpc>
                          <a:spcPct val="100000"/>
                        </a:lnSpc>
                        <a:spcBef>
                          <a:spcPts val="0"/>
                        </a:spcBef>
                        <a:spcAft>
                          <a:spcPts val="1200"/>
                        </a:spcAft>
                        <a:buClr>
                          <a:srgbClr val="000000"/>
                        </a:buClr>
                        <a:buSzTx/>
                        <a:buFont typeface="Wingdings" panose="05000000000000000000" pitchFamily="2" charset="2"/>
                        <a:buChar char="§"/>
                        <a:tabLst/>
                        <a:defRPr/>
                      </a:pPr>
                      <a:r>
                        <a:rPr kumimoji="0" lang="en-US" sz="2000" b="0" i="0" u="none" strike="noStrike" kern="1200" cap="none" spc="0" normalizeH="0" baseline="0" noProof="0" dirty="0">
                          <a:ln>
                            <a:noFill/>
                          </a:ln>
                          <a:solidFill>
                            <a:srgbClr val="0000CC"/>
                          </a:solidFill>
                          <a:effectLst/>
                          <a:uLnTx/>
                          <a:uFillTx/>
                          <a:latin typeface="Calibri" panose="020F0502020204030204" pitchFamily="34" charset="0"/>
                          <a:ea typeface="+mn-ea"/>
                          <a:cs typeface="+mn-cs"/>
                        </a:rPr>
                        <a:t>No night 21:25</a:t>
                      </a:r>
                    </a:p>
                  </a:txBody>
                  <a:tcPr anchor="ctr"/>
                </a:tc>
                <a:extLst>
                  <a:ext uri="{0D108BD9-81ED-4DB2-BD59-A6C34878D82A}">
                    <a16:rowId xmlns:a16="http://schemas.microsoft.com/office/drawing/2014/main" val="2970888525"/>
                  </a:ext>
                </a:extLst>
              </a:tr>
              <a:tr h="457200">
                <a:tc>
                  <a:txBody>
                    <a:bodyPr/>
                    <a:lstStyle/>
                    <a:p>
                      <a:pPr marL="342900" indent="-342900" algn="l" defTabSz="914400" rtl="0" eaLnBrk="1" latinLnBrk="0" hangingPunct="1">
                        <a:spcAft>
                          <a:spcPts val="1200"/>
                        </a:spcAft>
                        <a:buClr>
                          <a:schemeClr val="bg2"/>
                        </a:buClr>
                        <a:buFont typeface="Wingdings" panose="05000000000000000000" pitchFamily="2" charset="2"/>
                        <a:buChar char="§"/>
                        <a:defRPr/>
                      </a:pPr>
                      <a:r>
                        <a:rPr lang="en-US" sz="2000" kern="1200" dirty="0">
                          <a:solidFill>
                            <a:srgbClr val="C00000"/>
                          </a:solidFill>
                          <a:effectLst/>
                          <a:latin typeface="Calibri" panose="020F0502020204030204" pitchFamily="34" charset="0"/>
                          <a:ea typeface="+mn-ea"/>
                          <a:cs typeface="+mn-cs"/>
                        </a:rPr>
                        <a:t>Division of land and sea 1:10</a:t>
                      </a:r>
                    </a:p>
                  </a:txBody>
                  <a:tcPr anchor="ctr"/>
                </a:tc>
                <a:tc>
                  <a:txBody>
                    <a:bodyPr/>
                    <a:lstStyle/>
                    <a:p>
                      <a:pPr marL="342900" marR="0" lvl="0" indent="-342900" algn="l" defTabSz="914400" rtl="0" eaLnBrk="1" fontAlgn="auto" latinLnBrk="0" hangingPunct="1">
                        <a:lnSpc>
                          <a:spcPct val="100000"/>
                        </a:lnSpc>
                        <a:spcBef>
                          <a:spcPts val="0"/>
                        </a:spcBef>
                        <a:spcAft>
                          <a:spcPts val="1200"/>
                        </a:spcAft>
                        <a:buClr>
                          <a:srgbClr val="000000"/>
                        </a:buClr>
                        <a:buSzTx/>
                        <a:buFont typeface="Wingdings" panose="05000000000000000000" pitchFamily="2" charset="2"/>
                        <a:buChar char="§"/>
                        <a:tabLst/>
                        <a:defRPr/>
                      </a:pPr>
                      <a:r>
                        <a:rPr kumimoji="0" lang="en-US" sz="2000" b="0" i="0" u="none" strike="noStrike" kern="1200" cap="none" spc="0" normalizeH="0" baseline="0" noProof="0" dirty="0">
                          <a:ln>
                            <a:noFill/>
                          </a:ln>
                          <a:solidFill>
                            <a:srgbClr val="0000CC"/>
                          </a:solidFill>
                          <a:effectLst/>
                          <a:uLnTx/>
                          <a:uFillTx/>
                          <a:latin typeface="Calibri" panose="020F0502020204030204" pitchFamily="34" charset="0"/>
                          <a:ea typeface="+mn-ea"/>
                          <a:cs typeface="+mn-cs"/>
                        </a:rPr>
                        <a:t>No sea 21:1</a:t>
                      </a:r>
                    </a:p>
                  </a:txBody>
                  <a:tcPr anchor="ctr"/>
                </a:tc>
                <a:extLst>
                  <a:ext uri="{0D108BD9-81ED-4DB2-BD59-A6C34878D82A}">
                    <a16:rowId xmlns:a16="http://schemas.microsoft.com/office/drawing/2014/main" val="1099843120"/>
                  </a:ext>
                </a:extLst>
              </a:tr>
              <a:tr h="457200">
                <a:tc>
                  <a:txBody>
                    <a:bodyPr/>
                    <a:lstStyle/>
                    <a:p>
                      <a:pPr marL="342900" indent="-342900" algn="l" defTabSz="914400" rtl="0" eaLnBrk="1" latinLnBrk="0" hangingPunct="1">
                        <a:spcAft>
                          <a:spcPts val="1200"/>
                        </a:spcAft>
                        <a:buClr>
                          <a:schemeClr val="bg2"/>
                        </a:buClr>
                        <a:buFont typeface="Wingdings" panose="05000000000000000000" pitchFamily="2" charset="2"/>
                        <a:buChar char="§"/>
                        <a:defRPr/>
                      </a:pPr>
                      <a:r>
                        <a:rPr lang="en-US" sz="2000" kern="1200" dirty="0">
                          <a:solidFill>
                            <a:srgbClr val="C00000"/>
                          </a:solidFill>
                          <a:effectLst/>
                          <a:latin typeface="Calibri" panose="020F0502020204030204" pitchFamily="34" charset="0"/>
                          <a:ea typeface="+mn-ea"/>
                          <a:cs typeface="+mn-cs"/>
                        </a:rPr>
                        <a:t>Sun and moon 1:16</a:t>
                      </a:r>
                    </a:p>
                  </a:txBody>
                  <a:tcPr anchor="ctr"/>
                </a:tc>
                <a:tc>
                  <a:txBody>
                    <a:bodyPr/>
                    <a:lstStyle/>
                    <a:p>
                      <a:pPr marL="342900" marR="0" lvl="0" indent="-342900" algn="l" defTabSz="914400" rtl="0" eaLnBrk="1" fontAlgn="auto" latinLnBrk="0" hangingPunct="1">
                        <a:lnSpc>
                          <a:spcPct val="100000"/>
                        </a:lnSpc>
                        <a:spcBef>
                          <a:spcPts val="0"/>
                        </a:spcBef>
                        <a:spcAft>
                          <a:spcPts val="1200"/>
                        </a:spcAft>
                        <a:buClr>
                          <a:srgbClr val="000000"/>
                        </a:buClr>
                        <a:buSzTx/>
                        <a:buFont typeface="Wingdings" panose="05000000000000000000" pitchFamily="2" charset="2"/>
                        <a:buChar char="§"/>
                        <a:tabLst/>
                        <a:defRPr/>
                      </a:pPr>
                      <a:r>
                        <a:rPr kumimoji="0" lang="en-US" sz="2000" b="0" i="0" u="none" strike="noStrike" kern="1200" cap="none" spc="0" normalizeH="0" baseline="0" noProof="0" dirty="0">
                          <a:ln>
                            <a:noFill/>
                          </a:ln>
                          <a:solidFill>
                            <a:srgbClr val="0000CC"/>
                          </a:solidFill>
                          <a:effectLst/>
                          <a:uLnTx/>
                          <a:uFillTx/>
                          <a:latin typeface="Calibri" panose="020F0502020204030204" pitchFamily="34" charset="0"/>
                          <a:ea typeface="+mn-ea"/>
                          <a:cs typeface="+mn-cs"/>
                        </a:rPr>
                        <a:t>No sun and moon 21:23</a:t>
                      </a:r>
                    </a:p>
                  </a:txBody>
                  <a:tcPr anchor="ctr"/>
                </a:tc>
                <a:extLst>
                  <a:ext uri="{0D108BD9-81ED-4DB2-BD59-A6C34878D82A}">
                    <a16:rowId xmlns:a16="http://schemas.microsoft.com/office/drawing/2014/main" val="4039762371"/>
                  </a:ext>
                </a:extLst>
              </a:tr>
              <a:tr h="457200">
                <a:tc>
                  <a:txBody>
                    <a:bodyPr/>
                    <a:lstStyle/>
                    <a:p>
                      <a:pPr marL="342900" indent="-342900" algn="l" defTabSz="914400" rtl="0" eaLnBrk="1" latinLnBrk="0" hangingPunct="1">
                        <a:spcAft>
                          <a:spcPts val="1200"/>
                        </a:spcAft>
                        <a:buClr>
                          <a:schemeClr val="bg2"/>
                        </a:buClr>
                        <a:buFont typeface="Wingdings" panose="05000000000000000000" pitchFamily="2" charset="2"/>
                        <a:buChar char="§"/>
                        <a:defRPr/>
                      </a:pPr>
                      <a:r>
                        <a:rPr lang="en-US" sz="2000" kern="1200" dirty="0">
                          <a:solidFill>
                            <a:srgbClr val="C00000"/>
                          </a:solidFill>
                          <a:effectLst/>
                          <a:latin typeface="Calibri" panose="020F0502020204030204" pitchFamily="34" charset="0"/>
                          <a:ea typeface="+mn-ea"/>
                          <a:cs typeface="+mn-cs"/>
                        </a:rPr>
                        <a:t>Garden 2:8-9</a:t>
                      </a:r>
                    </a:p>
                  </a:txBody>
                  <a:tcPr anchor="ctr"/>
                </a:tc>
                <a:tc>
                  <a:txBody>
                    <a:bodyPr/>
                    <a:lstStyle/>
                    <a:p>
                      <a:pPr marL="342900" marR="0" lvl="0" indent="-342900" algn="l" defTabSz="914400" rtl="0" eaLnBrk="1" fontAlgn="auto" latinLnBrk="0" hangingPunct="1">
                        <a:lnSpc>
                          <a:spcPct val="100000"/>
                        </a:lnSpc>
                        <a:spcBef>
                          <a:spcPts val="0"/>
                        </a:spcBef>
                        <a:spcAft>
                          <a:spcPts val="1200"/>
                        </a:spcAft>
                        <a:buClr>
                          <a:srgbClr val="000000"/>
                        </a:buClr>
                        <a:buSzTx/>
                        <a:buFont typeface="Wingdings" panose="05000000000000000000" pitchFamily="2" charset="2"/>
                        <a:buChar char="§"/>
                        <a:tabLst/>
                        <a:defRPr/>
                      </a:pPr>
                      <a:r>
                        <a:rPr kumimoji="0" lang="en-US" sz="2000" b="0" i="0" u="none" strike="noStrike" kern="1200" cap="none" spc="0" normalizeH="0" baseline="0" noProof="0" dirty="0">
                          <a:ln>
                            <a:noFill/>
                          </a:ln>
                          <a:solidFill>
                            <a:srgbClr val="0000CC"/>
                          </a:solidFill>
                          <a:effectLst/>
                          <a:uLnTx/>
                          <a:uFillTx/>
                          <a:latin typeface="Calibri" panose="020F0502020204030204" pitchFamily="34" charset="0"/>
                          <a:ea typeface="+mn-ea"/>
                          <a:cs typeface="+mn-cs"/>
                        </a:rPr>
                        <a:t>City (21:2)</a:t>
                      </a:r>
                    </a:p>
                  </a:txBody>
                  <a:tcPr anchor="ctr"/>
                </a:tc>
                <a:extLst>
                  <a:ext uri="{0D108BD9-81ED-4DB2-BD59-A6C34878D82A}">
                    <a16:rowId xmlns:a16="http://schemas.microsoft.com/office/drawing/2014/main" val="204693539"/>
                  </a:ext>
                </a:extLst>
              </a:tr>
              <a:tr h="457200">
                <a:tc>
                  <a:txBody>
                    <a:bodyPr/>
                    <a:lstStyle/>
                    <a:p>
                      <a:pPr marL="342900" indent="-342900" algn="l" defTabSz="914400" rtl="0" eaLnBrk="1" latinLnBrk="0" hangingPunct="1">
                        <a:spcAft>
                          <a:spcPts val="1200"/>
                        </a:spcAft>
                        <a:buClr>
                          <a:schemeClr val="bg2"/>
                        </a:buClr>
                        <a:buFont typeface="Wingdings" panose="05000000000000000000" pitchFamily="2" charset="2"/>
                        <a:buChar char="§"/>
                        <a:defRPr/>
                      </a:pPr>
                      <a:r>
                        <a:rPr lang="en-US" sz="2000" kern="1200" dirty="0">
                          <a:solidFill>
                            <a:srgbClr val="C00000"/>
                          </a:solidFill>
                          <a:effectLst/>
                          <a:latin typeface="Calibri" panose="020F0502020204030204" pitchFamily="34" charset="0"/>
                          <a:ea typeface="+mn-ea"/>
                          <a:cs typeface="+mn-cs"/>
                        </a:rPr>
                        <a:t>River flowing out of Eden 2:10</a:t>
                      </a:r>
                    </a:p>
                  </a:txBody>
                  <a:tcPr anchor="ctr"/>
                </a:tc>
                <a:tc>
                  <a:txBody>
                    <a:bodyPr/>
                    <a:lstStyle/>
                    <a:p>
                      <a:pPr marL="342900" marR="0" lvl="0" indent="-342900" algn="l" defTabSz="914400" rtl="0" eaLnBrk="1" fontAlgn="auto" latinLnBrk="0" hangingPunct="1">
                        <a:lnSpc>
                          <a:spcPct val="100000"/>
                        </a:lnSpc>
                        <a:spcBef>
                          <a:spcPts val="0"/>
                        </a:spcBef>
                        <a:spcAft>
                          <a:spcPts val="1200"/>
                        </a:spcAft>
                        <a:buClr>
                          <a:srgbClr val="000000"/>
                        </a:buClr>
                        <a:buSzTx/>
                        <a:buFont typeface="Wingdings" panose="05000000000000000000" pitchFamily="2" charset="2"/>
                        <a:buChar char="§"/>
                        <a:tabLst/>
                        <a:defRPr/>
                      </a:pPr>
                      <a:r>
                        <a:rPr kumimoji="0" lang="en-US" sz="2000" b="0" i="0" u="none" strike="noStrike" kern="1200" cap="none" spc="0" normalizeH="0" baseline="0" noProof="0" dirty="0">
                          <a:ln>
                            <a:noFill/>
                          </a:ln>
                          <a:solidFill>
                            <a:srgbClr val="0000CC"/>
                          </a:solidFill>
                          <a:effectLst/>
                          <a:uLnTx/>
                          <a:uFillTx/>
                          <a:latin typeface="Calibri" panose="020F0502020204030204" pitchFamily="34" charset="0"/>
                          <a:ea typeface="+mn-ea"/>
                          <a:cs typeface="+mn-cs"/>
                        </a:rPr>
                        <a:t>River flowing from throne 22:1</a:t>
                      </a:r>
                    </a:p>
                  </a:txBody>
                  <a:tcPr anchor="ctr"/>
                </a:tc>
                <a:extLst>
                  <a:ext uri="{0D108BD9-81ED-4DB2-BD59-A6C34878D82A}">
                    <a16:rowId xmlns:a16="http://schemas.microsoft.com/office/drawing/2014/main" val="3419655865"/>
                  </a:ext>
                </a:extLst>
              </a:tr>
              <a:tr h="457200">
                <a:tc>
                  <a:txBody>
                    <a:bodyPr/>
                    <a:lstStyle/>
                    <a:p>
                      <a:pPr marL="342900" indent="-342900" algn="l" defTabSz="914400" rtl="0" eaLnBrk="1" latinLnBrk="0" hangingPunct="1">
                        <a:spcAft>
                          <a:spcPts val="1200"/>
                        </a:spcAft>
                        <a:buClr>
                          <a:schemeClr val="bg2"/>
                        </a:buClr>
                        <a:buFont typeface="Wingdings" panose="05000000000000000000" pitchFamily="2" charset="2"/>
                        <a:buChar char="§"/>
                        <a:defRPr/>
                      </a:pPr>
                      <a:r>
                        <a:rPr lang="en-US" sz="2000" kern="1200" dirty="0">
                          <a:solidFill>
                            <a:srgbClr val="C00000"/>
                          </a:solidFill>
                          <a:effectLst/>
                          <a:latin typeface="Calibri" panose="020F0502020204030204" pitchFamily="34" charset="0"/>
                          <a:ea typeface="+mn-ea"/>
                          <a:cs typeface="+mn-cs"/>
                        </a:rPr>
                        <a:t>Gold in the land 2:12</a:t>
                      </a:r>
                    </a:p>
                  </a:txBody>
                  <a:tcPr anchor="ctr"/>
                </a:tc>
                <a:tc>
                  <a:txBody>
                    <a:bodyPr/>
                    <a:lstStyle/>
                    <a:p>
                      <a:pPr marL="342900" marR="0" lvl="0" indent="-342900" algn="l" defTabSz="914400" rtl="0" eaLnBrk="1" fontAlgn="auto" latinLnBrk="0" hangingPunct="1">
                        <a:lnSpc>
                          <a:spcPct val="100000"/>
                        </a:lnSpc>
                        <a:spcBef>
                          <a:spcPts val="0"/>
                        </a:spcBef>
                        <a:spcAft>
                          <a:spcPts val="1200"/>
                        </a:spcAft>
                        <a:buClr>
                          <a:srgbClr val="000000"/>
                        </a:buClr>
                        <a:buSzTx/>
                        <a:buFont typeface="Wingdings" panose="05000000000000000000" pitchFamily="2" charset="2"/>
                        <a:buChar char="§"/>
                        <a:tabLst/>
                        <a:defRPr/>
                      </a:pPr>
                      <a:r>
                        <a:rPr kumimoji="0" lang="en-US" sz="2000" b="0" i="0" u="none" strike="noStrike" kern="1200" cap="none" spc="0" normalizeH="0" baseline="0" noProof="0" dirty="0">
                          <a:ln>
                            <a:noFill/>
                          </a:ln>
                          <a:solidFill>
                            <a:srgbClr val="0000CC"/>
                          </a:solidFill>
                          <a:effectLst/>
                          <a:uLnTx/>
                          <a:uFillTx/>
                          <a:latin typeface="Calibri" panose="020F0502020204030204" pitchFamily="34" charset="0"/>
                          <a:ea typeface="+mn-ea"/>
                          <a:cs typeface="+mn-cs"/>
                        </a:rPr>
                        <a:t>Gold in the city 21:21</a:t>
                      </a:r>
                    </a:p>
                  </a:txBody>
                  <a:tcPr anchor="ctr"/>
                </a:tc>
                <a:extLst>
                  <a:ext uri="{0D108BD9-81ED-4DB2-BD59-A6C34878D82A}">
                    <a16:rowId xmlns:a16="http://schemas.microsoft.com/office/drawing/2014/main" val="3213644749"/>
                  </a:ext>
                </a:extLst>
              </a:tr>
              <a:tr h="457200">
                <a:tc>
                  <a:txBody>
                    <a:bodyPr/>
                    <a:lstStyle/>
                    <a:p>
                      <a:pPr marL="342900" indent="-342900" algn="l" defTabSz="914400" rtl="0" eaLnBrk="1" latinLnBrk="0" hangingPunct="1">
                        <a:spcAft>
                          <a:spcPts val="1200"/>
                        </a:spcAft>
                        <a:buClr>
                          <a:schemeClr val="bg2"/>
                        </a:buClr>
                        <a:buFont typeface="Wingdings" panose="05000000000000000000" pitchFamily="2" charset="2"/>
                        <a:buChar char="§"/>
                        <a:defRPr/>
                      </a:pPr>
                      <a:r>
                        <a:rPr lang="en-US" sz="2000" kern="1200" dirty="0">
                          <a:solidFill>
                            <a:srgbClr val="C00000"/>
                          </a:solidFill>
                          <a:effectLst/>
                          <a:latin typeface="Calibri" panose="020F0502020204030204" pitchFamily="34" charset="0"/>
                          <a:ea typeface="+mn-ea"/>
                          <a:cs typeface="+mn-cs"/>
                        </a:rPr>
                        <a:t>Tree of life in the middle of the garden 2:9</a:t>
                      </a:r>
                    </a:p>
                  </a:txBody>
                  <a:tcPr anchor="ctr"/>
                </a:tc>
                <a:tc>
                  <a:txBody>
                    <a:bodyPr/>
                    <a:lstStyle/>
                    <a:p>
                      <a:pPr marL="342900" marR="0" lvl="0" indent="-342900" algn="l" defTabSz="914400" rtl="0" eaLnBrk="1" fontAlgn="auto" latinLnBrk="0" hangingPunct="1">
                        <a:lnSpc>
                          <a:spcPct val="100000"/>
                        </a:lnSpc>
                        <a:spcBef>
                          <a:spcPts val="0"/>
                        </a:spcBef>
                        <a:spcAft>
                          <a:spcPts val="1200"/>
                        </a:spcAft>
                        <a:buClr>
                          <a:srgbClr val="000000"/>
                        </a:buClr>
                        <a:buSzTx/>
                        <a:buFont typeface="Wingdings" panose="05000000000000000000" pitchFamily="2" charset="2"/>
                        <a:buChar char="§"/>
                        <a:tabLst/>
                        <a:defRPr/>
                      </a:pPr>
                      <a:r>
                        <a:rPr kumimoji="0" lang="en-US" sz="2000" b="0" i="0" u="none" strike="noStrike" kern="1200" cap="none" spc="0" normalizeH="0" baseline="0" noProof="0" dirty="0">
                          <a:ln>
                            <a:noFill/>
                          </a:ln>
                          <a:solidFill>
                            <a:srgbClr val="0000CC"/>
                          </a:solidFill>
                          <a:effectLst/>
                          <a:uLnTx/>
                          <a:uFillTx/>
                          <a:latin typeface="Calibri" panose="020F0502020204030204" pitchFamily="34" charset="0"/>
                          <a:ea typeface="+mn-ea"/>
                          <a:cs typeface="+mn-cs"/>
                        </a:rPr>
                        <a:t>Tree of life throughout the city 22:2</a:t>
                      </a:r>
                    </a:p>
                  </a:txBody>
                  <a:tcPr anchor="ctr"/>
                </a:tc>
                <a:extLst>
                  <a:ext uri="{0D108BD9-81ED-4DB2-BD59-A6C34878D82A}">
                    <a16:rowId xmlns:a16="http://schemas.microsoft.com/office/drawing/2014/main" val="3962192283"/>
                  </a:ext>
                </a:extLst>
              </a:tr>
              <a:tr h="457200">
                <a:tc>
                  <a:txBody>
                    <a:bodyPr/>
                    <a:lstStyle/>
                    <a:p>
                      <a:pPr marL="342900" indent="-342900" algn="l" defTabSz="914400" rtl="0" eaLnBrk="1" latinLnBrk="0" hangingPunct="1">
                        <a:spcAft>
                          <a:spcPts val="1200"/>
                        </a:spcAft>
                        <a:buClr>
                          <a:schemeClr val="bg2"/>
                        </a:buClr>
                        <a:buFont typeface="Wingdings" panose="05000000000000000000" pitchFamily="2" charset="2"/>
                        <a:buChar char="§"/>
                        <a:defRPr/>
                      </a:pPr>
                      <a:r>
                        <a:rPr lang="en-US" sz="2000" kern="1200" dirty="0">
                          <a:solidFill>
                            <a:srgbClr val="C00000"/>
                          </a:solidFill>
                          <a:effectLst/>
                          <a:latin typeface="Calibri" panose="020F0502020204030204" pitchFamily="34" charset="0"/>
                          <a:ea typeface="+mn-ea"/>
                          <a:cs typeface="+mn-cs"/>
                        </a:rPr>
                        <a:t>Bdellium and onyx stone 2:12</a:t>
                      </a:r>
                    </a:p>
                  </a:txBody>
                  <a:tcPr anchor="ctr"/>
                </a:tc>
                <a:tc>
                  <a:txBody>
                    <a:bodyPr/>
                    <a:lstStyle/>
                    <a:p>
                      <a:pPr marL="342900" marR="0" lvl="0" indent="-342900" algn="l" defTabSz="914400" rtl="0" eaLnBrk="1" fontAlgn="auto" latinLnBrk="0" hangingPunct="1">
                        <a:lnSpc>
                          <a:spcPct val="100000"/>
                        </a:lnSpc>
                        <a:spcBef>
                          <a:spcPts val="0"/>
                        </a:spcBef>
                        <a:spcAft>
                          <a:spcPts val="1200"/>
                        </a:spcAft>
                        <a:buClr>
                          <a:srgbClr val="000000"/>
                        </a:buClr>
                        <a:buSzTx/>
                        <a:buFont typeface="Wingdings" panose="05000000000000000000" pitchFamily="2" charset="2"/>
                        <a:buChar char="§"/>
                        <a:tabLst/>
                        <a:defRPr/>
                      </a:pPr>
                      <a:r>
                        <a:rPr kumimoji="0" lang="en-US" sz="2000" b="0" i="0" u="none" strike="noStrike" kern="1200" cap="none" spc="0" normalizeH="0" baseline="0" noProof="0" dirty="0">
                          <a:ln>
                            <a:noFill/>
                          </a:ln>
                          <a:solidFill>
                            <a:srgbClr val="0000CC"/>
                          </a:solidFill>
                          <a:effectLst/>
                          <a:uLnTx/>
                          <a:uFillTx/>
                          <a:latin typeface="Calibri" panose="020F0502020204030204" pitchFamily="34" charset="0"/>
                          <a:ea typeface="+mn-ea"/>
                          <a:cs typeface="+mn-cs"/>
                        </a:rPr>
                        <a:t>All manner of stones 21:19</a:t>
                      </a:r>
                    </a:p>
                  </a:txBody>
                  <a:tcPr anchor="ctr"/>
                </a:tc>
                <a:extLst>
                  <a:ext uri="{0D108BD9-81ED-4DB2-BD59-A6C34878D82A}">
                    <a16:rowId xmlns:a16="http://schemas.microsoft.com/office/drawing/2014/main" val="3472816775"/>
                  </a:ext>
                </a:extLst>
              </a:tr>
              <a:tr h="457200">
                <a:tc>
                  <a:txBody>
                    <a:bodyPr/>
                    <a:lstStyle/>
                    <a:p>
                      <a:pPr marL="342900" marR="0" lvl="0" indent="-342900" algn="l" defTabSz="914400" rtl="0" eaLnBrk="1" fontAlgn="auto" latinLnBrk="0" hangingPunct="1">
                        <a:lnSpc>
                          <a:spcPct val="100000"/>
                        </a:lnSpc>
                        <a:spcBef>
                          <a:spcPts val="0"/>
                        </a:spcBef>
                        <a:spcAft>
                          <a:spcPts val="0"/>
                        </a:spcAft>
                        <a:buClr>
                          <a:schemeClr val="bg2"/>
                        </a:buClr>
                        <a:buSzTx/>
                        <a:buFont typeface="Wingdings" panose="05000000000000000000" pitchFamily="2" charset="2"/>
                        <a:buChar char="§"/>
                        <a:tabLst/>
                        <a:defRPr/>
                      </a:pPr>
                      <a:r>
                        <a:rPr lang="en-US" sz="2000" kern="1200" dirty="0">
                          <a:solidFill>
                            <a:srgbClr val="C00000"/>
                          </a:solidFill>
                          <a:effectLst/>
                          <a:latin typeface="Calibri" panose="020F0502020204030204" pitchFamily="34" charset="0"/>
                          <a:ea typeface="+mn-ea"/>
                          <a:cs typeface="+mn-cs"/>
                        </a:rPr>
                        <a:t>God walking in the garden 3:8</a:t>
                      </a:r>
                      <a:endParaRPr lang="en-US" sz="2000" dirty="0">
                        <a:solidFill>
                          <a:srgbClr val="C00000"/>
                        </a:solidFill>
                        <a:effectLst/>
                        <a:latin typeface="Calibri" panose="020F0502020204030204" pitchFamily="34" charset="0"/>
                        <a:ea typeface="+mn-ea"/>
                        <a:cs typeface="+mn-cs"/>
                      </a:endParaRPr>
                    </a:p>
                  </a:txBody>
                  <a:tcPr anchor="ctr"/>
                </a:tc>
                <a:tc>
                  <a:txBody>
                    <a:bodyPr/>
                    <a:lstStyle/>
                    <a:p>
                      <a:pPr marL="342900" marR="0" lvl="0" indent="-342900" algn="l" defTabSz="914400" rtl="0" eaLnBrk="1" fontAlgn="auto" latinLnBrk="0" hangingPunct="1">
                        <a:lnSpc>
                          <a:spcPct val="100000"/>
                        </a:lnSpc>
                        <a:spcBef>
                          <a:spcPts val="0"/>
                        </a:spcBef>
                        <a:spcAft>
                          <a:spcPts val="0"/>
                        </a:spcAft>
                        <a:buClr>
                          <a:schemeClr val="bg2"/>
                        </a:buClr>
                        <a:buSzTx/>
                        <a:buFont typeface="Wingdings" panose="05000000000000000000" pitchFamily="2" charset="2"/>
                        <a:buChar char="§"/>
                        <a:tabLst/>
                        <a:defRPr/>
                      </a:pPr>
                      <a:r>
                        <a:rPr kumimoji="0" lang="en-US" sz="2000" b="0" i="0" u="none" strike="noStrike" kern="1200" cap="none" spc="0" normalizeH="0" baseline="0" noProof="0" dirty="0">
                          <a:ln>
                            <a:noFill/>
                          </a:ln>
                          <a:solidFill>
                            <a:srgbClr val="0000CC"/>
                          </a:solidFill>
                          <a:effectLst/>
                          <a:uLnTx/>
                          <a:uFillTx/>
                          <a:latin typeface="Calibri" panose="020F0502020204030204" pitchFamily="34" charset="0"/>
                          <a:ea typeface="+mn-ea"/>
                          <a:cs typeface="+mn-cs"/>
                        </a:rPr>
                        <a:t>God dwelling with His people 21:3</a:t>
                      </a:r>
                      <a:endParaRPr lang="en-US" sz="2000" kern="1200" dirty="0">
                        <a:solidFill>
                          <a:srgbClr val="0000CC"/>
                        </a:solidFill>
                        <a:effectLst/>
                        <a:latin typeface="Calibri" panose="020F0502020204030204" pitchFamily="34" charset="0"/>
                        <a:ea typeface="+mn-ea"/>
                        <a:cs typeface="+mn-cs"/>
                      </a:endParaRPr>
                    </a:p>
                  </a:txBody>
                  <a:tcPr anchor="ctr"/>
                </a:tc>
                <a:extLst>
                  <a:ext uri="{0D108BD9-81ED-4DB2-BD59-A6C34878D82A}">
                    <a16:rowId xmlns:a16="http://schemas.microsoft.com/office/drawing/2014/main" val="3509102715"/>
                  </a:ext>
                </a:extLst>
              </a:tr>
              <a:tr h="370840">
                <a:tc gridSpan="2">
                  <a:txBody>
                    <a:bodyPr/>
                    <a:lstStyle/>
                    <a:p>
                      <a:pPr marL="0" marR="0" lvl="0" indent="0" algn="ctr" defTabSz="914400" rtl="0" eaLnBrk="1" fontAlgn="auto" latinLnBrk="0" hangingPunct="1">
                        <a:lnSpc>
                          <a:spcPct val="100000"/>
                        </a:lnSpc>
                        <a:spcBef>
                          <a:spcPts val="0"/>
                        </a:spcBef>
                        <a:spcAft>
                          <a:spcPts val="0"/>
                        </a:spcAft>
                        <a:buClr>
                          <a:srgbClr val="0000FF"/>
                        </a:buClr>
                        <a:buSzTx/>
                        <a:buFont typeface="Wingdings" panose="05000000000000000000" pitchFamily="2" charset="2"/>
                        <a:buNone/>
                        <a:tabLst/>
                        <a:defRPr/>
                      </a:pPr>
                      <a:r>
                        <a:rPr lang="en-US" sz="1800" kern="1200" dirty="0">
                          <a:solidFill>
                            <a:schemeClr val="bg2"/>
                          </a:solidFill>
                          <a:effectLst/>
                          <a:latin typeface="Calibri" panose="020F0502020204030204" pitchFamily="34" charset="0"/>
                          <a:ea typeface="+mn-ea"/>
                          <a:cs typeface="+mn-cs"/>
                        </a:rPr>
                        <a:t>Henry Morris, </a:t>
                      </a:r>
                      <a:r>
                        <a:rPr lang="en-US" sz="1800" i="1" kern="1200" dirty="0">
                          <a:solidFill>
                            <a:schemeClr val="bg2"/>
                          </a:solidFill>
                          <a:effectLst/>
                          <a:latin typeface="Calibri" panose="020F0502020204030204" pitchFamily="34" charset="0"/>
                          <a:ea typeface="+mn-ea"/>
                          <a:cs typeface="+mn-cs"/>
                        </a:rPr>
                        <a:t>Genesis Record</a:t>
                      </a:r>
                      <a:r>
                        <a:rPr lang="en-US" sz="1800" kern="1200" dirty="0">
                          <a:solidFill>
                            <a:schemeClr val="bg2"/>
                          </a:solidFill>
                          <a:effectLst/>
                          <a:latin typeface="Calibri" panose="020F0502020204030204" pitchFamily="34" charset="0"/>
                          <a:ea typeface="+mn-ea"/>
                          <a:cs typeface="+mn-cs"/>
                        </a:rPr>
                        <a:t>, p.33</a:t>
                      </a:r>
                    </a:p>
                  </a:txBody>
                  <a:tcPr anchor="ctr"/>
                </a:tc>
                <a:tc hMerge="1">
                  <a:txBody>
                    <a:bodyPr/>
                    <a:lstStyle/>
                    <a:p>
                      <a:pPr marL="342900" marR="0" lvl="0" indent="-342900" algn="l" defTabSz="914400" rtl="0" eaLnBrk="1" fontAlgn="auto" latinLnBrk="0" hangingPunct="1">
                        <a:lnSpc>
                          <a:spcPct val="100000"/>
                        </a:lnSpc>
                        <a:spcBef>
                          <a:spcPts val="0"/>
                        </a:spcBef>
                        <a:spcAft>
                          <a:spcPts val="0"/>
                        </a:spcAft>
                        <a:buClr>
                          <a:srgbClr val="0000FF"/>
                        </a:buClr>
                        <a:buSzTx/>
                        <a:buFont typeface="Wingdings" panose="05000000000000000000" pitchFamily="2" charset="2"/>
                        <a:buChar char="§"/>
                        <a:tabLst/>
                        <a:defRPr/>
                      </a:pPr>
                      <a:endParaRPr lang="en-US" sz="2000" kern="1200" dirty="0">
                        <a:solidFill>
                          <a:schemeClr val="bg2"/>
                        </a:solidFill>
                        <a:effectLst/>
                        <a:latin typeface="Calibri" panose="020F0502020204030204" pitchFamily="34" charset="0"/>
                        <a:ea typeface="+mn-ea"/>
                        <a:cs typeface="+mn-cs"/>
                      </a:endParaRPr>
                    </a:p>
                  </a:txBody>
                  <a:tcPr/>
                </a:tc>
                <a:extLst>
                  <a:ext uri="{0D108BD9-81ED-4DB2-BD59-A6C34878D82A}">
                    <a16:rowId xmlns:a16="http://schemas.microsoft.com/office/drawing/2014/main" val="3679980747"/>
                  </a:ext>
                </a:extLst>
              </a:tr>
            </a:tbl>
          </a:graphicData>
        </a:graphic>
      </p:graphicFrame>
    </p:spTree>
    <p:extLst>
      <p:ext uri="{BB962C8B-B14F-4D97-AF65-F5344CB8AC3E}">
        <p14:creationId xmlns:p14="http://schemas.microsoft.com/office/powerpoint/2010/main" val="2864168895"/>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type="body" idx="1"/>
          </p:nvPr>
        </p:nvSpPr>
        <p:spPr>
          <a:xfrm>
            <a:off x="457200" y="1371600"/>
            <a:ext cx="7086600" cy="4119563"/>
          </a:xfrm>
        </p:spPr>
        <p:txBody>
          <a:bodyPr/>
          <a:lstStyle/>
          <a:p>
            <a:pPr marL="457200" lvl="1" indent="-457200" eaLnBrk="1" hangingPunct="1">
              <a:spcBef>
                <a:spcPts val="0"/>
              </a:spcBef>
              <a:spcAft>
                <a:spcPts val="3000"/>
              </a:spcAft>
              <a:buClr>
                <a:schemeClr val="tx2"/>
              </a:buClr>
              <a:buSzPct val="100000"/>
              <a:buFont typeface="Wingdings" pitchFamily="2" charset="2"/>
              <a:buAutoNum type="romanUcPeriod"/>
              <a:defRPr/>
            </a:pPr>
            <a:r>
              <a:rPr lang="en-US" b="1" dirty="0">
                <a:solidFill>
                  <a:srgbClr val="FFFFCC"/>
                </a:solidFill>
                <a:effectLst>
                  <a:outerShdw blurRad="38100" dist="38100" dir="2700000" algn="tl">
                    <a:srgbClr val="000000">
                      <a:alpha val="43137"/>
                    </a:srgbClr>
                  </a:outerShdw>
                </a:effectLst>
              </a:rPr>
              <a:t>Genesis 1-11 (four events)</a:t>
            </a:r>
          </a:p>
          <a:p>
            <a:pPr marL="914400" lvl="1" indent="-457200" eaLnBrk="1" hangingPunct="1">
              <a:spcBef>
                <a:spcPts val="0"/>
              </a:spcBef>
              <a:spcAft>
                <a:spcPts val="3000"/>
              </a:spcAft>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Creation (1-2)</a:t>
            </a:r>
          </a:p>
          <a:p>
            <a:pPr marL="914400" lvl="1" indent="-457200" eaLnBrk="1" hangingPunct="1">
              <a:spcBef>
                <a:spcPts val="0"/>
              </a:spcBef>
              <a:spcAft>
                <a:spcPts val="3000"/>
              </a:spcAft>
              <a:buSzPct val="100000"/>
              <a:buFont typeface="+mj-lt"/>
              <a:buAutoNum type="alphaUcPeriod"/>
              <a:defRPr/>
            </a:pPr>
            <a:r>
              <a:rPr lang="en-US" dirty="0">
                <a:effectLst>
                  <a:outerShdw blurRad="38100" dist="38100" dir="2700000" algn="tl">
                    <a:srgbClr val="000000">
                      <a:alpha val="43137"/>
                    </a:srgbClr>
                  </a:outerShdw>
                </a:effectLst>
              </a:rPr>
              <a:t>Fall (3-5)</a:t>
            </a:r>
          </a:p>
          <a:p>
            <a:pPr marL="914400" lvl="1" indent="-457200" eaLnBrk="1" hangingPunct="1">
              <a:spcBef>
                <a:spcPts val="0"/>
              </a:spcBef>
              <a:spcAft>
                <a:spcPts val="3000"/>
              </a:spcAft>
              <a:buSzPct val="100000"/>
              <a:buFont typeface="+mj-lt"/>
              <a:buAutoNum type="alphaUcPeriod"/>
              <a:defRPr/>
            </a:pPr>
            <a:r>
              <a:rPr lang="en-US" dirty="0">
                <a:effectLst>
                  <a:outerShdw blurRad="38100" dist="38100" dir="2700000" algn="tl">
                    <a:srgbClr val="000000">
                      <a:alpha val="43137"/>
                    </a:srgbClr>
                  </a:outerShdw>
                </a:effectLst>
              </a:rPr>
              <a:t>Flood (6-9)</a:t>
            </a:r>
          </a:p>
          <a:p>
            <a:pPr marL="914400" lvl="1" indent="-457200" eaLnBrk="1" hangingPunct="1">
              <a:spcBef>
                <a:spcPts val="0"/>
              </a:spcBef>
              <a:spcAft>
                <a:spcPts val="3000"/>
              </a:spcAft>
              <a:buSzPct val="100000"/>
              <a:buFont typeface="+mj-lt"/>
              <a:buAutoNum type="alphaUcPeriod"/>
              <a:defRPr/>
            </a:pPr>
            <a:r>
              <a:rPr lang="en-US" dirty="0">
                <a:effectLst>
                  <a:outerShdw blurRad="38100" dist="38100" dir="2700000" algn="tl">
                    <a:srgbClr val="000000">
                      <a:alpha val="43137"/>
                    </a:srgbClr>
                  </a:outerShdw>
                </a:effectLst>
              </a:rPr>
              <a:t>National dispersion (10-11)</a:t>
            </a:r>
          </a:p>
        </p:txBody>
      </p:sp>
      <p:pic>
        <p:nvPicPr>
          <p:cNvPr id="2" name="Picture 4" descr="5 Bible Lessons to Learn From the Book of Genesis | Jack Wellman">
            <a:extLst>
              <a:ext uri="{FF2B5EF4-FFF2-40B4-BE49-F238E27FC236}">
                <a16:creationId xmlns:a16="http://schemas.microsoft.com/office/drawing/2014/main" id="{86B279D7-E07E-42EE-BC3D-7CC92BFCD41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17054" y="2514600"/>
            <a:ext cx="2745946" cy="18288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2050">
            <a:extLst>
              <a:ext uri="{FF2B5EF4-FFF2-40B4-BE49-F238E27FC236}">
                <a16:creationId xmlns:a16="http://schemas.microsoft.com/office/drawing/2014/main" id="{7E2A6228-CB3B-4F20-9370-1D1ADE66104D}"/>
              </a:ext>
            </a:extLst>
          </p:cNvPr>
          <p:cNvSpPr>
            <a:spLocks noGrp="1" noChangeArrowheads="1"/>
          </p:cNvSpPr>
          <p:nvPr>
            <p:ph type="title"/>
          </p:nvPr>
        </p:nvSpPr>
        <p:spPr>
          <a:xfrm>
            <a:off x="2400300" y="228600"/>
            <a:ext cx="4343400" cy="914400"/>
          </a:xfrm>
        </p:spPr>
        <p:txBody>
          <a:bodyPr/>
          <a:lstStyle/>
          <a:p>
            <a:pPr algn="ctr" eaLnBrk="1" hangingPunct="1"/>
            <a:r>
              <a:rPr lang="en-US" sz="3600" dirty="0">
                <a:effectLst>
                  <a:outerShdw blurRad="38100" dist="38100" dir="2700000" algn="tl">
                    <a:srgbClr val="000000">
                      <a:alpha val="43137"/>
                    </a:srgbClr>
                  </a:outerShdw>
                </a:effectLst>
              </a:rPr>
              <a:t>GENESIS STRUCTURE</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5" name="Picture 3" descr="gold.jpg                                                       00023885Macintosh HD                   B5AC776C:"/>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713706" y="543194"/>
            <a:ext cx="5716588" cy="577161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0092754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3276600" y="228600"/>
            <a:ext cx="2590800" cy="1143000"/>
          </a:xfrm>
        </p:spPr>
        <p:txBody>
          <a:bodyPr/>
          <a:lstStyle/>
          <a:p>
            <a:pPr algn="ctr" eaLnBrk="1" hangingPunct="1"/>
            <a:r>
              <a:rPr lang="en-US" sz="3600" dirty="0">
                <a:effectLst>
                  <a:outerShdw blurRad="38100" dist="38100" dir="2700000" algn="tl">
                    <a:srgbClr val="000000">
                      <a:alpha val="43137"/>
                    </a:srgbClr>
                  </a:outerShdw>
                </a:effectLst>
                <a:latin typeface="Calibri" panose="020F0502020204030204" pitchFamily="34" charset="0"/>
              </a:rPr>
              <a:t>Local Flood?</a:t>
            </a:r>
            <a:br>
              <a:rPr lang="en-US" sz="3600" dirty="0">
                <a:effectLst>
                  <a:outerShdw blurRad="38100" dist="38100" dir="2700000" algn="tl">
                    <a:srgbClr val="000000">
                      <a:alpha val="43137"/>
                    </a:srgbClr>
                  </a:outerShdw>
                </a:effectLst>
                <a:latin typeface="Calibri" panose="020F0502020204030204" pitchFamily="34" charset="0"/>
              </a:rPr>
            </a:br>
            <a:r>
              <a:rPr lang="en-US" sz="2800"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(Gen 2:8-14)</a:t>
            </a:r>
          </a:p>
        </p:txBody>
      </p:sp>
      <p:sp>
        <p:nvSpPr>
          <p:cNvPr id="114691" name="Rectangle 3"/>
          <p:cNvSpPr>
            <a:spLocks noGrp="1" noChangeArrowheads="1"/>
          </p:cNvSpPr>
          <p:nvPr>
            <p:ph type="body" idx="1"/>
          </p:nvPr>
        </p:nvSpPr>
        <p:spPr>
          <a:xfrm>
            <a:off x="838200" y="1946275"/>
            <a:ext cx="7467600" cy="4114800"/>
          </a:xfrm>
        </p:spPr>
        <p:txBody>
          <a:bodyPr/>
          <a:lstStyle/>
          <a:p>
            <a:pPr marL="461963" indent="-461963" algn="just" eaLnBrk="1" hangingPunct="1">
              <a:spcBef>
                <a:spcPts val="0"/>
              </a:spcBef>
              <a:spcAft>
                <a:spcPts val="3600"/>
              </a:spcAft>
              <a:defRPr/>
            </a:pPr>
            <a:r>
              <a:rPr lang="en-US" dirty="0">
                <a:effectLst>
                  <a:outerShdw blurRad="38100" dist="38100" dir="2700000" algn="tl">
                    <a:srgbClr val="000000">
                      <a:alpha val="43137"/>
                    </a:srgbClr>
                  </a:outerShdw>
                </a:effectLst>
                <a:latin typeface="Calibri" panose="020F0502020204030204" pitchFamily="34" charset="0"/>
              </a:rPr>
              <a:t>All four rivers had a common source</a:t>
            </a:r>
          </a:p>
          <a:p>
            <a:pPr marL="461963" indent="-461963" algn="just" eaLnBrk="1" hangingPunct="1">
              <a:spcBef>
                <a:spcPts val="0"/>
              </a:spcBef>
              <a:spcAft>
                <a:spcPts val="3600"/>
              </a:spcAft>
              <a:defRPr/>
            </a:pPr>
            <a:r>
              <a:rPr lang="en-US" b="1" u="sng" dirty="0" err="1">
                <a:solidFill>
                  <a:srgbClr val="FFFFCC"/>
                </a:solidFill>
                <a:effectLst>
                  <a:outerShdw blurRad="38100" dist="38100" dir="2700000" algn="tl">
                    <a:srgbClr val="000000">
                      <a:alpha val="43137"/>
                    </a:srgbClr>
                  </a:outerShdw>
                </a:effectLst>
                <a:latin typeface="Calibri" panose="020F0502020204030204" pitchFamily="34" charset="0"/>
              </a:rPr>
              <a:t>Pishon</a:t>
            </a:r>
            <a:r>
              <a:rPr lang="en-US" b="1" u="sng" dirty="0">
                <a:solidFill>
                  <a:srgbClr val="FFFFCC"/>
                </a:solidFill>
                <a:effectLst>
                  <a:outerShdw blurRad="38100" dist="38100" dir="2700000" algn="tl">
                    <a:srgbClr val="000000">
                      <a:alpha val="43137"/>
                    </a:srgbClr>
                  </a:outerShdw>
                </a:effectLst>
                <a:latin typeface="Calibri" panose="020F0502020204030204" pitchFamily="34" charset="0"/>
              </a:rPr>
              <a:t> and Gihon?</a:t>
            </a:r>
          </a:p>
          <a:p>
            <a:pPr marL="461963" indent="-461963" algn="just" eaLnBrk="1" hangingPunct="1">
              <a:spcBef>
                <a:spcPts val="0"/>
              </a:spcBef>
              <a:spcAft>
                <a:spcPts val="3600"/>
              </a:spcAft>
              <a:defRPr/>
            </a:pPr>
            <a:r>
              <a:rPr lang="en-US" dirty="0">
                <a:effectLst>
                  <a:outerShdw blurRad="38100" dist="38100" dir="2700000" algn="tl">
                    <a:srgbClr val="000000">
                      <a:alpha val="43137"/>
                    </a:srgbClr>
                  </a:outerShdw>
                </a:effectLst>
                <a:latin typeface="Calibri" panose="020F0502020204030204" pitchFamily="34" charset="0"/>
              </a:rPr>
              <a:t>Local flood? Features of post flood world given names familiar to those who survived the flood (Ex: York/New York)</a:t>
            </a:r>
          </a:p>
        </p:txBody>
      </p:sp>
      <p:pic>
        <p:nvPicPr>
          <p:cNvPr id="3" name="Picture 2">
            <a:extLst>
              <a:ext uri="{FF2B5EF4-FFF2-40B4-BE49-F238E27FC236}">
                <a16:creationId xmlns:a16="http://schemas.microsoft.com/office/drawing/2014/main" id="{D54B2163-F846-48D2-A7C6-73D65553F95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992035" y="76200"/>
            <a:ext cx="1075765" cy="914400"/>
          </a:xfrm>
          <a:prstGeom prst="rect">
            <a:avLst/>
          </a:prstGeom>
        </p:spPr>
      </p:pic>
    </p:spTree>
    <p:extLst>
      <p:ext uri="{BB962C8B-B14F-4D97-AF65-F5344CB8AC3E}">
        <p14:creationId xmlns:p14="http://schemas.microsoft.com/office/powerpoint/2010/main" val="36408979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200" y="76200"/>
            <a:ext cx="8991600" cy="6705600"/>
          </a:xfrm>
          <a:prstGeom prst="rect">
            <a:avLst/>
          </a:prstGeom>
        </p:spPr>
      </p:pic>
    </p:spTree>
    <p:extLst>
      <p:ext uri="{BB962C8B-B14F-4D97-AF65-F5344CB8AC3E}">
        <p14:creationId xmlns:p14="http://schemas.microsoft.com/office/powerpoint/2010/main" val="200183476"/>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3276600" y="228600"/>
            <a:ext cx="2590800" cy="1143000"/>
          </a:xfrm>
        </p:spPr>
        <p:txBody>
          <a:bodyPr/>
          <a:lstStyle/>
          <a:p>
            <a:pPr algn="ctr" eaLnBrk="1" hangingPunct="1"/>
            <a:r>
              <a:rPr lang="en-US" sz="3600" dirty="0">
                <a:effectLst>
                  <a:outerShdw blurRad="38100" dist="38100" dir="2700000" algn="tl">
                    <a:srgbClr val="000000">
                      <a:alpha val="43137"/>
                    </a:srgbClr>
                  </a:outerShdw>
                </a:effectLst>
                <a:latin typeface="Calibri" panose="020F0502020204030204" pitchFamily="34" charset="0"/>
              </a:rPr>
              <a:t>Local Flood?</a:t>
            </a:r>
            <a:br>
              <a:rPr lang="en-US" sz="3600" dirty="0">
                <a:effectLst>
                  <a:outerShdw blurRad="38100" dist="38100" dir="2700000" algn="tl">
                    <a:srgbClr val="000000">
                      <a:alpha val="43137"/>
                    </a:srgbClr>
                  </a:outerShdw>
                </a:effectLst>
                <a:latin typeface="Calibri" panose="020F0502020204030204" pitchFamily="34" charset="0"/>
              </a:rPr>
            </a:br>
            <a:r>
              <a:rPr lang="en-US" sz="2800"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(Gen 2:8-14)</a:t>
            </a:r>
          </a:p>
        </p:txBody>
      </p:sp>
      <p:sp>
        <p:nvSpPr>
          <p:cNvPr id="114691" name="Rectangle 3"/>
          <p:cNvSpPr>
            <a:spLocks noGrp="1" noChangeArrowheads="1"/>
          </p:cNvSpPr>
          <p:nvPr>
            <p:ph type="body" idx="1"/>
          </p:nvPr>
        </p:nvSpPr>
        <p:spPr>
          <a:xfrm>
            <a:off x="838199" y="1946275"/>
            <a:ext cx="7866399" cy="4114800"/>
          </a:xfrm>
        </p:spPr>
        <p:txBody>
          <a:bodyPr/>
          <a:lstStyle/>
          <a:p>
            <a:pPr marL="461963" indent="-461963" algn="just" eaLnBrk="1" hangingPunct="1">
              <a:spcBef>
                <a:spcPts val="0"/>
              </a:spcBef>
              <a:spcAft>
                <a:spcPts val="3600"/>
              </a:spcAft>
              <a:defRPr/>
            </a:pPr>
            <a:r>
              <a:rPr lang="en-US" dirty="0">
                <a:effectLst>
                  <a:outerShdw blurRad="38100" dist="38100" dir="2700000" algn="tl">
                    <a:srgbClr val="000000">
                      <a:alpha val="43137"/>
                    </a:srgbClr>
                  </a:outerShdw>
                </a:effectLst>
                <a:latin typeface="Calibri" panose="020F0502020204030204" pitchFamily="34" charset="0"/>
              </a:rPr>
              <a:t>All four rivers had a common source</a:t>
            </a:r>
          </a:p>
          <a:p>
            <a:pPr marL="461963" indent="-461963" algn="just" eaLnBrk="1" hangingPunct="1">
              <a:spcBef>
                <a:spcPts val="0"/>
              </a:spcBef>
              <a:spcAft>
                <a:spcPts val="3600"/>
              </a:spcAft>
              <a:defRPr/>
            </a:pPr>
            <a:r>
              <a:rPr lang="en-US" dirty="0" err="1">
                <a:effectLst>
                  <a:outerShdw blurRad="38100" dist="38100" dir="2700000" algn="tl">
                    <a:srgbClr val="000000">
                      <a:alpha val="43137"/>
                    </a:srgbClr>
                  </a:outerShdw>
                </a:effectLst>
                <a:latin typeface="Calibri" panose="020F0502020204030204" pitchFamily="34" charset="0"/>
              </a:rPr>
              <a:t>Pishon</a:t>
            </a:r>
            <a:r>
              <a:rPr lang="en-US" dirty="0">
                <a:effectLst>
                  <a:outerShdw blurRad="38100" dist="38100" dir="2700000" algn="tl">
                    <a:srgbClr val="000000">
                      <a:alpha val="43137"/>
                    </a:srgbClr>
                  </a:outerShdw>
                </a:effectLst>
                <a:latin typeface="Calibri" panose="020F0502020204030204" pitchFamily="34" charset="0"/>
              </a:rPr>
              <a:t> and Gihon?</a:t>
            </a:r>
          </a:p>
          <a:p>
            <a:pPr marL="461963" indent="-461963" algn="just" eaLnBrk="1" hangingPunct="1">
              <a:spcBef>
                <a:spcPts val="0"/>
              </a:spcBef>
              <a:spcAft>
                <a:spcPts val="3600"/>
              </a:spcAft>
              <a:defRPr/>
            </a:pPr>
            <a:r>
              <a:rPr lang="en-US" b="1" u="sng" dirty="0">
                <a:solidFill>
                  <a:srgbClr val="FFFFCC"/>
                </a:solidFill>
                <a:effectLst>
                  <a:outerShdw blurRad="38100" dist="38100" dir="2700000" algn="tl">
                    <a:srgbClr val="000000">
                      <a:alpha val="43137"/>
                    </a:srgbClr>
                  </a:outerShdw>
                </a:effectLst>
                <a:latin typeface="Calibri" panose="020F0502020204030204" pitchFamily="34" charset="0"/>
              </a:rPr>
              <a:t>Local flood? Features of post flood world given names familiar to those who survived the flood (Ex: York/New York)</a:t>
            </a:r>
          </a:p>
        </p:txBody>
      </p:sp>
      <p:pic>
        <p:nvPicPr>
          <p:cNvPr id="3" name="Picture 2">
            <a:extLst>
              <a:ext uri="{FF2B5EF4-FFF2-40B4-BE49-F238E27FC236}">
                <a16:creationId xmlns:a16="http://schemas.microsoft.com/office/drawing/2014/main" id="{2E12CE19-27F1-4ACC-AB55-4DA630D685D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992035" y="76200"/>
            <a:ext cx="1075765" cy="914400"/>
          </a:xfrm>
          <a:prstGeom prst="rect">
            <a:avLst/>
          </a:prstGeom>
        </p:spPr>
      </p:pic>
    </p:spTree>
    <p:extLst>
      <p:ext uri="{BB962C8B-B14F-4D97-AF65-F5344CB8AC3E}">
        <p14:creationId xmlns:p14="http://schemas.microsoft.com/office/powerpoint/2010/main" val="22361335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2781300" y="228600"/>
            <a:ext cx="3581400" cy="944880"/>
          </a:xfrm>
        </p:spPr>
        <p:txBody>
          <a:bodyPr/>
          <a:lstStyle/>
          <a:p>
            <a:pPr algn="ctr" eaLnBrk="1" hangingPunct="1"/>
            <a:r>
              <a:rPr lang="en-US" sz="3600" dirty="0">
                <a:latin typeface="Calibri" panose="020F0502020204030204" pitchFamily="34" charset="0"/>
              </a:rPr>
              <a:t>Genesis 2 Outline</a:t>
            </a:r>
          </a:p>
        </p:txBody>
      </p:sp>
      <p:sp>
        <p:nvSpPr>
          <p:cNvPr id="102403" name="Rectangle 3"/>
          <p:cNvSpPr>
            <a:spLocks noGrp="1" noChangeArrowheads="1"/>
          </p:cNvSpPr>
          <p:nvPr>
            <p:ph type="body" idx="1"/>
          </p:nvPr>
        </p:nvSpPr>
        <p:spPr>
          <a:xfrm>
            <a:off x="914400" y="1371600"/>
            <a:ext cx="7315200" cy="4495800"/>
          </a:xfrm>
        </p:spPr>
        <p:txBody>
          <a:bodyPr/>
          <a:lstStyle/>
          <a:p>
            <a:pPr eaLnBrk="1" hangingPunct="1">
              <a:spcBef>
                <a:spcPts val="0"/>
              </a:spcBef>
              <a:spcAft>
                <a:spcPts val="3600"/>
              </a:spcAft>
              <a:defRPr/>
            </a:pPr>
            <a:r>
              <a:rPr lang="en-US" dirty="0">
                <a:latin typeface="Calibri" panose="020F0502020204030204" pitchFamily="34" charset="0"/>
              </a:rPr>
              <a:t>Genesis 2:4-7 – Creation of man</a:t>
            </a:r>
          </a:p>
          <a:p>
            <a:pPr eaLnBrk="1" hangingPunct="1">
              <a:spcBef>
                <a:spcPts val="0"/>
              </a:spcBef>
              <a:spcAft>
                <a:spcPts val="3600"/>
              </a:spcAft>
              <a:defRPr/>
            </a:pPr>
            <a:r>
              <a:rPr lang="en-US" dirty="0">
                <a:latin typeface="Calibri" panose="020F0502020204030204" pitchFamily="34" charset="0"/>
              </a:rPr>
              <a:t>Genesis 2:8-14 – Man placed in the Garden of Eden</a:t>
            </a:r>
          </a:p>
          <a:p>
            <a:pPr eaLnBrk="1" hangingPunct="1">
              <a:spcBef>
                <a:spcPts val="0"/>
              </a:spcBef>
              <a:spcAft>
                <a:spcPts val="3600"/>
              </a:spcAft>
              <a:defRPr/>
            </a:pPr>
            <a:r>
              <a:rPr lang="en-US" b="1" u="sng" dirty="0">
                <a:solidFill>
                  <a:srgbClr val="FFFFCC"/>
                </a:solidFill>
                <a:latin typeface="Calibri" panose="020F0502020204030204" pitchFamily="34" charset="0"/>
              </a:rPr>
              <a:t>Genesis 2:15-17 – Man’s responsibilities in the Garden of Eden</a:t>
            </a:r>
          </a:p>
          <a:p>
            <a:pPr eaLnBrk="1" hangingPunct="1">
              <a:spcBef>
                <a:spcPts val="0"/>
              </a:spcBef>
              <a:spcAft>
                <a:spcPts val="3600"/>
              </a:spcAft>
              <a:defRPr/>
            </a:pPr>
            <a:r>
              <a:rPr lang="en-US" dirty="0">
                <a:latin typeface="Calibri" panose="020F0502020204030204" pitchFamily="34" charset="0"/>
              </a:rPr>
              <a:t>Genesis 2:18-25 – First marriage</a:t>
            </a:r>
          </a:p>
        </p:txBody>
      </p:sp>
      <p:pic>
        <p:nvPicPr>
          <p:cNvPr id="3" name="Picture 2">
            <a:extLst>
              <a:ext uri="{FF2B5EF4-FFF2-40B4-BE49-F238E27FC236}">
                <a16:creationId xmlns:a16="http://schemas.microsoft.com/office/drawing/2014/main" id="{18CE6AB8-591C-49CD-A771-4CA5AB0C0DC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992035" y="76200"/>
            <a:ext cx="1075765" cy="914400"/>
          </a:xfrm>
          <a:prstGeom prst="rect">
            <a:avLst/>
          </a:prstGeom>
        </p:spPr>
      </p:pic>
    </p:spTree>
    <p:extLst>
      <p:ext uri="{BB962C8B-B14F-4D97-AF65-F5344CB8AC3E}">
        <p14:creationId xmlns:p14="http://schemas.microsoft.com/office/powerpoint/2010/main" val="6828378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2514600" y="228600"/>
            <a:ext cx="4114800" cy="1143000"/>
          </a:xfrm>
        </p:spPr>
        <p:txBody>
          <a:bodyPr/>
          <a:lstStyle/>
          <a:p>
            <a:pPr algn="ctr" eaLnBrk="1" hangingPunct="1"/>
            <a:r>
              <a:rPr lang="en-US" sz="3600" dirty="0">
                <a:latin typeface="Calibri" panose="020F0502020204030204" pitchFamily="34" charset="0"/>
              </a:rPr>
              <a:t>Man’s Duties in Eden</a:t>
            </a:r>
            <a:br>
              <a:rPr lang="en-US" sz="3600" dirty="0">
                <a:latin typeface="Calibri" panose="020F0502020204030204" pitchFamily="34" charset="0"/>
              </a:rPr>
            </a:br>
            <a:r>
              <a:rPr lang="en-US" sz="2800"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(Gen 2:15-17)</a:t>
            </a:r>
          </a:p>
        </p:txBody>
      </p:sp>
      <p:sp>
        <p:nvSpPr>
          <p:cNvPr id="105475" name="Rectangle 3"/>
          <p:cNvSpPr>
            <a:spLocks noGrp="1" noChangeArrowheads="1"/>
          </p:cNvSpPr>
          <p:nvPr>
            <p:ph type="body" idx="1"/>
          </p:nvPr>
        </p:nvSpPr>
        <p:spPr>
          <a:xfrm>
            <a:off x="685800" y="1600200"/>
            <a:ext cx="7772400" cy="2438400"/>
          </a:xfrm>
        </p:spPr>
        <p:txBody>
          <a:bodyPr/>
          <a:lstStyle/>
          <a:p>
            <a:pPr marL="461963" indent="-461963" algn="just" eaLnBrk="1" hangingPunct="1">
              <a:spcBef>
                <a:spcPts val="0"/>
              </a:spcBef>
              <a:spcAft>
                <a:spcPts val="3600"/>
              </a:spcAft>
              <a:defRPr/>
            </a:pPr>
            <a:r>
              <a:rPr lang="en-US" dirty="0">
                <a:effectLst>
                  <a:outerShdw blurRad="38100" dist="38100" dir="2700000" algn="tl">
                    <a:srgbClr val="000000">
                      <a:alpha val="43137"/>
                    </a:srgbClr>
                  </a:outerShdw>
                </a:effectLst>
                <a:latin typeface="Calibri" panose="020F0502020204030204" pitchFamily="34" charset="0"/>
              </a:rPr>
              <a:t>Theocratic administration</a:t>
            </a:r>
          </a:p>
          <a:p>
            <a:pPr marL="461963" indent="-461963" algn="just" eaLnBrk="1" hangingPunct="1">
              <a:spcBef>
                <a:spcPts val="0"/>
              </a:spcBef>
              <a:spcAft>
                <a:spcPts val="3600"/>
              </a:spcAft>
              <a:defRPr/>
            </a:pPr>
            <a:r>
              <a:rPr lang="en-US" dirty="0">
                <a:effectLst>
                  <a:outerShdw blurRad="38100" dist="38100" dir="2700000" algn="tl">
                    <a:srgbClr val="000000">
                      <a:alpha val="43137"/>
                    </a:srgbClr>
                  </a:outerShdw>
                </a:effectLst>
                <a:latin typeface="Calibri" panose="020F0502020204030204" pitchFamily="34" charset="0"/>
              </a:rPr>
              <a:t>Cultivate and keep the garden – both labor and procreation (Gen 1:28) are pre fall institutions</a:t>
            </a:r>
          </a:p>
        </p:txBody>
      </p:sp>
      <p:pic>
        <p:nvPicPr>
          <p:cNvPr id="3" name="Picture 2">
            <a:extLst>
              <a:ext uri="{FF2B5EF4-FFF2-40B4-BE49-F238E27FC236}">
                <a16:creationId xmlns:a16="http://schemas.microsoft.com/office/drawing/2014/main" id="{C18FE9CF-711F-42E3-AA66-2CABAB5A005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980078" y="4267200"/>
            <a:ext cx="3183844" cy="2286000"/>
          </a:xfrm>
          <a:prstGeom prst="rect">
            <a:avLst/>
          </a:prstGeom>
        </p:spPr>
      </p:pic>
      <p:pic>
        <p:nvPicPr>
          <p:cNvPr id="4" name="Picture 3">
            <a:extLst>
              <a:ext uri="{FF2B5EF4-FFF2-40B4-BE49-F238E27FC236}">
                <a16:creationId xmlns:a16="http://schemas.microsoft.com/office/drawing/2014/main" id="{668E1429-537B-4CDA-8E23-7F9753941F3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92035" y="76200"/>
            <a:ext cx="1075765" cy="914400"/>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2514600" y="228600"/>
            <a:ext cx="4114800" cy="1143000"/>
          </a:xfrm>
        </p:spPr>
        <p:txBody>
          <a:bodyPr/>
          <a:lstStyle/>
          <a:p>
            <a:pPr algn="ctr" eaLnBrk="1" hangingPunct="1"/>
            <a:r>
              <a:rPr lang="en-US" sz="3600" dirty="0">
                <a:latin typeface="Calibri" panose="020F0502020204030204" pitchFamily="34" charset="0"/>
              </a:rPr>
              <a:t>Man’s Duties in Eden</a:t>
            </a:r>
            <a:br>
              <a:rPr lang="en-US" sz="3600" dirty="0">
                <a:latin typeface="Calibri" panose="020F0502020204030204" pitchFamily="34" charset="0"/>
              </a:rPr>
            </a:br>
            <a:r>
              <a:rPr lang="en-US" sz="2800"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(Gen 2:15-17)</a:t>
            </a:r>
          </a:p>
        </p:txBody>
      </p:sp>
      <p:sp>
        <p:nvSpPr>
          <p:cNvPr id="105475" name="Rectangle 3"/>
          <p:cNvSpPr>
            <a:spLocks noGrp="1" noChangeArrowheads="1"/>
          </p:cNvSpPr>
          <p:nvPr>
            <p:ph type="body" idx="1"/>
          </p:nvPr>
        </p:nvSpPr>
        <p:spPr>
          <a:xfrm>
            <a:off x="685800" y="1600200"/>
            <a:ext cx="7772400" cy="2438400"/>
          </a:xfrm>
        </p:spPr>
        <p:txBody>
          <a:bodyPr/>
          <a:lstStyle/>
          <a:p>
            <a:pPr marL="461963" indent="-461963" algn="just" eaLnBrk="1" hangingPunct="1">
              <a:spcBef>
                <a:spcPts val="0"/>
              </a:spcBef>
              <a:spcAft>
                <a:spcPts val="3600"/>
              </a:spcAft>
              <a:defRPr/>
            </a:pPr>
            <a:r>
              <a:rPr lang="en-US" b="1" u="sng" dirty="0">
                <a:solidFill>
                  <a:srgbClr val="FFFFCC"/>
                </a:solidFill>
                <a:effectLst>
                  <a:outerShdw blurRad="38100" dist="38100" dir="2700000" algn="tl">
                    <a:srgbClr val="000000">
                      <a:alpha val="43137"/>
                    </a:srgbClr>
                  </a:outerShdw>
                </a:effectLst>
                <a:latin typeface="Calibri" panose="020F0502020204030204" pitchFamily="34" charset="0"/>
              </a:rPr>
              <a:t>Theocratic administration</a:t>
            </a:r>
          </a:p>
          <a:p>
            <a:pPr marL="461963" indent="-461963" algn="just" eaLnBrk="1" hangingPunct="1">
              <a:spcBef>
                <a:spcPts val="0"/>
              </a:spcBef>
              <a:spcAft>
                <a:spcPts val="3600"/>
              </a:spcAft>
              <a:defRPr/>
            </a:pPr>
            <a:r>
              <a:rPr lang="en-US" dirty="0">
                <a:effectLst>
                  <a:outerShdw blurRad="38100" dist="38100" dir="2700000" algn="tl">
                    <a:srgbClr val="000000">
                      <a:alpha val="43137"/>
                    </a:srgbClr>
                  </a:outerShdw>
                </a:effectLst>
                <a:latin typeface="Calibri" panose="020F0502020204030204" pitchFamily="34" charset="0"/>
              </a:rPr>
              <a:t>Cultivate and keep the garden – both labor and procreation (Gen 1:28) are pre fall institutions</a:t>
            </a:r>
          </a:p>
        </p:txBody>
      </p:sp>
      <p:pic>
        <p:nvPicPr>
          <p:cNvPr id="3" name="Picture 2">
            <a:extLst>
              <a:ext uri="{FF2B5EF4-FFF2-40B4-BE49-F238E27FC236}">
                <a16:creationId xmlns:a16="http://schemas.microsoft.com/office/drawing/2014/main" id="{C18FE9CF-711F-42E3-AA66-2CABAB5A005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980078" y="4267200"/>
            <a:ext cx="3183844" cy="2286000"/>
          </a:xfrm>
          <a:prstGeom prst="rect">
            <a:avLst/>
          </a:prstGeom>
        </p:spPr>
      </p:pic>
      <p:pic>
        <p:nvPicPr>
          <p:cNvPr id="4" name="Picture 3">
            <a:extLst>
              <a:ext uri="{FF2B5EF4-FFF2-40B4-BE49-F238E27FC236}">
                <a16:creationId xmlns:a16="http://schemas.microsoft.com/office/drawing/2014/main" id="{7A5FC9DC-EB7F-44FD-B371-622A10A436A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92035" y="76200"/>
            <a:ext cx="1075765" cy="914400"/>
          </a:xfrm>
          <a:prstGeom prst="rect">
            <a:avLst/>
          </a:prstGeom>
        </p:spPr>
      </p:pic>
    </p:spTree>
    <p:extLst>
      <p:ext uri="{BB962C8B-B14F-4D97-AF65-F5344CB8AC3E}">
        <p14:creationId xmlns:p14="http://schemas.microsoft.com/office/powerpoint/2010/main" val="20539355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23821" y="456946"/>
            <a:ext cx="7096359" cy="5944115"/>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D89D1C6-D37D-4CD3-B500-6B518BB5F1A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5170646"/>
          </a:xfrm>
          <a:prstGeom prst="rect">
            <a:avLst/>
          </a:prstGeom>
          <a:noFill/>
          <a:ln w="28575">
            <a:noFill/>
            <a:miter lim="800000"/>
            <a:headEnd/>
            <a:tailEnd/>
          </a:ln>
        </p:spPr>
        <p:txBody>
          <a:bodyPr wrap="square">
            <a:spAutoFit/>
          </a:bodyPr>
          <a:lstStyle/>
          <a:p>
            <a:pPr algn="ctr">
              <a:spcAft>
                <a:spcPts val="1200"/>
              </a:spcAft>
            </a:pPr>
            <a:r>
              <a:rPr lang="en-US" sz="2700" baseline="30000" dirty="0">
                <a:latin typeface="Calibri" panose="020F0502020204030204" pitchFamily="34" charset="0"/>
              </a:rPr>
              <a:t> </a:t>
            </a: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Genesis 1:26-28</a:t>
            </a:r>
          </a:p>
          <a:p>
            <a:pPr algn="just"/>
            <a:r>
              <a:rPr lang="en-US" sz="2800" baseline="30000" dirty="0">
                <a:latin typeface="Calibri" panose="020F0502020204030204" pitchFamily="34" charset="0"/>
              </a:rPr>
              <a:t>26 </a:t>
            </a:r>
            <a:r>
              <a:rPr lang="en-US" sz="2800" dirty="0">
                <a:latin typeface="Calibri" panose="020F0502020204030204" pitchFamily="34" charset="0"/>
              </a:rPr>
              <a:t>Then God said, “Let Us make man in Our image, according to Our likeness; and let </a:t>
            </a:r>
            <a:r>
              <a:rPr lang="en-US" sz="2800" b="1" u="sng" dirty="0">
                <a:solidFill>
                  <a:srgbClr val="FFFFCC"/>
                </a:solidFill>
                <a:latin typeface="Calibri" panose="020F0502020204030204" pitchFamily="34" charset="0"/>
              </a:rPr>
              <a:t>them rule over the fish of the sea and over the birds of the sky and over the cattle and over all the earth, and over every creeping thing that creeps on the earth</a:t>
            </a:r>
            <a:r>
              <a:rPr lang="en-US" sz="2800" dirty="0">
                <a:latin typeface="Calibri" panose="020F0502020204030204" pitchFamily="34" charset="0"/>
              </a:rPr>
              <a:t>.” </a:t>
            </a:r>
            <a:r>
              <a:rPr lang="en-US" sz="2800" baseline="30000" dirty="0">
                <a:latin typeface="Calibri" panose="020F0502020204030204" pitchFamily="34" charset="0"/>
              </a:rPr>
              <a:t>27 </a:t>
            </a:r>
            <a:r>
              <a:rPr lang="en-US" sz="2800" dirty="0">
                <a:latin typeface="Calibri" panose="020F0502020204030204" pitchFamily="34" charset="0"/>
              </a:rPr>
              <a:t>God created man in His own image, in the image of God He created him; male and female He created them. </a:t>
            </a:r>
            <a:r>
              <a:rPr lang="en-US" sz="2800" baseline="30000" dirty="0">
                <a:latin typeface="Calibri" panose="020F0502020204030204" pitchFamily="34" charset="0"/>
              </a:rPr>
              <a:t>28 </a:t>
            </a:r>
            <a:r>
              <a:rPr lang="en-US" sz="2800" dirty="0">
                <a:latin typeface="Calibri" panose="020F0502020204030204" pitchFamily="34" charset="0"/>
              </a:rPr>
              <a:t>God blessed them; and God said to them, “Be fruitful and multiply, and fill the earth, and </a:t>
            </a:r>
            <a:r>
              <a:rPr lang="en-US" sz="2800" b="1" u="sng" dirty="0">
                <a:solidFill>
                  <a:srgbClr val="FFFFCC"/>
                </a:solidFill>
                <a:latin typeface="Calibri" panose="020F0502020204030204" pitchFamily="34" charset="0"/>
              </a:rPr>
              <a:t>subdue it; and rule over the fish of the sea and over the birds of the sky and over every living thing that moves on the earth</a:t>
            </a:r>
            <a:r>
              <a:rPr lang="en-US" sz="2800" dirty="0">
                <a:latin typeface="Calibri" panose="020F0502020204030204" pitchFamily="34" charset="0"/>
              </a:rPr>
              <a:t>.”</a:t>
            </a:r>
          </a:p>
        </p:txBody>
      </p:sp>
    </p:spTree>
    <p:extLst>
      <p:ext uri="{BB962C8B-B14F-4D97-AF65-F5344CB8AC3E}">
        <p14:creationId xmlns:p14="http://schemas.microsoft.com/office/powerpoint/2010/main" val="6633309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2514600" y="228600"/>
            <a:ext cx="4114800" cy="1143000"/>
          </a:xfrm>
        </p:spPr>
        <p:txBody>
          <a:bodyPr/>
          <a:lstStyle/>
          <a:p>
            <a:pPr algn="ctr" eaLnBrk="1" hangingPunct="1"/>
            <a:r>
              <a:rPr lang="en-US" sz="3600" dirty="0">
                <a:latin typeface="Calibri" panose="020F0502020204030204" pitchFamily="34" charset="0"/>
              </a:rPr>
              <a:t>Man’s Duties in Eden</a:t>
            </a:r>
            <a:br>
              <a:rPr lang="en-US" sz="3600" dirty="0">
                <a:latin typeface="Calibri" panose="020F0502020204030204" pitchFamily="34" charset="0"/>
              </a:rPr>
            </a:br>
            <a:r>
              <a:rPr lang="en-US" sz="2800"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(Gen 2:15-17)</a:t>
            </a:r>
          </a:p>
        </p:txBody>
      </p:sp>
      <p:sp>
        <p:nvSpPr>
          <p:cNvPr id="105475" name="Rectangle 3"/>
          <p:cNvSpPr>
            <a:spLocks noGrp="1" noChangeArrowheads="1"/>
          </p:cNvSpPr>
          <p:nvPr>
            <p:ph type="body" idx="1"/>
          </p:nvPr>
        </p:nvSpPr>
        <p:spPr>
          <a:xfrm>
            <a:off x="685800" y="1600200"/>
            <a:ext cx="7772400" cy="2438400"/>
          </a:xfrm>
        </p:spPr>
        <p:txBody>
          <a:bodyPr/>
          <a:lstStyle/>
          <a:p>
            <a:pPr marL="461963" indent="-461963" algn="just" eaLnBrk="1" hangingPunct="1">
              <a:spcBef>
                <a:spcPts val="0"/>
              </a:spcBef>
              <a:spcAft>
                <a:spcPts val="3600"/>
              </a:spcAft>
              <a:defRPr/>
            </a:pPr>
            <a:r>
              <a:rPr lang="en-US" dirty="0">
                <a:effectLst>
                  <a:outerShdw blurRad="38100" dist="38100" dir="2700000" algn="tl">
                    <a:srgbClr val="000000">
                      <a:alpha val="43137"/>
                    </a:srgbClr>
                  </a:outerShdw>
                </a:effectLst>
                <a:latin typeface="Calibri" panose="020F0502020204030204" pitchFamily="34" charset="0"/>
              </a:rPr>
              <a:t>Theocratic administration</a:t>
            </a:r>
          </a:p>
          <a:p>
            <a:pPr marL="461963" indent="-461963" algn="just" eaLnBrk="1" hangingPunct="1">
              <a:spcBef>
                <a:spcPts val="0"/>
              </a:spcBef>
              <a:spcAft>
                <a:spcPts val="3600"/>
              </a:spcAft>
              <a:defRPr/>
            </a:pPr>
            <a:r>
              <a:rPr lang="en-US" b="1" u="sng" dirty="0">
                <a:solidFill>
                  <a:srgbClr val="FFFFCC"/>
                </a:solidFill>
                <a:effectLst>
                  <a:outerShdw blurRad="38100" dist="38100" dir="2700000" algn="tl">
                    <a:srgbClr val="000000">
                      <a:alpha val="43137"/>
                    </a:srgbClr>
                  </a:outerShdw>
                </a:effectLst>
                <a:latin typeface="Calibri" panose="020F0502020204030204" pitchFamily="34" charset="0"/>
              </a:rPr>
              <a:t>Cultivate and keep the garden – both labor and procreation (Gen 1:28) are pre fall institutions</a:t>
            </a:r>
          </a:p>
        </p:txBody>
      </p:sp>
      <p:pic>
        <p:nvPicPr>
          <p:cNvPr id="3" name="Picture 2">
            <a:extLst>
              <a:ext uri="{FF2B5EF4-FFF2-40B4-BE49-F238E27FC236}">
                <a16:creationId xmlns:a16="http://schemas.microsoft.com/office/drawing/2014/main" id="{C18FE9CF-711F-42E3-AA66-2CABAB5A005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980078" y="4267200"/>
            <a:ext cx="3183844" cy="2286000"/>
          </a:xfrm>
          <a:prstGeom prst="rect">
            <a:avLst/>
          </a:prstGeom>
        </p:spPr>
      </p:pic>
      <p:pic>
        <p:nvPicPr>
          <p:cNvPr id="4" name="Picture 3">
            <a:extLst>
              <a:ext uri="{FF2B5EF4-FFF2-40B4-BE49-F238E27FC236}">
                <a16:creationId xmlns:a16="http://schemas.microsoft.com/office/drawing/2014/main" id="{EB999636-236C-4620-8BBC-FD5C970A049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92035" y="76200"/>
            <a:ext cx="1075765" cy="914400"/>
          </a:xfrm>
          <a:prstGeom prst="rect">
            <a:avLst/>
          </a:prstGeom>
        </p:spPr>
      </p:pic>
    </p:spTree>
    <p:extLst>
      <p:ext uri="{BB962C8B-B14F-4D97-AF65-F5344CB8AC3E}">
        <p14:creationId xmlns:p14="http://schemas.microsoft.com/office/powerpoint/2010/main" val="36690571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7" name="Rectangle 3"/>
          <p:cNvSpPr>
            <a:spLocks noGrp="1" noChangeArrowheads="1"/>
          </p:cNvSpPr>
          <p:nvPr>
            <p:ph type="body" idx="1"/>
          </p:nvPr>
        </p:nvSpPr>
        <p:spPr>
          <a:xfrm>
            <a:off x="76200" y="1600200"/>
            <a:ext cx="9067800" cy="2057400"/>
          </a:xfrm>
        </p:spPr>
        <p:txBody>
          <a:bodyPr/>
          <a:lstStyle/>
          <a:p>
            <a:pPr eaLnBrk="1" hangingPunct="1">
              <a:spcBef>
                <a:spcPts val="0"/>
              </a:spcBef>
              <a:spcAft>
                <a:spcPts val="3600"/>
              </a:spcAft>
              <a:defRPr/>
            </a:pPr>
            <a:r>
              <a:rPr lang="en-US" dirty="0">
                <a:effectLst>
                  <a:outerShdw blurRad="38100" dist="38100" dir="2700000" algn="tl">
                    <a:srgbClr val="000000">
                      <a:alpha val="43137"/>
                    </a:srgbClr>
                  </a:outerShdw>
                </a:effectLst>
                <a:latin typeface="Calibri" panose="020F0502020204030204" pitchFamily="34" charset="0"/>
              </a:rPr>
              <a:t>Genesis 1 – Overview of the whole creation</a:t>
            </a:r>
          </a:p>
          <a:p>
            <a:pPr eaLnBrk="1" hangingPunct="1">
              <a:spcBef>
                <a:spcPts val="0"/>
              </a:spcBef>
              <a:spcAft>
                <a:spcPts val="3600"/>
              </a:spcAft>
              <a:defRPr/>
            </a:pPr>
            <a:r>
              <a:rPr lang="en-US" b="1" u="sng" dirty="0">
                <a:solidFill>
                  <a:srgbClr val="FFFFCC"/>
                </a:solidFill>
                <a:effectLst>
                  <a:outerShdw blurRad="38100" dist="38100" dir="2700000" algn="tl">
                    <a:srgbClr val="000000">
                      <a:alpha val="43137"/>
                    </a:srgbClr>
                  </a:outerShdw>
                </a:effectLst>
                <a:latin typeface="Calibri" panose="020F0502020204030204" pitchFamily="34" charset="0"/>
              </a:rPr>
              <a:t>Genesis 2 – Details surrounding the creation of the garden, the first man, and his activities on day 6</a:t>
            </a:r>
            <a:endParaRPr lang="en-US" dirty="0">
              <a:effectLst>
                <a:outerShdw blurRad="38100" dist="38100" dir="2700000" algn="tl">
                  <a:srgbClr val="000000">
                    <a:alpha val="43137"/>
                  </a:srgbClr>
                </a:outerShdw>
              </a:effectLst>
              <a:latin typeface="Calibri" panose="020F0502020204030204" pitchFamily="34" charset="0"/>
            </a:endParaRPr>
          </a:p>
        </p:txBody>
      </p:sp>
      <p:pic>
        <p:nvPicPr>
          <p:cNvPr id="2" name="Picture 1">
            <a:extLst>
              <a:ext uri="{FF2B5EF4-FFF2-40B4-BE49-F238E27FC236}">
                <a16:creationId xmlns:a16="http://schemas.microsoft.com/office/drawing/2014/main" id="{30BF6CE2-BB69-45FE-BA73-357684B952D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958353" y="3962400"/>
            <a:ext cx="3227294" cy="2743200"/>
          </a:xfrm>
          <a:prstGeom prst="rect">
            <a:avLst/>
          </a:prstGeom>
        </p:spPr>
      </p:pic>
      <p:sp>
        <p:nvSpPr>
          <p:cNvPr id="5" name="Rectangle 2">
            <a:extLst>
              <a:ext uri="{FF2B5EF4-FFF2-40B4-BE49-F238E27FC236}">
                <a16:creationId xmlns:a16="http://schemas.microsoft.com/office/drawing/2014/main" id="{948644E0-E530-46A2-8697-2C3366132BEF}"/>
              </a:ext>
            </a:extLst>
          </p:cNvPr>
          <p:cNvSpPr txBox="1">
            <a:spLocks noChangeArrowheads="1"/>
          </p:cNvSpPr>
          <p:nvPr/>
        </p:nvSpPr>
        <p:spPr bwMode="auto">
          <a:xfrm>
            <a:off x="685800" y="228600"/>
            <a:ext cx="7772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sz="3600" dirty="0">
                <a:effectLst>
                  <a:outerShdw blurRad="38100" dist="38100" dir="2700000" algn="tl">
                    <a:srgbClr val="000000">
                      <a:alpha val="43137"/>
                    </a:srgbClr>
                  </a:outerShdw>
                </a:effectLst>
                <a:latin typeface="Calibri" panose="020F0502020204030204" pitchFamily="34" charset="0"/>
              </a:rPr>
              <a:t>Contradictory Account of Creation?</a:t>
            </a:r>
            <a:endParaRPr lang="en-US" sz="3600" kern="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4928603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24015A-623D-4976-828D-20D4B41D12C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307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Genesis 3:19</a:t>
            </a:r>
          </a:p>
          <a:p>
            <a:pPr algn="just">
              <a:spcAft>
                <a:spcPts val="10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“By the sweat of your face You will eat bread, Till you return to the ground, Because from it you were taken; For you are dust, And to dust you shall return.”</a:t>
            </a:r>
          </a:p>
        </p:txBody>
      </p:sp>
      <p:pic>
        <p:nvPicPr>
          <p:cNvPr id="4" name="Picture 3">
            <a:extLst>
              <a:ext uri="{FF2B5EF4-FFF2-40B4-BE49-F238E27FC236}">
                <a16:creationId xmlns:a16="http://schemas.microsoft.com/office/drawing/2014/main" id="{5658C54C-0E5F-45B3-B075-362C986E6F1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68134" y="3048000"/>
            <a:ext cx="2607733" cy="1828800"/>
          </a:xfrm>
          <a:prstGeom prst="rect">
            <a:avLst/>
          </a:prstGeom>
        </p:spPr>
      </p:pic>
    </p:spTree>
    <p:extLst>
      <p:ext uri="{BB962C8B-B14F-4D97-AF65-F5344CB8AC3E}">
        <p14:creationId xmlns:p14="http://schemas.microsoft.com/office/powerpoint/2010/main" val="7835618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399" y="533400"/>
            <a:ext cx="8839201" cy="5791200"/>
          </a:xfrm>
          <a:prstGeom prst="rect">
            <a:avLst/>
          </a:prstGeom>
          <a:ln>
            <a:solidFill>
              <a:srgbClr val="FFFFCC"/>
            </a:solidFill>
          </a:ln>
        </p:spPr>
      </p:pic>
    </p:spTree>
    <p:extLst>
      <p:ext uri="{BB962C8B-B14F-4D97-AF65-F5344CB8AC3E}">
        <p14:creationId xmlns:p14="http://schemas.microsoft.com/office/powerpoint/2010/main" val="242159528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24015A-623D-4976-828D-20D4B41D12C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332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Genesis 2:16-17</a:t>
            </a:r>
          </a:p>
          <a:p>
            <a:pPr algn="just">
              <a:spcAft>
                <a:spcPts val="1000"/>
              </a:spcAft>
            </a:pP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16</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 Lord God commanded the man, saying, ‘From any tree of the garden you may eat freely;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17</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but from the tree of the knowledge of good and evil you shall not eat, for in the day that you eat from it you will surely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die (</a:t>
            </a:r>
            <a:r>
              <a:rPr lang="en-US" sz="32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muwth</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4" name="Picture 3">
            <a:extLst>
              <a:ext uri="{FF2B5EF4-FFF2-40B4-BE49-F238E27FC236}">
                <a16:creationId xmlns:a16="http://schemas.microsoft.com/office/drawing/2014/main" id="{1C016ECA-A9AE-466C-94D2-0F5849CBCF1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94100" y="3505200"/>
            <a:ext cx="1955800" cy="1371600"/>
          </a:xfrm>
          <a:prstGeom prst="rect">
            <a:avLst/>
          </a:prstGeom>
        </p:spPr>
      </p:pic>
    </p:spTree>
    <p:extLst>
      <p:ext uri="{BB962C8B-B14F-4D97-AF65-F5344CB8AC3E}">
        <p14:creationId xmlns:p14="http://schemas.microsoft.com/office/powerpoint/2010/main" val="21004367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a:xfrm>
            <a:off x="647700" y="228600"/>
            <a:ext cx="7848600" cy="1143000"/>
          </a:xfrm>
        </p:spPr>
        <p:txBody>
          <a:bodyPr/>
          <a:lstStyle/>
          <a:p>
            <a:pPr algn="ctr" eaLnBrk="1" hangingPunct="1"/>
            <a:r>
              <a:rPr lang="en-US" sz="3600" dirty="0">
                <a:latin typeface="Calibri" panose="020F0502020204030204" pitchFamily="34" charset="0"/>
              </a:rPr>
              <a:t>“Do not eat from the Tree of Knowledge” </a:t>
            </a:r>
            <a:br>
              <a:rPr lang="en-US" sz="3600" dirty="0">
                <a:latin typeface="Calibri" panose="020F0502020204030204" pitchFamily="34" charset="0"/>
              </a:rPr>
            </a:br>
            <a:r>
              <a:rPr lang="en-US" sz="2800" dirty="0">
                <a:solidFill>
                  <a:schemeClr val="tx1"/>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(Gen 2:17)</a:t>
            </a:r>
            <a:endParaRPr lang="en-US" sz="3000" dirty="0">
              <a:solidFill>
                <a:schemeClr val="tx1"/>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endParaRPr>
          </a:p>
        </p:txBody>
      </p:sp>
      <p:sp>
        <p:nvSpPr>
          <p:cNvPr id="106499" name="Rectangle 3"/>
          <p:cNvSpPr>
            <a:spLocks noGrp="1" noChangeArrowheads="1"/>
          </p:cNvSpPr>
          <p:nvPr>
            <p:ph type="body" idx="1"/>
          </p:nvPr>
        </p:nvSpPr>
        <p:spPr>
          <a:xfrm>
            <a:off x="533400" y="1371600"/>
            <a:ext cx="8077200" cy="5257800"/>
          </a:xfrm>
        </p:spPr>
        <p:txBody>
          <a:bodyPr/>
          <a:lstStyle/>
          <a:p>
            <a:pPr marL="461963" lvl="1" indent="-461963" algn="just" eaLnBrk="1" hangingPunct="1">
              <a:spcBef>
                <a:spcPts val="0"/>
              </a:spcBef>
              <a:spcAft>
                <a:spcPts val="14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Free will</a:t>
            </a:r>
          </a:p>
          <a:p>
            <a:pPr marL="461963" lvl="1" indent="-461963" algn="just" eaLnBrk="1" hangingPunct="1">
              <a:spcBef>
                <a:spcPts val="0"/>
              </a:spcBef>
              <a:spcAft>
                <a:spcPts val="14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Physical death: 791x, Gen 3:19</a:t>
            </a:r>
          </a:p>
          <a:p>
            <a:pPr marL="461963" lvl="1" indent="-461963" algn="just" eaLnBrk="1" hangingPunct="1">
              <a:spcBef>
                <a:spcPts val="0"/>
              </a:spcBef>
              <a:spcAft>
                <a:spcPts val="14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Humanity’s dependency upon special revelation even in the pr-fall world (Gen. 2:9)</a:t>
            </a:r>
          </a:p>
          <a:p>
            <a:pPr marL="461963" lvl="1" indent="-461963" algn="just" eaLnBrk="1" hangingPunct="1">
              <a:spcBef>
                <a:spcPts val="0"/>
              </a:spcBef>
              <a:spcAft>
                <a:spcPts val="14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Deuteronomy 30:15</a:t>
            </a:r>
          </a:p>
          <a:p>
            <a:pPr marL="461963" lvl="1" indent="-461963" algn="just" eaLnBrk="1" hangingPunct="1">
              <a:spcBef>
                <a:spcPts val="0"/>
              </a:spcBef>
              <a:spcAft>
                <a:spcPts val="14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Gen 2:17 and the Day Age theory? </a:t>
            </a:r>
          </a:p>
          <a:p>
            <a:pPr marL="914400" lvl="1" indent="-457200" algn="just" eaLnBrk="1" hangingPunct="1">
              <a:spcBef>
                <a:spcPts val="0"/>
              </a:spcBef>
              <a:spcAft>
                <a:spcPts val="1400"/>
              </a:spcAft>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Gen. 1 creation days-</a:t>
            </a:r>
            <a:r>
              <a:rPr lang="en-US" sz="28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yom</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with ordinal modifier and “evening and morning” </a:t>
            </a:r>
          </a:p>
          <a:p>
            <a:pPr marL="914400" lvl="1" indent="-457200" algn="just" eaLnBrk="1" hangingPunct="1">
              <a:spcBef>
                <a:spcPts val="0"/>
              </a:spcBef>
              <a:spcAft>
                <a:spcPts val="1400"/>
              </a:spcAft>
              <a:defRPr/>
            </a:pPr>
            <a:r>
              <a:rPr lang="en-US" sz="28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yom</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 prep = “when” (1 </a:t>
            </a:r>
            <a:r>
              <a:rPr lang="en-US" sz="28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Kgs</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2:37)</a:t>
            </a:r>
          </a:p>
        </p:txBody>
      </p:sp>
      <p:pic>
        <p:nvPicPr>
          <p:cNvPr id="2" name="Picture 1">
            <a:extLst>
              <a:ext uri="{FF2B5EF4-FFF2-40B4-BE49-F238E27FC236}">
                <a16:creationId xmlns:a16="http://schemas.microsoft.com/office/drawing/2014/main" id="{55CCDF23-9DA9-41AB-BB3E-12F526D4FED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391400" y="1295400"/>
            <a:ext cx="1290918" cy="1097280"/>
          </a:xfrm>
          <a:prstGeom prst="rect">
            <a:avLst/>
          </a:prstGeo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6499" name="Rectangle 3"/>
          <p:cNvSpPr>
            <a:spLocks noGrp="1" noChangeArrowheads="1"/>
          </p:cNvSpPr>
          <p:nvPr>
            <p:ph type="body" idx="1"/>
          </p:nvPr>
        </p:nvSpPr>
        <p:spPr>
          <a:xfrm>
            <a:off x="533400" y="1371600"/>
            <a:ext cx="8077200" cy="5257800"/>
          </a:xfrm>
        </p:spPr>
        <p:txBody>
          <a:bodyPr/>
          <a:lstStyle/>
          <a:p>
            <a:pPr marL="461963" lvl="1" indent="-461963" algn="just" eaLnBrk="1" hangingPunct="1">
              <a:spcBef>
                <a:spcPts val="0"/>
              </a:spcBef>
              <a:spcAft>
                <a:spcPts val="1400"/>
              </a:spcAft>
              <a:buClr>
                <a:schemeClr val="tx2"/>
              </a:buClr>
              <a:buSzPct val="75000"/>
              <a:buFont typeface="Wingdings" panose="05000000000000000000" pitchFamily="2" charset="2"/>
              <a:buChar char="n"/>
              <a:defRPr/>
            </a:pP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Free will</a:t>
            </a:r>
          </a:p>
          <a:p>
            <a:pPr marL="461963" lvl="1" indent="-461963" algn="just" eaLnBrk="1" hangingPunct="1">
              <a:spcBef>
                <a:spcPts val="0"/>
              </a:spcBef>
              <a:spcAft>
                <a:spcPts val="14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Physical death: 791x, Gen 3:19</a:t>
            </a:r>
          </a:p>
          <a:p>
            <a:pPr marL="461963" lvl="1" indent="-461963" algn="just" eaLnBrk="1" hangingPunct="1">
              <a:spcBef>
                <a:spcPts val="0"/>
              </a:spcBef>
              <a:spcAft>
                <a:spcPts val="14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Humanity’s dependency upon special revelation even in the pr-fall world (Gen. 2:9)</a:t>
            </a:r>
          </a:p>
          <a:p>
            <a:pPr marL="461963" lvl="1" indent="-461963" algn="just" eaLnBrk="1" hangingPunct="1">
              <a:spcBef>
                <a:spcPts val="0"/>
              </a:spcBef>
              <a:spcAft>
                <a:spcPts val="14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Deuteronomy 30:15</a:t>
            </a:r>
          </a:p>
          <a:p>
            <a:pPr marL="461963" lvl="1" indent="-461963" algn="just" eaLnBrk="1" hangingPunct="1">
              <a:spcBef>
                <a:spcPts val="0"/>
              </a:spcBef>
              <a:spcAft>
                <a:spcPts val="14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Gen 2:17 and the Day Age theory? </a:t>
            </a:r>
          </a:p>
          <a:p>
            <a:pPr marL="914400" lvl="1" indent="-457200" algn="just" eaLnBrk="1" hangingPunct="1">
              <a:spcBef>
                <a:spcPts val="0"/>
              </a:spcBef>
              <a:spcAft>
                <a:spcPts val="1400"/>
              </a:spcAft>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Gen. 1 creation days-</a:t>
            </a:r>
            <a:r>
              <a:rPr lang="en-US" sz="28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yom</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with ordinal modifier and “evening and morning” </a:t>
            </a:r>
          </a:p>
          <a:p>
            <a:pPr marL="914400" lvl="1" indent="-457200" algn="just" eaLnBrk="1" hangingPunct="1">
              <a:spcBef>
                <a:spcPts val="0"/>
              </a:spcBef>
              <a:spcAft>
                <a:spcPts val="1400"/>
              </a:spcAft>
              <a:defRPr/>
            </a:pPr>
            <a:r>
              <a:rPr lang="en-US" sz="28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yom</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 prep = “when” (1 </a:t>
            </a:r>
            <a:r>
              <a:rPr lang="en-US" sz="28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Kgs</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2:37)</a:t>
            </a:r>
          </a:p>
        </p:txBody>
      </p:sp>
      <p:pic>
        <p:nvPicPr>
          <p:cNvPr id="2" name="Picture 1">
            <a:extLst>
              <a:ext uri="{FF2B5EF4-FFF2-40B4-BE49-F238E27FC236}">
                <a16:creationId xmlns:a16="http://schemas.microsoft.com/office/drawing/2014/main" id="{55CCDF23-9DA9-41AB-BB3E-12F526D4FED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391400" y="1295400"/>
            <a:ext cx="1290918" cy="1097280"/>
          </a:xfrm>
          <a:prstGeom prst="rect">
            <a:avLst/>
          </a:prstGeom>
        </p:spPr>
      </p:pic>
      <p:sp>
        <p:nvSpPr>
          <p:cNvPr id="6" name="Rectangle 2">
            <a:extLst>
              <a:ext uri="{FF2B5EF4-FFF2-40B4-BE49-F238E27FC236}">
                <a16:creationId xmlns:a16="http://schemas.microsoft.com/office/drawing/2014/main" id="{812D87FE-6EFC-4FDD-9871-FCD3EA55211A}"/>
              </a:ext>
            </a:extLst>
          </p:cNvPr>
          <p:cNvSpPr>
            <a:spLocks noGrp="1" noChangeArrowheads="1"/>
          </p:cNvSpPr>
          <p:nvPr>
            <p:ph type="title"/>
          </p:nvPr>
        </p:nvSpPr>
        <p:spPr>
          <a:xfrm>
            <a:off x="647700" y="228600"/>
            <a:ext cx="7848600" cy="1143000"/>
          </a:xfrm>
        </p:spPr>
        <p:txBody>
          <a:bodyPr/>
          <a:lstStyle/>
          <a:p>
            <a:pPr algn="ctr" eaLnBrk="1" hangingPunct="1"/>
            <a:r>
              <a:rPr lang="en-US" sz="3600" dirty="0">
                <a:latin typeface="Calibri" panose="020F0502020204030204" pitchFamily="34" charset="0"/>
              </a:rPr>
              <a:t>“Do not eat from the Tree of Knowledge” </a:t>
            </a:r>
            <a:br>
              <a:rPr lang="en-US" sz="3600" dirty="0">
                <a:latin typeface="Calibri" panose="020F0502020204030204" pitchFamily="34" charset="0"/>
              </a:rPr>
            </a:br>
            <a:r>
              <a:rPr lang="en-US" sz="2800" dirty="0">
                <a:solidFill>
                  <a:schemeClr val="tx1"/>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(Gen 2:17)</a:t>
            </a:r>
            <a:endParaRPr lang="en-US" sz="3000" dirty="0">
              <a:solidFill>
                <a:schemeClr val="tx1"/>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23574913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0F60268-F382-4999-988E-7120E0B0686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5170646"/>
          </a:xfrm>
          <a:prstGeom prst="rect">
            <a:avLst/>
          </a:prstGeom>
          <a:noFill/>
          <a:ln w="28575">
            <a:noFill/>
            <a:miter lim="800000"/>
            <a:headEnd/>
            <a:tailEnd/>
          </a:ln>
        </p:spPr>
        <p:txBody>
          <a:bodyPr wrap="square">
            <a:spAutoFit/>
          </a:bodyPr>
          <a:lstStyle/>
          <a:p>
            <a:pPr algn="ctr">
              <a:spcAft>
                <a:spcPts val="1200"/>
              </a:spcAft>
            </a:pPr>
            <a:r>
              <a:rPr lang="en-US" sz="3200" baseline="30000" dirty="0">
                <a:latin typeface="Calibri" panose="020F0502020204030204" pitchFamily="34" charset="0"/>
              </a:rPr>
              <a:t> </a:t>
            </a: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Genesis 1:26-28</a:t>
            </a:r>
          </a:p>
          <a:p>
            <a:pPr algn="just"/>
            <a:r>
              <a:rPr lang="en-US" sz="2800" baseline="30000" dirty="0">
                <a:latin typeface="Calibri" panose="020F0502020204030204" pitchFamily="34" charset="0"/>
              </a:rPr>
              <a:t>26 </a:t>
            </a:r>
            <a:r>
              <a:rPr lang="en-US" sz="2800" dirty="0">
                <a:latin typeface="Calibri" panose="020F0502020204030204" pitchFamily="34" charset="0"/>
              </a:rPr>
              <a:t>Then God said, “Let Us make man in Our </a:t>
            </a:r>
            <a:r>
              <a:rPr lang="en-US" sz="2800" b="1" u="sng" dirty="0">
                <a:solidFill>
                  <a:srgbClr val="FFFFCC"/>
                </a:solidFill>
                <a:latin typeface="Calibri" panose="020F0502020204030204" pitchFamily="34" charset="0"/>
              </a:rPr>
              <a:t>image</a:t>
            </a:r>
            <a:r>
              <a:rPr lang="en-US" sz="2800" dirty="0">
                <a:latin typeface="Calibri" panose="020F0502020204030204" pitchFamily="34" charset="0"/>
              </a:rPr>
              <a:t>, according to Our </a:t>
            </a:r>
            <a:r>
              <a:rPr lang="en-US" sz="2800" b="1" u="sng" dirty="0">
                <a:solidFill>
                  <a:srgbClr val="FFFFCC"/>
                </a:solidFill>
                <a:latin typeface="Calibri" panose="020F0502020204030204" pitchFamily="34" charset="0"/>
              </a:rPr>
              <a:t>likeness</a:t>
            </a:r>
            <a:r>
              <a:rPr lang="en-US" sz="2800" dirty="0">
                <a:latin typeface="Calibri" panose="020F0502020204030204" pitchFamily="34" charset="0"/>
              </a:rPr>
              <a:t>; and let them rule over the fish of the sea and over the birds of the sky and over the cattle and over all the earth, and over every creeping thing that creeps on the earth.” </a:t>
            </a:r>
            <a:r>
              <a:rPr lang="en-US" sz="2800" baseline="30000" dirty="0">
                <a:latin typeface="Calibri" panose="020F0502020204030204" pitchFamily="34" charset="0"/>
              </a:rPr>
              <a:t>27 </a:t>
            </a:r>
            <a:r>
              <a:rPr lang="en-US" sz="2800" dirty="0">
                <a:latin typeface="Calibri" panose="020F0502020204030204" pitchFamily="34" charset="0"/>
              </a:rPr>
              <a:t>God created man in </a:t>
            </a:r>
            <a:r>
              <a:rPr lang="en-US" sz="2800" b="1" u="sng" dirty="0">
                <a:solidFill>
                  <a:srgbClr val="FFFFCC"/>
                </a:solidFill>
                <a:latin typeface="Calibri" panose="020F0502020204030204" pitchFamily="34" charset="0"/>
              </a:rPr>
              <a:t>His own image</a:t>
            </a:r>
            <a:r>
              <a:rPr lang="en-US" sz="2800" dirty="0">
                <a:latin typeface="Calibri" panose="020F0502020204030204" pitchFamily="34" charset="0"/>
              </a:rPr>
              <a:t>, in the </a:t>
            </a:r>
            <a:r>
              <a:rPr lang="en-US" sz="2800" b="1" u="sng" dirty="0">
                <a:solidFill>
                  <a:srgbClr val="FFFFCC"/>
                </a:solidFill>
                <a:latin typeface="Calibri" panose="020F0502020204030204" pitchFamily="34" charset="0"/>
              </a:rPr>
              <a:t>image of God</a:t>
            </a:r>
            <a:r>
              <a:rPr lang="en-US" sz="2800" dirty="0">
                <a:latin typeface="Calibri" panose="020F0502020204030204" pitchFamily="34" charset="0"/>
              </a:rPr>
              <a:t> He created him; male and female He created them. </a:t>
            </a:r>
            <a:r>
              <a:rPr lang="en-US" sz="2800" baseline="30000" dirty="0">
                <a:latin typeface="Calibri" panose="020F0502020204030204" pitchFamily="34" charset="0"/>
              </a:rPr>
              <a:t>28 </a:t>
            </a:r>
            <a:r>
              <a:rPr lang="en-US" sz="2800" dirty="0">
                <a:latin typeface="Calibri" panose="020F0502020204030204" pitchFamily="34" charset="0"/>
              </a:rPr>
              <a:t>God blessed them; and God said to them, “Be fruitful and multiply, and fill the earth, and subdue it; and rule over the fish of the sea and over the birds of the sky and over every living thing that moves on the earth.”</a:t>
            </a:r>
          </a:p>
        </p:txBody>
      </p:sp>
    </p:spTree>
    <p:extLst>
      <p:ext uri="{BB962C8B-B14F-4D97-AF65-F5344CB8AC3E}">
        <p14:creationId xmlns:p14="http://schemas.microsoft.com/office/powerpoint/2010/main" val="35299707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2192867" y="214094"/>
            <a:ext cx="5829300" cy="514350"/>
          </a:xfrm>
        </p:spPr>
        <p:txBody>
          <a:bodyPr/>
          <a:lstStyle/>
          <a:p>
            <a:pPr algn="ctr" eaLnBrk="1" hangingPunct="1"/>
            <a:r>
              <a:rPr lang="en-US" altLang="en-US" sz="4000" dirty="0">
                <a:effectLst>
                  <a:outerShdw blurRad="38100" dist="38100" dir="2700000" algn="tl">
                    <a:srgbClr val="000000">
                      <a:alpha val="43137"/>
                    </a:srgbClr>
                  </a:outerShdw>
                </a:effectLst>
              </a:rPr>
              <a:t>The Father of Determinism</a:t>
            </a:r>
          </a:p>
        </p:txBody>
      </p:sp>
      <p:sp>
        <p:nvSpPr>
          <p:cNvPr id="35843" name="Rectangle 3"/>
          <p:cNvSpPr>
            <a:spLocks noGrp="1" noChangeArrowheads="1"/>
          </p:cNvSpPr>
          <p:nvPr>
            <p:ph type="body" idx="1"/>
          </p:nvPr>
        </p:nvSpPr>
        <p:spPr>
          <a:xfrm>
            <a:off x="2209800" y="828675"/>
            <a:ext cx="6597626" cy="3143250"/>
          </a:xfrm>
        </p:spPr>
        <p:txBody>
          <a:bodyPr/>
          <a:lstStyle/>
          <a:p>
            <a:pPr marL="0" indent="0" algn="just" eaLnBrk="1" hangingPunct="1">
              <a:buNone/>
              <a:defRPr/>
            </a:pPr>
            <a:r>
              <a:rPr lang="en-US" dirty="0">
                <a:effectLst>
                  <a:outerShdw blurRad="38100" dist="38100" dir="2700000" algn="tl">
                    <a:srgbClr val="000000">
                      <a:alpha val="43137"/>
                    </a:srgbClr>
                  </a:outerShdw>
                </a:effectLst>
              </a:rPr>
              <a:t>"</a:t>
            </a:r>
            <a:r>
              <a:rPr lang="en-US" b="1" u="sng" dirty="0">
                <a:solidFill>
                  <a:srgbClr val="FFFFCC"/>
                </a:solidFill>
                <a:effectLst>
                  <a:outerShdw blurRad="38100" dist="38100" dir="2700000" algn="tl">
                    <a:srgbClr val="000000">
                      <a:alpha val="43137"/>
                    </a:srgbClr>
                  </a:outerShdw>
                </a:effectLst>
              </a:rPr>
              <a:t>Predestination does not form an important subject of discussion in history until the time of Augustine</a:t>
            </a:r>
            <a:r>
              <a:rPr lang="en-US" dirty="0">
                <a:effectLst>
                  <a:outerShdw blurRad="38100" dist="38100" dir="2700000" algn="tl">
                    <a:srgbClr val="000000">
                      <a:alpha val="43137"/>
                    </a:srgbClr>
                  </a:outerShdw>
                </a:effectLst>
              </a:rPr>
              <a:t>. Earlier Church Fathers allude to it, but do not as yet seem to have a very clear conception of it. On the whole they regard it as the prescience of God with reference to human deeds, on the basis of which He determines their future destiny.”</a:t>
            </a:r>
          </a:p>
        </p:txBody>
      </p:sp>
      <p:sp>
        <p:nvSpPr>
          <p:cNvPr id="22532" name="Text Box 4"/>
          <p:cNvSpPr txBox="1">
            <a:spLocks noChangeArrowheads="1"/>
          </p:cNvSpPr>
          <p:nvPr/>
        </p:nvSpPr>
        <p:spPr bwMode="auto">
          <a:xfrm>
            <a:off x="609600" y="5997575"/>
            <a:ext cx="835022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eaLnBrk="1" hangingPunct="1">
              <a:spcBef>
                <a:spcPct val="50000"/>
              </a:spcBef>
            </a:pPr>
            <a:r>
              <a:rPr lang="en-US" altLang="en-US" sz="1800" dirty="0">
                <a:effectLst>
                  <a:outerShdw blurRad="38100" dist="38100" dir="2700000" algn="tl">
                    <a:srgbClr val="000000">
                      <a:alpha val="43137"/>
                    </a:srgbClr>
                  </a:outerShdw>
                </a:effectLst>
                <a:latin typeface="Calibri" panose="020F0502020204030204" pitchFamily="34" charset="0"/>
              </a:rPr>
              <a:t>Louis </a:t>
            </a:r>
            <a:r>
              <a:rPr lang="en-US" altLang="en-US" sz="1800" dirty="0" err="1">
                <a:effectLst>
                  <a:outerShdw blurRad="38100" dist="38100" dir="2700000" algn="tl">
                    <a:srgbClr val="000000">
                      <a:alpha val="43137"/>
                    </a:srgbClr>
                  </a:outerShdw>
                </a:effectLst>
                <a:latin typeface="Calibri" panose="020F0502020204030204" pitchFamily="34" charset="0"/>
              </a:rPr>
              <a:t>Berkhof</a:t>
            </a:r>
            <a:r>
              <a:rPr lang="en-US" altLang="en-US" sz="1800" dirty="0">
                <a:effectLst>
                  <a:outerShdw blurRad="38100" dist="38100" dir="2700000" algn="tl">
                    <a:srgbClr val="000000">
                      <a:alpha val="43137"/>
                    </a:srgbClr>
                  </a:outerShdw>
                </a:effectLst>
                <a:latin typeface="Calibri" panose="020F0502020204030204" pitchFamily="34" charset="0"/>
              </a:rPr>
              <a:t>, </a:t>
            </a:r>
            <a:r>
              <a:rPr lang="en-US" altLang="en-US" sz="1800" i="1" dirty="0">
                <a:effectLst>
                  <a:outerShdw blurRad="38100" dist="38100" dir="2700000" algn="tl">
                    <a:srgbClr val="000000">
                      <a:alpha val="43137"/>
                    </a:srgbClr>
                  </a:outerShdw>
                </a:effectLst>
                <a:latin typeface="Calibri" panose="020F0502020204030204" pitchFamily="34" charset="0"/>
              </a:rPr>
              <a:t>Systematic Theology: With a Complete Textual Index</a:t>
            </a:r>
            <a:r>
              <a:rPr lang="en-US" altLang="en-US" sz="1800" dirty="0">
                <a:effectLst>
                  <a:outerShdw blurRad="38100" dist="38100" dir="2700000" algn="tl">
                    <a:srgbClr val="000000">
                      <a:alpha val="43137"/>
                    </a:srgbClr>
                  </a:outerShdw>
                </a:effectLst>
                <a:latin typeface="Calibri" panose="020F0502020204030204" pitchFamily="34" charset="0"/>
              </a:rPr>
              <a:t>, 4th and rev. ed. (Grand Rapids: </a:t>
            </a:r>
            <a:r>
              <a:rPr lang="en-US" altLang="en-US" sz="1800" dirty="0" err="1">
                <a:effectLst>
                  <a:outerShdw blurRad="38100" dist="38100" dir="2700000" algn="tl">
                    <a:srgbClr val="000000">
                      <a:alpha val="43137"/>
                    </a:srgbClr>
                  </a:outerShdw>
                </a:effectLst>
                <a:latin typeface="Calibri" panose="020F0502020204030204" pitchFamily="34" charset="0"/>
              </a:rPr>
              <a:t>Eerdman's</a:t>
            </a:r>
            <a:r>
              <a:rPr lang="en-US" altLang="en-US" sz="1800" dirty="0">
                <a:effectLst>
                  <a:outerShdw blurRad="38100" dist="38100" dir="2700000" algn="tl">
                    <a:srgbClr val="000000">
                      <a:alpha val="43137"/>
                    </a:srgbClr>
                  </a:outerShdw>
                </a:effectLst>
                <a:latin typeface="Calibri" panose="020F0502020204030204" pitchFamily="34" charset="0"/>
              </a:rPr>
              <a:t>, 1932; reprint, Grand Rapids: Baker, 1996), 109. </a:t>
            </a:r>
          </a:p>
        </p:txBody>
      </p:sp>
      <p:pic>
        <p:nvPicPr>
          <p:cNvPr id="2" name="Picture 1">
            <a:extLst>
              <a:ext uri="{FF2B5EF4-FFF2-40B4-BE49-F238E27FC236}">
                <a16:creationId xmlns:a16="http://schemas.microsoft.com/office/drawing/2014/main" id="{9696EDBC-016B-4361-AD25-6D55B871D1C3}"/>
              </a:ext>
            </a:extLst>
          </p:cNvPr>
          <p:cNvPicPr>
            <a:picLocks noChangeAspect="1"/>
          </p:cNvPicPr>
          <p:nvPr/>
        </p:nvPicPr>
        <p:blipFill>
          <a:blip r:embed="rId2"/>
          <a:stretch>
            <a:fillRect/>
          </a:stretch>
        </p:blipFill>
        <p:spPr>
          <a:xfrm>
            <a:off x="336574" y="2024592"/>
            <a:ext cx="1594884" cy="2057400"/>
          </a:xfrm>
          <a:prstGeom prst="rect">
            <a:avLst/>
          </a:prstGeom>
          <a:solidFill>
            <a:srgbClr val="FFFFFF">
              <a:shade val="85000"/>
            </a:srgbClr>
          </a:solidFill>
          <a:ln w="381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087103021"/>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6499" name="Rectangle 3"/>
          <p:cNvSpPr>
            <a:spLocks noGrp="1" noChangeArrowheads="1"/>
          </p:cNvSpPr>
          <p:nvPr>
            <p:ph type="body" idx="1"/>
          </p:nvPr>
        </p:nvSpPr>
        <p:spPr>
          <a:xfrm>
            <a:off x="533400" y="1371600"/>
            <a:ext cx="8077200" cy="5257800"/>
          </a:xfrm>
        </p:spPr>
        <p:txBody>
          <a:bodyPr/>
          <a:lstStyle/>
          <a:p>
            <a:pPr marL="461963" lvl="1" indent="-461963" algn="just" eaLnBrk="1" hangingPunct="1">
              <a:spcBef>
                <a:spcPts val="0"/>
              </a:spcBef>
              <a:spcAft>
                <a:spcPts val="14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Free will</a:t>
            </a:r>
          </a:p>
          <a:p>
            <a:pPr marL="461963" lvl="1" indent="-461963" algn="just" eaLnBrk="1" hangingPunct="1">
              <a:spcBef>
                <a:spcPts val="0"/>
              </a:spcBef>
              <a:spcAft>
                <a:spcPts val="1400"/>
              </a:spcAft>
              <a:buClr>
                <a:schemeClr val="tx2"/>
              </a:buClr>
              <a:buSzPct val="75000"/>
              <a:buFont typeface="Wingdings" panose="05000000000000000000" pitchFamily="2" charset="2"/>
              <a:buChar char="n"/>
              <a:defRPr/>
            </a:pP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Physical death: 791x, Gen 3:19</a:t>
            </a:r>
          </a:p>
          <a:p>
            <a:pPr marL="461963" lvl="1" indent="-461963" algn="just" eaLnBrk="1" hangingPunct="1">
              <a:spcBef>
                <a:spcPts val="0"/>
              </a:spcBef>
              <a:spcAft>
                <a:spcPts val="14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Humanity’s dependency upon special revelation even in the pr-fall world (Gen. 2:9)</a:t>
            </a:r>
          </a:p>
          <a:p>
            <a:pPr marL="461963" lvl="1" indent="-461963" algn="just" eaLnBrk="1" hangingPunct="1">
              <a:spcBef>
                <a:spcPts val="0"/>
              </a:spcBef>
              <a:spcAft>
                <a:spcPts val="14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Deuteronomy 30:15</a:t>
            </a:r>
          </a:p>
          <a:p>
            <a:pPr marL="461963" lvl="1" indent="-461963" algn="just" eaLnBrk="1" hangingPunct="1">
              <a:spcBef>
                <a:spcPts val="0"/>
              </a:spcBef>
              <a:spcAft>
                <a:spcPts val="14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Gen 2:17 and the Day Age theory? </a:t>
            </a:r>
          </a:p>
          <a:p>
            <a:pPr marL="914400" lvl="1" indent="-457200" algn="just" eaLnBrk="1" hangingPunct="1">
              <a:spcBef>
                <a:spcPts val="0"/>
              </a:spcBef>
              <a:spcAft>
                <a:spcPts val="1400"/>
              </a:spcAft>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Gen. 1 creation days-</a:t>
            </a:r>
            <a:r>
              <a:rPr lang="en-US" sz="28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yom</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with ordinal modifier and “evening and morning” </a:t>
            </a:r>
          </a:p>
          <a:p>
            <a:pPr marL="914400" lvl="1" indent="-457200" algn="just" eaLnBrk="1" hangingPunct="1">
              <a:spcBef>
                <a:spcPts val="0"/>
              </a:spcBef>
              <a:spcAft>
                <a:spcPts val="1400"/>
              </a:spcAft>
              <a:defRPr/>
            </a:pPr>
            <a:r>
              <a:rPr lang="en-US" sz="28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yom</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 prep = “when” (1 </a:t>
            </a:r>
            <a:r>
              <a:rPr lang="en-US" sz="28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Kgs</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2:37)</a:t>
            </a:r>
          </a:p>
        </p:txBody>
      </p:sp>
      <p:pic>
        <p:nvPicPr>
          <p:cNvPr id="2" name="Picture 1">
            <a:extLst>
              <a:ext uri="{FF2B5EF4-FFF2-40B4-BE49-F238E27FC236}">
                <a16:creationId xmlns:a16="http://schemas.microsoft.com/office/drawing/2014/main" id="{55CCDF23-9DA9-41AB-BB3E-12F526D4FED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391400" y="1295400"/>
            <a:ext cx="1290918" cy="1097280"/>
          </a:xfrm>
          <a:prstGeom prst="rect">
            <a:avLst/>
          </a:prstGeom>
        </p:spPr>
      </p:pic>
      <p:sp>
        <p:nvSpPr>
          <p:cNvPr id="6" name="Rectangle 2">
            <a:extLst>
              <a:ext uri="{FF2B5EF4-FFF2-40B4-BE49-F238E27FC236}">
                <a16:creationId xmlns:a16="http://schemas.microsoft.com/office/drawing/2014/main" id="{7DAB7DC7-9E1E-4569-8379-9EF95E821CF0}"/>
              </a:ext>
            </a:extLst>
          </p:cNvPr>
          <p:cNvSpPr>
            <a:spLocks noGrp="1" noChangeArrowheads="1"/>
          </p:cNvSpPr>
          <p:nvPr>
            <p:ph type="title"/>
          </p:nvPr>
        </p:nvSpPr>
        <p:spPr>
          <a:xfrm>
            <a:off x="647700" y="228600"/>
            <a:ext cx="7848600" cy="1143000"/>
          </a:xfrm>
        </p:spPr>
        <p:txBody>
          <a:bodyPr/>
          <a:lstStyle/>
          <a:p>
            <a:pPr algn="ctr" eaLnBrk="1" hangingPunct="1"/>
            <a:r>
              <a:rPr lang="en-US" sz="3600" dirty="0">
                <a:latin typeface="Calibri" panose="020F0502020204030204" pitchFamily="34" charset="0"/>
              </a:rPr>
              <a:t>“Do not eat from the Tree of Knowledge” </a:t>
            </a:r>
            <a:br>
              <a:rPr lang="en-US" sz="3600" dirty="0">
                <a:latin typeface="Calibri" panose="020F0502020204030204" pitchFamily="34" charset="0"/>
              </a:rPr>
            </a:br>
            <a:r>
              <a:rPr lang="en-US" sz="2800" dirty="0">
                <a:solidFill>
                  <a:schemeClr val="tx1"/>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(Gen 2:17)</a:t>
            </a:r>
            <a:endParaRPr lang="en-US" sz="3000" dirty="0">
              <a:solidFill>
                <a:schemeClr val="tx1"/>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08644212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24015A-623D-4976-828D-20D4B41D12C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307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Genesis 3:19</a:t>
            </a:r>
          </a:p>
          <a:p>
            <a:pPr algn="just">
              <a:spcAft>
                <a:spcPts val="10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“By the sweat of your face You will eat bread, Till you return to the ground, Because from it you were taken; For you are dust, And to dust you shall return.”</a:t>
            </a:r>
          </a:p>
        </p:txBody>
      </p:sp>
      <p:pic>
        <p:nvPicPr>
          <p:cNvPr id="4" name="Picture 3">
            <a:extLst>
              <a:ext uri="{FF2B5EF4-FFF2-40B4-BE49-F238E27FC236}">
                <a16:creationId xmlns:a16="http://schemas.microsoft.com/office/drawing/2014/main" id="{5658C54C-0E5F-45B3-B075-362C986E6F1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68134" y="3048000"/>
            <a:ext cx="2607733" cy="1828800"/>
          </a:xfrm>
          <a:prstGeom prst="rect">
            <a:avLst/>
          </a:prstGeom>
        </p:spPr>
      </p:pic>
    </p:spTree>
    <p:extLst>
      <p:ext uri="{BB962C8B-B14F-4D97-AF65-F5344CB8AC3E}">
        <p14:creationId xmlns:p14="http://schemas.microsoft.com/office/powerpoint/2010/main" val="11891583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24015A-623D-4976-828D-20D4B41D12C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307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1 Corinthians 15:21-22</a:t>
            </a:r>
          </a:p>
          <a:p>
            <a:pPr algn="just">
              <a:spcAft>
                <a:spcPts val="10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21</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since by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 man came death</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by a man also came the resurrection of the dead.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22</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as in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Adam</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all die, so also in Christ all will be made alive.”</a:t>
            </a:r>
          </a:p>
        </p:txBody>
      </p:sp>
      <p:pic>
        <p:nvPicPr>
          <p:cNvPr id="2" name="Picture 1">
            <a:extLst>
              <a:ext uri="{FF2B5EF4-FFF2-40B4-BE49-F238E27FC236}">
                <a16:creationId xmlns:a16="http://schemas.microsoft.com/office/drawing/2014/main" id="{82F5B3B9-C260-48F7-92A7-5895634FD72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30880" y="2788920"/>
            <a:ext cx="2682240" cy="2011680"/>
          </a:xfrm>
          <a:prstGeom prst="rect">
            <a:avLst/>
          </a:prstGeom>
        </p:spPr>
      </p:pic>
    </p:spTree>
    <p:extLst>
      <p:ext uri="{BB962C8B-B14F-4D97-AF65-F5344CB8AC3E}">
        <p14:creationId xmlns:p14="http://schemas.microsoft.com/office/powerpoint/2010/main" val="184560402"/>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2781300" y="228600"/>
            <a:ext cx="3581400" cy="944880"/>
          </a:xfrm>
        </p:spPr>
        <p:txBody>
          <a:bodyPr/>
          <a:lstStyle/>
          <a:p>
            <a:pPr algn="ctr" eaLnBrk="1" hangingPunct="1"/>
            <a:r>
              <a:rPr lang="en-US" sz="3600" dirty="0">
                <a:effectLst>
                  <a:outerShdw blurRad="38100" dist="38100" dir="2700000" algn="tl">
                    <a:srgbClr val="000000">
                      <a:alpha val="43137"/>
                    </a:srgbClr>
                  </a:outerShdw>
                </a:effectLst>
                <a:latin typeface="Calibri" panose="020F0502020204030204" pitchFamily="34" charset="0"/>
              </a:rPr>
              <a:t>Genesis 2 Outline</a:t>
            </a:r>
          </a:p>
        </p:txBody>
      </p:sp>
      <p:sp>
        <p:nvSpPr>
          <p:cNvPr id="102403" name="Rectangle 3"/>
          <p:cNvSpPr>
            <a:spLocks noGrp="1" noChangeArrowheads="1"/>
          </p:cNvSpPr>
          <p:nvPr>
            <p:ph type="body" idx="1"/>
          </p:nvPr>
        </p:nvSpPr>
        <p:spPr>
          <a:xfrm>
            <a:off x="990600" y="1371600"/>
            <a:ext cx="7162800" cy="4495800"/>
          </a:xfrm>
        </p:spPr>
        <p:txBody>
          <a:bodyPr/>
          <a:lstStyle/>
          <a:p>
            <a:pPr eaLnBrk="1" hangingPunct="1">
              <a:spcBef>
                <a:spcPts val="0"/>
              </a:spcBef>
              <a:spcAft>
                <a:spcPts val="3600"/>
              </a:spcAft>
              <a:defRPr/>
            </a:pPr>
            <a:r>
              <a:rPr lang="en-US" dirty="0">
                <a:effectLst>
                  <a:outerShdw blurRad="38100" dist="38100" dir="2700000" algn="tl">
                    <a:srgbClr val="000000">
                      <a:alpha val="43137"/>
                    </a:srgbClr>
                  </a:outerShdw>
                </a:effectLst>
                <a:latin typeface="Calibri" panose="020F0502020204030204" pitchFamily="34" charset="0"/>
              </a:rPr>
              <a:t>Genesis 2:4-7 – Creation of man</a:t>
            </a:r>
          </a:p>
          <a:p>
            <a:pPr eaLnBrk="1" hangingPunct="1">
              <a:spcBef>
                <a:spcPts val="0"/>
              </a:spcBef>
              <a:spcAft>
                <a:spcPts val="3600"/>
              </a:spcAft>
              <a:defRPr/>
            </a:pPr>
            <a:r>
              <a:rPr lang="en-US" dirty="0">
                <a:effectLst>
                  <a:outerShdw blurRad="38100" dist="38100" dir="2700000" algn="tl">
                    <a:srgbClr val="000000">
                      <a:alpha val="43137"/>
                    </a:srgbClr>
                  </a:outerShdw>
                </a:effectLst>
                <a:latin typeface="Calibri" panose="020F0502020204030204" pitchFamily="34" charset="0"/>
              </a:rPr>
              <a:t>Genesis 2:8-14 – Man placed in the Garden of Eden</a:t>
            </a:r>
          </a:p>
          <a:p>
            <a:pPr eaLnBrk="1" hangingPunct="1">
              <a:spcBef>
                <a:spcPts val="0"/>
              </a:spcBef>
              <a:spcAft>
                <a:spcPts val="3600"/>
              </a:spcAft>
              <a:defRPr/>
            </a:pPr>
            <a:r>
              <a:rPr lang="en-US" dirty="0">
                <a:effectLst>
                  <a:outerShdw blurRad="38100" dist="38100" dir="2700000" algn="tl">
                    <a:srgbClr val="000000">
                      <a:alpha val="43137"/>
                    </a:srgbClr>
                  </a:outerShdw>
                </a:effectLst>
                <a:latin typeface="Calibri" panose="020F0502020204030204" pitchFamily="34" charset="0"/>
              </a:rPr>
              <a:t>Genesis 2:15-17 – Man’s responsibilities in the Garden of Eden</a:t>
            </a:r>
          </a:p>
          <a:p>
            <a:pPr eaLnBrk="1" hangingPunct="1">
              <a:spcBef>
                <a:spcPts val="0"/>
              </a:spcBef>
              <a:spcAft>
                <a:spcPts val="3600"/>
              </a:spcAft>
              <a:defRPr/>
            </a:pPr>
            <a:r>
              <a:rPr lang="en-US" dirty="0">
                <a:effectLst>
                  <a:outerShdw blurRad="38100" dist="38100" dir="2700000" algn="tl">
                    <a:srgbClr val="000000">
                      <a:alpha val="43137"/>
                    </a:srgbClr>
                  </a:outerShdw>
                </a:effectLst>
                <a:latin typeface="Calibri" panose="020F0502020204030204" pitchFamily="34" charset="0"/>
              </a:rPr>
              <a:t>Genesis 2:18-25 – First marriage</a:t>
            </a:r>
          </a:p>
        </p:txBody>
      </p:sp>
      <p:pic>
        <p:nvPicPr>
          <p:cNvPr id="3" name="Picture 2">
            <a:extLst>
              <a:ext uri="{FF2B5EF4-FFF2-40B4-BE49-F238E27FC236}">
                <a16:creationId xmlns:a16="http://schemas.microsoft.com/office/drawing/2014/main" id="{D1476EF0-0DB4-4C23-B4B5-5250E221A38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992035" y="76200"/>
            <a:ext cx="1075765" cy="914400"/>
          </a:xfrm>
          <a:prstGeom prst="rect">
            <a:avLst/>
          </a:prstGeo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24015A-623D-4976-828D-20D4B41D12C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307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Romans 5:12</a:t>
            </a:r>
          </a:p>
          <a:p>
            <a:pPr algn="just">
              <a:spcAft>
                <a:spcPts val="10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“Therefore, just as through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one man</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sin entered into the world, and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death</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through sin, and so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death spread to all men</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because all sinned—.”</a:t>
            </a:r>
          </a:p>
        </p:txBody>
      </p:sp>
      <p:pic>
        <p:nvPicPr>
          <p:cNvPr id="2" name="Picture 1">
            <a:extLst>
              <a:ext uri="{FF2B5EF4-FFF2-40B4-BE49-F238E27FC236}">
                <a16:creationId xmlns:a16="http://schemas.microsoft.com/office/drawing/2014/main" id="{D47AE24F-CD9F-4D80-A0C7-0A93DD72C0E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37747" y="2788920"/>
            <a:ext cx="2868507" cy="2011680"/>
          </a:xfrm>
          <a:prstGeom prst="rect">
            <a:avLst/>
          </a:prstGeom>
        </p:spPr>
      </p:pic>
    </p:spTree>
    <p:extLst>
      <p:ext uri="{BB962C8B-B14F-4D97-AF65-F5344CB8AC3E}">
        <p14:creationId xmlns:p14="http://schemas.microsoft.com/office/powerpoint/2010/main" val="3650532836"/>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24015A-623D-4976-828D-20D4B41D12C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3447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Genesis 1:29-30</a:t>
            </a:r>
          </a:p>
          <a:p>
            <a:pPr algn="just">
              <a:spcAft>
                <a:spcPts val="1000"/>
              </a:spcAft>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29</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Then God said, ‘Behold, I have given you every </a:t>
            </a: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plant</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yielding seed that is on the surface of all the earth, and every </a:t>
            </a: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tree</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which has </a:t>
            </a: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fruit</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yielding seed; it shall be food for you; </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30</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to every beast of the earth and to every bird of the sky and to every thing that moves on the earth which has life, I have given every green </a:t>
            </a: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plant</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food’; and it was so.”</a:t>
            </a:r>
          </a:p>
        </p:txBody>
      </p:sp>
      <p:pic>
        <p:nvPicPr>
          <p:cNvPr id="2" name="Picture 1">
            <a:extLst>
              <a:ext uri="{FF2B5EF4-FFF2-40B4-BE49-F238E27FC236}">
                <a16:creationId xmlns:a16="http://schemas.microsoft.com/office/drawing/2014/main" id="{D47AE24F-CD9F-4D80-A0C7-0A93DD72C0E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594100" y="3505200"/>
            <a:ext cx="1955800" cy="1371600"/>
          </a:xfrm>
          <a:prstGeom prst="rect">
            <a:avLst/>
          </a:prstGeom>
        </p:spPr>
      </p:pic>
    </p:spTree>
    <p:extLst>
      <p:ext uri="{BB962C8B-B14F-4D97-AF65-F5344CB8AC3E}">
        <p14:creationId xmlns:p14="http://schemas.microsoft.com/office/powerpoint/2010/main" val="33454140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6CF90CC-6F37-4384-97DF-4D861D0457C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3077766"/>
          </a:xfrm>
          <a:prstGeom prst="rect">
            <a:avLst/>
          </a:prstGeom>
          <a:noFill/>
          <a:ln w="28575">
            <a:noFill/>
            <a:miter lim="800000"/>
            <a:headEnd/>
            <a:tailEnd/>
          </a:ln>
        </p:spPr>
        <p:txBody>
          <a:bodyPr wrap="square">
            <a:spAutoFit/>
          </a:bodyPr>
          <a:lstStyle/>
          <a:p>
            <a:pPr algn="ctr" defTabSz="685800">
              <a:spcAft>
                <a:spcPts val="1200"/>
              </a:spcAft>
              <a:buClr>
                <a:schemeClr val="tx2"/>
              </a:buClr>
              <a:buSzPct val="75000"/>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Revelation 21:4</a:t>
            </a:r>
          </a:p>
          <a:p>
            <a:pPr algn="just">
              <a:spcBef>
                <a:spcPts val="0"/>
              </a:spcBef>
              <a:spcAft>
                <a:spcPts val="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rPr>
              <a:t>and He will wipe away every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tear</a:t>
            </a:r>
            <a:r>
              <a:rPr lang="en-US" sz="3600" dirty="0">
                <a:effectLst>
                  <a:outerShdw blurRad="38100" dist="38100" dir="2700000" algn="tl">
                    <a:srgbClr val="000000">
                      <a:alpha val="43137"/>
                    </a:srgbClr>
                  </a:outerShdw>
                </a:effectLst>
                <a:latin typeface="Calibri" panose="020F0502020204030204" pitchFamily="34" charset="0"/>
              </a:rPr>
              <a:t> from their eyes; and there will no longer be any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death</a:t>
            </a:r>
            <a:r>
              <a:rPr lang="en-US" sz="3600" dirty="0">
                <a:effectLst>
                  <a:outerShdw blurRad="38100" dist="38100" dir="2700000" algn="tl">
                    <a:srgbClr val="000000">
                      <a:alpha val="43137"/>
                    </a:srgbClr>
                  </a:outerShdw>
                </a:effectLst>
                <a:latin typeface="Calibri" panose="020F0502020204030204" pitchFamily="34" charset="0"/>
              </a:rPr>
              <a:t>; there will no longer be any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mourning</a:t>
            </a:r>
            <a:r>
              <a:rPr lang="en-US" sz="3600" dirty="0">
                <a:effectLst>
                  <a:outerShdw blurRad="38100" dist="38100" dir="2700000" algn="tl">
                    <a:srgbClr val="000000">
                      <a:alpha val="43137"/>
                    </a:srgbClr>
                  </a:outerShdw>
                </a:effectLst>
                <a:latin typeface="Calibri" panose="020F0502020204030204" pitchFamily="34" charset="0"/>
              </a:rPr>
              <a:t>, or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crying</a:t>
            </a:r>
            <a:r>
              <a:rPr lang="en-US" sz="3600" dirty="0">
                <a:effectLst>
                  <a:outerShdw blurRad="38100" dist="38100" dir="2700000" algn="tl">
                    <a:srgbClr val="000000">
                      <a:alpha val="43137"/>
                    </a:srgbClr>
                  </a:outerShdw>
                </a:effectLst>
                <a:latin typeface="Calibri" panose="020F0502020204030204" pitchFamily="34" charset="0"/>
              </a:rPr>
              <a:t>, or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pain</a:t>
            </a:r>
            <a:r>
              <a:rPr lang="en-US" sz="3600" dirty="0">
                <a:effectLst>
                  <a:outerShdw blurRad="38100" dist="38100" dir="2700000" algn="tl">
                    <a:srgbClr val="000000">
                      <a:alpha val="43137"/>
                    </a:srgbClr>
                  </a:outerShdw>
                </a:effectLst>
                <a:latin typeface="Calibri" panose="020F0502020204030204" pitchFamily="34" charset="0"/>
              </a:rPr>
              <a:t>; the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first things</a:t>
            </a:r>
            <a:r>
              <a:rPr lang="en-US" sz="3600" dirty="0">
                <a:effectLst>
                  <a:outerShdw blurRad="38100" dist="38100" dir="2700000" algn="tl">
                    <a:srgbClr val="000000">
                      <a:alpha val="43137"/>
                    </a:srgbClr>
                  </a:outerShdw>
                </a:effectLst>
                <a:latin typeface="Calibri" panose="020F0502020204030204" pitchFamily="34" charset="0"/>
              </a:rPr>
              <a:t> have passed away.”</a:t>
            </a:r>
            <a:endParaRPr lang="en-US" altLang="en-US" sz="3600" dirty="0">
              <a:effectLst>
                <a:outerShdw blurRad="38100" dist="38100" dir="2700000" algn="tl">
                  <a:srgbClr val="000000">
                    <a:alpha val="43137"/>
                  </a:srgbClr>
                </a:outerShdw>
              </a:effectLst>
              <a:latin typeface="Calibri" panose="020F0502020204030204" pitchFamily="34" charset="0"/>
            </a:endParaRPr>
          </a:p>
        </p:txBody>
      </p:sp>
      <p:pic>
        <p:nvPicPr>
          <p:cNvPr id="3" name="Picture 2">
            <a:extLst>
              <a:ext uri="{FF2B5EF4-FFF2-40B4-BE49-F238E27FC236}">
                <a16:creationId xmlns:a16="http://schemas.microsoft.com/office/drawing/2014/main" id="{8EA25A2E-5CBD-4BD6-B8D1-1237D222E37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40592" y="3048000"/>
            <a:ext cx="2062817" cy="1828800"/>
          </a:xfrm>
          <a:prstGeom prst="rect">
            <a:avLst/>
          </a:prstGeom>
        </p:spPr>
      </p:pic>
    </p:spTree>
    <p:extLst>
      <p:ext uri="{BB962C8B-B14F-4D97-AF65-F5344CB8AC3E}">
        <p14:creationId xmlns:p14="http://schemas.microsoft.com/office/powerpoint/2010/main" val="736401524"/>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399" y="533400"/>
            <a:ext cx="8839201" cy="5791200"/>
          </a:xfrm>
          <a:prstGeom prst="rect">
            <a:avLst/>
          </a:prstGeom>
          <a:ln>
            <a:solidFill>
              <a:srgbClr val="FFFFCC"/>
            </a:solidFill>
          </a:ln>
        </p:spPr>
      </p:pic>
    </p:spTree>
    <p:extLst>
      <p:ext uri="{BB962C8B-B14F-4D97-AF65-F5344CB8AC3E}">
        <p14:creationId xmlns:p14="http://schemas.microsoft.com/office/powerpoint/2010/main" val="229797597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24015A-623D-4976-828D-20D4B41D12C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307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1 Thessalonians 5:23</a:t>
            </a:r>
          </a:p>
          <a:p>
            <a:pPr algn="just">
              <a:spcAft>
                <a:spcPts val="10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23</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Now may the God of peace Himself sanctify you entirely; and may your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spirit and soul and body</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be preserved complete, without blame at the coming of our Lord Jesus Christ.”</a:t>
            </a:r>
          </a:p>
        </p:txBody>
      </p:sp>
      <p:pic>
        <p:nvPicPr>
          <p:cNvPr id="4" name="Picture 3">
            <a:extLst>
              <a:ext uri="{FF2B5EF4-FFF2-40B4-BE49-F238E27FC236}">
                <a16:creationId xmlns:a16="http://schemas.microsoft.com/office/drawing/2014/main" id="{1C016ECA-A9AE-466C-94D2-0F5849CBCF1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94100" y="3505200"/>
            <a:ext cx="1955800" cy="1371600"/>
          </a:xfrm>
          <a:prstGeom prst="rect">
            <a:avLst/>
          </a:prstGeom>
        </p:spPr>
      </p:pic>
    </p:spTree>
    <p:extLst>
      <p:ext uri="{BB962C8B-B14F-4D97-AF65-F5344CB8AC3E}">
        <p14:creationId xmlns:p14="http://schemas.microsoft.com/office/powerpoint/2010/main" val="25562261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6499" name="Rectangle 3"/>
          <p:cNvSpPr>
            <a:spLocks noGrp="1" noChangeArrowheads="1"/>
          </p:cNvSpPr>
          <p:nvPr>
            <p:ph type="body" idx="1"/>
          </p:nvPr>
        </p:nvSpPr>
        <p:spPr>
          <a:xfrm>
            <a:off x="533400" y="1371600"/>
            <a:ext cx="8077200" cy="5257800"/>
          </a:xfrm>
        </p:spPr>
        <p:txBody>
          <a:bodyPr/>
          <a:lstStyle/>
          <a:p>
            <a:pPr marL="461963" lvl="1" indent="-461963" algn="just" eaLnBrk="1" hangingPunct="1">
              <a:spcBef>
                <a:spcPts val="0"/>
              </a:spcBef>
              <a:spcAft>
                <a:spcPts val="14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Free will</a:t>
            </a:r>
          </a:p>
          <a:p>
            <a:pPr marL="461963" lvl="1" indent="-461963" algn="just" eaLnBrk="1" hangingPunct="1">
              <a:spcBef>
                <a:spcPts val="0"/>
              </a:spcBef>
              <a:spcAft>
                <a:spcPts val="14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Physical death: 791x, Gen 3:19</a:t>
            </a:r>
          </a:p>
          <a:p>
            <a:pPr marL="461963" lvl="1" indent="-461963" algn="just" eaLnBrk="1" hangingPunct="1">
              <a:spcBef>
                <a:spcPts val="0"/>
              </a:spcBef>
              <a:spcAft>
                <a:spcPts val="1400"/>
              </a:spcAft>
              <a:buClr>
                <a:schemeClr val="tx2"/>
              </a:buClr>
              <a:buSzPct val="75000"/>
              <a:buFont typeface="Wingdings" panose="05000000000000000000" pitchFamily="2" charset="2"/>
              <a:buChar char="n"/>
              <a:defRPr/>
            </a:pPr>
            <a:r>
              <a:rPr lang="en-US" sz="2900" b="1" u="sng" dirty="0">
                <a:solidFill>
                  <a:srgbClr val="FFFFCC"/>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Humanity’s dependency upon special revelation even in the pr-fall world (Gen. 2:9)</a:t>
            </a:r>
          </a:p>
          <a:p>
            <a:pPr marL="461963" lvl="1" indent="-461963" algn="just" eaLnBrk="1" hangingPunct="1">
              <a:spcBef>
                <a:spcPts val="0"/>
              </a:spcBef>
              <a:spcAft>
                <a:spcPts val="14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Deuteronomy 30:15</a:t>
            </a:r>
          </a:p>
          <a:p>
            <a:pPr marL="461963" lvl="1" indent="-461963" algn="just" eaLnBrk="1" hangingPunct="1">
              <a:spcBef>
                <a:spcPts val="0"/>
              </a:spcBef>
              <a:spcAft>
                <a:spcPts val="14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Gen 2:17 and the Day Age theory? </a:t>
            </a:r>
          </a:p>
          <a:p>
            <a:pPr marL="914400" lvl="1" indent="-457200" algn="just" eaLnBrk="1" hangingPunct="1">
              <a:spcBef>
                <a:spcPts val="0"/>
              </a:spcBef>
              <a:spcAft>
                <a:spcPts val="1400"/>
              </a:spcAft>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Gen. 1 creation days-</a:t>
            </a:r>
            <a:r>
              <a:rPr lang="en-US" sz="28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yom</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with ordinal modifier and “evening and morning” </a:t>
            </a:r>
          </a:p>
          <a:p>
            <a:pPr marL="914400" lvl="1" indent="-457200" algn="just" eaLnBrk="1" hangingPunct="1">
              <a:spcBef>
                <a:spcPts val="0"/>
              </a:spcBef>
              <a:spcAft>
                <a:spcPts val="1400"/>
              </a:spcAft>
              <a:defRPr/>
            </a:pPr>
            <a:r>
              <a:rPr lang="en-US" sz="28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yom</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 prep = “when” (1 </a:t>
            </a:r>
            <a:r>
              <a:rPr lang="en-US" sz="28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Kgs</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2:37)</a:t>
            </a:r>
          </a:p>
        </p:txBody>
      </p:sp>
      <p:pic>
        <p:nvPicPr>
          <p:cNvPr id="2" name="Picture 1">
            <a:extLst>
              <a:ext uri="{FF2B5EF4-FFF2-40B4-BE49-F238E27FC236}">
                <a16:creationId xmlns:a16="http://schemas.microsoft.com/office/drawing/2014/main" id="{55CCDF23-9DA9-41AB-BB3E-12F526D4FED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391400" y="1295400"/>
            <a:ext cx="1290918" cy="1097280"/>
          </a:xfrm>
          <a:prstGeom prst="rect">
            <a:avLst/>
          </a:prstGeom>
        </p:spPr>
      </p:pic>
      <p:sp>
        <p:nvSpPr>
          <p:cNvPr id="6" name="Rectangle 2">
            <a:extLst>
              <a:ext uri="{FF2B5EF4-FFF2-40B4-BE49-F238E27FC236}">
                <a16:creationId xmlns:a16="http://schemas.microsoft.com/office/drawing/2014/main" id="{E7FA0BDF-C166-4D0D-BD58-E64D9596A857}"/>
              </a:ext>
            </a:extLst>
          </p:cNvPr>
          <p:cNvSpPr>
            <a:spLocks noGrp="1" noChangeArrowheads="1"/>
          </p:cNvSpPr>
          <p:nvPr>
            <p:ph type="title"/>
          </p:nvPr>
        </p:nvSpPr>
        <p:spPr>
          <a:xfrm>
            <a:off x="647700" y="228600"/>
            <a:ext cx="7848600" cy="1143000"/>
          </a:xfrm>
        </p:spPr>
        <p:txBody>
          <a:bodyPr/>
          <a:lstStyle/>
          <a:p>
            <a:pPr algn="ctr" eaLnBrk="1" hangingPunct="1"/>
            <a:r>
              <a:rPr lang="en-US" sz="3600" dirty="0">
                <a:latin typeface="Calibri" panose="020F0502020204030204" pitchFamily="34" charset="0"/>
              </a:rPr>
              <a:t>“Do not eat from the Tree of Knowledge” </a:t>
            </a:r>
            <a:br>
              <a:rPr lang="en-US" sz="3600" dirty="0">
                <a:latin typeface="Calibri" panose="020F0502020204030204" pitchFamily="34" charset="0"/>
              </a:rPr>
            </a:br>
            <a:r>
              <a:rPr lang="en-US" sz="2800" dirty="0">
                <a:solidFill>
                  <a:schemeClr val="tx1"/>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(Gen 2:17)</a:t>
            </a:r>
            <a:endParaRPr lang="en-US" sz="3000" dirty="0">
              <a:solidFill>
                <a:schemeClr val="tx1"/>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78509664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6">
            <a:extLst>
              <a:ext uri="{FF2B5EF4-FFF2-40B4-BE49-F238E27FC236}">
                <a16:creationId xmlns:a16="http://schemas.microsoft.com/office/drawing/2014/main" id="{01E0442E-4A08-4FBD-AAA7-12D8142D155B}"/>
              </a:ext>
            </a:extLst>
          </p:cNvPr>
          <p:cNvGraphicFramePr>
            <a:graphicFrameLocks noGrp="1"/>
          </p:cNvGraphicFramePr>
          <p:nvPr>
            <p:ph sz="half" idx="1"/>
            <p:extLst>
              <p:ext uri="{D42A27DB-BD31-4B8C-83A1-F6EECF244321}">
                <p14:modId xmlns:p14="http://schemas.microsoft.com/office/powerpoint/2010/main" val="3110857179"/>
              </p:ext>
            </p:extLst>
          </p:nvPr>
        </p:nvGraphicFramePr>
        <p:xfrm>
          <a:off x="114300" y="228600"/>
          <a:ext cx="8915400" cy="6400800"/>
        </p:xfrm>
        <a:graphic>
          <a:graphicData uri="http://schemas.openxmlformats.org/drawingml/2006/table">
            <a:tbl>
              <a:tblPr firstRow="1" bandRow="1">
                <a:tableStyleId>{073A0DAA-6AF3-43AB-8588-CEC1D06C72B9}</a:tableStyleId>
              </a:tblPr>
              <a:tblGrid>
                <a:gridCol w="2781300">
                  <a:extLst>
                    <a:ext uri="{9D8B030D-6E8A-4147-A177-3AD203B41FA5}">
                      <a16:colId xmlns:a16="http://schemas.microsoft.com/office/drawing/2014/main" val="3678228928"/>
                    </a:ext>
                  </a:extLst>
                </a:gridCol>
                <a:gridCol w="3162300">
                  <a:extLst>
                    <a:ext uri="{9D8B030D-6E8A-4147-A177-3AD203B41FA5}">
                      <a16:colId xmlns:a16="http://schemas.microsoft.com/office/drawing/2014/main" val="2382543196"/>
                    </a:ext>
                  </a:extLst>
                </a:gridCol>
                <a:gridCol w="2971800">
                  <a:extLst>
                    <a:ext uri="{9D8B030D-6E8A-4147-A177-3AD203B41FA5}">
                      <a16:colId xmlns:a16="http://schemas.microsoft.com/office/drawing/2014/main" val="1361264393"/>
                    </a:ext>
                  </a:extLst>
                </a:gridCol>
              </a:tblGrid>
              <a:tr h="914400">
                <a:tc gridSpan="3">
                  <a:txBody>
                    <a:bodyPr/>
                    <a:lstStyle/>
                    <a:p>
                      <a:pPr marL="0" marR="0" lvl="0" indent="0" algn="ctr" defTabSz="914400" rtl="0" eaLnBrk="1" fontAlgn="base" latinLnBrk="0" hangingPunct="1">
                        <a:lnSpc>
                          <a:spcPct val="90000"/>
                        </a:lnSpc>
                        <a:spcBef>
                          <a:spcPct val="20000"/>
                        </a:spcBef>
                        <a:spcAft>
                          <a:spcPct val="0"/>
                        </a:spcAft>
                        <a:buClr>
                          <a:srgbClr val="00FFFF"/>
                        </a:buClr>
                        <a:buSzPct val="75000"/>
                        <a:buFont typeface="Wingdings" panose="05000000000000000000" pitchFamily="2" charset="2"/>
                        <a:buNone/>
                        <a:tabLst/>
                        <a:defRPr/>
                      </a:pPr>
                      <a:r>
                        <a:rPr kumimoji="0" lang="en-US" sz="3600" b="0" u="none" strike="noStrike" kern="120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cs typeface="Calibri" panose="020F0502020204030204" pitchFamily="34" charset="0"/>
                        </a:rPr>
                        <a:t>General vs. Special Revelation</a:t>
                      </a:r>
                      <a:endParaRPr kumimoji="0" lang="en-US" sz="28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Calibri" panose="020F0502020204030204" pitchFamily="34" charset="0"/>
                      </a:endParaRPr>
                    </a:p>
                  </a:txBody>
                  <a:tcPr anchor="ctr"/>
                </a:tc>
                <a:tc hMerge="1">
                  <a:txBody>
                    <a:bodyPr/>
                    <a:lstStyle/>
                    <a:p>
                      <a:endParaRPr lang="en-US" dirty="0"/>
                    </a:p>
                  </a:txBody>
                  <a:tcPr/>
                </a:tc>
                <a:tc hMerge="1">
                  <a:txBody>
                    <a:bodyPr/>
                    <a:lstStyle/>
                    <a:p>
                      <a:pPr marL="0" marR="0" lvl="0" indent="0" algn="ctr" defTabSz="914400" rtl="0" eaLnBrk="1" fontAlgn="base" latinLnBrk="0" hangingPunct="1">
                        <a:lnSpc>
                          <a:spcPct val="90000"/>
                        </a:lnSpc>
                        <a:spcBef>
                          <a:spcPct val="20000"/>
                        </a:spcBef>
                        <a:spcAft>
                          <a:spcPct val="0"/>
                        </a:spcAft>
                        <a:buClr>
                          <a:srgbClr val="00FFFF"/>
                        </a:buClr>
                        <a:buSzPct val="75000"/>
                        <a:buFont typeface="Wingdings" panose="05000000000000000000" pitchFamily="2" charset="2"/>
                        <a:buNone/>
                        <a:tabLst/>
                        <a:defRPr/>
                      </a:pPr>
                      <a:endParaRPr kumimoji="0" lang="en-US" sz="28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Calibri" panose="020F0502020204030204" pitchFamily="34" charset="0"/>
                      </a:endParaRPr>
                    </a:p>
                  </a:txBody>
                  <a:tcPr anchor="ctr"/>
                </a:tc>
                <a:extLst>
                  <a:ext uri="{0D108BD9-81ED-4DB2-BD59-A6C34878D82A}">
                    <a16:rowId xmlns:a16="http://schemas.microsoft.com/office/drawing/2014/main" val="295566894"/>
                  </a:ext>
                </a:extLst>
              </a:tr>
              <a:tr h="914400">
                <a:tc>
                  <a:txBody>
                    <a:bodyPr/>
                    <a:lstStyle/>
                    <a:p>
                      <a:pPr marL="0" marR="0" lvl="0" indent="0" algn="ctr" defTabSz="914400" rtl="0" eaLnBrk="1" fontAlgn="base" latinLnBrk="0" hangingPunct="1">
                        <a:lnSpc>
                          <a:spcPct val="90000"/>
                        </a:lnSpc>
                        <a:spcBef>
                          <a:spcPct val="20000"/>
                        </a:spcBef>
                        <a:spcAft>
                          <a:spcPct val="0"/>
                        </a:spcAft>
                        <a:buClr>
                          <a:srgbClr val="00FFFF"/>
                        </a:buClr>
                        <a:buSzPct val="75000"/>
                        <a:buFont typeface="+mj-lt"/>
                        <a:buNone/>
                        <a:tabLst/>
                        <a:defRPr/>
                      </a:pPr>
                      <a:endParaRPr kumimoji="0" lang="en-US" sz="2600" b="1" i="0" u="none" strike="noStrike" kern="0" cap="none" spc="0" normalizeH="0" baseline="0" noProof="0" dirty="0">
                        <a:ln>
                          <a:noFill/>
                        </a:ln>
                        <a:solidFill>
                          <a:schemeClr val="bg2"/>
                        </a:solidFill>
                        <a:effectLst/>
                        <a:uLnTx/>
                        <a:uFillTx/>
                        <a:latin typeface="Calibri" panose="020F0502020204030204" pitchFamily="34" charset="0"/>
                        <a:ea typeface="+mn-ea"/>
                        <a:cs typeface="Calibri" panose="020F0502020204030204" pitchFamily="34" charset="0"/>
                      </a:endParaRPr>
                    </a:p>
                  </a:txBody>
                  <a:tcPr anchor="ct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400" b="1" kern="1200" dirty="0">
                          <a:solidFill>
                            <a:srgbClr val="C00000"/>
                          </a:solidFill>
                          <a:effectLst/>
                          <a:latin typeface="Calibri" panose="020F0502020204030204" pitchFamily="34" charset="0"/>
                          <a:ea typeface="+mn-ea"/>
                          <a:cs typeface="+mn-cs"/>
                        </a:rPr>
                        <a:t>GENERAL</a:t>
                      </a: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400" b="1" kern="1200" dirty="0">
                          <a:solidFill>
                            <a:srgbClr val="0000CC"/>
                          </a:solidFill>
                          <a:effectLst/>
                          <a:latin typeface="Calibri" panose="020F0502020204030204" pitchFamily="34" charset="0"/>
                          <a:ea typeface="+mn-ea"/>
                          <a:cs typeface="+mn-cs"/>
                        </a:rPr>
                        <a:t>SPECIAL</a:t>
                      </a:r>
                    </a:p>
                  </a:txBody>
                  <a:tcPr anchor="ctr" horzOverflow="overflow"/>
                </a:tc>
                <a:extLst>
                  <a:ext uri="{0D108BD9-81ED-4DB2-BD59-A6C34878D82A}">
                    <a16:rowId xmlns:a16="http://schemas.microsoft.com/office/drawing/2014/main" val="128067973"/>
                  </a:ext>
                </a:extLst>
              </a:tr>
              <a:tr h="91440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cap="none" normalizeH="0" baseline="0" dirty="0">
                          <a:ln>
                            <a:noFill/>
                          </a:ln>
                          <a:solidFill>
                            <a:schemeClr val="bg2"/>
                          </a:solidFill>
                          <a:effectLst/>
                          <a:latin typeface="Calibri" panose="020F0502020204030204" pitchFamily="34" charset="0"/>
                          <a:cs typeface="Calibri" panose="020F0502020204030204" pitchFamily="34" charset="0"/>
                        </a:rPr>
                        <a:t>EXAMPLES</a:t>
                      </a: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400" kern="1200" dirty="0">
                          <a:solidFill>
                            <a:srgbClr val="C00000"/>
                          </a:solidFill>
                          <a:effectLst/>
                          <a:latin typeface="Calibri" panose="020F0502020204030204" pitchFamily="34" charset="0"/>
                          <a:ea typeface="+mn-ea"/>
                          <a:cs typeface="+mn-cs"/>
                        </a:rPr>
                        <a:t>Nature, conscience (Rom 1–2)</a:t>
                      </a: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400" kern="1200" dirty="0">
                          <a:solidFill>
                            <a:srgbClr val="0000CC"/>
                          </a:solidFill>
                          <a:effectLst/>
                          <a:latin typeface="Calibri" panose="020F0502020204030204" pitchFamily="34" charset="0"/>
                          <a:ea typeface="+mn-ea"/>
                          <a:cs typeface="+mn-cs"/>
                        </a:rPr>
                        <a:t>Incarnation, Scripture, miracles</a:t>
                      </a:r>
                    </a:p>
                  </a:txBody>
                  <a:tcPr anchor="ctr" horzOverflow="overflow"/>
                </a:tc>
                <a:extLst>
                  <a:ext uri="{0D108BD9-81ED-4DB2-BD59-A6C34878D82A}">
                    <a16:rowId xmlns:a16="http://schemas.microsoft.com/office/drawing/2014/main" val="2536075989"/>
                  </a:ext>
                </a:extLst>
              </a:tr>
              <a:tr h="91440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cap="none" normalizeH="0" baseline="0" dirty="0">
                          <a:ln>
                            <a:noFill/>
                          </a:ln>
                          <a:solidFill>
                            <a:schemeClr val="bg2"/>
                          </a:solidFill>
                          <a:effectLst/>
                          <a:latin typeface="Calibri" panose="020F0502020204030204" pitchFamily="34" charset="0"/>
                          <a:cs typeface="Calibri" panose="020F0502020204030204" pitchFamily="34" charset="0"/>
                        </a:rPr>
                        <a:t>AVAILABILITY</a:t>
                      </a: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400" kern="1200" dirty="0">
                          <a:solidFill>
                            <a:srgbClr val="C00000"/>
                          </a:solidFill>
                          <a:effectLst/>
                          <a:latin typeface="Calibri" panose="020F0502020204030204" pitchFamily="34" charset="0"/>
                          <a:ea typeface="+mn-ea"/>
                          <a:cs typeface="+mn-cs"/>
                        </a:rPr>
                        <a:t>All</a:t>
                      </a: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400" kern="1200" dirty="0">
                          <a:solidFill>
                            <a:srgbClr val="0000CC"/>
                          </a:solidFill>
                          <a:effectLst/>
                          <a:latin typeface="Calibri" panose="020F0502020204030204" pitchFamily="34" charset="0"/>
                          <a:ea typeface="+mn-ea"/>
                          <a:cs typeface="+mn-cs"/>
                        </a:rPr>
                        <a:t>Some</a:t>
                      </a:r>
                    </a:p>
                  </a:txBody>
                  <a:tcPr anchor="ctr" horzOverflow="overflow"/>
                </a:tc>
                <a:extLst>
                  <a:ext uri="{0D108BD9-81ED-4DB2-BD59-A6C34878D82A}">
                    <a16:rowId xmlns:a16="http://schemas.microsoft.com/office/drawing/2014/main" val="3618605184"/>
                  </a:ext>
                </a:extLst>
              </a:tr>
              <a:tr h="91440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cap="none" normalizeH="0" baseline="0" dirty="0">
                          <a:ln>
                            <a:noFill/>
                          </a:ln>
                          <a:solidFill>
                            <a:schemeClr val="bg2"/>
                          </a:solidFill>
                          <a:effectLst/>
                          <a:latin typeface="Calibri" panose="020F0502020204030204" pitchFamily="34" charset="0"/>
                          <a:cs typeface="Calibri" panose="020F0502020204030204" pitchFamily="34" charset="0"/>
                        </a:rPr>
                        <a:t>ACCOMPLISHMENT</a:t>
                      </a: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400" kern="1200" dirty="0">
                          <a:solidFill>
                            <a:srgbClr val="C00000"/>
                          </a:solidFill>
                          <a:effectLst/>
                          <a:latin typeface="Calibri" panose="020F0502020204030204" pitchFamily="34" charset="0"/>
                          <a:ea typeface="+mn-ea"/>
                          <a:cs typeface="+mn-cs"/>
                        </a:rPr>
                        <a:t>Accountability </a:t>
                      </a:r>
                    </a:p>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400" kern="1200" dirty="0">
                          <a:solidFill>
                            <a:srgbClr val="C00000"/>
                          </a:solidFill>
                          <a:effectLst/>
                          <a:latin typeface="Calibri" panose="020F0502020204030204" pitchFamily="34" charset="0"/>
                          <a:ea typeface="+mn-ea"/>
                          <a:cs typeface="+mn-cs"/>
                        </a:rPr>
                        <a:t>(Rom 1)</a:t>
                      </a: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400" kern="1200" dirty="0">
                          <a:solidFill>
                            <a:srgbClr val="0000CC"/>
                          </a:solidFill>
                          <a:effectLst/>
                          <a:latin typeface="Calibri" panose="020F0502020204030204" pitchFamily="34" charset="0"/>
                          <a:ea typeface="+mn-ea"/>
                          <a:cs typeface="+mn-cs"/>
                        </a:rPr>
                        <a:t>Salvation </a:t>
                      </a:r>
                    </a:p>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400" kern="1200" dirty="0">
                          <a:solidFill>
                            <a:srgbClr val="0000CC"/>
                          </a:solidFill>
                          <a:effectLst/>
                          <a:latin typeface="Calibri" panose="020F0502020204030204" pitchFamily="34" charset="0"/>
                          <a:ea typeface="+mn-ea"/>
                          <a:cs typeface="+mn-cs"/>
                        </a:rPr>
                        <a:t>(Acts 4:12; 2 Tim 3:15)</a:t>
                      </a:r>
                    </a:p>
                  </a:txBody>
                  <a:tcPr anchor="ctr" horzOverflow="overflow"/>
                </a:tc>
                <a:extLst>
                  <a:ext uri="{0D108BD9-81ED-4DB2-BD59-A6C34878D82A}">
                    <a16:rowId xmlns:a16="http://schemas.microsoft.com/office/drawing/2014/main" val="521044251"/>
                  </a:ext>
                </a:extLst>
              </a:tr>
              <a:tr h="91440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cap="none" normalizeH="0" baseline="0" dirty="0">
                          <a:ln>
                            <a:noFill/>
                          </a:ln>
                          <a:solidFill>
                            <a:schemeClr val="bg2"/>
                          </a:solidFill>
                          <a:effectLst/>
                          <a:latin typeface="Calibri" panose="020F0502020204030204" pitchFamily="34" charset="0"/>
                          <a:cs typeface="Calibri" panose="020F0502020204030204" pitchFamily="34" charset="0"/>
                        </a:rPr>
                        <a:t>FORM</a:t>
                      </a: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400" kern="1200" dirty="0">
                          <a:solidFill>
                            <a:srgbClr val="C00000"/>
                          </a:solidFill>
                          <a:effectLst/>
                          <a:latin typeface="Calibri" panose="020F0502020204030204" pitchFamily="34" charset="0"/>
                          <a:ea typeface="+mn-ea"/>
                          <a:cs typeface="+mn-cs"/>
                        </a:rPr>
                        <a:t>Non-written</a:t>
                      </a: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400" kern="1200" dirty="0">
                          <a:solidFill>
                            <a:srgbClr val="0000CC"/>
                          </a:solidFill>
                          <a:effectLst/>
                          <a:latin typeface="Calibri" panose="020F0502020204030204" pitchFamily="34" charset="0"/>
                          <a:ea typeface="+mn-ea"/>
                          <a:cs typeface="+mn-cs"/>
                        </a:rPr>
                        <a:t>Written</a:t>
                      </a:r>
                    </a:p>
                  </a:txBody>
                  <a:tcPr anchor="ctr" horzOverflow="overflow"/>
                </a:tc>
                <a:extLst>
                  <a:ext uri="{0D108BD9-81ED-4DB2-BD59-A6C34878D82A}">
                    <a16:rowId xmlns:a16="http://schemas.microsoft.com/office/drawing/2014/main" val="1630811638"/>
                  </a:ext>
                </a:extLst>
              </a:tr>
              <a:tr h="91440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cap="none" normalizeH="0" baseline="0" dirty="0">
                          <a:ln>
                            <a:noFill/>
                          </a:ln>
                          <a:solidFill>
                            <a:schemeClr val="bg2"/>
                          </a:solidFill>
                          <a:effectLst/>
                          <a:latin typeface="Calibri" panose="020F0502020204030204" pitchFamily="34" charset="0"/>
                          <a:cs typeface="Calibri" panose="020F0502020204030204" pitchFamily="34" charset="0"/>
                        </a:rPr>
                        <a:t>QUALITY</a:t>
                      </a: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400" kern="1200" dirty="0">
                          <a:solidFill>
                            <a:srgbClr val="C00000"/>
                          </a:solidFill>
                          <a:effectLst/>
                          <a:latin typeface="Calibri" panose="020F0502020204030204" pitchFamily="34" charset="0"/>
                          <a:ea typeface="+mn-ea"/>
                          <a:cs typeface="+mn-cs"/>
                        </a:rPr>
                        <a:t>Natural</a:t>
                      </a: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400" kern="1200" dirty="0">
                          <a:solidFill>
                            <a:srgbClr val="0000CC"/>
                          </a:solidFill>
                          <a:effectLst/>
                          <a:latin typeface="Calibri" panose="020F0502020204030204" pitchFamily="34" charset="0"/>
                          <a:ea typeface="+mn-ea"/>
                          <a:cs typeface="+mn-cs"/>
                        </a:rPr>
                        <a:t>Supernatural, miraculous</a:t>
                      </a:r>
                    </a:p>
                  </a:txBody>
                  <a:tcPr anchor="ctr" horzOverflow="overflow"/>
                </a:tc>
                <a:extLst>
                  <a:ext uri="{0D108BD9-81ED-4DB2-BD59-A6C34878D82A}">
                    <a16:rowId xmlns:a16="http://schemas.microsoft.com/office/drawing/2014/main" val="1486471232"/>
                  </a:ext>
                </a:extLst>
              </a:tr>
            </a:tbl>
          </a:graphicData>
        </a:graphic>
      </p:graphicFrame>
    </p:spTree>
    <p:extLst>
      <p:ext uri="{BB962C8B-B14F-4D97-AF65-F5344CB8AC3E}">
        <p14:creationId xmlns:p14="http://schemas.microsoft.com/office/powerpoint/2010/main" val="366029323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3"/>
          <p:cNvSpPr>
            <a:spLocks noGrp="1" noChangeArrowheads="1"/>
          </p:cNvSpPr>
          <p:nvPr>
            <p:ph type="body" idx="1"/>
          </p:nvPr>
        </p:nvSpPr>
        <p:spPr>
          <a:xfrm>
            <a:off x="0" y="1567428"/>
            <a:ext cx="9144000" cy="5061972"/>
          </a:xfrm>
        </p:spPr>
        <p:txBody>
          <a:bodyPr/>
          <a:lstStyle/>
          <a:p>
            <a:pPr marL="0" indent="0" algn="just">
              <a:spcBef>
                <a:spcPts val="0"/>
              </a:spcBef>
              <a:buFont typeface="Wingdings" pitchFamily="2" charset="2"/>
              <a:buNone/>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“Since the entrance of sin into the world, man can gather true knowledge about God from his general revelation only if he studies it in light of Scripture, in which the elements of God’s original self-revelation, which were obscured and perverted by the blight of sin, are republished, corrected, and interpreted… Some are inclined to speak of God’s revelation as a second source; but this is hardly correct in view of the fact that nature can come into consideration here only as interpreted in the light of Scripture.”</a:t>
            </a:r>
          </a:p>
        </p:txBody>
      </p:sp>
      <p:sp>
        <p:nvSpPr>
          <p:cNvPr id="2" name="Rectangle 1">
            <a:extLst>
              <a:ext uri="{FF2B5EF4-FFF2-40B4-BE49-F238E27FC236}">
                <a16:creationId xmlns:a16="http://schemas.microsoft.com/office/drawing/2014/main" id="{FC1E6624-7225-4F98-88FF-1AB692B3E28F}"/>
              </a:ext>
            </a:extLst>
          </p:cNvPr>
          <p:cNvSpPr/>
          <p:nvPr/>
        </p:nvSpPr>
        <p:spPr>
          <a:xfrm>
            <a:off x="2171700" y="228600"/>
            <a:ext cx="4800600" cy="1277273"/>
          </a:xfrm>
          <a:prstGeom prst="rect">
            <a:avLst/>
          </a:prstGeom>
        </p:spPr>
        <p:txBody>
          <a:bodyPr wrap="square">
            <a:spAutoFit/>
          </a:bodyPr>
          <a:lstStyle/>
          <a:p>
            <a:pPr algn="ctr">
              <a:spcAft>
                <a:spcPts val="600"/>
              </a:spcAft>
            </a:pP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Louis </a:t>
            </a:r>
            <a:r>
              <a:rPr lang="en-US" sz="3600" dirty="0" err="1">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Berkhof</a:t>
            </a:r>
            <a:endPar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endParaRPr>
          </a:p>
          <a:p>
            <a:pPr algn="ctr"/>
            <a:r>
              <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Introductory volume to Systematic Theology </a:t>
            </a:r>
            <a:br>
              <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(Grand Rapids, Eerdmans, 1946), 60, 96.</a:t>
            </a:r>
          </a:p>
        </p:txBody>
      </p:sp>
      <p:pic>
        <p:nvPicPr>
          <p:cNvPr id="4" name="Picture 3">
            <a:extLst>
              <a:ext uri="{FF2B5EF4-FFF2-40B4-BE49-F238E27FC236}">
                <a16:creationId xmlns:a16="http://schemas.microsoft.com/office/drawing/2014/main" id="{8878991B-6F1C-4835-A026-00E28424B15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992035" y="76200"/>
            <a:ext cx="1075765" cy="914400"/>
          </a:xfrm>
          <a:prstGeom prst="rect">
            <a:avLst/>
          </a:prstGeom>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6499" name="Rectangle 3"/>
          <p:cNvSpPr>
            <a:spLocks noGrp="1" noChangeArrowheads="1"/>
          </p:cNvSpPr>
          <p:nvPr>
            <p:ph type="body" idx="1"/>
          </p:nvPr>
        </p:nvSpPr>
        <p:spPr>
          <a:xfrm>
            <a:off x="533400" y="1371600"/>
            <a:ext cx="8077200" cy="5257800"/>
          </a:xfrm>
        </p:spPr>
        <p:txBody>
          <a:bodyPr/>
          <a:lstStyle/>
          <a:p>
            <a:pPr marL="461963" lvl="1" indent="-461963" algn="just" eaLnBrk="1" hangingPunct="1">
              <a:spcBef>
                <a:spcPts val="0"/>
              </a:spcBef>
              <a:spcAft>
                <a:spcPts val="14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Free will</a:t>
            </a:r>
          </a:p>
          <a:p>
            <a:pPr marL="461963" lvl="1" indent="-461963" algn="just" eaLnBrk="1" hangingPunct="1">
              <a:spcBef>
                <a:spcPts val="0"/>
              </a:spcBef>
              <a:spcAft>
                <a:spcPts val="14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Physical death: 791x, Gen 3:19</a:t>
            </a:r>
          </a:p>
          <a:p>
            <a:pPr marL="461963" lvl="1" indent="-461963" algn="just" eaLnBrk="1" hangingPunct="1">
              <a:spcBef>
                <a:spcPts val="0"/>
              </a:spcBef>
              <a:spcAft>
                <a:spcPts val="14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Humanity’s dependency upon special revelation even in the pr-fall world (Gen. 2:9)</a:t>
            </a:r>
          </a:p>
          <a:p>
            <a:pPr marL="461963" lvl="1" indent="-461963" algn="just" eaLnBrk="1" hangingPunct="1">
              <a:spcBef>
                <a:spcPts val="0"/>
              </a:spcBef>
              <a:spcAft>
                <a:spcPts val="1400"/>
              </a:spcAft>
              <a:buClr>
                <a:schemeClr val="tx2"/>
              </a:buClr>
              <a:buSzPct val="75000"/>
              <a:buFont typeface="Wingdings" panose="05000000000000000000" pitchFamily="2" charset="2"/>
              <a:buChar char="n"/>
              <a:defRPr/>
            </a:pP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Deuteronomy 30:15</a:t>
            </a:r>
          </a:p>
          <a:p>
            <a:pPr marL="461963" lvl="1" indent="-461963" algn="just" eaLnBrk="1" hangingPunct="1">
              <a:spcBef>
                <a:spcPts val="0"/>
              </a:spcBef>
              <a:spcAft>
                <a:spcPts val="14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Gen 2:17 and the Day Age theory? </a:t>
            </a:r>
          </a:p>
          <a:p>
            <a:pPr marL="914400" lvl="1" indent="-457200" algn="just" eaLnBrk="1" hangingPunct="1">
              <a:spcBef>
                <a:spcPts val="0"/>
              </a:spcBef>
              <a:spcAft>
                <a:spcPts val="1400"/>
              </a:spcAft>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Gen. 1 creation days-</a:t>
            </a:r>
            <a:r>
              <a:rPr lang="en-US" sz="28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yom</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with ordinal modifier and “evening and morning” </a:t>
            </a:r>
          </a:p>
          <a:p>
            <a:pPr marL="914400" lvl="1" indent="-457200" algn="just" eaLnBrk="1" hangingPunct="1">
              <a:spcBef>
                <a:spcPts val="0"/>
              </a:spcBef>
              <a:spcAft>
                <a:spcPts val="1400"/>
              </a:spcAft>
              <a:defRPr/>
            </a:pPr>
            <a:r>
              <a:rPr lang="en-US" sz="28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yom</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 prep = “when” (1 </a:t>
            </a:r>
            <a:r>
              <a:rPr lang="en-US" sz="28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Kgs</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2:37)</a:t>
            </a:r>
          </a:p>
        </p:txBody>
      </p:sp>
      <p:pic>
        <p:nvPicPr>
          <p:cNvPr id="2" name="Picture 1">
            <a:extLst>
              <a:ext uri="{FF2B5EF4-FFF2-40B4-BE49-F238E27FC236}">
                <a16:creationId xmlns:a16="http://schemas.microsoft.com/office/drawing/2014/main" id="{55CCDF23-9DA9-41AB-BB3E-12F526D4FED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391400" y="1295400"/>
            <a:ext cx="1290918" cy="1097280"/>
          </a:xfrm>
          <a:prstGeom prst="rect">
            <a:avLst/>
          </a:prstGeom>
        </p:spPr>
      </p:pic>
      <p:sp>
        <p:nvSpPr>
          <p:cNvPr id="6" name="Rectangle 2">
            <a:extLst>
              <a:ext uri="{FF2B5EF4-FFF2-40B4-BE49-F238E27FC236}">
                <a16:creationId xmlns:a16="http://schemas.microsoft.com/office/drawing/2014/main" id="{7C0F0FBC-F096-47A6-8D9B-35A38AA86E82}"/>
              </a:ext>
            </a:extLst>
          </p:cNvPr>
          <p:cNvSpPr>
            <a:spLocks noGrp="1" noChangeArrowheads="1"/>
          </p:cNvSpPr>
          <p:nvPr>
            <p:ph type="title"/>
          </p:nvPr>
        </p:nvSpPr>
        <p:spPr>
          <a:xfrm>
            <a:off x="647700" y="228600"/>
            <a:ext cx="7848600" cy="1143000"/>
          </a:xfrm>
        </p:spPr>
        <p:txBody>
          <a:bodyPr/>
          <a:lstStyle/>
          <a:p>
            <a:pPr algn="ctr" eaLnBrk="1" hangingPunct="1"/>
            <a:r>
              <a:rPr lang="en-US" sz="3600" dirty="0">
                <a:latin typeface="Calibri" panose="020F0502020204030204" pitchFamily="34" charset="0"/>
              </a:rPr>
              <a:t>“Do not eat from the Tree of Knowledge” </a:t>
            </a:r>
            <a:br>
              <a:rPr lang="en-US" sz="3600" dirty="0">
                <a:latin typeface="Calibri" panose="020F0502020204030204" pitchFamily="34" charset="0"/>
              </a:rPr>
            </a:br>
            <a:r>
              <a:rPr lang="en-US" sz="2800" dirty="0">
                <a:solidFill>
                  <a:schemeClr val="tx1"/>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(Gen 2:17)</a:t>
            </a:r>
            <a:endParaRPr lang="en-US" sz="3000" dirty="0">
              <a:solidFill>
                <a:schemeClr val="tx1"/>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15209516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2192867" y="214094"/>
            <a:ext cx="5829300" cy="514350"/>
          </a:xfrm>
        </p:spPr>
        <p:txBody>
          <a:bodyPr/>
          <a:lstStyle/>
          <a:p>
            <a:pPr algn="ctr" eaLnBrk="1" hangingPunct="1"/>
            <a:r>
              <a:rPr lang="en-US" altLang="en-US" sz="4000" dirty="0">
                <a:effectLst>
                  <a:outerShdw blurRad="38100" dist="38100" dir="2700000" algn="tl">
                    <a:srgbClr val="000000">
                      <a:alpha val="43137"/>
                    </a:srgbClr>
                  </a:outerShdw>
                </a:effectLst>
              </a:rPr>
              <a:t>The Father of Determinism</a:t>
            </a:r>
          </a:p>
        </p:txBody>
      </p:sp>
      <p:sp>
        <p:nvSpPr>
          <p:cNvPr id="35843" name="Rectangle 3"/>
          <p:cNvSpPr>
            <a:spLocks noGrp="1" noChangeArrowheads="1"/>
          </p:cNvSpPr>
          <p:nvPr>
            <p:ph type="body" idx="1"/>
          </p:nvPr>
        </p:nvSpPr>
        <p:spPr>
          <a:xfrm>
            <a:off x="2209800" y="828675"/>
            <a:ext cx="6597626" cy="3143250"/>
          </a:xfrm>
        </p:spPr>
        <p:txBody>
          <a:bodyPr/>
          <a:lstStyle/>
          <a:p>
            <a:pPr marL="0" indent="0" algn="just" eaLnBrk="1" hangingPunct="1">
              <a:buNone/>
              <a:defRPr/>
            </a:pPr>
            <a:r>
              <a:rPr lang="en-US" dirty="0">
                <a:effectLst>
                  <a:outerShdw blurRad="38100" dist="38100" dir="2700000" algn="tl">
                    <a:srgbClr val="000000">
                      <a:alpha val="43137"/>
                    </a:srgbClr>
                  </a:outerShdw>
                </a:effectLst>
              </a:rPr>
              <a:t>"</a:t>
            </a:r>
            <a:r>
              <a:rPr lang="en-US" b="1" u="sng" dirty="0">
                <a:solidFill>
                  <a:srgbClr val="FFFFCC"/>
                </a:solidFill>
                <a:effectLst>
                  <a:outerShdw blurRad="38100" dist="38100" dir="2700000" algn="tl">
                    <a:srgbClr val="000000">
                      <a:alpha val="43137"/>
                    </a:srgbClr>
                  </a:outerShdw>
                </a:effectLst>
              </a:rPr>
              <a:t>Predestination does not form an important subject of discussion in history until the time of Augustine</a:t>
            </a:r>
            <a:r>
              <a:rPr lang="en-US" dirty="0">
                <a:effectLst>
                  <a:outerShdw blurRad="38100" dist="38100" dir="2700000" algn="tl">
                    <a:srgbClr val="000000">
                      <a:alpha val="43137"/>
                    </a:srgbClr>
                  </a:outerShdw>
                </a:effectLst>
              </a:rPr>
              <a:t>. Earlier Church Fathers allude to it, but do not as yet seem to have a very clear conception of it. On the whole they regard it as the prescience of God with reference to human deeds, on the basis of which He determines their future destiny.”</a:t>
            </a:r>
          </a:p>
        </p:txBody>
      </p:sp>
      <p:sp>
        <p:nvSpPr>
          <p:cNvPr id="22532" name="Text Box 4"/>
          <p:cNvSpPr txBox="1">
            <a:spLocks noChangeArrowheads="1"/>
          </p:cNvSpPr>
          <p:nvPr/>
        </p:nvSpPr>
        <p:spPr bwMode="auto">
          <a:xfrm>
            <a:off x="609600" y="5997575"/>
            <a:ext cx="835022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eaLnBrk="1" hangingPunct="1">
              <a:spcBef>
                <a:spcPct val="50000"/>
              </a:spcBef>
            </a:pPr>
            <a:r>
              <a:rPr lang="en-US" altLang="en-US" sz="1800" dirty="0">
                <a:effectLst>
                  <a:outerShdw blurRad="38100" dist="38100" dir="2700000" algn="tl">
                    <a:srgbClr val="000000">
                      <a:alpha val="43137"/>
                    </a:srgbClr>
                  </a:outerShdw>
                </a:effectLst>
                <a:latin typeface="Calibri" panose="020F0502020204030204" pitchFamily="34" charset="0"/>
              </a:rPr>
              <a:t>Louis </a:t>
            </a:r>
            <a:r>
              <a:rPr lang="en-US" altLang="en-US" sz="1800" dirty="0" err="1">
                <a:effectLst>
                  <a:outerShdw blurRad="38100" dist="38100" dir="2700000" algn="tl">
                    <a:srgbClr val="000000">
                      <a:alpha val="43137"/>
                    </a:srgbClr>
                  </a:outerShdw>
                </a:effectLst>
                <a:latin typeface="Calibri" panose="020F0502020204030204" pitchFamily="34" charset="0"/>
              </a:rPr>
              <a:t>Berkhof</a:t>
            </a:r>
            <a:r>
              <a:rPr lang="en-US" altLang="en-US" sz="1800" dirty="0">
                <a:effectLst>
                  <a:outerShdw blurRad="38100" dist="38100" dir="2700000" algn="tl">
                    <a:srgbClr val="000000">
                      <a:alpha val="43137"/>
                    </a:srgbClr>
                  </a:outerShdw>
                </a:effectLst>
                <a:latin typeface="Calibri" panose="020F0502020204030204" pitchFamily="34" charset="0"/>
              </a:rPr>
              <a:t>, </a:t>
            </a:r>
            <a:r>
              <a:rPr lang="en-US" altLang="en-US" sz="1800" i="1" dirty="0">
                <a:effectLst>
                  <a:outerShdw blurRad="38100" dist="38100" dir="2700000" algn="tl">
                    <a:srgbClr val="000000">
                      <a:alpha val="43137"/>
                    </a:srgbClr>
                  </a:outerShdw>
                </a:effectLst>
                <a:latin typeface="Calibri" panose="020F0502020204030204" pitchFamily="34" charset="0"/>
              </a:rPr>
              <a:t>Systematic Theology: With a Complete Textual Index</a:t>
            </a:r>
            <a:r>
              <a:rPr lang="en-US" altLang="en-US" sz="1800" dirty="0">
                <a:effectLst>
                  <a:outerShdw blurRad="38100" dist="38100" dir="2700000" algn="tl">
                    <a:srgbClr val="000000">
                      <a:alpha val="43137"/>
                    </a:srgbClr>
                  </a:outerShdw>
                </a:effectLst>
                <a:latin typeface="Calibri" panose="020F0502020204030204" pitchFamily="34" charset="0"/>
              </a:rPr>
              <a:t>, 4th and rev. ed. (Grand Rapids: </a:t>
            </a:r>
            <a:r>
              <a:rPr lang="en-US" altLang="en-US" sz="1800" dirty="0" err="1">
                <a:effectLst>
                  <a:outerShdw blurRad="38100" dist="38100" dir="2700000" algn="tl">
                    <a:srgbClr val="000000">
                      <a:alpha val="43137"/>
                    </a:srgbClr>
                  </a:outerShdw>
                </a:effectLst>
                <a:latin typeface="Calibri" panose="020F0502020204030204" pitchFamily="34" charset="0"/>
              </a:rPr>
              <a:t>Eerdman's</a:t>
            </a:r>
            <a:r>
              <a:rPr lang="en-US" altLang="en-US" sz="1800" dirty="0">
                <a:effectLst>
                  <a:outerShdw blurRad="38100" dist="38100" dir="2700000" algn="tl">
                    <a:srgbClr val="000000">
                      <a:alpha val="43137"/>
                    </a:srgbClr>
                  </a:outerShdw>
                </a:effectLst>
                <a:latin typeface="Calibri" panose="020F0502020204030204" pitchFamily="34" charset="0"/>
              </a:rPr>
              <a:t>, 1932; reprint, Grand Rapids: Baker, 1996), 109. </a:t>
            </a:r>
          </a:p>
        </p:txBody>
      </p:sp>
      <p:pic>
        <p:nvPicPr>
          <p:cNvPr id="2" name="Picture 1">
            <a:extLst>
              <a:ext uri="{FF2B5EF4-FFF2-40B4-BE49-F238E27FC236}">
                <a16:creationId xmlns:a16="http://schemas.microsoft.com/office/drawing/2014/main" id="{9696EDBC-016B-4361-AD25-6D55B871D1C3}"/>
              </a:ext>
            </a:extLst>
          </p:cNvPr>
          <p:cNvPicPr>
            <a:picLocks noChangeAspect="1"/>
          </p:cNvPicPr>
          <p:nvPr/>
        </p:nvPicPr>
        <p:blipFill>
          <a:blip r:embed="rId2"/>
          <a:stretch>
            <a:fillRect/>
          </a:stretch>
        </p:blipFill>
        <p:spPr>
          <a:xfrm>
            <a:off x="336574" y="2024592"/>
            <a:ext cx="1594884" cy="2057400"/>
          </a:xfrm>
          <a:prstGeom prst="rect">
            <a:avLst/>
          </a:prstGeom>
          <a:solidFill>
            <a:srgbClr val="FFFFFF">
              <a:shade val="85000"/>
            </a:srgbClr>
          </a:solidFill>
          <a:ln w="381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586418078"/>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2781300" y="228600"/>
            <a:ext cx="3581400" cy="944880"/>
          </a:xfrm>
        </p:spPr>
        <p:txBody>
          <a:bodyPr/>
          <a:lstStyle/>
          <a:p>
            <a:pPr algn="ctr" eaLnBrk="1" hangingPunct="1"/>
            <a:r>
              <a:rPr lang="en-US" sz="3600" dirty="0">
                <a:effectLst>
                  <a:outerShdw blurRad="38100" dist="38100" dir="2700000" algn="tl">
                    <a:srgbClr val="000000">
                      <a:alpha val="43137"/>
                    </a:srgbClr>
                  </a:outerShdw>
                </a:effectLst>
                <a:latin typeface="Calibri" panose="020F0502020204030204" pitchFamily="34" charset="0"/>
              </a:rPr>
              <a:t>Genesis 2 Outline</a:t>
            </a:r>
          </a:p>
        </p:txBody>
      </p:sp>
      <p:sp>
        <p:nvSpPr>
          <p:cNvPr id="102403" name="Rectangle 3"/>
          <p:cNvSpPr>
            <a:spLocks noGrp="1" noChangeArrowheads="1"/>
          </p:cNvSpPr>
          <p:nvPr>
            <p:ph type="body" idx="1"/>
          </p:nvPr>
        </p:nvSpPr>
        <p:spPr>
          <a:xfrm>
            <a:off x="990600" y="1371600"/>
            <a:ext cx="7162800" cy="4495800"/>
          </a:xfrm>
        </p:spPr>
        <p:txBody>
          <a:bodyPr/>
          <a:lstStyle/>
          <a:p>
            <a:pPr eaLnBrk="1" hangingPunct="1">
              <a:spcBef>
                <a:spcPts val="0"/>
              </a:spcBef>
              <a:spcAft>
                <a:spcPts val="3600"/>
              </a:spcAft>
              <a:defRPr/>
            </a:pPr>
            <a:r>
              <a:rPr lang="en-US" b="1" u="sng" dirty="0">
                <a:solidFill>
                  <a:srgbClr val="FFFFCC"/>
                </a:solidFill>
                <a:effectLst>
                  <a:outerShdw blurRad="38100" dist="38100" dir="2700000" algn="tl">
                    <a:srgbClr val="000000">
                      <a:alpha val="43137"/>
                    </a:srgbClr>
                  </a:outerShdw>
                </a:effectLst>
                <a:latin typeface="Calibri" panose="020F0502020204030204" pitchFamily="34" charset="0"/>
              </a:rPr>
              <a:t>Genesis 2:4-7 – Creation of man</a:t>
            </a:r>
          </a:p>
          <a:p>
            <a:pPr eaLnBrk="1" hangingPunct="1">
              <a:spcBef>
                <a:spcPts val="0"/>
              </a:spcBef>
              <a:spcAft>
                <a:spcPts val="3600"/>
              </a:spcAft>
              <a:defRPr/>
            </a:pPr>
            <a:r>
              <a:rPr lang="en-US" dirty="0">
                <a:effectLst>
                  <a:outerShdw blurRad="38100" dist="38100" dir="2700000" algn="tl">
                    <a:srgbClr val="000000">
                      <a:alpha val="43137"/>
                    </a:srgbClr>
                  </a:outerShdw>
                </a:effectLst>
                <a:latin typeface="Calibri" panose="020F0502020204030204" pitchFamily="34" charset="0"/>
              </a:rPr>
              <a:t>Genesis 2:8-14 – Man placed in the Garden of Eden</a:t>
            </a:r>
          </a:p>
          <a:p>
            <a:pPr eaLnBrk="1" hangingPunct="1">
              <a:spcBef>
                <a:spcPts val="0"/>
              </a:spcBef>
              <a:spcAft>
                <a:spcPts val="3600"/>
              </a:spcAft>
              <a:defRPr/>
            </a:pPr>
            <a:r>
              <a:rPr lang="en-US" dirty="0">
                <a:effectLst>
                  <a:outerShdw blurRad="38100" dist="38100" dir="2700000" algn="tl">
                    <a:srgbClr val="000000">
                      <a:alpha val="43137"/>
                    </a:srgbClr>
                  </a:outerShdw>
                </a:effectLst>
                <a:latin typeface="Calibri" panose="020F0502020204030204" pitchFamily="34" charset="0"/>
              </a:rPr>
              <a:t>Genesis 2:15-17 – Man’s responsibilities in the Garden of Eden</a:t>
            </a:r>
          </a:p>
          <a:p>
            <a:pPr eaLnBrk="1" hangingPunct="1">
              <a:spcBef>
                <a:spcPts val="0"/>
              </a:spcBef>
              <a:spcAft>
                <a:spcPts val="3600"/>
              </a:spcAft>
              <a:defRPr/>
            </a:pPr>
            <a:r>
              <a:rPr lang="en-US" dirty="0">
                <a:effectLst>
                  <a:outerShdw blurRad="38100" dist="38100" dir="2700000" algn="tl">
                    <a:srgbClr val="000000">
                      <a:alpha val="43137"/>
                    </a:srgbClr>
                  </a:outerShdw>
                </a:effectLst>
                <a:latin typeface="Calibri" panose="020F0502020204030204" pitchFamily="34" charset="0"/>
              </a:rPr>
              <a:t>Genesis 2:18-25 – First marriage</a:t>
            </a:r>
          </a:p>
        </p:txBody>
      </p:sp>
      <p:pic>
        <p:nvPicPr>
          <p:cNvPr id="3" name="Picture 2">
            <a:extLst>
              <a:ext uri="{FF2B5EF4-FFF2-40B4-BE49-F238E27FC236}">
                <a16:creationId xmlns:a16="http://schemas.microsoft.com/office/drawing/2014/main" id="{143E8C14-8E4D-4176-B88C-E5F2A3B5CA1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992035" y="76200"/>
            <a:ext cx="1075765" cy="914400"/>
          </a:xfrm>
          <a:prstGeom prst="rect">
            <a:avLst/>
          </a:prstGeom>
        </p:spPr>
      </p:pic>
    </p:spTree>
    <p:extLst>
      <p:ext uri="{BB962C8B-B14F-4D97-AF65-F5344CB8AC3E}">
        <p14:creationId xmlns:p14="http://schemas.microsoft.com/office/powerpoint/2010/main" val="214440962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6499" name="Rectangle 3"/>
          <p:cNvSpPr>
            <a:spLocks noGrp="1" noChangeArrowheads="1"/>
          </p:cNvSpPr>
          <p:nvPr>
            <p:ph type="body" idx="1"/>
          </p:nvPr>
        </p:nvSpPr>
        <p:spPr>
          <a:xfrm>
            <a:off x="533400" y="1371600"/>
            <a:ext cx="8077200" cy="5257800"/>
          </a:xfrm>
        </p:spPr>
        <p:txBody>
          <a:bodyPr/>
          <a:lstStyle/>
          <a:p>
            <a:pPr marL="461963" lvl="1" indent="-461963" algn="just" eaLnBrk="1" hangingPunct="1">
              <a:spcBef>
                <a:spcPts val="0"/>
              </a:spcBef>
              <a:spcAft>
                <a:spcPts val="14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Free will</a:t>
            </a:r>
          </a:p>
          <a:p>
            <a:pPr marL="461963" lvl="1" indent="-461963" algn="just" eaLnBrk="1" hangingPunct="1">
              <a:spcBef>
                <a:spcPts val="0"/>
              </a:spcBef>
              <a:spcAft>
                <a:spcPts val="14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Physical death: 791x, Gen 3:19</a:t>
            </a:r>
          </a:p>
          <a:p>
            <a:pPr marL="461963" lvl="1" indent="-461963" algn="just" eaLnBrk="1" hangingPunct="1">
              <a:spcBef>
                <a:spcPts val="0"/>
              </a:spcBef>
              <a:spcAft>
                <a:spcPts val="14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Humanity’s dependency upon special revelation even in the pr-fall world (Gen. 2:9)</a:t>
            </a:r>
          </a:p>
          <a:p>
            <a:pPr marL="461963" lvl="1" indent="-461963" algn="just" eaLnBrk="1" hangingPunct="1">
              <a:spcBef>
                <a:spcPts val="0"/>
              </a:spcBef>
              <a:spcAft>
                <a:spcPts val="14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Deuteronomy 30:15</a:t>
            </a:r>
          </a:p>
          <a:p>
            <a:pPr marL="461963" lvl="1" indent="-461963" algn="just" eaLnBrk="1" hangingPunct="1">
              <a:spcBef>
                <a:spcPts val="0"/>
              </a:spcBef>
              <a:spcAft>
                <a:spcPts val="1400"/>
              </a:spcAft>
              <a:buClr>
                <a:schemeClr val="tx2"/>
              </a:buClr>
              <a:buSzPct val="75000"/>
              <a:buFont typeface="Wingdings" panose="05000000000000000000" pitchFamily="2" charset="2"/>
              <a:buChar char="n"/>
              <a:defRPr/>
            </a:pP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Gen 2:17 and the Day Age theory? </a:t>
            </a:r>
          </a:p>
          <a:p>
            <a:pPr marL="914400" lvl="1" indent="-457200" algn="just" eaLnBrk="1" hangingPunct="1">
              <a:spcBef>
                <a:spcPts val="0"/>
              </a:spcBef>
              <a:spcAft>
                <a:spcPts val="1400"/>
              </a:spcAft>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Gen. 1 creation days-</a:t>
            </a:r>
            <a:r>
              <a:rPr lang="en-US" sz="28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yom</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with ordinal modifier and “evening and morning” </a:t>
            </a:r>
          </a:p>
          <a:p>
            <a:pPr marL="914400" lvl="1" indent="-457200" algn="just" eaLnBrk="1" hangingPunct="1">
              <a:spcBef>
                <a:spcPts val="0"/>
              </a:spcBef>
              <a:spcAft>
                <a:spcPts val="1400"/>
              </a:spcAft>
              <a:defRPr/>
            </a:pPr>
            <a:r>
              <a:rPr lang="en-US" sz="28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yom</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 prep = “when” (1 </a:t>
            </a:r>
            <a:r>
              <a:rPr lang="en-US" sz="28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Kgs</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2:37)</a:t>
            </a:r>
          </a:p>
        </p:txBody>
      </p:sp>
      <p:pic>
        <p:nvPicPr>
          <p:cNvPr id="2" name="Picture 1">
            <a:extLst>
              <a:ext uri="{FF2B5EF4-FFF2-40B4-BE49-F238E27FC236}">
                <a16:creationId xmlns:a16="http://schemas.microsoft.com/office/drawing/2014/main" id="{55CCDF23-9DA9-41AB-BB3E-12F526D4FED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391400" y="1295400"/>
            <a:ext cx="1290918" cy="1097280"/>
          </a:xfrm>
          <a:prstGeom prst="rect">
            <a:avLst/>
          </a:prstGeom>
        </p:spPr>
      </p:pic>
      <p:sp>
        <p:nvSpPr>
          <p:cNvPr id="6" name="Rectangle 2">
            <a:extLst>
              <a:ext uri="{FF2B5EF4-FFF2-40B4-BE49-F238E27FC236}">
                <a16:creationId xmlns:a16="http://schemas.microsoft.com/office/drawing/2014/main" id="{1226F4CC-66DA-48B9-8863-8A298111BEEA}"/>
              </a:ext>
            </a:extLst>
          </p:cNvPr>
          <p:cNvSpPr>
            <a:spLocks noGrp="1" noChangeArrowheads="1"/>
          </p:cNvSpPr>
          <p:nvPr>
            <p:ph type="title"/>
          </p:nvPr>
        </p:nvSpPr>
        <p:spPr>
          <a:xfrm>
            <a:off x="647700" y="228600"/>
            <a:ext cx="7848600" cy="1143000"/>
          </a:xfrm>
        </p:spPr>
        <p:txBody>
          <a:bodyPr/>
          <a:lstStyle/>
          <a:p>
            <a:pPr algn="ctr" eaLnBrk="1" hangingPunct="1"/>
            <a:r>
              <a:rPr lang="en-US" sz="3600" dirty="0">
                <a:latin typeface="Calibri" panose="020F0502020204030204" pitchFamily="34" charset="0"/>
              </a:rPr>
              <a:t>“Do not eat from the Tree of Knowledge” </a:t>
            </a:r>
            <a:br>
              <a:rPr lang="en-US" sz="3600" dirty="0">
                <a:latin typeface="Calibri" panose="020F0502020204030204" pitchFamily="34" charset="0"/>
              </a:rPr>
            </a:br>
            <a:r>
              <a:rPr lang="en-US" sz="2800" dirty="0">
                <a:solidFill>
                  <a:schemeClr val="tx1"/>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(Gen 2:17)</a:t>
            </a:r>
            <a:endParaRPr lang="en-US" sz="3000" dirty="0">
              <a:solidFill>
                <a:schemeClr val="tx1"/>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18443808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24015A-623D-4976-828D-20D4B41D12C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332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Genesis 2:16-17</a:t>
            </a:r>
          </a:p>
          <a:p>
            <a:pPr algn="just">
              <a:spcAft>
                <a:spcPts val="1000"/>
              </a:spcAft>
            </a:pP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16</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 Lord God commanded the man, saying, ‘From any tree of the garden you may eat freely;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17</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but from the tree of the knowledge of good and evil you shall not eat, for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 the day</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that you eat from it you will surely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die (</a:t>
            </a:r>
            <a:r>
              <a:rPr lang="en-US" sz="32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muwth</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4" name="Picture 3">
            <a:extLst>
              <a:ext uri="{FF2B5EF4-FFF2-40B4-BE49-F238E27FC236}">
                <a16:creationId xmlns:a16="http://schemas.microsoft.com/office/drawing/2014/main" id="{1C016ECA-A9AE-466C-94D2-0F5849CBCF1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94100" y="3505200"/>
            <a:ext cx="1955800" cy="1371600"/>
          </a:xfrm>
          <a:prstGeom prst="rect">
            <a:avLst/>
          </a:prstGeom>
        </p:spPr>
      </p:pic>
    </p:spTree>
    <p:extLst>
      <p:ext uri="{BB962C8B-B14F-4D97-AF65-F5344CB8AC3E}">
        <p14:creationId xmlns:p14="http://schemas.microsoft.com/office/powerpoint/2010/main" val="12902589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6499" name="Rectangle 3"/>
          <p:cNvSpPr>
            <a:spLocks noGrp="1" noChangeArrowheads="1"/>
          </p:cNvSpPr>
          <p:nvPr>
            <p:ph type="body" idx="1"/>
          </p:nvPr>
        </p:nvSpPr>
        <p:spPr>
          <a:xfrm>
            <a:off x="533400" y="1371600"/>
            <a:ext cx="8077200" cy="5257800"/>
          </a:xfrm>
        </p:spPr>
        <p:txBody>
          <a:bodyPr/>
          <a:lstStyle/>
          <a:p>
            <a:pPr marL="461963" lvl="1" indent="-461963" algn="just" eaLnBrk="1" hangingPunct="1">
              <a:spcBef>
                <a:spcPts val="0"/>
              </a:spcBef>
              <a:spcAft>
                <a:spcPts val="14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Free will</a:t>
            </a:r>
          </a:p>
          <a:p>
            <a:pPr marL="461963" lvl="1" indent="-461963" algn="just" eaLnBrk="1" hangingPunct="1">
              <a:spcBef>
                <a:spcPts val="0"/>
              </a:spcBef>
              <a:spcAft>
                <a:spcPts val="14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Physical death: 791x, Gen 3:19</a:t>
            </a:r>
          </a:p>
          <a:p>
            <a:pPr marL="461963" lvl="1" indent="-461963" algn="just" eaLnBrk="1" hangingPunct="1">
              <a:spcBef>
                <a:spcPts val="0"/>
              </a:spcBef>
              <a:spcAft>
                <a:spcPts val="14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Humanity’s dependency upon special revelation even in the pr-fall world (Gen. 2:9)</a:t>
            </a:r>
          </a:p>
          <a:p>
            <a:pPr marL="461963" lvl="1" indent="-461963" algn="just" eaLnBrk="1" hangingPunct="1">
              <a:spcBef>
                <a:spcPts val="0"/>
              </a:spcBef>
              <a:spcAft>
                <a:spcPts val="14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Deuteronomy 30:15</a:t>
            </a:r>
          </a:p>
          <a:p>
            <a:pPr marL="461963" lvl="1" indent="-461963" algn="just" eaLnBrk="1" hangingPunct="1">
              <a:spcBef>
                <a:spcPts val="0"/>
              </a:spcBef>
              <a:spcAft>
                <a:spcPts val="1400"/>
              </a:spcAft>
              <a:buClr>
                <a:schemeClr val="tx2"/>
              </a:buClr>
              <a:buSzPct val="75000"/>
              <a:buFont typeface="Wingdings" panose="05000000000000000000" pitchFamily="2" charset="2"/>
              <a:buChar char="n"/>
              <a:defRPr/>
            </a:pPr>
            <a:r>
              <a:rPr lang="en-US" sz="3000" b="1" dirty="0">
                <a:solidFill>
                  <a:srgbClr val="FFFFCC"/>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Gen 2:17 and the Day Age theory? </a:t>
            </a:r>
          </a:p>
          <a:p>
            <a:pPr marL="914400" lvl="1" indent="-457200" algn="just" eaLnBrk="1" hangingPunct="1">
              <a:spcBef>
                <a:spcPts val="0"/>
              </a:spcBef>
              <a:spcAft>
                <a:spcPts val="1400"/>
              </a:spcAft>
              <a:defRPr/>
            </a:pPr>
            <a:r>
              <a:rPr lang="en-US" sz="27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Gen. 1 creation days-</a:t>
            </a:r>
            <a:r>
              <a:rPr lang="en-US" sz="2700" b="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yom</a:t>
            </a:r>
            <a:r>
              <a:rPr lang="en-US" sz="27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with ordinal modifier and “evening and morning”</a:t>
            </a: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p>
          <a:p>
            <a:pPr marL="914400" lvl="1" indent="-457200" algn="just" eaLnBrk="1" hangingPunct="1">
              <a:spcBef>
                <a:spcPts val="0"/>
              </a:spcBef>
              <a:spcAft>
                <a:spcPts val="1400"/>
              </a:spcAft>
              <a:defRPr/>
            </a:pPr>
            <a:r>
              <a:rPr lang="en-US" sz="28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yom</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 prep = “when” (1 </a:t>
            </a:r>
            <a:r>
              <a:rPr lang="en-US" sz="28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Kgs</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2:37)</a:t>
            </a:r>
          </a:p>
        </p:txBody>
      </p:sp>
      <p:pic>
        <p:nvPicPr>
          <p:cNvPr id="2" name="Picture 1">
            <a:extLst>
              <a:ext uri="{FF2B5EF4-FFF2-40B4-BE49-F238E27FC236}">
                <a16:creationId xmlns:a16="http://schemas.microsoft.com/office/drawing/2014/main" id="{55CCDF23-9DA9-41AB-BB3E-12F526D4FED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391400" y="1295400"/>
            <a:ext cx="1290918" cy="1097280"/>
          </a:xfrm>
          <a:prstGeom prst="rect">
            <a:avLst/>
          </a:prstGeom>
        </p:spPr>
      </p:pic>
      <p:sp>
        <p:nvSpPr>
          <p:cNvPr id="6" name="Rectangle 2">
            <a:extLst>
              <a:ext uri="{FF2B5EF4-FFF2-40B4-BE49-F238E27FC236}">
                <a16:creationId xmlns:a16="http://schemas.microsoft.com/office/drawing/2014/main" id="{7A1C53C3-6D98-4704-8031-DE110A6FE9C8}"/>
              </a:ext>
            </a:extLst>
          </p:cNvPr>
          <p:cNvSpPr>
            <a:spLocks noGrp="1" noChangeArrowheads="1"/>
          </p:cNvSpPr>
          <p:nvPr>
            <p:ph type="title"/>
          </p:nvPr>
        </p:nvSpPr>
        <p:spPr>
          <a:xfrm>
            <a:off x="647700" y="228600"/>
            <a:ext cx="7848600" cy="1143000"/>
          </a:xfrm>
        </p:spPr>
        <p:txBody>
          <a:bodyPr/>
          <a:lstStyle/>
          <a:p>
            <a:pPr algn="ctr" eaLnBrk="1" hangingPunct="1"/>
            <a:r>
              <a:rPr lang="en-US" sz="3600" dirty="0">
                <a:latin typeface="Calibri" panose="020F0502020204030204" pitchFamily="34" charset="0"/>
              </a:rPr>
              <a:t>“Do not eat from the Tree of Knowledge” </a:t>
            </a:r>
            <a:br>
              <a:rPr lang="en-US" sz="3600" dirty="0">
                <a:latin typeface="Calibri" panose="020F0502020204030204" pitchFamily="34" charset="0"/>
              </a:rPr>
            </a:br>
            <a:r>
              <a:rPr lang="en-US" sz="2800" dirty="0">
                <a:solidFill>
                  <a:schemeClr val="tx1"/>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(Gen 2:17)</a:t>
            </a:r>
            <a:endParaRPr lang="en-US" sz="3000" dirty="0">
              <a:solidFill>
                <a:schemeClr val="tx1"/>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412532572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6499" name="Rectangle 3"/>
          <p:cNvSpPr>
            <a:spLocks noGrp="1" noChangeArrowheads="1"/>
          </p:cNvSpPr>
          <p:nvPr>
            <p:ph type="body" idx="1"/>
          </p:nvPr>
        </p:nvSpPr>
        <p:spPr>
          <a:xfrm>
            <a:off x="533400" y="1371600"/>
            <a:ext cx="8077200" cy="5257800"/>
          </a:xfrm>
        </p:spPr>
        <p:txBody>
          <a:bodyPr/>
          <a:lstStyle/>
          <a:p>
            <a:pPr marL="461963" lvl="1" indent="-461963" algn="just" eaLnBrk="1" hangingPunct="1">
              <a:spcBef>
                <a:spcPts val="0"/>
              </a:spcBef>
              <a:spcAft>
                <a:spcPts val="14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Free will</a:t>
            </a:r>
          </a:p>
          <a:p>
            <a:pPr marL="461963" lvl="1" indent="-461963" algn="just" eaLnBrk="1" hangingPunct="1">
              <a:spcBef>
                <a:spcPts val="0"/>
              </a:spcBef>
              <a:spcAft>
                <a:spcPts val="14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Physical death: 791x, Gen 3:19</a:t>
            </a:r>
          </a:p>
          <a:p>
            <a:pPr marL="461963" lvl="1" indent="-461963" algn="just" eaLnBrk="1" hangingPunct="1">
              <a:spcBef>
                <a:spcPts val="0"/>
              </a:spcBef>
              <a:spcAft>
                <a:spcPts val="14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Humanity’s dependency upon special revelation even in the pr-fall world (Gen. 2:9)</a:t>
            </a:r>
          </a:p>
          <a:p>
            <a:pPr marL="461963" lvl="1" indent="-461963" algn="just" eaLnBrk="1" hangingPunct="1">
              <a:spcBef>
                <a:spcPts val="0"/>
              </a:spcBef>
              <a:spcAft>
                <a:spcPts val="14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Deuteronomy 30:15</a:t>
            </a:r>
          </a:p>
          <a:p>
            <a:pPr marL="461963" lvl="1" indent="-461963" algn="just" eaLnBrk="1" hangingPunct="1">
              <a:spcBef>
                <a:spcPts val="0"/>
              </a:spcBef>
              <a:spcAft>
                <a:spcPts val="1400"/>
              </a:spcAft>
              <a:buClr>
                <a:schemeClr val="tx2"/>
              </a:buClr>
              <a:buSzPct val="75000"/>
              <a:buFont typeface="Wingdings" panose="05000000000000000000" pitchFamily="2" charset="2"/>
              <a:buChar char="n"/>
              <a:defRPr/>
            </a:pPr>
            <a:r>
              <a:rPr lang="en-US" sz="3000" b="1" dirty="0">
                <a:solidFill>
                  <a:srgbClr val="FFFFCC"/>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Gen 2:17 and the Day Age theory? </a:t>
            </a:r>
          </a:p>
          <a:p>
            <a:pPr marL="914400" lvl="1" indent="-457200" algn="just" eaLnBrk="1" hangingPunct="1">
              <a:spcBef>
                <a:spcPts val="0"/>
              </a:spcBef>
              <a:spcAft>
                <a:spcPts val="1400"/>
              </a:spcAft>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Gen. 1 creation days-</a:t>
            </a:r>
            <a:r>
              <a:rPr lang="en-US" sz="28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yom</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with ordinal modifier and “evening and morning” </a:t>
            </a:r>
          </a:p>
          <a:p>
            <a:pPr marL="914400" lvl="1" indent="-457200" algn="just" eaLnBrk="1" hangingPunct="1">
              <a:spcBef>
                <a:spcPts val="0"/>
              </a:spcBef>
              <a:spcAft>
                <a:spcPts val="1400"/>
              </a:spcAft>
              <a:defRPr/>
            </a:pPr>
            <a:r>
              <a:rPr lang="en-US" sz="2800" b="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yom</a:t>
            </a: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 prep = “when” (1 </a:t>
            </a:r>
            <a:r>
              <a:rPr lang="en-US" sz="2800" b="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Kgs</a:t>
            </a: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2:37)</a:t>
            </a:r>
          </a:p>
        </p:txBody>
      </p:sp>
      <p:pic>
        <p:nvPicPr>
          <p:cNvPr id="2" name="Picture 1">
            <a:extLst>
              <a:ext uri="{FF2B5EF4-FFF2-40B4-BE49-F238E27FC236}">
                <a16:creationId xmlns:a16="http://schemas.microsoft.com/office/drawing/2014/main" id="{55CCDF23-9DA9-41AB-BB3E-12F526D4FED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391400" y="1295400"/>
            <a:ext cx="1290918" cy="1097280"/>
          </a:xfrm>
          <a:prstGeom prst="rect">
            <a:avLst/>
          </a:prstGeom>
        </p:spPr>
      </p:pic>
      <p:sp>
        <p:nvSpPr>
          <p:cNvPr id="6" name="Rectangle 2">
            <a:extLst>
              <a:ext uri="{FF2B5EF4-FFF2-40B4-BE49-F238E27FC236}">
                <a16:creationId xmlns:a16="http://schemas.microsoft.com/office/drawing/2014/main" id="{1D4979FC-53D8-43F0-AD40-9FA1F4DC1E7F}"/>
              </a:ext>
            </a:extLst>
          </p:cNvPr>
          <p:cNvSpPr>
            <a:spLocks noGrp="1" noChangeArrowheads="1"/>
          </p:cNvSpPr>
          <p:nvPr>
            <p:ph type="title"/>
          </p:nvPr>
        </p:nvSpPr>
        <p:spPr>
          <a:xfrm>
            <a:off x="647700" y="228600"/>
            <a:ext cx="7848600" cy="1143000"/>
          </a:xfrm>
        </p:spPr>
        <p:txBody>
          <a:bodyPr/>
          <a:lstStyle/>
          <a:p>
            <a:pPr algn="ctr" eaLnBrk="1" hangingPunct="1"/>
            <a:r>
              <a:rPr lang="en-US" sz="3600" dirty="0">
                <a:latin typeface="Calibri" panose="020F0502020204030204" pitchFamily="34" charset="0"/>
              </a:rPr>
              <a:t>“Do not eat from the Tree of Knowledge” </a:t>
            </a:r>
            <a:br>
              <a:rPr lang="en-US" sz="3600" dirty="0">
                <a:latin typeface="Calibri" panose="020F0502020204030204" pitchFamily="34" charset="0"/>
              </a:rPr>
            </a:br>
            <a:r>
              <a:rPr lang="en-US" sz="2800" dirty="0">
                <a:solidFill>
                  <a:schemeClr val="tx1"/>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(Gen 2:17)</a:t>
            </a:r>
            <a:endParaRPr lang="en-US" sz="3000" dirty="0">
              <a:solidFill>
                <a:schemeClr val="tx1"/>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90349330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24015A-623D-4976-828D-20D4B41D12C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4867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buClr>
                <a:schemeClr val="tx2"/>
              </a:buClr>
              <a:buSzPct val="75000"/>
              <a:defRPr/>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Genesis 2:17; 1 Kings 2:37 (NET)</a:t>
            </a:r>
          </a:p>
          <a:p>
            <a:pPr algn="just">
              <a:spcAft>
                <a:spcPts val="10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 you must not eat from the tree of the knowledge of good and evil, for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when [</a:t>
            </a:r>
            <a:r>
              <a:rPr lang="en-US" sz="36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yom</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 in]</a:t>
            </a:r>
            <a:r>
              <a:rPr lang="en-US" sz="36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you eat from it you will surely die.”</a:t>
            </a:r>
          </a:p>
          <a:p>
            <a:pPr algn="just">
              <a:spcAft>
                <a:spcPts val="10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If [</a:t>
            </a:r>
            <a:r>
              <a:rPr lang="en-US" sz="36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yom</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 in]</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you ever do leave and cross the Kidron Valley, know for sure that you will certainly die! You will be responsible for your own death.”</a:t>
            </a:r>
          </a:p>
        </p:txBody>
      </p:sp>
    </p:spTree>
    <p:extLst>
      <p:ext uri="{BB962C8B-B14F-4D97-AF65-F5344CB8AC3E}">
        <p14:creationId xmlns:p14="http://schemas.microsoft.com/office/powerpoint/2010/main" val="1621373202"/>
      </p:ext>
    </p:extLst>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24015A-623D-4976-828D-20D4B41D12C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307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1 Thessalonians 5:23</a:t>
            </a:r>
          </a:p>
          <a:p>
            <a:pPr algn="just">
              <a:spcAft>
                <a:spcPts val="10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23</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Now may the God of peace Himself sanctify you entirely; and may your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spirit and soul and body</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be preserved complete, without blame at the coming of our Lord Jesus Christ.”</a:t>
            </a:r>
          </a:p>
        </p:txBody>
      </p:sp>
      <p:pic>
        <p:nvPicPr>
          <p:cNvPr id="4" name="Picture 3">
            <a:extLst>
              <a:ext uri="{FF2B5EF4-FFF2-40B4-BE49-F238E27FC236}">
                <a16:creationId xmlns:a16="http://schemas.microsoft.com/office/drawing/2014/main" id="{1C016ECA-A9AE-466C-94D2-0F5849CBCF1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94100" y="3505200"/>
            <a:ext cx="1955800" cy="1371600"/>
          </a:xfrm>
          <a:prstGeom prst="rect">
            <a:avLst/>
          </a:prstGeom>
        </p:spPr>
      </p:pic>
    </p:spTree>
    <p:extLst>
      <p:ext uri="{BB962C8B-B14F-4D97-AF65-F5344CB8AC3E}">
        <p14:creationId xmlns:p14="http://schemas.microsoft.com/office/powerpoint/2010/main" val="25258337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2781300" y="228600"/>
            <a:ext cx="3581400" cy="944880"/>
          </a:xfrm>
        </p:spPr>
        <p:txBody>
          <a:bodyPr/>
          <a:lstStyle/>
          <a:p>
            <a:pPr algn="ctr" eaLnBrk="1" hangingPunct="1"/>
            <a:r>
              <a:rPr lang="en-US" sz="3600" dirty="0">
                <a:latin typeface="Calibri" panose="020F0502020204030204" pitchFamily="34" charset="0"/>
              </a:rPr>
              <a:t>Genesis 2 Outline</a:t>
            </a:r>
          </a:p>
        </p:txBody>
      </p:sp>
      <p:sp>
        <p:nvSpPr>
          <p:cNvPr id="102403" name="Rectangle 3"/>
          <p:cNvSpPr>
            <a:spLocks noGrp="1" noChangeArrowheads="1"/>
          </p:cNvSpPr>
          <p:nvPr>
            <p:ph type="body" idx="1"/>
          </p:nvPr>
        </p:nvSpPr>
        <p:spPr>
          <a:xfrm>
            <a:off x="990600" y="1371600"/>
            <a:ext cx="7162800" cy="4114800"/>
          </a:xfrm>
        </p:spPr>
        <p:txBody>
          <a:bodyPr/>
          <a:lstStyle/>
          <a:p>
            <a:pPr eaLnBrk="1" hangingPunct="1">
              <a:spcBef>
                <a:spcPts val="0"/>
              </a:spcBef>
              <a:spcAft>
                <a:spcPts val="3600"/>
              </a:spcAft>
              <a:defRPr/>
            </a:pPr>
            <a:r>
              <a:rPr lang="en-US" dirty="0">
                <a:latin typeface="Calibri" panose="020F0502020204030204" pitchFamily="34" charset="0"/>
              </a:rPr>
              <a:t>Genesis 2:4-7 – Creation of man</a:t>
            </a:r>
          </a:p>
          <a:p>
            <a:pPr eaLnBrk="1" hangingPunct="1">
              <a:spcBef>
                <a:spcPts val="0"/>
              </a:spcBef>
              <a:spcAft>
                <a:spcPts val="3600"/>
              </a:spcAft>
              <a:defRPr/>
            </a:pPr>
            <a:r>
              <a:rPr lang="en-US" dirty="0">
                <a:latin typeface="Calibri" panose="020F0502020204030204" pitchFamily="34" charset="0"/>
              </a:rPr>
              <a:t>Genesis 2:8-14 – Man placed in the Garden of Eden</a:t>
            </a:r>
          </a:p>
          <a:p>
            <a:pPr eaLnBrk="1" hangingPunct="1">
              <a:spcBef>
                <a:spcPts val="0"/>
              </a:spcBef>
              <a:spcAft>
                <a:spcPts val="3600"/>
              </a:spcAft>
              <a:defRPr/>
            </a:pPr>
            <a:r>
              <a:rPr lang="en-US" dirty="0">
                <a:latin typeface="Calibri" panose="020F0502020204030204" pitchFamily="34" charset="0"/>
              </a:rPr>
              <a:t>Genesis 2:15-17 – Man’s responsibilities in the Garden of Eden</a:t>
            </a:r>
          </a:p>
          <a:p>
            <a:pPr eaLnBrk="1" hangingPunct="1">
              <a:spcBef>
                <a:spcPts val="0"/>
              </a:spcBef>
              <a:spcAft>
                <a:spcPts val="3600"/>
              </a:spcAft>
              <a:defRPr/>
            </a:pPr>
            <a:r>
              <a:rPr lang="en-US" b="1" u="sng" dirty="0">
                <a:solidFill>
                  <a:srgbClr val="FFFFCC"/>
                </a:solidFill>
                <a:latin typeface="Calibri" panose="020F0502020204030204" pitchFamily="34" charset="0"/>
              </a:rPr>
              <a:t>Genesis 2:18-25 – First marriage</a:t>
            </a:r>
          </a:p>
        </p:txBody>
      </p:sp>
      <p:pic>
        <p:nvPicPr>
          <p:cNvPr id="3" name="Picture 2">
            <a:extLst>
              <a:ext uri="{FF2B5EF4-FFF2-40B4-BE49-F238E27FC236}">
                <a16:creationId xmlns:a16="http://schemas.microsoft.com/office/drawing/2014/main" id="{A844FDC4-114E-4429-999F-7234E5DF876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992035" y="76200"/>
            <a:ext cx="1075765" cy="914400"/>
          </a:xfrm>
          <a:prstGeom prst="rect">
            <a:avLst/>
          </a:prstGeom>
        </p:spPr>
      </p:pic>
    </p:spTree>
    <p:extLst>
      <p:ext uri="{BB962C8B-B14F-4D97-AF65-F5344CB8AC3E}">
        <p14:creationId xmlns:p14="http://schemas.microsoft.com/office/powerpoint/2010/main" val="323892765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83194F93-9ABF-436A-A051-5706B7AE33C3}"/>
              </a:ext>
            </a:extLst>
          </p:cNvPr>
          <p:cNvPicPr>
            <a:picLocks noChangeAspect="1" noChangeArrowheads="1"/>
          </p:cNvPicPr>
          <p:nvPr/>
        </p:nvPicPr>
        <p:blipFill>
          <a:blip r:embed="rId2"/>
          <a:srcRect/>
          <a:stretch>
            <a:fillRect/>
          </a:stretch>
        </p:blipFill>
        <p:spPr bwMode="auto">
          <a:xfrm>
            <a:off x="187627" y="137160"/>
            <a:ext cx="8768747" cy="65836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a:xfrm>
            <a:off x="3124200" y="228600"/>
            <a:ext cx="2895600" cy="1143000"/>
          </a:xfrm>
        </p:spPr>
        <p:txBody>
          <a:bodyPr/>
          <a:lstStyle/>
          <a:p>
            <a:pPr algn="ctr" eaLnBrk="1" hangingPunct="1"/>
            <a:r>
              <a:rPr lang="en-US" sz="3600" dirty="0">
                <a:effectLst>
                  <a:outerShdw blurRad="38100" dist="38100" dir="2700000" algn="tl">
                    <a:srgbClr val="000000">
                      <a:alpha val="43137"/>
                    </a:srgbClr>
                  </a:outerShdw>
                </a:effectLst>
                <a:latin typeface="Calibri" panose="020F0502020204030204" pitchFamily="34" charset="0"/>
              </a:rPr>
              <a:t>First Marriage</a:t>
            </a:r>
            <a:br>
              <a:rPr lang="en-US" sz="3600" dirty="0">
                <a:effectLst>
                  <a:outerShdw blurRad="38100" dist="38100" dir="2700000" algn="tl">
                    <a:srgbClr val="000000">
                      <a:alpha val="43137"/>
                    </a:srgbClr>
                  </a:outerShdw>
                </a:effectLst>
                <a:latin typeface="Calibri" panose="020F0502020204030204" pitchFamily="34" charset="0"/>
              </a:rPr>
            </a:br>
            <a:r>
              <a:rPr lang="en-US" sz="2800"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(Gen 2:18-25)</a:t>
            </a:r>
          </a:p>
        </p:txBody>
      </p:sp>
      <p:sp>
        <p:nvSpPr>
          <p:cNvPr id="108547" name="Rectangle 3"/>
          <p:cNvSpPr>
            <a:spLocks noGrp="1" noChangeArrowheads="1"/>
          </p:cNvSpPr>
          <p:nvPr>
            <p:ph type="body" idx="1"/>
          </p:nvPr>
        </p:nvSpPr>
        <p:spPr>
          <a:xfrm>
            <a:off x="1333500" y="1600200"/>
            <a:ext cx="6477000" cy="2438400"/>
          </a:xfrm>
        </p:spPr>
        <p:txBody>
          <a:bodyPr/>
          <a:lstStyle/>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dirty="0">
                <a:ea typeface="+mn-ea"/>
                <a:cs typeface="+mn-cs"/>
              </a:rPr>
              <a:t>Problem identified (Gen. 2:18)</a:t>
            </a:r>
          </a:p>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dirty="0">
                <a:ea typeface="+mn-ea"/>
                <a:cs typeface="+mn-cs"/>
              </a:rPr>
              <a:t>Problem recognized (Gen. 2:19-20)</a:t>
            </a:r>
          </a:p>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dirty="0">
                <a:ea typeface="+mn-ea"/>
                <a:cs typeface="+mn-cs"/>
              </a:rPr>
              <a:t>Problem solved (Gen. 2:21-25)</a:t>
            </a:r>
          </a:p>
        </p:txBody>
      </p:sp>
      <p:pic>
        <p:nvPicPr>
          <p:cNvPr id="3" name="Picture 2">
            <a:extLst>
              <a:ext uri="{FF2B5EF4-FFF2-40B4-BE49-F238E27FC236}">
                <a16:creationId xmlns:a16="http://schemas.microsoft.com/office/drawing/2014/main" id="{2AF33C3A-69FF-435D-A3C0-028E21C607E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992035" y="76200"/>
            <a:ext cx="1075765" cy="914400"/>
          </a:xfrm>
          <a:prstGeom prst="rect">
            <a:avLst/>
          </a:prstGeom>
        </p:spPr>
      </p:pic>
      <p:pic>
        <p:nvPicPr>
          <p:cNvPr id="4" name="Picture 3">
            <a:extLst>
              <a:ext uri="{FF2B5EF4-FFF2-40B4-BE49-F238E27FC236}">
                <a16:creationId xmlns:a16="http://schemas.microsoft.com/office/drawing/2014/main" id="{F45D5490-0818-405A-BA4D-FE1B0974133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43810" y="4114800"/>
            <a:ext cx="4056380" cy="2286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91661854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a:xfrm>
            <a:off x="3124200" y="228600"/>
            <a:ext cx="2895600" cy="1143000"/>
          </a:xfrm>
        </p:spPr>
        <p:txBody>
          <a:bodyPr/>
          <a:lstStyle/>
          <a:p>
            <a:pPr algn="ctr" eaLnBrk="1" hangingPunct="1"/>
            <a:r>
              <a:rPr lang="en-US" sz="3600" dirty="0">
                <a:effectLst>
                  <a:outerShdw blurRad="38100" dist="38100" dir="2700000" algn="tl">
                    <a:srgbClr val="000000">
                      <a:alpha val="43137"/>
                    </a:srgbClr>
                  </a:outerShdw>
                </a:effectLst>
                <a:latin typeface="Calibri" panose="020F0502020204030204" pitchFamily="34" charset="0"/>
              </a:rPr>
              <a:t>First Marriage</a:t>
            </a:r>
            <a:br>
              <a:rPr lang="en-US" sz="3600" dirty="0">
                <a:effectLst>
                  <a:outerShdw blurRad="38100" dist="38100" dir="2700000" algn="tl">
                    <a:srgbClr val="000000">
                      <a:alpha val="43137"/>
                    </a:srgbClr>
                  </a:outerShdw>
                </a:effectLst>
                <a:latin typeface="Calibri" panose="020F0502020204030204" pitchFamily="34" charset="0"/>
              </a:rPr>
            </a:br>
            <a:r>
              <a:rPr lang="en-US" sz="2800"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(Gen 2:18-25)</a:t>
            </a:r>
          </a:p>
        </p:txBody>
      </p:sp>
      <p:sp>
        <p:nvSpPr>
          <p:cNvPr id="108547" name="Rectangle 3"/>
          <p:cNvSpPr>
            <a:spLocks noGrp="1" noChangeArrowheads="1"/>
          </p:cNvSpPr>
          <p:nvPr>
            <p:ph type="body" idx="1"/>
          </p:nvPr>
        </p:nvSpPr>
        <p:spPr>
          <a:xfrm>
            <a:off x="1333500" y="1600200"/>
            <a:ext cx="6477000" cy="2438400"/>
          </a:xfrm>
        </p:spPr>
        <p:txBody>
          <a:bodyPr/>
          <a:lstStyle/>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b="1" u="sng" dirty="0">
                <a:solidFill>
                  <a:srgbClr val="FFFFCC"/>
                </a:solidFill>
                <a:effectLst>
                  <a:outerShdw blurRad="38100" dist="38100" dir="2700000" algn="tl">
                    <a:srgbClr val="000000">
                      <a:alpha val="43137"/>
                    </a:srgbClr>
                  </a:outerShdw>
                </a:effectLst>
                <a:ea typeface="+mn-ea"/>
                <a:cs typeface="Calibri" panose="020F0502020204030204" pitchFamily="34" charset="0"/>
              </a:rPr>
              <a:t>Problem identified (Gen. 2:18)</a:t>
            </a:r>
          </a:p>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dirty="0">
                <a:ea typeface="+mn-ea"/>
                <a:cs typeface="+mn-cs"/>
              </a:rPr>
              <a:t>Problem recognized (Gen. 2:19-20)</a:t>
            </a:r>
          </a:p>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dirty="0">
                <a:ea typeface="+mn-ea"/>
                <a:cs typeface="+mn-cs"/>
              </a:rPr>
              <a:t>Problem solved (Gen. 2:21-25)</a:t>
            </a:r>
          </a:p>
        </p:txBody>
      </p:sp>
      <p:pic>
        <p:nvPicPr>
          <p:cNvPr id="3" name="Picture 2">
            <a:extLst>
              <a:ext uri="{FF2B5EF4-FFF2-40B4-BE49-F238E27FC236}">
                <a16:creationId xmlns:a16="http://schemas.microsoft.com/office/drawing/2014/main" id="{2AF33C3A-69FF-435D-A3C0-028E21C607E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992035" y="76200"/>
            <a:ext cx="1075765" cy="914400"/>
          </a:xfrm>
          <a:prstGeom prst="rect">
            <a:avLst/>
          </a:prstGeom>
        </p:spPr>
      </p:pic>
      <p:pic>
        <p:nvPicPr>
          <p:cNvPr id="4" name="Picture 3">
            <a:extLst>
              <a:ext uri="{FF2B5EF4-FFF2-40B4-BE49-F238E27FC236}">
                <a16:creationId xmlns:a16="http://schemas.microsoft.com/office/drawing/2014/main" id="{F45D5490-0818-405A-BA4D-FE1B0974133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43810" y="4114800"/>
            <a:ext cx="4056380" cy="2286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5083324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1138" name="Rectangle 1026"/>
          <p:cNvSpPr>
            <a:spLocks noGrp="1" noChangeArrowheads="1"/>
          </p:cNvSpPr>
          <p:nvPr>
            <p:ph type="title"/>
          </p:nvPr>
        </p:nvSpPr>
        <p:spPr>
          <a:xfrm>
            <a:off x="3162300" y="228600"/>
            <a:ext cx="2819400" cy="914400"/>
          </a:xfrm>
        </p:spPr>
        <p:txBody>
          <a:bodyPr/>
          <a:lstStyle/>
          <a:p>
            <a:pPr algn="ctr" eaLnBrk="1" hangingPunct="1"/>
            <a:r>
              <a:rPr lang="en-US" sz="3600" dirty="0">
                <a:effectLst>
                  <a:outerShdw blurRad="38100" dist="38100" dir="2700000" algn="tl">
                    <a:srgbClr val="000000">
                      <a:alpha val="43137"/>
                    </a:srgbClr>
                  </a:outerShdw>
                </a:effectLst>
                <a:latin typeface="Calibri" panose="020F0502020204030204" pitchFamily="34" charset="0"/>
              </a:rPr>
              <a:t>Genesis 2:4-7</a:t>
            </a:r>
          </a:p>
        </p:txBody>
      </p:sp>
      <p:sp>
        <p:nvSpPr>
          <p:cNvPr id="103427" name="Rectangle 1027"/>
          <p:cNvSpPr>
            <a:spLocks noGrp="1" noChangeArrowheads="1"/>
          </p:cNvSpPr>
          <p:nvPr>
            <p:ph type="body" idx="1"/>
          </p:nvPr>
        </p:nvSpPr>
        <p:spPr>
          <a:xfrm>
            <a:off x="0" y="1143000"/>
            <a:ext cx="9144000" cy="5029200"/>
          </a:xfrm>
        </p:spPr>
        <p:txBody>
          <a:bodyPr/>
          <a:lstStyle/>
          <a:p>
            <a:pPr marL="461963" indent="-461963" eaLnBrk="1" hangingPunct="1">
              <a:spcBef>
                <a:spcPts val="0"/>
              </a:spcBef>
              <a:spcAft>
                <a:spcPts val="2400"/>
              </a:spcAft>
              <a:defRPr/>
            </a:pPr>
            <a:r>
              <a:rPr lang="en-US" sz="30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“These are the generations of” </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000" i="1"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Toledoth</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a:p>
            <a:pPr marL="461963" indent="-461963" eaLnBrk="1" hangingPunct="1">
              <a:spcBef>
                <a:spcPts val="0"/>
              </a:spcBef>
              <a:spcAft>
                <a:spcPts val="2400"/>
              </a:spcAft>
              <a:defRPr/>
            </a:pP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From the ground – pride (Gen 1:27) and humility</a:t>
            </a:r>
          </a:p>
          <a:p>
            <a:pPr marL="461963" indent="-461963" eaLnBrk="1" hangingPunct="1">
              <a:spcBef>
                <a:spcPts val="0"/>
              </a:spcBef>
              <a:spcAft>
                <a:spcPts val="2400"/>
              </a:spcAft>
              <a:defRPr/>
            </a:pP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Breath of life – man’s value and why redemption is necessary</a:t>
            </a:r>
          </a:p>
          <a:p>
            <a:pPr marL="461963" indent="-461963" eaLnBrk="1" hangingPunct="1">
              <a:spcBef>
                <a:spcPts val="0"/>
              </a:spcBef>
              <a:spcAft>
                <a:spcPts val="2400"/>
              </a:spcAft>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“Lives” (Gen 2:7) – Trichotomous man (1 Thess. 5:23)</a:t>
            </a:r>
          </a:p>
          <a:p>
            <a:pPr marL="914400" lvl="1" indent="-457200" eaLnBrk="1" hangingPunct="1">
              <a:spcBef>
                <a:spcPts val="0"/>
              </a:spcBef>
              <a:spcAft>
                <a:spcPts val="2400"/>
              </a:spcAft>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Body – physical, cardiovascular, muscular, etc…</a:t>
            </a:r>
          </a:p>
          <a:p>
            <a:pPr marL="914400" lvl="1" indent="-457200" eaLnBrk="1" hangingPunct="1">
              <a:spcBef>
                <a:spcPts val="0"/>
              </a:spcBef>
              <a:spcAft>
                <a:spcPts val="2400"/>
              </a:spcAft>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Soul – personality, intellect, emotions, volition</a:t>
            </a:r>
          </a:p>
          <a:p>
            <a:pPr marL="914400" lvl="1" indent="-457200" eaLnBrk="1" hangingPunct="1">
              <a:spcBef>
                <a:spcPts val="0"/>
              </a:spcBef>
              <a:spcAft>
                <a:spcPts val="2400"/>
              </a:spcAft>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Spirit – relates to God (John 4:23-24; 1 Cor. 2:10-16)</a:t>
            </a:r>
          </a:p>
        </p:txBody>
      </p:sp>
      <p:pic>
        <p:nvPicPr>
          <p:cNvPr id="3" name="Picture 2">
            <a:extLst>
              <a:ext uri="{FF2B5EF4-FFF2-40B4-BE49-F238E27FC236}">
                <a16:creationId xmlns:a16="http://schemas.microsoft.com/office/drawing/2014/main" id="{A992A7B9-8800-4712-8587-508DACAC4D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992035" y="76200"/>
            <a:ext cx="1075765" cy="914400"/>
          </a:xfrm>
          <a:prstGeom prst="rect">
            <a:avLst/>
          </a:prstGeom>
        </p:spPr>
      </p:pic>
    </p:spTree>
    <p:extLst>
      <p:ext uri="{BB962C8B-B14F-4D97-AF65-F5344CB8AC3E}">
        <p14:creationId xmlns:p14="http://schemas.microsoft.com/office/powerpoint/2010/main" val="100878351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a:xfrm>
            <a:off x="3124200" y="228600"/>
            <a:ext cx="2895600" cy="1143000"/>
          </a:xfrm>
        </p:spPr>
        <p:txBody>
          <a:bodyPr/>
          <a:lstStyle/>
          <a:p>
            <a:pPr algn="ctr" eaLnBrk="1" hangingPunct="1"/>
            <a:r>
              <a:rPr lang="en-US" sz="3600" dirty="0">
                <a:effectLst>
                  <a:outerShdw blurRad="38100" dist="38100" dir="2700000" algn="tl">
                    <a:srgbClr val="000000">
                      <a:alpha val="43137"/>
                    </a:srgbClr>
                  </a:outerShdw>
                </a:effectLst>
                <a:latin typeface="Calibri" panose="020F0502020204030204" pitchFamily="34" charset="0"/>
              </a:rPr>
              <a:t>First Marriage</a:t>
            </a:r>
            <a:br>
              <a:rPr lang="en-US" sz="3600" dirty="0">
                <a:effectLst>
                  <a:outerShdw blurRad="38100" dist="38100" dir="2700000" algn="tl">
                    <a:srgbClr val="000000">
                      <a:alpha val="43137"/>
                    </a:srgbClr>
                  </a:outerShdw>
                </a:effectLst>
                <a:latin typeface="Calibri" panose="020F0502020204030204" pitchFamily="34" charset="0"/>
              </a:rPr>
            </a:br>
            <a:r>
              <a:rPr lang="en-US" sz="2800"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(Gen 2:18-25)</a:t>
            </a:r>
          </a:p>
        </p:txBody>
      </p:sp>
      <p:sp>
        <p:nvSpPr>
          <p:cNvPr id="108547" name="Rectangle 3"/>
          <p:cNvSpPr>
            <a:spLocks noGrp="1" noChangeArrowheads="1"/>
          </p:cNvSpPr>
          <p:nvPr>
            <p:ph type="body" idx="1"/>
          </p:nvPr>
        </p:nvSpPr>
        <p:spPr>
          <a:xfrm>
            <a:off x="381000" y="1371600"/>
            <a:ext cx="8382000" cy="5257800"/>
          </a:xfrm>
        </p:spPr>
        <p:txBody>
          <a:bodyPr/>
          <a:lstStyle/>
          <a:p>
            <a:pPr marL="461963" lvl="1" indent="-461963" algn="just" eaLnBrk="1" hangingPunct="1">
              <a:spcBef>
                <a:spcPts val="0"/>
              </a:spcBef>
              <a:spcAft>
                <a:spcPts val="14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Something not good (Gen 1:31; 2:18) – Man’s incompleteness resolved</a:t>
            </a:r>
          </a:p>
          <a:p>
            <a:pPr marL="461963" lvl="1" indent="-461963" algn="just" eaLnBrk="1" hangingPunct="1">
              <a:spcBef>
                <a:spcPts val="0"/>
              </a:spcBef>
              <a:spcAft>
                <a:spcPts val="14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Genesis 2:18-20</a:t>
            </a:r>
          </a:p>
          <a:p>
            <a:pPr marL="914400" lvl="1" indent="-457200" algn="just" eaLnBrk="1" hangingPunct="1">
              <a:spcBef>
                <a:spcPts val="0"/>
              </a:spcBef>
              <a:spcAft>
                <a:spcPts val="1400"/>
              </a:spcAft>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Naming all of the animals in one day? 	</a:t>
            </a:r>
          </a:p>
          <a:p>
            <a:pPr lvl="2" eaLnBrk="1" hangingPunct="1">
              <a:spcBef>
                <a:spcPts val="0"/>
              </a:spcBef>
              <a:spcAft>
                <a:spcPts val="1400"/>
              </a:spcAft>
              <a:buClr>
                <a:srgbClr val="FFFFCC"/>
              </a:buClr>
              <a:buSzPct val="100000"/>
              <a:buFont typeface="Times New Roman" panose="02020603050405020304" pitchFamily="18" charset="0"/>
              <a:buChar char="̶"/>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beasts of the field (2:20) vs. beasts of the earth (1:25)</a:t>
            </a:r>
          </a:p>
          <a:p>
            <a:pPr lvl="2" eaLnBrk="1" hangingPunct="1">
              <a:spcBef>
                <a:spcPts val="0"/>
              </a:spcBef>
              <a:spcAft>
                <a:spcPts val="1400"/>
              </a:spcAft>
              <a:buClr>
                <a:srgbClr val="FFFFCC"/>
              </a:buClr>
              <a:buSzPct val="100000"/>
              <a:buFont typeface="Times New Roman" panose="02020603050405020304" pitchFamily="18" charset="0"/>
              <a:buChar char="̶"/>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animals brought to him</a:t>
            </a:r>
          </a:p>
          <a:p>
            <a:pPr lvl="2" eaLnBrk="1" hangingPunct="1">
              <a:spcBef>
                <a:spcPts val="0"/>
              </a:spcBef>
              <a:spcAft>
                <a:spcPts val="1400"/>
              </a:spcAft>
              <a:buClr>
                <a:srgbClr val="FFFFCC"/>
              </a:buClr>
              <a:buSzPct val="100000"/>
              <a:buFont typeface="Times New Roman" panose="02020603050405020304" pitchFamily="18" charset="0"/>
              <a:buChar char="̶"/>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Adam’s mind, uniformitarian presupposition</a:t>
            </a:r>
          </a:p>
          <a:p>
            <a:pPr lvl="2" eaLnBrk="1" hangingPunct="1">
              <a:spcBef>
                <a:spcPts val="0"/>
              </a:spcBef>
              <a:spcAft>
                <a:spcPts val="1400"/>
              </a:spcAft>
              <a:buClr>
                <a:srgbClr val="FFFFCC"/>
              </a:buClr>
              <a:buSzPct val="100000"/>
              <a:buFont typeface="Times New Roman" panose="02020603050405020304" pitchFamily="18" charset="0"/>
              <a:buChar char="̶"/>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marriage context</a:t>
            </a:r>
          </a:p>
        </p:txBody>
      </p:sp>
      <p:pic>
        <p:nvPicPr>
          <p:cNvPr id="3" name="Picture 2">
            <a:extLst>
              <a:ext uri="{FF2B5EF4-FFF2-40B4-BE49-F238E27FC236}">
                <a16:creationId xmlns:a16="http://schemas.microsoft.com/office/drawing/2014/main" id="{D71B773A-717E-4595-BC95-92F9EB547FC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992035" y="76200"/>
            <a:ext cx="1075765" cy="914400"/>
          </a:xfrm>
          <a:prstGeom prst="rect">
            <a:avLst/>
          </a:prstGeom>
        </p:spPr>
      </p:pic>
    </p:spTree>
    <p:extLst>
      <p:ext uri="{BB962C8B-B14F-4D97-AF65-F5344CB8AC3E}">
        <p14:creationId xmlns:p14="http://schemas.microsoft.com/office/powerpoint/2010/main" val="42240480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a:xfrm>
            <a:off x="3124200" y="228600"/>
            <a:ext cx="2895600" cy="1143000"/>
          </a:xfrm>
        </p:spPr>
        <p:txBody>
          <a:bodyPr/>
          <a:lstStyle/>
          <a:p>
            <a:pPr algn="ctr" eaLnBrk="1" hangingPunct="1"/>
            <a:r>
              <a:rPr lang="en-US" sz="3600" dirty="0">
                <a:effectLst>
                  <a:outerShdw blurRad="38100" dist="38100" dir="2700000" algn="tl">
                    <a:srgbClr val="000000">
                      <a:alpha val="43137"/>
                    </a:srgbClr>
                  </a:outerShdw>
                </a:effectLst>
                <a:latin typeface="Calibri" panose="020F0502020204030204" pitchFamily="34" charset="0"/>
              </a:rPr>
              <a:t>First Marriage</a:t>
            </a:r>
            <a:br>
              <a:rPr lang="en-US" sz="3600" dirty="0">
                <a:effectLst>
                  <a:outerShdw blurRad="38100" dist="38100" dir="2700000" algn="tl">
                    <a:srgbClr val="000000">
                      <a:alpha val="43137"/>
                    </a:srgbClr>
                  </a:outerShdw>
                </a:effectLst>
                <a:latin typeface="Calibri" panose="020F0502020204030204" pitchFamily="34" charset="0"/>
              </a:rPr>
            </a:br>
            <a:r>
              <a:rPr lang="en-US" sz="2800"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(Gen 2:18-25)</a:t>
            </a:r>
          </a:p>
        </p:txBody>
      </p:sp>
      <p:sp>
        <p:nvSpPr>
          <p:cNvPr id="108547" name="Rectangle 3"/>
          <p:cNvSpPr>
            <a:spLocks noGrp="1" noChangeArrowheads="1"/>
          </p:cNvSpPr>
          <p:nvPr>
            <p:ph type="body" idx="1"/>
          </p:nvPr>
        </p:nvSpPr>
        <p:spPr>
          <a:xfrm>
            <a:off x="381000" y="1371600"/>
            <a:ext cx="8382000" cy="5257800"/>
          </a:xfrm>
        </p:spPr>
        <p:txBody>
          <a:bodyPr/>
          <a:lstStyle/>
          <a:p>
            <a:pPr marL="461963" lvl="1" indent="-461963" algn="just" eaLnBrk="1" hangingPunct="1">
              <a:spcBef>
                <a:spcPts val="0"/>
              </a:spcBef>
              <a:spcAft>
                <a:spcPts val="1400"/>
              </a:spcAft>
              <a:buClr>
                <a:schemeClr val="tx2"/>
              </a:buClr>
              <a:buSzPct val="75000"/>
              <a:buFont typeface="Wingdings" panose="05000000000000000000" pitchFamily="2" charset="2"/>
              <a:buChar char="n"/>
              <a:defRPr/>
            </a:pP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Something not good (Gen 1:31; 2:18) – Man’s incompleteness resolved</a:t>
            </a:r>
          </a:p>
          <a:p>
            <a:pPr marL="461963" lvl="1" indent="-461963" algn="just" eaLnBrk="1" hangingPunct="1">
              <a:spcBef>
                <a:spcPts val="0"/>
              </a:spcBef>
              <a:spcAft>
                <a:spcPts val="14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Genesis 2:18-20</a:t>
            </a:r>
          </a:p>
          <a:p>
            <a:pPr marL="914400" lvl="1" indent="-457200" algn="just" eaLnBrk="1" hangingPunct="1">
              <a:spcBef>
                <a:spcPts val="0"/>
              </a:spcBef>
              <a:spcAft>
                <a:spcPts val="1400"/>
              </a:spcAft>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Naming all of the animals in one day? 	</a:t>
            </a:r>
          </a:p>
          <a:p>
            <a:pPr lvl="2" eaLnBrk="1" hangingPunct="1">
              <a:spcBef>
                <a:spcPts val="0"/>
              </a:spcBef>
              <a:spcAft>
                <a:spcPts val="1400"/>
              </a:spcAft>
              <a:buClr>
                <a:srgbClr val="FFFFCC"/>
              </a:buClr>
              <a:buSzPct val="100000"/>
              <a:buFont typeface="Times New Roman" panose="02020603050405020304" pitchFamily="18" charset="0"/>
              <a:buChar char="̶"/>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beasts of the field (2:20) vs. beasts of the earth (1:25)</a:t>
            </a:r>
          </a:p>
          <a:p>
            <a:pPr lvl="2" eaLnBrk="1" hangingPunct="1">
              <a:spcBef>
                <a:spcPts val="0"/>
              </a:spcBef>
              <a:spcAft>
                <a:spcPts val="1400"/>
              </a:spcAft>
              <a:buClr>
                <a:srgbClr val="FFFFCC"/>
              </a:buClr>
              <a:buSzPct val="100000"/>
              <a:buFont typeface="Times New Roman" panose="02020603050405020304" pitchFamily="18" charset="0"/>
              <a:buChar char="̶"/>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animals brought to him</a:t>
            </a:r>
          </a:p>
          <a:p>
            <a:pPr lvl="2" eaLnBrk="1" hangingPunct="1">
              <a:spcBef>
                <a:spcPts val="0"/>
              </a:spcBef>
              <a:spcAft>
                <a:spcPts val="1400"/>
              </a:spcAft>
              <a:buClr>
                <a:srgbClr val="FFFFCC"/>
              </a:buClr>
              <a:buSzPct val="100000"/>
              <a:buFont typeface="Times New Roman" panose="02020603050405020304" pitchFamily="18" charset="0"/>
              <a:buChar char="̶"/>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Adam’s mind, uniformitarian presupposition</a:t>
            </a:r>
          </a:p>
          <a:p>
            <a:pPr lvl="2" eaLnBrk="1" hangingPunct="1">
              <a:spcBef>
                <a:spcPts val="0"/>
              </a:spcBef>
              <a:spcAft>
                <a:spcPts val="1400"/>
              </a:spcAft>
              <a:buClr>
                <a:srgbClr val="FFFFCC"/>
              </a:buClr>
              <a:buSzPct val="100000"/>
              <a:buFont typeface="Times New Roman" panose="02020603050405020304" pitchFamily="18" charset="0"/>
              <a:buChar char="̶"/>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marriage context</a:t>
            </a:r>
          </a:p>
        </p:txBody>
      </p:sp>
      <p:pic>
        <p:nvPicPr>
          <p:cNvPr id="3" name="Picture 2">
            <a:extLst>
              <a:ext uri="{FF2B5EF4-FFF2-40B4-BE49-F238E27FC236}">
                <a16:creationId xmlns:a16="http://schemas.microsoft.com/office/drawing/2014/main" id="{ACB82819-801B-4524-B898-306A7B4180B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992035" y="76200"/>
            <a:ext cx="1075765" cy="914400"/>
          </a:xfrm>
          <a:prstGeom prst="rect">
            <a:avLst/>
          </a:prstGeom>
        </p:spPr>
      </p:pic>
    </p:spTree>
    <p:extLst>
      <p:ext uri="{BB962C8B-B14F-4D97-AF65-F5344CB8AC3E}">
        <p14:creationId xmlns:p14="http://schemas.microsoft.com/office/powerpoint/2010/main" val="188422722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24015A-623D-4976-828D-20D4B41D12C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2523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buClr>
                <a:schemeClr val="tx2"/>
              </a:buClr>
              <a:buSzPct val="75000"/>
              <a:defRPr/>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Genesis 1:31</a:t>
            </a:r>
          </a:p>
          <a:p>
            <a:pPr algn="just">
              <a:spcAft>
                <a:spcPts val="10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“God saw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all that He had made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behold, it was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very good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there was evening and there was morning, the sixth day.”</a:t>
            </a:r>
          </a:p>
        </p:txBody>
      </p:sp>
      <p:pic>
        <p:nvPicPr>
          <p:cNvPr id="4" name="Picture 3">
            <a:extLst>
              <a:ext uri="{FF2B5EF4-FFF2-40B4-BE49-F238E27FC236}">
                <a16:creationId xmlns:a16="http://schemas.microsoft.com/office/drawing/2014/main" id="{FD3E2396-FF6B-4CBA-9918-9021B76F7C4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00947" y="2971800"/>
            <a:ext cx="2742107" cy="1828800"/>
          </a:xfrm>
          <a:prstGeom prst="rect">
            <a:avLst/>
          </a:prstGeom>
          <a:ln>
            <a:solidFill>
              <a:schemeClr val="tx1"/>
            </a:solidFill>
          </a:ln>
        </p:spPr>
      </p:pic>
    </p:spTree>
    <p:extLst>
      <p:ext uri="{BB962C8B-B14F-4D97-AF65-F5344CB8AC3E}">
        <p14:creationId xmlns:p14="http://schemas.microsoft.com/office/powerpoint/2010/main" val="11845617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a:xfrm>
            <a:off x="3124200" y="228600"/>
            <a:ext cx="2895600" cy="1143000"/>
          </a:xfrm>
        </p:spPr>
        <p:txBody>
          <a:bodyPr/>
          <a:lstStyle/>
          <a:p>
            <a:pPr algn="ctr" eaLnBrk="1" hangingPunct="1"/>
            <a:r>
              <a:rPr lang="en-US" sz="3600" dirty="0">
                <a:effectLst>
                  <a:outerShdw blurRad="38100" dist="38100" dir="2700000" algn="tl">
                    <a:srgbClr val="000000">
                      <a:alpha val="43137"/>
                    </a:srgbClr>
                  </a:outerShdw>
                </a:effectLst>
                <a:latin typeface="Calibri" panose="020F0502020204030204" pitchFamily="34" charset="0"/>
              </a:rPr>
              <a:t>First Marriage</a:t>
            </a:r>
            <a:br>
              <a:rPr lang="en-US" sz="3600" dirty="0">
                <a:effectLst>
                  <a:outerShdw blurRad="38100" dist="38100" dir="2700000" algn="tl">
                    <a:srgbClr val="000000">
                      <a:alpha val="43137"/>
                    </a:srgbClr>
                  </a:outerShdw>
                </a:effectLst>
                <a:latin typeface="Calibri" panose="020F0502020204030204" pitchFamily="34" charset="0"/>
              </a:rPr>
            </a:br>
            <a:r>
              <a:rPr lang="en-US" sz="2800"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(Gen 2:18-25)</a:t>
            </a:r>
          </a:p>
        </p:txBody>
      </p:sp>
      <p:sp>
        <p:nvSpPr>
          <p:cNvPr id="108547" name="Rectangle 3"/>
          <p:cNvSpPr>
            <a:spLocks noGrp="1" noChangeArrowheads="1"/>
          </p:cNvSpPr>
          <p:nvPr>
            <p:ph type="body" idx="1"/>
          </p:nvPr>
        </p:nvSpPr>
        <p:spPr>
          <a:xfrm>
            <a:off x="1333500" y="1600200"/>
            <a:ext cx="6477000" cy="2438400"/>
          </a:xfrm>
        </p:spPr>
        <p:txBody>
          <a:bodyPr/>
          <a:lstStyle/>
          <a:p>
            <a:pPr marL="342900" lvl="1" indent="-342900" eaLnBrk="1" hangingPunct="1">
              <a:spcBef>
                <a:spcPts val="0"/>
              </a:spcBef>
              <a:spcAft>
                <a:spcPts val="2400"/>
              </a:spcAft>
              <a:buClr>
                <a:schemeClr val="tx2"/>
              </a:buClr>
              <a:buSzPct val="75000"/>
              <a:buFont typeface="Wingdings" panose="05000000000000000000" pitchFamily="2" charset="2"/>
              <a:buChar char="n"/>
              <a:defRPr/>
            </a:pPr>
            <a:r>
              <a:rPr lang="en-US" dirty="0">
                <a:ea typeface="+mn-ea"/>
                <a:cs typeface="+mn-cs"/>
              </a:rPr>
              <a:t>Problem identified (Gen. 2:18)</a:t>
            </a:r>
          </a:p>
          <a:p>
            <a:pPr marL="342900" lvl="1" indent="-342900" eaLnBrk="1" hangingPunct="1">
              <a:spcBef>
                <a:spcPts val="0"/>
              </a:spcBef>
              <a:spcAft>
                <a:spcPts val="2400"/>
              </a:spcAft>
              <a:buClr>
                <a:schemeClr val="tx2"/>
              </a:buClr>
              <a:buSzPct val="75000"/>
              <a:buFont typeface="Wingdings" panose="05000000000000000000" pitchFamily="2" charset="2"/>
              <a:buChar char="n"/>
              <a:defRPr/>
            </a:pPr>
            <a:r>
              <a:rPr lang="en-US" b="1" u="sng" dirty="0">
                <a:solidFill>
                  <a:srgbClr val="FFFFCC"/>
                </a:solidFill>
                <a:effectLst>
                  <a:outerShdw blurRad="38100" dist="38100" dir="2700000" algn="tl">
                    <a:srgbClr val="000000">
                      <a:alpha val="43137"/>
                    </a:srgbClr>
                  </a:outerShdw>
                </a:effectLst>
                <a:ea typeface="+mn-ea"/>
                <a:cs typeface="Calibri" panose="020F0502020204030204" pitchFamily="34" charset="0"/>
              </a:rPr>
              <a:t>Problem recognized (Gen. 2:19-20)</a:t>
            </a:r>
          </a:p>
          <a:p>
            <a:pPr marL="342900" lvl="1" indent="-342900" eaLnBrk="1" hangingPunct="1">
              <a:spcBef>
                <a:spcPts val="0"/>
              </a:spcBef>
              <a:spcAft>
                <a:spcPts val="2400"/>
              </a:spcAft>
              <a:buClr>
                <a:schemeClr val="tx2"/>
              </a:buClr>
              <a:buSzPct val="75000"/>
              <a:buFont typeface="Wingdings" panose="05000000000000000000" pitchFamily="2" charset="2"/>
              <a:buChar char="n"/>
              <a:defRPr/>
            </a:pPr>
            <a:r>
              <a:rPr lang="en-US" dirty="0">
                <a:ea typeface="+mn-ea"/>
                <a:cs typeface="+mn-cs"/>
              </a:rPr>
              <a:t>Problem solved (Gen. 2:21-25)</a:t>
            </a:r>
          </a:p>
        </p:txBody>
      </p:sp>
      <p:pic>
        <p:nvPicPr>
          <p:cNvPr id="3" name="Picture 2">
            <a:extLst>
              <a:ext uri="{FF2B5EF4-FFF2-40B4-BE49-F238E27FC236}">
                <a16:creationId xmlns:a16="http://schemas.microsoft.com/office/drawing/2014/main" id="{2AF33C3A-69FF-435D-A3C0-028E21C607E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992035" y="76200"/>
            <a:ext cx="1075765" cy="914400"/>
          </a:xfrm>
          <a:prstGeom prst="rect">
            <a:avLst/>
          </a:prstGeom>
        </p:spPr>
      </p:pic>
      <p:pic>
        <p:nvPicPr>
          <p:cNvPr id="4" name="Picture 3">
            <a:extLst>
              <a:ext uri="{FF2B5EF4-FFF2-40B4-BE49-F238E27FC236}">
                <a16:creationId xmlns:a16="http://schemas.microsoft.com/office/drawing/2014/main" id="{F45D5490-0818-405A-BA4D-FE1B0974133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43810" y="4114800"/>
            <a:ext cx="4056380" cy="2286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03981747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a:xfrm>
            <a:off x="3124200" y="228600"/>
            <a:ext cx="2895600" cy="1143000"/>
          </a:xfrm>
        </p:spPr>
        <p:txBody>
          <a:bodyPr/>
          <a:lstStyle/>
          <a:p>
            <a:pPr algn="ctr" eaLnBrk="1" hangingPunct="1"/>
            <a:r>
              <a:rPr lang="en-US" sz="3600" dirty="0">
                <a:effectLst>
                  <a:outerShdw blurRad="38100" dist="38100" dir="2700000" algn="tl">
                    <a:srgbClr val="000000">
                      <a:alpha val="43137"/>
                    </a:srgbClr>
                  </a:outerShdw>
                </a:effectLst>
                <a:latin typeface="Calibri" panose="020F0502020204030204" pitchFamily="34" charset="0"/>
              </a:rPr>
              <a:t>First Marriage</a:t>
            </a:r>
            <a:br>
              <a:rPr lang="en-US" sz="3600" dirty="0">
                <a:effectLst>
                  <a:outerShdw blurRad="38100" dist="38100" dir="2700000" algn="tl">
                    <a:srgbClr val="000000">
                      <a:alpha val="43137"/>
                    </a:srgbClr>
                  </a:outerShdw>
                </a:effectLst>
                <a:latin typeface="Calibri" panose="020F0502020204030204" pitchFamily="34" charset="0"/>
              </a:rPr>
            </a:br>
            <a:r>
              <a:rPr lang="en-US" sz="2800"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(Gen 2:18-25)</a:t>
            </a:r>
          </a:p>
        </p:txBody>
      </p:sp>
      <p:sp>
        <p:nvSpPr>
          <p:cNvPr id="108547" name="Rectangle 3"/>
          <p:cNvSpPr>
            <a:spLocks noGrp="1" noChangeArrowheads="1"/>
          </p:cNvSpPr>
          <p:nvPr>
            <p:ph type="body" idx="1"/>
          </p:nvPr>
        </p:nvSpPr>
        <p:spPr>
          <a:xfrm>
            <a:off x="381000" y="1371600"/>
            <a:ext cx="8382000" cy="5257800"/>
          </a:xfrm>
        </p:spPr>
        <p:txBody>
          <a:bodyPr/>
          <a:lstStyle/>
          <a:p>
            <a:pPr marL="461963" lvl="1" indent="-461963" algn="just" eaLnBrk="1" hangingPunct="1">
              <a:spcBef>
                <a:spcPts val="0"/>
              </a:spcBef>
              <a:spcAft>
                <a:spcPts val="14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Something not good (Gen 1:31; 2:18) – Man’s incompleteness resolved</a:t>
            </a:r>
          </a:p>
          <a:p>
            <a:pPr marL="461963" lvl="1" indent="-461963" algn="just" eaLnBrk="1" hangingPunct="1">
              <a:spcBef>
                <a:spcPts val="0"/>
              </a:spcBef>
              <a:spcAft>
                <a:spcPts val="1400"/>
              </a:spcAft>
              <a:buClr>
                <a:schemeClr val="tx2"/>
              </a:buClr>
              <a:buSzPct val="75000"/>
              <a:buFont typeface="Wingdings" panose="05000000000000000000" pitchFamily="2" charset="2"/>
              <a:buChar char="n"/>
              <a:defRPr/>
            </a:pP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Genesis 2:18-20</a:t>
            </a:r>
          </a:p>
          <a:p>
            <a:pPr marL="914400" lvl="1" indent="-457200" algn="just" eaLnBrk="1" hangingPunct="1">
              <a:spcBef>
                <a:spcPts val="0"/>
              </a:spcBef>
              <a:spcAft>
                <a:spcPts val="1400"/>
              </a:spcAft>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Naming all of the animals in one day? 	</a:t>
            </a:r>
          </a:p>
          <a:p>
            <a:pPr lvl="2" eaLnBrk="1" hangingPunct="1">
              <a:spcBef>
                <a:spcPts val="0"/>
              </a:spcBef>
              <a:spcAft>
                <a:spcPts val="1400"/>
              </a:spcAft>
              <a:buClr>
                <a:srgbClr val="FFFFCC"/>
              </a:buClr>
              <a:buSzPct val="100000"/>
              <a:buFont typeface="Times New Roman" panose="02020603050405020304" pitchFamily="18" charset="0"/>
              <a:buChar char="̶"/>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beasts of the field (2:20) vs. beasts of the earth (1:25)</a:t>
            </a:r>
          </a:p>
          <a:p>
            <a:pPr lvl="2" eaLnBrk="1" hangingPunct="1">
              <a:spcBef>
                <a:spcPts val="0"/>
              </a:spcBef>
              <a:spcAft>
                <a:spcPts val="1400"/>
              </a:spcAft>
              <a:buClr>
                <a:srgbClr val="FFFFCC"/>
              </a:buClr>
              <a:buSzPct val="100000"/>
              <a:buFont typeface="Times New Roman" panose="02020603050405020304" pitchFamily="18" charset="0"/>
              <a:buChar char="̶"/>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animals brought to him</a:t>
            </a:r>
          </a:p>
          <a:p>
            <a:pPr lvl="2" eaLnBrk="1" hangingPunct="1">
              <a:spcBef>
                <a:spcPts val="0"/>
              </a:spcBef>
              <a:spcAft>
                <a:spcPts val="1400"/>
              </a:spcAft>
              <a:buClr>
                <a:srgbClr val="FFFFCC"/>
              </a:buClr>
              <a:buSzPct val="100000"/>
              <a:buFont typeface="Times New Roman" panose="02020603050405020304" pitchFamily="18" charset="0"/>
              <a:buChar char="̶"/>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Adam’s mind, uniformitarian presupposition</a:t>
            </a:r>
          </a:p>
          <a:p>
            <a:pPr lvl="2" eaLnBrk="1" hangingPunct="1">
              <a:spcBef>
                <a:spcPts val="0"/>
              </a:spcBef>
              <a:spcAft>
                <a:spcPts val="1400"/>
              </a:spcAft>
              <a:buClr>
                <a:srgbClr val="FFFFCC"/>
              </a:buClr>
              <a:buSzPct val="100000"/>
              <a:buFont typeface="Times New Roman" panose="02020603050405020304" pitchFamily="18" charset="0"/>
              <a:buChar char="̶"/>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marriage context</a:t>
            </a:r>
          </a:p>
        </p:txBody>
      </p:sp>
      <p:pic>
        <p:nvPicPr>
          <p:cNvPr id="3" name="Picture 2">
            <a:extLst>
              <a:ext uri="{FF2B5EF4-FFF2-40B4-BE49-F238E27FC236}">
                <a16:creationId xmlns:a16="http://schemas.microsoft.com/office/drawing/2014/main" id="{15423067-D57B-4E1B-BD6A-5EFA0986382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992035" y="76200"/>
            <a:ext cx="1075765" cy="914400"/>
          </a:xfrm>
          <a:prstGeom prst="rect">
            <a:avLst/>
          </a:prstGeom>
        </p:spPr>
      </p:pic>
    </p:spTree>
    <p:extLst>
      <p:ext uri="{BB962C8B-B14F-4D97-AF65-F5344CB8AC3E}">
        <p14:creationId xmlns:p14="http://schemas.microsoft.com/office/powerpoint/2010/main" val="332738159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a:xfrm>
            <a:off x="3124200" y="228600"/>
            <a:ext cx="2895600" cy="1143000"/>
          </a:xfrm>
        </p:spPr>
        <p:txBody>
          <a:bodyPr/>
          <a:lstStyle/>
          <a:p>
            <a:pPr algn="ctr" eaLnBrk="1" hangingPunct="1"/>
            <a:r>
              <a:rPr lang="en-US" sz="3600" dirty="0">
                <a:effectLst>
                  <a:outerShdw blurRad="38100" dist="38100" dir="2700000" algn="tl">
                    <a:srgbClr val="000000">
                      <a:alpha val="43137"/>
                    </a:srgbClr>
                  </a:outerShdw>
                </a:effectLst>
                <a:latin typeface="Calibri" panose="020F0502020204030204" pitchFamily="34" charset="0"/>
              </a:rPr>
              <a:t>First Marriage</a:t>
            </a:r>
            <a:br>
              <a:rPr lang="en-US" sz="3600" dirty="0">
                <a:effectLst>
                  <a:outerShdw blurRad="38100" dist="38100" dir="2700000" algn="tl">
                    <a:srgbClr val="000000">
                      <a:alpha val="43137"/>
                    </a:srgbClr>
                  </a:outerShdw>
                </a:effectLst>
                <a:latin typeface="Calibri" panose="020F0502020204030204" pitchFamily="34" charset="0"/>
              </a:rPr>
            </a:br>
            <a:r>
              <a:rPr lang="en-US" sz="2800"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(Gen 2:18-25)</a:t>
            </a:r>
          </a:p>
        </p:txBody>
      </p:sp>
      <p:sp>
        <p:nvSpPr>
          <p:cNvPr id="108547" name="Rectangle 3"/>
          <p:cNvSpPr>
            <a:spLocks noGrp="1" noChangeArrowheads="1"/>
          </p:cNvSpPr>
          <p:nvPr>
            <p:ph type="body" idx="1"/>
          </p:nvPr>
        </p:nvSpPr>
        <p:spPr>
          <a:xfrm>
            <a:off x="381000" y="1371600"/>
            <a:ext cx="8382000" cy="5257800"/>
          </a:xfrm>
        </p:spPr>
        <p:txBody>
          <a:bodyPr/>
          <a:lstStyle/>
          <a:p>
            <a:pPr marL="461963" lvl="1" indent="-461963" algn="just" eaLnBrk="1" hangingPunct="1">
              <a:spcBef>
                <a:spcPts val="0"/>
              </a:spcBef>
              <a:spcAft>
                <a:spcPts val="14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Something not good (Gen 1:31; 2:18) – Man’s incompleteness resolved</a:t>
            </a:r>
          </a:p>
          <a:p>
            <a:pPr marL="461963" lvl="1" indent="-461963" algn="just" eaLnBrk="1" hangingPunct="1">
              <a:spcBef>
                <a:spcPts val="0"/>
              </a:spcBef>
              <a:spcAft>
                <a:spcPts val="14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Genesis 2:18-20</a:t>
            </a:r>
          </a:p>
          <a:p>
            <a:pPr marL="914400" lvl="1" indent="-457200" algn="just" eaLnBrk="1" hangingPunct="1">
              <a:spcBef>
                <a:spcPts val="0"/>
              </a:spcBef>
              <a:spcAft>
                <a:spcPts val="1400"/>
              </a:spcAft>
              <a:defRPr/>
            </a:pP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Naming all of the animals in one day? </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p>
          <a:p>
            <a:pPr lvl="2" eaLnBrk="1" hangingPunct="1">
              <a:spcBef>
                <a:spcPts val="0"/>
              </a:spcBef>
              <a:spcAft>
                <a:spcPts val="1400"/>
              </a:spcAft>
              <a:buClr>
                <a:srgbClr val="FFFFCC"/>
              </a:buClr>
              <a:buSzPct val="100000"/>
              <a:buFont typeface="Times New Roman" panose="02020603050405020304" pitchFamily="18" charset="0"/>
              <a:buChar char="̶"/>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beasts of the field (2:20) vs. beasts of the earth (1:25)</a:t>
            </a:r>
          </a:p>
          <a:p>
            <a:pPr lvl="2" eaLnBrk="1" hangingPunct="1">
              <a:spcBef>
                <a:spcPts val="0"/>
              </a:spcBef>
              <a:spcAft>
                <a:spcPts val="1400"/>
              </a:spcAft>
              <a:buClr>
                <a:srgbClr val="FFFFCC"/>
              </a:buClr>
              <a:buSzPct val="100000"/>
              <a:buFont typeface="Times New Roman" panose="02020603050405020304" pitchFamily="18" charset="0"/>
              <a:buChar char="̶"/>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animals brought to him</a:t>
            </a:r>
          </a:p>
          <a:p>
            <a:pPr lvl="2" eaLnBrk="1" hangingPunct="1">
              <a:spcBef>
                <a:spcPts val="0"/>
              </a:spcBef>
              <a:spcAft>
                <a:spcPts val="1400"/>
              </a:spcAft>
              <a:buClr>
                <a:srgbClr val="FFFFCC"/>
              </a:buClr>
              <a:buSzPct val="100000"/>
              <a:buFont typeface="Times New Roman" panose="02020603050405020304" pitchFamily="18" charset="0"/>
              <a:buChar char="̶"/>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Adam’s mind, uniformitarian presupposition</a:t>
            </a:r>
          </a:p>
          <a:p>
            <a:pPr lvl="2" eaLnBrk="1" hangingPunct="1">
              <a:spcBef>
                <a:spcPts val="0"/>
              </a:spcBef>
              <a:spcAft>
                <a:spcPts val="1400"/>
              </a:spcAft>
              <a:buClr>
                <a:srgbClr val="FFFFCC"/>
              </a:buClr>
              <a:buSzPct val="100000"/>
              <a:buFont typeface="Times New Roman" panose="02020603050405020304" pitchFamily="18" charset="0"/>
              <a:buChar char="̶"/>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marriage context</a:t>
            </a:r>
          </a:p>
        </p:txBody>
      </p:sp>
      <p:pic>
        <p:nvPicPr>
          <p:cNvPr id="3" name="Picture 2">
            <a:extLst>
              <a:ext uri="{FF2B5EF4-FFF2-40B4-BE49-F238E27FC236}">
                <a16:creationId xmlns:a16="http://schemas.microsoft.com/office/drawing/2014/main" id="{914CF71C-1C45-45C2-BF76-A2460523A89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992035" y="76200"/>
            <a:ext cx="1075765" cy="914400"/>
          </a:xfrm>
          <a:prstGeom prst="rect">
            <a:avLst/>
          </a:prstGeom>
        </p:spPr>
      </p:pic>
    </p:spTree>
    <p:extLst>
      <p:ext uri="{BB962C8B-B14F-4D97-AF65-F5344CB8AC3E}">
        <p14:creationId xmlns:p14="http://schemas.microsoft.com/office/powerpoint/2010/main" val="332579508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a:xfrm>
            <a:off x="3124200" y="228600"/>
            <a:ext cx="2895600" cy="1143000"/>
          </a:xfrm>
        </p:spPr>
        <p:txBody>
          <a:bodyPr/>
          <a:lstStyle/>
          <a:p>
            <a:pPr algn="ctr" eaLnBrk="1" hangingPunct="1"/>
            <a:r>
              <a:rPr lang="en-US" sz="3600" dirty="0">
                <a:effectLst>
                  <a:outerShdw blurRad="38100" dist="38100" dir="2700000" algn="tl">
                    <a:srgbClr val="000000">
                      <a:alpha val="43137"/>
                    </a:srgbClr>
                  </a:outerShdw>
                </a:effectLst>
                <a:latin typeface="Calibri" panose="020F0502020204030204" pitchFamily="34" charset="0"/>
              </a:rPr>
              <a:t>First Marriage</a:t>
            </a:r>
            <a:br>
              <a:rPr lang="en-US" sz="3600" dirty="0">
                <a:effectLst>
                  <a:outerShdw blurRad="38100" dist="38100" dir="2700000" algn="tl">
                    <a:srgbClr val="000000">
                      <a:alpha val="43137"/>
                    </a:srgbClr>
                  </a:outerShdw>
                </a:effectLst>
                <a:latin typeface="Calibri" panose="020F0502020204030204" pitchFamily="34" charset="0"/>
              </a:rPr>
            </a:br>
            <a:r>
              <a:rPr lang="en-US" sz="2800"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(Gen 2:18-25)</a:t>
            </a:r>
          </a:p>
        </p:txBody>
      </p:sp>
      <p:sp>
        <p:nvSpPr>
          <p:cNvPr id="108547" name="Rectangle 3"/>
          <p:cNvSpPr>
            <a:spLocks noGrp="1" noChangeArrowheads="1"/>
          </p:cNvSpPr>
          <p:nvPr>
            <p:ph type="body" idx="1"/>
          </p:nvPr>
        </p:nvSpPr>
        <p:spPr>
          <a:xfrm>
            <a:off x="381000" y="1371600"/>
            <a:ext cx="8382000" cy="5257800"/>
          </a:xfrm>
        </p:spPr>
        <p:txBody>
          <a:bodyPr/>
          <a:lstStyle/>
          <a:p>
            <a:pPr marL="461963" lvl="1" indent="-461963" algn="just" eaLnBrk="1" hangingPunct="1">
              <a:spcBef>
                <a:spcPts val="0"/>
              </a:spcBef>
              <a:spcAft>
                <a:spcPts val="14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Something not good (Gen 1:31; 2:18) – Man’s incompleteness resolved</a:t>
            </a:r>
          </a:p>
          <a:p>
            <a:pPr marL="461963" lvl="1" indent="-461963" algn="just" eaLnBrk="1" hangingPunct="1">
              <a:spcBef>
                <a:spcPts val="0"/>
              </a:spcBef>
              <a:spcAft>
                <a:spcPts val="14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Genesis 2:18-20</a:t>
            </a:r>
          </a:p>
          <a:p>
            <a:pPr marL="914400" lvl="1" indent="-457200" algn="just" eaLnBrk="1" hangingPunct="1">
              <a:spcBef>
                <a:spcPts val="0"/>
              </a:spcBef>
              <a:spcAft>
                <a:spcPts val="1400"/>
              </a:spcAft>
              <a:defRPr/>
            </a:pPr>
            <a:r>
              <a:rPr lang="en-US" sz="28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Naming all of the animals in one day? </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p>
          <a:p>
            <a:pPr lvl="2" eaLnBrk="1" hangingPunct="1">
              <a:spcBef>
                <a:spcPts val="0"/>
              </a:spcBef>
              <a:spcAft>
                <a:spcPts val="1400"/>
              </a:spcAft>
              <a:buClr>
                <a:srgbClr val="FFFFCC"/>
              </a:buClr>
              <a:buSzPct val="100000"/>
              <a:buFont typeface="Times New Roman" panose="02020603050405020304" pitchFamily="18" charset="0"/>
              <a:buChar char="̶"/>
              <a:defRPr/>
            </a:pP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beasts of the field (2:20) vs. beasts of the earth (1:25)</a:t>
            </a:r>
          </a:p>
          <a:p>
            <a:pPr lvl="2" eaLnBrk="1" hangingPunct="1">
              <a:spcBef>
                <a:spcPts val="0"/>
              </a:spcBef>
              <a:spcAft>
                <a:spcPts val="1400"/>
              </a:spcAft>
              <a:buClr>
                <a:srgbClr val="FFFFCC"/>
              </a:buClr>
              <a:buSzPct val="100000"/>
              <a:buFont typeface="Times New Roman" panose="02020603050405020304" pitchFamily="18" charset="0"/>
              <a:buChar char="̶"/>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animals brought to him</a:t>
            </a:r>
          </a:p>
          <a:p>
            <a:pPr lvl="2" eaLnBrk="1" hangingPunct="1">
              <a:spcBef>
                <a:spcPts val="0"/>
              </a:spcBef>
              <a:spcAft>
                <a:spcPts val="1400"/>
              </a:spcAft>
              <a:buClr>
                <a:srgbClr val="FFFFCC"/>
              </a:buClr>
              <a:buSzPct val="100000"/>
              <a:buFont typeface="Times New Roman" panose="02020603050405020304" pitchFamily="18" charset="0"/>
              <a:buChar char="̶"/>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Adam’s mind, uniformitarian presupposition</a:t>
            </a:r>
          </a:p>
          <a:p>
            <a:pPr lvl="2" eaLnBrk="1" hangingPunct="1">
              <a:spcBef>
                <a:spcPts val="0"/>
              </a:spcBef>
              <a:spcAft>
                <a:spcPts val="1400"/>
              </a:spcAft>
              <a:buClr>
                <a:srgbClr val="FFFFCC"/>
              </a:buClr>
              <a:buSzPct val="100000"/>
              <a:buFont typeface="Times New Roman" panose="02020603050405020304" pitchFamily="18" charset="0"/>
              <a:buChar char="̶"/>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marriage context</a:t>
            </a:r>
          </a:p>
        </p:txBody>
      </p:sp>
      <p:pic>
        <p:nvPicPr>
          <p:cNvPr id="3" name="Picture 2">
            <a:extLst>
              <a:ext uri="{FF2B5EF4-FFF2-40B4-BE49-F238E27FC236}">
                <a16:creationId xmlns:a16="http://schemas.microsoft.com/office/drawing/2014/main" id="{40FCD59E-8FA1-40AC-939B-10CD3579CCC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992035" y="76200"/>
            <a:ext cx="1075765" cy="914400"/>
          </a:xfrm>
          <a:prstGeom prst="rect">
            <a:avLst/>
          </a:prstGeom>
        </p:spPr>
      </p:pic>
    </p:spTree>
    <p:extLst>
      <p:ext uri="{BB962C8B-B14F-4D97-AF65-F5344CB8AC3E}">
        <p14:creationId xmlns:p14="http://schemas.microsoft.com/office/powerpoint/2010/main" val="236596950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a:xfrm>
            <a:off x="3124200" y="228600"/>
            <a:ext cx="2895600" cy="1143000"/>
          </a:xfrm>
        </p:spPr>
        <p:txBody>
          <a:bodyPr/>
          <a:lstStyle/>
          <a:p>
            <a:pPr algn="ctr" eaLnBrk="1" hangingPunct="1"/>
            <a:r>
              <a:rPr lang="en-US" sz="3600" dirty="0">
                <a:effectLst>
                  <a:outerShdw blurRad="38100" dist="38100" dir="2700000" algn="tl">
                    <a:srgbClr val="000000">
                      <a:alpha val="43137"/>
                    </a:srgbClr>
                  </a:outerShdw>
                </a:effectLst>
                <a:latin typeface="Calibri" panose="020F0502020204030204" pitchFamily="34" charset="0"/>
              </a:rPr>
              <a:t>First Marriage</a:t>
            </a:r>
            <a:br>
              <a:rPr lang="en-US" sz="3600" dirty="0">
                <a:effectLst>
                  <a:outerShdw blurRad="38100" dist="38100" dir="2700000" algn="tl">
                    <a:srgbClr val="000000">
                      <a:alpha val="43137"/>
                    </a:srgbClr>
                  </a:outerShdw>
                </a:effectLst>
                <a:latin typeface="Calibri" panose="020F0502020204030204" pitchFamily="34" charset="0"/>
              </a:rPr>
            </a:br>
            <a:r>
              <a:rPr lang="en-US" sz="2800"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(Gen 2:18-25)</a:t>
            </a:r>
          </a:p>
        </p:txBody>
      </p:sp>
      <p:sp>
        <p:nvSpPr>
          <p:cNvPr id="108547" name="Rectangle 3"/>
          <p:cNvSpPr>
            <a:spLocks noGrp="1" noChangeArrowheads="1"/>
          </p:cNvSpPr>
          <p:nvPr>
            <p:ph type="body" idx="1"/>
          </p:nvPr>
        </p:nvSpPr>
        <p:spPr>
          <a:xfrm>
            <a:off x="381000" y="1371600"/>
            <a:ext cx="8382000" cy="5257800"/>
          </a:xfrm>
        </p:spPr>
        <p:txBody>
          <a:bodyPr/>
          <a:lstStyle/>
          <a:p>
            <a:pPr marL="461963" lvl="1" indent="-461963" algn="just" eaLnBrk="1" hangingPunct="1">
              <a:spcBef>
                <a:spcPts val="0"/>
              </a:spcBef>
              <a:spcAft>
                <a:spcPts val="14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Something not good (Gen 1:31; 2:18) – Man’s incompleteness resolved</a:t>
            </a:r>
          </a:p>
          <a:p>
            <a:pPr marL="461963" lvl="1" indent="-461963" algn="just" eaLnBrk="1" hangingPunct="1">
              <a:spcBef>
                <a:spcPts val="0"/>
              </a:spcBef>
              <a:spcAft>
                <a:spcPts val="14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Genesis 2:18-20</a:t>
            </a:r>
          </a:p>
          <a:p>
            <a:pPr marL="914400" lvl="1" indent="-457200" algn="just" eaLnBrk="1" hangingPunct="1">
              <a:spcBef>
                <a:spcPts val="0"/>
              </a:spcBef>
              <a:spcAft>
                <a:spcPts val="1400"/>
              </a:spcAft>
              <a:defRPr/>
            </a:pPr>
            <a:r>
              <a:rPr lang="en-US" sz="28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Naming all of the animals in one day? </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p>
          <a:p>
            <a:pPr lvl="2" eaLnBrk="1" hangingPunct="1">
              <a:spcBef>
                <a:spcPts val="0"/>
              </a:spcBef>
              <a:spcAft>
                <a:spcPts val="1400"/>
              </a:spcAft>
              <a:buClr>
                <a:srgbClr val="FFFFCC"/>
              </a:buClr>
              <a:buSzPct val="100000"/>
              <a:buFont typeface="Times New Roman" panose="02020603050405020304" pitchFamily="18" charset="0"/>
              <a:buChar char="̶"/>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beasts of the field (2:20) vs. beasts of the earth (1:25)</a:t>
            </a:r>
          </a:p>
          <a:p>
            <a:pPr lvl="2" eaLnBrk="1" hangingPunct="1">
              <a:spcBef>
                <a:spcPts val="0"/>
              </a:spcBef>
              <a:spcAft>
                <a:spcPts val="1400"/>
              </a:spcAft>
              <a:buClr>
                <a:srgbClr val="FFFFCC"/>
              </a:buClr>
              <a:buSzPct val="100000"/>
              <a:buFont typeface="Times New Roman" panose="02020603050405020304" pitchFamily="18" charset="0"/>
              <a:buChar char="̶"/>
              <a:defRPr/>
            </a:pP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animals brought to him</a:t>
            </a:r>
          </a:p>
          <a:p>
            <a:pPr lvl="2" eaLnBrk="1" hangingPunct="1">
              <a:spcBef>
                <a:spcPts val="0"/>
              </a:spcBef>
              <a:spcAft>
                <a:spcPts val="1400"/>
              </a:spcAft>
              <a:buClr>
                <a:srgbClr val="FFFFCC"/>
              </a:buClr>
              <a:buSzPct val="100000"/>
              <a:buFont typeface="Times New Roman" panose="02020603050405020304" pitchFamily="18" charset="0"/>
              <a:buChar char="̶"/>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Adam’s mind, uniformitarian presupposition</a:t>
            </a:r>
          </a:p>
          <a:p>
            <a:pPr lvl="2" eaLnBrk="1" hangingPunct="1">
              <a:spcBef>
                <a:spcPts val="0"/>
              </a:spcBef>
              <a:spcAft>
                <a:spcPts val="1400"/>
              </a:spcAft>
              <a:buClr>
                <a:srgbClr val="FFFFCC"/>
              </a:buClr>
              <a:buSzPct val="100000"/>
              <a:buFont typeface="Times New Roman" panose="02020603050405020304" pitchFamily="18" charset="0"/>
              <a:buChar char="̶"/>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marriage context</a:t>
            </a:r>
          </a:p>
        </p:txBody>
      </p:sp>
      <p:pic>
        <p:nvPicPr>
          <p:cNvPr id="3" name="Picture 2">
            <a:extLst>
              <a:ext uri="{FF2B5EF4-FFF2-40B4-BE49-F238E27FC236}">
                <a16:creationId xmlns:a16="http://schemas.microsoft.com/office/drawing/2014/main" id="{26C2B043-CC02-4ED4-A353-F5AA220E58B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992035" y="76200"/>
            <a:ext cx="1075765" cy="914400"/>
          </a:xfrm>
          <a:prstGeom prst="rect">
            <a:avLst/>
          </a:prstGeom>
        </p:spPr>
      </p:pic>
    </p:spTree>
    <p:extLst>
      <p:ext uri="{BB962C8B-B14F-4D97-AF65-F5344CB8AC3E}">
        <p14:creationId xmlns:p14="http://schemas.microsoft.com/office/powerpoint/2010/main" val="279038188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a:xfrm>
            <a:off x="3124200" y="228600"/>
            <a:ext cx="2895600" cy="1143000"/>
          </a:xfrm>
        </p:spPr>
        <p:txBody>
          <a:bodyPr/>
          <a:lstStyle/>
          <a:p>
            <a:pPr algn="ctr" eaLnBrk="1" hangingPunct="1"/>
            <a:r>
              <a:rPr lang="en-US" sz="3600" dirty="0">
                <a:effectLst>
                  <a:outerShdw blurRad="38100" dist="38100" dir="2700000" algn="tl">
                    <a:srgbClr val="000000">
                      <a:alpha val="43137"/>
                    </a:srgbClr>
                  </a:outerShdw>
                </a:effectLst>
                <a:latin typeface="Calibri" panose="020F0502020204030204" pitchFamily="34" charset="0"/>
              </a:rPr>
              <a:t>First Marriage</a:t>
            </a:r>
            <a:br>
              <a:rPr lang="en-US" sz="3600" dirty="0">
                <a:effectLst>
                  <a:outerShdw blurRad="38100" dist="38100" dir="2700000" algn="tl">
                    <a:srgbClr val="000000">
                      <a:alpha val="43137"/>
                    </a:srgbClr>
                  </a:outerShdw>
                </a:effectLst>
                <a:latin typeface="Calibri" panose="020F0502020204030204" pitchFamily="34" charset="0"/>
              </a:rPr>
            </a:br>
            <a:r>
              <a:rPr lang="en-US" sz="2800"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(Gen 2:18-25)</a:t>
            </a:r>
          </a:p>
        </p:txBody>
      </p:sp>
      <p:sp>
        <p:nvSpPr>
          <p:cNvPr id="108547" name="Rectangle 3"/>
          <p:cNvSpPr>
            <a:spLocks noGrp="1" noChangeArrowheads="1"/>
          </p:cNvSpPr>
          <p:nvPr>
            <p:ph type="body" idx="1"/>
          </p:nvPr>
        </p:nvSpPr>
        <p:spPr>
          <a:xfrm>
            <a:off x="381000" y="1371600"/>
            <a:ext cx="8382000" cy="5257800"/>
          </a:xfrm>
        </p:spPr>
        <p:txBody>
          <a:bodyPr/>
          <a:lstStyle/>
          <a:p>
            <a:pPr marL="461963" lvl="1" indent="-461963" algn="just" eaLnBrk="1" hangingPunct="1">
              <a:spcBef>
                <a:spcPts val="0"/>
              </a:spcBef>
              <a:spcAft>
                <a:spcPts val="14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Something not good (Gen 1:31; 2:18) – Man’s incompleteness resolved</a:t>
            </a:r>
          </a:p>
          <a:p>
            <a:pPr marL="461963" lvl="1" indent="-461963" algn="just" eaLnBrk="1" hangingPunct="1">
              <a:spcBef>
                <a:spcPts val="0"/>
              </a:spcBef>
              <a:spcAft>
                <a:spcPts val="14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Genesis 2:18-20</a:t>
            </a:r>
          </a:p>
          <a:p>
            <a:pPr marL="914400" lvl="1" indent="-457200" algn="just" eaLnBrk="1" hangingPunct="1">
              <a:spcBef>
                <a:spcPts val="0"/>
              </a:spcBef>
              <a:spcAft>
                <a:spcPts val="1400"/>
              </a:spcAft>
              <a:defRPr/>
            </a:pPr>
            <a:r>
              <a:rPr lang="en-US" sz="28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Naming all of the animals in one day? </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p>
          <a:p>
            <a:pPr lvl="2" eaLnBrk="1" hangingPunct="1">
              <a:spcBef>
                <a:spcPts val="0"/>
              </a:spcBef>
              <a:spcAft>
                <a:spcPts val="1400"/>
              </a:spcAft>
              <a:buClr>
                <a:srgbClr val="FFFFCC"/>
              </a:buClr>
              <a:buSzPct val="100000"/>
              <a:buFont typeface="Times New Roman" panose="02020603050405020304" pitchFamily="18" charset="0"/>
              <a:buChar char="̶"/>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beasts of the field (2:20) vs. beasts of the earth (1:25)</a:t>
            </a:r>
          </a:p>
          <a:p>
            <a:pPr lvl="2" eaLnBrk="1" hangingPunct="1">
              <a:spcBef>
                <a:spcPts val="0"/>
              </a:spcBef>
              <a:spcAft>
                <a:spcPts val="1400"/>
              </a:spcAft>
              <a:buClr>
                <a:srgbClr val="FFFFCC"/>
              </a:buClr>
              <a:buSzPct val="100000"/>
              <a:buFont typeface="Times New Roman" panose="02020603050405020304" pitchFamily="18" charset="0"/>
              <a:buChar char="̶"/>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animals brought to him</a:t>
            </a:r>
          </a:p>
          <a:p>
            <a:pPr lvl="2" eaLnBrk="1" hangingPunct="1">
              <a:spcBef>
                <a:spcPts val="0"/>
              </a:spcBef>
              <a:spcAft>
                <a:spcPts val="1400"/>
              </a:spcAft>
              <a:buClr>
                <a:srgbClr val="FFFFCC"/>
              </a:buClr>
              <a:buSzPct val="100000"/>
              <a:buFont typeface="Times New Roman" panose="02020603050405020304" pitchFamily="18" charset="0"/>
              <a:buChar char="̶"/>
              <a:defRPr/>
            </a:pP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Adam’s mind, uniformitarian presupposition</a:t>
            </a:r>
          </a:p>
          <a:p>
            <a:pPr lvl="2" eaLnBrk="1" hangingPunct="1">
              <a:spcBef>
                <a:spcPts val="0"/>
              </a:spcBef>
              <a:spcAft>
                <a:spcPts val="1400"/>
              </a:spcAft>
              <a:buClr>
                <a:srgbClr val="FFFFCC"/>
              </a:buClr>
              <a:buSzPct val="100000"/>
              <a:buFont typeface="Times New Roman" panose="02020603050405020304" pitchFamily="18" charset="0"/>
              <a:buChar char="̶"/>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marriage context</a:t>
            </a:r>
          </a:p>
        </p:txBody>
      </p:sp>
      <p:pic>
        <p:nvPicPr>
          <p:cNvPr id="3" name="Picture 2">
            <a:extLst>
              <a:ext uri="{FF2B5EF4-FFF2-40B4-BE49-F238E27FC236}">
                <a16:creationId xmlns:a16="http://schemas.microsoft.com/office/drawing/2014/main" id="{5C496D65-96BD-47EF-B39A-302A01B4F78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992035" y="76200"/>
            <a:ext cx="1075765" cy="914400"/>
          </a:xfrm>
          <a:prstGeom prst="rect">
            <a:avLst/>
          </a:prstGeom>
        </p:spPr>
      </p:pic>
    </p:spTree>
    <p:extLst>
      <p:ext uri="{BB962C8B-B14F-4D97-AF65-F5344CB8AC3E}">
        <p14:creationId xmlns:p14="http://schemas.microsoft.com/office/powerpoint/2010/main" val="280914428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a:xfrm>
            <a:off x="3124200" y="228600"/>
            <a:ext cx="2895600" cy="1143000"/>
          </a:xfrm>
        </p:spPr>
        <p:txBody>
          <a:bodyPr/>
          <a:lstStyle/>
          <a:p>
            <a:pPr algn="ctr" eaLnBrk="1" hangingPunct="1"/>
            <a:r>
              <a:rPr lang="en-US" sz="3600" dirty="0">
                <a:effectLst>
                  <a:outerShdw blurRad="38100" dist="38100" dir="2700000" algn="tl">
                    <a:srgbClr val="000000">
                      <a:alpha val="43137"/>
                    </a:srgbClr>
                  </a:outerShdw>
                </a:effectLst>
                <a:latin typeface="Calibri" panose="020F0502020204030204" pitchFamily="34" charset="0"/>
              </a:rPr>
              <a:t>First Marriage</a:t>
            </a:r>
            <a:br>
              <a:rPr lang="en-US" sz="3600" dirty="0">
                <a:effectLst>
                  <a:outerShdw blurRad="38100" dist="38100" dir="2700000" algn="tl">
                    <a:srgbClr val="000000">
                      <a:alpha val="43137"/>
                    </a:srgbClr>
                  </a:outerShdw>
                </a:effectLst>
                <a:latin typeface="Calibri" panose="020F0502020204030204" pitchFamily="34" charset="0"/>
              </a:rPr>
            </a:br>
            <a:r>
              <a:rPr lang="en-US" sz="2800"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(Gen 2:18-25)</a:t>
            </a:r>
          </a:p>
        </p:txBody>
      </p:sp>
      <p:sp>
        <p:nvSpPr>
          <p:cNvPr id="108547" name="Rectangle 3"/>
          <p:cNvSpPr>
            <a:spLocks noGrp="1" noChangeArrowheads="1"/>
          </p:cNvSpPr>
          <p:nvPr>
            <p:ph type="body" idx="1"/>
          </p:nvPr>
        </p:nvSpPr>
        <p:spPr>
          <a:xfrm>
            <a:off x="381000" y="1371600"/>
            <a:ext cx="8382000" cy="5257800"/>
          </a:xfrm>
        </p:spPr>
        <p:txBody>
          <a:bodyPr/>
          <a:lstStyle/>
          <a:p>
            <a:pPr marL="461963" lvl="1" indent="-461963" algn="just" eaLnBrk="1" hangingPunct="1">
              <a:spcBef>
                <a:spcPts val="0"/>
              </a:spcBef>
              <a:spcAft>
                <a:spcPts val="14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Something not good (Gen 1:31; 2:18) – Man’s incompleteness resolved</a:t>
            </a:r>
          </a:p>
          <a:p>
            <a:pPr marL="461963" lvl="1" indent="-461963" algn="just" eaLnBrk="1" hangingPunct="1">
              <a:spcBef>
                <a:spcPts val="0"/>
              </a:spcBef>
              <a:spcAft>
                <a:spcPts val="14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Genesis 2:18-20</a:t>
            </a:r>
          </a:p>
          <a:p>
            <a:pPr marL="914400" lvl="1" indent="-457200" algn="just" eaLnBrk="1" hangingPunct="1">
              <a:spcBef>
                <a:spcPts val="0"/>
              </a:spcBef>
              <a:spcAft>
                <a:spcPts val="1400"/>
              </a:spcAft>
              <a:defRPr/>
            </a:pPr>
            <a:r>
              <a:rPr lang="en-US" sz="28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Naming all of the animals in one day? </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p>
          <a:p>
            <a:pPr lvl="2" eaLnBrk="1" hangingPunct="1">
              <a:spcBef>
                <a:spcPts val="0"/>
              </a:spcBef>
              <a:spcAft>
                <a:spcPts val="1400"/>
              </a:spcAft>
              <a:buClr>
                <a:srgbClr val="FFFFCC"/>
              </a:buClr>
              <a:buSzPct val="100000"/>
              <a:buFont typeface="Times New Roman" panose="02020603050405020304" pitchFamily="18" charset="0"/>
              <a:buChar char="̶"/>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beasts of the field (2:20) vs. beasts of the earth (1:25)</a:t>
            </a:r>
          </a:p>
          <a:p>
            <a:pPr lvl="2" eaLnBrk="1" hangingPunct="1">
              <a:spcBef>
                <a:spcPts val="0"/>
              </a:spcBef>
              <a:spcAft>
                <a:spcPts val="1400"/>
              </a:spcAft>
              <a:buClr>
                <a:srgbClr val="FFFFCC"/>
              </a:buClr>
              <a:buSzPct val="100000"/>
              <a:buFont typeface="Times New Roman" panose="02020603050405020304" pitchFamily="18" charset="0"/>
              <a:buChar char="̶"/>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animals brought to him</a:t>
            </a:r>
          </a:p>
          <a:p>
            <a:pPr lvl="2" eaLnBrk="1" hangingPunct="1">
              <a:spcBef>
                <a:spcPts val="0"/>
              </a:spcBef>
              <a:spcAft>
                <a:spcPts val="1400"/>
              </a:spcAft>
              <a:buClr>
                <a:srgbClr val="FFFFCC"/>
              </a:buClr>
              <a:buSzPct val="100000"/>
              <a:buFont typeface="Times New Roman" panose="02020603050405020304" pitchFamily="18" charset="0"/>
              <a:buChar char="̶"/>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Adam’s mind, uniformitarian presupposition</a:t>
            </a:r>
          </a:p>
          <a:p>
            <a:pPr lvl="2" eaLnBrk="1" hangingPunct="1">
              <a:spcBef>
                <a:spcPts val="0"/>
              </a:spcBef>
              <a:spcAft>
                <a:spcPts val="1400"/>
              </a:spcAft>
              <a:buClr>
                <a:srgbClr val="FFFFCC"/>
              </a:buClr>
              <a:buSzPct val="100000"/>
              <a:buFont typeface="Times New Roman" panose="02020603050405020304" pitchFamily="18" charset="0"/>
              <a:buChar char="̶"/>
              <a:defRPr/>
            </a:pP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marriage context</a:t>
            </a:r>
          </a:p>
        </p:txBody>
      </p:sp>
      <p:pic>
        <p:nvPicPr>
          <p:cNvPr id="3" name="Picture 2">
            <a:extLst>
              <a:ext uri="{FF2B5EF4-FFF2-40B4-BE49-F238E27FC236}">
                <a16:creationId xmlns:a16="http://schemas.microsoft.com/office/drawing/2014/main" id="{2BC7FF52-F87D-43CC-BAB0-6C136FC518C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992035" y="76200"/>
            <a:ext cx="1075765" cy="914400"/>
          </a:xfrm>
          <a:prstGeom prst="rect">
            <a:avLst/>
          </a:prstGeom>
        </p:spPr>
      </p:pic>
    </p:spTree>
    <p:extLst>
      <p:ext uri="{BB962C8B-B14F-4D97-AF65-F5344CB8AC3E}">
        <p14:creationId xmlns:p14="http://schemas.microsoft.com/office/powerpoint/2010/main" val="33614043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2781300" y="228600"/>
            <a:ext cx="3581400" cy="944880"/>
          </a:xfrm>
        </p:spPr>
        <p:txBody>
          <a:bodyPr/>
          <a:lstStyle/>
          <a:p>
            <a:pPr algn="ctr" eaLnBrk="1" hangingPunct="1"/>
            <a:r>
              <a:rPr lang="en-US" sz="3600" dirty="0">
                <a:effectLst>
                  <a:outerShdw blurRad="38100" dist="38100" dir="2700000" algn="tl">
                    <a:srgbClr val="000000">
                      <a:alpha val="43137"/>
                    </a:srgbClr>
                  </a:outerShdw>
                </a:effectLst>
                <a:latin typeface="Calibri" panose="020F0502020204030204" pitchFamily="34" charset="0"/>
              </a:rPr>
              <a:t>Genesis 2 Outline</a:t>
            </a:r>
          </a:p>
        </p:txBody>
      </p:sp>
      <p:sp>
        <p:nvSpPr>
          <p:cNvPr id="102403" name="Rectangle 3"/>
          <p:cNvSpPr>
            <a:spLocks noGrp="1" noChangeArrowheads="1"/>
          </p:cNvSpPr>
          <p:nvPr>
            <p:ph type="body" idx="1"/>
          </p:nvPr>
        </p:nvSpPr>
        <p:spPr>
          <a:xfrm>
            <a:off x="990600" y="1371600"/>
            <a:ext cx="7162800" cy="4419600"/>
          </a:xfrm>
        </p:spPr>
        <p:txBody>
          <a:bodyPr/>
          <a:lstStyle/>
          <a:p>
            <a:pPr eaLnBrk="1" hangingPunct="1">
              <a:spcBef>
                <a:spcPts val="0"/>
              </a:spcBef>
              <a:spcAft>
                <a:spcPts val="3600"/>
              </a:spcAft>
              <a:defRPr/>
            </a:pPr>
            <a:r>
              <a:rPr lang="en-US" dirty="0">
                <a:effectLst>
                  <a:outerShdw blurRad="38100" dist="38100" dir="2700000" algn="tl">
                    <a:srgbClr val="000000">
                      <a:alpha val="43137"/>
                    </a:srgbClr>
                  </a:outerShdw>
                </a:effectLst>
                <a:latin typeface="Calibri" panose="020F0502020204030204" pitchFamily="34" charset="0"/>
              </a:rPr>
              <a:t>Genesis 2:4-7 – Creation of man</a:t>
            </a:r>
          </a:p>
          <a:p>
            <a:pPr eaLnBrk="1" hangingPunct="1">
              <a:spcBef>
                <a:spcPts val="0"/>
              </a:spcBef>
              <a:spcAft>
                <a:spcPts val="3600"/>
              </a:spcAft>
              <a:defRPr/>
            </a:pPr>
            <a:r>
              <a:rPr lang="en-US" b="1" u="sng" dirty="0">
                <a:solidFill>
                  <a:srgbClr val="FFFFCC"/>
                </a:solidFill>
                <a:effectLst>
                  <a:outerShdw blurRad="38100" dist="38100" dir="2700000" algn="tl">
                    <a:srgbClr val="000000">
                      <a:alpha val="43137"/>
                    </a:srgbClr>
                  </a:outerShdw>
                </a:effectLst>
                <a:latin typeface="Calibri" panose="020F0502020204030204" pitchFamily="34" charset="0"/>
              </a:rPr>
              <a:t>Genesis 2:8-14 – Man placed in the Garden of Eden</a:t>
            </a:r>
          </a:p>
          <a:p>
            <a:pPr eaLnBrk="1" hangingPunct="1">
              <a:spcBef>
                <a:spcPts val="0"/>
              </a:spcBef>
              <a:spcAft>
                <a:spcPts val="3600"/>
              </a:spcAft>
              <a:defRPr/>
            </a:pPr>
            <a:r>
              <a:rPr lang="en-US" dirty="0">
                <a:effectLst>
                  <a:outerShdw blurRad="38100" dist="38100" dir="2700000" algn="tl">
                    <a:srgbClr val="000000">
                      <a:alpha val="43137"/>
                    </a:srgbClr>
                  </a:outerShdw>
                </a:effectLst>
                <a:latin typeface="Calibri" panose="020F0502020204030204" pitchFamily="34" charset="0"/>
              </a:rPr>
              <a:t>Genesis 2:15-17 – Man’s responsibilities in the Garden of Eden</a:t>
            </a:r>
          </a:p>
          <a:p>
            <a:pPr eaLnBrk="1" hangingPunct="1">
              <a:spcBef>
                <a:spcPts val="0"/>
              </a:spcBef>
              <a:spcAft>
                <a:spcPts val="3600"/>
              </a:spcAft>
              <a:defRPr/>
            </a:pPr>
            <a:r>
              <a:rPr lang="en-US" dirty="0">
                <a:effectLst>
                  <a:outerShdw blurRad="38100" dist="38100" dir="2700000" algn="tl">
                    <a:srgbClr val="000000">
                      <a:alpha val="43137"/>
                    </a:srgbClr>
                  </a:outerShdw>
                </a:effectLst>
                <a:latin typeface="Calibri" panose="020F0502020204030204" pitchFamily="34" charset="0"/>
              </a:rPr>
              <a:t>Genesis 2:18-25 – First marriage</a:t>
            </a:r>
          </a:p>
        </p:txBody>
      </p:sp>
      <p:pic>
        <p:nvPicPr>
          <p:cNvPr id="3" name="Picture 2">
            <a:extLst>
              <a:ext uri="{FF2B5EF4-FFF2-40B4-BE49-F238E27FC236}">
                <a16:creationId xmlns:a16="http://schemas.microsoft.com/office/drawing/2014/main" id="{EBE4A6FE-7D2C-4F90-ABED-85F3BD3C72A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992035" y="76200"/>
            <a:ext cx="1075765" cy="914400"/>
          </a:xfrm>
          <a:prstGeom prst="rect">
            <a:avLst/>
          </a:prstGeom>
        </p:spPr>
      </p:pic>
    </p:spTree>
    <p:extLst>
      <p:ext uri="{BB962C8B-B14F-4D97-AF65-F5344CB8AC3E}">
        <p14:creationId xmlns:p14="http://schemas.microsoft.com/office/powerpoint/2010/main" val="404212762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05F024-F37C-4755-8CCC-BF0C118239A1}"/>
              </a:ext>
            </a:extLst>
          </p:cNvPr>
          <p:cNvSpPr>
            <a:spLocks noGrp="1"/>
          </p:cNvSpPr>
          <p:nvPr>
            <p:ph type="title"/>
          </p:nvPr>
        </p:nvSpPr>
        <p:spPr>
          <a:xfrm>
            <a:off x="2857500" y="228600"/>
            <a:ext cx="3429000" cy="642065"/>
          </a:xfrm>
        </p:spPr>
        <p:txBody>
          <a:bodyPr/>
          <a:lstStyle/>
          <a:p>
            <a:pPr algn="ctr"/>
            <a:r>
              <a:rPr lang="en-US" sz="3600" dirty="0">
                <a:effectLst>
                  <a:outerShdw blurRad="38100" dist="38100" dir="2700000" algn="tl">
                    <a:srgbClr val="000000">
                      <a:alpha val="43137"/>
                    </a:srgbClr>
                  </a:outerShdw>
                </a:effectLst>
              </a:rPr>
              <a:t>Day Six Activities</a:t>
            </a:r>
          </a:p>
        </p:txBody>
      </p:sp>
      <p:sp>
        <p:nvSpPr>
          <p:cNvPr id="5" name="TextBox 4">
            <a:extLst>
              <a:ext uri="{FF2B5EF4-FFF2-40B4-BE49-F238E27FC236}">
                <a16:creationId xmlns:a16="http://schemas.microsoft.com/office/drawing/2014/main" id="{F1F2894A-42E2-4078-BF5C-626E8B0EF167}"/>
              </a:ext>
            </a:extLst>
          </p:cNvPr>
          <p:cNvSpPr txBox="1"/>
          <p:nvPr/>
        </p:nvSpPr>
        <p:spPr>
          <a:xfrm>
            <a:off x="133350" y="1043087"/>
            <a:ext cx="8877300" cy="4862870"/>
          </a:xfrm>
          <a:prstGeom prst="rect">
            <a:avLst/>
          </a:prstGeom>
          <a:noFill/>
        </p:spPr>
        <p:txBody>
          <a:bodyPr wrap="square">
            <a:spAutoFit/>
          </a:bodyPr>
          <a:lstStyle/>
          <a:p>
            <a:pPr marL="514350" lvl="1" indent="-514350" algn="just">
              <a:spcBef>
                <a:spcPts val="0"/>
              </a:spcBef>
              <a:spcAft>
                <a:spcPts val="1400"/>
              </a:spcAft>
              <a:buClr>
                <a:schemeClr val="tx2"/>
              </a:buClr>
              <a:buSzPct val="100000"/>
              <a:buFont typeface="+mj-lt"/>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God created the livestock, beasts of the earth, &amp; everything that creeps on the earth</a:t>
            </a:r>
          </a:p>
          <a:p>
            <a:pPr marL="514350" lvl="1" indent="-514350" algn="just">
              <a:spcBef>
                <a:spcPts val="0"/>
              </a:spcBef>
              <a:spcAft>
                <a:spcPts val="1400"/>
              </a:spcAft>
              <a:buClr>
                <a:schemeClr val="tx2"/>
              </a:buClr>
              <a:buSzPct val="100000"/>
              <a:buFont typeface="+mj-lt"/>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God created Adam</a:t>
            </a:r>
          </a:p>
          <a:p>
            <a:pPr marL="514350" lvl="1" indent="-514350" algn="just">
              <a:spcBef>
                <a:spcPts val="0"/>
              </a:spcBef>
              <a:spcAft>
                <a:spcPts val="1400"/>
              </a:spcAft>
              <a:buClr>
                <a:schemeClr val="tx2"/>
              </a:buClr>
              <a:buSzPct val="100000"/>
              <a:buFont typeface="+mj-lt"/>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God planted the garden</a:t>
            </a:r>
          </a:p>
          <a:p>
            <a:pPr marL="514350" lvl="1" indent="-514350" algn="just">
              <a:spcBef>
                <a:spcPts val="0"/>
              </a:spcBef>
              <a:spcAft>
                <a:spcPts val="1400"/>
              </a:spcAft>
              <a:buClr>
                <a:schemeClr val="tx2"/>
              </a:buClr>
              <a:buSzPct val="100000"/>
              <a:buFont typeface="+mj-lt"/>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God talked to Adam</a:t>
            </a:r>
          </a:p>
          <a:p>
            <a:pPr marL="514350" lvl="1" indent="-514350" algn="just">
              <a:spcBef>
                <a:spcPts val="0"/>
              </a:spcBef>
              <a:spcAft>
                <a:spcPts val="1400"/>
              </a:spcAft>
              <a:buClr>
                <a:schemeClr val="tx2"/>
              </a:buClr>
              <a:buSzPct val="100000"/>
              <a:buFont typeface="+mj-lt"/>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God brought certain animals to Adam</a:t>
            </a:r>
          </a:p>
          <a:p>
            <a:pPr marL="514350" lvl="1" indent="-514350" algn="just">
              <a:spcBef>
                <a:spcPts val="0"/>
              </a:spcBef>
              <a:spcAft>
                <a:spcPts val="1400"/>
              </a:spcAft>
              <a:buClr>
                <a:schemeClr val="tx2"/>
              </a:buClr>
              <a:buSzPct val="100000"/>
              <a:buFont typeface="+mj-lt"/>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Adam named these animals</a:t>
            </a:r>
          </a:p>
          <a:p>
            <a:pPr marL="514350" lvl="1" indent="-514350" algn="just">
              <a:spcBef>
                <a:spcPts val="0"/>
              </a:spcBef>
              <a:spcAft>
                <a:spcPts val="1400"/>
              </a:spcAft>
              <a:buClr>
                <a:schemeClr val="tx2"/>
              </a:buClr>
              <a:buSzPct val="100000"/>
              <a:buFont typeface="+mj-lt"/>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God created Eve</a:t>
            </a:r>
          </a:p>
        </p:txBody>
      </p:sp>
      <p:pic>
        <p:nvPicPr>
          <p:cNvPr id="7" name="Picture 8">
            <a:extLst>
              <a:ext uri="{FF2B5EF4-FFF2-40B4-BE49-F238E27FC236}">
                <a16:creationId xmlns:a16="http://schemas.microsoft.com/office/drawing/2014/main" id="{CCE81A08-2CC0-4B11-BE45-A5242D472BD8}"/>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b="65500"/>
          <a:stretch>
            <a:fillRect/>
          </a:stretch>
        </p:blipFill>
        <p:spPr bwMode="auto">
          <a:xfrm>
            <a:off x="5691670" y="2433665"/>
            <a:ext cx="2842730" cy="1452535"/>
          </a:xfrm>
          <a:prstGeom prst="rect">
            <a:avLst/>
          </a:prstGeom>
          <a:noFill/>
          <a:ln w="9525">
            <a:noFill/>
            <a:miter lim="800000"/>
            <a:headEnd/>
            <a:tailEnd/>
          </a:ln>
        </p:spPr>
      </p:pic>
      <p:sp>
        <p:nvSpPr>
          <p:cNvPr id="8" name="Rectangle 2">
            <a:extLst>
              <a:ext uri="{FF2B5EF4-FFF2-40B4-BE49-F238E27FC236}">
                <a16:creationId xmlns:a16="http://schemas.microsoft.com/office/drawing/2014/main" id="{DAFDC049-3AD2-4522-8EEA-A0B40D49E872}"/>
              </a:ext>
            </a:extLst>
          </p:cNvPr>
          <p:cNvSpPr txBox="1">
            <a:spLocks noChangeArrowheads="1"/>
          </p:cNvSpPr>
          <p:nvPr/>
        </p:nvSpPr>
        <p:spPr bwMode="auto">
          <a:xfrm>
            <a:off x="685800" y="6324600"/>
            <a:ext cx="7772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defRPr/>
            </a:pPr>
            <a:r>
              <a:rPr lang="en-US" sz="1600" kern="0" dirty="0">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rPr>
              <a:t>Mark Van </a:t>
            </a:r>
            <a:r>
              <a:rPr lang="en-US" sz="1600" kern="0" dirty="0" err="1">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rPr>
              <a:t>Bebber</a:t>
            </a:r>
            <a:r>
              <a:rPr lang="en-US" sz="1600" kern="0" dirty="0">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rPr>
              <a:t> and Paul S. Taylor, </a:t>
            </a:r>
            <a:r>
              <a:rPr lang="en-US" sz="1600" i="1" kern="0" dirty="0">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rPr>
              <a:t>Creation and Time: A Report on the Progressive Creationist Book by Hugh Ross</a:t>
            </a:r>
            <a:r>
              <a:rPr lang="en-US" sz="1600" kern="0" dirty="0">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rPr>
              <a:t> (Gilbert, AZ: Eden Communications, 1994), 82</a:t>
            </a:r>
            <a:endParaRPr lang="en-US" sz="2400" kern="0" dirty="0">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C1CC71D4-A11B-4AEA-9679-48DD2F4429A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92035" y="76200"/>
            <a:ext cx="1075765" cy="914400"/>
          </a:xfrm>
          <a:prstGeom prst="rect">
            <a:avLst/>
          </a:prstGeom>
        </p:spPr>
      </p:pic>
    </p:spTree>
    <p:extLst>
      <p:ext uri="{BB962C8B-B14F-4D97-AF65-F5344CB8AC3E}">
        <p14:creationId xmlns:p14="http://schemas.microsoft.com/office/powerpoint/2010/main" val="924559841"/>
      </p:ext>
    </p:extLst>
  </p:cSld>
  <p:clrMapOvr>
    <a:masterClrMapping/>
  </p:clrMapOvr>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a:xfrm>
            <a:off x="3124200" y="228600"/>
            <a:ext cx="2895600" cy="1143000"/>
          </a:xfrm>
        </p:spPr>
        <p:txBody>
          <a:bodyPr/>
          <a:lstStyle/>
          <a:p>
            <a:pPr algn="ctr" eaLnBrk="1" hangingPunct="1"/>
            <a:r>
              <a:rPr lang="en-US" sz="3600" dirty="0">
                <a:effectLst>
                  <a:outerShdw blurRad="38100" dist="38100" dir="2700000" algn="tl">
                    <a:srgbClr val="000000">
                      <a:alpha val="43137"/>
                    </a:srgbClr>
                  </a:outerShdw>
                </a:effectLst>
                <a:latin typeface="Calibri" panose="020F0502020204030204" pitchFamily="34" charset="0"/>
              </a:rPr>
              <a:t>First Marriage</a:t>
            </a:r>
            <a:br>
              <a:rPr lang="en-US" sz="3600" dirty="0">
                <a:effectLst>
                  <a:outerShdw blurRad="38100" dist="38100" dir="2700000" algn="tl">
                    <a:srgbClr val="000000">
                      <a:alpha val="43137"/>
                    </a:srgbClr>
                  </a:outerShdw>
                </a:effectLst>
                <a:latin typeface="Calibri" panose="020F0502020204030204" pitchFamily="34" charset="0"/>
              </a:rPr>
            </a:br>
            <a:r>
              <a:rPr lang="en-US" sz="2800"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(Gen 2:18-25)</a:t>
            </a:r>
          </a:p>
        </p:txBody>
      </p:sp>
      <p:sp>
        <p:nvSpPr>
          <p:cNvPr id="108547" name="Rectangle 3"/>
          <p:cNvSpPr>
            <a:spLocks noGrp="1" noChangeArrowheads="1"/>
          </p:cNvSpPr>
          <p:nvPr>
            <p:ph type="body" idx="1"/>
          </p:nvPr>
        </p:nvSpPr>
        <p:spPr>
          <a:xfrm>
            <a:off x="1333500" y="1600200"/>
            <a:ext cx="6477000" cy="2438400"/>
          </a:xfrm>
        </p:spPr>
        <p:txBody>
          <a:bodyPr/>
          <a:lstStyle/>
          <a:p>
            <a:pPr marL="342900" lvl="1" indent="-342900" eaLnBrk="1" hangingPunct="1">
              <a:spcBef>
                <a:spcPts val="0"/>
              </a:spcBef>
              <a:spcAft>
                <a:spcPts val="2400"/>
              </a:spcAft>
              <a:buClr>
                <a:schemeClr val="tx2"/>
              </a:buClr>
              <a:buSzPct val="75000"/>
              <a:buFont typeface="Wingdings" panose="05000000000000000000" pitchFamily="2" charset="2"/>
              <a:buChar char="n"/>
              <a:defRPr/>
            </a:pPr>
            <a:r>
              <a:rPr lang="en-US" dirty="0">
                <a:ea typeface="+mn-ea"/>
                <a:cs typeface="+mn-cs"/>
              </a:rPr>
              <a:t>Problem identified (Gen. 2:18)</a:t>
            </a:r>
          </a:p>
          <a:p>
            <a:pPr marL="342900" lvl="1" indent="-342900" eaLnBrk="1" hangingPunct="1">
              <a:spcBef>
                <a:spcPts val="0"/>
              </a:spcBef>
              <a:spcAft>
                <a:spcPts val="2400"/>
              </a:spcAft>
              <a:buClr>
                <a:schemeClr val="tx2"/>
              </a:buClr>
              <a:buSzPct val="75000"/>
              <a:buFont typeface="Wingdings" panose="05000000000000000000" pitchFamily="2" charset="2"/>
              <a:buChar char="n"/>
              <a:defRPr/>
            </a:pPr>
            <a:r>
              <a:rPr lang="en-US" dirty="0">
                <a:ea typeface="+mn-ea"/>
                <a:cs typeface="+mn-cs"/>
              </a:rPr>
              <a:t>Problem recognized (Gen. 2:19-20)</a:t>
            </a:r>
          </a:p>
          <a:p>
            <a:pPr marL="342900" lvl="1" indent="-342900" eaLnBrk="1" hangingPunct="1">
              <a:spcBef>
                <a:spcPts val="0"/>
              </a:spcBef>
              <a:spcAft>
                <a:spcPts val="2400"/>
              </a:spcAft>
              <a:buClr>
                <a:schemeClr val="tx2"/>
              </a:buClr>
              <a:buSzPct val="75000"/>
              <a:buFont typeface="Wingdings" panose="05000000000000000000" pitchFamily="2" charset="2"/>
              <a:buChar char="n"/>
              <a:defRPr/>
            </a:pPr>
            <a:r>
              <a:rPr lang="en-US" b="1" u="sng" dirty="0">
                <a:solidFill>
                  <a:srgbClr val="FFFFCC"/>
                </a:solidFill>
                <a:effectLst>
                  <a:outerShdw blurRad="38100" dist="38100" dir="2700000" algn="tl">
                    <a:srgbClr val="000000">
                      <a:alpha val="43137"/>
                    </a:srgbClr>
                  </a:outerShdw>
                </a:effectLst>
                <a:ea typeface="+mn-ea"/>
                <a:cs typeface="Calibri" panose="020F0502020204030204" pitchFamily="34" charset="0"/>
              </a:rPr>
              <a:t>Problem solved (Gen. 2:21-25)</a:t>
            </a:r>
          </a:p>
        </p:txBody>
      </p:sp>
      <p:pic>
        <p:nvPicPr>
          <p:cNvPr id="3" name="Picture 2">
            <a:extLst>
              <a:ext uri="{FF2B5EF4-FFF2-40B4-BE49-F238E27FC236}">
                <a16:creationId xmlns:a16="http://schemas.microsoft.com/office/drawing/2014/main" id="{2AF33C3A-69FF-435D-A3C0-028E21C607E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992035" y="76200"/>
            <a:ext cx="1075765" cy="914400"/>
          </a:xfrm>
          <a:prstGeom prst="rect">
            <a:avLst/>
          </a:prstGeom>
        </p:spPr>
      </p:pic>
      <p:pic>
        <p:nvPicPr>
          <p:cNvPr id="4" name="Picture 3">
            <a:extLst>
              <a:ext uri="{FF2B5EF4-FFF2-40B4-BE49-F238E27FC236}">
                <a16:creationId xmlns:a16="http://schemas.microsoft.com/office/drawing/2014/main" id="{F45D5490-0818-405A-BA4D-FE1B0974133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43810" y="4114800"/>
            <a:ext cx="4056380" cy="2286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5674567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2" name="Rectangle 4"/>
          <p:cNvSpPr>
            <a:spLocks noGrp="1" noChangeArrowheads="1"/>
          </p:cNvSpPr>
          <p:nvPr>
            <p:ph type="title" idx="4294967295"/>
          </p:nvPr>
        </p:nvSpPr>
        <p:spPr>
          <a:xfrm>
            <a:off x="2476500" y="228600"/>
            <a:ext cx="4191000" cy="914400"/>
          </a:xfrm>
        </p:spPr>
        <p:txBody>
          <a:bodyPr lIns="91440" tIns="45720" rIns="91440" bIns="45720"/>
          <a:lstStyle/>
          <a:p>
            <a:pPr algn="ctr" eaLnBrk="1" hangingPunct="1">
              <a:defRPr/>
            </a:pPr>
            <a:r>
              <a:rPr lang="en-US" sz="3600" dirty="0">
                <a:effectLst>
                  <a:outerShdw blurRad="38100" dist="38100" dir="2700000" algn="tl">
                    <a:srgbClr val="000000">
                      <a:alpha val="43137"/>
                    </a:srgbClr>
                  </a:outerShdw>
                </a:effectLst>
              </a:rPr>
              <a:t>Evangelical Feminism</a:t>
            </a:r>
          </a:p>
        </p:txBody>
      </p:sp>
      <p:sp>
        <p:nvSpPr>
          <p:cNvPr id="16387" name="Rectangle 5"/>
          <p:cNvSpPr>
            <a:spLocks noGrp="1" noChangeArrowheads="1"/>
          </p:cNvSpPr>
          <p:nvPr>
            <p:ph type="body" idx="4294967295"/>
          </p:nvPr>
        </p:nvSpPr>
        <p:spPr>
          <a:xfrm>
            <a:off x="304800" y="2057401"/>
            <a:ext cx="6096000" cy="2438400"/>
          </a:xfrm>
          <a:noFill/>
        </p:spPr>
        <p:txBody>
          <a:bodyPr/>
          <a:lstStyle/>
          <a:p>
            <a:pPr marL="0" indent="0" algn="just" eaLnBrk="1" hangingPunct="1">
              <a:buFont typeface="Wingdings" pitchFamily="2" charset="2"/>
              <a:buNone/>
            </a:pPr>
            <a:r>
              <a:rPr lang="en-US" dirty="0">
                <a:effectLst>
                  <a:outerShdw blurRad="38100" dist="38100" dir="2700000" algn="tl">
                    <a:srgbClr val="000000">
                      <a:alpha val="43137"/>
                    </a:srgbClr>
                  </a:outerShdw>
                </a:effectLst>
              </a:rPr>
              <a:t>A theological movement within the evangelical church that seeks to abolish all gender role distinctions within marriage and the church</a:t>
            </a:r>
          </a:p>
        </p:txBody>
      </p:sp>
      <p:pic>
        <p:nvPicPr>
          <p:cNvPr id="206855" name="Picture 7"/>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6934200" y="2001193"/>
            <a:ext cx="1902049" cy="2855614"/>
          </a:xfrm>
          <a:prstGeom prst="ellipse">
            <a:avLst/>
          </a:prstGeom>
          <a:gradFill>
            <a:gsLst>
              <a:gs pos="0">
                <a:schemeClr val="accent2">
                  <a:lumMod val="75000"/>
                </a:schemeClr>
              </a:gs>
              <a:gs pos="50000">
                <a:schemeClr val="accent1">
                  <a:shade val="67500"/>
                  <a:satMod val="115000"/>
                </a:schemeClr>
              </a:gs>
              <a:gs pos="100000">
                <a:schemeClr val="accent1">
                  <a:shade val="100000"/>
                  <a:satMod val="115000"/>
                </a:schemeClr>
              </a:gs>
            </a:gsLst>
            <a:lin ang="5400000" scaled="0"/>
          </a:gradFill>
          <a:ln>
            <a:noFill/>
          </a:ln>
        </p:spPr>
      </p:pic>
      <p:pic>
        <p:nvPicPr>
          <p:cNvPr id="5" name="Picture 4" descr="C:\Users\awoods\Pictures\Microsoft Clip Organizer\j0364212.wmf">
            <a:extLst>
              <a:ext uri="{FF2B5EF4-FFF2-40B4-BE49-F238E27FC236}">
                <a16:creationId xmlns:a16="http://schemas.microsoft.com/office/drawing/2014/main" id="{2A2A521B-A854-41B0-A46F-EB6F3A871EF8}"/>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200" y="114300"/>
            <a:ext cx="876714" cy="914400"/>
          </a:xfrm>
          <a:prstGeom prst="rect">
            <a:avLst/>
          </a:prstGeom>
          <a:noFill/>
          <a:ln w="9525">
            <a:noFill/>
            <a:miter lim="800000"/>
            <a:headEnd/>
            <a:tailEnd/>
          </a:ln>
        </p:spPr>
      </p:pic>
      <p:pic>
        <p:nvPicPr>
          <p:cNvPr id="2" name="Picture 1">
            <a:extLst>
              <a:ext uri="{FF2B5EF4-FFF2-40B4-BE49-F238E27FC236}">
                <a16:creationId xmlns:a16="http://schemas.microsoft.com/office/drawing/2014/main" id="{DADF3AB9-7E7F-4356-BFD0-4508DA5DD6C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992035" y="76200"/>
            <a:ext cx="1075765" cy="914400"/>
          </a:xfrm>
          <a:prstGeom prst="rect">
            <a:avLst/>
          </a:prstGeom>
        </p:spPr>
      </p:pic>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3048000" y="228600"/>
            <a:ext cx="3048000" cy="1143000"/>
          </a:xfrm>
        </p:spPr>
        <p:txBody>
          <a:bodyPr/>
          <a:lstStyle/>
          <a:p>
            <a:pPr algn="ctr" eaLnBrk="1" hangingPunct="1"/>
            <a:r>
              <a:rPr lang="en-US" sz="3600" dirty="0">
                <a:effectLst>
                  <a:outerShdw blurRad="38100" dist="38100" dir="2700000" algn="tl">
                    <a:srgbClr val="000000">
                      <a:alpha val="43137"/>
                    </a:srgbClr>
                  </a:outerShdw>
                </a:effectLst>
                <a:latin typeface="Calibri" panose="020F0502020204030204" pitchFamily="34" charset="0"/>
              </a:rPr>
              <a:t>Male headship</a:t>
            </a:r>
            <a:br>
              <a:rPr lang="en-US" sz="3600" dirty="0">
                <a:effectLst>
                  <a:outerShdw blurRad="38100" dist="38100" dir="2700000" algn="tl">
                    <a:srgbClr val="000000">
                      <a:alpha val="43137"/>
                    </a:srgbClr>
                  </a:outerShdw>
                </a:effectLst>
                <a:latin typeface="Calibri" panose="020F0502020204030204" pitchFamily="34" charset="0"/>
              </a:rPr>
            </a:br>
            <a:r>
              <a:rPr lang="en-US" sz="2800" dirty="0">
                <a:solidFill>
                  <a:schemeClr val="tx1"/>
                </a:solidFill>
                <a:effectLst>
                  <a:outerShdw blurRad="38100" dist="38100" dir="2700000" algn="tl">
                    <a:srgbClr val="000000"/>
                  </a:outerShdw>
                </a:effectLst>
                <a:latin typeface="Calibri" panose="020F0502020204030204" pitchFamily="34" charset="0"/>
                <a:ea typeface="+mn-ea"/>
                <a:cs typeface="+mn-cs"/>
              </a:rPr>
              <a:t>Genesis 2:21-23</a:t>
            </a:r>
            <a:endParaRPr lang="en-US" sz="3200" dirty="0">
              <a:solidFill>
                <a:schemeClr val="tx1"/>
              </a:solidFill>
              <a:effectLst>
                <a:outerShdw blurRad="38100" dist="38100" dir="2700000" algn="tl">
                  <a:srgbClr val="000000"/>
                </a:outerShdw>
              </a:effectLst>
              <a:latin typeface="Calibri" panose="020F0502020204030204" pitchFamily="34" charset="0"/>
              <a:ea typeface="+mn-ea"/>
              <a:cs typeface="+mn-cs"/>
            </a:endParaRPr>
          </a:p>
        </p:txBody>
      </p:sp>
      <p:sp>
        <p:nvSpPr>
          <p:cNvPr id="109571" name="Rectangle 3"/>
          <p:cNvSpPr>
            <a:spLocks noGrp="1" noChangeArrowheads="1"/>
          </p:cNvSpPr>
          <p:nvPr>
            <p:ph type="body" idx="1"/>
          </p:nvPr>
        </p:nvSpPr>
        <p:spPr>
          <a:xfrm>
            <a:off x="1390650" y="1828801"/>
            <a:ext cx="6362700" cy="2133600"/>
          </a:xfrm>
        </p:spPr>
        <p:txBody>
          <a:bodyPr/>
          <a:lstStyle/>
          <a:p>
            <a:pPr marL="461963" indent="-461963" eaLnBrk="1" hangingPunct="1">
              <a:spcBef>
                <a:spcPts val="0"/>
              </a:spcBef>
              <a:spcAft>
                <a:spcPts val="3600"/>
              </a:spcAft>
              <a:defRPr/>
            </a:pPr>
            <a:r>
              <a:rPr lang="en-US" dirty="0">
                <a:latin typeface="Calibri" panose="020F0502020204030204" pitchFamily="34" charset="0"/>
              </a:rPr>
              <a:t>Order – 1 Tim 2:11-13; transcends post-fall culture</a:t>
            </a:r>
          </a:p>
          <a:p>
            <a:pPr marL="461963" indent="-461963" eaLnBrk="1" hangingPunct="1">
              <a:spcBef>
                <a:spcPts val="0"/>
              </a:spcBef>
              <a:spcAft>
                <a:spcPts val="3600"/>
              </a:spcAft>
              <a:defRPr/>
            </a:pPr>
            <a:r>
              <a:rPr lang="en-US" dirty="0">
                <a:latin typeface="Calibri" panose="020F0502020204030204" pitchFamily="34" charset="0"/>
              </a:rPr>
              <a:t>Adam named Eve (Gen 2:23; 1:5)</a:t>
            </a:r>
          </a:p>
          <a:p>
            <a:pPr eaLnBrk="1" hangingPunct="1">
              <a:buFont typeface="Wingdings" pitchFamily="2" charset="2"/>
              <a:buNone/>
              <a:defRPr/>
            </a:pPr>
            <a:endParaRPr lang="en-US" sz="2800" dirty="0"/>
          </a:p>
        </p:txBody>
      </p:sp>
      <p:pic>
        <p:nvPicPr>
          <p:cNvPr id="3" name="Picture 2">
            <a:extLst>
              <a:ext uri="{FF2B5EF4-FFF2-40B4-BE49-F238E27FC236}">
                <a16:creationId xmlns:a16="http://schemas.microsoft.com/office/drawing/2014/main" id="{102CD5C9-6BC4-4217-BBED-6E9C44F1F73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743200" y="4572000"/>
            <a:ext cx="3657600" cy="1828800"/>
          </a:xfrm>
          <a:prstGeom prst="rect">
            <a:avLst/>
          </a:prstGeom>
        </p:spPr>
      </p:pic>
      <p:pic>
        <p:nvPicPr>
          <p:cNvPr id="4" name="Picture 3">
            <a:extLst>
              <a:ext uri="{FF2B5EF4-FFF2-40B4-BE49-F238E27FC236}">
                <a16:creationId xmlns:a16="http://schemas.microsoft.com/office/drawing/2014/main" id="{F8892DF8-333E-4AA4-B53D-975EA2F5D60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92035" y="76200"/>
            <a:ext cx="1075765" cy="914400"/>
          </a:xfrm>
          <a:prstGeom prst="rect">
            <a:avLst/>
          </a:prstGeom>
        </p:spPr>
      </p:pic>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3048000" y="228600"/>
            <a:ext cx="3048000" cy="1143000"/>
          </a:xfrm>
        </p:spPr>
        <p:txBody>
          <a:bodyPr/>
          <a:lstStyle/>
          <a:p>
            <a:pPr algn="ctr" eaLnBrk="1" hangingPunct="1"/>
            <a:r>
              <a:rPr lang="en-US" sz="3600" dirty="0">
                <a:effectLst>
                  <a:outerShdw blurRad="38100" dist="38100" dir="2700000" algn="tl">
                    <a:srgbClr val="000000">
                      <a:alpha val="43137"/>
                    </a:srgbClr>
                  </a:outerShdw>
                </a:effectLst>
                <a:latin typeface="Calibri" panose="020F0502020204030204" pitchFamily="34" charset="0"/>
              </a:rPr>
              <a:t>Male headship</a:t>
            </a:r>
            <a:br>
              <a:rPr lang="en-US" sz="3600" dirty="0">
                <a:effectLst>
                  <a:outerShdw blurRad="38100" dist="38100" dir="2700000" algn="tl">
                    <a:srgbClr val="000000">
                      <a:alpha val="43137"/>
                    </a:srgbClr>
                  </a:outerShdw>
                </a:effectLst>
                <a:latin typeface="Calibri" panose="020F0502020204030204" pitchFamily="34" charset="0"/>
              </a:rPr>
            </a:br>
            <a:r>
              <a:rPr lang="en-US" sz="2800" dirty="0">
                <a:solidFill>
                  <a:schemeClr val="tx1"/>
                </a:solidFill>
                <a:effectLst>
                  <a:outerShdw blurRad="38100" dist="38100" dir="2700000" algn="tl">
                    <a:srgbClr val="000000"/>
                  </a:outerShdw>
                </a:effectLst>
                <a:latin typeface="Calibri" panose="020F0502020204030204" pitchFamily="34" charset="0"/>
                <a:ea typeface="+mn-ea"/>
                <a:cs typeface="+mn-cs"/>
              </a:rPr>
              <a:t>Genesis 2:21-23</a:t>
            </a:r>
            <a:endParaRPr lang="en-US" sz="3200" dirty="0">
              <a:solidFill>
                <a:schemeClr val="tx1"/>
              </a:solidFill>
              <a:effectLst>
                <a:outerShdw blurRad="38100" dist="38100" dir="2700000" algn="tl">
                  <a:srgbClr val="000000"/>
                </a:outerShdw>
              </a:effectLst>
              <a:latin typeface="Calibri" panose="020F0502020204030204" pitchFamily="34" charset="0"/>
              <a:ea typeface="+mn-ea"/>
              <a:cs typeface="+mn-cs"/>
            </a:endParaRPr>
          </a:p>
        </p:txBody>
      </p:sp>
      <p:sp>
        <p:nvSpPr>
          <p:cNvPr id="109571" name="Rectangle 3"/>
          <p:cNvSpPr>
            <a:spLocks noGrp="1" noChangeArrowheads="1"/>
          </p:cNvSpPr>
          <p:nvPr>
            <p:ph type="body" idx="1"/>
          </p:nvPr>
        </p:nvSpPr>
        <p:spPr>
          <a:xfrm>
            <a:off x="1390650" y="1828801"/>
            <a:ext cx="6362700" cy="2133600"/>
          </a:xfrm>
        </p:spPr>
        <p:txBody>
          <a:bodyPr/>
          <a:lstStyle/>
          <a:p>
            <a:pPr marL="461963" indent="-461963" eaLnBrk="1" hangingPunct="1">
              <a:spcBef>
                <a:spcPts val="0"/>
              </a:spcBef>
              <a:spcAft>
                <a:spcPts val="3600"/>
              </a:spcAft>
              <a:defRPr/>
            </a:pPr>
            <a:r>
              <a:rPr lang="en-US" b="1" u="sng" dirty="0">
                <a:solidFill>
                  <a:srgbClr val="FFFFCC"/>
                </a:solidFill>
                <a:latin typeface="Calibri" panose="020F0502020204030204" pitchFamily="34" charset="0"/>
              </a:rPr>
              <a:t>Order – 1 Tim 2:11-13; transcends post-fall culture</a:t>
            </a:r>
          </a:p>
          <a:p>
            <a:pPr marL="461963" indent="-461963" eaLnBrk="1" hangingPunct="1">
              <a:spcBef>
                <a:spcPts val="0"/>
              </a:spcBef>
              <a:spcAft>
                <a:spcPts val="3600"/>
              </a:spcAft>
              <a:defRPr/>
            </a:pPr>
            <a:r>
              <a:rPr lang="en-US" dirty="0">
                <a:latin typeface="Calibri" panose="020F0502020204030204" pitchFamily="34" charset="0"/>
              </a:rPr>
              <a:t>Adam named Eve (Gen 2:23; 1:5)</a:t>
            </a:r>
          </a:p>
          <a:p>
            <a:pPr eaLnBrk="1" hangingPunct="1">
              <a:buFont typeface="Wingdings" pitchFamily="2" charset="2"/>
              <a:buNone/>
              <a:defRPr/>
            </a:pPr>
            <a:endParaRPr lang="en-US" sz="2800" dirty="0"/>
          </a:p>
        </p:txBody>
      </p:sp>
      <p:pic>
        <p:nvPicPr>
          <p:cNvPr id="3" name="Picture 2">
            <a:extLst>
              <a:ext uri="{FF2B5EF4-FFF2-40B4-BE49-F238E27FC236}">
                <a16:creationId xmlns:a16="http://schemas.microsoft.com/office/drawing/2014/main" id="{102CD5C9-6BC4-4217-BBED-6E9C44F1F73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743200" y="4572000"/>
            <a:ext cx="3657600" cy="1828800"/>
          </a:xfrm>
          <a:prstGeom prst="rect">
            <a:avLst/>
          </a:prstGeom>
        </p:spPr>
      </p:pic>
      <p:pic>
        <p:nvPicPr>
          <p:cNvPr id="4" name="Picture 3">
            <a:extLst>
              <a:ext uri="{FF2B5EF4-FFF2-40B4-BE49-F238E27FC236}">
                <a16:creationId xmlns:a16="http://schemas.microsoft.com/office/drawing/2014/main" id="{208459BA-9E25-4937-8F42-E508B5B0956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92035" y="76200"/>
            <a:ext cx="1075765" cy="914400"/>
          </a:xfrm>
          <a:prstGeom prst="rect">
            <a:avLst/>
          </a:prstGeom>
        </p:spPr>
      </p:pic>
    </p:spTree>
    <p:extLst>
      <p:ext uri="{BB962C8B-B14F-4D97-AF65-F5344CB8AC3E}">
        <p14:creationId xmlns:p14="http://schemas.microsoft.com/office/powerpoint/2010/main" val="384053154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3048000" y="228600"/>
            <a:ext cx="3048000" cy="1143000"/>
          </a:xfrm>
        </p:spPr>
        <p:txBody>
          <a:bodyPr/>
          <a:lstStyle/>
          <a:p>
            <a:pPr algn="ctr" eaLnBrk="1" hangingPunct="1"/>
            <a:r>
              <a:rPr lang="en-US" sz="3600" dirty="0">
                <a:effectLst>
                  <a:outerShdw blurRad="38100" dist="38100" dir="2700000" algn="tl">
                    <a:srgbClr val="000000">
                      <a:alpha val="43137"/>
                    </a:srgbClr>
                  </a:outerShdw>
                </a:effectLst>
                <a:latin typeface="Calibri" panose="020F0502020204030204" pitchFamily="34" charset="0"/>
              </a:rPr>
              <a:t>Male headship</a:t>
            </a:r>
            <a:br>
              <a:rPr lang="en-US" sz="3600" dirty="0">
                <a:effectLst>
                  <a:outerShdw blurRad="38100" dist="38100" dir="2700000" algn="tl">
                    <a:srgbClr val="000000">
                      <a:alpha val="43137"/>
                    </a:srgbClr>
                  </a:outerShdw>
                </a:effectLst>
                <a:latin typeface="Calibri" panose="020F0502020204030204" pitchFamily="34" charset="0"/>
              </a:rPr>
            </a:br>
            <a:r>
              <a:rPr lang="en-US" sz="2800" dirty="0">
                <a:solidFill>
                  <a:schemeClr val="tx1"/>
                </a:solidFill>
                <a:effectLst>
                  <a:outerShdw blurRad="38100" dist="38100" dir="2700000" algn="tl">
                    <a:srgbClr val="000000"/>
                  </a:outerShdw>
                </a:effectLst>
                <a:latin typeface="Calibri" panose="020F0502020204030204" pitchFamily="34" charset="0"/>
                <a:ea typeface="+mn-ea"/>
                <a:cs typeface="+mn-cs"/>
              </a:rPr>
              <a:t>Genesis 2:21-23</a:t>
            </a:r>
            <a:endParaRPr lang="en-US" sz="3200" dirty="0">
              <a:solidFill>
                <a:schemeClr val="tx1"/>
              </a:solidFill>
              <a:effectLst>
                <a:outerShdw blurRad="38100" dist="38100" dir="2700000" algn="tl">
                  <a:srgbClr val="000000"/>
                </a:outerShdw>
              </a:effectLst>
              <a:latin typeface="Calibri" panose="020F0502020204030204" pitchFamily="34" charset="0"/>
              <a:ea typeface="+mn-ea"/>
              <a:cs typeface="+mn-cs"/>
            </a:endParaRPr>
          </a:p>
        </p:txBody>
      </p:sp>
      <p:sp>
        <p:nvSpPr>
          <p:cNvPr id="109571" name="Rectangle 3"/>
          <p:cNvSpPr>
            <a:spLocks noGrp="1" noChangeArrowheads="1"/>
          </p:cNvSpPr>
          <p:nvPr>
            <p:ph type="body" idx="1"/>
          </p:nvPr>
        </p:nvSpPr>
        <p:spPr>
          <a:xfrm>
            <a:off x="1390650" y="1828801"/>
            <a:ext cx="6362700" cy="2133600"/>
          </a:xfrm>
        </p:spPr>
        <p:txBody>
          <a:bodyPr/>
          <a:lstStyle/>
          <a:p>
            <a:pPr marL="461963" indent="-461963" eaLnBrk="1" hangingPunct="1">
              <a:spcBef>
                <a:spcPts val="0"/>
              </a:spcBef>
              <a:spcAft>
                <a:spcPts val="3600"/>
              </a:spcAft>
              <a:defRPr/>
            </a:pPr>
            <a:r>
              <a:rPr lang="en-US" dirty="0">
                <a:latin typeface="Calibri" panose="020F0502020204030204" pitchFamily="34" charset="0"/>
              </a:rPr>
              <a:t>Order – 1 Tim 2:11-13; transcends post-fall culture</a:t>
            </a:r>
          </a:p>
          <a:p>
            <a:pPr marL="461963" indent="-461963" eaLnBrk="1" hangingPunct="1">
              <a:spcBef>
                <a:spcPts val="0"/>
              </a:spcBef>
              <a:spcAft>
                <a:spcPts val="3600"/>
              </a:spcAft>
              <a:defRPr/>
            </a:pPr>
            <a:r>
              <a:rPr lang="en-US" b="1" u="sng" dirty="0">
                <a:solidFill>
                  <a:srgbClr val="FFFFCC"/>
                </a:solidFill>
                <a:latin typeface="Calibri" panose="020F0502020204030204" pitchFamily="34" charset="0"/>
              </a:rPr>
              <a:t>Adam named Eve (Gen 2:23; 1:5)</a:t>
            </a:r>
          </a:p>
          <a:p>
            <a:pPr eaLnBrk="1" hangingPunct="1">
              <a:buFont typeface="Wingdings" pitchFamily="2" charset="2"/>
              <a:buNone/>
              <a:defRPr/>
            </a:pPr>
            <a:endParaRPr lang="en-US" sz="2800" dirty="0"/>
          </a:p>
        </p:txBody>
      </p:sp>
      <p:pic>
        <p:nvPicPr>
          <p:cNvPr id="3" name="Picture 2">
            <a:extLst>
              <a:ext uri="{FF2B5EF4-FFF2-40B4-BE49-F238E27FC236}">
                <a16:creationId xmlns:a16="http://schemas.microsoft.com/office/drawing/2014/main" id="{102CD5C9-6BC4-4217-BBED-6E9C44F1F73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743200" y="4572000"/>
            <a:ext cx="3657600" cy="1828800"/>
          </a:xfrm>
          <a:prstGeom prst="rect">
            <a:avLst/>
          </a:prstGeom>
        </p:spPr>
      </p:pic>
      <p:pic>
        <p:nvPicPr>
          <p:cNvPr id="4" name="Picture 3">
            <a:extLst>
              <a:ext uri="{FF2B5EF4-FFF2-40B4-BE49-F238E27FC236}">
                <a16:creationId xmlns:a16="http://schemas.microsoft.com/office/drawing/2014/main" id="{175C6ED5-4ADE-4135-88A7-FFB28BFB6BF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92035" y="76200"/>
            <a:ext cx="1075765" cy="914400"/>
          </a:xfrm>
          <a:prstGeom prst="rect">
            <a:avLst/>
          </a:prstGeom>
        </p:spPr>
      </p:pic>
    </p:spTree>
    <p:extLst>
      <p:ext uri="{BB962C8B-B14F-4D97-AF65-F5344CB8AC3E}">
        <p14:creationId xmlns:p14="http://schemas.microsoft.com/office/powerpoint/2010/main" val="313746965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838200" y="228600"/>
            <a:ext cx="7458974" cy="685800"/>
          </a:xfrm>
        </p:spPr>
        <p:txBody>
          <a:bodyPr/>
          <a:lstStyle/>
          <a:p>
            <a:pPr algn="ctr" eaLnBrk="1" hangingPunct="1"/>
            <a:r>
              <a:rPr lang="en-US" sz="3600" dirty="0"/>
              <a:t>Biblical Significance of Naming</a:t>
            </a:r>
          </a:p>
        </p:txBody>
      </p:sp>
      <p:sp>
        <p:nvSpPr>
          <p:cNvPr id="6147" name="Rectangle 3"/>
          <p:cNvSpPr>
            <a:spLocks noGrp="1" noChangeArrowheads="1"/>
          </p:cNvSpPr>
          <p:nvPr>
            <p:ph type="body" idx="1"/>
          </p:nvPr>
        </p:nvSpPr>
        <p:spPr>
          <a:xfrm>
            <a:off x="4957313" y="1676400"/>
            <a:ext cx="3729487" cy="3886200"/>
          </a:xfrm>
        </p:spPr>
        <p:txBody>
          <a:bodyPr/>
          <a:lstStyle/>
          <a:p>
            <a:pPr marL="461963" indent="-461963">
              <a:spcBef>
                <a:spcPts val="0"/>
              </a:spcBef>
              <a:spcAft>
                <a:spcPts val="2400"/>
              </a:spcAft>
              <a:defRPr/>
            </a:pPr>
            <a:r>
              <a:rPr lang="en-US" dirty="0">
                <a:effectLst/>
              </a:rPr>
              <a:t>Genesis 1:8</a:t>
            </a:r>
          </a:p>
          <a:p>
            <a:pPr marL="461963" indent="-461963">
              <a:spcBef>
                <a:spcPts val="0"/>
              </a:spcBef>
              <a:spcAft>
                <a:spcPts val="2400"/>
              </a:spcAft>
              <a:defRPr/>
            </a:pPr>
            <a:r>
              <a:rPr lang="en-US" dirty="0">
                <a:effectLst/>
              </a:rPr>
              <a:t>Numbers 32:37-38</a:t>
            </a:r>
          </a:p>
          <a:p>
            <a:pPr marL="461963" indent="-461963">
              <a:spcBef>
                <a:spcPts val="0"/>
              </a:spcBef>
              <a:spcAft>
                <a:spcPts val="2400"/>
              </a:spcAft>
              <a:defRPr/>
            </a:pPr>
            <a:r>
              <a:rPr lang="en-US" dirty="0">
                <a:effectLst/>
              </a:rPr>
              <a:t>2 Kings 23:24</a:t>
            </a:r>
          </a:p>
          <a:p>
            <a:pPr marL="461963" indent="-461963">
              <a:spcBef>
                <a:spcPts val="0"/>
              </a:spcBef>
              <a:spcAft>
                <a:spcPts val="2400"/>
              </a:spcAft>
              <a:defRPr/>
            </a:pPr>
            <a:r>
              <a:rPr lang="en-US" dirty="0">
                <a:effectLst/>
              </a:rPr>
              <a:t>2 Kings 24:17</a:t>
            </a:r>
          </a:p>
          <a:p>
            <a:pPr marL="461963" indent="-461963">
              <a:spcBef>
                <a:spcPts val="0"/>
              </a:spcBef>
              <a:spcAft>
                <a:spcPts val="2400"/>
              </a:spcAft>
              <a:defRPr/>
            </a:pPr>
            <a:r>
              <a:rPr lang="en-US" dirty="0">
                <a:effectLst/>
              </a:rPr>
              <a:t>Daniel 1:6-7</a:t>
            </a:r>
          </a:p>
          <a:p>
            <a:pPr eaLnBrk="1" hangingPunct="1">
              <a:lnSpc>
                <a:spcPct val="90000"/>
              </a:lnSpc>
              <a:buFont typeface="Wingdings" pitchFamily="2" charset="2"/>
              <a:buNone/>
              <a:defRPr/>
            </a:pPr>
            <a:endParaRPr lang="en-US" sz="2800" dirty="0"/>
          </a:p>
        </p:txBody>
      </p:sp>
      <p:sp>
        <p:nvSpPr>
          <p:cNvPr id="2" name="TextBox 1"/>
          <p:cNvSpPr txBox="1"/>
          <p:nvPr/>
        </p:nvSpPr>
        <p:spPr>
          <a:xfrm>
            <a:off x="4960361" y="6412468"/>
            <a:ext cx="3336813" cy="369332"/>
          </a:xfrm>
          <a:prstGeom prst="rect">
            <a:avLst/>
          </a:prstGeom>
          <a:noFill/>
        </p:spPr>
        <p:txBody>
          <a:bodyPr wrap="square" rtlCol="0">
            <a:spAutoFit/>
          </a:bodyPr>
          <a:lstStyle/>
          <a:p>
            <a:pPr algn="ctr">
              <a:spcBef>
                <a:spcPct val="50000"/>
              </a:spcBef>
            </a:pPr>
            <a:r>
              <a:rPr lang="en-US" sz="1800" dirty="0">
                <a:latin typeface="Calibri" panose="020F0502020204030204" pitchFamily="34" charset="0"/>
              </a:rPr>
              <a:t>Fruchtenbaum, </a:t>
            </a:r>
            <a:r>
              <a:rPr lang="en-US" sz="1800" i="1" dirty="0">
                <a:latin typeface="Calibri" panose="020F0502020204030204" pitchFamily="34" charset="0"/>
              </a:rPr>
              <a:t>Genesis</a:t>
            </a:r>
            <a:r>
              <a:rPr lang="en-US" sz="1800" dirty="0">
                <a:latin typeface="Calibri" panose="020F0502020204030204" pitchFamily="34" charset="0"/>
              </a:rPr>
              <a:t>, 84</a:t>
            </a:r>
          </a:p>
        </p:txBody>
      </p:sp>
      <p:pic>
        <p:nvPicPr>
          <p:cNvPr id="5" name="Picture 4">
            <a:extLst>
              <a:ext uri="{FF2B5EF4-FFF2-40B4-BE49-F238E27FC236}">
                <a16:creationId xmlns:a16="http://schemas.microsoft.com/office/drawing/2014/main" id="{BA859B39-3FD3-4278-B862-07C65A4D57C3}"/>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t="1111" b="5555"/>
          <a:stretch/>
        </p:blipFill>
        <p:spPr>
          <a:xfrm>
            <a:off x="364489" y="1066800"/>
            <a:ext cx="3902711" cy="5486400"/>
          </a:xfrm>
          <a:prstGeom prst="rect">
            <a:avLst/>
          </a:prstGeom>
        </p:spPr>
      </p:pic>
    </p:spTree>
    <p:extLst>
      <p:ext uri="{BB962C8B-B14F-4D97-AF65-F5344CB8AC3E}">
        <p14:creationId xmlns:p14="http://schemas.microsoft.com/office/powerpoint/2010/main" val="1937778708"/>
      </p:ext>
    </p:extLst>
  </p:cSld>
  <p:clrMapOvr>
    <a:masterClrMapping/>
  </p:clrMapOvr>
  <p:transition/>
</p:sld>
</file>

<file path=ppt/slides/slide8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xfrm>
            <a:off x="0" y="228600"/>
            <a:ext cx="9144000" cy="914400"/>
          </a:xfrm>
        </p:spPr>
        <p:txBody>
          <a:bodyPr/>
          <a:lstStyle/>
          <a:p>
            <a:pPr algn="ctr" eaLnBrk="1" hangingPunct="1"/>
            <a:r>
              <a:rPr lang="en-US" sz="3600" dirty="0">
                <a:effectLst>
                  <a:outerShdw blurRad="38100" dist="38100" dir="2700000" algn="tl">
                    <a:srgbClr val="000000">
                      <a:alpha val="43137"/>
                    </a:srgbClr>
                  </a:outerShdw>
                </a:effectLst>
                <a:latin typeface="Calibri" panose="020F0502020204030204" pitchFamily="34" charset="0"/>
              </a:rPr>
              <a:t>Woman created from man’s side…not his foot</a:t>
            </a:r>
          </a:p>
        </p:txBody>
      </p:sp>
      <p:sp>
        <p:nvSpPr>
          <p:cNvPr id="110595" name="Rectangle 3"/>
          <p:cNvSpPr>
            <a:spLocks noGrp="1" noChangeArrowheads="1"/>
          </p:cNvSpPr>
          <p:nvPr>
            <p:ph type="body" idx="1"/>
          </p:nvPr>
        </p:nvSpPr>
        <p:spPr>
          <a:xfrm>
            <a:off x="419100" y="1143000"/>
            <a:ext cx="8305800" cy="4918075"/>
          </a:xfrm>
        </p:spPr>
        <p:txBody>
          <a:bodyPr/>
          <a:lstStyle/>
          <a:p>
            <a:pPr marL="61913" indent="-461963" algn="just" eaLnBrk="1" hangingPunct="1">
              <a:spcBef>
                <a:spcPts val="0"/>
              </a:spcBef>
              <a:spcAft>
                <a:spcPts val="1400"/>
              </a:spcAft>
              <a:defRPr/>
            </a:pP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To complete what is lacking in man</a:t>
            </a:r>
          </a:p>
          <a:p>
            <a:pPr marL="61913" indent="-461963" algn="just" eaLnBrk="1" hangingPunct="1">
              <a:spcBef>
                <a:spcPts val="0"/>
              </a:spcBef>
              <a:spcAft>
                <a:spcPts val="1400"/>
              </a:spcAft>
              <a:defRPr/>
            </a:pP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Helper and not slave (</a:t>
            </a:r>
            <a:r>
              <a:rPr lang="en-US" sz="3000" dirty="0" err="1">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Gen</a:t>
            </a: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 2:18)</a:t>
            </a:r>
          </a:p>
          <a:p>
            <a:pPr marL="461963" lvl="1" indent="-461963" algn="just" eaLnBrk="1" hangingPunct="1">
              <a:spcBef>
                <a:spcPts val="0"/>
              </a:spcBef>
              <a:spcAft>
                <a:spcPts val="14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“Helper” </a:t>
            </a:r>
            <a:r>
              <a:rPr lang="en-US" sz="3000" i="1"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a:t>
            </a:r>
            <a:r>
              <a:rPr lang="en-US" sz="3000" i="1" dirty="0" err="1">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ezer</a:t>
            </a:r>
            <a:r>
              <a:rPr lang="en-US" sz="3000" i="1"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 </a:t>
            </a: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also used of God (</a:t>
            </a:r>
            <a:r>
              <a:rPr lang="en-US" sz="3000" dirty="0" err="1">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Exod</a:t>
            </a: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 18:4; </a:t>
            </a:r>
            <a:r>
              <a:rPr lang="en-US" sz="3000" dirty="0" err="1">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Deut</a:t>
            </a: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 33:7; 1 Sam 7:12)</a:t>
            </a:r>
          </a:p>
          <a:p>
            <a:pPr marL="461963" lvl="1" indent="-461963" algn="just" eaLnBrk="1" hangingPunct="1">
              <a:spcBef>
                <a:spcPts val="0"/>
              </a:spcBef>
              <a:spcAft>
                <a:spcPts val="14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Same essence as Adam (2:23)</a:t>
            </a:r>
          </a:p>
          <a:p>
            <a:pPr marL="461963" lvl="1" indent="-461963" algn="just" eaLnBrk="1" hangingPunct="1">
              <a:spcBef>
                <a:spcPts val="0"/>
              </a:spcBef>
              <a:spcAft>
                <a:spcPts val="14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Both sexes retain the image of God (Gen 1:27-28)</a:t>
            </a:r>
          </a:p>
          <a:p>
            <a:pPr marL="461963" lvl="1" indent="-461963" algn="just" eaLnBrk="1" hangingPunct="1">
              <a:spcBef>
                <a:spcPts val="0"/>
              </a:spcBef>
              <a:spcAft>
                <a:spcPts val="14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Both sexes are co-rulers (Gen 1:26-28)</a:t>
            </a:r>
          </a:p>
          <a:p>
            <a:pPr marL="461963" lvl="1" indent="-461963" algn="just" eaLnBrk="1" hangingPunct="1">
              <a:spcBef>
                <a:spcPts val="0"/>
              </a:spcBef>
              <a:spcAft>
                <a:spcPts val="14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Trinitarian analogy</a:t>
            </a:r>
          </a:p>
          <a:p>
            <a:pPr marL="461963" lvl="1" indent="-461963" algn="just" eaLnBrk="1" hangingPunct="1">
              <a:spcBef>
                <a:spcPts val="0"/>
              </a:spcBef>
              <a:spcAft>
                <a:spcPts val="14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No feminism or chauvinism</a:t>
            </a:r>
          </a:p>
        </p:txBody>
      </p:sp>
      <p:pic>
        <p:nvPicPr>
          <p:cNvPr id="2" name="Picture 1">
            <a:extLst>
              <a:ext uri="{FF2B5EF4-FFF2-40B4-BE49-F238E27FC236}">
                <a16:creationId xmlns:a16="http://schemas.microsoft.com/office/drawing/2014/main" id="{8E0F7C71-9942-4059-8617-E34C9B7FA36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454153" y="5410200"/>
            <a:ext cx="1613647" cy="1371600"/>
          </a:xfrm>
          <a:prstGeom prst="rect">
            <a:avLst/>
          </a:prstGeom>
        </p:spPr>
      </p:pic>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xfrm>
            <a:off x="0" y="228600"/>
            <a:ext cx="9144000" cy="914400"/>
          </a:xfrm>
        </p:spPr>
        <p:txBody>
          <a:bodyPr/>
          <a:lstStyle/>
          <a:p>
            <a:pPr algn="ctr" eaLnBrk="1" hangingPunct="1"/>
            <a:r>
              <a:rPr lang="en-US" sz="3600" dirty="0">
                <a:effectLst>
                  <a:outerShdw blurRad="38100" dist="38100" dir="2700000" algn="tl">
                    <a:srgbClr val="000000">
                      <a:alpha val="43137"/>
                    </a:srgbClr>
                  </a:outerShdw>
                </a:effectLst>
                <a:latin typeface="Calibri" panose="020F0502020204030204" pitchFamily="34" charset="0"/>
              </a:rPr>
              <a:t>Woman created from man’s side…not his foot</a:t>
            </a:r>
          </a:p>
        </p:txBody>
      </p:sp>
      <p:sp>
        <p:nvSpPr>
          <p:cNvPr id="110595" name="Rectangle 3"/>
          <p:cNvSpPr>
            <a:spLocks noGrp="1" noChangeArrowheads="1"/>
          </p:cNvSpPr>
          <p:nvPr>
            <p:ph type="body" idx="1"/>
          </p:nvPr>
        </p:nvSpPr>
        <p:spPr>
          <a:xfrm>
            <a:off x="419100" y="1143000"/>
            <a:ext cx="8305800" cy="4918075"/>
          </a:xfrm>
        </p:spPr>
        <p:txBody>
          <a:bodyPr/>
          <a:lstStyle/>
          <a:p>
            <a:pPr marL="61913" indent="-461963" algn="just" eaLnBrk="1" hangingPunct="1">
              <a:spcBef>
                <a:spcPts val="0"/>
              </a:spcBef>
              <a:spcAft>
                <a:spcPts val="1400"/>
              </a:spcAft>
              <a:defRPr/>
            </a:pP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To complete what is lacking in man</a:t>
            </a:r>
          </a:p>
          <a:p>
            <a:pPr marL="61913" indent="-461963" algn="just" eaLnBrk="1" hangingPunct="1">
              <a:spcBef>
                <a:spcPts val="0"/>
              </a:spcBef>
              <a:spcAft>
                <a:spcPts val="1400"/>
              </a:spcAft>
              <a:defRPr/>
            </a:pP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Helper and not slave (</a:t>
            </a:r>
            <a:r>
              <a:rPr lang="en-US" sz="3000" dirty="0" err="1">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Gen</a:t>
            </a: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 2:18)</a:t>
            </a:r>
          </a:p>
          <a:p>
            <a:pPr marL="461963" lvl="1" indent="-461963" algn="just" eaLnBrk="1" hangingPunct="1">
              <a:spcBef>
                <a:spcPts val="0"/>
              </a:spcBef>
              <a:spcAft>
                <a:spcPts val="14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“Helper” </a:t>
            </a:r>
            <a:r>
              <a:rPr lang="en-US" sz="3000" i="1"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a:t>
            </a:r>
            <a:r>
              <a:rPr lang="en-US" sz="3000" i="1" dirty="0" err="1">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ezer</a:t>
            </a:r>
            <a:r>
              <a:rPr lang="en-US" sz="3000" i="1"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 </a:t>
            </a: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also used of God (</a:t>
            </a:r>
            <a:r>
              <a:rPr lang="en-US" sz="3000" dirty="0" err="1">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Exod</a:t>
            </a: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 18:4; </a:t>
            </a:r>
            <a:r>
              <a:rPr lang="en-US" sz="3000" dirty="0" err="1">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Deut</a:t>
            </a: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 33:7; 1 Sam 7:12)</a:t>
            </a:r>
          </a:p>
          <a:p>
            <a:pPr marL="461963" lvl="1" indent="-461963" algn="just" eaLnBrk="1" hangingPunct="1">
              <a:spcBef>
                <a:spcPts val="0"/>
              </a:spcBef>
              <a:spcAft>
                <a:spcPts val="14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Same essence as Adam (2:23)</a:t>
            </a:r>
          </a:p>
          <a:p>
            <a:pPr marL="461963" lvl="1" indent="-461963" algn="just" eaLnBrk="1" hangingPunct="1">
              <a:spcBef>
                <a:spcPts val="0"/>
              </a:spcBef>
              <a:spcAft>
                <a:spcPts val="14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Both sexes retain the image of God (Gen 1:27-28)</a:t>
            </a:r>
          </a:p>
          <a:p>
            <a:pPr marL="461963" lvl="1" indent="-461963" algn="just" eaLnBrk="1" hangingPunct="1">
              <a:spcBef>
                <a:spcPts val="0"/>
              </a:spcBef>
              <a:spcAft>
                <a:spcPts val="14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Both sexes are co-rulers (Gen 1:26-28)</a:t>
            </a:r>
          </a:p>
          <a:p>
            <a:pPr marL="461963" lvl="1" indent="-461963" algn="just" eaLnBrk="1" hangingPunct="1">
              <a:spcBef>
                <a:spcPts val="0"/>
              </a:spcBef>
              <a:spcAft>
                <a:spcPts val="14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Trinitarian analogy</a:t>
            </a:r>
          </a:p>
          <a:p>
            <a:pPr marL="461963" lvl="1" indent="-461963" algn="just" eaLnBrk="1" hangingPunct="1">
              <a:spcBef>
                <a:spcPts val="0"/>
              </a:spcBef>
              <a:spcAft>
                <a:spcPts val="14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No feminism or chauvinism</a:t>
            </a:r>
          </a:p>
        </p:txBody>
      </p:sp>
      <p:pic>
        <p:nvPicPr>
          <p:cNvPr id="2" name="Picture 1">
            <a:extLst>
              <a:ext uri="{FF2B5EF4-FFF2-40B4-BE49-F238E27FC236}">
                <a16:creationId xmlns:a16="http://schemas.microsoft.com/office/drawing/2014/main" id="{8E0F7C71-9942-4059-8617-E34C9B7FA36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454153" y="5410200"/>
            <a:ext cx="1613647" cy="1371600"/>
          </a:xfrm>
          <a:prstGeom prst="rect">
            <a:avLst/>
          </a:prstGeom>
        </p:spPr>
      </p:pic>
    </p:spTree>
    <p:extLst>
      <p:ext uri="{BB962C8B-B14F-4D97-AF65-F5344CB8AC3E}">
        <p14:creationId xmlns:p14="http://schemas.microsoft.com/office/powerpoint/2010/main" val="321547492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xfrm>
            <a:off x="0" y="228600"/>
            <a:ext cx="9144000" cy="914400"/>
          </a:xfrm>
        </p:spPr>
        <p:txBody>
          <a:bodyPr/>
          <a:lstStyle/>
          <a:p>
            <a:pPr algn="ctr" eaLnBrk="1" hangingPunct="1"/>
            <a:r>
              <a:rPr lang="en-US" sz="3600" dirty="0">
                <a:effectLst>
                  <a:outerShdw blurRad="38100" dist="38100" dir="2700000" algn="tl">
                    <a:srgbClr val="000000">
                      <a:alpha val="43137"/>
                    </a:srgbClr>
                  </a:outerShdw>
                </a:effectLst>
                <a:latin typeface="Calibri" panose="020F0502020204030204" pitchFamily="34" charset="0"/>
              </a:rPr>
              <a:t>Woman created from man’s side…not his foot</a:t>
            </a:r>
          </a:p>
        </p:txBody>
      </p:sp>
      <p:sp>
        <p:nvSpPr>
          <p:cNvPr id="110595" name="Rectangle 3"/>
          <p:cNvSpPr>
            <a:spLocks noGrp="1" noChangeArrowheads="1"/>
          </p:cNvSpPr>
          <p:nvPr>
            <p:ph type="body" idx="1"/>
          </p:nvPr>
        </p:nvSpPr>
        <p:spPr>
          <a:xfrm>
            <a:off x="419100" y="1143000"/>
            <a:ext cx="8305800" cy="4918075"/>
          </a:xfrm>
        </p:spPr>
        <p:txBody>
          <a:bodyPr/>
          <a:lstStyle/>
          <a:p>
            <a:pPr marL="61913" indent="-461963" algn="just" eaLnBrk="1" hangingPunct="1">
              <a:spcBef>
                <a:spcPts val="0"/>
              </a:spcBef>
              <a:spcAft>
                <a:spcPts val="1400"/>
              </a:spcAft>
              <a:defRPr/>
            </a:pP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To complete what is lacking in man</a:t>
            </a:r>
          </a:p>
          <a:p>
            <a:pPr marL="61913" indent="-461963" algn="just" eaLnBrk="1" hangingPunct="1">
              <a:spcBef>
                <a:spcPts val="0"/>
              </a:spcBef>
              <a:spcAft>
                <a:spcPts val="1400"/>
              </a:spcAft>
              <a:defRPr/>
            </a:pP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Helper and not slave (</a:t>
            </a:r>
            <a:r>
              <a:rPr lang="en-US" sz="3000" b="1" u="sng" dirty="0" err="1">
                <a:solidFill>
                  <a:srgbClr val="FFFFCC"/>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Gen</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 2:18)</a:t>
            </a:r>
          </a:p>
          <a:p>
            <a:pPr marL="461963" lvl="1" indent="-461963" algn="just" eaLnBrk="1" hangingPunct="1">
              <a:spcBef>
                <a:spcPts val="0"/>
              </a:spcBef>
              <a:spcAft>
                <a:spcPts val="14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“Helper” </a:t>
            </a:r>
            <a:r>
              <a:rPr lang="en-US" sz="3000" i="1"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a:t>
            </a:r>
            <a:r>
              <a:rPr lang="en-US" sz="3000" i="1" dirty="0" err="1">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ezer</a:t>
            </a:r>
            <a:r>
              <a:rPr lang="en-US" sz="3000" i="1"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 </a:t>
            </a: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also used of God (</a:t>
            </a:r>
            <a:r>
              <a:rPr lang="en-US" sz="3000" dirty="0" err="1">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Exod</a:t>
            </a: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 18:4; </a:t>
            </a:r>
            <a:r>
              <a:rPr lang="en-US" sz="3000" dirty="0" err="1">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Deut</a:t>
            </a: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 33:7; 1 Sam 7:12)</a:t>
            </a:r>
          </a:p>
          <a:p>
            <a:pPr marL="461963" lvl="1" indent="-461963" algn="just" eaLnBrk="1" hangingPunct="1">
              <a:spcBef>
                <a:spcPts val="0"/>
              </a:spcBef>
              <a:spcAft>
                <a:spcPts val="14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Same essence as Adam (2:23)</a:t>
            </a:r>
          </a:p>
          <a:p>
            <a:pPr marL="461963" lvl="1" indent="-461963" algn="just" eaLnBrk="1" hangingPunct="1">
              <a:spcBef>
                <a:spcPts val="0"/>
              </a:spcBef>
              <a:spcAft>
                <a:spcPts val="14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Both sexes retain the image of God (Gen 1:27-28)</a:t>
            </a:r>
          </a:p>
          <a:p>
            <a:pPr marL="461963" lvl="1" indent="-461963" algn="just" eaLnBrk="1" hangingPunct="1">
              <a:spcBef>
                <a:spcPts val="0"/>
              </a:spcBef>
              <a:spcAft>
                <a:spcPts val="14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Both sexes are co-rulers (Gen 1:26-28)</a:t>
            </a:r>
          </a:p>
          <a:p>
            <a:pPr marL="461963" lvl="1" indent="-461963" algn="just" eaLnBrk="1" hangingPunct="1">
              <a:spcBef>
                <a:spcPts val="0"/>
              </a:spcBef>
              <a:spcAft>
                <a:spcPts val="14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Trinitarian analogy</a:t>
            </a:r>
          </a:p>
          <a:p>
            <a:pPr marL="461963" lvl="1" indent="-461963" algn="just" eaLnBrk="1" hangingPunct="1">
              <a:spcBef>
                <a:spcPts val="0"/>
              </a:spcBef>
              <a:spcAft>
                <a:spcPts val="14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No feminism or chauvinism</a:t>
            </a:r>
          </a:p>
        </p:txBody>
      </p:sp>
      <p:pic>
        <p:nvPicPr>
          <p:cNvPr id="2" name="Picture 1">
            <a:extLst>
              <a:ext uri="{FF2B5EF4-FFF2-40B4-BE49-F238E27FC236}">
                <a16:creationId xmlns:a16="http://schemas.microsoft.com/office/drawing/2014/main" id="{8E0F7C71-9942-4059-8617-E34C9B7FA36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454153" y="5410200"/>
            <a:ext cx="1613647" cy="1371600"/>
          </a:xfrm>
          <a:prstGeom prst="rect">
            <a:avLst/>
          </a:prstGeom>
        </p:spPr>
      </p:pic>
    </p:spTree>
    <p:extLst>
      <p:ext uri="{BB962C8B-B14F-4D97-AF65-F5344CB8AC3E}">
        <p14:creationId xmlns:p14="http://schemas.microsoft.com/office/powerpoint/2010/main" val="21210311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a:extLst>
              <a:ext uri="{FF2B5EF4-FFF2-40B4-BE49-F238E27FC236}">
                <a16:creationId xmlns:a16="http://schemas.microsoft.com/office/drawing/2014/main" id="{E8B4E9F8-4A1B-47F2-989B-217F3C1BB2DF}"/>
              </a:ext>
            </a:extLst>
          </p:cNvPr>
          <p:cNvSpPr>
            <a:spLocks noGrp="1" noChangeArrowheads="1"/>
          </p:cNvSpPr>
          <p:nvPr>
            <p:ph type="title"/>
          </p:nvPr>
        </p:nvSpPr>
        <p:spPr>
          <a:xfrm>
            <a:off x="2705100" y="228600"/>
            <a:ext cx="3733800" cy="838200"/>
          </a:xfrm>
        </p:spPr>
        <p:txBody>
          <a:bodyPr/>
          <a:lstStyle/>
          <a:p>
            <a:pPr algn="ctr"/>
            <a:r>
              <a:rPr lang="en-US" altLang="en-US" sz="3600" kern="1200" dirty="0">
                <a:solidFill>
                  <a:srgbClr val="00FFFF"/>
                </a:solidFill>
                <a:effectLst>
                  <a:outerShdw blurRad="38100" dist="38100" dir="2700000" algn="tl">
                    <a:srgbClr val="000000">
                      <a:alpha val="43137"/>
                    </a:srgbClr>
                  </a:outerShdw>
                </a:effectLst>
                <a:cs typeface="Calibri" panose="020F0502020204030204" pitchFamily="34" charset="0"/>
              </a:rPr>
              <a:t>East = Babylon</a:t>
            </a:r>
          </a:p>
        </p:txBody>
      </p:sp>
      <p:sp>
        <p:nvSpPr>
          <p:cNvPr id="92163" name="Rectangle 3">
            <a:extLst>
              <a:ext uri="{FF2B5EF4-FFF2-40B4-BE49-F238E27FC236}">
                <a16:creationId xmlns:a16="http://schemas.microsoft.com/office/drawing/2014/main" id="{118B8289-F4E0-4517-B5F4-B4AB654BE4AA}"/>
              </a:ext>
            </a:extLst>
          </p:cNvPr>
          <p:cNvSpPr>
            <a:spLocks noGrp="1" noChangeArrowheads="1"/>
          </p:cNvSpPr>
          <p:nvPr>
            <p:ph type="body" idx="1"/>
          </p:nvPr>
        </p:nvSpPr>
        <p:spPr>
          <a:xfrm>
            <a:off x="914400" y="2095500"/>
            <a:ext cx="3429000" cy="2667000"/>
          </a:xfrm>
        </p:spPr>
        <p:txBody>
          <a:bodyPr/>
          <a:lstStyle/>
          <a:p>
            <a:pPr marL="457200" indent="-457200">
              <a:spcBef>
                <a:spcPts val="0"/>
              </a:spcBef>
              <a:spcAft>
                <a:spcPts val="3600"/>
              </a:spcAft>
              <a:defRPr/>
            </a:pPr>
            <a:r>
              <a:rPr lang="en-US" dirty="0">
                <a:effectLst>
                  <a:outerShdw blurRad="38100" dist="38100" dir="2700000" algn="tl">
                    <a:srgbClr val="000000">
                      <a:alpha val="43137"/>
                    </a:srgbClr>
                  </a:outerShdw>
                </a:effectLst>
              </a:rPr>
              <a:t>Genesis 2:8</a:t>
            </a:r>
          </a:p>
          <a:p>
            <a:pPr marL="457200" indent="-457200">
              <a:spcBef>
                <a:spcPts val="0"/>
              </a:spcBef>
              <a:spcAft>
                <a:spcPts val="3600"/>
              </a:spcAft>
              <a:defRPr/>
            </a:pPr>
            <a:r>
              <a:rPr lang="en-US" dirty="0">
                <a:effectLst>
                  <a:outerShdw blurRad="38100" dist="38100" dir="2700000" algn="tl">
                    <a:srgbClr val="000000">
                      <a:alpha val="43137"/>
                    </a:srgbClr>
                  </a:outerShdw>
                </a:effectLst>
              </a:rPr>
              <a:t>Genesis 11:2</a:t>
            </a:r>
          </a:p>
          <a:p>
            <a:pPr marL="457200" indent="-457200">
              <a:spcBef>
                <a:spcPts val="0"/>
              </a:spcBef>
              <a:spcAft>
                <a:spcPts val="3600"/>
              </a:spcAft>
              <a:defRPr/>
            </a:pPr>
            <a:r>
              <a:rPr lang="en-US" dirty="0">
                <a:effectLst>
                  <a:outerShdw blurRad="38100" dist="38100" dir="2700000" algn="tl">
                    <a:srgbClr val="000000">
                      <a:alpha val="43137"/>
                    </a:srgbClr>
                  </a:outerShdw>
                </a:effectLst>
              </a:rPr>
              <a:t>Matthew 2:2</a:t>
            </a:r>
          </a:p>
        </p:txBody>
      </p:sp>
      <p:pic>
        <p:nvPicPr>
          <p:cNvPr id="157700" name="Picture 4" descr="clip0091">
            <a:extLst>
              <a:ext uri="{FF2B5EF4-FFF2-40B4-BE49-F238E27FC236}">
                <a16:creationId xmlns:a16="http://schemas.microsoft.com/office/drawing/2014/main" id="{D4C0CE48-068B-40E9-864C-57037FF4FB88}"/>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334001" y="1371600"/>
            <a:ext cx="287491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00325756"/>
      </p:ext>
    </p:extLst>
  </p:cSld>
  <p:clrMapOvr>
    <a:masterClrMapping/>
  </p:clrMapOvr>
  <p:transition/>
</p:sld>
</file>

<file path=ppt/slides/slide9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xfrm>
            <a:off x="0" y="228600"/>
            <a:ext cx="9144000" cy="914400"/>
          </a:xfrm>
        </p:spPr>
        <p:txBody>
          <a:bodyPr/>
          <a:lstStyle/>
          <a:p>
            <a:pPr algn="ctr" eaLnBrk="1" hangingPunct="1"/>
            <a:r>
              <a:rPr lang="en-US" sz="3600" dirty="0">
                <a:effectLst>
                  <a:outerShdw blurRad="38100" dist="38100" dir="2700000" algn="tl">
                    <a:srgbClr val="000000">
                      <a:alpha val="43137"/>
                    </a:srgbClr>
                  </a:outerShdw>
                </a:effectLst>
                <a:latin typeface="Calibri" panose="020F0502020204030204" pitchFamily="34" charset="0"/>
              </a:rPr>
              <a:t>Woman created from man’s side…not his foot</a:t>
            </a:r>
          </a:p>
        </p:txBody>
      </p:sp>
      <p:sp>
        <p:nvSpPr>
          <p:cNvPr id="110595" name="Rectangle 3"/>
          <p:cNvSpPr>
            <a:spLocks noGrp="1" noChangeArrowheads="1"/>
          </p:cNvSpPr>
          <p:nvPr>
            <p:ph type="body" idx="1"/>
          </p:nvPr>
        </p:nvSpPr>
        <p:spPr>
          <a:xfrm>
            <a:off x="419100" y="1143000"/>
            <a:ext cx="8305800" cy="4918075"/>
          </a:xfrm>
        </p:spPr>
        <p:txBody>
          <a:bodyPr/>
          <a:lstStyle/>
          <a:p>
            <a:pPr marL="61913" indent="-461963" algn="just" eaLnBrk="1" hangingPunct="1">
              <a:spcBef>
                <a:spcPts val="0"/>
              </a:spcBef>
              <a:spcAft>
                <a:spcPts val="1400"/>
              </a:spcAft>
              <a:defRPr/>
            </a:pP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To complete what is lacking in man</a:t>
            </a:r>
          </a:p>
          <a:p>
            <a:pPr marL="61913" indent="-461963" algn="just" eaLnBrk="1" hangingPunct="1">
              <a:spcBef>
                <a:spcPts val="0"/>
              </a:spcBef>
              <a:spcAft>
                <a:spcPts val="1400"/>
              </a:spcAft>
              <a:defRPr/>
            </a:pP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Helper and not slave (</a:t>
            </a:r>
            <a:r>
              <a:rPr lang="en-US" sz="3000" dirty="0" err="1">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Gen</a:t>
            </a: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 2:18)</a:t>
            </a:r>
          </a:p>
          <a:p>
            <a:pPr marL="461963" lvl="1" indent="-461963" algn="just" eaLnBrk="1" hangingPunct="1">
              <a:spcBef>
                <a:spcPts val="0"/>
              </a:spcBef>
              <a:spcAft>
                <a:spcPts val="1400"/>
              </a:spcAft>
              <a:buClr>
                <a:schemeClr val="tx2"/>
              </a:buClr>
              <a:buSzPct val="75000"/>
              <a:buFont typeface="Wingdings" panose="05000000000000000000" pitchFamily="2" charset="2"/>
              <a:buChar char="n"/>
              <a:defRPr/>
            </a:pPr>
            <a:r>
              <a:rPr lang="en-US" sz="2900" b="1" dirty="0">
                <a:solidFill>
                  <a:srgbClr val="FFFFCC"/>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a:t>
            </a:r>
            <a:r>
              <a:rPr lang="en-US" sz="2900" b="1" u="sng" dirty="0">
                <a:solidFill>
                  <a:srgbClr val="FFFFCC"/>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Helper” </a:t>
            </a:r>
            <a:r>
              <a:rPr lang="en-US" sz="2900" b="1" i="1" u="sng" dirty="0">
                <a:solidFill>
                  <a:srgbClr val="FFFFCC"/>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a:t>
            </a:r>
            <a:r>
              <a:rPr lang="en-US" sz="2900" b="1" i="1" u="sng" dirty="0" err="1">
                <a:solidFill>
                  <a:srgbClr val="FFFFCC"/>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ezer</a:t>
            </a:r>
            <a:r>
              <a:rPr lang="en-US" sz="2900" b="1" i="1" u="sng" dirty="0">
                <a:solidFill>
                  <a:srgbClr val="FFFFCC"/>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 </a:t>
            </a:r>
            <a:r>
              <a:rPr lang="en-US" sz="2900" b="1" u="sng" dirty="0">
                <a:solidFill>
                  <a:srgbClr val="FFFFCC"/>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also used of God (</a:t>
            </a:r>
            <a:r>
              <a:rPr lang="en-US" sz="2900" b="1" u="sng" dirty="0" err="1">
                <a:solidFill>
                  <a:srgbClr val="FFFFCC"/>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Exod</a:t>
            </a:r>
            <a:r>
              <a:rPr lang="en-US" sz="2900" b="1" u="sng" dirty="0">
                <a:solidFill>
                  <a:srgbClr val="FFFFCC"/>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 18:4; </a:t>
            </a:r>
            <a:r>
              <a:rPr lang="en-US" sz="2900" b="1" u="sng" dirty="0" err="1">
                <a:solidFill>
                  <a:srgbClr val="FFFFCC"/>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Deut</a:t>
            </a:r>
            <a:r>
              <a:rPr lang="en-US" sz="2900" b="1" u="sng" dirty="0">
                <a:solidFill>
                  <a:srgbClr val="FFFFCC"/>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 33:7; 1 Sam 7:12)</a:t>
            </a:r>
          </a:p>
          <a:p>
            <a:pPr marL="461963" lvl="1" indent="-461963" algn="just" eaLnBrk="1" hangingPunct="1">
              <a:spcBef>
                <a:spcPts val="0"/>
              </a:spcBef>
              <a:spcAft>
                <a:spcPts val="14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Same essence as Adam (2:23)</a:t>
            </a:r>
          </a:p>
          <a:p>
            <a:pPr marL="461963" lvl="1" indent="-461963" algn="just" eaLnBrk="1" hangingPunct="1">
              <a:spcBef>
                <a:spcPts val="0"/>
              </a:spcBef>
              <a:spcAft>
                <a:spcPts val="14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Both sexes retain the image of God (Gen 1:27-28)</a:t>
            </a:r>
          </a:p>
          <a:p>
            <a:pPr marL="461963" lvl="1" indent="-461963" algn="just" eaLnBrk="1" hangingPunct="1">
              <a:spcBef>
                <a:spcPts val="0"/>
              </a:spcBef>
              <a:spcAft>
                <a:spcPts val="14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Both sexes are co-rulers (Gen 1:26-28)</a:t>
            </a:r>
          </a:p>
          <a:p>
            <a:pPr marL="461963" lvl="1" indent="-461963" algn="just" eaLnBrk="1" hangingPunct="1">
              <a:spcBef>
                <a:spcPts val="0"/>
              </a:spcBef>
              <a:spcAft>
                <a:spcPts val="14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Trinitarian analogy</a:t>
            </a:r>
          </a:p>
          <a:p>
            <a:pPr marL="461963" lvl="1" indent="-461963" algn="just" eaLnBrk="1" hangingPunct="1">
              <a:spcBef>
                <a:spcPts val="0"/>
              </a:spcBef>
              <a:spcAft>
                <a:spcPts val="14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No feminism or chauvinism</a:t>
            </a:r>
          </a:p>
        </p:txBody>
      </p:sp>
      <p:pic>
        <p:nvPicPr>
          <p:cNvPr id="2" name="Picture 1">
            <a:extLst>
              <a:ext uri="{FF2B5EF4-FFF2-40B4-BE49-F238E27FC236}">
                <a16:creationId xmlns:a16="http://schemas.microsoft.com/office/drawing/2014/main" id="{8E0F7C71-9942-4059-8617-E34C9B7FA36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454153" y="5410200"/>
            <a:ext cx="1613647" cy="1371600"/>
          </a:xfrm>
          <a:prstGeom prst="rect">
            <a:avLst/>
          </a:prstGeom>
        </p:spPr>
      </p:pic>
    </p:spTree>
    <p:extLst>
      <p:ext uri="{BB962C8B-B14F-4D97-AF65-F5344CB8AC3E}">
        <p14:creationId xmlns:p14="http://schemas.microsoft.com/office/powerpoint/2010/main" val="177677924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4626" name="Picture 2" descr="Image result for trinity"/>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243013" y="183892"/>
            <a:ext cx="6657975" cy="6490216"/>
          </a:xfrm>
          <a:prstGeom prst="rect">
            <a:avLst/>
          </a:prstGeom>
          <a:noFill/>
        </p:spPr>
      </p:pic>
    </p:spTree>
    <p:extLst>
      <p:ext uri="{BB962C8B-B14F-4D97-AF65-F5344CB8AC3E}">
        <p14:creationId xmlns:p14="http://schemas.microsoft.com/office/powerpoint/2010/main" val="2435934447"/>
      </p:ext>
    </p:extLst>
  </p:cSld>
  <p:clrMapOvr>
    <a:masterClrMapping/>
  </p:clrMapOvr>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181A323-982F-4D83-B7B8-35CDBE08E1A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0"/>
            <a:ext cx="9144000" cy="6858000"/>
          </a:xfrm>
          <a:prstGeom prst="rect">
            <a:avLst/>
          </a:prstGeom>
        </p:spPr>
      </p:pic>
      <p:sp>
        <p:nvSpPr>
          <p:cNvPr id="39939" name="Rectangle 3"/>
          <p:cNvSpPr>
            <a:spLocks noGrp="1"/>
          </p:cNvSpPr>
          <p:nvPr>
            <p:ph type="body" sz="half" idx="2"/>
          </p:nvPr>
        </p:nvSpPr>
        <p:spPr>
          <a:xfrm>
            <a:off x="0" y="0"/>
            <a:ext cx="9143999" cy="5105400"/>
          </a:xfrm>
        </p:spPr>
        <p:txBody>
          <a:bodyPr/>
          <a:lstStyle/>
          <a:p>
            <a:pPr marL="0" indent="0" algn="ctr" defTabSz="685800" eaLnBrk="1" hangingPunct="1">
              <a:spcBef>
                <a:spcPct val="0"/>
              </a:spcBef>
              <a:spcAft>
                <a:spcPts val="1200"/>
              </a:spcAft>
              <a:buNone/>
              <a:defRPr/>
            </a:pPr>
            <a:r>
              <a:rPr lang="en-US" sz="4000" kern="1200" dirty="0">
                <a:solidFill>
                  <a:schemeClr val="tx2"/>
                </a:solidFill>
                <a:ea typeface="+mj-ea"/>
                <a:cs typeface="Calibri" panose="020F0502020204030204" pitchFamily="34" charset="0"/>
              </a:rPr>
              <a:t>John 16:7-11</a:t>
            </a:r>
          </a:p>
          <a:p>
            <a:pPr marL="0" indent="0" algn="just">
              <a:spcBef>
                <a:spcPts val="0"/>
              </a:spcBef>
              <a:buNone/>
            </a:pPr>
            <a:r>
              <a:rPr lang="en-US" sz="31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100" baseline="30000" dirty="0">
                <a:effectLst/>
                <a:latin typeface="Calibri" panose="020F0502020204030204" pitchFamily="34" charset="0"/>
                <a:cs typeface="Calibri" panose="020F0502020204030204" pitchFamily="34" charset="0"/>
              </a:rPr>
              <a:t>7 </a:t>
            </a:r>
            <a:r>
              <a:rPr lang="en-US" sz="3100" dirty="0">
                <a:effectLst/>
                <a:latin typeface="Calibri" panose="020F0502020204030204" pitchFamily="34" charset="0"/>
                <a:cs typeface="Calibri" panose="020F0502020204030204" pitchFamily="34" charset="0"/>
              </a:rPr>
              <a:t>But I tell you the truth, it is to your advantage that I go away; for if I do not go away, the </a:t>
            </a:r>
            <a:r>
              <a:rPr lang="en-US" sz="3100" b="1" u="sng" dirty="0">
                <a:solidFill>
                  <a:srgbClr val="FFFFCC"/>
                </a:solidFill>
                <a:effectLst/>
                <a:latin typeface="Calibri" panose="020F0502020204030204" pitchFamily="34" charset="0"/>
                <a:cs typeface="Calibri" panose="020F0502020204030204" pitchFamily="34" charset="0"/>
              </a:rPr>
              <a:t>Helper</a:t>
            </a:r>
            <a:r>
              <a:rPr lang="en-US" sz="3100" b="1" dirty="0">
                <a:effectLst/>
                <a:latin typeface="Calibri" panose="020F0502020204030204" pitchFamily="34" charset="0"/>
                <a:cs typeface="Calibri" panose="020F0502020204030204" pitchFamily="34" charset="0"/>
              </a:rPr>
              <a:t> </a:t>
            </a:r>
            <a:r>
              <a:rPr lang="en-US" sz="3100" b="1" u="sng" dirty="0">
                <a:solidFill>
                  <a:srgbClr val="FFFFCC"/>
                </a:solidFill>
                <a:effectLst/>
                <a:latin typeface="Calibri" panose="020F0502020204030204" pitchFamily="34" charset="0"/>
                <a:cs typeface="Calibri" panose="020F0502020204030204" pitchFamily="34" charset="0"/>
              </a:rPr>
              <a:t>[</a:t>
            </a:r>
            <a:r>
              <a:rPr lang="en-US" sz="3100" b="1" i="1" u="sng" dirty="0" err="1">
                <a:solidFill>
                  <a:srgbClr val="FFFFCC"/>
                </a:solidFill>
                <a:effectLst/>
                <a:latin typeface="Calibri" panose="020F0502020204030204" pitchFamily="34" charset="0"/>
                <a:cs typeface="Calibri" panose="020F0502020204030204" pitchFamily="34" charset="0"/>
              </a:rPr>
              <a:t>paraklētos</a:t>
            </a:r>
            <a:r>
              <a:rPr lang="en-US" sz="3100" b="1" u="sng" dirty="0">
                <a:solidFill>
                  <a:srgbClr val="FFFFCC"/>
                </a:solidFill>
                <a:effectLst/>
                <a:latin typeface="Calibri" panose="020F0502020204030204" pitchFamily="34" charset="0"/>
                <a:cs typeface="Calibri" panose="020F0502020204030204" pitchFamily="34" charset="0"/>
              </a:rPr>
              <a:t>]</a:t>
            </a:r>
            <a:r>
              <a:rPr lang="en-US" sz="3100" dirty="0">
                <a:effectLst/>
                <a:latin typeface="Calibri" panose="020F0502020204030204" pitchFamily="34" charset="0"/>
                <a:cs typeface="Calibri" panose="020F0502020204030204" pitchFamily="34" charset="0"/>
              </a:rPr>
              <a:t> will not come to you; but if I go, I will send </a:t>
            </a:r>
            <a:r>
              <a:rPr lang="en-US" sz="3100" b="1" u="sng" dirty="0">
                <a:solidFill>
                  <a:srgbClr val="FFFFCC"/>
                </a:solidFill>
                <a:effectLst/>
                <a:latin typeface="Calibri" panose="020F0502020204030204" pitchFamily="34" charset="0"/>
                <a:cs typeface="Calibri" panose="020F0502020204030204" pitchFamily="34" charset="0"/>
              </a:rPr>
              <a:t>Him</a:t>
            </a:r>
            <a:r>
              <a:rPr lang="en-US" sz="3100" dirty="0">
                <a:effectLst/>
                <a:latin typeface="Calibri" panose="020F0502020204030204" pitchFamily="34" charset="0"/>
                <a:cs typeface="Calibri" panose="020F0502020204030204" pitchFamily="34" charset="0"/>
              </a:rPr>
              <a:t> to you. </a:t>
            </a:r>
            <a:r>
              <a:rPr lang="en-US" sz="3100" baseline="30000" dirty="0">
                <a:effectLst/>
                <a:latin typeface="Calibri" panose="020F0502020204030204" pitchFamily="34" charset="0"/>
                <a:cs typeface="Calibri" panose="020F0502020204030204" pitchFamily="34" charset="0"/>
              </a:rPr>
              <a:t>8 </a:t>
            </a:r>
            <a:r>
              <a:rPr lang="en-US" sz="3100" dirty="0">
                <a:effectLst/>
                <a:latin typeface="Calibri" panose="020F0502020204030204" pitchFamily="34" charset="0"/>
                <a:cs typeface="Calibri" panose="020F0502020204030204" pitchFamily="34" charset="0"/>
              </a:rPr>
              <a:t>And </a:t>
            </a:r>
            <a:r>
              <a:rPr lang="en-US" sz="3100" b="1" u="sng" dirty="0">
                <a:solidFill>
                  <a:srgbClr val="FFFFCC"/>
                </a:solidFill>
                <a:effectLst/>
                <a:latin typeface="Calibri" panose="020F0502020204030204" pitchFamily="34" charset="0"/>
                <a:cs typeface="Calibri" panose="020F0502020204030204" pitchFamily="34" charset="0"/>
              </a:rPr>
              <a:t>He</a:t>
            </a:r>
            <a:r>
              <a:rPr lang="en-US" sz="3100" dirty="0">
                <a:effectLst/>
                <a:latin typeface="Calibri" panose="020F0502020204030204" pitchFamily="34" charset="0"/>
                <a:cs typeface="Calibri" panose="020F0502020204030204" pitchFamily="34" charset="0"/>
              </a:rPr>
              <a:t>, when </a:t>
            </a:r>
            <a:r>
              <a:rPr lang="en-US" sz="3100" b="1" u="sng" dirty="0">
                <a:solidFill>
                  <a:srgbClr val="FFFFCC"/>
                </a:solidFill>
                <a:effectLst/>
                <a:latin typeface="Calibri" panose="020F0502020204030204" pitchFamily="34" charset="0"/>
                <a:cs typeface="Calibri" panose="020F0502020204030204" pitchFamily="34" charset="0"/>
              </a:rPr>
              <a:t>He</a:t>
            </a:r>
            <a:r>
              <a:rPr lang="en-US" sz="3100" dirty="0">
                <a:effectLst/>
                <a:latin typeface="Calibri" panose="020F0502020204030204" pitchFamily="34" charset="0"/>
                <a:cs typeface="Calibri" panose="020F0502020204030204" pitchFamily="34" charset="0"/>
              </a:rPr>
              <a:t> comes, will convict the world concerning sin and righteousness and judgment; </a:t>
            </a:r>
            <a:r>
              <a:rPr lang="en-US" sz="3100" baseline="30000" dirty="0">
                <a:effectLst/>
                <a:latin typeface="Calibri" panose="020F0502020204030204" pitchFamily="34" charset="0"/>
                <a:cs typeface="Calibri" panose="020F0502020204030204" pitchFamily="34" charset="0"/>
              </a:rPr>
              <a:t>9 </a:t>
            </a:r>
            <a:r>
              <a:rPr lang="en-US" sz="3100" dirty="0">
                <a:effectLst/>
                <a:latin typeface="Calibri" panose="020F0502020204030204" pitchFamily="34" charset="0"/>
                <a:cs typeface="Calibri" panose="020F0502020204030204" pitchFamily="34" charset="0"/>
              </a:rPr>
              <a:t>concerning sin, because they do not believe in Me; </a:t>
            </a:r>
            <a:r>
              <a:rPr lang="en-US" sz="3100" baseline="30000" dirty="0">
                <a:effectLst/>
                <a:latin typeface="Calibri" panose="020F0502020204030204" pitchFamily="34" charset="0"/>
                <a:cs typeface="Calibri" panose="020F0502020204030204" pitchFamily="34" charset="0"/>
              </a:rPr>
              <a:t>10 </a:t>
            </a:r>
            <a:r>
              <a:rPr lang="en-US" sz="3100" dirty="0">
                <a:effectLst/>
                <a:latin typeface="Calibri" panose="020F0502020204030204" pitchFamily="34" charset="0"/>
                <a:cs typeface="Calibri" panose="020F0502020204030204" pitchFamily="34" charset="0"/>
              </a:rPr>
              <a:t>and concerning righteousness, because I go to the Father and you no longer see Me; </a:t>
            </a:r>
            <a:r>
              <a:rPr lang="en-US" sz="3100" baseline="30000" dirty="0">
                <a:effectLst/>
                <a:latin typeface="Calibri" panose="020F0502020204030204" pitchFamily="34" charset="0"/>
                <a:cs typeface="Calibri" panose="020F0502020204030204" pitchFamily="34" charset="0"/>
              </a:rPr>
              <a:t>11 </a:t>
            </a:r>
            <a:r>
              <a:rPr lang="en-US" sz="3100" dirty="0">
                <a:effectLst/>
                <a:latin typeface="Calibri" panose="020F0502020204030204" pitchFamily="34" charset="0"/>
                <a:cs typeface="Calibri" panose="020F0502020204030204" pitchFamily="34" charset="0"/>
              </a:rPr>
              <a:t>and concerning judgment, because the ruler of this world has been judged.”</a:t>
            </a:r>
          </a:p>
        </p:txBody>
      </p:sp>
    </p:spTree>
    <p:extLst>
      <p:ext uri="{BB962C8B-B14F-4D97-AF65-F5344CB8AC3E}">
        <p14:creationId xmlns:p14="http://schemas.microsoft.com/office/powerpoint/2010/main" val="173760299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xfrm>
            <a:off x="0" y="228600"/>
            <a:ext cx="9144000" cy="914400"/>
          </a:xfrm>
        </p:spPr>
        <p:txBody>
          <a:bodyPr/>
          <a:lstStyle/>
          <a:p>
            <a:pPr algn="ctr" eaLnBrk="1" hangingPunct="1"/>
            <a:r>
              <a:rPr lang="en-US" sz="3600" dirty="0">
                <a:effectLst>
                  <a:outerShdw blurRad="38100" dist="38100" dir="2700000" algn="tl">
                    <a:srgbClr val="000000">
                      <a:alpha val="43137"/>
                    </a:srgbClr>
                  </a:outerShdw>
                </a:effectLst>
                <a:latin typeface="Calibri" panose="020F0502020204030204" pitchFamily="34" charset="0"/>
              </a:rPr>
              <a:t>Woman created from man’s side…not his foot</a:t>
            </a:r>
          </a:p>
        </p:txBody>
      </p:sp>
      <p:sp>
        <p:nvSpPr>
          <p:cNvPr id="110595" name="Rectangle 3"/>
          <p:cNvSpPr>
            <a:spLocks noGrp="1" noChangeArrowheads="1"/>
          </p:cNvSpPr>
          <p:nvPr>
            <p:ph type="body" idx="1"/>
          </p:nvPr>
        </p:nvSpPr>
        <p:spPr>
          <a:xfrm>
            <a:off x="419100" y="1143000"/>
            <a:ext cx="8305800" cy="4918075"/>
          </a:xfrm>
        </p:spPr>
        <p:txBody>
          <a:bodyPr/>
          <a:lstStyle/>
          <a:p>
            <a:pPr marL="61913" indent="-461963" algn="just" eaLnBrk="1" hangingPunct="1">
              <a:spcBef>
                <a:spcPts val="0"/>
              </a:spcBef>
              <a:spcAft>
                <a:spcPts val="1400"/>
              </a:spcAft>
              <a:defRPr/>
            </a:pP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To complete what is lacking in man</a:t>
            </a:r>
          </a:p>
          <a:p>
            <a:pPr marL="61913" indent="-461963" algn="just" eaLnBrk="1" hangingPunct="1">
              <a:spcBef>
                <a:spcPts val="0"/>
              </a:spcBef>
              <a:spcAft>
                <a:spcPts val="1400"/>
              </a:spcAft>
              <a:defRPr/>
            </a:pP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Helper and not slave (</a:t>
            </a:r>
            <a:r>
              <a:rPr lang="en-US" sz="3000" dirty="0" err="1">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Gen</a:t>
            </a: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 2:18)</a:t>
            </a:r>
          </a:p>
          <a:p>
            <a:pPr marL="461963" lvl="1" indent="-461963" algn="just" eaLnBrk="1" hangingPunct="1">
              <a:spcBef>
                <a:spcPts val="0"/>
              </a:spcBef>
              <a:spcAft>
                <a:spcPts val="14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“Helper” </a:t>
            </a:r>
            <a:r>
              <a:rPr lang="en-US" sz="3000" i="1"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a:t>
            </a:r>
            <a:r>
              <a:rPr lang="en-US" sz="3000" i="1" dirty="0" err="1">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ezer</a:t>
            </a:r>
            <a:r>
              <a:rPr lang="en-US" sz="3000" i="1"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 </a:t>
            </a: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also used of God (</a:t>
            </a:r>
            <a:r>
              <a:rPr lang="en-US" sz="3000" dirty="0" err="1">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Exod</a:t>
            </a: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 18:4; </a:t>
            </a:r>
            <a:r>
              <a:rPr lang="en-US" sz="3000" dirty="0" err="1">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Deut</a:t>
            </a: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 33:7; 1 Sam 7:12)</a:t>
            </a:r>
          </a:p>
          <a:p>
            <a:pPr marL="461963" lvl="1" indent="-461963" algn="just" eaLnBrk="1" hangingPunct="1">
              <a:spcBef>
                <a:spcPts val="0"/>
              </a:spcBef>
              <a:spcAft>
                <a:spcPts val="1400"/>
              </a:spcAft>
              <a:buClr>
                <a:schemeClr val="tx2"/>
              </a:buClr>
              <a:buSzPct val="75000"/>
              <a:buFont typeface="Wingdings" panose="05000000000000000000" pitchFamily="2" charset="2"/>
              <a:buChar char="n"/>
              <a:defRPr/>
            </a:pP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Same essence as Adam (2:23)</a:t>
            </a:r>
          </a:p>
          <a:p>
            <a:pPr marL="461963" lvl="1" indent="-461963" algn="just" eaLnBrk="1" hangingPunct="1">
              <a:spcBef>
                <a:spcPts val="0"/>
              </a:spcBef>
              <a:spcAft>
                <a:spcPts val="14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Both sexes retain the image of God (Gen 1:27-28)</a:t>
            </a:r>
          </a:p>
          <a:p>
            <a:pPr marL="461963" lvl="1" indent="-461963" algn="just" eaLnBrk="1" hangingPunct="1">
              <a:spcBef>
                <a:spcPts val="0"/>
              </a:spcBef>
              <a:spcAft>
                <a:spcPts val="14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Both sexes are co-rulers (Gen 1:26-28)</a:t>
            </a:r>
          </a:p>
          <a:p>
            <a:pPr marL="461963" lvl="1" indent="-461963" algn="just" eaLnBrk="1" hangingPunct="1">
              <a:spcBef>
                <a:spcPts val="0"/>
              </a:spcBef>
              <a:spcAft>
                <a:spcPts val="14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Trinitarian analogy</a:t>
            </a:r>
          </a:p>
          <a:p>
            <a:pPr marL="461963" lvl="1" indent="-461963" algn="just" eaLnBrk="1" hangingPunct="1">
              <a:spcBef>
                <a:spcPts val="0"/>
              </a:spcBef>
              <a:spcAft>
                <a:spcPts val="14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No feminism or chauvinism</a:t>
            </a:r>
          </a:p>
        </p:txBody>
      </p:sp>
      <p:pic>
        <p:nvPicPr>
          <p:cNvPr id="2" name="Picture 1">
            <a:extLst>
              <a:ext uri="{FF2B5EF4-FFF2-40B4-BE49-F238E27FC236}">
                <a16:creationId xmlns:a16="http://schemas.microsoft.com/office/drawing/2014/main" id="{8E0F7C71-9942-4059-8617-E34C9B7FA36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454153" y="5410200"/>
            <a:ext cx="1613647" cy="1371600"/>
          </a:xfrm>
          <a:prstGeom prst="rect">
            <a:avLst/>
          </a:prstGeom>
        </p:spPr>
      </p:pic>
    </p:spTree>
    <p:extLst>
      <p:ext uri="{BB962C8B-B14F-4D97-AF65-F5344CB8AC3E}">
        <p14:creationId xmlns:p14="http://schemas.microsoft.com/office/powerpoint/2010/main" val="376164768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xfrm>
            <a:off x="0" y="228600"/>
            <a:ext cx="9144000" cy="914400"/>
          </a:xfrm>
        </p:spPr>
        <p:txBody>
          <a:bodyPr/>
          <a:lstStyle/>
          <a:p>
            <a:pPr algn="ctr" eaLnBrk="1" hangingPunct="1"/>
            <a:r>
              <a:rPr lang="en-US" sz="3600" dirty="0">
                <a:effectLst>
                  <a:outerShdw blurRad="38100" dist="38100" dir="2700000" algn="tl">
                    <a:srgbClr val="000000">
                      <a:alpha val="43137"/>
                    </a:srgbClr>
                  </a:outerShdw>
                </a:effectLst>
                <a:latin typeface="Calibri" panose="020F0502020204030204" pitchFamily="34" charset="0"/>
              </a:rPr>
              <a:t>Woman created from man’s side…not his foot</a:t>
            </a:r>
          </a:p>
        </p:txBody>
      </p:sp>
      <p:sp>
        <p:nvSpPr>
          <p:cNvPr id="110595" name="Rectangle 3"/>
          <p:cNvSpPr>
            <a:spLocks noGrp="1" noChangeArrowheads="1"/>
          </p:cNvSpPr>
          <p:nvPr>
            <p:ph type="body" idx="1"/>
          </p:nvPr>
        </p:nvSpPr>
        <p:spPr>
          <a:xfrm>
            <a:off x="419100" y="1143000"/>
            <a:ext cx="8480170" cy="4918075"/>
          </a:xfrm>
        </p:spPr>
        <p:txBody>
          <a:bodyPr/>
          <a:lstStyle/>
          <a:p>
            <a:pPr marL="61913" indent="-461963" algn="just" eaLnBrk="1" hangingPunct="1">
              <a:spcBef>
                <a:spcPts val="0"/>
              </a:spcBef>
              <a:spcAft>
                <a:spcPts val="1400"/>
              </a:spcAft>
              <a:defRPr/>
            </a:pP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To complete what is lacking in man</a:t>
            </a:r>
          </a:p>
          <a:p>
            <a:pPr marL="61913" indent="-461963" algn="just" eaLnBrk="1" hangingPunct="1">
              <a:spcBef>
                <a:spcPts val="0"/>
              </a:spcBef>
              <a:spcAft>
                <a:spcPts val="1400"/>
              </a:spcAft>
              <a:defRPr/>
            </a:pP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Helper and not slave (</a:t>
            </a:r>
            <a:r>
              <a:rPr lang="en-US" sz="3000" dirty="0" err="1">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Gen</a:t>
            </a: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 2:18)</a:t>
            </a:r>
          </a:p>
          <a:p>
            <a:pPr marL="461963" lvl="1" indent="-461963" algn="just" eaLnBrk="1" hangingPunct="1">
              <a:spcBef>
                <a:spcPts val="0"/>
              </a:spcBef>
              <a:spcAft>
                <a:spcPts val="14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“Helper” </a:t>
            </a:r>
            <a:r>
              <a:rPr lang="en-US" sz="3000" i="1"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a:t>
            </a:r>
            <a:r>
              <a:rPr lang="en-US" sz="3000" i="1" dirty="0" err="1">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ezer</a:t>
            </a:r>
            <a:r>
              <a:rPr lang="en-US" sz="3000" i="1"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 </a:t>
            </a: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also used of God (</a:t>
            </a:r>
            <a:r>
              <a:rPr lang="en-US" sz="3000" dirty="0" err="1">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Exod</a:t>
            </a: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 18:4; </a:t>
            </a:r>
            <a:r>
              <a:rPr lang="en-US" sz="3000" dirty="0" err="1">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Deut</a:t>
            </a: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 33:7; 1 Sam 7:12)</a:t>
            </a:r>
          </a:p>
          <a:p>
            <a:pPr marL="461963" lvl="1" indent="-461963" algn="just" eaLnBrk="1" hangingPunct="1">
              <a:spcBef>
                <a:spcPts val="0"/>
              </a:spcBef>
              <a:spcAft>
                <a:spcPts val="14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Same essence as Adam (2:23)</a:t>
            </a:r>
          </a:p>
          <a:p>
            <a:pPr marL="461963" lvl="1" indent="-461963" algn="just" eaLnBrk="1" hangingPunct="1">
              <a:spcBef>
                <a:spcPts val="0"/>
              </a:spcBef>
              <a:spcAft>
                <a:spcPts val="1400"/>
              </a:spcAft>
              <a:buClr>
                <a:schemeClr val="tx2"/>
              </a:buClr>
              <a:buSzPct val="75000"/>
              <a:buFont typeface="Wingdings" panose="05000000000000000000" pitchFamily="2" charset="2"/>
              <a:buChar char="n"/>
              <a:defRPr/>
            </a:pP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Both sexes retain the image of God (Gen 1:27-28)</a:t>
            </a:r>
          </a:p>
          <a:p>
            <a:pPr marL="461963" lvl="1" indent="-461963" algn="just" eaLnBrk="1" hangingPunct="1">
              <a:spcBef>
                <a:spcPts val="0"/>
              </a:spcBef>
              <a:spcAft>
                <a:spcPts val="14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Both sexes are co-rulers (Gen 1:26-28)</a:t>
            </a:r>
          </a:p>
          <a:p>
            <a:pPr marL="461963" lvl="1" indent="-461963" algn="just" eaLnBrk="1" hangingPunct="1">
              <a:spcBef>
                <a:spcPts val="0"/>
              </a:spcBef>
              <a:spcAft>
                <a:spcPts val="14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Trinitarian analogy</a:t>
            </a:r>
          </a:p>
          <a:p>
            <a:pPr marL="461963" lvl="1" indent="-461963" algn="just" eaLnBrk="1" hangingPunct="1">
              <a:spcBef>
                <a:spcPts val="0"/>
              </a:spcBef>
              <a:spcAft>
                <a:spcPts val="14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No feminism or chauvinism</a:t>
            </a:r>
          </a:p>
        </p:txBody>
      </p:sp>
      <p:pic>
        <p:nvPicPr>
          <p:cNvPr id="2" name="Picture 1">
            <a:extLst>
              <a:ext uri="{FF2B5EF4-FFF2-40B4-BE49-F238E27FC236}">
                <a16:creationId xmlns:a16="http://schemas.microsoft.com/office/drawing/2014/main" id="{8E0F7C71-9942-4059-8617-E34C9B7FA36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454153" y="5410200"/>
            <a:ext cx="1613647" cy="1371600"/>
          </a:xfrm>
          <a:prstGeom prst="rect">
            <a:avLst/>
          </a:prstGeom>
        </p:spPr>
      </p:pic>
    </p:spTree>
    <p:extLst>
      <p:ext uri="{BB962C8B-B14F-4D97-AF65-F5344CB8AC3E}">
        <p14:creationId xmlns:p14="http://schemas.microsoft.com/office/powerpoint/2010/main" val="230584465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3AEE78C-FC44-4C0A-B21D-4CA69B9320B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5170646"/>
          </a:xfrm>
          <a:prstGeom prst="rect">
            <a:avLst/>
          </a:prstGeom>
          <a:noFill/>
          <a:ln w="28575">
            <a:noFill/>
            <a:miter lim="800000"/>
            <a:headEnd/>
            <a:tailEnd/>
          </a:ln>
        </p:spPr>
        <p:txBody>
          <a:bodyPr wrap="square">
            <a:spAutoFit/>
          </a:bodyPr>
          <a:lstStyle/>
          <a:p>
            <a:pPr algn="ctr">
              <a:spcAft>
                <a:spcPts val="1200"/>
              </a:spcAft>
            </a:pPr>
            <a:r>
              <a:rPr lang="en-US" sz="3200" baseline="30000" dirty="0">
                <a:latin typeface="Calibri" panose="020F0502020204030204" pitchFamily="34" charset="0"/>
              </a:rPr>
              <a:t> </a:t>
            </a: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Genesis 1:26-28</a:t>
            </a:r>
          </a:p>
          <a:p>
            <a:pPr algn="just"/>
            <a:r>
              <a:rPr lang="en-US" sz="2800" baseline="30000" dirty="0">
                <a:latin typeface="Calibri" panose="020F0502020204030204" pitchFamily="34" charset="0"/>
              </a:rPr>
              <a:t>26 </a:t>
            </a:r>
            <a:r>
              <a:rPr lang="en-US" sz="2800" dirty="0">
                <a:latin typeface="Calibri" panose="020F0502020204030204" pitchFamily="34" charset="0"/>
              </a:rPr>
              <a:t>Then God said, “Let Us make man in Our image, according to Our likeness; and let them rule over the fish of the sea and over the birds of the sky and over the cattle and over all the earth, and over every creeping thing that creeps on the earth.” </a:t>
            </a:r>
            <a:r>
              <a:rPr lang="en-US" sz="2800" baseline="30000" dirty="0">
                <a:latin typeface="Calibri" panose="020F0502020204030204" pitchFamily="34" charset="0"/>
              </a:rPr>
              <a:t>27 </a:t>
            </a:r>
            <a:r>
              <a:rPr lang="en-US" sz="2800" b="1" u="sng" dirty="0">
                <a:solidFill>
                  <a:srgbClr val="FFFFCC"/>
                </a:solidFill>
                <a:latin typeface="Calibri" panose="020F0502020204030204" pitchFamily="34" charset="0"/>
              </a:rPr>
              <a:t>God created man in His own image, in the image of God He created him; male and female He created them</a:t>
            </a:r>
            <a:r>
              <a:rPr lang="en-US" sz="2800" dirty="0">
                <a:latin typeface="Calibri" panose="020F0502020204030204" pitchFamily="34" charset="0"/>
              </a:rPr>
              <a:t>. </a:t>
            </a:r>
            <a:r>
              <a:rPr lang="en-US" sz="2800" baseline="30000" dirty="0">
                <a:latin typeface="Calibri" panose="020F0502020204030204" pitchFamily="34" charset="0"/>
              </a:rPr>
              <a:t>28 </a:t>
            </a:r>
            <a:r>
              <a:rPr lang="en-US" sz="2800" dirty="0">
                <a:latin typeface="Calibri" panose="020F0502020204030204" pitchFamily="34" charset="0"/>
              </a:rPr>
              <a:t>God blessed them; and God said to them, “Be fruitful and multiply, and fill the earth, and subdue it; and rule over the fish of the sea and over the birds of the sky and over every living thing that moves on the earth.”</a:t>
            </a:r>
          </a:p>
        </p:txBody>
      </p:sp>
    </p:spTree>
    <p:extLst>
      <p:ext uri="{BB962C8B-B14F-4D97-AF65-F5344CB8AC3E}">
        <p14:creationId xmlns:p14="http://schemas.microsoft.com/office/powerpoint/2010/main" val="31918204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xfrm>
            <a:off x="0" y="228600"/>
            <a:ext cx="9144000" cy="914400"/>
          </a:xfrm>
        </p:spPr>
        <p:txBody>
          <a:bodyPr/>
          <a:lstStyle/>
          <a:p>
            <a:pPr algn="ctr" eaLnBrk="1" hangingPunct="1"/>
            <a:r>
              <a:rPr lang="en-US" sz="3600" dirty="0">
                <a:effectLst>
                  <a:outerShdw blurRad="38100" dist="38100" dir="2700000" algn="tl">
                    <a:srgbClr val="000000">
                      <a:alpha val="43137"/>
                    </a:srgbClr>
                  </a:outerShdw>
                </a:effectLst>
                <a:latin typeface="Calibri" panose="020F0502020204030204" pitchFamily="34" charset="0"/>
              </a:rPr>
              <a:t>Woman created from man’s side…not his foot</a:t>
            </a:r>
          </a:p>
        </p:txBody>
      </p:sp>
      <p:sp>
        <p:nvSpPr>
          <p:cNvPr id="110595" name="Rectangle 3"/>
          <p:cNvSpPr>
            <a:spLocks noGrp="1" noChangeArrowheads="1"/>
          </p:cNvSpPr>
          <p:nvPr>
            <p:ph type="body" idx="1"/>
          </p:nvPr>
        </p:nvSpPr>
        <p:spPr>
          <a:xfrm>
            <a:off x="419100" y="1143000"/>
            <a:ext cx="8305800" cy="4918075"/>
          </a:xfrm>
        </p:spPr>
        <p:txBody>
          <a:bodyPr/>
          <a:lstStyle/>
          <a:p>
            <a:pPr marL="61913" indent="-461963" algn="just" eaLnBrk="1" hangingPunct="1">
              <a:spcBef>
                <a:spcPts val="0"/>
              </a:spcBef>
              <a:spcAft>
                <a:spcPts val="1400"/>
              </a:spcAft>
              <a:defRPr/>
            </a:pP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To complete what is lacking in man</a:t>
            </a:r>
          </a:p>
          <a:p>
            <a:pPr marL="61913" indent="-461963" algn="just" eaLnBrk="1" hangingPunct="1">
              <a:spcBef>
                <a:spcPts val="0"/>
              </a:spcBef>
              <a:spcAft>
                <a:spcPts val="1400"/>
              </a:spcAft>
              <a:defRPr/>
            </a:pP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Helper and not slave (</a:t>
            </a:r>
            <a:r>
              <a:rPr lang="en-US" sz="3000" dirty="0" err="1">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Gen</a:t>
            </a: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 2:18)</a:t>
            </a:r>
          </a:p>
          <a:p>
            <a:pPr marL="461963" lvl="1" indent="-461963" algn="just" eaLnBrk="1" hangingPunct="1">
              <a:spcBef>
                <a:spcPts val="0"/>
              </a:spcBef>
              <a:spcAft>
                <a:spcPts val="14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“Helper” </a:t>
            </a:r>
            <a:r>
              <a:rPr lang="en-US" sz="3000" i="1"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a:t>
            </a:r>
            <a:r>
              <a:rPr lang="en-US" sz="3000" i="1" dirty="0" err="1">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ezer</a:t>
            </a:r>
            <a:r>
              <a:rPr lang="en-US" sz="3000" i="1"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 </a:t>
            </a: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also used of God (</a:t>
            </a:r>
            <a:r>
              <a:rPr lang="en-US" sz="3000" dirty="0" err="1">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Exod</a:t>
            </a: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 18:4; </a:t>
            </a:r>
            <a:r>
              <a:rPr lang="en-US" sz="3000" dirty="0" err="1">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Deut</a:t>
            </a: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 33:7; 1 Sam 7:12)</a:t>
            </a:r>
          </a:p>
          <a:p>
            <a:pPr marL="461963" lvl="1" indent="-461963" algn="just" eaLnBrk="1" hangingPunct="1">
              <a:spcBef>
                <a:spcPts val="0"/>
              </a:spcBef>
              <a:spcAft>
                <a:spcPts val="14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Same essence as Adam (2:23)</a:t>
            </a:r>
          </a:p>
          <a:p>
            <a:pPr marL="461963" lvl="1" indent="-461963" algn="just" eaLnBrk="1" hangingPunct="1">
              <a:spcBef>
                <a:spcPts val="0"/>
              </a:spcBef>
              <a:spcAft>
                <a:spcPts val="14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Both sexes retain the image of God (Gen 1:27-28)</a:t>
            </a:r>
          </a:p>
          <a:p>
            <a:pPr marL="461963" lvl="1" indent="-461963" algn="just" eaLnBrk="1" hangingPunct="1">
              <a:spcBef>
                <a:spcPts val="0"/>
              </a:spcBef>
              <a:spcAft>
                <a:spcPts val="1400"/>
              </a:spcAft>
              <a:buClr>
                <a:schemeClr val="tx2"/>
              </a:buClr>
              <a:buSzPct val="75000"/>
              <a:buFont typeface="Wingdings" panose="05000000000000000000" pitchFamily="2" charset="2"/>
              <a:buChar char="n"/>
              <a:defRPr/>
            </a:pP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Both sexes are co-rulers (Gen 1:26-28)</a:t>
            </a:r>
          </a:p>
          <a:p>
            <a:pPr marL="461963" lvl="1" indent="-461963" algn="just" eaLnBrk="1" hangingPunct="1">
              <a:spcBef>
                <a:spcPts val="0"/>
              </a:spcBef>
              <a:spcAft>
                <a:spcPts val="14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Trinitarian analogy</a:t>
            </a:r>
          </a:p>
          <a:p>
            <a:pPr marL="461963" lvl="1" indent="-461963" algn="just" eaLnBrk="1" hangingPunct="1">
              <a:spcBef>
                <a:spcPts val="0"/>
              </a:spcBef>
              <a:spcAft>
                <a:spcPts val="14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No feminism or chauvinism</a:t>
            </a:r>
          </a:p>
        </p:txBody>
      </p:sp>
      <p:pic>
        <p:nvPicPr>
          <p:cNvPr id="2" name="Picture 1">
            <a:extLst>
              <a:ext uri="{FF2B5EF4-FFF2-40B4-BE49-F238E27FC236}">
                <a16:creationId xmlns:a16="http://schemas.microsoft.com/office/drawing/2014/main" id="{8E0F7C71-9942-4059-8617-E34C9B7FA36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454153" y="5410200"/>
            <a:ext cx="1613647" cy="1371600"/>
          </a:xfrm>
          <a:prstGeom prst="rect">
            <a:avLst/>
          </a:prstGeom>
        </p:spPr>
      </p:pic>
    </p:spTree>
    <p:extLst>
      <p:ext uri="{BB962C8B-B14F-4D97-AF65-F5344CB8AC3E}">
        <p14:creationId xmlns:p14="http://schemas.microsoft.com/office/powerpoint/2010/main" val="207534496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D89D1C6-D37D-4CD3-B500-6B518BB5F1A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5170646"/>
          </a:xfrm>
          <a:prstGeom prst="rect">
            <a:avLst/>
          </a:prstGeom>
          <a:noFill/>
          <a:ln w="28575">
            <a:noFill/>
            <a:miter lim="800000"/>
            <a:headEnd/>
            <a:tailEnd/>
          </a:ln>
        </p:spPr>
        <p:txBody>
          <a:bodyPr wrap="square">
            <a:spAutoFit/>
          </a:bodyPr>
          <a:lstStyle/>
          <a:p>
            <a:pPr algn="ctr">
              <a:spcAft>
                <a:spcPts val="1200"/>
              </a:spcAft>
            </a:pPr>
            <a:r>
              <a:rPr lang="en-US" sz="2700" baseline="30000" dirty="0">
                <a:latin typeface="Calibri" panose="020F0502020204030204" pitchFamily="34" charset="0"/>
              </a:rPr>
              <a:t> </a:t>
            </a: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Genesis 1:26-28</a:t>
            </a:r>
          </a:p>
          <a:p>
            <a:pPr algn="just"/>
            <a:r>
              <a:rPr lang="en-US" sz="2800" baseline="30000" dirty="0">
                <a:latin typeface="Calibri" panose="020F0502020204030204" pitchFamily="34" charset="0"/>
              </a:rPr>
              <a:t>26 </a:t>
            </a:r>
            <a:r>
              <a:rPr lang="en-US" sz="2800" dirty="0">
                <a:latin typeface="Calibri" panose="020F0502020204030204" pitchFamily="34" charset="0"/>
              </a:rPr>
              <a:t>Then God said, “Let Us make man in Our image, according to Our likeness; and let </a:t>
            </a:r>
            <a:r>
              <a:rPr lang="en-US" sz="2800" b="1" u="sng" dirty="0">
                <a:solidFill>
                  <a:srgbClr val="FFFFCC"/>
                </a:solidFill>
                <a:latin typeface="Calibri" panose="020F0502020204030204" pitchFamily="34" charset="0"/>
              </a:rPr>
              <a:t>them rule over the fish of the sea and over the birds of the sky and over the cattle and over all the earth, and over every creeping thing that creeps on the earth</a:t>
            </a:r>
            <a:r>
              <a:rPr lang="en-US" sz="2800" dirty="0">
                <a:latin typeface="Calibri" panose="020F0502020204030204" pitchFamily="34" charset="0"/>
              </a:rPr>
              <a:t>.” </a:t>
            </a:r>
            <a:r>
              <a:rPr lang="en-US" sz="2800" baseline="30000" dirty="0">
                <a:latin typeface="Calibri" panose="020F0502020204030204" pitchFamily="34" charset="0"/>
              </a:rPr>
              <a:t>27 </a:t>
            </a:r>
            <a:r>
              <a:rPr lang="en-US" sz="2800" dirty="0">
                <a:latin typeface="Calibri" panose="020F0502020204030204" pitchFamily="34" charset="0"/>
              </a:rPr>
              <a:t>God created man in His own image, in the image of God He created him; male and female He created them. </a:t>
            </a:r>
            <a:r>
              <a:rPr lang="en-US" sz="2800" baseline="30000" dirty="0">
                <a:latin typeface="Calibri" panose="020F0502020204030204" pitchFamily="34" charset="0"/>
              </a:rPr>
              <a:t>28 </a:t>
            </a:r>
            <a:r>
              <a:rPr lang="en-US" sz="2800" dirty="0">
                <a:latin typeface="Calibri" panose="020F0502020204030204" pitchFamily="34" charset="0"/>
              </a:rPr>
              <a:t>God blessed them; and God said to them, “Be fruitful and multiply, and fill the earth, and </a:t>
            </a:r>
            <a:r>
              <a:rPr lang="en-US" sz="2800" b="1" u="sng" dirty="0">
                <a:solidFill>
                  <a:srgbClr val="FFFFCC"/>
                </a:solidFill>
                <a:latin typeface="Calibri" panose="020F0502020204030204" pitchFamily="34" charset="0"/>
              </a:rPr>
              <a:t>subdue it; and rule over the fish of the sea and over the birds of the sky and over every living thing that moves on the earth</a:t>
            </a:r>
            <a:r>
              <a:rPr lang="en-US" sz="2800" dirty="0">
                <a:latin typeface="Calibri" panose="020F0502020204030204" pitchFamily="34" charset="0"/>
              </a:rPr>
              <a:t>.”</a:t>
            </a:r>
          </a:p>
        </p:txBody>
      </p:sp>
    </p:spTree>
    <p:extLst>
      <p:ext uri="{BB962C8B-B14F-4D97-AF65-F5344CB8AC3E}">
        <p14:creationId xmlns:p14="http://schemas.microsoft.com/office/powerpoint/2010/main" val="34716602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23821" y="456946"/>
            <a:ext cx="7096359" cy="5944115"/>
          </a:xfrm>
          <a:prstGeom prst="rect">
            <a:avLst/>
          </a:prstGeom>
        </p:spPr>
      </p:pic>
    </p:spTree>
    <p:extLst>
      <p:ext uri="{BB962C8B-B14F-4D97-AF65-F5344CB8AC3E}">
        <p14:creationId xmlns:p14="http://schemas.microsoft.com/office/powerpoint/2010/main" val="34665469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xfrm>
            <a:off x="0" y="228600"/>
            <a:ext cx="9144000" cy="914400"/>
          </a:xfrm>
        </p:spPr>
        <p:txBody>
          <a:bodyPr/>
          <a:lstStyle/>
          <a:p>
            <a:pPr algn="ctr" eaLnBrk="1" hangingPunct="1"/>
            <a:r>
              <a:rPr lang="en-US" sz="3600" dirty="0">
                <a:effectLst>
                  <a:outerShdw blurRad="38100" dist="38100" dir="2700000" algn="tl">
                    <a:srgbClr val="000000">
                      <a:alpha val="43137"/>
                    </a:srgbClr>
                  </a:outerShdw>
                </a:effectLst>
                <a:latin typeface="Calibri" panose="020F0502020204030204" pitchFamily="34" charset="0"/>
              </a:rPr>
              <a:t>Woman created from man’s side…not his foot</a:t>
            </a:r>
          </a:p>
        </p:txBody>
      </p:sp>
      <p:sp>
        <p:nvSpPr>
          <p:cNvPr id="110595" name="Rectangle 3"/>
          <p:cNvSpPr>
            <a:spLocks noGrp="1" noChangeArrowheads="1"/>
          </p:cNvSpPr>
          <p:nvPr>
            <p:ph type="body" idx="1"/>
          </p:nvPr>
        </p:nvSpPr>
        <p:spPr>
          <a:xfrm>
            <a:off x="419100" y="1143000"/>
            <a:ext cx="8305800" cy="4918075"/>
          </a:xfrm>
        </p:spPr>
        <p:txBody>
          <a:bodyPr/>
          <a:lstStyle/>
          <a:p>
            <a:pPr marL="61913" indent="-461963" algn="just" eaLnBrk="1" hangingPunct="1">
              <a:spcBef>
                <a:spcPts val="0"/>
              </a:spcBef>
              <a:spcAft>
                <a:spcPts val="1400"/>
              </a:spcAft>
              <a:defRPr/>
            </a:pP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To complete what is lacking in man</a:t>
            </a:r>
          </a:p>
          <a:p>
            <a:pPr marL="61913" indent="-461963" algn="just" eaLnBrk="1" hangingPunct="1">
              <a:spcBef>
                <a:spcPts val="0"/>
              </a:spcBef>
              <a:spcAft>
                <a:spcPts val="1400"/>
              </a:spcAft>
              <a:defRPr/>
            </a:pP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Helper and not slave (</a:t>
            </a:r>
            <a:r>
              <a:rPr lang="en-US" sz="3000" dirty="0" err="1">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Gen</a:t>
            </a: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 2:18)</a:t>
            </a:r>
          </a:p>
          <a:p>
            <a:pPr marL="461963" lvl="1" indent="-461963" algn="just" eaLnBrk="1" hangingPunct="1">
              <a:spcBef>
                <a:spcPts val="0"/>
              </a:spcBef>
              <a:spcAft>
                <a:spcPts val="14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“Helper” </a:t>
            </a:r>
            <a:r>
              <a:rPr lang="en-US" sz="3000" i="1"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a:t>
            </a:r>
            <a:r>
              <a:rPr lang="en-US" sz="3000" i="1" dirty="0" err="1">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ezer</a:t>
            </a:r>
            <a:r>
              <a:rPr lang="en-US" sz="3000" i="1"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 </a:t>
            </a: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also used of God (</a:t>
            </a:r>
            <a:r>
              <a:rPr lang="en-US" sz="3000" dirty="0" err="1">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Exod</a:t>
            </a: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 18:4; </a:t>
            </a:r>
            <a:r>
              <a:rPr lang="en-US" sz="3000" dirty="0" err="1">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Deut</a:t>
            </a: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 33:7; 1 Sam 7:12)</a:t>
            </a:r>
          </a:p>
          <a:p>
            <a:pPr marL="461963" lvl="1" indent="-461963" algn="just" eaLnBrk="1" hangingPunct="1">
              <a:spcBef>
                <a:spcPts val="0"/>
              </a:spcBef>
              <a:spcAft>
                <a:spcPts val="14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Same essence as Adam (2:23)</a:t>
            </a:r>
          </a:p>
          <a:p>
            <a:pPr marL="461963" lvl="1" indent="-461963" algn="just" eaLnBrk="1" hangingPunct="1">
              <a:spcBef>
                <a:spcPts val="0"/>
              </a:spcBef>
              <a:spcAft>
                <a:spcPts val="14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Both sexes retain the image of God (Gen 1:27-28)</a:t>
            </a:r>
          </a:p>
          <a:p>
            <a:pPr marL="461963" lvl="1" indent="-461963" algn="just" eaLnBrk="1" hangingPunct="1">
              <a:spcBef>
                <a:spcPts val="0"/>
              </a:spcBef>
              <a:spcAft>
                <a:spcPts val="14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Both sexes are co-rulers (Gen 1:26-28)</a:t>
            </a:r>
          </a:p>
          <a:p>
            <a:pPr marL="461963" lvl="1" indent="-461963" algn="just" eaLnBrk="1" hangingPunct="1">
              <a:spcBef>
                <a:spcPts val="0"/>
              </a:spcBef>
              <a:spcAft>
                <a:spcPts val="1400"/>
              </a:spcAft>
              <a:buClr>
                <a:schemeClr val="tx2"/>
              </a:buClr>
              <a:buSzPct val="75000"/>
              <a:buFont typeface="Wingdings" panose="05000000000000000000" pitchFamily="2" charset="2"/>
              <a:buChar char="n"/>
              <a:defRPr/>
            </a:pP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Trinitarian analogy</a:t>
            </a:r>
          </a:p>
          <a:p>
            <a:pPr marL="461963" lvl="1" indent="-461963" algn="just" eaLnBrk="1" hangingPunct="1">
              <a:spcBef>
                <a:spcPts val="0"/>
              </a:spcBef>
              <a:spcAft>
                <a:spcPts val="14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No feminism or chauvinism</a:t>
            </a:r>
          </a:p>
        </p:txBody>
      </p:sp>
      <p:pic>
        <p:nvPicPr>
          <p:cNvPr id="2" name="Picture 1">
            <a:extLst>
              <a:ext uri="{FF2B5EF4-FFF2-40B4-BE49-F238E27FC236}">
                <a16:creationId xmlns:a16="http://schemas.microsoft.com/office/drawing/2014/main" id="{8E0F7C71-9942-4059-8617-E34C9B7FA36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454153" y="5410200"/>
            <a:ext cx="1613647" cy="1371600"/>
          </a:xfrm>
          <a:prstGeom prst="rect">
            <a:avLst/>
          </a:prstGeom>
        </p:spPr>
      </p:pic>
    </p:spTree>
    <p:extLst>
      <p:ext uri="{BB962C8B-B14F-4D97-AF65-F5344CB8AC3E}">
        <p14:creationId xmlns:p14="http://schemas.microsoft.com/office/powerpoint/2010/main" val="2132430237"/>
      </p:ext>
    </p:extLst>
  </p:cSld>
  <p:clrMapOvr>
    <a:masterClrMapping/>
  </p:clrMapOvr>
</p:sld>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11429</TotalTime>
  <Words>5596</Words>
  <Application>Microsoft Office PowerPoint</Application>
  <PresentationFormat>On-screen Show (4:3)</PresentationFormat>
  <Paragraphs>493</Paragraphs>
  <Slides>111</Slides>
  <Notes>2</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111</vt:i4>
      </vt:variant>
    </vt:vector>
  </HeadingPairs>
  <TitlesOfParts>
    <vt:vector size="117" baseType="lpstr">
      <vt:lpstr>Calibri</vt:lpstr>
      <vt:lpstr>Lucida Blackletter</vt:lpstr>
      <vt:lpstr>Times New Roman</vt:lpstr>
      <vt:lpstr>Wingdings</vt:lpstr>
      <vt:lpstr>Azure</vt:lpstr>
      <vt:lpstr>Azure</vt:lpstr>
      <vt:lpstr>PowerPoint Presentation</vt:lpstr>
      <vt:lpstr>GENESIS STRUCTURE</vt:lpstr>
      <vt:lpstr>GENESIS STRUCTURE</vt:lpstr>
      <vt:lpstr>PowerPoint Presentation</vt:lpstr>
      <vt:lpstr>Genesis 2 Outline</vt:lpstr>
      <vt:lpstr>Genesis 2 Outline</vt:lpstr>
      <vt:lpstr>Genesis 2:4-7</vt:lpstr>
      <vt:lpstr>Genesis 2 Outline</vt:lpstr>
      <vt:lpstr>East = Babylon</vt:lpstr>
      <vt:lpstr>PowerPoint Presentation</vt:lpstr>
      <vt:lpstr>PowerPoint Presentation</vt:lpstr>
      <vt:lpstr>PowerPoint Presentation</vt:lpstr>
      <vt:lpstr>PowerPoint Presentation</vt:lpstr>
      <vt:lpstr>Zechariah 5:5-11</vt:lpstr>
      <vt:lpstr>PowerPoint Presentation</vt:lpstr>
      <vt:lpstr>Description of the Garden of Eden  (Gen 2:8-14)</vt:lpstr>
      <vt:lpstr>Description of the Garden of Eden  (Gen 2:8-14)</vt:lpstr>
      <vt:lpstr>PowerPoint Presentation</vt:lpstr>
      <vt:lpstr>The Father of Determinism</vt:lpstr>
      <vt:lpstr>Description of the Garden of Eden  (Gen 2:8-14)</vt:lpstr>
      <vt:lpstr>Local Flood? (Gen 2:8-14)</vt:lpstr>
      <vt:lpstr>Local Flood? (Gen 2:8-14)</vt:lpstr>
      <vt:lpstr>PowerPoint Presentation</vt:lpstr>
      <vt:lpstr>Local Flood? (Gen 2:8-14)</vt:lpstr>
      <vt:lpstr>PowerPoint Presentation</vt:lpstr>
      <vt:lpstr>PowerPoint Presentation</vt:lpstr>
      <vt:lpstr>PowerPoint Presentation</vt:lpstr>
      <vt:lpstr>PowerPoint Presentation</vt:lpstr>
      <vt:lpstr>PowerPoint Presentation</vt:lpstr>
      <vt:lpstr>PowerPoint Presentation</vt:lpstr>
      <vt:lpstr>Local Flood? (Gen 2:8-14)</vt:lpstr>
      <vt:lpstr>PowerPoint Presentation</vt:lpstr>
      <vt:lpstr>Local Flood? (Gen 2:8-14)</vt:lpstr>
      <vt:lpstr>Genesis 2 Outline</vt:lpstr>
      <vt:lpstr>Man’s Duties in Eden (Gen 2:15-17)</vt:lpstr>
      <vt:lpstr>Man’s Duties in Eden (Gen 2:15-17)</vt:lpstr>
      <vt:lpstr>PowerPoint Presentation</vt:lpstr>
      <vt:lpstr>PowerPoint Presentation</vt:lpstr>
      <vt:lpstr>Man’s Duties in Eden (Gen 2:15-17)</vt:lpstr>
      <vt:lpstr>PowerPoint Presentation</vt:lpstr>
      <vt:lpstr>PowerPoint Presentation</vt:lpstr>
      <vt:lpstr>PowerPoint Presentation</vt:lpstr>
      <vt:lpstr>“Do not eat from the Tree of Knowledge”  (Gen 2:17)</vt:lpstr>
      <vt:lpstr>“Do not eat from the Tree of Knowledge”  (Gen 2:17)</vt:lpstr>
      <vt:lpstr>PowerPoint Presentation</vt:lpstr>
      <vt:lpstr>The Father of Determinism</vt:lpstr>
      <vt:lpstr>“Do not eat from the Tree of Knowledge”  (Gen 2:17)</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“Do not eat from the Tree of Knowledge”  (Gen 2:17)</vt:lpstr>
      <vt:lpstr>PowerPoint Presentation</vt:lpstr>
      <vt:lpstr>PowerPoint Presentation</vt:lpstr>
      <vt:lpstr>“Do not eat from the Tree of Knowledge”  (Gen 2:17)</vt:lpstr>
      <vt:lpstr>The Father of Determinism</vt:lpstr>
      <vt:lpstr>“Do not eat from the Tree of Knowledge”  (Gen 2:17)</vt:lpstr>
      <vt:lpstr>PowerPoint Presentation</vt:lpstr>
      <vt:lpstr>“Do not eat from the Tree of Knowledge”  (Gen 2:17)</vt:lpstr>
      <vt:lpstr>“Do not eat from the Tree of Knowledge”  (Gen 2:17)</vt:lpstr>
      <vt:lpstr>PowerPoint Presentation</vt:lpstr>
      <vt:lpstr>PowerPoint Presentation</vt:lpstr>
      <vt:lpstr>Genesis 2 Outline</vt:lpstr>
      <vt:lpstr>PowerPoint Presentation</vt:lpstr>
      <vt:lpstr>First Marriage (Gen 2:18-25)</vt:lpstr>
      <vt:lpstr>First Marriage (Gen 2:18-25)</vt:lpstr>
      <vt:lpstr>First Marriage (Gen 2:18-25)</vt:lpstr>
      <vt:lpstr>First Marriage (Gen 2:18-25)</vt:lpstr>
      <vt:lpstr>PowerPoint Presentation</vt:lpstr>
      <vt:lpstr>First Marriage (Gen 2:18-25)</vt:lpstr>
      <vt:lpstr>First Marriage (Gen 2:18-25)</vt:lpstr>
      <vt:lpstr>First Marriage (Gen 2:18-25)</vt:lpstr>
      <vt:lpstr>First Marriage (Gen 2:18-25)</vt:lpstr>
      <vt:lpstr>First Marriage (Gen 2:18-25)</vt:lpstr>
      <vt:lpstr>First Marriage (Gen 2:18-25)</vt:lpstr>
      <vt:lpstr>First Marriage (Gen 2:18-25)</vt:lpstr>
      <vt:lpstr>Day Six Activities</vt:lpstr>
      <vt:lpstr>First Marriage (Gen 2:18-25)</vt:lpstr>
      <vt:lpstr>Evangelical Feminism</vt:lpstr>
      <vt:lpstr>Male headship Genesis 2:21-23</vt:lpstr>
      <vt:lpstr>Male headship Genesis 2:21-23</vt:lpstr>
      <vt:lpstr>Male headship Genesis 2:21-23</vt:lpstr>
      <vt:lpstr>Biblical Significance of Naming</vt:lpstr>
      <vt:lpstr>Woman created from man’s side…not his foot</vt:lpstr>
      <vt:lpstr>Woman created from man’s side…not his foot</vt:lpstr>
      <vt:lpstr>Woman created from man’s side…not his foot</vt:lpstr>
      <vt:lpstr>Woman created from man’s side…not his foot</vt:lpstr>
      <vt:lpstr>PowerPoint Presentation</vt:lpstr>
      <vt:lpstr>PowerPoint Presentation</vt:lpstr>
      <vt:lpstr>Woman created from man’s side…not his foot</vt:lpstr>
      <vt:lpstr>Woman created from man’s side…not his foot</vt:lpstr>
      <vt:lpstr>PowerPoint Presentation</vt:lpstr>
      <vt:lpstr>Woman created from man’s side…not his foot</vt:lpstr>
      <vt:lpstr>PowerPoint Presentation</vt:lpstr>
      <vt:lpstr>PowerPoint Presentation</vt:lpstr>
      <vt:lpstr>Woman created from man’s side…not his foot</vt:lpstr>
      <vt:lpstr>PowerPoint Presentation</vt:lpstr>
      <vt:lpstr>Woman created from man’s side…not his foot</vt:lpstr>
      <vt:lpstr>Genesis 2:24-25</vt:lpstr>
      <vt:lpstr>Genesis 2:24-25</vt:lpstr>
      <vt:lpstr>PowerPoint Presentation</vt:lpstr>
      <vt:lpstr>Genesis 2:24-25</vt:lpstr>
      <vt:lpstr>PowerPoint Presentation</vt:lpstr>
      <vt:lpstr>Conclusion</vt:lpstr>
      <vt:lpstr>Genesis 2 Outline</vt:lpstr>
      <vt:lpstr>Genesis 1–2 Summation</vt:lpstr>
      <vt:lpstr>GENESIS STRUCTURE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Genesis 009 - 2v4-25 - WORKING COPY FOR ANDY</dc:title>
  <dc:subject>Genesis 2</dc:subject>
  <dc:creator>A. Woods</dc:creator>
  <dc:description>Modified by Jim McGowan</dc:description>
  <cp:lastModifiedBy>Andy Woods</cp:lastModifiedBy>
  <cp:revision>1171</cp:revision>
  <cp:lastPrinted>2020-09-24T16:46:27Z</cp:lastPrinted>
  <dcterms:created xsi:type="dcterms:W3CDTF">2009-03-17T12:21:13Z</dcterms:created>
  <dcterms:modified xsi:type="dcterms:W3CDTF">2020-10-03T17:26:28Z</dcterms:modified>
</cp:coreProperties>
</file>