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9.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2"/>
  </p:notesMasterIdLst>
  <p:handoutMasterIdLst>
    <p:handoutMasterId r:id="rId183"/>
  </p:handoutMasterIdLst>
  <p:sldIdLst>
    <p:sldId id="4643" r:id="rId2"/>
    <p:sldId id="4644" r:id="rId3"/>
    <p:sldId id="4645" r:id="rId4"/>
    <p:sldId id="4646" r:id="rId5"/>
    <p:sldId id="4647" r:id="rId6"/>
    <p:sldId id="4665" r:id="rId7"/>
    <p:sldId id="2303" r:id="rId8"/>
    <p:sldId id="5583" r:id="rId9"/>
    <p:sldId id="6572" r:id="rId10"/>
    <p:sldId id="5582" r:id="rId11"/>
    <p:sldId id="746" r:id="rId12"/>
    <p:sldId id="6573" r:id="rId13"/>
    <p:sldId id="270" r:id="rId14"/>
    <p:sldId id="4845" r:id="rId15"/>
    <p:sldId id="6574" r:id="rId16"/>
    <p:sldId id="4846" r:id="rId17"/>
    <p:sldId id="4847" r:id="rId18"/>
    <p:sldId id="4850" r:id="rId19"/>
    <p:sldId id="6575" r:id="rId20"/>
    <p:sldId id="4853" r:id="rId21"/>
    <p:sldId id="4861" r:id="rId22"/>
    <p:sldId id="4854" r:id="rId23"/>
    <p:sldId id="2395" r:id="rId24"/>
    <p:sldId id="4796" r:id="rId25"/>
    <p:sldId id="2726" r:id="rId26"/>
    <p:sldId id="340" r:id="rId27"/>
    <p:sldId id="4859" r:id="rId28"/>
    <p:sldId id="4855" r:id="rId29"/>
    <p:sldId id="5551" r:id="rId30"/>
    <p:sldId id="5552" r:id="rId31"/>
    <p:sldId id="5553" r:id="rId32"/>
    <p:sldId id="4860" r:id="rId33"/>
    <p:sldId id="4862" r:id="rId34"/>
    <p:sldId id="5554" r:id="rId35"/>
    <p:sldId id="6607" r:id="rId36"/>
    <p:sldId id="6576" r:id="rId37"/>
    <p:sldId id="1264" r:id="rId38"/>
    <p:sldId id="3694" r:id="rId39"/>
    <p:sldId id="4815" r:id="rId40"/>
    <p:sldId id="6606" r:id="rId41"/>
    <p:sldId id="889" r:id="rId42"/>
    <p:sldId id="318" r:id="rId43"/>
    <p:sldId id="6475" r:id="rId44"/>
    <p:sldId id="6476" r:id="rId45"/>
    <p:sldId id="2753" r:id="rId46"/>
    <p:sldId id="2653" r:id="rId47"/>
    <p:sldId id="2651" r:id="rId48"/>
    <p:sldId id="2650" r:id="rId49"/>
    <p:sldId id="2647" r:id="rId50"/>
    <p:sldId id="2691" r:id="rId51"/>
    <p:sldId id="2645" r:id="rId52"/>
    <p:sldId id="2755" r:id="rId53"/>
    <p:sldId id="2750" r:id="rId54"/>
    <p:sldId id="2751" r:id="rId55"/>
    <p:sldId id="4813" r:id="rId56"/>
    <p:sldId id="5563" r:id="rId57"/>
    <p:sldId id="5549" r:id="rId58"/>
    <p:sldId id="2804" r:id="rId59"/>
    <p:sldId id="2800" r:id="rId60"/>
    <p:sldId id="2805" r:id="rId61"/>
    <p:sldId id="2806" r:id="rId62"/>
    <p:sldId id="2820" r:id="rId63"/>
    <p:sldId id="4907" r:id="rId64"/>
    <p:sldId id="6571" r:id="rId65"/>
    <p:sldId id="6577" r:id="rId66"/>
    <p:sldId id="5235" r:id="rId67"/>
    <p:sldId id="5239" r:id="rId68"/>
    <p:sldId id="631" r:id="rId69"/>
    <p:sldId id="633" r:id="rId70"/>
    <p:sldId id="634" r:id="rId71"/>
    <p:sldId id="669" r:id="rId72"/>
    <p:sldId id="627" r:id="rId73"/>
    <p:sldId id="5236" r:id="rId74"/>
    <p:sldId id="4909" r:id="rId75"/>
    <p:sldId id="5234" r:id="rId76"/>
    <p:sldId id="5564" r:id="rId77"/>
    <p:sldId id="5537" r:id="rId78"/>
    <p:sldId id="5580" r:id="rId79"/>
    <p:sldId id="5578" r:id="rId80"/>
    <p:sldId id="5579" r:id="rId81"/>
    <p:sldId id="6555" r:id="rId82"/>
    <p:sldId id="6556" r:id="rId83"/>
    <p:sldId id="6578" r:id="rId84"/>
    <p:sldId id="5369" r:id="rId85"/>
    <p:sldId id="5538" r:id="rId86"/>
    <p:sldId id="5565" r:id="rId87"/>
    <p:sldId id="5539" r:id="rId88"/>
    <p:sldId id="6609" r:id="rId89"/>
    <p:sldId id="5566" r:id="rId90"/>
    <p:sldId id="3024" r:id="rId91"/>
    <p:sldId id="5540" r:id="rId92"/>
    <p:sldId id="5606" r:id="rId93"/>
    <p:sldId id="2675" r:id="rId94"/>
    <p:sldId id="6579" r:id="rId95"/>
    <p:sldId id="3365" r:id="rId96"/>
    <p:sldId id="5558" r:id="rId97"/>
    <p:sldId id="1586" r:id="rId98"/>
    <p:sldId id="1587" r:id="rId99"/>
    <p:sldId id="5559" r:id="rId100"/>
    <p:sldId id="3103" r:id="rId101"/>
    <p:sldId id="5487" r:id="rId102"/>
    <p:sldId id="3009" r:id="rId103"/>
    <p:sldId id="5607" r:id="rId104"/>
    <p:sldId id="5608" r:id="rId105"/>
    <p:sldId id="2421" r:id="rId106"/>
    <p:sldId id="5609" r:id="rId107"/>
    <p:sldId id="5545" r:id="rId108"/>
    <p:sldId id="5547" r:id="rId109"/>
    <p:sldId id="5548" r:id="rId110"/>
    <p:sldId id="3679" r:id="rId111"/>
    <p:sldId id="5568" r:id="rId112"/>
    <p:sldId id="3669" r:id="rId113"/>
    <p:sldId id="5569" r:id="rId114"/>
    <p:sldId id="5543" r:id="rId115"/>
    <p:sldId id="6580" r:id="rId116"/>
    <p:sldId id="4393" r:id="rId117"/>
    <p:sldId id="819" r:id="rId118"/>
    <p:sldId id="3668" r:id="rId119"/>
    <p:sldId id="3692" r:id="rId120"/>
    <p:sldId id="3569" r:id="rId121"/>
    <p:sldId id="3571" r:id="rId122"/>
    <p:sldId id="3570" r:id="rId123"/>
    <p:sldId id="3572" r:id="rId124"/>
    <p:sldId id="3457" r:id="rId125"/>
    <p:sldId id="3573" r:id="rId126"/>
    <p:sldId id="3390" r:id="rId127"/>
    <p:sldId id="3391" r:id="rId128"/>
    <p:sldId id="3361" r:id="rId129"/>
    <p:sldId id="6585" r:id="rId130"/>
    <p:sldId id="6474" r:id="rId131"/>
    <p:sldId id="6584" r:id="rId132"/>
    <p:sldId id="6586" r:id="rId133"/>
    <p:sldId id="6587" r:id="rId134"/>
    <p:sldId id="6568" r:id="rId135"/>
    <p:sldId id="5594" r:id="rId136"/>
    <p:sldId id="6588" r:id="rId137"/>
    <p:sldId id="6589" r:id="rId138"/>
    <p:sldId id="5612" r:id="rId139"/>
    <p:sldId id="3018" r:id="rId140"/>
    <p:sldId id="6590" r:id="rId141"/>
    <p:sldId id="6569" r:id="rId142"/>
    <p:sldId id="6567" r:id="rId143"/>
    <p:sldId id="6591" r:id="rId144"/>
    <p:sldId id="6592" r:id="rId145"/>
    <p:sldId id="5610" r:id="rId146"/>
    <p:sldId id="6557" r:id="rId147"/>
    <p:sldId id="6593" r:id="rId148"/>
    <p:sldId id="5611" r:id="rId149"/>
    <p:sldId id="284" r:id="rId150"/>
    <p:sldId id="6473" r:id="rId151"/>
    <p:sldId id="6596" r:id="rId152"/>
    <p:sldId id="5614" r:id="rId153"/>
    <p:sldId id="5613" r:id="rId154"/>
    <p:sldId id="900" r:id="rId155"/>
    <p:sldId id="322" r:id="rId156"/>
    <p:sldId id="5615" r:id="rId157"/>
    <p:sldId id="6597" r:id="rId158"/>
    <p:sldId id="6410" r:id="rId159"/>
    <p:sldId id="6411" r:id="rId160"/>
    <p:sldId id="6469" r:id="rId161"/>
    <p:sldId id="6409" r:id="rId162"/>
    <p:sldId id="6471" r:id="rId163"/>
    <p:sldId id="6582" r:id="rId164"/>
    <p:sldId id="6468" r:id="rId165"/>
    <p:sldId id="6408" r:id="rId166"/>
    <p:sldId id="6598" r:id="rId167"/>
    <p:sldId id="6470" r:id="rId168"/>
    <p:sldId id="6472" r:id="rId169"/>
    <p:sldId id="6599" r:id="rId170"/>
    <p:sldId id="6600" r:id="rId171"/>
    <p:sldId id="6601" r:id="rId172"/>
    <p:sldId id="6602" r:id="rId173"/>
    <p:sldId id="5550" r:id="rId174"/>
    <p:sldId id="6603" r:id="rId175"/>
    <p:sldId id="6604" r:id="rId176"/>
    <p:sldId id="6605" r:id="rId177"/>
    <p:sldId id="2850" r:id="rId178"/>
    <p:sldId id="3148" r:id="rId179"/>
    <p:sldId id="6608" r:id="rId180"/>
    <p:sldId id="6581" r:id="rId181"/>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663300"/>
    <a:srgbClr val="A6A6A6"/>
    <a:srgbClr val="00CC00"/>
    <a:srgbClr val="000099"/>
    <a:srgbClr val="00FFFF"/>
    <a:srgbClr val="3333FF"/>
    <a:srgbClr val="99009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2932" autoAdjust="0"/>
  </p:normalViewPr>
  <p:slideViewPr>
    <p:cSldViewPr>
      <p:cViewPr varScale="1">
        <p:scale>
          <a:sx n="62" d="100"/>
          <a:sy n="62" d="100"/>
        </p:scale>
        <p:origin x="600"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notesViewPr>
    <p:cSldViewPr>
      <p:cViewPr varScale="1">
        <p:scale>
          <a:sx n="80" d="100"/>
          <a:sy n="80"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notesMaster" Target="notesMasters/notesMaster1.xml"/><Relationship Id="rId187"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_rels/viewProps.xml.rels><?xml version="1.0" encoding="UTF-8" standalone="yes"?>
<Relationships xmlns="http://schemas.openxmlformats.org/package/2006/relationships"><Relationship Id="rId3" Type="http://schemas.openxmlformats.org/officeDocument/2006/relationships/slide" Target="slides/slide131.xml"/><Relationship Id="rId2" Type="http://schemas.openxmlformats.org/officeDocument/2006/relationships/slide" Target="slides/slide88.xml"/><Relationship Id="rId1" Type="http://schemas.openxmlformats.org/officeDocument/2006/relationships/slide" Target="slides/slide43.xml"/><Relationship Id="rId4" Type="http://schemas.openxmlformats.org/officeDocument/2006/relationships/slide" Target="slides/slide1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2"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
        <p:nvSpPr>
          <p:cNvPr id="8" name="Header Placeholder 1">
            <a:extLst>
              <a:ext uri="{FF2B5EF4-FFF2-40B4-BE49-F238E27FC236}">
                <a16:creationId xmlns:a16="http://schemas.microsoft.com/office/drawing/2014/main" id="{97F09B0D-D3B9-434D-A637-282ACEFDB8EF}"/>
              </a:ext>
            </a:extLst>
          </p:cNvPr>
          <p:cNvSpPr>
            <a:spLocks noGrp="1"/>
          </p:cNvSpPr>
          <p:nvPr/>
        </p:nvSpPr>
        <p:spPr>
          <a:xfrm>
            <a:off x="1524001" y="152400"/>
            <a:ext cx="3824288" cy="504825"/>
          </a:xfrm>
          <a:prstGeom prst="rect">
            <a:avLst/>
          </a:prstGeom>
        </p:spPr>
        <p:txBody>
          <a:bodyPr vert="horz" lIns="102166" tIns="51083" rIns="102166" bIns="51083" rtlCol="0"/>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a:lstStyle>
          <a:p>
            <a:pPr algn="ctr">
              <a:defRPr/>
            </a:pPr>
            <a:r>
              <a:rPr lang="en-US" sz="1300" dirty="0">
                <a:latin typeface="Calibri" panose="020F0502020204030204" pitchFamily="34" charset="0"/>
                <a:cs typeface="Calibri" panose="020F0502020204030204" pitchFamily="34" charset="0"/>
              </a:rPr>
              <a:t>Dr. Andy Woods – 021 The Rapture - Olivet Discourse </a:t>
            </a:r>
          </a:p>
          <a:p>
            <a:pPr algn="ctr">
              <a:defRPr/>
            </a:pPr>
            <a:r>
              <a:rPr lang="en-US" sz="1300" dirty="0">
                <a:latin typeface="Calibri" panose="020F0502020204030204" pitchFamily="34" charset="0"/>
                <a:cs typeface="Calibri" panose="020F0502020204030204" pitchFamily="34" charset="0"/>
              </a:rPr>
              <a:t>09-27-2020</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5:00.125"/>
    </inkml:context>
    <inkml:brush xml:id="br0">
      <inkml:brushProperty name="width" value="0.05" units="cm"/>
      <inkml:brushProperty name="height" value="0.05" units="cm"/>
    </inkml:brush>
  </inkml:definitions>
  <inkml:trace contextRef="#ctx0" brushRef="#br0">84 18 5376,'-7'0'745,"2"0"-148,-1 0-100,2-1-90,0 0-79,1 0-71,1-2-59,0 0-50,2-2-40,0 5-97,0 0-1,0 0 1,0 0 0,0-1-1,0 1 1,0 0 0,0 0-1,0 0 1,0 0 0,0 0-1,0 0 1,0 0 0,0 0-1,0 0 1,0-1 0,0 1-1,0 0 1,0 0 0,0 0-1,0 0 1,0 0 0,0 0-1,0 0 1,0 0 0,0 0-1,0 0 1,-1 0 0,1-1-1,0 1 1,0 0 0,0 0-1,0 0 1,0 0 0,0 0-1,0 0 1,0 0 0,0 0-1,0 0 1,0 0 0,0 0-1,-1 0 1,1 0 0,0 0-1,0 0 1,0 0 0,0 0-1,0 0 1,0 0 0,0 0-1,0 0 1,0 0 0,-1 0-1,1 0 1,0 0 0,0 0-1,0 0 1,0 0-11,-3 0 161,-9 0 316,9 0-357,-1 0-36,0 0-53,3 0-66,0 0-40,-1 0-15,2 0-55,-1 0-105,-1 0-7,-1 0 45,0 0-38,-2 0-333,2 0-86,3 0 285,0 0-46,0 0-361,0 0-540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r>
              <a:rPr lang="en-US"/>
              <a:t>9/06/2017</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20835">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1049893">
              <a:defRPr/>
            </a:pPr>
            <a:fld id="{888B744C-CCA7-42F0-B026-54AA483E0A4D}" type="slidenum">
              <a:rPr lang="en-US" altLang="en-US">
                <a:solidFill>
                  <a:srgbClr val="000000"/>
                </a:solidFill>
                <a:latin typeface="Calibri" panose="020F0502020204030204" pitchFamily="34" charset="0"/>
                <a:cs typeface="+mn-cs"/>
              </a:rPr>
              <a:pPr defTabSz="1049893">
                <a:defRPr/>
              </a:pPr>
              <a:t>1</a:t>
            </a:fld>
            <a:endParaRPr lang="en-US" altLang="en-US" dirty="0">
              <a:solidFill>
                <a:srgbClr val="000000"/>
              </a:solidFill>
              <a:latin typeface="Calibri" panose="020F0502020204030204" pitchFamily="34" charset="0"/>
              <a:cs typeface="+mn-cs"/>
            </a:endParaRPr>
          </a:p>
        </p:txBody>
      </p:sp>
    </p:spTree>
    <p:extLst>
      <p:ext uri="{BB962C8B-B14F-4D97-AF65-F5344CB8AC3E}">
        <p14:creationId xmlns:p14="http://schemas.microsoft.com/office/powerpoint/2010/main" val="15866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9065">
              <a:defRPr>
                <a:solidFill>
                  <a:schemeClr val="tx1"/>
                </a:solidFill>
                <a:latin typeface="Arial" panose="020B0604020202020204" pitchFamily="34" charset="0"/>
                <a:cs typeface="Arial" panose="020B0604020202020204" pitchFamily="34" charset="0"/>
              </a:defRPr>
            </a:lvl1pPr>
            <a:lvl2pPr marL="776715" indent="-298736" defTabSz="1009065">
              <a:defRPr>
                <a:solidFill>
                  <a:schemeClr val="tx1"/>
                </a:solidFill>
                <a:latin typeface="Arial" panose="020B0604020202020204" pitchFamily="34" charset="0"/>
                <a:cs typeface="Arial" panose="020B0604020202020204" pitchFamily="34" charset="0"/>
              </a:defRPr>
            </a:lvl2pPr>
            <a:lvl3pPr marL="1194946" indent="-238989" defTabSz="1009065">
              <a:defRPr>
                <a:solidFill>
                  <a:schemeClr val="tx1"/>
                </a:solidFill>
                <a:latin typeface="Arial" panose="020B0604020202020204" pitchFamily="34" charset="0"/>
                <a:cs typeface="Arial" panose="020B0604020202020204" pitchFamily="34" charset="0"/>
              </a:defRPr>
            </a:lvl3pPr>
            <a:lvl4pPr marL="1672924" indent="-238989" defTabSz="1009065">
              <a:defRPr>
                <a:solidFill>
                  <a:schemeClr val="tx1"/>
                </a:solidFill>
                <a:latin typeface="Arial" panose="020B0604020202020204" pitchFamily="34" charset="0"/>
                <a:cs typeface="Arial" panose="020B0604020202020204" pitchFamily="34" charset="0"/>
              </a:defRPr>
            </a:lvl4pPr>
            <a:lvl5pPr marL="2150902" indent="-238989" defTabSz="1009065">
              <a:defRPr>
                <a:solidFill>
                  <a:schemeClr val="tx1"/>
                </a:solidFill>
                <a:latin typeface="Arial" panose="020B0604020202020204" pitchFamily="34" charset="0"/>
                <a:cs typeface="Arial" panose="020B0604020202020204" pitchFamily="34" charset="0"/>
              </a:defRPr>
            </a:lvl5pPr>
            <a:lvl6pPr marL="2628880"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859"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83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816" indent="-238989" defTabSz="100906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7</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455">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455">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r>
              <a:rPr lang="en-US"/>
              <a:t>9/06/2017</a:t>
            </a:r>
            <a:endParaRPr lang="en-US" dirty="0"/>
          </a:p>
        </p:txBody>
      </p:sp>
    </p:spTree>
    <p:extLst>
      <p:ext uri="{BB962C8B-B14F-4D97-AF65-F5344CB8AC3E}">
        <p14:creationId xmlns:p14="http://schemas.microsoft.com/office/powerpoint/2010/main" val="4054152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fld id="{8F539474-4BCE-4B71-B6B3-C17EBAFE6E07}" type="datetime1">
              <a:rPr lang="en-US" smtClean="0"/>
              <a:t>10/3/2020</a:t>
            </a:fld>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124</a:t>
            </a:fld>
            <a:endParaRPr lang="en-US" dirty="0"/>
          </a:p>
        </p:txBody>
      </p:sp>
    </p:spTree>
    <p:extLst>
      <p:ext uri="{BB962C8B-B14F-4D97-AF65-F5344CB8AC3E}">
        <p14:creationId xmlns:p14="http://schemas.microsoft.com/office/powerpoint/2010/main" val="2020881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126</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fld id="{02EBF4FE-36D1-4E50-9F65-43F0FDA69DF6}" type="datetime1">
              <a:rPr lang="en-US" smtClean="0"/>
              <a:t>10/3/2020</a:t>
            </a:fld>
            <a:endParaRPr lang="en-US" dirty="0"/>
          </a:p>
        </p:txBody>
      </p:sp>
    </p:spTree>
    <p:extLst>
      <p:ext uri="{BB962C8B-B14F-4D97-AF65-F5344CB8AC3E}">
        <p14:creationId xmlns:p14="http://schemas.microsoft.com/office/powerpoint/2010/main" val="1172340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r>
              <a:rPr lang="en-US" dirty="0"/>
              <a:t>Ray Steadman – “1</a:t>
            </a:r>
            <a:r>
              <a:rPr lang="en-US" baseline="30000" dirty="0"/>
              <a:t>st</a:t>
            </a:r>
            <a:r>
              <a:rPr lang="en-US" dirty="0"/>
              <a:t> Californians”</a:t>
            </a:r>
          </a:p>
          <a:p>
            <a:endParaRPr lang="en-US" dirty="0"/>
          </a:p>
          <a:p>
            <a:r>
              <a:rPr lang="en-US" dirty="0"/>
              <a:t>Unbelievers vs Categories of Believers</a:t>
            </a:r>
          </a:p>
          <a:p>
            <a:endParaRPr lang="en-US" dirty="0"/>
          </a:p>
          <a:p>
            <a:r>
              <a:rPr lang="en-US" dirty="0"/>
              <a:t>Unbelievers</a:t>
            </a:r>
            <a:r>
              <a:rPr lang="en-US" baseline="0" dirty="0"/>
              <a:t> – </a:t>
            </a:r>
            <a:r>
              <a:rPr lang="el-GR" sz="1300" b="1" dirty="0"/>
              <a:t>ψυχικός </a:t>
            </a:r>
            <a:r>
              <a:rPr lang="en-US" sz="1300" b="1" dirty="0" err="1"/>
              <a:t>psuchikós</a:t>
            </a:r>
            <a:r>
              <a:rPr lang="en-US" baseline="0" dirty="0"/>
              <a:t>; </a:t>
            </a:r>
            <a:r>
              <a:rPr lang="en-US" sz="1300" dirty="0"/>
              <a:t>Natural, pertaining to the natural as distinguished from the spiritual</a:t>
            </a:r>
            <a:endParaRPr lang="en-US" baseline="0" dirty="0"/>
          </a:p>
          <a:p>
            <a:r>
              <a:rPr lang="en-US" baseline="0" dirty="0"/>
              <a:t>Spiritual Believers – </a:t>
            </a:r>
            <a:r>
              <a:rPr lang="el-GR" b="1" baseline="0" dirty="0"/>
              <a:t>πνευματικός </a:t>
            </a:r>
            <a:r>
              <a:rPr lang="en-US" b="1" baseline="0" dirty="0" err="1"/>
              <a:t>pneumatikós</a:t>
            </a:r>
            <a:r>
              <a:rPr lang="en-US" baseline="0" dirty="0"/>
              <a:t>; of persons who are spiritual, enlightened by the Holy Spirit </a:t>
            </a:r>
          </a:p>
          <a:p>
            <a:r>
              <a:rPr lang="en-US" baseline="0" dirty="0"/>
              <a:t>Infant Believers – </a:t>
            </a:r>
            <a:r>
              <a:rPr lang="el-GR" sz="1300" b="1" dirty="0"/>
              <a:t>σάρκινος</a:t>
            </a:r>
            <a:r>
              <a:rPr lang="en-US" sz="1300" b="1" dirty="0"/>
              <a:t> </a:t>
            </a:r>
            <a:r>
              <a:rPr lang="en-US" sz="1300" b="1" i="1" dirty="0" err="1"/>
              <a:t>sárkinos</a:t>
            </a:r>
            <a:r>
              <a:rPr lang="en-US" sz="1300" b="1" i="1" dirty="0"/>
              <a:t>; </a:t>
            </a:r>
            <a:r>
              <a:rPr lang="en-US" sz="1300" i="1" dirty="0"/>
              <a:t>with propensities of the flesh unto sin; </a:t>
            </a:r>
            <a:r>
              <a:rPr lang="el-GR" sz="1300" b="1" i="1" dirty="0"/>
              <a:t>νήπιος </a:t>
            </a:r>
            <a:r>
              <a:rPr lang="en-US" sz="1300" b="1" i="1" dirty="0" err="1"/>
              <a:t>nḗpios</a:t>
            </a:r>
            <a:r>
              <a:rPr lang="en-US" sz="1300" b="1" i="1" dirty="0"/>
              <a:t>; </a:t>
            </a:r>
            <a:r>
              <a:rPr lang="en-US" sz="1300" dirty="0"/>
              <a:t>an infant, child, baby without any definite limitation of age. (This relates to immaturity and lack of instruction)</a:t>
            </a:r>
            <a:endParaRPr lang="en-US" sz="1300" b="1" i="1" dirty="0"/>
          </a:p>
          <a:p>
            <a:r>
              <a:rPr lang="en-US" dirty="0"/>
              <a:t>Carnal Believers</a:t>
            </a:r>
            <a:r>
              <a:rPr lang="en-US" baseline="0" dirty="0"/>
              <a:t> – </a:t>
            </a:r>
            <a:r>
              <a:rPr lang="el-GR" sz="1300" b="1" dirty="0"/>
              <a:t>σαρκικός</a:t>
            </a:r>
            <a:r>
              <a:rPr lang="en-US" sz="1300" b="1" dirty="0"/>
              <a:t> </a:t>
            </a:r>
            <a:r>
              <a:rPr lang="en-US" sz="1300" b="1" i="1" dirty="0" err="1"/>
              <a:t>sarkikós</a:t>
            </a:r>
            <a:r>
              <a:rPr lang="en-US" sz="1300" b="1" i="1" dirty="0"/>
              <a:t>; </a:t>
            </a:r>
            <a:r>
              <a:rPr lang="en-US" sz="1300" i="1" dirty="0"/>
              <a:t>tendency to satisfy the flesh, implying sinfulness, sinful propensity, carnal</a:t>
            </a:r>
            <a:r>
              <a:rPr lang="en-US" sz="1300" dirty="0"/>
              <a:t> (This relates to disobedience and open rebellion)</a:t>
            </a:r>
          </a:p>
          <a:p>
            <a:endParaRPr lang="en-US" sz="1300" i="1"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127</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7FEF2E6E-A47A-43CE-A653-404B6BCB78B9}"/>
              </a:ext>
            </a:extLst>
          </p:cNvPr>
          <p:cNvSpPr>
            <a:spLocks noGrp="1"/>
          </p:cNvSpPr>
          <p:nvPr>
            <p:ph type="dt" idx="13"/>
          </p:nvPr>
        </p:nvSpPr>
        <p:spPr/>
        <p:txBody>
          <a:bodyPr/>
          <a:lstStyle/>
          <a:p>
            <a:pPr>
              <a:defRPr/>
            </a:pPr>
            <a:fld id="{56E4F477-3D65-4EA1-9410-7F2E76DD90B2}" type="datetime1">
              <a:rPr lang="en-US" smtClean="0"/>
              <a:t>10/3/2020</a:t>
            </a:fld>
            <a:endParaRPr lang="en-US" dirty="0"/>
          </a:p>
        </p:txBody>
      </p:sp>
    </p:spTree>
    <p:extLst>
      <p:ext uri="{BB962C8B-B14F-4D97-AF65-F5344CB8AC3E}">
        <p14:creationId xmlns:p14="http://schemas.microsoft.com/office/powerpoint/2010/main" val="1611176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145</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fld id="{02EBF4FE-36D1-4E50-9F65-43F0FDA69DF6}" type="datetime1">
              <a:rPr lang="en-US" smtClean="0"/>
              <a:t>10/3/2020</a:t>
            </a:fld>
            <a:endParaRPr lang="en-US" dirty="0"/>
          </a:p>
        </p:txBody>
      </p:sp>
    </p:spTree>
    <p:extLst>
      <p:ext uri="{BB962C8B-B14F-4D97-AF65-F5344CB8AC3E}">
        <p14:creationId xmlns:p14="http://schemas.microsoft.com/office/powerpoint/2010/main" val="488272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529">
              <a:defRPr/>
            </a:pPr>
            <a:fld id="{600E5424-D4B9-4AFD-9B49-AB165923F980}" type="slidenum">
              <a:rPr lang="en-US" altLang="en-US" sz="1900" kern="0">
                <a:solidFill>
                  <a:sysClr val="windowText" lastClr="000000"/>
                </a:solidFill>
              </a:rPr>
              <a:pPr defTabSz="966529">
                <a:defRPr/>
              </a:pPr>
              <a:t>159</a:t>
            </a:fld>
            <a:endParaRPr lang="en-US" altLang="en-US" sz="1900" kern="0">
              <a:solidFill>
                <a:sysClr val="windowText" lastClr="000000"/>
              </a:solidFill>
            </a:endParaRPr>
          </a:p>
        </p:txBody>
      </p:sp>
      <p:sp>
        <p:nvSpPr>
          <p:cNvPr id="5" name="Footer Placeholder 4"/>
          <p:cNvSpPr>
            <a:spLocks noGrp="1"/>
          </p:cNvSpPr>
          <p:nvPr>
            <p:ph type="ftr" sz="quarter" idx="11"/>
          </p:nvPr>
        </p:nvSpPr>
        <p:spPr/>
        <p:txBody>
          <a:bodyPr/>
          <a:lstStyle/>
          <a:p>
            <a:pPr defTabSz="966529">
              <a:defRPr/>
            </a:pPr>
            <a:r>
              <a:rPr lang="en-US" sz="1900" kern="0">
                <a:solidFill>
                  <a:sysClr val="windowText" lastClr="000000"/>
                </a:solidFill>
              </a:rPr>
              <a:t>Sugar Land Bible Church</a:t>
            </a:r>
          </a:p>
        </p:txBody>
      </p:sp>
      <p:sp>
        <p:nvSpPr>
          <p:cNvPr id="6" name="Header Placeholder 5"/>
          <p:cNvSpPr>
            <a:spLocks noGrp="1"/>
          </p:cNvSpPr>
          <p:nvPr>
            <p:ph type="hdr" sz="quarter" idx="12"/>
          </p:nvPr>
        </p:nvSpPr>
        <p:spPr/>
        <p:txBody>
          <a:bodyPr/>
          <a:lstStyle/>
          <a:p>
            <a:pPr defTabSz="966529">
              <a:defRPr/>
            </a:pPr>
            <a:r>
              <a:rPr lang="en-US" sz="1900" kern="0">
                <a:solidFill>
                  <a:sysClr val="windowText" lastClr="000000"/>
                </a:solidFill>
              </a:rPr>
              <a:t>Dr. Andy Woods - Soteriology</a:t>
            </a:r>
          </a:p>
        </p:txBody>
      </p:sp>
      <p:sp>
        <p:nvSpPr>
          <p:cNvPr id="7" name="Date Placeholder 6">
            <a:extLst>
              <a:ext uri="{FF2B5EF4-FFF2-40B4-BE49-F238E27FC236}">
                <a16:creationId xmlns:a16="http://schemas.microsoft.com/office/drawing/2014/main" id="{F203D63F-3B59-4196-8E20-921763975CE7}"/>
              </a:ext>
            </a:extLst>
          </p:cNvPr>
          <p:cNvSpPr>
            <a:spLocks noGrp="1"/>
          </p:cNvSpPr>
          <p:nvPr>
            <p:ph type="dt" idx="13"/>
          </p:nvPr>
        </p:nvSpPr>
        <p:spPr/>
        <p:txBody>
          <a:bodyPr/>
          <a:lstStyle/>
          <a:p>
            <a:pPr>
              <a:defRPr/>
            </a:pPr>
            <a:fld id="{02EBF4FE-36D1-4E50-9F65-43F0FDA69DF6}" type="datetime1">
              <a:rPr lang="en-US" smtClean="0"/>
              <a:t>10/3/2020</a:t>
            </a:fld>
            <a:endParaRPr lang="en-US" dirty="0"/>
          </a:p>
        </p:txBody>
      </p:sp>
    </p:spTree>
    <p:extLst>
      <p:ext uri="{BB962C8B-B14F-4D97-AF65-F5344CB8AC3E}">
        <p14:creationId xmlns:p14="http://schemas.microsoft.com/office/powerpoint/2010/main" val="4112760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161</a:t>
            </a:fld>
            <a:endParaRPr lang="en-US" altLang="en-US" dirty="0"/>
          </a:p>
        </p:txBody>
      </p:sp>
    </p:spTree>
    <p:extLst>
      <p:ext uri="{BB962C8B-B14F-4D97-AF65-F5344CB8AC3E}">
        <p14:creationId xmlns:p14="http://schemas.microsoft.com/office/powerpoint/2010/main" val="1829580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r>
              <a:rPr lang="en-US"/>
              <a:t>4/4/2018</a:t>
            </a:r>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165</a:t>
            </a:fld>
            <a:endParaRPr lang="en-US" altLang="en-US" dirty="0"/>
          </a:p>
        </p:txBody>
      </p:sp>
    </p:spTree>
    <p:extLst>
      <p:ext uri="{BB962C8B-B14F-4D97-AF65-F5344CB8AC3E}">
        <p14:creationId xmlns:p14="http://schemas.microsoft.com/office/powerpoint/2010/main" val="3791720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4"/>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en-US"/>
          </a:p>
        </p:txBody>
      </p:sp>
      <p:sp>
        <p:nvSpPr>
          <p:cNvPr id="3" name="Rectangle 36"/>
          <p:cNvSpPr>
            <a:spLocks noGrp="1" noChangeArrowheads="1"/>
          </p:cNvSpPr>
          <p:nvPr>
            <p:ph type="ftr" sz="quarter" idx="11"/>
          </p:nvPr>
        </p:nvSpPr>
        <p:spPr>
          <a:ln/>
        </p:spPr>
        <p:txBody>
          <a:bodyPr/>
          <a:lstStyle>
            <a:lvl1pPr>
              <a:defRPr/>
            </a:lvl1pPr>
          </a:lstStyle>
          <a:p>
            <a:pPr>
              <a:defRPr/>
            </a:pPr>
            <a:endParaRPr lang="en-US"/>
          </a:p>
        </p:txBody>
      </p:sp>
      <p:sp>
        <p:nvSpPr>
          <p:cNvPr id="4" name="Rectangle 37"/>
          <p:cNvSpPr>
            <a:spLocks noGrp="1" noChangeArrowheads="1"/>
          </p:cNvSpPr>
          <p:nvPr>
            <p:ph type="sldNum" sz="quarter" idx="12"/>
          </p:nvPr>
        </p:nvSpPr>
        <p:spPr>
          <a:ln/>
        </p:spPr>
        <p:txBody>
          <a:bodyPr/>
          <a:lstStyle>
            <a:lvl1pPr>
              <a:defRPr/>
            </a:lvl1pPr>
          </a:lstStyle>
          <a:p>
            <a:fld id="{36A302DA-5E71-404F-A421-41C945FF43CD}" type="slidenum">
              <a:rPr lang="en-US" altLang="en-US"/>
              <a:pPr/>
              <a:t>‹#›</a:t>
            </a:fld>
            <a:endParaRPr lang="en-US" altLang="en-US"/>
          </a:p>
        </p:txBody>
      </p:sp>
    </p:spTree>
    <p:extLst>
      <p:ext uri="{BB962C8B-B14F-4D97-AF65-F5344CB8AC3E}">
        <p14:creationId xmlns:p14="http://schemas.microsoft.com/office/powerpoint/2010/main" val="1870058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43000" y="1981200"/>
            <a:ext cx="3810000" cy="4114800"/>
          </a:xfrm>
        </p:spPr>
        <p:txBody>
          <a:bodyPr/>
          <a:lstStyle/>
          <a:p>
            <a:pPr lvl="0"/>
            <a:endParaRPr lang="en-US" noProof="0"/>
          </a:p>
        </p:txBody>
      </p:sp>
      <p:sp>
        <p:nvSpPr>
          <p:cNvPr id="4" name="Text Placeholder 3"/>
          <p:cNvSpPr>
            <a:spLocks noGrp="1"/>
          </p:cNvSpPr>
          <p:nvPr>
            <p:ph type="body" sz="half" idx="2"/>
          </p:nvPr>
        </p:nvSpPr>
        <p:spPr>
          <a:xfrm>
            <a:off x="51054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37C431-A0A7-45EB-97F9-A6175EDB9941}"/>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E3B5D887-8801-432D-A55A-C1565EDEBC8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CA0AB68-7162-48F9-B948-88A337259007}"/>
              </a:ext>
            </a:extLst>
          </p:cNvPr>
          <p:cNvSpPr>
            <a:spLocks noGrp="1"/>
          </p:cNvSpPr>
          <p:nvPr>
            <p:ph type="sldNum" sz="quarter" idx="12"/>
          </p:nvPr>
        </p:nvSpPr>
        <p:spPr/>
        <p:txBody>
          <a:bodyPr/>
          <a:lstStyle>
            <a:lvl1pPr>
              <a:defRPr/>
            </a:lvl1pPr>
          </a:lstStyle>
          <a:p>
            <a:fld id="{C80E7480-6DB3-4865-92D2-7C9F43060CF7}" type="slidenum">
              <a:rPr lang="en-US" altLang="en-US"/>
              <a:pPr/>
              <a:t>‹#›</a:t>
            </a:fld>
            <a:endParaRPr lang="en-US" altLang="en-US"/>
          </a:p>
        </p:txBody>
      </p:sp>
    </p:spTree>
    <p:extLst>
      <p:ext uri="{BB962C8B-B14F-4D97-AF65-F5344CB8AC3E}">
        <p14:creationId xmlns:p14="http://schemas.microsoft.com/office/powerpoint/2010/main" val="3479542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2E054F-30EF-414B-979C-F3D27C571A78}" type="datetimeFigureOut">
              <a:rPr lang="en-US"/>
              <a:pPr>
                <a:defRPr/>
              </a:pPr>
              <a:t>10/3/2020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C1A56-6BA5-4EF4-AE6E-4B7E733150F4}" type="slidenum">
              <a:rPr lang="en-US" altLang="en-US"/>
              <a:pPr>
                <a:defRPr/>
              </a:pPr>
              <a:t>‹#›</a:t>
            </a:fld>
            <a:endParaRPr lang="en-US" altLang="en-US"/>
          </a:p>
        </p:txBody>
      </p:sp>
    </p:spTree>
    <p:extLst>
      <p:ext uri="{BB962C8B-B14F-4D97-AF65-F5344CB8AC3E}">
        <p14:creationId xmlns:p14="http://schemas.microsoft.com/office/powerpoint/2010/main" val="1596310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10/3/2020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2332607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6">
            <a:extLst>
              <a:ext uri="{FF2B5EF4-FFF2-40B4-BE49-F238E27FC236}">
                <a16:creationId xmlns:a16="http://schemas.microsoft.com/office/drawing/2014/main" id="{DBDCB8BE-5B3F-440A-9569-8D8DF6F96513}"/>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CF113993-BF59-45AE-991F-820066FBB64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8">
            <a:extLst>
              <a:ext uri="{FF2B5EF4-FFF2-40B4-BE49-F238E27FC236}">
                <a16:creationId xmlns:a16="http://schemas.microsoft.com/office/drawing/2014/main" id="{8F78E552-B260-4929-9ED6-A3DA2E2A56BE}"/>
              </a:ext>
            </a:extLst>
          </p:cNvPr>
          <p:cNvSpPr>
            <a:spLocks noGrp="1" noChangeArrowheads="1"/>
          </p:cNvSpPr>
          <p:nvPr>
            <p:ph type="sldNum" sz="quarter" idx="12"/>
          </p:nvPr>
        </p:nvSpPr>
        <p:spPr/>
        <p:txBody>
          <a:bodyPr/>
          <a:lstStyle>
            <a:lvl1pPr>
              <a:defRPr/>
            </a:lvl1pPr>
          </a:lstStyle>
          <a:p>
            <a:fld id="{43199A41-4403-4A21-A81D-34D8EA14E4E5}" type="slidenum">
              <a:rPr lang="en-US" altLang="en-US"/>
              <a:pPr/>
              <a:t>‹#›</a:t>
            </a:fld>
            <a:endParaRPr lang="en-US" altLang="en-US"/>
          </a:p>
        </p:txBody>
      </p:sp>
    </p:spTree>
    <p:extLst>
      <p:ext uri="{BB962C8B-B14F-4D97-AF65-F5344CB8AC3E}">
        <p14:creationId xmlns:p14="http://schemas.microsoft.com/office/powerpoint/2010/main" val="3746918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10/3/2020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138204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2"/>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61" r:id="rId11"/>
    <p:sldLayoutId id="2147492662" r:id="rId12"/>
    <p:sldLayoutId id="2147492664" r:id="rId13"/>
    <p:sldLayoutId id="2147492665" r:id="rId14"/>
    <p:sldLayoutId id="2147492666" r:id="rId15"/>
    <p:sldLayoutId id="2147492667" r:id="rId16"/>
    <p:sldLayoutId id="2147492668" r:id="rId17"/>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0.xml"/></Relationships>
</file>

<file path=ppt/slides/_rels/slide10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0.xml"/></Relationships>
</file>

<file path=ppt/slides/_rels/slide10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1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0.xml"/></Relationships>
</file>

<file path=ppt/slides/_rels/slide12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3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0.xml"/></Relationships>
</file>

<file path=ppt/slides/_rels/slide13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0.xml"/></Relationships>
</file>

<file path=ppt/slides/_rels/slide1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0.xml"/></Relationships>
</file>

<file path=ppt/slides/_rels/slide13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0.xml"/></Relationships>
</file>

<file path=ppt/slides/_rels/slide13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0.xml"/></Relationships>
</file>

<file path=ppt/slides/_rels/slide1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0.xml"/></Relationships>
</file>

<file path=ppt/slides/_rels/slide1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0.xml"/></Relationships>
</file>

<file path=ppt/slides/_rels/slide14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0.xml"/></Relationships>
</file>

<file path=ppt/slides/_rels/slide1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0.xml"/></Relationships>
</file>

<file path=ppt/slides/_rels/slide14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0.xml"/></Relationships>
</file>

<file path=ppt/slides/_rels/slide1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50.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10.xml"/></Relationships>
</file>

<file path=ppt/slides/_rels/slide15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0.xml"/></Relationships>
</file>

<file path=ppt/slides/_rels/slide1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54.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10.xml"/></Relationships>
</file>

<file path=ppt/slides/_rels/slide1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0.xml"/></Relationships>
</file>

<file path=ppt/slides/_rels/slide1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0.xml"/></Relationships>
</file>

<file path=ppt/slides/_rels/slide15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560.png"/><Relationship Id="rId5" Type="http://schemas.openxmlformats.org/officeDocument/2006/relationships/customXml" Target="../ink/ink2.xml"/><Relationship Id="rId4" Type="http://schemas.openxmlformats.org/officeDocument/2006/relationships/image" Target="../media/image550.png"/><Relationship Id="rId9" Type="http://schemas.openxmlformats.org/officeDocument/2006/relationships/image" Target="../media/image63.gif"/></Relationships>
</file>

<file path=ppt/slides/_rels/slide162.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10.xml"/></Relationships>
</file>

<file path=ppt/slides/_rels/slide163.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10.xml"/></Relationships>
</file>

<file path=ppt/slides/_rels/slide16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customXml" Target="../ink/ink4.xml"/><Relationship Id="rId7" Type="http://schemas.openxmlformats.org/officeDocument/2006/relationships/customXml" Target="../ink/ink6.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560.png"/><Relationship Id="rId5" Type="http://schemas.openxmlformats.org/officeDocument/2006/relationships/customXml" Target="../ink/ink5.xml"/><Relationship Id="rId10" Type="http://schemas.openxmlformats.org/officeDocument/2006/relationships/image" Target="../media/image67.jpeg"/><Relationship Id="rId4" Type="http://schemas.openxmlformats.org/officeDocument/2006/relationships/image" Target="../media/image550.png"/><Relationship Id="rId9" Type="http://schemas.openxmlformats.org/officeDocument/2006/relationships/image" Target="../media/image66.jpeg"/></Relationships>
</file>

<file path=ppt/slides/_rels/slide16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0.xml"/></Relationships>
</file>

<file path=ppt/slides/_rels/slide16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10.xml"/></Relationships>
</file>

<file path=ppt/slides/_rels/slide16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0.xml"/></Relationships>
</file>

<file path=ppt/slides/_rels/slide17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0.xml"/></Relationships>
</file>

<file path=ppt/slides/_rels/slide17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0.xml"/></Relationships>
</file>

<file path=ppt/slides/_rels/slide17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0.xml"/></Relationships>
</file>

<file path=ppt/slides/_rels/slide17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0.xml"/></Relationships>
</file>

<file path=ppt/slides/_rels/slide17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F43D649-8361-4C4A-B28C-00395921C611}"/>
              </a:ext>
            </a:extLst>
          </p:cNvPr>
          <p:cNvSpPr txBox="1"/>
          <p:nvPr/>
        </p:nvSpPr>
        <p:spPr>
          <a:xfrm>
            <a:off x="0" y="228600"/>
            <a:ext cx="9144000" cy="1323439"/>
          </a:xfrm>
          <a:prstGeom prst="rect">
            <a:avLst/>
          </a:prstGeom>
          <a:noFill/>
        </p:spPr>
        <p:txBody>
          <a:bodyPr wrap="square" rtlCol="0">
            <a:spAutoFit/>
          </a:bodyPr>
          <a:lstStyle/>
          <a:p>
            <a:pPr algn="ctr"/>
            <a:r>
              <a:rPr lang="en-US" sz="44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RAPTURE</a:t>
            </a:r>
          </a:p>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and When? – Part 22</a:t>
            </a:r>
          </a:p>
        </p:txBody>
      </p:sp>
      <p:pic>
        <p:nvPicPr>
          <p:cNvPr id="10" name="Picture 9">
            <a:extLst>
              <a:ext uri="{FF2B5EF4-FFF2-40B4-BE49-F238E27FC236}">
                <a16:creationId xmlns:a16="http://schemas.microsoft.com/office/drawing/2014/main" id="{41C08501-9EF7-45D6-B47B-36B8A964BC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1600200"/>
            <a:ext cx="4876801" cy="3657600"/>
          </a:xfrm>
          <a:prstGeom prst="rect">
            <a:avLst/>
          </a:prstGeom>
        </p:spPr>
      </p:pic>
      <p:sp>
        <p:nvSpPr>
          <p:cNvPr id="6" name="Rectangle 7">
            <a:extLst>
              <a:ext uri="{FF2B5EF4-FFF2-40B4-BE49-F238E27FC236}">
                <a16:creationId xmlns:a16="http://schemas.microsoft.com/office/drawing/2014/main" id="{D65195AB-2281-49E9-B37C-074446855AB8}"/>
              </a:ext>
            </a:extLst>
          </p:cNvPr>
          <p:cNvSpPr txBox="1">
            <a:spLocks noChangeArrowheads="1"/>
          </p:cNvSpPr>
          <p:nvPr/>
        </p:nvSpPr>
        <p:spPr bwMode="auto">
          <a:xfrm>
            <a:off x="1828800" y="5715000"/>
            <a:ext cx="5486400" cy="857250"/>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Andrew Marshall Woods, Th.M., JD., PhD.</a:t>
            </a:r>
          </a:p>
          <a:p>
            <a:pPr marL="0" indent="0" algn="ctr" defTabSz="685800" eaLnBrk="1" hangingPunct="1">
              <a:buClr>
                <a:srgbClr val="00FFFF"/>
              </a:buClr>
              <a:buNone/>
            </a:pPr>
            <a:r>
              <a:rPr lang="en-US" altLang="en-US" sz="24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Sr. Pastor, Sugar Land Bible Church</a:t>
            </a:r>
          </a:p>
        </p:txBody>
      </p:sp>
      <p:pic>
        <p:nvPicPr>
          <p:cNvPr id="11" name="Picture 1">
            <a:extLst>
              <a:ext uri="{FF2B5EF4-FFF2-40B4-BE49-F238E27FC236}">
                <a16:creationId xmlns:a16="http://schemas.microsoft.com/office/drawing/2014/main" id="{F5D3EB02-A17E-484E-97FB-B34B32CA077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1062" y="5820314"/>
            <a:ext cx="885286" cy="885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126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E9D847-2499-4063-BF04-8D01D209F780}"/>
              </a:ext>
            </a:extLst>
          </p:cNvPr>
          <p:cNvSpPr txBox="1"/>
          <p:nvPr/>
        </p:nvSpPr>
        <p:spPr>
          <a:xfrm>
            <a:off x="0" y="1010245"/>
            <a:ext cx="9144000" cy="5847755"/>
          </a:xfrm>
          <a:prstGeom prst="rect">
            <a:avLst/>
          </a:prstGeom>
          <a:noFill/>
        </p:spPr>
        <p:txBody>
          <a:bodyPr wrap="square">
            <a:spAutoFit/>
          </a:bodyPr>
          <a:lstStyle/>
          <a:p>
            <a:pPr algn="just">
              <a:spcBef>
                <a:spcPts val="600"/>
              </a:spcBef>
              <a:spcAft>
                <a:spcPts val="600"/>
              </a:spcAft>
            </a:pPr>
            <a:r>
              <a:rPr lang="en-US" sz="2800" dirty="0">
                <a:latin typeface="Calibri" panose="020F0502020204030204" pitchFamily="34" charset="0"/>
                <a:cs typeface="Times New Roman" panose="02020603050405020304" pitchFamily="18" charset="0"/>
              </a:rPr>
              <a:t>Note the order of events:</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29</a:t>
            </a:r>
            <a:r>
              <a:rPr lang="en-US" sz="2600" dirty="0">
                <a:latin typeface="Calibri" panose="020F0502020204030204" pitchFamily="34" charset="0"/>
                <a:cs typeface="Times New Roman" panose="02020603050405020304" pitchFamily="18" charset="0"/>
              </a:rPr>
              <a:t> 	There are days of tribulation</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30</a:t>
            </a:r>
            <a:r>
              <a:rPr lang="en-US" sz="2600" dirty="0">
                <a:latin typeface="Calibri" panose="020F0502020204030204" pitchFamily="34" charset="0"/>
                <a:cs typeface="Times New Roman" panose="02020603050405020304" pitchFamily="18" charset="0"/>
              </a:rPr>
              <a:t> 	The whole world sees Jesus return</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31</a:t>
            </a:r>
            <a:r>
              <a:rPr lang="en-US" sz="2600" dirty="0">
                <a:latin typeface="Calibri" panose="020F0502020204030204" pitchFamily="34" charset="0"/>
                <a:cs typeface="Times New Roman" panose="02020603050405020304" pitchFamily="18" charset="0"/>
              </a:rPr>
              <a:t> 	The elect are gathered to Him </a:t>
            </a:r>
          </a:p>
          <a:p>
            <a:pPr marL="2514600" lvl="4" indent="-685800">
              <a:spcBef>
                <a:spcPts val="600"/>
              </a:spcBef>
              <a:spcAft>
                <a:spcPts val="600"/>
              </a:spcAft>
            </a:pPr>
            <a:r>
              <a:rPr lang="en-US" sz="2600" baseline="30000" dirty="0">
                <a:latin typeface="Calibri" panose="020F0502020204030204" pitchFamily="34" charset="0"/>
                <a:cs typeface="Times New Roman" panose="02020603050405020304" pitchFamily="18" charset="0"/>
              </a:rPr>
              <a:t>40-41</a:t>
            </a:r>
            <a:r>
              <a:rPr lang="en-US" sz="2600" dirty="0">
                <a:latin typeface="Calibri" panose="020F0502020204030204" pitchFamily="34" charset="0"/>
                <a:cs typeface="Times New Roman" panose="02020603050405020304" pitchFamily="18" charset="0"/>
              </a:rPr>
              <a:t> 	The rapture reiterated</a:t>
            </a:r>
          </a:p>
          <a:p>
            <a:pPr algn="just">
              <a:spcBef>
                <a:spcPts val="600"/>
              </a:spcBef>
              <a:spcAft>
                <a:spcPts val="600"/>
              </a:spcAft>
            </a:pPr>
            <a:r>
              <a:rPr lang="en-US" sz="2600" dirty="0">
                <a:latin typeface="Calibri" panose="020F0502020204030204" pitchFamily="34" charset="0"/>
                <a:cs typeface="Times New Roman" panose="02020603050405020304" pitchFamily="18" charset="0"/>
              </a:rPr>
              <a:t>How do Pre-Tribulation theorists explain the Rapture occurring before the apocalypse and before the Second Coming?  Jesus says exactly the opposite in simple, unmistakable language.</a:t>
            </a:r>
          </a:p>
          <a:p>
            <a:pPr algn="just">
              <a:spcBef>
                <a:spcPts val="600"/>
              </a:spcBef>
              <a:spcAft>
                <a:spcPts val="600"/>
              </a:spcAft>
            </a:pPr>
            <a:r>
              <a:rPr lang="en-US" sz="2600" dirty="0">
                <a:latin typeface="Calibri" panose="020F0502020204030204" pitchFamily="34" charset="0"/>
                <a:cs typeface="Times New Roman" panose="02020603050405020304" pitchFamily="18" charset="0"/>
              </a:rPr>
              <a:t>Are there two Raptures - one before this that Jesus mysteriously didn't describe and then this one, which He did?  Why would He leave one out?  Or is there only one, but when he discusses it He jumbles up the order of events?  Why would He do that?</a:t>
            </a:r>
          </a:p>
        </p:txBody>
      </p:sp>
      <p:sp>
        <p:nvSpPr>
          <p:cNvPr id="5" name="Title 1">
            <a:extLst>
              <a:ext uri="{FF2B5EF4-FFF2-40B4-BE49-F238E27FC236}">
                <a16:creationId xmlns:a16="http://schemas.microsoft.com/office/drawing/2014/main" id="{753E247F-6715-4E65-9329-44D4239C1816}"/>
              </a:ext>
            </a:extLst>
          </p:cNvPr>
          <p:cNvSpPr txBox="1">
            <a:spLocks/>
          </p:cNvSpPr>
          <p:nvPr/>
        </p:nvSpPr>
        <p:spPr>
          <a:xfrm>
            <a:off x="1297161" y="228600"/>
            <a:ext cx="6549683" cy="762000"/>
          </a:xfrm>
          <a:prstGeom prst="rect">
            <a:avLst/>
          </a:prstGeom>
        </p:spPr>
        <p:txBody>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defRPr/>
            </a:pPr>
            <a:r>
              <a:rPr lang="en-US" sz="3600" kern="0" dirty="0">
                <a:solidFill>
                  <a:srgbClr val="00FFFF"/>
                </a:solidFill>
                <a:effectLst>
                  <a:outerShdw blurRad="38100" dist="38100" dir="2700000" algn="tl">
                    <a:srgbClr val="000000">
                      <a:alpha val="43137"/>
                    </a:srgbClr>
                  </a:outerShdw>
                </a:effectLst>
              </a:rPr>
              <a:t>THE RAPTURE IN MATTHEW 24</a:t>
            </a:r>
          </a:p>
        </p:txBody>
      </p:sp>
    </p:spTree>
    <p:extLst>
      <p:ext uri="{BB962C8B-B14F-4D97-AF65-F5344CB8AC3E}">
        <p14:creationId xmlns:p14="http://schemas.microsoft.com/office/powerpoint/2010/main" val="87304263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440" y="753111"/>
            <a:ext cx="8961120" cy="5351779"/>
          </a:xfrm>
          <a:prstGeom prst="rect">
            <a:avLst/>
          </a:prstGeom>
        </p:spPr>
      </p:pic>
    </p:spTree>
    <p:extLst>
      <p:ext uri="{BB962C8B-B14F-4D97-AF65-F5344CB8AC3E}">
        <p14:creationId xmlns:p14="http://schemas.microsoft.com/office/powerpoint/2010/main" val="39176188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14475" y="228602"/>
            <a:ext cx="6115050" cy="1095335"/>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Seven Bowls </a:t>
            </a:r>
            <a:br>
              <a:rPr lang="en-US" altLang="en-US" sz="36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(Revelation 16)</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7827" name="Content Placeholder 2"/>
          <p:cNvSpPr>
            <a:spLocks noGrp="1"/>
          </p:cNvSpPr>
          <p:nvPr>
            <p:ph idx="1"/>
          </p:nvPr>
        </p:nvSpPr>
        <p:spPr>
          <a:xfrm>
            <a:off x="551119" y="1462071"/>
            <a:ext cx="8041762" cy="5069046"/>
          </a:xfrm>
        </p:spPr>
        <p:txBody>
          <a:bodyPr/>
          <a:lstStyle/>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1</a:t>
            </a:r>
            <a:r>
              <a:rPr lang="en-US" baseline="30000" dirty="0">
                <a:effectLst>
                  <a:outerShdw blurRad="38100" dist="38100" dir="2700000" algn="tl">
                    <a:srgbClr val="000000">
                      <a:alpha val="43137"/>
                    </a:srgbClr>
                  </a:outerShdw>
                </a:effectLst>
                <a:cs typeface="Calibri" panose="020F0502020204030204" pitchFamily="34" charset="0"/>
              </a:rPr>
              <a:t>st</a:t>
            </a:r>
            <a:r>
              <a:rPr lang="en-US" dirty="0">
                <a:effectLst>
                  <a:outerShdw blurRad="38100" dist="38100" dir="2700000" algn="tl">
                    <a:srgbClr val="000000">
                      <a:alpha val="43137"/>
                    </a:srgbClr>
                  </a:outerShdw>
                </a:effectLst>
                <a:cs typeface="Calibri" panose="020F0502020204030204" pitchFamily="34" charset="0"/>
              </a:rPr>
              <a:t> Bowl (16:1-2) – Boils</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2</a:t>
            </a:r>
            <a:r>
              <a:rPr lang="en-US" baseline="30000" dirty="0">
                <a:effectLst>
                  <a:outerShdw blurRad="38100" dist="38100" dir="2700000" algn="tl">
                    <a:srgbClr val="000000">
                      <a:alpha val="43137"/>
                    </a:srgbClr>
                  </a:outerShdw>
                </a:effectLst>
                <a:cs typeface="Calibri" panose="020F0502020204030204" pitchFamily="34" charset="0"/>
              </a:rPr>
              <a:t>nd</a:t>
            </a:r>
            <a:r>
              <a:rPr lang="en-US" dirty="0">
                <a:effectLst>
                  <a:outerShdw blurRad="38100" dist="38100" dir="2700000" algn="tl">
                    <a:srgbClr val="000000">
                      <a:alpha val="43137"/>
                    </a:srgbClr>
                  </a:outerShdw>
                </a:effectLst>
                <a:cs typeface="Calibri" panose="020F0502020204030204" pitchFamily="34" charset="0"/>
              </a:rPr>
              <a:t> Bowl (16:3) – Sea becomes blood</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3</a:t>
            </a:r>
            <a:r>
              <a:rPr lang="en-US" baseline="30000" dirty="0">
                <a:effectLst>
                  <a:outerShdw blurRad="38100" dist="38100" dir="2700000" algn="tl">
                    <a:srgbClr val="000000">
                      <a:alpha val="43137"/>
                    </a:srgbClr>
                  </a:outerShdw>
                </a:effectLst>
                <a:cs typeface="Calibri" panose="020F0502020204030204" pitchFamily="34" charset="0"/>
              </a:rPr>
              <a:t>rd</a:t>
            </a:r>
            <a:r>
              <a:rPr lang="en-US" dirty="0">
                <a:effectLst>
                  <a:outerShdw blurRad="38100" dist="38100" dir="2700000" algn="tl">
                    <a:srgbClr val="000000">
                      <a:alpha val="43137"/>
                    </a:srgbClr>
                  </a:outerShdw>
                </a:effectLst>
                <a:cs typeface="Calibri" panose="020F0502020204030204" pitchFamily="34" charset="0"/>
              </a:rPr>
              <a:t> Bowl (16:4-7) – Freshwater destroyed </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4</a:t>
            </a:r>
            <a:r>
              <a:rPr lang="en-US" baseline="30000" dirty="0">
                <a:effectLst>
                  <a:outerShdw blurRad="38100" dist="38100" dir="2700000" algn="tl">
                    <a:srgbClr val="000000">
                      <a:alpha val="43137"/>
                    </a:srgbClr>
                  </a:outerShdw>
                </a:effectLst>
                <a:cs typeface="Calibri" panose="020F0502020204030204" pitchFamily="34" charset="0"/>
              </a:rPr>
              <a:t>th</a:t>
            </a:r>
            <a:r>
              <a:rPr lang="en-US" dirty="0">
                <a:effectLst>
                  <a:outerShdw blurRad="38100" dist="38100" dir="2700000" algn="tl">
                    <a:srgbClr val="000000">
                      <a:alpha val="43137"/>
                    </a:srgbClr>
                  </a:outerShdw>
                </a:effectLst>
                <a:cs typeface="Calibri" panose="020F0502020204030204" pitchFamily="34" charset="0"/>
              </a:rPr>
              <a:t> Bowl (16:8-9) – Sun scorches man</a:t>
            </a:r>
          </a:p>
          <a:p>
            <a:pPr marL="461963" indent="-461963"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5</a:t>
            </a:r>
            <a:r>
              <a:rPr lang="en-US" b="1" u="sng" baseline="30000" dirty="0">
                <a:solidFill>
                  <a:srgbClr val="FFFFCC"/>
                </a:solidFill>
                <a:effectLst>
                  <a:outerShdw blurRad="38100" dist="38100" dir="2700000" algn="tl">
                    <a:srgbClr val="000000">
                      <a:alpha val="43137"/>
                    </a:srgbClr>
                  </a:outerShdw>
                </a:effectLst>
                <a:cs typeface="Calibri" panose="020F0502020204030204" pitchFamily="34" charset="0"/>
              </a:rPr>
              <a:t>th</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 Bowl (16:10-11) – Darkness</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6</a:t>
            </a:r>
            <a:r>
              <a:rPr lang="en-US" baseline="30000" dirty="0">
                <a:effectLst>
                  <a:outerShdw blurRad="38100" dist="38100" dir="2700000" algn="tl">
                    <a:srgbClr val="000000">
                      <a:alpha val="43137"/>
                    </a:srgbClr>
                  </a:outerShdw>
                </a:effectLst>
                <a:cs typeface="Calibri" panose="020F0502020204030204" pitchFamily="34" charset="0"/>
              </a:rPr>
              <a:t>th</a:t>
            </a:r>
            <a:r>
              <a:rPr lang="en-US" dirty="0">
                <a:effectLst>
                  <a:outerShdw blurRad="38100" dist="38100" dir="2700000" algn="tl">
                    <a:srgbClr val="000000">
                      <a:alpha val="43137"/>
                    </a:srgbClr>
                  </a:outerShdw>
                </a:effectLst>
                <a:cs typeface="Calibri" panose="020F0502020204030204" pitchFamily="34" charset="0"/>
              </a:rPr>
              <a:t> Bowl (16:13-16) – Euphrates dried</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7</a:t>
            </a:r>
            <a:r>
              <a:rPr lang="en-US" baseline="30000" dirty="0">
                <a:effectLst>
                  <a:outerShdw blurRad="38100" dist="38100" dir="2700000" algn="tl">
                    <a:srgbClr val="000000">
                      <a:alpha val="43137"/>
                    </a:srgbClr>
                  </a:outerShdw>
                </a:effectLst>
                <a:cs typeface="Calibri" panose="020F0502020204030204" pitchFamily="34" charset="0"/>
              </a:rPr>
              <a:t>th</a:t>
            </a:r>
            <a:r>
              <a:rPr lang="en-US" dirty="0">
                <a:effectLst>
                  <a:outerShdw blurRad="38100" dist="38100" dir="2700000" algn="tl">
                    <a:srgbClr val="000000">
                      <a:alpha val="43137"/>
                    </a:srgbClr>
                  </a:outerShdw>
                </a:effectLst>
                <a:cs typeface="Calibri" panose="020F0502020204030204" pitchFamily="34" charset="0"/>
              </a:rPr>
              <a:t> Bowl (16:17-21) – Greatest earthquake</a:t>
            </a:r>
          </a:p>
        </p:txBody>
      </p:sp>
      <p:pic>
        <p:nvPicPr>
          <p:cNvPr id="7" name="Picture 2" descr="Image result for revelation 15">
            <a:extLst>
              <a:ext uri="{FF2B5EF4-FFF2-40B4-BE49-F238E27FC236}">
                <a16:creationId xmlns:a16="http://schemas.microsoft.com/office/drawing/2014/main" id="{D887A3ED-F377-42C7-B1D6-CDD82783C4A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90466"/>
            <a:ext cx="1390918" cy="914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revelation 15">
            <a:extLst>
              <a:ext uri="{FF2B5EF4-FFF2-40B4-BE49-F238E27FC236}">
                <a16:creationId xmlns:a16="http://schemas.microsoft.com/office/drawing/2014/main" id="{02A0187C-F8FE-4E3E-BA92-994228FF8A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76882" y="76201"/>
            <a:ext cx="1390918"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15475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1524" y="381000"/>
            <a:ext cx="8780952" cy="6096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2226" name="Rectangle 1026"/>
          <p:cNvSpPr>
            <a:spLocks noGrp="1" noChangeArrowheads="1"/>
          </p:cNvSpPr>
          <p:nvPr>
            <p:ph type="title"/>
          </p:nvPr>
        </p:nvSpPr>
        <p:spPr>
          <a:xfrm>
            <a:off x="450130" y="381000"/>
            <a:ext cx="8243740" cy="1143000"/>
          </a:xfrm>
          <a:ln/>
          <a:extLst>
            <a:ext uri="{91240B29-F687-4F45-9708-019B960494DF}">
              <a14:hiddenLine xmlns:a14="http://schemas.microsoft.com/office/drawing/2010/main" w="9525">
                <a:solidFill>
                  <a:srgbClr val="FFFF00"/>
                </a:solidFill>
                <a:miter lim="800000"/>
                <a:headEnd/>
                <a:tailEnd/>
              </a14:hiddenLine>
            </a:ext>
          </a:extLst>
        </p:spPr>
        <p:txBody>
          <a:bodyPr/>
          <a:lstStyle/>
          <a:p>
            <a:pPr algn="ctr"/>
            <a:r>
              <a:rPr lang="en-US" altLang="en-US" dirty="0">
                <a:effectLst>
                  <a:outerShdw blurRad="38100" dist="38100" dir="2700000" algn="tl">
                    <a:srgbClr val="000000">
                      <a:alpha val="43137"/>
                    </a:srgbClr>
                  </a:outerShdw>
                </a:effectLst>
              </a:rPr>
              <a:t>Isaiah 13/Matthew 24 Connection</a:t>
            </a:r>
          </a:p>
        </p:txBody>
      </p:sp>
      <p:sp>
        <p:nvSpPr>
          <p:cNvPr id="52227" name="Rectangle 1027"/>
          <p:cNvSpPr>
            <a:spLocks noGrp="1" noChangeArrowheads="1"/>
          </p:cNvSpPr>
          <p:nvPr>
            <p:ph type="body" idx="1"/>
          </p:nvPr>
        </p:nvSpPr>
        <p:spPr>
          <a:xfrm>
            <a:off x="1562100" y="2171700"/>
            <a:ext cx="6019800" cy="1790700"/>
          </a:xfrm>
          <a:solidFill>
            <a:schemeClr val="tx1">
              <a:alpha val="40000"/>
            </a:schemeClr>
          </a:solidFill>
        </p:spPr>
        <p:txBody>
          <a:bodyPr/>
          <a:lstStyle/>
          <a:p>
            <a:pPr>
              <a:spcBef>
                <a:spcPts val="0"/>
              </a:spcBef>
              <a:spcAft>
                <a:spcPts val="3600"/>
              </a:spcAft>
            </a:pPr>
            <a:r>
              <a:rPr lang="en-US" altLang="en-US" b="1" dirty="0">
                <a:solidFill>
                  <a:schemeClr val="bg2"/>
                </a:solidFill>
                <a:effectLst/>
              </a:rPr>
              <a:t>Isaiah 13:10; Matthew 24:29</a:t>
            </a:r>
          </a:p>
          <a:p>
            <a:pPr>
              <a:spcBef>
                <a:spcPts val="0"/>
              </a:spcBef>
              <a:spcAft>
                <a:spcPts val="3600"/>
              </a:spcAft>
            </a:pPr>
            <a:r>
              <a:rPr lang="en-US" altLang="en-US" b="1" dirty="0">
                <a:solidFill>
                  <a:schemeClr val="bg2"/>
                </a:solidFill>
                <a:effectLst/>
              </a:rPr>
              <a:t>Isaiah 13:12; Matthew 24:21-22</a:t>
            </a:r>
          </a:p>
        </p:txBody>
      </p:sp>
    </p:spTree>
    <p:extLst>
      <p:ext uri="{BB962C8B-B14F-4D97-AF65-F5344CB8AC3E}">
        <p14:creationId xmlns:p14="http://schemas.microsoft.com/office/powerpoint/2010/main" val="284301228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4AA8CD-FCF3-4399-B022-3824A4C91E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185487"/>
          </a:xfrm>
          <a:prstGeom prst="rect">
            <a:avLst/>
          </a:prstGeom>
          <a:noFill/>
          <a:ln w="28575">
            <a:noFill/>
            <a:miter lim="800000"/>
            <a:headEnd/>
            <a:tailEnd/>
          </a:ln>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then the sign of the Son of Man will appear in the sky, and then all the tribes of the earth will mourn, and they will see the SON OF MAN COMING ON THE CLOUDS OF THE SKY with power and great glory.”</a:t>
            </a:r>
          </a:p>
        </p:txBody>
      </p:sp>
      <p:pic>
        <p:nvPicPr>
          <p:cNvPr id="2" name="Picture 2" descr="The Olivet Discourse - The End Times According to Jesus">
            <a:extLst>
              <a:ext uri="{FF2B5EF4-FFF2-40B4-BE49-F238E27FC236}">
                <a16:creationId xmlns:a16="http://schemas.microsoft.com/office/drawing/2014/main" id="{1E102789-D229-4022-9166-C46134D0DA5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5289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924960-6553-4986-8427-AC6D684AC2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185487"/>
          </a:xfrm>
          <a:prstGeom prst="rect">
            <a:avLst/>
          </a:prstGeom>
          <a:noFill/>
          <a:ln w="28575">
            <a:noFill/>
            <a:miter lim="800000"/>
            <a:headEnd/>
            <a:tailEnd/>
          </a:ln>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then the sign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 of Man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appear in the sky, and then all the tribes of the earth will mourn, and they will see the SON OF MAN COMING ON THE CLOUDS OF THE SKY with power and great glory.”</a:t>
            </a:r>
          </a:p>
        </p:txBody>
      </p:sp>
      <p:pic>
        <p:nvPicPr>
          <p:cNvPr id="2" name="Picture 2" descr="The Olivet Discourse - The End Times According to Jesus">
            <a:extLst>
              <a:ext uri="{FF2B5EF4-FFF2-40B4-BE49-F238E27FC236}">
                <a16:creationId xmlns:a16="http://schemas.microsoft.com/office/drawing/2014/main" id="{F550A669-2D15-4BE1-83AF-7C88848BFA3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5401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4KINGS.TIF"/>
          <p:cNvPicPr>
            <a:picLocks noChangeAspect="1" noChangeArrowheads="1"/>
          </p:cNvPicPr>
          <p:nvPr/>
        </p:nvPicPr>
        <p:blipFill>
          <a:blip r:embed="rId2" cstate="email">
            <a:grayscl/>
            <a:biLevel thresh="50000"/>
            <a:extLst>
              <a:ext uri="{28A0092B-C50C-407E-A947-70E740481C1C}">
                <a14:useLocalDpi xmlns:a14="http://schemas.microsoft.com/office/drawing/2010/main"/>
              </a:ext>
            </a:extLst>
          </a:blip>
          <a:srcRect/>
          <a:stretch>
            <a:fillRect/>
          </a:stretch>
        </p:blipFill>
        <p:spPr bwMode="auto">
          <a:xfrm>
            <a:off x="228600" y="152401"/>
            <a:ext cx="8683052" cy="6575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65280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6CD00A-5708-415E-A72E-A415C5FBE9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185487"/>
          </a:xfrm>
          <a:prstGeom prst="rect">
            <a:avLst/>
          </a:prstGeom>
          <a:noFill/>
          <a:ln w="28575">
            <a:noFill/>
            <a:miter lim="800000"/>
            <a:headEnd/>
            <a:tailEnd/>
          </a:ln>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then the sign of the Son of Man will appear in the sky, and then all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earth will mourn, and they will see the SON OF MAN COMING ON THE CLOUDS OF THE SKY with power and great glory.”</a:t>
            </a:r>
          </a:p>
        </p:txBody>
      </p:sp>
      <p:pic>
        <p:nvPicPr>
          <p:cNvPr id="2" name="Picture 2" descr="The Olivet Discourse - The End Times According to Jesus">
            <a:extLst>
              <a:ext uri="{FF2B5EF4-FFF2-40B4-BE49-F238E27FC236}">
                <a16:creationId xmlns:a16="http://schemas.microsoft.com/office/drawing/2014/main" id="{B2BCC54D-BC88-4B2F-BD97-48D38E0D6AE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38094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7A098B-10DB-4A72-A88D-91EE34BBBE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2693045"/>
          </a:xfrm>
          <a:prstGeom prst="rect">
            <a:avLst/>
          </a:prstGeom>
          <a:noFill/>
          <a:ln w="28575">
            <a:noFill/>
            <a:miter lim="800000"/>
            <a:headEnd/>
            <a:tailEnd/>
          </a:ln>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send forth His angels with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trumpet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gather together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elect from the four winds, from one end of the sky to the other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ED93C5F6-58A9-4AEF-943A-A1E1F58D0E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7737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76400"/>
            <a:ext cx="9144000" cy="3962400"/>
          </a:xfrm>
        </p:spPr>
        <p:txBody>
          <a:bodyPr/>
          <a:lstStyle/>
          <a:p>
            <a:pPr marL="0" indent="0" algn="just">
              <a:spcBef>
                <a:spcPts val="0"/>
              </a:spcBef>
              <a:buNone/>
              <a:defRPr/>
            </a:pPr>
            <a:r>
              <a:rPr lang="en-US" sz="3000" dirty="0">
                <a:effectLst>
                  <a:outerShdw blurRad="38100" dist="38100" dir="2700000" algn="tl">
                    <a:srgbClr val="000000">
                      <a:alpha val="43137"/>
                    </a:srgbClr>
                  </a:outerShdw>
                </a:effectLst>
              </a:rPr>
              <a:t>“Where does Paul mention the darkening of the sun (Matt. 24:29), the moon not giving its light (Matt. 24:29), the stars falling from the sky (Matt. 24:29), the powers of the heavens being shaken (Matt. 24:29), all the tribes of the earth mourning (Matt. 24:30), all the world seeing the coming of the Son of Man (Matt. 24:30), or God sending forth angels (Matt.24:31)?”</a:t>
            </a:r>
          </a:p>
        </p:txBody>
      </p:sp>
      <p:sp>
        <p:nvSpPr>
          <p:cNvPr id="2" name="Rectangle 1">
            <a:extLst>
              <a:ext uri="{FF2B5EF4-FFF2-40B4-BE49-F238E27FC236}">
                <a16:creationId xmlns:a16="http://schemas.microsoft.com/office/drawing/2014/main" id="{7E8AEF8E-0416-47D2-BEA1-15CD85CE23CD}"/>
              </a:ext>
            </a:extLst>
          </p:cNvPr>
          <p:cNvSpPr/>
          <p:nvPr/>
        </p:nvSpPr>
        <p:spPr>
          <a:xfrm>
            <a:off x="1524000" y="228600"/>
            <a:ext cx="6096000" cy="1338828"/>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John A. Sproule</a:t>
            </a:r>
          </a:p>
          <a:p>
            <a:pPr algn="ctr"/>
            <a:r>
              <a:rPr lang="en-US" sz="2000" dirty="0">
                <a:effectLst>
                  <a:outerShdw blurRad="38100" dist="38100" dir="2700000" algn="tl">
                    <a:srgbClr val="000000">
                      <a:alpha val="43137"/>
                    </a:srgbClr>
                  </a:outerShdw>
                </a:effectLst>
                <a:latin typeface="Calibri" panose="020F0502020204030204" pitchFamily="34" charset="0"/>
                <a:ea typeface="+mj-ea"/>
                <a:cs typeface="+mj-cs"/>
              </a:rPr>
              <a:t>"An Exegetical Defense of Pretribulationalism" (Th.D. diss., Grace Theological Seminary, 1981), 53.</a:t>
            </a:r>
          </a:p>
        </p:txBody>
      </p:sp>
    </p:spTree>
    <p:extLst>
      <p:ext uri="{BB962C8B-B14F-4D97-AF65-F5344CB8AC3E}">
        <p14:creationId xmlns:p14="http://schemas.microsoft.com/office/powerpoint/2010/main" val="308373704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5029200"/>
          </a:xfrm>
        </p:spPr>
        <p:txBody>
          <a:bodyPr/>
          <a:lstStyle/>
          <a:p>
            <a:pPr marL="0" indent="0" algn="just">
              <a:spcBef>
                <a:spcPts val="0"/>
              </a:spcBef>
              <a:buNone/>
              <a:defRPr/>
            </a:pPr>
            <a:r>
              <a:rPr lang="en-US" sz="2800" dirty="0">
                <a:effectLst>
                  <a:outerShdw blurRad="38100" dist="38100" dir="2700000" algn="tl">
                    <a:srgbClr val="000000">
                      <a:alpha val="43137"/>
                    </a:srgbClr>
                  </a:outerShdw>
                </a:effectLst>
              </a:rPr>
              <a:t>“Notice what happens when you examine both passages carefully. In Matthew the Son of Man comes on the clouds, while in 1 Thessalonians 4 the ascending believers are in them. In Matthew the angels gather the elect; in 1 Thessalonians the Lord Himself (note the emphasis) gathers the believers. Thessalonians only speaks of the voice of the archangel. In the Olivet Discourse nothing is said about a resurrection, while in the latter text it is the central point. In the two passages the differences in what will take place prior to the appearance of Christ is striking. Moreover, the order of ascent is absent from Matthew in spite of the fact that it is the central part of the epistle.”</a:t>
            </a:r>
          </a:p>
        </p:txBody>
      </p:sp>
      <p:sp>
        <p:nvSpPr>
          <p:cNvPr id="4" name="Rectangle 3">
            <a:extLst>
              <a:ext uri="{FF2B5EF4-FFF2-40B4-BE49-F238E27FC236}">
                <a16:creationId xmlns:a16="http://schemas.microsoft.com/office/drawing/2014/main" id="{FC4E3EA3-3F42-4E1D-8D76-B60CE10CCB30}"/>
              </a:ext>
            </a:extLst>
          </p:cNvPr>
          <p:cNvSpPr/>
          <p:nvPr/>
        </p:nvSpPr>
        <p:spPr>
          <a:xfrm>
            <a:off x="495300" y="228600"/>
            <a:ext cx="8153400" cy="1338828"/>
          </a:xfrm>
          <a:prstGeom prst="rect">
            <a:avLst/>
          </a:prstGeom>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Paul D. Feinberg</a:t>
            </a:r>
          </a:p>
          <a:p>
            <a:pPr algn="ctr"/>
            <a:r>
              <a:rPr lang="en-US" sz="2000" dirty="0">
                <a:effectLst>
                  <a:outerShdw blurRad="38100" dist="38100" dir="2700000" algn="tl">
                    <a:srgbClr val="000000">
                      <a:alpha val="43137"/>
                    </a:srgbClr>
                  </a:outerShdw>
                </a:effectLst>
                <a:latin typeface="Calibri" panose="020F0502020204030204" pitchFamily="34" charset="0"/>
                <a:ea typeface="+mj-ea"/>
                <a:cs typeface="+mj-cs"/>
              </a:rPr>
              <a:t>"Response: Paul D. Feinberg," in The Rapture: Pre-, Mid-, or </a:t>
            </a:r>
            <a:r>
              <a:rPr lang="en-US" sz="2000" dirty="0" err="1">
                <a:effectLst>
                  <a:outerShdw blurRad="38100" dist="38100" dir="2700000" algn="tl">
                    <a:srgbClr val="000000">
                      <a:alpha val="43137"/>
                    </a:srgbClr>
                  </a:outerShdw>
                </a:effectLst>
                <a:latin typeface="Calibri" panose="020F0502020204030204" pitchFamily="34" charset="0"/>
                <a:ea typeface="+mj-ea"/>
                <a:cs typeface="+mj-cs"/>
              </a:rPr>
              <a:t>Posttribulational</a:t>
            </a:r>
            <a:r>
              <a:rPr lang="en-US" sz="2000" dirty="0">
                <a:effectLst>
                  <a:outerShdw blurRad="38100" dist="38100" dir="2700000" algn="tl">
                    <a:srgbClr val="000000">
                      <a:alpha val="43137"/>
                    </a:srgbClr>
                  </a:outerShdw>
                </a:effectLst>
                <a:latin typeface="Calibri" panose="020F0502020204030204" pitchFamily="34" charset="0"/>
                <a:ea typeface="+mj-ea"/>
                <a:cs typeface="+mj-cs"/>
              </a:rPr>
              <a:t>, ed. Richard R. Reiter (Grand Rapids: Zondervan, 1984), 225.</a:t>
            </a:r>
          </a:p>
        </p:txBody>
      </p:sp>
    </p:spTree>
    <p:extLst>
      <p:ext uri="{BB962C8B-B14F-4D97-AF65-F5344CB8AC3E}">
        <p14:creationId xmlns:p14="http://schemas.microsoft.com/office/powerpoint/2010/main" val="2965252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ChangeArrowheads="1"/>
          </p:cNvSpPr>
          <p:nvPr/>
        </p:nvSpPr>
        <p:spPr bwMode="auto">
          <a:xfrm>
            <a:off x="0" y="1732540"/>
            <a:ext cx="9144000" cy="470898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dirty="0">
                <a:latin typeface="Calibri" panose="020F0502020204030204" pitchFamily="34" charset="0"/>
                <a:cs typeface="Calibri" panose="020F0502020204030204" pitchFamily="34" charset="0"/>
              </a:rPr>
              <a:t>In Matthew 24–Matthew 25 the expositor should, therefore, understand that the program of God for the end of the age has in view the period ending with the second coming of Christ to the earth and the establishment of His earthly Kingdom, </a:t>
            </a:r>
            <a:r>
              <a:rPr lang="en-US" sz="3000" b="1" u="sng" dirty="0">
                <a:solidFill>
                  <a:srgbClr val="FFFFCC"/>
                </a:solidFill>
                <a:latin typeface="Calibri" panose="020F0502020204030204" pitchFamily="34" charset="0"/>
                <a:cs typeface="Calibri" panose="020F0502020204030204" pitchFamily="34" charset="0"/>
              </a:rPr>
              <a:t>not the church age specifically ending with the rapture</a:t>
            </a:r>
            <a:r>
              <a:rPr lang="en-US" sz="3000" dirty="0">
                <a:latin typeface="Calibri" panose="020F0502020204030204" pitchFamily="34" charset="0"/>
                <a:cs typeface="Calibri" panose="020F0502020204030204" pitchFamily="34" charset="0"/>
              </a:rPr>
              <a:t>. Both the questions of the disciples and the answers of Christ are therefore, keyed to the </a:t>
            </a:r>
            <a:r>
              <a:rPr lang="en-US" sz="3000" b="1" u="sng" dirty="0">
                <a:solidFill>
                  <a:srgbClr val="FFFFCC"/>
                </a:solidFill>
                <a:latin typeface="Calibri" panose="020F0502020204030204" pitchFamily="34" charset="0"/>
                <a:cs typeface="Calibri" panose="020F0502020204030204" pitchFamily="34" charset="0"/>
              </a:rPr>
              <a:t>Jewish expectation based on Old Testament prophecy</a:t>
            </a:r>
            <a:r>
              <a:rPr lang="en-US" sz="3000" dirty="0">
                <a:latin typeface="Calibri" panose="020F0502020204030204" pitchFamily="34" charset="0"/>
                <a:cs typeface="Calibri" panose="020F0502020204030204" pitchFamily="34" charset="0"/>
              </a:rPr>
              <a:t>, and the program of God for the earth in general </a:t>
            </a:r>
            <a:r>
              <a:rPr lang="en-US" sz="3000" b="1" u="sng" dirty="0">
                <a:solidFill>
                  <a:srgbClr val="FFFFCC"/>
                </a:solidFill>
                <a:latin typeface="Calibri" panose="020F0502020204030204" pitchFamily="34" charset="0"/>
                <a:cs typeface="Calibri" panose="020F0502020204030204" pitchFamily="34" charset="0"/>
              </a:rPr>
              <a:t>rather than the church as the body of Christ</a:t>
            </a:r>
            <a:r>
              <a:rPr lang="en-US" alt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2" name="Rectangle 1"/>
          <p:cNvSpPr/>
          <p:nvPr/>
        </p:nvSpPr>
        <p:spPr>
          <a:xfrm>
            <a:off x="1354544" y="231817"/>
            <a:ext cx="6434912" cy="1254189"/>
          </a:xfrm>
          <a:prstGeom prst="rect">
            <a:avLst/>
          </a:prstGeom>
        </p:spPr>
        <p:txBody>
          <a:bodyPr wrap="square">
            <a:spAutoFit/>
          </a:bodyPr>
          <a:lstStyle/>
          <a:p>
            <a:pPr algn="ctr">
              <a:spcAft>
                <a:spcPts val="900"/>
              </a:spcAft>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F. Walvoord</a:t>
            </a:r>
          </a:p>
          <a:p>
            <a:pPr algn="ctr">
              <a:defRPr/>
            </a:pP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"Christ's Olivet Discourse on the End of the Age - Part I," Bibliotheca Sacra 128/#510 (April 1971), p. 116.</a:t>
            </a: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53117D2-0BD9-4085-9522-BF0C52141D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657" y="152400"/>
            <a:ext cx="1135745" cy="1097280"/>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D992F8-09FF-4F07-B149-A1FCCBB843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262432"/>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Isaiah 27:13</a:t>
            </a:r>
          </a:p>
          <a:p>
            <a:pPr algn="just"/>
            <a:r>
              <a:rPr lang="en-US" sz="3200" dirty="0">
                <a:effectLst>
                  <a:outerShdw blurRad="38100" dist="38100" dir="2700000" algn="tl">
                    <a:srgbClr val="000000">
                      <a:alpha val="43137"/>
                    </a:srgbClr>
                  </a:outerShdw>
                </a:effectLst>
                <a:latin typeface="Calibri" panose="020F0502020204030204" pitchFamily="34" charset="0"/>
              </a:rPr>
              <a:t>“It will come about also in that day that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 great trumpet will be blown</a:t>
            </a:r>
            <a:r>
              <a:rPr lang="en-US" sz="3200" dirty="0">
                <a:effectLst>
                  <a:outerShdw blurRad="38100" dist="38100" dir="2700000" algn="tl">
                    <a:srgbClr val="000000">
                      <a:alpha val="43137"/>
                    </a:srgbClr>
                  </a:outerShdw>
                </a:effectLst>
                <a:latin typeface="Calibri" panose="020F0502020204030204" pitchFamily="34" charset="0"/>
              </a:rPr>
              <a:t>, and those who were perishing in the land of Assyria and who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scattered</a:t>
            </a:r>
            <a:r>
              <a:rPr lang="en-US" sz="3200" dirty="0">
                <a:effectLst>
                  <a:outerShdw blurRad="38100" dist="38100" dir="2700000" algn="tl">
                    <a:srgbClr val="000000">
                      <a:alpha val="43137"/>
                    </a:srgbClr>
                  </a:outerShdw>
                </a:effectLst>
                <a:latin typeface="Calibri" panose="020F0502020204030204" pitchFamily="34" charset="0"/>
              </a:rPr>
              <a:t> in the land of Egypt will come and worship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 in the holy mountain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at Jerusalem</a:t>
            </a:r>
            <a:r>
              <a:rPr lang="en-US" sz="3200" dirty="0">
                <a:effectLst>
                  <a:outerShdw blurRad="38100" dist="38100" dir="2700000" algn="tl">
                    <a:srgbClr val="000000">
                      <a:alpha val="43137"/>
                    </a:srgbClr>
                  </a:outerShdw>
                </a:effectLst>
                <a:latin typeface="Calibri" panose="020F0502020204030204" pitchFamily="34" charset="0"/>
              </a:rPr>
              <a:t>.”</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AB81E93-1EE0-4BFF-9E47-EFCEB03FF0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2712" y="3307080"/>
            <a:ext cx="1718576" cy="1645920"/>
          </a:xfrm>
          <a:prstGeom prst="rect">
            <a:avLst/>
          </a:prstGeom>
        </p:spPr>
      </p:pic>
    </p:spTree>
    <p:extLst>
      <p:ext uri="{BB962C8B-B14F-4D97-AF65-F5344CB8AC3E}">
        <p14:creationId xmlns:p14="http://schemas.microsoft.com/office/powerpoint/2010/main" val="247649387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7A893A-C925-4595-9FD3-FF66A7D08A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76998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send forth His angels with a great trumpet and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together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His elect from the four winds, from one end of the sky to the other.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976A34F1-1E73-459F-A123-FAB52A48212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59683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4633A5-B96A-4886-B7AF-7D2B0514CB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1" y="1"/>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Isaiah 11:11-12</a:t>
            </a:r>
          </a:p>
          <a:p>
            <a:pPr algn="just">
              <a:spcAft>
                <a:spcPts val="1000"/>
              </a:spcAft>
            </a:pPr>
            <a:r>
              <a:rPr lang="en-US" sz="3200" dirty="0">
                <a:effectLst>
                  <a:outerShdw blurRad="38100" dist="38100" dir="2700000" algn="tl">
                    <a:srgbClr val="000000">
                      <a:alpha val="43137"/>
                    </a:srgbClr>
                  </a:outerShdw>
                </a:effectLst>
                <a:latin typeface="Calibri" panose="020F0502020204030204" pitchFamily="34" charset="0"/>
              </a:rPr>
              <a:t>Then it will happen on that day that the Lord Will again recover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second time</a:t>
            </a:r>
            <a:r>
              <a:rPr lang="en-US" sz="3200" dirty="0">
                <a:effectLst>
                  <a:outerShdw blurRad="38100" dist="38100" dir="2700000" algn="tl">
                    <a:srgbClr val="000000">
                      <a:alpha val="43137"/>
                    </a:srgbClr>
                  </a:outerShdw>
                </a:effectLst>
                <a:latin typeface="Calibri" panose="020F0502020204030204" pitchFamily="34" charset="0"/>
              </a:rPr>
              <a:t> with His hand The remnant of His people, who will remain, From Assyria, Egypt, </a:t>
            </a:r>
            <a:r>
              <a:rPr lang="en-US" sz="3200" dirty="0" err="1">
                <a:effectLst>
                  <a:outerShdw blurRad="38100" dist="38100" dir="2700000" algn="tl">
                    <a:srgbClr val="000000">
                      <a:alpha val="43137"/>
                    </a:srgbClr>
                  </a:outerShdw>
                </a:effectLst>
                <a:latin typeface="Calibri" panose="020F0502020204030204" pitchFamily="34" charset="0"/>
              </a:rPr>
              <a:t>Pathros</a:t>
            </a:r>
            <a:r>
              <a:rPr lang="en-US" sz="3200" dirty="0">
                <a:effectLst>
                  <a:outerShdw blurRad="38100" dist="38100" dir="2700000" algn="tl">
                    <a:srgbClr val="000000">
                      <a:alpha val="43137"/>
                    </a:srgbClr>
                  </a:outerShdw>
                </a:effectLst>
                <a:latin typeface="Calibri" panose="020F0502020204030204" pitchFamily="34" charset="0"/>
              </a:rPr>
              <a:t>, Cush, Elam, Shinar, </a:t>
            </a:r>
            <a:r>
              <a:rPr lang="en-US" sz="3200" dirty="0" err="1">
                <a:effectLst>
                  <a:outerShdw blurRad="38100" dist="38100" dir="2700000" algn="tl">
                    <a:srgbClr val="000000">
                      <a:alpha val="43137"/>
                    </a:srgbClr>
                  </a:outerShdw>
                </a:effectLst>
                <a:latin typeface="Calibri" panose="020F0502020204030204" pitchFamily="34" charset="0"/>
              </a:rPr>
              <a:t>Hamath</a:t>
            </a:r>
            <a:r>
              <a:rPr lang="en-US" sz="3200" dirty="0">
                <a:effectLst>
                  <a:outerShdw blurRad="38100" dist="38100" dir="2700000" algn="tl">
                    <a:srgbClr val="000000">
                      <a:alpha val="43137"/>
                    </a:srgbClr>
                  </a:outerShdw>
                </a:effectLst>
                <a:latin typeface="Calibri" panose="020F0502020204030204" pitchFamily="34" charset="0"/>
              </a:rPr>
              <a:t>, And from the islands of the sea.</a:t>
            </a:r>
            <a:r>
              <a:rPr lang="en-US" sz="3200" baseline="30000" dirty="0">
                <a:effectLst>
                  <a:outerShdw blurRad="38100" dist="38100" dir="2700000" algn="tl">
                    <a:srgbClr val="000000">
                      <a:alpha val="43137"/>
                    </a:srgbClr>
                  </a:outerShdw>
                </a:effectLst>
                <a:latin typeface="Calibri" panose="020F0502020204030204" pitchFamily="34" charset="0"/>
              </a:rPr>
              <a:t>12 </a:t>
            </a:r>
            <a:r>
              <a:rPr lang="en-US" sz="3200" dirty="0">
                <a:effectLst>
                  <a:outerShdw blurRad="38100" dist="38100" dir="2700000" algn="tl">
                    <a:srgbClr val="000000">
                      <a:alpha val="43137"/>
                    </a:srgbClr>
                  </a:outerShdw>
                </a:effectLst>
                <a:latin typeface="Calibri" panose="020F0502020204030204" pitchFamily="34" charset="0"/>
              </a:rPr>
              <a:t>And He will lift up a standard for the nations And assemble the banished ones of Israel,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And will gather the dispersed of Judah From the four corners of the earth</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168919637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F6F4B4-3FDE-476C-8938-64EA3C76BE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76998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24:31</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will send forth His angels with a great trumpet and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together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elect from the four winds, from one end of the sky to the other.”</a:t>
            </a:r>
          </a:p>
        </p:txBody>
      </p:sp>
      <p:pic>
        <p:nvPicPr>
          <p:cNvPr id="2" name="Picture 2" descr="The Olivet Discourse - The End Times According to Jesus">
            <a:extLst>
              <a:ext uri="{FF2B5EF4-FFF2-40B4-BE49-F238E27FC236}">
                <a16:creationId xmlns:a16="http://schemas.microsoft.com/office/drawing/2014/main" id="{1034AE72-1F60-49F1-8041-E1B3F219FF7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5594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450CF3-8F22-4259-AE5B-4404CFBA0A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473975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23:37-39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“Jerusalem, Jerusalem, who kills the prophets and stones those who are sent to her! How often I wanted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children together, the way a hen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gathers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say to you, from now on you will not see Me until you say,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841505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Eight parabolic exhortations (24:32‒25:46)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71836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3E3BFD-7BD9-4782-9299-6878ECC539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8300" y="475481"/>
            <a:ext cx="5867400" cy="5907041"/>
          </a:xfrm>
          <a:prstGeom prst="rect">
            <a:avLst/>
          </a:prstGeom>
        </p:spPr>
      </p:pic>
    </p:spTree>
    <p:extLst>
      <p:ext uri="{BB962C8B-B14F-4D97-AF65-F5344CB8AC3E}">
        <p14:creationId xmlns:p14="http://schemas.microsoft.com/office/powerpoint/2010/main" val="318533474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77E70F-83D6-45F9-A5E9-E38582CDA3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4247317"/>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Zechariah 13:8-9</a:t>
            </a:r>
          </a:p>
          <a:p>
            <a:pPr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come about in all the land,” Declares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two parts in it will be cut off and perish; But the third will be left in 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bring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third part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fire, Refine them as silver is refined, And test them as gold is tested. They will call on My name, And I will answer them; I will say, ‘They are My people,’ And they will say,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my God.’ ” </a:t>
            </a:r>
          </a:p>
        </p:txBody>
      </p:sp>
    </p:spTree>
    <p:extLst>
      <p:ext uri="{BB962C8B-B14F-4D97-AF65-F5344CB8AC3E}">
        <p14:creationId xmlns:p14="http://schemas.microsoft.com/office/powerpoint/2010/main" val="394587600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8C499D-0B99-4D9E-A8CB-8E7F8057E1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Ezekiel 20:33-38</a:t>
            </a:r>
          </a:p>
          <a:p>
            <a:pPr algn="just">
              <a:spcAft>
                <a:spcPts val="1000"/>
              </a:spcAft>
            </a:pPr>
            <a:r>
              <a:rPr lang="en-US" sz="3100" baseline="30000" dirty="0">
                <a:effectLst>
                  <a:outerShdw blurRad="38100" dist="38100" dir="2700000" algn="tl">
                    <a:srgbClr val="000000">
                      <a:alpha val="43137"/>
                    </a:srgbClr>
                  </a:outerShdw>
                </a:effectLst>
                <a:latin typeface="Calibri" panose="020F0502020204030204" pitchFamily="34" charset="0"/>
              </a:rPr>
              <a:t>33 </a:t>
            </a:r>
            <a:r>
              <a:rPr lang="en-US" sz="3100" dirty="0">
                <a:effectLst>
                  <a:outerShdw blurRad="38100" dist="38100" dir="2700000" algn="tl">
                    <a:srgbClr val="000000">
                      <a:alpha val="43137"/>
                    </a:srgbClr>
                  </a:outerShdw>
                </a:effectLst>
                <a:latin typeface="Calibri" panose="020F0502020204030204" pitchFamily="34" charset="0"/>
              </a:rPr>
              <a:t>“As I live,” declares the Lord </a:t>
            </a:r>
            <a:r>
              <a:rPr lang="en-US" sz="3100" cap="small" dirty="0">
                <a:effectLst>
                  <a:outerShdw blurRad="38100" dist="38100" dir="2700000" algn="tl">
                    <a:srgbClr val="000000">
                      <a:alpha val="43137"/>
                    </a:srgbClr>
                  </a:outerShdw>
                </a:effectLst>
                <a:latin typeface="Calibri" panose="020F0502020204030204" pitchFamily="34" charset="0"/>
              </a:rPr>
              <a:t>God</a:t>
            </a:r>
            <a:r>
              <a:rPr lang="en-US" sz="3100" dirty="0">
                <a:effectLst>
                  <a:outerShdw blurRad="38100" dist="38100" dir="2700000" algn="tl">
                    <a:srgbClr val="000000">
                      <a:alpha val="43137"/>
                    </a:srgbClr>
                  </a:outerShdw>
                </a:effectLst>
                <a:latin typeface="Calibri" panose="020F0502020204030204" pitchFamily="34" charset="0"/>
              </a:rPr>
              <a:t>, “surely with a mighty hand and with an outstretched arm and with wrath poured out, I shall be king over you. </a:t>
            </a:r>
            <a:r>
              <a:rPr lang="en-US" sz="3100" baseline="30000" dirty="0">
                <a:effectLst>
                  <a:outerShdw blurRad="38100" dist="38100" dir="2700000" algn="tl">
                    <a:srgbClr val="000000">
                      <a:alpha val="43137"/>
                    </a:srgbClr>
                  </a:outerShdw>
                </a:effectLst>
                <a:latin typeface="Calibri" panose="020F0502020204030204" pitchFamily="34" charset="0"/>
              </a:rPr>
              <a:t>34 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I will bring you out from the peoples and gather you from the lands where you are scattered</a:t>
            </a:r>
            <a:r>
              <a:rPr lang="en-US" sz="3100" dirty="0">
                <a:effectLst>
                  <a:outerShdw blurRad="38100" dist="38100" dir="2700000" algn="tl">
                    <a:srgbClr val="000000">
                      <a:alpha val="43137"/>
                    </a:srgbClr>
                  </a:outerShdw>
                </a:effectLst>
                <a:latin typeface="Calibri" panose="020F0502020204030204" pitchFamily="34" charset="0"/>
              </a:rPr>
              <a:t>, with a mighty hand and with an outstretched arm and with wrath poured out; </a:t>
            </a:r>
            <a:r>
              <a:rPr lang="en-US" sz="3100" baseline="30000" dirty="0">
                <a:effectLst>
                  <a:outerShdw blurRad="38100" dist="38100" dir="2700000" algn="tl">
                    <a:srgbClr val="000000">
                      <a:alpha val="43137"/>
                    </a:srgbClr>
                  </a:outerShdw>
                </a:effectLst>
                <a:latin typeface="Calibri" panose="020F0502020204030204" pitchFamily="34" charset="0"/>
              </a:rPr>
              <a:t>35 </a:t>
            </a:r>
            <a:r>
              <a:rPr lang="en-US" sz="3100" dirty="0">
                <a:effectLst>
                  <a:outerShdw blurRad="38100" dist="38100" dir="2700000" algn="tl">
                    <a:srgbClr val="000000">
                      <a:alpha val="43137"/>
                    </a:srgbClr>
                  </a:outerShdw>
                </a:effectLst>
                <a:latin typeface="Calibri" panose="020F0502020204030204" pitchFamily="34" charset="0"/>
              </a:rPr>
              <a:t>and I will bring you into the wilderness of the peoples, and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there I will enter into judgment</a:t>
            </a:r>
            <a:r>
              <a:rPr lang="en-US" sz="31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100" dirty="0">
                <a:effectLst>
                  <a:outerShdw blurRad="38100" dist="38100" dir="2700000" algn="tl">
                    <a:srgbClr val="000000">
                      <a:alpha val="43137"/>
                    </a:srgbClr>
                  </a:outerShdw>
                </a:effectLst>
                <a:latin typeface="Calibri" panose="020F0502020204030204" pitchFamily="34" charset="0"/>
              </a:rPr>
              <a:t>. . .</a:t>
            </a:r>
          </a:p>
        </p:txBody>
      </p:sp>
    </p:spTree>
    <p:extLst>
      <p:ext uri="{BB962C8B-B14F-4D97-AF65-F5344CB8AC3E}">
        <p14:creationId xmlns:p14="http://schemas.microsoft.com/office/powerpoint/2010/main" val="248464445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BC80AA-FBBD-46D9-AD08-02FBEEE0A1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Ezekiel 20:33-38</a:t>
            </a:r>
          </a:p>
          <a:p>
            <a:pPr algn="just">
              <a:spcAft>
                <a:spcPts val="0"/>
              </a:spcAft>
            </a:pPr>
            <a:r>
              <a:rPr lang="en-US" sz="3100" dirty="0">
                <a:effectLst>
                  <a:outerShdw blurRad="38100" dist="38100" dir="2700000" algn="tl">
                    <a:srgbClr val="000000">
                      <a:alpha val="43137"/>
                    </a:srgbClr>
                  </a:outerShdw>
                </a:effectLst>
                <a:latin typeface="Calibri" panose="020F0502020204030204" pitchFamily="34" charset="0"/>
              </a:rPr>
              <a:t>…</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with you face to face</a:t>
            </a:r>
            <a:r>
              <a:rPr lang="en-US" sz="3100" dirty="0">
                <a:effectLst>
                  <a:outerShdw blurRad="38100" dist="38100" dir="2700000" algn="tl">
                    <a:srgbClr val="000000">
                      <a:alpha val="43137"/>
                    </a:srgbClr>
                  </a:outerShdw>
                </a:effectLst>
                <a:latin typeface="Calibri" panose="020F0502020204030204" pitchFamily="34" charset="0"/>
              </a:rPr>
              <a:t>. </a:t>
            </a:r>
            <a:r>
              <a:rPr lang="en-US" sz="3100" baseline="30000" dirty="0">
                <a:effectLst>
                  <a:outerShdw blurRad="38100" dist="38100" dir="2700000" algn="tl">
                    <a:srgbClr val="000000">
                      <a:alpha val="43137"/>
                    </a:srgbClr>
                  </a:outerShdw>
                </a:effectLst>
                <a:latin typeface="Calibri" panose="020F0502020204030204" pitchFamily="34" charset="0"/>
              </a:rPr>
              <a:t>36</a:t>
            </a:r>
            <a:r>
              <a:rPr lang="en-US" sz="3100" dirty="0">
                <a:effectLst>
                  <a:outerShdw blurRad="38100" dist="38100" dir="2700000" algn="tl">
                    <a:srgbClr val="000000">
                      <a:alpha val="43137"/>
                    </a:srgbClr>
                  </a:outerShdw>
                </a:effectLst>
                <a:latin typeface="Calibri" panose="020F0502020204030204" pitchFamily="34" charset="0"/>
              </a:rPr>
              <a:t> As I entered into judgment with your fathers in the wilderness of the land of Egypt, so I will enter into judgment with you,” declares the Lord </a:t>
            </a:r>
            <a:r>
              <a:rPr lang="en-US" sz="3100" cap="small" dirty="0">
                <a:effectLst>
                  <a:outerShdw blurRad="38100" dist="38100" dir="2700000" algn="tl">
                    <a:srgbClr val="000000">
                      <a:alpha val="43137"/>
                    </a:srgbClr>
                  </a:outerShdw>
                </a:effectLst>
                <a:latin typeface="Calibri" panose="020F0502020204030204" pitchFamily="34" charset="0"/>
              </a:rPr>
              <a:t>God.</a:t>
            </a:r>
            <a:r>
              <a:rPr lang="en-US" sz="3100" dirty="0">
                <a:effectLst>
                  <a:outerShdw blurRad="38100" dist="38100" dir="2700000" algn="tl">
                    <a:srgbClr val="000000">
                      <a:alpha val="43137"/>
                    </a:srgbClr>
                  </a:outerShdw>
                </a:effectLst>
                <a:latin typeface="Calibri" panose="020F0502020204030204" pitchFamily="34" charset="0"/>
              </a:rPr>
              <a:t> </a:t>
            </a:r>
            <a:r>
              <a:rPr lang="en-US" sz="3100" baseline="30000" dirty="0">
                <a:effectLst>
                  <a:outerShdw blurRad="38100" dist="38100" dir="2700000" algn="tl">
                    <a:srgbClr val="000000">
                      <a:alpha val="43137"/>
                    </a:srgbClr>
                  </a:outerShdw>
                </a:effectLst>
                <a:latin typeface="Calibri" panose="020F0502020204030204" pitchFamily="34" charset="0"/>
              </a:rPr>
              <a:t>37 </a:t>
            </a:r>
            <a:r>
              <a:rPr lang="en-US" sz="3100" dirty="0">
                <a:effectLst>
                  <a:outerShdw blurRad="38100" dist="38100" dir="2700000" algn="tl">
                    <a:srgbClr val="000000">
                      <a:alpha val="43137"/>
                    </a:srgbClr>
                  </a:outerShdw>
                </a:effectLst>
                <a:latin typeface="Calibri" panose="020F0502020204030204" pitchFamily="34" charset="0"/>
              </a:rPr>
              <a:t>“I will make you pass under the rod, and I will bring you into the bond of the covenant; </a:t>
            </a:r>
            <a:r>
              <a:rPr lang="en-US" sz="3100" baseline="30000" dirty="0">
                <a:effectLst>
                  <a:outerShdw blurRad="38100" dist="38100" dir="2700000" algn="tl">
                    <a:srgbClr val="000000">
                      <a:alpha val="43137"/>
                    </a:srgbClr>
                  </a:outerShdw>
                </a:effectLst>
                <a:latin typeface="Calibri" panose="020F0502020204030204" pitchFamily="34" charset="0"/>
              </a:rPr>
              <a:t>38 </a:t>
            </a:r>
            <a:r>
              <a:rPr lang="en-US" sz="3100" b="1" u="sng" dirty="0">
                <a:solidFill>
                  <a:srgbClr val="FFFFCC"/>
                </a:solidFill>
                <a:effectLst>
                  <a:outerShdw blurRad="38100" dist="38100" dir="2700000" algn="tl">
                    <a:srgbClr val="000000">
                      <a:alpha val="43137"/>
                    </a:srgbClr>
                  </a:outerShdw>
                </a:effectLst>
                <a:latin typeface="Calibri" panose="020F0502020204030204" pitchFamily="34" charset="0"/>
              </a:rPr>
              <a:t>and I will purge from you the rebels and those who transgress against Me</a:t>
            </a:r>
            <a:r>
              <a:rPr lang="en-US" sz="3100" dirty="0">
                <a:effectLst>
                  <a:outerShdw blurRad="38100" dist="38100" dir="2700000" algn="tl">
                    <a:srgbClr val="000000">
                      <a:alpha val="43137"/>
                    </a:srgbClr>
                  </a:outerShdw>
                </a:effectLst>
                <a:latin typeface="Calibri" panose="020F0502020204030204" pitchFamily="34" charset="0"/>
              </a:rPr>
              <a:t>; I will bring them out of the land where they sojourn, but they will not enter the land of Israel. Thus you will know that I am the </a:t>
            </a:r>
            <a:r>
              <a:rPr lang="en-US" sz="3100" cap="small" dirty="0">
                <a:effectLst>
                  <a:outerShdw blurRad="38100" dist="38100" dir="2700000" algn="tl">
                    <a:srgbClr val="000000">
                      <a:alpha val="43137"/>
                    </a:srgbClr>
                  </a:outerShdw>
                </a:effectLst>
                <a:latin typeface="Calibri" panose="020F0502020204030204" pitchFamily="34" charset="0"/>
              </a:rPr>
              <a:t>Lord</a:t>
            </a:r>
            <a:r>
              <a:rPr lang="en-US" sz="31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128124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b="1" u="sng" dirty="0">
                <a:solidFill>
                  <a:srgbClr val="FFFFCC"/>
                </a:solidFill>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49179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0B7965-5923-4161-8875-DE8F9CE43C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846933"/>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3:9</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do not suppose that you can say to yourselves, ‘We have Abraham for our father’; for I say to you that from these stones God is able to raise up children to Abraham.”</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725FBDE-5E65-4C2E-B4C4-1CB6D4DA53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4720" y="3154680"/>
            <a:ext cx="2194560" cy="1645920"/>
          </a:xfrm>
          <a:prstGeom prst="rect">
            <a:avLst/>
          </a:prstGeom>
        </p:spPr>
      </p:pic>
    </p:spTree>
    <p:extLst>
      <p:ext uri="{BB962C8B-B14F-4D97-AF65-F5344CB8AC3E}">
        <p14:creationId xmlns:p14="http://schemas.microsoft.com/office/powerpoint/2010/main" val="175161112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0B0AE7-D0F1-47E6-B292-F3D618E44D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339376"/>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Romans 2:28-29</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is not a Jew who is one outwardly, nor is circumcision that which is outward in the flesh.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is a Jew who is one inwardly; and circumcision is that which is of the heart, by the Spirit, not by the letter; and his praise is not from men, but from God.”</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363164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565534-1BCC-4D10-8492-9E8CFBA036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Romans 9:6</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is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as though the word of God has failed. For they are not all Israel who are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descended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Israel.”</a:t>
            </a:r>
            <a:endParaRPr lang="en-US" alt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33B9215-4832-441A-8E38-145B9DBC1E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9604" y="2089485"/>
            <a:ext cx="2724791" cy="2743200"/>
          </a:xfrm>
          <a:prstGeom prst="rect">
            <a:avLst/>
          </a:prstGeom>
        </p:spPr>
      </p:pic>
    </p:spTree>
    <p:extLst>
      <p:ext uri="{BB962C8B-B14F-4D97-AF65-F5344CB8AC3E}">
        <p14:creationId xmlns:p14="http://schemas.microsoft.com/office/powerpoint/2010/main" val="299396930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1F7719-C9AA-440F-8BD2-8DBD44C412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2:9</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know your tribulation and your </a:t>
            </a:r>
            <a:r>
              <a:rPr lang="en-US" sz="3200" dirty="0">
                <a:effectLst>
                  <a:outerShdw blurRad="38100" dist="38100" dir="2700000" algn="tl">
                    <a:srgbClr val="000000">
                      <a:alpha val="43137"/>
                    </a:srgbClr>
                  </a:outerShdw>
                </a:effectLst>
                <a:latin typeface="Calibri" panose="020F0502020204030204" pitchFamily="34" charset="0"/>
              </a:rPr>
              <a:t>poverty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t>
            </a:r>
            <a:r>
              <a:rPr lang="en-US" sz="3200" dirty="0">
                <a:effectLst>
                  <a:outerShdw blurRad="38100" dist="38100" dir="2700000" algn="tl">
                    <a:srgbClr val="000000">
                      <a:alpha val="43137"/>
                    </a:srgbClr>
                  </a:outerShdw>
                </a:effectLst>
                <a:latin typeface="Calibri" panose="020F0502020204030204" pitchFamily="34" charset="0"/>
              </a:rPr>
              <a:t>you are rich</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blasphemy by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those who say they are Jews and are not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are a synagogue of Satan.”</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C011197-2529-438F-AF71-1C226654E60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1211" y="3200400"/>
            <a:ext cx="2821578" cy="1645920"/>
          </a:xfrm>
          <a:prstGeom prst="rect">
            <a:avLst/>
          </a:prstGeom>
        </p:spPr>
      </p:pic>
    </p:spTree>
    <p:extLst>
      <p:ext uri="{BB962C8B-B14F-4D97-AF65-F5344CB8AC3E}">
        <p14:creationId xmlns:p14="http://schemas.microsoft.com/office/powerpoint/2010/main" val="57257485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1132504360"/>
              </p:ext>
            </p:extLst>
          </p:nvPr>
        </p:nvGraphicFramePr>
        <p:xfrm>
          <a:off x="76201" y="228596"/>
          <a:ext cx="8991599" cy="6400808"/>
        </p:xfrm>
        <a:graphic>
          <a:graphicData uri="http://schemas.openxmlformats.org/drawingml/2006/table">
            <a:tbl>
              <a:tblPr firstRow="1" bandRow="1">
                <a:tableStyleId>{073A0DAA-6AF3-43AB-8588-CEC1D06C72B9}</a:tableStyleId>
              </a:tblPr>
              <a:tblGrid>
                <a:gridCol w="2743200">
                  <a:extLst>
                    <a:ext uri="{9D8B030D-6E8A-4147-A177-3AD203B41FA5}">
                      <a16:colId xmlns:a16="http://schemas.microsoft.com/office/drawing/2014/main" val="2807051881"/>
                    </a:ext>
                  </a:extLst>
                </a:gridCol>
                <a:gridCol w="2667000">
                  <a:extLst>
                    <a:ext uri="{9D8B030D-6E8A-4147-A177-3AD203B41FA5}">
                      <a16:colId xmlns:a16="http://schemas.microsoft.com/office/drawing/2014/main" val="416673137"/>
                    </a:ext>
                  </a:extLst>
                </a:gridCol>
                <a:gridCol w="3581399">
                  <a:extLst>
                    <a:ext uri="{9D8B030D-6E8A-4147-A177-3AD203B41FA5}">
                      <a16:colId xmlns:a16="http://schemas.microsoft.com/office/drawing/2014/main" val="3259655191"/>
                    </a:ext>
                  </a:extLst>
                </a:gridCol>
              </a:tblGrid>
              <a:tr h="64008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Discontinuity Between Israel &amp; the Church</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0" i="0" u="none" strike="noStrike" cap="none" normalizeH="0" baseline="0" dirty="0">
                        <a:ln>
                          <a:noFill/>
                        </a:ln>
                        <a:solidFill>
                          <a:srgbClr val="C00000"/>
                        </a:solidFill>
                        <a:effectLst/>
                        <a:latin typeface="Calibri" panose="020F0502020204030204" pitchFamily="34" charset="0"/>
                      </a:endParaRP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ISRAEL</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CHURCH</a:t>
                      </a:r>
                    </a:p>
                  </a:txBody>
                  <a:tcPr marT="45714" marB="45714" anchor="ctr" horzOverflow="overflow"/>
                </a:tc>
                <a:extLst>
                  <a:ext uri="{0D108BD9-81ED-4DB2-BD59-A6C34878D82A}">
                    <a16:rowId xmlns:a16="http://schemas.microsoft.com/office/drawing/2014/main" val="1459597859"/>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Governing principle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Law</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NT</a:t>
                      </a:r>
                    </a:p>
                  </a:txBody>
                  <a:tcPr marT="45726" marB="45726" anchor="ctr" horzOverflow="overflow"/>
                </a:tc>
                <a:extLst>
                  <a:ext uri="{0D108BD9-81ED-4DB2-BD59-A6C34878D82A}">
                    <a16:rowId xmlns:a16="http://schemas.microsoft.com/office/drawing/2014/main" val="3283902797"/>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Relation to HS</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Selective, temporary, subsequent</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Universal, permanent, at moment of salvation</a:t>
                      </a:r>
                    </a:p>
                  </a:txBody>
                  <a:tcPr marT="45726" marB="45726" anchor="ctr" horzOverflow="overflow"/>
                </a:tc>
                <a:extLst>
                  <a:ext uri="{0D108BD9-81ED-4DB2-BD59-A6C34878D82A}">
                    <a16:rowId xmlns:a16="http://schemas.microsoft.com/office/drawing/2014/main" val="2724819873"/>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Farewell address</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Olivet Discourse</a:t>
                      </a:r>
                    </a:p>
                  </a:txBody>
                  <a:tcPr marT="45726" marB="45726"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Upper Room Discourse</a:t>
                      </a:r>
                    </a:p>
                  </a:txBody>
                  <a:tcPr marT="45726" marB="45726" anchor="ctr" horzOverflow="overflow"/>
                </a:tc>
                <a:extLst>
                  <a:ext uri="{0D108BD9-81ED-4DB2-BD59-A6C34878D82A}">
                    <a16:rowId xmlns:a16="http://schemas.microsoft.com/office/drawing/2014/main" val="1699565817"/>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Designation</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First Born Son</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Bride of Christ</a:t>
                      </a:r>
                    </a:p>
                  </a:txBody>
                  <a:tcPr marT="45714" marB="45714" anchor="ctr" horzOverflow="overflow"/>
                </a:tc>
                <a:extLst>
                  <a:ext uri="{0D108BD9-81ED-4DB2-BD59-A6C34878D82A}">
                    <a16:rowId xmlns:a16="http://schemas.microsoft.com/office/drawing/2014/main" val="3113903662"/>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Revealed in OT</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Yes</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No</a:t>
                      </a:r>
                    </a:p>
                  </a:txBody>
                  <a:tcPr marT="45714" marB="45714" anchor="ctr" horzOverflow="overflow"/>
                </a:tc>
                <a:extLst>
                  <a:ext uri="{0D108BD9-81ED-4DB2-BD59-A6C34878D82A}">
                    <a16:rowId xmlns:a16="http://schemas.microsoft.com/office/drawing/2014/main" val="1085081869"/>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Evangelism</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Come &amp; See</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Go &amp; Proclaim</a:t>
                      </a:r>
                    </a:p>
                  </a:txBody>
                  <a:tcPr marT="45714" marB="45714" anchor="ctr" horzOverflow="overflow"/>
                </a:tc>
                <a:extLst>
                  <a:ext uri="{0D108BD9-81ED-4DB2-BD59-A6C34878D82A}">
                    <a16:rowId xmlns:a16="http://schemas.microsoft.com/office/drawing/2014/main" val="1929449418"/>
                  </a:ext>
                </a:extLst>
              </a:tr>
              <a:tr h="54864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chemeClr val="bg2"/>
                          </a:solidFill>
                          <a:effectLst/>
                          <a:latin typeface="Calibri" panose="020F0502020204030204" pitchFamily="34" charset="0"/>
                          <a:ea typeface="+mn-ea"/>
                          <a:cs typeface="+mn-cs"/>
                        </a:rPr>
                        <a:t>Blessings</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Earthly</a:t>
                      </a:r>
                    </a:p>
                  </a:txBody>
                  <a:tcPr marT="45714" marB="45714"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kern="1200" cap="none" normalizeH="0" baseline="0" dirty="0">
                          <a:ln>
                            <a:noFill/>
                          </a:ln>
                          <a:solidFill>
                            <a:srgbClr val="A50021"/>
                          </a:solidFill>
                          <a:effectLst/>
                          <a:latin typeface="Calibri" panose="020F0502020204030204" pitchFamily="34" charset="0"/>
                          <a:ea typeface="+mn-ea"/>
                          <a:cs typeface="+mn-cs"/>
                        </a:rPr>
                        <a:t>Heavenly</a:t>
                      </a:r>
                    </a:p>
                  </a:txBody>
                  <a:tcPr marT="45714" marB="45714" anchor="ctr" horzOverflow="overflow"/>
                </a:tc>
                <a:extLst>
                  <a:ext uri="{0D108BD9-81ED-4DB2-BD59-A6C34878D82A}">
                    <a16:rowId xmlns:a16="http://schemas.microsoft.com/office/drawing/2014/main" val="3070623534"/>
                  </a:ext>
                </a:extLst>
              </a:tr>
              <a:tr h="64008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chemeClr val="bg2"/>
                          </a:solidFill>
                          <a:effectLst/>
                          <a:latin typeface="Calibri" panose="020F0502020204030204" pitchFamily="34" charset="0"/>
                          <a:ea typeface="+mn-ea"/>
                          <a:cs typeface="+mn-cs"/>
                        </a:rPr>
                        <a:t>Composition</a:t>
                      </a:r>
                    </a:p>
                  </a:txBody>
                  <a:tcPr marT="45714" marB="45714"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sng" kern="1200" dirty="0">
                          <a:solidFill>
                            <a:srgbClr val="0000CC"/>
                          </a:solidFill>
                          <a:latin typeface="Calibri" panose="020F0502020204030204" pitchFamily="34" charset="0"/>
                          <a:ea typeface="+mn-ea"/>
                          <a:cs typeface="+mn-cs"/>
                        </a:rPr>
                        <a:t>Believers &amp; Unbelievers</a:t>
                      </a:r>
                    </a:p>
                  </a:txBody>
                  <a:tcPr marT="45714" marB="45714"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sng" strike="noStrike" kern="1200" cap="none" normalizeH="0" baseline="0" dirty="0">
                          <a:ln>
                            <a:noFill/>
                          </a:ln>
                          <a:solidFill>
                            <a:srgbClr val="A50021"/>
                          </a:solidFill>
                          <a:effectLst/>
                          <a:latin typeface="Calibri" panose="020F0502020204030204" pitchFamily="34" charset="0"/>
                          <a:ea typeface="+mn-ea"/>
                          <a:cs typeface="+mn-cs"/>
                        </a:rPr>
                        <a:t>Believers Only</a:t>
                      </a:r>
                    </a:p>
                  </a:txBody>
                  <a:tcPr marT="45714" marB="45714" anchor="ctr" horzOverflow="overflow">
                    <a:solidFill>
                      <a:srgbClr val="FFFFCC"/>
                    </a:solidFill>
                  </a:tcPr>
                </a:tc>
                <a:extLst>
                  <a:ext uri="{0D108BD9-81ED-4DB2-BD59-A6C34878D82A}">
                    <a16:rowId xmlns:a16="http://schemas.microsoft.com/office/drawing/2014/main" val="934686761"/>
                  </a:ext>
                </a:extLst>
              </a:tr>
            </a:tbl>
          </a:graphicData>
        </a:graphic>
      </p:graphicFrame>
    </p:spTree>
    <p:extLst>
      <p:ext uri="{BB962C8B-B14F-4D97-AF65-F5344CB8AC3E}">
        <p14:creationId xmlns:p14="http://schemas.microsoft.com/office/powerpoint/2010/main" val="71407544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A79435-9CE6-4FE6-BBAA-3AAE1C65D1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12:13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by one Spirit we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baptized into one body, whether Jews or Greeks, whether slaves or free, and we were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made to drink of one Spirit.”</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1CF2F0E-BAE6-4243-942E-D934598048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6400" y="2971800"/>
            <a:ext cx="3251200" cy="1828800"/>
          </a:xfrm>
          <a:prstGeom prst="rect">
            <a:avLst/>
          </a:prstGeom>
          <a:ln>
            <a:solidFill>
              <a:srgbClr val="C00000"/>
            </a:solidFill>
          </a:ln>
        </p:spPr>
      </p:pic>
    </p:spTree>
    <p:extLst>
      <p:ext uri="{BB962C8B-B14F-4D97-AF65-F5344CB8AC3E}">
        <p14:creationId xmlns:p14="http://schemas.microsoft.com/office/powerpoint/2010/main" val="3421092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886959-A96C-45C4-B8D9-66BD73B85F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1200"/>
              </a:spcAft>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3:1-3 (NKJV) </a:t>
            </a:r>
          </a:p>
          <a:p>
            <a:pPr marL="0" indent="0" algn="just">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 brethren, could not speak to you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spiritual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people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carnal</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to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babes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Christ.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fed you with milk and not with solid food; for until now you were not able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receive it,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even now you are still not able;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you are still carnal. For where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are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envy, strife, and divisions among you, are you not carnal and behaving like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mere</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6705713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6237F-AF13-481B-AF55-952AEC32B9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 y="228600"/>
            <a:ext cx="8153400" cy="6129506"/>
          </a:xfrm>
          <a:prstGeom prst="rect">
            <a:avLst/>
          </a:prstGeom>
        </p:spPr>
      </p:pic>
    </p:spTree>
    <p:extLst>
      <p:ext uri="{BB962C8B-B14F-4D97-AF65-F5344CB8AC3E}">
        <p14:creationId xmlns:p14="http://schemas.microsoft.com/office/powerpoint/2010/main" val="59053674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53233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970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178C8B0-A1EE-45D0-B413-247E82269985}"/>
              </a:ext>
            </a:extLst>
          </p:cNvPr>
          <p:cNvSpPr>
            <a:spLocks noGrp="1" noChangeArrowheads="1"/>
          </p:cNvSpPr>
          <p:nvPr>
            <p:ph type="title"/>
          </p:nvPr>
        </p:nvSpPr>
        <p:spPr>
          <a:xfrm>
            <a:off x="685800" y="228600"/>
            <a:ext cx="7772400" cy="1143000"/>
          </a:xfrm>
        </p:spPr>
        <p:txBody>
          <a:bodyPr/>
          <a:lstStyle/>
          <a:p>
            <a:pPr algn="ctr" eaLnBrk="1" hangingPunct="1"/>
            <a:r>
              <a:rPr lang="en-US" altLang="en-US" sz="4000" dirty="0"/>
              <a:t>Matthew’s Purposes</a:t>
            </a:r>
          </a:p>
        </p:txBody>
      </p:sp>
      <p:sp>
        <p:nvSpPr>
          <p:cNvPr id="17411" name="Rectangle 3">
            <a:extLst>
              <a:ext uri="{FF2B5EF4-FFF2-40B4-BE49-F238E27FC236}">
                <a16:creationId xmlns:a16="http://schemas.microsoft.com/office/drawing/2014/main" id="{570982F0-77C8-4C7A-B2D1-FA4F9BFE60A4}"/>
              </a:ext>
            </a:extLst>
          </p:cNvPr>
          <p:cNvSpPr>
            <a:spLocks noGrp="1" noChangeArrowheads="1"/>
          </p:cNvSpPr>
          <p:nvPr>
            <p:ph type="body" idx="1"/>
          </p:nvPr>
        </p:nvSpPr>
        <p:spPr>
          <a:xfrm>
            <a:off x="114300" y="1600202"/>
            <a:ext cx="8915400" cy="4460875"/>
          </a:xfrm>
        </p:spPr>
        <p:txBody>
          <a:bodyPr/>
          <a:lstStyle/>
          <a:p>
            <a:pPr marL="457200" indent="-457200" algn="just" eaLnBrk="1" hangingPunct="1">
              <a:spcBef>
                <a:spcPts val="0"/>
              </a:spcBef>
              <a:spcAft>
                <a:spcPts val="2400"/>
              </a:spcAft>
              <a:defRPr/>
            </a:pPr>
            <a:r>
              <a:rPr lang="en-US" dirty="0"/>
              <a:t>To explain that Jesus in whom they had believed was the long-awaited Jewish Messiah</a:t>
            </a:r>
          </a:p>
          <a:p>
            <a:pPr marL="457200" indent="-457200" algn="just" eaLnBrk="1" hangingPunct="1">
              <a:spcBef>
                <a:spcPts val="0"/>
              </a:spcBef>
              <a:spcAft>
                <a:spcPts val="2400"/>
              </a:spcAft>
              <a:defRPr/>
            </a:pPr>
            <a:r>
              <a:rPr lang="en-US" dirty="0"/>
              <a:t>To explain why the kingdom had been postponed despite the fact that the king had arrived</a:t>
            </a:r>
          </a:p>
          <a:p>
            <a:pPr marL="457200" indent="-457200" algn="just" eaLnBrk="1" hangingPunct="1">
              <a:spcBef>
                <a:spcPts val="0"/>
              </a:spcBef>
              <a:spcAft>
                <a:spcPts val="2400"/>
              </a:spcAft>
              <a:defRPr/>
            </a:pPr>
            <a:r>
              <a:rPr lang="en-US" dirty="0"/>
              <a:t>To explain the interim program of God during the kingdom’s absence</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371995896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8" descr="C:\Documents and Settings\Owner\Application Data\Microsoft\Media Catalog\clip0004.BM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 y="76199"/>
            <a:ext cx="8915400" cy="6705602"/>
          </a:xfrm>
          <a:prstGeom prst="rect">
            <a:avLst/>
          </a:prstGeom>
          <a:noFill/>
          <a:ln w="9525">
            <a:noFill/>
            <a:miter lim="800000"/>
            <a:headEnd/>
            <a:tailEnd/>
          </a:ln>
        </p:spPr>
      </p:pic>
      <p:sp>
        <p:nvSpPr>
          <p:cNvPr id="10242" name="Rectangle 2"/>
          <p:cNvSpPr>
            <a:spLocks noGrp="1" noChangeArrowheads="1"/>
          </p:cNvSpPr>
          <p:nvPr>
            <p:ph type="title" idx="4294967295"/>
          </p:nvPr>
        </p:nvSpPr>
        <p:spPr>
          <a:xfrm>
            <a:off x="685800" y="152397"/>
            <a:ext cx="7772400" cy="1143000"/>
          </a:xfrm>
          <a:effectLst>
            <a:innerShdw blurRad="63500" dist="50800">
              <a:prstClr val="black">
                <a:alpha val="50000"/>
              </a:prstClr>
            </a:innerShdw>
          </a:effectLst>
        </p:spPr>
        <p:txBody>
          <a:bodyPr/>
          <a:lstStyle/>
          <a:p>
            <a:pPr algn="ctr" eaLnBrk="1" hangingPunct="1">
              <a:defRPr/>
            </a:pPr>
            <a:r>
              <a:rPr lang="en-US" sz="4000" i="1" kern="1200" dirty="0">
                <a:solidFill>
                  <a:srgbClr val="00FFFF"/>
                </a:solidFill>
                <a:effectLst>
                  <a:outerShdw blurRad="38100" dist="38100" dir="2700000" algn="tl">
                    <a:srgbClr val="000000">
                      <a:alpha val="43137"/>
                    </a:srgbClr>
                  </a:outerShdw>
                </a:effectLst>
                <a:cs typeface="Calibri" panose="020F0502020204030204" pitchFamily="34" charset="0"/>
              </a:rPr>
              <a:t>CONNECTING</a:t>
            </a:r>
            <a:r>
              <a:rPr lang="en-US" sz="4000" i="1" dirty="0">
                <a:solidFill>
                  <a:srgbClr val="FFFFCC"/>
                </a:solidFill>
                <a:effectLst>
                  <a:outerShdw blurRad="38100" dist="38100" dir="2700000" algn="tl">
                    <a:srgbClr val="000000">
                      <a:alpha val="43137"/>
                    </a:srgbClr>
                  </a:outerShdw>
                </a:effectLst>
              </a:rPr>
              <a:t> </a:t>
            </a:r>
            <a:br>
              <a:rPr lang="en-US" sz="4000" i="1" dirty="0">
                <a:solidFill>
                  <a:srgbClr val="FFFFCC"/>
                </a:solidFill>
                <a:effectLst>
                  <a:outerShdw blurRad="38100" dist="38100" dir="2700000" algn="tl">
                    <a:srgbClr val="000000">
                      <a:alpha val="43137"/>
                    </a:srgbClr>
                  </a:outerShdw>
                </a:effectLst>
              </a:rPr>
            </a:br>
            <a:r>
              <a:rPr lang="en-US" b="1" dirty="0">
                <a:solidFill>
                  <a:srgbClr val="FFFFCC"/>
                </a:solidFill>
                <a:effectLst>
                  <a:outerShdw blurRad="38100" dist="38100" dir="2700000" algn="tl">
                    <a:srgbClr val="000000">
                      <a:alpha val="43137"/>
                    </a:srgbClr>
                  </a:outerShdw>
                </a:effectLst>
              </a:rPr>
              <a:t>REV 12 &amp; ANTI-SEMITISM</a:t>
            </a:r>
          </a:p>
        </p:txBody>
      </p:sp>
      <p:grpSp>
        <p:nvGrpSpPr>
          <p:cNvPr id="2" name="Group 23"/>
          <p:cNvGrpSpPr>
            <a:grpSpLocks/>
          </p:cNvGrpSpPr>
          <p:nvPr/>
        </p:nvGrpSpPr>
        <p:grpSpPr bwMode="auto">
          <a:xfrm>
            <a:off x="1066800" y="4357689"/>
            <a:ext cx="7086600" cy="1830388"/>
            <a:chOff x="672" y="2745"/>
            <a:chExt cx="4464" cy="1153"/>
          </a:xfrm>
          <a:effectLst/>
        </p:grpSpPr>
        <p:sp>
          <p:nvSpPr>
            <p:cNvPr id="10248" name="Line 8"/>
            <p:cNvSpPr>
              <a:spLocks noChangeShapeType="1"/>
            </p:cNvSpPr>
            <p:nvPr/>
          </p:nvSpPr>
          <p:spPr bwMode="auto">
            <a:xfrm>
              <a:off x="768" y="3120"/>
              <a:ext cx="4224" cy="0"/>
            </a:xfrm>
            <a:prstGeom prst="line">
              <a:avLst/>
            </a:prstGeom>
            <a:noFill/>
            <a:ln w="76200">
              <a:solidFill>
                <a:srgbClr val="FFFFCC"/>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47" name="Text Box 7"/>
            <p:cNvSpPr txBox="1">
              <a:spLocks noChangeArrowheads="1"/>
            </p:cNvSpPr>
            <p:nvPr/>
          </p:nvSpPr>
          <p:spPr bwMode="auto">
            <a:xfrm>
              <a:off x="3072" y="3168"/>
              <a:ext cx="1536" cy="368"/>
            </a:xfrm>
            <a:prstGeom prst="rect">
              <a:avLst/>
            </a:prstGeom>
            <a:noFill/>
            <a:ln w="9525">
              <a:noFill/>
              <a:miter lim="800000"/>
              <a:headEnd/>
              <a:tailEnd/>
            </a:ln>
            <a:effectLst/>
          </p:spPr>
          <p:txBody>
            <a:bodyPr wrap="square">
              <a:spAutoFit/>
            </a:bodyPr>
            <a:lstStyle/>
            <a:p>
              <a:pPr algn="l">
                <a:spcBef>
                  <a:spcPct val="50000"/>
                </a:spcBef>
                <a:defRPr/>
              </a:pPr>
              <a:r>
                <a:rPr lang="en-US" sz="3200" dirty="0">
                  <a:effectLst>
                    <a:outerShdw blurRad="38100" dist="38100" dir="2700000" algn="tl">
                      <a:schemeClr val="bg2"/>
                    </a:outerShdw>
                  </a:effectLst>
                  <a:latin typeface="Calibri" panose="020F0502020204030204" pitchFamily="34" charset="0"/>
                  <a:cs typeface="Calibri" panose="020F0502020204030204" pitchFamily="34" charset="0"/>
                </a:rPr>
                <a:t>Israel flees</a:t>
              </a:r>
            </a:p>
          </p:txBody>
        </p:sp>
        <p:sp>
          <p:nvSpPr>
            <p:cNvPr id="10249" name="Text Box 9"/>
            <p:cNvSpPr txBox="1">
              <a:spLocks noChangeArrowheads="1"/>
            </p:cNvSpPr>
            <p:nvPr/>
          </p:nvSpPr>
          <p:spPr bwMode="auto">
            <a:xfrm>
              <a:off x="672" y="2745"/>
              <a:ext cx="4464" cy="368"/>
            </a:xfrm>
            <a:prstGeom prst="rect">
              <a:avLst/>
            </a:prstGeom>
            <a:noFill/>
            <a:ln w="9525">
              <a:noFill/>
              <a:miter lim="800000"/>
              <a:headEnd/>
              <a:tailEnd/>
            </a:ln>
            <a:effectLst>
              <a:outerShdw blurRad="50800" dist="50800" dir="5400000" algn="ctr" rotWithShape="0">
                <a:schemeClr val="bg2"/>
              </a:outerShdw>
            </a:effectLst>
          </p:spPr>
          <p:txBody>
            <a:bodyPr>
              <a:spAutoFit/>
            </a:bodyPr>
            <a:lstStyle/>
            <a:p>
              <a:pPr>
                <a:spcBef>
                  <a:spcPct val="50000"/>
                </a:spcBef>
                <a:defRPr/>
              </a:pPr>
              <a:r>
                <a:rPr lang="en-US" sz="3200" dirty="0">
                  <a:latin typeface="Calibri" panose="020F0502020204030204" pitchFamily="34" charset="0"/>
                  <a:cs typeface="Calibri" panose="020F0502020204030204" pitchFamily="34" charset="0"/>
                </a:rPr>
                <a:t>DANIEL’S 70</a:t>
              </a:r>
              <a:r>
                <a:rPr lang="en-US" sz="3200" baseline="30000" dirty="0">
                  <a:latin typeface="Calibri" panose="020F0502020204030204" pitchFamily="34" charset="0"/>
                  <a:cs typeface="Calibri" panose="020F0502020204030204" pitchFamily="34" charset="0"/>
                </a:rPr>
                <a:t>th</a:t>
              </a:r>
              <a:r>
                <a:rPr lang="en-US" sz="3200" dirty="0">
                  <a:latin typeface="Calibri" panose="020F0502020204030204" pitchFamily="34" charset="0"/>
                  <a:cs typeface="Calibri" panose="020F0502020204030204" pitchFamily="34" charset="0"/>
                </a:rPr>
                <a:t> WEEK (7 years)</a:t>
              </a:r>
            </a:p>
          </p:txBody>
        </p:sp>
        <p:sp>
          <p:nvSpPr>
            <p:cNvPr id="10250" name="Line 10"/>
            <p:cNvSpPr>
              <a:spLocks noChangeShapeType="1"/>
            </p:cNvSpPr>
            <p:nvPr/>
          </p:nvSpPr>
          <p:spPr bwMode="auto">
            <a:xfrm>
              <a:off x="816" y="3504"/>
              <a:ext cx="2112"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51" name="Line 11"/>
            <p:cNvSpPr>
              <a:spLocks noChangeShapeType="1"/>
            </p:cNvSpPr>
            <p:nvPr/>
          </p:nvSpPr>
          <p:spPr bwMode="auto">
            <a:xfrm>
              <a:off x="2976" y="3504"/>
              <a:ext cx="2016"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n w="76200">
                  <a:solidFill>
                    <a:schemeClr val="tx1"/>
                  </a:solidFill>
                </a:ln>
                <a:latin typeface="Calibri" panose="020F0502020204030204" pitchFamily="34" charset="0"/>
                <a:cs typeface="Calibri" panose="020F0502020204030204" pitchFamily="34" charset="0"/>
              </a:endParaRPr>
            </a:p>
          </p:txBody>
        </p:sp>
        <p:pic>
          <p:nvPicPr>
            <p:cNvPr id="10261" name="Picture 21"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2" y="3216"/>
              <a:ext cx="240" cy="231"/>
            </a:xfrm>
            <a:prstGeom prst="rect">
              <a:avLst/>
            </a:prstGeom>
            <a:noFill/>
            <a:effectLst>
              <a:outerShdw dist="45791" dir="3378596" algn="ctr" rotWithShape="0">
                <a:schemeClr val="tx1"/>
              </a:outerShdw>
            </a:effectLst>
          </p:spPr>
        </p:pic>
        <p:sp>
          <p:nvSpPr>
            <p:cNvPr id="10252" name="Text Box 12"/>
            <p:cNvSpPr txBox="1">
              <a:spLocks noChangeArrowheads="1"/>
            </p:cNvSpPr>
            <p:nvPr/>
          </p:nvSpPr>
          <p:spPr bwMode="auto">
            <a:xfrm>
              <a:off x="960" y="3568"/>
              <a:ext cx="1488" cy="330"/>
            </a:xfrm>
            <a:prstGeom prst="rect">
              <a:avLst/>
            </a:prstGeom>
            <a:noFill/>
            <a:ln w="9525">
              <a:noFill/>
              <a:miter lim="800000"/>
              <a:headEnd/>
              <a:tailEnd/>
            </a:ln>
            <a:effectLst/>
          </p:spPr>
          <p:txBody>
            <a:bodyPr wrap="square">
              <a:spAutoFit/>
            </a:bodyPr>
            <a:lstStyle/>
            <a:p>
              <a:pPr algn="l">
                <a:spcBef>
                  <a:spcPct val="50000"/>
                </a:spcBef>
                <a:defRPr/>
              </a:pPr>
              <a:r>
                <a:rPr lang="en-US" sz="2800" b="1" dirty="0">
                  <a:latin typeface="Comic Sans MS" pitchFamily="66" charset="0"/>
                  <a:cs typeface="Calibri" panose="020F0502020204030204" pitchFamily="34" charset="0"/>
                </a:rPr>
                <a:t>3 </a:t>
              </a:r>
              <a:r>
                <a:rPr lang="en-US" sz="2800" b="1" dirty="0">
                  <a:latin typeface="Comic Sans MS" pitchFamily="66" charset="0"/>
                  <a:cs typeface="Tahoma" pitchFamily="34" charset="0"/>
                </a:rPr>
                <a:t>½ </a:t>
              </a:r>
              <a:r>
                <a:rPr lang="en-US" sz="2800" b="1" dirty="0">
                  <a:latin typeface="Comic Sans MS" pitchFamily="66" charset="0"/>
                  <a:cs typeface="Calibri" panose="020F0502020204030204" pitchFamily="34" charset="0"/>
                </a:rPr>
                <a:t>years</a:t>
              </a:r>
            </a:p>
          </p:txBody>
        </p:sp>
        <p:sp>
          <p:nvSpPr>
            <p:cNvPr id="10253" name="Text Box 13"/>
            <p:cNvSpPr txBox="1">
              <a:spLocks noChangeArrowheads="1"/>
            </p:cNvSpPr>
            <p:nvPr/>
          </p:nvSpPr>
          <p:spPr bwMode="auto">
            <a:xfrm>
              <a:off x="3120" y="3558"/>
              <a:ext cx="1872" cy="330"/>
            </a:xfrm>
            <a:prstGeom prst="rect">
              <a:avLst/>
            </a:prstGeom>
            <a:noFill/>
            <a:ln w="9525">
              <a:noFill/>
              <a:miter lim="800000"/>
              <a:headEnd/>
              <a:tailEnd/>
            </a:ln>
            <a:effectLst/>
          </p:spPr>
          <p:txBody>
            <a:bodyPr wrap="square">
              <a:spAutoFit/>
            </a:bodyPr>
            <a:lstStyle/>
            <a:p>
              <a:pPr algn="l">
                <a:spcBef>
                  <a:spcPct val="50000"/>
                </a:spcBef>
                <a:defRPr/>
              </a:pPr>
              <a:r>
                <a:rPr lang="en-US" sz="2800" dirty="0">
                  <a:ln w="18415" cmpd="sng">
                    <a:solidFill>
                      <a:srgbClr val="FFFFFF"/>
                    </a:solidFill>
                    <a:prstDash val="solid"/>
                  </a:ln>
                  <a:latin typeface="Comic Sans MS" pitchFamily="66" charset="0"/>
                  <a:cs typeface="Calibri" panose="020F0502020204030204" pitchFamily="34" charset="0"/>
                </a:rPr>
                <a:t>1260 days</a:t>
              </a:r>
            </a:p>
          </p:txBody>
        </p:sp>
      </p:grpSp>
    </p:spTree>
    <p:extLst>
      <p:ext uri="{BB962C8B-B14F-4D97-AF65-F5344CB8AC3E}">
        <p14:creationId xmlns:p14="http://schemas.microsoft.com/office/powerpoint/2010/main" val="367919009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69984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6478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99278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C7646D-A4DB-4B07-AB30-C33CD83C57F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109091"/>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396887412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457200" indent="-457200">
              <a:spcBef>
                <a:spcPct val="0"/>
              </a:spcBef>
              <a:spcAft>
                <a:spcPts val="1200"/>
              </a:spcAft>
              <a:buClr>
                <a:srgbClr val="66FFFF"/>
              </a:buClr>
              <a:buSzPct val="100000"/>
              <a:buFont typeface="+mj-lt"/>
              <a:buAutoNum type="arabicPeriod"/>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Son of Man</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44435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457200" indent="-457200">
              <a:spcBef>
                <a:spcPct val="0"/>
              </a:spcBef>
              <a:spcAft>
                <a:spcPts val="1200"/>
              </a:spcAft>
              <a:buClr>
                <a:srgbClr val="66FFFF"/>
              </a:buClr>
              <a:buSzPct val="100000"/>
              <a:buFont typeface="+mj-lt"/>
              <a:buAutoNum type="arabicPeriod"/>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ct val="0"/>
              </a:spcBef>
              <a:spcAft>
                <a:spcPts val="1200"/>
              </a:spcAft>
              <a:buClr>
                <a:srgbClr val="66FFFF"/>
              </a:buClr>
              <a:buSzPct val="100000"/>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Preceding context</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Son of Man</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74367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457200" indent="-457200">
              <a:spcBef>
                <a:spcPct val="0"/>
              </a:spcBef>
              <a:spcAft>
                <a:spcPts val="1200"/>
              </a:spcAft>
              <a:buClr>
                <a:srgbClr val="66FFFF"/>
              </a:buClr>
              <a:buSzPct val="100000"/>
              <a:buFont typeface="+mj-lt"/>
              <a:buAutoNum type="arabicPeriod"/>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ct val="0"/>
              </a:spcBef>
              <a:spcAft>
                <a:spcPts val="1200"/>
              </a:spcAft>
              <a:buClr>
                <a:srgbClr val="66FFFF"/>
              </a:buClr>
              <a:buSzPct val="100000"/>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Days of Noah chronology</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Son of Man</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02321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3C3A8-446A-4B6B-972E-6E528F6260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109091"/>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165867955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a:xfrm>
            <a:off x="0" y="1600204"/>
            <a:ext cx="9144000" cy="4952996"/>
          </a:xfrm>
        </p:spPr>
        <p:txBody>
          <a:bodyPr/>
          <a:lstStyle/>
          <a:p>
            <a:pPr marL="0" indent="0" algn="just" eaLnBrk="1" hangingPunct="1">
              <a:lnSpc>
                <a:spcPct val="90000"/>
              </a:lnSpc>
              <a:buNone/>
              <a:defRPr/>
            </a:pPr>
            <a:r>
              <a:rPr lang="en-US" dirty="0">
                <a:effectLst>
                  <a:outerShdw blurRad="38100" dist="38100" dir="2700000" algn="tl">
                    <a:srgbClr val="000000">
                      <a:alpha val="43137"/>
                    </a:srgbClr>
                  </a:outerShdw>
                </a:effectLst>
              </a:rPr>
              <a:t>“According to Matthew 24:40-41, ‘Then there will be two men in the field; one will be taken and one will be left. Two women will be grinding at the mill; one will be taken and one will be left.’ Because at the rapture, believers will be taken out of the world, some have confused this with the rapture of the church. Here, however, the situation is the reverse. The one who is left, is left to enter the kingdom; the one who is taken, is taken in judgment. This is in keeping with the illustration of the time of Noah when the ones taken away are the unbelievers.”</a:t>
            </a:r>
          </a:p>
        </p:txBody>
      </p:sp>
      <p:pic>
        <p:nvPicPr>
          <p:cNvPr id="3" name="Picture 2" descr="A person wearing glasses and smiling at the camera&#10;&#10;Description generated with very high confidence">
            <a:extLst>
              <a:ext uri="{FF2B5EF4-FFF2-40B4-BE49-F238E27FC236}">
                <a16:creationId xmlns:a16="http://schemas.microsoft.com/office/drawing/2014/main" id="{014E1AD3-C066-47F0-9EA5-C2DB78BBE5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929859" cy="1097280"/>
          </a:xfrm>
          <a:prstGeom prst="rect">
            <a:avLst/>
          </a:prstGeom>
        </p:spPr>
      </p:pic>
      <p:sp>
        <p:nvSpPr>
          <p:cNvPr id="2" name="Rectangle 1">
            <a:extLst>
              <a:ext uri="{FF2B5EF4-FFF2-40B4-BE49-F238E27FC236}">
                <a16:creationId xmlns:a16="http://schemas.microsoft.com/office/drawing/2014/main" id="{7797E9C7-3384-4043-8FE1-DFEF58A0D4FC}"/>
              </a:ext>
            </a:extLst>
          </p:cNvPr>
          <p:cNvSpPr/>
          <p:nvPr/>
        </p:nvSpPr>
        <p:spPr>
          <a:xfrm>
            <a:off x="1524000" y="235804"/>
            <a:ext cx="6096000" cy="1000274"/>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John Walvoord</a:t>
            </a:r>
          </a:p>
          <a:p>
            <a:pPr algn="ctr"/>
            <a:r>
              <a:rPr lang="en-US" sz="1800" i="1" dirty="0">
                <a:latin typeface="Calibri" panose="020F0502020204030204" pitchFamily="34" charset="0"/>
                <a:ea typeface="Calibri" panose="020F0502020204030204" pitchFamily="34" charset="0"/>
                <a:cs typeface="Times New Roman" panose="02020603050405020304" pitchFamily="18" charset="0"/>
              </a:rPr>
              <a:t>Matthew: Thy Kingdom Come </a:t>
            </a:r>
            <a:r>
              <a:rPr lang="en-US" sz="1800" dirty="0">
                <a:latin typeface="Calibri" panose="020F0502020204030204" pitchFamily="34" charset="0"/>
                <a:ea typeface="Calibri" panose="020F0502020204030204" pitchFamily="34" charset="0"/>
                <a:cs typeface="Times New Roman" panose="02020603050405020304" pitchFamily="18" charset="0"/>
              </a:rPr>
              <a:t>(Chicago: Moody, 1974), 193.</a:t>
            </a:r>
            <a:endParaRPr lang="en-US" dirty="0">
              <a:effectLst>
                <a:outerShdw blurRad="38100" dist="38100" dir="2700000" algn="tl">
                  <a:srgbClr val="000000">
                    <a:alpha val="43137"/>
                  </a:srgbClr>
                </a:outerShdw>
              </a:effectLst>
              <a:latin typeface="Calibri" panose="020F0502020204030204" pitchFamily="34" charset="0"/>
              <a:ea typeface="+mj-ea"/>
              <a:cs typeface="+mj-cs"/>
            </a:endParaRPr>
          </a:p>
        </p:txBody>
      </p:sp>
    </p:spTree>
    <p:extLst>
      <p:ext uri="{BB962C8B-B14F-4D97-AF65-F5344CB8AC3E}">
        <p14:creationId xmlns:p14="http://schemas.microsoft.com/office/powerpoint/2010/main" val="3697934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319" name="Group 71"/>
          <p:cNvGraphicFramePr>
            <a:graphicFrameLocks noGrp="1"/>
          </p:cNvGraphicFramePr>
          <p:nvPr>
            <p:ph idx="4294967295"/>
            <p:extLst>
              <p:ext uri="{D42A27DB-BD31-4B8C-83A1-F6EECF244321}">
                <p14:modId xmlns:p14="http://schemas.microsoft.com/office/powerpoint/2010/main" val="269711652"/>
              </p:ext>
            </p:extLst>
          </p:nvPr>
        </p:nvGraphicFramePr>
        <p:xfrm>
          <a:off x="182880" y="289256"/>
          <a:ext cx="8778240" cy="6279489"/>
        </p:xfrm>
        <a:graphic>
          <a:graphicData uri="http://schemas.openxmlformats.org/drawingml/2006/table">
            <a:tbl>
              <a:tblPr>
                <a:tableStyleId>{35758FB7-9AC5-4552-8A53-C91805E547FA}</a:tableStyleId>
              </a:tblPr>
              <a:tblGrid>
                <a:gridCol w="2926080">
                  <a:extLst>
                    <a:ext uri="{9D8B030D-6E8A-4147-A177-3AD203B41FA5}">
                      <a16:colId xmlns:a16="http://schemas.microsoft.com/office/drawing/2014/main" val="20000"/>
                    </a:ext>
                  </a:extLst>
                </a:gridCol>
                <a:gridCol w="2926080">
                  <a:extLst>
                    <a:ext uri="{9D8B030D-6E8A-4147-A177-3AD203B41FA5}">
                      <a16:colId xmlns:a16="http://schemas.microsoft.com/office/drawing/2014/main" val="20001"/>
                    </a:ext>
                  </a:extLst>
                </a:gridCol>
                <a:gridCol w="2926080">
                  <a:extLst>
                    <a:ext uri="{9D8B030D-6E8A-4147-A177-3AD203B41FA5}">
                      <a16:colId xmlns:a16="http://schemas.microsoft.com/office/drawing/2014/main" val="20002"/>
                    </a:ext>
                  </a:extLst>
                </a:gridCol>
              </a:tblGrid>
              <a:tr h="690316">
                <a:tc gridSpan="3">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en-US" sz="2800" b="1" kern="120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 Comparison of the Olivet and Upper Room Discourses</a:t>
                      </a:r>
                    </a:p>
                  </a:txBody>
                  <a:tcPr marL="68580" marR="68580" marT="34290" marB="34290" anchor="ctr" horzOverflow="overflow">
                    <a:solidFill>
                      <a:srgbClr val="C00000"/>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lang="en-US" sz="2700" kern="1200" dirty="0">
                        <a:solidFill>
                          <a:schemeClr val="tx1"/>
                        </a:solidFill>
                        <a:effectLst/>
                        <a:latin typeface="Calibri" panose="020F0502020204030204" pitchFamily="34" charset="0"/>
                        <a:ea typeface="+mj-ea"/>
                        <a:cs typeface="Calibri" panose="020F0502020204030204" pitchFamily="34" charset="0"/>
                      </a:endParaRPr>
                    </a:p>
                  </a:txBody>
                  <a:tcPr marL="68580" marR="68580" marT="34290" marB="34290" horzOverflow="overflow">
                    <a:solidFill>
                      <a:schemeClr val="bg2"/>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lang="en-US" sz="2700" kern="1200" dirty="0">
                        <a:solidFill>
                          <a:schemeClr val="tx1"/>
                        </a:solidFill>
                        <a:effectLst/>
                        <a:latin typeface="Calibri" panose="020F0502020204030204" pitchFamily="34" charset="0"/>
                        <a:ea typeface="+mj-ea"/>
                        <a:cs typeface="Calibri" panose="020F0502020204030204" pitchFamily="34" charset="0"/>
                      </a:endParaRPr>
                    </a:p>
                  </a:txBody>
                  <a:tcPr marL="68580" marR="68580" marT="34290" marB="34290" horzOverflow="overflow">
                    <a:solidFill>
                      <a:schemeClr val="bg2"/>
                    </a:solidFill>
                  </a:tcPr>
                </a:tc>
                <a:extLst>
                  <a:ext uri="{0D108BD9-81ED-4DB2-BD59-A6C34878D82A}">
                    <a16:rowId xmlns:a16="http://schemas.microsoft.com/office/drawing/2014/main" val="3358660235"/>
                  </a:ext>
                </a:extLst>
              </a:tr>
              <a:tr h="690316">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Discourse</a:t>
                      </a:r>
                    </a:p>
                  </a:txBody>
                  <a:tcPr marL="68580" marR="68580" marT="34290" marB="34290" anchor="ctr" horzOverflow="overflow">
                    <a:solidFill>
                      <a:srgbClr val="0000FF"/>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US" sz="2700" kern="120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Olivet</a:t>
                      </a:r>
                    </a:p>
                  </a:txBody>
                  <a:tcPr marL="68580" marR="68580" marT="34290" marB="34290" anchor="ctr" horzOverflow="overflow">
                    <a:solidFill>
                      <a:srgbClr val="7030A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lang="en-US" sz="2700" kern="1200" dirty="0">
                          <a:solidFill>
                            <a:schemeClr val="tx1"/>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Upper Room</a:t>
                      </a:r>
                    </a:p>
                  </a:txBody>
                  <a:tcPr marL="68580" marR="68580" marT="34290" marB="34290" anchor="ctr" horzOverflow="overflow">
                    <a:solidFill>
                      <a:srgbClr val="008000"/>
                    </a:solidFill>
                  </a:tcPr>
                </a:tc>
                <a:extLst>
                  <a:ext uri="{0D108BD9-81ED-4DB2-BD59-A6C34878D82A}">
                    <a16:rowId xmlns:a16="http://schemas.microsoft.com/office/drawing/2014/main" val="10000"/>
                  </a:ext>
                </a:extLst>
              </a:tr>
              <a:tr h="599417">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rPr>
                        <a:t>Scripture</a:t>
                      </a:r>
                      <a:endParaRPr kumimoji="0" lang="en-US" sz="2400" b="1" i="0" u="none" strike="noStrike"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ndParaRP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rPr>
                        <a:t>Matt 24─25</a:t>
                      </a: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John 13─17</a:t>
                      </a:r>
                    </a:p>
                  </a:txBody>
                  <a:tcPr marL="68580" marR="68580" marT="34290" marB="34290" anchor="ctr" horzOverflow="overflow">
                    <a:solidFill>
                      <a:srgbClr val="008000"/>
                    </a:solidFill>
                  </a:tcPr>
                </a:tc>
                <a:extLst>
                  <a:ext uri="{0D108BD9-81ED-4DB2-BD59-A6C34878D82A}">
                    <a16:rowId xmlns:a16="http://schemas.microsoft.com/office/drawing/2014/main" val="10001"/>
                  </a:ext>
                </a:extLst>
              </a:tr>
              <a:tr h="58624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Location</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Mount of Olives</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Upper Room</a:t>
                      </a:r>
                    </a:p>
                  </a:txBody>
                  <a:tcPr marL="68580" marR="68580" marT="34290" marB="34290" anchor="ctr" horzOverflow="overflow">
                    <a:solidFill>
                      <a:srgbClr val="008000"/>
                    </a:solidFill>
                  </a:tcPr>
                </a:tc>
                <a:extLst>
                  <a:ext uri="{0D108BD9-81ED-4DB2-BD59-A6C34878D82A}">
                    <a16:rowId xmlns:a16="http://schemas.microsoft.com/office/drawing/2014/main" val="10002"/>
                  </a:ext>
                </a:extLst>
              </a:tr>
              <a:tr h="587890">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Passion week</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Third day</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Sixth day</a:t>
                      </a:r>
                    </a:p>
                  </a:txBody>
                  <a:tcPr marL="68580" marR="68580" marT="34290" marB="34290" anchor="ctr" horzOverflow="overflow">
                    <a:solidFill>
                      <a:srgbClr val="008000"/>
                    </a:solidFill>
                  </a:tcPr>
                </a:tc>
                <a:extLst>
                  <a:ext uri="{0D108BD9-81ED-4DB2-BD59-A6C34878D82A}">
                    <a16:rowId xmlns:a16="http://schemas.microsoft.com/office/drawing/2014/main" val="10003"/>
                  </a:ext>
                </a:extLst>
              </a:tr>
              <a:tr h="58624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General focus</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Farewell: Israel</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Hello: Church</a:t>
                      </a:r>
                    </a:p>
                  </a:txBody>
                  <a:tcPr marL="68580" marR="68580" marT="34290" marB="34290" anchor="ctr" horzOverflow="overflow">
                    <a:solidFill>
                      <a:srgbClr val="008000"/>
                    </a:solidFill>
                  </a:tcPr>
                </a:tc>
                <a:extLst>
                  <a:ext uri="{0D108BD9-81ED-4DB2-BD59-A6C34878D82A}">
                    <a16:rowId xmlns:a16="http://schemas.microsoft.com/office/drawing/2014/main" val="10004"/>
                  </a:ext>
                </a:extLst>
              </a:tr>
              <a:tr h="58624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Specific focus</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Israel’s future</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Divine provisions</a:t>
                      </a:r>
                    </a:p>
                  </a:txBody>
                  <a:tcPr marL="68580" marR="68580" marT="34290" marB="34290" anchor="ctr" horzOverflow="overflow">
                    <a:solidFill>
                      <a:srgbClr val="008000"/>
                    </a:solidFill>
                  </a:tcPr>
                </a:tc>
                <a:extLst>
                  <a:ext uri="{0D108BD9-81ED-4DB2-BD59-A6C34878D82A}">
                    <a16:rowId xmlns:a16="http://schemas.microsoft.com/office/drawing/2014/main" val="10005"/>
                  </a:ext>
                </a:extLst>
              </a:tr>
              <a:tr h="587890">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Prompting</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Temple's destruction</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Christ's imminent departure</a:t>
                      </a:r>
                    </a:p>
                  </a:txBody>
                  <a:tcPr marL="68580" marR="68580" marT="34290" marB="34290" anchor="ctr" horzOverflow="overflow">
                    <a:solidFill>
                      <a:srgbClr val="008000"/>
                    </a:solidFill>
                  </a:tcPr>
                </a:tc>
                <a:extLst>
                  <a:ext uri="{0D108BD9-81ED-4DB2-BD59-A6C34878D82A}">
                    <a16:rowId xmlns:a16="http://schemas.microsoft.com/office/drawing/2014/main" val="10006"/>
                  </a:ext>
                </a:extLst>
              </a:tr>
              <a:tr h="57636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Explanations</a:t>
                      </a:r>
                    </a:p>
                  </a:txBody>
                  <a:tcPr marL="68580" marR="68580" marT="34290" marB="34290" anchor="ctr" horzOverflow="overflow">
                    <a:solidFill>
                      <a:srgbClr val="0000FF"/>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Written OT</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Unwritten NT</a:t>
                      </a:r>
                    </a:p>
                  </a:txBody>
                  <a:tcPr marL="68580" marR="68580" marT="34290" marB="34290" anchor="ctr" horzOverflow="overflow">
                    <a:solidFill>
                      <a:srgbClr val="008000"/>
                    </a:solidFill>
                  </a:tcPr>
                </a:tc>
                <a:extLst>
                  <a:ext uri="{0D108BD9-81ED-4DB2-BD59-A6C34878D82A}">
                    <a16:rowId xmlns:a16="http://schemas.microsoft.com/office/drawing/2014/main" val="10007"/>
                  </a:ext>
                </a:extLst>
              </a:tr>
              <a:tr h="576362">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b="1" u="none" strike="noStrike" kern="1200" cap="none" normalizeH="0" baseline="0" dirty="0">
                          <a:ln>
                            <a:noFill/>
                          </a:ln>
                          <a:solidFill>
                            <a:srgbClr val="FFFF66"/>
                          </a:solidFill>
                          <a:effectLst>
                            <a:outerShdw blurRad="38100" dist="38100" dir="2700000" algn="tl">
                              <a:srgbClr val="000000">
                                <a:alpha val="43137"/>
                              </a:srgbClr>
                            </a:outerShdw>
                          </a:effectLst>
                          <a:latin typeface="Calibri" panose="020F0502020204030204" pitchFamily="34" charset="0"/>
                          <a:ea typeface="+mn-ea"/>
                          <a:cs typeface="+mn-cs"/>
                        </a:rPr>
                        <a:t>Apostles</a:t>
                      </a:r>
                    </a:p>
                  </a:txBody>
                  <a:tcPr marL="68580" marR="68580" marT="34290" marB="34290" anchor="ctr" horzOverflow="overflow">
                    <a:solidFill>
                      <a:srgbClr val="0000FF"/>
                    </a:solidFill>
                  </a:tcPr>
                </a:tc>
                <a:tc>
                  <a:txBody>
                    <a:bodyPr/>
                    <a:lstStyle/>
                    <a:p>
                      <a:pPr marL="11430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Israel (Matt. 19:28)</a:t>
                      </a:r>
                    </a:p>
                  </a:txBody>
                  <a:tcPr marL="68580" marR="68580" marT="34290" marB="34290" anchor="ctr" horzOverflow="overflow">
                    <a:solidFill>
                      <a:srgbClr val="7030A0"/>
                    </a:solidFill>
                  </a:tcPr>
                </a:tc>
                <a:tc>
                  <a:txBody>
                    <a:bodyPr/>
                    <a:lstStyle/>
                    <a:p>
                      <a:pPr marL="112713" marR="0" lvl="0" indent="0" algn="l" defTabSz="914400" rtl="0" eaLnBrk="0" fontAlgn="base" latinLnBrk="0" hangingPunct="0">
                        <a:lnSpc>
                          <a:spcPct val="100000"/>
                        </a:lnSpc>
                        <a:spcBef>
                          <a:spcPct val="20000"/>
                        </a:spcBef>
                        <a:spcAft>
                          <a:spcPct val="0"/>
                        </a:spcAft>
                        <a:buClrTx/>
                        <a:buSzTx/>
                        <a:buFont typeface="Arial" charset="0"/>
                        <a:buNone/>
                        <a:tabLst/>
                      </a:pPr>
                      <a:r>
                        <a:rPr kumimoji="0" lang="en-US" sz="2400" u="none" strike="noStrike" kern="1200"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a typeface="+mn-ea"/>
                          <a:cs typeface="+mn-cs"/>
                        </a:rPr>
                        <a:t>Church (Eph. 2:20)</a:t>
                      </a:r>
                    </a:p>
                  </a:txBody>
                  <a:tcPr marL="68580" marR="68580" marT="34290" marB="34290" anchor="ctr" horzOverflow="overflow">
                    <a:solidFill>
                      <a:srgbClr val="008000"/>
                    </a:solidFill>
                  </a:tcPr>
                </a:tc>
                <a:extLst>
                  <a:ext uri="{0D108BD9-81ED-4DB2-BD59-A6C34878D82A}">
                    <a16:rowId xmlns:a16="http://schemas.microsoft.com/office/drawing/2014/main" val="1581406529"/>
                  </a:ext>
                </a:extLst>
              </a:tr>
            </a:tbl>
          </a:graphicData>
        </a:graphic>
      </p:graphicFrame>
    </p:spTree>
    <p:extLst>
      <p:ext uri="{BB962C8B-B14F-4D97-AF65-F5344CB8AC3E}">
        <p14:creationId xmlns:p14="http://schemas.microsoft.com/office/powerpoint/2010/main" val="242461600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457200" indent="-457200">
              <a:spcBef>
                <a:spcPct val="0"/>
              </a:spcBef>
              <a:spcAft>
                <a:spcPts val="1200"/>
              </a:spcAft>
              <a:buClr>
                <a:srgbClr val="66FFFF"/>
              </a:buClr>
              <a:buSzPct val="100000"/>
              <a:buFont typeface="+mj-lt"/>
              <a:buAutoNum type="arabicPeriod"/>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ct val="0"/>
              </a:spcBef>
              <a:spcAft>
                <a:spcPts val="1200"/>
              </a:spcAft>
              <a:buClr>
                <a:srgbClr val="66FFFF"/>
              </a:buClr>
              <a:buSzPct val="100000"/>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Son of Man</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85593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30B6FF-D542-4A93-A01D-EBDB8E9BC1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109091"/>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Son of Man</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27679743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4KINGS.TIF"/>
          <p:cNvPicPr>
            <a:picLocks noChangeAspect="1" noChangeArrowheads="1"/>
          </p:cNvPicPr>
          <p:nvPr/>
        </p:nvPicPr>
        <p:blipFill>
          <a:blip r:embed="rId2" cstate="email">
            <a:grayscl/>
            <a:biLevel thresh="50000"/>
            <a:extLst>
              <a:ext uri="{28A0092B-C50C-407E-A947-70E740481C1C}">
                <a14:useLocalDpi xmlns:a14="http://schemas.microsoft.com/office/drawing/2010/main"/>
              </a:ext>
            </a:extLst>
          </a:blip>
          <a:srcRect/>
          <a:stretch>
            <a:fillRect/>
          </a:stretch>
        </p:blipFill>
        <p:spPr bwMode="auto">
          <a:xfrm>
            <a:off x="228600" y="152401"/>
            <a:ext cx="8683052" cy="6575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87929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457200" indent="-457200">
              <a:spcBef>
                <a:spcPct val="0"/>
              </a:spcBef>
              <a:spcAft>
                <a:spcPts val="1200"/>
              </a:spcAft>
              <a:buClr>
                <a:srgbClr val="66FFFF"/>
              </a:buClr>
              <a:buSzPct val="100000"/>
              <a:buFont typeface="+mj-lt"/>
              <a:buAutoNum type="arabicPeriod"/>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Son of Man</a:t>
            </a:r>
          </a:p>
          <a:p>
            <a:pPr marL="914400" lvl="1" indent="-457200">
              <a:spcBef>
                <a:spcPct val="0"/>
              </a:spcBef>
              <a:spcAft>
                <a:spcPts val="1200"/>
              </a:spcAft>
              <a:buClr>
                <a:srgbClr val="66FFFF"/>
              </a:buClr>
              <a:buSzPct val="100000"/>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Other Matthean judgments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14172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a:xfrm>
            <a:off x="1603138" y="1447800"/>
            <a:ext cx="5937725" cy="3962400"/>
          </a:xfrm>
        </p:spPr>
        <p:txBody>
          <a:bodyPr/>
          <a:lstStyle/>
          <a:p>
            <a:pPr marL="457200" indent="-457200">
              <a:spcBef>
                <a:spcPct val="0"/>
              </a:spcBef>
              <a:spcAft>
                <a:spcPts val="1200"/>
              </a:spcAft>
              <a:buClr>
                <a:srgbClr val="66FFFF"/>
              </a:buClr>
              <a:buSzPct val="100000"/>
              <a:buFont typeface="+mj-lt"/>
              <a:buAutoNum type="arabicPeriod"/>
            </a:pPr>
            <a:r>
              <a:rPr lang="en-US" altLang="en-US" b="1" dirty="0">
                <a:solidFill>
                  <a:srgbClr val="FFFFCC"/>
                </a:solidFill>
                <a:effectLst>
                  <a:outerShdw blurRad="38100" dist="38100" dir="2700000" algn="tl">
                    <a:srgbClr val="000000">
                      <a:alpha val="43137"/>
                    </a:srgbClr>
                  </a:outerShdw>
                </a:effectLst>
              </a:rPr>
              <a:t>No rapture reasons</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Preceding context</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Days of Noah chronology</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Son of Man</a:t>
            </a:r>
          </a:p>
          <a:p>
            <a:pPr marL="914400" lvl="1" indent="-457200">
              <a:spcBef>
                <a:spcPct val="0"/>
              </a:spcBef>
              <a:spcAft>
                <a:spcPts val="1200"/>
              </a:spcAft>
              <a:buClr>
                <a:srgbClr val="66FFFF"/>
              </a:buClr>
              <a:buSzPct val="100000"/>
              <a:buAutoNum type="alphaLcPeriod"/>
            </a:pPr>
            <a:r>
              <a:rPr lang="en-US" altLang="en-US" dirty="0">
                <a:effectLst>
                  <a:outerShdw blurRad="38100" dist="38100" dir="2700000" algn="tl">
                    <a:srgbClr val="000000">
                      <a:alpha val="43137"/>
                    </a:srgbClr>
                  </a:outerShdw>
                </a:effectLst>
              </a:rPr>
              <a:t>Other Matthean judgments</a:t>
            </a:r>
          </a:p>
          <a:p>
            <a:pPr marL="914400" lvl="1" indent="-457200">
              <a:spcBef>
                <a:spcPct val="0"/>
              </a:spcBef>
              <a:spcAft>
                <a:spcPts val="1200"/>
              </a:spcAft>
              <a:buClr>
                <a:srgbClr val="66FFFF"/>
              </a:buClr>
              <a:buSzPct val="100000"/>
              <a:buAutoNum type="alphaLcPeriod"/>
            </a:pPr>
            <a:r>
              <a:rPr lang="en-US" altLang="en-US" b="1" u="sng" dirty="0">
                <a:solidFill>
                  <a:srgbClr val="FFFFCC"/>
                </a:solidFill>
                <a:effectLst>
                  <a:outerShdw blurRad="38100" dist="38100" dir="2700000" algn="tl">
                    <a:srgbClr val="000000">
                      <a:alpha val="43137"/>
                    </a:srgbClr>
                  </a:outerShdw>
                </a:effectLst>
                <a:ea typeface="+mn-ea"/>
                <a:cs typeface="+mn-cs"/>
              </a:rPr>
              <a:t>Lukan parallel passage</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39789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FCBB73-A981-456E-B187-145A551219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1200"/>
              </a:spcAft>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Luke 17:34-37</a:t>
            </a:r>
          </a:p>
          <a:p>
            <a:pPr marL="0" indent="0" algn="just">
              <a:spcBef>
                <a:spcPts val="0"/>
              </a:spcBef>
              <a:buNone/>
            </a:pP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34</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tell you, on that night there will be two in one bed; one will be taken and the other will be left.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35</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“There will be two women grinding at the same place; one will be taken and the other will be left.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men will be in the field; one will be taken and the other will be left.” </a:t>
            </a:r>
            <a:r>
              <a:rPr lang="en-US"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answering they said to Him,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Lord?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said to them, “</a:t>
            </a: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the body is, there also the vultures will be gathered</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92272534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458200" cy="3810000"/>
          </a:xfrm>
        </p:spPr>
        <p:txBody>
          <a:bodyPr/>
          <a:lstStyle/>
          <a:p>
            <a:pPr marL="457200" indent="-457200">
              <a:spcBef>
                <a:spcPct val="0"/>
              </a:spcBef>
              <a:spcAft>
                <a:spcPts val="1200"/>
              </a:spcAft>
              <a:buClr>
                <a:srgbClr val="66FFFF"/>
              </a:buClr>
              <a:buSzPct val="100000"/>
              <a:buFont typeface="+mj-lt"/>
              <a:buAutoNum type="arabicPeriod" startAt="2"/>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rPr>
              <a:t>From </a:t>
            </a:r>
            <a:r>
              <a:rPr lang="en-US" i="1" dirty="0" err="1">
                <a:effectLst>
                  <a:outerShdw blurRad="38100" dist="38100" dir="2700000" algn="tl">
                    <a:srgbClr val="000000">
                      <a:alpha val="43137"/>
                    </a:srgbClr>
                  </a:outerShdw>
                </a:effectLst>
              </a:rPr>
              <a:t>airō</a:t>
            </a:r>
            <a:r>
              <a:rPr lang="en-US" dirty="0">
                <a:effectLst>
                  <a:outerShdw blurRad="38100" dist="38100" dir="2700000" algn="tl">
                    <a:srgbClr val="000000">
                      <a:alpha val="43137"/>
                    </a:srgbClr>
                  </a:outerShdw>
                </a:effectLst>
              </a:rPr>
              <a:t> to </a:t>
            </a:r>
            <a:r>
              <a:rPr lang="en-US" i="1" dirty="0" err="1">
                <a:effectLst>
                  <a:outerShdw blurRad="38100" dist="38100" dir="2700000" algn="tl">
                    <a:srgbClr val="000000">
                      <a:alpha val="43137"/>
                    </a:srgbClr>
                  </a:outerShdw>
                </a:effectLst>
              </a:rPr>
              <a:t>paralambanō</a:t>
            </a:r>
            <a:endParaRPr lang="en-US" i="1" dirty="0">
              <a:effectLst>
                <a:outerShdw blurRad="38100" dist="38100" dir="2700000" algn="tl">
                  <a:srgbClr val="000000">
                    <a:alpha val="43137"/>
                  </a:srgbClr>
                </a:outerShdw>
              </a:effectLst>
            </a:endParaRP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ea typeface="+mn-ea"/>
                <a:cs typeface="+mn-cs"/>
              </a:rPr>
              <a:t>Day or hour can be known in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ea typeface="+mn-ea"/>
                <a:cs typeface="+mn-cs"/>
              </a:rPr>
              <a:t>Normal life activities at the end of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ea typeface="+mn-ea"/>
                <a:cs typeface="+mn-cs"/>
              </a:rPr>
              <a:t>Peri De (“Now Concerning”) construction</a:t>
            </a:r>
            <a:endParaRPr lang="en-US" altLang="en-US" sz="3600" dirty="0">
              <a:effectLst>
                <a:outerShdw blurRad="38100" dist="38100" dir="2700000" algn="tl">
                  <a:srgbClr val="000000">
                    <a:alpha val="43137"/>
                  </a:srgbClr>
                </a:outerShdw>
              </a:effectLst>
              <a:ea typeface="+mn-ea"/>
              <a:cs typeface="+mn-cs"/>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12386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458200" cy="3810000"/>
          </a:xfrm>
        </p:spPr>
        <p:txBody>
          <a:bodyPr/>
          <a:lstStyle/>
          <a:p>
            <a:pPr marL="457200" indent="-457200">
              <a:spcBef>
                <a:spcPct val="0"/>
              </a:spcBef>
              <a:spcAft>
                <a:spcPts val="1200"/>
              </a:spcAft>
              <a:buClr>
                <a:srgbClr val="66FFFF"/>
              </a:buClr>
              <a:buSzPct val="100000"/>
              <a:buFont typeface="+mj-lt"/>
              <a:buAutoNum type="arabicPeriod" startAt="2"/>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ct val="0"/>
              </a:spcBef>
              <a:spcAft>
                <a:spcPts val="1200"/>
              </a:spcAft>
              <a:buClr>
                <a:srgbClr val="66FFFF"/>
              </a:buClr>
              <a:buSzPct val="100000"/>
              <a:buAutoNum type="alphaLcPeriod"/>
            </a:pPr>
            <a:r>
              <a:rPr lang="en-US" b="1" u="sng" dirty="0">
                <a:solidFill>
                  <a:srgbClr val="FFFFCC"/>
                </a:solidFill>
                <a:effectLst>
                  <a:outerShdw blurRad="38100" dist="38100" dir="2700000" algn="tl">
                    <a:srgbClr val="000000">
                      <a:alpha val="43137"/>
                    </a:srgbClr>
                  </a:outerShdw>
                </a:effectLst>
              </a:rPr>
              <a:t>From </a:t>
            </a:r>
            <a:r>
              <a:rPr lang="en-US" b="1" i="1" u="sng" dirty="0" err="1">
                <a:solidFill>
                  <a:srgbClr val="FFFFCC"/>
                </a:solidFill>
                <a:effectLst>
                  <a:outerShdw blurRad="38100" dist="38100" dir="2700000" algn="tl">
                    <a:srgbClr val="000000">
                      <a:alpha val="43137"/>
                    </a:srgbClr>
                  </a:outerShdw>
                </a:effectLst>
              </a:rPr>
              <a:t>airō</a:t>
            </a:r>
            <a:r>
              <a:rPr lang="en-US" b="1" u="sng" dirty="0">
                <a:solidFill>
                  <a:srgbClr val="FFFFCC"/>
                </a:solidFill>
                <a:effectLst>
                  <a:outerShdw blurRad="38100" dist="38100" dir="2700000" algn="tl">
                    <a:srgbClr val="000000">
                      <a:alpha val="43137"/>
                    </a:srgbClr>
                  </a:outerShdw>
                </a:effectLst>
              </a:rPr>
              <a:t> to </a:t>
            </a:r>
            <a:r>
              <a:rPr lang="en-US" b="1" i="1" u="sng" dirty="0" err="1">
                <a:solidFill>
                  <a:srgbClr val="FFFFCC"/>
                </a:solidFill>
                <a:effectLst>
                  <a:outerShdw blurRad="38100" dist="38100" dir="2700000" algn="tl">
                    <a:srgbClr val="000000">
                      <a:alpha val="43137"/>
                    </a:srgbClr>
                  </a:outerShdw>
                </a:effectLst>
              </a:rPr>
              <a:t>paralambanō</a:t>
            </a:r>
            <a:endParaRPr lang="en-US" b="1" i="1" u="sng" dirty="0">
              <a:solidFill>
                <a:srgbClr val="FFFFCC"/>
              </a:solidFill>
              <a:effectLst>
                <a:outerShdw blurRad="38100" dist="38100" dir="2700000" algn="tl">
                  <a:srgbClr val="000000">
                    <a:alpha val="43137"/>
                  </a:srgbClr>
                </a:outerShdw>
              </a:effectLst>
            </a:endParaRP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ea typeface="+mn-ea"/>
                <a:cs typeface="+mn-cs"/>
              </a:rPr>
              <a:t>Day or hour can be known in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ea typeface="+mn-ea"/>
                <a:cs typeface="+mn-cs"/>
              </a:rPr>
              <a:t>Normal life activities at the end of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ea typeface="+mn-ea"/>
                <a:cs typeface="+mn-cs"/>
              </a:rPr>
              <a:t>Peri De (“Now Concerning”) construction</a:t>
            </a:r>
            <a:endParaRPr lang="en-US" altLang="en-US" sz="3600" dirty="0">
              <a:effectLst>
                <a:outerShdw blurRad="38100" dist="38100" dir="2700000" algn="tl">
                  <a:srgbClr val="000000">
                    <a:alpha val="43137"/>
                  </a:srgbClr>
                </a:outerShdw>
              </a:effectLst>
              <a:ea typeface="+mn-ea"/>
              <a:cs typeface="+mn-cs"/>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79646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FC96D5-A34F-454F-95E3-61AF37F6F8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6032421"/>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took (</a:t>
            </a:r>
            <a:r>
              <a:rPr lang="en-US" sz="27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airō</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them all away; so will the coming of the Son of Man be.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taken (</a:t>
            </a:r>
            <a:r>
              <a:rPr lang="en-US" sz="27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will be left.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taken</a:t>
            </a:r>
            <a:r>
              <a:rPr lang="en-US" sz="2700"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one will be left.”</a:t>
            </a:r>
          </a:p>
          <a:p>
            <a:pPr algn="just"/>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62333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A12CB0-1C86-4D8C-AF78-7AB3B106B9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19327" y="3931920"/>
            <a:ext cx="905346" cy="1097280"/>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1" y="1"/>
            <a:ext cx="9144000" cy="4006225"/>
          </a:xfrm>
          <a:prstGeom prst="rect">
            <a:avLst/>
          </a:prstGeom>
        </p:spPr>
        <p:txBody>
          <a:bodyPr wrap="square">
            <a:spAutoFit/>
          </a:bodyPr>
          <a:lstStyle/>
          <a:p>
            <a:pPr algn="ctr">
              <a:spcBef>
                <a:spcPts val="0"/>
              </a:spcBef>
              <a:spcAft>
                <a:spcPts val="10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14:1–4</a:t>
            </a:r>
          </a:p>
          <a:p>
            <a:pPr algn="just">
              <a:spcBef>
                <a:spcPts val="0"/>
              </a:spcBef>
              <a:spcAft>
                <a:spcPts val="0"/>
              </a:spcAft>
            </a:pPr>
            <a:r>
              <a:rPr lang="en-US" sz="3000" baseline="30000" dirty="0">
                <a:effectLst>
                  <a:outerShdw blurRad="38100" dist="38100" dir="2700000" algn="tl">
                    <a:srgbClr val="000000">
                      <a:alpha val="43137"/>
                    </a:srgbClr>
                  </a:outerShdw>
                </a:effectLst>
                <a:latin typeface="Calibri" panose="020F0502020204030204" pitchFamily="34" charset="0"/>
              </a:rPr>
              <a:t>1</a:t>
            </a:r>
            <a:r>
              <a:rPr lang="en-US" sz="3000" dirty="0">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000" baseline="30000" dirty="0">
                <a:effectLst>
                  <a:outerShdw blurRad="38100" dist="38100" dir="2700000" algn="tl">
                    <a:srgbClr val="000000">
                      <a:alpha val="43137"/>
                    </a:srgbClr>
                  </a:outerShdw>
                </a:effectLst>
                <a:latin typeface="Calibri" panose="020F0502020204030204" pitchFamily="34" charset="0"/>
              </a:rPr>
              <a:t>2</a:t>
            </a:r>
            <a:r>
              <a:rPr lang="en-US" sz="3000" dirty="0">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000" baseline="30000" dirty="0">
                <a:effectLst>
                  <a:outerShdw blurRad="38100" dist="38100" dir="2700000" algn="tl">
                    <a:srgbClr val="000000">
                      <a:alpha val="43137"/>
                    </a:srgbClr>
                  </a:outerShdw>
                </a:effectLst>
                <a:latin typeface="Calibri" panose="020F0502020204030204" pitchFamily="34" charset="0"/>
              </a:rPr>
              <a:t>3</a:t>
            </a:r>
            <a:r>
              <a:rPr lang="en-US" sz="3000" dirty="0">
                <a:effectLst>
                  <a:outerShdw blurRad="38100" dist="38100" dir="2700000" algn="tl">
                    <a:srgbClr val="000000">
                      <a:alpha val="43137"/>
                    </a:srgbClr>
                  </a:outerShdw>
                </a:effectLst>
                <a:latin typeface="Calibri" panose="020F0502020204030204" pitchFamily="34" charset="0"/>
              </a:rPr>
              <a:t> “If I go and prepare a place for you, I will come again and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receive you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paralambanō</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0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000" dirty="0">
                <a:effectLst>
                  <a:outerShdw blurRad="38100" dist="38100" dir="2700000" algn="tl">
                    <a:srgbClr val="000000">
                      <a:alpha val="43137"/>
                    </a:srgbClr>
                  </a:outerShdw>
                </a:effectLst>
                <a:latin typeface="Calibri" panose="020F0502020204030204" pitchFamily="34" charset="0"/>
              </a:rPr>
              <a:t>to Myself, that where I am, </a:t>
            </a:r>
            <a:r>
              <a:rPr lang="en-US" sz="3000" i="1" dirty="0">
                <a:effectLst>
                  <a:outerShdw blurRad="38100" dist="38100" dir="2700000" algn="tl">
                    <a:srgbClr val="000000">
                      <a:alpha val="43137"/>
                    </a:srgbClr>
                  </a:outerShdw>
                </a:effectLst>
                <a:latin typeface="Calibri" panose="020F0502020204030204" pitchFamily="34" charset="0"/>
              </a:rPr>
              <a:t>there</a:t>
            </a:r>
            <a:r>
              <a:rPr lang="en-US" sz="3000" dirty="0">
                <a:effectLst>
                  <a:outerShdw blurRad="38100" dist="38100" dir="2700000" algn="tl">
                    <a:srgbClr val="000000">
                      <a:alpha val="43137"/>
                    </a:srgbClr>
                  </a:outerShdw>
                </a:effectLst>
                <a:latin typeface="Calibri" panose="020F0502020204030204" pitchFamily="34" charset="0"/>
              </a:rPr>
              <a:t> you may be also. </a:t>
            </a:r>
            <a:r>
              <a:rPr lang="en-US" sz="3000" baseline="30000" dirty="0">
                <a:effectLst>
                  <a:outerShdw blurRad="38100" dist="38100" dir="2700000" algn="tl">
                    <a:srgbClr val="000000">
                      <a:alpha val="43137"/>
                    </a:srgbClr>
                  </a:outerShdw>
                </a:effectLst>
                <a:latin typeface="Calibri" panose="020F0502020204030204" pitchFamily="34" charset="0"/>
              </a:rPr>
              <a:t>4</a:t>
            </a:r>
            <a:r>
              <a:rPr lang="en-US" sz="3000" dirty="0">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1973107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09910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90675"/>
            <a:ext cx="9144000" cy="4200525"/>
          </a:xfrm>
        </p:spPr>
        <p:txBody>
          <a:bodyPr/>
          <a:lstStyle/>
          <a:p>
            <a:pPr marL="0" indent="0" algn="just">
              <a:buNone/>
              <a:defRPr/>
            </a:pPr>
            <a:r>
              <a:rPr lang="en-US" dirty="0">
                <a:effectLst>
                  <a:outerShdw blurRad="38100" dist="38100" dir="2700000" algn="tl">
                    <a:srgbClr val="000000">
                      <a:alpha val="43137"/>
                    </a:srgbClr>
                  </a:outerShdw>
                </a:effectLst>
              </a:rPr>
              <a:t>“The phrase translated as taken away is not a technical term and could be used in more than one way in the same context. Furthermore, while the same word is used in the English translation, it is not in Greek. Verse 39 contains the verb </a:t>
            </a:r>
            <a:r>
              <a:rPr lang="en-US" i="1" dirty="0" err="1">
                <a:effectLst>
                  <a:outerShdw blurRad="38100" dist="38100" dir="2700000" algn="tl">
                    <a:srgbClr val="000000">
                      <a:alpha val="43137"/>
                    </a:srgbClr>
                  </a:outerShdw>
                </a:effectLst>
              </a:rPr>
              <a:t>airō</a:t>
            </a:r>
            <a:r>
              <a:rPr lang="en-US" dirty="0">
                <a:effectLst>
                  <a:outerShdw blurRad="38100" dist="38100" dir="2700000" algn="tl">
                    <a:srgbClr val="000000">
                      <a:alpha val="43137"/>
                    </a:srgbClr>
                  </a:outerShdw>
                </a:effectLst>
              </a:rPr>
              <a:t> (“to raise,“ “take up,“ “to lift“) and verse 40 the verb is </a:t>
            </a:r>
            <a:r>
              <a:rPr lang="en-US" i="1" dirty="0" err="1">
                <a:effectLst>
                  <a:outerShdw blurRad="38100" dist="38100" dir="2700000" algn="tl">
                    <a:srgbClr val="000000">
                      <a:alpha val="43137"/>
                    </a:srgbClr>
                  </a:outerShdw>
                </a:effectLst>
              </a:rPr>
              <a:t>paralambanō</a:t>
            </a:r>
            <a:r>
              <a:rPr lang="en-US" dirty="0">
                <a:effectLst>
                  <a:outerShdw blurRad="38100" dist="38100" dir="2700000" algn="tl">
                    <a:srgbClr val="000000">
                      <a:alpha val="43137"/>
                    </a:srgbClr>
                  </a:outerShdw>
                </a:effectLst>
              </a:rPr>
              <a:t> (“to receive from“), suggesting that the verses might be dealing with two separate concepts.”</a:t>
            </a:r>
          </a:p>
        </p:txBody>
      </p:sp>
      <p:pic>
        <p:nvPicPr>
          <p:cNvPr id="1026" name="Picture 2" descr="Image result for arnold fruchtenbaum">
            <a:extLst>
              <a:ext uri="{FF2B5EF4-FFF2-40B4-BE49-F238E27FC236}">
                <a16:creationId xmlns:a16="http://schemas.microsoft.com/office/drawing/2014/main" id="{2EF5F69F-6A6C-404E-B895-ACBEDAD527C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0D442F-2700-45C6-94A2-AFC01694593F}"/>
              </a:ext>
            </a:extLst>
          </p:cNvPr>
          <p:cNvSpPr txBox="1"/>
          <p:nvPr/>
        </p:nvSpPr>
        <p:spPr>
          <a:xfrm>
            <a:off x="15240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365.</a:t>
            </a:r>
          </a:p>
        </p:txBody>
      </p:sp>
    </p:spTree>
    <p:extLst>
      <p:ext uri="{BB962C8B-B14F-4D97-AF65-F5344CB8AC3E}">
        <p14:creationId xmlns:p14="http://schemas.microsoft.com/office/powerpoint/2010/main" val="18757308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572500" cy="3810000"/>
          </a:xfrm>
        </p:spPr>
        <p:txBody>
          <a:bodyPr/>
          <a:lstStyle/>
          <a:p>
            <a:pPr marL="457200" indent="-457200">
              <a:spcBef>
                <a:spcPct val="0"/>
              </a:spcBef>
              <a:spcAft>
                <a:spcPts val="1200"/>
              </a:spcAft>
              <a:buClr>
                <a:srgbClr val="66FFFF"/>
              </a:buClr>
              <a:buSzPct val="100000"/>
              <a:buFont typeface="+mj-lt"/>
              <a:buAutoNum type="arabicPeriod" startAt="2"/>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rPr>
              <a:t>From </a:t>
            </a:r>
            <a:r>
              <a:rPr lang="en-US" i="1" dirty="0" err="1">
                <a:effectLst>
                  <a:outerShdw blurRad="38100" dist="38100" dir="2700000" algn="tl">
                    <a:srgbClr val="000000">
                      <a:alpha val="43137"/>
                    </a:srgbClr>
                  </a:outerShdw>
                </a:effectLst>
              </a:rPr>
              <a:t>airō</a:t>
            </a:r>
            <a:r>
              <a:rPr lang="en-US" dirty="0">
                <a:effectLst>
                  <a:outerShdw blurRad="38100" dist="38100" dir="2700000" algn="tl">
                    <a:srgbClr val="000000">
                      <a:alpha val="43137"/>
                    </a:srgbClr>
                  </a:outerShdw>
                </a:effectLst>
              </a:rPr>
              <a:t> to </a:t>
            </a:r>
            <a:r>
              <a:rPr lang="en-US" i="1" dirty="0" err="1">
                <a:effectLst>
                  <a:outerShdw blurRad="38100" dist="38100" dir="2700000" algn="tl">
                    <a:srgbClr val="000000">
                      <a:alpha val="43137"/>
                    </a:srgbClr>
                  </a:outerShdw>
                </a:effectLst>
              </a:rPr>
              <a:t>paralambanō</a:t>
            </a:r>
            <a:endParaRPr lang="en-US" i="1" dirty="0">
              <a:effectLst>
                <a:outerShdw blurRad="38100" dist="38100" dir="2700000" algn="tl">
                  <a:srgbClr val="000000">
                    <a:alpha val="43137"/>
                  </a:srgbClr>
                </a:outerShdw>
              </a:effectLst>
            </a:endParaRPr>
          </a:p>
          <a:p>
            <a:pPr marL="914400" lvl="1" indent="-457200">
              <a:spcBef>
                <a:spcPct val="0"/>
              </a:spcBef>
              <a:spcAft>
                <a:spcPts val="1200"/>
              </a:spcAft>
              <a:buClr>
                <a:srgbClr val="66FFFF"/>
              </a:buClr>
              <a:buSzPct val="100000"/>
              <a:buAutoNum type="alphaLcPeriod"/>
            </a:pPr>
            <a:r>
              <a:rPr lang="en-US" b="1" u="sng" dirty="0">
                <a:solidFill>
                  <a:srgbClr val="FFFFCC"/>
                </a:solidFill>
                <a:effectLst>
                  <a:outerShdw blurRad="38100" dist="38100" dir="2700000" algn="tl">
                    <a:srgbClr val="000000">
                      <a:alpha val="43137"/>
                    </a:srgbClr>
                  </a:outerShdw>
                </a:effectLst>
              </a:rPr>
              <a:t>Day or hour can be known in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ea typeface="+mn-ea"/>
                <a:cs typeface="+mn-cs"/>
              </a:rPr>
              <a:t>Normal life activities at the end of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ea typeface="+mn-ea"/>
                <a:cs typeface="+mn-cs"/>
              </a:rPr>
              <a:t>Peri De (“Now Concerning”) construction</a:t>
            </a:r>
            <a:endParaRPr lang="en-US" altLang="en-US" sz="3600" dirty="0">
              <a:effectLst>
                <a:outerShdw blurRad="38100" dist="38100" dir="2700000" algn="tl">
                  <a:srgbClr val="000000">
                    <a:alpha val="43137"/>
                  </a:srgbClr>
                </a:outerShdw>
              </a:effectLst>
              <a:ea typeface="+mn-ea"/>
              <a:cs typeface="+mn-cs"/>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31710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7EC846-631E-4357-A234-5D789545B3D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539978"/>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of that day and hour no one knows, not even the angels of heaven, nor the Son, but the Father alone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eating and drinking, marrying and giving in marriage,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139582714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178606913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3657600"/>
          </a:xfrm>
        </p:spPr>
        <p:txBody>
          <a:bodyPr/>
          <a:lstStyle/>
          <a:p>
            <a:pPr marL="0" indent="0" algn="just">
              <a:buNone/>
              <a:defRPr/>
            </a:pPr>
            <a:r>
              <a:rPr lang="en-US" sz="2800" dirty="0">
                <a:effectLst>
                  <a:outerShdw blurRad="38100" dist="38100" dir="2700000" algn="tl">
                    <a:srgbClr val="000000">
                      <a:alpha val="43137"/>
                    </a:srgbClr>
                  </a:outerShdw>
                </a:effectLst>
              </a:rPr>
              <a:t>“No one will ever know the timing of the rapture. Yeshua noted that the angels of heaven do not know when it will occur (Matt. 24:36). Not even the Son in His humanity knew the timing. Only God the father knows when the believers will be taken up to meet their Messiah in the air. This will always be true of the rapture. The second coming, on the other hand, will occur exactly seven years after the beginning of the seven-year covenant and 42 months, or 1260 days, after the abomination of desolation. </a:t>
            </a:r>
            <a:r>
              <a:rPr lang="en-US" sz="2800" b="1" u="sng" dirty="0">
                <a:solidFill>
                  <a:srgbClr val="FFFFCC"/>
                </a:solidFill>
                <a:effectLst>
                  <a:outerShdw blurRad="38100" dist="38100" dir="2700000" algn="tl">
                    <a:srgbClr val="000000">
                      <a:alpha val="43137"/>
                    </a:srgbClr>
                  </a:outerShdw>
                </a:effectLst>
              </a:rPr>
              <a:t>Once the tribulation begins</a:t>
            </a:r>
            <a:r>
              <a:rPr lang="en-US" sz="2800" dirty="0">
                <a:effectLst>
                  <a:outerShdw blurRad="38100" dist="38100" dir="2700000" algn="tl">
                    <a:srgbClr val="000000">
                      <a:alpha val="43137"/>
                    </a:srgbClr>
                  </a:outerShdw>
                </a:effectLst>
              </a:rPr>
              <a:t>, the second coming can be accurately calculated, so the passage above must be dealing with the rapture and not the second coming.”</a:t>
            </a:r>
          </a:p>
        </p:txBody>
      </p:sp>
      <p:pic>
        <p:nvPicPr>
          <p:cNvPr id="2" name="Picture 2" descr="Image result for arnold fruchtenbaum">
            <a:extLst>
              <a:ext uri="{FF2B5EF4-FFF2-40B4-BE49-F238E27FC236}">
                <a16:creationId xmlns:a16="http://schemas.microsoft.com/office/drawing/2014/main" id="{3A0D2AC1-E0D7-4C82-A5D8-D15C4EE32D6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E209432-C320-495C-990F-DA7F44DC2077}"/>
              </a:ext>
            </a:extLst>
          </p:cNvPr>
          <p:cNvSpPr txBox="1"/>
          <p:nvPr/>
        </p:nvSpPr>
        <p:spPr>
          <a:xfrm>
            <a:off x="15240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365-66.</a:t>
            </a:r>
          </a:p>
        </p:txBody>
      </p:sp>
    </p:spTree>
    <p:extLst>
      <p:ext uri="{BB962C8B-B14F-4D97-AF65-F5344CB8AC3E}">
        <p14:creationId xmlns:p14="http://schemas.microsoft.com/office/powerpoint/2010/main" val="38441586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5" y="605192"/>
            <a:ext cx="8533333" cy="5647619"/>
          </a:xfrm>
          <a:prstGeom prst="rect">
            <a:avLst/>
          </a:prstGeom>
        </p:spPr>
      </p:pic>
    </p:spTree>
    <p:extLst>
      <p:ext uri="{BB962C8B-B14F-4D97-AF65-F5344CB8AC3E}">
        <p14:creationId xmlns:p14="http://schemas.microsoft.com/office/powerpoint/2010/main" val="93609940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18AF73-1BDE-4143-8A0B-2597C17D16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0" y="0"/>
            <a:ext cx="9144000" cy="5486400"/>
          </a:xfrm>
        </p:spPr>
        <p:txBody>
          <a:bodyPr/>
          <a:lstStyle/>
          <a:p>
            <a:pPr marL="0" indent="0" algn="ctr" defTabSz="514350" eaLnBrk="1" hangingPunct="1">
              <a:spcBef>
                <a:spcPts val="0"/>
              </a:spcBef>
              <a:spcAft>
                <a:spcPts val="1200"/>
              </a:spcAft>
              <a:buNone/>
              <a:defRPr/>
            </a:pPr>
            <a:r>
              <a:rPr lang="en-US" sz="3600" kern="1200" dirty="0">
                <a:solidFill>
                  <a:srgbClr val="00FFFF"/>
                </a:solidFill>
                <a:ea typeface="+mj-ea"/>
                <a:cs typeface="Calibri" panose="020F0502020204030204" pitchFamily="34" charset="0"/>
              </a:rPr>
              <a:t>Genesis 6:1-4</a:t>
            </a:r>
          </a:p>
          <a:p>
            <a:pPr marL="0" indent="0" algn="just">
              <a:spcBef>
                <a:spcPts val="0"/>
              </a:spcBef>
              <a:buNone/>
            </a:pPr>
            <a:r>
              <a:rPr lang="en-US" dirty="0">
                <a:effectLst>
                  <a:outerShdw blurRad="38100" dist="38100" dir="2700000" algn="tl">
                    <a:srgbClr val="000000">
                      <a:alpha val="43137"/>
                    </a:srgbClr>
                  </a:outerShdw>
                </a:effectLst>
                <a:cs typeface="Calibri" panose="020F0502020204030204" pitchFamily="34" charset="0"/>
              </a:rPr>
              <a:t>“</a:t>
            </a:r>
            <a:r>
              <a:rPr lang="en-US" baseline="30000" dirty="0">
                <a:effectLst/>
                <a:cs typeface="Calibri" panose="020F0502020204030204" pitchFamily="34" charset="0"/>
              </a:rPr>
              <a:t>1 </a:t>
            </a:r>
            <a:r>
              <a:rPr lang="en-US" dirty="0">
                <a:effectLst>
                  <a:outerShdw blurRad="38100" dist="38100" dir="2700000" algn="tl">
                    <a:srgbClr val="000000">
                      <a:alpha val="43137"/>
                    </a:srgbClr>
                  </a:outerShdw>
                </a:effectLst>
                <a:cs typeface="Calibri" panose="020F0502020204030204" pitchFamily="34" charset="0"/>
              </a:rPr>
              <a:t>Now it came about, when men began to multiply on the face of the land, and daughters were born to them</a:t>
            </a:r>
            <a:r>
              <a:rPr lang="en-US" dirty="0">
                <a:effectLst/>
                <a:cs typeface="Calibri" panose="020F0502020204030204" pitchFamily="34" charset="0"/>
              </a:rPr>
              <a:t>, </a:t>
            </a:r>
            <a:r>
              <a:rPr lang="en-US" baseline="30000" dirty="0">
                <a:effectLst/>
                <a:cs typeface="Calibri" panose="020F0502020204030204" pitchFamily="34" charset="0"/>
              </a:rPr>
              <a:t>2 </a:t>
            </a:r>
            <a:r>
              <a:rPr lang="en-US" dirty="0">
                <a:effectLst>
                  <a:outerShdw blurRad="38100" dist="38100" dir="2700000" algn="tl">
                    <a:srgbClr val="000000">
                      <a:alpha val="43137"/>
                    </a:srgbClr>
                  </a:outerShdw>
                </a:effectLst>
                <a:cs typeface="Calibri" panose="020F0502020204030204" pitchFamily="34" charset="0"/>
              </a:rPr>
              <a:t>that the sons of God saw that the daughters of men were beautiful; and they took wives for themselves, whomever they chose. </a:t>
            </a:r>
            <a:r>
              <a:rPr lang="en-US" baseline="30000" dirty="0">
                <a:effectLst/>
                <a:cs typeface="Calibri" panose="020F0502020204030204" pitchFamily="34" charset="0"/>
              </a:rPr>
              <a:t>3</a:t>
            </a:r>
            <a:r>
              <a:rPr lang="en-US" dirty="0">
                <a:effectLst>
                  <a:outerShdw blurRad="38100" dist="38100" dir="2700000" algn="tl">
                    <a:srgbClr val="000000">
                      <a:alpha val="43137"/>
                    </a:srgbClr>
                  </a:outerShdw>
                </a:effectLst>
                <a:cs typeface="Calibri" panose="020F0502020204030204" pitchFamily="34" charset="0"/>
              </a:rPr>
              <a:t> Then the Lord said,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My Spirit shall not strive with man forever, because he also is flesh; nevertheless his days shall be one hundred and twenty years</a:t>
            </a:r>
            <a:r>
              <a:rPr lang="en-US" dirty="0">
                <a:effectLst>
                  <a:outerShdw blurRad="38100" dist="38100" dir="2700000" algn="tl">
                    <a:srgbClr val="000000">
                      <a:alpha val="43137"/>
                    </a:srgbClr>
                  </a:outerShdw>
                </a:effectLst>
                <a:cs typeface="Calibri" panose="020F0502020204030204" pitchFamily="34" charset="0"/>
              </a:rPr>
              <a:t>.’ . . .</a:t>
            </a:r>
          </a:p>
        </p:txBody>
      </p:sp>
    </p:spTree>
    <p:extLst>
      <p:ext uri="{BB962C8B-B14F-4D97-AF65-F5344CB8AC3E}">
        <p14:creationId xmlns:p14="http://schemas.microsoft.com/office/powerpoint/2010/main" val="247810799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572500" cy="3810000"/>
          </a:xfrm>
        </p:spPr>
        <p:txBody>
          <a:bodyPr/>
          <a:lstStyle/>
          <a:p>
            <a:pPr marL="457200" indent="-457200">
              <a:spcBef>
                <a:spcPct val="0"/>
              </a:spcBef>
              <a:spcAft>
                <a:spcPts val="1200"/>
              </a:spcAft>
              <a:buClr>
                <a:srgbClr val="66FFFF"/>
              </a:buClr>
              <a:buSzPct val="100000"/>
              <a:buFont typeface="+mj-lt"/>
              <a:buAutoNum type="arabicPeriod" startAt="2"/>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rPr>
              <a:t>From </a:t>
            </a:r>
            <a:r>
              <a:rPr lang="en-US" i="1" dirty="0" err="1">
                <a:effectLst>
                  <a:outerShdw blurRad="38100" dist="38100" dir="2700000" algn="tl">
                    <a:srgbClr val="000000">
                      <a:alpha val="43137"/>
                    </a:srgbClr>
                  </a:outerShdw>
                </a:effectLst>
              </a:rPr>
              <a:t>airō</a:t>
            </a:r>
            <a:r>
              <a:rPr lang="en-US" dirty="0">
                <a:effectLst>
                  <a:outerShdw blurRad="38100" dist="38100" dir="2700000" algn="tl">
                    <a:srgbClr val="000000">
                      <a:alpha val="43137"/>
                    </a:srgbClr>
                  </a:outerShdw>
                </a:effectLst>
              </a:rPr>
              <a:t> to </a:t>
            </a:r>
            <a:r>
              <a:rPr lang="en-US" i="1" dirty="0" err="1">
                <a:effectLst>
                  <a:outerShdw blurRad="38100" dist="38100" dir="2700000" algn="tl">
                    <a:srgbClr val="000000">
                      <a:alpha val="43137"/>
                    </a:srgbClr>
                  </a:outerShdw>
                </a:effectLst>
              </a:rPr>
              <a:t>paralambanō</a:t>
            </a:r>
            <a:endParaRPr lang="en-US" i="1" dirty="0">
              <a:effectLst>
                <a:outerShdw blurRad="38100" dist="38100" dir="2700000" algn="tl">
                  <a:srgbClr val="000000">
                    <a:alpha val="43137"/>
                  </a:srgbClr>
                </a:outerShdw>
              </a:effectLst>
            </a:endParaRP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rPr>
              <a:t>Day or hour can be known in the Tribulation</a:t>
            </a:r>
          </a:p>
          <a:p>
            <a:pPr marL="914400" lvl="1" indent="-457200">
              <a:spcBef>
                <a:spcPct val="0"/>
              </a:spcBef>
              <a:spcAft>
                <a:spcPts val="1200"/>
              </a:spcAft>
              <a:buClr>
                <a:srgbClr val="66FFFF"/>
              </a:buClr>
              <a:buSzPct val="100000"/>
              <a:buFont typeface="Wingdings" pitchFamily="2" charset="2"/>
              <a:buAutoNum type="alphaLcPeriod"/>
            </a:pPr>
            <a:r>
              <a:rPr lang="en-US" b="1" u="sng" dirty="0">
                <a:solidFill>
                  <a:srgbClr val="FFFFCC"/>
                </a:solidFill>
                <a:effectLst>
                  <a:outerShdw blurRad="38100" dist="38100" dir="2700000" algn="tl">
                    <a:srgbClr val="000000">
                      <a:alpha val="43137"/>
                    </a:srgbClr>
                  </a:outerShdw>
                </a:effectLst>
              </a:rPr>
              <a:t>Normal life activities at the end of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ea typeface="+mn-ea"/>
                <a:cs typeface="+mn-cs"/>
              </a:rPr>
              <a:t>Peri De (“Now Concerning”) construction</a:t>
            </a:r>
            <a:endParaRPr lang="en-US" altLang="en-US" sz="3600" dirty="0">
              <a:effectLst>
                <a:outerShdw blurRad="38100" dist="38100" dir="2700000" algn="tl">
                  <a:srgbClr val="000000">
                    <a:alpha val="43137"/>
                  </a:srgbClr>
                </a:outerShdw>
              </a:effectLst>
              <a:ea typeface="+mn-ea"/>
              <a:cs typeface="+mn-cs"/>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25375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6FEEF9-7CB5-4589-9C08-69E38E157F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5109091"/>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24:36-41</a:t>
            </a:r>
          </a:p>
          <a:p>
            <a:pPr algn="just">
              <a:tabLst>
                <a:tab pos="7715250" algn="l"/>
              </a:tabLst>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36</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of that day and hour no one knows, not even the angels of heaven, nor the Son, but the Father alone.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coming of the Son of Man will be just like the days of Noah.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in those days before the flood they were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eating and drinking, marrying and giving in marriage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the day that Noah entered the ark,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they did not understand until the flood came and took them all away; so will the coming of the Son of Man be.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40</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there will be two men in the field; one will be taken and one will be left.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“Two women will be grinding at the mill; one will be taken and one will be left.”</a:t>
            </a:r>
          </a:p>
        </p:txBody>
      </p:sp>
    </p:spTree>
    <p:extLst>
      <p:ext uri="{BB962C8B-B14F-4D97-AF65-F5344CB8AC3E}">
        <p14:creationId xmlns:p14="http://schemas.microsoft.com/office/powerpoint/2010/main" val="322247252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E60566-2564-448B-8AA7-FCEFD98A7F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 name="Rectangle 3"/>
          <p:cNvSpPr txBox="1">
            <a:spLocks/>
          </p:cNvSpPr>
          <p:nvPr/>
        </p:nvSpPr>
        <p:spPr bwMode="auto">
          <a:xfrm>
            <a:off x="0" y="0"/>
            <a:ext cx="9144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ts val="1200"/>
              </a:spcAft>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Luke 17:26-30</a:t>
            </a:r>
          </a:p>
          <a:p>
            <a:pPr marL="0" indent="0" algn="just">
              <a:spcBef>
                <a:spcPts val="0"/>
              </a:spcBef>
              <a:buNone/>
            </a:pP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26</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just as it happened in the days of Noah, so it will be also in the days of the Son of Man: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27</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eating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drinking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marrying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being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given in marriage</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the day that Noah entered the ark, and the flood came and destroyed them all.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28</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was the same as happened in the days of Lot: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eating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drinking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buying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selling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planting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were </a:t>
            </a:r>
            <a:r>
              <a:rPr lang="en-US" sz="27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building</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on the day that Lot went out from Sodom it rained fire and brimstone from heaven and destroyed them all. </a:t>
            </a:r>
            <a:r>
              <a:rPr lang="en-US" sz="27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27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will be just the same on the day that the Son of Man is revealed.”</a:t>
            </a:r>
          </a:p>
        </p:txBody>
      </p:sp>
    </p:spTree>
    <p:extLst>
      <p:ext uri="{BB962C8B-B14F-4D97-AF65-F5344CB8AC3E}">
        <p14:creationId xmlns:p14="http://schemas.microsoft.com/office/powerpoint/2010/main" val="2166338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D3A3F4-0AD1-423A-9FAF-21E62FB77A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473975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23:37-39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 Jerusalem</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kills the prophets and stones those who are sent to her! How often I wanted to gather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children together, the way a hen gathers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say to you, from now on you will not see Me until you say,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24587303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5" y="605192"/>
            <a:ext cx="8533333" cy="5647619"/>
          </a:xfrm>
          <a:prstGeom prst="rect">
            <a:avLst/>
          </a:prstGeom>
        </p:spPr>
      </p:pic>
    </p:spTree>
    <p:extLst>
      <p:ext uri="{BB962C8B-B14F-4D97-AF65-F5344CB8AC3E}">
        <p14:creationId xmlns:p14="http://schemas.microsoft.com/office/powerpoint/2010/main" val="145229950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755149"/>
            <a:ext cx="914400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Christ says, ‘As it was in the days of Noah and Lot,’ it is absolutely certain that He is not describing conditions that will prevail at the time of the Second Coming. Therefore, these must be the conditions which will prevail just prior to the Rapture at a different time—and, obviously, before the devastation of the tribulation period.”</a:t>
            </a:r>
            <a:endParaRPr lang="en-US"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2" name="Rectangle 1">
            <a:extLst>
              <a:ext uri="{FF2B5EF4-FFF2-40B4-BE49-F238E27FC236}">
                <a16:creationId xmlns:a16="http://schemas.microsoft.com/office/drawing/2014/main" id="{9833B6BE-F3D5-439A-96B3-B1A1BE27E660}"/>
              </a:ext>
            </a:extLst>
          </p:cNvPr>
          <p:cNvSpPr/>
          <p:nvPr/>
        </p:nvSpPr>
        <p:spPr>
          <a:xfrm>
            <a:off x="1457325" y="246727"/>
            <a:ext cx="6229350" cy="1277273"/>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Dave Hunt </a:t>
            </a:r>
          </a:p>
          <a:p>
            <a:pPr algn="ctr">
              <a:spcBef>
                <a:spcPts val="0"/>
              </a:spcBef>
              <a:spcAft>
                <a:spcPts val="0"/>
              </a:spcAft>
            </a:pPr>
            <a:r>
              <a:rPr lang="en-US" sz="1800" dirty="0">
                <a:latin typeface="Calibri" panose="020F0502020204030204" pitchFamily="34" charset="0"/>
                <a:ea typeface="Calibri" panose="020F0502020204030204" pitchFamily="34" charset="0"/>
              </a:rPr>
              <a:t>Dave Hunt, </a:t>
            </a:r>
            <a:r>
              <a:rPr lang="en-US" sz="1800" i="1" dirty="0">
                <a:latin typeface="Calibri" panose="020F0502020204030204" pitchFamily="34" charset="0"/>
                <a:ea typeface="Calibri" panose="020F0502020204030204" pitchFamily="34" charset="0"/>
              </a:rPr>
              <a:t>How Close Are We? Compelling Evidence for the Soon Return of Christ </a:t>
            </a:r>
            <a:r>
              <a:rPr lang="en-US" sz="1800" dirty="0">
                <a:latin typeface="Calibri" panose="020F0502020204030204" pitchFamily="34" charset="0"/>
                <a:ea typeface="Calibri" panose="020F0502020204030204" pitchFamily="34" charset="0"/>
              </a:rPr>
              <a:t>(Eugene, OR: Harvest House, 1993), 210-11.</a:t>
            </a:r>
          </a:p>
        </p:txBody>
      </p:sp>
      <p:pic>
        <p:nvPicPr>
          <p:cNvPr id="3" name="Picture 2" descr="Image result for dave hunt">
            <a:extLst>
              <a:ext uri="{FF2B5EF4-FFF2-40B4-BE49-F238E27FC236}">
                <a16:creationId xmlns:a16="http://schemas.microsoft.com/office/drawing/2014/main" id="{D3AF31A6-88DA-438B-A218-C5CC7D007ED8}"/>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0658" y="45720"/>
            <a:ext cx="833742"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84289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983480"/>
          </a:xfrm>
        </p:spPr>
        <p:txBody>
          <a:bodyPr/>
          <a:lstStyle/>
          <a:p>
            <a:pPr marL="0" indent="0" algn="just">
              <a:buNone/>
              <a:defRPr/>
            </a:pPr>
            <a:r>
              <a:rPr lang="en-US" sz="3000" dirty="0">
                <a:effectLst>
                  <a:outerShdw blurRad="38100" dist="38100" dir="2700000" algn="tl">
                    <a:srgbClr val="000000">
                      <a:alpha val="43137"/>
                    </a:srgbClr>
                  </a:outerShdw>
                </a:effectLst>
              </a:rPr>
              <a:t>“The rapture will occur when conditions on earth are normal and people are eating and drinking, marrying and giving in marriage (Matt. 24:38). These are common activities in human society. Marrying and giving in marriage are necessary to propagate life; eating and drinking are essential to sustain it. During the time of Noah, life was normal when suddenly the flood came and took the people away. The rapture will occur in the same manner: </a:t>
            </a:r>
            <a:r>
              <a:rPr lang="en-US" sz="3000" i="1" dirty="0">
                <a:effectLst>
                  <a:outerShdw blurRad="38100" dist="38100" dir="2700000" algn="tl">
                    <a:srgbClr val="000000">
                      <a:alpha val="43137"/>
                    </a:srgbClr>
                  </a:outerShdw>
                </a:effectLst>
              </a:rPr>
              <a:t>so shall be the coming of the Son of Man</a:t>
            </a:r>
            <a:r>
              <a:rPr lang="en-US" sz="3000" dirty="0">
                <a:effectLst>
                  <a:outerShdw blurRad="38100" dist="38100" dir="2700000" algn="tl">
                    <a:srgbClr val="000000">
                      <a:alpha val="43137"/>
                    </a:srgbClr>
                  </a:outerShdw>
                </a:effectLst>
              </a:rPr>
              <a:t> (Matt. 24:39). Nothing spectacular will forewarn people that the believers are about to be taken up. However, things . . .</a:t>
            </a:r>
          </a:p>
        </p:txBody>
      </p:sp>
      <p:pic>
        <p:nvPicPr>
          <p:cNvPr id="4" name="Picture 2" descr="Image result for arnold fruchtenbaum">
            <a:extLst>
              <a:ext uri="{FF2B5EF4-FFF2-40B4-BE49-F238E27FC236}">
                <a16:creationId xmlns:a16="http://schemas.microsoft.com/office/drawing/2014/main" id="{DE1D6D08-A975-47ED-93D3-342A0D193C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FD8DAD-6DF2-4047-854B-D4964D6EDDB8}"/>
              </a:ext>
            </a:extLst>
          </p:cNvPr>
          <p:cNvSpPr txBox="1"/>
          <p:nvPr/>
        </p:nvSpPr>
        <p:spPr>
          <a:xfrm>
            <a:off x="13716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366.</a:t>
            </a:r>
          </a:p>
        </p:txBody>
      </p:sp>
    </p:spTree>
    <p:extLst>
      <p:ext uri="{BB962C8B-B14F-4D97-AF65-F5344CB8AC3E}">
        <p14:creationId xmlns:p14="http://schemas.microsoft.com/office/powerpoint/2010/main" val="416488381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4191000"/>
          </a:xfrm>
        </p:spPr>
        <p:txBody>
          <a:bodyPr/>
          <a:lstStyle/>
          <a:p>
            <a:pPr marL="0" indent="0" algn="just">
              <a:buNone/>
              <a:defRPr/>
            </a:pPr>
            <a:r>
              <a:rPr lang="en-US" sz="3000" dirty="0">
                <a:effectLst>
                  <a:outerShdw blurRad="38100" dist="38100" dir="2700000" algn="tl">
                    <a:srgbClr val="000000">
                      <a:alpha val="43137"/>
                    </a:srgbClr>
                  </a:outerShdw>
                </a:effectLst>
              </a:rPr>
              <a:t>. . .will be abnormal at the time of the second coming. Nearly three-quarters of the earth will be destroyed in seven long years of tribulation. A blackness paired with tremendous tidal waves, anarchy, confusion, and perplexity will envelop the world. The Olivet Discourse shows that conditions will be abnormal at the time of the second coming, and so it is better to interpret this passage as referring to the rapture.”</a:t>
            </a:r>
          </a:p>
        </p:txBody>
      </p:sp>
      <p:pic>
        <p:nvPicPr>
          <p:cNvPr id="4" name="Picture 2" descr="Image result for arnold fruchtenbaum">
            <a:extLst>
              <a:ext uri="{FF2B5EF4-FFF2-40B4-BE49-F238E27FC236}">
                <a16:creationId xmlns:a16="http://schemas.microsoft.com/office/drawing/2014/main" id="{DE1D6D08-A975-47ED-93D3-342A0D193CA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FD8DAD-6DF2-4047-854B-D4964D6EDDB8}"/>
              </a:ext>
            </a:extLst>
          </p:cNvPr>
          <p:cNvSpPr txBox="1"/>
          <p:nvPr/>
        </p:nvSpPr>
        <p:spPr>
          <a:xfrm>
            <a:off x="13716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366.</a:t>
            </a:r>
          </a:p>
        </p:txBody>
      </p:sp>
    </p:spTree>
    <p:extLst>
      <p:ext uri="{BB962C8B-B14F-4D97-AF65-F5344CB8AC3E}">
        <p14:creationId xmlns:p14="http://schemas.microsoft.com/office/powerpoint/2010/main" val="397454404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44025A-0541-42B1-A917-12DF3E55D1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3262432"/>
          </a:xfrm>
          <a:prstGeom prst="rect">
            <a:avLst/>
          </a:prstGeom>
          <a:noFill/>
          <a:ln w="28575">
            <a:noFill/>
            <a:miter lim="800000"/>
            <a:headEnd/>
            <a:tailEnd/>
          </a:ln>
        </p:spPr>
        <p:txBody>
          <a:bodyPr wrap="square">
            <a:spAutoFit/>
          </a:bodyPr>
          <a:lstStyle/>
          <a:p>
            <a:pPr algn="ctr" eaLnBrk="0" hangingPunct="0">
              <a:spcAft>
                <a:spcPts val="12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24:32-33</a:t>
            </a:r>
          </a:p>
          <a:p>
            <a:pPr lvl="0" algn="just">
              <a:defRPr/>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learn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parable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fig tree: when its branch has already become tender and puts forth its leaves, you know that summer is near;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33</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you too, when you see all these things, recognize that He is near,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right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the door</a:t>
            </a:r>
            <a:r>
              <a:rPr lang="en-US" sz="32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4D0ACF9D-C432-4C00-9126-87E12E4790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88239" y="3505200"/>
            <a:ext cx="2367522" cy="1371600"/>
          </a:xfrm>
          <a:prstGeom prst="rect">
            <a:avLst/>
          </a:prstGeom>
        </p:spPr>
      </p:pic>
    </p:spTree>
    <p:extLst>
      <p:ext uri="{BB962C8B-B14F-4D97-AF65-F5344CB8AC3E}">
        <p14:creationId xmlns:p14="http://schemas.microsoft.com/office/powerpoint/2010/main" val="415425225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00200"/>
            <a:ext cx="9144000" cy="462228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spcBef>
                <a:spcPts val="0"/>
              </a:spcBef>
              <a:buNone/>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“﻿Usually a parable, like a sermon illustration, is teaching a single truth. When Jesus explained a number of His parables, He usually…stated one spiritual truth. For example when the man found his one lost sheep, he rejoiced, and Jesus said this illustrates the truth that there is rejoicing in heaven when a sinner repents (Luke 15:7)...He gave one simple spiritual lesson, and made no attempt to see any spiritual significance to the vineyard, the denarius, or the sixth hour, the ninth hour, or the eleventh hour, nor the vineyard foreman…To hunt for meanings in every detail in the parables is to turn them into allegories.”</a:t>
            </a:r>
            <a:endPar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2F05218-E974-43F4-821D-F25AA8422178}"/>
                  </a:ext>
                </a:extLst>
              </p14:cNvPr>
              <p14:cNvContentPartPr/>
              <p14:nvPr/>
            </p14:nvContentPartPr>
            <p14:xfrm>
              <a:off x="9663619" y="4798720"/>
              <a:ext cx="30240" cy="6480"/>
            </p14:xfrm>
          </p:contentPart>
        </mc:Choice>
        <mc:Fallback xmlns="">
          <p:pic>
            <p:nvPicPr>
              <p:cNvPr id="8" name="Ink 7">
                <a:extLst>
                  <a:ext uri="{FF2B5EF4-FFF2-40B4-BE49-F238E27FC236}">
                    <a16:creationId xmlns:a16="http://schemas.microsoft.com/office/drawing/2014/main" id="{E2F05218-E974-43F4-821D-F25AA8422178}"/>
                  </a:ext>
                </a:extLst>
              </p:cNvPr>
              <p:cNvPicPr/>
              <p:nvPr/>
            </p:nvPicPr>
            <p:blipFill>
              <a:blip r:embed="rId8"/>
              <a:stretch>
                <a:fillRect/>
              </a:stretch>
            </p:blipFill>
            <p:spPr>
              <a:xfrm>
                <a:off x="9654619" y="4789720"/>
                <a:ext cx="47880" cy="24120"/>
              </a:xfrm>
              <a:prstGeom prst="rect">
                <a:avLst/>
              </a:prstGeom>
            </p:spPr>
          </p:pic>
        </mc:Fallback>
      </mc:AlternateContent>
      <p:sp>
        <p:nvSpPr>
          <p:cNvPr id="2" name="Rectangle 1">
            <a:extLst>
              <a:ext uri="{FF2B5EF4-FFF2-40B4-BE49-F238E27FC236}">
                <a16:creationId xmlns:a16="http://schemas.microsoft.com/office/drawing/2014/main" id="{9833B6BE-F3D5-439A-96B3-B1A1BE27E660}"/>
              </a:ext>
            </a:extLst>
          </p:cNvPr>
          <p:cNvSpPr/>
          <p:nvPr/>
        </p:nvSpPr>
        <p:spPr>
          <a:xfrm>
            <a:off x="1914525" y="228600"/>
            <a:ext cx="5314950" cy="1031051"/>
          </a:xfrm>
          <a:prstGeom prst="rect">
            <a:avLst/>
          </a:prstGeom>
        </p:spPr>
        <p:txBody>
          <a:bodyPr wrap="square">
            <a:spAutoFit/>
          </a:bodyPr>
          <a:lstStyle/>
          <a:p>
            <a:pPr algn="ctr">
              <a:spcBef>
                <a:spcPts val="0"/>
              </a:spcBef>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Roy B.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Zuck</a:t>
            </a: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 </a:t>
            </a:r>
          </a:p>
          <a:p>
            <a:pPr algn="ctr">
              <a:spcBef>
                <a:spcPts val="0"/>
              </a:spcBef>
              <a:spcAft>
                <a:spcPts val="0"/>
              </a:spcAft>
            </a:pPr>
            <a:r>
              <a:rPr lang="en-US" sz="2000" i="1" dirty="0">
                <a:latin typeface="Calibri" panose="020F0502020204030204" pitchFamily="34" charset="0"/>
                <a:cs typeface="Calibri" panose="020F0502020204030204" pitchFamily="34" charset="0"/>
              </a:rPr>
              <a:t>Basic Bible Interpretation</a:t>
            </a:r>
            <a:r>
              <a:rPr lang="en-US" sz="2000" dirty="0">
                <a:latin typeface="Calibri" panose="020F0502020204030204" pitchFamily="34" charset="0"/>
                <a:cs typeface="Calibri" panose="020F0502020204030204" pitchFamily="34" charset="0"/>
              </a:rPr>
              <a:t>, p. 215-16.</a:t>
            </a:r>
            <a:endPar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D533C8A8-5FDB-42FC-B4E9-70FDAEA5F8B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182790" y="59057"/>
            <a:ext cx="885010" cy="13239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oy zuck basic bible interpretation">
            <a:extLst>
              <a:ext uri="{FF2B5EF4-FFF2-40B4-BE49-F238E27FC236}">
                <a16:creationId xmlns:a16="http://schemas.microsoft.com/office/drawing/2014/main" id="{40886A84-48AB-487C-AD4C-F17BFD9F817C}"/>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76200" y="59056"/>
            <a:ext cx="1413375"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33963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342900" y="1600200"/>
            <a:ext cx="8572500" cy="3810000"/>
          </a:xfrm>
        </p:spPr>
        <p:txBody>
          <a:bodyPr/>
          <a:lstStyle/>
          <a:p>
            <a:pPr marL="457200" indent="-457200">
              <a:spcBef>
                <a:spcPct val="0"/>
              </a:spcBef>
              <a:spcAft>
                <a:spcPts val="1200"/>
              </a:spcAft>
              <a:buClr>
                <a:srgbClr val="66FFFF"/>
              </a:buClr>
              <a:buSzPct val="100000"/>
              <a:buFont typeface="+mj-lt"/>
              <a:buAutoNum type="arabicPeriod" startAt="2"/>
            </a:pPr>
            <a:r>
              <a:rPr lang="en-US" altLang="en-US" b="1" dirty="0">
                <a:solidFill>
                  <a:srgbClr val="FFFFCC"/>
                </a:solidFill>
                <a:effectLst>
                  <a:outerShdw blurRad="38100" dist="38100" dir="2700000" algn="tl">
                    <a:srgbClr val="000000">
                      <a:alpha val="43137"/>
                    </a:srgbClr>
                  </a:outerShdw>
                </a:effectLst>
              </a:rPr>
              <a:t>Pro-rapture reasons</a:t>
            </a: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rPr>
              <a:t>From </a:t>
            </a:r>
            <a:r>
              <a:rPr lang="en-US" i="1" dirty="0" err="1">
                <a:effectLst>
                  <a:outerShdw blurRad="38100" dist="38100" dir="2700000" algn="tl">
                    <a:srgbClr val="000000">
                      <a:alpha val="43137"/>
                    </a:srgbClr>
                  </a:outerShdw>
                </a:effectLst>
              </a:rPr>
              <a:t>airō</a:t>
            </a:r>
            <a:r>
              <a:rPr lang="en-US" dirty="0">
                <a:effectLst>
                  <a:outerShdw blurRad="38100" dist="38100" dir="2700000" algn="tl">
                    <a:srgbClr val="000000">
                      <a:alpha val="43137"/>
                    </a:srgbClr>
                  </a:outerShdw>
                </a:effectLst>
              </a:rPr>
              <a:t> to </a:t>
            </a:r>
            <a:r>
              <a:rPr lang="en-US" i="1" dirty="0" err="1">
                <a:effectLst>
                  <a:outerShdw blurRad="38100" dist="38100" dir="2700000" algn="tl">
                    <a:srgbClr val="000000">
                      <a:alpha val="43137"/>
                    </a:srgbClr>
                  </a:outerShdw>
                </a:effectLst>
              </a:rPr>
              <a:t>paralambanō</a:t>
            </a:r>
            <a:endParaRPr lang="en-US" i="1" dirty="0">
              <a:effectLst>
                <a:outerShdw blurRad="38100" dist="38100" dir="2700000" algn="tl">
                  <a:srgbClr val="000000">
                    <a:alpha val="43137"/>
                  </a:srgbClr>
                </a:outerShdw>
              </a:effectLst>
            </a:endParaRPr>
          </a:p>
          <a:p>
            <a:pPr marL="914400" lvl="1" indent="-457200">
              <a:spcBef>
                <a:spcPct val="0"/>
              </a:spcBef>
              <a:spcAft>
                <a:spcPts val="1200"/>
              </a:spcAft>
              <a:buClr>
                <a:srgbClr val="66FFFF"/>
              </a:buClr>
              <a:buSzPct val="100000"/>
              <a:buAutoNum type="alphaLcPeriod"/>
            </a:pPr>
            <a:r>
              <a:rPr lang="en-US" dirty="0">
                <a:effectLst>
                  <a:outerShdw blurRad="38100" dist="38100" dir="2700000" algn="tl">
                    <a:srgbClr val="000000">
                      <a:alpha val="43137"/>
                    </a:srgbClr>
                  </a:outerShdw>
                </a:effectLst>
              </a:rPr>
              <a:t>Day or hour can be known in the Tribulation</a:t>
            </a:r>
          </a:p>
          <a:p>
            <a:pPr marL="914400" lvl="1" indent="-457200">
              <a:spcBef>
                <a:spcPct val="0"/>
              </a:spcBef>
              <a:spcAft>
                <a:spcPts val="1200"/>
              </a:spcAft>
              <a:buClr>
                <a:srgbClr val="66FFFF"/>
              </a:buClr>
              <a:buSzPct val="100000"/>
              <a:buFont typeface="Wingdings" pitchFamily="2" charset="2"/>
              <a:buAutoNum type="alphaLcPeriod"/>
            </a:pPr>
            <a:r>
              <a:rPr lang="en-US" dirty="0">
                <a:effectLst>
                  <a:outerShdw blurRad="38100" dist="38100" dir="2700000" algn="tl">
                    <a:srgbClr val="000000">
                      <a:alpha val="43137"/>
                    </a:srgbClr>
                  </a:outerShdw>
                </a:effectLst>
              </a:rPr>
              <a:t>Normal life activities at the end of the Tribulation</a:t>
            </a:r>
          </a:p>
          <a:p>
            <a:pPr marL="914400" lvl="1" indent="-457200">
              <a:spcBef>
                <a:spcPct val="0"/>
              </a:spcBef>
              <a:spcAft>
                <a:spcPts val="1200"/>
              </a:spcAft>
              <a:buClr>
                <a:srgbClr val="66FFFF"/>
              </a:buClr>
              <a:buSzPct val="100000"/>
              <a:buFont typeface="Wingdings" pitchFamily="2" charset="2"/>
              <a:buAutoNum type="alphaLcPeriod"/>
            </a:pPr>
            <a:r>
              <a:rPr lang="en-US" b="1" u="sng" dirty="0">
                <a:solidFill>
                  <a:srgbClr val="FFFFCC"/>
                </a:solidFill>
                <a:effectLst>
                  <a:outerShdw blurRad="38100" dist="38100" dir="2700000" algn="tl">
                    <a:srgbClr val="000000">
                      <a:alpha val="43137"/>
                    </a:srgbClr>
                  </a:outerShdw>
                </a:effectLst>
              </a:rPr>
              <a:t>Peri De (“Now Concerning”) construction</a:t>
            </a:r>
            <a:endParaRPr lang="en-US" altLang="en-US" b="1" u="sng" dirty="0">
              <a:solidFill>
                <a:srgbClr val="FFFFCC"/>
              </a:solidFill>
              <a:effectLst>
                <a:outerShdw blurRad="38100" dist="38100" dir="2700000" algn="tl">
                  <a:srgbClr val="000000">
                    <a:alpha val="43137"/>
                  </a:srgbClr>
                </a:outerShdw>
              </a:effectLst>
            </a:endParaRPr>
          </a:p>
        </p:txBody>
      </p:sp>
      <p:sp>
        <p:nvSpPr>
          <p:cNvPr id="7" name="Title 1">
            <a:extLst>
              <a:ext uri="{FF2B5EF4-FFF2-40B4-BE49-F238E27FC236}">
                <a16:creationId xmlns:a16="http://schemas.microsoft.com/office/drawing/2014/main" id="{430A5519-A67F-4A78-B6FD-0A1BD0551C19}"/>
              </a:ext>
            </a:extLst>
          </p:cNvPr>
          <p:cNvSpPr>
            <a:spLocks noGrp="1"/>
          </p:cNvSpPr>
          <p:nvPr>
            <p:ph type="title"/>
          </p:nvPr>
        </p:nvSpPr>
        <p:spPr>
          <a:xfrm>
            <a:off x="0" y="228600"/>
            <a:ext cx="914400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C. The Comparison of Two Men and Women</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Matthew 24:40-41</a:t>
            </a:r>
            <a:endParaRPr lang="en-US" sz="3200" dirty="0">
              <a:solidFill>
                <a:schemeClr val="tx1"/>
              </a:solidFill>
              <a:effectLst>
                <a:outerShdw blurRad="38100" dist="38100" dir="2700000" algn="tl">
                  <a:srgbClr val="000000">
                    <a:alpha val="43137"/>
                  </a:srgbClr>
                </a:outerShdw>
              </a:effectLst>
            </a:endParaRPr>
          </a:p>
        </p:txBody>
      </p:sp>
      <p:pic>
        <p:nvPicPr>
          <p:cNvPr id="5" name="Picture 2" descr="The Olivet Discourse - The End Times According to Jesus">
            <a:extLst>
              <a:ext uri="{FF2B5EF4-FFF2-40B4-BE49-F238E27FC236}">
                <a16:creationId xmlns:a16="http://schemas.microsoft.com/office/drawing/2014/main" id="{98D7A8C8-372B-41E5-B94A-F62CE9DC4C7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77675" y="5334000"/>
            <a:ext cx="318865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45704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400EBC-F9B1-4258-B626-34AA3C4C7D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2277547"/>
          </a:xfrm>
          <a:prstGeom prst="rect">
            <a:avLst/>
          </a:prstGeom>
          <a:noFill/>
          <a:ln w="28575">
            <a:noFill/>
            <a:miter lim="800000"/>
            <a:headEnd/>
            <a:tailEnd/>
          </a:ln>
        </p:spPr>
        <p:txBody>
          <a:bodyPr wrap="square">
            <a:spAutoFit/>
          </a:bodyPr>
          <a:lstStyle/>
          <a:p>
            <a:pPr algn="ctr" eaLnBrk="0" hangingPunct="0">
              <a:spcAft>
                <a:spcPts val="12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24:36</a:t>
            </a:r>
          </a:p>
          <a:p>
            <a:pPr lvl="0" algn="just">
              <a:defRPr/>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peri de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that day and hour no one knows, not even the angels of heaven, nor the Son, but the Father alone.” </a:t>
            </a:r>
          </a:p>
        </p:txBody>
      </p:sp>
      <p:pic>
        <p:nvPicPr>
          <p:cNvPr id="2" name="Picture 1">
            <a:extLst>
              <a:ext uri="{FF2B5EF4-FFF2-40B4-BE49-F238E27FC236}">
                <a16:creationId xmlns:a16="http://schemas.microsoft.com/office/drawing/2014/main" id="{4D0ACF9D-C432-4C00-9126-87E12E47901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99065" y="2514600"/>
            <a:ext cx="3945870" cy="2286000"/>
          </a:xfrm>
          <a:prstGeom prst="rect">
            <a:avLst/>
          </a:prstGeom>
        </p:spPr>
      </p:pic>
    </p:spTree>
    <p:extLst>
      <p:ext uri="{BB962C8B-B14F-4D97-AF65-F5344CB8AC3E}">
        <p14:creationId xmlns:p14="http://schemas.microsoft.com/office/powerpoint/2010/main" val="338141406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58491"/>
            <a:ext cx="9144000" cy="5223309"/>
          </a:xfrm>
        </p:spPr>
        <p:txBody>
          <a:bodyPr/>
          <a:lstStyle/>
          <a:p>
            <a:pPr marL="0" indent="0" algn="just">
              <a:buNone/>
              <a:defRPr/>
            </a:pPr>
            <a:r>
              <a:rPr lang="en-US" sz="2800" dirty="0">
                <a:effectLst>
                  <a:outerShdw blurRad="38100" dist="38100" dir="2700000" algn="tl">
                    <a:srgbClr val="000000">
                      <a:alpha val="43137"/>
                    </a:srgbClr>
                  </a:outerShdw>
                </a:effectLst>
              </a:rPr>
              <a:t>“Matthew began the passage with the word </a:t>
            </a:r>
            <a:r>
              <a:rPr lang="en-US" sz="2800" i="1" dirty="0">
                <a:effectLst>
                  <a:outerShdw blurRad="38100" dist="38100" dir="2700000" algn="tl">
                    <a:srgbClr val="000000">
                      <a:alpha val="43137"/>
                    </a:srgbClr>
                  </a:outerShdw>
                </a:effectLst>
              </a:rPr>
              <a:t>but</a:t>
            </a:r>
            <a:r>
              <a:rPr lang="en-US" sz="2800" dirty="0">
                <a:effectLst>
                  <a:outerShdw blurRad="38100" dist="38100" dir="2700000" algn="tl">
                    <a:srgbClr val="000000">
                      <a:alpha val="43137"/>
                    </a:srgbClr>
                  </a:outerShdw>
                </a:effectLst>
              </a:rPr>
              <a:t> (Matt. 24:36). In the Greek language, there is more than one way of saying </a:t>
            </a:r>
            <a:r>
              <a:rPr lang="en-US" sz="2800" i="1" dirty="0">
                <a:effectLst>
                  <a:outerShdw blurRad="38100" dist="38100" dir="2700000" algn="tl">
                    <a:srgbClr val="000000">
                      <a:alpha val="43137"/>
                    </a:srgbClr>
                  </a:outerShdw>
                </a:effectLst>
              </a:rPr>
              <a:t>but</a:t>
            </a:r>
            <a:r>
              <a:rPr lang="en-US" sz="2800" dirty="0">
                <a:effectLst>
                  <a:outerShdw blurRad="38100" dist="38100" dir="2700000" algn="tl">
                    <a:srgbClr val="000000">
                      <a:alpha val="43137"/>
                    </a:srgbClr>
                  </a:outerShdw>
                </a:effectLst>
              </a:rPr>
              <a:t>. Here, the English word is a translation of two Greek words, </a:t>
            </a:r>
            <a:r>
              <a:rPr lang="en-US" sz="2800" i="1" dirty="0">
                <a:effectLst>
                  <a:outerShdw blurRad="38100" dist="38100" dir="2700000" algn="tl">
                    <a:srgbClr val="000000">
                      <a:alpha val="43137"/>
                    </a:srgbClr>
                  </a:outerShdw>
                </a:effectLst>
              </a:rPr>
              <a:t>peri de</a:t>
            </a:r>
            <a:r>
              <a:rPr lang="en-US" sz="2800" dirty="0">
                <a:effectLst>
                  <a:outerShdw blurRad="38100" dist="38100" dir="2700000" algn="tl">
                    <a:srgbClr val="000000">
                      <a:alpha val="43137"/>
                    </a:srgbClr>
                  </a:outerShdw>
                </a:effectLst>
              </a:rPr>
              <a:t>, meaning ‘now concerning.’ As Greek grammar books show, this construction denotes a contrast and often introduces a new subject. Paul uses the formula frequently in his writings when presenting a new topic (</a:t>
            </a:r>
            <a:r>
              <a:rPr lang="en-US" sz="2800" dirty="0" err="1">
                <a:effectLst>
                  <a:outerShdw blurRad="38100" dist="38100" dir="2700000" algn="tl">
                    <a:srgbClr val="000000">
                      <a:alpha val="43137"/>
                    </a:srgbClr>
                  </a:outerShdw>
                </a:effectLst>
              </a:rPr>
              <a:t>eg.</a:t>
            </a:r>
            <a:r>
              <a:rPr lang="en-US" sz="2800" dirty="0">
                <a:effectLst>
                  <a:outerShdw blurRad="38100" dist="38100" dir="2700000" algn="tl">
                    <a:srgbClr val="000000">
                      <a:alpha val="43137"/>
                    </a:srgbClr>
                  </a:outerShdw>
                </a:effectLst>
              </a:rPr>
              <a:t> 1 Cor. 7:1, 25; 8:1; 12:1; 16:1, 12; 1 Thess. 4:9; 5:1; etc.). In the context of Matthew 24, Yeshua had been talking about one topic (the second coming), then introduced a new subject (the rapture)...In the passage above, He introduced the new topic by using the </a:t>
            </a:r>
            <a:r>
              <a:rPr lang="en-US" sz="2800" i="1" dirty="0">
                <a:effectLst>
                  <a:outerShdw blurRad="38100" dist="38100" dir="2700000" algn="tl">
                    <a:srgbClr val="000000">
                      <a:alpha val="43137"/>
                    </a:srgbClr>
                  </a:outerShdw>
                </a:effectLst>
              </a:rPr>
              <a:t>peri de</a:t>
            </a:r>
            <a:r>
              <a:rPr lang="en-US" sz="2800" dirty="0">
                <a:effectLst>
                  <a:outerShdw blurRad="38100" dist="38100" dir="2700000" algn="tl">
                    <a:srgbClr val="000000">
                      <a:alpha val="43137"/>
                    </a:srgbClr>
                  </a:outerShdw>
                </a:effectLst>
              </a:rPr>
              <a:t> construction.”</a:t>
            </a:r>
          </a:p>
        </p:txBody>
      </p:sp>
      <p:pic>
        <p:nvPicPr>
          <p:cNvPr id="4" name="Picture 2" descr="Image result for arnold fruchtenbaum">
            <a:extLst>
              <a:ext uri="{FF2B5EF4-FFF2-40B4-BE49-F238E27FC236}">
                <a16:creationId xmlns:a16="http://schemas.microsoft.com/office/drawing/2014/main" id="{3CC004DF-BDB2-4F41-8B6B-BE46A6CFCE0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65" y="76200"/>
            <a:ext cx="821935" cy="10972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12310F-5726-42E7-B997-6B9DEF8AD794}"/>
              </a:ext>
            </a:extLst>
          </p:cNvPr>
          <p:cNvSpPr txBox="1"/>
          <p:nvPr/>
        </p:nvSpPr>
        <p:spPr>
          <a:xfrm>
            <a:off x="1371600" y="230594"/>
            <a:ext cx="6400800" cy="1369606"/>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Arnold G. Fruchtenbaum</a:t>
            </a:r>
          </a:p>
          <a:p>
            <a:pPr algn="ctr"/>
            <a:r>
              <a:rPr lang="en-US" dirty="0"/>
              <a:t> </a:t>
            </a:r>
            <a:r>
              <a:rPr lang="en-US" sz="1800" i="1" dirty="0">
                <a:latin typeface="Calibri" panose="020F0502020204030204" pitchFamily="34" charset="0"/>
                <a:cs typeface="Times New Roman" panose="02020603050405020304" pitchFamily="18" charset="0"/>
              </a:rPr>
              <a:t>Yeshua: The Life of Messiah from a Messianic Jewish Perspective</a:t>
            </a:r>
            <a:r>
              <a:rPr lang="en-US" sz="1800" dirty="0">
                <a:latin typeface="Calibri" panose="020F0502020204030204" pitchFamily="34" charset="0"/>
                <a:cs typeface="Times New Roman" panose="02020603050405020304" pitchFamily="18" charset="0"/>
              </a:rPr>
              <a:t>, 4 vols., vol. 3 (San Antonio, TX: Ariel Ministries, 2017), 365.</a:t>
            </a:r>
          </a:p>
        </p:txBody>
      </p:sp>
    </p:spTree>
    <p:extLst>
      <p:ext uri="{BB962C8B-B14F-4D97-AF65-F5344CB8AC3E}">
        <p14:creationId xmlns:p14="http://schemas.microsoft.com/office/powerpoint/2010/main" val="127808150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6478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213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61683C-DE88-47F5-9B76-E65E0F8981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473975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23:37-39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“Jerusalem, Jerusalem, who kills the prophets and stones those who are sent to her! How often I wanted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children together, the way a hen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gathers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say to you, from now on you will not see Me until you say,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1598078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6478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18424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6478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67095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6478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5805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E939E8-1798-4680-8EE7-92E539F46F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840" y="137160"/>
            <a:ext cx="8792320" cy="6583680"/>
          </a:xfrm>
          <a:prstGeom prst="rect">
            <a:avLst/>
          </a:prstGeom>
        </p:spPr>
      </p:pic>
    </p:spTree>
    <p:extLst>
      <p:ext uri="{BB962C8B-B14F-4D97-AF65-F5344CB8AC3E}">
        <p14:creationId xmlns:p14="http://schemas.microsoft.com/office/powerpoint/2010/main" val="179821272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6478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b="1" u="sng" dirty="0">
                <a:solidFill>
                  <a:srgbClr val="FFFFCC"/>
                </a:solidFill>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55406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6478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b="1" u="sng" dirty="0">
                <a:solidFill>
                  <a:srgbClr val="FFFFCC"/>
                </a:solidFill>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16050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8" descr="C:\Documents and Settings\Owner\Application Data\Microsoft\Media Catalog\clip0004.BM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 y="76199"/>
            <a:ext cx="8915400" cy="6705602"/>
          </a:xfrm>
          <a:prstGeom prst="rect">
            <a:avLst/>
          </a:prstGeom>
          <a:noFill/>
          <a:ln w="9525">
            <a:noFill/>
            <a:miter lim="800000"/>
            <a:headEnd/>
            <a:tailEnd/>
          </a:ln>
        </p:spPr>
      </p:pic>
      <p:sp>
        <p:nvSpPr>
          <p:cNvPr id="10242" name="Rectangle 2"/>
          <p:cNvSpPr>
            <a:spLocks noGrp="1" noChangeArrowheads="1"/>
          </p:cNvSpPr>
          <p:nvPr>
            <p:ph type="title" idx="4294967295"/>
          </p:nvPr>
        </p:nvSpPr>
        <p:spPr>
          <a:xfrm>
            <a:off x="685800" y="152397"/>
            <a:ext cx="7772400" cy="1143000"/>
          </a:xfrm>
          <a:effectLst>
            <a:innerShdw blurRad="63500" dist="50800">
              <a:prstClr val="black">
                <a:alpha val="50000"/>
              </a:prstClr>
            </a:innerShdw>
          </a:effectLst>
        </p:spPr>
        <p:txBody>
          <a:bodyPr/>
          <a:lstStyle/>
          <a:p>
            <a:pPr algn="ctr" eaLnBrk="1" hangingPunct="1">
              <a:defRPr/>
            </a:pPr>
            <a:r>
              <a:rPr lang="en-US" sz="4000" i="1" kern="1200" dirty="0">
                <a:solidFill>
                  <a:srgbClr val="00FFFF"/>
                </a:solidFill>
                <a:effectLst>
                  <a:outerShdw blurRad="38100" dist="38100" dir="2700000" algn="tl">
                    <a:srgbClr val="000000">
                      <a:alpha val="43137"/>
                    </a:srgbClr>
                  </a:outerShdw>
                </a:effectLst>
                <a:cs typeface="Calibri" panose="020F0502020204030204" pitchFamily="34" charset="0"/>
              </a:rPr>
              <a:t>CONNECTING</a:t>
            </a:r>
            <a:r>
              <a:rPr lang="en-US" sz="4000" i="1" dirty="0">
                <a:solidFill>
                  <a:srgbClr val="FFFFCC"/>
                </a:solidFill>
                <a:effectLst>
                  <a:outerShdw blurRad="38100" dist="38100" dir="2700000" algn="tl">
                    <a:srgbClr val="000000">
                      <a:alpha val="43137"/>
                    </a:srgbClr>
                  </a:outerShdw>
                </a:effectLst>
              </a:rPr>
              <a:t> </a:t>
            </a:r>
            <a:br>
              <a:rPr lang="en-US" sz="4000" i="1" dirty="0">
                <a:solidFill>
                  <a:srgbClr val="FFFFCC"/>
                </a:solidFill>
                <a:effectLst>
                  <a:outerShdw blurRad="38100" dist="38100" dir="2700000" algn="tl">
                    <a:srgbClr val="000000">
                      <a:alpha val="43137"/>
                    </a:srgbClr>
                  </a:outerShdw>
                </a:effectLst>
              </a:rPr>
            </a:br>
            <a:r>
              <a:rPr lang="en-US" b="1" dirty="0">
                <a:solidFill>
                  <a:srgbClr val="FFFFCC"/>
                </a:solidFill>
                <a:effectLst>
                  <a:outerShdw blurRad="38100" dist="38100" dir="2700000" algn="tl">
                    <a:srgbClr val="000000">
                      <a:alpha val="43137"/>
                    </a:srgbClr>
                  </a:outerShdw>
                </a:effectLst>
              </a:rPr>
              <a:t>REV 12 &amp; ANTI-SEMITISM</a:t>
            </a:r>
          </a:p>
        </p:txBody>
      </p:sp>
      <p:grpSp>
        <p:nvGrpSpPr>
          <p:cNvPr id="2" name="Group 23"/>
          <p:cNvGrpSpPr>
            <a:grpSpLocks/>
          </p:cNvGrpSpPr>
          <p:nvPr/>
        </p:nvGrpSpPr>
        <p:grpSpPr bwMode="auto">
          <a:xfrm>
            <a:off x="1066800" y="4357689"/>
            <a:ext cx="7086600" cy="1830388"/>
            <a:chOff x="672" y="2745"/>
            <a:chExt cx="4464" cy="1153"/>
          </a:xfrm>
          <a:effectLst/>
        </p:grpSpPr>
        <p:sp>
          <p:nvSpPr>
            <p:cNvPr id="10248" name="Line 8"/>
            <p:cNvSpPr>
              <a:spLocks noChangeShapeType="1"/>
            </p:cNvSpPr>
            <p:nvPr/>
          </p:nvSpPr>
          <p:spPr bwMode="auto">
            <a:xfrm>
              <a:off x="768" y="3120"/>
              <a:ext cx="4224" cy="0"/>
            </a:xfrm>
            <a:prstGeom prst="line">
              <a:avLst/>
            </a:prstGeom>
            <a:noFill/>
            <a:ln w="76200">
              <a:solidFill>
                <a:srgbClr val="FFFFCC"/>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47" name="Text Box 7"/>
            <p:cNvSpPr txBox="1">
              <a:spLocks noChangeArrowheads="1"/>
            </p:cNvSpPr>
            <p:nvPr/>
          </p:nvSpPr>
          <p:spPr bwMode="auto">
            <a:xfrm>
              <a:off x="3072" y="3168"/>
              <a:ext cx="1536" cy="368"/>
            </a:xfrm>
            <a:prstGeom prst="rect">
              <a:avLst/>
            </a:prstGeom>
            <a:noFill/>
            <a:ln w="9525">
              <a:noFill/>
              <a:miter lim="800000"/>
              <a:headEnd/>
              <a:tailEnd/>
            </a:ln>
            <a:effectLst/>
          </p:spPr>
          <p:txBody>
            <a:bodyPr wrap="square">
              <a:spAutoFit/>
            </a:bodyPr>
            <a:lstStyle/>
            <a:p>
              <a:pPr algn="l">
                <a:spcBef>
                  <a:spcPct val="50000"/>
                </a:spcBef>
                <a:defRPr/>
              </a:pPr>
              <a:r>
                <a:rPr lang="en-US" sz="3200" dirty="0">
                  <a:effectLst>
                    <a:outerShdw blurRad="38100" dist="38100" dir="2700000" algn="tl">
                      <a:schemeClr val="bg2"/>
                    </a:outerShdw>
                  </a:effectLst>
                  <a:latin typeface="Calibri" panose="020F0502020204030204" pitchFamily="34" charset="0"/>
                  <a:cs typeface="Calibri" panose="020F0502020204030204" pitchFamily="34" charset="0"/>
                </a:rPr>
                <a:t>Israel flees</a:t>
              </a:r>
            </a:p>
          </p:txBody>
        </p:sp>
        <p:sp>
          <p:nvSpPr>
            <p:cNvPr id="10249" name="Text Box 9"/>
            <p:cNvSpPr txBox="1">
              <a:spLocks noChangeArrowheads="1"/>
            </p:cNvSpPr>
            <p:nvPr/>
          </p:nvSpPr>
          <p:spPr bwMode="auto">
            <a:xfrm>
              <a:off x="672" y="2745"/>
              <a:ext cx="4464" cy="368"/>
            </a:xfrm>
            <a:prstGeom prst="rect">
              <a:avLst/>
            </a:prstGeom>
            <a:noFill/>
            <a:ln w="9525">
              <a:noFill/>
              <a:miter lim="800000"/>
              <a:headEnd/>
              <a:tailEnd/>
            </a:ln>
            <a:effectLst>
              <a:outerShdw blurRad="50800" dist="50800" dir="5400000" algn="ctr" rotWithShape="0">
                <a:schemeClr val="bg2"/>
              </a:outerShdw>
            </a:effectLst>
          </p:spPr>
          <p:txBody>
            <a:bodyPr>
              <a:spAutoFit/>
            </a:bodyPr>
            <a:lstStyle/>
            <a:p>
              <a:pPr>
                <a:spcBef>
                  <a:spcPct val="50000"/>
                </a:spcBef>
                <a:defRPr/>
              </a:pPr>
              <a:r>
                <a:rPr lang="en-US" sz="3200" dirty="0">
                  <a:latin typeface="Calibri" panose="020F0502020204030204" pitchFamily="34" charset="0"/>
                  <a:cs typeface="Calibri" panose="020F0502020204030204" pitchFamily="34" charset="0"/>
                </a:rPr>
                <a:t>DANIEL’S 70</a:t>
              </a:r>
              <a:r>
                <a:rPr lang="en-US" sz="3200" baseline="30000" dirty="0">
                  <a:latin typeface="Calibri" panose="020F0502020204030204" pitchFamily="34" charset="0"/>
                  <a:cs typeface="Calibri" panose="020F0502020204030204" pitchFamily="34" charset="0"/>
                </a:rPr>
                <a:t>th</a:t>
              </a:r>
              <a:r>
                <a:rPr lang="en-US" sz="3200" dirty="0">
                  <a:latin typeface="Calibri" panose="020F0502020204030204" pitchFamily="34" charset="0"/>
                  <a:cs typeface="Calibri" panose="020F0502020204030204" pitchFamily="34" charset="0"/>
                </a:rPr>
                <a:t> WEEK (7 years)</a:t>
              </a:r>
            </a:p>
          </p:txBody>
        </p:sp>
        <p:sp>
          <p:nvSpPr>
            <p:cNvPr id="10250" name="Line 10"/>
            <p:cNvSpPr>
              <a:spLocks noChangeShapeType="1"/>
            </p:cNvSpPr>
            <p:nvPr/>
          </p:nvSpPr>
          <p:spPr bwMode="auto">
            <a:xfrm>
              <a:off x="816" y="3504"/>
              <a:ext cx="2112"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51" name="Line 11"/>
            <p:cNvSpPr>
              <a:spLocks noChangeShapeType="1"/>
            </p:cNvSpPr>
            <p:nvPr/>
          </p:nvSpPr>
          <p:spPr bwMode="auto">
            <a:xfrm>
              <a:off x="2976" y="3504"/>
              <a:ext cx="2016"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n w="76200">
                  <a:solidFill>
                    <a:schemeClr val="tx1"/>
                  </a:solidFill>
                </a:ln>
                <a:latin typeface="Calibri" panose="020F0502020204030204" pitchFamily="34" charset="0"/>
                <a:cs typeface="Calibri" panose="020F0502020204030204" pitchFamily="34" charset="0"/>
              </a:endParaRPr>
            </a:p>
          </p:txBody>
        </p:sp>
        <p:pic>
          <p:nvPicPr>
            <p:cNvPr id="10261" name="Picture 21"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2" y="3216"/>
              <a:ext cx="240" cy="231"/>
            </a:xfrm>
            <a:prstGeom prst="rect">
              <a:avLst/>
            </a:prstGeom>
            <a:noFill/>
            <a:effectLst>
              <a:outerShdw dist="45791" dir="3378596" algn="ctr" rotWithShape="0">
                <a:schemeClr val="tx1"/>
              </a:outerShdw>
            </a:effectLst>
          </p:spPr>
        </p:pic>
        <p:sp>
          <p:nvSpPr>
            <p:cNvPr id="10252" name="Text Box 12"/>
            <p:cNvSpPr txBox="1">
              <a:spLocks noChangeArrowheads="1"/>
            </p:cNvSpPr>
            <p:nvPr/>
          </p:nvSpPr>
          <p:spPr bwMode="auto">
            <a:xfrm>
              <a:off x="960" y="3568"/>
              <a:ext cx="1488" cy="330"/>
            </a:xfrm>
            <a:prstGeom prst="rect">
              <a:avLst/>
            </a:prstGeom>
            <a:noFill/>
            <a:ln w="9525">
              <a:noFill/>
              <a:miter lim="800000"/>
              <a:headEnd/>
              <a:tailEnd/>
            </a:ln>
            <a:effectLst/>
          </p:spPr>
          <p:txBody>
            <a:bodyPr wrap="square">
              <a:spAutoFit/>
            </a:bodyPr>
            <a:lstStyle/>
            <a:p>
              <a:pPr algn="l">
                <a:spcBef>
                  <a:spcPct val="50000"/>
                </a:spcBef>
                <a:defRPr/>
              </a:pPr>
              <a:r>
                <a:rPr lang="en-US" sz="2800" b="1" dirty="0">
                  <a:latin typeface="Comic Sans MS" pitchFamily="66" charset="0"/>
                  <a:cs typeface="Calibri" panose="020F0502020204030204" pitchFamily="34" charset="0"/>
                </a:rPr>
                <a:t>3 </a:t>
              </a:r>
              <a:r>
                <a:rPr lang="en-US" sz="2800" b="1" dirty="0">
                  <a:latin typeface="Comic Sans MS" pitchFamily="66" charset="0"/>
                  <a:cs typeface="Tahoma" pitchFamily="34" charset="0"/>
                </a:rPr>
                <a:t>½ </a:t>
              </a:r>
              <a:r>
                <a:rPr lang="en-US" sz="2800" b="1" dirty="0">
                  <a:latin typeface="Comic Sans MS" pitchFamily="66" charset="0"/>
                  <a:cs typeface="Calibri" panose="020F0502020204030204" pitchFamily="34" charset="0"/>
                </a:rPr>
                <a:t>years</a:t>
              </a:r>
            </a:p>
          </p:txBody>
        </p:sp>
        <p:sp>
          <p:nvSpPr>
            <p:cNvPr id="10253" name="Text Box 13"/>
            <p:cNvSpPr txBox="1">
              <a:spLocks noChangeArrowheads="1"/>
            </p:cNvSpPr>
            <p:nvPr/>
          </p:nvSpPr>
          <p:spPr bwMode="auto">
            <a:xfrm>
              <a:off x="3120" y="3558"/>
              <a:ext cx="1872" cy="330"/>
            </a:xfrm>
            <a:prstGeom prst="rect">
              <a:avLst/>
            </a:prstGeom>
            <a:noFill/>
            <a:ln w="9525">
              <a:noFill/>
              <a:miter lim="800000"/>
              <a:headEnd/>
              <a:tailEnd/>
            </a:ln>
            <a:effectLst/>
          </p:spPr>
          <p:txBody>
            <a:bodyPr wrap="square">
              <a:spAutoFit/>
            </a:bodyPr>
            <a:lstStyle/>
            <a:p>
              <a:pPr algn="l">
                <a:spcBef>
                  <a:spcPct val="50000"/>
                </a:spcBef>
                <a:defRPr/>
              </a:pPr>
              <a:r>
                <a:rPr lang="en-US" sz="2800" dirty="0">
                  <a:ln w="18415" cmpd="sng">
                    <a:solidFill>
                      <a:srgbClr val="FFFFFF"/>
                    </a:solidFill>
                    <a:prstDash val="solid"/>
                  </a:ln>
                  <a:latin typeface="Comic Sans MS" pitchFamily="66" charset="0"/>
                  <a:cs typeface="Calibri" panose="020F0502020204030204" pitchFamily="34" charset="0"/>
                </a:rPr>
                <a:t>1260 days</a:t>
              </a:r>
            </a:p>
          </p:txBody>
        </p:sp>
      </p:grpSp>
    </p:spTree>
    <p:extLst>
      <p:ext uri="{BB962C8B-B14F-4D97-AF65-F5344CB8AC3E}">
        <p14:creationId xmlns:p14="http://schemas.microsoft.com/office/powerpoint/2010/main" val="99259719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00259230"/>
              </p:ext>
            </p:extLst>
          </p:nvPr>
        </p:nvGraphicFramePr>
        <p:xfrm>
          <a:off x="91440" y="288391"/>
          <a:ext cx="8961120" cy="6281218"/>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794830">
                <a:tc gridSpan="5">
                  <a:txBody>
                    <a:bodyPr/>
                    <a:lstStyle/>
                    <a:p>
                      <a:pPr algn="ctr"/>
                      <a:r>
                        <a:rPr kumimoji="0" lang="en-US" sz="3600" b="1" i="0" u="none" strike="noStrike" kern="0" cap="none" spc="0" normalizeH="0" baseline="0" noProof="0" dirty="0">
                          <a:ln>
                            <a:noFill/>
                          </a:ln>
                          <a:solidFill>
                            <a:schemeClr val="bg2"/>
                          </a:solidFill>
                          <a:effectLst/>
                          <a:uLnTx/>
                          <a:uFillTx/>
                          <a:latin typeface="Calibri" panose="020F0502020204030204" pitchFamily="34" charset="0"/>
                          <a:ea typeface="+mj-ea"/>
                          <a:cs typeface="+mj-cs"/>
                        </a:rPr>
                        <a:t>Scripture’s Four Judgments</a:t>
                      </a:r>
                      <a:endParaRPr lang="en-US" sz="1400" b="1" dirty="0">
                        <a:solidFill>
                          <a:schemeClr val="bg2"/>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b="1" u="sng" dirty="0">
                        <a:solidFill>
                          <a:schemeClr val="bg1"/>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extLst>
                  <a:ext uri="{0D108BD9-81ED-4DB2-BD59-A6C34878D82A}">
                    <a16:rowId xmlns:a16="http://schemas.microsoft.com/office/drawing/2014/main" val="1141638253"/>
                  </a:ext>
                </a:extLst>
              </a:tr>
              <a:tr h="731520">
                <a:tc>
                  <a:txBody>
                    <a:bodyPr/>
                    <a:lstStyle/>
                    <a:p>
                      <a:r>
                        <a:rPr lang="en-US" sz="1800" b="1" dirty="0">
                          <a:latin typeface="Calibri" panose="020F0502020204030204" pitchFamily="34" charset="0"/>
                        </a:rPr>
                        <a:t>Name</a:t>
                      </a:r>
                    </a:p>
                  </a:txBody>
                  <a:tcPr marT="45717" marB="45717" anchor="ctr"/>
                </a:tc>
                <a:tc>
                  <a:txBody>
                    <a:bodyPr/>
                    <a:lstStyle/>
                    <a:p>
                      <a:pPr marL="0" algn="l" defTabSz="914400" rtl="0" eaLnBrk="1" latinLnBrk="0" hangingPunct="1"/>
                      <a:r>
                        <a:rPr lang="en-US" sz="1800" b="1" u="sng" kern="1200" dirty="0">
                          <a:solidFill>
                            <a:srgbClr val="0000CC"/>
                          </a:solidFill>
                          <a:latin typeface="Calibri" panose="020F0502020204030204" pitchFamily="34" charset="0"/>
                          <a:ea typeface="+mn-ea"/>
                          <a:cs typeface="+mn-cs"/>
                        </a:rPr>
                        <a:t>Sheep and Goat</a:t>
                      </a:r>
                    </a:p>
                  </a:txBody>
                  <a:tcPr marT="45717" marB="45717" anchor="ctr">
                    <a:solidFill>
                      <a:srgbClr val="FFFFCC"/>
                    </a:solidFill>
                  </a:tcPr>
                </a:tc>
                <a:tc>
                  <a:txBody>
                    <a:bodyPr/>
                    <a:lstStyle/>
                    <a:p>
                      <a:r>
                        <a:rPr lang="en-US" sz="1800" b="1" dirty="0">
                          <a:latin typeface="Calibri" panose="020F0502020204030204" pitchFamily="34" charset="0"/>
                        </a:rPr>
                        <a:t>Judgment of the Jews</a:t>
                      </a:r>
                    </a:p>
                  </a:txBody>
                  <a:tcPr marT="45717" marB="45717" anchor="ctr"/>
                </a:tc>
                <a:tc>
                  <a:txBody>
                    <a:bodyPr/>
                    <a:lstStyle/>
                    <a:p>
                      <a:pPr marL="0" algn="l" defTabSz="914400" rtl="0" eaLnBrk="1" latinLnBrk="0" hangingPunct="1"/>
                      <a:r>
                        <a:rPr lang="en-US" sz="1800" b="1" kern="1200" dirty="0">
                          <a:solidFill>
                            <a:schemeClr val="dk1"/>
                          </a:solidFill>
                          <a:latin typeface="Calibri" panose="020F0502020204030204" pitchFamily="34" charset="0"/>
                          <a:ea typeface="+mn-ea"/>
                          <a:cs typeface="+mn-cs"/>
                        </a:rPr>
                        <a:t>Bema Seat</a:t>
                      </a:r>
                    </a:p>
                  </a:txBody>
                  <a:tcPr marT="45717" marB="45717" anchor="ctr">
                    <a:solidFill>
                      <a:schemeClr val="accent5">
                        <a:lumMod val="60000"/>
                        <a:lumOff val="40000"/>
                      </a:schemeClr>
                    </a:solidFill>
                  </a:tcPr>
                </a:tc>
                <a:tc>
                  <a:txBody>
                    <a:bodyPr/>
                    <a:lstStyle/>
                    <a:p>
                      <a:r>
                        <a:rPr lang="en-US" sz="1800" b="1" dirty="0">
                          <a:latin typeface="Calibri" panose="020F0502020204030204" pitchFamily="34" charset="0"/>
                        </a:rPr>
                        <a:t>Great White Throne</a:t>
                      </a:r>
                    </a:p>
                  </a:txBody>
                  <a:tcPr marT="45717" marB="45717" anchor="ctr"/>
                </a:tc>
                <a:extLst>
                  <a:ext uri="{0D108BD9-81ED-4DB2-BD59-A6C34878D82A}">
                    <a16:rowId xmlns:a16="http://schemas.microsoft.com/office/drawing/2014/main" val="10000"/>
                  </a:ext>
                </a:extLst>
              </a:tr>
              <a:tr h="731520">
                <a:tc>
                  <a:txBody>
                    <a:bodyPr/>
                    <a:lstStyle/>
                    <a:p>
                      <a:r>
                        <a:rPr lang="en-US" sz="1800" b="1" dirty="0">
                          <a:latin typeface="Calibri" panose="020F0502020204030204" pitchFamily="34" charset="0"/>
                        </a:rPr>
                        <a:t>Scripture</a:t>
                      </a:r>
                    </a:p>
                  </a:txBody>
                  <a:tcPr marT="45717" marB="45717" anchor="ctr"/>
                </a:tc>
                <a:tc>
                  <a:txBody>
                    <a:bodyPr/>
                    <a:lstStyle/>
                    <a:p>
                      <a:pPr marL="0" algn="l" defTabSz="914400" rtl="0" eaLnBrk="1" latinLnBrk="0" hangingPunct="1"/>
                      <a:r>
                        <a:rPr lang="en-US" sz="1800" b="1" u="sng" kern="1200" dirty="0">
                          <a:solidFill>
                            <a:srgbClr val="0000CC"/>
                          </a:solidFill>
                          <a:latin typeface="Calibri" panose="020F0502020204030204" pitchFamily="34" charset="0"/>
                          <a:ea typeface="+mn-ea"/>
                          <a:cs typeface="+mn-cs"/>
                        </a:rPr>
                        <a:t>Matt 25:31-46</a:t>
                      </a:r>
                    </a:p>
                  </a:txBody>
                  <a:tcPr marT="45717" marB="45717" anchor="ctr">
                    <a:solidFill>
                      <a:srgbClr val="FFFFCC"/>
                    </a:solidFill>
                  </a:tcPr>
                </a:tc>
                <a:tc>
                  <a:txBody>
                    <a:bodyPr/>
                    <a:lstStyle/>
                    <a:p>
                      <a:r>
                        <a:rPr lang="en-US" sz="1800" b="1" dirty="0">
                          <a:latin typeface="Calibri" panose="020F0502020204030204" pitchFamily="34" charset="0"/>
                        </a:rPr>
                        <a:t>Ezek 20:33-44</a:t>
                      </a:r>
                    </a:p>
                  </a:txBody>
                  <a:tcPr marT="45717" marB="45717" anchor="ctr"/>
                </a:tc>
                <a:tc>
                  <a:txBody>
                    <a:bodyPr/>
                    <a:lstStyle/>
                    <a:p>
                      <a:pPr marL="0" algn="l" defTabSz="914400" rtl="0" eaLnBrk="1" latinLnBrk="0" hangingPunct="1"/>
                      <a:r>
                        <a:rPr lang="en-US" sz="1800" b="1" kern="1200" dirty="0">
                          <a:solidFill>
                            <a:schemeClr val="dk1"/>
                          </a:solidFill>
                          <a:latin typeface="Calibri" panose="020F0502020204030204" pitchFamily="34" charset="0"/>
                          <a:ea typeface="+mn-ea"/>
                          <a:cs typeface="+mn-cs"/>
                        </a:rPr>
                        <a:t>1 Cor 3:10-15</a:t>
                      </a:r>
                    </a:p>
                  </a:txBody>
                  <a:tcPr marT="45717" marB="45717" anchor="ctr">
                    <a:solidFill>
                      <a:schemeClr val="accent5">
                        <a:lumMod val="20000"/>
                        <a:lumOff val="80000"/>
                      </a:schemeClr>
                    </a:solidFill>
                  </a:tcPr>
                </a:tc>
                <a:tc>
                  <a:txBody>
                    <a:bodyPr/>
                    <a:lstStyle/>
                    <a:p>
                      <a:r>
                        <a:rPr lang="en-US" sz="1800" b="1" dirty="0">
                          <a:latin typeface="Calibri" panose="020F0502020204030204" pitchFamily="34" charset="0"/>
                        </a:rPr>
                        <a:t>Rev 20:11-15</a:t>
                      </a:r>
                    </a:p>
                  </a:txBody>
                  <a:tcPr marT="45717" marB="45717" anchor="ctr"/>
                </a:tc>
                <a:extLst>
                  <a:ext uri="{0D108BD9-81ED-4DB2-BD59-A6C34878D82A}">
                    <a16:rowId xmlns:a16="http://schemas.microsoft.com/office/drawing/2014/main" val="10001"/>
                  </a:ext>
                </a:extLst>
              </a:tr>
              <a:tr h="731520">
                <a:tc>
                  <a:txBody>
                    <a:bodyPr/>
                    <a:lstStyle/>
                    <a:p>
                      <a:r>
                        <a:rPr lang="en-US" sz="1800" b="1" dirty="0">
                          <a:latin typeface="Calibri" panose="020F0502020204030204" pitchFamily="34" charset="0"/>
                        </a:rPr>
                        <a:t>Place</a:t>
                      </a:r>
                    </a:p>
                  </a:txBody>
                  <a:tcPr marT="45717" marB="45717" anchor="ctr"/>
                </a:tc>
                <a:tc>
                  <a:txBody>
                    <a:bodyPr/>
                    <a:lstStyle/>
                    <a:p>
                      <a:pPr marL="0" algn="l" defTabSz="914400" rtl="0" eaLnBrk="1" latinLnBrk="0" hangingPunct="1"/>
                      <a:r>
                        <a:rPr lang="en-US" sz="1800" b="1" u="sng" kern="1200" dirty="0">
                          <a:solidFill>
                            <a:srgbClr val="0000CC"/>
                          </a:solidFill>
                          <a:latin typeface="Calibri" panose="020F0502020204030204" pitchFamily="34" charset="0"/>
                          <a:ea typeface="+mn-ea"/>
                          <a:cs typeface="+mn-cs"/>
                        </a:rPr>
                        <a:t>Earth, Jerusalem</a:t>
                      </a:r>
                    </a:p>
                  </a:txBody>
                  <a:tcPr marT="45717" marB="45717" anchor="ctr">
                    <a:solidFill>
                      <a:srgbClr val="FFFFCC"/>
                    </a:solidFill>
                  </a:tcPr>
                </a:tc>
                <a:tc>
                  <a:txBody>
                    <a:bodyPr/>
                    <a:lstStyle/>
                    <a:p>
                      <a:r>
                        <a:rPr lang="en-US" sz="1800" b="1" dirty="0">
                          <a:latin typeface="Calibri" panose="020F0502020204030204" pitchFamily="34" charset="0"/>
                        </a:rPr>
                        <a:t>Earth, wilderness</a:t>
                      </a:r>
                    </a:p>
                  </a:txBody>
                  <a:tcPr marT="45717" marB="45717" anchor="ctr"/>
                </a:tc>
                <a:tc>
                  <a:txBody>
                    <a:bodyPr/>
                    <a:lstStyle/>
                    <a:p>
                      <a:pPr marL="0" algn="l" defTabSz="914400" rtl="0" eaLnBrk="1" latinLnBrk="0" hangingPunct="1"/>
                      <a:r>
                        <a:rPr lang="en-US" sz="1800" b="1" kern="1200" dirty="0">
                          <a:solidFill>
                            <a:schemeClr val="dk1"/>
                          </a:solidFill>
                          <a:latin typeface="Calibri" panose="020F0502020204030204" pitchFamily="34" charset="0"/>
                          <a:ea typeface="+mn-ea"/>
                          <a:cs typeface="+mn-cs"/>
                        </a:rPr>
                        <a:t>Heaven</a:t>
                      </a:r>
                    </a:p>
                  </a:txBody>
                  <a:tcPr marT="45717" marB="45717" anchor="ctr">
                    <a:solidFill>
                      <a:schemeClr val="accent5">
                        <a:lumMod val="60000"/>
                        <a:lumOff val="40000"/>
                      </a:schemeClr>
                    </a:solidFill>
                  </a:tcPr>
                </a:tc>
                <a:tc>
                  <a:txBody>
                    <a:bodyPr/>
                    <a:lstStyle/>
                    <a:p>
                      <a:r>
                        <a:rPr lang="en-US" sz="1800" b="1" dirty="0">
                          <a:latin typeface="Calibri" panose="020F0502020204030204" pitchFamily="34" charset="0"/>
                        </a:rPr>
                        <a:t>Earth</a:t>
                      </a:r>
                    </a:p>
                  </a:txBody>
                  <a:tcPr marT="45717" marB="45717" anchor="ctr"/>
                </a:tc>
                <a:extLst>
                  <a:ext uri="{0D108BD9-81ED-4DB2-BD59-A6C34878D82A}">
                    <a16:rowId xmlns:a16="http://schemas.microsoft.com/office/drawing/2014/main" val="10002"/>
                  </a:ext>
                </a:extLst>
              </a:tr>
              <a:tr h="731520">
                <a:tc>
                  <a:txBody>
                    <a:bodyPr/>
                    <a:lstStyle/>
                    <a:p>
                      <a:r>
                        <a:rPr lang="en-US" sz="1800" b="1" dirty="0">
                          <a:latin typeface="Calibri" panose="020F0502020204030204" pitchFamily="34" charset="0"/>
                        </a:rPr>
                        <a:t>Audience</a:t>
                      </a:r>
                    </a:p>
                  </a:txBody>
                  <a:tcPr marT="45717" marB="45717" anchor="ctr"/>
                </a:tc>
                <a:tc>
                  <a:txBody>
                    <a:bodyPr/>
                    <a:lstStyle/>
                    <a:p>
                      <a:pPr marL="0" algn="l" defTabSz="914400" rtl="0" eaLnBrk="1" latinLnBrk="0" hangingPunct="1"/>
                      <a:r>
                        <a:rPr lang="en-US" sz="1800" b="1" u="sng" kern="1200" dirty="0">
                          <a:solidFill>
                            <a:srgbClr val="0000CC"/>
                          </a:solidFill>
                          <a:latin typeface="Calibri" panose="020F0502020204030204" pitchFamily="34" charset="0"/>
                          <a:ea typeface="+mn-ea"/>
                          <a:cs typeface="+mn-cs"/>
                        </a:rPr>
                        <a:t>Gentile Tribulation survivors</a:t>
                      </a:r>
                    </a:p>
                  </a:txBody>
                  <a:tcPr marT="45717" marB="45717" anchor="ctr">
                    <a:solidFill>
                      <a:srgbClr val="FFFFCC"/>
                    </a:solidFill>
                  </a:tcPr>
                </a:tc>
                <a:tc>
                  <a:txBody>
                    <a:bodyPr/>
                    <a:lstStyle/>
                    <a:p>
                      <a:r>
                        <a:rPr lang="en-US" sz="1800" b="1" dirty="0">
                          <a:latin typeface="Calibri" panose="020F0502020204030204" pitchFamily="34" charset="0"/>
                        </a:rPr>
                        <a:t>Jewish Tribulation survivors</a:t>
                      </a:r>
                    </a:p>
                  </a:txBody>
                  <a:tcPr marT="45717" marB="45717" anchor="ctr"/>
                </a:tc>
                <a:tc>
                  <a:txBody>
                    <a:bodyPr/>
                    <a:lstStyle/>
                    <a:p>
                      <a:pPr marL="0" algn="l" defTabSz="914400" rtl="0" eaLnBrk="1" latinLnBrk="0" hangingPunct="1"/>
                      <a:r>
                        <a:rPr lang="en-US" sz="1800" b="1" kern="1200" dirty="0">
                          <a:solidFill>
                            <a:schemeClr val="dk1"/>
                          </a:solidFill>
                          <a:latin typeface="Calibri" panose="020F0502020204030204" pitchFamily="34" charset="0"/>
                          <a:ea typeface="+mn-ea"/>
                          <a:cs typeface="+mn-cs"/>
                        </a:rPr>
                        <a:t>Church Age believers</a:t>
                      </a:r>
                    </a:p>
                  </a:txBody>
                  <a:tcPr marT="45717" marB="45717" anchor="ctr">
                    <a:solidFill>
                      <a:schemeClr val="accent5">
                        <a:lumMod val="20000"/>
                        <a:lumOff val="80000"/>
                      </a:schemeClr>
                    </a:solidFill>
                  </a:tcPr>
                </a:tc>
                <a:tc>
                  <a:txBody>
                    <a:bodyPr/>
                    <a:lstStyle/>
                    <a:p>
                      <a:r>
                        <a:rPr lang="en-US" sz="1800" b="1" dirty="0">
                          <a:latin typeface="Calibri" panose="020F0502020204030204" pitchFamily="34" charset="0"/>
                        </a:rPr>
                        <a:t>All unsaved</a:t>
                      </a:r>
                    </a:p>
                  </a:txBody>
                  <a:tcPr marT="45717" marB="45717" anchor="ctr"/>
                </a:tc>
                <a:extLst>
                  <a:ext uri="{0D108BD9-81ED-4DB2-BD59-A6C34878D82A}">
                    <a16:rowId xmlns:a16="http://schemas.microsoft.com/office/drawing/2014/main" val="10003"/>
                  </a:ext>
                </a:extLst>
              </a:tr>
              <a:tr h="731520">
                <a:tc>
                  <a:txBody>
                    <a:bodyPr/>
                    <a:lstStyle/>
                    <a:p>
                      <a:r>
                        <a:rPr lang="en-US" sz="1800" b="1" dirty="0">
                          <a:latin typeface="Calibri" panose="020F0502020204030204" pitchFamily="34" charset="0"/>
                        </a:rPr>
                        <a:t>When</a:t>
                      </a:r>
                    </a:p>
                  </a:txBody>
                  <a:tcPr marT="45717" marB="45717" anchor="ctr"/>
                </a:tc>
                <a:tc>
                  <a:txBody>
                    <a:bodyPr/>
                    <a:lstStyle/>
                    <a:p>
                      <a:pPr marL="0" algn="l" defTabSz="914400" rtl="0" eaLnBrk="1" latinLnBrk="0" hangingPunct="1"/>
                      <a:r>
                        <a:rPr lang="en-US" sz="1800" b="1" u="sng" kern="1200" dirty="0">
                          <a:solidFill>
                            <a:srgbClr val="0000CC"/>
                          </a:solidFill>
                          <a:latin typeface="Calibri" panose="020F0502020204030204" pitchFamily="34" charset="0"/>
                          <a:ea typeface="+mn-ea"/>
                          <a:cs typeface="+mn-cs"/>
                        </a:rPr>
                        <a:t>After Tribulation</a:t>
                      </a:r>
                    </a:p>
                  </a:txBody>
                  <a:tcPr marT="45717" marB="45717" anchor="ctr">
                    <a:solidFill>
                      <a:srgbClr val="FFFFCC"/>
                    </a:solidFill>
                  </a:tcPr>
                </a:tc>
                <a:tc>
                  <a:txBody>
                    <a:bodyPr/>
                    <a:lstStyle/>
                    <a:p>
                      <a:r>
                        <a:rPr lang="en-US" sz="1800" b="1" dirty="0">
                          <a:latin typeface="Calibri" panose="020F0502020204030204" pitchFamily="34" charset="0"/>
                        </a:rPr>
                        <a:t>After Tribulation</a:t>
                      </a:r>
                    </a:p>
                  </a:txBody>
                  <a:tcPr marT="45717" marB="45717" anchor="ctr"/>
                </a:tc>
                <a:tc>
                  <a:txBody>
                    <a:bodyPr/>
                    <a:lstStyle/>
                    <a:p>
                      <a:pPr marL="0" algn="l" defTabSz="914400" rtl="0" eaLnBrk="1" latinLnBrk="0" hangingPunct="1"/>
                      <a:r>
                        <a:rPr lang="en-US" sz="1800" b="1" kern="1200" dirty="0">
                          <a:solidFill>
                            <a:schemeClr val="dk1"/>
                          </a:solidFill>
                          <a:latin typeface="Calibri" panose="020F0502020204030204" pitchFamily="34" charset="0"/>
                          <a:ea typeface="+mn-ea"/>
                          <a:cs typeface="+mn-cs"/>
                        </a:rPr>
                        <a:t>After rapture</a:t>
                      </a:r>
                    </a:p>
                  </a:txBody>
                  <a:tcPr marT="45717" marB="45717" anchor="ctr">
                    <a:solidFill>
                      <a:schemeClr val="accent5">
                        <a:lumMod val="60000"/>
                        <a:lumOff val="40000"/>
                      </a:schemeClr>
                    </a:solidFill>
                  </a:tcPr>
                </a:tc>
                <a:tc>
                  <a:txBody>
                    <a:bodyPr/>
                    <a:lstStyle/>
                    <a:p>
                      <a:r>
                        <a:rPr lang="en-US" sz="1800" b="1" dirty="0">
                          <a:latin typeface="Calibri" panose="020F0502020204030204" pitchFamily="34" charset="0"/>
                        </a:rPr>
                        <a:t>After Millennium</a:t>
                      </a:r>
                    </a:p>
                  </a:txBody>
                  <a:tcPr marT="45717" marB="45717" anchor="ctr"/>
                </a:tc>
                <a:extLst>
                  <a:ext uri="{0D108BD9-81ED-4DB2-BD59-A6C34878D82A}">
                    <a16:rowId xmlns:a16="http://schemas.microsoft.com/office/drawing/2014/main" val="10004"/>
                  </a:ext>
                </a:extLst>
              </a:tr>
              <a:tr h="731520">
                <a:tc>
                  <a:txBody>
                    <a:bodyPr/>
                    <a:lstStyle/>
                    <a:p>
                      <a:r>
                        <a:rPr lang="en-US" sz="1800" b="1" dirty="0">
                          <a:latin typeface="Calibri" panose="020F0502020204030204" pitchFamily="34" charset="0"/>
                        </a:rPr>
                        <a:t>Purpose</a:t>
                      </a:r>
                    </a:p>
                  </a:txBody>
                  <a:tcPr marT="45717" marB="45717" anchor="ctr"/>
                </a:tc>
                <a:tc>
                  <a:txBody>
                    <a:bodyPr/>
                    <a:lstStyle/>
                    <a:p>
                      <a:pPr marL="0" algn="l" defTabSz="914400" rtl="0" eaLnBrk="1" latinLnBrk="0" hangingPunct="1"/>
                      <a:r>
                        <a:rPr lang="en-US" sz="1800" b="1" u="sng" kern="1200" dirty="0">
                          <a:solidFill>
                            <a:srgbClr val="0000CC"/>
                          </a:solidFill>
                          <a:latin typeface="Calibri" panose="020F0502020204030204" pitchFamily="34" charset="0"/>
                          <a:ea typeface="+mn-ea"/>
                          <a:cs typeface="+mn-cs"/>
                        </a:rPr>
                        <a:t>Saved Gentiles enter kingdom</a:t>
                      </a:r>
                    </a:p>
                  </a:txBody>
                  <a:tcPr marT="45717" marB="45717" anchor="ctr">
                    <a:solidFill>
                      <a:srgbClr val="FFFFCC"/>
                    </a:solidFill>
                  </a:tcPr>
                </a:tc>
                <a:tc>
                  <a:txBody>
                    <a:bodyPr/>
                    <a:lstStyle/>
                    <a:p>
                      <a:r>
                        <a:rPr lang="en-US" sz="1800" b="1" dirty="0">
                          <a:latin typeface="Calibri" panose="020F0502020204030204" pitchFamily="34" charset="0"/>
                        </a:rPr>
                        <a:t>Saved Jews enter kingdom</a:t>
                      </a:r>
                    </a:p>
                  </a:txBody>
                  <a:tcPr marT="45717" marB="45717" anchor="ctr"/>
                </a:tc>
                <a:tc>
                  <a:txBody>
                    <a:bodyPr/>
                    <a:lstStyle/>
                    <a:p>
                      <a:pPr marL="0" algn="l" defTabSz="914400" rtl="0" eaLnBrk="1" latinLnBrk="0" hangingPunct="1"/>
                      <a:r>
                        <a:rPr lang="en-US" sz="1800" b="1" kern="1200" dirty="0">
                          <a:solidFill>
                            <a:schemeClr val="dk1"/>
                          </a:solidFill>
                          <a:latin typeface="Calibri" panose="020F0502020204030204" pitchFamily="34" charset="0"/>
                          <a:ea typeface="+mn-ea"/>
                          <a:cs typeface="+mn-cs"/>
                        </a:rPr>
                        <a:t>Reward believers</a:t>
                      </a:r>
                    </a:p>
                  </a:txBody>
                  <a:tcPr marT="45717" marB="45717" anchor="ctr">
                    <a:solidFill>
                      <a:schemeClr val="accent5">
                        <a:lumMod val="20000"/>
                        <a:lumOff val="80000"/>
                      </a:schemeClr>
                    </a:solidFill>
                  </a:tcPr>
                </a:tc>
                <a:tc>
                  <a:txBody>
                    <a:bodyPr/>
                    <a:lstStyle/>
                    <a:p>
                      <a:r>
                        <a:rPr lang="en-US" sz="1800" b="1" dirty="0">
                          <a:latin typeface="Calibri" panose="020F0502020204030204" pitchFamily="34" charset="0"/>
                        </a:rPr>
                        <a:t>Degree of punishment in hell</a:t>
                      </a:r>
                    </a:p>
                  </a:txBody>
                  <a:tcPr marT="45717" marB="45717" anchor="ctr"/>
                </a:tc>
                <a:extLst>
                  <a:ext uri="{0D108BD9-81ED-4DB2-BD59-A6C34878D82A}">
                    <a16:rowId xmlns:a16="http://schemas.microsoft.com/office/drawing/2014/main" val="10005"/>
                  </a:ext>
                </a:extLst>
              </a:tr>
              <a:tr h="731520">
                <a:tc>
                  <a:txBody>
                    <a:bodyPr/>
                    <a:lstStyle/>
                    <a:p>
                      <a:r>
                        <a:rPr lang="en-US" sz="1800" b="1" dirty="0">
                          <a:latin typeface="Calibri" panose="020F0502020204030204" pitchFamily="34" charset="0"/>
                        </a:rPr>
                        <a:t>Evaluation</a:t>
                      </a:r>
                    </a:p>
                  </a:txBody>
                  <a:tcPr marT="45717" marB="45717" anchor="ctr"/>
                </a:tc>
                <a:tc>
                  <a:txBody>
                    <a:bodyPr/>
                    <a:lstStyle/>
                    <a:p>
                      <a:pPr marL="0" algn="l" defTabSz="914400" rtl="0" eaLnBrk="1" latinLnBrk="0" hangingPunct="1"/>
                      <a:r>
                        <a:rPr lang="en-US" sz="1800" b="1" u="sng" kern="1200" dirty="0">
                          <a:solidFill>
                            <a:srgbClr val="0000CC"/>
                          </a:solidFill>
                          <a:latin typeface="Calibri" panose="020F0502020204030204" pitchFamily="34" charset="0"/>
                          <a:ea typeface="+mn-ea"/>
                          <a:cs typeface="+mn-cs"/>
                        </a:rPr>
                        <a:t>Treatment of Christ’s brethren</a:t>
                      </a:r>
                    </a:p>
                  </a:txBody>
                  <a:tcPr marT="45717" marB="45717" anchor="ctr">
                    <a:solidFill>
                      <a:srgbClr val="FFFFCC"/>
                    </a:solidFill>
                  </a:tcPr>
                </a:tc>
                <a:tc>
                  <a:txBody>
                    <a:bodyPr/>
                    <a:lstStyle/>
                    <a:p>
                      <a:r>
                        <a:rPr lang="en-US" sz="1800" b="1" dirty="0">
                          <a:latin typeface="Calibri" panose="020F0502020204030204" pitchFamily="34" charset="0"/>
                        </a:rPr>
                        <a:t>Passing under shepherd’s rod</a:t>
                      </a:r>
                    </a:p>
                  </a:txBody>
                  <a:tcPr marT="45717" marB="45717" anchor="ctr"/>
                </a:tc>
                <a:tc>
                  <a:txBody>
                    <a:bodyPr/>
                    <a:lstStyle/>
                    <a:p>
                      <a:pPr marL="0" algn="l" defTabSz="914400" rtl="0" eaLnBrk="1" latinLnBrk="0" hangingPunct="1"/>
                      <a:r>
                        <a:rPr lang="en-US" sz="1800" b="1" kern="1200" dirty="0">
                          <a:solidFill>
                            <a:schemeClr val="dk1"/>
                          </a:solidFill>
                          <a:latin typeface="Calibri" panose="020F0502020204030204" pitchFamily="34" charset="0"/>
                          <a:ea typeface="+mn-ea"/>
                          <a:cs typeface="+mn-cs"/>
                        </a:rPr>
                        <a:t>Works taken through fire</a:t>
                      </a:r>
                    </a:p>
                  </a:txBody>
                  <a:tcPr marT="45717" marB="45717" anchor="ctr">
                    <a:solidFill>
                      <a:schemeClr val="accent5">
                        <a:lumMod val="60000"/>
                        <a:lumOff val="40000"/>
                      </a:schemeClr>
                    </a:solidFill>
                  </a:tcPr>
                </a:tc>
                <a:tc>
                  <a:txBody>
                    <a:bodyPr/>
                    <a:lstStyle/>
                    <a:p>
                      <a:r>
                        <a:rPr lang="en-US" sz="1800" b="1" dirty="0">
                          <a:latin typeface="Calibri" panose="020F0502020204030204" pitchFamily="34" charset="0"/>
                        </a:rPr>
                        <a:t>Not in the book; judged by books</a:t>
                      </a:r>
                    </a:p>
                  </a:txBody>
                  <a:tcPr marT="45717" marB="45717"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38905340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a:xfrm>
            <a:off x="685800" y="2857500"/>
            <a:ext cx="7772400" cy="1143000"/>
          </a:xfrm>
        </p:spPr>
        <p:txBody>
          <a:bodyPr/>
          <a:lstStyle/>
          <a:p>
            <a:pPr algn="ctr"/>
            <a:r>
              <a:rPr lang="en-US" altLang="en-US" sz="6000"/>
              <a:t>Conclusion</a:t>
            </a:r>
          </a:p>
        </p:txBody>
      </p:sp>
    </p:spTree>
    <p:extLst>
      <p:ext uri="{BB962C8B-B14F-4D97-AF65-F5344CB8AC3E}">
        <p14:creationId xmlns:p14="http://schemas.microsoft.com/office/powerpoint/2010/main" val="288090595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1430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VIII. Eight Parabolic Exhortations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24:32–25:46)</a:t>
            </a:r>
          </a:p>
        </p:txBody>
      </p:sp>
      <p:sp>
        <p:nvSpPr>
          <p:cNvPr id="12291" name="Content Placeholder 2"/>
          <p:cNvSpPr>
            <a:spLocks noGrp="1"/>
          </p:cNvSpPr>
          <p:nvPr>
            <p:ph idx="1"/>
          </p:nvPr>
        </p:nvSpPr>
        <p:spPr>
          <a:xfrm>
            <a:off x="115180" y="1447800"/>
            <a:ext cx="8495420" cy="5181600"/>
          </a:xfrm>
        </p:spPr>
        <p:txBody>
          <a:bodyPr/>
          <a:lstStyle/>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fig tree (24:32-35)</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days of Noah (24:36-39)</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comparison of two men &amp; women (24:40-41)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householder (24:42-44)</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servant (24:45-51)</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wise virgins (25:1-13)</a:t>
            </a:r>
          </a:p>
          <a:p>
            <a:pPr marL="571500" indent="-571500">
              <a:spcBef>
                <a:spcPct val="0"/>
              </a:spcBef>
              <a:spcAft>
                <a:spcPts val="1200"/>
              </a:spcAft>
              <a:buClr>
                <a:srgbClr val="66FFFF"/>
              </a:buClr>
              <a:buSzPct val="100000"/>
              <a:buFont typeface="+mj-lt"/>
              <a:buAutoNum type="alphaUcPeriod"/>
            </a:pPr>
            <a:r>
              <a:rPr lang="en-US" altLang="en-US" sz="3000" dirty="0">
                <a:effectLst>
                  <a:outerShdw blurRad="38100" dist="38100" dir="2700000" algn="tl">
                    <a:srgbClr val="000000">
                      <a:alpha val="43137"/>
                    </a:srgbClr>
                  </a:outerShdw>
                </a:effectLst>
              </a:rPr>
              <a:t>The talents (25:14-30)</a:t>
            </a:r>
          </a:p>
          <a:p>
            <a:pPr marL="571500" indent="-571500">
              <a:spcBef>
                <a:spcPct val="0"/>
              </a:spcBef>
              <a:spcAft>
                <a:spcPts val="1200"/>
              </a:spcAft>
              <a:buClr>
                <a:srgbClr val="66FFFF"/>
              </a:buClr>
              <a:buSzPct val="100000"/>
              <a:buFont typeface="Calibri" panose="020F0502020204030204" pitchFamily="34" charset="0"/>
              <a:buAutoNum type="alphaUcPeriod"/>
            </a:pPr>
            <a:r>
              <a:rPr lang="en-US" altLang="en-US" sz="3000" dirty="0">
                <a:effectLst>
                  <a:outerShdw blurRad="38100" dist="38100" dir="2700000" algn="tl">
                    <a:srgbClr val="000000">
                      <a:alpha val="43137"/>
                    </a:srgbClr>
                  </a:outerShdw>
                </a:effectLst>
              </a:rPr>
              <a:t>The sheep &amp; goat judgment (25:31-46)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33853" y="3657600"/>
            <a:ext cx="3181547"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609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BC49AA-FB51-422B-BCEC-E4B16BDCE4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473975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23:37-39</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37</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“Jerusalem, Jerusalem, who kills the prophets and stones those who are sent to her! How often I wanted to gather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your children together, the way a hen gathers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 say to you, from now on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will not see Me until you say,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is He who comes in the name of the Lord</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64395069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(24:32‒25:46)</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623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489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762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is the Rapture?</a:t>
            </a:r>
          </a:p>
        </p:txBody>
      </p:sp>
      <p:sp>
        <p:nvSpPr>
          <p:cNvPr id="32771" name="Rectangle 3"/>
          <p:cNvSpPr>
            <a:spLocks noGrp="1" noChangeArrowheads="1"/>
          </p:cNvSpPr>
          <p:nvPr>
            <p:ph idx="1"/>
          </p:nvPr>
        </p:nvSpPr>
        <p:spPr>
          <a:xfrm>
            <a:off x="228600" y="990600"/>
            <a:ext cx="8686800" cy="5715000"/>
          </a:xfrm>
        </p:spPr>
        <p:txBody>
          <a:bodyPr/>
          <a:lstStyle/>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 important doctrine</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Distinct from the Second Advent</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Catching away of all living believers (1 Thess 4:17)</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Reunion (1 Thess 4:14-16)</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Resurrection (1 Cor 15:50-54)</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Exemption from death (1 Cor 15:51, 54-56) </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Instantaneous (1 Cor 15:52)</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Mystery (1 Cor 15:51)</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 (1 Cor 15:51; 1 Thess 4:15)</a:t>
            </a:r>
          </a:p>
          <a:p>
            <a:pPr marL="514350" indent="-514350" eaLnBrk="1" hangingPunct="1">
              <a:spcBef>
                <a:spcPts val="0"/>
              </a:spcBef>
              <a:spcAft>
                <a:spcPts val="900"/>
              </a:spcAft>
              <a:buClr>
                <a:srgbClr val="00FFFF"/>
              </a:buClr>
              <a:buSzPct val="100000"/>
              <a:buFont typeface="+mj-lt"/>
              <a:buAutoNum type="arabicPeriod"/>
              <a:defRPr/>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Traditional doctrine now being recovered</a:t>
            </a:r>
          </a:p>
        </p:txBody>
      </p:sp>
      <p:pic>
        <p:nvPicPr>
          <p:cNvPr id="4" name="Picture 2">
            <a:extLst>
              <a:ext uri="{FF2B5EF4-FFF2-40B4-BE49-F238E27FC236}">
                <a16:creationId xmlns:a16="http://schemas.microsoft.com/office/drawing/2014/main" id="{DDEC3774-7228-4A36-A551-261335795F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76200"/>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877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ACBF40-91EB-4D24-BC77-DB5210227B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877985"/>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24:1-2</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Jesus came out from the temple and was going away when His disciples came up to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point out the temple buildings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Him.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said to them, “Do you not see all these things? Truly I say to you, not one stone here will be left upon another, which will not be torn down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562630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D11084-A2F2-4CA7-947F-8BFE1659F6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5232202"/>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Luke 21:5-7</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latin typeface="Calibri" panose="020F0502020204030204" pitchFamily="34" charset="0"/>
                <a:cs typeface="Calibri" panose="020F0502020204030204" pitchFamily="34" charset="0"/>
              </a:rPr>
              <a:t>5</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And while some were talking about </a:t>
            </a:r>
            <a:r>
              <a:rPr lang="en-US" sz="3200" b="1" u="sng" dirty="0">
                <a:solidFill>
                  <a:srgbClr val="FFFFCC"/>
                </a:solidFill>
                <a:latin typeface="Calibri" panose="020F0502020204030204" pitchFamily="34" charset="0"/>
                <a:cs typeface="Calibri" panose="020F0502020204030204" pitchFamily="34" charset="0"/>
              </a:rPr>
              <a:t>the temple, that it was adorned with beautiful stones and votive gifts</a:t>
            </a:r>
            <a:r>
              <a:rPr lang="en-US" sz="3200" dirty="0">
                <a:latin typeface="Calibri" panose="020F0502020204030204" pitchFamily="34" charset="0"/>
                <a:cs typeface="Calibri" panose="020F0502020204030204" pitchFamily="34" charset="0"/>
              </a:rPr>
              <a:t>, He said, </a:t>
            </a:r>
            <a:r>
              <a:rPr lang="en-US" sz="3200" baseline="30000" dirty="0">
                <a:latin typeface="Calibri" panose="020F0502020204030204" pitchFamily="34" charset="0"/>
                <a:cs typeface="Calibri" panose="020F0502020204030204" pitchFamily="34" charset="0"/>
              </a:rPr>
              <a:t>6</a:t>
            </a:r>
            <a:r>
              <a:rPr lang="en-US" sz="3200" b="1" baseline="30000" dirty="0">
                <a:latin typeface="Calibri" panose="020F0502020204030204" pitchFamily="34" charset="0"/>
                <a:cs typeface="Calibri" panose="020F0502020204030204" pitchFamily="34" charset="0"/>
              </a:rPr>
              <a:t> ’</a:t>
            </a:r>
            <a:r>
              <a:rPr lang="en-US" sz="3200" i="1" dirty="0">
                <a:latin typeface="Calibri" panose="020F0502020204030204" pitchFamily="34" charset="0"/>
                <a:cs typeface="Calibri" panose="020F0502020204030204" pitchFamily="34" charset="0"/>
              </a:rPr>
              <a:t>As for</a:t>
            </a:r>
            <a:r>
              <a:rPr lang="en-US" sz="3200" dirty="0">
                <a:latin typeface="Calibri" panose="020F0502020204030204" pitchFamily="34" charset="0"/>
                <a:cs typeface="Calibri" panose="020F0502020204030204" pitchFamily="34" charset="0"/>
              </a:rPr>
              <a:t> these things which you are looking at, the days will come in which there will not be left one stone upon another which will not be torn down.’ </a:t>
            </a:r>
            <a:r>
              <a:rPr lang="en-US" sz="3200" baseline="30000" dirty="0">
                <a:latin typeface="Calibri" panose="020F0502020204030204" pitchFamily="34" charset="0"/>
                <a:cs typeface="Calibri" panose="020F0502020204030204" pitchFamily="34" charset="0"/>
              </a:rPr>
              <a:t>7</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They questioned Him, saying, ‘Teacher, when therefore will these things happen? And what </a:t>
            </a:r>
            <a:r>
              <a:rPr lang="en-US" sz="3200" i="1" dirty="0">
                <a:latin typeface="Calibri" panose="020F0502020204030204" pitchFamily="34" charset="0"/>
                <a:cs typeface="Calibri" panose="020F0502020204030204" pitchFamily="34" charset="0"/>
              </a:rPr>
              <a:t>will be</a:t>
            </a:r>
            <a:r>
              <a:rPr lang="en-US" sz="3200" dirty="0">
                <a:latin typeface="Calibri" panose="020F0502020204030204" pitchFamily="34" charset="0"/>
                <a:cs typeface="Calibri" panose="020F0502020204030204" pitchFamily="34" charset="0"/>
              </a:rPr>
              <a:t> the sign when these things are about to take place?’”</a:t>
            </a:r>
          </a:p>
        </p:txBody>
      </p:sp>
    </p:spTree>
    <p:extLst>
      <p:ext uri="{BB962C8B-B14F-4D97-AF65-F5344CB8AC3E}">
        <p14:creationId xmlns:p14="http://schemas.microsoft.com/office/powerpoint/2010/main" val="1850141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F9BB17-49B3-4278-AD0F-6402A860DC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81642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24:1-2</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1 </a:t>
            </a:r>
            <a:r>
              <a:rPr lang="en-US" sz="3200" dirty="0">
                <a:latin typeface="Calibri" panose="020F0502020204030204" pitchFamily="34" charset="0"/>
                <a:cs typeface="Calibri" panose="020F0502020204030204" pitchFamily="34" charset="0"/>
              </a:rPr>
              <a:t>Jesus came out from the temple and was going away when His disciples came up to point out the temple buildings to Him. </a:t>
            </a:r>
            <a:r>
              <a:rPr lang="en-US" sz="3200" baseline="30000" dirty="0">
                <a:latin typeface="Calibri" panose="020F0502020204030204" pitchFamily="34" charset="0"/>
                <a:cs typeface="Calibri" panose="020F0502020204030204" pitchFamily="34" charset="0"/>
              </a:rPr>
              <a:t>2 </a:t>
            </a:r>
            <a:r>
              <a:rPr lang="en-US" sz="3200" dirty="0">
                <a:latin typeface="Calibri" panose="020F0502020204030204" pitchFamily="34" charset="0"/>
                <a:cs typeface="Calibri" panose="020F0502020204030204" pitchFamily="34" charset="0"/>
              </a:rPr>
              <a:t>And He said to them, “Do you not see all these things? Truly I say to you, </a:t>
            </a:r>
            <a:r>
              <a:rPr lang="en-US" sz="3200" b="1" u="sng" dirty="0">
                <a:solidFill>
                  <a:srgbClr val="FFFFCC"/>
                </a:solidFill>
                <a:latin typeface="Calibri" panose="020F0502020204030204" pitchFamily="34" charset="0"/>
                <a:cs typeface="Calibri" panose="020F0502020204030204" pitchFamily="34" charset="0"/>
              </a:rPr>
              <a:t>not one stone here will be left upon another, which will not be torn down</a:t>
            </a:r>
            <a:r>
              <a:rPr lang="en-US" sz="3600" dirty="0">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2099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752600" y="228600"/>
            <a:ext cx="5638800" cy="1447800"/>
          </a:xfrm>
        </p:spPr>
        <p:txBody>
          <a:bodyPr/>
          <a:lstStyle/>
          <a:p>
            <a:pPr algn="ctr"/>
            <a:r>
              <a:rPr lang="en-US" sz="3600" dirty="0">
                <a:effectLst>
                  <a:outerShdw blurRad="38100" dist="38100" dir="2700000" algn="tl">
                    <a:srgbClr val="000000">
                      <a:alpha val="43137"/>
                    </a:srgbClr>
                  </a:outerShdw>
                </a:effectLst>
              </a:rPr>
              <a:t>Six Parts of a Suzerain-Vassal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Treaty in Deuteronomy</a:t>
            </a:r>
          </a:p>
        </p:txBody>
      </p:sp>
      <p:sp>
        <p:nvSpPr>
          <p:cNvPr id="36867" name="Rectangle 3"/>
          <p:cNvSpPr>
            <a:spLocks noGrp="1" noChangeArrowheads="1"/>
          </p:cNvSpPr>
          <p:nvPr>
            <p:ph type="body" idx="4294967295"/>
          </p:nvPr>
        </p:nvSpPr>
        <p:spPr>
          <a:xfrm>
            <a:off x="381000" y="1644316"/>
            <a:ext cx="8382000" cy="4572000"/>
          </a:xfrm>
          <a:noFill/>
        </p:spPr>
        <p:txBody>
          <a:bodyPr/>
          <a:lstStyle/>
          <a:p>
            <a:pPr marL="457200" indent="-457200">
              <a:spcBef>
                <a:spcPts val="0"/>
              </a:spcBef>
              <a:spcAft>
                <a:spcPts val="1200"/>
              </a:spcAft>
            </a:pPr>
            <a:r>
              <a:rPr lang="en-US" dirty="0">
                <a:effectLst>
                  <a:outerShdw blurRad="38100" dist="38100" dir="2700000" algn="tl">
                    <a:srgbClr val="000000">
                      <a:alpha val="43137"/>
                    </a:srgbClr>
                  </a:outerShdw>
                </a:effectLst>
              </a:rPr>
              <a:t>Preamble (1:1-5)</a:t>
            </a:r>
          </a:p>
          <a:p>
            <a:pPr marL="457200" indent="-457200">
              <a:spcBef>
                <a:spcPts val="0"/>
              </a:spcBef>
              <a:spcAft>
                <a:spcPts val="1200"/>
              </a:spcAft>
            </a:pPr>
            <a:r>
              <a:rPr lang="en-US" dirty="0">
                <a:effectLst>
                  <a:outerShdw blurRad="38100" dist="38100" dir="2700000" algn="tl">
                    <a:srgbClr val="000000">
                      <a:alpha val="43137"/>
                    </a:srgbClr>
                  </a:outerShdw>
                </a:effectLst>
              </a:rPr>
              <a:t>Prologue (1:6</a:t>
            </a:r>
            <a:r>
              <a:rPr lang="en-US" dirty="0">
                <a:effectLst>
                  <a:outerShdw blurRad="38100" dist="38100" dir="2700000" algn="tl">
                    <a:srgbClr val="000000">
                      <a:alpha val="43137"/>
                    </a:srgbClr>
                  </a:outerShdw>
                </a:effectLst>
                <a:cs typeface="Times New Roman" pitchFamily="18" charset="0"/>
              </a:rPr>
              <a:t>–4:40)</a:t>
            </a:r>
            <a:endParaRPr lang="en-US" dirty="0">
              <a:effectLst>
                <a:outerShdw blurRad="38100" dist="38100" dir="2700000" algn="tl">
                  <a:srgbClr val="000000">
                    <a:alpha val="43137"/>
                  </a:srgbClr>
                </a:outerShdw>
              </a:effectLst>
            </a:endParaRPr>
          </a:p>
          <a:p>
            <a:pPr marL="457200" indent="-457200">
              <a:spcBef>
                <a:spcPts val="0"/>
              </a:spcBef>
              <a:spcAft>
                <a:spcPts val="1200"/>
              </a:spcAft>
            </a:pPr>
            <a:r>
              <a:rPr lang="en-US" dirty="0">
                <a:effectLst>
                  <a:outerShdw blurRad="38100" dist="38100" dir="2700000" algn="tl">
                    <a:srgbClr val="000000">
                      <a:alpha val="43137"/>
                    </a:srgbClr>
                  </a:outerShdw>
                </a:effectLst>
              </a:rPr>
              <a:t>Covenant obligations (5</a:t>
            </a:r>
            <a:r>
              <a:rPr lang="en-US" dirty="0">
                <a:effectLst>
                  <a:outerShdw blurRad="38100" dist="38100" dir="2700000" algn="tl">
                    <a:srgbClr val="000000">
                      <a:alpha val="43137"/>
                    </a:srgbClr>
                  </a:outerShdw>
                </a:effectLst>
                <a:cs typeface="Times New Roman" pitchFamily="18" charset="0"/>
              </a:rPr>
              <a:t>–26)</a:t>
            </a:r>
            <a:endParaRPr lang="en-US" dirty="0">
              <a:effectLst>
                <a:outerShdw blurRad="38100" dist="38100" dir="2700000" algn="tl">
                  <a:srgbClr val="000000">
                    <a:alpha val="43137"/>
                  </a:srgbClr>
                </a:outerShdw>
              </a:effectLst>
            </a:endParaRPr>
          </a:p>
          <a:p>
            <a:pPr marL="457200" indent="-457200">
              <a:spcBef>
                <a:spcPts val="0"/>
              </a:spcBef>
              <a:spcAft>
                <a:spcPts val="1200"/>
              </a:spcAft>
            </a:pPr>
            <a:r>
              <a:rPr lang="en-US" dirty="0">
                <a:effectLst>
                  <a:outerShdw blurRad="38100" dist="38100" dir="2700000" algn="tl">
                    <a:srgbClr val="000000">
                      <a:alpha val="43137"/>
                    </a:srgbClr>
                  </a:outerShdw>
                </a:effectLst>
              </a:rPr>
              <a:t>Storage and reading instructions (27:2-3; 31:9, 24, 26)</a:t>
            </a:r>
          </a:p>
          <a:p>
            <a:pPr marL="457200" indent="-457200">
              <a:spcBef>
                <a:spcPts val="0"/>
              </a:spcBef>
              <a:spcAft>
                <a:spcPts val="1200"/>
              </a:spcAft>
            </a:pPr>
            <a:r>
              <a:rPr lang="en-US" dirty="0">
                <a:effectLst>
                  <a:outerShdw blurRad="38100" dist="38100" dir="2700000" algn="tl">
                    <a:srgbClr val="000000">
                      <a:alpha val="43137"/>
                    </a:srgbClr>
                  </a:outerShdw>
                </a:effectLst>
              </a:rPr>
              <a:t>Witnesses (32:1)</a:t>
            </a:r>
          </a:p>
          <a:p>
            <a:pPr marL="457200" indent="-457200">
              <a:spcBef>
                <a:spcPts val="0"/>
              </a:spcBef>
              <a:spcAft>
                <a:spcPts val="1200"/>
              </a:spcAft>
            </a:pPr>
            <a:r>
              <a:rPr lang="en-US" b="1" i="1" u="sng" dirty="0">
                <a:solidFill>
                  <a:srgbClr val="FFFFCC"/>
                </a:solidFill>
                <a:effectLst>
                  <a:outerShdw blurRad="38100" dist="38100" dir="2700000" algn="tl">
                    <a:srgbClr val="000000">
                      <a:alpha val="43137"/>
                    </a:srgbClr>
                  </a:outerShdw>
                </a:effectLst>
              </a:rPr>
              <a:t>Blessings and curses (28)</a:t>
            </a:r>
          </a:p>
        </p:txBody>
      </p:sp>
      <p:pic>
        <p:nvPicPr>
          <p:cNvPr id="5"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4267200"/>
            <a:ext cx="2402605" cy="2468880"/>
          </a:xfrm>
          <a:prstGeom prst="rect">
            <a:avLst/>
          </a:prstGeom>
          <a:noFill/>
          <a:ln w="9525">
            <a:noFill/>
            <a:miter lim="800000"/>
            <a:headEnd/>
            <a:tailEnd/>
          </a:ln>
        </p:spPr>
      </p:pic>
    </p:spTree>
    <p:extLst>
      <p:ext uri="{BB962C8B-B14F-4D97-AF65-F5344CB8AC3E}">
        <p14:creationId xmlns:p14="http://schemas.microsoft.com/office/powerpoint/2010/main" val="1623285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17457E-F8B2-408A-8183-694DE081AD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1" y="1"/>
            <a:ext cx="9144000" cy="38861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ct val="0"/>
              </a:spcBef>
              <a:spcAft>
                <a:spcPts val="1200"/>
              </a:spcAft>
              <a:buNone/>
              <a:defRPr/>
            </a:pPr>
            <a:r>
              <a:rPr lang="en-US" sz="3600" dirty="0">
                <a:solidFill>
                  <a:srgbClr val="00FFFF"/>
                </a:solidFill>
                <a:effectLst>
                  <a:outerShdw blurRad="38100" dist="38100" dir="2700000" algn="tl">
                    <a:srgbClr val="000000">
                      <a:alpha val="43137"/>
                    </a:srgbClr>
                  </a:outerShdw>
                </a:effectLst>
                <a:cs typeface="Arial" panose="020B0604020202020204" pitchFamily="34" charset="0"/>
              </a:rPr>
              <a:t>Deuteronomy 28:49-50</a:t>
            </a:r>
          </a:p>
          <a:p>
            <a:pPr marL="0" indent="0" algn="just">
              <a:spcBef>
                <a:spcPts val="0"/>
              </a:spcBef>
              <a:buNone/>
              <a:defRPr/>
            </a:pPr>
            <a:r>
              <a:rPr lang="en-US" kern="0" dirty="0"/>
              <a:t>“</a:t>
            </a:r>
            <a:r>
              <a:rPr lang="en-US" baseline="30000" dirty="0">
                <a:effectLst/>
              </a:rPr>
              <a:t>49 </a:t>
            </a:r>
            <a:r>
              <a:rPr lang="en-US" dirty="0">
                <a:effectLst/>
              </a:rPr>
              <a:t>The </a:t>
            </a:r>
            <a:r>
              <a:rPr lang="en-US" cap="small" dirty="0">
                <a:effectLst/>
              </a:rPr>
              <a:t>Lord</a:t>
            </a:r>
            <a:r>
              <a:rPr lang="en-US" dirty="0">
                <a:effectLst/>
              </a:rPr>
              <a:t> will bring a nation against you from afar, from the end of the earth, as the eagle swoops down, a nation whose language you shall not understand, </a:t>
            </a:r>
            <a:r>
              <a:rPr lang="en-US" baseline="30000" dirty="0">
                <a:effectLst/>
              </a:rPr>
              <a:t>50 </a:t>
            </a:r>
            <a:r>
              <a:rPr lang="en-US" dirty="0">
                <a:effectLst/>
              </a:rPr>
              <a:t>a nation of fierce countenance who will have no respect for the old, nor show favor to the young</a:t>
            </a:r>
            <a:r>
              <a:rPr lang="en-US" kern="0" dirty="0"/>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616325" y="3581400"/>
            <a:ext cx="1911350" cy="1280160"/>
          </a:xfrm>
          <a:prstGeom prst="rect">
            <a:avLst/>
          </a:prstGeom>
          <a:noFill/>
          <a:ln w="9525">
            <a:noFill/>
            <a:miter lim="800000"/>
            <a:headEnd/>
            <a:tailEnd/>
          </a:ln>
        </p:spPr>
      </p:pic>
    </p:spTree>
    <p:extLst>
      <p:ext uri="{BB962C8B-B14F-4D97-AF65-F5344CB8AC3E}">
        <p14:creationId xmlns:p14="http://schemas.microsoft.com/office/powerpoint/2010/main" val="973396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85800" y="228601"/>
            <a:ext cx="7772400" cy="914399"/>
          </a:xfrm>
        </p:spPr>
        <p:txBody>
          <a:bodyPr/>
          <a:lstStyle/>
          <a:p>
            <a:pPr algn="ctr" eaLnBrk="1" hangingPunct="1"/>
            <a:r>
              <a:rPr lang="en-US" sz="3600" dirty="0">
                <a:effectLst>
                  <a:outerShdw blurRad="38100" dist="38100" dir="2700000" algn="tl">
                    <a:srgbClr val="000000">
                      <a:alpha val="43137"/>
                    </a:srgbClr>
                  </a:outerShdw>
                </a:effectLst>
              </a:rPr>
              <a:t>Israel's Judgments</a:t>
            </a:r>
          </a:p>
        </p:txBody>
      </p:sp>
      <p:sp>
        <p:nvSpPr>
          <p:cNvPr id="32771" name="Rectangle 3"/>
          <p:cNvSpPr>
            <a:spLocks noGrp="1" noChangeArrowheads="1"/>
          </p:cNvSpPr>
          <p:nvPr>
            <p:ph type="body" idx="4294967295"/>
          </p:nvPr>
        </p:nvSpPr>
        <p:spPr>
          <a:xfrm>
            <a:off x="400050" y="1295401"/>
            <a:ext cx="8343900" cy="3124200"/>
          </a:xfrm>
        </p:spPr>
        <p:txBody>
          <a:bodyPr/>
          <a:lstStyle/>
          <a:p>
            <a:pPr marL="457200" indent="-457200">
              <a:spcBef>
                <a:spcPts val="0"/>
              </a:spcBef>
              <a:spcAft>
                <a:spcPts val="3000"/>
              </a:spcAft>
              <a:defRPr/>
            </a:pPr>
            <a:r>
              <a:rPr lang="en-US" dirty="0">
                <a:effectLst>
                  <a:outerShdw blurRad="38100" dist="38100" dir="2700000" algn="tl">
                    <a:srgbClr val="000000">
                      <a:alpha val="43137"/>
                    </a:srgbClr>
                  </a:outerShdw>
                </a:effectLst>
              </a:rPr>
              <a:t>Division of the kingdom in 931 B.C. (1 Kgs. 12)</a:t>
            </a:r>
          </a:p>
          <a:p>
            <a:pPr marL="457200" indent="-457200">
              <a:spcBef>
                <a:spcPts val="0"/>
              </a:spcBef>
              <a:spcAft>
                <a:spcPts val="3000"/>
              </a:spcAft>
              <a:defRPr/>
            </a:pPr>
            <a:r>
              <a:rPr lang="en-US" dirty="0">
                <a:effectLst>
                  <a:outerShdw blurRad="38100" dist="38100" dir="2700000" algn="tl">
                    <a:srgbClr val="000000">
                      <a:alpha val="43137"/>
                    </a:srgbClr>
                  </a:outerShdw>
                </a:effectLst>
              </a:rPr>
              <a:t>Assyrian judgment in 722 B.C. (2 Kgs. 17)</a:t>
            </a:r>
          </a:p>
          <a:p>
            <a:pPr marL="457200" indent="-457200">
              <a:spcBef>
                <a:spcPts val="0"/>
              </a:spcBef>
              <a:spcAft>
                <a:spcPts val="3000"/>
              </a:spcAft>
              <a:defRPr/>
            </a:pPr>
            <a:r>
              <a:rPr lang="en-US" dirty="0">
                <a:effectLst>
                  <a:outerShdw blurRad="38100" dist="38100" dir="2700000" algn="tl">
                    <a:srgbClr val="000000">
                      <a:alpha val="43137"/>
                    </a:srgbClr>
                  </a:outerShdw>
                </a:effectLst>
              </a:rPr>
              <a:t>Babylonian captivity in 586 B.C. (2 Kgs. 25) </a:t>
            </a:r>
          </a:p>
          <a:p>
            <a:pPr marL="457200" indent="-457200">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Roman judgment in A.D. 70 (Luke 19:41-44)</a:t>
            </a:r>
          </a:p>
        </p:txBody>
      </p:sp>
      <p:pic>
        <p:nvPicPr>
          <p:cNvPr id="2" name="Picture 1">
            <a:extLst>
              <a:ext uri="{FF2B5EF4-FFF2-40B4-BE49-F238E27FC236}">
                <a16:creationId xmlns:a16="http://schemas.microsoft.com/office/drawing/2014/main" id="{CF60CD0A-33FF-443E-8A54-562832B0A8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029200"/>
            <a:ext cx="9144000" cy="1756211"/>
          </a:xfrm>
          <a:prstGeom prst="rect">
            <a:avLst/>
          </a:prstGeom>
        </p:spPr>
      </p:pic>
    </p:spTree>
    <p:extLst>
      <p:ext uri="{BB962C8B-B14F-4D97-AF65-F5344CB8AC3E}">
        <p14:creationId xmlns:p14="http://schemas.microsoft.com/office/powerpoint/2010/main" val="1999162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Placeholder 4" descr="Temple Stones 03.jpg">
            <a:extLst>
              <a:ext uri="{FF2B5EF4-FFF2-40B4-BE49-F238E27FC236}">
                <a16:creationId xmlns:a16="http://schemas.microsoft.com/office/drawing/2014/main" id="{597CD29F-C3F0-49F1-AAF3-8D93BF26F16D}"/>
              </a:ext>
            </a:extLst>
          </p:cNvPr>
          <p:cNvPicPr>
            <a:picLocks noGrp="1" noChangeAspect="1"/>
          </p:cNvPicPr>
          <p:nvPr>
            <p:ph type="pic" idx="4294967295"/>
          </p:nvPr>
        </p:nvPicPr>
        <p:blipFill>
          <a:blip r:embed="rId2" cstate="email">
            <a:extLst>
              <a:ext uri="{28A0092B-C50C-407E-A947-70E740481C1C}">
                <a14:useLocalDpi xmlns:a14="http://schemas.microsoft.com/office/drawing/2010/main"/>
              </a:ext>
            </a:extLst>
          </a:blip>
          <a:srcRect/>
          <a:stretch>
            <a:fillRect/>
          </a:stretch>
        </p:blipFill>
        <p:spPr>
          <a:xfrm>
            <a:off x="288927" y="152400"/>
            <a:ext cx="5502275" cy="3200400"/>
          </a:xfrm>
        </p:spPr>
      </p:pic>
      <p:pic>
        <p:nvPicPr>
          <p:cNvPr id="2" name="Picture 1">
            <a:extLst>
              <a:ext uri="{FF2B5EF4-FFF2-40B4-BE49-F238E27FC236}">
                <a16:creationId xmlns:a16="http://schemas.microsoft.com/office/drawing/2014/main" id="{737CFA1D-B9BA-4A46-A9C9-CA814F37B6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2" y="3505202"/>
            <a:ext cx="5502181" cy="3200677"/>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Placeholder 4" descr="temple stones.jpg">
            <a:extLst>
              <a:ext uri="{FF2B5EF4-FFF2-40B4-BE49-F238E27FC236}">
                <a16:creationId xmlns:a16="http://schemas.microsoft.com/office/drawing/2014/main" id="{7E031706-ADD2-47E0-8705-3F65804925D3}"/>
              </a:ext>
            </a:extLst>
          </p:cNvPr>
          <p:cNvPicPr>
            <a:picLocks noGrp="1" noChangeAspect="1"/>
          </p:cNvPicPr>
          <p:nvPr>
            <p:ph type="pic" idx="4294967295"/>
          </p:nvPr>
        </p:nvPicPr>
        <p:blipFill>
          <a:blip r:embed="rId2" cstate="email">
            <a:extLst>
              <a:ext uri="{28A0092B-C50C-407E-A947-70E740481C1C}">
                <a14:useLocalDpi xmlns:a14="http://schemas.microsoft.com/office/drawing/2010/main"/>
              </a:ext>
            </a:extLst>
          </a:blip>
          <a:srcRect/>
          <a:stretch>
            <a:fillRect/>
          </a:stretch>
        </p:blipFill>
        <p:spPr>
          <a:xfrm>
            <a:off x="276227" y="152400"/>
            <a:ext cx="4981575" cy="3200400"/>
          </a:xfrm>
        </p:spPr>
      </p:pic>
      <p:pic>
        <p:nvPicPr>
          <p:cNvPr id="2" name="Picture 1">
            <a:extLst>
              <a:ext uri="{FF2B5EF4-FFF2-40B4-BE49-F238E27FC236}">
                <a16:creationId xmlns:a16="http://schemas.microsoft.com/office/drawing/2014/main" id="{4FD1B538-F02D-459C-81B1-6660B5EFDD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6200" y="3429002"/>
            <a:ext cx="4981704" cy="320067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C96939-25F1-46C5-B8B8-BE6F49D071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769989"/>
          </a:xfrm>
          <a:prstGeom prst="rect">
            <a:avLst/>
          </a:prstGeom>
          <a:noFill/>
          <a:ln w="28575">
            <a:noFill/>
            <a:miter lim="800000"/>
            <a:headEnd/>
            <a:tailEnd/>
          </a:ln>
        </p:spPr>
        <p:txBody>
          <a:bodyPr wrap="square">
            <a:spAutoFit/>
          </a:bodyPr>
          <a:lstStyle/>
          <a:p>
            <a:pPr algn="ctr" eaLnBrk="0" hangingPunct="0">
              <a:spcAft>
                <a:spcPts val="12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He was sitting on the Mount of Olives, the disciples came to Him privately, saying, ‘Tell us, when will these things happen, and what will be the sign of Your coming, and of the end of the age?’”</a:t>
            </a:r>
          </a:p>
        </p:txBody>
      </p:sp>
      <p:pic>
        <p:nvPicPr>
          <p:cNvPr id="2" name="Picture 2" descr="The Olivet Discourse - The End Times According to Jesus">
            <a:extLst>
              <a:ext uri="{FF2B5EF4-FFF2-40B4-BE49-F238E27FC236}">
                <a16:creationId xmlns:a16="http://schemas.microsoft.com/office/drawing/2014/main" id="{4C72D657-1225-40D1-ACA2-C781F3B6FF4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1" y="2971800"/>
            <a:ext cx="365759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76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CEA1AE-E2FA-4710-A338-07D881831A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769989"/>
          </a:xfrm>
          <a:prstGeom prst="rect">
            <a:avLst/>
          </a:prstGeom>
          <a:noFill/>
          <a:ln w="28575">
            <a:noFill/>
            <a:miter lim="800000"/>
            <a:headEnd/>
            <a:tailEnd/>
          </a:ln>
        </p:spPr>
        <p:txBody>
          <a:bodyPr wrap="square">
            <a:spAutoFit/>
          </a:bodyPr>
          <a:lstStyle/>
          <a:p>
            <a:pPr algn="ctr" eaLnBrk="0" hangingPunct="0">
              <a:spcAft>
                <a:spcPts val="12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He was sitting on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Mount of Olives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disciples came to Him privately, saying, ‘Tell us, when will these things happen, and what will be the sign of Your coming, and of the end of the age?’”</a:t>
            </a:r>
          </a:p>
        </p:txBody>
      </p:sp>
      <p:pic>
        <p:nvPicPr>
          <p:cNvPr id="2" name="Picture 2" descr="The Olivet Discourse - The End Times According to Jesus">
            <a:extLst>
              <a:ext uri="{FF2B5EF4-FFF2-40B4-BE49-F238E27FC236}">
                <a16:creationId xmlns:a16="http://schemas.microsoft.com/office/drawing/2014/main" id="{4FB47553-B3BC-4DD7-A115-D0D88F91A91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1" y="2971800"/>
            <a:ext cx="365759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207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Will the Rapture Take Place Relative to the Tribulation Period?</a:t>
            </a:r>
          </a:p>
        </p:txBody>
      </p:sp>
      <p:sp>
        <p:nvSpPr>
          <p:cNvPr id="19459" name="Rectangle 3"/>
          <p:cNvSpPr>
            <a:spLocks noGrp="1" noChangeArrowheads="1"/>
          </p:cNvSpPr>
          <p:nvPr>
            <p:ph idx="1"/>
          </p:nvPr>
        </p:nvSpPr>
        <p:spPr>
          <a:xfrm>
            <a:off x="1540331" y="1600200"/>
            <a:ext cx="6063343" cy="3200400"/>
          </a:xfrm>
        </p:spPr>
        <p:txBody>
          <a:bodyPr/>
          <a:lstStyle/>
          <a:p>
            <a:pPr marL="457200" indent="-457200" eaLnBrk="1" hangingPunct="1">
              <a:spcBef>
                <a:spcPts val="0"/>
              </a:spcBef>
              <a:spcAft>
                <a:spcPts val="2400"/>
              </a:spcAft>
              <a:buClr>
                <a:srgbClr val="00FFFF"/>
              </a:buClr>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2400"/>
              </a:spcAft>
              <a:buClr>
                <a:srgbClr val="00FFFF"/>
              </a:buClr>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Partial rapture theory</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08400" y="541020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5617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C8C5AF-653F-4A6F-BCFC-815B28E37F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769989"/>
          </a:xfrm>
          <a:prstGeom prst="rect">
            <a:avLst/>
          </a:prstGeom>
          <a:noFill/>
          <a:ln w="28575">
            <a:noFill/>
            <a:miter lim="800000"/>
            <a:headEnd/>
            <a:tailEnd/>
          </a:ln>
        </p:spPr>
        <p:txBody>
          <a:bodyPr wrap="square">
            <a:spAutoFit/>
          </a:bodyPr>
          <a:lstStyle/>
          <a:p>
            <a:pPr algn="ctr" eaLnBrk="0" hangingPunct="0">
              <a:spcAft>
                <a:spcPts val="12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He was sitting on the Mount of Olives, the disciples came to Him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privately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saying, ‘Tell us, when will these things happen, and what will be the sign of Your coming, and of the end of the age?’”</a:t>
            </a:r>
          </a:p>
        </p:txBody>
      </p:sp>
      <p:pic>
        <p:nvPicPr>
          <p:cNvPr id="2" name="Picture 2" descr="The Olivet Discourse - The End Times According to Jesus">
            <a:extLst>
              <a:ext uri="{FF2B5EF4-FFF2-40B4-BE49-F238E27FC236}">
                <a16:creationId xmlns:a16="http://schemas.microsoft.com/office/drawing/2014/main" id="{6CF58E1B-03D6-4926-81D6-EEE83D3FB5C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1" y="2971800"/>
            <a:ext cx="365759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825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A1800-E2E0-4AFA-A26F-D7E70D4529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769989"/>
          </a:xfrm>
          <a:prstGeom prst="rect">
            <a:avLst/>
          </a:prstGeom>
          <a:noFill/>
          <a:ln w="28575">
            <a:noFill/>
            <a:miter lim="800000"/>
            <a:headEnd/>
            <a:tailEnd/>
          </a:ln>
        </p:spPr>
        <p:txBody>
          <a:bodyPr wrap="square">
            <a:spAutoFit/>
          </a:bodyPr>
          <a:lstStyle/>
          <a:p>
            <a:pPr algn="ctr" eaLnBrk="0" hangingPunct="0">
              <a:spcAft>
                <a:spcPts val="12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He was sitting on the Mount of Olives, the disciples came to Him privately, saying,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‘Tell us, when will these things happen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will be the sign of Your coming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the end of the age?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19E635F3-3DA0-4DA0-9F5B-50AAE80DA65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1" y="2971800"/>
            <a:ext cx="365759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097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B6C228-0E2C-4DBC-B855-CCF7686B4C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5232202"/>
          </a:xfrm>
          <a:prstGeom prst="rect">
            <a:avLst/>
          </a:prstGeom>
          <a:noFill/>
          <a:ln w="28575">
            <a:noFill/>
            <a:miter lim="800000"/>
            <a:headEnd/>
            <a:tailEnd/>
          </a:ln>
        </p:spPr>
        <p:txBody>
          <a:bodyPr wrap="square">
            <a:spAutoFit/>
          </a:bodyPr>
          <a:lstStyle/>
          <a:p>
            <a:pPr algn="ctr" eaLnBrk="0" hangingPunct="0">
              <a:spcAft>
                <a:spcPts val="12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Luke 21:5-7</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latin typeface="Calibri" panose="020F0502020204030204" pitchFamily="34" charset="0"/>
                <a:cs typeface="Calibri" panose="020F0502020204030204" pitchFamily="34" charset="0"/>
              </a:rPr>
              <a:t>5 </a:t>
            </a:r>
            <a:r>
              <a:rPr lang="en-US" sz="3200" dirty="0">
                <a:latin typeface="Calibri" panose="020F0502020204030204" pitchFamily="34" charset="0"/>
                <a:cs typeface="Calibri" panose="020F0502020204030204" pitchFamily="34" charset="0"/>
              </a:rPr>
              <a:t>And while some were talking about the temple, that it was adorned with beautiful stones and votive gifts, He said, </a:t>
            </a:r>
            <a:r>
              <a:rPr lang="en-US" sz="3200" baseline="30000" dirty="0">
                <a:latin typeface="Calibri" panose="020F0502020204030204" pitchFamily="34" charset="0"/>
                <a:cs typeface="Calibri" panose="020F0502020204030204" pitchFamily="34" charset="0"/>
              </a:rPr>
              <a:t>6 ’</a:t>
            </a:r>
            <a:r>
              <a:rPr lang="en-US" sz="3200" i="1" dirty="0">
                <a:latin typeface="Calibri" panose="020F0502020204030204" pitchFamily="34" charset="0"/>
                <a:cs typeface="Calibri" panose="020F0502020204030204" pitchFamily="34" charset="0"/>
              </a:rPr>
              <a:t>As for</a:t>
            </a:r>
            <a:r>
              <a:rPr lang="en-US" sz="3200" dirty="0">
                <a:latin typeface="Calibri" panose="020F0502020204030204" pitchFamily="34" charset="0"/>
                <a:cs typeface="Calibri" panose="020F0502020204030204" pitchFamily="34" charset="0"/>
              </a:rPr>
              <a:t> these things which you are looking at, the days will come in which there will not be left one stone upon another which will not be torn down.’ </a:t>
            </a:r>
            <a:r>
              <a:rPr lang="en-US" sz="3200" baseline="30000" dirty="0">
                <a:latin typeface="Calibri" panose="020F0502020204030204" pitchFamily="34" charset="0"/>
                <a:cs typeface="Calibri" panose="020F0502020204030204" pitchFamily="34" charset="0"/>
              </a:rPr>
              <a:t>7 </a:t>
            </a:r>
            <a:r>
              <a:rPr lang="en-US" sz="3200" dirty="0">
                <a:latin typeface="Calibri" panose="020F0502020204030204" pitchFamily="34" charset="0"/>
                <a:cs typeface="Calibri" panose="020F0502020204030204" pitchFamily="34" charset="0"/>
              </a:rPr>
              <a:t>They questioned Him, saying, ‘</a:t>
            </a:r>
            <a:r>
              <a:rPr lang="en-US" sz="3200" b="1" u="sng" dirty="0">
                <a:solidFill>
                  <a:srgbClr val="FFFFCC"/>
                </a:solidFill>
                <a:latin typeface="Calibri" panose="020F0502020204030204" pitchFamily="34" charset="0"/>
                <a:cs typeface="Calibri" panose="020F0502020204030204" pitchFamily="34" charset="0"/>
              </a:rPr>
              <a:t>Teacher, when therefore will these things happen? And what </a:t>
            </a:r>
            <a:r>
              <a:rPr lang="en-US" sz="3200" b="1" i="1" u="sng" dirty="0">
                <a:solidFill>
                  <a:srgbClr val="FFFFCC"/>
                </a:solidFill>
                <a:latin typeface="Calibri" panose="020F0502020204030204" pitchFamily="34" charset="0"/>
                <a:cs typeface="Calibri" panose="020F0502020204030204" pitchFamily="34" charset="0"/>
              </a:rPr>
              <a:t>will be</a:t>
            </a:r>
            <a:r>
              <a:rPr lang="en-US" sz="3200" b="1" u="sng" dirty="0">
                <a:solidFill>
                  <a:srgbClr val="FFFFCC"/>
                </a:solidFill>
                <a:latin typeface="Calibri" panose="020F0502020204030204" pitchFamily="34" charset="0"/>
                <a:cs typeface="Calibri" panose="020F0502020204030204" pitchFamily="34" charset="0"/>
              </a:rPr>
              <a:t> the sign when these things are about to take place</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28727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C91D02-3490-4A7D-B987-48392D905A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739759"/>
          </a:xfrm>
          <a:prstGeom prst="rect">
            <a:avLst/>
          </a:prstGeom>
          <a:noFill/>
          <a:ln w="28575">
            <a:noFill/>
            <a:miter lim="800000"/>
            <a:headEnd/>
            <a:tailEnd/>
          </a:ln>
        </p:spPr>
        <p:txBody>
          <a:bodyPr wrap="square">
            <a:spAutoFit/>
          </a:bodyPr>
          <a:lstStyle/>
          <a:p>
            <a:pPr algn="ctr" eaLnBrk="0" hangingPunct="0">
              <a:spcAft>
                <a:spcPts val="12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Luke 21:20-24</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20</a:t>
            </a:r>
            <a:r>
              <a:rPr lang="en-US" sz="3200" dirty="0">
                <a:latin typeface="Calibri" panose="020F0502020204030204" pitchFamily="34" charset="0"/>
                <a:cs typeface="Calibri" panose="020F0502020204030204" pitchFamily="34" charset="0"/>
              </a:rPr>
              <a:t> But when you see </a:t>
            </a:r>
            <a:r>
              <a:rPr lang="en-US" sz="3200" b="1" u="sng" dirty="0">
                <a:solidFill>
                  <a:srgbClr val="FFFFCC"/>
                </a:solidFill>
                <a:latin typeface="Calibri" panose="020F0502020204030204" pitchFamily="34" charset="0"/>
                <a:cs typeface="Calibri" panose="020F0502020204030204" pitchFamily="34" charset="0"/>
              </a:rPr>
              <a:t>Jerusalem surrounded by armies</a:t>
            </a:r>
            <a:r>
              <a:rPr lang="en-US" sz="3200" dirty="0">
                <a:latin typeface="Calibri" panose="020F0502020204030204" pitchFamily="34" charset="0"/>
                <a:cs typeface="Calibri" panose="020F0502020204030204" pitchFamily="34" charset="0"/>
              </a:rPr>
              <a:t>, then recognize that </a:t>
            </a:r>
            <a:r>
              <a:rPr lang="en-US" sz="3200" b="1" u="sng" dirty="0">
                <a:solidFill>
                  <a:srgbClr val="FFFFCC"/>
                </a:solidFill>
                <a:latin typeface="Calibri" panose="020F0502020204030204" pitchFamily="34" charset="0"/>
                <a:cs typeface="Calibri" panose="020F0502020204030204" pitchFamily="34" charset="0"/>
              </a:rPr>
              <a:t>her desolation is near</a:t>
            </a:r>
            <a:r>
              <a:rPr lang="en-US" sz="3200" dirty="0">
                <a:latin typeface="Calibri" panose="020F0502020204030204" pitchFamily="34" charset="0"/>
                <a:cs typeface="Calibri" panose="020F0502020204030204" pitchFamily="34" charset="0"/>
              </a:rPr>
              <a:t>. </a:t>
            </a:r>
            <a:r>
              <a:rPr lang="en-US" sz="3200" baseline="30000" dirty="0">
                <a:latin typeface="Calibri" panose="020F0502020204030204" pitchFamily="34" charset="0"/>
                <a:cs typeface="Calibri" panose="020F0502020204030204" pitchFamily="34" charset="0"/>
              </a:rPr>
              <a:t>21</a:t>
            </a:r>
            <a:r>
              <a:rPr lang="en-US" sz="3200" dirty="0">
                <a:latin typeface="Calibri" panose="020F0502020204030204" pitchFamily="34" charset="0"/>
                <a:cs typeface="Calibri" panose="020F0502020204030204" pitchFamily="34" charset="0"/>
              </a:rPr>
              <a:t> Then those who are in Judea must flee to the mountains, and those who are in the midst of the city must leave, and those who are in the country must not enter the city; </a:t>
            </a:r>
            <a:r>
              <a:rPr lang="en-US" sz="3200" baseline="30000" dirty="0">
                <a:latin typeface="Calibri" panose="020F0502020204030204" pitchFamily="34" charset="0"/>
                <a:cs typeface="Calibri" panose="020F0502020204030204" pitchFamily="34" charset="0"/>
              </a:rPr>
              <a:t>22</a:t>
            </a:r>
            <a:r>
              <a:rPr lang="en-US" sz="3200" dirty="0">
                <a:latin typeface="Calibri" panose="020F0502020204030204" pitchFamily="34" charset="0"/>
                <a:cs typeface="Calibri" panose="020F0502020204030204" pitchFamily="34" charset="0"/>
              </a:rPr>
              <a:t> because </a:t>
            </a:r>
            <a:r>
              <a:rPr lang="en-US" sz="3200" b="1" u="sng" dirty="0">
                <a:solidFill>
                  <a:srgbClr val="FFFFCC"/>
                </a:solidFill>
                <a:latin typeface="Calibri" panose="020F0502020204030204" pitchFamily="34" charset="0"/>
                <a:cs typeface="Calibri" panose="020F0502020204030204" pitchFamily="34" charset="0"/>
              </a:rPr>
              <a:t>these are days of vengeance</a:t>
            </a:r>
            <a:r>
              <a:rPr lang="en-US" sz="3200" dirty="0">
                <a:latin typeface="Calibri" panose="020F0502020204030204" pitchFamily="34" charset="0"/>
                <a:cs typeface="Calibri" panose="020F0502020204030204" pitchFamily="34" charset="0"/>
              </a:rPr>
              <a:t>, so that all things which are written will be fulfilled. </a:t>
            </a:r>
            <a:r>
              <a:rPr lang="en-US" sz="3200" baseline="30000" dirty="0">
                <a:latin typeface="Calibri" panose="020F0502020204030204" pitchFamily="34" charset="0"/>
                <a:cs typeface="Calibri" panose="020F0502020204030204" pitchFamily="34" charset="0"/>
              </a:rPr>
              <a:t>23</a:t>
            </a:r>
            <a:r>
              <a:rPr lang="en-US" sz="3200" dirty="0">
                <a:latin typeface="Calibri" panose="020F0502020204030204" pitchFamily="34" charset="0"/>
                <a:cs typeface="Calibri" panose="020F0502020204030204" pitchFamily="34" charset="0"/>
              </a:rPr>
              <a:t> Woe to those who are pregnant and to. . .</a:t>
            </a:r>
          </a:p>
        </p:txBody>
      </p:sp>
    </p:spTree>
    <p:extLst>
      <p:ext uri="{BB962C8B-B14F-4D97-AF65-F5344CB8AC3E}">
        <p14:creationId xmlns:p14="http://schemas.microsoft.com/office/powerpoint/2010/main" val="1154930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A8681E-062D-4C01-9AF3-90EA3C655B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1"/>
            <a:ext cx="9144000" cy="4247317"/>
          </a:xfrm>
          <a:prstGeom prst="rect">
            <a:avLst/>
          </a:prstGeom>
          <a:noFill/>
          <a:ln w="28575">
            <a:noFill/>
            <a:miter lim="800000"/>
            <a:headEnd/>
            <a:tailEnd/>
          </a:ln>
        </p:spPr>
        <p:txBody>
          <a:bodyPr wrap="square">
            <a:spAutoFit/>
          </a:bodyPr>
          <a:lstStyle/>
          <a:p>
            <a:pPr algn="ctr" eaLnBrk="0" hangingPunct="0">
              <a:spcAft>
                <a:spcPts val="12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Luke 21:20-24</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those who are nursing babies in those days; for there will be great </a:t>
            </a:r>
            <a:r>
              <a:rPr lang="en-US" sz="3200" b="1" u="sng" dirty="0">
                <a:solidFill>
                  <a:srgbClr val="FFFFCC"/>
                </a:solidFill>
                <a:latin typeface="Calibri" panose="020F0502020204030204" pitchFamily="34" charset="0"/>
                <a:cs typeface="Calibri" panose="020F0502020204030204" pitchFamily="34" charset="0"/>
              </a:rPr>
              <a:t>distress upon the land and wrath to this people;</a:t>
            </a:r>
            <a:r>
              <a:rPr lang="en-US" sz="3200" b="1" dirty="0">
                <a:solidFill>
                  <a:srgbClr val="FFFFCC"/>
                </a:solidFill>
                <a:latin typeface="Calibri" panose="020F0502020204030204" pitchFamily="34" charset="0"/>
                <a:cs typeface="Calibri" panose="020F0502020204030204" pitchFamily="34" charset="0"/>
              </a:rPr>
              <a:t> </a:t>
            </a:r>
            <a:r>
              <a:rPr lang="en-US" sz="3200" baseline="30000" dirty="0">
                <a:latin typeface="Calibri" panose="020F0502020204030204" pitchFamily="34" charset="0"/>
                <a:cs typeface="Calibri" panose="020F0502020204030204" pitchFamily="34" charset="0"/>
              </a:rPr>
              <a:t>24</a:t>
            </a:r>
            <a:r>
              <a:rPr lang="en-US" sz="3200" b="1" dirty="0">
                <a:solidFill>
                  <a:srgbClr val="FFFFCC"/>
                </a:solidFill>
                <a:latin typeface="Calibri" panose="020F0502020204030204" pitchFamily="34" charset="0"/>
                <a:cs typeface="Calibri" panose="020F0502020204030204" pitchFamily="34" charset="0"/>
              </a:rPr>
              <a:t> </a:t>
            </a:r>
            <a:r>
              <a:rPr lang="en-US" sz="3200" b="1" u="sng" dirty="0">
                <a:solidFill>
                  <a:srgbClr val="FFFFCC"/>
                </a:solidFill>
                <a:latin typeface="Calibri" panose="020F0502020204030204" pitchFamily="34" charset="0"/>
                <a:cs typeface="Calibri" panose="020F0502020204030204" pitchFamily="34" charset="0"/>
              </a:rPr>
              <a:t>and they will fall by the edge of the sword, and will be led captive into all the nations; and Jerusalem will be trampled under foot</a:t>
            </a:r>
            <a:r>
              <a:rPr lang="en-US" sz="3200" b="1" dirty="0">
                <a:solidFill>
                  <a:srgbClr val="FFFFCC"/>
                </a:solidFill>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by the Gentiles until the times of the Gentiles are fulfilled.”</a:t>
            </a:r>
          </a:p>
        </p:txBody>
      </p:sp>
    </p:spTree>
    <p:extLst>
      <p:ext uri="{BB962C8B-B14F-4D97-AF65-F5344CB8AC3E}">
        <p14:creationId xmlns:p14="http://schemas.microsoft.com/office/powerpoint/2010/main" val="1166986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A1800-E2E0-4AFA-A26F-D7E70D4529C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769989"/>
          </a:xfrm>
          <a:prstGeom prst="rect">
            <a:avLst/>
          </a:prstGeom>
          <a:noFill/>
          <a:ln w="28575">
            <a:noFill/>
            <a:miter lim="800000"/>
            <a:headEnd/>
            <a:tailEnd/>
          </a:ln>
        </p:spPr>
        <p:txBody>
          <a:bodyPr wrap="square">
            <a:spAutoFit/>
          </a:bodyPr>
          <a:lstStyle/>
          <a:p>
            <a:pPr algn="ctr" eaLnBrk="0" hangingPunct="0">
              <a:spcAft>
                <a:spcPts val="1200"/>
              </a:spcAft>
              <a:buClr>
                <a:schemeClr val="tx2"/>
              </a:buClr>
              <a:buSzPct val="75000"/>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He was sitting on the Mount of Olives, the disciples came to Him privately, saying,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‘Tell us, when will these things happen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what will be the sign of Your coming</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the end of the age?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19E635F3-3DA0-4DA0-9F5B-50AAE80DA65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1" y="2971800"/>
            <a:ext cx="365759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472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41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3115249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487727-3AB5-405C-B70C-CB1E5A39E9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9" name="Rectangle 3">
            <a:extLst>
              <a:ext uri="{FF2B5EF4-FFF2-40B4-BE49-F238E27FC236}">
                <a16:creationId xmlns:a16="http://schemas.microsoft.com/office/drawing/2014/main" id="{64164359-1CCE-491B-8BD9-5FB74E8EE1B2}"/>
              </a:ext>
            </a:extLst>
          </p:cNvPr>
          <p:cNvSpPr>
            <a:spLocks noGrp="1"/>
          </p:cNvSpPr>
          <p:nvPr>
            <p:ph type="body" idx="4294967295"/>
          </p:nvPr>
        </p:nvSpPr>
        <p:spPr>
          <a:xfrm>
            <a:off x="0" y="0"/>
            <a:ext cx="9144000" cy="4038600"/>
          </a:xfrm>
        </p:spPr>
        <p:txBody>
          <a:bodyPr/>
          <a:lstStyle/>
          <a:p>
            <a:pPr marL="0" indent="0" algn="ctr" defTabSz="685800">
              <a:spcBef>
                <a:spcPct val="0"/>
              </a:spcBef>
              <a:spcAft>
                <a:spcPts val="1200"/>
              </a:spcAft>
              <a:buNone/>
              <a:defRPr/>
            </a:pPr>
            <a:r>
              <a:rPr lang="en-US" altLang="en-US" sz="3600" kern="1200" dirty="0">
                <a:solidFill>
                  <a:srgbClr val="00FFFF"/>
                </a:solidFill>
                <a:effectLst>
                  <a:outerShdw blurRad="38100" dist="38100" dir="2700000" algn="tl">
                    <a:srgbClr val="000000">
                      <a:alpha val="43137"/>
                    </a:srgbClr>
                  </a:outerShdw>
                </a:effectLst>
                <a:cs typeface="Arial" panose="020B0604020202020204" pitchFamily="34" charset="0"/>
              </a:rPr>
              <a:t>Jeremiah 30:6-7</a:t>
            </a:r>
            <a:endParaRPr lang="en-US" sz="3600" kern="1200" dirty="0">
              <a:solidFill>
                <a:srgbClr val="00FFFF"/>
              </a:solidFill>
              <a:effectLst>
                <a:outerShdw blurRad="38100" dist="38100" dir="2700000" algn="tl">
                  <a:srgbClr val="000000">
                    <a:alpha val="43137"/>
                  </a:srgbClr>
                </a:outerShdw>
              </a:effectLst>
              <a:cs typeface="Arial" panose="020B0604020202020204" pitchFamily="34" charset="0"/>
            </a:endParaRPr>
          </a:p>
          <a:p>
            <a:pPr marL="0" indent="0" algn="just">
              <a:spcBef>
                <a:spcPts val="0"/>
              </a:spcBef>
              <a:buNone/>
              <a:defRPr/>
            </a:pPr>
            <a:r>
              <a:rPr lang="en-US" dirty="0">
                <a:effectLst>
                  <a:outerShdw blurRad="38100" dist="38100" dir="2700000" algn="tl">
                    <a:srgbClr val="000000">
                      <a:alpha val="43137"/>
                    </a:srgbClr>
                  </a:outerShdw>
                </a:effectLst>
                <a:cs typeface="Calibri" panose="020F0502020204030204" pitchFamily="34" charset="0"/>
              </a:rPr>
              <a:t>“</a:t>
            </a:r>
            <a:r>
              <a:rPr lang="en-US" kern="1200" baseline="30000" dirty="0">
                <a:effectLst>
                  <a:outerShdw blurRad="38100" dist="38100" dir="2700000" algn="tl">
                    <a:srgbClr val="000000">
                      <a:alpha val="43137"/>
                    </a:srgbClr>
                  </a:outerShdw>
                </a:effectLst>
                <a:cs typeface="Calibri" panose="020F0502020204030204" pitchFamily="34" charset="0"/>
              </a:rPr>
              <a:t>6 </a:t>
            </a:r>
            <a:r>
              <a:rPr lang="en-US" dirty="0">
                <a:effectLst>
                  <a:outerShdw blurRad="38100" dist="38100" dir="2700000" algn="tl">
                    <a:srgbClr val="000000">
                      <a:alpha val="43137"/>
                    </a:srgbClr>
                  </a:outerShdw>
                </a:effectLst>
                <a:cs typeface="Calibri" panose="020F0502020204030204" pitchFamily="34" charset="0"/>
              </a:rPr>
              <a:t>Ask now, and see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If a male can give birth. Why do I see every man With his hands on his loins, as a woman in childbirth? And why have all faces turned pale?</a:t>
            </a:r>
            <a:r>
              <a:rPr lang="en-US" dirty="0">
                <a:effectLst>
                  <a:outerShdw blurRad="38100" dist="38100" dir="2700000" algn="tl">
                    <a:srgbClr val="000000">
                      <a:alpha val="43137"/>
                    </a:srgbClr>
                  </a:outerShdw>
                </a:effectLst>
                <a:cs typeface="Calibri" panose="020F0502020204030204" pitchFamily="34" charset="0"/>
              </a:rPr>
              <a:t> </a:t>
            </a:r>
            <a:r>
              <a:rPr lang="en-US" kern="1200" baseline="30000" dirty="0">
                <a:effectLst>
                  <a:outerShdw blurRad="38100" dist="38100" dir="2700000" algn="tl">
                    <a:srgbClr val="000000">
                      <a:alpha val="43137"/>
                    </a:srgbClr>
                  </a:outerShdw>
                </a:effectLst>
                <a:cs typeface="Calibri" panose="020F0502020204030204" pitchFamily="34" charset="0"/>
              </a:rPr>
              <a:t>7 </a:t>
            </a:r>
            <a:r>
              <a:rPr lang="en-US" dirty="0">
                <a:effectLst>
                  <a:outerShdw blurRad="38100" dist="38100" dir="2700000" algn="tl">
                    <a:srgbClr val="000000">
                      <a:alpha val="43137"/>
                    </a:srgbClr>
                  </a:outerShdw>
                </a:effectLst>
                <a:cs typeface="Calibri" panose="020F0502020204030204" pitchFamily="34" charset="0"/>
              </a:rPr>
              <a:t>Alas! for that day is great, There is none like it; And it is the time of Jacob’s distress (Gen. 32:8; 35:10), But he will be saved from</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it.”</a:t>
            </a:r>
          </a:p>
        </p:txBody>
      </p:sp>
      <p:pic>
        <p:nvPicPr>
          <p:cNvPr id="74756" name="Picture 2" descr="http://www.iconograms.org/images/igimages/I0219000501S0037AA_jeremiah_prophet.jpg">
            <a:extLst>
              <a:ext uri="{FF2B5EF4-FFF2-40B4-BE49-F238E27FC236}">
                <a16:creationId xmlns:a16="http://schemas.microsoft.com/office/drawing/2014/main" id="{F55345D5-26C4-423C-AAE9-757EDACD56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97655" y="3657600"/>
            <a:ext cx="948690"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17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4387" name="Group 3"/>
          <p:cNvGraphicFramePr>
            <a:graphicFrameLocks noGrp="1"/>
          </p:cNvGraphicFramePr>
          <p:nvPr>
            <p:ph type="tbl" idx="1"/>
            <p:extLst>
              <p:ext uri="{D42A27DB-BD31-4B8C-83A1-F6EECF244321}">
                <p14:modId xmlns:p14="http://schemas.microsoft.com/office/powerpoint/2010/main" val="2284310376"/>
              </p:ext>
            </p:extLst>
          </p:nvPr>
        </p:nvGraphicFramePr>
        <p:xfrm>
          <a:off x="182880" y="152400"/>
          <a:ext cx="8778240" cy="6553201"/>
        </p:xfrm>
        <a:graphic>
          <a:graphicData uri="http://schemas.openxmlformats.org/drawingml/2006/table">
            <a:tbl>
              <a:tblPr>
                <a:tableStyleId>{D7AC3CCA-C797-4891-BE02-D94E43425B78}</a:tableStyleId>
              </a:tblPr>
              <a:tblGrid>
                <a:gridCol w="2926080">
                  <a:extLst>
                    <a:ext uri="{9D8B030D-6E8A-4147-A177-3AD203B41FA5}">
                      <a16:colId xmlns:a16="http://schemas.microsoft.com/office/drawing/2014/main" val="20000"/>
                    </a:ext>
                  </a:extLst>
                </a:gridCol>
                <a:gridCol w="2926080">
                  <a:extLst>
                    <a:ext uri="{9D8B030D-6E8A-4147-A177-3AD203B41FA5}">
                      <a16:colId xmlns:a16="http://schemas.microsoft.com/office/drawing/2014/main" val="20001"/>
                    </a:ext>
                  </a:extLst>
                </a:gridCol>
                <a:gridCol w="2926080">
                  <a:extLst>
                    <a:ext uri="{9D8B030D-6E8A-4147-A177-3AD203B41FA5}">
                      <a16:colId xmlns:a16="http://schemas.microsoft.com/office/drawing/2014/main" val="20002"/>
                    </a:ext>
                  </a:extLst>
                </a:gridCol>
              </a:tblGrid>
              <a:tr h="789103">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4000" b="1" dirty="0">
                          <a:solidFill>
                            <a:srgbClr val="FFFF99"/>
                          </a:solidFill>
                          <a:latin typeface="Calibri" panose="020F0502020204030204" pitchFamily="34" charset="0"/>
                          <a:cs typeface="Calibri" panose="020F0502020204030204" pitchFamily="34" charset="0"/>
                        </a:rPr>
                        <a:t>Matt 24 / Rev 6 Parallels</a:t>
                      </a:r>
                      <a:endParaRPr kumimoji="0" lang="en-US" sz="4000" b="1" i="0" u="none" strike="noStrike" cap="none" normalizeH="0" baseline="0" dirty="0">
                        <a:ln>
                          <a:noFill/>
                        </a:ln>
                        <a:solidFill>
                          <a:srgbClr val="FFFF99"/>
                        </a:solidFill>
                        <a:effectLst/>
                        <a:latin typeface="Calibri" panose="020F0502020204030204" pitchFamily="34" charset="0"/>
                        <a:cs typeface="Calibri" panose="020F0502020204030204" pitchFamily="34" charset="0"/>
                      </a:endParaRPr>
                    </a:p>
                  </a:txBody>
                  <a:tcPr marT="45723" marB="45723" anchor="ctr" horzOverflow="overflow">
                    <a:solidFill>
                      <a:srgbClr val="00B0F0"/>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b="0" i="0" u="none" strike="noStrike" cap="none" normalizeH="0" baseline="0" dirty="0">
                        <a:ln>
                          <a:noFill/>
                        </a:ln>
                        <a:solidFill>
                          <a:schemeClr val="tx1"/>
                        </a:solidFill>
                        <a:effectLst/>
                        <a:latin typeface="+mj-lt"/>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4813881"/>
                  </a:ext>
                </a:extLst>
              </a:tr>
              <a:tr h="1200805">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Prediction</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Birth pangs </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(Matt 24)</a:t>
                      </a:r>
                      <a:endParaRPr kumimoji="0" lang="en-US" sz="3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Seal judgments </a:t>
                      </a:r>
                    </a:p>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solidFill>
                            <a:srgbClr val="0000FF"/>
                          </a:solidFill>
                          <a:effectLst/>
                          <a:latin typeface="Calibri" panose="020F0502020204030204" pitchFamily="34" charset="0"/>
                          <a:cs typeface="Calibri" panose="020F0502020204030204" pitchFamily="34" charset="0"/>
                        </a:rPr>
                        <a:t>(Rev 6)</a:t>
                      </a:r>
                      <a:endParaRPr kumimoji="0" lang="en-US" sz="3600" b="1" i="0" u="none" strike="noStrike" cap="none" normalizeH="0" baseline="0" dirty="0">
                        <a:ln>
                          <a:noFill/>
                        </a:ln>
                        <a:solidFill>
                          <a:srgbClr val="0000FF"/>
                        </a:solidFill>
                        <a:effectLst/>
                        <a:latin typeface="Calibri" panose="020F0502020204030204" pitchFamily="34" charset="0"/>
                        <a:cs typeface="Calibri" panose="020F0502020204030204" pitchFamily="34" charset="0"/>
                      </a:endParaRPr>
                    </a:p>
                  </a:txBody>
                  <a:tcPr marT="45723" marB="45723" anchor="ctr" horzOverflow="overflow"/>
                </a:tc>
                <a:extLst>
                  <a:ext uri="{0D108BD9-81ED-4DB2-BD59-A6C34878D82A}">
                    <a16:rowId xmlns:a16="http://schemas.microsoft.com/office/drawing/2014/main" val="10000"/>
                  </a:ext>
                </a:extLst>
              </a:tr>
              <a:tr h="651899">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cap="none" normalizeH="0" baseline="0" dirty="0">
                          <a:ln>
                            <a:noFill/>
                          </a:ln>
                          <a:effectLst/>
                          <a:latin typeface="Calibri" panose="020F0502020204030204" pitchFamily="34" charset="0"/>
                          <a:cs typeface="Calibri" panose="020F0502020204030204" pitchFamily="34" charset="0"/>
                        </a:rPr>
                        <a:t>False Christ</a:t>
                      </a:r>
                      <a:endParaRPr kumimoji="0" lang="en-US" sz="32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24:5</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6:2</a:t>
                      </a:r>
                    </a:p>
                  </a:txBody>
                  <a:tcPr marT="45723" marB="45723" anchor="ctr" horzOverflow="overflow"/>
                </a:tc>
                <a:extLst>
                  <a:ext uri="{0D108BD9-81ED-4DB2-BD59-A6C34878D82A}">
                    <a16:rowId xmlns:a16="http://schemas.microsoft.com/office/drawing/2014/main" val="10001"/>
                  </a:ext>
                </a:extLst>
              </a:tr>
              <a:tr h="651899">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War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24:6</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6:3-4</a:t>
                      </a:r>
                    </a:p>
                  </a:txBody>
                  <a:tcPr marT="45723" marB="45723" anchor="ctr" horzOverflow="overflow"/>
                </a:tc>
                <a:extLst>
                  <a:ext uri="{0D108BD9-81ED-4DB2-BD59-A6C34878D82A}">
                    <a16:rowId xmlns:a16="http://schemas.microsoft.com/office/drawing/2014/main" val="10002"/>
                  </a:ext>
                </a:extLst>
              </a:tr>
              <a:tr h="651899">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Famine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6:5-6</a:t>
                      </a:r>
                    </a:p>
                  </a:txBody>
                  <a:tcPr marT="45723" marB="45723" anchor="ctr" horzOverflow="overflow"/>
                </a:tc>
                <a:extLst>
                  <a:ext uri="{0D108BD9-81ED-4DB2-BD59-A6C34878D82A}">
                    <a16:rowId xmlns:a16="http://schemas.microsoft.com/office/drawing/2014/main" val="10003"/>
                  </a:ext>
                </a:extLst>
              </a:tr>
              <a:tr h="651899">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Death</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24:6-7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6:7-8</a:t>
                      </a:r>
                    </a:p>
                  </a:txBody>
                  <a:tcPr marT="45723" marB="45723" anchor="ctr" horzOverflow="overflow"/>
                </a:tc>
                <a:extLst>
                  <a:ext uri="{0D108BD9-81ED-4DB2-BD59-A6C34878D82A}">
                    <a16:rowId xmlns:a16="http://schemas.microsoft.com/office/drawing/2014/main" val="10004"/>
                  </a:ext>
                </a:extLst>
              </a:tr>
              <a:tr h="651899">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Martyrs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24:9-13</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6:9-11</a:t>
                      </a:r>
                    </a:p>
                  </a:txBody>
                  <a:tcPr marT="45723" marB="45723" anchor="ctr" horzOverflow="overflow"/>
                </a:tc>
                <a:extLst>
                  <a:ext uri="{0D108BD9-81ED-4DB2-BD59-A6C34878D82A}">
                    <a16:rowId xmlns:a16="http://schemas.microsoft.com/office/drawing/2014/main" val="10005"/>
                  </a:ext>
                </a:extLst>
              </a:tr>
              <a:tr h="651899">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Earthquakes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24:7</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6:12-17</a:t>
                      </a:r>
                    </a:p>
                  </a:txBody>
                  <a:tcPr marT="45723" marB="45723" anchor="ctr" horzOverflow="overflow"/>
                </a:tc>
                <a:extLst>
                  <a:ext uri="{0D108BD9-81ED-4DB2-BD59-A6C34878D82A}">
                    <a16:rowId xmlns:a16="http://schemas.microsoft.com/office/drawing/2014/main" val="10006"/>
                  </a:ext>
                </a:extLst>
              </a:tr>
              <a:tr h="651899">
                <a:tc>
                  <a:txBody>
                    <a:bodyPr/>
                    <a:lstStyle/>
                    <a:p>
                      <a:pPr marL="2270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Evangelism</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24:14</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7:1-9</a:t>
                      </a:r>
                    </a:p>
                  </a:txBody>
                  <a:tcPr marT="45723" marB="4572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89345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664" y="252710"/>
            <a:ext cx="8126672" cy="6352583"/>
          </a:xfrm>
          <a:prstGeom prst="rect">
            <a:avLst/>
          </a:prstGeom>
          <a:ln w="28575">
            <a:solidFill>
              <a:srgbClr val="FFFFCC"/>
            </a:solidFill>
          </a:ln>
        </p:spPr>
      </p:pic>
    </p:spTree>
    <p:extLst>
      <p:ext uri="{BB962C8B-B14F-4D97-AF65-F5344CB8AC3E}">
        <p14:creationId xmlns:p14="http://schemas.microsoft.com/office/powerpoint/2010/main" val="3673067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5" y="605192"/>
            <a:ext cx="8533333" cy="5647619"/>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4D0AA0-D57C-4901-8145-8FC857E543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524000" y="0"/>
            <a:ext cx="6096000" cy="1969770"/>
          </a:xfrm>
          <a:prstGeom prst="rect">
            <a:avLst/>
          </a:prstGeom>
          <a:noFill/>
          <a:ln w="28575">
            <a:noFill/>
            <a:miter lim="800000"/>
            <a:headEnd/>
            <a:tailEnd/>
          </a:ln>
        </p:spPr>
        <p:txBody>
          <a:bodyPr wrap="square">
            <a:spAutoFit/>
          </a:bodyPr>
          <a:lstStyle/>
          <a:p>
            <a:pPr algn="ctr" defTabSz="685800" eaLnBrk="0" hangingPunct="0">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24:13</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one who endures to the end, he will be saved.”</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stretch>
            <a:fillRect/>
          </a:stretch>
        </p:blipFill>
        <p:spPr>
          <a:xfrm>
            <a:off x="2722856" y="2433639"/>
            <a:ext cx="3698293" cy="2378287"/>
          </a:xfrm>
          <a:prstGeom prst="rect">
            <a:avLst/>
          </a:prstGeom>
        </p:spPr>
      </p:pic>
    </p:spTree>
    <p:extLst>
      <p:ext uri="{BB962C8B-B14F-4D97-AF65-F5344CB8AC3E}">
        <p14:creationId xmlns:p14="http://schemas.microsoft.com/office/powerpoint/2010/main" val="19254227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3" name="Rectangle 5"/>
          <p:cNvSpPr>
            <a:spLocks noChangeArrowheads="1"/>
          </p:cNvSpPr>
          <p:nvPr/>
        </p:nvSpPr>
        <p:spPr bwMode="auto">
          <a:xfrm>
            <a:off x="0" y="1219201"/>
            <a:ext cx="9144000" cy="5486399"/>
          </a:xfrm>
          <a:prstGeom prst="rect">
            <a:avLst/>
          </a:prstGeom>
          <a:noFill/>
          <a:ln w="9525">
            <a:noFill/>
            <a:miter lim="800000"/>
            <a:headEnd/>
            <a:tailEnd/>
          </a:ln>
          <a:effectLst/>
        </p:spPr>
        <p:txBody>
          <a:bodyPr/>
          <a:lstStyle/>
          <a:p>
            <a:pPr algn="just">
              <a:spcBef>
                <a:spcPts val="0"/>
              </a:spcBef>
              <a:spcAft>
                <a:spcPts val="0"/>
              </a:spcAft>
              <a:buClr>
                <a:srgbClr val="0000FF"/>
              </a:buClr>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one who endures to the end, he shall be saved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endurance will be a Spirit-empowered product and proof of the reality that he is saved. Neither the high cost of discipleship nor the deception of false prophets nor the enticement of sin will cause true believers to renounce Christ, because He Himself will protect them from defection. Endurance is always a mark of salvation…The perseverance of the saints in faith is a very basic element of salvation teaching in the New Testament. It states that people who are genuinely saved do not depart from the faith (see John 8: 31; 1 Cor. 15: 1-2; Col. 1: 21-23; Heb. 2: 1-3; 3: 14; 4: 14; 6: 11-12; 10: 39; 12: 14; James 1: 2-4)…Endurance…does give evidence of the spiritual life that resides in the believer...”</a:t>
            </a:r>
            <a:endParaRPr lang="en-US" altLang="zh-CN" sz="2800" kern="0" dirty="0">
              <a:effectLst>
                <a:outerShdw blurRad="38100" dist="38100" dir="2700000" algn="tl">
                  <a:srgbClr val="000000">
                    <a:alpha val="43137"/>
                  </a:srgbClr>
                </a:outerShdw>
              </a:effectLst>
              <a:latin typeface="Calibri" panose="020F0502020204030204" pitchFamily="34" charset="0"/>
              <a:ea typeface="宋体" pitchFamily="2" charset="-122"/>
              <a:cs typeface="Calibri" panose="020F0502020204030204" pitchFamily="34" charset="0"/>
            </a:endParaRPr>
          </a:p>
        </p:txBody>
      </p:sp>
      <p:sp>
        <p:nvSpPr>
          <p:cNvPr id="6" name="Rectangle 2"/>
          <p:cNvSpPr>
            <a:spLocks noChangeArrowheads="1"/>
          </p:cNvSpPr>
          <p:nvPr/>
        </p:nvSpPr>
        <p:spPr bwMode="auto">
          <a:xfrm>
            <a:off x="736471" y="230396"/>
            <a:ext cx="7671058" cy="912605"/>
          </a:xfrm>
          <a:prstGeom prst="rect">
            <a:avLst/>
          </a:prstGeom>
          <a:noFill/>
          <a:ln w="9525">
            <a:noFill/>
            <a:miter lim="800000"/>
            <a:headEnd/>
            <a:tailEnd/>
          </a:ln>
          <a:effectLst/>
        </p:spPr>
        <p:txBody>
          <a:bodyPr anchor="ctr"/>
          <a:lstStyle/>
          <a:p>
            <a:pPr algn="ctr">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MacArthur</a:t>
            </a:r>
          </a:p>
          <a:p>
            <a:pPr algn="ctr">
              <a:defRPr/>
            </a:pP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24‒25</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Macarthur New Testament Commentary (Chicago: Moody, 1989), 28.</a:t>
            </a:r>
            <a:endParaRPr lang="en-US" sz="1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145" y="76845"/>
            <a:ext cx="1253203" cy="731520"/>
          </a:xfrm>
          <a:prstGeom prst="rect">
            <a:avLst/>
          </a:prstGeom>
        </p:spPr>
      </p:pic>
    </p:spTree>
    <p:extLst>
      <p:ext uri="{BB962C8B-B14F-4D97-AF65-F5344CB8AC3E}">
        <p14:creationId xmlns:p14="http://schemas.microsoft.com/office/powerpoint/2010/main" val="3696848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8" descr="C:\Documents and Settings\Owner\Application Data\Microsoft\Media Catalog\clip0004.BM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 y="76199"/>
            <a:ext cx="8915400" cy="6705602"/>
          </a:xfrm>
          <a:prstGeom prst="rect">
            <a:avLst/>
          </a:prstGeom>
          <a:noFill/>
          <a:ln w="9525">
            <a:noFill/>
            <a:miter lim="800000"/>
            <a:headEnd/>
            <a:tailEnd/>
          </a:ln>
        </p:spPr>
      </p:pic>
      <p:sp>
        <p:nvSpPr>
          <p:cNvPr id="10242" name="Rectangle 2"/>
          <p:cNvSpPr>
            <a:spLocks noGrp="1" noChangeArrowheads="1"/>
          </p:cNvSpPr>
          <p:nvPr>
            <p:ph type="title" idx="4294967295"/>
          </p:nvPr>
        </p:nvSpPr>
        <p:spPr>
          <a:xfrm>
            <a:off x="685800" y="152397"/>
            <a:ext cx="7772400" cy="1143000"/>
          </a:xfrm>
          <a:effectLst>
            <a:innerShdw blurRad="63500" dist="50800">
              <a:prstClr val="black">
                <a:alpha val="50000"/>
              </a:prstClr>
            </a:innerShdw>
          </a:effectLst>
        </p:spPr>
        <p:txBody>
          <a:bodyPr/>
          <a:lstStyle/>
          <a:p>
            <a:pPr algn="ctr" eaLnBrk="1" hangingPunct="1">
              <a:defRPr/>
            </a:pPr>
            <a:r>
              <a:rPr lang="en-US" sz="4000" i="1" kern="1200" dirty="0">
                <a:solidFill>
                  <a:srgbClr val="00FFFF"/>
                </a:solidFill>
                <a:effectLst>
                  <a:outerShdw blurRad="38100" dist="38100" dir="2700000" algn="tl">
                    <a:srgbClr val="000000">
                      <a:alpha val="43137"/>
                    </a:srgbClr>
                  </a:outerShdw>
                </a:effectLst>
                <a:cs typeface="Calibri" panose="020F0502020204030204" pitchFamily="34" charset="0"/>
              </a:rPr>
              <a:t>CONNECTING</a:t>
            </a:r>
            <a:r>
              <a:rPr lang="en-US" sz="4000" i="1" dirty="0">
                <a:solidFill>
                  <a:srgbClr val="FFFFCC"/>
                </a:solidFill>
                <a:effectLst>
                  <a:outerShdw blurRad="38100" dist="38100" dir="2700000" algn="tl">
                    <a:srgbClr val="000000">
                      <a:alpha val="43137"/>
                    </a:srgbClr>
                  </a:outerShdw>
                </a:effectLst>
              </a:rPr>
              <a:t> </a:t>
            </a:r>
            <a:br>
              <a:rPr lang="en-US" sz="4000" i="1" dirty="0">
                <a:solidFill>
                  <a:srgbClr val="FFFFCC"/>
                </a:solidFill>
                <a:effectLst>
                  <a:outerShdw blurRad="38100" dist="38100" dir="2700000" algn="tl">
                    <a:srgbClr val="000000">
                      <a:alpha val="43137"/>
                    </a:srgbClr>
                  </a:outerShdw>
                </a:effectLst>
              </a:rPr>
            </a:br>
            <a:r>
              <a:rPr lang="en-US" b="1" dirty="0">
                <a:solidFill>
                  <a:srgbClr val="FFFFCC"/>
                </a:solidFill>
                <a:effectLst>
                  <a:outerShdw blurRad="38100" dist="38100" dir="2700000" algn="tl">
                    <a:srgbClr val="000000">
                      <a:alpha val="43137"/>
                    </a:srgbClr>
                  </a:outerShdw>
                </a:effectLst>
              </a:rPr>
              <a:t>REV 12 &amp; ANTI-SEMITISM</a:t>
            </a:r>
          </a:p>
        </p:txBody>
      </p:sp>
      <p:grpSp>
        <p:nvGrpSpPr>
          <p:cNvPr id="2" name="Group 23"/>
          <p:cNvGrpSpPr>
            <a:grpSpLocks/>
          </p:cNvGrpSpPr>
          <p:nvPr/>
        </p:nvGrpSpPr>
        <p:grpSpPr bwMode="auto">
          <a:xfrm>
            <a:off x="1066800" y="4357689"/>
            <a:ext cx="7086600" cy="1830388"/>
            <a:chOff x="672" y="2745"/>
            <a:chExt cx="4464" cy="1153"/>
          </a:xfrm>
          <a:effectLst/>
        </p:grpSpPr>
        <p:sp>
          <p:nvSpPr>
            <p:cNvPr id="10248" name="Line 8"/>
            <p:cNvSpPr>
              <a:spLocks noChangeShapeType="1"/>
            </p:cNvSpPr>
            <p:nvPr/>
          </p:nvSpPr>
          <p:spPr bwMode="auto">
            <a:xfrm>
              <a:off x="768" y="3120"/>
              <a:ext cx="4224" cy="0"/>
            </a:xfrm>
            <a:prstGeom prst="line">
              <a:avLst/>
            </a:prstGeom>
            <a:noFill/>
            <a:ln w="76200">
              <a:solidFill>
                <a:srgbClr val="FFFFCC"/>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47" name="Text Box 7"/>
            <p:cNvSpPr txBox="1">
              <a:spLocks noChangeArrowheads="1"/>
            </p:cNvSpPr>
            <p:nvPr/>
          </p:nvSpPr>
          <p:spPr bwMode="auto">
            <a:xfrm>
              <a:off x="3072" y="3168"/>
              <a:ext cx="1536" cy="368"/>
            </a:xfrm>
            <a:prstGeom prst="rect">
              <a:avLst/>
            </a:prstGeom>
            <a:noFill/>
            <a:ln w="9525">
              <a:noFill/>
              <a:miter lim="800000"/>
              <a:headEnd/>
              <a:tailEnd/>
            </a:ln>
            <a:effectLst/>
          </p:spPr>
          <p:txBody>
            <a:bodyPr wrap="square">
              <a:spAutoFit/>
            </a:bodyPr>
            <a:lstStyle/>
            <a:p>
              <a:pPr algn="l">
                <a:spcBef>
                  <a:spcPct val="50000"/>
                </a:spcBef>
                <a:defRPr/>
              </a:pPr>
              <a:r>
                <a:rPr lang="en-US" sz="3200" dirty="0">
                  <a:effectLst>
                    <a:outerShdw blurRad="38100" dist="38100" dir="2700000" algn="tl">
                      <a:schemeClr val="bg2"/>
                    </a:outerShdw>
                  </a:effectLst>
                  <a:latin typeface="Calibri" panose="020F0502020204030204" pitchFamily="34" charset="0"/>
                  <a:cs typeface="Calibri" panose="020F0502020204030204" pitchFamily="34" charset="0"/>
                </a:rPr>
                <a:t>Israel flees</a:t>
              </a:r>
            </a:p>
          </p:txBody>
        </p:sp>
        <p:sp>
          <p:nvSpPr>
            <p:cNvPr id="10249" name="Text Box 9"/>
            <p:cNvSpPr txBox="1">
              <a:spLocks noChangeArrowheads="1"/>
            </p:cNvSpPr>
            <p:nvPr/>
          </p:nvSpPr>
          <p:spPr bwMode="auto">
            <a:xfrm>
              <a:off x="672" y="2745"/>
              <a:ext cx="4464" cy="368"/>
            </a:xfrm>
            <a:prstGeom prst="rect">
              <a:avLst/>
            </a:prstGeom>
            <a:noFill/>
            <a:ln w="9525">
              <a:noFill/>
              <a:miter lim="800000"/>
              <a:headEnd/>
              <a:tailEnd/>
            </a:ln>
            <a:effectLst>
              <a:outerShdw blurRad="50800" dist="50800" dir="5400000" algn="ctr" rotWithShape="0">
                <a:schemeClr val="bg2"/>
              </a:outerShdw>
            </a:effectLst>
          </p:spPr>
          <p:txBody>
            <a:bodyPr>
              <a:spAutoFit/>
            </a:bodyPr>
            <a:lstStyle/>
            <a:p>
              <a:pPr>
                <a:spcBef>
                  <a:spcPct val="50000"/>
                </a:spcBef>
                <a:defRPr/>
              </a:pPr>
              <a:r>
                <a:rPr lang="en-US" sz="3200" dirty="0">
                  <a:latin typeface="Calibri" panose="020F0502020204030204" pitchFamily="34" charset="0"/>
                  <a:cs typeface="Calibri" panose="020F0502020204030204" pitchFamily="34" charset="0"/>
                </a:rPr>
                <a:t>DANIEL’S 70</a:t>
              </a:r>
              <a:r>
                <a:rPr lang="en-US" sz="3200" baseline="30000" dirty="0">
                  <a:latin typeface="Calibri" panose="020F0502020204030204" pitchFamily="34" charset="0"/>
                  <a:cs typeface="Calibri" panose="020F0502020204030204" pitchFamily="34" charset="0"/>
                </a:rPr>
                <a:t>th</a:t>
              </a:r>
              <a:r>
                <a:rPr lang="en-US" sz="3200" dirty="0">
                  <a:latin typeface="Calibri" panose="020F0502020204030204" pitchFamily="34" charset="0"/>
                  <a:cs typeface="Calibri" panose="020F0502020204030204" pitchFamily="34" charset="0"/>
                </a:rPr>
                <a:t> WEEK (7 years)</a:t>
              </a:r>
            </a:p>
          </p:txBody>
        </p:sp>
        <p:sp>
          <p:nvSpPr>
            <p:cNvPr id="10250" name="Line 10"/>
            <p:cNvSpPr>
              <a:spLocks noChangeShapeType="1"/>
            </p:cNvSpPr>
            <p:nvPr/>
          </p:nvSpPr>
          <p:spPr bwMode="auto">
            <a:xfrm>
              <a:off x="816" y="3504"/>
              <a:ext cx="2112"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51" name="Line 11"/>
            <p:cNvSpPr>
              <a:spLocks noChangeShapeType="1"/>
            </p:cNvSpPr>
            <p:nvPr/>
          </p:nvSpPr>
          <p:spPr bwMode="auto">
            <a:xfrm>
              <a:off x="2976" y="3504"/>
              <a:ext cx="2016"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n w="76200">
                  <a:solidFill>
                    <a:schemeClr val="tx1"/>
                  </a:solidFill>
                </a:ln>
                <a:latin typeface="Calibri" panose="020F0502020204030204" pitchFamily="34" charset="0"/>
                <a:cs typeface="Calibri" panose="020F0502020204030204" pitchFamily="34" charset="0"/>
              </a:endParaRPr>
            </a:p>
          </p:txBody>
        </p:sp>
        <p:pic>
          <p:nvPicPr>
            <p:cNvPr id="10261" name="Picture 21"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2" y="3216"/>
              <a:ext cx="240" cy="231"/>
            </a:xfrm>
            <a:prstGeom prst="rect">
              <a:avLst/>
            </a:prstGeom>
            <a:noFill/>
            <a:effectLst>
              <a:outerShdw dist="45791" dir="3378596" algn="ctr" rotWithShape="0">
                <a:schemeClr val="tx1"/>
              </a:outerShdw>
            </a:effectLst>
          </p:spPr>
        </p:pic>
        <p:sp>
          <p:nvSpPr>
            <p:cNvPr id="10252" name="Text Box 12"/>
            <p:cNvSpPr txBox="1">
              <a:spLocks noChangeArrowheads="1"/>
            </p:cNvSpPr>
            <p:nvPr/>
          </p:nvSpPr>
          <p:spPr bwMode="auto">
            <a:xfrm>
              <a:off x="960" y="3568"/>
              <a:ext cx="1488" cy="330"/>
            </a:xfrm>
            <a:prstGeom prst="rect">
              <a:avLst/>
            </a:prstGeom>
            <a:noFill/>
            <a:ln w="9525">
              <a:noFill/>
              <a:miter lim="800000"/>
              <a:headEnd/>
              <a:tailEnd/>
            </a:ln>
            <a:effectLst/>
          </p:spPr>
          <p:txBody>
            <a:bodyPr wrap="square">
              <a:spAutoFit/>
            </a:bodyPr>
            <a:lstStyle/>
            <a:p>
              <a:pPr algn="l">
                <a:spcBef>
                  <a:spcPct val="50000"/>
                </a:spcBef>
                <a:defRPr/>
              </a:pPr>
              <a:r>
                <a:rPr lang="en-US" sz="2800" b="1" dirty="0">
                  <a:latin typeface="Comic Sans MS" pitchFamily="66" charset="0"/>
                  <a:cs typeface="Calibri" panose="020F0502020204030204" pitchFamily="34" charset="0"/>
                </a:rPr>
                <a:t>3 </a:t>
              </a:r>
              <a:r>
                <a:rPr lang="en-US" sz="2800" b="1" dirty="0">
                  <a:latin typeface="Comic Sans MS" pitchFamily="66" charset="0"/>
                  <a:cs typeface="Tahoma" pitchFamily="34" charset="0"/>
                </a:rPr>
                <a:t>½ </a:t>
              </a:r>
              <a:r>
                <a:rPr lang="en-US" sz="2800" b="1" dirty="0">
                  <a:latin typeface="Comic Sans MS" pitchFamily="66" charset="0"/>
                  <a:cs typeface="Calibri" panose="020F0502020204030204" pitchFamily="34" charset="0"/>
                </a:rPr>
                <a:t>years</a:t>
              </a:r>
            </a:p>
          </p:txBody>
        </p:sp>
        <p:sp>
          <p:nvSpPr>
            <p:cNvPr id="10253" name="Text Box 13"/>
            <p:cNvSpPr txBox="1">
              <a:spLocks noChangeArrowheads="1"/>
            </p:cNvSpPr>
            <p:nvPr/>
          </p:nvSpPr>
          <p:spPr bwMode="auto">
            <a:xfrm>
              <a:off x="3120" y="3558"/>
              <a:ext cx="1872" cy="330"/>
            </a:xfrm>
            <a:prstGeom prst="rect">
              <a:avLst/>
            </a:prstGeom>
            <a:noFill/>
            <a:ln w="9525">
              <a:noFill/>
              <a:miter lim="800000"/>
              <a:headEnd/>
              <a:tailEnd/>
            </a:ln>
            <a:effectLst/>
          </p:spPr>
          <p:txBody>
            <a:bodyPr wrap="square">
              <a:spAutoFit/>
            </a:bodyPr>
            <a:lstStyle/>
            <a:p>
              <a:pPr algn="l">
                <a:spcBef>
                  <a:spcPct val="50000"/>
                </a:spcBef>
                <a:defRPr/>
              </a:pPr>
              <a:r>
                <a:rPr lang="en-US" sz="2800" dirty="0">
                  <a:ln w="18415" cmpd="sng">
                    <a:solidFill>
                      <a:srgbClr val="FFFFFF"/>
                    </a:solidFill>
                    <a:prstDash val="solid"/>
                  </a:ln>
                  <a:latin typeface="Comic Sans MS" pitchFamily="66" charset="0"/>
                  <a:cs typeface="Calibri" panose="020F0502020204030204" pitchFamily="34" charset="0"/>
                </a:rPr>
                <a:t>1260 days</a:t>
              </a:r>
            </a:p>
          </p:txBody>
        </p:sp>
      </p:grpSp>
    </p:spTree>
    <p:extLst>
      <p:ext uri="{BB962C8B-B14F-4D97-AF65-F5344CB8AC3E}">
        <p14:creationId xmlns:p14="http://schemas.microsoft.com/office/powerpoint/2010/main" val="33588579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2F3D27-316F-48DE-B7AC-476FFCFA57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769989"/>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24:31</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send forth His angels with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great trumpet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together</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 elect from the four winds, from one end of the sky to the other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5759D7CD-E376-41BB-9382-6F8D486FE2A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1" y="2971800"/>
            <a:ext cx="3657599"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7944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5569E7-B7BA-4FC5-8D2D-BF567D1FC0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defTabSz="685800" eaLnBrk="0" hangingPunct="0">
              <a:spcAft>
                <a:spcPts val="1200"/>
              </a:spcAft>
              <a:buClr>
                <a:schemeClr val="tx2"/>
              </a:buClr>
              <a:buSzPct val="75000"/>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24:14</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This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gospel of the kingdom</a:t>
            </a:r>
            <a:r>
              <a:rPr lang="en-US" sz="3200" dirty="0">
                <a:effectLst>
                  <a:outerShdw blurRad="38100" dist="38100" dir="2700000" algn="tl">
                    <a:srgbClr val="000000">
                      <a:alpha val="43137"/>
                    </a:srgbClr>
                  </a:outerShdw>
                </a:effectLst>
                <a:latin typeface="Calibri" panose="020F0502020204030204" pitchFamily="34" charset="0"/>
              </a:rPr>
              <a:t> shall be preached in the whole world as a testimony to all the nations, and then the end will come.”</a:t>
            </a:r>
            <a:endParaRPr lang="en-US" altLang="en-US" sz="3200" kern="0" dirty="0">
              <a:effectLst>
                <a:outerShdw blurRad="38100" dist="38100" dir="2700000" algn="tl">
                  <a:srgbClr val="000000">
                    <a:alpha val="43137"/>
                  </a:srgbClr>
                </a:outerShdw>
              </a:effectLst>
              <a:latin typeface="Calibri" panose="020F0502020204030204" pitchFamily="34" charset="0"/>
            </a:endParaRPr>
          </a:p>
        </p:txBody>
      </p:sp>
      <p:pic>
        <p:nvPicPr>
          <p:cNvPr id="5" name="Picture 2" descr="http://3.bp.blogspot.com/-QEkPt30fRNQ/US-EfJsZfRI/AAAAAAAASK4/JnP_SUUHRas/s1600/a.jpg">
            <a:extLst>
              <a:ext uri="{FF2B5EF4-FFF2-40B4-BE49-F238E27FC236}">
                <a16:creationId xmlns:a16="http://schemas.microsoft.com/office/drawing/2014/main" id="{62927490-4029-4215-A50A-2D7C20BFCDF3}"/>
              </a:ext>
            </a:extLst>
          </p:cNvPr>
          <p:cNvPicPr>
            <a:picLocks noChangeAspect="1" noChangeArrowheads="1"/>
          </p:cNvPicPr>
          <p:nvPr/>
        </p:nvPicPr>
        <p:blipFill>
          <a:blip r:embed="rId3" cstate="print"/>
          <a:srcRect/>
          <a:stretch>
            <a:fillRect/>
          </a:stretch>
        </p:blipFill>
        <p:spPr bwMode="auto">
          <a:xfrm>
            <a:off x="3206750" y="3048000"/>
            <a:ext cx="2730500" cy="1828800"/>
          </a:xfrm>
          <a:prstGeom prst="rect">
            <a:avLst/>
          </a:prstGeom>
          <a:noFill/>
          <a:ln w="9525">
            <a:noFill/>
            <a:miter lim="800000"/>
            <a:headEnd/>
            <a:tailEnd/>
          </a:ln>
        </p:spPr>
      </p:pic>
    </p:spTree>
    <p:extLst>
      <p:ext uri="{BB962C8B-B14F-4D97-AF65-F5344CB8AC3E}">
        <p14:creationId xmlns:p14="http://schemas.microsoft.com/office/powerpoint/2010/main" val="6825168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6E56D1-93E9-40A9-A2C2-E3AE00CE97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1" y="1"/>
            <a:ext cx="9144000" cy="38099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ct val="0"/>
              </a:spcBef>
              <a:spcAft>
                <a:spcPts val="1200"/>
              </a:spcAft>
              <a:buClrTx/>
              <a:buSzTx/>
              <a:buNone/>
            </a:pPr>
            <a:r>
              <a:rPr lang="en-US" altLang="en-US" sz="3600" dirty="0">
                <a:solidFill>
                  <a:srgbClr val="00FFFF"/>
                </a:solidFill>
                <a:effectLst>
                  <a:outerShdw blurRad="38100" dist="38100" dir="2700000" algn="tl">
                    <a:srgbClr val="000000">
                      <a:alpha val="43137"/>
                    </a:srgbClr>
                  </a:outerShdw>
                </a:effectLst>
                <a:cs typeface="Arial" charset="0"/>
              </a:rPr>
              <a:t>Deuteronomy 17:15 </a:t>
            </a:r>
          </a:p>
          <a:p>
            <a:pPr marL="0" indent="0" algn="just" eaLnBrk="1" hangingPunct="1">
              <a:spcBef>
                <a:spcPct val="0"/>
              </a:spcBef>
              <a:spcAft>
                <a:spcPts val="0"/>
              </a:spcAft>
              <a:buClrTx/>
              <a:buSzTx/>
              <a:buNone/>
            </a:pPr>
            <a:r>
              <a:rPr lang="en-US" dirty="0">
                <a:solidFill>
                  <a:srgbClr val="FFFFFF"/>
                </a:solidFill>
                <a:effectLst>
                  <a:outerShdw blurRad="38100" dist="38100" dir="2700000" algn="tl">
                    <a:srgbClr val="000000">
                      <a:alpha val="43137"/>
                    </a:srgbClr>
                  </a:outerShdw>
                </a:effectLst>
                <a:cs typeface="Arial" charset="0"/>
              </a:rPr>
              <a:t>“</a:t>
            </a:r>
            <a:r>
              <a:rPr lang="en-US" b="1" u="sng" dirty="0">
                <a:solidFill>
                  <a:srgbClr val="FFFFCC"/>
                </a:solidFill>
                <a:effectLst>
                  <a:outerShdw blurRad="38100" dist="38100" dir="2700000" algn="tl">
                    <a:srgbClr val="000000">
                      <a:alpha val="43137"/>
                    </a:srgbClr>
                  </a:outerShdw>
                </a:effectLst>
                <a:cs typeface="Arial" charset="0"/>
              </a:rPr>
              <a:t>you shall surely set a king over you whom the </a:t>
            </a:r>
            <a:r>
              <a:rPr lang="en-US" b="1" u="sng" cap="small" dirty="0">
                <a:solidFill>
                  <a:srgbClr val="FFFFCC"/>
                </a:solidFill>
                <a:effectLst>
                  <a:outerShdw blurRad="38100" dist="38100" dir="2700000" algn="tl">
                    <a:srgbClr val="000000">
                      <a:alpha val="43137"/>
                    </a:srgbClr>
                  </a:outerShdw>
                </a:effectLst>
                <a:cs typeface="Arial" charset="0"/>
              </a:rPr>
              <a:t>Lord</a:t>
            </a:r>
            <a:r>
              <a:rPr lang="en-US" b="1" u="sng" dirty="0">
                <a:solidFill>
                  <a:srgbClr val="FFFFCC"/>
                </a:solidFill>
                <a:effectLst>
                  <a:outerShdw blurRad="38100" dist="38100" dir="2700000" algn="tl">
                    <a:srgbClr val="000000">
                      <a:alpha val="43137"/>
                    </a:srgbClr>
                  </a:outerShdw>
                </a:effectLst>
                <a:cs typeface="Arial" charset="0"/>
              </a:rPr>
              <a:t> your God chooses</a:t>
            </a:r>
            <a:r>
              <a:rPr lang="en-US" dirty="0">
                <a:solidFill>
                  <a:srgbClr val="FFFFFF"/>
                </a:solidFill>
                <a:effectLst>
                  <a:outerShdw blurRad="38100" dist="38100" dir="2700000" algn="tl">
                    <a:srgbClr val="000000">
                      <a:alpha val="43137"/>
                    </a:srgbClr>
                  </a:outerShdw>
                </a:effectLst>
                <a:cs typeface="Arial" charset="0"/>
              </a:rPr>
              <a:t>, </a:t>
            </a:r>
            <a:r>
              <a:rPr lang="en-US" i="1" dirty="0">
                <a:solidFill>
                  <a:srgbClr val="FFFFFF"/>
                </a:solidFill>
                <a:effectLst>
                  <a:outerShdw blurRad="38100" dist="38100" dir="2700000" algn="tl">
                    <a:srgbClr val="000000">
                      <a:alpha val="43137"/>
                    </a:srgbClr>
                  </a:outerShdw>
                </a:effectLst>
                <a:cs typeface="Arial" charset="0"/>
              </a:rPr>
              <a:t>one</a:t>
            </a:r>
            <a:r>
              <a:rPr lang="en-US" dirty="0">
                <a:solidFill>
                  <a:srgbClr val="FFFFFF"/>
                </a:solidFill>
                <a:effectLst>
                  <a:outerShdw blurRad="38100" dist="38100" dir="2700000" algn="tl">
                    <a:srgbClr val="000000">
                      <a:alpha val="43137"/>
                    </a:srgbClr>
                  </a:outerShdw>
                </a:effectLst>
                <a:cs typeface="Arial" charset="0"/>
              </a:rPr>
              <a:t> from among your countrymen you shall set as king over yourselves; you may not put a foreigner over yourselves who is not your countryman.</a:t>
            </a:r>
            <a:r>
              <a:rPr lang="en-US" altLang="en-US" dirty="0">
                <a:solidFill>
                  <a:srgbClr val="FFFFFF"/>
                </a:solidFill>
                <a:effectLst>
                  <a:outerShdw blurRad="38100" dist="38100" dir="2700000" algn="tl">
                    <a:srgbClr val="000000">
                      <a:alpha val="43137"/>
                    </a:srgbClr>
                  </a:outerShdw>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206750" y="3048000"/>
            <a:ext cx="2730500" cy="1828800"/>
          </a:xfrm>
          <a:prstGeom prst="rect">
            <a:avLst/>
          </a:prstGeom>
          <a:noFill/>
          <a:ln w="9525">
            <a:noFill/>
            <a:miter lim="800000"/>
            <a:headEnd/>
            <a:tailEnd/>
          </a:ln>
        </p:spPr>
      </p:pic>
    </p:spTree>
    <p:extLst>
      <p:ext uri="{BB962C8B-B14F-4D97-AF65-F5344CB8AC3E}">
        <p14:creationId xmlns:p14="http://schemas.microsoft.com/office/powerpoint/2010/main" val="14248195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C6BF2A-F017-44C7-8193-A71F7B8FCB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277547"/>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Matthew 3:1-2</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Now in those days John the Baptist came, preaching in the wilderness of Judea, saying,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Repent, for the kingdom of heaven is at hand</a:t>
            </a:r>
            <a:r>
              <a:rPr lang="en-US" sz="3200" dirty="0">
                <a:effectLst>
                  <a:outerShdw blurRad="38100" dist="38100" dir="2700000" algn="tl">
                    <a:srgbClr val="000000">
                      <a:alpha val="43137"/>
                    </a:srgbClr>
                  </a:outerShdw>
                </a:effectLst>
                <a:latin typeface="Calibri" panose="020F0502020204030204" pitchFamily="34" charset="0"/>
              </a:rPr>
              <a:t>.”</a:t>
            </a:r>
          </a:p>
        </p:txBody>
      </p:sp>
      <p:pic>
        <p:nvPicPr>
          <p:cNvPr id="5" name="Picture 2" descr="http://3.bp.blogspot.com/-QEkPt30fRNQ/US-EfJsZfRI/AAAAAAAASK4/JnP_SUUHRas/s1600/a.jpg">
            <a:extLst>
              <a:ext uri="{FF2B5EF4-FFF2-40B4-BE49-F238E27FC236}">
                <a16:creationId xmlns:a16="http://schemas.microsoft.com/office/drawing/2014/main" id="{9B708EBB-BBE2-4F2C-8EFB-2DA4149643E1}"/>
              </a:ext>
            </a:extLst>
          </p:cNvPr>
          <p:cNvPicPr>
            <a:picLocks noChangeAspect="1" noChangeArrowheads="1"/>
          </p:cNvPicPr>
          <p:nvPr/>
        </p:nvPicPr>
        <p:blipFill>
          <a:blip r:embed="rId3" cstate="print"/>
          <a:srcRect/>
          <a:stretch>
            <a:fillRect/>
          </a:stretch>
        </p:blipFill>
        <p:spPr bwMode="auto">
          <a:xfrm>
            <a:off x="3206750" y="3048000"/>
            <a:ext cx="2730500" cy="1828800"/>
          </a:xfrm>
          <a:prstGeom prst="rect">
            <a:avLst/>
          </a:prstGeom>
          <a:noFill/>
          <a:ln w="9525">
            <a:noFill/>
            <a:miter lim="800000"/>
            <a:headEnd/>
            <a:tailEnd/>
          </a:ln>
        </p:spPr>
      </p:pic>
    </p:spTree>
    <p:extLst>
      <p:ext uri="{BB962C8B-B14F-4D97-AF65-F5344CB8AC3E}">
        <p14:creationId xmlns:p14="http://schemas.microsoft.com/office/powerpoint/2010/main" val="26249940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5DD3DE-55FD-4940-8E05-091B1A45EF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371600" y="1"/>
            <a:ext cx="6400800" cy="2277547"/>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Matthew 4:17</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From that time Jesus began to preach and say,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Repent, for the kingdom of heaven is at hand</a:t>
            </a:r>
            <a:r>
              <a:rPr lang="en-US" sz="3200" dirty="0">
                <a:effectLst>
                  <a:outerShdw blurRad="38100" dist="38100" dir="2700000" algn="tl">
                    <a:srgbClr val="000000">
                      <a:alpha val="43137"/>
                    </a:srgbClr>
                  </a:outerShdw>
                </a:effectLst>
                <a:latin typeface="Calibri" panose="020F0502020204030204" pitchFamily="34" charset="0"/>
              </a:rPr>
              <a:t>.’”</a:t>
            </a:r>
            <a:endParaRPr lang="en-US" altLang="en-US" sz="3200" kern="0" dirty="0">
              <a:effectLst>
                <a:outerShdw blurRad="38100" dist="38100" dir="2700000" algn="tl">
                  <a:srgbClr val="000000">
                    <a:alpha val="43137"/>
                  </a:srgbClr>
                </a:outerShdw>
              </a:effectLst>
              <a:latin typeface="Calibri" panose="020F0502020204030204" pitchFamily="34" charset="0"/>
            </a:endParaRPr>
          </a:p>
        </p:txBody>
      </p:sp>
      <p:pic>
        <p:nvPicPr>
          <p:cNvPr id="5" name="Picture 2" descr="http://3.bp.blogspot.com/-QEkPt30fRNQ/US-EfJsZfRI/AAAAAAAASK4/JnP_SUUHRas/s1600/a.jpg">
            <a:extLst>
              <a:ext uri="{FF2B5EF4-FFF2-40B4-BE49-F238E27FC236}">
                <a16:creationId xmlns:a16="http://schemas.microsoft.com/office/drawing/2014/main" id="{FFF59429-B8DA-462A-8343-19202AFAD3AF}"/>
              </a:ext>
            </a:extLst>
          </p:cNvPr>
          <p:cNvPicPr>
            <a:picLocks noChangeAspect="1" noChangeArrowheads="1"/>
          </p:cNvPicPr>
          <p:nvPr/>
        </p:nvPicPr>
        <p:blipFill>
          <a:blip r:embed="rId3" cstate="print"/>
          <a:srcRect/>
          <a:stretch>
            <a:fillRect/>
          </a:stretch>
        </p:blipFill>
        <p:spPr bwMode="auto">
          <a:xfrm>
            <a:off x="3206750" y="3048000"/>
            <a:ext cx="2730500" cy="1828800"/>
          </a:xfrm>
          <a:prstGeom prst="rect">
            <a:avLst/>
          </a:prstGeom>
          <a:noFill/>
          <a:ln w="9525">
            <a:noFill/>
            <a:miter lim="800000"/>
            <a:headEnd/>
            <a:tailEnd/>
          </a:ln>
        </p:spPr>
      </p:pic>
    </p:spTree>
    <p:extLst>
      <p:ext uri="{BB962C8B-B14F-4D97-AF65-F5344CB8AC3E}">
        <p14:creationId xmlns:p14="http://schemas.microsoft.com/office/powerpoint/2010/main" val="29860302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B9CF2D-3C69-4F85-922E-18096D7EBF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339376"/>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Matthew 10:5-7</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These twelve Jesus sent out after instructing them: “Do not go in </a:t>
            </a:r>
            <a:r>
              <a:rPr lang="en-US" sz="3200" i="1" dirty="0">
                <a:effectLst>
                  <a:outerShdw blurRad="38100" dist="38100" dir="2700000" algn="tl">
                    <a:srgbClr val="000000">
                      <a:alpha val="43137"/>
                    </a:srgbClr>
                  </a:outerShdw>
                </a:effectLst>
                <a:latin typeface="Calibri" panose="020F0502020204030204" pitchFamily="34" charset="0"/>
              </a:rPr>
              <a:t>the</a:t>
            </a:r>
            <a:r>
              <a:rPr lang="en-US" sz="3200" dirty="0">
                <a:effectLst>
                  <a:outerShdw blurRad="38100" dist="38100" dir="2700000" algn="tl">
                    <a:srgbClr val="000000">
                      <a:alpha val="43137"/>
                    </a:srgbClr>
                  </a:outerShdw>
                </a:effectLst>
                <a:latin typeface="Calibri" panose="020F0502020204030204" pitchFamily="34" charset="0"/>
              </a:rPr>
              <a:t> way of </a:t>
            </a:r>
            <a:r>
              <a:rPr lang="en-US" sz="3200" i="1" dirty="0">
                <a:effectLst>
                  <a:outerShdw blurRad="38100" dist="38100" dir="2700000" algn="tl">
                    <a:srgbClr val="000000">
                      <a:alpha val="43137"/>
                    </a:srgbClr>
                  </a:outerShdw>
                </a:effectLst>
                <a:latin typeface="Calibri" panose="020F0502020204030204" pitchFamily="34" charset="0"/>
              </a:rPr>
              <a:t>the</a:t>
            </a:r>
            <a:r>
              <a:rPr lang="en-US" sz="3200" dirty="0">
                <a:effectLst>
                  <a:outerShdw blurRad="38100" dist="38100" dir="2700000" algn="tl">
                    <a:srgbClr val="000000">
                      <a:alpha val="43137"/>
                    </a:srgbClr>
                  </a:outerShdw>
                </a:effectLst>
                <a:latin typeface="Calibri" panose="020F0502020204030204" pitchFamily="34" charset="0"/>
              </a:rPr>
              <a:t> Gentiles, and do not enter </a:t>
            </a:r>
            <a:r>
              <a:rPr lang="en-US" sz="3200" i="1" dirty="0">
                <a:effectLst>
                  <a:outerShdw blurRad="38100" dist="38100" dir="2700000" algn="tl">
                    <a:srgbClr val="000000">
                      <a:alpha val="43137"/>
                    </a:srgbClr>
                  </a:outerShdw>
                </a:effectLst>
                <a:latin typeface="Calibri" panose="020F0502020204030204" pitchFamily="34" charset="0"/>
              </a:rPr>
              <a:t>any</a:t>
            </a:r>
            <a:r>
              <a:rPr lang="en-US" sz="3200" dirty="0">
                <a:effectLst>
                  <a:outerShdw blurRad="38100" dist="38100" dir="2700000" algn="tl">
                    <a:srgbClr val="000000">
                      <a:alpha val="43137"/>
                    </a:srgbClr>
                  </a:outerShdw>
                </a:effectLst>
                <a:latin typeface="Calibri" panose="020F0502020204030204" pitchFamily="34" charset="0"/>
              </a:rPr>
              <a:t> city of the Samaritans; </a:t>
            </a:r>
            <a:r>
              <a:rPr lang="en-US" sz="3200" baseline="30000" dirty="0">
                <a:effectLst>
                  <a:outerShdw blurRad="38100" dist="38100" dir="2700000" algn="tl">
                    <a:srgbClr val="000000">
                      <a:alpha val="43137"/>
                    </a:srgbClr>
                  </a:outerShdw>
                </a:effectLst>
                <a:latin typeface="Calibri" panose="020F0502020204030204" pitchFamily="34" charset="0"/>
              </a:rPr>
              <a:t>6 </a:t>
            </a:r>
            <a:r>
              <a:rPr lang="en-US" sz="3200" dirty="0">
                <a:effectLst>
                  <a:outerShdw blurRad="38100" dist="38100" dir="2700000" algn="tl">
                    <a:srgbClr val="000000">
                      <a:alpha val="43137"/>
                    </a:srgbClr>
                  </a:outerShdw>
                </a:effectLst>
                <a:latin typeface="Calibri" panose="020F0502020204030204" pitchFamily="34" charset="0"/>
              </a:rPr>
              <a:t>but rather go to the lost sheep of the house of Israel. </a:t>
            </a:r>
            <a:r>
              <a:rPr lang="en-US" sz="3200" baseline="30000" dirty="0">
                <a:effectLst>
                  <a:outerShdw blurRad="38100" dist="38100" dir="2700000" algn="tl">
                    <a:srgbClr val="000000">
                      <a:alpha val="43137"/>
                    </a:srgbClr>
                  </a:outerShdw>
                </a:effectLst>
                <a:latin typeface="Calibri" panose="020F0502020204030204" pitchFamily="34" charset="0"/>
              </a:rPr>
              <a:t>7 </a:t>
            </a:r>
            <a:r>
              <a:rPr lang="en-US" sz="3200" dirty="0">
                <a:effectLst>
                  <a:outerShdw blurRad="38100" dist="38100" dir="2700000" algn="tl">
                    <a:srgbClr val="000000">
                      <a:alpha val="43137"/>
                    </a:srgbClr>
                  </a:outerShdw>
                </a:effectLst>
                <a:latin typeface="Calibri" panose="020F0502020204030204" pitchFamily="34" charset="0"/>
              </a:rPr>
              <a:t>And as you go, preach, saying,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kingdom of heaven is at hand</a:t>
            </a:r>
            <a:r>
              <a:rPr lang="en-US" sz="3200" dirty="0">
                <a:effectLst>
                  <a:outerShdw blurRad="38100" dist="38100" dir="2700000" algn="tl">
                    <a:srgbClr val="000000">
                      <a:alpha val="43137"/>
                    </a:srgbClr>
                  </a:outerShdw>
                </a:effectLst>
                <a:latin typeface="Calibri" panose="020F0502020204030204" pitchFamily="34" charset="0"/>
              </a:rPr>
              <a:t>.’”</a:t>
            </a:r>
            <a:endParaRPr lang="en-US" altLang="en-US" sz="32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1942513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0" y="1447800"/>
            <a:ext cx="9144000" cy="5334000"/>
          </a:xfrm>
        </p:spPr>
        <p:txBody>
          <a:bodyPr/>
          <a:lstStyle/>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Tribulation's purpose concerns Israel (Jer 30:7; Dan 9:24)</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 biblical reference to the church on earth during the Tribulation period (Rev 4-22)</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Church is promised an exemption from divine wrath (1 Thess 1:10; 5:9; Rom 5:9; Rev 3:10; 6:17)</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imminent (1 Cor 15:51; 1 Thess 4:15)</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Rapture is a comfort (1 Thess 4:18)</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Antichrist cannot come to power until the restrainer is removed (2 Thess 2:6-7)</a:t>
            </a:r>
          </a:p>
          <a:p>
            <a:pPr marL="514350" indent="-514350" eaLnBrk="1" hangingPunct="1">
              <a:spcBef>
                <a:spcPts val="0"/>
              </a:spcBef>
              <a:spcAft>
                <a:spcPts val="900"/>
              </a:spcAft>
              <a:buClr>
                <a:srgbClr val="00FFFF"/>
              </a:buClr>
              <a:buSzPct val="100000"/>
              <a:buFont typeface="+mj-lt"/>
              <a:buAutoNum type="arabicPeriod"/>
              <a:defRPr/>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Symbolic parallels (2 Peter 2:5-9)</a:t>
            </a:r>
            <a:endPar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2636A59E-F606-4720-AC0C-C62BB4647C7D}"/>
              </a:ext>
            </a:extLst>
          </p:cNvPr>
          <p:cNvSpPr/>
          <p:nvPr/>
        </p:nvSpPr>
        <p:spPr>
          <a:xfrm>
            <a:off x="0" y="218182"/>
            <a:ext cx="9144000" cy="1154162"/>
          </a:xfrm>
          <a:prstGeom prst="rect">
            <a:avLst/>
          </a:prstGeom>
        </p:spPr>
        <p:txBody>
          <a:bodyPr wrap="square">
            <a:spAutoFit/>
          </a:bodyPr>
          <a:lstStyle/>
          <a:p>
            <a:pPr algn="ctr">
              <a:spcAft>
                <a:spcPts val="6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When is the Rapture?</a:t>
            </a:r>
          </a:p>
          <a:p>
            <a:pPr algn="ct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Arguments Favoring the Pre-Tribulation View</a:t>
            </a:r>
          </a:p>
        </p:txBody>
      </p:sp>
    </p:spTree>
    <p:extLst>
      <p:ext uri="{BB962C8B-B14F-4D97-AF65-F5344CB8AC3E}">
        <p14:creationId xmlns:p14="http://schemas.microsoft.com/office/powerpoint/2010/main" val="3210449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1FD54F-5DA6-4BEC-B32B-141F2CB0FA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339376"/>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Luke 10:9</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Now after this the Lord appointed seventy others, and sent them in pairs ahead of Him to every city and place where He Himself was going to come…and heal those in it who are sick, and say to them,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The kingdom of God has come near to you</a:t>
            </a:r>
            <a:r>
              <a:rPr lang="en-US" sz="3200" dirty="0">
                <a:effectLst>
                  <a:outerShdw blurRad="38100" dist="38100" dir="2700000" algn="tl">
                    <a:srgbClr val="000000">
                      <a:alpha val="43137"/>
                    </a:srgbClr>
                  </a:outerShdw>
                </a:effectLst>
                <a:latin typeface="Calibri" panose="020F0502020204030204" pitchFamily="34" charset="0"/>
              </a:rPr>
              <a:t>.’”</a:t>
            </a:r>
            <a:endParaRPr lang="en-US" altLang="en-US" sz="3200" kern="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5580764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304800" y="228600"/>
            <a:ext cx="8534400" cy="1143000"/>
          </a:xfrm>
        </p:spPr>
        <p:txBody>
          <a:bodyPr/>
          <a:lstStyle/>
          <a:p>
            <a:pPr algn="ctr" eaLnBrk="1" hangingPunct="1">
              <a:defRPr/>
            </a:pPr>
            <a:r>
              <a:rPr lang="en-US" altLang="en-US" sz="4000" dirty="0">
                <a:solidFill>
                  <a:srgbClr val="00FFFF"/>
                </a:solidFill>
                <a:effectLst>
                  <a:outerShdw blurRad="38100" dist="38100" dir="2700000" algn="tl">
                    <a:srgbClr val="000000">
                      <a:alpha val="43137"/>
                    </a:srgbClr>
                  </a:outerShdw>
                </a:effectLst>
              </a:rPr>
              <a:t>Messengers of the Kingdom In Matthew</a:t>
            </a:r>
          </a:p>
        </p:txBody>
      </p:sp>
      <p:sp>
        <p:nvSpPr>
          <p:cNvPr id="145411" name="Rectangle 3"/>
          <p:cNvSpPr>
            <a:spLocks noGrp="1" noChangeArrowheads="1"/>
          </p:cNvSpPr>
          <p:nvPr>
            <p:ph type="body" sz="half" idx="4294967295"/>
          </p:nvPr>
        </p:nvSpPr>
        <p:spPr>
          <a:xfrm>
            <a:off x="4657729" y="1905003"/>
            <a:ext cx="4257673" cy="3581398"/>
          </a:xfrm>
        </p:spPr>
        <p:txBody>
          <a:bodyPr/>
          <a:lstStyle/>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John the Baptist – 3:2</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Jesus Christ – 4:17</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12 Apostles – 10:5-7</a:t>
            </a:r>
          </a:p>
          <a:p>
            <a:pPr marL="461963" indent="-461963" eaLnBrk="1" hangingPunct="1">
              <a:spcBef>
                <a:spcPts val="1200"/>
              </a:spcBef>
              <a:spcAft>
                <a:spcPts val="1200"/>
              </a:spcAft>
            </a:pPr>
            <a:r>
              <a:rPr lang="en-US" altLang="en-US" sz="3000" dirty="0">
                <a:effectLst>
                  <a:outerShdw blurRad="38100" dist="38100" dir="2700000" algn="tl">
                    <a:srgbClr val="000000">
                      <a:alpha val="43137"/>
                    </a:srgbClr>
                  </a:outerShdw>
                </a:effectLst>
              </a:rPr>
              <a:t>Seventy – Luke 10:1, 9</a:t>
            </a:r>
          </a:p>
        </p:txBody>
      </p:sp>
      <p:pic>
        <p:nvPicPr>
          <p:cNvPr id="145412" name="Picture 4" descr="j0275620"/>
          <p:cNvPicPr>
            <a:picLocks noGrp="1" noChangeAspect="1" noChangeArrowheads="1"/>
          </p:cNvPicPr>
          <p:nvPr>
            <p:ph type="clipArt" sz="half" idx="4294967295"/>
          </p:nvPr>
        </p:nvPicPr>
        <p:blipFill>
          <a:blip r:embed="rId2" cstate="print"/>
          <a:srcRect/>
          <a:stretch>
            <a:fillRect/>
          </a:stretch>
        </p:blipFill>
        <p:spPr>
          <a:xfrm>
            <a:off x="295277" y="1905004"/>
            <a:ext cx="4048124" cy="3292475"/>
          </a:xfrm>
        </p:spPr>
      </p:pic>
      <p:sp>
        <p:nvSpPr>
          <p:cNvPr id="145413" name="TextBox 4"/>
          <p:cNvSpPr txBox="1">
            <a:spLocks noChangeArrowheads="1"/>
          </p:cNvSpPr>
          <p:nvPr/>
        </p:nvSpPr>
        <p:spPr bwMode="auto">
          <a:xfrm>
            <a:off x="2290766" y="6324602"/>
            <a:ext cx="4562473" cy="461665"/>
          </a:xfrm>
          <a:prstGeom prst="rect">
            <a:avLst/>
          </a:prstGeom>
          <a:noFill/>
          <a:ln w="9525">
            <a:noFill/>
            <a:miter lim="800000"/>
            <a:headEnd/>
            <a:tailEnd/>
          </a:ln>
        </p:spPr>
        <p:txBody>
          <a:bodyPr wrap="square">
            <a:spAutoFit/>
          </a:bodyPr>
          <a:lstStyle/>
          <a:p>
            <a:pPr algn="ctr"/>
            <a:r>
              <a:rPr lang="en-US" altLang="en-US" kern="0" dirty="0">
                <a:effectLst>
                  <a:outerShdw blurRad="38100" dist="38100" dir="2700000" algn="tl">
                    <a:srgbClr val="000000">
                      <a:alpha val="43137"/>
                    </a:srgbClr>
                  </a:outerShdw>
                </a:effectLst>
                <a:latin typeface="Calibri" panose="020F0502020204030204" pitchFamily="34" charset="0"/>
              </a:rPr>
              <a:t>Toussaint, </a:t>
            </a:r>
            <a:r>
              <a:rPr lang="en-US" altLang="en-US" i="1" kern="0" dirty="0">
                <a:effectLst>
                  <a:outerShdw blurRad="38100" dist="38100" dir="2700000" algn="tl">
                    <a:srgbClr val="000000">
                      <a:alpha val="43137"/>
                    </a:srgbClr>
                  </a:outerShdw>
                </a:effectLst>
                <a:latin typeface="Calibri" panose="020F0502020204030204" pitchFamily="34" charset="0"/>
              </a:rPr>
              <a:t>Behold the King</a:t>
            </a:r>
            <a:r>
              <a:rPr lang="en-US" altLang="en-US" kern="0" dirty="0">
                <a:effectLst>
                  <a:outerShdw blurRad="38100" dist="38100" dir="2700000" algn="tl">
                    <a:srgbClr val="000000">
                      <a:alpha val="43137"/>
                    </a:srgbClr>
                  </a:outerShdw>
                </a:effectLst>
                <a:latin typeface="Calibri" panose="020F0502020204030204" pitchFamily="34" charset="0"/>
              </a:rPr>
              <a:t>, 18-20</a:t>
            </a:r>
          </a:p>
        </p:txBody>
      </p:sp>
    </p:spTree>
    <p:extLst>
      <p:ext uri="{BB962C8B-B14F-4D97-AF65-F5344CB8AC3E}">
        <p14:creationId xmlns:p14="http://schemas.microsoft.com/office/powerpoint/2010/main" val="26880886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532F67-3F0A-4741-81D9-984F5FCC7A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661997" y="0"/>
            <a:ext cx="7820006" cy="2354491"/>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Matthew 12:24</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But when the Pharisees heard </a:t>
            </a:r>
            <a:r>
              <a:rPr lang="en-US" sz="3200" i="1" dirty="0">
                <a:effectLst>
                  <a:outerShdw blurRad="38100" dist="38100" dir="2700000" algn="tl">
                    <a:srgbClr val="000000">
                      <a:alpha val="43137"/>
                    </a:srgbClr>
                  </a:outerShdw>
                </a:effectLst>
                <a:latin typeface="Calibri" panose="020F0502020204030204" pitchFamily="34" charset="0"/>
              </a:rPr>
              <a:t>this</a:t>
            </a:r>
            <a:r>
              <a:rPr lang="en-US" sz="3200" dirty="0">
                <a:effectLst>
                  <a:outerShdw blurRad="38100" dist="38100" dir="2700000" algn="tl">
                    <a:srgbClr val="000000">
                      <a:alpha val="43137"/>
                    </a:srgbClr>
                  </a:outerShdw>
                </a:effectLst>
                <a:latin typeface="Calibri" panose="020F0502020204030204" pitchFamily="34" charset="0"/>
              </a:rPr>
              <a:t>, they said, “This man casts out demons only by </a:t>
            </a:r>
            <a:r>
              <a:rPr lang="en-US" sz="3200" dirty="0" err="1">
                <a:effectLst>
                  <a:outerShdw blurRad="38100" dist="38100" dir="2700000" algn="tl">
                    <a:srgbClr val="000000">
                      <a:alpha val="43137"/>
                    </a:srgbClr>
                  </a:outerShdw>
                </a:effectLst>
                <a:latin typeface="Calibri" panose="020F0502020204030204" pitchFamily="34" charset="0"/>
              </a:rPr>
              <a:t>Beelzebul</a:t>
            </a:r>
            <a:r>
              <a:rPr lang="en-US" sz="3200" dirty="0">
                <a:effectLst>
                  <a:outerShdw blurRad="38100" dist="38100" dir="2700000" algn="tl">
                    <a:srgbClr val="000000">
                      <a:alpha val="43137"/>
                    </a:srgbClr>
                  </a:outerShdw>
                </a:effectLst>
                <a:latin typeface="Calibri" panose="020F0502020204030204" pitchFamily="34" charset="0"/>
              </a:rPr>
              <a:t> the ruler of the demons.”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0" y="2667000"/>
            <a:ext cx="3048000" cy="2286000"/>
          </a:xfrm>
          <a:prstGeom prst="ellipse">
            <a:avLst/>
          </a:prstGeom>
          <a:ln>
            <a:noFill/>
          </a:ln>
          <a:effectLst>
            <a:softEdge rad="112500"/>
          </a:effectLst>
        </p:spPr>
      </p:pic>
    </p:spTree>
    <p:extLst>
      <p:ext uri="{BB962C8B-B14F-4D97-AF65-F5344CB8AC3E}">
        <p14:creationId xmlns:p14="http://schemas.microsoft.com/office/powerpoint/2010/main" val="40143785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46357"/>
            <a:ext cx="8229600" cy="847152"/>
          </a:xfrm>
        </p:spPr>
        <p:txBody>
          <a:bodyPr/>
          <a:lstStyle/>
          <a:p>
            <a:pPr algn="ctr" eaLnBrk="1" hangingPunct="1"/>
            <a:r>
              <a:rPr lang="en-US" sz="4000" dirty="0">
                <a:solidFill>
                  <a:srgbClr val="00FFFF"/>
                </a:solidFill>
                <a:effectLst>
                  <a:outerShdw blurRad="38100" dist="38100" dir="2700000" algn="tl">
                    <a:srgbClr val="000000">
                      <a:alpha val="43137"/>
                    </a:srgbClr>
                  </a:outerShdw>
                </a:effectLst>
              </a:rPr>
              <a:t>Matthew Outline</a:t>
            </a:r>
          </a:p>
        </p:txBody>
      </p:sp>
      <p:sp>
        <p:nvSpPr>
          <p:cNvPr id="26627" name="Rectangle 3"/>
          <p:cNvSpPr>
            <a:spLocks noGrp="1" noChangeArrowheads="1"/>
          </p:cNvSpPr>
          <p:nvPr>
            <p:ph type="body" idx="1"/>
          </p:nvPr>
        </p:nvSpPr>
        <p:spPr>
          <a:xfrm>
            <a:off x="164969" y="1244338"/>
            <a:ext cx="8814062" cy="5184742"/>
          </a:xfrm>
        </p:spPr>
        <p:txBody>
          <a:bodyPr/>
          <a:lstStyle/>
          <a:p>
            <a:pPr marL="0" indent="0" eaLnBrk="1" hangingPunct="1">
              <a:lnSpc>
                <a:spcPct val="90000"/>
              </a:lnSpc>
              <a:buNone/>
              <a:defRPr/>
            </a:pPr>
            <a:r>
              <a:rPr lang="en-US" sz="2800" dirty="0">
                <a:effectLst>
                  <a:outerShdw blurRad="38100" dist="38100" dir="2700000" algn="tl">
                    <a:srgbClr val="000000">
                      <a:alpha val="43137"/>
                    </a:srgbClr>
                  </a:outerShdw>
                </a:effectLst>
              </a:rPr>
              <a:t>Pedigree of the king (1</a:t>
            </a:r>
            <a:r>
              <a:rPr lang="en-US" sz="2800" dirty="0">
                <a:effectLst>
                  <a:outerShdw blurRad="38100" dist="38100" dir="2700000" algn="tl">
                    <a:srgbClr val="000000">
                      <a:alpha val="43137"/>
                    </a:srgbClr>
                  </a:outerShdw>
                </a:effectLst>
                <a:cs typeface="Calibri" panose="020F0502020204030204" pitchFamily="34" charset="0"/>
              </a:rPr>
              <a:t>–2)</a:t>
            </a:r>
            <a:endParaRPr lang="en-US" sz="2800" dirty="0">
              <a:effectLst>
                <a:outerShdw blurRad="38100" dist="38100" dir="2700000" algn="tl">
                  <a:srgbClr val="000000">
                    <a:alpha val="43137"/>
                  </a:srgbClr>
                </a:outerShdw>
              </a:effectLst>
            </a:endParaRPr>
          </a:p>
          <a:p>
            <a:pPr lvl="1" eaLnBrk="1" hangingPunct="1">
              <a:lnSpc>
                <a:spcPct val="90000"/>
              </a:lnSpc>
              <a:defRPr/>
            </a:pPr>
            <a:r>
              <a:rPr lang="en-US" sz="2800" dirty="0">
                <a:effectLst>
                  <a:outerShdw blurRad="38100" dist="38100" dir="2700000" algn="tl">
                    <a:srgbClr val="000000">
                      <a:alpha val="43137"/>
                    </a:srgbClr>
                  </a:outerShdw>
                </a:effectLst>
              </a:rPr>
              <a:t>Preparation of the king (3</a:t>
            </a:r>
            <a:r>
              <a:rPr lang="en-US" sz="2800" dirty="0">
                <a:effectLst>
                  <a:outerShdw blurRad="38100" dist="38100" dir="2700000" algn="tl">
                    <a:srgbClr val="000000">
                      <a:alpha val="43137"/>
                    </a:srgbClr>
                  </a:outerShdw>
                </a:effectLst>
                <a:cs typeface="Calibri" panose="020F0502020204030204" pitchFamily="34" charset="0"/>
              </a:rPr>
              <a:t>–4)</a:t>
            </a:r>
            <a:endParaRPr lang="en-US" sz="2800" dirty="0">
              <a:effectLst>
                <a:outerShdw blurRad="38100" dist="38100" dir="2700000" algn="tl">
                  <a:srgbClr val="000000">
                    <a:alpha val="43137"/>
                  </a:srgbClr>
                </a:outerShdw>
              </a:effectLst>
            </a:endParaRPr>
          </a:p>
          <a:p>
            <a:pPr lvl="2" eaLnBrk="1" hangingPunct="1">
              <a:lnSpc>
                <a:spcPct val="90000"/>
              </a:lnSpc>
              <a:defRPr/>
            </a:pPr>
            <a:r>
              <a:rPr lang="en-US" sz="2800" dirty="0">
                <a:effectLst>
                  <a:outerShdw blurRad="38100" dist="38100" dir="2700000" algn="tl">
                    <a:srgbClr val="000000">
                      <a:alpha val="43137"/>
                    </a:srgbClr>
                  </a:outerShdw>
                </a:effectLst>
              </a:rPr>
              <a:t>Pedagogy of the king (5</a:t>
            </a:r>
            <a:r>
              <a:rPr lang="en-US" sz="2800" dirty="0">
                <a:effectLst>
                  <a:outerShdw blurRad="38100" dist="38100" dir="2700000" algn="tl">
                    <a:srgbClr val="000000">
                      <a:alpha val="43137"/>
                    </a:srgbClr>
                  </a:outerShdw>
                </a:effectLst>
                <a:cs typeface="Calibri" panose="020F0502020204030204" pitchFamily="34" charset="0"/>
              </a:rPr>
              <a:t>–7)</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Power of the king (8</a:t>
            </a:r>
            <a:r>
              <a:rPr lang="en-US" sz="2800" dirty="0">
                <a:effectLst>
                  <a:outerShdw blurRad="38100" dist="38100" dir="2700000" algn="tl">
                    <a:srgbClr val="000000">
                      <a:alpha val="43137"/>
                    </a:srgbClr>
                  </a:outerShdw>
                </a:effectLst>
                <a:cs typeface="Calibri" panose="020F0502020204030204" pitchFamily="34" charset="0"/>
              </a:rPr>
              <a:t>–9)</a:t>
            </a:r>
          </a:p>
          <a:p>
            <a:pPr lvl="4" eaLnBrk="1" hangingPunct="1">
              <a:lnSpc>
                <a:spcPct val="90000"/>
              </a:lnSpc>
              <a:defRPr/>
            </a:pPr>
            <a:r>
              <a:rPr lang="en-US" sz="2800" dirty="0">
                <a:effectLst>
                  <a:outerShdw blurRad="38100" dist="38100" dir="2700000" algn="tl">
                    <a:srgbClr val="000000">
                      <a:alpha val="43137"/>
                    </a:srgbClr>
                  </a:outerShdw>
                </a:effectLst>
                <a:cs typeface="Calibri" panose="020F0502020204030204" pitchFamily="34" charset="0"/>
              </a:rPr>
              <a:t>Program of the king (10)</a:t>
            </a:r>
            <a:endParaRPr lang="en-US" sz="2800" dirty="0">
              <a:effectLst>
                <a:outerShdw blurRad="38100" dist="38100" dir="2700000" algn="tl">
                  <a:srgbClr val="000000">
                    <a:alpha val="43137"/>
                  </a:srgbClr>
                </a:outerShdw>
              </a:effectLst>
            </a:endParaRPr>
          </a:p>
          <a:p>
            <a:pPr lvl="5">
              <a:lnSpc>
                <a:spcPct val="90000"/>
              </a:lnSpc>
              <a:defRPr/>
            </a:pPr>
            <a:r>
              <a:rPr lang="en-US" sz="2800" dirty="0">
                <a:effectLst>
                  <a:outerShdw blurRad="38100" dist="38100" dir="2700000" algn="tl">
                    <a:srgbClr val="000000">
                      <a:alpha val="43137"/>
                    </a:srgbClr>
                  </a:outerShdw>
                </a:effectLst>
                <a:latin typeface="Calibri" panose="020F0502020204030204" pitchFamily="34" charset="0"/>
              </a:rPr>
              <a:t>Progressive rejection of the king (11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endParaRPr lang="en-US" sz="2800" dirty="0">
              <a:effectLst>
                <a:outerShdw blurRad="38100" dist="38100" dir="2700000" algn="tl">
                  <a:srgbClr val="000000">
                    <a:alpha val="43137"/>
                  </a:srgbClr>
                </a:outerShdw>
              </a:effectLst>
              <a:latin typeface="Calibri" panose="020F0502020204030204" pitchFamily="34" charset="0"/>
            </a:endParaRPr>
          </a:p>
          <a:p>
            <a:pPr lvl="4" eaLnBrk="1" hangingPunct="1">
              <a:lnSpc>
                <a:spcPct val="90000"/>
              </a:lnSpc>
              <a:defRPr/>
            </a:pPr>
            <a:r>
              <a:rPr lang="en-US" sz="2800" dirty="0">
                <a:effectLst>
                  <a:outerShdw blurRad="38100" dist="38100" dir="2700000" algn="tl">
                    <a:srgbClr val="000000">
                      <a:alpha val="43137"/>
                    </a:srgbClr>
                  </a:outerShdw>
                </a:effectLst>
              </a:rPr>
              <a:t>Preparation of the king’s disciples (13</a:t>
            </a:r>
            <a:r>
              <a:rPr lang="en-US" sz="2800" dirty="0">
                <a:effectLst>
                  <a:outerShdw blurRad="38100" dist="38100" dir="2700000" algn="tl">
                    <a:srgbClr val="000000">
                      <a:alpha val="43137"/>
                    </a:srgbClr>
                  </a:outerShdw>
                </a:effectLst>
                <a:cs typeface="Calibri" panose="020F0502020204030204" pitchFamily="34" charset="0"/>
              </a:rPr>
              <a:t>–20)</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Presentation &amp; rejection of the king (21</a:t>
            </a:r>
            <a:r>
              <a:rPr lang="en-US" sz="2800" dirty="0">
                <a:effectLst>
                  <a:outerShdw blurRad="38100" dist="38100" dir="2700000" algn="tl">
                    <a:srgbClr val="000000">
                      <a:alpha val="43137"/>
                    </a:srgbClr>
                  </a:outerShdw>
                </a:effectLst>
                <a:cs typeface="Calibri" panose="020F0502020204030204" pitchFamily="34" charset="0"/>
              </a:rPr>
              <a:t>–23)</a:t>
            </a:r>
            <a:r>
              <a:rPr lang="en-US" sz="2800" dirty="0">
                <a:effectLst>
                  <a:outerShdw blurRad="38100" dist="38100" dir="2700000" algn="tl">
                    <a:srgbClr val="000000">
                      <a:alpha val="43137"/>
                    </a:srgbClr>
                  </a:outerShdw>
                </a:effectLst>
              </a:rPr>
              <a:t> </a:t>
            </a:r>
          </a:p>
          <a:p>
            <a:pPr lvl="2" eaLnBrk="1" hangingPunct="1">
              <a:lnSpc>
                <a:spcPct val="90000"/>
              </a:lnSpc>
              <a:defRPr/>
            </a:pPr>
            <a:r>
              <a:rPr lang="en-US" sz="2800" dirty="0">
                <a:effectLst>
                  <a:outerShdw blurRad="38100" dist="38100" dir="2700000" algn="tl">
                    <a:srgbClr val="000000">
                      <a:alpha val="43137"/>
                    </a:srgbClr>
                  </a:outerShdw>
                </a:effectLst>
              </a:rPr>
              <a:t>Prophecies of the king (24</a:t>
            </a:r>
            <a:r>
              <a:rPr lang="en-US" sz="2800" dirty="0">
                <a:effectLst>
                  <a:outerShdw blurRad="38100" dist="38100" dir="2700000" algn="tl">
                    <a:srgbClr val="000000">
                      <a:alpha val="43137"/>
                    </a:srgbClr>
                  </a:outerShdw>
                </a:effectLst>
                <a:cs typeface="Calibri" panose="020F0502020204030204" pitchFamily="34" charset="0"/>
              </a:rPr>
              <a:t>–25)</a:t>
            </a:r>
            <a:endParaRPr lang="en-US" sz="2800" dirty="0">
              <a:effectLst>
                <a:outerShdw blurRad="38100" dist="38100" dir="2700000" algn="tl">
                  <a:srgbClr val="000000">
                    <a:alpha val="43137"/>
                  </a:srgbClr>
                </a:outerShdw>
              </a:effectLst>
            </a:endParaRPr>
          </a:p>
          <a:p>
            <a:pPr lvl="1" eaLnBrk="1" hangingPunct="1">
              <a:lnSpc>
                <a:spcPct val="90000"/>
              </a:lnSpc>
              <a:defRPr/>
            </a:pPr>
            <a:r>
              <a:rPr lang="en-US" sz="2800" dirty="0">
                <a:effectLst>
                  <a:outerShdw blurRad="38100" dist="38100" dir="2700000" algn="tl">
                    <a:srgbClr val="000000">
                      <a:alpha val="43137"/>
                    </a:srgbClr>
                  </a:outerShdw>
                </a:effectLst>
              </a:rPr>
              <a:t>Passion of the king (26</a:t>
            </a:r>
            <a:r>
              <a:rPr lang="en-US" sz="2800" dirty="0">
                <a:effectLst>
                  <a:outerShdw blurRad="38100" dist="38100" dir="2700000" algn="tl">
                    <a:srgbClr val="000000">
                      <a:alpha val="43137"/>
                    </a:srgbClr>
                  </a:outerShdw>
                </a:effectLst>
                <a:cs typeface="Calibri" panose="020F0502020204030204" pitchFamily="34" charset="0"/>
              </a:rPr>
              <a:t>–27)</a:t>
            </a:r>
            <a:endParaRPr lang="en-US" sz="2800" dirty="0">
              <a:effectLst>
                <a:outerShdw blurRad="38100" dist="38100" dir="2700000" algn="tl">
                  <a:srgbClr val="000000">
                    <a:alpha val="43137"/>
                  </a:srgbClr>
                </a:outerShdw>
              </a:effectLst>
            </a:endParaRPr>
          </a:p>
          <a:p>
            <a:pPr marL="0" indent="0" eaLnBrk="1" hangingPunct="1">
              <a:lnSpc>
                <a:spcPct val="90000"/>
              </a:lnSpc>
              <a:buNone/>
              <a:defRPr/>
            </a:pPr>
            <a:r>
              <a:rPr lang="en-US" sz="2800" dirty="0">
                <a:effectLst>
                  <a:outerShdw blurRad="38100" dist="38100" dir="2700000" algn="tl">
                    <a:srgbClr val="000000">
                      <a:alpha val="43137"/>
                    </a:srgbClr>
                  </a:outerShdw>
                </a:effectLst>
              </a:rPr>
              <a:t>Proof of the king (</a:t>
            </a:r>
            <a:r>
              <a:rPr lang="en-US" sz="2800" dirty="0">
                <a:effectLst>
                  <a:outerShdw blurRad="38100" dist="38100" dir="2700000" algn="tl">
                    <a:srgbClr val="000000">
                      <a:alpha val="43137"/>
                    </a:srgbClr>
                  </a:outerShdw>
                </a:effectLst>
                <a:cs typeface="Calibri" panose="020F0502020204030204" pitchFamily="34" charset="0"/>
              </a:rPr>
              <a:t>28)</a:t>
            </a:r>
          </a:p>
        </p:txBody>
      </p:sp>
    </p:spTree>
    <p:extLst>
      <p:ext uri="{BB962C8B-B14F-4D97-AF65-F5344CB8AC3E}">
        <p14:creationId xmlns:p14="http://schemas.microsoft.com/office/powerpoint/2010/main" val="10569966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46357"/>
            <a:ext cx="8229600" cy="847152"/>
          </a:xfrm>
        </p:spPr>
        <p:txBody>
          <a:bodyPr/>
          <a:lstStyle/>
          <a:p>
            <a:pPr algn="ctr" eaLnBrk="1" hangingPunct="1"/>
            <a:r>
              <a:rPr lang="en-US" sz="4000" dirty="0">
                <a:solidFill>
                  <a:srgbClr val="00FFFF"/>
                </a:solidFill>
                <a:effectLst>
                  <a:outerShdw blurRad="38100" dist="38100" dir="2700000" algn="tl">
                    <a:srgbClr val="000000">
                      <a:alpha val="43137"/>
                    </a:srgbClr>
                  </a:outerShdw>
                </a:effectLst>
              </a:rPr>
              <a:t>Matthew Outline</a:t>
            </a:r>
          </a:p>
        </p:txBody>
      </p:sp>
      <p:sp>
        <p:nvSpPr>
          <p:cNvPr id="26627" name="Rectangle 3"/>
          <p:cNvSpPr>
            <a:spLocks noGrp="1" noChangeArrowheads="1"/>
          </p:cNvSpPr>
          <p:nvPr>
            <p:ph type="body" idx="1"/>
          </p:nvPr>
        </p:nvSpPr>
        <p:spPr>
          <a:xfrm>
            <a:off x="164969" y="1244338"/>
            <a:ext cx="8814062" cy="5184742"/>
          </a:xfrm>
        </p:spPr>
        <p:txBody>
          <a:bodyPr/>
          <a:lstStyle/>
          <a:p>
            <a:pPr marL="0" indent="0" eaLnBrk="1" hangingPunct="1">
              <a:lnSpc>
                <a:spcPct val="90000"/>
              </a:lnSpc>
              <a:buNone/>
              <a:defRPr/>
            </a:pPr>
            <a:r>
              <a:rPr lang="en-US" sz="2800" dirty="0">
                <a:effectLst>
                  <a:outerShdw blurRad="38100" dist="38100" dir="2700000" algn="tl">
                    <a:srgbClr val="000000">
                      <a:alpha val="43137"/>
                    </a:srgbClr>
                  </a:outerShdw>
                </a:effectLst>
              </a:rPr>
              <a:t>Pedigree of the king (1</a:t>
            </a:r>
            <a:r>
              <a:rPr lang="en-US" sz="2800" dirty="0">
                <a:effectLst>
                  <a:outerShdw blurRad="38100" dist="38100" dir="2700000" algn="tl">
                    <a:srgbClr val="000000">
                      <a:alpha val="43137"/>
                    </a:srgbClr>
                  </a:outerShdw>
                </a:effectLst>
                <a:cs typeface="Calibri" panose="020F0502020204030204" pitchFamily="34" charset="0"/>
              </a:rPr>
              <a:t>–2)</a:t>
            </a:r>
            <a:endParaRPr lang="en-US" sz="2800" dirty="0">
              <a:effectLst>
                <a:outerShdw blurRad="38100" dist="38100" dir="2700000" algn="tl">
                  <a:srgbClr val="000000">
                    <a:alpha val="43137"/>
                  </a:srgbClr>
                </a:outerShdw>
              </a:effectLst>
            </a:endParaRPr>
          </a:p>
          <a:p>
            <a:pPr lvl="1" eaLnBrk="1" hangingPunct="1">
              <a:lnSpc>
                <a:spcPct val="90000"/>
              </a:lnSpc>
              <a:defRPr/>
            </a:pPr>
            <a:r>
              <a:rPr lang="en-US" sz="2800" dirty="0">
                <a:effectLst>
                  <a:outerShdw blurRad="38100" dist="38100" dir="2700000" algn="tl">
                    <a:srgbClr val="000000">
                      <a:alpha val="43137"/>
                    </a:srgbClr>
                  </a:outerShdw>
                </a:effectLst>
              </a:rPr>
              <a:t>Preparation of the king (3</a:t>
            </a:r>
            <a:r>
              <a:rPr lang="en-US" sz="2800" dirty="0">
                <a:effectLst>
                  <a:outerShdw blurRad="38100" dist="38100" dir="2700000" algn="tl">
                    <a:srgbClr val="000000">
                      <a:alpha val="43137"/>
                    </a:srgbClr>
                  </a:outerShdw>
                </a:effectLst>
                <a:cs typeface="Calibri" panose="020F0502020204030204" pitchFamily="34" charset="0"/>
              </a:rPr>
              <a:t>–4)</a:t>
            </a:r>
            <a:endParaRPr lang="en-US" sz="2800" dirty="0">
              <a:effectLst>
                <a:outerShdw blurRad="38100" dist="38100" dir="2700000" algn="tl">
                  <a:srgbClr val="000000">
                    <a:alpha val="43137"/>
                  </a:srgbClr>
                </a:outerShdw>
              </a:effectLst>
            </a:endParaRPr>
          </a:p>
          <a:p>
            <a:pPr lvl="2" eaLnBrk="1" hangingPunct="1">
              <a:lnSpc>
                <a:spcPct val="90000"/>
              </a:lnSpc>
              <a:defRPr/>
            </a:pPr>
            <a:r>
              <a:rPr lang="en-US" sz="2800" dirty="0">
                <a:effectLst>
                  <a:outerShdw blurRad="38100" dist="38100" dir="2700000" algn="tl">
                    <a:srgbClr val="000000">
                      <a:alpha val="43137"/>
                    </a:srgbClr>
                  </a:outerShdw>
                </a:effectLst>
              </a:rPr>
              <a:t>Pedagogy of the king (5</a:t>
            </a:r>
            <a:r>
              <a:rPr lang="en-US" sz="2800" dirty="0">
                <a:effectLst>
                  <a:outerShdw blurRad="38100" dist="38100" dir="2700000" algn="tl">
                    <a:srgbClr val="000000">
                      <a:alpha val="43137"/>
                    </a:srgbClr>
                  </a:outerShdw>
                </a:effectLst>
                <a:cs typeface="Calibri" panose="020F0502020204030204" pitchFamily="34" charset="0"/>
              </a:rPr>
              <a:t>–7)</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Power of the king (8</a:t>
            </a:r>
            <a:r>
              <a:rPr lang="en-US" sz="2800" dirty="0">
                <a:effectLst>
                  <a:outerShdw blurRad="38100" dist="38100" dir="2700000" algn="tl">
                    <a:srgbClr val="000000">
                      <a:alpha val="43137"/>
                    </a:srgbClr>
                  </a:outerShdw>
                </a:effectLst>
                <a:cs typeface="Calibri" panose="020F0502020204030204" pitchFamily="34" charset="0"/>
              </a:rPr>
              <a:t>–9)</a:t>
            </a:r>
          </a:p>
          <a:p>
            <a:pPr lvl="4" eaLnBrk="1" hangingPunct="1">
              <a:lnSpc>
                <a:spcPct val="90000"/>
              </a:lnSpc>
              <a:defRPr/>
            </a:pPr>
            <a:r>
              <a:rPr lang="en-US" sz="2800" dirty="0">
                <a:effectLst>
                  <a:outerShdw blurRad="38100" dist="38100" dir="2700000" algn="tl">
                    <a:srgbClr val="000000">
                      <a:alpha val="43137"/>
                    </a:srgbClr>
                  </a:outerShdw>
                </a:effectLst>
                <a:cs typeface="Calibri" panose="020F0502020204030204" pitchFamily="34" charset="0"/>
              </a:rPr>
              <a:t>Program of the king (10)</a:t>
            </a:r>
            <a:endParaRPr lang="en-US" sz="2800" dirty="0">
              <a:effectLst>
                <a:outerShdw blurRad="38100" dist="38100" dir="2700000" algn="tl">
                  <a:srgbClr val="000000">
                    <a:alpha val="43137"/>
                  </a:srgbClr>
                </a:outerShdw>
              </a:effectLst>
            </a:endParaRPr>
          </a:p>
          <a:p>
            <a:pPr lvl="5">
              <a:lnSpc>
                <a:spcPct val="90000"/>
              </a:lnSpc>
              <a:defRPr/>
            </a:pP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rPr>
              <a:t>Progressive rejection of the king (11–12)</a:t>
            </a:r>
          </a:p>
          <a:p>
            <a:pPr lvl="4" eaLnBrk="1" hangingPunct="1">
              <a:lnSpc>
                <a:spcPct val="90000"/>
              </a:lnSpc>
              <a:defRPr/>
            </a:pPr>
            <a:r>
              <a:rPr lang="en-US" sz="2800" dirty="0">
                <a:effectLst>
                  <a:outerShdw blurRad="38100" dist="38100" dir="2700000" algn="tl">
                    <a:srgbClr val="000000">
                      <a:alpha val="43137"/>
                    </a:srgbClr>
                  </a:outerShdw>
                </a:effectLst>
              </a:rPr>
              <a:t>Preparation of the king’s disciples (13</a:t>
            </a:r>
            <a:r>
              <a:rPr lang="en-US" sz="2800" dirty="0">
                <a:effectLst>
                  <a:outerShdw blurRad="38100" dist="38100" dir="2700000" algn="tl">
                    <a:srgbClr val="000000">
                      <a:alpha val="43137"/>
                    </a:srgbClr>
                  </a:outerShdw>
                </a:effectLst>
                <a:cs typeface="Calibri" panose="020F0502020204030204" pitchFamily="34" charset="0"/>
              </a:rPr>
              <a:t>–20)</a:t>
            </a:r>
            <a:endParaRPr lang="en-US" sz="2800" dirty="0">
              <a:effectLst>
                <a:outerShdw blurRad="38100" dist="38100" dir="2700000" algn="tl">
                  <a:srgbClr val="000000">
                    <a:alpha val="43137"/>
                  </a:srgbClr>
                </a:outerShdw>
              </a:effectLst>
            </a:endParaRPr>
          </a:p>
          <a:p>
            <a:pPr lvl="3" eaLnBrk="1" hangingPunct="1">
              <a:lnSpc>
                <a:spcPct val="90000"/>
              </a:lnSpc>
              <a:defRPr/>
            </a:pPr>
            <a:r>
              <a:rPr lang="en-US" sz="2800" dirty="0">
                <a:effectLst>
                  <a:outerShdw blurRad="38100" dist="38100" dir="2700000" algn="tl">
                    <a:srgbClr val="000000">
                      <a:alpha val="43137"/>
                    </a:srgbClr>
                  </a:outerShdw>
                </a:effectLst>
              </a:rPr>
              <a:t>Presentation &amp; rejection of the king (21</a:t>
            </a:r>
            <a:r>
              <a:rPr lang="en-US" sz="2800" dirty="0">
                <a:effectLst>
                  <a:outerShdw blurRad="38100" dist="38100" dir="2700000" algn="tl">
                    <a:srgbClr val="000000">
                      <a:alpha val="43137"/>
                    </a:srgbClr>
                  </a:outerShdw>
                </a:effectLst>
                <a:cs typeface="Calibri" panose="020F0502020204030204" pitchFamily="34" charset="0"/>
              </a:rPr>
              <a:t>–23)</a:t>
            </a:r>
            <a:r>
              <a:rPr lang="en-US" sz="2800" dirty="0">
                <a:effectLst>
                  <a:outerShdw blurRad="38100" dist="38100" dir="2700000" algn="tl">
                    <a:srgbClr val="000000">
                      <a:alpha val="43137"/>
                    </a:srgbClr>
                  </a:outerShdw>
                </a:effectLst>
              </a:rPr>
              <a:t> </a:t>
            </a:r>
          </a:p>
          <a:p>
            <a:pPr lvl="2" eaLnBrk="1" hangingPunct="1">
              <a:lnSpc>
                <a:spcPct val="90000"/>
              </a:lnSpc>
              <a:defRPr/>
            </a:pPr>
            <a:r>
              <a:rPr lang="en-US" sz="2800" dirty="0">
                <a:effectLst>
                  <a:outerShdw blurRad="38100" dist="38100" dir="2700000" algn="tl">
                    <a:srgbClr val="000000">
                      <a:alpha val="43137"/>
                    </a:srgbClr>
                  </a:outerShdw>
                </a:effectLst>
              </a:rPr>
              <a:t>Prophecies of the king (24</a:t>
            </a:r>
            <a:r>
              <a:rPr lang="en-US" sz="2800" dirty="0">
                <a:effectLst>
                  <a:outerShdw blurRad="38100" dist="38100" dir="2700000" algn="tl">
                    <a:srgbClr val="000000">
                      <a:alpha val="43137"/>
                    </a:srgbClr>
                  </a:outerShdw>
                </a:effectLst>
                <a:cs typeface="Calibri" panose="020F0502020204030204" pitchFamily="34" charset="0"/>
              </a:rPr>
              <a:t>–25)</a:t>
            </a:r>
            <a:endParaRPr lang="en-US" sz="2800" dirty="0">
              <a:effectLst>
                <a:outerShdw blurRad="38100" dist="38100" dir="2700000" algn="tl">
                  <a:srgbClr val="000000">
                    <a:alpha val="43137"/>
                  </a:srgbClr>
                </a:outerShdw>
              </a:effectLst>
            </a:endParaRPr>
          </a:p>
          <a:p>
            <a:pPr lvl="1" eaLnBrk="1" hangingPunct="1">
              <a:lnSpc>
                <a:spcPct val="90000"/>
              </a:lnSpc>
              <a:defRPr/>
            </a:pPr>
            <a:r>
              <a:rPr lang="en-US" sz="2800" dirty="0">
                <a:effectLst>
                  <a:outerShdw blurRad="38100" dist="38100" dir="2700000" algn="tl">
                    <a:srgbClr val="000000">
                      <a:alpha val="43137"/>
                    </a:srgbClr>
                  </a:outerShdw>
                </a:effectLst>
              </a:rPr>
              <a:t>Passion of the king (26</a:t>
            </a:r>
            <a:r>
              <a:rPr lang="en-US" sz="2800" dirty="0">
                <a:effectLst>
                  <a:outerShdw blurRad="38100" dist="38100" dir="2700000" algn="tl">
                    <a:srgbClr val="000000">
                      <a:alpha val="43137"/>
                    </a:srgbClr>
                  </a:outerShdw>
                </a:effectLst>
                <a:cs typeface="Calibri" panose="020F0502020204030204" pitchFamily="34" charset="0"/>
              </a:rPr>
              <a:t>–27)</a:t>
            </a:r>
            <a:endParaRPr lang="en-US" sz="2800" dirty="0">
              <a:effectLst>
                <a:outerShdw blurRad="38100" dist="38100" dir="2700000" algn="tl">
                  <a:srgbClr val="000000">
                    <a:alpha val="43137"/>
                  </a:srgbClr>
                </a:outerShdw>
              </a:effectLst>
            </a:endParaRPr>
          </a:p>
          <a:p>
            <a:pPr marL="0" indent="0" eaLnBrk="1" hangingPunct="1">
              <a:lnSpc>
                <a:spcPct val="90000"/>
              </a:lnSpc>
              <a:buNone/>
              <a:defRPr/>
            </a:pPr>
            <a:r>
              <a:rPr lang="en-US" sz="2800" dirty="0">
                <a:effectLst>
                  <a:outerShdw blurRad="38100" dist="38100" dir="2700000" algn="tl">
                    <a:srgbClr val="000000">
                      <a:alpha val="43137"/>
                    </a:srgbClr>
                  </a:outerShdw>
                </a:effectLst>
              </a:rPr>
              <a:t>Proof of the king (</a:t>
            </a:r>
            <a:r>
              <a:rPr lang="en-US" sz="2800" dirty="0">
                <a:effectLst>
                  <a:outerShdw blurRad="38100" dist="38100" dir="2700000" algn="tl">
                    <a:srgbClr val="000000">
                      <a:alpha val="43137"/>
                    </a:srgbClr>
                  </a:outerShdw>
                </a:effectLst>
                <a:cs typeface="Calibri" panose="020F0502020204030204" pitchFamily="34" charset="0"/>
              </a:rPr>
              <a:t>28)</a:t>
            </a:r>
          </a:p>
        </p:txBody>
      </p:sp>
    </p:spTree>
    <p:extLst>
      <p:ext uri="{BB962C8B-B14F-4D97-AF65-F5344CB8AC3E}">
        <p14:creationId xmlns:p14="http://schemas.microsoft.com/office/powerpoint/2010/main" val="15549886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73418161"/>
              </p:ext>
            </p:extLst>
          </p:nvPr>
        </p:nvGraphicFramePr>
        <p:xfrm>
          <a:off x="96827" y="207172"/>
          <a:ext cx="8915400" cy="6443656"/>
        </p:xfrm>
        <a:graphic>
          <a:graphicData uri="http://schemas.openxmlformats.org/drawingml/2006/table">
            <a:tbl>
              <a:tblPr firstRow="1" bandRow="1">
                <a:tableStyleId>{D7AC3CCA-C797-4891-BE02-D94E43425B78}</a:tableStyleId>
              </a:tblPr>
              <a:tblGrid>
                <a:gridCol w="2971800">
                  <a:extLst>
                    <a:ext uri="{9D8B030D-6E8A-4147-A177-3AD203B41FA5}">
                      <a16:colId xmlns:a16="http://schemas.microsoft.com/office/drawing/2014/main" val="1548706622"/>
                    </a:ext>
                  </a:extLst>
                </a:gridCol>
                <a:gridCol w="2971800">
                  <a:extLst>
                    <a:ext uri="{9D8B030D-6E8A-4147-A177-3AD203B41FA5}">
                      <a16:colId xmlns:a16="http://schemas.microsoft.com/office/drawing/2014/main" val="2017861585"/>
                    </a:ext>
                  </a:extLst>
                </a:gridCol>
                <a:gridCol w="2971800">
                  <a:extLst>
                    <a:ext uri="{9D8B030D-6E8A-4147-A177-3AD203B41FA5}">
                      <a16:colId xmlns:a16="http://schemas.microsoft.com/office/drawing/2014/main" val="1115267921"/>
                    </a:ext>
                  </a:extLst>
                </a:gridCol>
              </a:tblGrid>
              <a:tr h="731520">
                <a:tc gridSpan="3">
                  <a:txBody>
                    <a:bodyPr/>
                    <a:lstStyle/>
                    <a:p>
                      <a:pPr algn="ctr"/>
                      <a:r>
                        <a:rPr lang="en-US" sz="3600" dirty="0">
                          <a:solidFill>
                            <a:srgbClr val="FFFFCC"/>
                          </a:solidFill>
                          <a:latin typeface="Calibri" panose="020F0502020204030204" pitchFamily="34" charset="0"/>
                        </a:rPr>
                        <a:t>Kingdom Gospel vs. Personal Gospel</a:t>
                      </a:r>
                    </a:p>
                  </a:txBody>
                  <a:tcPr>
                    <a:solidFill>
                      <a:srgbClr val="00B0F0"/>
                    </a:solidFill>
                  </a:tcPr>
                </a:tc>
                <a:tc hMerge="1">
                  <a:txBody>
                    <a:bodyPr/>
                    <a:lstStyle/>
                    <a:p>
                      <a:endParaRPr lang="en-US" sz="2800" dirty="0">
                        <a:latin typeface="Calibri" panose="020F0502020204030204" pitchFamily="34" charset="0"/>
                      </a:endParaRPr>
                    </a:p>
                  </a:txBody>
                  <a:tcPr/>
                </a:tc>
                <a:tc hMerge="1">
                  <a:txBody>
                    <a:bodyPr/>
                    <a:lstStyle/>
                    <a:p>
                      <a:endParaRPr lang="en-US" sz="2800" dirty="0">
                        <a:latin typeface="Calibri" panose="020F0502020204030204" pitchFamily="34" charset="0"/>
                      </a:endParaRPr>
                    </a:p>
                  </a:txBody>
                  <a:tcPr/>
                </a:tc>
                <a:extLst>
                  <a:ext uri="{0D108BD9-81ED-4DB2-BD59-A6C34878D82A}">
                    <a16:rowId xmlns:a16="http://schemas.microsoft.com/office/drawing/2014/main" val="726409370"/>
                  </a:ext>
                </a:extLst>
              </a:tr>
              <a:tr h="619176">
                <a:tc>
                  <a:txBody>
                    <a:bodyPr/>
                    <a:lstStyle/>
                    <a:p>
                      <a:pPr algn="ctr"/>
                      <a:endParaRPr lang="en-US" sz="2800" b="1" dirty="0">
                        <a:latin typeface="Calibri" panose="020F0502020204030204" pitchFamily="34" charset="0"/>
                      </a:endParaRPr>
                    </a:p>
                  </a:txBody>
                  <a:tcPr/>
                </a:tc>
                <a:tc>
                  <a:txBody>
                    <a:bodyPr/>
                    <a:lstStyle/>
                    <a:p>
                      <a:pPr algn="ctr"/>
                      <a:r>
                        <a:rPr lang="en-US" sz="2600" b="1" dirty="0">
                          <a:solidFill>
                            <a:srgbClr val="C00000"/>
                          </a:solidFill>
                          <a:latin typeface="Calibri" panose="020F0502020204030204" pitchFamily="34" charset="0"/>
                        </a:rPr>
                        <a:t>Kingdom Gospel</a:t>
                      </a:r>
                    </a:p>
                  </a:txBody>
                  <a:tcPr/>
                </a:tc>
                <a:tc>
                  <a:txBody>
                    <a:bodyPr/>
                    <a:lstStyle/>
                    <a:p>
                      <a:pPr algn="ctr"/>
                      <a:r>
                        <a:rPr lang="en-US" sz="2600" b="1" dirty="0">
                          <a:solidFill>
                            <a:srgbClr val="0000FF"/>
                          </a:solidFill>
                          <a:latin typeface="Calibri" panose="020F0502020204030204" pitchFamily="34" charset="0"/>
                        </a:rPr>
                        <a:t>Personal Gospel</a:t>
                      </a:r>
                    </a:p>
                  </a:txBody>
                  <a:tcPr/>
                </a:tc>
                <a:extLst>
                  <a:ext uri="{0D108BD9-81ED-4DB2-BD59-A6C34878D82A}">
                    <a16:rowId xmlns:a16="http://schemas.microsoft.com/office/drawing/2014/main" val="322325277"/>
                  </a:ext>
                </a:extLst>
              </a:tr>
              <a:tr h="525054">
                <a:tc>
                  <a:txBody>
                    <a:bodyPr/>
                    <a:lstStyle/>
                    <a:p>
                      <a:r>
                        <a:rPr lang="en-US" sz="2400" dirty="0">
                          <a:latin typeface="Calibri" panose="020F0502020204030204" pitchFamily="34" charset="0"/>
                        </a:rPr>
                        <a:t>Biblical example</a:t>
                      </a:r>
                      <a:endParaRPr lang="en-US" sz="2400" b="1" dirty="0">
                        <a:latin typeface="Calibri" panose="020F0502020204030204" pitchFamily="34" charset="0"/>
                      </a:endParaRPr>
                    </a:p>
                  </a:txBody>
                  <a:tcPr/>
                </a:tc>
                <a:tc>
                  <a:txBody>
                    <a:bodyPr/>
                    <a:lstStyle/>
                    <a:p>
                      <a:pPr algn="ctr"/>
                      <a:r>
                        <a:rPr lang="en-US" sz="2400" dirty="0">
                          <a:latin typeface="Calibri" panose="020F0502020204030204" pitchFamily="34" charset="0"/>
                        </a:rPr>
                        <a:t>Matt. 3:2; 4:17; 10:5-7</a:t>
                      </a:r>
                    </a:p>
                  </a:txBody>
                  <a:tcPr anchor="ctr"/>
                </a:tc>
                <a:tc>
                  <a:txBody>
                    <a:bodyPr/>
                    <a:lstStyle/>
                    <a:p>
                      <a:pPr algn="ctr"/>
                      <a:r>
                        <a:rPr lang="en-US" sz="2400" dirty="0">
                          <a:latin typeface="Calibri" panose="020F0502020204030204" pitchFamily="34" charset="0"/>
                        </a:rPr>
                        <a:t>Acts 16:30-31</a:t>
                      </a:r>
                    </a:p>
                  </a:txBody>
                  <a:tcPr anchor="ctr"/>
                </a:tc>
                <a:extLst>
                  <a:ext uri="{0D108BD9-81ED-4DB2-BD59-A6C34878D82A}">
                    <a16:rowId xmlns:a16="http://schemas.microsoft.com/office/drawing/2014/main" val="21921017"/>
                  </a:ext>
                </a:extLst>
              </a:tr>
              <a:tr h="910552">
                <a:tc>
                  <a:txBody>
                    <a:bodyPr/>
                    <a:lstStyle/>
                    <a:p>
                      <a:r>
                        <a:rPr lang="en-US" sz="2400" dirty="0">
                          <a:latin typeface="Calibri" panose="020F0502020204030204" pitchFamily="34" charset="0"/>
                        </a:rPr>
                        <a:t>Target audience</a:t>
                      </a:r>
                      <a:endParaRPr lang="en-US" sz="2400" b="1" dirty="0">
                        <a:latin typeface="Calibri" panose="020F0502020204030204" pitchFamily="34" charset="0"/>
                      </a:endParaRPr>
                    </a:p>
                  </a:txBody>
                  <a:tcPr/>
                </a:tc>
                <a:tc>
                  <a:txBody>
                    <a:bodyPr/>
                    <a:lstStyle/>
                    <a:p>
                      <a:pPr algn="ctr"/>
                      <a:r>
                        <a:rPr lang="en-US" sz="2400" dirty="0">
                          <a:latin typeface="Calibri" panose="020F0502020204030204" pitchFamily="34" charset="0"/>
                        </a:rPr>
                        <a:t>National Israel (Matt. 10:5-7)</a:t>
                      </a:r>
                    </a:p>
                  </a:txBody>
                  <a:tcPr anchor="ctr"/>
                </a:tc>
                <a:tc>
                  <a:txBody>
                    <a:bodyPr/>
                    <a:lstStyle/>
                    <a:p>
                      <a:pPr algn="ctr"/>
                      <a:r>
                        <a:rPr lang="en-US" sz="2400" dirty="0">
                          <a:latin typeface="Calibri" panose="020F0502020204030204" pitchFamily="34" charset="0"/>
                        </a:rPr>
                        <a:t>All nations (Matt. 28:18-20)</a:t>
                      </a:r>
                    </a:p>
                  </a:txBody>
                  <a:tcPr anchor="ctr"/>
                </a:tc>
                <a:extLst>
                  <a:ext uri="{0D108BD9-81ED-4DB2-BD59-A6C34878D82A}">
                    <a16:rowId xmlns:a16="http://schemas.microsoft.com/office/drawing/2014/main" val="436724035"/>
                  </a:ext>
                </a:extLst>
              </a:tr>
              <a:tr h="910552">
                <a:tc>
                  <a:txBody>
                    <a:bodyPr/>
                    <a:lstStyle/>
                    <a:p>
                      <a:r>
                        <a:rPr lang="en-US" sz="2400" dirty="0">
                          <a:latin typeface="Calibri" panose="020F0502020204030204" pitchFamily="34" charset="0"/>
                        </a:rPr>
                        <a:t>Type of salvation offered</a:t>
                      </a:r>
                      <a:endParaRPr lang="en-US" sz="2400" b="1" dirty="0">
                        <a:latin typeface="Calibri" panose="020F0502020204030204" pitchFamily="34" charset="0"/>
                      </a:endParaRPr>
                    </a:p>
                  </a:txBody>
                  <a:tcPr/>
                </a:tc>
                <a:tc>
                  <a:txBody>
                    <a:bodyPr/>
                    <a:lstStyle/>
                    <a:p>
                      <a:pPr algn="ctr"/>
                      <a:r>
                        <a:rPr lang="en-US" sz="2400" dirty="0">
                          <a:latin typeface="Calibri" panose="020F0502020204030204" pitchFamily="34" charset="0"/>
                        </a:rPr>
                        <a:t>National</a:t>
                      </a:r>
                    </a:p>
                  </a:txBody>
                  <a:tcPr anchor="ctr"/>
                </a:tc>
                <a:tc>
                  <a:txBody>
                    <a:bodyPr/>
                    <a:lstStyle/>
                    <a:p>
                      <a:pPr algn="ctr"/>
                      <a:r>
                        <a:rPr lang="en-US" sz="2400" dirty="0">
                          <a:latin typeface="Calibri" panose="020F0502020204030204" pitchFamily="34" charset="0"/>
                        </a:rPr>
                        <a:t>Personal and individual</a:t>
                      </a:r>
                    </a:p>
                  </a:txBody>
                  <a:tcPr anchor="ctr"/>
                </a:tc>
                <a:extLst>
                  <a:ext uri="{0D108BD9-81ED-4DB2-BD59-A6C34878D82A}">
                    <a16:rowId xmlns:a16="http://schemas.microsoft.com/office/drawing/2014/main" val="3012532902"/>
                  </a:ext>
                </a:extLst>
              </a:tr>
              <a:tr h="910552">
                <a:tc>
                  <a:txBody>
                    <a:bodyPr/>
                    <a:lstStyle/>
                    <a:p>
                      <a:r>
                        <a:rPr lang="en-US" sz="2400" dirty="0">
                          <a:latin typeface="Calibri" panose="020F0502020204030204" pitchFamily="34" charset="0"/>
                        </a:rPr>
                        <a:t>Portrayal of Christ</a:t>
                      </a:r>
                      <a:endParaRPr lang="en-US" sz="2400" b="1" dirty="0">
                        <a:latin typeface="Calibri" panose="020F0502020204030204" pitchFamily="34" charset="0"/>
                      </a:endParaRPr>
                    </a:p>
                  </a:txBody>
                  <a:tcPr/>
                </a:tc>
                <a:tc>
                  <a:txBody>
                    <a:bodyPr/>
                    <a:lstStyle/>
                    <a:p>
                      <a:pPr algn="ctr"/>
                      <a:r>
                        <a:rPr lang="en-US" sz="2400" dirty="0">
                          <a:latin typeface="Calibri" panose="020F0502020204030204" pitchFamily="34" charset="0"/>
                        </a:rPr>
                        <a:t>National savior and king</a:t>
                      </a:r>
                    </a:p>
                  </a:txBody>
                  <a:tcPr anchor="ctr"/>
                </a:tc>
                <a:tc>
                  <a:txBody>
                    <a:bodyPr/>
                    <a:lstStyle/>
                    <a:p>
                      <a:pPr algn="ctr"/>
                      <a:r>
                        <a:rPr lang="en-US" sz="2400" dirty="0">
                          <a:latin typeface="Calibri" panose="020F0502020204030204" pitchFamily="34" charset="0"/>
                        </a:rPr>
                        <a:t>Personal savior</a:t>
                      </a:r>
                    </a:p>
                  </a:txBody>
                  <a:tcPr anchor="ctr"/>
                </a:tc>
                <a:extLst>
                  <a:ext uri="{0D108BD9-81ED-4DB2-BD59-A6C34878D82A}">
                    <a16:rowId xmlns:a16="http://schemas.microsoft.com/office/drawing/2014/main" val="1692019242"/>
                  </a:ext>
                </a:extLst>
              </a:tr>
              <a:tr h="525054">
                <a:tc>
                  <a:txBody>
                    <a:bodyPr/>
                    <a:lstStyle/>
                    <a:p>
                      <a:r>
                        <a:rPr lang="en-US" sz="2400" dirty="0">
                          <a:latin typeface="Calibri" panose="020F0502020204030204" pitchFamily="34" charset="0"/>
                        </a:rPr>
                        <a:t>Kingdom expectancy</a:t>
                      </a:r>
                      <a:endParaRPr lang="en-US" sz="2400" b="1" dirty="0">
                        <a:latin typeface="Calibri" panose="020F0502020204030204" pitchFamily="34" charset="0"/>
                      </a:endParaRPr>
                    </a:p>
                  </a:txBody>
                  <a:tcPr/>
                </a:tc>
                <a:tc>
                  <a:txBody>
                    <a:bodyPr/>
                    <a:lstStyle/>
                    <a:p>
                      <a:pPr algn="ctr"/>
                      <a:r>
                        <a:rPr lang="en-US" sz="2400" dirty="0">
                          <a:latin typeface="Calibri" panose="020F0502020204030204" pitchFamily="34" charset="0"/>
                        </a:rPr>
                        <a:t>Imminent</a:t>
                      </a:r>
                    </a:p>
                  </a:txBody>
                  <a:tcPr anchor="ctr"/>
                </a:tc>
                <a:tc>
                  <a:txBody>
                    <a:bodyPr/>
                    <a:lstStyle/>
                    <a:p>
                      <a:pPr algn="ctr"/>
                      <a:r>
                        <a:rPr lang="en-US" sz="2400" dirty="0">
                          <a:latin typeface="Calibri" panose="020F0502020204030204" pitchFamily="34" charset="0"/>
                        </a:rPr>
                        <a:t>Absent</a:t>
                      </a:r>
                    </a:p>
                  </a:txBody>
                  <a:tcPr anchor="ctr"/>
                </a:tc>
                <a:extLst>
                  <a:ext uri="{0D108BD9-81ED-4DB2-BD59-A6C34878D82A}">
                    <a16:rowId xmlns:a16="http://schemas.microsoft.com/office/drawing/2014/main" val="1289722862"/>
                  </a:ext>
                </a:extLst>
              </a:tr>
              <a:tr h="1311196">
                <a:tc>
                  <a:txBody>
                    <a:bodyPr/>
                    <a:lstStyle/>
                    <a:p>
                      <a:r>
                        <a:rPr lang="en-US" sz="2400" dirty="0">
                          <a:latin typeface="Calibri" panose="020F0502020204030204" pitchFamily="34" charset="0"/>
                        </a:rPr>
                        <a:t>Contribution to God’s program</a:t>
                      </a:r>
                    </a:p>
                  </a:txBody>
                  <a:tcPr/>
                </a:tc>
                <a:tc>
                  <a:txBody>
                    <a:bodyPr/>
                    <a:lstStyle/>
                    <a:p>
                      <a:pPr algn="ctr"/>
                      <a:r>
                        <a:rPr lang="en-US" sz="2400" dirty="0">
                          <a:latin typeface="Calibri" panose="020F0502020204030204" pitchFamily="34" charset="0"/>
                        </a:rPr>
                        <a:t>Appearing of the kingdom</a:t>
                      </a:r>
                    </a:p>
                  </a:txBody>
                  <a:tcPr anchor="ctr"/>
                </a:tc>
                <a:tc>
                  <a:txBody>
                    <a:bodyPr/>
                    <a:lstStyle/>
                    <a:p>
                      <a:pPr algn="ctr"/>
                      <a:r>
                        <a:rPr lang="en-US" sz="2400" dirty="0">
                          <a:latin typeface="Calibri" panose="020F0502020204030204" pitchFamily="34" charset="0"/>
                        </a:rPr>
                        <a:t>Building of the church (Matt. 16:18; Rom. 11:25b)</a:t>
                      </a:r>
                    </a:p>
                  </a:txBody>
                  <a:tcPr anchor="ctr"/>
                </a:tc>
                <a:extLst>
                  <a:ext uri="{0D108BD9-81ED-4DB2-BD59-A6C34878D82A}">
                    <a16:rowId xmlns:a16="http://schemas.microsoft.com/office/drawing/2014/main" val="3063031420"/>
                  </a:ext>
                </a:extLst>
              </a:tr>
            </a:tbl>
          </a:graphicData>
        </a:graphic>
      </p:graphicFrame>
    </p:spTree>
    <p:extLst>
      <p:ext uri="{BB962C8B-B14F-4D97-AF65-F5344CB8AC3E}">
        <p14:creationId xmlns:p14="http://schemas.microsoft.com/office/powerpoint/2010/main" val="27122990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36343465"/>
              </p:ext>
            </p:extLst>
          </p:nvPr>
        </p:nvGraphicFramePr>
        <p:xfrm>
          <a:off x="114300" y="189030"/>
          <a:ext cx="8915400" cy="6479941"/>
        </p:xfrm>
        <a:graphic>
          <a:graphicData uri="http://schemas.openxmlformats.org/drawingml/2006/table">
            <a:tbl>
              <a:tblPr firstRow="1" bandRow="1">
                <a:tableStyleId>{D7AC3CCA-C797-4891-BE02-D94E43425B78}</a:tableStyleId>
              </a:tblPr>
              <a:tblGrid>
                <a:gridCol w="2971800">
                  <a:extLst>
                    <a:ext uri="{9D8B030D-6E8A-4147-A177-3AD203B41FA5}">
                      <a16:colId xmlns:a16="http://schemas.microsoft.com/office/drawing/2014/main" val="1548706622"/>
                    </a:ext>
                  </a:extLst>
                </a:gridCol>
                <a:gridCol w="2971800">
                  <a:extLst>
                    <a:ext uri="{9D8B030D-6E8A-4147-A177-3AD203B41FA5}">
                      <a16:colId xmlns:a16="http://schemas.microsoft.com/office/drawing/2014/main" val="2017861585"/>
                    </a:ext>
                  </a:extLst>
                </a:gridCol>
                <a:gridCol w="2971800">
                  <a:extLst>
                    <a:ext uri="{9D8B030D-6E8A-4147-A177-3AD203B41FA5}">
                      <a16:colId xmlns:a16="http://schemas.microsoft.com/office/drawing/2014/main" val="1115267921"/>
                    </a:ext>
                  </a:extLst>
                </a:gridCol>
              </a:tblGrid>
              <a:tr h="731601">
                <a:tc gridSpan="3">
                  <a:txBody>
                    <a:bodyPr/>
                    <a:lstStyle/>
                    <a:p>
                      <a:pPr algn="ctr"/>
                      <a:r>
                        <a:rPr lang="en-US" sz="3600" dirty="0">
                          <a:solidFill>
                            <a:srgbClr val="FFFFCC"/>
                          </a:solidFill>
                          <a:latin typeface="Calibri" panose="020F0502020204030204" pitchFamily="34" charset="0"/>
                        </a:rPr>
                        <a:t>Kingdom Gospel vs. Personal Gospel</a:t>
                      </a:r>
                    </a:p>
                  </a:txBody>
                  <a:tcPr>
                    <a:solidFill>
                      <a:srgbClr val="00B0F0"/>
                    </a:solidFill>
                  </a:tcPr>
                </a:tc>
                <a:tc hMerge="1">
                  <a:txBody>
                    <a:bodyPr/>
                    <a:lstStyle/>
                    <a:p>
                      <a:endParaRPr lang="en-US" sz="2800" dirty="0">
                        <a:latin typeface="Calibri" panose="020F0502020204030204" pitchFamily="34" charset="0"/>
                      </a:endParaRPr>
                    </a:p>
                  </a:txBody>
                  <a:tcPr/>
                </a:tc>
                <a:tc hMerge="1">
                  <a:txBody>
                    <a:bodyPr/>
                    <a:lstStyle/>
                    <a:p>
                      <a:endParaRPr lang="en-US" sz="2800" dirty="0">
                        <a:latin typeface="Calibri" panose="020F0502020204030204" pitchFamily="34" charset="0"/>
                      </a:endParaRPr>
                    </a:p>
                  </a:txBody>
                  <a:tcPr/>
                </a:tc>
                <a:extLst>
                  <a:ext uri="{0D108BD9-81ED-4DB2-BD59-A6C34878D82A}">
                    <a16:rowId xmlns:a16="http://schemas.microsoft.com/office/drawing/2014/main" val="726409370"/>
                  </a:ext>
                </a:extLst>
              </a:tr>
              <a:tr h="573268">
                <a:tc>
                  <a:txBody>
                    <a:bodyPr/>
                    <a:lstStyle/>
                    <a:p>
                      <a:pPr algn="ctr"/>
                      <a:endParaRPr lang="en-US" sz="2400" b="1" dirty="0">
                        <a:latin typeface="Calibri" panose="020F0502020204030204" pitchFamily="34" charset="0"/>
                      </a:endParaRPr>
                    </a:p>
                  </a:txBody>
                  <a:tcPr/>
                </a:tc>
                <a:tc>
                  <a:txBody>
                    <a:bodyPr/>
                    <a:lstStyle/>
                    <a:p>
                      <a:pPr algn="ctr"/>
                      <a:r>
                        <a:rPr lang="en-US" sz="2600" b="1" dirty="0">
                          <a:solidFill>
                            <a:srgbClr val="C00000"/>
                          </a:solidFill>
                          <a:latin typeface="Calibri" panose="020F0502020204030204" pitchFamily="34" charset="0"/>
                        </a:rPr>
                        <a:t>Kingdom Gospel</a:t>
                      </a:r>
                    </a:p>
                  </a:txBody>
                  <a:tcPr/>
                </a:tc>
                <a:tc>
                  <a:txBody>
                    <a:bodyPr/>
                    <a:lstStyle/>
                    <a:p>
                      <a:pPr algn="ctr"/>
                      <a:r>
                        <a:rPr lang="en-US" sz="2600" b="1" dirty="0">
                          <a:solidFill>
                            <a:srgbClr val="0000FF"/>
                          </a:solidFill>
                          <a:latin typeface="Calibri" panose="020F0502020204030204" pitchFamily="34" charset="0"/>
                        </a:rPr>
                        <a:t>Personal Gospel</a:t>
                      </a:r>
                    </a:p>
                  </a:txBody>
                  <a:tcPr/>
                </a:tc>
                <a:extLst>
                  <a:ext uri="{0D108BD9-81ED-4DB2-BD59-A6C34878D82A}">
                    <a16:rowId xmlns:a16="http://schemas.microsoft.com/office/drawing/2014/main" val="322325277"/>
                  </a:ext>
                </a:extLst>
              </a:tr>
              <a:tr h="1053205">
                <a:tc>
                  <a:txBody>
                    <a:bodyPr/>
                    <a:lstStyle/>
                    <a:p>
                      <a:r>
                        <a:rPr lang="en-US" sz="2200" dirty="0">
                          <a:latin typeface="Calibri" panose="020F0502020204030204" pitchFamily="34" charset="0"/>
                        </a:rPr>
                        <a:t>Scriptural foundation</a:t>
                      </a:r>
                    </a:p>
                  </a:txBody>
                  <a:tcPr/>
                </a:tc>
                <a:tc>
                  <a:txBody>
                    <a:bodyPr/>
                    <a:lstStyle/>
                    <a:p>
                      <a:r>
                        <a:rPr lang="en-US" sz="2200" dirty="0">
                          <a:latin typeface="Calibri" panose="020F0502020204030204" pitchFamily="34" charset="0"/>
                        </a:rPr>
                        <a:t>Mosaic Covenant </a:t>
                      </a:r>
                    </a:p>
                    <a:p>
                      <a:r>
                        <a:rPr lang="en-US" sz="2200" dirty="0">
                          <a:latin typeface="Calibri" panose="020F0502020204030204" pitchFamily="34" charset="0"/>
                        </a:rPr>
                        <a:t>(Exod. 19:5-6; Deut. 28:15-68)</a:t>
                      </a:r>
                    </a:p>
                  </a:txBody>
                  <a:tcPr/>
                </a:tc>
                <a:tc>
                  <a:txBody>
                    <a:bodyPr/>
                    <a:lstStyle/>
                    <a:p>
                      <a:r>
                        <a:rPr lang="en-US" sz="2200" dirty="0">
                          <a:latin typeface="Calibri" panose="020F0502020204030204" pitchFamily="34" charset="0"/>
                        </a:rPr>
                        <a:t>Gen. 3:15; 15:6; John 3:16; Gal 3:16</a:t>
                      </a:r>
                    </a:p>
                  </a:txBody>
                  <a:tcPr/>
                </a:tc>
                <a:extLst>
                  <a:ext uri="{0D108BD9-81ED-4DB2-BD59-A6C34878D82A}">
                    <a16:rowId xmlns:a16="http://schemas.microsoft.com/office/drawing/2014/main" val="21921017"/>
                  </a:ext>
                </a:extLst>
              </a:tr>
              <a:tr h="1053205">
                <a:tc>
                  <a:txBody>
                    <a:bodyPr/>
                    <a:lstStyle/>
                    <a:p>
                      <a:r>
                        <a:rPr lang="en-US" sz="2200" dirty="0">
                          <a:latin typeface="Calibri" panose="020F0502020204030204" pitchFamily="34" charset="0"/>
                        </a:rPr>
                        <a:t>When preached?</a:t>
                      </a:r>
                    </a:p>
                  </a:txBody>
                  <a:tcPr/>
                </a:tc>
                <a:tc>
                  <a:txBody>
                    <a:bodyPr/>
                    <a:lstStyle/>
                    <a:p>
                      <a:r>
                        <a:rPr lang="en-US" sz="2200" dirty="0">
                          <a:latin typeface="Calibri" panose="020F0502020204030204" pitchFamily="34" charset="0"/>
                        </a:rPr>
                        <a:t>Early Gospels and Tribulation (Matt. 3:2; 24:14)</a:t>
                      </a:r>
                    </a:p>
                  </a:txBody>
                  <a:tcPr/>
                </a:tc>
                <a:tc>
                  <a:txBody>
                    <a:bodyPr/>
                    <a:lstStyle/>
                    <a:p>
                      <a:pPr algn="ctr"/>
                      <a:r>
                        <a:rPr lang="en-US" sz="2200" dirty="0">
                          <a:latin typeface="Calibri" panose="020F0502020204030204" pitchFamily="34" charset="0"/>
                        </a:rPr>
                        <a:t>Church Age</a:t>
                      </a:r>
                    </a:p>
                  </a:txBody>
                  <a:tcPr/>
                </a:tc>
                <a:extLst>
                  <a:ext uri="{0D108BD9-81ED-4DB2-BD59-A6C34878D82A}">
                    <a16:rowId xmlns:a16="http://schemas.microsoft.com/office/drawing/2014/main" val="436724035"/>
                  </a:ext>
                </a:extLst>
              </a:tr>
              <a:tr h="505824">
                <a:tc>
                  <a:txBody>
                    <a:bodyPr/>
                    <a:lstStyle/>
                    <a:p>
                      <a:r>
                        <a:rPr lang="en-US" sz="2200" dirty="0">
                          <a:latin typeface="Calibri" panose="020F0502020204030204" pitchFamily="34" charset="0"/>
                        </a:rPr>
                        <a:t>Preached today?</a:t>
                      </a:r>
                    </a:p>
                  </a:txBody>
                  <a:tcPr/>
                </a:tc>
                <a:tc>
                  <a:txBody>
                    <a:bodyPr/>
                    <a:lstStyle/>
                    <a:p>
                      <a:pPr algn="ctr"/>
                      <a:r>
                        <a:rPr lang="en-US" sz="2200" dirty="0">
                          <a:latin typeface="Calibri" panose="020F0502020204030204" pitchFamily="34" charset="0"/>
                        </a:rPr>
                        <a:t>No</a:t>
                      </a:r>
                    </a:p>
                  </a:txBody>
                  <a:tcPr/>
                </a:tc>
                <a:tc>
                  <a:txBody>
                    <a:bodyPr/>
                    <a:lstStyle/>
                    <a:p>
                      <a:pPr algn="ctr"/>
                      <a:r>
                        <a:rPr lang="en-US" sz="2200" dirty="0">
                          <a:latin typeface="Calibri" panose="020F0502020204030204" pitchFamily="34" charset="0"/>
                        </a:rPr>
                        <a:t>Yes</a:t>
                      </a:r>
                    </a:p>
                  </a:txBody>
                  <a:tcPr/>
                </a:tc>
                <a:extLst>
                  <a:ext uri="{0D108BD9-81ED-4DB2-BD59-A6C34878D82A}">
                    <a16:rowId xmlns:a16="http://schemas.microsoft.com/office/drawing/2014/main" val="3012532902"/>
                  </a:ext>
                </a:extLst>
              </a:tr>
              <a:tr h="505824">
                <a:tc>
                  <a:txBody>
                    <a:bodyPr/>
                    <a:lstStyle/>
                    <a:p>
                      <a:r>
                        <a:rPr lang="en-US" sz="2200" dirty="0">
                          <a:latin typeface="Calibri" panose="020F0502020204030204" pitchFamily="34" charset="0"/>
                        </a:rPr>
                        <a:t>Perpetual availability?</a:t>
                      </a:r>
                    </a:p>
                  </a:txBody>
                  <a:tcPr/>
                </a:tc>
                <a:tc>
                  <a:txBody>
                    <a:bodyPr/>
                    <a:lstStyle/>
                    <a:p>
                      <a:pPr algn="ctr"/>
                      <a:r>
                        <a:rPr lang="en-US" sz="2200" dirty="0">
                          <a:latin typeface="Calibri" panose="020F0502020204030204" pitchFamily="34" charset="0"/>
                        </a:rPr>
                        <a:t>No</a:t>
                      </a:r>
                    </a:p>
                  </a:txBody>
                  <a:tcPr/>
                </a:tc>
                <a:tc>
                  <a:txBody>
                    <a:bodyPr/>
                    <a:lstStyle/>
                    <a:p>
                      <a:pPr algn="ctr"/>
                      <a:r>
                        <a:rPr lang="en-US" sz="2200" dirty="0">
                          <a:latin typeface="Calibri" panose="020F0502020204030204" pitchFamily="34" charset="0"/>
                        </a:rPr>
                        <a:t>Yes</a:t>
                      </a:r>
                    </a:p>
                  </a:txBody>
                  <a:tcPr/>
                </a:tc>
                <a:extLst>
                  <a:ext uri="{0D108BD9-81ED-4DB2-BD59-A6C34878D82A}">
                    <a16:rowId xmlns:a16="http://schemas.microsoft.com/office/drawing/2014/main" val="1692019242"/>
                  </a:ext>
                </a:extLst>
              </a:tr>
              <a:tr h="505824">
                <a:tc>
                  <a:txBody>
                    <a:bodyPr/>
                    <a:lstStyle/>
                    <a:p>
                      <a:r>
                        <a:rPr lang="en-US" sz="2200" dirty="0">
                          <a:latin typeface="Calibri" panose="020F0502020204030204" pitchFamily="34" charset="0"/>
                        </a:rPr>
                        <a:t>Which Gospels?</a:t>
                      </a:r>
                    </a:p>
                  </a:txBody>
                  <a:tcPr/>
                </a:tc>
                <a:tc>
                  <a:txBody>
                    <a:bodyPr/>
                    <a:lstStyle/>
                    <a:p>
                      <a:pPr algn="ctr"/>
                      <a:r>
                        <a:rPr lang="en-US" sz="2200" dirty="0">
                          <a:latin typeface="Calibri" panose="020F0502020204030204" pitchFamily="34" charset="0"/>
                        </a:rPr>
                        <a:t>Synoptics</a:t>
                      </a:r>
                    </a:p>
                  </a:txBody>
                  <a:tcPr/>
                </a:tc>
                <a:tc>
                  <a:txBody>
                    <a:bodyPr/>
                    <a:lstStyle/>
                    <a:p>
                      <a:pPr algn="ctr"/>
                      <a:r>
                        <a:rPr lang="en-US" sz="2200" dirty="0">
                          <a:latin typeface="Calibri" panose="020F0502020204030204" pitchFamily="34" charset="0"/>
                        </a:rPr>
                        <a:t>John</a:t>
                      </a:r>
                    </a:p>
                  </a:txBody>
                  <a:tcPr/>
                </a:tc>
                <a:extLst>
                  <a:ext uri="{0D108BD9-81ED-4DB2-BD59-A6C34878D82A}">
                    <a16:rowId xmlns:a16="http://schemas.microsoft.com/office/drawing/2014/main" val="1289722862"/>
                  </a:ext>
                </a:extLst>
              </a:tr>
              <a:tr h="1463040">
                <a:tc>
                  <a:txBody>
                    <a:bodyPr/>
                    <a:lstStyle/>
                    <a:p>
                      <a:r>
                        <a:rPr lang="en-US" sz="2200" dirty="0">
                          <a:latin typeface="Calibri" panose="020F0502020204030204" pitchFamily="34" charset="0"/>
                        </a:rPr>
                        <a:t>Cross, atonement, resurrection, Ascension, Holy Spirit, forgiveness of sins</a:t>
                      </a:r>
                    </a:p>
                  </a:txBody>
                  <a:tcPr/>
                </a:tc>
                <a:tc>
                  <a:txBody>
                    <a:bodyPr/>
                    <a:lstStyle/>
                    <a:p>
                      <a:pPr algn="ctr"/>
                      <a:r>
                        <a:rPr lang="en-US" sz="2200" dirty="0">
                          <a:latin typeface="Calibri" panose="020F0502020204030204" pitchFamily="34" charset="0"/>
                        </a:rPr>
                        <a:t>No</a:t>
                      </a:r>
                    </a:p>
                  </a:txBody>
                  <a:tcPr/>
                </a:tc>
                <a:tc>
                  <a:txBody>
                    <a:bodyPr/>
                    <a:lstStyle/>
                    <a:p>
                      <a:pPr algn="ctr"/>
                      <a:r>
                        <a:rPr lang="en-US" sz="2200" dirty="0">
                          <a:latin typeface="Calibri" panose="020F0502020204030204" pitchFamily="34" charset="0"/>
                        </a:rPr>
                        <a:t>Yes</a:t>
                      </a:r>
                    </a:p>
                  </a:txBody>
                  <a:tcPr/>
                </a:tc>
                <a:extLst>
                  <a:ext uri="{0D108BD9-81ED-4DB2-BD59-A6C34878D82A}">
                    <a16:rowId xmlns:a16="http://schemas.microsoft.com/office/drawing/2014/main" val="3063031420"/>
                  </a:ext>
                </a:extLst>
              </a:tr>
            </a:tbl>
          </a:graphicData>
        </a:graphic>
      </p:graphicFrame>
    </p:spTree>
    <p:extLst>
      <p:ext uri="{BB962C8B-B14F-4D97-AF65-F5344CB8AC3E}">
        <p14:creationId xmlns:p14="http://schemas.microsoft.com/office/powerpoint/2010/main" val="16394133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6472EB-6D2A-48C2-B86E-CA261AA223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rPr>
              <a:t>Acts 16:30-31</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after he brought them out, he said, “Sirs, what must I do to be saved?”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31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said,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 in the Lord Jesus, and you will be saved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 and your household.”</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017808A-3D7C-4CEF-86B0-55804751FF0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86609" y="2971800"/>
            <a:ext cx="4770782" cy="1828800"/>
          </a:xfrm>
          <a:prstGeom prst="rect">
            <a:avLst/>
          </a:prstGeom>
        </p:spPr>
      </p:pic>
    </p:spTree>
    <p:extLst>
      <p:ext uri="{BB962C8B-B14F-4D97-AF65-F5344CB8AC3E}">
        <p14:creationId xmlns:p14="http://schemas.microsoft.com/office/powerpoint/2010/main" val="7189566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1143000" y="990600"/>
            <a:ext cx="6629400" cy="1524000"/>
          </a:xfrm>
          <a:solidFill>
            <a:schemeClr val="bg1"/>
          </a:solidFill>
          <a:ln w="28575">
            <a:solidFill>
              <a:srgbClr val="FF0000"/>
            </a:solidFill>
          </a:ln>
        </p:spPr>
        <p:txBody>
          <a:bodyPr/>
          <a:lstStyle/>
          <a:p>
            <a:pPr marL="0" indent="0" algn="ctr">
              <a:spcBef>
                <a:spcPts val="0"/>
              </a:spcBef>
              <a:spcAft>
                <a:spcPts val="0"/>
              </a:spcAft>
              <a:buNone/>
              <a:defRPr/>
            </a:pPr>
            <a:r>
              <a:rPr lang="en-US" altLang="en-US" b="1" kern="1200" dirty="0">
                <a:solidFill>
                  <a:srgbClr val="FFFFCC"/>
                </a:solidFill>
                <a:effectLst>
                  <a:outerShdw blurRad="38100" dist="38100" dir="2700000" algn="tl">
                    <a:srgbClr val="000000">
                      <a:alpha val="43137"/>
                    </a:srgbClr>
                  </a:outerShdw>
                </a:effectLst>
                <a:cs typeface="Arial" charset="0"/>
              </a:rPr>
              <a:t>Gen 15:6</a:t>
            </a:r>
          </a:p>
          <a:p>
            <a:pPr marL="0" indent="0" algn="just">
              <a:spcBef>
                <a:spcPts val="0"/>
              </a:spcBef>
              <a:spcAft>
                <a:spcPts val="0"/>
              </a:spcAft>
              <a:buNone/>
              <a:defRPr/>
            </a:pPr>
            <a:r>
              <a:rPr lang="en-US" altLang="en-US" sz="2800" dirty="0">
                <a:effectLst>
                  <a:outerShdw blurRad="38100" dist="38100" dir="2700000" algn="tl">
                    <a:srgbClr val="000000">
                      <a:alpha val="43137"/>
                    </a:srgbClr>
                  </a:outerShdw>
                </a:effectLst>
              </a:rPr>
              <a:t>Then he </a:t>
            </a:r>
            <a:r>
              <a:rPr lang="en-US" altLang="en-US" sz="2800" b="1" u="sng" kern="1200" dirty="0">
                <a:solidFill>
                  <a:srgbClr val="FFFFCC"/>
                </a:solidFill>
                <a:effectLst>
                  <a:outerShdw blurRad="38100" dist="38100" dir="2700000" algn="tl">
                    <a:srgbClr val="000000">
                      <a:alpha val="43137"/>
                    </a:srgbClr>
                  </a:outerShdw>
                </a:effectLst>
                <a:cs typeface="Arial" charset="0"/>
              </a:rPr>
              <a:t>believed</a:t>
            </a:r>
            <a:r>
              <a:rPr lang="en-US" altLang="en-US" sz="2800" dirty="0">
                <a:effectLst>
                  <a:outerShdw blurRad="38100" dist="38100" dir="2700000" algn="tl">
                    <a:srgbClr val="000000">
                      <a:alpha val="43137"/>
                    </a:srgbClr>
                  </a:outerShdw>
                </a:effectLst>
              </a:rPr>
              <a:t> in the LORD; and He reckoned it to him as righteousness.</a:t>
            </a:r>
          </a:p>
        </p:txBody>
      </p:sp>
      <p:pic>
        <p:nvPicPr>
          <p:cNvPr id="104451" name="Picture 2" descr="http://4.bp.blogspot.com/-JXH-bqfBcWE/TgJAJNX1UjI/AAAAAAAAAVA/qgy871X7QgQ/s1600/AB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82890" y="2933700"/>
            <a:ext cx="1108710" cy="1371600"/>
          </a:xfrm>
          <a:prstGeom prst="rect">
            <a:avLst/>
          </a:prstGeom>
          <a:noFill/>
          <a:ln w="9525">
            <a:noFill/>
            <a:miter lim="800000"/>
            <a:headEnd/>
            <a:tailEnd/>
          </a:ln>
        </p:spPr>
      </p:pic>
      <p:sp>
        <p:nvSpPr>
          <p:cNvPr id="4" name="Title 1"/>
          <p:cNvSpPr txBox="1">
            <a:spLocks/>
          </p:cNvSpPr>
          <p:nvPr/>
        </p:nvSpPr>
        <p:spPr>
          <a:xfrm>
            <a:off x="333375" y="228600"/>
            <a:ext cx="8477250"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Belief – God’s One Condition for Justification</a:t>
            </a:r>
          </a:p>
        </p:txBody>
      </p:sp>
      <p:sp>
        <p:nvSpPr>
          <p:cNvPr id="5" name="Content Placeholder 2"/>
          <p:cNvSpPr txBox="1">
            <a:spLocks/>
          </p:cNvSpPr>
          <p:nvPr/>
        </p:nvSpPr>
        <p:spPr bwMode="auto">
          <a:xfrm>
            <a:off x="1143000" y="2667000"/>
            <a:ext cx="6629400" cy="19050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John 3:16</a:t>
            </a:r>
          </a:p>
          <a:p>
            <a:pPr marL="0" indent="0">
              <a:spcBef>
                <a:spcPts val="0"/>
              </a:spcBef>
              <a:spcAft>
                <a:spcPts val="0"/>
              </a:spcAft>
              <a:buNone/>
              <a:defRPr/>
            </a:pPr>
            <a:r>
              <a:rPr lang="en-US" altLang="en-US" sz="2800" dirty="0">
                <a:effectLst>
                  <a:outerShdw blurRad="38100" dist="38100" dir="2700000" algn="tl">
                    <a:srgbClr val="000000">
                      <a:alpha val="43137"/>
                    </a:srgbClr>
                  </a:outerShdw>
                </a:effectLst>
                <a:latin typeface="Calibri" panose="020F0502020204030204" pitchFamily="34" charset="0"/>
              </a:rPr>
              <a:t>For God so loved the world, that He gave His only begotten Son, that whoever </a:t>
            </a: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believes</a:t>
            </a:r>
            <a:r>
              <a:rPr lang="en-US" altLang="en-US" sz="2800" dirty="0">
                <a:effectLst>
                  <a:outerShdw blurRad="38100" dist="38100" dir="2700000" algn="tl">
                    <a:srgbClr val="000000">
                      <a:alpha val="43137"/>
                    </a:srgbClr>
                  </a:outerShdw>
                </a:effectLst>
                <a:latin typeface="Calibri" panose="020F0502020204030204" pitchFamily="34" charset="0"/>
              </a:rPr>
              <a:t> in Him shall not perish, but have eternal life.</a:t>
            </a:r>
          </a:p>
        </p:txBody>
      </p:sp>
      <p:sp>
        <p:nvSpPr>
          <p:cNvPr id="6" name="Content Placeholder 2"/>
          <p:cNvSpPr txBox="1">
            <a:spLocks/>
          </p:cNvSpPr>
          <p:nvPr/>
        </p:nvSpPr>
        <p:spPr bwMode="auto">
          <a:xfrm>
            <a:off x="1143000" y="4800600"/>
            <a:ext cx="6629400" cy="18288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b="1"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Acts 16:30-31</a:t>
            </a:r>
          </a:p>
          <a:p>
            <a:pPr marL="0" indent="0">
              <a:spcBef>
                <a:spcPts val="0"/>
              </a:spcBef>
              <a:spcAft>
                <a:spcPts val="0"/>
              </a:spcAft>
              <a:buNone/>
              <a:defRPr/>
            </a:pPr>
            <a:r>
              <a:rPr lang="en-US" altLang="en-US" sz="2800" dirty="0">
                <a:effectLst>
                  <a:outerShdw blurRad="38100" dist="38100" dir="2700000" algn="tl">
                    <a:srgbClr val="000000">
                      <a:alpha val="43137"/>
                    </a:srgbClr>
                  </a:outerShdw>
                </a:effectLst>
                <a:latin typeface="Calibri" panose="020F0502020204030204" pitchFamily="34" charset="0"/>
              </a:rPr>
              <a:t>"Sirs, what must I do to be saved?" They said, "</a:t>
            </a:r>
            <a:r>
              <a:rPr lang="en-US" alt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Arial" charset="0"/>
              </a:rPr>
              <a:t>Believe</a:t>
            </a:r>
            <a:r>
              <a:rPr lang="en-US" altLang="en-US" sz="2800" dirty="0">
                <a:effectLst>
                  <a:outerShdw blurRad="38100" dist="38100" dir="2700000" algn="tl">
                    <a:srgbClr val="000000">
                      <a:alpha val="43137"/>
                    </a:srgbClr>
                  </a:outerShdw>
                </a:effectLst>
                <a:latin typeface="Calibri" panose="020F0502020204030204" pitchFamily="34" charset="0"/>
              </a:rPr>
              <a:t> in the Lord Jesus, and you will be saved..."</a:t>
            </a:r>
          </a:p>
        </p:txBody>
      </p:sp>
    </p:spTree>
    <p:extLst>
      <p:ext uri="{BB962C8B-B14F-4D97-AF65-F5344CB8AC3E}">
        <p14:creationId xmlns:p14="http://schemas.microsoft.com/office/powerpoint/2010/main" val="7572200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0985" y="91440"/>
            <a:ext cx="7582030"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755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228600"/>
            <a:ext cx="7772400" cy="1143000"/>
          </a:xfrm>
        </p:spPr>
        <p:txBody>
          <a:body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Strengthening the Pre-Tribulation Case</a:t>
            </a:r>
          </a:p>
        </p:txBody>
      </p:sp>
      <p:sp>
        <p:nvSpPr>
          <p:cNvPr id="19459" name="Rectangle 3"/>
          <p:cNvSpPr>
            <a:spLocks noGrp="1" noChangeArrowheads="1"/>
          </p:cNvSpPr>
          <p:nvPr>
            <p:ph idx="1"/>
          </p:nvPr>
        </p:nvSpPr>
        <p:spPr>
          <a:xfrm>
            <a:off x="635001" y="1600200"/>
            <a:ext cx="6968674" cy="3810000"/>
          </a:xfrm>
        </p:spPr>
        <p:txBody>
          <a:bodyPr/>
          <a:lstStyle/>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John 14:1-4</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3:10</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First Thessalonians 4‒5</a:t>
            </a:r>
          </a:p>
          <a:p>
            <a:pPr marL="514350" indent="-514350" eaLnBrk="1" hangingPunct="1">
              <a:spcBef>
                <a:spcPts val="0"/>
              </a:spcBef>
              <a:spcAft>
                <a:spcPts val="2400"/>
              </a:spcAft>
              <a:buClr>
                <a:srgbClr val="00FFFF"/>
              </a:buClr>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Second Thessalonians 2:3a</a:t>
            </a:r>
          </a:p>
          <a:p>
            <a:pPr marL="514350" indent="-514350" eaLnBrk="1" hangingPunct="1">
              <a:spcBef>
                <a:spcPts val="0"/>
              </a:spcBef>
              <a:spcAft>
                <a:spcPts val="2400"/>
              </a:spcAft>
              <a:buClr>
                <a:srgbClr val="00FFFF"/>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Matthew 24‒25</a:t>
            </a:r>
          </a:p>
        </p:txBody>
      </p:sp>
      <p:pic>
        <p:nvPicPr>
          <p:cNvPr id="5" name="Picture 2">
            <a:extLst>
              <a:ext uri="{FF2B5EF4-FFF2-40B4-BE49-F238E27FC236}">
                <a16:creationId xmlns:a16="http://schemas.microsoft.com/office/drawing/2014/main" id="{B4272B38-B865-4289-B283-753930A86FC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35275" y="2362200"/>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77723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702" y="45720"/>
            <a:ext cx="778498"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1"/>
          <p:cNvSpPr>
            <a:spLocks noGrp="1"/>
          </p:cNvSpPr>
          <p:nvPr>
            <p:ph idx="1"/>
          </p:nvPr>
        </p:nvSpPr>
        <p:spPr>
          <a:xfrm>
            <a:off x="0" y="1371600"/>
            <a:ext cx="9144000" cy="5244039"/>
          </a:xfrm>
        </p:spPr>
        <p:txBody>
          <a:bodyPr/>
          <a:lstStyle/>
          <a:p>
            <a:pPr marL="0" indent="0" algn="just" eaLnBrk="1" hangingPunct="1">
              <a:spcBef>
                <a:spcPts val="0"/>
              </a:spcBef>
              <a:buNone/>
              <a:defRPr/>
            </a:pPr>
            <a:r>
              <a:rPr lang="en-US" altLang="en-US" sz="2800" dirty="0">
                <a:solidFill>
                  <a:prstClr val="white"/>
                </a:solidFill>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Such insistence is too often based on Scripture which is addressed to the covenant people, Israel. They . . . being covenant people, are privileged to return to God on the grounds of their covenant by repentance. There is much Scripture both in the Old Testament and in the New that calls this one nation to its long-predicted repentance....The preaching of John the Baptist, of Jesus and the early message of the disciples, was, ‘repent for the kingdom of heaven is at hand’; but it was addressed only to Israel (Matt. 10:5, 6)</a:t>
            </a:r>
            <a:r>
              <a:rPr lang="en-US" altLang="en-US" sz="2800" dirty="0">
                <a:solidFill>
                  <a:prstClr val="white"/>
                </a:solidFill>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 “</a:t>
            </a:r>
            <a:r>
              <a:rPr lang="en-US" sz="2800" b="1" u="sng" dirty="0">
                <a:solidFill>
                  <a:srgbClr val="FFFFCC"/>
                </a:solidFill>
                <a:effectLst>
                  <a:outerShdw blurRad="38100" dist="38100" dir="2700000" algn="tl">
                    <a:srgbClr val="000000">
                      <a:alpha val="43137"/>
                    </a:srgbClr>
                  </a:outerShdw>
                </a:effectLst>
              </a:rPr>
              <a:t>This good news to that nation was the ‘gospel of the kingdom,’ and should in no wise be confused with the Gospel of saving grace</a:t>
            </a:r>
            <a:r>
              <a:rPr lang="en-US" sz="2800" dirty="0">
                <a:effectLst>
                  <a:outerShdw blurRad="38100" dist="38100" dir="2700000" algn="tl">
                    <a:srgbClr val="000000">
                      <a:alpha val="43137"/>
                    </a:srgbClr>
                  </a:outerShdw>
                </a:effectLst>
              </a:rPr>
              <a:t>.”</a:t>
            </a:r>
          </a:p>
        </p:txBody>
      </p:sp>
      <p:sp>
        <p:nvSpPr>
          <p:cNvPr id="5" name="Rectangle 4"/>
          <p:cNvSpPr/>
          <p:nvPr/>
        </p:nvSpPr>
        <p:spPr>
          <a:xfrm>
            <a:off x="2057400" y="228600"/>
            <a:ext cx="5029200" cy="1092607"/>
          </a:xfrm>
          <a:prstGeom prst="rect">
            <a:avLst/>
          </a:prstGeom>
        </p:spPr>
        <p:txBody>
          <a:bodyPr wrap="square">
            <a:spAutoFit/>
          </a:bodyPr>
          <a:lstStyle/>
          <a:p>
            <a:pPr algn="ctr">
              <a:spcAft>
                <a:spcPts val="600"/>
              </a:spcAft>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defRPr/>
            </a:pPr>
            <a:r>
              <a:rPr kumimoji="0" lang="en-US" sz="12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mj-cs"/>
              </a:rPr>
              <a:t>Salvation: God’s Marvelous Work of Grace</a:t>
            </a:r>
            <a:r>
              <a:rPr kumimoji="0" lang="en-US" sz="12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mj-cs"/>
              </a:rPr>
              <a:t> (Grand Rapids: Kregel, 1991), 49–50; idem, </a:t>
            </a:r>
            <a:r>
              <a:rPr kumimoji="0" lang="en-US" sz="1200" b="0" i="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mj-cs"/>
              </a:rPr>
              <a:t>Grace: The Glorious Theme</a:t>
            </a:r>
            <a:r>
              <a:rPr kumimoji="0" lang="en-US" sz="12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mj-cs"/>
              </a:rPr>
              <a:t> (Grand Rapids: Zondervan, 1972), 132.</a:t>
            </a:r>
            <a:endPar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36806907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295400"/>
            <a:ext cx="9144000" cy="5334000"/>
          </a:xfrm>
        </p:spPr>
        <p:txBody>
          <a:bodyPr/>
          <a:lstStyle/>
          <a:p>
            <a:pPr marL="0" indent="0" algn="just">
              <a:spcBef>
                <a:spcPts val="0"/>
              </a:spcBef>
              <a:buNone/>
              <a:defRPr/>
            </a:pPr>
            <a:r>
              <a:rPr lang="en-US" sz="3000" i="1" dirty="0">
                <a:effectLst>
                  <a:outerShdw blurRad="38100" dist="38100" dir="2700000" algn="tl">
                    <a:srgbClr val="000000">
                      <a:alpha val="43137"/>
                    </a:srgbClr>
                  </a:outerShdw>
                </a:effectLst>
              </a:rPr>
              <a:t>“</a:t>
            </a:r>
            <a:r>
              <a:rPr lang="en-US" sz="3000" b="1" u="sng" dirty="0">
                <a:solidFill>
                  <a:srgbClr val="FFFFCC"/>
                </a:solidFill>
                <a:effectLst>
                  <a:outerShdw blurRad="38100" dist="38100" dir="2700000" algn="tl">
                    <a:srgbClr val="000000">
                      <a:alpha val="43137"/>
                    </a:srgbClr>
                  </a:outerShdw>
                </a:effectLst>
              </a:rPr>
              <a:t>Even the New Testament uses the word </a:t>
            </a:r>
            <a:r>
              <a:rPr lang="en-US" sz="3000" b="1" i="1" u="sng" dirty="0">
                <a:solidFill>
                  <a:srgbClr val="FFFFCC"/>
                </a:solidFill>
                <a:effectLst>
                  <a:outerShdw blurRad="38100" dist="38100" dir="2700000" algn="tl">
                    <a:srgbClr val="000000">
                      <a:alpha val="43137"/>
                    </a:srgbClr>
                  </a:outerShdw>
                </a:effectLst>
              </a:rPr>
              <a:t>gospel</a:t>
            </a:r>
            <a:r>
              <a:rPr lang="en-US" sz="3000" b="1" u="sng" dirty="0">
                <a:solidFill>
                  <a:srgbClr val="FFFFCC"/>
                </a:solidFill>
                <a:effectLst>
                  <a:outerShdw blurRad="38100" dist="38100" dir="2700000" algn="tl">
                    <a:srgbClr val="000000">
                      <a:alpha val="43137"/>
                    </a:srgbClr>
                  </a:outerShdw>
                </a:effectLst>
              </a:rPr>
              <a:t> to mean various types of good news</a:t>
            </a:r>
            <a:r>
              <a:rPr lang="en-US" sz="3000" dirty="0">
                <a:effectLst>
                  <a:outerShdw blurRad="38100" dist="38100" dir="2700000" algn="tl">
                    <a:srgbClr val="000000">
                      <a:alpha val="43137"/>
                    </a:srgbClr>
                  </a:outerShdw>
                </a:effectLst>
              </a:rPr>
              <a:t>, so one has to describe what good news is in view. . . . In the Gospel of Matthew, all but one time the word </a:t>
            </a:r>
            <a:r>
              <a:rPr lang="en-US" sz="3000" i="1" dirty="0">
                <a:effectLst>
                  <a:outerShdw blurRad="38100" dist="38100" dir="2700000" algn="tl">
                    <a:srgbClr val="000000">
                      <a:alpha val="43137"/>
                    </a:srgbClr>
                  </a:outerShdw>
                </a:effectLst>
              </a:rPr>
              <a:t>gospel</a:t>
            </a:r>
            <a:r>
              <a:rPr lang="en-US" sz="3000" dirty="0">
                <a:effectLst>
                  <a:outerShdw blurRad="38100" dist="38100" dir="2700000" algn="tl">
                    <a:srgbClr val="000000">
                      <a:alpha val="43137"/>
                    </a:srgbClr>
                  </a:outerShdw>
                </a:effectLst>
              </a:rPr>
              <a:t> is used concerning the good news of the gospel of the kingdom. This is the message of John the Baptist (Matthew 3:1–2), of our Lord (Matthew 4:17), and of the twelve disciples when they were first sent out by the Lord (Matthew 10:5–7). What was the good news about the kingdom? The correct answer lies in the concept and hope of the kingdom that the Jewish people had at the time of the first coming. . .</a:t>
            </a:r>
            <a:endParaRPr lang="en-US" sz="3000" i="1" dirty="0">
              <a:effectLst>
                <a:outerShdw blurRad="38100" dist="38100" dir="2700000" algn="tl">
                  <a:srgbClr val="000000">
                    <a:alpha val="43137"/>
                  </a:srgbClr>
                </a:outerShdw>
              </a:effectLst>
            </a:endParaRP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037" y="76200"/>
            <a:ext cx="944563" cy="1143000"/>
          </a:xfrm>
          <a:prstGeom prst="rect">
            <a:avLst/>
          </a:prstGeom>
          <a:noFill/>
          <a:ln w="9525">
            <a:noFill/>
            <a:miter lim="800000"/>
            <a:headEnd/>
            <a:tailEnd/>
          </a:ln>
        </p:spPr>
      </p:pic>
      <p:sp>
        <p:nvSpPr>
          <p:cNvPr id="2" name="Rectangle 1">
            <a:extLst>
              <a:ext uri="{FF2B5EF4-FFF2-40B4-BE49-F238E27FC236}">
                <a16:creationId xmlns:a16="http://schemas.microsoft.com/office/drawing/2014/main" id="{3A9DA0C3-B493-48B3-8CD9-A18E4E2265F3}"/>
              </a:ext>
            </a:extLst>
          </p:cNvPr>
          <p:cNvSpPr/>
          <p:nvPr/>
        </p:nvSpPr>
        <p:spPr>
          <a:xfrm>
            <a:off x="1524000" y="235804"/>
            <a:ext cx="6096000" cy="1031051"/>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Charles Ryrie</a:t>
            </a:r>
          </a:p>
          <a:p>
            <a:pPr algn="ctr"/>
            <a:r>
              <a:rPr lang="en-US" sz="2000" i="1" dirty="0">
                <a:effectLst>
                  <a:outerShdw blurRad="38100" dist="38100" dir="2700000" algn="tl">
                    <a:srgbClr val="000000">
                      <a:alpha val="43137"/>
                    </a:srgbClr>
                  </a:outerShdw>
                </a:effectLst>
                <a:latin typeface="Calibri" panose="020F0502020204030204" pitchFamily="34" charset="0"/>
                <a:ea typeface="+mj-ea"/>
                <a:cs typeface="+mj-cs"/>
              </a:rPr>
              <a:t>So Great A Salvation, </a:t>
            </a:r>
            <a:r>
              <a:rPr lang="en-US" sz="2000" dirty="0">
                <a:effectLst>
                  <a:outerShdw blurRad="38100" dist="38100" dir="2700000" algn="tl">
                    <a:srgbClr val="000000">
                      <a:alpha val="43137"/>
                    </a:srgbClr>
                  </a:outerShdw>
                </a:effectLst>
                <a:latin typeface="Calibri" panose="020F0502020204030204" pitchFamily="34" charset="0"/>
                <a:ea typeface="+mj-ea"/>
                <a:cs typeface="+mj-cs"/>
              </a:rPr>
              <a:t>Pages 36-37</a:t>
            </a:r>
          </a:p>
        </p:txBody>
      </p:sp>
    </p:spTree>
    <p:extLst>
      <p:ext uri="{BB962C8B-B14F-4D97-AF65-F5344CB8AC3E}">
        <p14:creationId xmlns:p14="http://schemas.microsoft.com/office/powerpoint/2010/main" val="30328291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295400"/>
            <a:ext cx="9144000" cy="4876800"/>
          </a:xfrm>
        </p:spPr>
        <p:txBody>
          <a:bodyPr/>
          <a:lstStyle/>
          <a:p>
            <a:pPr marL="0" indent="0" algn="just">
              <a:buNone/>
              <a:defRPr/>
            </a:pPr>
            <a:r>
              <a:rPr lang="en-US" sz="3000" dirty="0">
                <a:effectLst>
                  <a:outerShdw blurRad="38100" dist="38100" dir="2700000" algn="tl">
                    <a:srgbClr val="000000">
                      <a:alpha val="43137"/>
                    </a:srgbClr>
                  </a:outerShdw>
                </a:effectLst>
              </a:rPr>
              <a:t>“. . . of Christ. In fact, their hope was for the establishment of the promised rule of the Messiah in His kingdom on this earth, and in the kingdom that would exalt the Jewish people and free them from the rule of Rome under which they lived. But the rule of heaven did not arrive during Jesus’ lifetime because the people refused to repent and meet the spiritual conditions for the kingdom. Most only wanted a political deliverance without having to meet any personal requirements for change of life. So the kingdom did not arrive because the people would not prepare properly for it.”</a:t>
            </a:r>
          </a:p>
        </p:txBody>
      </p:sp>
      <p:pic>
        <p:nvPicPr>
          <p:cNvPr id="2" name="Picture 4">
            <a:extLst>
              <a:ext uri="{FF2B5EF4-FFF2-40B4-BE49-F238E27FC236}">
                <a16:creationId xmlns:a16="http://schemas.microsoft.com/office/drawing/2014/main" id="{895834EA-1A03-4AF7-9679-6DFFB517CE7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037" y="76200"/>
            <a:ext cx="944563" cy="1143000"/>
          </a:xfrm>
          <a:prstGeom prst="rect">
            <a:avLst/>
          </a:prstGeom>
          <a:noFill/>
          <a:ln w="9525">
            <a:noFill/>
            <a:miter lim="800000"/>
            <a:headEnd/>
            <a:tailEnd/>
          </a:ln>
        </p:spPr>
      </p:pic>
      <p:sp>
        <p:nvSpPr>
          <p:cNvPr id="3" name="Rectangle 2">
            <a:extLst>
              <a:ext uri="{FF2B5EF4-FFF2-40B4-BE49-F238E27FC236}">
                <a16:creationId xmlns:a16="http://schemas.microsoft.com/office/drawing/2014/main" id="{580B9E8A-FAA8-4A52-97A1-890E1CB9DF84}"/>
              </a:ext>
            </a:extLst>
          </p:cNvPr>
          <p:cNvSpPr/>
          <p:nvPr/>
        </p:nvSpPr>
        <p:spPr>
          <a:xfrm>
            <a:off x="1524000" y="235804"/>
            <a:ext cx="6096000" cy="1031051"/>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Charles Ryrie</a:t>
            </a:r>
          </a:p>
          <a:p>
            <a:pPr algn="ctr"/>
            <a:r>
              <a:rPr lang="en-US" sz="2000" i="1" dirty="0">
                <a:effectLst>
                  <a:outerShdw blurRad="38100" dist="38100" dir="2700000" algn="tl">
                    <a:srgbClr val="000000">
                      <a:alpha val="43137"/>
                    </a:srgbClr>
                  </a:outerShdw>
                </a:effectLst>
                <a:latin typeface="Calibri" panose="020F0502020204030204" pitchFamily="34" charset="0"/>
                <a:ea typeface="+mj-ea"/>
                <a:cs typeface="+mj-cs"/>
              </a:rPr>
              <a:t>So Great A Salvation, </a:t>
            </a:r>
            <a:r>
              <a:rPr lang="en-US" sz="2000" dirty="0">
                <a:effectLst>
                  <a:outerShdw blurRad="38100" dist="38100" dir="2700000" algn="tl">
                    <a:srgbClr val="000000">
                      <a:alpha val="43137"/>
                    </a:srgbClr>
                  </a:outerShdw>
                </a:effectLst>
                <a:latin typeface="Calibri" panose="020F0502020204030204" pitchFamily="34" charset="0"/>
                <a:ea typeface="+mj-ea"/>
                <a:cs typeface="+mj-cs"/>
              </a:rPr>
              <a:t>Pages 36-37</a:t>
            </a:r>
          </a:p>
        </p:txBody>
      </p:sp>
    </p:spTree>
    <p:extLst>
      <p:ext uri="{BB962C8B-B14F-4D97-AF65-F5344CB8AC3E}">
        <p14:creationId xmlns:p14="http://schemas.microsoft.com/office/powerpoint/2010/main" val="14348654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C9A3D71C-AB1B-47C7-9777-3D1F362BD523}"/>
              </a:ext>
            </a:extLst>
          </p:cNvPr>
          <p:cNvGraphicFramePr>
            <a:graphicFrameLocks noGrp="1"/>
          </p:cNvGraphicFramePr>
          <p:nvPr>
            <p:extLst>
              <p:ext uri="{D42A27DB-BD31-4B8C-83A1-F6EECF244321}">
                <p14:modId xmlns:p14="http://schemas.microsoft.com/office/powerpoint/2010/main" val="56574679"/>
              </p:ext>
            </p:extLst>
          </p:nvPr>
        </p:nvGraphicFramePr>
        <p:xfrm>
          <a:off x="45720" y="228601"/>
          <a:ext cx="9052560" cy="6341600"/>
        </p:xfrm>
        <a:graphic>
          <a:graphicData uri="http://schemas.openxmlformats.org/drawingml/2006/table">
            <a:tbl>
              <a:tblPr firstRow="1" bandRow="1">
                <a:tableStyleId>{073A0DAA-6AF3-43AB-8588-CEC1D06C72B9}</a:tableStyleId>
              </a:tblPr>
              <a:tblGrid>
                <a:gridCol w="4297680">
                  <a:extLst>
                    <a:ext uri="{9D8B030D-6E8A-4147-A177-3AD203B41FA5}">
                      <a16:colId xmlns:a16="http://schemas.microsoft.com/office/drawing/2014/main" val="450372001"/>
                    </a:ext>
                  </a:extLst>
                </a:gridCol>
                <a:gridCol w="4754880">
                  <a:extLst>
                    <a:ext uri="{9D8B030D-6E8A-4147-A177-3AD203B41FA5}">
                      <a16:colId xmlns:a16="http://schemas.microsoft.com/office/drawing/2014/main" val="3560513311"/>
                    </a:ext>
                  </a:extLst>
                </a:gridCol>
              </a:tblGrid>
              <a:tr h="946640">
                <a:tc gridSpan="2">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Distinctions Between 144,000 &amp; Multitude</a:t>
                      </a:r>
                      <a:endParaRPr lang="en-US" sz="3600" dirty="0">
                        <a:latin typeface="Calibri" panose="020F0502020204030204" pitchFamily="34" charset="0"/>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1673481748"/>
                  </a:ext>
                </a:extLst>
              </a:tr>
              <a:tr h="822960">
                <a:tc>
                  <a:txBody>
                    <a:bodyPr/>
                    <a:lstStyle/>
                    <a:p>
                      <a:pPr marL="461963" indent="-461963" algn="ctr" eaLnBrk="1" hangingPunct="1">
                        <a:defRPr/>
                      </a:pPr>
                      <a:r>
                        <a:rPr lang="en-US" altLang="en-US" sz="2800" b="1" u="none" kern="1200" noProof="0" dirty="0">
                          <a:solidFill>
                            <a:srgbClr val="C00000"/>
                          </a:solidFill>
                          <a:effectLst/>
                          <a:latin typeface="Calibri" panose="020F0502020204030204" pitchFamily="34" charset="0"/>
                          <a:ea typeface="+mn-ea"/>
                          <a:cs typeface="Calibri" panose="020F0502020204030204" pitchFamily="34" charset="0"/>
                        </a:rPr>
                        <a:t>144,000</a:t>
                      </a:r>
                      <a:endParaRPr lang="en-US" sz="2800" b="1" u="none" kern="1200" dirty="0">
                        <a:solidFill>
                          <a:srgbClr val="C00000"/>
                        </a:solidFill>
                        <a:effectLst/>
                        <a:latin typeface="Calibri" panose="020F0502020204030204" pitchFamily="34" charset="0"/>
                        <a:ea typeface="+mn-ea"/>
                        <a:cs typeface="Calibri" panose="020F0502020204030204" pitchFamily="34" charset="0"/>
                      </a:endParaRPr>
                    </a:p>
                  </a:txBody>
                  <a:tcPr anchor="ctr"/>
                </a:tc>
                <a:tc>
                  <a:txBody>
                    <a:bodyPr/>
                    <a:lstStyle/>
                    <a:p>
                      <a:pPr marL="461963" indent="-461963" algn="ctr" eaLnBrk="1" hangingPunct="1">
                        <a:defRPr/>
                      </a:pPr>
                      <a:r>
                        <a:rPr lang="en-US" altLang="en-US" sz="2800" b="1" u="none" kern="1200" noProof="0" dirty="0">
                          <a:solidFill>
                            <a:schemeClr val="bg1">
                              <a:lumMod val="50000"/>
                            </a:schemeClr>
                          </a:solidFill>
                          <a:effectLst/>
                          <a:latin typeface="Calibri" panose="020F0502020204030204" pitchFamily="34" charset="0"/>
                          <a:ea typeface="+mn-ea"/>
                          <a:cs typeface="Calibri" panose="020F0502020204030204" pitchFamily="34" charset="0"/>
                        </a:rPr>
                        <a:t>MULTITUDE</a:t>
                      </a:r>
                      <a:endParaRPr lang="en-US" sz="2800" b="1" u="none" kern="1200" dirty="0">
                        <a:solidFill>
                          <a:schemeClr val="bg1">
                            <a:lumMod val="50000"/>
                          </a:schemeClr>
                        </a:solidFill>
                        <a:effectLst/>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2348412215"/>
                  </a:ext>
                </a:extLst>
              </a:tr>
              <a:tr h="822960">
                <a:tc>
                  <a:txBody>
                    <a:bodyPr/>
                    <a:lstStyle/>
                    <a:p>
                      <a:pPr marL="461963" indent="-461963" algn="l" eaLnBrk="1" hangingPunct="1">
                        <a:defRPr/>
                      </a:pPr>
                      <a:r>
                        <a:rPr lang="en-US" sz="2600" b="1" u="none" dirty="0">
                          <a:solidFill>
                            <a:schemeClr val="bg2"/>
                          </a:solidFill>
                          <a:effectLst/>
                          <a:latin typeface="Calibri" panose="020F0502020204030204" pitchFamily="34" charset="0"/>
                          <a:cs typeface="Calibri" panose="020F0502020204030204" pitchFamily="34" charset="0"/>
                        </a:rPr>
                        <a:t>Revelation 7:1-8</a:t>
                      </a:r>
                    </a:p>
                  </a:txBody>
                  <a:tcPr anchor="ctr"/>
                </a:tc>
                <a:tc>
                  <a:txBody>
                    <a:bodyPr/>
                    <a:lstStyle/>
                    <a:p>
                      <a:pPr marL="461963" indent="-461963" algn="l" eaLnBrk="1" hangingPunct="1">
                        <a:defRPr/>
                      </a:pPr>
                      <a:r>
                        <a:rPr lang="en-US" sz="2600" b="1" u="none" dirty="0">
                          <a:solidFill>
                            <a:schemeClr val="bg2"/>
                          </a:solidFill>
                          <a:effectLst/>
                          <a:latin typeface="Calibri" panose="020F0502020204030204" pitchFamily="34" charset="0"/>
                          <a:cs typeface="Calibri" panose="020F0502020204030204" pitchFamily="34" charset="0"/>
                        </a:rPr>
                        <a:t>Revelation 7:9-17</a:t>
                      </a:r>
                    </a:p>
                  </a:txBody>
                  <a:tcPr anchor="ctr"/>
                </a:tc>
                <a:extLst>
                  <a:ext uri="{0D108BD9-81ED-4DB2-BD59-A6C34878D82A}">
                    <a16:rowId xmlns:a16="http://schemas.microsoft.com/office/drawing/2014/main" val="2039530397"/>
                  </a:ext>
                </a:extLst>
              </a:tr>
              <a:tr h="8229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Numbered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Innumerable</a:t>
                      </a:r>
                    </a:p>
                  </a:txBody>
                  <a:tcPr anchor="ctr"/>
                </a:tc>
                <a:extLst>
                  <a:ext uri="{0D108BD9-81ED-4DB2-BD59-A6C34878D82A}">
                    <a16:rowId xmlns:a16="http://schemas.microsoft.com/office/drawing/2014/main" val="1030757281"/>
                  </a:ext>
                </a:extLst>
              </a:tr>
              <a:tr h="8229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Jews</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All nations</a:t>
                      </a:r>
                    </a:p>
                  </a:txBody>
                  <a:tcPr anchor="ctr"/>
                </a:tc>
                <a:extLst>
                  <a:ext uri="{0D108BD9-81ED-4DB2-BD59-A6C34878D82A}">
                    <a16:rowId xmlns:a16="http://schemas.microsoft.com/office/drawing/2014/main" val="2861922657"/>
                  </a:ext>
                </a:extLst>
              </a:tr>
              <a:tr h="822960">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Sealed</a:t>
                      </a:r>
                    </a:p>
                  </a:txBody>
                  <a:tcPr anchor="ctr"/>
                </a:tc>
                <a:tc>
                  <a:txBody>
                    <a:bodyPr/>
                    <a:lstStyle/>
                    <a:p>
                      <a:pPr marL="461963" indent="-461963" eaLnBrk="1" hangingPunct="1">
                        <a:defRPr/>
                      </a:pPr>
                      <a:r>
                        <a:rPr lang="en-US" sz="2600" b="1" dirty="0">
                          <a:effectLst/>
                          <a:latin typeface="Calibri" panose="020F0502020204030204" pitchFamily="34" charset="0"/>
                          <a:cs typeface="Calibri" panose="020F0502020204030204" pitchFamily="34" charset="0"/>
                        </a:rPr>
                        <a:t>Slain</a:t>
                      </a:r>
                    </a:p>
                  </a:txBody>
                  <a:tcPr anchor="ctr"/>
                </a:tc>
                <a:extLst>
                  <a:ext uri="{0D108BD9-81ED-4DB2-BD59-A6C34878D82A}">
                    <a16:rowId xmlns:a16="http://schemas.microsoft.com/office/drawing/2014/main" val="2431306076"/>
                  </a:ext>
                </a:extLst>
              </a:tr>
              <a:tr h="822960">
                <a:tc>
                  <a:txBody>
                    <a:bodyPr/>
                    <a:lstStyle/>
                    <a:p>
                      <a:r>
                        <a:rPr lang="en-US" sz="2600" b="1" dirty="0">
                          <a:effectLst/>
                          <a:latin typeface="Calibri" panose="020F0502020204030204" pitchFamily="34" charset="0"/>
                          <a:cs typeface="Calibri" panose="020F0502020204030204" pitchFamily="34" charset="0"/>
                        </a:rPr>
                        <a:t>Sealed </a:t>
                      </a:r>
                      <a:r>
                        <a:rPr lang="en-US" sz="2600" b="1" u="sng" dirty="0">
                          <a:solidFill>
                            <a:srgbClr val="C00000"/>
                          </a:solidFill>
                          <a:effectLst/>
                          <a:latin typeface="Calibri" panose="020F0502020204030204" pitchFamily="34" charset="0"/>
                          <a:cs typeface="Calibri" panose="020F0502020204030204" pitchFamily="34" charset="0"/>
                        </a:rPr>
                        <a:t>before</a:t>
                      </a:r>
                      <a:r>
                        <a:rPr lang="en-US" sz="2600" b="1" dirty="0">
                          <a:effectLst/>
                          <a:latin typeface="Calibri" panose="020F0502020204030204" pitchFamily="34" charset="0"/>
                          <a:cs typeface="Calibri" panose="020F0502020204030204" pitchFamily="34" charset="0"/>
                        </a:rPr>
                        <a:t> the Tribulation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dirty="0">
                          <a:effectLst/>
                          <a:latin typeface="Calibri" panose="020F0502020204030204" pitchFamily="34" charset="0"/>
                          <a:cs typeface="Calibri" panose="020F0502020204030204" pitchFamily="34" charset="0"/>
                        </a:rPr>
                        <a:t>Converted </a:t>
                      </a:r>
                      <a:r>
                        <a:rPr lang="en-US" sz="2600" b="1" u="sng" kern="1200" dirty="0">
                          <a:solidFill>
                            <a:schemeClr val="bg1">
                              <a:lumMod val="50000"/>
                            </a:schemeClr>
                          </a:solidFill>
                          <a:effectLst/>
                          <a:latin typeface="Calibri" panose="020F0502020204030204" pitchFamily="34" charset="0"/>
                          <a:ea typeface="+mn-ea"/>
                          <a:cs typeface="Calibri" panose="020F0502020204030204" pitchFamily="34" charset="0"/>
                        </a:rPr>
                        <a:t>out of</a:t>
                      </a:r>
                      <a:r>
                        <a:rPr lang="en-US" sz="2600" b="1" dirty="0">
                          <a:effectLst/>
                          <a:latin typeface="Calibri" panose="020F0502020204030204" pitchFamily="34" charset="0"/>
                          <a:cs typeface="Calibri" panose="020F0502020204030204" pitchFamily="34" charset="0"/>
                        </a:rPr>
                        <a:t> the Tribulation</a:t>
                      </a:r>
                    </a:p>
                  </a:txBody>
                  <a:tcPr anchor="ctr"/>
                </a:tc>
                <a:extLst>
                  <a:ext uri="{0D108BD9-81ED-4DB2-BD59-A6C34878D82A}">
                    <a16:rowId xmlns:a16="http://schemas.microsoft.com/office/drawing/2014/main" val="256274081"/>
                  </a:ext>
                </a:extLst>
              </a:tr>
              <a:tr h="4572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sz="2000" dirty="0">
                          <a:effectLst/>
                          <a:latin typeface="Calibri" panose="020F0502020204030204" pitchFamily="34" charset="0"/>
                          <a:cs typeface="Calibri" panose="020F0502020204030204" pitchFamily="34" charset="0"/>
                        </a:rPr>
                        <a:t>Hitchcock and Ice, </a:t>
                      </a:r>
                      <a:r>
                        <a:rPr lang="en-US" altLang="en-US" sz="2000" i="1" dirty="0">
                          <a:effectLst/>
                          <a:latin typeface="Calibri" panose="020F0502020204030204" pitchFamily="34" charset="0"/>
                          <a:cs typeface="Calibri" panose="020F0502020204030204" pitchFamily="34" charset="0"/>
                        </a:rPr>
                        <a:t>The Truth Behind Left Behind</a:t>
                      </a:r>
                      <a:r>
                        <a:rPr lang="en-US" altLang="en-US" sz="2000" dirty="0">
                          <a:effectLst/>
                          <a:latin typeface="Calibri" panose="020F0502020204030204" pitchFamily="34" charset="0"/>
                          <a:cs typeface="Calibri" panose="020F0502020204030204" pitchFamily="34" charset="0"/>
                        </a:rPr>
                        <a:t>, 77</a:t>
                      </a:r>
                    </a:p>
                  </a:txBody>
                  <a:tcPr anchor="ctr"/>
                </a:tc>
                <a:tc hMerge="1">
                  <a:txBody>
                    <a:bodyPr/>
                    <a:lstStyle/>
                    <a:p>
                      <a:endParaRPr lang="en-US" dirty="0"/>
                    </a:p>
                  </a:txBody>
                  <a:tcPr/>
                </a:tc>
                <a:extLst>
                  <a:ext uri="{0D108BD9-81ED-4DB2-BD59-A6C34878D82A}">
                    <a16:rowId xmlns:a16="http://schemas.microsoft.com/office/drawing/2014/main" val="2472296049"/>
                  </a:ext>
                </a:extLst>
              </a:tr>
            </a:tbl>
          </a:graphicData>
        </a:graphic>
      </p:graphicFrame>
    </p:spTree>
    <p:extLst>
      <p:ext uri="{BB962C8B-B14F-4D97-AF65-F5344CB8AC3E}">
        <p14:creationId xmlns:p14="http://schemas.microsoft.com/office/powerpoint/2010/main" val="8127418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E1B66B-9C24-4713-9E39-C1312009F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defTabSz="685800" eaLnBrk="0" hangingPunct="0">
              <a:spcAft>
                <a:spcPts val="1200"/>
              </a:spcAft>
              <a:buClr>
                <a:schemeClr val="tx2"/>
              </a:buClr>
              <a:buSzPct val="75000"/>
              <a:defRPr/>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rPr>
              <a:t>Matthew 24:14</a:t>
            </a:r>
          </a:p>
          <a:p>
            <a:pPr algn="just">
              <a:spcBef>
                <a:spcPts val="0"/>
              </a:spcBef>
              <a:spcAft>
                <a:spcPts val="0"/>
              </a:spcAft>
            </a:pPr>
            <a:r>
              <a:rPr lang="en-US" altLang="en-US" sz="3200" kern="0"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This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gospel of the kingdom</a:t>
            </a:r>
            <a:r>
              <a:rPr lang="en-US" sz="3200" dirty="0">
                <a:effectLst>
                  <a:outerShdw blurRad="38100" dist="38100" dir="2700000" algn="tl">
                    <a:srgbClr val="000000">
                      <a:alpha val="43137"/>
                    </a:srgbClr>
                  </a:outerShdw>
                </a:effectLst>
                <a:latin typeface="Calibri" panose="020F0502020204030204" pitchFamily="34" charset="0"/>
              </a:rPr>
              <a:t> shall be preached in the whole world as a testimony to all the nations, and then the end will come.”</a:t>
            </a:r>
            <a:endParaRPr lang="en-US" altLang="en-US" sz="3200" kern="0" dirty="0">
              <a:effectLst>
                <a:outerShdw blurRad="38100" dist="38100" dir="2700000" algn="tl">
                  <a:srgbClr val="000000">
                    <a:alpha val="43137"/>
                  </a:srgbClr>
                </a:outerShdw>
              </a:effectLst>
              <a:latin typeface="Calibri" panose="020F0502020204030204" pitchFamily="34" charset="0"/>
            </a:endParaRPr>
          </a:p>
        </p:txBody>
      </p:sp>
      <p:pic>
        <p:nvPicPr>
          <p:cNvPr id="5" name="Picture 2" descr="http://3.bp.blogspot.com/-QEkPt30fRNQ/US-EfJsZfRI/AAAAAAAASK4/JnP_SUUHRas/s1600/a.jpg">
            <a:extLst>
              <a:ext uri="{FF2B5EF4-FFF2-40B4-BE49-F238E27FC236}">
                <a16:creationId xmlns:a16="http://schemas.microsoft.com/office/drawing/2014/main" id="{62927490-4029-4215-A50A-2D7C20BFCDF3}"/>
              </a:ext>
            </a:extLst>
          </p:cNvPr>
          <p:cNvPicPr>
            <a:picLocks noChangeAspect="1" noChangeArrowheads="1"/>
          </p:cNvPicPr>
          <p:nvPr/>
        </p:nvPicPr>
        <p:blipFill>
          <a:blip r:embed="rId3" cstate="print"/>
          <a:srcRect/>
          <a:stretch>
            <a:fillRect/>
          </a:stretch>
        </p:blipFill>
        <p:spPr bwMode="auto">
          <a:xfrm>
            <a:off x="3206750" y="3048000"/>
            <a:ext cx="2730500" cy="1828800"/>
          </a:xfrm>
          <a:prstGeom prst="rect">
            <a:avLst/>
          </a:prstGeom>
          <a:noFill/>
          <a:ln w="9525">
            <a:noFill/>
            <a:miter lim="800000"/>
            <a:headEnd/>
            <a:tailEnd/>
          </a:ln>
        </p:spPr>
      </p:pic>
    </p:spTree>
    <p:extLst>
      <p:ext uri="{BB962C8B-B14F-4D97-AF65-F5344CB8AC3E}">
        <p14:creationId xmlns:p14="http://schemas.microsoft.com/office/powerpoint/2010/main" val="42372102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274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55C772-09B7-4CC4-8DF5-46BEC0AAC3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1"/>
            <a:ext cx="9144000" cy="3754874"/>
          </a:xfrm>
          <a:prstGeom prst="rect">
            <a:avLst/>
          </a:prstGeom>
          <a:noFill/>
          <a:ln w="28575">
            <a:noFill/>
            <a:miter lim="800000"/>
            <a:headEnd/>
            <a:tailEnd/>
          </a:ln>
        </p:spPr>
        <p:txBody>
          <a:bodyPr wrap="square">
            <a:spAutoFit/>
          </a:bodyPr>
          <a:lstStyle/>
          <a:p>
            <a:pPr algn="ctr">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Matthew 24:15-16, 20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when you see the </a:t>
            </a:r>
            <a:r>
              <a:rPr lang="en-US" sz="3200" b="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abomination of desolation</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was spoken of through Daniel the prophet, standing in the holy place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(let the reader understand)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those who are in Judea must flee to the mountains…</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pray that your flight will not be in the winter, or on a Sabbath.”</a:t>
            </a:r>
          </a:p>
        </p:txBody>
      </p:sp>
    </p:spTree>
    <p:extLst>
      <p:ext uri="{BB962C8B-B14F-4D97-AF65-F5344CB8AC3E}">
        <p14:creationId xmlns:p14="http://schemas.microsoft.com/office/powerpoint/2010/main" val="40003335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19965008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B220E1-DD0F-4C58-8079-0AAA7A8394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1" y="1"/>
            <a:ext cx="9144000" cy="222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Arial" charset="0"/>
              </a:rPr>
              <a:t>Daniel 11:31</a:t>
            </a:r>
          </a:p>
          <a:p>
            <a:pPr algn="just">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Forces from him will arise, desecrate the sanctuary fortress, and do away with the regular sacrifice. And they will set up the abomination of desolation.</a:t>
            </a:r>
          </a:p>
        </p:txBody>
      </p:sp>
      <p:pic>
        <p:nvPicPr>
          <p:cNvPr id="3" name="Picture 2">
            <a:extLst>
              <a:ext uri="{FF2B5EF4-FFF2-40B4-BE49-F238E27FC236}">
                <a16:creationId xmlns:a16="http://schemas.microsoft.com/office/drawing/2014/main" id="{80FAE2FE-7E16-42D1-8B7D-BC1032F10E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49484" y="2514600"/>
            <a:ext cx="3845032" cy="2286000"/>
          </a:xfrm>
          <a:prstGeom prst="rect">
            <a:avLst/>
          </a:prstGeom>
        </p:spPr>
      </p:pic>
    </p:spTree>
    <p:extLst>
      <p:ext uri="{BB962C8B-B14F-4D97-AF65-F5344CB8AC3E}">
        <p14:creationId xmlns:p14="http://schemas.microsoft.com/office/powerpoint/2010/main" val="31725317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FF24581-4362-49C3-B2F5-A50C2748C2AF}"/>
              </a:ext>
            </a:extLst>
          </p:cNvPr>
          <p:cNvSpPr>
            <a:spLocks noGrp="1" noChangeArrowheads="1"/>
          </p:cNvSpPr>
          <p:nvPr>
            <p:ph type="title"/>
          </p:nvPr>
        </p:nvSpPr>
        <p:spPr>
          <a:xfrm>
            <a:off x="3124200" y="228600"/>
            <a:ext cx="2895600" cy="685800"/>
          </a:xfrm>
        </p:spPr>
        <p:txBody>
          <a:bodyPr/>
          <a:lstStyle/>
          <a:p>
            <a:pPr algn="ctr"/>
            <a:r>
              <a:rPr lang="en-US" altLang="en-US" sz="3600" dirty="0">
                <a:solidFill>
                  <a:srgbClr val="00FFFF"/>
                </a:solidFill>
                <a:effectLst>
                  <a:outerShdw blurRad="38100" dist="38100" dir="2700000" algn="tl">
                    <a:srgbClr val="000000">
                      <a:alpha val="43137"/>
                    </a:srgbClr>
                  </a:outerShdw>
                </a:effectLst>
              </a:rPr>
              <a:t>HANUKKAH</a:t>
            </a:r>
            <a:r>
              <a:rPr lang="en-US" altLang="en-US" sz="4000" b="1" dirty="0">
                <a:solidFill>
                  <a:schemeClr val="bg1"/>
                </a:solidFill>
                <a:effectLst>
                  <a:outerShdw blurRad="38100" dist="38100" dir="2700000" algn="tl">
                    <a:srgbClr val="000000">
                      <a:alpha val="43137"/>
                    </a:srgbClr>
                  </a:outerShdw>
                </a:effectLst>
              </a:rPr>
              <a:t>  </a:t>
            </a:r>
          </a:p>
        </p:txBody>
      </p:sp>
      <p:sp>
        <p:nvSpPr>
          <p:cNvPr id="45059" name="Rectangle 3">
            <a:extLst>
              <a:ext uri="{FF2B5EF4-FFF2-40B4-BE49-F238E27FC236}">
                <a16:creationId xmlns:a16="http://schemas.microsoft.com/office/drawing/2014/main" id="{DCDED6C1-EA19-4A6A-9029-33786616D30B}"/>
              </a:ext>
            </a:extLst>
          </p:cNvPr>
          <p:cNvSpPr>
            <a:spLocks noGrp="1" noChangeArrowheads="1"/>
          </p:cNvSpPr>
          <p:nvPr>
            <p:ph type="body" idx="1"/>
          </p:nvPr>
        </p:nvSpPr>
        <p:spPr>
          <a:xfrm>
            <a:off x="0" y="1143000"/>
            <a:ext cx="6477000" cy="5486400"/>
          </a:xfrm>
        </p:spPr>
        <p:txBody>
          <a:bodyPr>
            <a:normAutofit/>
          </a:bodyPr>
          <a:lstStyle/>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The Maccabean revolt </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December 25</a:t>
            </a:r>
            <a:r>
              <a:rPr lang="en-US" altLang="en-US" baseline="30000" dirty="0">
                <a:effectLst>
                  <a:outerShdw blurRad="38100" dist="38100" dir="2700000" algn="tl">
                    <a:srgbClr val="000000">
                      <a:alpha val="43137"/>
                    </a:srgbClr>
                  </a:outerShdw>
                </a:effectLst>
              </a:rPr>
              <a:t>th</a:t>
            </a:r>
            <a:r>
              <a:rPr lang="en-US" altLang="en-US" dirty="0">
                <a:effectLst>
                  <a:outerShdw blurRad="38100" dist="38100" dir="2700000" algn="tl">
                    <a:srgbClr val="000000">
                      <a:alpha val="43137"/>
                    </a:srgbClr>
                  </a:outerShdw>
                </a:effectLst>
              </a:rPr>
              <a:t> 165 BC : the temple is liberated and rededicated</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1 &amp; 2 Maccabees</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The miracle of the lamp oil</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Hanukkah “Feast of Dedication” (festival of lights).</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Christmas / Jewish Holiday </a:t>
            </a:r>
          </a:p>
          <a:p>
            <a:pPr marL="461963" indent="-461963" eaLnBrk="1" hangingPunct="1">
              <a:spcBef>
                <a:spcPct val="0"/>
              </a:spcBef>
              <a:spcAft>
                <a:spcPts val="1200"/>
              </a:spcAft>
              <a:buClr>
                <a:srgbClr val="00FFFF"/>
              </a:buClr>
              <a:defRPr/>
            </a:pPr>
            <a:r>
              <a:rPr lang="en-US" altLang="en-US" dirty="0">
                <a:effectLst>
                  <a:outerShdw blurRad="38100" dist="38100" dir="2700000" algn="tl">
                    <a:srgbClr val="000000">
                      <a:alpha val="43137"/>
                    </a:srgbClr>
                  </a:outerShdw>
                </a:effectLst>
              </a:rPr>
              <a:t>John 10:22-24</a:t>
            </a:r>
          </a:p>
        </p:txBody>
      </p:sp>
      <p:pic>
        <p:nvPicPr>
          <p:cNvPr id="45061" name="Picture 5" descr="C:\WINDOWS\Application Data\Microsoft\Media Catalog\Downloaded Clips\cl72\j0285300.gif">
            <a:extLst>
              <a:ext uri="{FF2B5EF4-FFF2-40B4-BE49-F238E27FC236}">
                <a16:creationId xmlns:a16="http://schemas.microsoft.com/office/drawing/2014/main" id="{3FE7990D-5A79-445E-83A7-A3260AF3C27C}"/>
              </a:ext>
            </a:extLst>
          </p:cNvPr>
          <p:cNvPicPr>
            <a:picLocks noChangeAspect="1" noChangeArrowheads="1" noCrop="1"/>
          </p:cNvPicPr>
          <p:nvPr/>
        </p:nvPicPr>
        <p:blipFill>
          <a:blip r:embed="rId2">
            <a:extLst>
              <a:ext uri="{28A0092B-C50C-407E-A947-70E740481C1C}">
                <a14:useLocalDpi xmlns:a14="http://schemas.microsoft.com/office/drawing/2010/main"/>
              </a:ext>
            </a:extLst>
          </a:blip>
          <a:srcRect/>
          <a:stretch>
            <a:fillRect/>
          </a:stretch>
        </p:blipFill>
        <p:spPr bwMode="auto">
          <a:xfrm>
            <a:off x="6553200" y="2286000"/>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70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2D3460C-2DC3-4039-92B5-3B52F85E07C7}"/>
              </a:ext>
            </a:extLst>
          </p:cNvPr>
          <p:cNvSpPr txBox="1">
            <a:spLocks noChangeArrowheads="1"/>
          </p:cNvSpPr>
          <p:nvPr/>
        </p:nvSpPr>
        <p:spPr>
          <a:xfrm>
            <a:off x="1752600" y="5562600"/>
            <a:ext cx="5943600" cy="1295400"/>
          </a:xfrm>
          <a:prstGeom prst="rect">
            <a:avLst/>
          </a:prstGeom>
        </p:spPr>
        <p:txBody>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spcBef>
                <a:spcPts val="0"/>
              </a:spcBef>
              <a:buNone/>
            </a:pPr>
            <a:r>
              <a:rPr lang="en-US" altLang="en-US" sz="2400" kern="0" dirty="0">
                <a:effectLst>
                  <a:outerShdw blurRad="38100" dist="38100" dir="2700000" algn="tl">
                    <a:srgbClr val="000000">
                      <a:alpha val="43137"/>
                    </a:srgbClr>
                  </a:outerShdw>
                </a:effectLst>
              </a:rPr>
              <a:t>Andy Woods, Th.M., JD., PhD.</a:t>
            </a:r>
          </a:p>
          <a:p>
            <a:pPr marL="0" indent="0" algn="ctr" eaLnBrk="1" hangingPunct="1">
              <a:spcBef>
                <a:spcPts val="0"/>
              </a:spcBef>
              <a:buNone/>
            </a:pPr>
            <a:r>
              <a:rPr lang="en-US" altLang="en-US" sz="2400" kern="0" dirty="0">
                <a:effectLst>
                  <a:outerShdw blurRad="38100" dist="38100" dir="2700000" algn="tl">
                    <a:srgbClr val="000000">
                      <a:alpha val="43137"/>
                    </a:srgbClr>
                  </a:outerShdw>
                </a:effectLst>
              </a:rPr>
              <a:t>Sr. Pastor, Sugar Land Bible Church</a:t>
            </a:r>
          </a:p>
          <a:p>
            <a:pPr marL="0" indent="0" algn="ctr" eaLnBrk="1" hangingPunct="1">
              <a:spcBef>
                <a:spcPts val="0"/>
              </a:spcBef>
              <a:buNone/>
            </a:pPr>
            <a:r>
              <a:rPr lang="en-US" altLang="en-US" sz="2400" kern="0" dirty="0">
                <a:effectLst>
                  <a:outerShdw blurRad="38100" dist="38100" dir="2700000" algn="tl">
                    <a:srgbClr val="000000">
                      <a:alpha val="43137"/>
                    </a:srgbClr>
                  </a:outerShdw>
                </a:effectLst>
              </a:rPr>
              <a:t>President – Chafer Theological Seminary</a:t>
            </a:r>
          </a:p>
          <a:p>
            <a:pPr marL="0" indent="0" algn="ctr" eaLnBrk="1" hangingPunct="1">
              <a:spcBef>
                <a:spcPts val="0"/>
              </a:spcBef>
              <a:buNone/>
            </a:pPr>
            <a:endParaRPr lang="en-US" altLang="en-US" sz="2400" kern="0" dirty="0">
              <a:effectLst>
                <a:outerShdw blurRad="38100" dist="38100" dir="2700000" algn="tl">
                  <a:srgbClr val="000000">
                    <a:alpha val="43137"/>
                  </a:srgbClr>
                </a:outerShdw>
              </a:effectLst>
            </a:endParaRPr>
          </a:p>
        </p:txBody>
      </p:sp>
      <p:pic>
        <p:nvPicPr>
          <p:cNvPr id="6" name="Picture 1">
            <a:extLst>
              <a:ext uri="{FF2B5EF4-FFF2-40B4-BE49-F238E27FC236}">
                <a16:creationId xmlns:a16="http://schemas.microsoft.com/office/drawing/2014/main" id="{E9BB7BFA-ABC9-48B6-BB26-C9B2D265CCF3}"/>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429000" y="26670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19650B1D-3BB4-4D20-8785-7BE22DE231E2}"/>
              </a:ext>
            </a:extLst>
          </p:cNvPr>
          <p:cNvSpPr/>
          <p:nvPr/>
        </p:nvSpPr>
        <p:spPr>
          <a:xfrm>
            <a:off x="1028700" y="300098"/>
            <a:ext cx="7391400" cy="2062103"/>
          </a:xfrm>
          <a:prstGeom prst="rect">
            <a:avLst/>
          </a:prstGeom>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The Olivet Discourse</a:t>
            </a:r>
          </a:p>
          <a:p>
            <a:pPr algn="ctr">
              <a:spcAft>
                <a:spcPts val="1200"/>
              </a:spcAft>
            </a:pPr>
            <a:r>
              <a:rPr lang="en-US" sz="3600" kern="0" dirty="0">
                <a:solidFill>
                  <a:srgbClr val="FFC000"/>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 the Rapture in the Olivet Discourse? </a:t>
            </a:r>
          </a:p>
          <a:p>
            <a:pPr algn="ctr">
              <a:spcAft>
                <a:spcPts val="1200"/>
              </a:spcAft>
            </a:pPr>
            <a:r>
              <a:rPr lang="en-US" sz="3200" b="1"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Matthew 24–25</a:t>
            </a:r>
          </a:p>
        </p:txBody>
      </p:sp>
    </p:spTree>
    <p:extLst>
      <p:ext uri="{BB962C8B-B14F-4D97-AF65-F5344CB8AC3E}">
        <p14:creationId xmlns:p14="http://schemas.microsoft.com/office/powerpoint/2010/main" val="19000282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3E8835-C4F2-41F7-AE9A-5F9FD6771C6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2047" y="228600"/>
            <a:ext cx="8659906" cy="6400800"/>
          </a:xfrm>
          <a:prstGeom prst="rect">
            <a:avLst/>
          </a:prstGeom>
        </p:spPr>
      </p:pic>
    </p:spTree>
    <p:extLst>
      <p:ext uri="{BB962C8B-B14F-4D97-AF65-F5344CB8AC3E}">
        <p14:creationId xmlns:p14="http://schemas.microsoft.com/office/powerpoint/2010/main" val="26144668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646208-6455-4A3D-8746-19053BAF7C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396" y="228600"/>
            <a:ext cx="8715213" cy="6400800"/>
          </a:xfrm>
          <a:prstGeom prst="rect">
            <a:avLst/>
          </a:prstGeom>
          <a:ln w="28575">
            <a:solidFill>
              <a:srgbClr val="00CC00"/>
            </a:solidFill>
          </a:ln>
        </p:spPr>
      </p:pic>
    </p:spTree>
    <p:extLst>
      <p:ext uri="{BB962C8B-B14F-4D97-AF65-F5344CB8AC3E}">
        <p14:creationId xmlns:p14="http://schemas.microsoft.com/office/powerpoint/2010/main" val="35172139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494587-B042-4E8C-803B-F58BB9AC83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1" y="0"/>
            <a:ext cx="9144000" cy="320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9:24</a:t>
            </a:r>
          </a:p>
          <a:p>
            <a:pPr algn="just">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Seventy weeks have been decreed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your people and your holy city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finish the transgression, to make an end of sin, to make atonement for iniquity, to bring in everlasting righteousness, to seal up vision and prophecy and to anoint the most holy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place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9070080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E0AA87-5325-4C10-BD2F-66DF9189FE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699474"/>
          </a:xfrm>
          <a:prstGeom prst="rect">
            <a:avLst/>
          </a:prstGeom>
          <a:noFill/>
          <a:ln w="28575">
            <a:noFill/>
            <a:miter lim="800000"/>
            <a:headEnd/>
            <a:tailEnd/>
          </a:ln>
        </p:spPr>
        <p:txBody>
          <a:bodyPr wrap="square">
            <a:spAutoFit/>
          </a:bodyPr>
          <a:lstStyle/>
          <a:p>
            <a:pPr algn="ctr" defTabSz="685800">
              <a:lnSpc>
                <a:spcPct val="90000"/>
              </a:lnSpc>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24:15-16, 20</a:t>
            </a: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when you see the </a:t>
            </a:r>
            <a:r>
              <a:rPr lang="en-US" sz="32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abomination of desolation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was spoken of through Daniel the prophet, standing in the holy place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the reader understand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then those who are in Judea must flee to the mountains…</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pray that your flight will not be in the winter, or on a Sabbath.”</a:t>
            </a:r>
          </a:p>
        </p:txBody>
      </p:sp>
    </p:spTree>
    <p:extLst>
      <p:ext uri="{BB962C8B-B14F-4D97-AF65-F5344CB8AC3E}">
        <p14:creationId xmlns:p14="http://schemas.microsoft.com/office/powerpoint/2010/main" val="9084447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F20B30-026D-4263-AE46-3A8457BB3A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699474"/>
          </a:xfrm>
          <a:prstGeom prst="rect">
            <a:avLst/>
          </a:prstGeom>
          <a:noFill/>
          <a:ln w="28575">
            <a:noFill/>
            <a:miter lim="800000"/>
            <a:headEnd/>
            <a:tailEnd/>
          </a:ln>
        </p:spPr>
        <p:txBody>
          <a:bodyPr wrap="square">
            <a:spAutoFit/>
          </a:bodyPr>
          <a:lstStyle/>
          <a:p>
            <a:pPr algn="ctr" defTabSz="685800">
              <a:lnSpc>
                <a:spcPct val="90000"/>
              </a:lnSpc>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24:15-16, 20</a:t>
            </a:r>
          </a:p>
          <a:p>
            <a:pPr algn="just"/>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15</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Therefore when you see the </a:t>
            </a:r>
            <a:r>
              <a:rPr lang="en-US" sz="3200" cap="small" dirty="0">
                <a:latin typeface="Calibri" panose="020F0502020204030204" pitchFamily="34" charset="0"/>
                <a:cs typeface="Calibri" panose="020F0502020204030204" pitchFamily="34" charset="0"/>
              </a:rPr>
              <a:t>abomination of desolation</a:t>
            </a:r>
            <a:r>
              <a:rPr lang="en-US" sz="3200" dirty="0">
                <a:latin typeface="Calibri" panose="020F0502020204030204" pitchFamily="34" charset="0"/>
                <a:cs typeface="Calibri" panose="020F0502020204030204" pitchFamily="34" charset="0"/>
              </a:rPr>
              <a:t> which was spoken of through Daniel the prophet, standing in the holy place (let the reader understand) </a:t>
            </a:r>
            <a:r>
              <a:rPr lang="en-US" sz="3200" baseline="30000" dirty="0">
                <a:latin typeface="Calibri" panose="020F0502020204030204" pitchFamily="34" charset="0"/>
                <a:cs typeface="Calibri" panose="020F0502020204030204" pitchFamily="34" charset="0"/>
              </a:rPr>
              <a:t>16</a:t>
            </a:r>
            <a:r>
              <a:rPr lang="en-US" sz="3200" dirty="0">
                <a:latin typeface="Calibri" panose="020F0502020204030204" pitchFamily="34" charset="0"/>
                <a:cs typeface="Calibri" panose="020F0502020204030204" pitchFamily="34" charset="0"/>
              </a:rPr>
              <a:t> then </a:t>
            </a:r>
            <a:r>
              <a:rPr lang="en-US" sz="3200" b="1" u="sng" dirty="0">
                <a:solidFill>
                  <a:srgbClr val="FFFFCC"/>
                </a:solidFill>
                <a:latin typeface="Calibri" panose="020F0502020204030204" pitchFamily="34" charset="0"/>
                <a:cs typeface="Calibri" panose="020F0502020204030204" pitchFamily="34" charset="0"/>
              </a:rPr>
              <a:t>those who are in Judea must flee to the mountains</a:t>
            </a:r>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20</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But pray that your flight will not be in the winter, or on a Sabbath.”</a:t>
            </a:r>
          </a:p>
        </p:txBody>
      </p:sp>
    </p:spTree>
    <p:extLst>
      <p:ext uri="{BB962C8B-B14F-4D97-AF65-F5344CB8AC3E}">
        <p14:creationId xmlns:p14="http://schemas.microsoft.com/office/powerpoint/2010/main" val="21845887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srael judea samaria map">
            <a:extLst>
              <a:ext uri="{FF2B5EF4-FFF2-40B4-BE49-F238E27FC236}">
                <a16:creationId xmlns:a16="http://schemas.microsoft.com/office/drawing/2014/main" id="{F75FE331-EB3E-4E03-B0D8-D5E2C8F8E70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 y="268112"/>
            <a:ext cx="8961120" cy="63217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694877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7A44AD-D814-46E2-9E9C-6CF03B3783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699474"/>
          </a:xfrm>
          <a:prstGeom prst="rect">
            <a:avLst/>
          </a:prstGeom>
          <a:noFill/>
          <a:ln w="28575">
            <a:noFill/>
            <a:miter lim="800000"/>
            <a:headEnd/>
            <a:tailEnd/>
          </a:ln>
        </p:spPr>
        <p:txBody>
          <a:bodyPr wrap="square">
            <a:spAutoFit/>
          </a:bodyPr>
          <a:lstStyle/>
          <a:p>
            <a:pPr algn="ctr" defTabSz="685800">
              <a:lnSpc>
                <a:spcPct val="90000"/>
              </a:lnSpc>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24:15-16, 20</a:t>
            </a:r>
          </a:p>
          <a:p>
            <a:pPr algn="just"/>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15</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Therefore when you see the </a:t>
            </a:r>
            <a:r>
              <a:rPr lang="en-US" sz="3200" cap="small" dirty="0">
                <a:latin typeface="Calibri" panose="020F0502020204030204" pitchFamily="34" charset="0"/>
                <a:cs typeface="Calibri" panose="020F0502020204030204" pitchFamily="34" charset="0"/>
              </a:rPr>
              <a:t>abomination of desolation</a:t>
            </a:r>
            <a:r>
              <a:rPr lang="en-US" sz="3200" dirty="0">
                <a:latin typeface="Calibri" panose="020F0502020204030204" pitchFamily="34" charset="0"/>
                <a:cs typeface="Calibri" panose="020F0502020204030204" pitchFamily="34" charset="0"/>
              </a:rPr>
              <a:t> which was spoken of through Daniel the prophet, standing in the holy place (let the reader understand) </a:t>
            </a:r>
            <a:r>
              <a:rPr lang="en-US" sz="3200" baseline="30000" dirty="0">
                <a:latin typeface="Calibri" panose="020F0502020204030204" pitchFamily="34" charset="0"/>
                <a:cs typeface="Calibri" panose="020F0502020204030204" pitchFamily="34" charset="0"/>
              </a:rPr>
              <a:t>16</a:t>
            </a:r>
            <a:r>
              <a:rPr lang="en-US" sz="3200" dirty="0">
                <a:latin typeface="Calibri" panose="020F0502020204030204" pitchFamily="34" charset="0"/>
                <a:cs typeface="Calibri" panose="020F0502020204030204" pitchFamily="34" charset="0"/>
              </a:rPr>
              <a:t> then those who are in Judea must flee to the mountains…</a:t>
            </a:r>
            <a:r>
              <a:rPr lang="en-US" sz="3200" baseline="30000" dirty="0">
                <a:latin typeface="Calibri" panose="020F0502020204030204" pitchFamily="34" charset="0"/>
                <a:cs typeface="Calibri" panose="020F0502020204030204" pitchFamily="34" charset="0"/>
              </a:rPr>
              <a:t>20</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But pray that your flight will not be in </a:t>
            </a:r>
            <a:r>
              <a:rPr lang="en-US" sz="3200" b="1" u="sng" dirty="0">
                <a:solidFill>
                  <a:srgbClr val="FFFFCC"/>
                </a:solidFill>
                <a:latin typeface="Calibri" panose="020F0502020204030204" pitchFamily="34" charset="0"/>
                <a:cs typeface="Calibri" panose="020F0502020204030204" pitchFamily="34" charset="0"/>
              </a:rPr>
              <a:t>the winter</a:t>
            </a:r>
            <a:r>
              <a:rPr lang="en-US" sz="3200" dirty="0">
                <a:latin typeface="Calibri" panose="020F0502020204030204" pitchFamily="34" charset="0"/>
                <a:cs typeface="Calibri" panose="020F0502020204030204" pitchFamily="34" charset="0"/>
              </a:rPr>
              <a:t>, or on a Sabbath.”</a:t>
            </a:r>
          </a:p>
        </p:txBody>
      </p:sp>
    </p:spTree>
    <p:extLst>
      <p:ext uri="{BB962C8B-B14F-4D97-AF65-F5344CB8AC3E}">
        <p14:creationId xmlns:p14="http://schemas.microsoft.com/office/powerpoint/2010/main" val="13886779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905000"/>
            <a:ext cx="9144000" cy="3352800"/>
          </a:xfrm>
        </p:spPr>
        <p:txBody>
          <a:bodyPr/>
          <a:lstStyle/>
          <a:p>
            <a:pPr marL="0" indent="0" algn="just">
              <a:buNone/>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stormy weather comes with torrential rains that make crossing wadis in the Judean hills treacherous…concern about the possibility of travel on the Sabbath, where rabbinic law prohibited going more than a Sabbath day’s journey (i.e., beyond the immediate vicinity of the city)…”</a:t>
            </a:r>
          </a:p>
        </p:txBody>
      </p:sp>
      <p:pic>
        <p:nvPicPr>
          <p:cNvPr id="2050" name="Picture 2" descr="Image result for randall price">
            <a:extLst>
              <a:ext uri="{FF2B5EF4-FFF2-40B4-BE49-F238E27FC236}">
                <a16:creationId xmlns:a16="http://schemas.microsoft.com/office/drawing/2014/main" id="{928EFAAF-FE42-499A-A5D4-83CF5C7F536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01598" y="76200"/>
            <a:ext cx="800102" cy="82296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a:extLst>
              <a:ext uri="{FF2B5EF4-FFF2-40B4-BE49-F238E27FC236}">
                <a16:creationId xmlns:a16="http://schemas.microsoft.com/office/drawing/2014/main" id="{F4A522DE-C22F-4793-8E9A-DD9EFFFBC798}"/>
              </a:ext>
            </a:extLst>
          </p:cNvPr>
          <p:cNvSpPr/>
          <p:nvPr/>
        </p:nvSpPr>
        <p:spPr>
          <a:xfrm>
            <a:off x="387064" y="228601"/>
            <a:ext cx="8369875" cy="1354217"/>
          </a:xfrm>
          <a:prstGeom prst="rect">
            <a:avLst/>
          </a:prstGeom>
        </p:spPr>
        <p:txBody>
          <a:bodyPr wrap="square">
            <a:spAutoFit/>
          </a:bodyPr>
          <a:lstStyle/>
          <a:p>
            <a:pPr algn="ctr">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Randall Price</a:t>
            </a:r>
          </a:p>
          <a:p>
            <a:pPr algn="ct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“Historical Problems with a First-Century Fulfillment of the Olivet Discourse,” in </a:t>
            </a:r>
            <a:r>
              <a:rPr 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End Times Controversy</a:t>
            </a:r>
            <a:r>
              <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Tim LaHaye and Thomas Ice (Eugene, OR: Harvest, 2003), 394.</a:t>
            </a:r>
          </a:p>
        </p:txBody>
      </p:sp>
    </p:spTree>
    <p:extLst>
      <p:ext uri="{BB962C8B-B14F-4D97-AF65-F5344CB8AC3E}">
        <p14:creationId xmlns:p14="http://schemas.microsoft.com/office/powerpoint/2010/main" val="40031243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ECE6C0-0C29-4271-B54C-0AB1258038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699474"/>
          </a:xfrm>
          <a:prstGeom prst="rect">
            <a:avLst/>
          </a:prstGeom>
          <a:noFill/>
          <a:ln w="28575">
            <a:noFill/>
            <a:miter lim="800000"/>
            <a:headEnd/>
            <a:tailEnd/>
          </a:ln>
        </p:spPr>
        <p:txBody>
          <a:bodyPr wrap="square">
            <a:spAutoFit/>
          </a:bodyPr>
          <a:lstStyle/>
          <a:p>
            <a:pPr algn="ctr" defTabSz="685800">
              <a:lnSpc>
                <a:spcPct val="90000"/>
              </a:lnSpc>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24:15-16, 20</a:t>
            </a:r>
          </a:p>
          <a:p>
            <a:pPr algn="just"/>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15</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Therefore when you see the </a:t>
            </a:r>
            <a:r>
              <a:rPr lang="en-US" sz="3200" cap="small" dirty="0">
                <a:latin typeface="Calibri" panose="020F0502020204030204" pitchFamily="34" charset="0"/>
                <a:cs typeface="Calibri" panose="020F0502020204030204" pitchFamily="34" charset="0"/>
              </a:rPr>
              <a:t>abomination of desolation</a:t>
            </a:r>
            <a:r>
              <a:rPr lang="en-US" sz="3200" dirty="0">
                <a:latin typeface="Calibri" panose="020F0502020204030204" pitchFamily="34" charset="0"/>
                <a:cs typeface="Calibri" panose="020F0502020204030204" pitchFamily="34" charset="0"/>
              </a:rPr>
              <a:t> which was spoken of through Daniel the prophet, standing in the holy place (let the reader understand) </a:t>
            </a:r>
            <a:r>
              <a:rPr lang="en-US" sz="3200" baseline="30000" dirty="0">
                <a:latin typeface="Calibri" panose="020F0502020204030204" pitchFamily="34" charset="0"/>
                <a:cs typeface="Calibri" panose="020F0502020204030204" pitchFamily="34" charset="0"/>
              </a:rPr>
              <a:t>16</a:t>
            </a:r>
            <a:r>
              <a:rPr lang="en-US" sz="3200" dirty="0">
                <a:latin typeface="Calibri" panose="020F0502020204030204" pitchFamily="34" charset="0"/>
                <a:cs typeface="Calibri" panose="020F0502020204030204" pitchFamily="34" charset="0"/>
              </a:rPr>
              <a:t> then those who are in Judea must flee to the mountains…</a:t>
            </a:r>
            <a:r>
              <a:rPr lang="en-US" sz="3200" baseline="30000" dirty="0">
                <a:latin typeface="Calibri" panose="020F0502020204030204" pitchFamily="34" charset="0"/>
                <a:cs typeface="Calibri" panose="020F0502020204030204" pitchFamily="34" charset="0"/>
              </a:rPr>
              <a:t>20</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But pray that your flight will not be in the winter, or on </a:t>
            </a:r>
            <a:r>
              <a:rPr lang="en-US" sz="3200" b="1" u="sng" dirty="0">
                <a:solidFill>
                  <a:srgbClr val="FFFFCC"/>
                </a:solidFill>
                <a:latin typeface="Calibri" panose="020F0502020204030204" pitchFamily="34" charset="0"/>
                <a:cs typeface="Calibri" panose="020F0502020204030204" pitchFamily="34" charset="0"/>
              </a:rPr>
              <a:t>a Sabbath</a:t>
            </a:r>
            <a:r>
              <a:rPr lang="en-US" sz="32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118462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695034-EE27-49AA-AB8F-8204BDE311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2714589"/>
          </a:xfrm>
          <a:prstGeom prst="rect">
            <a:avLst/>
          </a:prstGeom>
          <a:noFill/>
          <a:ln w="28575">
            <a:noFill/>
            <a:miter lim="800000"/>
            <a:headEnd/>
            <a:tailEnd/>
          </a:ln>
        </p:spPr>
        <p:txBody>
          <a:bodyPr wrap="square">
            <a:spAutoFit/>
          </a:bodyPr>
          <a:lstStyle/>
          <a:p>
            <a:pPr algn="ctr" defTabSz="685800">
              <a:lnSpc>
                <a:spcPct val="90000"/>
              </a:lnSpc>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Acts 20:7</a:t>
            </a:r>
          </a:p>
          <a:p>
            <a:pPr algn="just"/>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7</a:t>
            </a:r>
            <a:r>
              <a:rPr lang="en-US" sz="3200" b="1" baseline="30000" dirty="0">
                <a:latin typeface="Calibri" panose="020F0502020204030204" pitchFamily="34" charset="0"/>
                <a:cs typeface="Calibri" panose="020F0502020204030204" pitchFamily="34" charset="0"/>
              </a:rPr>
              <a:t>  </a:t>
            </a:r>
            <a:r>
              <a:rPr lang="en-US" sz="3200" b="1" u="sng" dirty="0">
                <a:solidFill>
                  <a:srgbClr val="FFFFCC"/>
                </a:solidFill>
                <a:latin typeface="Calibri" panose="020F0502020204030204" pitchFamily="34" charset="0"/>
                <a:cs typeface="Calibri" panose="020F0502020204030204" pitchFamily="34" charset="0"/>
              </a:rPr>
              <a:t>On the first day of the week</a:t>
            </a:r>
            <a:r>
              <a:rPr lang="en-US" sz="3200" dirty="0">
                <a:latin typeface="Calibri" panose="020F0502020204030204" pitchFamily="34" charset="0"/>
                <a:cs typeface="Calibri" panose="020F0502020204030204" pitchFamily="34" charset="0"/>
              </a:rPr>
              <a:t>, when we were gathered together to break bread, Paul began talking to them, intending to leave the next day, and he prolonged his message until midnight.”</a:t>
            </a:r>
          </a:p>
        </p:txBody>
      </p:sp>
      <p:pic>
        <p:nvPicPr>
          <p:cNvPr id="1026" name="Picture 2" descr="First Day Of The Week &quot; Sunday&quot; - The Final Calling Ministry.com">
            <a:extLst>
              <a:ext uri="{FF2B5EF4-FFF2-40B4-BE49-F238E27FC236}">
                <a16:creationId xmlns:a16="http://schemas.microsoft.com/office/drawing/2014/main" id="{17EA5AD0-9BC8-4C28-A824-03ABF7BB4EB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81375" y="3076575"/>
            <a:ext cx="2381250"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06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6900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66D966-33D4-49C3-9366-14E5845111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0"/>
            <a:ext cx="9144000" cy="3207032"/>
          </a:xfrm>
          <a:prstGeom prst="rect">
            <a:avLst/>
          </a:prstGeom>
          <a:noFill/>
          <a:ln w="28575">
            <a:noFill/>
            <a:miter lim="800000"/>
            <a:headEnd/>
            <a:tailEnd/>
          </a:ln>
        </p:spPr>
        <p:txBody>
          <a:bodyPr wrap="square">
            <a:spAutoFit/>
          </a:bodyPr>
          <a:lstStyle/>
          <a:p>
            <a:pPr algn="ctr" defTabSz="685800">
              <a:lnSpc>
                <a:spcPct val="90000"/>
              </a:lnSpc>
              <a:spcAft>
                <a:spcPts val="1200"/>
              </a:spcAft>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Corinthians 16:2</a:t>
            </a:r>
          </a:p>
          <a:p>
            <a:pPr algn="just"/>
            <a:r>
              <a:rPr lang="en-US" sz="3200" dirty="0">
                <a:latin typeface="Calibri" panose="020F0502020204030204" pitchFamily="34" charset="0"/>
                <a:cs typeface="Calibri" panose="020F0502020204030204" pitchFamily="34" charset="0"/>
              </a:rPr>
              <a:t>“</a:t>
            </a:r>
            <a:r>
              <a:rPr lang="en-US" sz="3200" baseline="30000" dirty="0">
                <a:latin typeface="Calibri" panose="020F0502020204030204" pitchFamily="34" charset="0"/>
                <a:cs typeface="Calibri" panose="020F0502020204030204" pitchFamily="34" charset="0"/>
              </a:rPr>
              <a:t>1</a:t>
            </a:r>
            <a:r>
              <a:rPr lang="en-US" sz="3200" b="1" baseline="30000" dirty="0">
                <a:latin typeface="Calibri" panose="020F0502020204030204" pitchFamily="34" charset="0"/>
                <a:cs typeface="Calibri" panose="020F0502020204030204" pitchFamily="34" charset="0"/>
              </a:rPr>
              <a:t> </a:t>
            </a:r>
            <a:r>
              <a:rPr lang="en-US" sz="3200" dirty="0">
                <a:latin typeface="Calibri" panose="020F0502020204030204" pitchFamily="34" charset="0"/>
                <a:cs typeface="Calibri" panose="020F0502020204030204" pitchFamily="34" charset="0"/>
              </a:rPr>
              <a:t>Now concerning the collection for the saints, as I directed the </a:t>
            </a:r>
            <a:r>
              <a:rPr lang="en-US" sz="3200" b="1" u="sng" dirty="0">
                <a:solidFill>
                  <a:srgbClr val="FFFFCC"/>
                </a:solidFill>
                <a:latin typeface="Calibri" panose="020F0502020204030204" pitchFamily="34" charset="0"/>
                <a:cs typeface="Calibri" panose="020F0502020204030204" pitchFamily="34" charset="0"/>
              </a:rPr>
              <a:t>churches</a:t>
            </a:r>
            <a:r>
              <a:rPr lang="en-US" sz="3200" dirty="0">
                <a:latin typeface="Calibri" panose="020F0502020204030204" pitchFamily="34" charset="0"/>
                <a:cs typeface="Calibri" panose="020F0502020204030204" pitchFamily="34" charset="0"/>
              </a:rPr>
              <a:t> of Galatia, so do you also. </a:t>
            </a:r>
            <a:r>
              <a:rPr lang="en-US" sz="3200" baseline="30000" dirty="0">
                <a:latin typeface="Calibri" panose="020F0502020204030204" pitchFamily="34" charset="0"/>
                <a:cs typeface="Calibri" panose="020F0502020204030204" pitchFamily="34" charset="0"/>
              </a:rPr>
              <a:t>2</a:t>
            </a:r>
            <a:r>
              <a:rPr lang="en-US" sz="3200" dirty="0">
                <a:latin typeface="Calibri" panose="020F0502020204030204" pitchFamily="34" charset="0"/>
                <a:cs typeface="Calibri" panose="020F0502020204030204" pitchFamily="34" charset="0"/>
              </a:rPr>
              <a:t> </a:t>
            </a:r>
            <a:r>
              <a:rPr lang="en-US" sz="3200" b="1" u="sng" dirty="0">
                <a:solidFill>
                  <a:srgbClr val="FFFFCC"/>
                </a:solidFill>
                <a:latin typeface="Calibri" panose="020F0502020204030204" pitchFamily="34" charset="0"/>
                <a:cs typeface="Calibri" panose="020F0502020204030204" pitchFamily="34" charset="0"/>
              </a:rPr>
              <a:t>On the first day of every week</a:t>
            </a:r>
            <a:r>
              <a:rPr lang="en-US" sz="3200" dirty="0">
                <a:latin typeface="Calibri" panose="020F0502020204030204" pitchFamily="34" charset="0"/>
                <a:cs typeface="Calibri" panose="020F0502020204030204" pitchFamily="34" charset="0"/>
              </a:rPr>
              <a:t> each one of you is to put aside and save, as he may prosper, so that no collections be made when I come.”</a:t>
            </a:r>
          </a:p>
        </p:txBody>
      </p:sp>
      <p:pic>
        <p:nvPicPr>
          <p:cNvPr id="2050" name="Picture 2" descr="First Day Of The Week &quot; Sunday&quot; - The Final Calling Ministry.com">
            <a:extLst>
              <a:ext uri="{FF2B5EF4-FFF2-40B4-BE49-F238E27FC236}">
                <a16:creationId xmlns:a16="http://schemas.microsoft.com/office/drawing/2014/main" id="{01D9937F-6FB8-48F2-8675-E5D7C096F2B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81375" y="3076575"/>
            <a:ext cx="2381250"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3703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ADAE8-A9B1-4DCE-9645-4D182CA412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0" y="0"/>
            <a:ext cx="9144000" cy="4724400"/>
          </a:xfrm>
        </p:spPr>
        <p:txBody>
          <a:bodyPr/>
          <a:lstStyle/>
          <a:p>
            <a:pPr marL="0" indent="0" algn="ctr" defTabSz="685800">
              <a:spcBef>
                <a:spcPct val="0"/>
              </a:spcBef>
              <a:spcAft>
                <a:spcPts val="1200"/>
              </a:spcAft>
              <a:buNone/>
              <a:defRPr/>
            </a:pPr>
            <a:r>
              <a:rPr lang="en-US" sz="3600" kern="1200" dirty="0">
                <a:solidFill>
                  <a:schemeClr val="tx2"/>
                </a:solidFill>
                <a:ea typeface="+mj-ea"/>
                <a:cs typeface="Calibri" panose="020F0502020204030204" pitchFamily="34" charset="0"/>
              </a:rPr>
              <a:t>Exodus 20:8-11</a:t>
            </a:r>
          </a:p>
          <a:p>
            <a:pPr marL="0" indent="0" algn="just">
              <a:spcBef>
                <a:spcPts val="0"/>
              </a:spcBef>
              <a:spcAft>
                <a:spcPts val="1200"/>
              </a:spcAft>
              <a:buNone/>
              <a:defRPr/>
            </a:pPr>
            <a:r>
              <a:rPr lang="en-US" sz="3000" baseline="30000" dirty="0">
                <a:effectLst>
                  <a:outerShdw blurRad="38100" dist="38100" dir="2700000" algn="tl">
                    <a:srgbClr val="000000">
                      <a:alpha val="43137"/>
                    </a:srgbClr>
                  </a:outerShdw>
                </a:effectLst>
                <a:latin typeface="system-ui"/>
              </a:rPr>
              <a:t>8 </a:t>
            </a:r>
            <a:r>
              <a:rPr lang="en-US" sz="3000" dirty="0">
                <a:effectLst>
                  <a:outerShdw blurRad="38100" dist="38100" dir="2700000" algn="tl">
                    <a:srgbClr val="000000">
                      <a:alpha val="43137"/>
                    </a:srgbClr>
                  </a:outerShdw>
                </a:effectLst>
                <a:latin typeface="system-ui"/>
              </a:rPr>
              <a:t>“Remember the sabbath day, to keep it holy. </a:t>
            </a:r>
            <a:r>
              <a:rPr lang="en-US" sz="3000" baseline="30000" dirty="0">
                <a:effectLst>
                  <a:outerShdw blurRad="38100" dist="38100" dir="2700000" algn="tl">
                    <a:srgbClr val="000000">
                      <a:alpha val="43137"/>
                    </a:srgbClr>
                  </a:outerShdw>
                </a:effectLst>
                <a:latin typeface="system-ui"/>
              </a:rPr>
              <a:t>9 </a:t>
            </a:r>
            <a:r>
              <a:rPr lang="en-US" sz="3000" dirty="0">
                <a:effectLst>
                  <a:outerShdw blurRad="38100" dist="38100" dir="2700000" algn="tl">
                    <a:srgbClr val="000000">
                      <a:alpha val="43137"/>
                    </a:srgbClr>
                  </a:outerShdw>
                </a:effectLst>
                <a:latin typeface="system-ui"/>
              </a:rPr>
              <a:t>Six days you shall labor and do all your work, </a:t>
            </a:r>
            <a:r>
              <a:rPr lang="en-US" sz="3000" baseline="30000" dirty="0">
                <a:effectLst>
                  <a:outerShdw blurRad="38100" dist="38100" dir="2700000" algn="tl">
                    <a:srgbClr val="000000">
                      <a:alpha val="43137"/>
                    </a:srgbClr>
                  </a:outerShdw>
                </a:effectLst>
                <a:latin typeface="system-ui"/>
              </a:rPr>
              <a:t>10 </a:t>
            </a:r>
            <a:r>
              <a:rPr lang="en-US" sz="3000" dirty="0">
                <a:effectLst>
                  <a:outerShdw blurRad="38100" dist="38100" dir="2700000" algn="tl">
                    <a:srgbClr val="000000">
                      <a:alpha val="43137"/>
                    </a:srgbClr>
                  </a:outerShdw>
                </a:effectLst>
                <a:latin typeface="system-ui"/>
              </a:rPr>
              <a:t>but the </a:t>
            </a:r>
            <a:r>
              <a:rPr lang="en-US" sz="3000" b="1" u="sng" dirty="0">
                <a:solidFill>
                  <a:srgbClr val="FFFFCC"/>
                </a:solidFill>
                <a:effectLst>
                  <a:outerShdw blurRad="38100" dist="38100" dir="2700000" algn="tl">
                    <a:srgbClr val="000000">
                      <a:alpha val="43137"/>
                    </a:srgbClr>
                  </a:outerShdw>
                </a:effectLst>
                <a:latin typeface="system-ui"/>
              </a:rPr>
              <a:t>seventh day</a:t>
            </a:r>
            <a:r>
              <a:rPr lang="en-US" sz="3000" dirty="0">
                <a:effectLst>
                  <a:outerShdw blurRad="38100" dist="38100" dir="2700000" algn="tl">
                    <a:srgbClr val="000000">
                      <a:alpha val="43137"/>
                    </a:srgbClr>
                  </a:outerShdw>
                </a:effectLst>
                <a:latin typeface="system-ui"/>
              </a:rPr>
              <a:t> is a sabbath of the </a:t>
            </a:r>
            <a:r>
              <a:rPr lang="en-US" sz="3000" cap="small" dirty="0">
                <a:effectLst>
                  <a:outerShdw blurRad="38100" dist="38100" dir="2700000" algn="tl">
                    <a:srgbClr val="000000">
                      <a:alpha val="43137"/>
                    </a:srgbClr>
                  </a:outerShdw>
                </a:effectLst>
                <a:latin typeface="system-ui"/>
              </a:rPr>
              <a:t>Lord</a:t>
            </a:r>
            <a:r>
              <a:rPr lang="en-US" sz="3000" dirty="0">
                <a:effectLst>
                  <a:outerShdw blurRad="38100" dist="38100" dir="2700000" algn="tl">
                    <a:srgbClr val="000000">
                      <a:alpha val="43137"/>
                    </a:srgbClr>
                  </a:outerShdw>
                </a:effectLst>
                <a:latin typeface="system-ui"/>
              </a:rPr>
              <a:t> your God; </a:t>
            </a:r>
            <a:r>
              <a:rPr lang="en-US" sz="3000" i="1" dirty="0">
                <a:effectLst>
                  <a:outerShdw blurRad="38100" dist="38100" dir="2700000" algn="tl">
                    <a:srgbClr val="000000">
                      <a:alpha val="43137"/>
                    </a:srgbClr>
                  </a:outerShdw>
                </a:effectLst>
                <a:latin typeface="system-ui"/>
              </a:rPr>
              <a:t>in it</a:t>
            </a:r>
            <a:r>
              <a:rPr lang="en-US" sz="3000" dirty="0">
                <a:effectLst>
                  <a:outerShdw blurRad="38100" dist="38100" dir="2700000" algn="tl">
                    <a:srgbClr val="000000">
                      <a:alpha val="43137"/>
                    </a:srgbClr>
                  </a:outerShdw>
                </a:effectLst>
                <a:latin typeface="system-ui"/>
              </a:rPr>
              <a:t> you shall not do any work, you or your son or your daughter, your male or your female servant or your cattle or your sojourner who stays with you. </a:t>
            </a:r>
            <a:r>
              <a:rPr lang="en-US" sz="3000" baseline="30000" dirty="0">
                <a:effectLst>
                  <a:outerShdw blurRad="38100" dist="38100" dir="2700000" algn="tl">
                    <a:srgbClr val="000000">
                      <a:alpha val="43137"/>
                    </a:srgbClr>
                  </a:outerShdw>
                </a:effectLst>
                <a:latin typeface="system-ui"/>
              </a:rPr>
              <a:t>11 </a:t>
            </a:r>
            <a:r>
              <a:rPr lang="en-US" sz="3000" dirty="0">
                <a:effectLst>
                  <a:outerShdw blurRad="38100" dist="38100" dir="2700000" algn="tl">
                    <a:srgbClr val="000000">
                      <a:alpha val="43137"/>
                    </a:srgbClr>
                  </a:outerShdw>
                </a:effectLst>
                <a:latin typeface="system-ui"/>
              </a:rPr>
              <a:t>For in six days the </a:t>
            </a:r>
            <a:r>
              <a:rPr lang="en-US" sz="3000" cap="small" dirty="0">
                <a:effectLst>
                  <a:outerShdw blurRad="38100" dist="38100" dir="2700000" algn="tl">
                    <a:srgbClr val="000000">
                      <a:alpha val="43137"/>
                    </a:srgbClr>
                  </a:outerShdw>
                </a:effectLst>
                <a:latin typeface="system-ui"/>
              </a:rPr>
              <a:t>Lord</a:t>
            </a:r>
            <a:r>
              <a:rPr lang="en-US" sz="3000" dirty="0">
                <a:effectLst>
                  <a:outerShdw blurRad="38100" dist="38100" dir="2700000" algn="tl">
                    <a:srgbClr val="000000">
                      <a:alpha val="43137"/>
                    </a:srgbClr>
                  </a:outerShdw>
                </a:effectLst>
                <a:latin typeface="system-ui"/>
              </a:rPr>
              <a:t> made the heavens and the earth, the sea and all that is in them, and rested on the </a:t>
            </a:r>
            <a:r>
              <a:rPr lang="en-US" sz="3000" b="1" u="sng" dirty="0">
                <a:solidFill>
                  <a:srgbClr val="FFFFCC"/>
                </a:solidFill>
                <a:effectLst>
                  <a:outerShdw blurRad="38100" dist="38100" dir="2700000" algn="tl">
                    <a:srgbClr val="000000">
                      <a:alpha val="43137"/>
                    </a:srgbClr>
                  </a:outerShdw>
                </a:effectLst>
                <a:latin typeface="system-ui"/>
              </a:rPr>
              <a:t>seventh day</a:t>
            </a:r>
            <a:r>
              <a:rPr lang="en-US" sz="3000" dirty="0">
                <a:effectLst>
                  <a:outerShdw blurRad="38100" dist="38100" dir="2700000" algn="tl">
                    <a:srgbClr val="000000">
                      <a:alpha val="43137"/>
                    </a:srgbClr>
                  </a:outerShdw>
                </a:effectLst>
                <a:latin typeface="system-ui"/>
              </a:rPr>
              <a:t>; therefore the </a:t>
            </a:r>
            <a:r>
              <a:rPr lang="en-US" sz="3000" cap="small" dirty="0">
                <a:effectLst>
                  <a:outerShdw blurRad="38100" dist="38100" dir="2700000" algn="tl">
                    <a:srgbClr val="000000">
                      <a:alpha val="43137"/>
                    </a:srgbClr>
                  </a:outerShdw>
                </a:effectLst>
                <a:latin typeface="system-ui"/>
              </a:rPr>
              <a:t>Lord</a:t>
            </a:r>
            <a:r>
              <a:rPr lang="en-US" sz="3000" dirty="0">
                <a:effectLst>
                  <a:outerShdw blurRad="38100" dist="38100" dir="2700000" algn="tl">
                    <a:srgbClr val="000000">
                      <a:alpha val="43137"/>
                    </a:srgbClr>
                  </a:outerShdw>
                </a:effectLst>
                <a:latin typeface="system-ui"/>
              </a:rPr>
              <a:t> blessed the sabbath day and made it holy.”</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35861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21F7DE-2F88-490D-B190-3E2ADCBA82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0483" name="Rectangle 3"/>
          <p:cNvSpPr>
            <a:spLocks noGrp="1" noChangeArrowheads="1"/>
          </p:cNvSpPr>
          <p:nvPr>
            <p:ph idx="1"/>
          </p:nvPr>
        </p:nvSpPr>
        <p:spPr>
          <a:xfrm>
            <a:off x="0" y="0"/>
            <a:ext cx="9144000" cy="4114800"/>
          </a:xfrm>
        </p:spPr>
        <p:txBody>
          <a:bodyPr/>
          <a:lstStyle/>
          <a:p>
            <a:pPr marL="0" indent="0" algn="ctr" defTabSz="685800">
              <a:spcBef>
                <a:spcPct val="0"/>
              </a:spcBef>
              <a:spcAft>
                <a:spcPts val="1200"/>
              </a:spcAft>
              <a:buNone/>
              <a:defRPr/>
            </a:pPr>
            <a:r>
              <a:rPr lang="en-US" sz="3600" kern="1200" dirty="0">
                <a:solidFill>
                  <a:schemeClr val="tx2"/>
                </a:solidFill>
                <a:ea typeface="+mj-ea"/>
                <a:cs typeface="Calibri" panose="020F0502020204030204" pitchFamily="34" charset="0"/>
              </a:rPr>
              <a:t>Exodus 31:15-17</a:t>
            </a:r>
          </a:p>
          <a:p>
            <a:pPr marL="0" indent="0" algn="just">
              <a:spcBef>
                <a:spcPts val="0"/>
              </a:spcBef>
              <a:buNone/>
            </a:pPr>
            <a:r>
              <a:rPr lang="en-US" sz="3000" baseline="30000" dirty="0">
                <a:effectLst>
                  <a:outerShdw blurRad="38100" dist="38100" dir="2700000" algn="tl">
                    <a:srgbClr val="000000">
                      <a:alpha val="43137"/>
                    </a:srgbClr>
                  </a:outerShdw>
                </a:effectLst>
              </a:rPr>
              <a:t>15</a:t>
            </a:r>
            <a:r>
              <a:rPr lang="en-US" sz="3000" dirty="0">
                <a:effectLst>
                  <a:outerShdw blurRad="38100" dist="38100" dir="2700000" algn="tl">
                    <a:srgbClr val="000000">
                      <a:alpha val="43137"/>
                    </a:srgbClr>
                  </a:outerShdw>
                </a:effectLst>
              </a:rPr>
              <a:t> ‘For six days work may be done, but on the seventh day there is a sabbath of complete rest, holy to the </a:t>
            </a:r>
            <a:r>
              <a:rPr lang="en-US" sz="3000" cap="small" dirty="0">
                <a:effectLst>
                  <a:outerShdw blurRad="38100" dist="38100" dir="2700000" algn="tl">
                    <a:srgbClr val="000000">
                      <a:alpha val="43137"/>
                    </a:srgbClr>
                  </a:outerShdw>
                </a:effectLst>
              </a:rPr>
              <a:t>Lord</a:t>
            </a:r>
            <a:r>
              <a:rPr lang="en-US" sz="3000" dirty="0">
                <a:effectLst>
                  <a:outerShdw blurRad="38100" dist="38100" dir="2700000" algn="tl">
                    <a:srgbClr val="000000">
                      <a:alpha val="43137"/>
                    </a:srgbClr>
                  </a:outerShdw>
                </a:effectLst>
              </a:rPr>
              <a:t>; whoever does any work on the sabbath day shall surely be put to death. </a:t>
            </a:r>
            <a:r>
              <a:rPr lang="en-US" sz="3000" baseline="30000" dirty="0">
                <a:effectLst>
                  <a:outerShdw blurRad="38100" dist="38100" dir="2700000" algn="tl">
                    <a:srgbClr val="000000">
                      <a:alpha val="43137"/>
                    </a:srgbClr>
                  </a:outerShdw>
                </a:effectLst>
              </a:rPr>
              <a:t>16</a:t>
            </a:r>
            <a:r>
              <a:rPr lang="en-US" sz="3000" dirty="0">
                <a:effectLst>
                  <a:outerShdw blurRad="38100" dist="38100" dir="2700000" algn="tl">
                    <a:srgbClr val="000000">
                      <a:alpha val="43137"/>
                    </a:srgbClr>
                  </a:outerShdw>
                </a:effectLst>
              </a:rPr>
              <a:t> ‘So the sons of Israel shall observe the sabbath, to celebrate the sabbath throughout their generations as a perpetual covenant.’ </a:t>
            </a:r>
            <a:r>
              <a:rPr lang="en-US" sz="3000" baseline="30000" dirty="0">
                <a:effectLst>
                  <a:outerShdw blurRad="38100" dist="38100" dir="2700000" algn="tl">
                    <a:srgbClr val="000000">
                      <a:alpha val="43137"/>
                    </a:srgbClr>
                  </a:outerShdw>
                </a:effectLst>
              </a:rPr>
              <a:t>17</a:t>
            </a:r>
            <a:r>
              <a:rPr lang="en-US" sz="3000" dirty="0">
                <a:effectLst>
                  <a:outerShdw blurRad="38100" dist="38100" dir="2700000" algn="tl">
                    <a:srgbClr val="000000">
                      <a:alpha val="43137"/>
                    </a:srgbClr>
                  </a:outerShdw>
                </a:effectLst>
              </a:rPr>
              <a:t> “It is a sign between Me and the sons of Israel forever; for in six days the </a:t>
            </a:r>
            <a:r>
              <a:rPr lang="en-US" sz="3000" cap="small" dirty="0">
                <a:effectLst>
                  <a:outerShdw blurRad="38100" dist="38100" dir="2700000" algn="tl">
                    <a:srgbClr val="000000">
                      <a:alpha val="43137"/>
                    </a:srgbClr>
                  </a:outerShdw>
                </a:effectLst>
              </a:rPr>
              <a:t>Lord</a:t>
            </a:r>
            <a:r>
              <a:rPr lang="en-US" sz="3000" dirty="0">
                <a:effectLst>
                  <a:outerShdw blurRad="38100" dist="38100" dir="2700000" algn="tl">
                    <a:srgbClr val="000000">
                      <a:alpha val="43137"/>
                    </a:srgbClr>
                  </a:outerShdw>
                </a:effectLst>
              </a:rPr>
              <a:t> made heaven and earth, but on the </a:t>
            </a:r>
            <a:r>
              <a:rPr lang="en-US" sz="3000" b="1" u="sng" dirty="0">
                <a:solidFill>
                  <a:srgbClr val="FFFFCC"/>
                </a:solidFill>
                <a:effectLst>
                  <a:outerShdw blurRad="38100" dist="38100" dir="2700000" algn="tl">
                    <a:srgbClr val="000000">
                      <a:alpha val="43137"/>
                    </a:srgbClr>
                  </a:outerShdw>
                </a:effectLst>
                <a:latin typeface="system-ui"/>
              </a:rPr>
              <a:t>seventh day</a:t>
            </a:r>
            <a:r>
              <a:rPr lang="en-US" sz="3000" dirty="0">
                <a:effectLst>
                  <a:outerShdw blurRad="38100" dist="38100" dir="2700000" algn="tl">
                    <a:srgbClr val="000000">
                      <a:alpha val="43137"/>
                    </a:srgbClr>
                  </a:outerShdw>
                </a:effectLst>
              </a:rPr>
              <a:t> He ceased </a:t>
            </a:r>
            <a:r>
              <a:rPr lang="en-US" sz="3000" i="1" dirty="0">
                <a:effectLst>
                  <a:outerShdw blurRad="38100" dist="38100" dir="2700000" algn="tl">
                    <a:srgbClr val="000000">
                      <a:alpha val="43137"/>
                    </a:srgbClr>
                  </a:outerShdw>
                </a:effectLst>
              </a:rPr>
              <a:t>from labor,</a:t>
            </a:r>
            <a:r>
              <a:rPr lang="en-US" sz="3000" dirty="0">
                <a:effectLst>
                  <a:outerShdw blurRad="38100" dist="38100" dir="2700000" algn="tl">
                    <a:srgbClr val="000000">
                      <a:alpha val="43137"/>
                    </a:srgbClr>
                  </a:outerShdw>
                </a:effectLst>
              </a:rPr>
              <a:t> and was refreshed.” </a:t>
            </a:r>
          </a:p>
        </p:txBody>
      </p:sp>
    </p:spTree>
    <p:extLst>
      <p:ext uri="{BB962C8B-B14F-4D97-AF65-F5344CB8AC3E}">
        <p14:creationId xmlns:p14="http://schemas.microsoft.com/office/powerpoint/2010/main" val="27145784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3743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831A91-8A76-4637-A0AC-13227E8C22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1" y="1"/>
            <a:ext cx="9144000" cy="320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24:21-22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then there will be a great tribulation,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such as has not occurred since the beginning of the world until now, nor ever will</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Unless those days had been cut short, no life would have been saved; but for the sake of the elect those days will be cut short.”</a:t>
            </a:r>
          </a:p>
        </p:txBody>
      </p:sp>
      <p:pic>
        <p:nvPicPr>
          <p:cNvPr id="2" name="Picture 2" descr="The Olivet Discourse - The End Times According to Jesus">
            <a:extLst>
              <a:ext uri="{FF2B5EF4-FFF2-40B4-BE49-F238E27FC236}">
                <a16:creationId xmlns:a16="http://schemas.microsoft.com/office/drawing/2014/main" id="{DF74D364-2FEA-47A9-9517-A9925B8A647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6101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5398C8-DAA1-4F48-A301-0601866C0A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9" name="Rectangle 3">
            <a:extLst>
              <a:ext uri="{FF2B5EF4-FFF2-40B4-BE49-F238E27FC236}">
                <a16:creationId xmlns:a16="http://schemas.microsoft.com/office/drawing/2014/main" id="{64164359-1CCE-491B-8BD9-5FB74E8EE1B2}"/>
              </a:ext>
            </a:extLst>
          </p:cNvPr>
          <p:cNvSpPr>
            <a:spLocks noGrp="1"/>
          </p:cNvSpPr>
          <p:nvPr>
            <p:ph type="body" idx="4294967295"/>
          </p:nvPr>
        </p:nvSpPr>
        <p:spPr>
          <a:xfrm>
            <a:off x="0" y="0"/>
            <a:ext cx="9144000" cy="2590800"/>
          </a:xfrm>
        </p:spPr>
        <p:txBody>
          <a:bodyPr/>
          <a:lstStyle/>
          <a:p>
            <a:pPr marL="0" indent="0" algn="ctr" defTabSz="685800">
              <a:lnSpc>
                <a:spcPct val="90000"/>
              </a:lnSpc>
              <a:spcBef>
                <a:spcPct val="0"/>
              </a:spcBef>
              <a:spcAft>
                <a:spcPts val="1200"/>
              </a:spcAft>
              <a:buNone/>
              <a:defRPr/>
            </a:pPr>
            <a:r>
              <a:rPr lang="en-US" altLang="en-US" sz="3600" kern="1200" dirty="0">
                <a:solidFill>
                  <a:srgbClr val="00FFFF"/>
                </a:solidFill>
                <a:effectLst>
                  <a:outerShdw blurRad="38100" dist="38100" dir="2700000" algn="tl">
                    <a:srgbClr val="000000">
                      <a:alpha val="43137"/>
                    </a:srgbClr>
                  </a:outerShdw>
                </a:effectLst>
                <a:cs typeface="Calibri" panose="020F0502020204030204" pitchFamily="34" charset="0"/>
              </a:rPr>
              <a:t>Jeremiah 30:7</a:t>
            </a:r>
            <a:endParaRPr lang="en-US" sz="3600" kern="1200" dirty="0">
              <a:solidFill>
                <a:srgbClr val="00FFFF"/>
              </a:solidFill>
              <a:effectLst>
                <a:outerShdw blurRad="38100" dist="38100" dir="2700000" algn="tl">
                  <a:srgbClr val="000000">
                    <a:alpha val="43137"/>
                  </a:srgbClr>
                </a:outerShdw>
              </a:effectLst>
              <a:cs typeface="Calibri" panose="020F0502020204030204" pitchFamily="34" charset="0"/>
            </a:endParaRPr>
          </a:p>
          <a:p>
            <a:pPr marL="0" indent="0" algn="just">
              <a:spcBef>
                <a:spcPts val="0"/>
              </a:spcBef>
              <a:buNone/>
              <a:defRPr/>
            </a:pPr>
            <a:r>
              <a:rPr lang="en-US" dirty="0">
                <a:effectLst>
                  <a:outerShdw blurRad="38100" dist="38100" dir="2700000" algn="tl">
                    <a:srgbClr val="000000">
                      <a:alpha val="43137"/>
                    </a:srgbClr>
                  </a:outerShdw>
                </a:effectLst>
                <a:cs typeface="Calibri" panose="020F0502020204030204" pitchFamily="34" charset="0"/>
              </a:rPr>
              <a:t>“Alas! for that day is great, There is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none like it</a:t>
            </a:r>
            <a:r>
              <a:rPr lang="en-US" dirty="0">
                <a:effectLst>
                  <a:outerShdw blurRad="38100" dist="38100" dir="2700000" algn="tl">
                    <a:srgbClr val="000000">
                      <a:alpha val="43137"/>
                    </a:srgbClr>
                  </a:outerShdw>
                </a:effectLst>
                <a:cs typeface="Calibri" panose="020F0502020204030204" pitchFamily="34" charset="0"/>
              </a:rPr>
              <a:t>; And it is the time of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Jacob’s distress </a:t>
            </a:r>
            <a:r>
              <a:rPr lang="en-US" dirty="0">
                <a:effectLst>
                  <a:outerShdw blurRad="38100" dist="38100" dir="2700000" algn="tl">
                    <a:srgbClr val="000000">
                      <a:alpha val="43137"/>
                    </a:srgbClr>
                  </a:outerShdw>
                </a:effectLst>
                <a:cs typeface="Calibri" panose="020F0502020204030204" pitchFamily="34" charset="0"/>
              </a:rPr>
              <a:t>(Gen. 32:8; 35:10), But he will be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saved</a:t>
            </a:r>
            <a:r>
              <a:rPr lang="en-US" dirty="0">
                <a:effectLst>
                  <a:outerShdw blurRad="38100" dist="38100" dir="2700000" algn="tl">
                    <a:srgbClr val="000000">
                      <a:alpha val="43137"/>
                    </a:srgbClr>
                  </a:outerShdw>
                </a:effectLst>
                <a:cs typeface="Calibri" panose="020F0502020204030204" pitchFamily="34" charset="0"/>
              </a:rPr>
              <a:t> from</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it.”</a:t>
            </a:r>
          </a:p>
        </p:txBody>
      </p:sp>
      <p:pic>
        <p:nvPicPr>
          <p:cNvPr id="74756" name="Picture 2" descr="http://www.iconograms.org/images/igimages/I0219000501S0037AA_jeremiah_prophet.jpg">
            <a:extLst>
              <a:ext uri="{FF2B5EF4-FFF2-40B4-BE49-F238E27FC236}">
                <a16:creationId xmlns:a16="http://schemas.microsoft.com/office/drawing/2014/main" id="{F55345D5-26C4-423C-AAE9-757EDACD56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81425" y="2667000"/>
            <a:ext cx="1581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0437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E6FCA6-832A-4A36-9F06-1CEF4398960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1" y="1"/>
            <a:ext cx="9144000" cy="320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24:21-22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then there will be a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 tribulation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such as has not occurred since the beginning of the world until now, nor ever will.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Unless those days had been cut short, no life would have been saved; but for the sake of the elect those days will be cut short.”</a:t>
            </a:r>
          </a:p>
        </p:txBody>
      </p:sp>
      <p:pic>
        <p:nvPicPr>
          <p:cNvPr id="2" name="Picture 2" descr="The Olivet Discourse - The End Times According to Jesus">
            <a:extLst>
              <a:ext uri="{FF2B5EF4-FFF2-40B4-BE49-F238E27FC236}">
                <a16:creationId xmlns:a16="http://schemas.microsoft.com/office/drawing/2014/main" id="{AD112A09-D13A-4BCB-8BAA-51BFAEF1559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5230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 y="708660"/>
            <a:ext cx="8961120" cy="5440680"/>
          </a:xfrm>
          <a:prstGeom prst="rect">
            <a:avLst/>
          </a:prstGeom>
          <a:ln w="28575">
            <a:solidFill>
              <a:srgbClr val="FFFFCC"/>
            </a:solidFill>
          </a:ln>
        </p:spPr>
      </p:pic>
    </p:spTree>
    <p:extLst>
      <p:ext uri="{BB962C8B-B14F-4D97-AF65-F5344CB8AC3E}">
        <p14:creationId xmlns:p14="http://schemas.microsoft.com/office/powerpoint/2010/main" val="30221830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8" descr="C:\Documents and Settings\Owner\Application Data\Microsoft\Media Catalog\clip0004.BMP"/>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 y="76199"/>
            <a:ext cx="8915400" cy="6705602"/>
          </a:xfrm>
          <a:prstGeom prst="rect">
            <a:avLst/>
          </a:prstGeom>
          <a:noFill/>
          <a:ln w="9525">
            <a:noFill/>
            <a:miter lim="800000"/>
            <a:headEnd/>
            <a:tailEnd/>
          </a:ln>
        </p:spPr>
      </p:pic>
      <p:sp>
        <p:nvSpPr>
          <p:cNvPr id="10242" name="Rectangle 2"/>
          <p:cNvSpPr>
            <a:spLocks noGrp="1" noChangeArrowheads="1"/>
          </p:cNvSpPr>
          <p:nvPr>
            <p:ph type="title" idx="4294967295"/>
          </p:nvPr>
        </p:nvSpPr>
        <p:spPr>
          <a:xfrm>
            <a:off x="685800" y="152397"/>
            <a:ext cx="7772400" cy="1143000"/>
          </a:xfrm>
          <a:effectLst>
            <a:innerShdw blurRad="63500" dist="50800">
              <a:prstClr val="black">
                <a:alpha val="50000"/>
              </a:prstClr>
            </a:innerShdw>
          </a:effectLst>
        </p:spPr>
        <p:txBody>
          <a:bodyPr/>
          <a:lstStyle/>
          <a:p>
            <a:pPr algn="ctr" eaLnBrk="1" hangingPunct="1">
              <a:defRPr/>
            </a:pPr>
            <a:r>
              <a:rPr lang="en-US" sz="4000" i="1" kern="1200" dirty="0">
                <a:solidFill>
                  <a:srgbClr val="00FFFF"/>
                </a:solidFill>
                <a:effectLst>
                  <a:outerShdw blurRad="38100" dist="38100" dir="2700000" algn="tl">
                    <a:srgbClr val="000000">
                      <a:alpha val="43137"/>
                    </a:srgbClr>
                  </a:outerShdw>
                </a:effectLst>
                <a:cs typeface="Calibri" panose="020F0502020204030204" pitchFamily="34" charset="0"/>
              </a:rPr>
              <a:t>CONNECTING</a:t>
            </a:r>
            <a:r>
              <a:rPr lang="en-US" sz="4000" i="1" dirty="0">
                <a:solidFill>
                  <a:srgbClr val="FFFFCC"/>
                </a:solidFill>
                <a:effectLst>
                  <a:outerShdw blurRad="38100" dist="38100" dir="2700000" algn="tl">
                    <a:srgbClr val="000000">
                      <a:alpha val="43137"/>
                    </a:srgbClr>
                  </a:outerShdw>
                </a:effectLst>
              </a:rPr>
              <a:t> </a:t>
            </a:r>
            <a:br>
              <a:rPr lang="en-US" sz="4000" i="1" dirty="0">
                <a:solidFill>
                  <a:srgbClr val="FFFFCC"/>
                </a:solidFill>
                <a:effectLst>
                  <a:outerShdw blurRad="38100" dist="38100" dir="2700000" algn="tl">
                    <a:srgbClr val="000000">
                      <a:alpha val="43137"/>
                    </a:srgbClr>
                  </a:outerShdw>
                </a:effectLst>
              </a:rPr>
            </a:br>
            <a:r>
              <a:rPr lang="en-US" b="1" dirty="0">
                <a:solidFill>
                  <a:srgbClr val="FFFFCC"/>
                </a:solidFill>
                <a:effectLst>
                  <a:outerShdw blurRad="38100" dist="38100" dir="2700000" algn="tl">
                    <a:srgbClr val="000000">
                      <a:alpha val="43137"/>
                    </a:srgbClr>
                  </a:outerShdw>
                </a:effectLst>
              </a:rPr>
              <a:t>REV 12 &amp; ANTI-SEMITISM</a:t>
            </a:r>
          </a:p>
        </p:txBody>
      </p:sp>
      <p:grpSp>
        <p:nvGrpSpPr>
          <p:cNvPr id="2" name="Group 23"/>
          <p:cNvGrpSpPr>
            <a:grpSpLocks/>
          </p:cNvGrpSpPr>
          <p:nvPr/>
        </p:nvGrpSpPr>
        <p:grpSpPr bwMode="auto">
          <a:xfrm>
            <a:off x="1066800" y="4357689"/>
            <a:ext cx="7086600" cy="1830388"/>
            <a:chOff x="672" y="2745"/>
            <a:chExt cx="4464" cy="1153"/>
          </a:xfrm>
          <a:effectLst/>
        </p:grpSpPr>
        <p:sp>
          <p:nvSpPr>
            <p:cNvPr id="10248" name="Line 8"/>
            <p:cNvSpPr>
              <a:spLocks noChangeShapeType="1"/>
            </p:cNvSpPr>
            <p:nvPr/>
          </p:nvSpPr>
          <p:spPr bwMode="auto">
            <a:xfrm>
              <a:off x="768" y="3120"/>
              <a:ext cx="4224" cy="0"/>
            </a:xfrm>
            <a:prstGeom prst="line">
              <a:avLst/>
            </a:prstGeom>
            <a:noFill/>
            <a:ln w="76200">
              <a:solidFill>
                <a:srgbClr val="FFFFCC"/>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47" name="Text Box 7"/>
            <p:cNvSpPr txBox="1">
              <a:spLocks noChangeArrowheads="1"/>
            </p:cNvSpPr>
            <p:nvPr/>
          </p:nvSpPr>
          <p:spPr bwMode="auto">
            <a:xfrm>
              <a:off x="3072" y="3168"/>
              <a:ext cx="1536" cy="368"/>
            </a:xfrm>
            <a:prstGeom prst="rect">
              <a:avLst/>
            </a:prstGeom>
            <a:noFill/>
            <a:ln w="9525">
              <a:noFill/>
              <a:miter lim="800000"/>
              <a:headEnd/>
              <a:tailEnd/>
            </a:ln>
            <a:effectLst/>
          </p:spPr>
          <p:txBody>
            <a:bodyPr wrap="square">
              <a:spAutoFit/>
            </a:bodyPr>
            <a:lstStyle/>
            <a:p>
              <a:pPr algn="l">
                <a:spcBef>
                  <a:spcPct val="50000"/>
                </a:spcBef>
                <a:defRPr/>
              </a:pPr>
              <a:r>
                <a:rPr lang="en-US" sz="3200" dirty="0">
                  <a:effectLst>
                    <a:outerShdw blurRad="38100" dist="38100" dir="2700000" algn="tl">
                      <a:schemeClr val="bg2"/>
                    </a:outerShdw>
                  </a:effectLst>
                  <a:latin typeface="Calibri" panose="020F0502020204030204" pitchFamily="34" charset="0"/>
                  <a:cs typeface="Calibri" panose="020F0502020204030204" pitchFamily="34" charset="0"/>
                </a:rPr>
                <a:t>Israel flees</a:t>
              </a:r>
            </a:p>
          </p:txBody>
        </p:sp>
        <p:sp>
          <p:nvSpPr>
            <p:cNvPr id="10249" name="Text Box 9"/>
            <p:cNvSpPr txBox="1">
              <a:spLocks noChangeArrowheads="1"/>
            </p:cNvSpPr>
            <p:nvPr/>
          </p:nvSpPr>
          <p:spPr bwMode="auto">
            <a:xfrm>
              <a:off x="672" y="2745"/>
              <a:ext cx="4464" cy="368"/>
            </a:xfrm>
            <a:prstGeom prst="rect">
              <a:avLst/>
            </a:prstGeom>
            <a:noFill/>
            <a:ln w="9525">
              <a:noFill/>
              <a:miter lim="800000"/>
              <a:headEnd/>
              <a:tailEnd/>
            </a:ln>
            <a:effectLst>
              <a:outerShdw blurRad="50800" dist="50800" dir="5400000" algn="ctr" rotWithShape="0">
                <a:schemeClr val="bg2"/>
              </a:outerShdw>
            </a:effectLst>
          </p:spPr>
          <p:txBody>
            <a:bodyPr>
              <a:spAutoFit/>
            </a:bodyPr>
            <a:lstStyle/>
            <a:p>
              <a:pPr>
                <a:spcBef>
                  <a:spcPct val="50000"/>
                </a:spcBef>
                <a:defRPr/>
              </a:pPr>
              <a:r>
                <a:rPr lang="en-US" sz="3200" dirty="0">
                  <a:latin typeface="Calibri" panose="020F0502020204030204" pitchFamily="34" charset="0"/>
                  <a:cs typeface="Calibri" panose="020F0502020204030204" pitchFamily="34" charset="0"/>
                </a:rPr>
                <a:t>DANIEL’S 70</a:t>
              </a:r>
              <a:r>
                <a:rPr lang="en-US" sz="3200" baseline="30000" dirty="0">
                  <a:latin typeface="Calibri" panose="020F0502020204030204" pitchFamily="34" charset="0"/>
                  <a:cs typeface="Calibri" panose="020F0502020204030204" pitchFamily="34" charset="0"/>
                </a:rPr>
                <a:t>th</a:t>
              </a:r>
              <a:r>
                <a:rPr lang="en-US" sz="3200" dirty="0">
                  <a:latin typeface="Calibri" panose="020F0502020204030204" pitchFamily="34" charset="0"/>
                  <a:cs typeface="Calibri" panose="020F0502020204030204" pitchFamily="34" charset="0"/>
                </a:rPr>
                <a:t> WEEK (7 years)</a:t>
              </a:r>
            </a:p>
          </p:txBody>
        </p:sp>
        <p:sp>
          <p:nvSpPr>
            <p:cNvPr id="10250" name="Line 10"/>
            <p:cNvSpPr>
              <a:spLocks noChangeShapeType="1"/>
            </p:cNvSpPr>
            <p:nvPr/>
          </p:nvSpPr>
          <p:spPr bwMode="auto">
            <a:xfrm>
              <a:off x="816" y="3504"/>
              <a:ext cx="2112"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atin typeface="Calibri" panose="020F0502020204030204" pitchFamily="34" charset="0"/>
                <a:cs typeface="Calibri" panose="020F0502020204030204" pitchFamily="34" charset="0"/>
              </a:endParaRPr>
            </a:p>
          </p:txBody>
        </p:sp>
        <p:sp>
          <p:nvSpPr>
            <p:cNvPr id="10251" name="Line 11"/>
            <p:cNvSpPr>
              <a:spLocks noChangeShapeType="1"/>
            </p:cNvSpPr>
            <p:nvPr/>
          </p:nvSpPr>
          <p:spPr bwMode="auto">
            <a:xfrm>
              <a:off x="2976" y="3504"/>
              <a:ext cx="2016" cy="0"/>
            </a:xfrm>
            <a:prstGeom prst="line">
              <a:avLst/>
            </a:prstGeom>
            <a:noFill/>
            <a:ln w="53975">
              <a:solidFill>
                <a:srgbClr val="FFC000"/>
              </a:solidFill>
              <a:round/>
              <a:headEnd type="triangle" w="med" len="med"/>
              <a:tailEnd type="triangle" w="med" len="med"/>
            </a:ln>
            <a:effectLst/>
          </p:spPr>
          <p:txBody>
            <a:bodyPr/>
            <a:lstStyle/>
            <a:p>
              <a:pPr>
                <a:defRPr/>
              </a:pPr>
              <a:endParaRPr lang="en-US" dirty="0">
                <a:ln w="76200">
                  <a:solidFill>
                    <a:schemeClr val="tx1"/>
                  </a:solidFill>
                </a:ln>
                <a:latin typeface="Calibri" panose="020F0502020204030204" pitchFamily="34" charset="0"/>
                <a:cs typeface="Calibri" panose="020F0502020204030204" pitchFamily="34" charset="0"/>
              </a:endParaRPr>
            </a:p>
          </p:txBody>
        </p:sp>
        <p:pic>
          <p:nvPicPr>
            <p:cNvPr id="10261" name="Picture 21"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32" y="3216"/>
              <a:ext cx="240" cy="231"/>
            </a:xfrm>
            <a:prstGeom prst="rect">
              <a:avLst/>
            </a:prstGeom>
            <a:noFill/>
            <a:effectLst>
              <a:outerShdw dist="45791" dir="3378596" algn="ctr" rotWithShape="0">
                <a:schemeClr val="tx1"/>
              </a:outerShdw>
            </a:effectLst>
          </p:spPr>
        </p:pic>
        <p:sp>
          <p:nvSpPr>
            <p:cNvPr id="10252" name="Text Box 12"/>
            <p:cNvSpPr txBox="1">
              <a:spLocks noChangeArrowheads="1"/>
            </p:cNvSpPr>
            <p:nvPr/>
          </p:nvSpPr>
          <p:spPr bwMode="auto">
            <a:xfrm>
              <a:off x="960" y="3568"/>
              <a:ext cx="1488" cy="330"/>
            </a:xfrm>
            <a:prstGeom prst="rect">
              <a:avLst/>
            </a:prstGeom>
            <a:noFill/>
            <a:ln w="9525">
              <a:noFill/>
              <a:miter lim="800000"/>
              <a:headEnd/>
              <a:tailEnd/>
            </a:ln>
            <a:effectLst/>
          </p:spPr>
          <p:txBody>
            <a:bodyPr wrap="square">
              <a:spAutoFit/>
            </a:bodyPr>
            <a:lstStyle/>
            <a:p>
              <a:pPr algn="l">
                <a:spcBef>
                  <a:spcPct val="50000"/>
                </a:spcBef>
                <a:defRPr/>
              </a:pPr>
              <a:r>
                <a:rPr lang="en-US" sz="2800" b="1" dirty="0">
                  <a:latin typeface="Comic Sans MS" pitchFamily="66" charset="0"/>
                  <a:cs typeface="Calibri" panose="020F0502020204030204" pitchFamily="34" charset="0"/>
                </a:rPr>
                <a:t>3 </a:t>
              </a:r>
              <a:r>
                <a:rPr lang="en-US" sz="2800" b="1" dirty="0">
                  <a:latin typeface="Comic Sans MS" pitchFamily="66" charset="0"/>
                  <a:cs typeface="Tahoma" pitchFamily="34" charset="0"/>
                </a:rPr>
                <a:t>½ </a:t>
              </a:r>
              <a:r>
                <a:rPr lang="en-US" sz="2800" b="1" dirty="0">
                  <a:latin typeface="Comic Sans MS" pitchFamily="66" charset="0"/>
                  <a:cs typeface="Calibri" panose="020F0502020204030204" pitchFamily="34" charset="0"/>
                </a:rPr>
                <a:t>years</a:t>
              </a:r>
            </a:p>
          </p:txBody>
        </p:sp>
        <p:sp>
          <p:nvSpPr>
            <p:cNvPr id="10253" name="Text Box 13"/>
            <p:cNvSpPr txBox="1">
              <a:spLocks noChangeArrowheads="1"/>
            </p:cNvSpPr>
            <p:nvPr/>
          </p:nvSpPr>
          <p:spPr bwMode="auto">
            <a:xfrm>
              <a:off x="3120" y="3558"/>
              <a:ext cx="1872" cy="330"/>
            </a:xfrm>
            <a:prstGeom prst="rect">
              <a:avLst/>
            </a:prstGeom>
            <a:noFill/>
            <a:ln w="9525">
              <a:noFill/>
              <a:miter lim="800000"/>
              <a:headEnd/>
              <a:tailEnd/>
            </a:ln>
            <a:effectLst/>
          </p:spPr>
          <p:txBody>
            <a:bodyPr wrap="square">
              <a:spAutoFit/>
            </a:bodyPr>
            <a:lstStyle/>
            <a:p>
              <a:pPr algn="l">
                <a:spcBef>
                  <a:spcPct val="50000"/>
                </a:spcBef>
                <a:defRPr/>
              </a:pPr>
              <a:r>
                <a:rPr lang="en-US" sz="2800" dirty="0">
                  <a:ln w="18415" cmpd="sng">
                    <a:solidFill>
                      <a:srgbClr val="FFFFFF"/>
                    </a:solidFill>
                    <a:prstDash val="solid"/>
                  </a:ln>
                  <a:latin typeface="Comic Sans MS" pitchFamily="66" charset="0"/>
                  <a:cs typeface="Calibri" panose="020F0502020204030204" pitchFamily="34" charset="0"/>
                </a:rPr>
                <a:t>1260 days</a:t>
              </a:r>
            </a:p>
          </p:txBody>
        </p:sp>
      </p:grpSp>
    </p:spTree>
    <p:extLst>
      <p:ext uri="{BB962C8B-B14F-4D97-AF65-F5344CB8AC3E}">
        <p14:creationId xmlns:p14="http://schemas.microsoft.com/office/powerpoint/2010/main" val="12299687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6ECFAD-6AB4-4F98-942A-BF2EB7CDA2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1" y="1"/>
            <a:ext cx="9144000" cy="320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24:21-22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then there will be a great tribulation, such as has not occurred since the beginning of the world until now, nor ever will.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Unless those days had been cut short, no life would have been saved; but for the sake of the elect those days will be cut short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2" name="Picture 2" descr="The Olivet Discourse - The End Times According to Jesus">
            <a:extLst>
              <a:ext uri="{FF2B5EF4-FFF2-40B4-BE49-F238E27FC236}">
                <a16:creationId xmlns:a16="http://schemas.microsoft.com/office/drawing/2014/main" id="{7BBBAD85-4DFB-416B-B8BA-362605FFFB2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276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b="1" u="sng" dirty="0">
                <a:solidFill>
                  <a:srgbClr val="FFFFCC"/>
                </a:solidFill>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09993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507A0D-6743-4431-8DE6-10C3865AA7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0" y="0"/>
            <a:ext cx="91440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Isaiah 13:12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I will make mortal man scarcer than pure gold and mankind than the gold of Ophir</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3" name="Picture 2">
            <a:extLst>
              <a:ext uri="{FF2B5EF4-FFF2-40B4-BE49-F238E27FC236}">
                <a16:creationId xmlns:a16="http://schemas.microsoft.com/office/drawing/2014/main" id="{AC8F17A2-9D05-4E6E-84B0-8B06493C44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04380" y="2457450"/>
            <a:ext cx="3135251" cy="2057400"/>
          </a:xfrm>
          <a:prstGeom prst="rect">
            <a:avLst/>
          </a:prstGeom>
        </p:spPr>
      </p:pic>
    </p:spTree>
    <p:extLst>
      <p:ext uri="{BB962C8B-B14F-4D97-AF65-F5344CB8AC3E}">
        <p14:creationId xmlns:p14="http://schemas.microsoft.com/office/powerpoint/2010/main" val="5307056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E4E021-20BD-465A-8801-C2D74E8685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64514" name="Rectangle 1"/>
          <p:cNvSpPr>
            <a:spLocks noChangeArrowheads="1"/>
          </p:cNvSpPr>
          <p:nvPr/>
        </p:nvSpPr>
        <p:spPr bwMode="auto">
          <a:xfrm>
            <a:off x="1" y="2"/>
            <a:ext cx="9144000"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a:spcAft>
                <a:spcPts val="1200"/>
              </a:spcAft>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Matthew 24:21-22</a:t>
            </a:r>
          </a:p>
          <a:p>
            <a:pPr algn="just"/>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then there will be a great tribulation, such as has not occurred since the beginning of the world until now, nor ever will.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Unless those days had been cut short, no life would have been saved; but for the sake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elect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those days will be cut short.”</a:t>
            </a:r>
          </a:p>
        </p:txBody>
      </p:sp>
      <p:pic>
        <p:nvPicPr>
          <p:cNvPr id="2" name="Picture 2" descr="The Olivet Discourse - The End Times According to Jesus">
            <a:extLst>
              <a:ext uri="{FF2B5EF4-FFF2-40B4-BE49-F238E27FC236}">
                <a16:creationId xmlns:a16="http://schemas.microsoft.com/office/drawing/2014/main" id="{E45076B8-C2CA-4763-8290-D7EA7C82F6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6081" y="3230880"/>
            <a:ext cx="3291839" cy="164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6228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EFFC84-6108-4F21-ABE1-C4E3FE031F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0"/>
            <a:ext cx="9144000" cy="2743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ct val="0"/>
              </a:spcBef>
              <a:spcAft>
                <a:spcPts val="1200"/>
              </a:spcAft>
              <a:buClr>
                <a:srgbClr val="00FFFF"/>
              </a:buClr>
              <a:buNone/>
              <a:defRPr/>
            </a:pPr>
            <a:r>
              <a:rPr lang="en-US" sz="3600" dirty="0">
                <a:solidFill>
                  <a:srgbClr val="00FFFF"/>
                </a:solidFill>
                <a:effectLst>
                  <a:outerShdw blurRad="38100" dist="38100" dir="2700000" algn="tl">
                    <a:srgbClr val="000000">
                      <a:alpha val="43137"/>
                    </a:srgbClr>
                  </a:outerShdw>
                </a:effectLst>
                <a:ea typeface="+mj-ea"/>
                <a:cs typeface="Calibri" panose="020F0502020204030204" pitchFamily="34" charset="0"/>
              </a:rPr>
              <a:t>Deuteronomy 7:7</a:t>
            </a:r>
          </a:p>
          <a:p>
            <a:pPr marL="0" indent="0" algn="just">
              <a:spcBef>
                <a:spcPts val="0"/>
              </a:spcBef>
              <a:buClr>
                <a:srgbClr val="00FFFF"/>
              </a:buClr>
              <a:buNone/>
              <a:defRPr/>
            </a:pPr>
            <a:r>
              <a:rPr lang="en-US" baseline="30000" dirty="0">
                <a:effectLst>
                  <a:outerShdw blurRad="38100" dist="38100" dir="2700000" algn="tl">
                    <a:srgbClr val="000000">
                      <a:alpha val="43137"/>
                    </a:srgbClr>
                  </a:outerShdw>
                </a:effectLst>
              </a:rPr>
              <a:t>7 </a:t>
            </a:r>
            <a:r>
              <a:rPr lang="en-US" dirty="0">
                <a:effectLst>
                  <a:outerShdw blurRad="38100" dist="38100" dir="2700000" algn="tl">
                    <a:srgbClr val="000000">
                      <a:alpha val="43137"/>
                    </a:srgbClr>
                  </a:outerShdw>
                </a:effectLst>
              </a:rPr>
              <a:t>“The LORD did not set His love on you nor </a:t>
            </a:r>
            <a:r>
              <a:rPr lang="en-US" b="1" u="sng" dirty="0">
                <a:solidFill>
                  <a:srgbClr val="FFFFCC"/>
                </a:solidFill>
                <a:effectLst>
                  <a:outerShdw blurRad="38100" dist="38100" dir="2700000" algn="tl">
                    <a:srgbClr val="000000">
                      <a:alpha val="43137"/>
                    </a:srgbClr>
                  </a:outerShdw>
                </a:effectLst>
              </a:rPr>
              <a:t>choose you</a:t>
            </a:r>
            <a:r>
              <a:rPr lang="en-US" dirty="0">
                <a:effectLst>
                  <a:outerShdw blurRad="38100" dist="38100" dir="2700000" algn="tl">
                    <a:srgbClr val="000000">
                      <a:alpha val="43137"/>
                    </a:srgbClr>
                  </a:outerShdw>
                </a:effectLst>
              </a:rPr>
              <a:t> because you were more in number than any of the peoples, for you were the fewest of all peoples.”</a:t>
            </a:r>
          </a:p>
        </p:txBody>
      </p:sp>
    </p:spTree>
    <p:extLst>
      <p:ext uri="{BB962C8B-B14F-4D97-AF65-F5344CB8AC3E}">
        <p14:creationId xmlns:p14="http://schemas.microsoft.com/office/powerpoint/2010/main" val="33205743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EE7436-F329-4166-AB01-F03F4FE439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0"/>
            <a:ext cx="91440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a:spcBef>
                <a:spcPct val="0"/>
              </a:spcBef>
              <a:spcAft>
                <a:spcPts val="1200"/>
              </a:spcAft>
              <a:buClr>
                <a:srgbClr val="00FFFF"/>
              </a:buClr>
              <a:buNone/>
              <a:defRPr/>
            </a:pPr>
            <a:r>
              <a:rPr lang="en-US" sz="3600" dirty="0">
                <a:solidFill>
                  <a:srgbClr val="00FFFF"/>
                </a:solidFill>
                <a:effectLst>
                  <a:outerShdw blurRad="38100" dist="38100" dir="2700000" algn="tl">
                    <a:srgbClr val="000000">
                      <a:alpha val="43137"/>
                    </a:srgbClr>
                  </a:outerShdw>
                </a:effectLst>
                <a:ea typeface="+mj-ea"/>
                <a:cs typeface="Calibri" panose="020F0502020204030204" pitchFamily="34" charset="0"/>
              </a:rPr>
              <a:t>Isaiah 65:21-22</a:t>
            </a:r>
          </a:p>
          <a:p>
            <a:pPr marL="0" indent="0" algn="just">
              <a:spcBef>
                <a:spcPts val="0"/>
              </a:spcBef>
              <a:buClr>
                <a:srgbClr val="00FFFF"/>
              </a:buClr>
              <a:buNone/>
              <a:defRPr/>
            </a:pPr>
            <a:r>
              <a:rPr lang="en-US" baseline="30000" dirty="0">
                <a:effectLst>
                  <a:outerShdw blurRad="38100" dist="38100" dir="2700000" algn="tl">
                    <a:srgbClr val="000000">
                      <a:alpha val="43137"/>
                    </a:srgbClr>
                  </a:outerShdw>
                </a:effectLst>
              </a:rPr>
              <a:t>21 </a:t>
            </a:r>
            <a:r>
              <a:rPr lang="en-US" dirty="0">
                <a:effectLst>
                  <a:outerShdw blurRad="38100" dist="38100" dir="2700000" algn="tl">
                    <a:srgbClr val="000000">
                      <a:alpha val="43137"/>
                    </a:srgbClr>
                  </a:outerShdw>
                </a:effectLst>
              </a:rPr>
              <a:t>“They will build houses and inhabit </a:t>
            </a:r>
            <a:r>
              <a:rPr lang="en-US" i="1" dirty="0">
                <a:effectLst>
                  <a:outerShdw blurRad="38100" dist="38100" dir="2700000" algn="tl">
                    <a:srgbClr val="000000">
                      <a:alpha val="43137"/>
                    </a:srgbClr>
                  </a:outerShdw>
                </a:effectLst>
              </a:rPr>
              <a:t>them</a:t>
            </a:r>
            <a:r>
              <a:rPr lang="en-US" dirty="0">
                <a:effectLst>
                  <a:outerShdw blurRad="38100" dist="38100" dir="2700000" algn="tl">
                    <a:srgbClr val="000000">
                      <a:alpha val="43137"/>
                    </a:srgbClr>
                  </a:outerShdw>
                </a:effectLst>
              </a:rPr>
              <a:t>; They will also plant vineyards and eat their fruit.</a:t>
            </a:r>
            <a:r>
              <a:rPr lang="en-US" baseline="30000" dirty="0">
                <a:effectLst>
                  <a:outerShdw blurRad="38100" dist="38100" dir="2700000" algn="tl">
                    <a:srgbClr val="000000">
                      <a:alpha val="43137"/>
                    </a:srgbClr>
                  </a:outerShdw>
                </a:effectLst>
              </a:rPr>
              <a:t>22 </a:t>
            </a:r>
            <a:r>
              <a:rPr lang="en-US" dirty="0">
                <a:effectLst>
                  <a:outerShdw blurRad="38100" dist="38100" dir="2700000" algn="tl">
                    <a:srgbClr val="000000">
                      <a:alpha val="43137"/>
                    </a:srgbClr>
                  </a:outerShdw>
                </a:effectLst>
              </a:rPr>
              <a:t>They will not build and another inhabit, They will not plant and another eat; For as the lifetime of a tree, </a:t>
            </a:r>
            <a:r>
              <a:rPr lang="en-US" i="1" dirty="0">
                <a:effectLst>
                  <a:outerShdw blurRad="38100" dist="38100" dir="2700000" algn="tl">
                    <a:srgbClr val="000000">
                      <a:alpha val="43137"/>
                    </a:srgbClr>
                  </a:outerShdw>
                </a:effectLst>
              </a:rPr>
              <a:t>so will be</a:t>
            </a:r>
            <a:r>
              <a:rPr lang="en-US" dirty="0">
                <a:effectLst>
                  <a:outerShdw blurRad="38100" dist="38100" dir="2700000" algn="tl">
                    <a:srgbClr val="000000">
                      <a:alpha val="43137"/>
                    </a:srgbClr>
                  </a:outerShdw>
                </a:effectLst>
              </a:rPr>
              <a:t> the days of My people, And </a:t>
            </a:r>
            <a:r>
              <a:rPr lang="en-US" b="1" u="sng" dirty="0">
                <a:solidFill>
                  <a:srgbClr val="FFFFCC"/>
                </a:solidFill>
                <a:effectLst>
                  <a:outerShdw blurRad="38100" dist="38100" dir="2700000" algn="tl">
                    <a:srgbClr val="000000">
                      <a:alpha val="43137"/>
                    </a:srgbClr>
                  </a:outerShdw>
                </a:effectLst>
              </a:rPr>
              <a:t>My chosen ones</a:t>
            </a:r>
            <a:r>
              <a:rPr lang="en-US" dirty="0">
                <a:effectLst>
                  <a:outerShdw blurRad="38100" dist="38100" dir="2700000" algn="tl">
                    <a:srgbClr val="000000">
                      <a:alpha val="43137"/>
                    </a:srgbClr>
                  </a:outerShdw>
                </a:effectLst>
              </a:rPr>
              <a:t> will wear out the work of their hands.”</a:t>
            </a:r>
            <a:endParaRPr lang="en-US" baseline="30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69341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161" y="228600"/>
            <a:ext cx="6549683" cy="762000"/>
          </a:xfrm>
        </p:spPr>
        <p:txBody>
          <a:bodyPr/>
          <a:lstStyle/>
          <a:p>
            <a:pPr algn="ctr">
              <a:defRPr/>
            </a:pPr>
            <a:r>
              <a:rPr lang="en-US" sz="3600" dirty="0">
                <a:solidFill>
                  <a:srgbClr val="00FFFF"/>
                </a:solidFill>
                <a:effectLst>
                  <a:outerShdw blurRad="38100" dist="38100" dir="2700000" algn="tl">
                    <a:srgbClr val="000000">
                      <a:alpha val="43137"/>
                    </a:srgbClr>
                  </a:outerShdw>
                </a:effectLst>
              </a:rPr>
              <a:t>Preview of Matthew 24–25</a:t>
            </a:r>
          </a:p>
        </p:txBody>
      </p:sp>
      <p:sp>
        <p:nvSpPr>
          <p:cNvPr id="12291" name="Content Placeholder 2"/>
          <p:cNvSpPr>
            <a:spLocks noGrp="1"/>
          </p:cNvSpPr>
          <p:nvPr>
            <p:ph idx="1"/>
          </p:nvPr>
        </p:nvSpPr>
        <p:spPr>
          <a:xfrm>
            <a:off x="0" y="1143000"/>
            <a:ext cx="9228909" cy="5257800"/>
          </a:xfrm>
        </p:spPr>
        <p:txBody>
          <a:bodyPr/>
          <a:lstStyle/>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problem</a:t>
            </a:r>
          </a:p>
          <a:p>
            <a:pPr marL="801688" indent="-801688">
              <a:spcBef>
                <a:spcPct val="0"/>
              </a:spcBef>
              <a:spcAft>
                <a:spcPts val="1600"/>
              </a:spcAft>
              <a:buClr>
                <a:srgbClr val="66FFFF"/>
              </a:buClr>
              <a:buSzPct val="100000"/>
              <a:buFont typeface="+mj-lt"/>
              <a:buAutoNum type="romanUcPeriod"/>
            </a:pPr>
            <a:r>
              <a:rPr lang="en-US" altLang="en-US" sz="2800" dirty="0">
                <a:effectLst>
                  <a:outerShdw blurRad="38100" dist="38100" dir="2700000" algn="tl">
                    <a:srgbClr val="000000">
                      <a:alpha val="43137"/>
                    </a:srgbClr>
                  </a:outerShdw>
                </a:effectLst>
              </a:rPr>
              <a:t>The larger context</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immediate context (23:37-39)</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Disciples’ questions (24:1-3)</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first half (24:4-14)</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mid-point (24:15-20)</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The Tribulation’s second half (24:21-22)</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b="1" u="sng" dirty="0">
                <a:solidFill>
                  <a:srgbClr val="FFFFCC"/>
                </a:solidFill>
                <a:effectLst>
                  <a:outerShdw blurRad="38100" dist="38100" dir="2700000" algn="tl">
                    <a:srgbClr val="000000">
                      <a:alpha val="43137"/>
                    </a:srgbClr>
                  </a:outerShdw>
                </a:effectLst>
              </a:rPr>
              <a:t>The Second Advent (24:23-31)</a:t>
            </a:r>
          </a:p>
          <a:p>
            <a:pPr marL="801688" indent="-801688">
              <a:spcBef>
                <a:spcPct val="0"/>
              </a:spcBef>
              <a:spcAft>
                <a:spcPts val="1600"/>
              </a:spcAft>
              <a:buClr>
                <a:srgbClr val="66FFFF"/>
              </a:buClr>
              <a:buSzPct val="100000"/>
              <a:buFont typeface="Calibri" panose="020F0502020204030204" pitchFamily="34" charset="0"/>
              <a:buAutoNum type="romanUcPeriod"/>
            </a:pPr>
            <a:r>
              <a:rPr lang="en-US" altLang="en-US" sz="2800" dirty="0">
                <a:effectLst>
                  <a:outerShdw blurRad="38100" dist="38100" dir="2700000" algn="tl">
                    <a:srgbClr val="000000">
                      <a:alpha val="43137"/>
                    </a:srgbClr>
                  </a:outerShdw>
                </a:effectLst>
              </a:rPr>
              <a:t>Eight parabolic exhortations (24:32</a:t>
            </a:r>
            <a:r>
              <a:rPr lang="en-US" altLang="en-US" sz="2800" dirty="0">
                <a:effectLst>
                  <a:outerShdw blurRad="38100" dist="38100" dir="2700000" algn="tl">
                    <a:srgbClr val="000000">
                      <a:alpha val="43137"/>
                    </a:srgbClr>
                  </a:outerShdw>
                </a:effectLst>
                <a:cs typeface="Calibri" panose="020F0502020204030204" pitchFamily="34" charset="0"/>
              </a:rPr>
              <a:t>‒25:46)</a:t>
            </a:r>
            <a:endParaRPr lang="en-US" altLang="en-US" sz="2800" dirty="0">
              <a:effectLst>
                <a:outerShdw blurRad="38100" dist="38100" dir="2700000" algn="tl">
                  <a:srgbClr val="000000">
                    <a:alpha val="43137"/>
                  </a:srgbClr>
                </a:outerShdw>
              </a:effectLst>
            </a:endParaRP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1" y="2743200"/>
            <a:ext cx="274319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1673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3716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 The Second Advent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24:23-31)</a:t>
            </a:r>
            <a:endParaRPr lang="en-US" sz="3600" dirty="0">
              <a:solidFill>
                <a:schemeClr val="tx1"/>
              </a:solidFill>
              <a:effectLst>
                <a:outerShdw blurRad="38100" dist="38100" dir="2700000" algn="tl">
                  <a:srgbClr val="000000">
                    <a:alpha val="43137"/>
                  </a:srgbClr>
                </a:outerShdw>
              </a:effectLst>
              <a:ea typeface="+mn-ea"/>
              <a:cs typeface="+mn-cs"/>
            </a:endParaRPr>
          </a:p>
        </p:txBody>
      </p:sp>
      <p:sp>
        <p:nvSpPr>
          <p:cNvPr id="12291" name="Content Placeholder 2"/>
          <p:cNvSpPr>
            <a:spLocks noGrp="1"/>
          </p:cNvSpPr>
          <p:nvPr>
            <p:ph idx="1"/>
          </p:nvPr>
        </p:nvSpPr>
        <p:spPr>
          <a:xfrm>
            <a:off x="342900" y="1828800"/>
            <a:ext cx="8458200" cy="2057400"/>
          </a:xfrm>
        </p:spPr>
        <p:txBody>
          <a:bodyPr/>
          <a:lstStyle/>
          <a:p>
            <a:pPr marL="685800" indent="-685800">
              <a:spcBef>
                <a:spcPct val="0"/>
              </a:spcBef>
              <a:spcAft>
                <a:spcPts val="36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False returns of Christ (24:23-26)</a:t>
            </a:r>
          </a:p>
          <a:p>
            <a:pPr marL="685800" indent="-685800">
              <a:spcBef>
                <a:spcPct val="0"/>
              </a:spcBef>
              <a:spcAft>
                <a:spcPts val="36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The true return of Christ (24:27-31)</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0711" y="4038600"/>
            <a:ext cx="5302578"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3110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3716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 The Second Advent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24:23-31)</a:t>
            </a:r>
          </a:p>
        </p:txBody>
      </p:sp>
      <p:sp>
        <p:nvSpPr>
          <p:cNvPr id="12291" name="Content Placeholder 2"/>
          <p:cNvSpPr>
            <a:spLocks noGrp="1"/>
          </p:cNvSpPr>
          <p:nvPr>
            <p:ph idx="1"/>
          </p:nvPr>
        </p:nvSpPr>
        <p:spPr>
          <a:xfrm>
            <a:off x="342900" y="1828800"/>
            <a:ext cx="8458200" cy="2057400"/>
          </a:xfrm>
        </p:spPr>
        <p:txBody>
          <a:bodyPr/>
          <a:lstStyle/>
          <a:p>
            <a:pPr marL="685800" indent="-685800">
              <a:spcBef>
                <a:spcPct val="0"/>
              </a:spcBef>
              <a:spcAft>
                <a:spcPts val="3600"/>
              </a:spcAft>
              <a:buClr>
                <a:srgbClr val="66FF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False returns of Christ (24:23-26)</a:t>
            </a:r>
          </a:p>
          <a:p>
            <a:pPr marL="685800" indent="-685800">
              <a:spcBef>
                <a:spcPct val="0"/>
              </a:spcBef>
              <a:spcAft>
                <a:spcPts val="36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The true return of Christ (24:27-31)</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0711" y="4038600"/>
            <a:ext cx="5302578"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4841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712857141"/>
              </p:ext>
            </p:extLst>
          </p:nvPr>
        </p:nvGraphicFramePr>
        <p:xfrm>
          <a:off x="182880" y="724394"/>
          <a:ext cx="8686801" cy="5409212"/>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4114801">
                  <a:extLst>
                    <a:ext uri="{9D8B030D-6E8A-4147-A177-3AD203B41FA5}">
                      <a16:colId xmlns:a16="http://schemas.microsoft.com/office/drawing/2014/main" val="20002"/>
                    </a:ext>
                  </a:extLst>
                </a:gridCol>
              </a:tblGrid>
              <a:tr h="1371600">
                <a:tc gridSpan="3">
                  <a:txBody>
                    <a:bodyPr/>
                    <a:lstStyle/>
                    <a:p>
                      <a:pPr algn="ctr"/>
                      <a:r>
                        <a:rPr kumimoji="0" lang="en-US" sz="3600" b="0" i="0" u="none" strike="noStrike" kern="0" cap="none" spc="0" normalizeH="0" baseline="0" noProof="0" dirty="0">
                          <a:ln>
                            <a:noFill/>
                          </a:ln>
                          <a:solidFill>
                            <a:srgbClr val="00FFFF"/>
                          </a:solidFill>
                          <a:effectLst/>
                          <a:uLnTx/>
                          <a:uFillTx/>
                          <a:latin typeface="Calibri" panose="020F0502020204030204" pitchFamily="34" charset="0"/>
                          <a:ea typeface="+mj-ea"/>
                          <a:cs typeface="+mj-cs"/>
                        </a:rPr>
                        <a:t>Antichrist’s Satanic Miracles</a:t>
                      </a:r>
                    </a:p>
                    <a:p>
                      <a:pPr algn="ctr"/>
                      <a:r>
                        <a:rPr kumimoji="0" lang="en-US" sz="2800" b="0" i="0" u="none" strike="noStrike" kern="0" cap="none" spc="0" normalizeH="0" baseline="0" noProof="0" dirty="0">
                          <a:ln>
                            <a:noFill/>
                          </a:ln>
                          <a:solidFill>
                            <a:schemeClr val="tx1"/>
                          </a:solidFill>
                          <a:effectLst/>
                          <a:uLnTx/>
                          <a:uFillTx/>
                          <a:latin typeface="Calibri" panose="020F0502020204030204" pitchFamily="34" charset="0"/>
                          <a:ea typeface="+mj-ea"/>
                          <a:cs typeface="+mj-cs"/>
                        </a:rPr>
                        <a:t>(2 Thessalonians 2:9)</a:t>
                      </a:r>
                      <a:endParaRPr lang="en-US" sz="2800" u="sng" dirty="0">
                        <a:solidFill>
                          <a:schemeClr val="tx1"/>
                        </a:solidFill>
                        <a:latin typeface="Calibri" panose="020F0502020204030204" pitchFamily="34" charset="0"/>
                      </a:endParaRPr>
                    </a:p>
                  </a:txBody>
                  <a:tcPr anchor="ctr">
                    <a:solidFill>
                      <a:schemeClr val="bg2"/>
                    </a:solidFill>
                  </a:tcPr>
                </a:tc>
                <a:tc hMerge="1">
                  <a:txBody>
                    <a:bodyPr/>
                    <a:lstStyle/>
                    <a:p>
                      <a:endParaRPr lang="en-US" sz="3200" u="sng" dirty="0">
                        <a:latin typeface="Calibri" panose="020F0502020204030204" pitchFamily="34" charset="0"/>
                      </a:endParaRPr>
                    </a:p>
                  </a:txBody>
                  <a:tcPr/>
                </a:tc>
                <a:tc hMerge="1">
                  <a:txBody>
                    <a:bodyPr/>
                    <a:lstStyle/>
                    <a:p>
                      <a:endParaRPr lang="en-US" sz="3200" u="sng" dirty="0">
                        <a:latin typeface="Calibri" panose="020F0502020204030204" pitchFamily="34" charset="0"/>
                      </a:endParaRPr>
                    </a:p>
                  </a:txBody>
                  <a:tcPr/>
                </a:tc>
                <a:extLst>
                  <a:ext uri="{0D108BD9-81ED-4DB2-BD59-A6C34878D82A}">
                    <a16:rowId xmlns:a16="http://schemas.microsoft.com/office/drawing/2014/main" val="73751821"/>
                  </a:ext>
                </a:extLst>
              </a:tr>
              <a:tr h="1009403">
                <a:tc>
                  <a:txBody>
                    <a:bodyPr/>
                    <a:lstStyle/>
                    <a:p>
                      <a:pPr algn="ctr"/>
                      <a:r>
                        <a:rPr lang="en-US" sz="3200" b="1" u="none" dirty="0">
                          <a:solidFill>
                            <a:srgbClr val="C00000"/>
                          </a:solidFill>
                          <a:latin typeface="Calibri" panose="020F0502020204030204" pitchFamily="34" charset="0"/>
                        </a:rPr>
                        <a:t>MIRACLE</a:t>
                      </a:r>
                    </a:p>
                  </a:txBody>
                  <a:tcPr anchor="ctr"/>
                </a:tc>
                <a:tc>
                  <a:txBody>
                    <a:bodyPr/>
                    <a:lstStyle/>
                    <a:p>
                      <a:pPr algn="ctr"/>
                      <a:r>
                        <a:rPr lang="en-US" sz="3200" b="1" u="none" dirty="0">
                          <a:solidFill>
                            <a:srgbClr val="0000CC"/>
                          </a:solidFill>
                          <a:latin typeface="Calibri" panose="020F0502020204030204" pitchFamily="34" charset="0"/>
                        </a:rPr>
                        <a:t>GREEK</a:t>
                      </a:r>
                    </a:p>
                  </a:txBody>
                  <a:tcPr anchor="ctr"/>
                </a:tc>
                <a:tc>
                  <a:txBody>
                    <a:bodyPr/>
                    <a:lstStyle/>
                    <a:p>
                      <a:pPr algn="ctr"/>
                      <a:r>
                        <a:rPr lang="en-US" sz="3200" b="1" u="none" dirty="0">
                          <a:solidFill>
                            <a:srgbClr val="006600"/>
                          </a:solidFill>
                          <a:latin typeface="Calibri" panose="020F0502020204030204" pitchFamily="34" charset="0"/>
                        </a:rPr>
                        <a:t>CHRIST’S MINISTRY</a:t>
                      </a:r>
                    </a:p>
                  </a:txBody>
                  <a:tcPr anchor="ctr"/>
                </a:tc>
                <a:extLst>
                  <a:ext uri="{0D108BD9-81ED-4DB2-BD59-A6C34878D82A}">
                    <a16:rowId xmlns:a16="http://schemas.microsoft.com/office/drawing/2014/main" val="10000"/>
                  </a:ext>
                </a:extLst>
              </a:tr>
              <a:tr h="1009403">
                <a:tc>
                  <a:txBody>
                    <a:bodyPr/>
                    <a:lstStyle/>
                    <a:p>
                      <a:pPr algn="ctr"/>
                      <a:r>
                        <a:rPr lang="en-US" sz="3200" b="1" dirty="0">
                          <a:solidFill>
                            <a:srgbClr val="C00000"/>
                          </a:solidFill>
                          <a:latin typeface="Calibri" panose="020F0502020204030204" pitchFamily="34" charset="0"/>
                        </a:rPr>
                        <a:t>Powers</a:t>
                      </a:r>
                      <a:endParaRPr lang="en-US" sz="3200" b="1" dirty="0">
                        <a:solidFill>
                          <a:srgbClr val="C00000"/>
                        </a:solidFill>
                      </a:endParaRPr>
                    </a:p>
                  </a:txBody>
                  <a:tcPr anchor="ctr"/>
                </a:tc>
                <a:tc>
                  <a:txBody>
                    <a:bodyPr/>
                    <a:lstStyle/>
                    <a:p>
                      <a:pPr algn="ctr"/>
                      <a:r>
                        <a:rPr lang="en-US" sz="3200" b="1" i="1" dirty="0">
                          <a:solidFill>
                            <a:srgbClr val="0000CC"/>
                          </a:solidFill>
                          <a:latin typeface="Calibri" panose="020F0502020204030204" pitchFamily="34" charset="0"/>
                        </a:rPr>
                        <a:t>Dynamis</a:t>
                      </a:r>
                    </a:p>
                  </a:txBody>
                  <a:tcPr anchor="ctr"/>
                </a:tc>
                <a:tc>
                  <a:txBody>
                    <a:bodyPr/>
                    <a:lstStyle/>
                    <a:p>
                      <a:pPr algn="ctr"/>
                      <a:r>
                        <a:rPr lang="en-US" sz="3200" b="1" dirty="0">
                          <a:solidFill>
                            <a:srgbClr val="006600"/>
                          </a:solidFill>
                          <a:latin typeface="Calibri" panose="020F0502020204030204" pitchFamily="34" charset="0"/>
                        </a:rPr>
                        <a:t>Matt. 11:20</a:t>
                      </a:r>
                    </a:p>
                  </a:txBody>
                  <a:tcPr anchor="ctr"/>
                </a:tc>
                <a:extLst>
                  <a:ext uri="{0D108BD9-81ED-4DB2-BD59-A6C34878D82A}">
                    <a16:rowId xmlns:a16="http://schemas.microsoft.com/office/drawing/2014/main" val="10001"/>
                  </a:ext>
                </a:extLst>
              </a:tr>
              <a:tr h="1009403">
                <a:tc>
                  <a:txBody>
                    <a:bodyPr/>
                    <a:lstStyle/>
                    <a:p>
                      <a:pPr algn="ctr"/>
                      <a:r>
                        <a:rPr lang="en-US" sz="3200" b="1" dirty="0">
                          <a:solidFill>
                            <a:srgbClr val="C00000"/>
                          </a:solidFill>
                          <a:latin typeface="Calibri" panose="020F0502020204030204" pitchFamily="34" charset="0"/>
                        </a:rPr>
                        <a:t>Signs</a:t>
                      </a:r>
                    </a:p>
                  </a:txBody>
                  <a:tcPr anchor="ctr"/>
                </a:tc>
                <a:tc>
                  <a:txBody>
                    <a:bodyPr/>
                    <a:lstStyle/>
                    <a:p>
                      <a:pPr algn="ctr"/>
                      <a:r>
                        <a:rPr lang="en-US" sz="3200" b="1" i="1" dirty="0">
                          <a:solidFill>
                            <a:srgbClr val="0000CC"/>
                          </a:solidFill>
                          <a:latin typeface="Calibri" panose="020F0502020204030204" pitchFamily="34" charset="0"/>
                        </a:rPr>
                        <a:t>Semēion</a:t>
                      </a:r>
                    </a:p>
                  </a:txBody>
                  <a:tcPr anchor="ctr"/>
                </a:tc>
                <a:tc>
                  <a:txBody>
                    <a:bodyPr/>
                    <a:lstStyle/>
                    <a:p>
                      <a:pPr algn="ctr"/>
                      <a:r>
                        <a:rPr lang="en-US" sz="3200" b="1" dirty="0">
                          <a:solidFill>
                            <a:srgbClr val="006600"/>
                          </a:solidFill>
                          <a:latin typeface="Calibri" panose="020F0502020204030204" pitchFamily="34" charset="0"/>
                        </a:rPr>
                        <a:t>John 20:30</a:t>
                      </a:r>
                    </a:p>
                  </a:txBody>
                  <a:tcPr anchor="ctr"/>
                </a:tc>
                <a:extLst>
                  <a:ext uri="{0D108BD9-81ED-4DB2-BD59-A6C34878D82A}">
                    <a16:rowId xmlns:a16="http://schemas.microsoft.com/office/drawing/2014/main" val="10002"/>
                  </a:ext>
                </a:extLst>
              </a:tr>
              <a:tr h="1009403">
                <a:tc>
                  <a:txBody>
                    <a:bodyPr/>
                    <a:lstStyle/>
                    <a:p>
                      <a:pPr algn="ctr"/>
                      <a:r>
                        <a:rPr lang="en-US" sz="3200" b="1" dirty="0">
                          <a:solidFill>
                            <a:srgbClr val="C00000"/>
                          </a:solidFill>
                          <a:latin typeface="Calibri" panose="020F0502020204030204" pitchFamily="34" charset="0"/>
                        </a:rPr>
                        <a:t>Wonders</a:t>
                      </a:r>
                    </a:p>
                  </a:txBody>
                  <a:tcPr anchor="ctr"/>
                </a:tc>
                <a:tc>
                  <a:txBody>
                    <a:bodyPr/>
                    <a:lstStyle/>
                    <a:p>
                      <a:pPr algn="ctr"/>
                      <a:r>
                        <a:rPr lang="en-US" sz="3200" b="1" i="1" dirty="0">
                          <a:solidFill>
                            <a:srgbClr val="0000CC"/>
                          </a:solidFill>
                          <a:latin typeface="Calibri" panose="020F0502020204030204" pitchFamily="34" charset="0"/>
                        </a:rPr>
                        <a:t>Teras</a:t>
                      </a:r>
                    </a:p>
                  </a:txBody>
                  <a:tcPr anchor="ctr"/>
                </a:tc>
                <a:tc>
                  <a:txBody>
                    <a:bodyPr/>
                    <a:lstStyle/>
                    <a:p>
                      <a:pPr algn="ctr"/>
                      <a:r>
                        <a:rPr lang="en-US" sz="3200" b="1" dirty="0">
                          <a:solidFill>
                            <a:srgbClr val="006600"/>
                          </a:solidFill>
                          <a:latin typeface="Calibri" panose="020F0502020204030204" pitchFamily="34" charset="0"/>
                        </a:rPr>
                        <a:t>Acts 2:22</a:t>
                      </a:r>
                    </a:p>
                  </a:txBody>
                  <a:tcPr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228600"/>
            <a:ext cx="9144000" cy="914400"/>
          </a:xfrm>
        </p:spPr>
        <p:txBody>
          <a:bodyPr/>
          <a:lstStyle/>
          <a:p>
            <a:pPr algn="ctr" eaLnBrk="1" hangingPunct="1"/>
            <a:r>
              <a:rPr lang="en-US" sz="3600" dirty="0"/>
              <a:t>Satanic/Demonic Miracles</a:t>
            </a:r>
          </a:p>
        </p:txBody>
      </p:sp>
      <p:sp>
        <p:nvSpPr>
          <p:cNvPr id="12291" name="Rectangle 3"/>
          <p:cNvSpPr>
            <a:spLocks noGrp="1" noChangeArrowheads="1"/>
          </p:cNvSpPr>
          <p:nvPr>
            <p:ph type="body" idx="1"/>
          </p:nvPr>
        </p:nvSpPr>
        <p:spPr>
          <a:xfrm>
            <a:off x="104775" y="1143000"/>
            <a:ext cx="5838825" cy="5486400"/>
          </a:xfrm>
        </p:spPr>
        <p:txBody>
          <a:bodyPr/>
          <a:lstStyle/>
          <a:p>
            <a:pPr marL="457200" indent="-457200" eaLnBrk="1" hangingPunct="1">
              <a:spcBef>
                <a:spcPts val="0"/>
              </a:spcBef>
              <a:spcAft>
                <a:spcPts val="1800"/>
              </a:spcAft>
              <a:defRPr/>
            </a:pPr>
            <a:r>
              <a:rPr lang="en-US" dirty="0"/>
              <a:t>Exod. 7</a:t>
            </a:r>
            <a:r>
              <a:rPr lang="en-US" dirty="0">
                <a:cs typeface="Calibri" panose="020F0502020204030204" pitchFamily="34" charset="0"/>
              </a:rPr>
              <a:t>–8</a:t>
            </a:r>
          </a:p>
          <a:p>
            <a:pPr marL="457200" indent="-457200" eaLnBrk="1" hangingPunct="1">
              <a:spcBef>
                <a:spcPts val="0"/>
              </a:spcBef>
              <a:spcAft>
                <a:spcPts val="1800"/>
              </a:spcAft>
              <a:defRPr/>
            </a:pPr>
            <a:r>
              <a:rPr lang="en-US" dirty="0">
                <a:cs typeface="Calibri" panose="020F0502020204030204" pitchFamily="34" charset="0"/>
              </a:rPr>
              <a:t>Deut. 13:1-3</a:t>
            </a:r>
          </a:p>
          <a:p>
            <a:pPr marL="457200" indent="-457200" eaLnBrk="1" hangingPunct="1">
              <a:spcBef>
                <a:spcPts val="0"/>
              </a:spcBef>
              <a:spcAft>
                <a:spcPts val="1800"/>
              </a:spcAft>
              <a:defRPr/>
            </a:pPr>
            <a:r>
              <a:rPr lang="en-US" dirty="0">
                <a:cs typeface="Calibri" panose="020F0502020204030204" pitchFamily="34" charset="0"/>
              </a:rPr>
              <a:t>Matt. 7:21-23; 24:24</a:t>
            </a:r>
          </a:p>
          <a:p>
            <a:pPr marL="457200" indent="-457200" eaLnBrk="1" hangingPunct="1">
              <a:spcBef>
                <a:spcPts val="0"/>
              </a:spcBef>
              <a:spcAft>
                <a:spcPts val="1800"/>
              </a:spcAft>
              <a:defRPr/>
            </a:pPr>
            <a:r>
              <a:rPr lang="en-US" dirty="0">
                <a:cs typeface="Calibri" panose="020F0502020204030204" pitchFamily="34" charset="0"/>
              </a:rPr>
              <a:t>Acts 8:9; 16:16</a:t>
            </a:r>
          </a:p>
          <a:p>
            <a:pPr marL="457200" indent="-457200" eaLnBrk="1" hangingPunct="1">
              <a:spcBef>
                <a:spcPts val="0"/>
              </a:spcBef>
              <a:spcAft>
                <a:spcPts val="1800"/>
              </a:spcAft>
              <a:defRPr/>
            </a:pPr>
            <a:r>
              <a:rPr lang="en-US" dirty="0">
                <a:cs typeface="Calibri" panose="020F0502020204030204" pitchFamily="34" charset="0"/>
              </a:rPr>
              <a:t>Gal. 1:6-9</a:t>
            </a:r>
          </a:p>
          <a:p>
            <a:pPr marL="457200" indent="-457200" eaLnBrk="1" hangingPunct="1">
              <a:spcBef>
                <a:spcPts val="0"/>
              </a:spcBef>
              <a:spcAft>
                <a:spcPts val="1800"/>
              </a:spcAft>
              <a:defRPr/>
            </a:pPr>
            <a:r>
              <a:rPr lang="en-US" dirty="0">
                <a:cs typeface="Calibri" panose="020F0502020204030204" pitchFamily="34" charset="0"/>
              </a:rPr>
              <a:t>2 Thess. 2:9</a:t>
            </a:r>
          </a:p>
          <a:p>
            <a:pPr marL="457200" indent="-457200" eaLnBrk="1" hangingPunct="1">
              <a:spcBef>
                <a:spcPts val="0"/>
              </a:spcBef>
              <a:spcAft>
                <a:spcPts val="1800"/>
              </a:spcAft>
              <a:defRPr/>
            </a:pPr>
            <a:r>
              <a:rPr lang="en-US" dirty="0">
                <a:cs typeface="Calibri" panose="020F0502020204030204" pitchFamily="34" charset="0"/>
              </a:rPr>
              <a:t>Rev. 13:3, 13, 15; 16:13-14</a:t>
            </a:r>
            <a:endParaRPr lang="en-US" dirty="0"/>
          </a:p>
        </p:txBody>
      </p:sp>
      <p:pic>
        <p:nvPicPr>
          <p:cNvPr id="57348" name="Picture 2" descr="http://billtammeus.typepad.com/.a/6a00d834515f9b69e201a511daf613970c-320wi"/>
          <p:cNvPicPr>
            <a:picLocks noChangeAspect="1" noChangeArrowheads="1"/>
          </p:cNvPicPr>
          <p:nvPr/>
        </p:nvPicPr>
        <p:blipFill>
          <a:blip r:embed="rId2" cstate="print"/>
          <a:srcRect/>
          <a:stretch>
            <a:fillRect/>
          </a:stretch>
        </p:blipFill>
        <p:spPr bwMode="auto">
          <a:xfrm>
            <a:off x="4495800" y="1969795"/>
            <a:ext cx="4418097" cy="2918411"/>
          </a:xfrm>
          <a:prstGeom prst="rect">
            <a:avLst/>
          </a:prstGeom>
          <a:noFill/>
          <a:ln w="9525">
            <a:noFill/>
            <a:miter lim="800000"/>
            <a:headEnd/>
            <a:tailEnd/>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680" y="228600"/>
            <a:ext cx="7770640" cy="1371600"/>
          </a:xfrm>
        </p:spPr>
        <p:txBody>
          <a:bodyPr/>
          <a:lstStyle/>
          <a:p>
            <a:pPr algn="ctr">
              <a:defRPr/>
            </a:pPr>
            <a:r>
              <a:rPr lang="en-US" sz="3600" dirty="0">
                <a:solidFill>
                  <a:srgbClr val="00FFFF"/>
                </a:solidFill>
                <a:effectLst>
                  <a:outerShdw blurRad="38100" dist="38100" dir="2700000" algn="tl">
                    <a:srgbClr val="000000">
                      <a:alpha val="43137"/>
                    </a:srgbClr>
                  </a:outerShdw>
                </a:effectLst>
              </a:rPr>
              <a:t>VII. The Second Advent </a:t>
            </a:r>
            <a:br>
              <a:rPr lang="en-US" sz="3600" dirty="0">
                <a:solidFill>
                  <a:srgbClr val="00FFFF"/>
                </a:solidFill>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ea typeface="+mn-ea"/>
                <a:cs typeface="+mn-cs"/>
              </a:rPr>
              <a:t>(Matthew 24:23-31)</a:t>
            </a:r>
          </a:p>
        </p:txBody>
      </p:sp>
      <p:sp>
        <p:nvSpPr>
          <p:cNvPr id="12291" name="Content Placeholder 2"/>
          <p:cNvSpPr>
            <a:spLocks noGrp="1"/>
          </p:cNvSpPr>
          <p:nvPr>
            <p:ph idx="1"/>
          </p:nvPr>
        </p:nvSpPr>
        <p:spPr>
          <a:xfrm>
            <a:off x="342900" y="1828800"/>
            <a:ext cx="8458200" cy="2057400"/>
          </a:xfrm>
        </p:spPr>
        <p:txBody>
          <a:bodyPr/>
          <a:lstStyle/>
          <a:p>
            <a:pPr marL="685800" indent="-685800">
              <a:spcBef>
                <a:spcPct val="0"/>
              </a:spcBef>
              <a:spcAft>
                <a:spcPts val="3600"/>
              </a:spcAft>
              <a:buClr>
                <a:srgbClr val="66FFFF"/>
              </a:buClr>
              <a:buSzPct val="100000"/>
              <a:buFont typeface="+mj-lt"/>
              <a:buAutoNum type="alphaUcPeriod"/>
            </a:pPr>
            <a:r>
              <a:rPr lang="en-US" altLang="en-US" dirty="0">
                <a:effectLst>
                  <a:outerShdw blurRad="38100" dist="38100" dir="2700000" algn="tl">
                    <a:srgbClr val="000000">
                      <a:alpha val="43137"/>
                    </a:srgbClr>
                  </a:outerShdw>
                </a:effectLst>
              </a:rPr>
              <a:t>False returns of Christ (24:23-26)</a:t>
            </a:r>
          </a:p>
          <a:p>
            <a:pPr marL="685800" indent="-685800">
              <a:spcBef>
                <a:spcPct val="0"/>
              </a:spcBef>
              <a:spcAft>
                <a:spcPts val="3600"/>
              </a:spcAft>
              <a:buClr>
                <a:srgbClr val="66FFFF"/>
              </a:buClr>
              <a:buSzPct val="100000"/>
              <a:buFont typeface="+mj-lt"/>
              <a:buAutoNum type="alphaUcPeriod"/>
            </a:pPr>
            <a:r>
              <a:rPr lang="en-US" altLang="en-US" b="1" u="sng" dirty="0">
                <a:solidFill>
                  <a:srgbClr val="FFFFCC"/>
                </a:solidFill>
                <a:effectLst>
                  <a:outerShdw blurRad="38100" dist="38100" dir="2700000" algn="tl">
                    <a:srgbClr val="000000">
                      <a:alpha val="43137"/>
                    </a:srgbClr>
                  </a:outerShdw>
                </a:effectLst>
              </a:rPr>
              <a:t>The true return of Christ (24:27-31)</a:t>
            </a:r>
          </a:p>
        </p:txBody>
      </p:sp>
      <p:pic>
        <p:nvPicPr>
          <p:cNvPr id="1026" name="Picture 2" descr="The Olivet Discourse - The End Times According to Jesus">
            <a:extLst>
              <a:ext uri="{FF2B5EF4-FFF2-40B4-BE49-F238E27FC236}">
                <a16:creationId xmlns:a16="http://schemas.microsoft.com/office/drawing/2014/main" id="{EE4887E2-8102-4844-85C9-F51C9254AF3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0711" y="4038600"/>
            <a:ext cx="5302578"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7721856"/>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17061</TotalTime>
  <Words>11084</Words>
  <Application>Microsoft Office PowerPoint</Application>
  <PresentationFormat>On-screen Show (4:3)</PresentationFormat>
  <Paragraphs>871</Paragraphs>
  <Slides>180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180</vt:i4>
      </vt:variant>
    </vt:vector>
  </HeadingPairs>
  <TitlesOfParts>
    <vt:vector size="187" baseType="lpstr">
      <vt:lpstr>Arial</vt:lpstr>
      <vt:lpstr>Calibri</vt:lpstr>
      <vt:lpstr>Comic Sans MS</vt:lpstr>
      <vt:lpstr>system-ui</vt:lpstr>
      <vt:lpstr>Times New Roman</vt:lpstr>
      <vt:lpstr>Wingdings</vt:lpstr>
      <vt:lpstr>Azure</vt:lpstr>
      <vt:lpstr>PowerPoint Presentation</vt:lpstr>
      <vt:lpstr>What is the Rapture?</vt:lpstr>
      <vt:lpstr>When Will the Rapture Take Place Relative to the Tribulation Period?</vt:lpstr>
      <vt:lpstr>PowerPoint Presentation</vt:lpstr>
      <vt:lpstr>PowerPoint Presentation</vt:lpstr>
      <vt:lpstr>Strengthening the Pre-Tribulation Case</vt:lpstr>
      <vt:lpstr>PowerPoint Presentation</vt:lpstr>
      <vt:lpstr>Preview of Matthew 24–25</vt:lpstr>
      <vt:lpstr>Preview of Matthew 24–25</vt:lpstr>
      <vt:lpstr>PowerPoint Presentation</vt:lpstr>
      <vt:lpstr>PowerPoint Presentation</vt:lpstr>
      <vt:lpstr>Preview of Matthew 24–25</vt:lpstr>
      <vt:lpstr>Matthew’s Purposes</vt:lpstr>
      <vt:lpstr>PowerPoint Presentation</vt:lpstr>
      <vt:lpstr>Preview of Matthew 24–25</vt:lpstr>
      <vt:lpstr>PowerPoint Presentation</vt:lpstr>
      <vt:lpstr>PowerPoint Presentation</vt:lpstr>
      <vt:lpstr>PowerPoint Presentation</vt:lpstr>
      <vt:lpstr>Preview of Matthew 24–25</vt:lpstr>
      <vt:lpstr>PowerPoint Presentation</vt:lpstr>
      <vt:lpstr>PowerPoint Presentation</vt:lpstr>
      <vt:lpstr>PowerPoint Presentation</vt:lpstr>
      <vt:lpstr>Six Parts of a Suzerain-Vassal  Treaty in Deuteronomy</vt:lpstr>
      <vt:lpstr>PowerPoint Presentation</vt:lpstr>
      <vt:lpstr>Israel's Judgments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Preview of Matthew 24–25</vt:lpstr>
      <vt:lpstr>PowerPoint Presentation</vt:lpstr>
      <vt:lpstr>PowerPoint Presentation</vt:lpstr>
      <vt:lpstr>PowerPoint Presentation</vt:lpstr>
      <vt:lpstr>PowerPoint Presentation</vt:lpstr>
      <vt:lpstr>PowerPoint Presentation</vt:lpstr>
      <vt:lpstr>PowerPoint Presentation</vt:lpstr>
      <vt:lpstr>CONNECTING  REV 12 &amp; ANTI-SEMITISM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Messengers of the Kingdom In Matthew</vt:lpstr>
      <vt:lpstr>PowerPoint Presentation</vt:lpstr>
      <vt:lpstr>Matthew Outline</vt:lpstr>
      <vt:lpstr>Matthew 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Preview of Matthew 24–25</vt:lpstr>
      <vt:lpstr>PowerPoint Presentation</vt:lpstr>
      <vt:lpstr>PowerPoint Presentation</vt:lpstr>
      <vt:lpstr>PowerPoint Presentation</vt:lpstr>
      <vt:lpstr>HANUKKAH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Preview of Matthew 24–25</vt:lpstr>
      <vt:lpstr>PowerPoint Presentation</vt:lpstr>
      <vt:lpstr>PowerPoint Presentation</vt:lpstr>
      <vt:lpstr>PowerPoint Presentation</vt:lpstr>
      <vt:lpstr>PowerPoint Presentation</vt:lpstr>
      <vt:lpstr>CONNECTING  REV 12 &amp; ANTI-SEMITISM</vt:lpstr>
      <vt:lpstr>PowerPoint Presentation</vt:lpstr>
      <vt:lpstr>PowerPoint Presentation</vt:lpstr>
      <vt:lpstr>PowerPoint Presentation</vt:lpstr>
      <vt:lpstr>PowerPoint Presentation</vt:lpstr>
      <vt:lpstr>PowerPoint Presentation</vt:lpstr>
      <vt:lpstr>Preview of Matthew 24–25</vt:lpstr>
      <vt:lpstr>VII. The Second Advent  (Matthew 24:23-31)</vt:lpstr>
      <vt:lpstr>VII. The Second Advent  (Matthew 24:23-31)</vt:lpstr>
      <vt:lpstr>PowerPoint Presentation</vt:lpstr>
      <vt:lpstr>Satanic/Demonic Miracles</vt:lpstr>
      <vt:lpstr>VII. The Second Advent  (Matthew 24:23-31)</vt:lpstr>
      <vt:lpstr>PowerPoint Presentation</vt:lpstr>
      <vt:lpstr>Seven Bowls  (Revelation 16)</vt:lpstr>
      <vt:lpstr>Isaiah 13/Matthew 24 Connection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Preview of Matthew 24–25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VIII. Eight Parabolic Exhortations  (Matthew 24:32–25:46)</vt:lpstr>
      <vt:lpstr>VIII. Eight Parabolic Exhortations  (Matthew 24:32–25:46)</vt:lpstr>
      <vt:lpstr>PowerPoint Presentation</vt:lpstr>
      <vt:lpstr>CONNECTING  REV 12 &amp; ANTI-SEMITISM</vt:lpstr>
      <vt:lpstr>VIII. Eight Parabolic Exhortations  (Matthew 24:32–25:46)</vt:lpstr>
      <vt:lpstr>VIII. Eight Parabolic Exhortations  (Matthew 24:32–25:46)</vt:lpstr>
      <vt:lpstr>PowerPoint Presentation</vt:lpstr>
      <vt:lpstr>C. The Comparison of Two Men and Women Matthew 24:40-41</vt:lpstr>
      <vt:lpstr>C. The Comparison of Two Men and Women Matthew 24:40-41</vt:lpstr>
      <vt:lpstr>C. The Comparison of Two Men and Women Matthew 24:40-41</vt:lpstr>
      <vt:lpstr>PowerPoint Presentation</vt:lpstr>
      <vt:lpstr>PowerPoint Presentation</vt:lpstr>
      <vt:lpstr>C. The Comparison of Two Men and Women Matthew 24:40-41</vt:lpstr>
      <vt:lpstr>PowerPoint Presentation</vt:lpstr>
      <vt:lpstr>PowerPoint Presentation</vt:lpstr>
      <vt:lpstr>C. The Comparison of Two Men and Women Matthew 24:40-41</vt:lpstr>
      <vt:lpstr>C. The Comparison of Two Men and Women Matthew 24:40-41</vt:lpstr>
      <vt:lpstr>PowerPoint Presentation</vt:lpstr>
      <vt:lpstr>C. The Comparison of Two Men and Women Matthew 24:40-41</vt:lpstr>
      <vt:lpstr>C. The Comparison of Two Men and Women Matthew 24:40-41</vt:lpstr>
      <vt:lpstr>PowerPoint Presentation</vt:lpstr>
      <vt:lpstr>PowerPoint Presentation</vt:lpstr>
      <vt:lpstr>PowerPoint Presentation</vt:lpstr>
      <vt:lpstr>C. The Comparison of Two Men and Women Matthew 24:40-41</vt:lpstr>
      <vt:lpstr>PowerPoint Presentation</vt:lpstr>
      <vt:lpstr>PowerPoint Presentation</vt:lpstr>
      <vt:lpstr>PowerPoint Presentation</vt:lpstr>
      <vt:lpstr>PowerPoint Presentation</vt:lpstr>
      <vt:lpstr>PowerPoint Presentation</vt:lpstr>
      <vt:lpstr>C. The Comparison of Two Men and Women Matthew 24:40-41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 The Comparison of Two Men and Women Matthew 24:40-41</vt:lpstr>
      <vt:lpstr>PowerPoint Presentation</vt:lpstr>
      <vt:lpstr>PowerPoint Presentation</vt:lpstr>
      <vt:lpstr>VIII. Eight Parabolic Exhortations  (Matthew 24:32–25:46)</vt:lpstr>
      <vt:lpstr>VIII. Eight Parabolic Exhortations  (Matthew 24:32–25:46)</vt:lpstr>
      <vt:lpstr>VIII. Eight Parabolic Exhortations  (Matthew 24:32–25:46)</vt:lpstr>
      <vt:lpstr>VIII. Eight Parabolic Exhortations  (Matthew 24:32–25:46)</vt:lpstr>
      <vt:lpstr>PowerPoint Presentation</vt:lpstr>
      <vt:lpstr>VIII. Eight Parabolic Exhortations  (Matthew 24:32–25:46)</vt:lpstr>
      <vt:lpstr>VIII. Eight Parabolic Exhortations  (Matthew 24:32–25:46)</vt:lpstr>
      <vt:lpstr>CONNECTING  REV 12 &amp; ANTI-SEMITISM</vt:lpstr>
      <vt:lpstr>PowerPoint Presentation</vt:lpstr>
      <vt:lpstr>Conclusion</vt:lpstr>
      <vt:lpstr>VIII. Eight Parabolic Exhortations  (Matthew 24:32–25:46)</vt:lpstr>
      <vt:lpstr>Preview of Matthew 24–25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RAPTURE 022 - Matt 24-25 - Part 2 - WORKING COPY FOR ANDY</dc:title>
  <dc:subject>Rapture - Olivet Discourse</dc:subject>
  <dc:creator>A. Woods</dc:creator>
  <dc:description>Modified by Jim McGowan</dc:description>
  <cp:lastModifiedBy>Andy Woods</cp:lastModifiedBy>
  <cp:revision>1908</cp:revision>
  <cp:lastPrinted>2017-09-05T14:47:13Z</cp:lastPrinted>
  <dcterms:created xsi:type="dcterms:W3CDTF">2009-03-17T12:21:13Z</dcterms:created>
  <dcterms:modified xsi:type="dcterms:W3CDTF">2020-10-03T18:04:23Z</dcterms:modified>
</cp:coreProperties>
</file>