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62" r:id="rId2"/>
  </p:sldMasterIdLst>
  <p:notesMasterIdLst>
    <p:notesMasterId r:id="rId69"/>
  </p:notesMasterIdLst>
  <p:handoutMasterIdLst>
    <p:handoutMasterId r:id="rId70"/>
  </p:handoutMasterIdLst>
  <p:sldIdLst>
    <p:sldId id="492" r:id="rId3"/>
    <p:sldId id="257" r:id="rId4"/>
    <p:sldId id="259" r:id="rId5"/>
    <p:sldId id="262" r:id="rId6"/>
    <p:sldId id="305" r:id="rId7"/>
    <p:sldId id="302" r:id="rId8"/>
    <p:sldId id="303" r:id="rId9"/>
    <p:sldId id="515" r:id="rId10"/>
    <p:sldId id="534" r:id="rId11"/>
    <p:sldId id="522" r:id="rId12"/>
    <p:sldId id="304" r:id="rId13"/>
    <p:sldId id="523" r:id="rId14"/>
    <p:sldId id="536" r:id="rId15"/>
    <p:sldId id="516" r:id="rId16"/>
    <p:sldId id="517" r:id="rId17"/>
    <p:sldId id="518" r:id="rId18"/>
    <p:sldId id="496" r:id="rId19"/>
    <p:sldId id="338" r:id="rId20"/>
    <p:sldId id="307" r:id="rId21"/>
    <p:sldId id="519" r:id="rId22"/>
    <p:sldId id="507" r:id="rId23"/>
    <p:sldId id="263" r:id="rId24"/>
    <p:sldId id="267" r:id="rId25"/>
    <p:sldId id="309" r:id="rId26"/>
    <p:sldId id="520" r:id="rId27"/>
    <p:sldId id="310" r:id="rId28"/>
    <p:sldId id="508" r:id="rId29"/>
    <p:sldId id="311" r:id="rId30"/>
    <p:sldId id="264" r:id="rId31"/>
    <p:sldId id="273" r:id="rId32"/>
    <p:sldId id="526" r:id="rId33"/>
    <p:sldId id="524" r:id="rId34"/>
    <p:sldId id="531" r:id="rId35"/>
    <p:sldId id="527" r:id="rId36"/>
    <p:sldId id="312" r:id="rId37"/>
    <p:sldId id="528" r:id="rId38"/>
    <p:sldId id="529" r:id="rId39"/>
    <p:sldId id="533" r:id="rId40"/>
    <p:sldId id="532" r:id="rId41"/>
    <p:sldId id="313" r:id="rId42"/>
    <p:sldId id="431" r:id="rId43"/>
    <p:sldId id="265" r:id="rId44"/>
    <p:sldId id="274" r:id="rId45"/>
    <p:sldId id="322" r:id="rId46"/>
    <p:sldId id="323" r:id="rId47"/>
    <p:sldId id="325" r:id="rId48"/>
    <p:sldId id="324" r:id="rId49"/>
    <p:sldId id="535" r:id="rId50"/>
    <p:sldId id="327" r:id="rId51"/>
    <p:sldId id="328" r:id="rId52"/>
    <p:sldId id="314" r:id="rId53"/>
    <p:sldId id="315" r:id="rId54"/>
    <p:sldId id="334" r:id="rId55"/>
    <p:sldId id="329" r:id="rId56"/>
    <p:sldId id="336" r:id="rId57"/>
    <p:sldId id="266" r:id="rId58"/>
    <p:sldId id="330" r:id="rId59"/>
    <p:sldId id="331" r:id="rId60"/>
    <p:sldId id="332" r:id="rId61"/>
    <p:sldId id="333" r:id="rId62"/>
    <p:sldId id="495" r:id="rId63"/>
    <p:sldId id="337" r:id="rId64"/>
    <p:sldId id="510" r:id="rId65"/>
    <p:sldId id="335" r:id="rId66"/>
    <p:sldId id="511" r:id="rId67"/>
    <p:sldId id="268" r:id="rId6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CC"/>
    <a:srgbClr val="CC00FF"/>
    <a:srgbClr val="FF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66BB8-DFA1-4183-8979-5E6D023A603E}" v="53" dt="2020-02-05T01:09:43.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4260" autoAdjust="0"/>
  </p:normalViewPr>
  <p:slideViewPr>
    <p:cSldViewPr snapToGrid="0">
      <p:cViewPr varScale="1">
        <p:scale>
          <a:sx n="92" d="100"/>
          <a:sy n="92" d="100"/>
        </p:scale>
        <p:origin x="1326" y="78"/>
      </p:cViewPr>
      <p:guideLst/>
    </p:cSldViewPr>
  </p:slideViewPr>
  <p:notesTextViewPr>
    <p:cViewPr>
      <p:scale>
        <a:sx n="1" d="1"/>
        <a:sy n="1" d="1"/>
      </p:scale>
      <p:origin x="0" y="0"/>
    </p:cViewPr>
  </p:notesTextViewPr>
  <p:notesViewPr>
    <p:cSldViewPr snapToGrid="0">
      <p:cViewPr varScale="1">
        <p:scale>
          <a:sx n="79" d="100"/>
          <a:sy n="79" d="100"/>
        </p:scale>
        <p:origin x="338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DD66BB8-DFA1-4183-8979-5E6D023A603E}"/>
    <pc:docChg chg="undo custSel addSld modSld sldOrd">
      <pc:chgData name="Jim McGowan" userId="e2c7446dd3aca506" providerId="LiveId" clId="{4DD66BB8-DFA1-4183-8979-5E6D023A603E}" dt="2020-02-05T01:11:23.164" v="233"/>
      <pc:docMkLst>
        <pc:docMk/>
      </pc:docMkLst>
      <pc:sldChg chg="modSp">
        <pc:chgData name="Jim McGowan" userId="e2c7446dd3aca506" providerId="LiveId" clId="{4DD66BB8-DFA1-4183-8979-5E6D023A603E}" dt="2020-02-05T00:35:35.663" v="113" actId="6549"/>
        <pc:sldMkLst>
          <pc:docMk/>
          <pc:sldMk cId="3604390448" sldId="258"/>
        </pc:sldMkLst>
        <pc:spChg chg="mod">
          <ac:chgData name="Jim McGowan" userId="e2c7446dd3aca506" providerId="LiveId" clId="{4DD66BB8-DFA1-4183-8979-5E6D023A603E}" dt="2020-02-05T00:35:35.663" v="113" actId="6549"/>
          <ac:spMkLst>
            <pc:docMk/>
            <pc:sldMk cId="3604390448" sldId="258"/>
            <ac:spMk id="3" creationId="{00000000-0000-0000-0000-000000000000}"/>
          </ac:spMkLst>
        </pc:spChg>
      </pc:sldChg>
      <pc:sldChg chg="modSp">
        <pc:chgData name="Jim McGowan" userId="e2c7446dd3aca506" providerId="LiveId" clId="{4DD66BB8-DFA1-4183-8979-5E6D023A603E}" dt="2020-02-05T00:35:56.776" v="114"/>
        <pc:sldMkLst>
          <pc:docMk/>
          <pc:sldMk cId="192595633" sldId="259"/>
        </pc:sldMkLst>
        <pc:spChg chg="mod">
          <ac:chgData name="Jim McGowan" userId="e2c7446dd3aca506" providerId="LiveId" clId="{4DD66BB8-DFA1-4183-8979-5E6D023A603E}" dt="2020-02-05T00:35:56.776" v="114"/>
          <ac:spMkLst>
            <pc:docMk/>
            <pc:sldMk cId="192595633" sldId="259"/>
            <ac:spMk id="3" creationId="{00000000-0000-0000-0000-000000000000}"/>
          </ac:spMkLst>
        </pc:spChg>
      </pc:sldChg>
      <pc:sldChg chg="modSp">
        <pc:chgData name="Jim McGowan" userId="e2c7446dd3aca506" providerId="LiveId" clId="{4DD66BB8-DFA1-4183-8979-5E6D023A603E}" dt="2020-02-05T00:36:06.833" v="115"/>
        <pc:sldMkLst>
          <pc:docMk/>
          <pc:sldMk cId="2704573285" sldId="260"/>
        </pc:sldMkLst>
        <pc:spChg chg="mod">
          <ac:chgData name="Jim McGowan" userId="e2c7446dd3aca506" providerId="LiveId" clId="{4DD66BB8-DFA1-4183-8979-5E6D023A603E}" dt="2020-02-05T00:36:06.833" v="115"/>
          <ac:spMkLst>
            <pc:docMk/>
            <pc:sldMk cId="2704573285" sldId="260"/>
            <ac:spMk id="3" creationId="{00000000-0000-0000-0000-000000000000}"/>
          </ac:spMkLst>
        </pc:spChg>
      </pc:sldChg>
      <pc:sldChg chg="modSp">
        <pc:chgData name="Jim McGowan" userId="e2c7446dd3aca506" providerId="LiveId" clId="{4DD66BB8-DFA1-4183-8979-5E6D023A603E}" dt="2020-02-05T00:36:27.272" v="121" actId="6549"/>
        <pc:sldMkLst>
          <pc:docMk/>
          <pc:sldMk cId="1859569431" sldId="261"/>
        </pc:sldMkLst>
        <pc:spChg chg="mod">
          <ac:chgData name="Jim McGowan" userId="e2c7446dd3aca506" providerId="LiveId" clId="{4DD66BB8-DFA1-4183-8979-5E6D023A603E}" dt="2020-02-05T00:36:27.272" v="121" actId="6549"/>
          <ac:spMkLst>
            <pc:docMk/>
            <pc:sldMk cId="1859569431" sldId="261"/>
            <ac:spMk id="3" creationId="{00000000-0000-0000-0000-000000000000}"/>
          </ac:spMkLst>
        </pc:spChg>
      </pc:sldChg>
      <pc:sldChg chg="modSp">
        <pc:chgData name="Jim McGowan" userId="e2c7446dd3aca506" providerId="LiveId" clId="{4DD66BB8-DFA1-4183-8979-5E6D023A603E}" dt="2020-02-05T01:00:16.691" v="219"/>
        <pc:sldMkLst>
          <pc:docMk/>
          <pc:sldMk cId="2132669780" sldId="271"/>
        </pc:sldMkLst>
        <pc:spChg chg="mod">
          <ac:chgData name="Jim McGowan" userId="e2c7446dd3aca506" providerId="LiveId" clId="{4DD66BB8-DFA1-4183-8979-5E6D023A603E}" dt="2020-02-05T00:56:04.477" v="159" actId="14100"/>
          <ac:spMkLst>
            <pc:docMk/>
            <pc:sldMk cId="2132669780" sldId="271"/>
            <ac:spMk id="3" creationId="{00000000-0000-0000-0000-000000000000}"/>
          </ac:spMkLst>
        </pc:spChg>
        <pc:spChg chg="mod">
          <ac:chgData name="Jim McGowan" userId="e2c7446dd3aca506" providerId="LiveId" clId="{4DD66BB8-DFA1-4183-8979-5E6D023A603E}" dt="2020-02-05T01:00:16.691" v="219"/>
          <ac:spMkLst>
            <pc:docMk/>
            <pc:sldMk cId="2132669780" sldId="271"/>
            <ac:spMk id="4" creationId="{00000000-0000-0000-0000-000000000000}"/>
          </ac:spMkLst>
        </pc:spChg>
      </pc:sldChg>
      <pc:sldChg chg="modSp add">
        <pc:chgData name="Jim McGowan" userId="e2c7446dd3aca506" providerId="LiveId" clId="{4DD66BB8-DFA1-4183-8979-5E6D023A603E}" dt="2020-02-05T00:54:35.115" v="151" actId="14100"/>
        <pc:sldMkLst>
          <pc:docMk/>
          <pc:sldMk cId="1976406562" sldId="285"/>
        </pc:sldMkLst>
        <pc:spChg chg="mod">
          <ac:chgData name="Jim McGowan" userId="e2c7446dd3aca506" providerId="LiveId" clId="{4DD66BB8-DFA1-4183-8979-5E6D023A603E}" dt="2020-02-05T00:54:35.115" v="151" actId="14100"/>
          <ac:spMkLst>
            <pc:docMk/>
            <pc:sldMk cId="1976406562" sldId="285"/>
            <ac:spMk id="7" creationId="{00000000-0000-0000-0000-000000000000}"/>
          </ac:spMkLst>
        </pc:spChg>
      </pc:sldChg>
      <pc:sldChg chg="modSp add ord">
        <pc:chgData name="Jim McGowan" userId="e2c7446dd3aca506" providerId="LiveId" clId="{4DD66BB8-DFA1-4183-8979-5E6D023A603E}" dt="2020-02-05T00:53:13.861" v="149" actId="948"/>
        <pc:sldMkLst>
          <pc:docMk/>
          <pc:sldMk cId="3838937820" sldId="286"/>
        </pc:sldMkLst>
        <pc:spChg chg="mod">
          <ac:chgData name="Jim McGowan" userId="e2c7446dd3aca506" providerId="LiveId" clId="{4DD66BB8-DFA1-4183-8979-5E6D023A603E}" dt="2020-02-05T00:53:13.861" v="149" actId="948"/>
          <ac:spMkLst>
            <pc:docMk/>
            <pc:sldMk cId="3838937820" sldId="286"/>
            <ac:spMk id="7" creationId="{00000000-0000-0000-0000-000000000000}"/>
          </ac:spMkLst>
        </pc:spChg>
      </pc:sldChg>
      <pc:sldChg chg="delSp modSp add">
        <pc:chgData name="Jim McGowan" userId="e2c7446dd3aca506" providerId="LiveId" clId="{4DD66BB8-DFA1-4183-8979-5E6D023A603E}" dt="2020-02-05T01:00:37.753" v="220" actId="1076"/>
        <pc:sldMkLst>
          <pc:docMk/>
          <pc:sldMk cId="1478955837" sldId="288"/>
        </pc:sldMkLst>
        <pc:spChg chg="mod">
          <ac:chgData name="Jim McGowan" userId="e2c7446dd3aca506" providerId="LiveId" clId="{4DD66BB8-DFA1-4183-8979-5E6D023A603E}" dt="2020-02-05T01:00:37.753" v="220" actId="1076"/>
          <ac:spMkLst>
            <pc:docMk/>
            <pc:sldMk cId="1478955837" sldId="288"/>
            <ac:spMk id="3" creationId="{00000000-0000-0000-0000-000000000000}"/>
          </ac:spMkLst>
        </pc:spChg>
        <pc:spChg chg="mod">
          <ac:chgData name="Jim McGowan" userId="e2c7446dd3aca506" providerId="LiveId" clId="{4DD66BB8-DFA1-4183-8979-5E6D023A603E}" dt="2020-02-05T00:59:48.057" v="217" actId="115"/>
          <ac:spMkLst>
            <pc:docMk/>
            <pc:sldMk cId="1478955837" sldId="288"/>
            <ac:spMk id="6" creationId="{0C00F120-3DAB-4015-9ACA-7A17495DB0C4}"/>
          </ac:spMkLst>
        </pc:spChg>
        <pc:spChg chg="del">
          <ac:chgData name="Jim McGowan" userId="e2c7446dd3aca506" providerId="LiveId" clId="{4DD66BB8-DFA1-4183-8979-5E6D023A603E}" dt="2020-02-05T00:59:03.906" v="189" actId="478"/>
          <ac:spMkLst>
            <pc:docMk/>
            <pc:sldMk cId="1478955837" sldId="288"/>
            <ac:spMk id="8" creationId="{7A5EE9AB-63BC-4B05-8EC4-B637C90B7C75}"/>
          </ac:spMkLst>
        </pc:spChg>
      </pc:sldChg>
      <pc:sldChg chg="modSp">
        <pc:chgData name="Jim McGowan" userId="e2c7446dd3aca506" providerId="LiveId" clId="{4DD66BB8-DFA1-4183-8979-5E6D023A603E}" dt="2020-02-05T01:03:41.927" v="222"/>
        <pc:sldMkLst>
          <pc:docMk/>
          <pc:sldMk cId="3089633232" sldId="290"/>
        </pc:sldMkLst>
        <pc:spChg chg="mod">
          <ac:chgData name="Jim McGowan" userId="e2c7446dd3aca506" providerId="LiveId" clId="{4DD66BB8-DFA1-4183-8979-5E6D023A603E}" dt="2020-02-05T01:03:41.927" v="222"/>
          <ac:spMkLst>
            <pc:docMk/>
            <pc:sldMk cId="3089633232" sldId="290"/>
            <ac:spMk id="7" creationId="{524217B2-9AB8-4DE7-901C-48450CABFBB0}"/>
          </ac:spMkLst>
        </pc:spChg>
      </pc:sldChg>
      <pc:sldChg chg="modSp">
        <pc:chgData name="Jim McGowan" userId="e2c7446dd3aca506" providerId="LiveId" clId="{4DD66BB8-DFA1-4183-8979-5E6D023A603E}" dt="2020-02-05T01:04:24.570" v="223"/>
        <pc:sldMkLst>
          <pc:docMk/>
          <pc:sldMk cId="2920182371" sldId="291"/>
        </pc:sldMkLst>
        <pc:spChg chg="mod">
          <ac:chgData name="Jim McGowan" userId="e2c7446dd3aca506" providerId="LiveId" clId="{4DD66BB8-DFA1-4183-8979-5E6D023A603E}" dt="2020-02-05T01:04:24.570" v="223"/>
          <ac:spMkLst>
            <pc:docMk/>
            <pc:sldMk cId="2920182371" sldId="291"/>
            <ac:spMk id="4" creationId="{00000000-0000-0000-0000-000000000000}"/>
          </ac:spMkLst>
        </pc:spChg>
      </pc:sldChg>
      <pc:sldChg chg="modSp">
        <pc:chgData name="Jim McGowan" userId="e2c7446dd3aca506" providerId="LiveId" clId="{4DD66BB8-DFA1-4183-8979-5E6D023A603E}" dt="2020-02-05T01:04:44.183" v="224"/>
        <pc:sldMkLst>
          <pc:docMk/>
          <pc:sldMk cId="1028367085" sldId="292"/>
        </pc:sldMkLst>
        <pc:spChg chg="mod">
          <ac:chgData name="Jim McGowan" userId="e2c7446dd3aca506" providerId="LiveId" clId="{4DD66BB8-DFA1-4183-8979-5E6D023A603E}" dt="2020-02-05T01:04:44.183" v="224"/>
          <ac:spMkLst>
            <pc:docMk/>
            <pc:sldMk cId="1028367085" sldId="292"/>
            <ac:spMk id="4" creationId="{00000000-0000-0000-0000-000000000000}"/>
          </ac:spMkLst>
        </pc:spChg>
      </pc:sldChg>
      <pc:sldChg chg="modSp">
        <pc:chgData name="Jim McGowan" userId="e2c7446dd3aca506" providerId="LiveId" clId="{4DD66BB8-DFA1-4183-8979-5E6D023A603E}" dt="2020-02-05T01:04:49.778" v="225"/>
        <pc:sldMkLst>
          <pc:docMk/>
          <pc:sldMk cId="1459672738" sldId="293"/>
        </pc:sldMkLst>
        <pc:spChg chg="mod">
          <ac:chgData name="Jim McGowan" userId="e2c7446dd3aca506" providerId="LiveId" clId="{4DD66BB8-DFA1-4183-8979-5E6D023A603E}" dt="2020-02-05T01:04:49.778" v="225"/>
          <ac:spMkLst>
            <pc:docMk/>
            <pc:sldMk cId="1459672738" sldId="293"/>
            <ac:spMk id="4" creationId="{00000000-0000-0000-0000-000000000000}"/>
          </ac:spMkLst>
        </pc:spChg>
      </pc:sldChg>
      <pc:sldChg chg="modSp">
        <pc:chgData name="Jim McGowan" userId="e2c7446dd3aca506" providerId="LiveId" clId="{4DD66BB8-DFA1-4183-8979-5E6D023A603E}" dt="2020-02-05T01:09:43.468" v="227"/>
        <pc:sldMkLst>
          <pc:docMk/>
          <pc:sldMk cId="2617535566" sldId="295"/>
        </pc:sldMkLst>
        <pc:spChg chg="mod">
          <ac:chgData name="Jim McGowan" userId="e2c7446dd3aca506" providerId="LiveId" clId="{4DD66BB8-DFA1-4183-8979-5E6D023A603E}" dt="2020-02-05T01:09:43.468" v="227"/>
          <ac:spMkLst>
            <pc:docMk/>
            <pc:sldMk cId="2617535566" sldId="295"/>
            <ac:spMk id="4" creationId="{00000000-0000-0000-0000-000000000000}"/>
          </ac:spMkLst>
        </pc:spChg>
      </pc:sldChg>
      <pc:sldChg chg="addSp delSp modSp ord">
        <pc:chgData name="Jim McGowan" userId="e2c7446dd3aca506" providerId="LiveId" clId="{4DD66BB8-DFA1-4183-8979-5E6D023A603E}" dt="2020-02-05T01:11:23.164" v="233"/>
        <pc:sldMkLst>
          <pc:docMk/>
          <pc:sldMk cId="1393979467" sldId="301"/>
        </pc:sldMkLst>
        <pc:spChg chg="add del mod">
          <ac:chgData name="Jim McGowan" userId="e2c7446dd3aca506" providerId="LiveId" clId="{4DD66BB8-DFA1-4183-8979-5E6D023A603E}" dt="2020-02-05T00:29:33.139" v="17" actId="478"/>
          <ac:spMkLst>
            <pc:docMk/>
            <pc:sldMk cId="1393979467" sldId="301"/>
            <ac:spMk id="3" creationId="{E3EA7042-DA3F-4D7E-9EB3-1ED8584114B7}"/>
          </ac:spMkLst>
        </pc:spChg>
        <pc:spChg chg="del">
          <ac:chgData name="Jim McGowan" userId="e2c7446dd3aca506" providerId="LiveId" clId="{4DD66BB8-DFA1-4183-8979-5E6D023A603E}" dt="2020-02-05T00:29:31.335" v="16" actId="478"/>
          <ac:spMkLst>
            <pc:docMk/>
            <pc:sldMk cId="1393979467" sldId="301"/>
            <ac:spMk id="4" creationId="{00000000-0000-0000-0000-000000000000}"/>
          </ac:spMkLst>
        </pc:spChg>
        <pc:spChg chg="add mod">
          <ac:chgData name="Jim McGowan" userId="e2c7446dd3aca506" providerId="LiveId" clId="{4DD66BB8-DFA1-4183-8979-5E6D023A603E}" dt="2020-02-05T00:31:42.151" v="82" actId="207"/>
          <ac:spMkLst>
            <pc:docMk/>
            <pc:sldMk cId="1393979467" sldId="301"/>
            <ac:spMk id="6" creationId="{AF911483-95A1-47C9-B129-857C05B236F5}"/>
          </ac:spMkLst>
        </pc:spChg>
        <pc:spChg chg="mod">
          <ac:chgData name="Jim McGowan" userId="e2c7446dd3aca506" providerId="LiveId" clId="{4DD66BB8-DFA1-4183-8979-5E6D023A603E}" dt="2020-02-05T00:32:01.857" v="83" actId="108"/>
          <ac:spMkLst>
            <pc:docMk/>
            <pc:sldMk cId="1393979467" sldId="301"/>
            <ac:spMk id="7" creationId="{00000000-0000-0000-0000-000000000000}"/>
          </ac:spMkLst>
        </pc:spChg>
      </pc:sldChg>
      <pc:sldChg chg="modSp">
        <pc:chgData name="Jim McGowan" userId="e2c7446dd3aca506" providerId="LiveId" clId="{4DD66BB8-DFA1-4183-8979-5E6D023A603E}" dt="2020-02-05T00:24:12.735" v="2" actId="6549"/>
        <pc:sldMkLst>
          <pc:docMk/>
          <pc:sldMk cId="1390596463" sldId="511"/>
        </pc:sldMkLst>
        <pc:spChg chg="mod">
          <ac:chgData name="Jim McGowan" userId="e2c7446dd3aca506" providerId="LiveId" clId="{4DD66BB8-DFA1-4183-8979-5E6D023A603E}" dt="2020-02-05T00:24:12.735" v="2" actId="6549"/>
          <ac:spMkLst>
            <pc:docMk/>
            <pc:sldMk cId="1390596463" sldId="511"/>
            <ac:spMk id="11" creationId="{47F64DB3-D3C6-4A28-9CF8-F4B2552C15E5}"/>
          </ac:spMkLst>
        </pc:spChg>
      </pc:sldChg>
      <pc:sldChg chg="modSp">
        <pc:chgData name="Jim McGowan" userId="e2c7446dd3aca506" providerId="LiveId" clId="{4DD66BB8-DFA1-4183-8979-5E6D023A603E}" dt="2020-02-05T01:05:50.893" v="226"/>
        <pc:sldMkLst>
          <pc:docMk/>
          <pc:sldMk cId="1233757760" sldId="512"/>
        </pc:sldMkLst>
        <pc:spChg chg="mod">
          <ac:chgData name="Jim McGowan" userId="e2c7446dd3aca506" providerId="LiveId" clId="{4DD66BB8-DFA1-4183-8979-5E6D023A603E}" dt="2020-02-05T01:05:50.893" v="226"/>
          <ac:spMkLst>
            <pc:docMk/>
            <pc:sldMk cId="1233757760" sldId="512"/>
            <ac:spMk id="4" creationId="{00000000-0000-0000-0000-000000000000}"/>
          </ac:spMkLst>
        </pc:spChg>
      </pc:sldChg>
      <pc:sldChg chg="delSp modSp add ord">
        <pc:chgData name="Jim McGowan" userId="e2c7446dd3aca506" providerId="LiveId" clId="{4DD66BB8-DFA1-4183-8979-5E6D023A603E}" dt="2020-02-05T01:03:14.878" v="221"/>
        <pc:sldMkLst>
          <pc:docMk/>
          <pc:sldMk cId="435080504" sldId="521"/>
        </pc:sldMkLst>
        <pc:spChg chg="del">
          <ac:chgData name="Jim McGowan" userId="e2c7446dd3aca506" providerId="LiveId" clId="{4DD66BB8-DFA1-4183-8979-5E6D023A603E}" dt="2020-02-05T00:56:15.511" v="160" actId="478"/>
          <ac:spMkLst>
            <pc:docMk/>
            <pc:sldMk cId="435080504" sldId="521"/>
            <ac:spMk id="2" creationId="{DD971D52-A8D2-4791-951E-FFF4CF8698CD}"/>
          </ac:spMkLst>
        </pc:spChg>
        <pc:spChg chg="mod">
          <ac:chgData name="Jim McGowan" userId="e2c7446dd3aca506" providerId="LiveId" clId="{4DD66BB8-DFA1-4183-8979-5E6D023A603E}" dt="2020-02-05T00:57:11.838" v="185" actId="14100"/>
          <ac:spMkLst>
            <pc:docMk/>
            <pc:sldMk cId="435080504" sldId="521"/>
            <ac:spMk id="3" creationId="{00000000-0000-0000-0000-000000000000}"/>
          </ac:spMkLst>
        </pc:spChg>
        <pc:spChg chg="mod">
          <ac:chgData name="Jim McGowan" userId="e2c7446dd3aca506" providerId="LiveId" clId="{4DD66BB8-DFA1-4183-8979-5E6D023A603E}" dt="2020-02-05T01:03:14.878" v="221"/>
          <ac:spMkLst>
            <pc:docMk/>
            <pc:sldMk cId="435080504" sldId="521"/>
            <ac:spMk id="4" creationId="{00000000-0000-0000-0000-000000000000}"/>
          </ac:spMkLst>
        </pc:spChg>
      </pc:sldChg>
    </pc:docChg>
  </pc:docChgLst>
  <pc:docChgLst>
    <pc:chgData name="Jim McGowan" userId="e2c7446dd3aca506" providerId="LiveId" clId="{DEFA40DC-47C0-47B4-9593-BE9C4EA212E6}"/>
    <pc:docChg chg="custSel addSld delSld modSld sldOrd">
      <pc:chgData name="Jim McGowan" userId="e2c7446dd3aca506" providerId="LiveId" clId="{DEFA40DC-47C0-47B4-9593-BE9C4EA212E6}" dt="2019-10-08T17:16:50.154" v="413" actId="1037"/>
      <pc:docMkLst>
        <pc:docMk/>
      </pc:docMkLst>
      <pc:sldChg chg="modSp">
        <pc:chgData name="Jim McGowan" userId="e2c7446dd3aca506" providerId="LiveId" clId="{DEFA40DC-47C0-47B4-9593-BE9C4EA212E6}" dt="2019-10-08T16:40:22.298" v="18" actId="20577"/>
        <pc:sldMkLst>
          <pc:docMk/>
          <pc:sldMk cId="561225022" sldId="257"/>
        </pc:sldMkLst>
        <pc:spChg chg="mod">
          <ac:chgData name="Jim McGowan" userId="e2c7446dd3aca506" providerId="LiveId" clId="{DEFA40DC-47C0-47B4-9593-BE9C4EA212E6}" dt="2019-10-08T16:40:22.298" v="18" actId="20577"/>
          <ac:spMkLst>
            <pc:docMk/>
            <pc:sldMk cId="561225022" sldId="257"/>
            <ac:spMk id="3" creationId="{00000000-0000-0000-0000-000000000000}"/>
          </ac:spMkLst>
        </pc:spChg>
      </pc:sldChg>
      <pc:sldChg chg="modSp">
        <pc:chgData name="Jim McGowan" userId="e2c7446dd3aca506" providerId="LiveId" clId="{DEFA40DC-47C0-47B4-9593-BE9C4EA212E6}" dt="2019-10-08T16:45:42.256" v="74" actId="108"/>
        <pc:sldMkLst>
          <pc:docMk/>
          <pc:sldMk cId="3604390448" sldId="258"/>
        </pc:sldMkLst>
        <pc:spChg chg="mod">
          <ac:chgData name="Jim McGowan" userId="e2c7446dd3aca506" providerId="LiveId" clId="{DEFA40DC-47C0-47B4-9593-BE9C4EA212E6}" dt="2019-10-08T16:41:08.024" v="29" actId="27636"/>
          <ac:spMkLst>
            <pc:docMk/>
            <pc:sldMk cId="3604390448" sldId="258"/>
            <ac:spMk id="2" creationId="{00000000-0000-0000-0000-000000000000}"/>
          </ac:spMkLst>
        </pc:spChg>
        <pc:spChg chg="mod">
          <ac:chgData name="Jim McGowan" userId="e2c7446dd3aca506" providerId="LiveId" clId="{DEFA40DC-47C0-47B4-9593-BE9C4EA212E6}" dt="2019-10-08T16:45:42.256" v="74" actId="108"/>
          <ac:spMkLst>
            <pc:docMk/>
            <pc:sldMk cId="3604390448" sldId="258"/>
            <ac:spMk id="3" creationId="{00000000-0000-0000-0000-000000000000}"/>
          </ac:spMkLst>
        </pc:spChg>
      </pc:sldChg>
      <pc:sldChg chg="modSp">
        <pc:chgData name="Jim McGowan" userId="e2c7446dd3aca506" providerId="LiveId" clId="{DEFA40DC-47C0-47B4-9593-BE9C4EA212E6}" dt="2019-10-08T16:40:56.148" v="27"/>
        <pc:sldMkLst>
          <pc:docMk/>
          <pc:sldMk cId="192595633" sldId="259"/>
        </pc:sldMkLst>
        <pc:spChg chg="mod">
          <ac:chgData name="Jim McGowan" userId="e2c7446dd3aca506" providerId="LiveId" clId="{DEFA40DC-47C0-47B4-9593-BE9C4EA212E6}" dt="2019-10-08T16:40:56.148" v="27"/>
          <ac:spMkLst>
            <pc:docMk/>
            <pc:sldMk cId="192595633" sldId="259"/>
            <ac:spMk id="2" creationId="{00000000-0000-0000-0000-000000000000}"/>
          </ac:spMkLst>
        </pc:spChg>
      </pc:sldChg>
      <pc:sldChg chg="modSp">
        <pc:chgData name="Jim McGowan" userId="e2c7446dd3aca506" providerId="LiveId" clId="{DEFA40DC-47C0-47B4-9593-BE9C4EA212E6}" dt="2019-10-08T16:41:31.659" v="36" actId="20577"/>
        <pc:sldMkLst>
          <pc:docMk/>
          <pc:sldMk cId="2704573285" sldId="260"/>
        </pc:sldMkLst>
        <pc:spChg chg="mod">
          <ac:chgData name="Jim McGowan" userId="e2c7446dd3aca506" providerId="LiveId" clId="{DEFA40DC-47C0-47B4-9593-BE9C4EA212E6}" dt="2019-10-08T16:41:31.659" v="36" actId="20577"/>
          <ac:spMkLst>
            <pc:docMk/>
            <pc:sldMk cId="2704573285" sldId="260"/>
            <ac:spMk id="2" creationId="{00000000-0000-0000-0000-000000000000}"/>
          </ac:spMkLst>
        </pc:spChg>
      </pc:sldChg>
      <pc:sldChg chg="modSp">
        <pc:chgData name="Jim McGowan" userId="e2c7446dd3aca506" providerId="LiveId" clId="{DEFA40DC-47C0-47B4-9593-BE9C4EA212E6}" dt="2019-10-08T16:42:03.180" v="43" actId="20577"/>
        <pc:sldMkLst>
          <pc:docMk/>
          <pc:sldMk cId="1859569431" sldId="261"/>
        </pc:sldMkLst>
        <pc:spChg chg="mod">
          <ac:chgData name="Jim McGowan" userId="e2c7446dd3aca506" providerId="LiveId" clId="{DEFA40DC-47C0-47B4-9593-BE9C4EA212E6}" dt="2019-10-08T16:42:03.180" v="43" actId="20577"/>
          <ac:spMkLst>
            <pc:docMk/>
            <pc:sldMk cId="1859569431" sldId="261"/>
            <ac:spMk id="2" creationId="{00000000-0000-0000-0000-000000000000}"/>
          </ac:spMkLst>
        </pc:spChg>
      </pc:sldChg>
      <pc:sldChg chg="modSp">
        <pc:chgData name="Jim McGowan" userId="e2c7446dd3aca506" providerId="LiveId" clId="{DEFA40DC-47C0-47B4-9593-BE9C4EA212E6}" dt="2019-10-08T17:01:57.286" v="160" actId="123"/>
        <pc:sldMkLst>
          <pc:docMk/>
          <pc:sldMk cId="3192396301" sldId="262"/>
        </pc:sldMkLst>
        <pc:spChg chg="mod">
          <ac:chgData name="Jim McGowan" userId="e2c7446dd3aca506" providerId="LiveId" clId="{DEFA40DC-47C0-47B4-9593-BE9C4EA212E6}" dt="2019-10-08T16:42:45.107" v="44" actId="20577"/>
          <ac:spMkLst>
            <pc:docMk/>
            <pc:sldMk cId="3192396301" sldId="262"/>
            <ac:spMk id="2" creationId="{00000000-0000-0000-0000-000000000000}"/>
          </ac:spMkLst>
        </pc:spChg>
        <pc:spChg chg="mod">
          <ac:chgData name="Jim McGowan" userId="e2c7446dd3aca506" providerId="LiveId" clId="{DEFA40DC-47C0-47B4-9593-BE9C4EA212E6}" dt="2019-10-08T17:01:57.286" v="160" actId="123"/>
          <ac:spMkLst>
            <pc:docMk/>
            <pc:sldMk cId="3192396301" sldId="262"/>
            <ac:spMk id="3" creationId="{00000000-0000-0000-0000-000000000000}"/>
          </ac:spMkLst>
        </pc:spChg>
      </pc:sldChg>
      <pc:sldChg chg="modSp">
        <pc:chgData name="Jim McGowan" userId="e2c7446dd3aca506" providerId="LiveId" clId="{DEFA40DC-47C0-47B4-9593-BE9C4EA212E6}" dt="2019-10-08T16:42:57.355" v="46" actId="6549"/>
        <pc:sldMkLst>
          <pc:docMk/>
          <pc:sldMk cId="2250154513" sldId="263"/>
        </pc:sldMkLst>
        <pc:spChg chg="mod">
          <ac:chgData name="Jim McGowan" userId="e2c7446dd3aca506" providerId="LiveId" clId="{DEFA40DC-47C0-47B4-9593-BE9C4EA212E6}" dt="2019-10-08T16:42:57.355" v="46" actId="6549"/>
          <ac:spMkLst>
            <pc:docMk/>
            <pc:sldMk cId="2250154513" sldId="263"/>
            <ac:spMk id="2" creationId="{00000000-0000-0000-0000-000000000000}"/>
          </ac:spMkLst>
        </pc:spChg>
      </pc:sldChg>
      <pc:sldChg chg="modSp">
        <pc:chgData name="Jim McGowan" userId="e2c7446dd3aca506" providerId="LiveId" clId="{DEFA40DC-47C0-47B4-9593-BE9C4EA212E6}" dt="2019-10-08T16:43:05.548" v="48" actId="6549"/>
        <pc:sldMkLst>
          <pc:docMk/>
          <pc:sldMk cId="3842682532" sldId="264"/>
        </pc:sldMkLst>
        <pc:spChg chg="mod">
          <ac:chgData name="Jim McGowan" userId="e2c7446dd3aca506" providerId="LiveId" clId="{DEFA40DC-47C0-47B4-9593-BE9C4EA212E6}" dt="2019-10-08T16:43:05.548" v="48" actId="6549"/>
          <ac:spMkLst>
            <pc:docMk/>
            <pc:sldMk cId="3842682532" sldId="264"/>
            <ac:spMk id="2" creationId="{00000000-0000-0000-0000-000000000000}"/>
          </ac:spMkLst>
        </pc:spChg>
      </pc:sldChg>
      <pc:sldChg chg="modSp">
        <pc:chgData name="Jim McGowan" userId="e2c7446dd3aca506" providerId="LiveId" clId="{DEFA40DC-47C0-47B4-9593-BE9C4EA212E6}" dt="2019-10-08T16:43:12.524" v="50" actId="6549"/>
        <pc:sldMkLst>
          <pc:docMk/>
          <pc:sldMk cId="4086495553" sldId="265"/>
        </pc:sldMkLst>
        <pc:spChg chg="mod">
          <ac:chgData name="Jim McGowan" userId="e2c7446dd3aca506" providerId="LiveId" clId="{DEFA40DC-47C0-47B4-9593-BE9C4EA212E6}" dt="2019-10-08T16:43:12.524" v="50" actId="6549"/>
          <ac:spMkLst>
            <pc:docMk/>
            <pc:sldMk cId="4086495553" sldId="265"/>
            <ac:spMk id="2" creationId="{00000000-0000-0000-0000-000000000000}"/>
          </ac:spMkLst>
        </pc:spChg>
      </pc:sldChg>
      <pc:sldChg chg="modSp">
        <pc:chgData name="Jim McGowan" userId="e2c7446dd3aca506" providerId="LiveId" clId="{DEFA40DC-47C0-47B4-9593-BE9C4EA212E6}" dt="2019-10-08T16:43:26.123" v="52" actId="6549"/>
        <pc:sldMkLst>
          <pc:docMk/>
          <pc:sldMk cId="3853847009" sldId="266"/>
        </pc:sldMkLst>
        <pc:spChg chg="mod">
          <ac:chgData name="Jim McGowan" userId="e2c7446dd3aca506" providerId="LiveId" clId="{DEFA40DC-47C0-47B4-9593-BE9C4EA212E6}" dt="2019-10-08T16:43:26.123" v="52" actId="6549"/>
          <ac:spMkLst>
            <pc:docMk/>
            <pc:sldMk cId="3853847009" sldId="266"/>
            <ac:spMk id="2" creationId="{00000000-0000-0000-0000-000000000000}"/>
          </ac:spMkLst>
        </pc:spChg>
      </pc:sldChg>
      <pc:sldChg chg="modSp">
        <pc:chgData name="Jim McGowan" userId="e2c7446dd3aca506" providerId="LiveId" clId="{DEFA40DC-47C0-47B4-9593-BE9C4EA212E6}" dt="2019-10-08T17:05:48.348" v="270" actId="115"/>
        <pc:sldMkLst>
          <pc:docMk/>
          <pc:sldMk cId="3793781592" sldId="267"/>
        </pc:sldMkLst>
        <pc:spChg chg="mod">
          <ac:chgData name="Jim McGowan" userId="e2c7446dd3aca506" providerId="LiveId" clId="{DEFA40DC-47C0-47B4-9593-BE9C4EA212E6}" dt="2019-10-08T17:05:48.348" v="270" actId="115"/>
          <ac:spMkLst>
            <pc:docMk/>
            <pc:sldMk cId="3793781592" sldId="267"/>
            <ac:spMk id="3" creationId="{00000000-0000-0000-0000-000000000000}"/>
          </ac:spMkLst>
        </pc:spChg>
      </pc:sldChg>
      <pc:sldChg chg="del">
        <pc:chgData name="Jim McGowan" userId="e2c7446dd3aca506" providerId="LiveId" clId="{DEFA40DC-47C0-47B4-9593-BE9C4EA212E6}" dt="2019-10-08T16:46:11.878" v="75" actId="2696"/>
        <pc:sldMkLst>
          <pc:docMk/>
          <pc:sldMk cId="1477632443" sldId="269"/>
        </pc:sldMkLst>
      </pc:sldChg>
      <pc:sldChg chg="delSp modSp">
        <pc:chgData name="Jim McGowan" userId="e2c7446dd3aca506" providerId="LiveId" clId="{DEFA40DC-47C0-47B4-9593-BE9C4EA212E6}" dt="2019-10-08T16:48:55.938" v="88" actId="108"/>
        <pc:sldMkLst>
          <pc:docMk/>
          <pc:sldMk cId="2132669780" sldId="271"/>
        </pc:sldMkLst>
        <pc:spChg chg="mod">
          <ac:chgData name="Jim McGowan" userId="e2c7446dd3aca506" providerId="LiveId" clId="{DEFA40DC-47C0-47B4-9593-BE9C4EA212E6}" dt="2019-10-08T16:48:55.938" v="88" actId="108"/>
          <ac:spMkLst>
            <pc:docMk/>
            <pc:sldMk cId="2132669780" sldId="271"/>
            <ac:spMk id="3" creationId="{00000000-0000-0000-0000-000000000000}"/>
          </ac:spMkLst>
        </pc:spChg>
        <pc:picChg chg="del">
          <ac:chgData name="Jim McGowan" userId="e2c7446dd3aca506" providerId="LiveId" clId="{DEFA40DC-47C0-47B4-9593-BE9C4EA212E6}" dt="2019-10-08T16:47:57.891" v="82" actId="478"/>
          <ac:picMkLst>
            <pc:docMk/>
            <pc:sldMk cId="2132669780" sldId="271"/>
            <ac:picMk id="2" creationId="{4E8883A5-F8A2-441E-BF33-E7C5879810FC}"/>
          </ac:picMkLst>
        </pc:picChg>
      </pc:sldChg>
      <pc:sldChg chg="modSp">
        <pc:chgData name="Jim McGowan" userId="e2c7446dd3aca506" providerId="LiveId" clId="{DEFA40DC-47C0-47B4-9593-BE9C4EA212E6}" dt="2019-10-08T17:09:46.187" v="301" actId="20577"/>
        <pc:sldMkLst>
          <pc:docMk/>
          <pc:sldMk cId="3308253513" sldId="274"/>
        </pc:sldMkLst>
        <pc:spChg chg="mod">
          <ac:chgData name="Jim McGowan" userId="e2c7446dd3aca506" providerId="LiveId" clId="{DEFA40DC-47C0-47B4-9593-BE9C4EA212E6}" dt="2019-10-08T17:09:46.187" v="301" actId="20577"/>
          <ac:spMkLst>
            <pc:docMk/>
            <pc:sldMk cId="3308253513" sldId="274"/>
            <ac:spMk id="3" creationId="{00000000-0000-0000-0000-000000000000}"/>
          </ac:spMkLst>
        </pc:spChg>
      </pc:sldChg>
      <pc:sldChg chg="del">
        <pc:chgData name="Jim McGowan" userId="e2c7446dd3aca506" providerId="LiveId" clId="{DEFA40DC-47C0-47B4-9593-BE9C4EA212E6}" dt="2019-10-08T16:46:17.543" v="76" actId="2696"/>
        <pc:sldMkLst>
          <pc:docMk/>
          <pc:sldMk cId="2903780865" sldId="276"/>
        </pc:sldMkLst>
      </pc:sldChg>
      <pc:sldChg chg="del">
        <pc:chgData name="Jim McGowan" userId="e2c7446dd3aca506" providerId="LiveId" clId="{DEFA40DC-47C0-47B4-9593-BE9C4EA212E6}" dt="2019-10-08T16:48:22.898" v="85" actId="2696"/>
        <pc:sldMkLst>
          <pc:docMk/>
          <pc:sldMk cId="2755604716" sldId="284"/>
        </pc:sldMkLst>
      </pc:sldChg>
      <pc:sldChg chg="del">
        <pc:chgData name="Jim McGowan" userId="e2c7446dd3aca506" providerId="LiveId" clId="{DEFA40DC-47C0-47B4-9593-BE9C4EA212E6}" dt="2019-10-08T16:47:11.533" v="77" actId="2696"/>
        <pc:sldMkLst>
          <pc:docMk/>
          <pc:sldMk cId="1976406562" sldId="285"/>
        </pc:sldMkLst>
      </pc:sldChg>
      <pc:sldChg chg="del">
        <pc:chgData name="Jim McGowan" userId="e2c7446dd3aca506" providerId="LiveId" clId="{DEFA40DC-47C0-47B4-9593-BE9C4EA212E6}" dt="2019-10-08T16:47:25.468" v="78" actId="2696"/>
        <pc:sldMkLst>
          <pc:docMk/>
          <pc:sldMk cId="3838937820" sldId="286"/>
        </pc:sldMkLst>
      </pc:sldChg>
      <pc:sldChg chg="del">
        <pc:chgData name="Jim McGowan" userId="e2c7446dd3aca506" providerId="LiveId" clId="{DEFA40DC-47C0-47B4-9593-BE9C4EA212E6}" dt="2019-10-08T16:49:01.459" v="89" actId="2696"/>
        <pc:sldMkLst>
          <pc:docMk/>
          <pc:sldMk cId="3331064858" sldId="287"/>
        </pc:sldMkLst>
      </pc:sldChg>
      <pc:sldChg chg="del">
        <pc:chgData name="Jim McGowan" userId="e2c7446dd3aca506" providerId="LiveId" clId="{DEFA40DC-47C0-47B4-9593-BE9C4EA212E6}" dt="2019-10-08T16:49:21.637" v="90" actId="2696"/>
        <pc:sldMkLst>
          <pc:docMk/>
          <pc:sldMk cId="1478955837" sldId="288"/>
        </pc:sldMkLst>
      </pc:sldChg>
      <pc:sldChg chg="del">
        <pc:chgData name="Jim McGowan" userId="e2c7446dd3aca506" providerId="LiveId" clId="{DEFA40DC-47C0-47B4-9593-BE9C4EA212E6}" dt="2019-10-08T16:47:36.922" v="79" actId="2696"/>
        <pc:sldMkLst>
          <pc:docMk/>
          <pc:sldMk cId="729252540" sldId="289"/>
        </pc:sldMkLst>
      </pc:sldChg>
      <pc:sldChg chg="delSp modSp">
        <pc:chgData name="Jim McGowan" userId="e2c7446dd3aca506" providerId="LiveId" clId="{DEFA40DC-47C0-47B4-9593-BE9C4EA212E6}" dt="2019-10-08T16:55:49.872" v="155" actId="948"/>
        <pc:sldMkLst>
          <pc:docMk/>
          <pc:sldMk cId="2896984509" sldId="294"/>
        </pc:sldMkLst>
        <pc:spChg chg="mod">
          <ac:chgData name="Jim McGowan" userId="e2c7446dd3aca506" providerId="LiveId" clId="{DEFA40DC-47C0-47B4-9593-BE9C4EA212E6}" dt="2019-10-08T16:55:49.872" v="155" actId="948"/>
          <ac:spMkLst>
            <pc:docMk/>
            <pc:sldMk cId="2896984509" sldId="294"/>
            <ac:spMk id="3" creationId="{00000000-0000-0000-0000-000000000000}"/>
          </ac:spMkLst>
        </pc:spChg>
        <pc:picChg chg="del">
          <ac:chgData name="Jim McGowan" userId="e2c7446dd3aca506" providerId="LiveId" clId="{DEFA40DC-47C0-47B4-9593-BE9C4EA212E6}" dt="2019-10-08T16:53:09.331" v="138" actId="478"/>
          <ac:picMkLst>
            <pc:docMk/>
            <pc:sldMk cId="2896984509" sldId="294"/>
            <ac:picMk id="5" creationId="{7013B73E-D877-455A-BDD9-E33D927C2529}"/>
          </ac:picMkLst>
        </pc:picChg>
      </pc:sldChg>
      <pc:sldChg chg="del">
        <pc:chgData name="Jim McGowan" userId="e2c7446dd3aca506" providerId="LiveId" clId="{DEFA40DC-47C0-47B4-9593-BE9C4EA212E6}" dt="2019-10-08T16:50:29.490" v="94" actId="2696"/>
        <pc:sldMkLst>
          <pc:docMk/>
          <pc:sldMk cId="1650015423" sldId="296"/>
        </pc:sldMkLst>
      </pc:sldChg>
      <pc:sldChg chg="del">
        <pc:chgData name="Jim McGowan" userId="e2c7446dd3aca506" providerId="LiveId" clId="{DEFA40DC-47C0-47B4-9593-BE9C4EA212E6}" dt="2019-10-08T16:50:51.448" v="96" actId="2696"/>
        <pc:sldMkLst>
          <pc:docMk/>
          <pc:sldMk cId="1621662324" sldId="297"/>
        </pc:sldMkLst>
      </pc:sldChg>
      <pc:sldChg chg="del">
        <pc:chgData name="Jim McGowan" userId="e2c7446dd3aca506" providerId="LiveId" clId="{DEFA40DC-47C0-47B4-9593-BE9C4EA212E6}" dt="2019-10-08T16:51:37.519" v="103" actId="2696"/>
        <pc:sldMkLst>
          <pc:docMk/>
          <pc:sldMk cId="2195800198" sldId="298"/>
        </pc:sldMkLst>
      </pc:sldChg>
      <pc:sldChg chg="del">
        <pc:chgData name="Jim McGowan" userId="e2c7446dd3aca506" providerId="LiveId" clId="{DEFA40DC-47C0-47B4-9593-BE9C4EA212E6}" dt="2019-10-08T16:52:42.644" v="135" actId="2696"/>
        <pc:sldMkLst>
          <pc:docMk/>
          <pc:sldMk cId="3629737055" sldId="299"/>
        </pc:sldMkLst>
      </pc:sldChg>
      <pc:sldChg chg="del">
        <pc:chgData name="Jim McGowan" userId="e2c7446dd3aca506" providerId="LiveId" clId="{DEFA40DC-47C0-47B4-9593-BE9C4EA212E6}" dt="2019-10-08T16:53:24.583" v="142" actId="2696"/>
        <pc:sldMkLst>
          <pc:docMk/>
          <pc:sldMk cId="974050016" sldId="300"/>
        </pc:sldMkLst>
      </pc:sldChg>
      <pc:sldChg chg="modSp">
        <pc:chgData name="Jim McGowan" userId="e2c7446dd3aca506" providerId="LiveId" clId="{DEFA40DC-47C0-47B4-9593-BE9C4EA212E6}" dt="2019-10-08T16:54:49.170" v="153" actId="5793"/>
        <pc:sldMkLst>
          <pc:docMk/>
          <pc:sldMk cId="1393979467" sldId="301"/>
        </pc:sldMkLst>
        <pc:spChg chg="mod">
          <ac:chgData name="Jim McGowan" userId="e2c7446dd3aca506" providerId="LiveId" clId="{DEFA40DC-47C0-47B4-9593-BE9C4EA212E6}" dt="2019-10-08T16:54:49.170" v="153" actId="5793"/>
          <ac:spMkLst>
            <pc:docMk/>
            <pc:sldMk cId="1393979467" sldId="301"/>
            <ac:spMk id="4" creationId="{00000000-0000-0000-0000-000000000000}"/>
          </ac:spMkLst>
        </pc:spChg>
        <pc:spChg chg="mod">
          <ac:chgData name="Jim McGowan" userId="e2c7446dd3aca506" providerId="LiveId" clId="{DEFA40DC-47C0-47B4-9593-BE9C4EA212E6}" dt="2019-10-08T16:54:37.973" v="146"/>
          <ac:spMkLst>
            <pc:docMk/>
            <pc:sldMk cId="1393979467" sldId="301"/>
            <ac:spMk id="7" creationId="{00000000-0000-0000-0000-000000000000}"/>
          </ac:spMkLst>
        </pc:spChg>
      </pc:sldChg>
      <pc:sldChg chg="del">
        <pc:chgData name="Jim McGowan" userId="e2c7446dd3aca506" providerId="LiveId" clId="{DEFA40DC-47C0-47B4-9593-BE9C4EA212E6}" dt="2019-10-08T16:47:36.938" v="80" actId="2696"/>
        <pc:sldMkLst>
          <pc:docMk/>
          <pc:sldMk cId="2834999770" sldId="321"/>
        </pc:sldMkLst>
      </pc:sldChg>
      <pc:sldChg chg="modSp">
        <pc:chgData name="Jim McGowan" userId="e2c7446dd3aca506" providerId="LiveId" clId="{DEFA40DC-47C0-47B4-9593-BE9C4EA212E6}" dt="2019-10-08T17:10:01.833" v="303"/>
        <pc:sldMkLst>
          <pc:docMk/>
          <pc:sldMk cId="3120167670" sldId="322"/>
        </pc:sldMkLst>
        <pc:spChg chg="mod">
          <ac:chgData name="Jim McGowan" userId="e2c7446dd3aca506" providerId="LiveId" clId="{DEFA40DC-47C0-47B4-9593-BE9C4EA212E6}" dt="2019-10-08T17:10:01.833" v="303"/>
          <ac:spMkLst>
            <pc:docMk/>
            <pc:sldMk cId="3120167670" sldId="322"/>
            <ac:spMk id="3" creationId="{00000000-0000-0000-0000-000000000000}"/>
          </ac:spMkLst>
        </pc:spChg>
      </pc:sldChg>
      <pc:sldChg chg="modSp ord">
        <pc:chgData name="Jim McGowan" userId="e2c7446dd3aca506" providerId="LiveId" clId="{DEFA40DC-47C0-47B4-9593-BE9C4EA212E6}" dt="2019-10-08T17:11:21.854" v="318" actId="115"/>
        <pc:sldMkLst>
          <pc:docMk/>
          <pc:sldMk cId="2024127319" sldId="323"/>
        </pc:sldMkLst>
        <pc:spChg chg="mod">
          <ac:chgData name="Jim McGowan" userId="e2c7446dd3aca506" providerId="LiveId" clId="{DEFA40DC-47C0-47B4-9593-BE9C4EA212E6}" dt="2019-10-08T17:11:21.854" v="318" actId="115"/>
          <ac:spMkLst>
            <pc:docMk/>
            <pc:sldMk cId="2024127319" sldId="323"/>
            <ac:spMk id="3" creationId="{00000000-0000-0000-0000-000000000000}"/>
          </ac:spMkLst>
        </pc:spChg>
      </pc:sldChg>
      <pc:sldChg chg="modSp">
        <pc:chgData name="Jim McGowan" userId="e2c7446dd3aca506" providerId="LiveId" clId="{DEFA40DC-47C0-47B4-9593-BE9C4EA212E6}" dt="2019-10-08T17:12:09.110" v="320" actId="14100"/>
        <pc:sldMkLst>
          <pc:docMk/>
          <pc:sldMk cId="472351334" sldId="326"/>
        </pc:sldMkLst>
        <pc:spChg chg="mod">
          <ac:chgData name="Jim McGowan" userId="e2c7446dd3aca506" providerId="LiveId" clId="{DEFA40DC-47C0-47B4-9593-BE9C4EA212E6}" dt="2019-10-08T17:12:09.110" v="320" actId="14100"/>
          <ac:spMkLst>
            <pc:docMk/>
            <pc:sldMk cId="472351334" sldId="326"/>
            <ac:spMk id="9" creationId="{65AF020C-ED12-40DB-A0ED-DC0BBF7BAAE2}"/>
          </ac:spMkLst>
        </pc:spChg>
      </pc:sldChg>
      <pc:sldChg chg="modSp">
        <pc:chgData name="Jim McGowan" userId="e2c7446dd3aca506" providerId="LiveId" clId="{DEFA40DC-47C0-47B4-9593-BE9C4EA212E6}" dt="2019-10-08T17:13:06.571" v="321" actId="108"/>
        <pc:sldMkLst>
          <pc:docMk/>
          <pc:sldMk cId="1695346727" sldId="327"/>
        </pc:sldMkLst>
        <pc:spChg chg="mod">
          <ac:chgData name="Jim McGowan" userId="e2c7446dd3aca506" providerId="LiveId" clId="{DEFA40DC-47C0-47B4-9593-BE9C4EA212E6}" dt="2019-10-08T17:13:06.571" v="321" actId="108"/>
          <ac:spMkLst>
            <pc:docMk/>
            <pc:sldMk cId="1695346727" sldId="327"/>
            <ac:spMk id="3" creationId="{00000000-0000-0000-0000-000000000000}"/>
          </ac:spMkLst>
        </pc:spChg>
      </pc:sldChg>
      <pc:sldChg chg="modSp">
        <pc:chgData name="Jim McGowan" userId="e2c7446dd3aca506" providerId="LiveId" clId="{DEFA40DC-47C0-47B4-9593-BE9C4EA212E6}" dt="2019-10-08T17:13:49.090" v="323"/>
        <pc:sldMkLst>
          <pc:docMk/>
          <pc:sldMk cId="2076276717" sldId="328"/>
        </pc:sldMkLst>
        <pc:spChg chg="mod">
          <ac:chgData name="Jim McGowan" userId="e2c7446dd3aca506" providerId="LiveId" clId="{DEFA40DC-47C0-47B4-9593-BE9C4EA212E6}" dt="2019-10-08T17:13:49.090" v="323"/>
          <ac:spMkLst>
            <pc:docMk/>
            <pc:sldMk cId="2076276717" sldId="328"/>
            <ac:spMk id="3" creationId="{00000000-0000-0000-0000-000000000000}"/>
          </ac:spMkLst>
        </pc:spChg>
      </pc:sldChg>
      <pc:sldChg chg="modSp">
        <pc:chgData name="Jim McGowan" userId="e2c7446dd3aca506" providerId="LiveId" clId="{DEFA40DC-47C0-47B4-9593-BE9C4EA212E6}" dt="2019-10-08T17:14:30.261" v="377" actId="6549"/>
        <pc:sldMkLst>
          <pc:docMk/>
          <pc:sldMk cId="1122299197" sldId="329"/>
        </pc:sldMkLst>
        <pc:spChg chg="mod">
          <ac:chgData name="Jim McGowan" userId="e2c7446dd3aca506" providerId="LiveId" clId="{DEFA40DC-47C0-47B4-9593-BE9C4EA212E6}" dt="2019-10-08T17:14:30.261" v="377" actId="6549"/>
          <ac:spMkLst>
            <pc:docMk/>
            <pc:sldMk cId="1122299197" sldId="329"/>
            <ac:spMk id="3" creationId="{00000000-0000-0000-0000-000000000000}"/>
          </ac:spMkLst>
        </pc:spChg>
        <pc:spChg chg="mod">
          <ac:chgData name="Jim McGowan" userId="e2c7446dd3aca506" providerId="LiveId" clId="{DEFA40DC-47C0-47B4-9593-BE9C4EA212E6}" dt="2019-10-08T17:14:23.627" v="373" actId="1036"/>
          <ac:spMkLst>
            <pc:docMk/>
            <pc:sldMk cId="1122299197" sldId="329"/>
            <ac:spMk id="4" creationId="{3882281F-B6FA-4972-B1C0-2DF305923149}"/>
          </ac:spMkLst>
        </pc:spChg>
      </pc:sldChg>
      <pc:sldChg chg="addSp modSp">
        <pc:chgData name="Jim McGowan" userId="e2c7446dd3aca506" providerId="LiveId" clId="{DEFA40DC-47C0-47B4-9593-BE9C4EA212E6}" dt="2019-10-08T17:16:50.154" v="413" actId="1037"/>
        <pc:sldMkLst>
          <pc:docMk/>
          <pc:sldMk cId="3338368143" sldId="335"/>
        </pc:sldMkLst>
        <pc:spChg chg="mod">
          <ac:chgData name="Jim McGowan" userId="e2c7446dd3aca506" providerId="LiveId" clId="{DEFA40DC-47C0-47B4-9593-BE9C4EA212E6}" dt="2019-10-08T16:43:38.491" v="55" actId="20577"/>
          <ac:spMkLst>
            <pc:docMk/>
            <pc:sldMk cId="3338368143" sldId="335"/>
            <ac:spMk id="2" creationId="{00000000-0000-0000-0000-000000000000}"/>
          </ac:spMkLst>
        </pc:spChg>
        <pc:picChg chg="add mod">
          <ac:chgData name="Jim McGowan" userId="e2c7446dd3aca506" providerId="LiveId" clId="{DEFA40DC-47C0-47B4-9593-BE9C4EA212E6}" dt="2019-10-08T17:16:45.579" v="403" actId="1038"/>
          <ac:picMkLst>
            <pc:docMk/>
            <pc:sldMk cId="3338368143" sldId="335"/>
            <ac:picMk id="4" creationId="{5C40B0D2-D3A3-4459-8AA9-25920C0DC1B8}"/>
          </ac:picMkLst>
        </pc:picChg>
        <pc:picChg chg="add mod">
          <ac:chgData name="Jim McGowan" userId="e2c7446dd3aca506" providerId="LiveId" clId="{DEFA40DC-47C0-47B4-9593-BE9C4EA212E6}" dt="2019-10-08T17:16:50.154" v="413" actId="1037"/>
          <ac:picMkLst>
            <pc:docMk/>
            <pc:sldMk cId="3338368143" sldId="335"/>
            <ac:picMk id="5" creationId="{7C7FCC0B-2472-44C4-A1FA-A6E79E9DDFC3}"/>
          </ac:picMkLst>
        </pc:picChg>
      </pc:sldChg>
      <pc:sldChg chg="addSp delSp modSp add">
        <pc:chgData name="Jim McGowan" userId="e2c7446dd3aca506" providerId="LiveId" clId="{DEFA40DC-47C0-47B4-9593-BE9C4EA212E6}" dt="2019-10-08T17:01:09.524" v="159" actId="208"/>
        <pc:sldMkLst>
          <pc:docMk/>
          <pc:sldMk cId="963207703" sldId="431"/>
        </pc:sldMkLst>
        <pc:picChg chg="del">
          <ac:chgData name="Jim McGowan" userId="e2c7446dd3aca506" providerId="LiveId" clId="{DEFA40DC-47C0-47B4-9593-BE9C4EA212E6}" dt="2019-10-08T17:00:54.859" v="156" actId="478"/>
          <ac:picMkLst>
            <pc:docMk/>
            <pc:sldMk cId="963207703" sldId="431"/>
            <ac:picMk id="2" creationId="{8D956B2F-85C4-4B6C-8B43-93C2BE8C2CC0}"/>
          </ac:picMkLst>
        </pc:picChg>
        <pc:picChg chg="add mod">
          <ac:chgData name="Jim McGowan" userId="e2c7446dd3aca506" providerId="LiveId" clId="{DEFA40DC-47C0-47B4-9593-BE9C4EA212E6}" dt="2019-10-08T17:01:09.524" v="159" actId="208"/>
          <ac:picMkLst>
            <pc:docMk/>
            <pc:sldMk cId="963207703" sldId="431"/>
            <ac:picMk id="4" creationId="{7A2F8562-D97E-4207-9488-F7706D8E4FC6}"/>
          </ac:picMkLst>
        </pc:picChg>
      </pc:sldChg>
      <pc:sldChg chg="del">
        <pc:chgData name="Jim McGowan" userId="e2c7446dd3aca506" providerId="LiveId" clId="{DEFA40DC-47C0-47B4-9593-BE9C4EA212E6}" dt="2019-10-08T16:39:13.349" v="7" actId="2696"/>
        <pc:sldMkLst>
          <pc:docMk/>
          <pc:sldMk cId="1222573025" sldId="431"/>
        </pc:sldMkLst>
      </pc:sldChg>
      <pc:sldChg chg="modSp">
        <pc:chgData name="Jim McGowan" userId="e2c7446dd3aca506" providerId="LiveId" clId="{DEFA40DC-47C0-47B4-9593-BE9C4EA212E6}" dt="2019-10-08T17:04:59.304" v="269" actId="115"/>
        <pc:sldMkLst>
          <pc:docMk/>
          <pc:sldMk cId="2795344010" sldId="493"/>
        </pc:sldMkLst>
        <pc:spChg chg="mod">
          <ac:chgData name="Jim McGowan" userId="e2c7446dd3aca506" providerId="LiveId" clId="{DEFA40DC-47C0-47B4-9593-BE9C4EA212E6}" dt="2019-10-08T17:04:59.304" v="269" actId="115"/>
          <ac:spMkLst>
            <pc:docMk/>
            <pc:sldMk cId="2795344010" sldId="493"/>
            <ac:spMk id="3" creationId="{D91DD85E-70B1-41FC-A9A3-1BAD2C6B1792}"/>
          </ac:spMkLst>
        </pc:spChg>
        <pc:spChg chg="mod">
          <ac:chgData name="Jim McGowan" userId="e2c7446dd3aca506" providerId="LiveId" clId="{DEFA40DC-47C0-47B4-9593-BE9C4EA212E6}" dt="2019-10-08T17:02:45.333" v="162" actId="6549"/>
          <ac:spMkLst>
            <pc:docMk/>
            <pc:sldMk cId="2795344010" sldId="493"/>
            <ac:spMk id="7" creationId="{00000000-0000-0000-0000-000000000000}"/>
          </ac:spMkLst>
        </pc:spChg>
      </pc:sldChg>
      <pc:sldChg chg="modSp">
        <pc:chgData name="Jim McGowan" userId="e2c7446dd3aca506" providerId="LiveId" clId="{DEFA40DC-47C0-47B4-9593-BE9C4EA212E6}" dt="2019-10-08T17:15:25.440" v="378" actId="948"/>
        <pc:sldMkLst>
          <pc:docMk/>
          <pc:sldMk cId="4124859143" sldId="495"/>
        </pc:sldMkLst>
        <pc:spChg chg="mod">
          <ac:chgData name="Jim McGowan" userId="e2c7446dd3aca506" providerId="LiveId" clId="{DEFA40DC-47C0-47B4-9593-BE9C4EA212E6}" dt="2019-10-08T17:15:25.440" v="378" actId="948"/>
          <ac:spMkLst>
            <pc:docMk/>
            <pc:sldMk cId="4124859143" sldId="495"/>
            <ac:spMk id="3" creationId="{00000000-0000-0000-0000-000000000000}"/>
          </ac:spMkLst>
        </pc:spChg>
      </pc:sldChg>
      <pc:sldChg chg="del">
        <pc:chgData name="Jim McGowan" userId="e2c7446dd3aca506" providerId="LiveId" clId="{DEFA40DC-47C0-47B4-9593-BE9C4EA212E6}" dt="2019-10-08T16:39:09.044" v="1" actId="2696"/>
        <pc:sldMkLst>
          <pc:docMk/>
          <pc:sldMk cId="2013199380" sldId="500"/>
        </pc:sldMkLst>
      </pc:sldChg>
      <pc:sldChg chg="del">
        <pc:chgData name="Jim McGowan" userId="e2c7446dd3aca506" providerId="LiveId" clId="{DEFA40DC-47C0-47B4-9593-BE9C4EA212E6}" dt="2019-10-08T16:39:09.095" v="2" actId="2696"/>
        <pc:sldMkLst>
          <pc:docMk/>
          <pc:sldMk cId="1300143140" sldId="501"/>
        </pc:sldMkLst>
      </pc:sldChg>
      <pc:sldChg chg="del">
        <pc:chgData name="Jim McGowan" userId="e2c7446dd3aca506" providerId="LiveId" clId="{DEFA40DC-47C0-47B4-9593-BE9C4EA212E6}" dt="2019-10-08T16:39:09.104" v="3" actId="2696"/>
        <pc:sldMkLst>
          <pc:docMk/>
          <pc:sldMk cId="2009539925" sldId="502"/>
        </pc:sldMkLst>
      </pc:sldChg>
      <pc:sldChg chg="del">
        <pc:chgData name="Jim McGowan" userId="e2c7446dd3aca506" providerId="LiveId" clId="{DEFA40DC-47C0-47B4-9593-BE9C4EA212E6}" dt="2019-10-08T16:39:09.113" v="4" actId="2696"/>
        <pc:sldMkLst>
          <pc:docMk/>
          <pc:sldMk cId="4066561687" sldId="503"/>
        </pc:sldMkLst>
      </pc:sldChg>
      <pc:sldChg chg="del">
        <pc:chgData name="Jim McGowan" userId="e2c7446dd3aca506" providerId="LiveId" clId="{DEFA40DC-47C0-47B4-9593-BE9C4EA212E6}" dt="2019-10-08T16:39:09.121" v="5" actId="2696"/>
        <pc:sldMkLst>
          <pc:docMk/>
          <pc:sldMk cId="2200248375" sldId="504"/>
        </pc:sldMkLst>
      </pc:sldChg>
      <pc:sldChg chg="del">
        <pc:chgData name="Jim McGowan" userId="e2c7446dd3aca506" providerId="LiveId" clId="{DEFA40DC-47C0-47B4-9593-BE9C4EA212E6}" dt="2019-10-08T16:39:09.126" v="6" actId="2696"/>
        <pc:sldMkLst>
          <pc:docMk/>
          <pc:sldMk cId="1239498641" sldId="505"/>
        </pc:sldMkLst>
      </pc:sldChg>
      <pc:sldChg chg="del">
        <pc:chgData name="Jim McGowan" userId="e2c7446dd3aca506" providerId="LiveId" clId="{DEFA40DC-47C0-47B4-9593-BE9C4EA212E6}" dt="2019-10-08T16:39:09.035" v="0" actId="2696"/>
        <pc:sldMkLst>
          <pc:docMk/>
          <pc:sldMk cId="494885455" sldId="506"/>
        </pc:sldMkLst>
      </pc:sldChg>
      <pc:sldChg chg="del">
        <pc:chgData name="Jim McGowan" userId="e2c7446dd3aca506" providerId="LiveId" clId="{DEFA40DC-47C0-47B4-9593-BE9C4EA212E6}" dt="2019-10-08T16:52:32.201" v="134" actId="2696"/>
        <pc:sldMkLst>
          <pc:docMk/>
          <pc:sldMk cId="760416381" sldId="509"/>
        </pc:sldMkLst>
      </pc:sldChg>
      <pc:sldChg chg="delSp modSp add">
        <pc:chgData name="Jim McGowan" userId="e2c7446dd3aca506" providerId="LiveId" clId="{DEFA40DC-47C0-47B4-9593-BE9C4EA212E6}" dt="2019-10-08T16:44:09.105" v="72" actId="12789"/>
        <pc:sldMkLst>
          <pc:docMk/>
          <pc:sldMk cId="2522438398" sldId="510"/>
        </pc:sldMkLst>
        <pc:spChg chg="mod">
          <ac:chgData name="Jim McGowan" userId="e2c7446dd3aca506" providerId="LiveId" clId="{DEFA40DC-47C0-47B4-9593-BE9C4EA212E6}" dt="2019-10-08T16:44:09.105" v="72" actId="12789"/>
          <ac:spMkLst>
            <pc:docMk/>
            <pc:sldMk cId="2522438398" sldId="510"/>
            <ac:spMk id="2" creationId="{6E2DA28C-4C19-4184-B761-A035A2C7D5B4}"/>
          </ac:spMkLst>
        </pc:spChg>
        <pc:spChg chg="del">
          <ac:chgData name="Jim McGowan" userId="e2c7446dd3aca506" providerId="LiveId" clId="{DEFA40DC-47C0-47B4-9593-BE9C4EA212E6}" dt="2019-10-08T16:43:48.563" v="57" actId="478"/>
          <ac:spMkLst>
            <pc:docMk/>
            <pc:sldMk cId="2522438398" sldId="510"/>
            <ac:spMk id="3" creationId="{792FE67B-0AA9-4711-BD6A-886A2C9C82FF}"/>
          </ac:spMkLst>
        </pc:spChg>
      </pc:sldChg>
      <pc:sldChg chg="add">
        <pc:chgData name="Jim McGowan" userId="e2c7446dd3aca506" providerId="LiveId" clId="{DEFA40DC-47C0-47B4-9593-BE9C4EA212E6}" dt="2019-10-08T16:45:09.253" v="73"/>
        <pc:sldMkLst>
          <pc:docMk/>
          <pc:sldMk cId="1390596463" sldId="511"/>
        </pc:sldMkLst>
      </pc:sldChg>
    </pc:docChg>
  </pc:docChgLst>
  <pc:docChgLst>
    <pc:chgData name="Jim McGowan" userId="e2c7446dd3aca506" providerId="LiveId" clId="{D72A2C3E-C17C-4A61-990E-C3055CD9683F}"/>
    <pc:docChg chg="undo custSel delSld modSld">
      <pc:chgData name="Jim McGowan" userId="e2c7446dd3aca506" providerId="LiveId" clId="{D72A2C3E-C17C-4A61-990E-C3055CD9683F}" dt="2017-08-24T15:26:41.054" v="520" actId="114"/>
      <pc:docMkLst>
        <pc:docMk/>
      </pc:docMkLst>
      <pc:sldChg chg="modSp">
        <pc:chgData name="Jim McGowan" userId="e2c7446dd3aca506" providerId="LiveId" clId="{D72A2C3E-C17C-4A61-990E-C3055CD9683F}" dt="2017-08-24T14:46:12.331" v="3" actId="20577"/>
        <pc:sldMkLst>
          <pc:docMk/>
          <pc:sldMk cId="561225022" sldId="257"/>
        </pc:sldMkLst>
        <pc:spChg chg="mod">
          <ac:chgData name="Jim McGowan" userId="e2c7446dd3aca506" providerId="LiveId" clId="{D72A2C3E-C17C-4A61-990E-C3055CD9683F}" dt="2017-08-24T14:45:54.706" v="0" actId="113"/>
          <ac:spMkLst>
            <pc:docMk/>
            <pc:sldMk cId="561225022" sldId="257"/>
            <ac:spMk id="2" creationId="{00000000-0000-0000-0000-000000000000}"/>
          </ac:spMkLst>
        </pc:spChg>
        <pc:spChg chg="mod">
          <ac:chgData name="Jim McGowan" userId="e2c7446dd3aca506" providerId="LiveId" clId="{D72A2C3E-C17C-4A61-990E-C3055CD9683F}" dt="2017-08-24T14:46:12.331" v="3" actId="20577"/>
          <ac:spMkLst>
            <pc:docMk/>
            <pc:sldMk cId="561225022" sldId="257"/>
            <ac:spMk id="3" creationId="{00000000-0000-0000-0000-000000000000}"/>
          </ac:spMkLst>
        </pc:spChg>
      </pc:sldChg>
      <pc:sldChg chg="addSp delSp modSp delAnim">
        <pc:chgData name="Jim McGowan" userId="e2c7446dd3aca506" providerId="LiveId" clId="{D72A2C3E-C17C-4A61-990E-C3055CD9683F}" dt="2017-08-24T15:04:42.157" v="252" actId="114"/>
        <pc:sldMkLst>
          <pc:docMk/>
          <pc:sldMk cId="3911343613" sldId="270"/>
        </pc:sldMkLst>
        <pc:spChg chg="mod">
          <ac:chgData name="Jim McGowan" userId="e2c7446dd3aca506" providerId="LiveId" clId="{D72A2C3E-C17C-4A61-990E-C3055CD9683F}" dt="2017-08-24T15:01:26.879" v="233" actId="14100"/>
          <ac:spMkLst>
            <pc:docMk/>
            <pc:sldMk cId="3911343613" sldId="270"/>
            <ac:spMk id="3" creationId="{00000000-0000-0000-0000-000000000000}"/>
          </ac:spMkLst>
        </pc:spChg>
        <pc:spChg chg="add del mod">
          <ac:chgData name="Jim McGowan" userId="e2c7446dd3aca506" providerId="LiveId" clId="{D72A2C3E-C17C-4A61-990E-C3055CD9683F}" dt="2017-08-24T14:50:05.845" v="127" actId="478"/>
          <ac:spMkLst>
            <pc:docMk/>
            <pc:sldMk cId="3911343613" sldId="270"/>
            <ac:spMk id="4" creationId="{7550C6DF-57FD-45DA-BA88-B5BA181B6A51}"/>
          </ac:spMkLst>
        </pc:spChg>
        <pc:spChg chg="del">
          <ac:chgData name="Jim McGowan" userId="e2c7446dd3aca506" providerId="LiveId" clId="{D72A2C3E-C17C-4A61-990E-C3055CD9683F}" dt="2017-08-24T14:49:55.138" v="126" actId="478"/>
          <ac:spMkLst>
            <pc:docMk/>
            <pc:sldMk cId="3911343613" sldId="270"/>
            <ac:spMk id="6" creationId="{07310DFB-C0B2-4EFE-8CBD-19C3436DE034}"/>
          </ac:spMkLst>
        </pc:spChg>
        <pc:spChg chg="add del mod">
          <ac:chgData name="Jim McGowan" userId="e2c7446dd3aca506" providerId="LiveId" clId="{D72A2C3E-C17C-4A61-990E-C3055CD9683F}" dt="2017-08-24T15:04:07.232" v="249" actId="478"/>
          <ac:spMkLst>
            <pc:docMk/>
            <pc:sldMk cId="3911343613" sldId="270"/>
            <ac:spMk id="6" creationId="{1F9ABDA8-B85F-4336-99B2-DF4EB19911C1}"/>
          </ac:spMkLst>
        </pc:spChg>
        <pc:spChg chg="add del mod">
          <ac:chgData name="Jim McGowan" userId="e2c7446dd3aca506" providerId="LiveId" clId="{D72A2C3E-C17C-4A61-990E-C3055CD9683F}" dt="2017-08-24T15:04:07.232" v="249" actId="478"/>
          <ac:spMkLst>
            <pc:docMk/>
            <pc:sldMk cId="3911343613" sldId="270"/>
            <ac:spMk id="7" creationId="{00BD2A65-D98E-4C07-98AB-AD19B04E4380}"/>
          </ac:spMkLst>
        </pc:spChg>
        <pc:picChg chg="add del mod">
          <ac:chgData name="Jim McGowan" userId="e2c7446dd3aca506" providerId="LiveId" clId="{D72A2C3E-C17C-4A61-990E-C3055CD9683F}" dt="2017-08-24T15:04:07.232" v="249" actId="478"/>
          <ac:picMkLst>
            <pc:docMk/>
            <pc:sldMk cId="3911343613" sldId="270"/>
            <ac:picMk id="4" creationId="{6F8165F5-229F-44B6-8FDB-B76337A8A8BE}"/>
          </ac:picMkLst>
        </pc:picChg>
        <pc:picChg chg="add del">
          <ac:chgData name="Jim McGowan" userId="e2c7446dd3aca506" providerId="LiveId" clId="{D72A2C3E-C17C-4A61-990E-C3055CD9683F}" dt="2017-08-24T15:04:07.232" v="249" actId="478"/>
          <ac:picMkLst>
            <pc:docMk/>
            <pc:sldMk cId="3911343613" sldId="270"/>
            <ac:picMk id="5" creationId="{9EC8E753-4B51-48C1-BCF0-C96453159B1E}"/>
          </ac:picMkLst>
        </pc:picChg>
        <pc:picChg chg="add mod">
          <ac:chgData name="Jim McGowan" userId="e2c7446dd3aca506" providerId="LiveId" clId="{D72A2C3E-C17C-4A61-990E-C3055CD9683F}" dt="2017-08-24T15:04:42.157" v="252" actId="114"/>
          <ac:picMkLst>
            <pc:docMk/>
            <pc:sldMk cId="3911343613" sldId="270"/>
            <ac:picMk id="8" creationId="{2A4233CE-3715-4026-86D9-E81580841A21}"/>
          </ac:picMkLst>
        </pc:picChg>
      </pc:sldChg>
      <pc:sldChg chg="modSp">
        <pc:chgData name="Jim McGowan" userId="e2c7446dd3aca506" providerId="LiveId" clId="{D72A2C3E-C17C-4A61-990E-C3055CD9683F}" dt="2017-08-24T15:17:08.472" v="451" actId="123"/>
        <pc:sldMkLst>
          <pc:docMk/>
          <pc:sldMk cId="2755604716" sldId="284"/>
        </pc:sldMkLst>
        <pc:spChg chg="mod">
          <ac:chgData name="Jim McGowan" userId="e2c7446dd3aca506" providerId="LiveId" clId="{D72A2C3E-C17C-4A61-990E-C3055CD9683F}" dt="2017-08-24T15:17:08.472" v="451" actId="123"/>
          <ac:spMkLst>
            <pc:docMk/>
            <pc:sldMk cId="2755604716" sldId="284"/>
            <ac:spMk id="3" creationId="{00000000-0000-0000-0000-000000000000}"/>
          </ac:spMkLst>
        </pc:spChg>
      </pc:sldChg>
      <pc:sldChg chg="addSp modSp">
        <pc:chgData name="Jim McGowan" userId="e2c7446dd3aca506" providerId="LiveId" clId="{D72A2C3E-C17C-4A61-990E-C3055CD9683F}" dt="2017-08-24T15:22:45.096" v="512" actId="6549"/>
        <pc:sldMkLst>
          <pc:docMk/>
          <pc:sldMk cId="1976406562" sldId="285"/>
        </pc:sldMkLst>
        <pc:spChg chg="mod">
          <ac:chgData name="Jim McGowan" userId="e2c7446dd3aca506" providerId="LiveId" clId="{D72A2C3E-C17C-4A61-990E-C3055CD9683F}" dt="2017-08-24T15:22:45.096" v="512" actId="6549"/>
          <ac:spMkLst>
            <pc:docMk/>
            <pc:sldMk cId="1976406562" sldId="285"/>
            <ac:spMk id="7" creationId="{00000000-0000-0000-0000-000000000000}"/>
          </ac:spMkLst>
        </pc:spChg>
        <pc:picChg chg="add mod">
          <ac:chgData name="Jim McGowan" userId="e2c7446dd3aca506" providerId="LiveId" clId="{D72A2C3E-C17C-4A61-990E-C3055CD9683F}" dt="2017-08-24T15:16:23.191" v="450" actId="6549"/>
          <ac:picMkLst>
            <pc:docMk/>
            <pc:sldMk cId="1976406562" sldId="285"/>
            <ac:picMk id="2" creationId="{72060BB8-86E4-482F-9F4D-819403F09F79}"/>
          </ac:picMkLst>
        </pc:picChg>
      </pc:sldChg>
      <pc:sldChg chg="modSp">
        <pc:chgData name="Jim McGowan" userId="e2c7446dd3aca506" providerId="LiveId" clId="{D72A2C3E-C17C-4A61-990E-C3055CD9683F}" dt="2017-08-24T15:17:23.457" v="452" actId="6549"/>
        <pc:sldMkLst>
          <pc:docMk/>
          <pc:sldMk cId="3838937820" sldId="286"/>
        </pc:sldMkLst>
        <pc:spChg chg="mod">
          <ac:chgData name="Jim McGowan" userId="e2c7446dd3aca506" providerId="LiveId" clId="{D72A2C3E-C17C-4A61-990E-C3055CD9683F}" dt="2017-08-24T15:17:23.457" v="452" actId="6549"/>
          <ac:spMkLst>
            <pc:docMk/>
            <pc:sldMk cId="3838937820" sldId="286"/>
            <ac:spMk id="7" creationId="{00000000-0000-0000-0000-000000000000}"/>
          </ac:spMkLst>
        </pc:spChg>
      </pc:sldChg>
      <pc:sldChg chg="addSp delSp modSp">
        <pc:chgData name="Jim McGowan" userId="e2c7446dd3aca506" providerId="LiveId" clId="{D72A2C3E-C17C-4A61-990E-C3055CD9683F}" dt="2017-08-24T15:11:04.481" v="322" actId="403"/>
        <pc:sldMkLst>
          <pc:docMk/>
          <pc:sldMk cId="2378681131" sldId="316"/>
        </pc:sldMkLst>
        <pc:spChg chg="add del mod">
          <ac:chgData name="Jim McGowan" userId="e2c7446dd3aca506" providerId="LiveId" clId="{D72A2C3E-C17C-4A61-990E-C3055CD9683F}" dt="2017-08-24T15:10:58.665" v="321" actId="478"/>
          <ac:spMkLst>
            <pc:docMk/>
            <pc:sldMk cId="2378681131" sldId="316"/>
            <ac:spMk id="4" creationId="{D2F9DC57-167D-4432-B4C1-42C44D58754B}"/>
          </ac:spMkLst>
        </pc:spChg>
        <pc:spChg chg="mod">
          <ac:chgData name="Jim McGowan" userId="e2c7446dd3aca506" providerId="LiveId" clId="{D72A2C3E-C17C-4A61-990E-C3055CD9683F}" dt="2017-08-24T15:11:04.481" v="322" actId="403"/>
          <ac:spMkLst>
            <pc:docMk/>
            <pc:sldMk cId="2378681131" sldId="316"/>
            <ac:spMk id="7" creationId="{00000000-0000-0000-0000-000000000000}"/>
          </ac:spMkLst>
        </pc:spChg>
      </pc:sldChg>
      <pc:sldChg chg="addSp modSp">
        <pc:chgData name="Jim McGowan" userId="e2c7446dd3aca506" providerId="LiveId" clId="{D72A2C3E-C17C-4A61-990E-C3055CD9683F}" dt="2017-08-24T15:12:52.012" v="379" actId="313"/>
        <pc:sldMkLst>
          <pc:docMk/>
          <pc:sldMk cId="1168402030" sldId="317"/>
        </pc:sldMkLst>
        <pc:spChg chg="add mod">
          <ac:chgData name="Jim McGowan" userId="e2c7446dd3aca506" providerId="LiveId" clId="{D72A2C3E-C17C-4A61-990E-C3055CD9683F}" dt="2017-08-24T15:12:52.012" v="379" actId="313"/>
          <ac:spMkLst>
            <pc:docMk/>
            <pc:sldMk cId="1168402030" sldId="317"/>
            <ac:spMk id="5" creationId="{8F7C1380-141E-4A27-8026-898696AE8855}"/>
          </ac:spMkLst>
        </pc:spChg>
        <pc:spChg chg="mod">
          <ac:chgData name="Jim McGowan" userId="e2c7446dd3aca506" providerId="LiveId" clId="{D72A2C3E-C17C-4A61-990E-C3055CD9683F}" dt="2017-08-24T15:12:49.020" v="377" actId="313"/>
          <ac:spMkLst>
            <pc:docMk/>
            <pc:sldMk cId="1168402030" sldId="317"/>
            <ac:spMk id="7" creationId="{00000000-0000-0000-0000-000000000000}"/>
          </ac:spMkLst>
        </pc:spChg>
      </pc:sldChg>
      <pc:sldChg chg="modSp del">
        <pc:chgData name="Jim McGowan" userId="e2c7446dd3aca506" providerId="LiveId" clId="{D72A2C3E-C17C-4A61-990E-C3055CD9683F}" dt="2017-08-24T15:12:59.785" v="380" actId="2696"/>
        <pc:sldMkLst>
          <pc:docMk/>
          <pc:sldMk cId="809671053" sldId="318"/>
        </pc:sldMkLst>
        <pc:spChg chg="mod">
          <ac:chgData name="Jim McGowan" userId="e2c7446dd3aca506" providerId="LiveId" clId="{D72A2C3E-C17C-4A61-990E-C3055CD9683F}" dt="2017-08-24T15:11:20.452" v="323" actId="255"/>
          <ac:spMkLst>
            <pc:docMk/>
            <pc:sldMk cId="809671053" sldId="318"/>
            <ac:spMk id="7" creationId="{00000000-0000-0000-0000-000000000000}"/>
          </ac:spMkLst>
        </pc:spChg>
      </pc:sldChg>
      <pc:sldChg chg="addSp delSp modSp">
        <pc:chgData name="Jim McGowan" userId="e2c7446dd3aca506" providerId="LiveId" clId="{D72A2C3E-C17C-4A61-990E-C3055CD9683F}" dt="2017-08-24T15:19:57.410" v="505" actId="6549"/>
        <pc:sldMkLst>
          <pc:docMk/>
          <pc:sldMk cId="374184187" sldId="319"/>
        </pc:sldMkLst>
        <pc:spChg chg="add mod">
          <ac:chgData name="Jim McGowan" userId="e2c7446dd3aca506" providerId="LiveId" clId="{D72A2C3E-C17C-4A61-990E-C3055CD9683F}" dt="2017-08-24T15:19:49.868" v="502" actId="1036"/>
          <ac:spMkLst>
            <pc:docMk/>
            <pc:sldMk cId="374184187" sldId="319"/>
            <ac:spMk id="5" creationId="{3D31057A-74F1-4983-9F47-35135AD22276}"/>
          </ac:spMkLst>
        </pc:spChg>
        <pc:spChg chg="mod">
          <ac:chgData name="Jim McGowan" userId="e2c7446dd3aca506" providerId="LiveId" clId="{D72A2C3E-C17C-4A61-990E-C3055CD9683F}" dt="2017-08-24T15:19:57.410" v="505" actId="6549"/>
          <ac:spMkLst>
            <pc:docMk/>
            <pc:sldMk cId="374184187" sldId="319"/>
            <ac:spMk id="7" creationId="{00000000-0000-0000-0000-000000000000}"/>
          </ac:spMkLst>
        </pc:spChg>
        <pc:picChg chg="add del mod">
          <ac:chgData name="Jim McGowan" userId="e2c7446dd3aca506" providerId="LiveId" clId="{D72A2C3E-C17C-4A61-990E-C3055CD9683F}" dt="2017-08-24T15:13:54.257" v="386" actId="6549"/>
          <ac:picMkLst>
            <pc:docMk/>
            <pc:sldMk cId="374184187" sldId="319"/>
            <ac:picMk id="2" creationId="{38AD5CDD-5B0B-44D9-98DB-D71888110F3E}"/>
          </ac:picMkLst>
        </pc:picChg>
      </pc:sldChg>
      <pc:sldChg chg="modSp del">
        <pc:chgData name="Jim McGowan" userId="e2c7446dd3aca506" providerId="LiveId" clId="{D72A2C3E-C17C-4A61-990E-C3055CD9683F}" dt="2017-08-24T15:14:12.373" v="439" actId="2696"/>
        <pc:sldMkLst>
          <pc:docMk/>
          <pc:sldMk cId="4081128652" sldId="320"/>
        </pc:sldMkLst>
        <pc:spChg chg="mod">
          <ac:chgData name="Jim McGowan" userId="e2c7446dd3aca506" providerId="LiveId" clId="{D72A2C3E-C17C-4A61-990E-C3055CD9683F}" dt="2017-08-24T15:13:31.828" v="382" actId="255"/>
          <ac:spMkLst>
            <pc:docMk/>
            <pc:sldMk cId="4081128652" sldId="320"/>
            <ac:spMk id="7" creationId="{00000000-0000-0000-0000-000000000000}"/>
          </ac:spMkLst>
        </pc:spChg>
      </pc:sldChg>
      <pc:sldChg chg="modSp">
        <pc:chgData name="Jim McGowan" userId="e2c7446dd3aca506" providerId="LiveId" clId="{D72A2C3E-C17C-4A61-990E-C3055CD9683F}" dt="2017-08-24T15:24:18.792" v="518" actId="114"/>
        <pc:sldMkLst>
          <pc:docMk/>
          <pc:sldMk cId="1041914318" sldId="325"/>
        </pc:sldMkLst>
        <pc:spChg chg="mod">
          <ac:chgData name="Jim McGowan" userId="e2c7446dd3aca506" providerId="LiveId" clId="{D72A2C3E-C17C-4A61-990E-C3055CD9683F}" dt="2017-08-24T15:24:18.792" v="518" actId="114"/>
          <ac:spMkLst>
            <pc:docMk/>
            <pc:sldMk cId="1041914318" sldId="325"/>
            <ac:spMk id="9" creationId="{65AF020C-ED12-40DB-A0ED-DC0BBF7BAAE2}"/>
          </ac:spMkLst>
        </pc:spChg>
      </pc:sldChg>
      <pc:sldChg chg="modSp">
        <pc:chgData name="Jim McGowan" userId="e2c7446dd3aca506" providerId="LiveId" clId="{D72A2C3E-C17C-4A61-990E-C3055CD9683F}" dt="2017-08-24T15:25:22.713" v="519" actId="2710"/>
        <pc:sldMkLst>
          <pc:docMk/>
          <pc:sldMk cId="472351334" sldId="326"/>
        </pc:sldMkLst>
        <pc:spChg chg="mod">
          <ac:chgData name="Jim McGowan" userId="e2c7446dd3aca506" providerId="LiveId" clId="{D72A2C3E-C17C-4A61-990E-C3055CD9683F}" dt="2017-08-24T15:25:22.713" v="519" actId="2710"/>
          <ac:spMkLst>
            <pc:docMk/>
            <pc:sldMk cId="472351334" sldId="326"/>
            <ac:spMk id="9" creationId="{65AF020C-ED12-40DB-A0ED-DC0BBF7BAAE2}"/>
          </ac:spMkLst>
        </pc:spChg>
      </pc:sldChg>
      <pc:sldChg chg="modSp">
        <pc:chgData name="Jim McGowan" userId="e2c7446dd3aca506" providerId="LiveId" clId="{D72A2C3E-C17C-4A61-990E-C3055CD9683F}" dt="2017-08-24T15:26:41.054" v="520" actId="114"/>
        <pc:sldMkLst>
          <pc:docMk/>
          <pc:sldMk cId="1215906475" sldId="333"/>
        </pc:sldMkLst>
        <pc:spChg chg="mod">
          <ac:chgData name="Jim McGowan" userId="e2c7446dd3aca506" providerId="LiveId" clId="{D72A2C3E-C17C-4A61-990E-C3055CD9683F}" dt="2017-08-24T15:26:41.054" v="520" actId="114"/>
          <ac:spMkLst>
            <pc:docMk/>
            <pc:sldMk cId="1215906475" sldId="33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F6A8AE-AD01-4ED1-8485-5EBC8204D4EF}"/>
              </a:ext>
            </a:extLst>
          </p:cNvPr>
          <p:cNvSpPr>
            <a:spLocks noGrp="1"/>
          </p:cNvSpPr>
          <p:nvPr>
            <p:ph type="hdr" sz="quarter"/>
          </p:nvPr>
        </p:nvSpPr>
        <p:spPr>
          <a:xfrm>
            <a:off x="1097280" y="180856"/>
            <a:ext cx="5120640" cy="611243"/>
          </a:xfrm>
          <a:prstGeom prst="rect">
            <a:avLst/>
          </a:prstGeom>
        </p:spPr>
        <p:txBody>
          <a:bodyPr vert="horz" lIns="96653" tIns="48327" rIns="96653" bIns="48327" rtlCol="0"/>
          <a:lstStyle>
            <a:lvl1pPr algn="l">
              <a:defRPr sz="1200"/>
            </a:lvl1pPr>
          </a:lstStyle>
          <a:p>
            <a:pPr algn="ctr"/>
            <a:r>
              <a:rPr lang="en-US" dirty="0"/>
              <a:t>Jim McGowan, Th.D. - Session 10</a:t>
            </a:r>
          </a:p>
          <a:p>
            <a:pPr algn="ctr"/>
            <a:r>
              <a:rPr lang="en-US" dirty="0"/>
              <a:t>False Charges Against Dispensationalism </a:t>
            </a:r>
          </a:p>
          <a:p>
            <a:pPr algn="ctr"/>
            <a:r>
              <a:rPr lang="en-US" dirty="0"/>
              <a:t>September 30, 2020</a:t>
            </a:r>
          </a:p>
        </p:txBody>
      </p:sp>
      <p:sp>
        <p:nvSpPr>
          <p:cNvPr id="4" name="Footer Placeholder 3">
            <a:extLst>
              <a:ext uri="{FF2B5EF4-FFF2-40B4-BE49-F238E27FC236}">
                <a16:creationId xmlns:a16="http://schemas.microsoft.com/office/drawing/2014/main" id="{E49BA04C-A295-4CBC-AA48-17755A513FC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en-US"/>
              <a:t>Sugar Land Bible Church</a:t>
            </a:r>
            <a:endParaRPr lang="en-US" dirty="0"/>
          </a:p>
        </p:txBody>
      </p:sp>
      <p:sp>
        <p:nvSpPr>
          <p:cNvPr id="5" name="Slide Number Placeholder 4">
            <a:extLst>
              <a:ext uri="{FF2B5EF4-FFF2-40B4-BE49-F238E27FC236}">
                <a16:creationId xmlns:a16="http://schemas.microsoft.com/office/drawing/2014/main" id="{66C3AC21-D38D-445B-8685-32DE9C3D4263}"/>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558D951F-F42A-4670-B511-317D0149C8D3}" type="slidenum">
              <a:rPr lang="en-US" smtClean="0"/>
              <a:t>‹#›</a:t>
            </a:fld>
            <a:endParaRPr lang="en-US"/>
          </a:p>
        </p:txBody>
      </p:sp>
    </p:spTree>
    <p:extLst>
      <p:ext uri="{BB962C8B-B14F-4D97-AF65-F5344CB8AC3E}">
        <p14:creationId xmlns:p14="http://schemas.microsoft.com/office/powerpoint/2010/main" val="361017596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r>
              <a:rPr lang="en-US"/>
              <a:t>Sugar Land Bible Church</a:t>
            </a:r>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DB32C7B-119E-4056-A523-4B0123AAD9C6}" type="slidenum">
              <a:rPr lang="en-US" smtClean="0"/>
              <a:t>‹#›</a:t>
            </a:fld>
            <a:endParaRPr lang="en-US"/>
          </a:p>
        </p:txBody>
      </p:sp>
      <p:sp>
        <p:nvSpPr>
          <p:cNvPr id="9" name="Header Placeholder 1">
            <a:extLst>
              <a:ext uri="{FF2B5EF4-FFF2-40B4-BE49-F238E27FC236}">
                <a16:creationId xmlns:a16="http://schemas.microsoft.com/office/drawing/2014/main" id="{1E08CB6A-E6B8-4FA9-BC15-D24DDDD550ED}"/>
              </a:ext>
            </a:extLst>
          </p:cNvPr>
          <p:cNvSpPr>
            <a:spLocks noGrp="1"/>
          </p:cNvSpPr>
          <p:nvPr>
            <p:ph type="hdr" sz="quarter"/>
          </p:nvPr>
        </p:nvSpPr>
        <p:spPr>
          <a:xfrm>
            <a:off x="1097280" y="180856"/>
            <a:ext cx="5120640" cy="611243"/>
          </a:xfrm>
          <a:prstGeom prst="rect">
            <a:avLst/>
          </a:prstGeom>
        </p:spPr>
        <p:txBody>
          <a:bodyPr vert="horz" lIns="96653" tIns="48327" rIns="96653" bIns="48327" rtlCol="0"/>
          <a:lstStyle>
            <a:lvl1pPr algn="l">
              <a:defRPr sz="1200"/>
            </a:lvl1pPr>
          </a:lstStyle>
          <a:p>
            <a:pPr algn="ctr"/>
            <a:r>
              <a:rPr lang="en-US" dirty="0"/>
              <a:t>Jim McGowan, Th.D. - Session 10</a:t>
            </a:r>
          </a:p>
          <a:p>
            <a:pPr algn="ctr"/>
            <a:r>
              <a:rPr lang="en-US" dirty="0"/>
              <a:t>False Charges Against Dispensationalism </a:t>
            </a:r>
          </a:p>
          <a:p>
            <a:pPr algn="ctr"/>
            <a:r>
              <a:rPr lang="en-US" dirty="0"/>
              <a:t>September 30, 2020</a:t>
            </a:r>
          </a:p>
        </p:txBody>
      </p:sp>
    </p:spTree>
    <p:extLst>
      <p:ext uri="{BB962C8B-B14F-4D97-AF65-F5344CB8AC3E}">
        <p14:creationId xmlns:p14="http://schemas.microsoft.com/office/powerpoint/2010/main" val="274218469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ref.ly/logosres/israelology?ref=Page.p+56&amp;off=710&amp;ctx=s%2c+as+Boettner+did.+~Premillennialists+wh"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pPr defTabSz="483265">
              <a:defRPr/>
            </a:pPr>
            <a:r>
              <a:rPr lang="en-US">
                <a:solidFill>
                  <a:prstClr val="black"/>
                </a:solidFill>
                <a:latin typeface="Calibri" panose="020F0502020204030204"/>
              </a:rPr>
              <a:t>Sugar Land Bible Church</a:t>
            </a:r>
          </a:p>
        </p:txBody>
      </p:sp>
      <p:sp>
        <p:nvSpPr>
          <p:cNvPr id="7" name="Slide Number Placeholder 6"/>
          <p:cNvSpPr>
            <a:spLocks noGrp="1"/>
          </p:cNvSpPr>
          <p:nvPr>
            <p:ph type="sldNum" sz="quarter" idx="5"/>
          </p:nvPr>
        </p:nvSpPr>
        <p:spPr/>
        <p:txBody>
          <a:bodyPr/>
          <a:lstStyle/>
          <a:p>
            <a:pPr defTabSz="483265">
              <a:defRPr/>
            </a:pPr>
            <a:fld id="{593BF39D-59FE-4703-8D79-4FF36B8C7479}" type="slidenum">
              <a:rPr lang="en-US">
                <a:solidFill>
                  <a:prstClr val="black"/>
                </a:solidFill>
                <a:latin typeface="Calibri" panose="020F0502020204030204"/>
              </a:rPr>
              <a:pPr defTabSz="483265">
                <a:defRPr/>
              </a:pPr>
              <a:t>1</a:t>
            </a:fld>
            <a:endParaRPr lang="en-US">
              <a:solidFill>
                <a:prstClr val="black"/>
              </a:solidFill>
              <a:latin typeface="Calibri" panose="020F0502020204030204"/>
            </a:endParaRPr>
          </a:p>
        </p:txBody>
      </p:sp>
      <p:sp>
        <p:nvSpPr>
          <p:cNvPr id="9" name="Header Placeholder 8">
            <a:extLst>
              <a:ext uri="{FF2B5EF4-FFF2-40B4-BE49-F238E27FC236}">
                <a16:creationId xmlns:a16="http://schemas.microsoft.com/office/drawing/2014/main" id="{2A511676-343F-40CB-9B43-645A75BF3401}"/>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16772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10</a:t>
            </a:fld>
            <a:endParaRPr lang="en-US"/>
          </a:p>
        </p:txBody>
      </p:sp>
      <p:sp>
        <p:nvSpPr>
          <p:cNvPr id="9" name="Header Placeholder 8">
            <a:extLst>
              <a:ext uri="{FF2B5EF4-FFF2-40B4-BE49-F238E27FC236}">
                <a16:creationId xmlns:a16="http://schemas.microsoft.com/office/drawing/2014/main" id="{3DE5EF7F-BF5A-4EA1-A24F-CE173B105582}"/>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16996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11</a:t>
            </a:fld>
            <a:endParaRPr lang="en-US"/>
          </a:p>
        </p:txBody>
      </p:sp>
      <p:sp>
        <p:nvSpPr>
          <p:cNvPr id="9" name="Header Placeholder 8">
            <a:extLst>
              <a:ext uri="{FF2B5EF4-FFF2-40B4-BE49-F238E27FC236}">
                <a16:creationId xmlns:a16="http://schemas.microsoft.com/office/drawing/2014/main" id="{0DF90D7B-A2D6-4837-B622-489F8E8F365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82771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12</a:t>
            </a:fld>
            <a:endParaRPr lang="en-US"/>
          </a:p>
        </p:txBody>
      </p:sp>
      <p:sp>
        <p:nvSpPr>
          <p:cNvPr id="9" name="Header Placeholder 8">
            <a:extLst>
              <a:ext uri="{FF2B5EF4-FFF2-40B4-BE49-F238E27FC236}">
                <a16:creationId xmlns:a16="http://schemas.microsoft.com/office/drawing/2014/main" id="{2C5FC9E6-56DC-4C05-98FE-2FB1CA851055}"/>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974269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13</a:t>
            </a:fld>
            <a:endParaRPr lang="en-US"/>
          </a:p>
        </p:txBody>
      </p:sp>
      <p:sp>
        <p:nvSpPr>
          <p:cNvPr id="9" name="Header Placeholder 8">
            <a:extLst>
              <a:ext uri="{FF2B5EF4-FFF2-40B4-BE49-F238E27FC236}">
                <a16:creationId xmlns:a16="http://schemas.microsoft.com/office/drawing/2014/main" id="{C57CAB79-3E26-42DF-8A92-D3139B1DDE6E}"/>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44955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14</a:t>
            </a:fld>
            <a:endParaRPr lang="en-US"/>
          </a:p>
        </p:txBody>
      </p:sp>
      <p:sp>
        <p:nvSpPr>
          <p:cNvPr id="9" name="Header Placeholder 8">
            <a:extLst>
              <a:ext uri="{FF2B5EF4-FFF2-40B4-BE49-F238E27FC236}">
                <a16:creationId xmlns:a16="http://schemas.microsoft.com/office/drawing/2014/main" id="{CDEB9662-BD18-415E-9EAF-A4B477A5BDA7}"/>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42770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15</a:t>
            </a:fld>
            <a:endParaRPr lang="en-US"/>
          </a:p>
        </p:txBody>
      </p:sp>
      <p:sp>
        <p:nvSpPr>
          <p:cNvPr id="9" name="Header Placeholder 8">
            <a:extLst>
              <a:ext uri="{FF2B5EF4-FFF2-40B4-BE49-F238E27FC236}">
                <a16:creationId xmlns:a16="http://schemas.microsoft.com/office/drawing/2014/main" id="{C4DCE1DF-8203-43D6-9772-8AAD5CDEC24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45308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16</a:t>
            </a:fld>
            <a:endParaRPr lang="en-US"/>
          </a:p>
        </p:txBody>
      </p:sp>
      <p:sp>
        <p:nvSpPr>
          <p:cNvPr id="9" name="Header Placeholder 8">
            <a:extLst>
              <a:ext uri="{FF2B5EF4-FFF2-40B4-BE49-F238E27FC236}">
                <a16:creationId xmlns:a16="http://schemas.microsoft.com/office/drawing/2014/main" id="{AE2AD83D-9C23-4F6A-9086-362BADC69DA1}"/>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58470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17</a:t>
            </a:fld>
            <a:endParaRPr lang="en-US"/>
          </a:p>
        </p:txBody>
      </p:sp>
      <p:sp>
        <p:nvSpPr>
          <p:cNvPr id="9" name="Header Placeholder 8">
            <a:extLst>
              <a:ext uri="{FF2B5EF4-FFF2-40B4-BE49-F238E27FC236}">
                <a16:creationId xmlns:a16="http://schemas.microsoft.com/office/drawing/2014/main" id="{CC4A8C22-D4B6-410F-80C8-C07A07046524}"/>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88200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18</a:t>
            </a:fld>
            <a:endParaRPr lang="en-US"/>
          </a:p>
        </p:txBody>
      </p:sp>
      <p:sp>
        <p:nvSpPr>
          <p:cNvPr id="9" name="Header Placeholder 8">
            <a:extLst>
              <a:ext uri="{FF2B5EF4-FFF2-40B4-BE49-F238E27FC236}">
                <a16:creationId xmlns:a16="http://schemas.microsoft.com/office/drawing/2014/main" id="{A99183FB-F276-4D9F-953D-C69DBD918CD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86167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19</a:t>
            </a:fld>
            <a:endParaRPr lang="en-US"/>
          </a:p>
        </p:txBody>
      </p:sp>
      <p:sp>
        <p:nvSpPr>
          <p:cNvPr id="9" name="Header Placeholder 8">
            <a:extLst>
              <a:ext uri="{FF2B5EF4-FFF2-40B4-BE49-F238E27FC236}">
                <a16:creationId xmlns:a16="http://schemas.microsoft.com/office/drawing/2014/main" id="{8F8EBDD0-897E-4B45-85EC-27F9826AF39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9987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a:t>
            </a:fld>
            <a:endParaRPr lang="en-US"/>
          </a:p>
        </p:txBody>
      </p:sp>
      <p:sp>
        <p:nvSpPr>
          <p:cNvPr id="9" name="Header Placeholder 8">
            <a:extLst>
              <a:ext uri="{FF2B5EF4-FFF2-40B4-BE49-F238E27FC236}">
                <a16:creationId xmlns:a16="http://schemas.microsoft.com/office/drawing/2014/main" id="{A5E9F77A-3BB2-44E2-85F3-659F404171C2}"/>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83775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20</a:t>
            </a:fld>
            <a:endParaRPr lang="en-US"/>
          </a:p>
        </p:txBody>
      </p:sp>
      <p:sp>
        <p:nvSpPr>
          <p:cNvPr id="9" name="Header Placeholder 8">
            <a:extLst>
              <a:ext uri="{FF2B5EF4-FFF2-40B4-BE49-F238E27FC236}">
                <a16:creationId xmlns:a16="http://schemas.microsoft.com/office/drawing/2014/main" id="{0DA3C51D-F281-4D09-8978-50F4D4B31AC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708564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21</a:t>
            </a:fld>
            <a:endParaRPr lang="en-US"/>
          </a:p>
        </p:txBody>
      </p:sp>
      <p:sp>
        <p:nvSpPr>
          <p:cNvPr id="9" name="Header Placeholder 8">
            <a:extLst>
              <a:ext uri="{FF2B5EF4-FFF2-40B4-BE49-F238E27FC236}">
                <a16:creationId xmlns:a16="http://schemas.microsoft.com/office/drawing/2014/main" id="{206E31AF-E06A-4E21-BEA9-0FE41481044C}"/>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98704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22</a:t>
            </a:fld>
            <a:endParaRPr lang="en-US"/>
          </a:p>
        </p:txBody>
      </p:sp>
      <p:sp>
        <p:nvSpPr>
          <p:cNvPr id="9" name="Header Placeholder 8">
            <a:extLst>
              <a:ext uri="{FF2B5EF4-FFF2-40B4-BE49-F238E27FC236}">
                <a16:creationId xmlns:a16="http://schemas.microsoft.com/office/drawing/2014/main" id="{CDED6BC2-B17E-41A4-8F05-7C774AAC2EF2}"/>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07502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23</a:t>
            </a:fld>
            <a:endParaRPr lang="en-US"/>
          </a:p>
        </p:txBody>
      </p:sp>
      <p:sp>
        <p:nvSpPr>
          <p:cNvPr id="9" name="Header Placeholder 8">
            <a:extLst>
              <a:ext uri="{FF2B5EF4-FFF2-40B4-BE49-F238E27FC236}">
                <a16:creationId xmlns:a16="http://schemas.microsoft.com/office/drawing/2014/main" id="{0501C667-30B2-4A61-B07D-6971C5D7814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190692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24</a:t>
            </a:fld>
            <a:endParaRPr lang="en-US"/>
          </a:p>
        </p:txBody>
      </p:sp>
      <p:sp>
        <p:nvSpPr>
          <p:cNvPr id="9" name="Header Placeholder 8">
            <a:extLst>
              <a:ext uri="{FF2B5EF4-FFF2-40B4-BE49-F238E27FC236}">
                <a16:creationId xmlns:a16="http://schemas.microsoft.com/office/drawing/2014/main" id="{474DDE3E-1AB6-4287-A22D-6FA51985CEB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697125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25</a:t>
            </a:fld>
            <a:endParaRPr lang="en-US"/>
          </a:p>
        </p:txBody>
      </p:sp>
      <p:sp>
        <p:nvSpPr>
          <p:cNvPr id="9" name="Header Placeholder 8">
            <a:extLst>
              <a:ext uri="{FF2B5EF4-FFF2-40B4-BE49-F238E27FC236}">
                <a16:creationId xmlns:a16="http://schemas.microsoft.com/office/drawing/2014/main" id="{451EC273-169E-413C-9BEE-F3D9740C39C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931286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26</a:t>
            </a:fld>
            <a:endParaRPr lang="en-US"/>
          </a:p>
        </p:txBody>
      </p:sp>
      <p:sp>
        <p:nvSpPr>
          <p:cNvPr id="9" name="Header Placeholder 8">
            <a:extLst>
              <a:ext uri="{FF2B5EF4-FFF2-40B4-BE49-F238E27FC236}">
                <a16:creationId xmlns:a16="http://schemas.microsoft.com/office/drawing/2014/main" id="{480E7FC5-F705-4893-8B9D-88078542361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7607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27</a:t>
            </a:fld>
            <a:endParaRPr lang="en-US"/>
          </a:p>
        </p:txBody>
      </p:sp>
      <p:sp>
        <p:nvSpPr>
          <p:cNvPr id="9" name="Header Placeholder 8">
            <a:extLst>
              <a:ext uri="{FF2B5EF4-FFF2-40B4-BE49-F238E27FC236}">
                <a16:creationId xmlns:a16="http://schemas.microsoft.com/office/drawing/2014/main" id="{A0153E49-7654-48D8-A79C-29ED868FC86B}"/>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28583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28</a:t>
            </a:fld>
            <a:endParaRPr lang="en-US"/>
          </a:p>
        </p:txBody>
      </p:sp>
      <p:sp>
        <p:nvSpPr>
          <p:cNvPr id="9" name="Header Placeholder 8">
            <a:extLst>
              <a:ext uri="{FF2B5EF4-FFF2-40B4-BE49-F238E27FC236}">
                <a16:creationId xmlns:a16="http://schemas.microsoft.com/office/drawing/2014/main" id="{5E9417AD-218B-4F0B-A9B3-B76C3532D2DA}"/>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662240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29</a:t>
            </a:fld>
            <a:endParaRPr lang="en-US"/>
          </a:p>
        </p:txBody>
      </p:sp>
      <p:sp>
        <p:nvSpPr>
          <p:cNvPr id="9" name="Header Placeholder 8">
            <a:extLst>
              <a:ext uri="{FF2B5EF4-FFF2-40B4-BE49-F238E27FC236}">
                <a16:creationId xmlns:a16="http://schemas.microsoft.com/office/drawing/2014/main" id="{9C7DE091-3DCE-47E6-B4E5-4FA675280EE2}"/>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10413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a:t>
            </a:fld>
            <a:endParaRPr lang="en-US"/>
          </a:p>
        </p:txBody>
      </p:sp>
      <p:sp>
        <p:nvSpPr>
          <p:cNvPr id="9" name="Header Placeholder 8">
            <a:extLst>
              <a:ext uri="{FF2B5EF4-FFF2-40B4-BE49-F238E27FC236}">
                <a16:creationId xmlns:a16="http://schemas.microsoft.com/office/drawing/2014/main" id="{1FEADFA7-77E0-49B1-BD2C-2707D07ECB1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77939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30</a:t>
            </a:fld>
            <a:endParaRPr lang="en-US"/>
          </a:p>
        </p:txBody>
      </p:sp>
      <p:sp>
        <p:nvSpPr>
          <p:cNvPr id="9" name="Header Placeholder 8">
            <a:extLst>
              <a:ext uri="{FF2B5EF4-FFF2-40B4-BE49-F238E27FC236}">
                <a16:creationId xmlns:a16="http://schemas.microsoft.com/office/drawing/2014/main" id="{FF311D04-546C-4BDC-8399-F7C2339BA3BA}"/>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818772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31</a:t>
            </a:fld>
            <a:endParaRPr lang="en-US"/>
          </a:p>
        </p:txBody>
      </p:sp>
      <p:sp>
        <p:nvSpPr>
          <p:cNvPr id="9" name="Header Placeholder 8">
            <a:extLst>
              <a:ext uri="{FF2B5EF4-FFF2-40B4-BE49-F238E27FC236}">
                <a16:creationId xmlns:a16="http://schemas.microsoft.com/office/drawing/2014/main" id="{12461DD8-1225-40F3-807F-A8B2CCB056EC}"/>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482522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32</a:t>
            </a:fld>
            <a:endParaRPr lang="en-US"/>
          </a:p>
        </p:txBody>
      </p:sp>
      <p:sp>
        <p:nvSpPr>
          <p:cNvPr id="9" name="Header Placeholder 8">
            <a:extLst>
              <a:ext uri="{FF2B5EF4-FFF2-40B4-BE49-F238E27FC236}">
                <a16:creationId xmlns:a16="http://schemas.microsoft.com/office/drawing/2014/main" id="{F82D6AFD-8553-48C3-8638-A2C3CD97A9C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9840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33</a:t>
            </a:fld>
            <a:endParaRPr lang="en-US"/>
          </a:p>
        </p:txBody>
      </p:sp>
      <p:sp>
        <p:nvSpPr>
          <p:cNvPr id="9" name="Header Placeholder 8">
            <a:extLst>
              <a:ext uri="{FF2B5EF4-FFF2-40B4-BE49-F238E27FC236}">
                <a16:creationId xmlns:a16="http://schemas.microsoft.com/office/drawing/2014/main" id="{214BC399-44D3-4C4B-8BBC-ABC62A8BBC4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128124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34</a:t>
            </a:fld>
            <a:endParaRPr lang="en-US"/>
          </a:p>
        </p:txBody>
      </p:sp>
      <p:sp>
        <p:nvSpPr>
          <p:cNvPr id="9" name="Header Placeholder 8">
            <a:extLst>
              <a:ext uri="{FF2B5EF4-FFF2-40B4-BE49-F238E27FC236}">
                <a16:creationId xmlns:a16="http://schemas.microsoft.com/office/drawing/2014/main" id="{BE2F3532-018A-4D1F-B1F4-A1A347256D4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655061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35</a:t>
            </a:fld>
            <a:endParaRPr lang="en-US"/>
          </a:p>
        </p:txBody>
      </p:sp>
      <p:sp>
        <p:nvSpPr>
          <p:cNvPr id="9" name="Header Placeholder 8">
            <a:extLst>
              <a:ext uri="{FF2B5EF4-FFF2-40B4-BE49-F238E27FC236}">
                <a16:creationId xmlns:a16="http://schemas.microsoft.com/office/drawing/2014/main" id="{C1ED6DA7-FC65-4A48-9D47-0F543D0E8285}"/>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203702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36</a:t>
            </a:fld>
            <a:endParaRPr lang="en-US"/>
          </a:p>
        </p:txBody>
      </p:sp>
      <p:sp>
        <p:nvSpPr>
          <p:cNvPr id="9" name="Header Placeholder 8">
            <a:extLst>
              <a:ext uri="{FF2B5EF4-FFF2-40B4-BE49-F238E27FC236}">
                <a16:creationId xmlns:a16="http://schemas.microsoft.com/office/drawing/2014/main" id="{3F457B4C-C14C-41A8-9852-0359EA85DE3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721698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37</a:t>
            </a:fld>
            <a:endParaRPr lang="en-US"/>
          </a:p>
        </p:txBody>
      </p:sp>
      <p:sp>
        <p:nvSpPr>
          <p:cNvPr id="9" name="Header Placeholder 8">
            <a:extLst>
              <a:ext uri="{FF2B5EF4-FFF2-40B4-BE49-F238E27FC236}">
                <a16:creationId xmlns:a16="http://schemas.microsoft.com/office/drawing/2014/main" id="{1C062E63-4584-4391-BF85-06C4F2A1EE9B}"/>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490352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38</a:t>
            </a:fld>
            <a:endParaRPr lang="en-US"/>
          </a:p>
        </p:txBody>
      </p:sp>
      <p:sp>
        <p:nvSpPr>
          <p:cNvPr id="9" name="Header Placeholder 8">
            <a:extLst>
              <a:ext uri="{FF2B5EF4-FFF2-40B4-BE49-F238E27FC236}">
                <a16:creationId xmlns:a16="http://schemas.microsoft.com/office/drawing/2014/main" id="{E51331A8-F400-4A51-B169-19523373334C}"/>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796502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39</a:t>
            </a:fld>
            <a:endParaRPr lang="en-US"/>
          </a:p>
        </p:txBody>
      </p:sp>
      <p:sp>
        <p:nvSpPr>
          <p:cNvPr id="9" name="Header Placeholder 8">
            <a:extLst>
              <a:ext uri="{FF2B5EF4-FFF2-40B4-BE49-F238E27FC236}">
                <a16:creationId xmlns:a16="http://schemas.microsoft.com/office/drawing/2014/main" id="{6867FD77-EE46-41F1-8F66-B5B3DE2CF56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64850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a:t>
            </a:fld>
            <a:endParaRPr lang="en-US"/>
          </a:p>
        </p:txBody>
      </p:sp>
      <p:sp>
        <p:nvSpPr>
          <p:cNvPr id="9" name="Header Placeholder 8">
            <a:extLst>
              <a:ext uri="{FF2B5EF4-FFF2-40B4-BE49-F238E27FC236}">
                <a16:creationId xmlns:a16="http://schemas.microsoft.com/office/drawing/2014/main" id="{28B00E3A-EFA8-4243-9043-384EBCCD463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570898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40</a:t>
            </a:fld>
            <a:endParaRPr lang="en-US"/>
          </a:p>
        </p:txBody>
      </p:sp>
      <p:sp>
        <p:nvSpPr>
          <p:cNvPr id="9" name="Header Placeholder 8">
            <a:extLst>
              <a:ext uri="{FF2B5EF4-FFF2-40B4-BE49-F238E27FC236}">
                <a16:creationId xmlns:a16="http://schemas.microsoft.com/office/drawing/2014/main" id="{E6993BFB-7D77-4781-9A2F-E710836021E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986259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10" name="Footer Placeholder 9">
            <a:extLst>
              <a:ext uri="{FF2B5EF4-FFF2-40B4-BE49-F238E27FC236}">
                <a16:creationId xmlns:a16="http://schemas.microsoft.com/office/drawing/2014/main" id="{92116873-6281-4CFE-B2BF-F601CCF045B8}"/>
              </a:ext>
            </a:extLst>
          </p:cNvPr>
          <p:cNvSpPr>
            <a:spLocks noGrp="1"/>
          </p:cNvSpPr>
          <p:nvPr>
            <p:ph type="ftr" sz="quarter" idx="4"/>
          </p:nvPr>
        </p:nvSpPr>
        <p:spPr/>
        <p:txBody>
          <a:bodyPr/>
          <a:lstStyle/>
          <a:p>
            <a:r>
              <a:rPr lang="en-US"/>
              <a:t>Sugar Land Bible Church</a:t>
            </a:r>
          </a:p>
        </p:txBody>
      </p:sp>
      <p:sp>
        <p:nvSpPr>
          <p:cNvPr id="11" name="Slide Number Placeholder 10">
            <a:extLst>
              <a:ext uri="{FF2B5EF4-FFF2-40B4-BE49-F238E27FC236}">
                <a16:creationId xmlns:a16="http://schemas.microsoft.com/office/drawing/2014/main" id="{E1ED93B7-590F-46C8-8B12-A312042660A5}"/>
              </a:ext>
            </a:extLst>
          </p:cNvPr>
          <p:cNvSpPr>
            <a:spLocks noGrp="1"/>
          </p:cNvSpPr>
          <p:nvPr>
            <p:ph type="sldNum" sz="quarter" idx="5"/>
          </p:nvPr>
        </p:nvSpPr>
        <p:spPr/>
        <p:txBody>
          <a:bodyPr/>
          <a:lstStyle/>
          <a:p>
            <a:fld id="{593BF39D-59FE-4703-8D79-4FF36B8C7479}" type="slidenum">
              <a:rPr lang="en-US" smtClean="0"/>
              <a:t>41</a:t>
            </a:fld>
            <a:endParaRPr lang="en-US"/>
          </a:p>
        </p:txBody>
      </p:sp>
      <p:sp>
        <p:nvSpPr>
          <p:cNvPr id="6" name="Header Placeholder 5">
            <a:extLst>
              <a:ext uri="{FF2B5EF4-FFF2-40B4-BE49-F238E27FC236}">
                <a16:creationId xmlns:a16="http://schemas.microsoft.com/office/drawing/2014/main" id="{9D581D32-1551-41C8-A8F2-67DF213A89F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385526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42</a:t>
            </a:fld>
            <a:endParaRPr lang="en-US"/>
          </a:p>
        </p:txBody>
      </p:sp>
      <p:sp>
        <p:nvSpPr>
          <p:cNvPr id="9" name="Header Placeholder 8">
            <a:extLst>
              <a:ext uri="{FF2B5EF4-FFF2-40B4-BE49-F238E27FC236}">
                <a16:creationId xmlns:a16="http://schemas.microsoft.com/office/drawing/2014/main" id="{D54A656F-7CFD-405A-AE1C-93CD3D0C4D98}"/>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4285219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43</a:t>
            </a:fld>
            <a:endParaRPr lang="en-US"/>
          </a:p>
        </p:txBody>
      </p:sp>
      <p:sp>
        <p:nvSpPr>
          <p:cNvPr id="9" name="Header Placeholder 8">
            <a:extLst>
              <a:ext uri="{FF2B5EF4-FFF2-40B4-BE49-F238E27FC236}">
                <a16:creationId xmlns:a16="http://schemas.microsoft.com/office/drawing/2014/main" id="{394C70AB-E6D9-42E8-9DAE-F6C216C2668C}"/>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777067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44</a:t>
            </a:fld>
            <a:endParaRPr lang="en-US"/>
          </a:p>
        </p:txBody>
      </p:sp>
      <p:sp>
        <p:nvSpPr>
          <p:cNvPr id="9" name="Header Placeholder 8">
            <a:extLst>
              <a:ext uri="{FF2B5EF4-FFF2-40B4-BE49-F238E27FC236}">
                <a16:creationId xmlns:a16="http://schemas.microsoft.com/office/drawing/2014/main" id="{A0F0B45A-F693-49C7-967E-48EC78147B64}"/>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613584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45</a:t>
            </a:fld>
            <a:endParaRPr lang="en-US"/>
          </a:p>
        </p:txBody>
      </p:sp>
      <p:sp>
        <p:nvSpPr>
          <p:cNvPr id="9" name="Header Placeholder 8">
            <a:extLst>
              <a:ext uri="{FF2B5EF4-FFF2-40B4-BE49-F238E27FC236}">
                <a16:creationId xmlns:a16="http://schemas.microsoft.com/office/drawing/2014/main" id="{CAB681FE-DD46-4B3D-8EDA-D26F4D8FF8B4}"/>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615758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46</a:t>
            </a:fld>
            <a:endParaRPr lang="en-US"/>
          </a:p>
        </p:txBody>
      </p:sp>
      <p:sp>
        <p:nvSpPr>
          <p:cNvPr id="9" name="Header Placeholder 8">
            <a:extLst>
              <a:ext uri="{FF2B5EF4-FFF2-40B4-BE49-F238E27FC236}">
                <a16:creationId xmlns:a16="http://schemas.microsoft.com/office/drawing/2014/main" id="{1AD7F649-2A30-465B-910D-6564794D25E8}"/>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892116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47</a:t>
            </a:fld>
            <a:endParaRPr lang="en-US"/>
          </a:p>
        </p:txBody>
      </p:sp>
      <p:sp>
        <p:nvSpPr>
          <p:cNvPr id="9" name="Header Placeholder 8">
            <a:extLst>
              <a:ext uri="{FF2B5EF4-FFF2-40B4-BE49-F238E27FC236}">
                <a16:creationId xmlns:a16="http://schemas.microsoft.com/office/drawing/2014/main" id="{21ACA5C7-97A1-4E8E-8569-AEA9C3017ACD}"/>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45469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48</a:t>
            </a:fld>
            <a:endParaRPr lang="en-US"/>
          </a:p>
        </p:txBody>
      </p:sp>
      <p:sp>
        <p:nvSpPr>
          <p:cNvPr id="9" name="Header Placeholder 8">
            <a:extLst>
              <a:ext uri="{FF2B5EF4-FFF2-40B4-BE49-F238E27FC236}">
                <a16:creationId xmlns:a16="http://schemas.microsoft.com/office/drawing/2014/main" id="{1E7E5A73-7206-42D8-B729-49DB6EE724A4}"/>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803310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49</a:t>
            </a:fld>
            <a:endParaRPr lang="en-US"/>
          </a:p>
        </p:txBody>
      </p:sp>
      <p:sp>
        <p:nvSpPr>
          <p:cNvPr id="9" name="Header Placeholder 8">
            <a:extLst>
              <a:ext uri="{FF2B5EF4-FFF2-40B4-BE49-F238E27FC236}">
                <a16:creationId xmlns:a16="http://schemas.microsoft.com/office/drawing/2014/main" id="{6B8B2A2A-477A-4A91-B02C-530450A629CE}"/>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57387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a:t>
            </a:fld>
            <a:endParaRPr lang="en-US"/>
          </a:p>
        </p:txBody>
      </p:sp>
      <p:sp>
        <p:nvSpPr>
          <p:cNvPr id="9" name="Header Placeholder 8">
            <a:extLst>
              <a:ext uri="{FF2B5EF4-FFF2-40B4-BE49-F238E27FC236}">
                <a16:creationId xmlns:a16="http://schemas.microsoft.com/office/drawing/2014/main" id="{35F34EAC-7A52-4A6F-B591-2C76D1D866E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870521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50</a:t>
            </a:fld>
            <a:endParaRPr lang="en-US"/>
          </a:p>
        </p:txBody>
      </p:sp>
      <p:sp>
        <p:nvSpPr>
          <p:cNvPr id="9" name="Header Placeholder 8">
            <a:extLst>
              <a:ext uri="{FF2B5EF4-FFF2-40B4-BE49-F238E27FC236}">
                <a16:creationId xmlns:a16="http://schemas.microsoft.com/office/drawing/2014/main" id="{6D80C60C-CA7D-4912-B66D-CDEBAC9E961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87119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51</a:t>
            </a:fld>
            <a:endParaRPr lang="en-US"/>
          </a:p>
        </p:txBody>
      </p:sp>
      <p:sp>
        <p:nvSpPr>
          <p:cNvPr id="9" name="Header Placeholder 8">
            <a:extLst>
              <a:ext uri="{FF2B5EF4-FFF2-40B4-BE49-F238E27FC236}">
                <a16:creationId xmlns:a16="http://schemas.microsoft.com/office/drawing/2014/main" id="{C9E6FFCB-B973-4BB3-BF82-16DB4C822C48}"/>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585607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52</a:t>
            </a:fld>
            <a:endParaRPr lang="en-US"/>
          </a:p>
        </p:txBody>
      </p:sp>
      <p:sp>
        <p:nvSpPr>
          <p:cNvPr id="9" name="Header Placeholder 8">
            <a:extLst>
              <a:ext uri="{FF2B5EF4-FFF2-40B4-BE49-F238E27FC236}">
                <a16:creationId xmlns:a16="http://schemas.microsoft.com/office/drawing/2014/main" id="{BB2BF54D-FE68-402B-9AD3-3B2A85A906B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740999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53</a:t>
            </a:fld>
            <a:endParaRPr lang="en-US"/>
          </a:p>
        </p:txBody>
      </p:sp>
      <p:sp>
        <p:nvSpPr>
          <p:cNvPr id="9" name="Header Placeholder 8">
            <a:extLst>
              <a:ext uri="{FF2B5EF4-FFF2-40B4-BE49-F238E27FC236}">
                <a16:creationId xmlns:a16="http://schemas.microsoft.com/office/drawing/2014/main" id="{91A0F40E-994A-49D2-A01A-8A73A65AFB0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699534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54</a:t>
            </a:fld>
            <a:endParaRPr lang="en-US"/>
          </a:p>
        </p:txBody>
      </p:sp>
      <p:sp>
        <p:nvSpPr>
          <p:cNvPr id="9" name="Header Placeholder 8">
            <a:extLst>
              <a:ext uri="{FF2B5EF4-FFF2-40B4-BE49-F238E27FC236}">
                <a16:creationId xmlns:a16="http://schemas.microsoft.com/office/drawing/2014/main" id="{5DB7FEA9-5196-4ED5-BFC7-B1AAE2E78506}"/>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298748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55</a:t>
            </a:fld>
            <a:endParaRPr lang="en-US"/>
          </a:p>
        </p:txBody>
      </p:sp>
      <p:sp>
        <p:nvSpPr>
          <p:cNvPr id="9" name="Header Placeholder 8">
            <a:extLst>
              <a:ext uri="{FF2B5EF4-FFF2-40B4-BE49-F238E27FC236}">
                <a16:creationId xmlns:a16="http://schemas.microsoft.com/office/drawing/2014/main" id="{0C06A2A7-3E0F-45C8-971E-BFB813F32DA7}"/>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909987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56</a:t>
            </a:fld>
            <a:endParaRPr lang="en-US"/>
          </a:p>
        </p:txBody>
      </p:sp>
      <p:sp>
        <p:nvSpPr>
          <p:cNvPr id="9" name="Header Placeholder 8">
            <a:extLst>
              <a:ext uri="{FF2B5EF4-FFF2-40B4-BE49-F238E27FC236}">
                <a16:creationId xmlns:a16="http://schemas.microsoft.com/office/drawing/2014/main" id="{776EE2D3-48E9-4FB3-8AF2-2903E313CFEE}"/>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917992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200"/>
              </a:spcBef>
              <a:spcAft>
                <a:spcPts val="200"/>
              </a:spcAft>
            </a:pPr>
            <a:r>
              <a:rPr lang="en-US" sz="1400" dirty="0" err="1"/>
              <a:t>Rousas</a:t>
            </a:r>
            <a:r>
              <a:rPr lang="en-US" sz="1400" dirty="0"/>
              <a:t> John </a:t>
            </a:r>
            <a:r>
              <a:rPr lang="en-US" sz="1400" dirty="0" err="1"/>
              <a:t>Rushdoony</a:t>
            </a:r>
            <a:r>
              <a:rPr lang="en-US" sz="1400" dirty="0"/>
              <a:t> (April 25, 1916 – February 8, 2001) was an </a:t>
            </a:r>
            <a:r>
              <a:rPr lang="en-US" sz="1400" b="0" i="0" kern="1200" dirty="0">
                <a:solidFill>
                  <a:schemeClr val="tx1"/>
                </a:solidFill>
                <a:effectLst/>
                <a:latin typeface="+mn-lt"/>
                <a:ea typeface="+mn-ea"/>
                <a:cs typeface="+mn-cs"/>
              </a:rPr>
              <a:t>Armenian-American, </a:t>
            </a:r>
            <a:r>
              <a:rPr lang="en-US" sz="1400" dirty="0"/>
              <a:t>Calvinist philosopher, historian, and theologian, credited as being </a:t>
            </a:r>
            <a:r>
              <a:rPr lang="en-US" sz="1400" b="1" dirty="0"/>
              <a:t>the father of Christian Reconstructionism which "believes Christians must take control of society for 1,000 years before the Second Coming of Christ can be achieved“ and whose motto is </a:t>
            </a:r>
            <a:r>
              <a:rPr lang="en-US" sz="1400" b="1" i="0" kern="1200" dirty="0">
                <a:solidFill>
                  <a:schemeClr val="tx1"/>
                </a:solidFill>
                <a:effectLst/>
                <a:latin typeface="+mn-lt"/>
                <a:ea typeface="+mn-ea"/>
                <a:cs typeface="+mn-cs"/>
              </a:rPr>
              <a:t>"Equipping to Advance the Kingdom“</a:t>
            </a:r>
            <a:r>
              <a:rPr lang="en-US" sz="1400" b="1" dirty="0"/>
              <a:t>. </a:t>
            </a:r>
            <a:endParaRPr lang="en-US" sz="1400" dirty="0"/>
          </a:p>
          <a:p>
            <a:pPr algn="just">
              <a:spcBef>
                <a:spcPts val="200"/>
              </a:spcBef>
              <a:spcAft>
                <a:spcPts val="200"/>
              </a:spcAft>
            </a:pPr>
            <a:r>
              <a:rPr lang="en-US" sz="1400" dirty="0"/>
              <a:t>Christian Reconstructionism movement which "believes Christians must take control of society for 1,000 years before the Second Coming of Christ can be achieved.“  Motto is </a:t>
            </a:r>
            <a:r>
              <a:rPr lang="en-US" sz="1400" b="0" i="0" kern="1200" dirty="0">
                <a:solidFill>
                  <a:schemeClr val="tx1"/>
                </a:solidFill>
                <a:effectLst/>
                <a:latin typeface="+mn-lt"/>
                <a:ea typeface="+mn-ea"/>
                <a:cs typeface="+mn-cs"/>
              </a:rPr>
              <a:t>"Equipping to Advance the Kingdom“  </a:t>
            </a:r>
            <a:r>
              <a:rPr lang="en-US" sz="1400" b="0" i="0" kern="1200" dirty="0" err="1">
                <a:solidFill>
                  <a:schemeClr val="tx1"/>
                </a:solidFill>
                <a:effectLst/>
                <a:latin typeface="+mn-lt"/>
                <a:ea typeface="+mn-ea"/>
                <a:cs typeface="+mn-cs"/>
              </a:rPr>
              <a:t>Rushdoony's</a:t>
            </a:r>
            <a:r>
              <a:rPr lang="en-US" sz="1400" b="0" i="0" kern="1200" dirty="0">
                <a:solidFill>
                  <a:schemeClr val="tx1"/>
                </a:solidFill>
                <a:effectLst/>
                <a:latin typeface="+mn-lt"/>
                <a:ea typeface="+mn-ea"/>
                <a:cs typeface="+mn-cs"/>
              </a:rPr>
              <a:t> work has been used by Dominion Theology advocates who attempt to implement a Christian government subject to </a:t>
            </a:r>
            <a:r>
              <a:rPr lang="en-US" sz="1400" b="1" i="0" u="sng" kern="1200" dirty="0">
                <a:solidFill>
                  <a:schemeClr val="tx1"/>
                </a:solidFill>
                <a:effectLst/>
                <a:latin typeface="+mn-lt"/>
                <a:ea typeface="+mn-ea"/>
                <a:cs typeface="+mn-cs"/>
              </a:rPr>
              <a:t>Biblical law</a:t>
            </a:r>
            <a:r>
              <a:rPr lang="en-US" sz="1400" b="1" i="0" u="none"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in the United States. </a:t>
            </a:r>
          </a:p>
          <a:p>
            <a:pPr algn="just">
              <a:spcBef>
                <a:spcPts val="200"/>
              </a:spcBef>
              <a:spcAft>
                <a:spcPts val="200"/>
              </a:spcAft>
            </a:pPr>
            <a:r>
              <a:rPr lang="en-US" sz="1400" dirty="0"/>
              <a:t>Premillennialists who see a future for Israel are classed by </a:t>
            </a:r>
            <a:r>
              <a:rPr lang="en-US" sz="1400" dirty="0" err="1"/>
              <a:t>Rushdoony</a:t>
            </a:r>
            <a:r>
              <a:rPr lang="en-US" sz="1400" dirty="0"/>
              <a:t> with paganism and are guilty of giving priority to race over grace. </a:t>
            </a:r>
            <a:r>
              <a:rPr lang="en-US" sz="1400" b="0" i="0" u="none" strike="noStrike" baseline="0" dirty="0"/>
              <a:t>Fruchtenbaum, A. G. (1994). </a:t>
            </a:r>
            <a:r>
              <a:rPr lang="en-US" sz="1400" b="0" i="1" u="none" strike="noStrike" kern="1200" baseline="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Israelology: the missing link in systematic theology</a:t>
            </a:r>
            <a:r>
              <a:rPr lang="en-US" sz="1400" b="0" i="0" u="none" strike="noStrike" kern="1200" baseline="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(Rev. ed., p. 56). Tustin, CA: Ariel Ministries.</a:t>
            </a:r>
            <a:endParaRPr lang="en-US" sz="1400" b="0" i="0" kern="1200" dirty="0">
              <a:solidFill>
                <a:schemeClr val="tx1"/>
              </a:solidFill>
              <a:effectLst/>
              <a:latin typeface="+mn-lt"/>
              <a:ea typeface="+mn-ea"/>
              <a:cs typeface="+mn-cs"/>
            </a:endParaRPr>
          </a:p>
          <a:p>
            <a:pPr algn="just">
              <a:spcBef>
                <a:spcPts val="200"/>
              </a:spcBef>
              <a:spcAft>
                <a:spcPts val="200"/>
              </a:spcAft>
            </a:pPr>
            <a:r>
              <a:rPr lang="en-US" sz="1400" b="1" i="0" kern="1200" dirty="0" err="1">
                <a:solidFill>
                  <a:schemeClr val="tx1"/>
                </a:solidFill>
                <a:effectLst/>
                <a:latin typeface="+mn-lt"/>
                <a:ea typeface="+mn-ea"/>
                <a:cs typeface="+mn-cs"/>
              </a:rPr>
              <a:t>Rushdoony</a:t>
            </a:r>
            <a:r>
              <a:rPr lang="en-US" sz="1400" b="1" i="0" kern="1200" dirty="0">
                <a:solidFill>
                  <a:schemeClr val="tx1"/>
                </a:solidFill>
                <a:effectLst/>
                <a:latin typeface="+mn-lt"/>
                <a:ea typeface="+mn-ea"/>
                <a:cs typeface="+mn-cs"/>
              </a:rPr>
              <a:t> founded Ross House Books in 1976</a:t>
            </a:r>
            <a:endParaRPr lang="en-US" sz="1400" b="1" dirty="0"/>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57</a:t>
            </a:fld>
            <a:endParaRPr lang="en-US"/>
          </a:p>
        </p:txBody>
      </p:sp>
      <p:sp>
        <p:nvSpPr>
          <p:cNvPr id="9" name="Header Placeholder 8">
            <a:extLst>
              <a:ext uri="{FF2B5EF4-FFF2-40B4-BE49-F238E27FC236}">
                <a16:creationId xmlns:a16="http://schemas.microsoft.com/office/drawing/2014/main" id="{7467ED93-F0E7-4C1C-9F60-DA7A1BFD79C0}"/>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453779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58</a:t>
            </a:fld>
            <a:endParaRPr lang="en-US"/>
          </a:p>
        </p:txBody>
      </p:sp>
      <p:sp>
        <p:nvSpPr>
          <p:cNvPr id="9" name="Header Placeholder 8">
            <a:extLst>
              <a:ext uri="{FF2B5EF4-FFF2-40B4-BE49-F238E27FC236}">
                <a16:creationId xmlns:a16="http://schemas.microsoft.com/office/drawing/2014/main" id="{A7C08D97-5FCF-4477-BC1F-5D890FFD0FA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173273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59</a:t>
            </a:fld>
            <a:endParaRPr lang="en-US"/>
          </a:p>
        </p:txBody>
      </p:sp>
      <p:sp>
        <p:nvSpPr>
          <p:cNvPr id="9" name="Header Placeholder 8">
            <a:extLst>
              <a:ext uri="{FF2B5EF4-FFF2-40B4-BE49-F238E27FC236}">
                <a16:creationId xmlns:a16="http://schemas.microsoft.com/office/drawing/2014/main" id="{06E3945B-1E1F-4894-9513-D0D76FE3FEAB}"/>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89135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a:t>
            </a:fld>
            <a:endParaRPr lang="en-US"/>
          </a:p>
        </p:txBody>
      </p:sp>
      <p:sp>
        <p:nvSpPr>
          <p:cNvPr id="9" name="Header Placeholder 8">
            <a:extLst>
              <a:ext uri="{FF2B5EF4-FFF2-40B4-BE49-F238E27FC236}">
                <a16:creationId xmlns:a16="http://schemas.microsoft.com/office/drawing/2014/main" id="{A9487F06-7EA1-4A6C-891E-1CF8891D2FBD}"/>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2459908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60</a:t>
            </a:fld>
            <a:endParaRPr lang="en-US"/>
          </a:p>
        </p:txBody>
      </p:sp>
      <p:sp>
        <p:nvSpPr>
          <p:cNvPr id="9" name="Header Placeholder 8">
            <a:extLst>
              <a:ext uri="{FF2B5EF4-FFF2-40B4-BE49-F238E27FC236}">
                <a16:creationId xmlns:a16="http://schemas.microsoft.com/office/drawing/2014/main" id="{CF11CD3D-BE03-4D4C-AD07-91F0A8ACF23A}"/>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521613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61</a:t>
            </a:fld>
            <a:endParaRPr lang="en-US"/>
          </a:p>
        </p:txBody>
      </p:sp>
      <p:sp>
        <p:nvSpPr>
          <p:cNvPr id="9" name="Header Placeholder 8">
            <a:extLst>
              <a:ext uri="{FF2B5EF4-FFF2-40B4-BE49-F238E27FC236}">
                <a16:creationId xmlns:a16="http://schemas.microsoft.com/office/drawing/2014/main" id="{93FE362C-B411-40C6-9CC6-5F7691CCA88C}"/>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3739485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62</a:t>
            </a:fld>
            <a:endParaRPr lang="en-US"/>
          </a:p>
        </p:txBody>
      </p:sp>
      <p:sp>
        <p:nvSpPr>
          <p:cNvPr id="9" name="Header Placeholder 8">
            <a:extLst>
              <a:ext uri="{FF2B5EF4-FFF2-40B4-BE49-F238E27FC236}">
                <a16:creationId xmlns:a16="http://schemas.microsoft.com/office/drawing/2014/main" id="{5449A698-2A59-4FB8-AF75-372F996A2C7A}"/>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11583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63</a:t>
            </a:fld>
            <a:endParaRPr lang="en-US"/>
          </a:p>
        </p:txBody>
      </p:sp>
      <p:sp>
        <p:nvSpPr>
          <p:cNvPr id="9" name="Header Placeholder 8">
            <a:extLst>
              <a:ext uri="{FF2B5EF4-FFF2-40B4-BE49-F238E27FC236}">
                <a16:creationId xmlns:a16="http://schemas.microsoft.com/office/drawing/2014/main" id="{A390CD24-F44C-4BC7-B715-6A7D32BBAF0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6812491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64</a:t>
            </a:fld>
            <a:endParaRPr lang="en-US"/>
          </a:p>
        </p:txBody>
      </p:sp>
      <p:sp>
        <p:nvSpPr>
          <p:cNvPr id="9" name="Header Placeholder 8">
            <a:extLst>
              <a:ext uri="{FF2B5EF4-FFF2-40B4-BE49-F238E27FC236}">
                <a16:creationId xmlns:a16="http://schemas.microsoft.com/office/drawing/2014/main" id="{6E83C350-5B30-45B6-8143-FE5154ECF283}"/>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853413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65</a:t>
            </a:fld>
            <a:endParaRPr lang="en-US"/>
          </a:p>
        </p:txBody>
      </p:sp>
      <p:sp>
        <p:nvSpPr>
          <p:cNvPr id="9" name="Header Placeholder 8">
            <a:extLst>
              <a:ext uri="{FF2B5EF4-FFF2-40B4-BE49-F238E27FC236}">
                <a16:creationId xmlns:a16="http://schemas.microsoft.com/office/drawing/2014/main" id="{74733672-0991-415E-AAD0-A643918DAF04}"/>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1229283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66</a:t>
            </a:fld>
            <a:endParaRPr lang="en-US"/>
          </a:p>
        </p:txBody>
      </p:sp>
      <p:sp>
        <p:nvSpPr>
          <p:cNvPr id="9" name="Header Placeholder 8">
            <a:extLst>
              <a:ext uri="{FF2B5EF4-FFF2-40B4-BE49-F238E27FC236}">
                <a16:creationId xmlns:a16="http://schemas.microsoft.com/office/drawing/2014/main" id="{054AEDCD-92BA-4F20-A0FF-EE146BAB354E}"/>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258823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7</a:t>
            </a:fld>
            <a:endParaRPr lang="en-US"/>
          </a:p>
        </p:txBody>
      </p:sp>
      <p:sp>
        <p:nvSpPr>
          <p:cNvPr id="9" name="Header Placeholder 8">
            <a:extLst>
              <a:ext uri="{FF2B5EF4-FFF2-40B4-BE49-F238E27FC236}">
                <a16:creationId xmlns:a16="http://schemas.microsoft.com/office/drawing/2014/main" id="{E99DCC11-2E4A-4299-AE3F-43610CD6D918}"/>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056728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8</a:t>
            </a:fld>
            <a:endParaRPr lang="en-US"/>
          </a:p>
        </p:txBody>
      </p:sp>
      <p:sp>
        <p:nvSpPr>
          <p:cNvPr id="9" name="Header Placeholder 8">
            <a:extLst>
              <a:ext uri="{FF2B5EF4-FFF2-40B4-BE49-F238E27FC236}">
                <a16:creationId xmlns:a16="http://schemas.microsoft.com/office/drawing/2014/main" id="{2D57DE75-24D6-4C40-9499-6CE1735CFFEF}"/>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71937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4"/>
          </p:nvPr>
        </p:nvSpPr>
        <p:spPr/>
        <p:txBody>
          <a:bodyPr/>
          <a:lstStyle/>
          <a:p>
            <a:r>
              <a:rPr lang="en-US"/>
              <a:t>Sugar Land Bible Church</a:t>
            </a:r>
          </a:p>
        </p:txBody>
      </p:sp>
      <p:sp>
        <p:nvSpPr>
          <p:cNvPr id="7" name="Slide Number Placeholder 6"/>
          <p:cNvSpPr>
            <a:spLocks noGrp="1"/>
          </p:cNvSpPr>
          <p:nvPr>
            <p:ph type="sldNum" sz="quarter" idx="5"/>
          </p:nvPr>
        </p:nvSpPr>
        <p:spPr/>
        <p:txBody>
          <a:bodyPr/>
          <a:lstStyle/>
          <a:p>
            <a:fld id="{FDB32C7B-119E-4056-A523-4B0123AAD9C6}" type="slidenum">
              <a:rPr lang="en-US" smtClean="0"/>
              <a:t>9</a:t>
            </a:fld>
            <a:endParaRPr lang="en-US"/>
          </a:p>
        </p:txBody>
      </p:sp>
      <p:sp>
        <p:nvSpPr>
          <p:cNvPr id="9" name="Header Placeholder 8">
            <a:extLst>
              <a:ext uri="{FF2B5EF4-FFF2-40B4-BE49-F238E27FC236}">
                <a16:creationId xmlns:a16="http://schemas.microsoft.com/office/drawing/2014/main" id="{D76BC29A-41AD-4387-B874-7D49B7011D09}"/>
              </a:ext>
            </a:extLst>
          </p:cNvPr>
          <p:cNvSpPr>
            <a:spLocks noGrp="1"/>
          </p:cNvSpPr>
          <p:nvPr>
            <p:ph type="hdr" sz="quarter"/>
          </p:nvPr>
        </p:nvSpPr>
        <p:spPr/>
        <p:txBody>
          <a:bodyPr/>
          <a:lstStyle/>
          <a:p>
            <a:pPr algn="ctr"/>
            <a:r>
              <a:rPr lang="en-US"/>
              <a:t>Jim McGowan, Th.D. - Session 10</a:t>
            </a:r>
          </a:p>
          <a:p>
            <a:pPr algn="ctr"/>
            <a:r>
              <a:rPr lang="en-US"/>
              <a:t>False Charges Against Dispensationalism </a:t>
            </a:r>
          </a:p>
          <a:p>
            <a:pPr algn="ctr"/>
            <a:r>
              <a:rPr lang="en-US"/>
              <a:t>September 30, 2020</a:t>
            </a:r>
            <a:endParaRPr lang="en-US" dirty="0"/>
          </a:p>
        </p:txBody>
      </p:sp>
    </p:spTree>
    <p:extLst>
      <p:ext uri="{BB962C8B-B14F-4D97-AF65-F5344CB8AC3E}">
        <p14:creationId xmlns:p14="http://schemas.microsoft.com/office/powerpoint/2010/main" val="368285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18819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79146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60289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endParaRPr>
          </a:p>
        </p:txBody>
      </p:sp>
    </p:spTree>
    <p:extLst>
      <p:ext uri="{BB962C8B-B14F-4D97-AF65-F5344CB8AC3E}">
        <p14:creationId xmlns:p14="http://schemas.microsoft.com/office/powerpoint/2010/main" val="80536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95008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57807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25639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952920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68AAA5-9D9B-4212-A0D0-090DC4D09D65}"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830088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68AAA5-9D9B-4212-A0D0-090DC4D09D65}"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273123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AAA5-9D9B-4212-A0D0-090DC4D09D65}"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82422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477831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5522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57752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330069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434741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endParaRPr>
          </a:p>
        </p:txBody>
      </p:sp>
    </p:spTree>
    <p:extLst>
      <p:ext uri="{BB962C8B-B14F-4D97-AF65-F5344CB8AC3E}">
        <p14:creationId xmlns:p14="http://schemas.microsoft.com/office/powerpoint/2010/main" val="52459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68AAA5-9D9B-4212-A0D0-090DC4D09D65}"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98997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01520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68AAA5-9D9B-4212-A0D0-090DC4D09D65}"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42073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68AAA5-9D9B-4212-A0D0-090DC4D09D65}"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45315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AAA5-9D9B-4212-A0D0-090DC4D09D65}"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96989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5993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08189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68AAA5-9D9B-4212-A0D0-090DC4D09D65}" type="datetimeFigureOut">
              <a:rPr lang="en-US" smtClean="0"/>
              <a:t>9/30/2020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5C52A3-9897-47E2-BB87-DD2693676B83}" type="slidenum">
              <a:rPr lang="en-US" smtClean="0"/>
              <a:t>‹#›</a:t>
            </a:fld>
            <a:endParaRPr lang="en-US"/>
          </a:p>
        </p:txBody>
      </p:sp>
    </p:spTree>
    <p:extLst>
      <p:ext uri="{BB962C8B-B14F-4D97-AF65-F5344CB8AC3E}">
        <p14:creationId xmlns:p14="http://schemas.microsoft.com/office/powerpoint/2010/main" val="172291165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68AAA5-9D9B-4212-A0D0-090DC4D09D65}" type="datetimeFigureOut">
              <a:rPr lang="en-US" smtClean="0"/>
              <a:t>9/30/2020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5C52A3-9897-47E2-BB87-DD2693676B83}" type="slidenum">
              <a:rPr lang="en-US" smtClean="0"/>
              <a:t>‹#›</a:t>
            </a:fld>
            <a:endParaRPr lang="en-US"/>
          </a:p>
        </p:txBody>
      </p:sp>
    </p:spTree>
    <p:extLst>
      <p:ext uri="{BB962C8B-B14F-4D97-AF65-F5344CB8AC3E}">
        <p14:creationId xmlns:p14="http://schemas.microsoft.com/office/powerpoint/2010/main" val="30271574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iddletownbiblechurch.org/dispen/dispensa.ht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http://www.middletownbiblechurch.org/dispen/canfield.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biblicalevangelist.org/index.php?id=1688"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slbc.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www.middletownbiblechurch.org/" TargetMode="External"/><Relationship Id="rId4" Type="http://schemas.openxmlformats.org/officeDocument/2006/relationships/hyperlink" Target="http://www.hollyhillsbiblechurch.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6195"/>
            <a:ext cx="6858000" cy="1024071"/>
          </a:xfrm>
        </p:spPr>
        <p:txBody>
          <a:bodyPr anchor="ctr"/>
          <a:lstStyle/>
          <a:p>
            <a:pPr>
              <a:lnSpc>
                <a:spcPct val="100000"/>
              </a:lnSpc>
            </a:pPr>
            <a:r>
              <a:rPr lang="en-US" b="1" dirty="0">
                <a:latin typeface="+mn-lt"/>
              </a:rPr>
              <a:t>Biblical Dispensationalism</a:t>
            </a:r>
          </a:p>
        </p:txBody>
      </p:sp>
      <p:pic>
        <p:nvPicPr>
          <p:cNvPr id="4" name="Picture 3" descr="A person in a blue shirt is smiling at the camera&#10;&#10;Description generated with very high confidence">
            <a:extLst>
              <a:ext uri="{FF2B5EF4-FFF2-40B4-BE49-F238E27FC236}">
                <a16:creationId xmlns:a16="http://schemas.microsoft.com/office/drawing/2014/main" id="{33C2754A-9E63-4CE6-8EF8-3F30A4F037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687" y="5671070"/>
            <a:ext cx="977315" cy="1097280"/>
          </a:xfrm>
          <a:prstGeom prst="ellipse">
            <a:avLst/>
          </a:prstGeom>
        </p:spPr>
      </p:pic>
      <p:sp>
        <p:nvSpPr>
          <p:cNvPr id="5" name="Title 1">
            <a:extLst>
              <a:ext uri="{FF2B5EF4-FFF2-40B4-BE49-F238E27FC236}">
                <a16:creationId xmlns:a16="http://schemas.microsoft.com/office/drawing/2014/main" id="{97EC0916-2A0D-4634-84DA-E34C1BFBF1BC}"/>
              </a:ext>
            </a:extLst>
          </p:cNvPr>
          <p:cNvSpPr txBox="1">
            <a:spLocks/>
          </p:cNvSpPr>
          <p:nvPr/>
        </p:nvSpPr>
        <p:spPr>
          <a:xfrm>
            <a:off x="2138311" y="6030540"/>
            <a:ext cx="4867375" cy="7378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Arial" charset="0"/>
              </a:rPr>
              <a:t>Jim McGowan, MTS, Th.D.</a:t>
            </a:r>
          </a:p>
        </p:txBody>
      </p:sp>
      <p:pic>
        <p:nvPicPr>
          <p:cNvPr id="6" name="Picture 5">
            <a:extLst>
              <a:ext uri="{FF2B5EF4-FFF2-40B4-BE49-F238E27FC236}">
                <a16:creationId xmlns:a16="http://schemas.microsoft.com/office/drawing/2014/main" id="{5EBA679E-129E-4650-B9A3-7EE27D58FFB2}"/>
              </a:ext>
            </a:extLst>
          </p:cNvPr>
          <p:cNvPicPr>
            <a:picLocks noChangeAspect="1"/>
          </p:cNvPicPr>
          <p:nvPr/>
        </p:nvPicPr>
        <p:blipFill>
          <a:blip r:embed="rId4"/>
          <a:stretch>
            <a:fillRect/>
          </a:stretch>
        </p:blipFill>
        <p:spPr>
          <a:xfrm>
            <a:off x="194692" y="1999364"/>
            <a:ext cx="8754615" cy="2859272"/>
          </a:xfrm>
          <a:prstGeom prst="rect">
            <a:avLst/>
          </a:prstGeom>
          <a:solidFill>
            <a:schemeClr val="bg1"/>
          </a:solidFill>
        </p:spPr>
      </p:pic>
    </p:spTree>
    <p:extLst>
      <p:ext uri="{BB962C8B-B14F-4D97-AF65-F5344CB8AC3E}">
        <p14:creationId xmlns:p14="http://schemas.microsoft.com/office/powerpoint/2010/main" val="101118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8F7C1380-141E-4A27-8026-898696AE8855}"/>
              </a:ext>
            </a:extLst>
          </p:cNvPr>
          <p:cNvSpPr/>
          <p:nvPr/>
        </p:nvSpPr>
        <p:spPr>
          <a:xfrm>
            <a:off x="123937" y="138020"/>
            <a:ext cx="8896125" cy="2119170"/>
          </a:xfrm>
          <a:prstGeom prst="rect">
            <a:avLst/>
          </a:prstGeom>
        </p:spPr>
        <p:txBody>
          <a:bodyPr wrap="square">
            <a:spAutoFit/>
          </a:bodyPr>
          <a:lstStyle/>
          <a:p>
            <a:pPr algn="ctr">
              <a:spcBef>
                <a:spcPts val="600"/>
              </a:spcBef>
              <a:spcAft>
                <a:spcPts val="600"/>
              </a:spcAft>
            </a:pPr>
            <a:r>
              <a:rPr lang="en-US" sz="3200" b="1" dirty="0"/>
              <a:t>Galatians 6:14</a:t>
            </a:r>
          </a:p>
          <a:p>
            <a:pPr>
              <a:lnSpc>
                <a:spcPct val="115000"/>
              </a:lnSpc>
              <a:spcAft>
                <a:spcPts val="1000"/>
              </a:spcAft>
            </a:pPr>
            <a:r>
              <a:rPr lang="en-US" sz="2400" baseline="30000" dirty="0">
                <a:latin typeface="Calibri" panose="020F0502020204030204" pitchFamily="34" charset="0"/>
              </a:rPr>
              <a:t>14</a:t>
            </a:r>
            <a:r>
              <a:rPr lang="en-US" sz="2400" dirty="0">
                <a:latin typeface="Calibri" panose="020F0502020204030204" pitchFamily="34" charset="0"/>
              </a:rPr>
              <a:t> </a:t>
            </a:r>
            <a:r>
              <a:rPr lang="en-US" sz="2800" dirty="0">
                <a:latin typeface="Calibri" panose="020F0502020204030204" pitchFamily="34" charset="0"/>
              </a:rPr>
              <a:t>But may it never be that I would boast, </a:t>
            </a:r>
            <a:r>
              <a:rPr lang="en-US" sz="2800" b="1" u="sng" dirty="0">
                <a:solidFill>
                  <a:srgbClr val="0000CC"/>
                </a:solidFill>
                <a:latin typeface="Calibri" panose="020F0502020204030204" pitchFamily="34" charset="0"/>
                <a:cs typeface="Calibri" panose="020F0502020204030204" pitchFamily="34" charset="0"/>
              </a:rPr>
              <a:t>except in the cross of our Lord Jesus Christ</a:t>
            </a:r>
            <a:r>
              <a:rPr lang="en-US" sz="2800" dirty="0">
                <a:latin typeface="Calibri" panose="020F0502020204030204" pitchFamily="34" charset="0"/>
              </a:rPr>
              <a:t>, through which the world has been crucified to me, and I to the world.</a:t>
            </a:r>
            <a:r>
              <a:rPr lang="en-US" sz="2400" dirty="0">
                <a:latin typeface="Calibri" panose="020F0502020204030204" pitchFamily="34" charset="0"/>
              </a:rPr>
              <a:t> </a:t>
            </a:r>
          </a:p>
        </p:txBody>
      </p:sp>
      <p:sp>
        <p:nvSpPr>
          <p:cNvPr id="6" name="Rectangle 5">
            <a:extLst>
              <a:ext uri="{FF2B5EF4-FFF2-40B4-BE49-F238E27FC236}">
                <a16:creationId xmlns:a16="http://schemas.microsoft.com/office/drawing/2014/main" id="{09384190-EB8E-45CC-B4C7-B510454DE6B4}"/>
              </a:ext>
            </a:extLst>
          </p:cNvPr>
          <p:cNvSpPr/>
          <p:nvPr/>
        </p:nvSpPr>
        <p:spPr>
          <a:xfrm>
            <a:off x="276337" y="2617175"/>
            <a:ext cx="8896125" cy="1623650"/>
          </a:xfrm>
          <a:prstGeom prst="rect">
            <a:avLst/>
          </a:prstGeom>
        </p:spPr>
        <p:txBody>
          <a:bodyPr wrap="square">
            <a:spAutoFit/>
          </a:bodyPr>
          <a:lstStyle/>
          <a:p>
            <a:pPr algn="ctr">
              <a:spcBef>
                <a:spcPts val="600"/>
              </a:spcBef>
              <a:spcAft>
                <a:spcPts val="600"/>
              </a:spcAft>
            </a:pPr>
            <a:r>
              <a:rPr lang="en-US" sz="3200" b="1" dirty="0"/>
              <a:t>1 Corinthians 2:22</a:t>
            </a:r>
          </a:p>
          <a:p>
            <a:pPr>
              <a:lnSpc>
                <a:spcPct val="115000"/>
              </a:lnSpc>
              <a:spcAft>
                <a:spcPts val="1000"/>
              </a:spcAft>
            </a:pPr>
            <a:r>
              <a:rPr lang="en-US" sz="2800" dirty="0">
                <a:latin typeface="Calibri" panose="020F0502020204030204" pitchFamily="34" charset="0"/>
              </a:rPr>
              <a:t>For I determined to know nothing among you </a:t>
            </a:r>
            <a:r>
              <a:rPr lang="en-US" sz="2800" b="1" u="sng" dirty="0">
                <a:solidFill>
                  <a:srgbClr val="0000CC"/>
                </a:solidFill>
                <a:latin typeface="Calibri" panose="020F0502020204030204" pitchFamily="34" charset="0"/>
                <a:cs typeface="Calibri" panose="020F0502020204030204" pitchFamily="34" charset="0"/>
              </a:rPr>
              <a:t>except Jesus Christ, and Him crucified</a:t>
            </a:r>
            <a:r>
              <a:rPr lang="en-US" sz="2800" dirty="0">
                <a:latin typeface="Calibri" panose="020F0502020204030204" pitchFamily="34" charset="0"/>
              </a:rPr>
              <a:t>.</a:t>
            </a:r>
            <a:r>
              <a:rPr lang="en-US" sz="2400" dirty="0">
                <a:latin typeface="Calibri" panose="020F0502020204030204" pitchFamily="34" charset="0"/>
              </a:rPr>
              <a:t> </a:t>
            </a:r>
            <a:endParaRPr lang="en-US" sz="2700" dirty="0">
              <a:latin typeface="Calibri" panose="020F0502020204030204" pitchFamily="34" charset="0"/>
            </a:endParaRPr>
          </a:p>
        </p:txBody>
      </p:sp>
    </p:spTree>
    <p:extLst>
      <p:ext uri="{BB962C8B-B14F-4D97-AF65-F5344CB8AC3E}">
        <p14:creationId xmlns:p14="http://schemas.microsoft.com/office/powerpoint/2010/main" val="63717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9" y="1655618"/>
            <a:ext cx="9040483" cy="3546764"/>
          </a:xfrm>
        </p:spPr>
        <p:txBody>
          <a:bodyPr>
            <a:noAutofit/>
          </a:bodyPr>
          <a:lstStyle/>
          <a:p>
            <a:pPr marL="233363" lvl="1" indent="-233363" algn="just">
              <a:lnSpc>
                <a:spcPct val="100000"/>
              </a:lnSpc>
              <a:spcBef>
                <a:spcPts val="750"/>
              </a:spcBef>
              <a:spcAft>
                <a:spcPts val="600"/>
              </a:spcAft>
            </a:pPr>
            <a:r>
              <a:rPr lang="en-US" sz="2800" b="1" dirty="0"/>
              <a:t>R.C. Sproul Jr. – </a:t>
            </a:r>
            <a:r>
              <a:rPr lang="en-US" sz="2800" b="1" i="1" dirty="0">
                <a:solidFill>
                  <a:srgbClr val="0000CC"/>
                </a:solidFill>
                <a:latin typeface="Calibri" panose="020F0502020204030204" pitchFamily="34" charset="0"/>
                <a:cs typeface="Calibri" panose="020F0502020204030204" pitchFamily="34" charset="0"/>
              </a:rPr>
              <a:t>“We're not dispensationalists here...</a:t>
            </a:r>
            <a:r>
              <a:rPr lang="en-US" sz="2800" b="1" i="1" dirty="0"/>
              <a:t> </a:t>
            </a:r>
            <a:r>
              <a:rPr lang="en-US" sz="2800" b="1" dirty="0"/>
              <a:t>We believe that the church is essentially Israel.</a:t>
            </a:r>
            <a:r>
              <a:rPr lang="en-US" sz="2800" dirty="0"/>
              <a:t> We believe that the answer to, </a:t>
            </a:r>
            <a:r>
              <a:rPr lang="en-US" sz="2800" b="1" i="1" dirty="0">
                <a:solidFill>
                  <a:srgbClr val="0000CC"/>
                </a:solidFill>
                <a:latin typeface="Calibri" panose="020F0502020204030204" pitchFamily="34" charset="0"/>
                <a:cs typeface="Calibri" panose="020F0502020204030204" pitchFamily="34" charset="0"/>
              </a:rPr>
              <a:t>"What about the Jews?" is, "Here we are."  We deny that the church is God's "plan B."</a:t>
            </a:r>
            <a:r>
              <a:rPr lang="en-US" sz="2800" b="1" i="1" dirty="0"/>
              <a:t>  </a:t>
            </a:r>
            <a:r>
              <a:rPr lang="en-US" sz="2800" dirty="0"/>
              <a:t>We deny that we are living in God's redemptive parenthesis, and that sometime in the next three, no two, no eight, no seven years, He'll get back to His real work, dealing with the Jews”.</a:t>
            </a:r>
            <a:endParaRPr lang="en-US" sz="2800" i="1"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314" y="5206122"/>
            <a:ext cx="855879" cy="1097280"/>
          </a:xfrm>
          <a:prstGeom prst="rect">
            <a:avLst/>
          </a:prstGeom>
        </p:spPr>
      </p:pic>
      <p:sp>
        <p:nvSpPr>
          <p:cNvPr id="7" name="Title 1">
            <a:extLst>
              <a:ext uri="{FF2B5EF4-FFF2-40B4-BE49-F238E27FC236}">
                <a16:creationId xmlns:a16="http://schemas.microsoft.com/office/drawing/2014/main" id="{A9C3CE55-508E-453C-BC91-E64DE5BA5115}"/>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pic>
        <p:nvPicPr>
          <p:cNvPr id="4" name="Picture 3">
            <a:extLst>
              <a:ext uri="{FF2B5EF4-FFF2-40B4-BE49-F238E27FC236}">
                <a16:creationId xmlns:a16="http://schemas.microsoft.com/office/drawing/2014/main" id="{FA7061BF-1578-4705-95F3-1574DE841E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9200" y="5206122"/>
            <a:ext cx="1625600" cy="914400"/>
          </a:xfrm>
          <a:prstGeom prst="rect">
            <a:avLst/>
          </a:prstGeom>
          <a:ln w="28575">
            <a:solidFill>
              <a:srgbClr val="FF0000"/>
            </a:solidFill>
          </a:ln>
        </p:spPr>
      </p:pic>
      <p:sp>
        <p:nvSpPr>
          <p:cNvPr id="8" name="TextBox 7">
            <a:extLst>
              <a:ext uri="{FF2B5EF4-FFF2-40B4-BE49-F238E27FC236}">
                <a16:creationId xmlns:a16="http://schemas.microsoft.com/office/drawing/2014/main" id="{7CA992E1-E8F2-4216-BF08-1240ACCA5F0A}"/>
              </a:ext>
            </a:extLst>
          </p:cNvPr>
          <p:cNvSpPr txBox="1"/>
          <p:nvPr/>
        </p:nvSpPr>
        <p:spPr>
          <a:xfrm>
            <a:off x="1163586" y="6451724"/>
            <a:ext cx="6816828" cy="369332"/>
          </a:xfrm>
          <a:prstGeom prst="rect">
            <a:avLst/>
          </a:prstGeom>
          <a:noFill/>
        </p:spPr>
        <p:txBody>
          <a:bodyPr wrap="square">
            <a:spAutoFit/>
          </a:bodyPr>
          <a:lstStyle/>
          <a:p>
            <a:pPr algn="ctr"/>
            <a:r>
              <a:rPr lang="en-US" sz="1800" i="1" dirty="0"/>
              <a:t>Table Talk magazine, published by Ligonier Ministries, Spring of 1999.</a:t>
            </a:r>
            <a:endParaRPr lang="en-US" dirty="0"/>
          </a:p>
        </p:txBody>
      </p:sp>
    </p:spTree>
    <p:extLst>
      <p:ext uri="{BB962C8B-B14F-4D97-AF65-F5344CB8AC3E}">
        <p14:creationId xmlns:p14="http://schemas.microsoft.com/office/powerpoint/2010/main" val="193682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397" y="1587260"/>
            <a:ext cx="7722086" cy="2203001"/>
          </a:xfrm>
        </p:spPr>
        <p:txBody>
          <a:bodyPr>
            <a:noAutofit/>
          </a:bodyPr>
          <a:lstStyle/>
          <a:p>
            <a:pPr marL="233363" lvl="1" indent="-233363" algn="just">
              <a:lnSpc>
                <a:spcPct val="100000"/>
              </a:lnSpc>
              <a:spcBef>
                <a:spcPts val="750"/>
              </a:spcBef>
              <a:spcAft>
                <a:spcPts val="600"/>
              </a:spcAft>
            </a:pPr>
            <a:r>
              <a:rPr lang="en-US" sz="2800" b="1" dirty="0"/>
              <a:t>Hebrew Christian scholar, Dr. Arnold G. Fruchtenbaum responded to Sproul’s outlandish statement with this piercing riposte: </a:t>
            </a:r>
            <a:r>
              <a:rPr lang="en-US" sz="2800" b="1" i="1" dirty="0">
                <a:solidFill>
                  <a:srgbClr val="0000CC"/>
                </a:solidFill>
                <a:latin typeface="Calibri" panose="020F0502020204030204" pitchFamily="34" charset="0"/>
                <a:cs typeface="Calibri" panose="020F0502020204030204" pitchFamily="34" charset="0"/>
              </a:rPr>
              <a:t>“Too bad you were not declaring this on the streets of Berlin around 1941.” </a:t>
            </a:r>
          </a:p>
        </p:txBody>
      </p:sp>
      <p:sp>
        <p:nvSpPr>
          <p:cNvPr id="7" name="Title 1">
            <a:extLst>
              <a:ext uri="{FF2B5EF4-FFF2-40B4-BE49-F238E27FC236}">
                <a16:creationId xmlns:a16="http://schemas.microsoft.com/office/drawing/2014/main" id="{A9C3CE55-508E-453C-BC91-E64DE5BA5115}"/>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pic>
        <p:nvPicPr>
          <p:cNvPr id="4" name="Picture 3">
            <a:extLst>
              <a:ext uri="{FF2B5EF4-FFF2-40B4-BE49-F238E27FC236}">
                <a16:creationId xmlns:a16="http://schemas.microsoft.com/office/drawing/2014/main" id="{A9DAF657-A587-4523-A92F-6C10BE9B18D4}"/>
              </a:ext>
            </a:extLst>
          </p:cNvPr>
          <p:cNvPicPr>
            <a:picLocks noChangeAspect="1"/>
          </p:cNvPicPr>
          <p:nvPr/>
        </p:nvPicPr>
        <p:blipFill>
          <a:blip r:embed="rId3"/>
          <a:stretch>
            <a:fillRect/>
          </a:stretch>
        </p:blipFill>
        <p:spPr>
          <a:xfrm>
            <a:off x="229814" y="1696140"/>
            <a:ext cx="1106841" cy="1371600"/>
          </a:xfrm>
          <a:prstGeom prst="rect">
            <a:avLst/>
          </a:prstGeom>
        </p:spPr>
      </p:pic>
      <p:pic>
        <p:nvPicPr>
          <p:cNvPr id="2" name="Picture 1">
            <a:extLst>
              <a:ext uri="{FF2B5EF4-FFF2-40B4-BE49-F238E27FC236}">
                <a16:creationId xmlns:a16="http://schemas.microsoft.com/office/drawing/2014/main" id="{B76744E5-26D2-479C-8202-72CADB070DDE}"/>
              </a:ext>
            </a:extLst>
          </p:cNvPr>
          <p:cNvPicPr>
            <a:picLocks noChangeAspect="1"/>
          </p:cNvPicPr>
          <p:nvPr/>
        </p:nvPicPr>
        <p:blipFill>
          <a:blip r:embed="rId4"/>
          <a:stretch>
            <a:fillRect/>
          </a:stretch>
        </p:blipFill>
        <p:spPr>
          <a:xfrm>
            <a:off x="2858036" y="3773059"/>
            <a:ext cx="3427928" cy="2286000"/>
          </a:xfrm>
          <a:prstGeom prst="rect">
            <a:avLst/>
          </a:prstGeom>
        </p:spPr>
      </p:pic>
      <p:sp>
        <p:nvSpPr>
          <p:cNvPr id="8" name="TextBox 7">
            <a:extLst>
              <a:ext uri="{FF2B5EF4-FFF2-40B4-BE49-F238E27FC236}">
                <a16:creationId xmlns:a16="http://schemas.microsoft.com/office/drawing/2014/main" id="{354999B3-EFD4-4321-9065-C77BE1309CA0}"/>
              </a:ext>
            </a:extLst>
          </p:cNvPr>
          <p:cNvSpPr txBox="1"/>
          <p:nvPr/>
        </p:nvSpPr>
        <p:spPr>
          <a:xfrm>
            <a:off x="494146" y="6137781"/>
            <a:ext cx="8155709" cy="646331"/>
          </a:xfrm>
          <a:prstGeom prst="rect">
            <a:avLst/>
          </a:prstGeom>
          <a:noFill/>
        </p:spPr>
        <p:txBody>
          <a:bodyPr wrap="square">
            <a:spAutoFit/>
          </a:bodyPr>
          <a:lstStyle/>
          <a:p>
            <a:pPr marL="0" marR="0" lvl="1" indent="0" algn="just" defTabSz="685800" rtl="0" eaLnBrk="1" fontAlgn="auto" latinLnBrk="0" hangingPunct="1">
              <a:lnSpc>
                <a:spcPct val="100000"/>
              </a:lnSpc>
              <a:spcBef>
                <a:spcPts val="750"/>
              </a:spcBef>
              <a:spcAft>
                <a:spcPts val="600"/>
              </a:spcAft>
              <a:buClrTx/>
              <a:buSzTx/>
              <a:buFont typeface="Arial" panose="020B0604020202020204" pitchFamily="34" charset="0"/>
              <a:buNone/>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Andrew D. Robinson, author of </a:t>
            </a:r>
            <a:r>
              <a:rPr kumimoji="0" lang="en-US" b="1" i="1" u="none" strike="noStrike" kern="1200" cap="none" spc="0" normalizeH="0" baseline="0" noProof="0" dirty="0">
                <a:ln>
                  <a:noFill/>
                </a:ln>
                <a:solidFill>
                  <a:prstClr val="black"/>
                </a:solidFill>
                <a:effectLst/>
                <a:uLnTx/>
                <a:uFillTx/>
                <a:latin typeface="Calibri" panose="020F0502020204030204"/>
                <a:ea typeface="+mn-ea"/>
                <a:cs typeface="+mn-cs"/>
              </a:rPr>
              <a:t>Israel Betrayed</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quoted in the Summer 2018 edition of the Ariel Ministries Magazine, Cover Story entitled, “A Doctrine of Demons” pgs. 10-13</a:t>
            </a:r>
          </a:p>
        </p:txBody>
      </p:sp>
    </p:spTree>
    <p:extLst>
      <p:ext uri="{BB962C8B-B14F-4D97-AF65-F5344CB8AC3E}">
        <p14:creationId xmlns:p14="http://schemas.microsoft.com/office/powerpoint/2010/main" val="354222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70" y="1587260"/>
            <a:ext cx="8919713" cy="4390846"/>
          </a:xfrm>
        </p:spPr>
        <p:txBody>
          <a:bodyPr>
            <a:noAutofit/>
          </a:bodyPr>
          <a:lstStyle/>
          <a:p>
            <a:pPr marL="233363" lvl="1" indent="-233363" algn="just">
              <a:lnSpc>
                <a:spcPct val="100000"/>
              </a:lnSpc>
              <a:spcBef>
                <a:spcPts val="750"/>
              </a:spcBef>
              <a:spcAft>
                <a:spcPts val="600"/>
              </a:spcAft>
            </a:pPr>
            <a:r>
              <a:rPr lang="en-US" sz="2800" dirty="0"/>
              <a:t>Dispensationalists </a:t>
            </a:r>
            <a:r>
              <a:rPr lang="en-US" sz="2800" b="1" u="sng" dirty="0">
                <a:solidFill>
                  <a:srgbClr val="0000CC"/>
                </a:solidFill>
                <a:latin typeface="Calibri" panose="020F0502020204030204" pitchFamily="34" charset="0"/>
                <a:cs typeface="Calibri" panose="020F0502020204030204" pitchFamily="34" charset="0"/>
              </a:rPr>
              <a:t>NEVER</a:t>
            </a:r>
            <a:r>
              <a:rPr lang="en-US" sz="2800" dirty="0"/>
              <a:t> speak of the church being “Plan B”.</a:t>
            </a:r>
            <a:r>
              <a:rPr lang="en-US" sz="2800" i="1" dirty="0"/>
              <a:t> </a:t>
            </a:r>
            <a:r>
              <a:rPr lang="en-US" sz="2800" b="1" dirty="0">
                <a:solidFill>
                  <a:srgbClr val="0000CC"/>
                </a:solidFill>
                <a:latin typeface="Calibri" panose="020F0502020204030204" pitchFamily="34" charset="0"/>
                <a:cs typeface="Calibri" panose="020F0502020204030204" pitchFamily="34" charset="0"/>
              </a:rPr>
              <a:t>“Known unto God are </a:t>
            </a:r>
            <a:r>
              <a:rPr lang="en-US" sz="2800" b="1" i="1" u="sng" dirty="0">
                <a:solidFill>
                  <a:srgbClr val="0000CC"/>
                </a:solidFill>
                <a:highlight>
                  <a:srgbClr val="FFFF00"/>
                </a:highlight>
                <a:latin typeface="Calibri" panose="020F0502020204030204" pitchFamily="34" charset="0"/>
                <a:cs typeface="Calibri" panose="020F0502020204030204" pitchFamily="34" charset="0"/>
              </a:rPr>
              <a:t>all His works</a:t>
            </a:r>
            <a:r>
              <a:rPr lang="en-US" sz="2800" b="1" dirty="0">
                <a:solidFill>
                  <a:srgbClr val="0000CC"/>
                </a:solidFill>
                <a:latin typeface="Calibri" panose="020F0502020204030204" pitchFamily="34" charset="0"/>
                <a:cs typeface="Calibri" panose="020F0502020204030204" pitchFamily="34" charset="0"/>
              </a:rPr>
              <a:t> from the beginning of the world” (Acts 15:18), </a:t>
            </a:r>
            <a:r>
              <a:rPr lang="en-US" sz="2800" dirty="0"/>
              <a:t>and this includes His </a:t>
            </a:r>
            <a:r>
              <a:rPr lang="en-US" sz="2800" b="1" i="1" u="sng" dirty="0">
                <a:solidFill>
                  <a:srgbClr val="0000CC"/>
                </a:solidFill>
                <a:highlight>
                  <a:srgbClr val="FFFF00"/>
                </a:highlight>
                <a:latin typeface="Calibri" panose="020F0502020204030204" pitchFamily="34" charset="0"/>
                <a:cs typeface="Calibri" panose="020F0502020204030204" pitchFamily="34" charset="0"/>
              </a:rPr>
              <a:t>distinct plans</a:t>
            </a:r>
            <a:r>
              <a:rPr lang="en-US" sz="2800" dirty="0"/>
              <a:t> for Israel and the Church. </a:t>
            </a:r>
          </a:p>
          <a:p>
            <a:pPr marL="233363" lvl="1" indent="-233363" algn="just">
              <a:lnSpc>
                <a:spcPct val="100000"/>
              </a:lnSpc>
              <a:spcBef>
                <a:spcPts val="750"/>
              </a:spcBef>
              <a:spcAft>
                <a:spcPts val="600"/>
              </a:spcAft>
            </a:pPr>
            <a:r>
              <a:rPr lang="en-US" sz="2800" dirty="0"/>
              <a:t>The </a:t>
            </a:r>
            <a:r>
              <a:rPr lang="en-US" sz="2800" b="1" i="1" dirty="0">
                <a:solidFill>
                  <a:srgbClr val="0000CC"/>
                </a:solidFill>
                <a:latin typeface="Calibri" panose="020F0502020204030204" pitchFamily="34" charset="0"/>
                <a:cs typeface="Calibri" panose="020F0502020204030204" pitchFamily="34" charset="0"/>
              </a:rPr>
              <a:t>“</a:t>
            </a:r>
            <a:r>
              <a:rPr lang="en-US" sz="2800" b="1" i="1" u="sng" dirty="0">
                <a:solidFill>
                  <a:srgbClr val="0000CC"/>
                </a:solidFill>
                <a:latin typeface="Calibri" panose="020F0502020204030204" pitchFamily="34" charset="0"/>
                <a:cs typeface="Calibri" panose="020F0502020204030204" pitchFamily="34" charset="0"/>
              </a:rPr>
              <a:t>one new man</a:t>
            </a:r>
            <a:r>
              <a:rPr lang="en-US" sz="2800" b="1" i="1" dirty="0">
                <a:solidFill>
                  <a:srgbClr val="0000CC"/>
                </a:solidFill>
                <a:latin typeface="Calibri" panose="020F0502020204030204" pitchFamily="34" charset="0"/>
                <a:cs typeface="Calibri" panose="020F0502020204030204" pitchFamily="34" charset="0"/>
              </a:rPr>
              <a:t>” </a:t>
            </a:r>
            <a:r>
              <a:rPr lang="en-US" sz="2800" dirty="0"/>
              <a:t>(Eph. 2:15), the </a:t>
            </a:r>
            <a:r>
              <a:rPr lang="en-US" sz="2800" b="1" i="1" dirty="0">
                <a:solidFill>
                  <a:srgbClr val="0000CC"/>
                </a:solidFill>
                <a:latin typeface="Calibri" panose="020F0502020204030204" pitchFamily="34" charset="0"/>
                <a:cs typeface="Calibri" panose="020F0502020204030204" pitchFamily="34" charset="0"/>
              </a:rPr>
              <a:t>“</a:t>
            </a:r>
            <a:r>
              <a:rPr lang="en-US" sz="2800" b="1" i="1" u="sng" dirty="0">
                <a:solidFill>
                  <a:srgbClr val="0000CC"/>
                </a:solidFill>
                <a:latin typeface="Calibri" panose="020F0502020204030204" pitchFamily="34" charset="0"/>
                <a:cs typeface="Calibri" panose="020F0502020204030204" pitchFamily="34" charset="0"/>
              </a:rPr>
              <a:t>body of Christ</a:t>
            </a:r>
            <a:r>
              <a:rPr lang="en-US" sz="2800" b="1" i="1" dirty="0">
                <a:solidFill>
                  <a:srgbClr val="0000CC"/>
                </a:solidFill>
                <a:latin typeface="Calibri" panose="020F0502020204030204" pitchFamily="34" charset="0"/>
                <a:cs typeface="Calibri" panose="020F0502020204030204" pitchFamily="34" charset="0"/>
              </a:rPr>
              <a:t>”</a:t>
            </a:r>
            <a:r>
              <a:rPr lang="en-US" sz="2800" dirty="0"/>
              <a:t>, </a:t>
            </a:r>
            <a:r>
              <a:rPr lang="en-US" sz="2800" b="1" dirty="0">
                <a:solidFill>
                  <a:srgbClr val="0000CC"/>
                </a:solidFill>
                <a:latin typeface="Calibri" panose="020F0502020204030204" pitchFamily="34" charset="0"/>
                <a:cs typeface="Calibri" panose="020F0502020204030204" pitchFamily="34" charset="0"/>
              </a:rPr>
              <a:t>“</a:t>
            </a:r>
            <a:r>
              <a:rPr lang="en-US" sz="2800" b="1" u="sng" dirty="0">
                <a:solidFill>
                  <a:srgbClr val="0000CC"/>
                </a:solidFill>
                <a:latin typeface="Calibri" panose="020F0502020204030204" pitchFamily="34" charset="0"/>
                <a:cs typeface="Calibri" panose="020F0502020204030204" pitchFamily="34" charset="0"/>
              </a:rPr>
              <a:t>the Church</a:t>
            </a:r>
            <a:r>
              <a:rPr lang="en-US" sz="2800" b="1" dirty="0">
                <a:solidFill>
                  <a:srgbClr val="0000CC"/>
                </a:solidFill>
                <a:latin typeface="Calibri" panose="020F0502020204030204" pitchFamily="34" charset="0"/>
                <a:cs typeface="Calibri" panose="020F0502020204030204" pitchFamily="34" charset="0"/>
              </a:rPr>
              <a:t>”</a:t>
            </a:r>
            <a:r>
              <a:rPr lang="en-US" sz="2800" dirty="0"/>
              <a:t>, was a </a:t>
            </a:r>
            <a:r>
              <a:rPr lang="en-US" sz="2800" b="1" i="1" dirty="0">
                <a:solidFill>
                  <a:srgbClr val="0000CC"/>
                </a:solidFill>
                <a:latin typeface="Calibri" panose="020F0502020204030204" pitchFamily="34" charset="0"/>
                <a:cs typeface="Calibri" panose="020F0502020204030204" pitchFamily="34" charset="0"/>
              </a:rPr>
              <a:t>“</a:t>
            </a:r>
            <a:r>
              <a:rPr lang="en-US" sz="2800" b="1" i="1" u="sng" dirty="0">
                <a:solidFill>
                  <a:srgbClr val="0000CC"/>
                </a:solidFill>
                <a:latin typeface="Calibri" panose="020F0502020204030204" pitchFamily="34" charset="0"/>
                <a:cs typeface="Calibri" panose="020F0502020204030204" pitchFamily="34" charset="0"/>
              </a:rPr>
              <a:t>mystery</a:t>
            </a:r>
            <a:r>
              <a:rPr lang="en-US" sz="2800" b="1" i="1" dirty="0">
                <a:solidFill>
                  <a:srgbClr val="0000CC"/>
                </a:solidFill>
                <a:latin typeface="Calibri" panose="020F0502020204030204" pitchFamily="34" charset="0"/>
                <a:cs typeface="Calibri" panose="020F0502020204030204" pitchFamily="34" charset="0"/>
              </a:rPr>
              <a:t>”</a:t>
            </a:r>
            <a:r>
              <a:rPr lang="en-US" sz="2800" b="1" i="1" dirty="0"/>
              <a:t> </a:t>
            </a:r>
            <a:r>
              <a:rPr lang="en-US" sz="2800" dirty="0"/>
              <a:t>not made known to man for ages and for generations (Ephesians 3:3-10; Colossians 1:26-27).</a:t>
            </a:r>
          </a:p>
        </p:txBody>
      </p:sp>
      <p:pic>
        <p:nvPicPr>
          <p:cNvPr id="5" name="Picture 4">
            <a:extLst>
              <a:ext uri="{FF2B5EF4-FFF2-40B4-BE49-F238E27FC236}">
                <a16:creationId xmlns:a16="http://schemas.microsoft.com/office/drawing/2014/main" id="{86C4AB65-C93B-4039-992A-2FEC703F66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667941"/>
            <a:ext cx="1625600" cy="914400"/>
          </a:xfrm>
          <a:prstGeom prst="rect">
            <a:avLst/>
          </a:prstGeom>
          <a:ln w="28575">
            <a:solidFill>
              <a:srgbClr val="FF0000"/>
            </a:solidFill>
          </a:ln>
        </p:spPr>
      </p:pic>
      <p:sp>
        <p:nvSpPr>
          <p:cNvPr id="7" name="Title 1">
            <a:extLst>
              <a:ext uri="{FF2B5EF4-FFF2-40B4-BE49-F238E27FC236}">
                <a16:creationId xmlns:a16="http://schemas.microsoft.com/office/drawing/2014/main" id="{1D84D9DF-884C-4054-AB69-5BC01AE4E494}"/>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spTree>
    <p:extLst>
      <p:ext uri="{BB962C8B-B14F-4D97-AF65-F5344CB8AC3E}">
        <p14:creationId xmlns:p14="http://schemas.microsoft.com/office/powerpoint/2010/main" val="146287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8F7C1380-141E-4A27-8026-898696AE8855}"/>
              </a:ext>
            </a:extLst>
          </p:cNvPr>
          <p:cNvSpPr/>
          <p:nvPr/>
        </p:nvSpPr>
        <p:spPr>
          <a:xfrm>
            <a:off x="123937" y="138020"/>
            <a:ext cx="8896125" cy="3677930"/>
          </a:xfrm>
          <a:prstGeom prst="rect">
            <a:avLst/>
          </a:prstGeom>
        </p:spPr>
        <p:txBody>
          <a:bodyPr wrap="square">
            <a:spAutoFit/>
          </a:bodyPr>
          <a:lstStyle/>
          <a:p>
            <a:pPr algn="ctr">
              <a:spcBef>
                <a:spcPts val="600"/>
              </a:spcBef>
              <a:spcAft>
                <a:spcPts val="600"/>
              </a:spcAft>
            </a:pPr>
            <a:r>
              <a:rPr lang="en-US" sz="3200" b="1" dirty="0"/>
              <a:t>Ephesians 2:13–15</a:t>
            </a:r>
          </a:p>
          <a:p>
            <a:pPr algn="just">
              <a:spcAft>
                <a:spcPts val="1000"/>
              </a:spcAft>
            </a:pPr>
            <a:r>
              <a:rPr lang="en-US" sz="2800" baseline="30000" dirty="0">
                <a:latin typeface="Calibri" panose="020F0502020204030204" pitchFamily="34" charset="0"/>
              </a:rPr>
              <a:t>13</a:t>
            </a:r>
            <a:r>
              <a:rPr lang="en-US" sz="2800" dirty="0">
                <a:latin typeface="Calibri" panose="020F0502020204030204" pitchFamily="34" charset="0"/>
              </a:rPr>
              <a:t> But now in Christ Jesus you who formerly were far off have been brought near by the blood of Christ. </a:t>
            </a:r>
            <a:r>
              <a:rPr lang="en-US" sz="2800" baseline="30000" dirty="0">
                <a:latin typeface="Calibri" panose="020F0502020204030204" pitchFamily="34" charset="0"/>
              </a:rPr>
              <a:t>14</a:t>
            </a:r>
            <a:r>
              <a:rPr lang="en-US" sz="2800" dirty="0">
                <a:latin typeface="Calibri" panose="020F0502020204030204" pitchFamily="34" charset="0"/>
              </a:rPr>
              <a:t> For He Himself is our peace, who made both </a:t>
            </a:r>
            <a:r>
              <a:rPr lang="en-US" sz="2800" i="1" dirty="0">
                <a:latin typeface="Calibri" panose="020F0502020204030204" pitchFamily="34" charset="0"/>
              </a:rPr>
              <a:t>groups into</a:t>
            </a:r>
            <a:r>
              <a:rPr lang="en-US" sz="2800" dirty="0">
                <a:latin typeface="Calibri" panose="020F0502020204030204" pitchFamily="34" charset="0"/>
              </a:rPr>
              <a:t> one and broke down the barrier of the dividing wall, </a:t>
            </a:r>
            <a:r>
              <a:rPr lang="en-US" sz="2800" baseline="30000" dirty="0">
                <a:latin typeface="Calibri" panose="020F0502020204030204" pitchFamily="34" charset="0"/>
              </a:rPr>
              <a:t>15</a:t>
            </a:r>
            <a:r>
              <a:rPr lang="en-US" sz="2800" dirty="0">
                <a:latin typeface="Calibri" panose="020F0502020204030204" pitchFamily="34" charset="0"/>
              </a:rPr>
              <a:t> by abolishing in His flesh the enmity, </a:t>
            </a:r>
            <a:r>
              <a:rPr lang="en-US" sz="2800" i="1" dirty="0">
                <a:latin typeface="Calibri" panose="020F0502020204030204" pitchFamily="34" charset="0"/>
              </a:rPr>
              <a:t>which is</a:t>
            </a:r>
            <a:r>
              <a:rPr lang="en-US" sz="2800" dirty="0">
                <a:latin typeface="Calibri" panose="020F0502020204030204" pitchFamily="34" charset="0"/>
              </a:rPr>
              <a:t> the Law of commandments </a:t>
            </a:r>
            <a:r>
              <a:rPr lang="en-US" sz="2800" i="1" dirty="0">
                <a:latin typeface="Calibri" panose="020F0502020204030204" pitchFamily="34" charset="0"/>
              </a:rPr>
              <a:t>contained</a:t>
            </a:r>
            <a:r>
              <a:rPr lang="en-US" sz="2800" dirty="0">
                <a:latin typeface="Calibri" panose="020F0502020204030204" pitchFamily="34" charset="0"/>
              </a:rPr>
              <a:t> in ordinances, </a:t>
            </a:r>
            <a:r>
              <a:rPr lang="en-US" sz="2800" b="1" u="sng" dirty="0">
                <a:solidFill>
                  <a:srgbClr val="0000CC"/>
                </a:solidFill>
                <a:latin typeface="Calibri" panose="020F0502020204030204" pitchFamily="34" charset="0"/>
                <a:cs typeface="Calibri" panose="020F0502020204030204" pitchFamily="34" charset="0"/>
              </a:rPr>
              <a:t>so that in Himself He might make the two into one new man</a:t>
            </a:r>
            <a:r>
              <a:rPr lang="en-US" sz="2800" dirty="0">
                <a:latin typeface="Calibri" panose="020F0502020204030204" pitchFamily="34" charset="0"/>
              </a:rPr>
              <a:t>, </a:t>
            </a:r>
            <a:r>
              <a:rPr lang="en-US" sz="2800" i="1" dirty="0">
                <a:latin typeface="Calibri" panose="020F0502020204030204" pitchFamily="34" charset="0"/>
              </a:rPr>
              <a:t>thus</a:t>
            </a:r>
            <a:r>
              <a:rPr lang="en-US" sz="2800" dirty="0">
                <a:latin typeface="Calibri" panose="020F0502020204030204" pitchFamily="34" charset="0"/>
              </a:rPr>
              <a:t> establishing peace, </a:t>
            </a:r>
          </a:p>
        </p:txBody>
      </p:sp>
    </p:spTree>
    <p:extLst>
      <p:ext uri="{BB962C8B-B14F-4D97-AF65-F5344CB8AC3E}">
        <p14:creationId xmlns:p14="http://schemas.microsoft.com/office/powerpoint/2010/main" val="280156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123938" y="163535"/>
            <a:ext cx="8896125" cy="4970591"/>
          </a:xfrm>
          <a:prstGeom prst="rect">
            <a:avLst/>
          </a:prstGeom>
        </p:spPr>
        <p:txBody>
          <a:bodyPr wrap="square">
            <a:spAutoFit/>
          </a:bodyPr>
          <a:lstStyle/>
          <a:p>
            <a:pPr algn="ctr">
              <a:spcBef>
                <a:spcPts val="600"/>
              </a:spcBef>
              <a:spcAft>
                <a:spcPts val="600"/>
              </a:spcAft>
            </a:pPr>
            <a:r>
              <a:rPr lang="en-US" sz="3200" b="1" dirty="0"/>
              <a:t>Ephesians 3:3-10</a:t>
            </a:r>
          </a:p>
          <a:p>
            <a:pPr algn="just"/>
            <a:r>
              <a:rPr lang="en-US" sz="2800" baseline="30000" dirty="0"/>
              <a:t>3</a:t>
            </a:r>
            <a:r>
              <a:rPr lang="en-US" sz="2800" dirty="0"/>
              <a:t> that </a:t>
            </a:r>
            <a:r>
              <a:rPr lang="en-US" sz="2800" b="1" u="sng" dirty="0">
                <a:solidFill>
                  <a:srgbClr val="0000CC"/>
                </a:solidFill>
                <a:latin typeface="Calibri" panose="020F0502020204030204" pitchFamily="34" charset="0"/>
                <a:cs typeface="Calibri" panose="020F0502020204030204" pitchFamily="34" charset="0"/>
              </a:rPr>
              <a:t>by revelation</a:t>
            </a:r>
            <a:r>
              <a:rPr lang="en-US" sz="2800" dirty="0"/>
              <a:t> there was made known to me the </a:t>
            </a:r>
            <a:r>
              <a:rPr lang="en-US" sz="2800" b="1" u="sng" dirty="0">
                <a:solidFill>
                  <a:srgbClr val="0000CC"/>
                </a:solidFill>
                <a:latin typeface="Calibri" panose="020F0502020204030204" pitchFamily="34" charset="0"/>
                <a:cs typeface="Calibri" panose="020F0502020204030204" pitchFamily="34" charset="0"/>
              </a:rPr>
              <a:t>mystery</a:t>
            </a:r>
            <a:r>
              <a:rPr lang="en-US" sz="2800" dirty="0"/>
              <a:t>, as I wrote before in brief. </a:t>
            </a:r>
            <a:r>
              <a:rPr lang="en-US" sz="2800" baseline="30000" dirty="0"/>
              <a:t>4</a:t>
            </a:r>
            <a:r>
              <a:rPr lang="en-US" sz="2800" dirty="0"/>
              <a:t> By referring to this, when you read you can understand my insight into the </a:t>
            </a:r>
            <a:r>
              <a:rPr lang="en-US" sz="2800" b="1" u="sng" dirty="0">
                <a:solidFill>
                  <a:srgbClr val="0000CC"/>
                </a:solidFill>
                <a:latin typeface="Calibri" panose="020F0502020204030204" pitchFamily="34" charset="0"/>
                <a:cs typeface="Calibri" panose="020F0502020204030204" pitchFamily="34" charset="0"/>
              </a:rPr>
              <a:t>mystery</a:t>
            </a:r>
            <a:r>
              <a:rPr lang="en-US" sz="2800" dirty="0"/>
              <a:t> of Christ, </a:t>
            </a:r>
            <a:r>
              <a:rPr lang="en-US" sz="2800" baseline="30000" dirty="0"/>
              <a:t>5</a:t>
            </a:r>
            <a:r>
              <a:rPr lang="en-US" sz="2800" dirty="0"/>
              <a:t> which </a:t>
            </a:r>
            <a:r>
              <a:rPr lang="en-US" sz="2800" b="1" u="sng" dirty="0">
                <a:solidFill>
                  <a:srgbClr val="0000CC"/>
                </a:solidFill>
                <a:highlight>
                  <a:srgbClr val="FFFF00"/>
                </a:highlight>
                <a:latin typeface="Calibri" panose="020F0502020204030204" pitchFamily="34" charset="0"/>
                <a:cs typeface="Calibri" panose="020F0502020204030204" pitchFamily="34" charset="0"/>
              </a:rPr>
              <a:t>in other generations was not made known</a:t>
            </a:r>
            <a:r>
              <a:rPr lang="en-US" sz="2800" dirty="0"/>
              <a:t> to the sons of men, as it has </a:t>
            </a:r>
            <a:r>
              <a:rPr lang="en-US" sz="2800" b="1" u="sng" dirty="0">
                <a:solidFill>
                  <a:srgbClr val="0000CC"/>
                </a:solidFill>
                <a:latin typeface="Calibri" panose="020F0502020204030204" pitchFamily="34" charset="0"/>
                <a:cs typeface="Calibri" panose="020F0502020204030204" pitchFamily="34" charset="0"/>
              </a:rPr>
              <a:t>now been revealed</a:t>
            </a:r>
            <a:r>
              <a:rPr lang="en-US" sz="2800" dirty="0"/>
              <a:t> to His holy apostles and prophets in the Spirit; </a:t>
            </a:r>
            <a:r>
              <a:rPr lang="en-US" sz="2800" baseline="30000" dirty="0"/>
              <a:t>6</a:t>
            </a:r>
            <a:r>
              <a:rPr lang="en-US" sz="2800" dirty="0"/>
              <a:t> to be specific, that </a:t>
            </a:r>
            <a:r>
              <a:rPr lang="en-US" sz="2800" b="1" u="sng" dirty="0">
                <a:solidFill>
                  <a:srgbClr val="0000CC"/>
                </a:solidFill>
                <a:latin typeface="Calibri" panose="020F0502020204030204" pitchFamily="34" charset="0"/>
                <a:cs typeface="Calibri" panose="020F0502020204030204" pitchFamily="34" charset="0"/>
              </a:rPr>
              <a:t>the Gentiles are fellow heirs and fellow members of the body, and fellow partakers of the promise in Christ Jesus through the gospel</a:t>
            </a:r>
            <a:r>
              <a:rPr lang="en-US" sz="2800" dirty="0"/>
              <a:t>, </a:t>
            </a:r>
            <a:r>
              <a:rPr lang="en-US" sz="2800" baseline="30000" dirty="0"/>
              <a:t>7</a:t>
            </a:r>
            <a:r>
              <a:rPr lang="en-US" sz="2800" dirty="0"/>
              <a:t> of which I was made a minister, according to the gift of God’s grace which was . . . </a:t>
            </a:r>
          </a:p>
        </p:txBody>
      </p:sp>
    </p:spTree>
    <p:extLst>
      <p:ext uri="{BB962C8B-B14F-4D97-AF65-F5344CB8AC3E}">
        <p14:creationId xmlns:p14="http://schemas.microsoft.com/office/powerpoint/2010/main" val="1153423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123938" y="163535"/>
            <a:ext cx="8896125" cy="4108817"/>
          </a:xfrm>
          <a:prstGeom prst="rect">
            <a:avLst/>
          </a:prstGeom>
        </p:spPr>
        <p:txBody>
          <a:bodyPr wrap="square">
            <a:spAutoFit/>
          </a:bodyPr>
          <a:lstStyle/>
          <a:p>
            <a:pPr algn="ctr">
              <a:spcBef>
                <a:spcPts val="600"/>
              </a:spcBef>
              <a:spcAft>
                <a:spcPts val="600"/>
              </a:spcAft>
            </a:pPr>
            <a:r>
              <a:rPr lang="en-US" sz="3200" b="1" dirty="0"/>
              <a:t>Ephesians 3:3-10</a:t>
            </a:r>
          </a:p>
          <a:p>
            <a:pPr algn="just">
              <a:spcAft>
                <a:spcPts val="1000"/>
              </a:spcAft>
            </a:pPr>
            <a:r>
              <a:rPr lang="en-US" sz="2800" dirty="0"/>
              <a:t>. . .given to me according to the working of His power. </a:t>
            </a:r>
            <a:r>
              <a:rPr lang="en-US" sz="2800" baseline="30000" dirty="0"/>
              <a:t>8</a:t>
            </a:r>
            <a:r>
              <a:rPr lang="en-US" sz="2800" dirty="0"/>
              <a:t> To me, the very least of all saints, this grace was given, to preach to the Gentiles the unfathomable riches of Christ, </a:t>
            </a:r>
            <a:r>
              <a:rPr lang="en-US" sz="2800" baseline="30000" dirty="0"/>
              <a:t>9</a:t>
            </a:r>
            <a:r>
              <a:rPr lang="en-US" sz="2800" dirty="0"/>
              <a:t> and </a:t>
            </a:r>
            <a:r>
              <a:rPr lang="en-US" sz="2800" b="1" u="sng" dirty="0">
                <a:solidFill>
                  <a:srgbClr val="0000CC"/>
                </a:solidFill>
                <a:latin typeface="Calibri" panose="020F0502020204030204" pitchFamily="34" charset="0"/>
                <a:cs typeface="Calibri" panose="020F0502020204030204" pitchFamily="34" charset="0"/>
              </a:rPr>
              <a:t>to bring to light</a:t>
            </a:r>
            <a:r>
              <a:rPr lang="en-US" sz="2800" dirty="0"/>
              <a:t> what is the </a:t>
            </a:r>
            <a:r>
              <a:rPr lang="en-US" sz="2800" b="1" u="sng" dirty="0">
                <a:solidFill>
                  <a:srgbClr val="0000CC"/>
                </a:solidFill>
                <a:highlight>
                  <a:srgbClr val="FFFF00"/>
                </a:highlight>
                <a:latin typeface="Calibri" panose="020F0502020204030204" pitchFamily="34" charset="0"/>
                <a:cs typeface="Calibri" panose="020F0502020204030204" pitchFamily="34" charset="0"/>
              </a:rPr>
              <a:t>administration</a:t>
            </a:r>
            <a:r>
              <a:rPr lang="en-US" sz="2800" dirty="0"/>
              <a:t> of the </a:t>
            </a:r>
            <a:r>
              <a:rPr lang="en-US" sz="2800" b="1" u="sng" dirty="0">
                <a:solidFill>
                  <a:srgbClr val="0000CC"/>
                </a:solidFill>
                <a:latin typeface="Calibri" panose="020F0502020204030204" pitchFamily="34" charset="0"/>
                <a:cs typeface="Calibri" panose="020F0502020204030204" pitchFamily="34" charset="0"/>
              </a:rPr>
              <a:t>mystery</a:t>
            </a:r>
            <a:r>
              <a:rPr lang="en-US" sz="2800" dirty="0"/>
              <a:t> which </a:t>
            </a:r>
            <a:r>
              <a:rPr lang="en-US" sz="2800" b="1" u="sng" dirty="0">
                <a:solidFill>
                  <a:srgbClr val="0000CC"/>
                </a:solidFill>
                <a:latin typeface="Calibri" panose="020F0502020204030204" pitchFamily="34" charset="0"/>
                <a:cs typeface="Calibri" panose="020F0502020204030204" pitchFamily="34" charset="0"/>
              </a:rPr>
              <a:t>for ages has been hidden in God</a:t>
            </a:r>
            <a:r>
              <a:rPr lang="en-US" sz="2800" dirty="0"/>
              <a:t> who created all things; </a:t>
            </a:r>
            <a:r>
              <a:rPr lang="en-US" sz="2800" baseline="30000" dirty="0"/>
              <a:t>10</a:t>
            </a:r>
            <a:r>
              <a:rPr lang="en-US" sz="2800" dirty="0"/>
              <a:t> so that the manifold wisdom of God might </a:t>
            </a:r>
            <a:r>
              <a:rPr lang="en-US" sz="2800" b="1" u="sng" dirty="0">
                <a:solidFill>
                  <a:srgbClr val="0000CC"/>
                </a:solidFill>
                <a:latin typeface="Calibri" panose="020F0502020204030204" pitchFamily="34" charset="0"/>
                <a:cs typeface="Calibri" panose="020F0502020204030204" pitchFamily="34" charset="0"/>
              </a:rPr>
              <a:t>now be made known through the church</a:t>
            </a:r>
            <a:r>
              <a:rPr lang="en-US" sz="2800" dirty="0"/>
              <a:t> to the rulers and the authorities in the heavenly places.</a:t>
            </a:r>
          </a:p>
        </p:txBody>
      </p:sp>
      <p:sp>
        <p:nvSpPr>
          <p:cNvPr id="5" name="TextBox 4">
            <a:extLst>
              <a:ext uri="{FF2B5EF4-FFF2-40B4-BE49-F238E27FC236}">
                <a16:creationId xmlns:a16="http://schemas.microsoft.com/office/drawing/2014/main" id="{171A8995-47A3-4EC4-B1FE-2580817C5BCC}"/>
              </a:ext>
            </a:extLst>
          </p:cNvPr>
          <p:cNvSpPr txBox="1"/>
          <p:nvPr/>
        </p:nvSpPr>
        <p:spPr>
          <a:xfrm>
            <a:off x="635001" y="4428898"/>
            <a:ext cx="7873999" cy="400110"/>
          </a:xfrm>
          <a:prstGeom prst="rect">
            <a:avLst/>
          </a:prstGeom>
          <a:noFill/>
        </p:spPr>
        <p:txBody>
          <a:bodyPr wrap="square">
            <a:spAutoFit/>
          </a:bodyPr>
          <a:lstStyle/>
          <a:p>
            <a:r>
              <a:rPr lang="el-GR" sz="2000" b="1" dirty="0">
                <a:highlight>
                  <a:srgbClr val="FFFF00"/>
                </a:highlight>
              </a:rPr>
              <a:t>οἰκονομία</a:t>
            </a:r>
            <a:r>
              <a:rPr lang="en-US" sz="2000" b="1" dirty="0">
                <a:highlight>
                  <a:srgbClr val="FFFF00"/>
                </a:highlight>
              </a:rPr>
              <a:t> </a:t>
            </a:r>
            <a:r>
              <a:rPr lang="en-US" sz="2000" b="1" i="1" dirty="0" err="1">
                <a:highlight>
                  <a:srgbClr val="FFFF00"/>
                </a:highlight>
              </a:rPr>
              <a:t>oikonomía</a:t>
            </a:r>
            <a:r>
              <a:rPr lang="en-US" sz="2000" b="1" i="1" dirty="0">
                <a:highlight>
                  <a:srgbClr val="FFFF00"/>
                </a:highlight>
              </a:rPr>
              <a:t> </a:t>
            </a:r>
            <a:r>
              <a:rPr lang="en-US" sz="2000" b="1" i="1" dirty="0"/>
              <a:t>- </a:t>
            </a:r>
            <a:r>
              <a:rPr lang="en-US" sz="2000" dirty="0"/>
              <a:t>a spiritual dispensation, management, or economy</a:t>
            </a:r>
          </a:p>
        </p:txBody>
      </p:sp>
    </p:spTree>
    <p:extLst>
      <p:ext uri="{BB962C8B-B14F-4D97-AF65-F5344CB8AC3E}">
        <p14:creationId xmlns:p14="http://schemas.microsoft.com/office/powerpoint/2010/main" val="146064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70" y="1587260"/>
            <a:ext cx="8919713" cy="2822815"/>
          </a:xfrm>
        </p:spPr>
        <p:txBody>
          <a:bodyPr>
            <a:noAutofit/>
          </a:bodyPr>
          <a:lstStyle/>
          <a:p>
            <a:pPr marL="0" lvl="1" indent="0" algn="just">
              <a:lnSpc>
                <a:spcPct val="100000"/>
              </a:lnSpc>
              <a:spcBef>
                <a:spcPts val="750"/>
              </a:spcBef>
              <a:spcAft>
                <a:spcPts val="600"/>
              </a:spcAft>
              <a:buNone/>
            </a:pPr>
            <a:r>
              <a:rPr lang="en-US" sz="3200" dirty="0"/>
              <a:t>“In the N.T, it [</a:t>
            </a:r>
            <a:r>
              <a:rPr lang="en-US" sz="3200" dirty="0" err="1"/>
              <a:t>mystērion</a:t>
            </a:r>
            <a:r>
              <a:rPr lang="en-US" sz="3200" dirty="0"/>
              <a:t>] denotes, not the mysterious (as with the Eng. word), but that which, being </a:t>
            </a:r>
            <a:r>
              <a:rPr lang="en-US" sz="3200" b="1" dirty="0">
                <a:solidFill>
                  <a:srgbClr val="0000CC"/>
                </a:solidFill>
                <a:latin typeface="Calibri" panose="020F0502020204030204" pitchFamily="34" charset="0"/>
                <a:cs typeface="Calibri" panose="020F0502020204030204" pitchFamily="34" charset="0"/>
              </a:rPr>
              <a:t>outside the range of unassisted natural apprehension, can be made known only by Divine revelation</a:t>
            </a:r>
            <a:r>
              <a:rPr lang="en-US" sz="3200" dirty="0"/>
              <a:t>, and is made known in a manner and at a time appointed by God, and to those who are illumined by His Spirit.”</a:t>
            </a:r>
          </a:p>
        </p:txBody>
      </p:sp>
      <p:sp>
        <p:nvSpPr>
          <p:cNvPr id="4" name="Title 1"/>
          <p:cNvSpPr>
            <a:spLocks noGrp="1"/>
          </p:cNvSpPr>
          <p:nvPr>
            <p:ph type="title"/>
          </p:nvPr>
        </p:nvSpPr>
        <p:spPr>
          <a:xfrm>
            <a:off x="642668" y="192607"/>
            <a:ext cx="7858664" cy="902948"/>
          </a:xfrm>
        </p:spPr>
        <p:txBody>
          <a:bodyPr>
            <a:noAutofit/>
          </a:bodyPr>
          <a:lstStyle/>
          <a:p>
            <a:pPr algn="ctr">
              <a:lnSpc>
                <a:spcPct val="100000"/>
              </a:lnSpc>
            </a:pPr>
            <a:r>
              <a:rPr lang="en-US" sz="4000" b="1" dirty="0">
                <a:latin typeface="+mn-lt"/>
              </a:rPr>
              <a:t>“Mystery” Defined</a:t>
            </a:r>
          </a:p>
        </p:txBody>
      </p:sp>
      <p:sp>
        <p:nvSpPr>
          <p:cNvPr id="2" name="Rectangle 1">
            <a:extLst>
              <a:ext uri="{FF2B5EF4-FFF2-40B4-BE49-F238E27FC236}">
                <a16:creationId xmlns:a16="http://schemas.microsoft.com/office/drawing/2014/main" id="{31212144-A29E-4467-881D-2DD9AFC09394}"/>
              </a:ext>
            </a:extLst>
          </p:cNvPr>
          <p:cNvSpPr/>
          <p:nvPr/>
        </p:nvSpPr>
        <p:spPr>
          <a:xfrm>
            <a:off x="1185863" y="6164044"/>
            <a:ext cx="6772275" cy="584775"/>
          </a:xfrm>
          <a:prstGeom prst="rect">
            <a:avLst/>
          </a:prstGeom>
        </p:spPr>
        <p:txBody>
          <a:bodyPr wrap="square">
            <a:spAutoFit/>
          </a:bodyPr>
          <a:lstStyle/>
          <a:p>
            <a:pPr algn="ctr"/>
            <a:r>
              <a:rPr lang="en-US" sz="1600" dirty="0"/>
              <a:t>W. E. Vine, Merrill F. Unger, and William White, Vine's Complete Expository Dictionary of the Old and New Testament Words (Nashville: Nelson, 1996), 424.</a:t>
            </a:r>
          </a:p>
        </p:txBody>
      </p:sp>
    </p:spTree>
    <p:extLst>
      <p:ext uri="{BB962C8B-B14F-4D97-AF65-F5344CB8AC3E}">
        <p14:creationId xmlns:p14="http://schemas.microsoft.com/office/powerpoint/2010/main" val="414493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 y="1330072"/>
            <a:ext cx="8915400" cy="4154984"/>
          </a:xfrm>
          <a:prstGeom prst="rect">
            <a:avLst/>
          </a:prstGeom>
        </p:spPr>
        <p:txBody>
          <a:bodyPr wrap="square">
            <a:spAutoFit/>
          </a:bodyPr>
          <a:lstStyle/>
          <a:p>
            <a:pPr algn="just"/>
            <a:r>
              <a:rPr lang="en-US" sz="2400" dirty="0">
                <a:latin typeface="Calibri" panose="020F0502020204030204" pitchFamily="34" charset="0"/>
                <a:ea typeface="Times New Roman" panose="02020603050405020304" pitchFamily="18" charset="0"/>
                <a:cs typeface="Calibri" panose="020F0502020204030204" pitchFamily="34" charset="0"/>
              </a:rPr>
              <a:t>“</a:t>
            </a:r>
            <a:r>
              <a:rPr lang="en-US" sz="2400" b="1" dirty="0">
                <a:solidFill>
                  <a:srgbClr val="0000CC"/>
                </a:solidFill>
                <a:latin typeface="Calibri" panose="020F0502020204030204" pitchFamily="34" charset="0"/>
                <a:cs typeface="Calibri" panose="020F0502020204030204" pitchFamily="34" charset="0"/>
              </a:rPr>
              <a:t>In almost 35 years since I have become a dispensationalist, I have never heard nor read of a dispensationalist teaching a plan B scenario</a:t>
            </a:r>
            <a:r>
              <a:rPr lang="en-US" sz="2400" dirty="0">
                <a:latin typeface="Calibri" panose="020F0502020204030204" pitchFamily="34" charset="0"/>
                <a:cs typeface="Calibri" panose="020F0502020204030204" pitchFamily="34" charset="0"/>
              </a:rPr>
              <a:t>. Yet opponents often present this straw man in their statement of what we supposedly believe. We believe that God’s single plan has always included the Church, but He did not reveal the church age part of the plan in the Old Testament....Paul states specifically that the church age ‘was in accordance with the eternal purpose which He carried out in Christ Jesus our Lord’ (verse 11). This is why </a:t>
            </a:r>
            <a:r>
              <a:rPr lang="en-US" sz="2400" b="1" dirty="0">
                <a:solidFill>
                  <a:srgbClr val="0000CC"/>
                </a:solidFill>
                <a:latin typeface="Calibri" panose="020F0502020204030204" pitchFamily="34" charset="0"/>
                <a:cs typeface="Calibri" panose="020F0502020204030204" pitchFamily="34" charset="0"/>
              </a:rPr>
              <a:t>dispensationalists have never taught the so-called plan A and plan B theory</a:t>
            </a:r>
            <a:r>
              <a:rPr lang="en-US" sz="2400" dirty="0">
                <a:latin typeface="Calibri" panose="020F0502020204030204" pitchFamily="34" charset="0"/>
                <a:cs typeface="Calibri" panose="020F0502020204030204" pitchFamily="34" charset="0"/>
              </a:rPr>
              <a:t> that critics suppose we hold. Dispensationalists have always taught that there is a single plan carried out in stages.”</a:t>
            </a:r>
          </a:p>
        </p:txBody>
      </p:sp>
      <p:sp>
        <p:nvSpPr>
          <p:cNvPr id="8" name="TextBox 7"/>
          <p:cNvSpPr txBox="1"/>
          <p:nvPr/>
        </p:nvSpPr>
        <p:spPr>
          <a:xfrm>
            <a:off x="971550" y="6489841"/>
            <a:ext cx="72009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Thomas Ice, “The Uniqueness of the Church,” </a:t>
            </a:r>
            <a:r>
              <a:rPr lang="en-US" sz="1400" i="1" dirty="0">
                <a:latin typeface="Calibri" panose="020F0502020204030204" pitchFamily="34" charset="0"/>
                <a:cs typeface="Calibri" panose="020F0502020204030204" pitchFamily="34" charset="0"/>
              </a:rPr>
              <a:t>Pre-</a:t>
            </a:r>
            <a:r>
              <a:rPr lang="en-US" sz="1400" i="1" dirty="0" err="1">
                <a:latin typeface="Calibri" panose="020F0502020204030204" pitchFamily="34" charset="0"/>
                <a:cs typeface="Calibri" panose="020F0502020204030204" pitchFamily="34" charset="0"/>
              </a:rPr>
              <a:t>Trib</a:t>
            </a:r>
            <a:r>
              <a:rPr lang="en-US" sz="1400" i="1" dirty="0">
                <a:latin typeface="Calibri" panose="020F0502020204030204" pitchFamily="34" charset="0"/>
                <a:cs typeface="Calibri" panose="020F0502020204030204" pitchFamily="34" charset="0"/>
              </a:rPr>
              <a:t> Perspectives</a:t>
            </a:r>
            <a:r>
              <a:rPr lang="en-US" sz="1400" dirty="0">
                <a:latin typeface="Calibri" panose="020F0502020204030204" pitchFamily="34" charset="0"/>
                <a:cs typeface="Calibri" panose="020F0502020204030204" pitchFamily="34" charset="0"/>
              </a:rPr>
              <a:t> 8, no. 6 (September 2003): 4.</a:t>
            </a:r>
          </a:p>
        </p:txBody>
      </p:sp>
      <p:pic>
        <p:nvPicPr>
          <p:cNvPr id="6" name="Picture 5">
            <a:extLst>
              <a:ext uri="{FF2B5EF4-FFF2-40B4-BE49-F238E27FC236}">
                <a16:creationId xmlns:a16="http://schemas.microsoft.com/office/drawing/2014/main" id="{7092065C-0E43-483C-A405-D46768466D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485056"/>
            <a:ext cx="1625600" cy="914400"/>
          </a:xfrm>
          <a:prstGeom prst="rect">
            <a:avLst/>
          </a:prstGeom>
          <a:ln w="28575">
            <a:solidFill>
              <a:srgbClr val="FF0000"/>
            </a:solidFill>
          </a:ln>
        </p:spPr>
      </p:pic>
      <p:sp>
        <p:nvSpPr>
          <p:cNvPr id="9" name="Title 1">
            <a:extLst>
              <a:ext uri="{FF2B5EF4-FFF2-40B4-BE49-F238E27FC236}">
                <a16:creationId xmlns:a16="http://schemas.microsoft.com/office/drawing/2014/main" id="{4A484BB9-2E0E-497C-A24C-2463B6A83A4F}"/>
              </a:ext>
            </a:extLst>
          </p:cNvPr>
          <p:cNvSpPr txBox="1">
            <a:spLocks/>
          </p:cNvSpPr>
          <p:nvPr/>
        </p:nvSpPr>
        <p:spPr>
          <a:xfrm>
            <a:off x="0" y="192607"/>
            <a:ext cx="9144000" cy="902948"/>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00" indent="-457200" algn="ctr">
              <a:lnSpc>
                <a:spcPct val="100000"/>
              </a:lnSpc>
              <a:buFont typeface="+mj-lt"/>
              <a:buAutoNum type="arabicParenR" startAt="4"/>
            </a:pPr>
            <a:r>
              <a:rPr lang="en-US" sz="2800" b="1">
                <a:latin typeface="+mn-lt"/>
              </a:rPr>
              <a:t>Dispensationalists Teach that the Death of Christ was an Afterthought…the Church is "Plan B" in God's program.</a:t>
            </a:r>
            <a:endParaRPr lang="en-US" sz="2800" b="1" dirty="0">
              <a:latin typeface="+mn-lt"/>
            </a:endParaRPr>
          </a:p>
        </p:txBody>
      </p:sp>
      <p:pic>
        <p:nvPicPr>
          <p:cNvPr id="2" name="Picture 1">
            <a:extLst>
              <a:ext uri="{FF2B5EF4-FFF2-40B4-BE49-F238E27FC236}">
                <a16:creationId xmlns:a16="http://schemas.microsoft.com/office/drawing/2014/main" id="{2F2D8BED-B4C9-4FFE-8E0F-F22A78AF63F1}"/>
              </a:ext>
            </a:extLst>
          </p:cNvPr>
          <p:cNvPicPr>
            <a:picLocks noChangeAspect="1"/>
          </p:cNvPicPr>
          <p:nvPr/>
        </p:nvPicPr>
        <p:blipFill>
          <a:blip r:embed="rId4"/>
          <a:stretch>
            <a:fillRect/>
          </a:stretch>
        </p:blipFill>
        <p:spPr>
          <a:xfrm>
            <a:off x="227526" y="5426018"/>
            <a:ext cx="911586" cy="1097280"/>
          </a:xfrm>
          <a:prstGeom prst="rect">
            <a:avLst/>
          </a:prstGeom>
        </p:spPr>
      </p:pic>
    </p:spTree>
    <p:extLst>
      <p:ext uri="{BB962C8B-B14F-4D97-AF65-F5344CB8AC3E}">
        <p14:creationId xmlns:p14="http://schemas.microsoft.com/office/powerpoint/2010/main" val="3511100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533400"/>
          </a:xfrm>
        </p:spPr>
        <p:txBody>
          <a:bodyPr>
            <a:noAutofit/>
          </a:bodyPr>
          <a:lstStyle/>
          <a:p>
            <a:pPr algn="ctr" eaLnBrk="1" hangingPunct="1">
              <a:lnSpc>
                <a:spcPct val="100000"/>
              </a:lnSpc>
            </a:pPr>
            <a:r>
              <a:rPr lang="en-US" altLang="en-US" sz="3600" b="1" dirty="0">
                <a:latin typeface="+mn-lt"/>
              </a:rPr>
              <a:t>Origin of the Universal Church – a </a:t>
            </a:r>
            <a:r>
              <a:rPr lang="en-US" sz="3600" b="1" dirty="0">
                <a:latin typeface="+mn-lt"/>
              </a:rPr>
              <a:t>“Mystery” </a:t>
            </a:r>
            <a:endParaRPr lang="en-US" altLang="en-US" sz="3600" b="1" dirty="0">
              <a:latin typeface="+mn-lt"/>
            </a:endParaRPr>
          </a:p>
        </p:txBody>
      </p:sp>
      <p:sp>
        <p:nvSpPr>
          <p:cNvPr id="8195" name="Rectangle 3"/>
          <p:cNvSpPr>
            <a:spLocks noGrp="1" noChangeArrowheads="1"/>
          </p:cNvSpPr>
          <p:nvPr>
            <p:ph type="body" idx="1"/>
          </p:nvPr>
        </p:nvSpPr>
        <p:spPr>
          <a:xfrm>
            <a:off x="113212" y="1057004"/>
            <a:ext cx="8917577" cy="1183276"/>
          </a:xfrm>
        </p:spPr>
        <p:txBody>
          <a:bodyPr>
            <a:noAutofit/>
          </a:bodyPr>
          <a:lstStyle/>
          <a:p>
            <a:pPr marL="0" indent="0">
              <a:lnSpc>
                <a:spcPct val="100000"/>
              </a:lnSpc>
              <a:spcBef>
                <a:spcPts val="0"/>
              </a:spcBef>
              <a:spcAft>
                <a:spcPts val="1200"/>
              </a:spcAft>
              <a:buNone/>
              <a:defRPr/>
            </a:pPr>
            <a:r>
              <a:rPr lang="en-US" sz="2800" b="1" u="sng" dirty="0">
                <a:solidFill>
                  <a:srgbClr val="0000CC"/>
                </a:solidFill>
                <a:latin typeface="Calibri" panose="020F0502020204030204" pitchFamily="34" charset="0"/>
                <a:cs typeface="Calibri" panose="020F0502020204030204" pitchFamily="34" charset="0"/>
              </a:rPr>
              <a:t>BEFORE</a:t>
            </a:r>
            <a:r>
              <a:rPr lang="en-US" sz="2800" b="1" dirty="0"/>
              <a:t> CHRIST’S ASCENSION </a:t>
            </a:r>
          </a:p>
          <a:p>
            <a:pPr marL="463550" indent="-463550">
              <a:lnSpc>
                <a:spcPct val="100000"/>
              </a:lnSpc>
              <a:spcBef>
                <a:spcPts val="0"/>
              </a:spcBef>
              <a:spcAft>
                <a:spcPts val="900"/>
              </a:spcAft>
              <a:defRPr/>
            </a:pPr>
            <a:r>
              <a:rPr lang="en-US" sz="2600" dirty="0"/>
              <a:t>Matt 16:18 – </a:t>
            </a:r>
            <a:r>
              <a:rPr lang="en-US" sz="2600" b="1" u="sng" dirty="0">
                <a:solidFill>
                  <a:srgbClr val="0000CC"/>
                </a:solidFill>
                <a:latin typeface="Calibri" panose="020F0502020204030204" pitchFamily="34" charset="0"/>
                <a:cs typeface="Calibri" panose="020F0502020204030204" pitchFamily="34" charset="0"/>
              </a:rPr>
              <a:t>future tense</a:t>
            </a:r>
          </a:p>
        </p:txBody>
      </p:sp>
      <p:pic>
        <p:nvPicPr>
          <p:cNvPr id="2" name="Picture 1">
            <a:extLst>
              <a:ext uri="{FF2B5EF4-FFF2-40B4-BE49-F238E27FC236}">
                <a16:creationId xmlns:a16="http://schemas.microsoft.com/office/drawing/2014/main" id="{03E4B03C-3423-4897-868F-78066AD6B153}"/>
              </a:ext>
            </a:extLst>
          </p:cNvPr>
          <p:cNvPicPr>
            <a:picLocks noChangeAspect="1"/>
          </p:cNvPicPr>
          <p:nvPr/>
        </p:nvPicPr>
        <p:blipFill>
          <a:blip r:embed="rId3"/>
          <a:stretch>
            <a:fillRect/>
          </a:stretch>
        </p:blipFill>
        <p:spPr>
          <a:xfrm>
            <a:off x="1524000" y="2163930"/>
            <a:ext cx="6096000" cy="4572000"/>
          </a:xfrm>
          <a:prstGeom prst="rect">
            <a:avLst/>
          </a:prstGeom>
        </p:spPr>
      </p:pic>
    </p:spTree>
    <p:extLst>
      <p:ext uri="{BB962C8B-B14F-4D97-AF65-F5344CB8AC3E}">
        <p14:creationId xmlns:p14="http://schemas.microsoft.com/office/powerpoint/2010/main" val="33953567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lnSpc>
                <a:spcPct val="100000"/>
              </a:lnSpc>
            </a:pPr>
            <a:r>
              <a:rPr lang="en-US" b="1" dirty="0"/>
              <a:t>Biblical Dispensationalism</a:t>
            </a:r>
          </a:p>
        </p:txBody>
      </p:sp>
      <p:sp>
        <p:nvSpPr>
          <p:cNvPr id="3" name="Subtitle 2"/>
          <p:cNvSpPr>
            <a:spLocks noGrp="1"/>
          </p:cNvSpPr>
          <p:nvPr>
            <p:ph type="subTitle" idx="1"/>
          </p:nvPr>
        </p:nvSpPr>
        <p:spPr>
          <a:xfrm>
            <a:off x="998508" y="3602038"/>
            <a:ext cx="7146985" cy="2997170"/>
          </a:xfrm>
        </p:spPr>
        <p:txBody>
          <a:bodyPr anchor="ctr">
            <a:normAutofit/>
          </a:bodyPr>
          <a:lstStyle/>
          <a:p>
            <a:pPr>
              <a:lnSpc>
                <a:spcPct val="100000"/>
              </a:lnSpc>
            </a:pPr>
            <a:r>
              <a:rPr lang="en-US" sz="3200" b="1" dirty="0"/>
              <a:t>Review Session 9</a:t>
            </a:r>
          </a:p>
          <a:p>
            <a:pPr>
              <a:lnSpc>
                <a:spcPct val="100000"/>
              </a:lnSpc>
            </a:pPr>
            <a:r>
              <a:rPr lang="en-US" sz="3200" b="1" dirty="0"/>
              <a:t>False Charges Against Dispensationalism</a:t>
            </a:r>
          </a:p>
          <a:p>
            <a:pPr>
              <a:lnSpc>
                <a:spcPct val="100000"/>
              </a:lnSpc>
            </a:pPr>
            <a:endParaRPr lang="en-US" sz="3200" b="1" dirty="0"/>
          </a:p>
          <a:p>
            <a:pPr>
              <a:lnSpc>
                <a:spcPct val="100000"/>
              </a:lnSpc>
            </a:pPr>
            <a:endParaRPr lang="en-US" sz="3200" b="1" dirty="0"/>
          </a:p>
          <a:p>
            <a:pPr>
              <a:lnSpc>
                <a:spcPct val="100000"/>
              </a:lnSpc>
            </a:pPr>
            <a:r>
              <a:rPr lang="en-US" sz="1400" b="1" dirty="0">
                <a:hlinkClick r:id="rId3"/>
              </a:rPr>
              <a:t>http://www.middletownbiblechurch.org/dispen/dispensa.htm</a:t>
            </a:r>
            <a:r>
              <a:rPr lang="en-US" sz="1400" b="1" dirty="0"/>
              <a:t> </a:t>
            </a:r>
          </a:p>
        </p:txBody>
      </p:sp>
    </p:spTree>
    <p:extLst>
      <p:ext uri="{BB962C8B-B14F-4D97-AF65-F5344CB8AC3E}">
        <p14:creationId xmlns:p14="http://schemas.microsoft.com/office/powerpoint/2010/main" val="56122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533400"/>
          </a:xfrm>
        </p:spPr>
        <p:txBody>
          <a:bodyPr>
            <a:noAutofit/>
          </a:bodyPr>
          <a:lstStyle/>
          <a:p>
            <a:pPr algn="ctr" eaLnBrk="1" hangingPunct="1">
              <a:lnSpc>
                <a:spcPct val="100000"/>
              </a:lnSpc>
            </a:pPr>
            <a:r>
              <a:rPr lang="en-US" altLang="en-US" sz="3600" b="1" dirty="0">
                <a:latin typeface="+mn-lt"/>
              </a:rPr>
              <a:t>Origin of the Universal Church – a </a:t>
            </a:r>
            <a:r>
              <a:rPr lang="en-US" sz="3600" b="1" dirty="0">
                <a:latin typeface="+mn-lt"/>
              </a:rPr>
              <a:t>“Mystery” </a:t>
            </a:r>
            <a:endParaRPr lang="en-US" altLang="en-US" sz="3600" b="1" dirty="0">
              <a:latin typeface="+mn-lt"/>
            </a:endParaRPr>
          </a:p>
        </p:txBody>
      </p:sp>
      <p:sp>
        <p:nvSpPr>
          <p:cNvPr id="8195" name="Rectangle 3"/>
          <p:cNvSpPr>
            <a:spLocks noGrp="1" noChangeArrowheads="1"/>
          </p:cNvSpPr>
          <p:nvPr>
            <p:ph type="body" idx="1"/>
          </p:nvPr>
        </p:nvSpPr>
        <p:spPr>
          <a:xfrm>
            <a:off x="113212" y="1057004"/>
            <a:ext cx="8917577" cy="4946632"/>
          </a:xfrm>
        </p:spPr>
        <p:txBody>
          <a:bodyPr>
            <a:noAutofit/>
          </a:bodyPr>
          <a:lstStyle/>
          <a:p>
            <a:pPr marL="0" indent="0">
              <a:lnSpc>
                <a:spcPct val="100000"/>
              </a:lnSpc>
              <a:spcBef>
                <a:spcPts val="0"/>
              </a:spcBef>
              <a:spcAft>
                <a:spcPts val="1200"/>
              </a:spcAft>
              <a:buNone/>
              <a:defRPr/>
            </a:pPr>
            <a:r>
              <a:rPr lang="en-US" sz="2800" b="1" u="sng" dirty="0">
                <a:solidFill>
                  <a:srgbClr val="0000CC"/>
                </a:solidFill>
                <a:latin typeface="Calibri" panose="020F0502020204030204" pitchFamily="34" charset="0"/>
                <a:cs typeface="Calibri" panose="020F0502020204030204" pitchFamily="34" charset="0"/>
              </a:rPr>
              <a:t>AFTER</a:t>
            </a:r>
            <a:r>
              <a:rPr lang="en-US" sz="2800" b="1" dirty="0"/>
              <a:t> CHRIST’S ASCENSION </a:t>
            </a:r>
          </a:p>
          <a:p>
            <a:pPr marL="463550" indent="-463550" eaLnBrk="1" hangingPunct="1">
              <a:lnSpc>
                <a:spcPct val="100000"/>
              </a:lnSpc>
              <a:spcBef>
                <a:spcPts val="0"/>
              </a:spcBef>
              <a:spcAft>
                <a:spcPts val="900"/>
              </a:spcAft>
              <a:defRPr/>
            </a:pPr>
            <a:r>
              <a:rPr lang="en-US" sz="2800" b="1" u="sng" dirty="0">
                <a:solidFill>
                  <a:srgbClr val="0000CC"/>
                </a:solidFill>
                <a:latin typeface="Calibri" panose="020F0502020204030204" pitchFamily="34" charset="0"/>
                <a:cs typeface="Calibri" panose="020F0502020204030204" pitchFamily="34" charset="0"/>
              </a:rPr>
              <a:t>Eph 2:14-15; 3:9; Rom 16:25-26; Col 1:26-27 – mystery</a:t>
            </a:r>
          </a:p>
          <a:p>
            <a:pPr marL="463550" indent="-463550" eaLnBrk="1" hangingPunct="1">
              <a:lnSpc>
                <a:spcPct val="100000"/>
              </a:lnSpc>
              <a:spcBef>
                <a:spcPts val="0"/>
              </a:spcBef>
              <a:spcAft>
                <a:spcPts val="900"/>
              </a:spcAft>
              <a:defRPr/>
            </a:pPr>
            <a:r>
              <a:rPr lang="en-US" sz="2800" dirty="0"/>
              <a:t>Eph 1:20-22 – Christ’s headship over church</a:t>
            </a:r>
          </a:p>
          <a:p>
            <a:pPr marL="463550" indent="-463550" eaLnBrk="1" hangingPunct="1">
              <a:lnSpc>
                <a:spcPct val="100000"/>
              </a:lnSpc>
              <a:spcBef>
                <a:spcPts val="0"/>
              </a:spcBef>
              <a:spcAft>
                <a:spcPts val="900"/>
              </a:spcAft>
              <a:defRPr/>
            </a:pPr>
            <a:r>
              <a:rPr lang="en-US" sz="2800" dirty="0" err="1"/>
              <a:t>Eph</a:t>
            </a:r>
            <a:r>
              <a:rPr lang="en-US" sz="2800" dirty="0"/>
              <a:t> 4:7-11 – spiritual gifts after Ascension</a:t>
            </a:r>
          </a:p>
          <a:p>
            <a:pPr marL="463550" indent="-463550" eaLnBrk="1" hangingPunct="1">
              <a:lnSpc>
                <a:spcPct val="100000"/>
              </a:lnSpc>
              <a:spcBef>
                <a:spcPts val="0"/>
              </a:spcBef>
              <a:spcAft>
                <a:spcPts val="900"/>
              </a:spcAft>
              <a:defRPr/>
            </a:pPr>
            <a:r>
              <a:rPr lang="en-US" sz="2800" dirty="0"/>
              <a:t>1 Cor. 12:13 – Spirit’s baptizing ministry</a:t>
            </a:r>
          </a:p>
          <a:p>
            <a:pPr marL="914400" lvl="1" indent="-457200" eaLnBrk="1" hangingPunct="1">
              <a:lnSpc>
                <a:spcPct val="100000"/>
              </a:lnSpc>
              <a:spcBef>
                <a:spcPts val="0"/>
              </a:spcBef>
              <a:spcAft>
                <a:spcPts val="900"/>
              </a:spcAft>
              <a:buFont typeface="Courier New" panose="02070309020205020404" pitchFamily="49" charset="0"/>
              <a:buChar char="­"/>
              <a:defRPr/>
            </a:pPr>
            <a:r>
              <a:rPr lang="en-US" sz="2800" dirty="0"/>
              <a:t>Acts 1:5 – to begin after Ascension</a:t>
            </a:r>
          </a:p>
          <a:p>
            <a:pPr marL="914400" lvl="1" indent="-457200" eaLnBrk="1" hangingPunct="1">
              <a:lnSpc>
                <a:spcPct val="100000"/>
              </a:lnSpc>
              <a:spcBef>
                <a:spcPts val="0"/>
              </a:spcBef>
              <a:spcAft>
                <a:spcPts val="900"/>
              </a:spcAft>
              <a:buFont typeface="Courier New" panose="02070309020205020404" pitchFamily="49" charset="0"/>
              <a:buChar char="­"/>
              <a:defRPr/>
            </a:pPr>
            <a:r>
              <a:rPr lang="en-US" sz="2800" dirty="0"/>
              <a:t>Acts 11:15-16 – began in the past</a:t>
            </a:r>
          </a:p>
          <a:p>
            <a:pPr marL="914400" lvl="1" indent="-457200" eaLnBrk="1" hangingPunct="1">
              <a:lnSpc>
                <a:spcPct val="100000"/>
              </a:lnSpc>
              <a:spcBef>
                <a:spcPts val="0"/>
              </a:spcBef>
              <a:spcAft>
                <a:spcPts val="900"/>
              </a:spcAft>
              <a:buFont typeface="Courier New" panose="02070309020205020404" pitchFamily="49" charset="0"/>
              <a:buChar char="­"/>
              <a:defRPr/>
            </a:pPr>
            <a:r>
              <a:rPr lang="en-US" sz="2800" dirty="0"/>
              <a:t>Acts 2 – only legitimate, biblical, place for beginning of Spirit’s baptizing ministry</a:t>
            </a:r>
          </a:p>
        </p:txBody>
      </p:sp>
    </p:spTree>
    <p:extLst>
      <p:ext uri="{BB962C8B-B14F-4D97-AF65-F5344CB8AC3E}">
        <p14:creationId xmlns:p14="http://schemas.microsoft.com/office/powerpoint/2010/main" val="40823671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874" y="1095555"/>
            <a:ext cx="6584251" cy="5492972"/>
          </a:xfrm>
          <a:prstGeom prst="rect">
            <a:avLst/>
          </a:prstGeom>
        </p:spPr>
      </p:pic>
      <p:sp>
        <p:nvSpPr>
          <p:cNvPr id="6" name="Title 1">
            <a:extLst>
              <a:ext uri="{FF2B5EF4-FFF2-40B4-BE49-F238E27FC236}">
                <a16:creationId xmlns:a16="http://schemas.microsoft.com/office/drawing/2014/main" id="{55F0D144-5FC3-4FA7-BAB8-EBE7EFB0C00C}"/>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spTree>
    <p:extLst>
      <p:ext uri="{BB962C8B-B14F-4D97-AF65-F5344CB8AC3E}">
        <p14:creationId xmlns:p14="http://schemas.microsoft.com/office/powerpoint/2010/main" val="1406622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 9</a:t>
            </a:r>
            <a:br>
              <a:rPr lang="en-US" sz="3600" b="1" dirty="0">
                <a:latin typeface="+mn-lt"/>
              </a:rPr>
            </a:br>
            <a:r>
              <a:rPr lang="en-US" sz="3100" b="1" dirty="0">
                <a:latin typeface="+mn-lt"/>
              </a:rPr>
              <a:t>Outline</a:t>
            </a:r>
            <a:endParaRPr lang="en-US" sz="3600" b="1" dirty="0">
              <a:latin typeface="+mn-lt"/>
            </a:endParaRP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9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900"/>
              </a:spcAft>
              <a:buFont typeface="+mj-lt"/>
              <a:buAutoNum type="arabicParenR"/>
            </a:pPr>
            <a:r>
              <a:rPr lang="en-US" sz="2400" dirty="0"/>
              <a:t>Dispensationalists are Guilty of Antinomianism</a:t>
            </a:r>
          </a:p>
          <a:p>
            <a:pPr marL="457200" lvl="1" indent="-457200" algn="l">
              <a:lnSpc>
                <a:spcPct val="100000"/>
              </a:lnSpc>
              <a:spcBef>
                <a:spcPts val="0"/>
              </a:spcBef>
              <a:spcAft>
                <a:spcPts val="900"/>
              </a:spcAft>
              <a:buFont typeface="+mj-lt"/>
              <a:buAutoNum type="arabicParenR"/>
            </a:pPr>
            <a:r>
              <a:rPr lang="en-US" sz="2400" dirty="0"/>
              <a:t>Dispensationalists Teach that the Sermon on the Mount is Not for the Church Today – "YES" and "NO"!</a:t>
            </a:r>
          </a:p>
          <a:p>
            <a:pPr marL="457200" lvl="1" indent="-457200" algn="l">
              <a:lnSpc>
                <a:spcPct val="100000"/>
              </a:lnSpc>
              <a:spcBef>
                <a:spcPts val="0"/>
              </a:spcBef>
              <a:spcAft>
                <a:spcPts val="900"/>
              </a:spcAft>
              <a:buFont typeface="+mj-lt"/>
              <a:buAutoNum type="arabicParenR"/>
            </a:pPr>
            <a:r>
              <a:rPr lang="en-US" sz="2400" dirty="0"/>
              <a:t>Dispensationalists Teach that the Death of Christ was an Afterthought and that the Church is "Plan B" in God's program.</a:t>
            </a:r>
          </a:p>
          <a:p>
            <a:pPr marL="457200" lvl="1" indent="-457200" algn="l">
              <a:lnSpc>
                <a:spcPct val="100000"/>
              </a:lnSpc>
              <a:spcBef>
                <a:spcPts val="0"/>
              </a:spcBef>
              <a:spcAft>
                <a:spcPts val="900"/>
              </a:spcAft>
              <a:buFont typeface="+mj-lt"/>
              <a:buAutoNum type="arabicParenR"/>
            </a:pPr>
            <a:r>
              <a:rPr lang="en-US" sz="2400" b="1" dirty="0">
                <a:solidFill>
                  <a:srgbClr val="0000FF"/>
                </a:solidFill>
                <a:highlight>
                  <a:srgbClr val="FFFF00"/>
                </a:highlight>
              </a:rPr>
              <a:t>Dispensationalism is a ‘</a:t>
            </a:r>
            <a:r>
              <a:rPr lang="en-US" sz="2400" b="1" u="sng" dirty="0">
                <a:solidFill>
                  <a:srgbClr val="0000FF"/>
                </a:solidFill>
                <a:highlight>
                  <a:srgbClr val="FFFF00"/>
                </a:highlight>
              </a:rPr>
              <a:t>New</a:t>
            </a:r>
            <a:r>
              <a:rPr lang="en-US" sz="2400" b="1" dirty="0">
                <a:solidFill>
                  <a:srgbClr val="0000FF"/>
                </a:solidFill>
                <a:highlight>
                  <a:srgbClr val="FFFF00"/>
                </a:highlight>
              </a:rPr>
              <a:t>’ doctrine.</a:t>
            </a:r>
          </a:p>
          <a:p>
            <a:pPr marL="457200" lvl="1" indent="-457200" algn="l">
              <a:lnSpc>
                <a:spcPct val="100000"/>
              </a:lnSpc>
              <a:spcBef>
                <a:spcPts val="0"/>
              </a:spcBef>
              <a:spcAft>
                <a:spcPts val="900"/>
              </a:spcAft>
              <a:buFont typeface="+mj-lt"/>
              <a:buAutoNum type="arabicParenR"/>
            </a:pPr>
            <a:r>
              <a:rPr lang="en-US" sz="2400" dirty="0"/>
              <a:t>Dispensationalism Teaches a ‘Secret Rapture’.</a:t>
            </a:r>
          </a:p>
          <a:p>
            <a:pPr marL="457200" lvl="1" indent="-457200" algn="l">
              <a:lnSpc>
                <a:spcPct val="100000"/>
              </a:lnSpc>
              <a:spcBef>
                <a:spcPts val="0"/>
              </a:spcBef>
              <a:spcAft>
                <a:spcPts val="900"/>
              </a:spcAft>
              <a:buFont typeface="+mj-lt"/>
              <a:buAutoNum type="arabicParenR"/>
            </a:pPr>
            <a:r>
              <a:rPr lang="en-US" sz="2400" dirty="0"/>
              <a:t>Dispensationalism falsely claims that God made a bona fide offer of the kingdom to Israel.</a:t>
            </a:r>
          </a:p>
          <a:p>
            <a:pPr marL="457200" lvl="1" indent="-457200" algn="l">
              <a:lnSpc>
                <a:spcPct val="100000"/>
              </a:lnSpc>
              <a:spcBef>
                <a:spcPts val="0"/>
              </a:spcBef>
              <a:spcAft>
                <a:spcPts val="900"/>
              </a:spcAft>
              <a:buFont typeface="+mj-lt"/>
              <a:buAutoNum type="arabicParenR"/>
            </a:pPr>
            <a:r>
              <a:rPr lang="en-US" sz="2400" dirty="0"/>
              <a:t>Dispensationalists revere C. I. Scofield but he was an immoral man, not qualified to be a spiritual leader.</a:t>
            </a:r>
          </a:p>
        </p:txBody>
      </p:sp>
    </p:spTree>
    <p:extLst>
      <p:ext uri="{BB962C8B-B14F-4D97-AF65-F5344CB8AC3E}">
        <p14:creationId xmlns:p14="http://schemas.microsoft.com/office/powerpoint/2010/main" val="225015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a:bodyPr>
          <a:lstStyle/>
          <a:p>
            <a:pPr marL="742950" indent="-742950">
              <a:lnSpc>
                <a:spcPct val="100000"/>
              </a:lnSpc>
              <a:buFont typeface="+mj-lt"/>
              <a:buAutoNum type="arabicParenR" startAt="5"/>
            </a:pPr>
            <a:r>
              <a:rPr lang="en-US" sz="3200" b="1" dirty="0">
                <a:latin typeface="+mn-lt"/>
              </a:rPr>
              <a:t>Dispensationalism is a ‘</a:t>
            </a:r>
            <a:r>
              <a:rPr lang="en-US" sz="3200" b="1" u="sng" dirty="0">
                <a:latin typeface="+mn-lt"/>
              </a:rPr>
              <a:t>New</a:t>
            </a:r>
            <a:r>
              <a:rPr lang="en-US" sz="3200" b="1" dirty="0">
                <a:latin typeface="+mn-lt"/>
              </a:rPr>
              <a:t>’ doctrine.</a:t>
            </a:r>
          </a:p>
        </p:txBody>
      </p:sp>
      <p:sp>
        <p:nvSpPr>
          <p:cNvPr id="3" name="Subtitle 2"/>
          <p:cNvSpPr>
            <a:spLocks noGrp="1"/>
          </p:cNvSpPr>
          <p:nvPr>
            <p:ph type="subTitle" idx="1"/>
          </p:nvPr>
        </p:nvSpPr>
        <p:spPr>
          <a:xfrm>
            <a:off x="128187" y="1042587"/>
            <a:ext cx="8904718" cy="5444477"/>
          </a:xfrm>
        </p:spPr>
        <p:txBody>
          <a:bodyPr>
            <a:noAutofit/>
          </a:bodyPr>
          <a:lstStyle/>
          <a:p>
            <a:pPr marL="0" lvl="1" algn="just">
              <a:lnSpc>
                <a:spcPct val="100000"/>
              </a:lnSpc>
              <a:spcBef>
                <a:spcPts val="0"/>
              </a:spcBef>
              <a:spcAft>
                <a:spcPts val="1200"/>
              </a:spcAft>
            </a:pPr>
            <a:r>
              <a:rPr lang="en-US" sz="2800" b="1" dirty="0">
                <a:latin typeface="Calibri" panose="020F0502020204030204" pitchFamily="34" charset="0"/>
                <a:cs typeface="Calibri" panose="020F0502020204030204" pitchFamily="34" charset="0"/>
              </a:rPr>
              <a:t>Students of church history all recognize that vital basic truths of God’s Word </a:t>
            </a:r>
            <a:r>
              <a:rPr lang="en-US" sz="2800" b="1" i="1" u="sng" dirty="0">
                <a:solidFill>
                  <a:srgbClr val="0000CC"/>
                </a:solidFill>
                <a:cs typeface="Calibri" panose="020F0502020204030204" pitchFamily="34" charset="0"/>
              </a:rPr>
              <a:t>were lost for almost 1500 years</a:t>
            </a:r>
            <a:r>
              <a:rPr lang="en-US" sz="2800" b="1" i="1" dirty="0">
                <a:solidFill>
                  <a:srgbClr val="0000CC"/>
                </a:solidFill>
                <a:cs typeface="Calibri" panose="020F0502020204030204" pitchFamily="34" charset="0"/>
              </a:rPr>
              <a:t> </a:t>
            </a:r>
            <a:r>
              <a:rPr lang="en-US" sz="2800" b="1" dirty="0">
                <a:latin typeface="Calibri" panose="020F0502020204030204" pitchFamily="34" charset="0"/>
                <a:cs typeface="Calibri" panose="020F0502020204030204" pitchFamily="34" charset="0"/>
              </a:rPr>
              <a:t>and had to be rediscovered and recovered. </a:t>
            </a:r>
          </a:p>
          <a:p>
            <a:pPr marL="457200" lvl="1" indent="-457200" algn="just">
              <a:lnSpc>
                <a:spcPct val="100000"/>
              </a:lnSpc>
              <a:spcBef>
                <a:spcPts val="0"/>
              </a:spcBef>
              <a:spcAft>
                <a:spcPts val="1200"/>
              </a:spcAft>
              <a:buFont typeface="Arial" panose="020B0604020202020204" pitchFamily="34" charset="0"/>
              <a:buChar char="•"/>
            </a:pPr>
            <a:r>
              <a:rPr lang="en-US" sz="2800" dirty="0"/>
              <a:t>God used the Reformation to recover </a:t>
            </a:r>
            <a:r>
              <a:rPr lang="en-US" sz="2800" b="1" dirty="0">
                <a:solidFill>
                  <a:srgbClr val="0000CC"/>
                </a:solidFill>
                <a:latin typeface="Calibri" panose="020F0502020204030204" pitchFamily="34" charset="0"/>
                <a:cs typeface="Calibri" panose="020F0502020204030204" pitchFamily="34" charset="0"/>
              </a:rPr>
              <a:t>justification by faith, the supreme authority of the Bible and the priesthood of every believer</a:t>
            </a:r>
            <a:r>
              <a:rPr lang="en-US" sz="2800" dirty="0"/>
              <a:t>, </a:t>
            </a:r>
            <a:r>
              <a:rPr lang="en-US" sz="2800" b="1" i="1" u="sng" dirty="0">
                <a:solidFill>
                  <a:srgbClr val="0000CC"/>
                </a:solidFill>
                <a:cs typeface="Calibri" panose="020F0502020204030204" pitchFamily="34" charset="0"/>
              </a:rPr>
              <a:t>but it took until the 16</a:t>
            </a:r>
            <a:r>
              <a:rPr lang="en-US" sz="2800" b="1" i="1" u="sng" baseline="30000" dirty="0">
                <a:solidFill>
                  <a:srgbClr val="0000CC"/>
                </a:solidFill>
                <a:cs typeface="Calibri" panose="020F0502020204030204" pitchFamily="34" charset="0"/>
              </a:rPr>
              <a:t>th</a:t>
            </a:r>
            <a:r>
              <a:rPr lang="en-US" sz="2800" b="1" i="1" u="sng" dirty="0">
                <a:solidFill>
                  <a:srgbClr val="0000CC"/>
                </a:solidFill>
                <a:cs typeface="Calibri" panose="020F0502020204030204" pitchFamily="34" charset="0"/>
              </a:rPr>
              <a:t>  century</a:t>
            </a:r>
            <a:r>
              <a:rPr lang="en-US" sz="2800" b="1" i="1" dirty="0">
                <a:solidFill>
                  <a:srgbClr val="0000CC"/>
                </a:solidFill>
                <a:cs typeface="Calibri" panose="020F0502020204030204" pitchFamily="34" charset="0"/>
              </a:rPr>
              <a:t>!</a:t>
            </a:r>
          </a:p>
          <a:p>
            <a:pPr marL="457200" lvl="1" indent="-457200" algn="just">
              <a:lnSpc>
                <a:spcPct val="100000"/>
              </a:lnSpc>
              <a:spcBef>
                <a:spcPts val="0"/>
              </a:spcBef>
              <a:spcAft>
                <a:spcPts val="1200"/>
              </a:spcAft>
              <a:buFont typeface="Arial" panose="020B0604020202020204" pitchFamily="34" charset="0"/>
              <a:buChar char="•"/>
            </a:pPr>
            <a:r>
              <a:rPr lang="en-US" sz="2800" dirty="0"/>
              <a:t>Regrettably, however, the Reformers failed to make a clean break from other Roman Catholic errors such as:</a:t>
            </a:r>
          </a:p>
          <a:p>
            <a:pPr marL="974725" lvl="1" indent="-514350" algn="just">
              <a:lnSpc>
                <a:spcPct val="100000"/>
              </a:lnSpc>
              <a:spcBef>
                <a:spcPts val="0"/>
              </a:spcBef>
              <a:spcAft>
                <a:spcPts val="1200"/>
              </a:spcAft>
              <a:buFont typeface="+mj-lt"/>
              <a:buAutoNum type="arabicParenR"/>
            </a:pPr>
            <a:r>
              <a:rPr lang="en-US" sz="2800" dirty="0"/>
              <a:t>an allegorical approach to O.T. prophecies (Origin) &amp;</a:t>
            </a:r>
          </a:p>
          <a:p>
            <a:pPr marL="974725" lvl="1" indent="-514350" algn="just">
              <a:lnSpc>
                <a:spcPct val="100000"/>
              </a:lnSpc>
              <a:spcBef>
                <a:spcPts val="0"/>
              </a:spcBef>
              <a:spcAft>
                <a:spcPts val="1200"/>
              </a:spcAft>
              <a:buFont typeface="+mj-lt"/>
              <a:buAutoNum type="arabicParenR"/>
            </a:pPr>
            <a:r>
              <a:rPr lang="en-US" sz="2800" dirty="0"/>
              <a:t>the Church is the Kingdom (Augustine).</a:t>
            </a:r>
          </a:p>
        </p:txBody>
      </p:sp>
    </p:spTree>
    <p:extLst>
      <p:ext uri="{BB962C8B-B14F-4D97-AF65-F5344CB8AC3E}">
        <p14:creationId xmlns:p14="http://schemas.microsoft.com/office/powerpoint/2010/main" val="3793781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a:bodyPr>
          <a:lstStyle/>
          <a:p>
            <a:pPr marL="742950" indent="-742950">
              <a:lnSpc>
                <a:spcPct val="100000"/>
              </a:lnSpc>
              <a:buFont typeface="+mj-lt"/>
              <a:buAutoNum type="arabicParenR" startAt="5"/>
            </a:pPr>
            <a:r>
              <a:rPr lang="en-US" sz="3200" b="1" dirty="0">
                <a:latin typeface="+mn-lt"/>
              </a:rPr>
              <a:t>Dispensationalism is a ‘</a:t>
            </a:r>
            <a:r>
              <a:rPr lang="en-US" sz="3200" b="1" u="sng" dirty="0">
                <a:latin typeface="+mn-lt"/>
              </a:rPr>
              <a:t>New</a:t>
            </a:r>
            <a:r>
              <a:rPr lang="en-US" sz="3200" b="1" dirty="0">
                <a:latin typeface="+mn-lt"/>
              </a:rPr>
              <a:t>’ doctrine.</a:t>
            </a:r>
          </a:p>
        </p:txBody>
      </p:sp>
      <p:sp>
        <p:nvSpPr>
          <p:cNvPr id="3" name="Subtitle 2"/>
          <p:cNvSpPr>
            <a:spLocks noGrp="1"/>
          </p:cNvSpPr>
          <p:nvPr>
            <p:ph type="subTitle" idx="1"/>
          </p:nvPr>
        </p:nvSpPr>
        <p:spPr>
          <a:xfrm>
            <a:off x="128187" y="1042587"/>
            <a:ext cx="8904718" cy="4094430"/>
          </a:xfrm>
        </p:spPr>
        <p:txBody>
          <a:bodyPr>
            <a:noAutofit/>
          </a:bodyPr>
          <a:lstStyle/>
          <a:p>
            <a:pPr marL="457200" lvl="1" indent="-457200" algn="just">
              <a:lnSpc>
                <a:spcPct val="100000"/>
              </a:lnSpc>
              <a:spcBef>
                <a:spcPts val="0"/>
              </a:spcBef>
              <a:spcAft>
                <a:spcPts val="1200"/>
              </a:spcAft>
              <a:buFont typeface="Arial" panose="020B0604020202020204" pitchFamily="34" charset="0"/>
              <a:buChar char="•"/>
            </a:pPr>
            <a:r>
              <a:rPr lang="en-US" sz="2800" dirty="0"/>
              <a:t>Given the facts of church history, it should not surprise us that New Testament </a:t>
            </a:r>
            <a:r>
              <a:rPr lang="en-US" sz="2800" b="1" i="1" dirty="0">
                <a:solidFill>
                  <a:srgbClr val="0000CC"/>
                </a:solidFill>
                <a:latin typeface="Calibri" panose="020F0502020204030204" pitchFamily="34" charset="0"/>
                <a:cs typeface="Calibri" panose="020F0502020204030204" pitchFamily="34" charset="0"/>
              </a:rPr>
              <a:t>mystery truths</a:t>
            </a:r>
            <a:r>
              <a:rPr lang="en-US" sz="2800" dirty="0"/>
              <a:t>, relating to: 1) the nature of the Church and 2) God’s dual program and purpose for this present age, </a:t>
            </a:r>
            <a:r>
              <a:rPr lang="en-US" sz="2800" b="1" i="1" u="sng" dirty="0">
                <a:solidFill>
                  <a:srgbClr val="0000CC"/>
                </a:solidFill>
                <a:cs typeface="Calibri" panose="020F0502020204030204" pitchFamily="34" charset="0"/>
              </a:rPr>
              <a:t>were not rediscovered and recovered until the 19</a:t>
            </a:r>
            <a:r>
              <a:rPr lang="en-US" sz="2800" b="1" i="1" u="sng" baseline="30000" dirty="0">
                <a:solidFill>
                  <a:srgbClr val="0000CC"/>
                </a:solidFill>
                <a:cs typeface="Calibri" panose="020F0502020204030204" pitchFamily="34" charset="0"/>
              </a:rPr>
              <a:t>th</a:t>
            </a:r>
            <a:r>
              <a:rPr lang="en-US" sz="2800" b="1" i="1" u="sng" dirty="0">
                <a:solidFill>
                  <a:srgbClr val="0000CC"/>
                </a:solidFill>
                <a:cs typeface="Calibri" panose="020F0502020204030204" pitchFamily="34" charset="0"/>
              </a:rPr>
              <a:t> and 20</a:t>
            </a:r>
            <a:r>
              <a:rPr lang="en-US" sz="2800" b="1" i="1" u="sng" baseline="30000" dirty="0">
                <a:solidFill>
                  <a:srgbClr val="0000CC"/>
                </a:solidFill>
                <a:cs typeface="Calibri" panose="020F0502020204030204" pitchFamily="34" charset="0"/>
              </a:rPr>
              <a:t>th</a:t>
            </a:r>
            <a:r>
              <a:rPr lang="en-US" sz="2800" b="1" i="1" u="sng" dirty="0">
                <a:solidFill>
                  <a:srgbClr val="0000CC"/>
                </a:solidFill>
                <a:cs typeface="Calibri" panose="020F0502020204030204" pitchFamily="34" charset="0"/>
              </a:rPr>
              <a:t> centuries</a:t>
            </a:r>
            <a:r>
              <a:rPr lang="en-US" sz="2800" dirty="0"/>
              <a:t>. </a:t>
            </a:r>
          </a:p>
          <a:p>
            <a:pPr marL="457200" lvl="1" indent="-457200" algn="just">
              <a:lnSpc>
                <a:spcPct val="100000"/>
              </a:lnSpc>
              <a:spcBef>
                <a:spcPts val="0"/>
              </a:spcBef>
              <a:spcAft>
                <a:spcPts val="1200"/>
              </a:spcAft>
              <a:buFont typeface="Arial" panose="020B0604020202020204" pitchFamily="34" charset="0"/>
              <a:buChar char="•"/>
            </a:pPr>
            <a:r>
              <a:rPr lang="en-US" sz="2800" dirty="0"/>
              <a:t>So, if Dispensationalism can be attacked simply because it is new, then Covenant Theology, an outgrowth of the Reformation, </a:t>
            </a:r>
            <a:r>
              <a:rPr lang="en-US" sz="2800" b="1" i="1" u="sng" dirty="0">
                <a:solidFill>
                  <a:srgbClr val="0000CC"/>
                </a:solidFill>
                <a:cs typeface="Calibri" panose="020F0502020204030204" pitchFamily="34" charset="0"/>
              </a:rPr>
              <a:t>not formally systematized until the 17</a:t>
            </a:r>
            <a:r>
              <a:rPr lang="en-US" sz="2800" b="1" i="1" u="sng" baseline="30000" dirty="0">
                <a:solidFill>
                  <a:srgbClr val="0000CC"/>
                </a:solidFill>
                <a:cs typeface="Calibri" panose="020F0502020204030204" pitchFamily="34" charset="0"/>
              </a:rPr>
              <a:t>th</a:t>
            </a:r>
            <a:r>
              <a:rPr lang="en-US" sz="2800" b="1" i="1" u="sng" dirty="0">
                <a:solidFill>
                  <a:srgbClr val="0000CC"/>
                </a:solidFill>
                <a:cs typeface="Calibri" panose="020F0502020204030204" pitchFamily="34" charset="0"/>
              </a:rPr>
              <a:t>  century</a:t>
            </a:r>
            <a:r>
              <a:rPr lang="en-US" sz="2800" b="1" i="1" dirty="0">
                <a:solidFill>
                  <a:srgbClr val="0000CC"/>
                </a:solidFill>
                <a:cs typeface="Calibri" panose="020F0502020204030204" pitchFamily="34" charset="0"/>
              </a:rPr>
              <a:t> </a:t>
            </a:r>
            <a:r>
              <a:rPr lang="en-US" sz="2800" dirty="0"/>
              <a:t>by Johannes </a:t>
            </a:r>
            <a:r>
              <a:rPr lang="en-US" sz="2800" dirty="0" err="1"/>
              <a:t>Cocceius</a:t>
            </a:r>
            <a:r>
              <a:rPr lang="en-US" sz="2800" dirty="0"/>
              <a:t>, has the same weakness. </a:t>
            </a:r>
          </a:p>
        </p:txBody>
      </p:sp>
      <p:pic>
        <p:nvPicPr>
          <p:cNvPr id="4" name="Picture 3">
            <a:extLst>
              <a:ext uri="{FF2B5EF4-FFF2-40B4-BE49-F238E27FC236}">
                <a16:creationId xmlns:a16="http://schemas.microsoft.com/office/drawing/2014/main" id="{B2B320B4-26C3-47AA-86CF-820324ABEEB8}"/>
              </a:ext>
            </a:extLst>
          </p:cNvPr>
          <p:cNvPicPr>
            <a:picLocks noChangeAspect="1"/>
          </p:cNvPicPr>
          <p:nvPr/>
        </p:nvPicPr>
        <p:blipFill>
          <a:blip r:embed="rId3"/>
          <a:stretch>
            <a:fillRect/>
          </a:stretch>
        </p:blipFill>
        <p:spPr>
          <a:xfrm>
            <a:off x="3148965" y="5137017"/>
            <a:ext cx="2846070" cy="1645920"/>
          </a:xfrm>
          <a:prstGeom prst="rect">
            <a:avLst/>
          </a:prstGeom>
        </p:spPr>
      </p:pic>
    </p:spTree>
    <p:extLst>
      <p:ext uri="{BB962C8B-B14F-4D97-AF65-F5344CB8AC3E}">
        <p14:creationId xmlns:p14="http://schemas.microsoft.com/office/powerpoint/2010/main" val="1873154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6629" y="190866"/>
            <a:ext cx="4310743" cy="851721"/>
          </a:xfrm>
        </p:spPr>
        <p:txBody>
          <a:bodyPr anchor="ctr">
            <a:normAutofit fontScale="90000"/>
          </a:bodyPr>
          <a:lstStyle/>
          <a:p>
            <a:pPr>
              <a:lnSpc>
                <a:spcPct val="100000"/>
              </a:lnSpc>
            </a:pPr>
            <a:r>
              <a:rPr lang="en-US" sz="3600" b="1" dirty="0">
                <a:latin typeface="+mn-lt"/>
              </a:rPr>
              <a:t>Charles Ryrie</a:t>
            </a:r>
            <a:br>
              <a:rPr lang="en-US" sz="3200" b="1" dirty="0">
                <a:latin typeface="+mn-lt"/>
              </a:rPr>
            </a:br>
            <a:r>
              <a:rPr lang="en-US" sz="2700" i="1" dirty="0">
                <a:latin typeface="+mn-lt"/>
              </a:rPr>
              <a:t>Dispensationalism</a:t>
            </a:r>
            <a:r>
              <a:rPr lang="en-US" sz="2700" dirty="0">
                <a:latin typeface="+mn-lt"/>
              </a:rPr>
              <a:t>, pgs. 215, 218</a:t>
            </a:r>
          </a:p>
        </p:txBody>
      </p:sp>
      <p:sp>
        <p:nvSpPr>
          <p:cNvPr id="3" name="Subtitle 2"/>
          <p:cNvSpPr>
            <a:spLocks noGrp="1"/>
          </p:cNvSpPr>
          <p:nvPr>
            <p:ph type="subTitle" idx="1"/>
          </p:nvPr>
        </p:nvSpPr>
        <p:spPr>
          <a:xfrm>
            <a:off x="0" y="1158243"/>
            <a:ext cx="9144000" cy="5570217"/>
          </a:xfrm>
        </p:spPr>
        <p:txBody>
          <a:bodyPr>
            <a:noAutofit/>
          </a:bodyPr>
          <a:lstStyle/>
          <a:p>
            <a:pPr marL="0" lvl="1" algn="just">
              <a:lnSpc>
                <a:spcPct val="100000"/>
              </a:lnSpc>
              <a:spcBef>
                <a:spcPts val="0"/>
              </a:spcBef>
              <a:spcAft>
                <a:spcPts val="1200"/>
              </a:spcAft>
            </a:pPr>
            <a:r>
              <a:rPr lang="en-US" sz="2800" dirty="0"/>
              <a:t>“Systematized Covenant theology is recent.  </a:t>
            </a:r>
            <a:r>
              <a:rPr lang="en-US" sz="2800" b="1" i="1" u="sng" dirty="0">
                <a:solidFill>
                  <a:srgbClr val="0000CC"/>
                </a:solidFill>
                <a:cs typeface="Calibri" panose="020F0502020204030204" pitchFamily="34" charset="0"/>
              </a:rPr>
              <a:t>It was not</a:t>
            </a:r>
            <a:r>
              <a:rPr lang="en-US" sz="2800" b="1" i="1" dirty="0">
                <a:solidFill>
                  <a:srgbClr val="0000CC"/>
                </a:solidFill>
                <a:cs typeface="Calibri" panose="020F0502020204030204" pitchFamily="34" charset="0"/>
              </a:rPr>
              <a:t> the expressed doctrine of the early church.  </a:t>
            </a:r>
            <a:r>
              <a:rPr lang="en-US" sz="2800" b="1" i="1" u="sng" dirty="0">
                <a:solidFill>
                  <a:srgbClr val="0000CC"/>
                </a:solidFill>
                <a:cs typeface="Calibri" panose="020F0502020204030204" pitchFamily="34" charset="0"/>
              </a:rPr>
              <a:t>It was never</a:t>
            </a:r>
            <a:r>
              <a:rPr lang="en-US" sz="2800" b="1" i="1" dirty="0">
                <a:solidFill>
                  <a:srgbClr val="0000CC"/>
                </a:solidFill>
                <a:cs typeface="Calibri" panose="020F0502020204030204" pitchFamily="34" charset="0"/>
              </a:rPr>
              <a:t> taught by church leaders in the Middle Ages. </a:t>
            </a:r>
            <a:r>
              <a:rPr lang="en-US" sz="2800" b="1" i="1" u="sng" dirty="0">
                <a:solidFill>
                  <a:srgbClr val="0000CC"/>
                </a:solidFill>
                <a:cs typeface="Calibri" panose="020F0502020204030204" pitchFamily="34" charset="0"/>
              </a:rPr>
              <a:t>It was not</a:t>
            </a:r>
            <a:r>
              <a:rPr lang="en-US" sz="2800" b="1" i="1" dirty="0">
                <a:solidFill>
                  <a:srgbClr val="0000CC"/>
                </a:solidFill>
                <a:cs typeface="Calibri" panose="020F0502020204030204" pitchFamily="34" charset="0"/>
              </a:rPr>
              <a:t> even mentioned by the primary leaders of the Reformation</a:t>
            </a:r>
            <a:r>
              <a:rPr lang="en-US" sz="2800" b="1" i="1" dirty="0">
                <a:solidFill>
                  <a:srgbClr val="0000FF"/>
                </a:solidFill>
              </a:rPr>
              <a:t>. </a:t>
            </a:r>
            <a:r>
              <a:rPr lang="en-US" sz="2800" dirty="0"/>
              <a:t>Indeed, Covenant theology as a system is only a little older than dispensationalism….Covenant theology </a:t>
            </a:r>
            <a:r>
              <a:rPr lang="en-US" sz="2800" b="1" i="1" u="sng" dirty="0">
                <a:solidFill>
                  <a:srgbClr val="0000CC"/>
                </a:solidFill>
                <a:cs typeface="Calibri" panose="020F0502020204030204" pitchFamily="34" charset="0"/>
              </a:rPr>
              <a:t>does not appear</a:t>
            </a:r>
            <a:r>
              <a:rPr lang="en-US" sz="2800" dirty="0"/>
              <a:t> in the writings of Luther, Zwingli, Calvin, or Melanchthon,… They had every opportunity to incorporate the covenant idea, but they did not. There were </a:t>
            </a:r>
            <a:r>
              <a:rPr lang="en-US" sz="2800" b="1" i="1" u="sng" dirty="0">
                <a:solidFill>
                  <a:srgbClr val="0000CC"/>
                </a:solidFill>
                <a:cs typeface="Calibri" panose="020F0502020204030204" pitchFamily="34" charset="0"/>
              </a:rPr>
              <a:t>no references to Covenant theology</a:t>
            </a:r>
            <a:r>
              <a:rPr lang="en-US" sz="2800" dirty="0"/>
              <a:t> in any of the great confessions of faith until the Westminster Confession in 1647, and even then Covenant theology was not as fully developed as it was later by Reformed theologians….Covenant theology is a . . .</a:t>
            </a:r>
          </a:p>
        </p:txBody>
      </p:sp>
      <p:pic>
        <p:nvPicPr>
          <p:cNvPr id="4" name="Picture 3">
            <a:extLst>
              <a:ext uri="{FF2B5EF4-FFF2-40B4-BE49-F238E27FC236}">
                <a16:creationId xmlns:a16="http://schemas.microsoft.com/office/drawing/2014/main" id="{5284ED14-AC7D-4596-BCDA-5B701ADF09FA}"/>
              </a:ext>
            </a:extLst>
          </p:cNvPr>
          <p:cNvPicPr>
            <a:picLocks noChangeAspect="1"/>
          </p:cNvPicPr>
          <p:nvPr/>
        </p:nvPicPr>
        <p:blipFill>
          <a:blip r:embed="rId3"/>
          <a:stretch>
            <a:fillRect/>
          </a:stretch>
        </p:blipFill>
        <p:spPr>
          <a:xfrm>
            <a:off x="60963" y="60963"/>
            <a:ext cx="801014" cy="1097280"/>
          </a:xfrm>
          <a:prstGeom prst="rect">
            <a:avLst/>
          </a:prstGeom>
        </p:spPr>
      </p:pic>
    </p:spTree>
    <p:extLst>
      <p:ext uri="{BB962C8B-B14F-4D97-AF65-F5344CB8AC3E}">
        <p14:creationId xmlns:p14="http://schemas.microsoft.com/office/powerpoint/2010/main" val="4092607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0784" y="190866"/>
            <a:ext cx="5302432" cy="851721"/>
          </a:xfrm>
        </p:spPr>
        <p:txBody>
          <a:bodyPr anchor="ctr">
            <a:normAutofit fontScale="90000"/>
          </a:bodyPr>
          <a:lstStyle/>
          <a:p>
            <a:pPr>
              <a:lnSpc>
                <a:spcPct val="100000"/>
              </a:lnSpc>
            </a:pPr>
            <a:r>
              <a:rPr lang="en-US" sz="3600" b="1" dirty="0">
                <a:latin typeface="+mn-lt"/>
              </a:rPr>
              <a:t>Charles Ryrie</a:t>
            </a:r>
            <a:br>
              <a:rPr lang="en-US" sz="3200" b="1" dirty="0">
                <a:latin typeface="+mn-lt"/>
              </a:rPr>
            </a:br>
            <a:r>
              <a:rPr lang="en-US" sz="2700" i="1" dirty="0">
                <a:latin typeface="+mn-lt"/>
              </a:rPr>
              <a:t>Dispensationalism</a:t>
            </a:r>
            <a:r>
              <a:rPr lang="en-US" sz="2700" dirty="0">
                <a:latin typeface="+mn-lt"/>
              </a:rPr>
              <a:t>, pgs. 215, 218 (Cont’d)</a:t>
            </a:r>
          </a:p>
        </p:txBody>
      </p:sp>
      <p:sp>
        <p:nvSpPr>
          <p:cNvPr id="3" name="Subtitle 2"/>
          <p:cNvSpPr>
            <a:spLocks noGrp="1"/>
          </p:cNvSpPr>
          <p:nvPr>
            <p:ph type="subTitle" idx="1"/>
          </p:nvPr>
        </p:nvSpPr>
        <p:spPr>
          <a:xfrm>
            <a:off x="125083" y="1158243"/>
            <a:ext cx="8893834" cy="3116577"/>
          </a:xfrm>
        </p:spPr>
        <p:txBody>
          <a:bodyPr>
            <a:noAutofit/>
          </a:bodyPr>
          <a:lstStyle/>
          <a:p>
            <a:pPr marL="0" lvl="1" algn="just">
              <a:lnSpc>
                <a:spcPct val="100000"/>
              </a:lnSpc>
              <a:spcBef>
                <a:spcPts val="0"/>
              </a:spcBef>
              <a:spcAft>
                <a:spcPts val="1200"/>
              </a:spcAft>
            </a:pPr>
            <a:r>
              <a:rPr lang="en-US" sz="2800" dirty="0"/>
              <a:t>...</a:t>
            </a:r>
            <a:r>
              <a:rPr lang="en-US" sz="2800" b="1" i="1" dirty="0">
                <a:solidFill>
                  <a:srgbClr val="0000CC"/>
                </a:solidFill>
                <a:cs typeface="Calibri" panose="020F0502020204030204" pitchFamily="34" charset="0"/>
              </a:rPr>
              <a:t>post-Reformation</a:t>
            </a:r>
            <a:r>
              <a:rPr lang="en-US" sz="2800" dirty="0"/>
              <a:t> development in doctrine....Covenant theology is a refinement, and the refining did not antedate Darby by many years.  Covenant theology cannot claim much more antiquity than dispensationalism....</a:t>
            </a:r>
            <a:r>
              <a:rPr lang="en-US" sz="2800" b="1" i="1" dirty="0">
                <a:solidFill>
                  <a:srgbClr val="0000CC"/>
                </a:solidFill>
                <a:cs typeface="Calibri" panose="020F0502020204030204" pitchFamily="34" charset="0"/>
              </a:rPr>
              <a:t>If lack of antiquity is detrimental and refinement is disallowed for dispensationalism, then by the same two criteria Covenant theology is discredited</a:t>
            </a:r>
            <a:r>
              <a:rPr lang="en-US" sz="2800" dirty="0"/>
              <a:t>.” </a:t>
            </a:r>
          </a:p>
        </p:txBody>
      </p:sp>
      <p:pic>
        <p:nvPicPr>
          <p:cNvPr id="4" name="Picture 3">
            <a:extLst>
              <a:ext uri="{FF2B5EF4-FFF2-40B4-BE49-F238E27FC236}">
                <a16:creationId xmlns:a16="http://schemas.microsoft.com/office/drawing/2014/main" id="{5284ED14-AC7D-4596-BCDA-5B701ADF09FA}"/>
              </a:ext>
            </a:extLst>
          </p:cNvPr>
          <p:cNvPicPr>
            <a:picLocks noChangeAspect="1"/>
          </p:cNvPicPr>
          <p:nvPr/>
        </p:nvPicPr>
        <p:blipFill>
          <a:blip r:embed="rId3"/>
          <a:stretch>
            <a:fillRect/>
          </a:stretch>
        </p:blipFill>
        <p:spPr>
          <a:xfrm>
            <a:off x="60963" y="60963"/>
            <a:ext cx="801014" cy="1097280"/>
          </a:xfrm>
          <a:prstGeom prst="rect">
            <a:avLst/>
          </a:prstGeom>
        </p:spPr>
      </p:pic>
      <p:pic>
        <p:nvPicPr>
          <p:cNvPr id="6" name="Picture 5">
            <a:extLst>
              <a:ext uri="{FF2B5EF4-FFF2-40B4-BE49-F238E27FC236}">
                <a16:creationId xmlns:a16="http://schemas.microsoft.com/office/drawing/2014/main" id="{2467E463-02B6-497F-AE1F-05CAD0685737}"/>
              </a:ext>
            </a:extLst>
          </p:cNvPr>
          <p:cNvPicPr>
            <a:picLocks noChangeAspect="1"/>
          </p:cNvPicPr>
          <p:nvPr/>
        </p:nvPicPr>
        <p:blipFill>
          <a:blip r:embed="rId4"/>
          <a:stretch>
            <a:fillRect/>
          </a:stretch>
        </p:blipFill>
        <p:spPr>
          <a:xfrm>
            <a:off x="2595563" y="4352187"/>
            <a:ext cx="3952875" cy="2286000"/>
          </a:xfrm>
          <a:prstGeom prst="rect">
            <a:avLst/>
          </a:prstGeom>
        </p:spPr>
      </p:pic>
    </p:spTree>
    <p:extLst>
      <p:ext uri="{BB962C8B-B14F-4D97-AF65-F5344CB8AC3E}">
        <p14:creationId xmlns:p14="http://schemas.microsoft.com/office/powerpoint/2010/main" val="1867755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a:bodyPr>
          <a:lstStyle/>
          <a:p>
            <a:pPr marL="742950" indent="-742950">
              <a:lnSpc>
                <a:spcPct val="100000"/>
              </a:lnSpc>
              <a:buFont typeface="+mj-lt"/>
              <a:buAutoNum type="arabicParenR" startAt="5"/>
            </a:pPr>
            <a:r>
              <a:rPr lang="en-US" sz="3200" b="1" dirty="0">
                <a:latin typeface="+mn-lt"/>
              </a:rPr>
              <a:t>Dispensationalism is a ‘</a:t>
            </a:r>
            <a:r>
              <a:rPr lang="en-US" sz="3200" b="1" u="sng" dirty="0">
                <a:latin typeface="+mn-lt"/>
              </a:rPr>
              <a:t>New</a:t>
            </a:r>
            <a:r>
              <a:rPr lang="en-US" sz="3200" b="1" dirty="0">
                <a:latin typeface="+mn-lt"/>
              </a:rPr>
              <a:t>’ doctrine.</a:t>
            </a:r>
          </a:p>
        </p:txBody>
      </p:sp>
      <p:sp>
        <p:nvSpPr>
          <p:cNvPr id="3" name="Subtitle 2"/>
          <p:cNvSpPr>
            <a:spLocks noGrp="1"/>
          </p:cNvSpPr>
          <p:nvPr>
            <p:ph type="subTitle" idx="1"/>
          </p:nvPr>
        </p:nvSpPr>
        <p:spPr>
          <a:xfrm>
            <a:off x="128187" y="1145135"/>
            <a:ext cx="8904718" cy="5469309"/>
          </a:xfrm>
        </p:spPr>
        <p:txBody>
          <a:bodyPr>
            <a:noAutofit/>
          </a:bodyPr>
          <a:lstStyle/>
          <a:p>
            <a:pPr marL="233363" lvl="1" indent="-233363" algn="just">
              <a:lnSpc>
                <a:spcPct val="100000"/>
              </a:lnSpc>
              <a:spcBef>
                <a:spcPts val="0"/>
              </a:spcBef>
              <a:spcAft>
                <a:spcPts val="600"/>
              </a:spcAft>
              <a:buFont typeface="Arial" panose="020B0604020202020204" pitchFamily="34" charset="0"/>
              <a:buChar char="•"/>
            </a:pPr>
            <a:r>
              <a:rPr lang="en-US" sz="2800" b="1" i="1" dirty="0">
                <a:latin typeface="Calibri" panose="020F0502020204030204" pitchFamily="34" charset="0"/>
                <a:cs typeface="Calibri" panose="020F0502020204030204" pitchFamily="34" charset="0"/>
              </a:rPr>
              <a:t>The real issue is not whether a system of theology is new or ancient, </a:t>
            </a:r>
            <a:r>
              <a:rPr lang="en-US" sz="2800" b="1" i="1" u="sng" dirty="0">
                <a:solidFill>
                  <a:srgbClr val="0000CC"/>
                </a:solidFill>
                <a:latin typeface="Calibri" panose="020F0502020204030204" pitchFamily="34" charset="0"/>
                <a:cs typeface="Calibri" panose="020F0502020204030204" pitchFamily="34" charset="0"/>
              </a:rPr>
              <a:t>but whether it is Biblical</a:t>
            </a:r>
            <a:r>
              <a:rPr lang="en-US" sz="2800" b="1" i="1" dirty="0">
                <a:solidFill>
                  <a:srgbClr val="0000CC"/>
                </a:solidFill>
                <a:latin typeface="Calibri" panose="020F0502020204030204" pitchFamily="34" charset="0"/>
                <a:cs typeface="Calibri" panose="020F0502020204030204" pitchFamily="34" charset="0"/>
              </a:rPr>
              <a:t>.</a:t>
            </a: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endParaRPr lang="en-US" sz="2800" b="1" i="1" dirty="0">
              <a:solidFill>
                <a:srgbClr val="0000CC"/>
              </a:solidFill>
              <a:latin typeface="Calibri" panose="020F0502020204030204" pitchFamily="34" charset="0"/>
              <a:cs typeface="Calibri" panose="020F0502020204030204" pitchFamily="34" charset="0"/>
            </a:endParaRPr>
          </a:p>
          <a:p>
            <a:pPr marL="233363" lvl="1" indent="-233363" algn="just">
              <a:lnSpc>
                <a:spcPct val="100000"/>
              </a:lnSpc>
              <a:spcBef>
                <a:spcPts val="0"/>
              </a:spcBef>
              <a:spcAft>
                <a:spcPts val="600"/>
              </a:spcAft>
              <a:buFont typeface="Arial" panose="020B0604020202020204" pitchFamily="34" charset="0"/>
              <a:buChar char="•"/>
            </a:pPr>
            <a:r>
              <a:rPr lang="en-US" sz="2800" b="1" dirty="0">
                <a:latin typeface="Calibri" panose="020F0502020204030204" pitchFamily="34" charset="0"/>
                <a:cs typeface="Calibri" panose="020F0502020204030204" pitchFamily="34" charset="0"/>
              </a:rPr>
              <a:t>BTW, </a:t>
            </a:r>
            <a:r>
              <a:rPr lang="en-US" sz="2800" b="1" i="1" dirty="0">
                <a:solidFill>
                  <a:srgbClr val="0000CC"/>
                </a:solidFill>
                <a:latin typeface="Calibri" panose="020F0502020204030204" pitchFamily="34" charset="0"/>
                <a:cs typeface="Calibri" panose="020F0502020204030204" pitchFamily="34" charset="0"/>
              </a:rPr>
              <a:t>“</a:t>
            </a:r>
            <a:r>
              <a:rPr lang="en-US" sz="2800" b="1" i="1" u="sng" dirty="0">
                <a:solidFill>
                  <a:srgbClr val="0000CC"/>
                </a:solidFill>
                <a:latin typeface="Calibri" panose="020F0502020204030204" pitchFamily="34" charset="0"/>
                <a:cs typeface="Calibri" panose="020F0502020204030204" pitchFamily="34" charset="0"/>
              </a:rPr>
              <a:t>The charge of newness was leveled long ago at the doctrine of the Reformers</a:t>
            </a:r>
            <a:r>
              <a:rPr lang="en-US" sz="2800" b="1" i="1" dirty="0">
                <a:solidFill>
                  <a:srgbClr val="0000CC"/>
                </a:solidFill>
                <a:latin typeface="Calibri" panose="020F0502020204030204" pitchFamily="34" charset="0"/>
                <a:cs typeface="Calibri" panose="020F0502020204030204" pitchFamily="34" charset="0"/>
              </a:rPr>
              <a:t>.”</a:t>
            </a:r>
            <a:r>
              <a:rPr lang="en-US" sz="2800" b="1" i="1" dirty="0">
                <a:latin typeface="Calibri" panose="020F0502020204030204" pitchFamily="34" charset="0"/>
                <a:cs typeface="Calibri" panose="020F0502020204030204" pitchFamily="34" charset="0"/>
              </a:rPr>
              <a:t> </a:t>
            </a:r>
            <a:r>
              <a:rPr lang="en-US" sz="2600" dirty="0"/>
              <a:t>(Ryrie, Dispensationalism, p. 71). </a:t>
            </a:r>
          </a:p>
        </p:txBody>
      </p:sp>
      <p:pic>
        <p:nvPicPr>
          <p:cNvPr id="6" name="Picture 5">
            <a:extLst>
              <a:ext uri="{FF2B5EF4-FFF2-40B4-BE49-F238E27FC236}">
                <a16:creationId xmlns:a16="http://schemas.microsoft.com/office/drawing/2014/main" id="{A4F4239D-F26C-478C-930A-FBA3C9724663}"/>
              </a:ext>
            </a:extLst>
          </p:cNvPr>
          <p:cNvPicPr>
            <a:picLocks noChangeAspect="1"/>
          </p:cNvPicPr>
          <p:nvPr/>
        </p:nvPicPr>
        <p:blipFill rotWithShape="1">
          <a:blip r:embed="rId3"/>
          <a:srcRect t="4222"/>
          <a:stretch/>
        </p:blipFill>
        <p:spPr>
          <a:xfrm>
            <a:off x="2455867" y="2307771"/>
            <a:ext cx="4232267" cy="2743200"/>
          </a:xfrm>
          <a:prstGeom prst="rect">
            <a:avLst/>
          </a:prstGeom>
        </p:spPr>
      </p:pic>
    </p:spTree>
    <p:extLst>
      <p:ext uri="{BB962C8B-B14F-4D97-AF65-F5344CB8AC3E}">
        <p14:creationId xmlns:p14="http://schemas.microsoft.com/office/powerpoint/2010/main" val="98649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a:bodyPr>
          <a:lstStyle/>
          <a:p>
            <a:pPr marL="742950" indent="-742950">
              <a:lnSpc>
                <a:spcPct val="100000"/>
              </a:lnSpc>
              <a:buFont typeface="+mj-lt"/>
              <a:buAutoNum type="arabicParenR" startAt="5"/>
            </a:pPr>
            <a:r>
              <a:rPr lang="en-US" sz="3200" b="1" dirty="0">
                <a:latin typeface="+mn-lt"/>
              </a:rPr>
              <a:t>Dispensationalism is a </a:t>
            </a:r>
            <a:r>
              <a:rPr lang="en-US" sz="3200" b="1" dirty="0">
                <a:solidFill>
                  <a:prstClr val="black"/>
                </a:solidFill>
                <a:latin typeface="Calibri" panose="020F0502020204030204"/>
              </a:rPr>
              <a:t>‘</a:t>
            </a:r>
            <a:r>
              <a:rPr lang="en-US" sz="3200" b="1" u="sng" dirty="0">
                <a:solidFill>
                  <a:prstClr val="black"/>
                </a:solidFill>
                <a:latin typeface="Calibri" panose="020F0502020204030204"/>
              </a:rPr>
              <a:t>New</a:t>
            </a:r>
            <a:r>
              <a:rPr lang="en-US" sz="3200" b="1" dirty="0">
                <a:solidFill>
                  <a:prstClr val="black"/>
                </a:solidFill>
                <a:latin typeface="Calibri" panose="020F0502020204030204"/>
              </a:rPr>
              <a:t>’</a:t>
            </a:r>
            <a:r>
              <a:rPr lang="en-US" sz="3200" b="1" dirty="0">
                <a:latin typeface="+mn-lt"/>
              </a:rPr>
              <a:t> doctrine.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874" y="1095555"/>
            <a:ext cx="6584251" cy="5492972"/>
          </a:xfrm>
          <a:prstGeom prst="rect">
            <a:avLst/>
          </a:prstGeom>
        </p:spPr>
      </p:pic>
    </p:spTree>
    <p:extLst>
      <p:ext uri="{BB962C8B-B14F-4D97-AF65-F5344CB8AC3E}">
        <p14:creationId xmlns:p14="http://schemas.microsoft.com/office/powerpoint/2010/main" val="1291991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 9</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9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900"/>
              </a:spcAft>
              <a:buFont typeface="+mj-lt"/>
              <a:buAutoNum type="arabicParenR"/>
            </a:pPr>
            <a:r>
              <a:rPr lang="en-US" sz="2400" dirty="0"/>
              <a:t>Dispensationalists are Guilty of Antinomianism</a:t>
            </a:r>
          </a:p>
          <a:p>
            <a:pPr marL="457200" lvl="1" indent="-457200" algn="l">
              <a:lnSpc>
                <a:spcPct val="100000"/>
              </a:lnSpc>
              <a:spcBef>
                <a:spcPts val="0"/>
              </a:spcBef>
              <a:spcAft>
                <a:spcPts val="900"/>
              </a:spcAft>
              <a:buFont typeface="+mj-lt"/>
              <a:buAutoNum type="arabicParenR"/>
            </a:pPr>
            <a:r>
              <a:rPr lang="en-US" sz="2400" dirty="0"/>
              <a:t>Dispensationalists Teach that the Sermon on the Mount is Not for the Church Today – "YES" and "NO"!</a:t>
            </a:r>
          </a:p>
          <a:p>
            <a:pPr marL="457200" lvl="1" indent="-457200" algn="l">
              <a:lnSpc>
                <a:spcPct val="100000"/>
              </a:lnSpc>
              <a:spcBef>
                <a:spcPts val="0"/>
              </a:spcBef>
              <a:spcAft>
                <a:spcPts val="900"/>
              </a:spcAft>
              <a:buFont typeface="+mj-lt"/>
              <a:buAutoNum type="arabicParenR"/>
            </a:pPr>
            <a:r>
              <a:rPr lang="en-US" sz="2400" dirty="0"/>
              <a:t>Dispensationalists Teach that the Death of Christ was an Afterthought and that the Church is "Plan B" in God's program.</a:t>
            </a:r>
          </a:p>
          <a:p>
            <a:pPr marL="457200" lvl="1" indent="-457200" algn="l">
              <a:lnSpc>
                <a:spcPct val="100000"/>
              </a:lnSpc>
              <a:spcBef>
                <a:spcPts val="0"/>
              </a:spcBef>
              <a:spcAft>
                <a:spcPts val="900"/>
              </a:spcAft>
              <a:buFont typeface="+mj-lt"/>
              <a:buAutoNum type="arabicParenR"/>
            </a:pPr>
            <a:r>
              <a:rPr lang="en-US" sz="2400" dirty="0"/>
              <a:t>Dispensationalism is a ‘</a:t>
            </a:r>
            <a:r>
              <a:rPr lang="en-US" sz="2400" u="sng" dirty="0"/>
              <a:t>New</a:t>
            </a:r>
            <a:r>
              <a:rPr lang="en-US" sz="2400" dirty="0"/>
              <a:t>’ doctrine.</a:t>
            </a:r>
          </a:p>
          <a:p>
            <a:pPr marL="457200" lvl="1" indent="-457200" algn="l">
              <a:lnSpc>
                <a:spcPct val="100000"/>
              </a:lnSpc>
              <a:spcBef>
                <a:spcPts val="0"/>
              </a:spcBef>
              <a:spcAft>
                <a:spcPts val="900"/>
              </a:spcAft>
              <a:buFont typeface="+mj-lt"/>
              <a:buAutoNum type="arabicParenR"/>
            </a:pPr>
            <a:r>
              <a:rPr lang="en-US" sz="2400" b="1" dirty="0">
                <a:solidFill>
                  <a:srgbClr val="0000FF"/>
                </a:solidFill>
                <a:highlight>
                  <a:srgbClr val="FFFF00"/>
                </a:highlight>
              </a:rPr>
              <a:t>Dispensationalism Teaches a ‘Secret Rapture’.</a:t>
            </a:r>
          </a:p>
          <a:p>
            <a:pPr marL="457200" lvl="1" indent="-457200" algn="l">
              <a:lnSpc>
                <a:spcPct val="100000"/>
              </a:lnSpc>
              <a:spcBef>
                <a:spcPts val="0"/>
              </a:spcBef>
              <a:spcAft>
                <a:spcPts val="900"/>
              </a:spcAft>
              <a:buFont typeface="+mj-lt"/>
              <a:buAutoNum type="arabicParenR"/>
            </a:pPr>
            <a:r>
              <a:rPr lang="en-US" sz="2400" dirty="0"/>
              <a:t>Dispensationalism falsely claims that God made a bona fide offer of the kingdom to Israel.</a:t>
            </a:r>
          </a:p>
          <a:p>
            <a:pPr marL="457200" lvl="1" indent="-457200" algn="l">
              <a:lnSpc>
                <a:spcPct val="100000"/>
              </a:lnSpc>
              <a:spcBef>
                <a:spcPts val="0"/>
              </a:spcBef>
              <a:spcAft>
                <a:spcPts val="900"/>
              </a:spcAft>
              <a:buFont typeface="+mj-lt"/>
              <a:buAutoNum type="arabicParenR"/>
            </a:pPr>
            <a:r>
              <a:rPr lang="en-US" sz="2400" dirty="0"/>
              <a:t>Dispensationalists revere C. I. Scofield but he was an immoral man, not qualified to be a spiritual leader.</a:t>
            </a:r>
          </a:p>
        </p:txBody>
      </p:sp>
    </p:spTree>
    <p:extLst>
      <p:ext uri="{BB962C8B-B14F-4D97-AF65-F5344CB8AC3E}">
        <p14:creationId xmlns:p14="http://schemas.microsoft.com/office/powerpoint/2010/main" val="384268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Review</a:t>
            </a:r>
            <a:r>
              <a:rPr lang="en-US" sz="3600" b="1" dirty="0"/>
              <a:t> </a:t>
            </a:r>
            <a:r>
              <a:rPr lang="en-US" sz="3600" b="1" dirty="0">
                <a:latin typeface="+mn-lt"/>
              </a:rPr>
              <a:t>Session 9</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12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1200"/>
              </a:spcAft>
              <a:buFont typeface="+mj-lt"/>
              <a:buAutoNum type="arabicParenR"/>
            </a:pPr>
            <a:r>
              <a:rPr lang="en-US" sz="2400" dirty="0"/>
              <a:t>Dispensationalists are Guilty of Antinomianism</a:t>
            </a:r>
          </a:p>
          <a:p>
            <a:pPr marL="457200" lvl="1" indent="-457200" algn="l">
              <a:lnSpc>
                <a:spcPct val="100000"/>
              </a:lnSpc>
              <a:spcBef>
                <a:spcPts val="0"/>
              </a:spcBef>
              <a:spcAft>
                <a:spcPts val="1200"/>
              </a:spcAft>
              <a:buFont typeface="+mj-lt"/>
              <a:buAutoNum type="arabicParenR"/>
            </a:pPr>
            <a:r>
              <a:rPr lang="en-US" sz="2400" dirty="0"/>
              <a:t>Dispensationalists Teach that the Sermon on the Mount is Not for the Church Today – “TRUE” and “FALSE”!</a:t>
            </a:r>
          </a:p>
          <a:p>
            <a:pPr marL="457200" lvl="1" indent="-457200" algn="l">
              <a:lnSpc>
                <a:spcPct val="100000"/>
              </a:lnSpc>
              <a:spcBef>
                <a:spcPts val="0"/>
              </a:spcBef>
              <a:spcAft>
                <a:spcPts val="1200"/>
              </a:spcAft>
              <a:buFont typeface="+mj-lt"/>
              <a:buAutoNum type="arabicParenR"/>
            </a:pPr>
            <a:r>
              <a:rPr lang="en-US" sz="2400" b="1" dirty="0">
                <a:solidFill>
                  <a:srgbClr val="0000CC"/>
                </a:solidFill>
                <a:cs typeface="Calibri" panose="020F0502020204030204" pitchFamily="34" charset="0"/>
              </a:rPr>
              <a:t>Dispensationalists Teach that the Death of Christ was an Afterthought and that the Church is "Plan B" in God's program.</a:t>
            </a:r>
          </a:p>
          <a:p>
            <a:pPr marL="457200" lvl="1" indent="-457200" algn="l">
              <a:lnSpc>
                <a:spcPct val="100000"/>
              </a:lnSpc>
              <a:spcBef>
                <a:spcPts val="0"/>
              </a:spcBef>
              <a:spcAft>
                <a:spcPts val="1200"/>
              </a:spcAft>
              <a:buFont typeface="+mj-lt"/>
              <a:buAutoNum type="arabicParenR"/>
            </a:pPr>
            <a:r>
              <a:rPr lang="en-US" sz="2400" b="1" dirty="0">
                <a:solidFill>
                  <a:srgbClr val="0000CC"/>
                </a:solidFill>
                <a:cs typeface="Calibri" panose="020F0502020204030204" pitchFamily="34" charset="0"/>
              </a:rPr>
              <a:t> Dispensationalism is a ‘</a:t>
            </a:r>
            <a:r>
              <a:rPr lang="en-US" sz="2400" b="1" u="sng" dirty="0">
                <a:solidFill>
                  <a:srgbClr val="0000CC"/>
                </a:solidFill>
                <a:cs typeface="Calibri" panose="020F0502020204030204" pitchFamily="34" charset="0"/>
              </a:rPr>
              <a:t>New</a:t>
            </a:r>
            <a:r>
              <a:rPr lang="en-US" sz="2400" b="1" dirty="0">
                <a:solidFill>
                  <a:srgbClr val="0000CC"/>
                </a:solidFill>
                <a:cs typeface="Calibri" panose="020F0502020204030204" pitchFamily="34" charset="0"/>
              </a:rPr>
              <a:t>’ doctrine.</a:t>
            </a:r>
          </a:p>
          <a:p>
            <a:pPr marL="457200" lvl="1" indent="-457200" algn="l">
              <a:lnSpc>
                <a:spcPct val="100000"/>
              </a:lnSpc>
              <a:spcBef>
                <a:spcPts val="0"/>
              </a:spcBef>
              <a:spcAft>
                <a:spcPts val="1200"/>
              </a:spcAft>
              <a:buFont typeface="+mj-lt"/>
              <a:buAutoNum type="arabicParenR"/>
            </a:pPr>
            <a:r>
              <a:rPr lang="en-US" sz="2400" b="1" dirty="0">
                <a:solidFill>
                  <a:srgbClr val="0000CC"/>
                </a:solidFill>
                <a:cs typeface="Calibri" panose="020F0502020204030204" pitchFamily="34" charset="0"/>
              </a:rPr>
              <a:t>Dispensationalism Teaches a ‘Secret Rapture’.</a:t>
            </a:r>
          </a:p>
          <a:p>
            <a:pPr marL="457200" lvl="1" indent="-457200" algn="l">
              <a:lnSpc>
                <a:spcPct val="100000"/>
              </a:lnSpc>
              <a:spcBef>
                <a:spcPts val="0"/>
              </a:spcBef>
              <a:spcAft>
                <a:spcPts val="1200"/>
              </a:spcAft>
              <a:buFont typeface="+mj-lt"/>
              <a:buAutoNum type="arabicParenR"/>
            </a:pPr>
            <a:r>
              <a:rPr lang="en-US" sz="2400" dirty="0"/>
              <a:t>Dispensationalism falsely claims that God made a bona fide offer of the kingdom to Israel.</a:t>
            </a:r>
          </a:p>
          <a:p>
            <a:pPr marL="457200" lvl="1" indent="-457200" algn="l">
              <a:lnSpc>
                <a:spcPct val="100000"/>
              </a:lnSpc>
              <a:spcBef>
                <a:spcPts val="0"/>
              </a:spcBef>
              <a:spcAft>
                <a:spcPts val="1200"/>
              </a:spcAft>
              <a:buFont typeface="+mj-lt"/>
              <a:buAutoNum type="arabicParenR"/>
            </a:pPr>
            <a:r>
              <a:rPr lang="en-US" sz="2400" dirty="0"/>
              <a:t>Dispensationalists revere C. I. Scofield but he was an immoral man, not qualified to be a spiritual leader.</a:t>
            </a:r>
          </a:p>
        </p:txBody>
      </p:sp>
    </p:spTree>
    <p:extLst>
      <p:ext uri="{BB962C8B-B14F-4D97-AF65-F5344CB8AC3E}">
        <p14:creationId xmlns:p14="http://schemas.microsoft.com/office/powerpoint/2010/main" val="192595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‘Secret Rapture’.</a:t>
            </a:r>
          </a:p>
        </p:txBody>
      </p:sp>
      <p:sp>
        <p:nvSpPr>
          <p:cNvPr id="3" name="Content Placeholder 2"/>
          <p:cNvSpPr>
            <a:spLocks noGrp="1"/>
          </p:cNvSpPr>
          <p:nvPr>
            <p:ph idx="1"/>
          </p:nvPr>
        </p:nvSpPr>
        <p:spPr>
          <a:xfrm>
            <a:off x="155275" y="1147312"/>
            <a:ext cx="8867955" cy="4163241"/>
          </a:xfrm>
        </p:spPr>
        <p:txBody>
          <a:bodyPr>
            <a:noAutofit/>
          </a:bodyPr>
          <a:lstStyle/>
          <a:p>
            <a:pPr marL="0" indent="0" algn="just">
              <a:lnSpc>
                <a:spcPct val="100000"/>
              </a:lnSpc>
              <a:spcBef>
                <a:spcPts val="0"/>
              </a:spcBef>
              <a:spcAft>
                <a:spcPts val="1200"/>
              </a:spcAft>
              <a:buNone/>
            </a:pPr>
            <a:r>
              <a:rPr lang="en-US" sz="2800" dirty="0"/>
              <a:t>What is the so-called “</a:t>
            </a:r>
            <a:r>
              <a:rPr lang="en-US" sz="2800" b="1" i="1" u="sng" dirty="0">
                <a:solidFill>
                  <a:srgbClr val="0000CC"/>
                </a:solidFill>
                <a:latin typeface="Calibri" panose="020F0502020204030204" pitchFamily="34" charset="0"/>
                <a:cs typeface="Calibri" panose="020F0502020204030204" pitchFamily="34" charset="0"/>
              </a:rPr>
              <a:t>secret rapture</a:t>
            </a:r>
            <a:r>
              <a:rPr lang="en-US" sz="2800" i="1" dirty="0"/>
              <a:t>”?</a:t>
            </a:r>
          </a:p>
          <a:p>
            <a:pPr marL="344488" indent="-344488" algn="just">
              <a:lnSpc>
                <a:spcPct val="100000"/>
              </a:lnSpc>
              <a:spcBef>
                <a:spcPts val="0"/>
              </a:spcBef>
              <a:spcAft>
                <a:spcPts val="1200"/>
              </a:spcAft>
            </a:pPr>
            <a:r>
              <a:rPr lang="en-US" sz="2800" dirty="0"/>
              <a:t>It is the idea that Christ will come to take believers out of the world </a:t>
            </a:r>
            <a:r>
              <a:rPr lang="en-US" sz="2800" b="1" i="1" u="sng" dirty="0">
                <a:solidFill>
                  <a:srgbClr val="0000CC"/>
                </a:solidFill>
                <a:latin typeface="Calibri" panose="020F0502020204030204" pitchFamily="34" charset="0"/>
                <a:cs typeface="Calibri" panose="020F0502020204030204" pitchFamily="34" charset="0"/>
              </a:rPr>
              <a:t>before</a:t>
            </a:r>
            <a:r>
              <a:rPr lang="en-US" sz="2800" dirty="0"/>
              <a:t> His return with them at the Second Coming – </a:t>
            </a:r>
            <a:r>
              <a:rPr lang="en-US" sz="2800" i="1" dirty="0"/>
              <a:t>usually just called the Rapture of the church</a:t>
            </a:r>
            <a:r>
              <a:rPr lang="en-US" sz="2800" dirty="0"/>
              <a:t>:</a:t>
            </a:r>
          </a:p>
          <a:p>
            <a:pPr marL="342900" lvl="1" indent="0" algn="just">
              <a:lnSpc>
                <a:spcPct val="100000"/>
              </a:lnSpc>
              <a:spcBef>
                <a:spcPts val="0"/>
              </a:spcBef>
              <a:spcAft>
                <a:spcPts val="600"/>
              </a:spcAft>
              <a:buNone/>
            </a:pPr>
            <a:r>
              <a:rPr lang="en-US" sz="2800" dirty="0"/>
              <a:t>“</a:t>
            </a:r>
            <a:r>
              <a:rPr lang="en-US" sz="2800" b="1" i="1" u="sng" dirty="0">
                <a:solidFill>
                  <a:srgbClr val="0000CC"/>
                </a:solidFill>
                <a:cs typeface="Calibri" panose="020F0502020204030204" pitchFamily="34" charset="0"/>
              </a:rPr>
              <a:t>Secret rapture</a:t>
            </a:r>
            <a:r>
              <a:rPr lang="en-US" sz="2800" i="1" dirty="0"/>
              <a:t>”</a:t>
            </a:r>
            <a:r>
              <a:rPr lang="en-US" sz="2800" dirty="0"/>
              <a:t> is stereotypically used as a </a:t>
            </a:r>
            <a:r>
              <a:rPr lang="en-US" sz="2800" b="1" i="1" u="sng" dirty="0">
                <a:solidFill>
                  <a:srgbClr val="0000CC"/>
                </a:solidFill>
                <a:cs typeface="Calibri" panose="020F0502020204030204" pitchFamily="34" charset="0"/>
              </a:rPr>
              <a:t>pejorative</a:t>
            </a:r>
            <a:r>
              <a:rPr lang="en-US" sz="2800" dirty="0"/>
              <a:t> (expressing contempt and disapproval) by those who deny that the Rapture of the Church is </a:t>
            </a:r>
            <a:r>
              <a:rPr lang="en-US" sz="2800" b="1" i="1" u="sng" dirty="0">
                <a:solidFill>
                  <a:srgbClr val="0000CC"/>
                </a:solidFill>
                <a:cs typeface="Calibri" panose="020F0502020204030204" pitchFamily="34" charset="0"/>
              </a:rPr>
              <a:t>separate from</a:t>
            </a:r>
            <a:r>
              <a:rPr lang="en-US" sz="2800" dirty="0"/>
              <a:t> the Second Coming of Christ.</a:t>
            </a:r>
          </a:p>
          <a:p>
            <a:pPr marL="0" indent="0" algn="ctr">
              <a:lnSpc>
                <a:spcPct val="100000"/>
              </a:lnSpc>
              <a:spcBef>
                <a:spcPts val="0"/>
              </a:spcBef>
              <a:buNone/>
            </a:pPr>
            <a:r>
              <a:rPr lang="en-US" sz="2000" dirty="0"/>
              <a:t>https://www.gotquestions.org/secret-rapture.html</a:t>
            </a:r>
          </a:p>
        </p:txBody>
      </p:sp>
      <p:pic>
        <p:nvPicPr>
          <p:cNvPr id="4" name="Picture 3">
            <a:extLst>
              <a:ext uri="{FF2B5EF4-FFF2-40B4-BE49-F238E27FC236}">
                <a16:creationId xmlns:a16="http://schemas.microsoft.com/office/drawing/2014/main" id="{A5A015C6-8AC3-4D17-A2F9-B156702915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772445"/>
            <a:ext cx="1625600" cy="914400"/>
          </a:xfrm>
          <a:prstGeom prst="rect">
            <a:avLst/>
          </a:prstGeom>
          <a:ln w="28575">
            <a:solidFill>
              <a:srgbClr val="FF0000"/>
            </a:solidFill>
          </a:ln>
        </p:spPr>
      </p:pic>
    </p:spTree>
    <p:extLst>
      <p:ext uri="{BB962C8B-B14F-4D97-AF65-F5344CB8AC3E}">
        <p14:creationId xmlns:p14="http://schemas.microsoft.com/office/powerpoint/2010/main" val="1561504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8">
            <a:extLst>
              <a:ext uri="{FF2B5EF4-FFF2-40B4-BE49-F238E27FC236}">
                <a16:creationId xmlns:a16="http://schemas.microsoft.com/office/drawing/2014/main" id="{B5210037-DD4F-4FAD-9051-F9129213C6CD}"/>
              </a:ext>
            </a:extLst>
          </p:cNvPr>
          <p:cNvGraphicFramePr>
            <a:graphicFrameLocks/>
          </p:cNvGraphicFramePr>
          <p:nvPr>
            <p:extLst>
              <p:ext uri="{D42A27DB-BD31-4B8C-83A1-F6EECF244321}">
                <p14:modId xmlns:p14="http://schemas.microsoft.com/office/powerpoint/2010/main" val="4135129017"/>
              </p:ext>
            </p:extLst>
          </p:nvPr>
        </p:nvGraphicFramePr>
        <p:xfrm>
          <a:off x="39566" y="79248"/>
          <a:ext cx="9064869" cy="6699504"/>
        </p:xfrm>
        <a:graphic>
          <a:graphicData uri="http://schemas.openxmlformats.org/drawingml/2006/table">
            <a:tbl>
              <a:tblPr/>
              <a:tblGrid>
                <a:gridCol w="3017520">
                  <a:extLst>
                    <a:ext uri="{9D8B030D-6E8A-4147-A177-3AD203B41FA5}">
                      <a16:colId xmlns:a16="http://schemas.microsoft.com/office/drawing/2014/main" val="1507814193"/>
                    </a:ext>
                  </a:extLst>
                </a:gridCol>
                <a:gridCol w="1737360">
                  <a:extLst>
                    <a:ext uri="{9D8B030D-6E8A-4147-A177-3AD203B41FA5}">
                      <a16:colId xmlns:a16="http://schemas.microsoft.com/office/drawing/2014/main" val="1724361530"/>
                    </a:ext>
                  </a:extLst>
                </a:gridCol>
                <a:gridCol w="2664069">
                  <a:extLst>
                    <a:ext uri="{9D8B030D-6E8A-4147-A177-3AD203B41FA5}">
                      <a16:colId xmlns:a16="http://schemas.microsoft.com/office/drawing/2014/main" val="2664875996"/>
                    </a:ext>
                  </a:extLst>
                </a:gridCol>
                <a:gridCol w="1645920">
                  <a:extLst>
                    <a:ext uri="{9D8B030D-6E8A-4147-A177-3AD203B41FA5}">
                      <a16:colId xmlns:a16="http://schemas.microsoft.com/office/drawing/2014/main" val="1983648851"/>
                    </a:ext>
                  </a:extLst>
                </a:gridCol>
              </a:tblGrid>
              <a:tr h="640080">
                <a:tc gridSpan="4">
                  <a:txBody>
                    <a:bodyPr/>
                    <a:lstStyle>
                      <a:lvl1pPr marL="0" algn="l" defTabSz="685800" rtl="0" eaLnBrk="1" latinLnBrk="0" hangingPunct="1">
                        <a:defRPr sz="1350" kern="1200">
                          <a:solidFill>
                            <a:schemeClr val="dk1"/>
                          </a:solidFill>
                          <a:latin typeface="Times New Roman"/>
                        </a:defRPr>
                      </a:lvl1pPr>
                      <a:lvl2pPr marL="342900" algn="l" defTabSz="685800" rtl="0" eaLnBrk="1" latinLnBrk="0" hangingPunct="1">
                        <a:defRPr sz="1350" kern="1200">
                          <a:solidFill>
                            <a:schemeClr val="dk1"/>
                          </a:solidFill>
                          <a:latin typeface="Times New Roman"/>
                        </a:defRPr>
                      </a:lvl2pPr>
                      <a:lvl3pPr marL="685800" algn="l" defTabSz="685800" rtl="0" eaLnBrk="1" latinLnBrk="0" hangingPunct="1">
                        <a:defRPr sz="1350" kern="1200">
                          <a:solidFill>
                            <a:schemeClr val="dk1"/>
                          </a:solidFill>
                          <a:latin typeface="Times New Roman"/>
                        </a:defRPr>
                      </a:lvl3pPr>
                      <a:lvl4pPr marL="1028700" algn="l" defTabSz="685800" rtl="0" eaLnBrk="1" latinLnBrk="0" hangingPunct="1">
                        <a:defRPr sz="1350" kern="1200">
                          <a:solidFill>
                            <a:schemeClr val="dk1"/>
                          </a:solidFill>
                          <a:latin typeface="Times New Roman"/>
                        </a:defRPr>
                      </a:lvl4pPr>
                      <a:lvl5pPr marL="1371600" algn="l" defTabSz="685800" rtl="0" eaLnBrk="1" latinLnBrk="0" hangingPunct="1">
                        <a:defRPr sz="1350" kern="1200">
                          <a:solidFill>
                            <a:schemeClr val="dk1"/>
                          </a:solidFill>
                          <a:latin typeface="Times New Roman"/>
                        </a:defRPr>
                      </a:lvl5pPr>
                      <a:lvl6pPr marL="1714500" algn="l" defTabSz="685800" rtl="0" eaLnBrk="1" latinLnBrk="0" hangingPunct="1">
                        <a:defRPr sz="1350" kern="1200">
                          <a:solidFill>
                            <a:schemeClr val="dk1"/>
                          </a:solidFill>
                          <a:latin typeface="Times New Roman"/>
                        </a:defRPr>
                      </a:lvl6pPr>
                      <a:lvl7pPr marL="2057400" algn="l" defTabSz="685800" rtl="0" eaLnBrk="1" latinLnBrk="0" hangingPunct="1">
                        <a:defRPr sz="1350" kern="1200">
                          <a:solidFill>
                            <a:schemeClr val="dk1"/>
                          </a:solidFill>
                          <a:latin typeface="Times New Roman"/>
                        </a:defRPr>
                      </a:lvl7pPr>
                      <a:lvl8pPr marL="2400300" algn="l" defTabSz="685800" rtl="0" eaLnBrk="1" latinLnBrk="0" hangingPunct="1">
                        <a:defRPr sz="1350" kern="1200">
                          <a:solidFill>
                            <a:schemeClr val="dk1"/>
                          </a:solidFill>
                          <a:latin typeface="Times New Roman"/>
                        </a:defRPr>
                      </a:lvl8pPr>
                      <a:lvl9pPr marL="2743200" algn="l" defTabSz="685800" rtl="0" eaLnBrk="1" latinLnBrk="0" hangingPunct="1">
                        <a:defRPr sz="1350" kern="1200">
                          <a:solidFill>
                            <a:schemeClr val="dk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32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Rapture </a:t>
                      </a:r>
                      <a:r>
                        <a:rPr lang="en-US" altLang="en-US" sz="3200" u="sng"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Distinct</a:t>
                      </a:r>
                      <a:r>
                        <a:rPr lang="en-US" altLang="en-US" sz="32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from Second Advent</a:t>
                      </a: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lang="en-US" altLang="en-US" sz="32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horzOverflow="overflow">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2772035266"/>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RAPTURE</a:t>
                      </a:r>
                      <a:r>
                        <a:rPr kumimoji="0" lang="en-US" altLang="en-US" sz="20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US" alt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PASSAGE</a:t>
                      </a: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SECOND COMING </a:t>
                      </a: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US" alt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PASSAGE</a:t>
                      </a: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646391284"/>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Imminent</a:t>
                      </a: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Titus 2:13</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 Cor. 1:7; Phil. 3:20; 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r>
                        <a:rPr kumimoji="0" lang="en-US" sz="18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Follows other end-times events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r>
                        <a:rPr kumimoji="0" lang="en-US" sz="1800" b="1" i="0" u="none" strike="noStrike" kern="1200" cap="none" normalizeH="0" baseline="0" dirty="0">
                          <a:ln>
                            <a:noFill/>
                          </a:ln>
                          <a:solidFill>
                            <a:srgbClr val="0033CC"/>
                          </a:solidFill>
                          <a:effectLst/>
                          <a:latin typeface="Calibri" panose="020F0502020204030204" pitchFamily="34" charset="0"/>
                          <a:ea typeface="+mn-ea"/>
                          <a:cs typeface="Calibri" panose="020F0502020204030204" pitchFamily="34" charset="0"/>
                        </a:rPr>
                        <a:t>2 Thess. 2:1–4</a:t>
                      </a:r>
                    </a:p>
                    <a:p>
                      <a:r>
                        <a:rPr kumimoji="0" lang="en-US" sz="1600" b="1" i="0" u="none" strike="noStrike" kern="1200" cap="none" normalizeH="0" baseline="0" dirty="0">
                          <a:ln>
                            <a:noFill/>
                          </a:ln>
                          <a:solidFill>
                            <a:srgbClr val="0033CC"/>
                          </a:solidFill>
                          <a:effectLst/>
                          <a:latin typeface="Calibri" panose="020F0502020204030204" pitchFamily="34" charset="0"/>
                          <a:ea typeface="+mn-ea"/>
                          <a:cs typeface="Calibri" panose="020F0502020204030204" pitchFamily="34" charset="0"/>
                        </a:rPr>
                        <a:t>(Matt. 24:15–30)</a:t>
                      </a: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981522415"/>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Before the Tribulation</a:t>
                      </a: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 Thess. 5:9</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6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(1 Thess. 1:10)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After the Tribulation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rPr>
                        <a:t>Rev. 6–19</a:t>
                      </a: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48643843"/>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 comes in the air</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4:16-17</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 comes to the earth</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err="1">
                          <a:ln>
                            <a:noFill/>
                          </a:ln>
                          <a:solidFill>
                            <a:srgbClr val="0033CC"/>
                          </a:solidFill>
                          <a:effectLst/>
                          <a:latin typeface="Calibri" panose="020F0502020204030204" pitchFamily="34" charset="0"/>
                          <a:cs typeface="Calibri" panose="020F0502020204030204" pitchFamily="34" charset="0"/>
                        </a:rPr>
                        <a:t>Zech</a:t>
                      </a: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 14:4</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2339497303"/>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For His saints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4:15-17</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With His saints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Rev 19:14</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4210573267"/>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Blessing (comfort)</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4:18</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Judgment</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Rev 19:15</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793294363"/>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Effects only believers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4:15-17</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Effects both believers and unbelievers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Rev 19:15</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2867733181"/>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Invisible</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 Cor. 15:51-53</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Visible to all</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Rev 1:7</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597471462"/>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Announced by </a:t>
                      </a:r>
                      <a:r>
                        <a:rPr kumimoji="0" lang="en-US" altLang="en-US" sz="1800" b="1" u="sng" strike="noStrike" cap="none" normalizeH="0" baseline="0" dirty="0">
                          <a:ln>
                            <a:noFill/>
                          </a:ln>
                          <a:solidFill>
                            <a:schemeClr val="tx1"/>
                          </a:solidFill>
                          <a:effectLst/>
                          <a:latin typeface="Calibri" panose="020F0502020204030204" pitchFamily="34" charset="0"/>
                          <a:cs typeface="Calibri" panose="020F0502020204030204" pitchFamily="34" charset="0"/>
                        </a:rPr>
                        <a:t>one</a:t>
                      </a: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 archangel</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Involves </a:t>
                      </a:r>
                      <a:r>
                        <a:rPr kumimoji="0" lang="en-US" altLang="en-US" sz="1800" b="1" u="sng" strike="noStrike" cap="none" normalizeH="0" baseline="0" dirty="0">
                          <a:ln>
                            <a:noFill/>
                          </a:ln>
                          <a:solidFill>
                            <a:schemeClr val="tx1"/>
                          </a:solidFill>
                          <a:effectLst/>
                          <a:latin typeface="Calibri" panose="020F0502020204030204" pitchFamily="34" charset="0"/>
                          <a:cs typeface="Calibri" panose="020F0502020204030204" pitchFamily="34" charset="0"/>
                        </a:rPr>
                        <a:t>myriads</a:t>
                      </a: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 of angels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Jude 14</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2759907"/>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Resurrection</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Cor. 15: 51</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No resurrection</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rPr>
                        <a:t>-----</a:t>
                      </a: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923260554"/>
                  </a:ext>
                </a:extLst>
              </a:tr>
              <a:tr h="457200">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Rescue of the Church</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1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1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1:10</a:t>
                      </a:r>
                      <a:endParaRPr kumimoji="0" lang="en-US" altLang="en-US" sz="1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spcBef>
                          <a:spcPct val="20000"/>
                        </a:spcBef>
                        <a:buClr>
                          <a:schemeClr val="tx2"/>
                        </a:buClr>
                        <a:buSzPct val="75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1pPr>
                      <a:lvl2pPr marL="342900" algn="l" defTabSz="685800" rtl="0" eaLnBrk="1" latinLnBrk="0" hangingPunct="1">
                        <a:spcBef>
                          <a:spcPct val="20000"/>
                        </a:spcBef>
                        <a:buClr>
                          <a:schemeClr val="folHlink"/>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2pPr>
                      <a:lvl3pPr marL="685800" algn="l" defTabSz="685800" rtl="0" eaLnBrk="1" latinLnBrk="0" hangingPunct="1">
                        <a:spcBef>
                          <a:spcPct val="20000"/>
                        </a:spcBef>
                        <a:buClr>
                          <a:schemeClr val="tx2"/>
                        </a:buClr>
                        <a:buSzPct val="60000"/>
                        <a:buFont typeface="Wingdings" panose="05000000000000000000" pitchFamily="2" charset="2"/>
                        <a:defRPr sz="2800" kern="1200">
                          <a:solidFill>
                            <a:schemeClr val="tx1"/>
                          </a:solidFill>
                          <a:effectLst>
                            <a:outerShdw blurRad="38100" dist="38100" dir="2700000" algn="tl">
                              <a:srgbClr val="000000"/>
                            </a:outerShdw>
                          </a:effectLst>
                          <a:latin typeface="Times New Roman" panose="02020603050405020304" pitchFamily="18" charset="0"/>
                        </a:defRPr>
                      </a:lvl3pPr>
                      <a:lvl4pPr marL="10287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4pPr>
                      <a:lvl5pPr marL="1371600" algn="l" defTabSz="685800" rtl="0" eaLnBrk="1" latinLnBrk="0" hangingPunct="1">
                        <a:spcBef>
                          <a:spcPct val="20000"/>
                        </a:spcBef>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5pPr>
                      <a:lvl6pPr marL="17145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6pPr>
                      <a:lvl7pPr marL="20574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7pPr>
                      <a:lvl8pPr marL="24003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8pPr>
                      <a:lvl9pPr marL="2743200" algn="l" defTabSz="685800" rtl="0" eaLnBrk="1" fontAlgn="base" latinLnBrk="0" hangingPunct="1">
                        <a:spcBef>
                          <a:spcPct val="20000"/>
                        </a:spcBef>
                        <a:spcAft>
                          <a:spcPct val="0"/>
                        </a:spcAft>
                        <a:buClr>
                          <a:schemeClr val="tx1"/>
                        </a:buClr>
                        <a:buSzPct val="100000"/>
                        <a:defRPr sz="2800" kern="12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Rescue of Israel</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1800" b="1" u="none" strike="noStrike" cap="none" normalizeH="0" baseline="0" dirty="0">
                          <a:ln>
                            <a:noFill/>
                          </a:ln>
                          <a:solidFill>
                            <a:srgbClr val="0033CC"/>
                          </a:solidFill>
                          <a:effectLst/>
                          <a:latin typeface="Calibri" panose="020F0502020204030204" pitchFamily="34" charset="0"/>
                          <a:cs typeface="Calibri" panose="020F0502020204030204" pitchFamily="34" charset="0"/>
                        </a:rPr>
                        <a:t>Matt 23:37-39</a:t>
                      </a:r>
                      <a:endParaRPr kumimoji="0" lang="en-US" altLang="en-US" sz="18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anchor="ctr" horzOverflow="overflow">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221125296"/>
                  </a:ext>
                </a:extLst>
              </a:tr>
            </a:tbl>
          </a:graphicData>
        </a:graphic>
      </p:graphicFrame>
    </p:spTree>
    <p:extLst>
      <p:ext uri="{BB962C8B-B14F-4D97-AF65-F5344CB8AC3E}">
        <p14:creationId xmlns:p14="http://schemas.microsoft.com/office/powerpoint/2010/main" val="293903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a:t>
            </a:r>
            <a:r>
              <a:rPr lang="en-US" sz="3200" b="1" dirty="0">
                <a:solidFill>
                  <a:prstClr val="black"/>
                </a:solidFill>
                <a:latin typeface="Calibri" panose="020F0502020204030204"/>
              </a:rPr>
              <a:t>‘Secret Rapture’.</a:t>
            </a:r>
            <a:endParaRPr lang="en-US" sz="3200" b="1" dirty="0">
              <a:latin typeface="+mn-lt"/>
            </a:endParaRPr>
          </a:p>
        </p:txBody>
      </p:sp>
      <p:sp>
        <p:nvSpPr>
          <p:cNvPr id="3" name="Content Placeholder 2"/>
          <p:cNvSpPr>
            <a:spLocks noGrp="1"/>
          </p:cNvSpPr>
          <p:nvPr>
            <p:ph idx="1"/>
          </p:nvPr>
        </p:nvSpPr>
        <p:spPr>
          <a:xfrm>
            <a:off x="155275" y="1147313"/>
            <a:ext cx="8867955" cy="4901795"/>
          </a:xfrm>
        </p:spPr>
        <p:txBody>
          <a:bodyPr>
            <a:noAutofit/>
          </a:bodyPr>
          <a:lstStyle/>
          <a:p>
            <a:pPr marL="0" indent="0" algn="just">
              <a:lnSpc>
                <a:spcPct val="100000"/>
              </a:lnSpc>
              <a:spcBef>
                <a:spcPts val="0"/>
              </a:spcBef>
              <a:spcAft>
                <a:spcPts val="600"/>
              </a:spcAft>
              <a:buNone/>
            </a:pPr>
            <a:r>
              <a:rPr lang="en-US" sz="2800" b="1" i="1" dirty="0"/>
              <a:t>In what sense is the rapture a secret? </a:t>
            </a:r>
          </a:p>
          <a:p>
            <a:pPr marL="342900" indent="-342900" algn="just">
              <a:lnSpc>
                <a:spcPct val="100000"/>
              </a:lnSpc>
              <a:spcBef>
                <a:spcPts val="0"/>
              </a:spcBef>
              <a:spcAft>
                <a:spcPts val="1200"/>
              </a:spcAft>
            </a:pPr>
            <a:r>
              <a:rPr lang="en-US" sz="2800" dirty="0"/>
              <a:t>In 1 Corinthians 15:51 the truth pertaining to the Rapture is called a “</a:t>
            </a:r>
            <a:r>
              <a:rPr lang="en-US" sz="2800" b="1" u="sng" dirty="0">
                <a:solidFill>
                  <a:srgbClr val="0000CC"/>
                </a:solidFill>
                <a:latin typeface="Calibri" panose="020F0502020204030204" pitchFamily="34" charset="0"/>
                <a:cs typeface="Calibri" panose="020F0502020204030204" pitchFamily="34" charset="0"/>
              </a:rPr>
              <a:t>mystery</a:t>
            </a:r>
            <a:r>
              <a:rPr lang="en-US" sz="2800" dirty="0"/>
              <a:t>.” </a:t>
            </a:r>
          </a:p>
          <a:p>
            <a:pPr marL="342900" lvl="1" indent="0" algn="just">
              <a:lnSpc>
                <a:spcPct val="100000"/>
              </a:lnSpc>
              <a:spcBef>
                <a:spcPts val="0"/>
              </a:spcBef>
              <a:spcAft>
                <a:spcPts val="1200"/>
              </a:spcAft>
              <a:buNone/>
            </a:pPr>
            <a:r>
              <a:rPr lang="en-US" sz="2800" dirty="0"/>
              <a:t>“In the N.T, it [</a:t>
            </a:r>
            <a:r>
              <a:rPr lang="en-US" sz="2800" dirty="0" err="1"/>
              <a:t>mystērion</a:t>
            </a:r>
            <a:r>
              <a:rPr lang="en-US" sz="2800" dirty="0"/>
              <a:t>] denotes,…</a:t>
            </a:r>
            <a:r>
              <a:rPr lang="en-US" sz="2800" b="1" u="sng" dirty="0">
                <a:solidFill>
                  <a:srgbClr val="0000CC"/>
                </a:solidFill>
                <a:cs typeface="Calibri" panose="020F0502020204030204" pitchFamily="34" charset="0"/>
              </a:rPr>
              <a:t>that which, being outside the range of unassisted natural apprehension, can be made known only by Divine revelation</a:t>
            </a:r>
            <a:r>
              <a:rPr lang="en-US" sz="2800" dirty="0"/>
              <a:t>, and is made known in a manner and at a time appointed by God, and to those who are illumined by His Spirit.”</a:t>
            </a:r>
          </a:p>
          <a:p>
            <a:pPr marL="342900" lvl="1" indent="0" algn="ctr">
              <a:lnSpc>
                <a:spcPct val="100000"/>
              </a:lnSpc>
              <a:spcBef>
                <a:spcPts val="600"/>
              </a:spcBef>
              <a:buNone/>
            </a:pPr>
            <a:r>
              <a:rPr lang="en-US" dirty="0"/>
              <a:t>W. E. Vine, Merrill F. Unger, and William White, Vine's Complete Expository Dictionary of the Old and New Testament Words (Nashville: Nelson, 1996), 424.</a:t>
            </a:r>
          </a:p>
          <a:p>
            <a:pPr marL="342900" lvl="1" indent="0" algn="just">
              <a:lnSpc>
                <a:spcPct val="100000"/>
              </a:lnSpc>
              <a:spcBef>
                <a:spcPts val="0"/>
              </a:spcBef>
              <a:spcAft>
                <a:spcPts val="1200"/>
              </a:spcAft>
              <a:buNone/>
            </a:pPr>
            <a:endParaRPr lang="en-US" sz="2400" dirty="0"/>
          </a:p>
          <a:p>
            <a:pPr marL="344488" indent="-344488" algn="just">
              <a:lnSpc>
                <a:spcPct val="100000"/>
              </a:lnSpc>
              <a:spcBef>
                <a:spcPts val="0"/>
              </a:spcBef>
              <a:spcAft>
                <a:spcPts val="1200"/>
              </a:spcAft>
            </a:pPr>
            <a:endParaRPr lang="en-US" sz="2800" dirty="0"/>
          </a:p>
        </p:txBody>
      </p:sp>
      <p:pic>
        <p:nvPicPr>
          <p:cNvPr id="6" name="Picture 5">
            <a:extLst>
              <a:ext uri="{FF2B5EF4-FFF2-40B4-BE49-F238E27FC236}">
                <a16:creationId xmlns:a16="http://schemas.microsoft.com/office/drawing/2014/main" id="{9BB21AF0-C746-49A0-8199-D3BA8102D7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816407"/>
            <a:ext cx="1625600" cy="914400"/>
          </a:xfrm>
          <a:prstGeom prst="rect">
            <a:avLst/>
          </a:prstGeom>
          <a:ln w="28575">
            <a:solidFill>
              <a:srgbClr val="FF0000"/>
            </a:solidFill>
          </a:ln>
        </p:spPr>
      </p:pic>
    </p:spTree>
    <p:extLst>
      <p:ext uri="{BB962C8B-B14F-4D97-AF65-F5344CB8AC3E}">
        <p14:creationId xmlns:p14="http://schemas.microsoft.com/office/powerpoint/2010/main" val="82711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a:t>
            </a:r>
            <a:r>
              <a:rPr lang="en-US" sz="3200" b="1" dirty="0">
                <a:solidFill>
                  <a:prstClr val="black"/>
                </a:solidFill>
                <a:latin typeface="Calibri" panose="020F0502020204030204"/>
              </a:rPr>
              <a:t>‘Secret Rapture’.</a:t>
            </a:r>
            <a:endParaRPr lang="en-US" sz="3200" b="1" dirty="0">
              <a:latin typeface="+mn-lt"/>
            </a:endParaRPr>
          </a:p>
        </p:txBody>
      </p:sp>
      <p:sp>
        <p:nvSpPr>
          <p:cNvPr id="3" name="Content Placeholder 2"/>
          <p:cNvSpPr>
            <a:spLocks noGrp="1"/>
          </p:cNvSpPr>
          <p:nvPr>
            <p:ph idx="1"/>
          </p:nvPr>
        </p:nvSpPr>
        <p:spPr>
          <a:xfrm>
            <a:off x="138022" y="1147314"/>
            <a:ext cx="8867955" cy="2079464"/>
          </a:xfrm>
        </p:spPr>
        <p:txBody>
          <a:bodyPr>
            <a:noAutofit/>
          </a:bodyPr>
          <a:lstStyle/>
          <a:p>
            <a:pPr marL="0" indent="0" algn="just">
              <a:lnSpc>
                <a:spcPct val="100000"/>
              </a:lnSpc>
              <a:spcBef>
                <a:spcPts val="0"/>
              </a:spcBef>
              <a:spcAft>
                <a:spcPts val="1200"/>
              </a:spcAft>
              <a:buNone/>
            </a:pPr>
            <a:r>
              <a:rPr lang="en-US" sz="2800" b="1" i="1" dirty="0"/>
              <a:t>The “Secret Rapture” is no longer a secret! </a:t>
            </a:r>
          </a:p>
          <a:p>
            <a:pPr marL="344488" indent="-344488" algn="just">
              <a:lnSpc>
                <a:spcPct val="100000"/>
              </a:lnSpc>
              <a:spcBef>
                <a:spcPts val="0"/>
              </a:spcBef>
              <a:spcAft>
                <a:spcPts val="1200"/>
              </a:spcAft>
            </a:pPr>
            <a:r>
              <a:rPr lang="en-US" sz="2800" dirty="0"/>
              <a:t>God has made the rapture known to His saints. Paul said, “I tell you a </a:t>
            </a:r>
            <a:r>
              <a:rPr lang="en-US" sz="2800" b="1" u="sng" dirty="0">
                <a:solidFill>
                  <a:srgbClr val="0000CC"/>
                </a:solidFill>
                <a:latin typeface="Calibri" panose="020F0502020204030204" pitchFamily="34" charset="0"/>
                <a:cs typeface="Calibri" panose="020F0502020204030204" pitchFamily="34" charset="0"/>
              </a:rPr>
              <a:t>mystery</a:t>
            </a:r>
            <a:r>
              <a:rPr lang="en-US" sz="2800" dirty="0"/>
              <a:t>.”  It is a truth that has been clearly revealed and is a secret no more! (1 Cor. 15:51-52)</a:t>
            </a:r>
          </a:p>
        </p:txBody>
      </p:sp>
      <p:pic>
        <p:nvPicPr>
          <p:cNvPr id="7" name="Picture 6">
            <a:extLst>
              <a:ext uri="{FF2B5EF4-FFF2-40B4-BE49-F238E27FC236}">
                <a16:creationId xmlns:a16="http://schemas.microsoft.com/office/drawing/2014/main" id="{9336DC91-7A7F-45BA-83B3-A61F2620AAAF}"/>
              </a:ext>
            </a:extLst>
          </p:cNvPr>
          <p:cNvPicPr>
            <a:picLocks noChangeAspect="1"/>
          </p:cNvPicPr>
          <p:nvPr/>
        </p:nvPicPr>
        <p:blipFill>
          <a:blip r:embed="rId3"/>
          <a:stretch>
            <a:fillRect/>
          </a:stretch>
        </p:blipFill>
        <p:spPr>
          <a:xfrm>
            <a:off x="2971800" y="3270736"/>
            <a:ext cx="3200400" cy="3200400"/>
          </a:xfrm>
          <a:prstGeom prst="rect">
            <a:avLst/>
          </a:prstGeom>
        </p:spPr>
      </p:pic>
    </p:spTree>
    <p:extLst>
      <p:ext uri="{BB962C8B-B14F-4D97-AF65-F5344CB8AC3E}">
        <p14:creationId xmlns:p14="http://schemas.microsoft.com/office/powerpoint/2010/main" val="40152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123938" y="163535"/>
            <a:ext cx="8896125" cy="2385268"/>
          </a:xfrm>
          <a:prstGeom prst="rect">
            <a:avLst/>
          </a:prstGeom>
        </p:spPr>
        <p:txBody>
          <a:bodyPr wrap="square">
            <a:spAutoFit/>
          </a:bodyPr>
          <a:lstStyle/>
          <a:p>
            <a:pPr algn="ctr">
              <a:spcBef>
                <a:spcPts val="600"/>
              </a:spcBef>
              <a:spcAft>
                <a:spcPts val="600"/>
              </a:spcAft>
            </a:pPr>
            <a:r>
              <a:rPr lang="en-US" sz="3200" b="1" dirty="0"/>
              <a:t>1 Cor. 15:51-52</a:t>
            </a:r>
          </a:p>
          <a:p>
            <a:pPr algn="just">
              <a:spcAft>
                <a:spcPts val="1000"/>
              </a:spcAft>
            </a:pPr>
            <a:r>
              <a:rPr lang="en-US" sz="2800" baseline="30000" dirty="0">
                <a:latin typeface="Calibri" panose="020F0502020204030204" pitchFamily="34" charset="0"/>
              </a:rPr>
              <a:t>51</a:t>
            </a:r>
            <a:r>
              <a:rPr lang="en-US" sz="2800" dirty="0">
                <a:latin typeface="Calibri" panose="020F0502020204030204" pitchFamily="34" charset="0"/>
              </a:rPr>
              <a:t> Behold, I tell you </a:t>
            </a:r>
            <a:r>
              <a:rPr lang="en-US" sz="2800" b="1" i="1" dirty="0">
                <a:solidFill>
                  <a:srgbClr val="0000CC"/>
                </a:solidFill>
                <a:latin typeface="Calibri" panose="020F0502020204030204" pitchFamily="34" charset="0"/>
                <a:cs typeface="Calibri" panose="020F0502020204030204" pitchFamily="34" charset="0"/>
              </a:rPr>
              <a:t>a mystery</a:t>
            </a:r>
            <a:r>
              <a:rPr lang="en-US" sz="2800" dirty="0">
                <a:latin typeface="Calibri" panose="020F0502020204030204" pitchFamily="34" charset="0"/>
              </a:rPr>
              <a:t>; we will not all sleep, but we will all be changed, </a:t>
            </a:r>
            <a:r>
              <a:rPr lang="en-US" sz="2800" baseline="30000" dirty="0">
                <a:latin typeface="Calibri" panose="020F0502020204030204" pitchFamily="34" charset="0"/>
              </a:rPr>
              <a:t>52</a:t>
            </a:r>
            <a:r>
              <a:rPr lang="en-US" sz="2800" dirty="0">
                <a:latin typeface="Calibri" panose="020F0502020204030204" pitchFamily="34" charset="0"/>
              </a:rPr>
              <a:t> in a moment, in the twinkling of an eye, at the last trumpet; for the trumpet will sound, and the dead will be raised imperishable, and we will be changed. </a:t>
            </a:r>
          </a:p>
        </p:txBody>
      </p:sp>
      <p:pic>
        <p:nvPicPr>
          <p:cNvPr id="2" name="Picture 1">
            <a:extLst>
              <a:ext uri="{FF2B5EF4-FFF2-40B4-BE49-F238E27FC236}">
                <a16:creationId xmlns:a16="http://schemas.microsoft.com/office/drawing/2014/main" id="{17600AC5-1642-473C-9079-B5085330B600}"/>
              </a:ext>
            </a:extLst>
          </p:cNvPr>
          <p:cNvPicPr>
            <a:picLocks noChangeAspect="1"/>
          </p:cNvPicPr>
          <p:nvPr/>
        </p:nvPicPr>
        <p:blipFill>
          <a:blip r:embed="rId4"/>
          <a:stretch>
            <a:fillRect/>
          </a:stretch>
        </p:blipFill>
        <p:spPr>
          <a:xfrm>
            <a:off x="3429000" y="2479290"/>
            <a:ext cx="2286000" cy="2286000"/>
          </a:xfrm>
          <a:prstGeom prst="ellipse">
            <a:avLst/>
          </a:prstGeom>
        </p:spPr>
      </p:pic>
    </p:spTree>
    <p:extLst>
      <p:ext uri="{BB962C8B-B14F-4D97-AF65-F5344CB8AC3E}">
        <p14:creationId xmlns:p14="http://schemas.microsoft.com/office/powerpoint/2010/main" val="1245409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a:t>
            </a:r>
            <a:r>
              <a:rPr lang="en-US" sz="3200" b="1" dirty="0">
                <a:solidFill>
                  <a:prstClr val="black"/>
                </a:solidFill>
                <a:latin typeface="Calibri" panose="020F0502020204030204"/>
              </a:rPr>
              <a:t>‘Secret Rapture’.</a:t>
            </a:r>
            <a:endParaRPr lang="en-US" sz="3200" b="1" dirty="0">
              <a:latin typeface="+mn-lt"/>
            </a:endParaRPr>
          </a:p>
        </p:txBody>
      </p:sp>
      <p:sp>
        <p:nvSpPr>
          <p:cNvPr id="3" name="Content Placeholder 2"/>
          <p:cNvSpPr>
            <a:spLocks noGrp="1"/>
          </p:cNvSpPr>
          <p:nvPr>
            <p:ph idx="1"/>
          </p:nvPr>
        </p:nvSpPr>
        <p:spPr>
          <a:xfrm>
            <a:off x="155275" y="1147313"/>
            <a:ext cx="8867955" cy="1947579"/>
          </a:xfrm>
        </p:spPr>
        <p:txBody>
          <a:bodyPr>
            <a:noAutofit/>
          </a:bodyPr>
          <a:lstStyle/>
          <a:p>
            <a:pPr marL="344488" indent="-344488" algn="just">
              <a:lnSpc>
                <a:spcPct val="100000"/>
              </a:lnSpc>
              <a:spcBef>
                <a:spcPts val="0"/>
              </a:spcBef>
              <a:spcAft>
                <a:spcPts val="1200"/>
              </a:spcAft>
            </a:pPr>
            <a:r>
              <a:rPr lang="en-US" sz="2800" dirty="0"/>
              <a:t>Bible believers should be making known the glorious truth that </a:t>
            </a:r>
            <a:r>
              <a:rPr lang="en-US" sz="2800" b="1" i="1" dirty="0">
                <a:solidFill>
                  <a:srgbClr val="0000CC"/>
                </a:solidFill>
                <a:latin typeface="Calibri" panose="020F0502020204030204" pitchFamily="34" charset="0"/>
                <a:cs typeface="Calibri" panose="020F0502020204030204" pitchFamily="34" charset="0"/>
              </a:rPr>
              <a:t>“in a moment, in the twinkling of an eye” </a:t>
            </a:r>
            <a:r>
              <a:rPr lang="en-US" sz="2800" dirty="0"/>
              <a:t>living believers will be changed and those who have died ‘in Christ’ will be raised (1 Thess. 4:13-18).  </a:t>
            </a:r>
          </a:p>
        </p:txBody>
      </p:sp>
      <p:pic>
        <p:nvPicPr>
          <p:cNvPr id="4" name="Picture 3">
            <a:extLst>
              <a:ext uri="{FF2B5EF4-FFF2-40B4-BE49-F238E27FC236}">
                <a16:creationId xmlns:a16="http://schemas.microsoft.com/office/drawing/2014/main" id="{985AC176-2E5F-44B9-BC94-DB6D82BBE075}"/>
              </a:ext>
            </a:extLst>
          </p:cNvPr>
          <p:cNvPicPr>
            <a:picLocks noChangeAspect="1"/>
          </p:cNvPicPr>
          <p:nvPr/>
        </p:nvPicPr>
        <p:blipFill>
          <a:blip r:embed="rId3"/>
          <a:stretch>
            <a:fillRect/>
          </a:stretch>
        </p:blipFill>
        <p:spPr>
          <a:xfrm>
            <a:off x="2971800" y="3270736"/>
            <a:ext cx="3200400" cy="3200400"/>
          </a:xfrm>
          <a:prstGeom prst="rect">
            <a:avLst/>
          </a:prstGeom>
        </p:spPr>
      </p:pic>
    </p:spTree>
    <p:extLst>
      <p:ext uri="{BB962C8B-B14F-4D97-AF65-F5344CB8AC3E}">
        <p14:creationId xmlns:p14="http://schemas.microsoft.com/office/powerpoint/2010/main" val="2387665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123938" y="163535"/>
            <a:ext cx="8896125" cy="4539704"/>
          </a:xfrm>
          <a:prstGeom prst="rect">
            <a:avLst/>
          </a:prstGeom>
        </p:spPr>
        <p:txBody>
          <a:bodyPr wrap="square">
            <a:spAutoFit/>
          </a:bodyPr>
          <a:lstStyle/>
          <a:p>
            <a:pPr algn="ctr">
              <a:spcBef>
                <a:spcPts val="600"/>
              </a:spcBef>
              <a:spcAft>
                <a:spcPts val="600"/>
              </a:spcAft>
            </a:pPr>
            <a:r>
              <a:rPr lang="en-US" sz="3200" b="1" dirty="0"/>
              <a:t>1 Thess. 4:13-18</a:t>
            </a:r>
          </a:p>
          <a:p>
            <a:pPr algn="just">
              <a:spcAft>
                <a:spcPts val="1000"/>
              </a:spcAft>
            </a:pPr>
            <a:r>
              <a:rPr lang="en-US" sz="2800" baseline="30000" dirty="0">
                <a:latin typeface="Calibri" panose="020F0502020204030204" pitchFamily="34" charset="0"/>
              </a:rPr>
              <a:t>13</a:t>
            </a:r>
            <a:r>
              <a:rPr lang="en-US" sz="2800" dirty="0">
                <a:latin typeface="Calibri" panose="020F0502020204030204" pitchFamily="34" charset="0"/>
              </a:rPr>
              <a:t> But </a:t>
            </a:r>
            <a:r>
              <a:rPr lang="en-US" sz="2800" b="1" i="1" dirty="0">
                <a:solidFill>
                  <a:srgbClr val="0000CC"/>
                </a:solidFill>
                <a:latin typeface="Calibri" panose="020F0502020204030204" pitchFamily="34" charset="0"/>
                <a:cs typeface="Calibri" panose="020F0502020204030204" pitchFamily="34" charset="0"/>
              </a:rPr>
              <a:t>we do not want you to be uninformed</a:t>
            </a:r>
            <a:r>
              <a:rPr lang="en-US" sz="2800" dirty="0">
                <a:latin typeface="Calibri" panose="020F0502020204030204" pitchFamily="34" charset="0"/>
              </a:rPr>
              <a:t>, brethren, about those who are asleep, so that you will not grieve as do the rest who have no hope. </a:t>
            </a:r>
            <a:r>
              <a:rPr lang="en-US" sz="2800" baseline="30000" dirty="0">
                <a:latin typeface="Calibri" panose="020F0502020204030204" pitchFamily="34" charset="0"/>
              </a:rPr>
              <a:t>14</a:t>
            </a:r>
            <a:r>
              <a:rPr lang="en-US" sz="2800" dirty="0">
                <a:latin typeface="Calibri" panose="020F0502020204030204" pitchFamily="34" charset="0"/>
              </a:rPr>
              <a:t> For if we believe that Jesus died and rose again, even so God will bring with Him those who have fallen asleep in Jesus. </a:t>
            </a:r>
            <a:r>
              <a:rPr lang="en-US" sz="2800" baseline="30000" dirty="0">
                <a:latin typeface="Calibri" panose="020F0502020204030204" pitchFamily="34" charset="0"/>
              </a:rPr>
              <a:t>15</a:t>
            </a:r>
            <a:r>
              <a:rPr lang="en-US" sz="2800" dirty="0">
                <a:latin typeface="Calibri" panose="020F0502020204030204" pitchFamily="34" charset="0"/>
              </a:rPr>
              <a:t> For this we say to you by the word of the Lord, that we who are alive and remain until the coming of the Lord, will not precede those who have fallen asleep. </a:t>
            </a:r>
            <a:r>
              <a:rPr lang="en-US" sz="2800" baseline="30000" dirty="0">
                <a:latin typeface="Calibri" panose="020F0502020204030204" pitchFamily="34" charset="0"/>
              </a:rPr>
              <a:t>16</a:t>
            </a:r>
            <a:r>
              <a:rPr lang="en-US" sz="2800" dirty="0">
                <a:latin typeface="Calibri" panose="020F0502020204030204" pitchFamily="34" charset="0"/>
              </a:rPr>
              <a:t> For the Lord Himself will descend from heaven with a shout, with the voice of </a:t>
            </a:r>
            <a:r>
              <a:rPr lang="en-US" sz="2800" i="1" dirty="0">
                <a:latin typeface="Calibri" panose="020F0502020204030204" pitchFamily="34" charset="0"/>
              </a:rPr>
              <a:t>the</a:t>
            </a:r>
            <a:r>
              <a:rPr lang="en-US" sz="2800" dirty="0">
                <a:latin typeface="Calibri" panose="020F0502020204030204" pitchFamily="34" charset="0"/>
              </a:rPr>
              <a:t> archangel and. . .</a:t>
            </a:r>
          </a:p>
        </p:txBody>
      </p:sp>
    </p:spTree>
    <p:extLst>
      <p:ext uri="{BB962C8B-B14F-4D97-AF65-F5344CB8AC3E}">
        <p14:creationId xmlns:p14="http://schemas.microsoft.com/office/powerpoint/2010/main" val="2699413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123938" y="163535"/>
            <a:ext cx="8896125" cy="2816156"/>
          </a:xfrm>
          <a:prstGeom prst="rect">
            <a:avLst/>
          </a:prstGeom>
        </p:spPr>
        <p:txBody>
          <a:bodyPr wrap="square">
            <a:spAutoFit/>
          </a:bodyPr>
          <a:lstStyle/>
          <a:p>
            <a:pPr algn="ctr">
              <a:spcBef>
                <a:spcPts val="600"/>
              </a:spcBef>
              <a:spcAft>
                <a:spcPts val="600"/>
              </a:spcAft>
            </a:pPr>
            <a:r>
              <a:rPr lang="en-US" sz="3200" b="1" dirty="0"/>
              <a:t>1 Thess. 4:13-18</a:t>
            </a:r>
          </a:p>
          <a:p>
            <a:pPr algn="just">
              <a:spcAft>
                <a:spcPts val="1000"/>
              </a:spcAft>
            </a:pPr>
            <a:r>
              <a:rPr lang="en-US" sz="2800" dirty="0">
                <a:latin typeface="Calibri" panose="020F0502020204030204" pitchFamily="34" charset="0"/>
              </a:rPr>
              <a:t>. . . with the trumpet of God, and the dead in Christ will rise first. </a:t>
            </a:r>
            <a:r>
              <a:rPr lang="en-US" sz="2800" baseline="30000" dirty="0">
                <a:latin typeface="Calibri" panose="020F0502020204030204" pitchFamily="34" charset="0"/>
              </a:rPr>
              <a:t>17</a:t>
            </a:r>
            <a:r>
              <a:rPr lang="en-US" sz="2800" dirty="0">
                <a:latin typeface="Calibri" panose="020F0502020204030204" pitchFamily="34" charset="0"/>
              </a:rPr>
              <a:t> Then we who are alive and remain will be caught up together with them in the clouds to meet the Lord in the air, and so we shall always be with the Lord. </a:t>
            </a:r>
            <a:r>
              <a:rPr lang="en-US" sz="2800" baseline="30000" dirty="0">
                <a:latin typeface="Calibri" panose="020F0502020204030204" pitchFamily="34" charset="0"/>
              </a:rPr>
              <a:t>18</a:t>
            </a:r>
            <a:r>
              <a:rPr lang="en-US" sz="2800" dirty="0">
                <a:latin typeface="Calibri" panose="020F0502020204030204" pitchFamily="34" charset="0"/>
              </a:rPr>
              <a:t> Therefore </a:t>
            </a:r>
            <a:r>
              <a:rPr lang="en-US" sz="2800" b="1" i="1" dirty="0">
                <a:solidFill>
                  <a:srgbClr val="0000CC"/>
                </a:solidFill>
                <a:latin typeface="Calibri" panose="020F0502020204030204" pitchFamily="34" charset="0"/>
                <a:cs typeface="Calibri" panose="020F0502020204030204" pitchFamily="34" charset="0"/>
              </a:rPr>
              <a:t>comfort one another with these words</a:t>
            </a:r>
            <a:r>
              <a:rPr lang="en-US" sz="2800" dirty="0">
                <a:latin typeface="Calibri" panose="020F0502020204030204" pitchFamily="34" charset="0"/>
              </a:rPr>
              <a:t>. </a:t>
            </a:r>
          </a:p>
        </p:txBody>
      </p:sp>
      <p:pic>
        <p:nvPicPr>
          <p:cNvPr id="2" name="Picture 1">
            <a:extLst>
              <a:ext uri="{FF2B5EF4-FFF2-40B4-BE49-F238E27FC236}">
                <a16:creationId xmlns:a16="http://schemas.microsoft.com/office/drawing/2014/main" id="{8875B528-8144-40D2-BD2E-C8897AF50E56}"/>
              </a:ext>
            </a:extLst>
          </p:cNvPr>
          <p:cNvPicPr>
            <a:picLocks noChangeAspect="1"/>
          </p:cNvPicPr>
          <p:nvPr/>
        </p:nvPicPr>
        <p:blipFill>
          <a:blip r:embed="rId4"/>
          <a:stretch>
            <a:fillRect/>
          </a:stretch>
        </p:blipFill>
        <p:spPr>
          <a:xfrm>
            <a:off x="3369624" y="3016359"/>
            <a:ext cx="2404752" cy="1828800"/>
          </a:xfrm>
          <a:prstGeom prst="heart">
            <a:avLst/>
          </a:prstGeom>
        </p:spPr>
      </p:pic>
    </p:spTree>
    <p:extLst>
      <p:ext uri="{BB962C8B-B14F-4D97-AF65-F5344CB8AC3E}">
        <p14:creationId xmlns:p14="http://schemas.microsoft.com/office/powerpoint/2010/main" val="2240045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a:t>
            </a:r>
            <a:r>
              <a:rPr lang="en-US" sz="3200" b="1" dirty="0">
                <a:solidFill>
                  <a:prstClr val="black"/>
                </a:solidFill>
                <a:latin typeface="Calibri" panose="020F0502020204030204"/>
              </a:rPr>
              <a:t>‘Secret Rapture’.</a:t>
            </a:r>
            <a:endParaRPr lang="en-US" sz="3200" b="1" dirty="0">
              <a:latin typeface="+mn-lt"/>
            </a:endParaRPr>
          </a:p>
        </p:txBody>
      </p:sp>
      <p:sp>
        <p:nvSpPr>
          <p:cNvPr id="3" name="Content Placeholder 2"/>
          <p:cNvSpPr>
            <a:spLocks noGrp="1"/>
          </p:cNvSpPr>
          <p:nvPr>
            <p:ph idx="1"/>
          </p:nvPr>
        </p:nvSpPr>
        <p:spPr>
          <a:xfrm>
            <a:off x="155275" y="1147313"/>
            <a:ext cx="8867955" cy="1903618"/>
          </a:xfrm>
        </p:spPr>
        <p:txBody>
          <a:bodyPr>
            <a:noAutofit/>
          </a:bodyPr>
          <a:lstStyle/>
          <a:p>
            <a:pPr marL="344488" indent="-344488" algn="just">
              <a:lnSpc>
                <a:spcPct val="100000"/>
              </a:lnSpc>
              <a:spcBef>
                <a:spcPts val="0"/>
              </a:spcBef>
              <a:spcAft>
                <a:spcPts val="1200"/>
              </a:spcAft>
            </a:pPr>
            <a:r>
              <a:rPr lang="en-US" sz="2800" dirty="0"/>
              <a:t>Bible believers should be looking </a:t>
            </a:r>
            <a:r>
              <a:rPr lang="en-US" sz="2800" b="1" i="1" u="sng" dirty="0">
                <a:solidFill>
                  <a:srgbClr val="0000CC"/>
                </a:solidFill>
                <a:latin typeface="Calibri" panose="020F0502020204030204" pitchFamily="34" charset="0"/>
                <a:cs typeface="Calibri" panose="020F0502020204030204" pitchFamily="34" charset="0"/>
              </a:rPr>
              <a:t>expectantly</a:t>
            </a:r>
            <a:r>
              <a:rPr lang="en-US" sz="2800" dirty="0"/>
              <a:t> for this blessed and comforting and purifying hope (Titus 2:13)!  </a:t>
            </a:r>
            <a:r>
              <a:rPr lang="en-US" sz="2800" b="1" i="1" dirty="0">
                <a:solidFill>
                  <a:srgbClr val="0000CC"/>
                </a:solidFill>
                <a:latin typeface="Calibri" panose="020F0502020204030204" pitchFamily="34" charset="0"/>
                <a:cs typeface="Calibri" panose="020F0502020204030204" pitchFamily="34" charset="0"/>
              </a:rPr>
              <a:t>It's no secret, but it's a wonderful life-changing truth that our living Lord expects us to believe and share! </a:t>
            </a:r>
          </a:p>
        </p:txBody>
      </p:sp>
      <p:pic>
        <p:nvPicPr>
          <p:cNvPr id="5" name="Picture 4">
            <a:extLst>
              <a:ext uri="{FF2B5EF4-FFF2-40B4-BE49-F238E27FC236}">
                <a16:creationId xmlns:a16="http://schemas.microsoft.com/office/drawing/2014/main" id="{A4E95CD3-59AD-4413-AE8B-C840D0ECD4BF}"/>
              </a:ext>
            </a:extLst>
          </p:cNvPr>
          <p:cNvPicPr>
            <a:picLocks noChangeAspect="1"/>
          </p:cNvPicPr>
          <p:nvPr/>
        </p:nvPicPr>
        <p:blipFill rotWithShape="1">
          <a:blip r:embed="rId3"/>
          <a:srcRect l="25668" r="28709" b="26640"/>
          <a:stretch/>
        </p:blipFill>
        <p:spPr>
          <a:xfrm>
            <a:off x="2994014" y="3186201"/>
            <a:ext cx="3155972" cy="3200400"/>
          </a:xfrm>
          <a:prstGeom prst="rect">
            <a:avLst/>
          </a:prstGeom>
        </p:spPr>
      </p:pic>
    </p:spTree>
    <p:extLst>
      <p:ext uri="{BB962C8B-B14F-4D97-AF65-F5344CB8AC3E}">
        <p14:creationId xmlns:p14="http://schemas.microsoft.com/office/powerpoint/2010/main" val="3634818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9384190-EB8E-45CC-B4C7-B510454DE6B4}"/>
              </a:ext>
            </a:extLst>
          </p:cNvPr>
          <p:cNvSpPr/>
          <p:nvPr/>
        </p:nvSpPr>
        <p:spPr>
          <a:xfrm>
            <a:off x="622142" y="163535"/>
            <a:ext cx="7899716" cy="1697516"/>
          </a:xfrm>
          <a:prstGeom prst="rect">
            <a:avLst/>
          </a:prstGeom>
        </p:spPr>
        <p:txBody>
          <a:bodyPr wrap="square">
            <a:spAutoFit/>
          </a:bodyPr>
          <a:lstStyle/>
          <a:p>
            <a:pPr algn="ctr">
              <a:lnSpc>
                <a:spcPct val="115000"/>
              </a:lnSpc>
              <a:spcBef>
                <a:spcPts val="600"/>
              </a:spcBef>
              <a:spcAft>
                <a:spcPts val="600"/>
              </a:spcAft>
            </a:pPr>
            <a:r>
              <a:rPr lang="en-US" sz="3200" b="1" dirty="0"/>
              <a:t>Titus 2:13</a:t>
            </a:r>
          </a:p>
          <a:p>
            <a:pPr>
              <a:lnSpc>
                <a:spcPct val="115000"/>
              </a:lnSpc>
              <a:spcAft>
                <a:spcPts val="1000"/>
              </a:spcAft>
            </a:pPr>
            <a:r>
              <a:rPr lang="en-US" sz="2800" dirty="0">
                <a:latin typeface="Calibri" panose="020F0502020204030204" pitchFamily="34" charset="0"/>
              </a:rPr>
              <a:t>“…</a:t>
            </a:r>
            <a:r>
              <a:rPr lang="en-US" sz="2800" b="1" dirty="0">
                <a:solidFill>
                  <a:srgbClr val="0000CC"/>
                </a:solidFill>
                <a:latin typeface="Calibri" panose="020F0502020204030204" pitchFamily="34" charset="0"/>
                <a:cs typeface="Calibri" panose="020F0502020204030204" pitchFamily="34" charset="0"/>
              </a:rPr>
              <a:t>looking for</a:t>
            </a:r>
            <a:r>
              <a:rPr lang="en-US" sz="2800" dirty="0">
                <a:latin typeface="Calibri" panose="020F0502020204030204" pitchFamily="34" charset="0"/>
              </a:rPr>
              <a:t> the blessed hope and the appearing of the glory of our great God and Savior, Christ Jesus…”</a:t>
            </a:r>
            <a:r>
              <a:rPr lang="en-US" sz="2400" dirty="0">
                <a:latin typeface="Calibri" panose="020F0502020204030204" pitchFamily="34" charset="0"/>
              </a:rPr>
              <a:t> </a:t>
            </a:r>
          </a:p>
        </p:txBody>
      </p:sp>
      <p:pic>
        <p:nvPicPr>
          <p:cNvPr id="10" name="Picture 9">
            <a:extLst>
              <a:ext uri="{FF2B5EF4-FFF2-40B4-BE49-F238E27FC236}">
                <a16:creationId xmlns:a16="http://schemas.microsoft.com/office/drawing/2014/main" id="{8924BAB3-3235-4362-AD2B-A8DF7619DC77}"/>
              </a:ext>
            </a:extLst>
          </p:cNvPr>
          <p:cNvPicPr>
            <a:picLocks noChangeAspect="1"/>
          </p:cNvPicPr>
          <p:nvPr/>
        </p:nvPicPr>
        <p:blipFill>
          <a:blip r:embed="rId4"/>
          <a:stretch>
            <a:fillRect/>
          </a:stretch>
        </p:blipFill>
        <p:spPr>
          <a:xfrm>
            <a:off x="3474625" y="1922000"/>
            <a:ext cx="2194750" cy="2767824"/>
          </a:xfrm>
          <a:prstGeom prst="rect">
            <a:avLst/>
          </a:prstGeom>
          <a:ln>
            <a:solidFill>
              <a:schemeClr val="tx1"/>
            </a:solidFill>
          </a:ln>
        </p:spPr>
      </p:pic>
    </p:spTree>
    <p:extLst>
      <p:ext uri="{BB962C8B-B14F-4D97-AF65-F5344CB8AC3E}">
        <p14:creationId xmlns:p14="http://schemas.microsoft.com/office/powerpoint/2010/main" val="317470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 9</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just">
              <a:lnSpc>
                <a:spcPct val="100000"/>
              </a:lnSpc>
              <a:spcBef>
                <a:spcPts val="0"/>
              </a:spcBef>
              <a:spcAft>
                <a:spcPts val="1200"/>
              </a:spcAft>
              <a:buFont typeface="+mj-lt"/>
              <a:buAutoNum type="arabicParenR"/>
            </a:pPr>
            <a:r>
              <a:rPr lang="en-US" sz="2400" dirty="0"/>
              <a:t>Dispensationalists Teach More Than One Way of Salvation.</a:t>
            </a:r>
          </a:p>
          <a:p>
            <a:pPr marL="457200" lvl="1" indent="-457200" algn="just">
              <a:lnSpc>
                <a:spcPct val="100000"/>
              </a:lnSpc>
              <a:spcBef>
                <a:spcPts val="0"/>
              </a:spcBef>
              <a:spcAft>
                <a:spcPts val="1200"/>
              </a:spcAft>
              <a:buFont typeface="+mj-lt"/>
              <a:buAutoNum type="arabicParenR"/>
            </a:pPr>
            <a:r>
              <a:rPr lang="en-US" sz="2400" dirty="0"/>
              <a:t>Dispensationalists are Guilty of Antinomianism</a:t>
            </a:r>
          </a:p>
          <a:p>
            <a:pPr marL="457200" lvl="1" indent="-457200" algn="just">
              <a:lnSpc>
                <a:spcPct val="100000"/>
              </a:lnSpc>
              <a:spcBef>
                <a:spcPts val="0"/>
              </a:spcBef>
              <a:spcAft>
                <a:spcPts val="1200"/>
              </a:spcAft>
              <a:buFont typeface="+mj-lt"/>
              <a:buAutoNum type="arabicParenR"/>
            </a:pPr>
            <a:r>
              <a:rPr lang="en-US" sz="2400" dirty="0"/>
              <a:t>Dispensationalists Teach that the Sermon on the Mount is Not for the Church Today – "YES" and "NO"!</a:t>
            </a:r>
          </a:p>
          <a:p>
            <a:pPr marL="457200" lvl="1" indent="-457200" algn="just">
              <a:lnSpc>
                <a:spcPct val="100000"/>
              </a:lnSpc>
              <a:spcBef>
                <a:spcPts val="0"/>
              </a:spcBef>
              <a:spcAft>
                <a:spcPts val="1200"/>
              </a:spcAft>
              <a:buFont typeface="+mj-lt"/>
              <a:buAutoNum type="arabicParenR"/>
            </a:pPr>
            <a:r>
              <a:rPr lang="en-US" sz="2400" b="1" dirty="0">
                <a:solidFill>
                  <a:srgbClr val="0000FF"/>
                </a:solidFill>
                <a:highlight>
                  <a:srgbClr val="FFFF00"/>
                </a:highlight>
              </a:rPr>
              <a:t>Dispensationalists Teach that the Death of Christ was an Afterthought and that the Church is "Plan B" in God's program.</a:t>
            </a:r>
          </a:p>
          <a:p>
            <a:pPr marL="457200" lvl="1" indent="-457200" algn="just">
              <a:lnSpc>
                <a:spcPct val="100000"/>
              </a:lnSpc>
              <a:spcBef>
                <a:spcPts val="0"/>
              </a:spcBef>
              <a:spcAft>
                <a:spcPts val="1200"/>
              </a:spcAft>
              <a:buFont typeface="+mj-lt"/>
              <a:buAutoNum type="arabicParenR"/>
            </a:pPr>
            <a:r>
              <a:rPr lang="en-US" sz="2400" dirty="0"/>
              <a:t> Dispensationalism is a ‘</a:t>
            </a:r>
            <a:r>
              <a:rPr lang="en-US" sz="2400" u="sng" dirty="0"/>
              <a:t>New</a:t>
            </a:r>
            <a:r>
              <a:rPr lang="en-US" sz="2400" dirty="0"/>
              <a:t>’ doctrine.</a:t>
            </a:r>
          </a:p>
          <a:p>
            <a:pPr marL="457200" lvl="1" indent="-457200" algn="just">
              <a:lnSpc>
                <a:spcPct val="100000"/>
              </a:lnSpc>
              <a:spcBef>
                <a:spcPts val="0"/>
              </a:spcBef>
              <a:spcAft>
                <a:spcPts val="1200"/>
              </a:spcAft>
              <a:buFont typeface="+mj-lt"/>
              <a:buAutoNum type="arabicParenR"/>
            </a:pPr>
            <a:r>
              <a:rPr lang="en-US" sz="2400" dirty="0"/>
              <a:t>Dispensationalism Teaches a ‘Secret Rapture’.</a:t>
            </a:r>
          </a:p>
          <a:p>
            <a:pPr marL="457200" lvl="1" indent="-457200" algn="just">
              <a:lnSpc>
                <a:spcPct val="100000"/>
              </a:lnSpc>
              <a:spcBef>
                <a:spcPts val="0"/>
              </a:spcBef>
              <a:spcAft>
                <a:spcPts val="1200"/>
              </a:spcAft>
              <a:buFont typeface="+mj-lt"/>
              <a:buAutoNum type="arabicParenR"/>
            </a:pPr>
            <a:r>
              <a:rPr lang="en-US" sz="2400" dirty="0"/>
              <a:t>Dispensationalism falsely claims that God made a bona fide offer of the kingdom to Israel.</a:t>
            </a:r>
          </a:p>
          <a:p>
            <a:pPr marL="457200" lvl="1" indent="-457200" algn="just">
              <a:lnSpc>
                <a:spcPct val="100000"/>
              </a:lnSpc>
              <a:spcBef>
                <a:spcPts val="0"/>
              </a:spcBef>
              <a:spcAft>
                <a:spcPts val="1200"/>
              </a:spcAft>
              <a:buFont typeface="+mj-lt"/>
              <a:buAutoNum type="arabicParenR"/>
            </a:pPr>
            <a:r>
              <a:rPr lang="en-US" sz="2400" dirty="0"/>
              <a:t>Dispensationalists revere C. I. Scofield but he was an immoral man, not qualified to be a spiritual leader.</a:t>
            </a:r>
          </a:p>
        </p:txBody>
      </p:sp>
    </p:spTree>
    <p:extLst>
      <p:ext uri="{BB962C8B-B14F-4D97-AF65-F5344CB8AC3E}">
        <p14:creationId xmlns:p14="http://schemas.microsoft.com/office/powerpoint/2010/main" val="3192396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01233"/>
            <a:ext cx="8515350" cy="704542"/>
          </a:xfrm>
        </p:spPr>
        <p:txBody>
          <a:bodyPr>
            <a:normAutofit/>
          </a:bodyPr>
          <a:lstStyle/>
          <a:p>
            <a:pPr marL="457200" indent="-457200" algn="ctr">
              <a:lnSpc>
                <a:spcPct val="100000"/>
              </a:lnSpc>
              <a:buFont typeface="+mj-lt"/>
              <a:buAutoNum type="arabicParenR" startAt="6"/>
            </a:pPr>
            <a:r>
              <a:rPr lang="en-US" sz="3200" b="1" dirty="0">
                <a:latin typeface="+mn-lt"/>
              </a:rPr>
              <a:t>Dispensationalism Teaches a </a:t>
            </a:r>
            <a:r>
              <a:rPr lang="en-US" sz="3200" b="1" dirty="0">
                <a:solidFill>
                  <a:prstClr val="black"/>
                </a:solidFill>
                <a:latin typeface="Calibri" panose="020F0502020204030204"/>
              </a:rPr>
              <a:t>‘Secret Rapture’.</a:t>
            </a:r>
            <a:endParaRPr lang="en-US" sz="3200" b="1" dirty="0">
              <a:latin typeface="+mn-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874" y="1095555"/>
            <a:ext cx="6584251" cy="5492972"/>
          </a:xfrm>
          <a:prstGeom prst="rect">
            <a:avLst/>
          </a:prstGeom>
        </p:spPr>
      </p:pic>
      <p:pic>
        <p:nvPicPr>
          <p:cNvPr id="3" name="Picture 2">
            <a:extLst>
              <a:ext uri="{FF2B5EF4-FFF2-40B4-BE49-F238E27FC236}">
                <a16:creationId xmlns:a16="http://schemas.microsoft.com/office/drawing/2014/main" id="{1E59E4FA-3DE8-4D60-8AAE-AF5AABA447A6}"/>
              </a:ext>
            </a:extLst>
          </p:cNvPr>
          <p:cNvPicPr>
            <a:picLocks noChangeAspect="1"/>
          </p:cNvPicPr>
          <p:nvPr/>
        </p:nvPicPr>
        <p:blipFill>
          <a:blip r:embed="rId4"/>
          <a:stretch>
            <a:fillRect/>
          </a:stretch>
        </p:blipFill>
        <p:spPr>
          <a:xfrm>
            <a:off x="1357011" y="1169278"/>
            <a:ext cx="1580083" cy="914400"/>
          </a:xfrm>
          <a:prstGeom prst="rect">
            <a:avLst/>
          </a:prstGeom>
        </p:spPr>
      </p:pic>
    </p:spTree>
    <p:extLst>
      <p:ext uri="{BB962C8B-B14F-4D97-AF65-F5344CB8AC3E}">
        <p14:creationId xmlns:p14="http://schemas.microsoft.com/office/powerpoint/2010/main" val="139853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A9DB1-E51F-4458-80D6-C73CDB257223}"/>
              </a:ext>
            </a:extLst>
          </p:cNvPr>
          <p:cNvSpPr/>
          <p:nvPr/>
        </p:nvSpPr>
        <p:spPr>
          <a:xfrm>
            <a:off x="2889488" y="381000"/>
            <a:ext cx="3365024"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END OF REVIEW </a:t>
            </a:r>
          </a:p>
        </p:txBody>
      </p:sp>
      <p:sp>
        <p:nvSpPr>
          <p:cNvPr id="7" name="Rectangle 6">
            <a:extLst>
              <a:ext uri="{FF2B5EF4-FFF2-40B4-BE49-F238E27FC236}">
                <a16:creationId xmlns:a16="http://schemas.microsoft.com/office/drawing/2014/main" id="{68EF2DD8-64AF-41C8-97B7-CA74C7D54B54}"/>
              </a:ext>
            </a:extLst>
          </p:cNvPr>
          <p:cNvSpPr/>
          <p:nvPr/>
        </p:nvSpPr>
        <p:spPr>
          <a:xfrm>
            <a:off x="3703814" y="5830669"/>
            <a:ext cx="1736373"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FINALLY</a:t>
            </a:r>
          </a:p>
        </p:txBody>
      </p:sp>
      <p:pic>
        <p:nvPicPr>
          <p:cNvPr id="4" name="Picture 3" descr="A picture containing man, table, woman, sitting&#10;&#10;Description automatically generated">
            <a:extLst>
              <a:ext uri="{FF2B5EF4-FFF2-40B4-BE49-F238E27FC236}">
                <a16:creationId xmlns:a16="http://schemas.microsoft.com/office/drawing/2014/main" id="{7A2F8562-D97E-4207-9488-F7706D8E4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75" y="1624012"/>
            <a:ext cx="4514850" cy="3609975"/>
          </a:xfrm>
          <a:prstGeom prst="rect">
            <a:avLst/>
          </a:prstGeom>
          <a:ln>
            <a:solidFill>
              <a:schemeClr val="tx1"/>
            </a:solidFill>
          </a:ln>
        </p:spPr>
      </p:pic>
    </p:spTree>
    <p:extLst>
      <p:ext uri="{BB962C8B-B14F-4D97-AF65-F5344CB8AC3E}">
        <p14:creationId xmlns:p14="http://schemas.microsoft.com/office/powerpoint/2010/main" val="1503577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 10</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12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1200"/>
              </a:spcAft>
              <a:buFont typeface="+mj-lt"/>
              <a:buAutoNum type="arabicParenR"/>
            </a:pPr>
            <a:r>
              <a:rPr lang="en-US" sz="2400" dirty="0"/>
              <a:t>Dispensationalists are Guilty of Antinomianism</a:t>
            </a:r>
          </a:p>
          <a:p>
            <a:pPr marL="457200" lvl="1" indent="-457200" algn="l">
              <a:lnSpc>
                <a:spcPct val="100000"/>
              </a:lnSpc>
              <a:spcBef>
                <a:spcPts val="0"/>
              </a:spcBef>
              <a:spcAft>
                <a:spcPts val="1200"/>
              </a:spcAft>
              <a:buFont typeface="+mj-lt"/>
              <a:buAutoNum type="arabicParenR"/>
            </a:pPr>
            <a:r>
              <a:rPr lang="en-US" sz="2400" dirty="0"/>
              <a:t>Dispensationalists Teach that the Sermon on the Mount is Not for the Church Today – "YES" and "NO"!</a:t>
            </a:r>
          </a:p>
          <a:p>
            <a:pPr marL="457200" lvl="1" indent="-457200" algn="l">
              <a:lnSpc>
                <a:spcPct val="100000"/>
              </a:lnSpc>
              <a:spcBef>
                <a:spcPts val="0"/>
              </a:spcBef>
              <a:spcAft>
                <a:spcPts val="1200"/>
              </a:spcAft>
              <a:buFont typeface="+mj-lt"/>
              <a:buAutoNum type="arabicParenR"/>
            </a:pPr>
            <a:r>
              <a:rPr lang="en-US" sz="2400" dirty="0"/>
              <a:t>Dispensationalists Teach that the Death of Christ was an Afterthought and that the Church is "Plan B" in God's program.</a:t>
            </a:r>
          </a:p>
          <a:p>
            <a:pPr marL="457200" lvl="1" indent="-457200" algn="l">
              <a:lnSpc>
                <a:spcPct val="100000"/>
              </a:lnSpc>
              <a:spcBef>
                <a:spcPts val="0"/>
              </a:spcBef>
              <a:spcAft>
                <a:spcPts val="1200"/>
              </a:spcAft>
              <a:buFont typeface="+mj-lt"/>
              <a:buAutoNum type="arabicParenR"/>
            </a:pPr>
            <a:r>
              <a:rPr lang="en-US" sz="2400" dirty="0"/>
              <a:t>Dispensationalism is a ‘</a:t>
            </a:r>
            <a:r>
              <a:rPr lang="en-US" sz="2400" u="sng" dirty="0"/>
              <a:t>New</a:t>
            </a:r>
            <a:r>
              <a:rPr lang="en-US" sz="2400" dirty="0"/>
              <a:t>’ doctrine.</a:t>
            </a:r>
          </a:p>
          <a:p>
            <a:pPr marL="457200" lvl="1" indent="-457200" algn="l">
              <a:lnSpc>
                <a:spcPct val="100000"/>
              </a:lnSpc>
              <a:spcBef>
                <a:spcPts val="0"/>
              </a:spcBef>
              <a:spcAft>
                <a:spcPts val="1200"/>
              </a:spcAft>
              <a:buFont typeface="+mj-lt"/>
              <a:buAutoNum type="arabicParenR"/>
            </a:pPr>
            <a:r>
              <a:rPr lang="en-US" sz="2400" dirty="0"/>
              <a:t>Dispensationalism Teaches a ‘Secret Rapture’.</a:t>
            </a:r>
          </a:p>
          <a:p>
            <a:pPr marL="457200" lvl="1" indent="-457200" algn="l">
              <a:lnSpc>
                <a:spcPct val="100000"/>
              </a:lnSpc>
              <a:spcBef>
                <a:spcPts val="0"/>
              </a:spcBef>
              <a:spcAft>
                <a:spcPts val="1200"/>
              </a:spcAft>
              <a:buFont typeface="+mj-lt"/>
              <a:buAutoNum type="arabicParenR"/>
            </a:pPr>
            <a:r>
              <a:rPr lang="en-US" sz="2400" b="1" dirty="0">
                <a:solidFill>
                  <a:srgbClr val="0000FF"/>
                </a:solidFill>
                <a:highlight>
                  <a:srgbClr val="FFFF00"/>
                </a:highlight>
              </a:rPr>
              <a:t>Dispensationalism falsely claims that God made a bona fide offer of the kingdom to Israel.</a:t>
            </a:r>
          </a:p>
          <a:p>
            <a:pPr marL="457200" lvl="1" indent="-457200" algn="l">
              <a:lnSpc>
                <a:spcPct val="100000"/>
              </a:lnSpc>
              <a:spcBef>
                <a:spcPts val="0"/>
              </a:spcBef>
              <a:spcAft>
                <a:spcPts val="1200"/>
              </a:spcAft>
              <a:buFont typeface="+mj-lt"/>
              <a:buAutoNum type="arabicParenR"/>
            </a:pPr>
            <a:r>
              <a:rPr lang="en-US" sz="2400" dirty="0"/>
              <a:t>Dispensationalists revere C. I. Scofield but he was an immoral man, not qualified to be a spiritual leader.</a:t>
            </a:r>
          </a:p>
        </p:txBody>
      </p:sp>
    </p:spTree>
    <p:extLst>
      <p:ext uri="{BB962C8B-B14F-4D97-AF65-F5344CB8AC3E}">
        <p14:creationId xmlns:p14="http://schemas.microsoft.com/office/powerpoint/2010/main" val="408649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7"/>
            <a:ext cx="8096429" cy="963334"/>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3" name="Content Placeholder 2"/>
          <p:cNvSpPr>
            <a:spLocks noGrp="1"/>
          </p:cNvSpPr>
          <p:nvPr>
            <p:ph idx="1"/>
          </p:nvPr>
        </p:nvSpPr>
        <p:spPr>
          <a:xfrm>
            <a:off x="120769" y="1362974"/>
            <a:ext cx="8928339" cy="2616844"/>
          </a:xfrm>
        </p:spPr>
        <p:txBody>
          <a:bodyPr>
            <a:noAutofit/>
          </a:bodyPr>
          <a:lstStyle/>
          <a:p>
            <a:pPr marL="0" indent="0" algn="just">
              <a:lnSpc>
                <a:spcPct val="100000"/>
              </a:lnSpc>
              <a:spcBef>
                <a:spcPts val="0"/>
              </a:spcBef>
              <a:spcAft>
                <a:spcPts val="1200"/>
              </a:spcAft>
              <a:buNone/>
            </a:pPr>
            <a:r>
              <a:rPr lang="en-US" sz="2800" b="1" dirty="0">
                <a:solidFill>
                  <a:srgbClr val="0000CC"/>
                </a:solidFill>
                <a:latin typeface="Calibri" panose="020F0502020204030204" pitchFamily="34" charset="0"/>
                <a:cs typeface="Calibri" panose="020F0502020204030204" pitchFamily="34" charset="0"/>
              </a:rPr>
              <a:t>THE ISSUE:  </a:t>
            </a:r>
          </a:p>
          <a:p>
            <a:pPr marL="0" indent="0" algn="just">
              <a:lnSpc>
                <a:spcPct val="100000"/>
              </a:lnSpc>
              <a:spcBef>
                <a:spcPts val="0"/>
              </a:spcBef>
              <a:spcAft>
                <a:spcPts val="1200"/>
              </a:spcAft>
              <a:buNone/>
            </a:pPr>
            <a:r>
              <a:rPr lang="en-US" sz="2800" dirty="0"/>
              <a:t>Dispensational teaching insists that Jesus made a bona fide* offer of the kingdom to Israel.  If Israel as a nation had truly repented, then the kingdom promised by all the prophets would have been established (Matt. 4:17). </a:t>
            </a:r>
          </a:p>
        </p:txBody>
      </p:sp>
      <p:sp>
        <p:nvSpPr>
          <p:cNvPr id="6" name="Rectangle 5">
            <a:extLst>
              <a:ext uri="{FF2B5EF4-FFF2-40B4-BE49-F238E27FC236}">
                <a16:creationId xmlns:a16="http://schemas.microsoft.com/office/drawing/2014/main" id="{C29B9BF3-CE21-42AE-BD0C-283F0BA2B3E5}"/>
              </a:ext>
            </a:extLst>
          </p:cNvPr>
          <p:cNvSpPr/>
          <p:nvPr/>
        </p:nvSpPr>
        <p:spPr>
          <a:xfrm>
            <a:off x="1398424" y="5038718"/>
            <a:ext cx="6347152" cy="954107"/>
          </a:xfrm>
          <a:prstGeom prst="rect">
            <a:avLst/>
          </a:prstGeom>
        </p:spPr>
        <p:txBody>
          <a:bodyPr wrap="square">
            <a:spAutoFit/>
          </a:bodyPr>
          <a:lstStyle/>
          <a:p>
            <a:pPr lvl="0" algn="ctr" defTabSz="685800">
              <a:spcBef>
                <a:spcPts val="750"/>
              </a:spcBef>
            </a:pPr>
            <a:r>
              <a:rPr lang="en-US" sz="2800" i="1" dirty="0">
                <a:solidFill>
                  <a:prstClr val="black"/>
                </a:solidFill>
              </a:rPr>
              <a:t>*Bona fide means "made in good faith without fraud or deceit, sincere, genuine."</a:t>
            </a:r>
          </a:p>
        </p:txBody>
      </p:sp>
    </p:spTree>
    <p:extLst>
      <p:ext uri="{BB962C8B-B14F-4D97-AF65-F5344CB8AC3E}">
        <p14:creationId xmlns:p14="http://schemas.microsoft.com/office/powerpoint/2010/main" val="3308253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71600"/>
            <a:ext cx="8928339" cy="4106175"/>
          </a:xfrm>
        </p:spPr>
        <p:txBody>
          <a:bodyPr>
            <a:noAutofit/>
          </a:bodyPr>
          <a:lstStyle/>
          <a:p>
            <a:pPr marL="0" indent="0" algn="just">
              <a:lnSpc>
                <a:spcPct val="100000"/>
              </a:lnSpc>
              <a:spcAft>
                <a:spcPts val="1200"/>
              </a:spcAft>
              <a:buNone/>
            </a:pPr>
            <a:r>
              <a:rPr lang="en-US" sz="2800" b="1" dirty="0">
                <a:solidFill>
                  <a:srgbClr val="0000CC"/>
                </a:solidFill>
                <a:latin typeface="Calibri" panose="020F0502020204030204" pitchFamily="34" charset="0"/>
                <a:cs typeface="Calibri" panose="020F0502020204030204" pitchFamily="34" charset="0"/>
              </a:rPr>
              <a:t>THE FALSE CHARGE:  </a:t>
            </a:r>
          </a:p>
          <a:p>
            <a:pPr marL="0" indent="0" algn="just">
              <a:lnSpc>
                <a:spcPct val="100000"/>
              </a:lnSpc>
              <a:spcBef>
                <a:spcPts val="0"/>
              </a:spcBef>
              <a:spcAft>
                <a:spcPts val="1200"/>
              </a:spcAft>
              <a:buNone/>
            </a:pPr>
            <a:r>
              <a:rPr lang="en-US" sz="2800" dirty="0"/>
              <a:t>Covenant Theology erroneously claims that there is </a:t>
            </a:r>
            <a:r>
              <a:rPr lang="en-US" sz="2800" b="1" i="1" u="sng" dirty="0">
                <a:solidFill>
                  <a:srgbClr val="0000CC"/>
                </a:solidFill>
                <a:latin typeface="Calibri" panose="020F0502020204030204" pitchFamily="34" charset="0"/>
                <a:cs typeface="Calibri" panose="020F0502020204030204" pitchFamily="34" charset="0"/>
              </a:rPr>
              <a:t>dishonesty</a:t>
            </a:r>
            <a:r>
              <a:rPr lang="en-US" sz="2800" dirty="0"/>
              <a:t> in this teaching since God knew all along that the nation Israel would reject Jesus as the Messiah.  It was obvious that God intended to fulfill the suffering servant Messiah prophecies, and He did.  </a:t>
            </a:r>
            <a:r>
              <a:rPr lang="en-US" sz="2800" b="1" i="1" u="sng" dirty="0">
                <a:solidFill>
                  <a:srgbClr val="0000CC"/>
                </a:solidFill>
                <a:latin typeface="Calibri" panose="020F0502020204030204" pitchFamily="34" charset="0"/>
                <a:cs typeface="Calibri" panose="020F0502020204030204" pitchFamily="34" charset="0"/>
              </a:rPr>
              <a:t>How then could it have been a bona fide offer?</a:t>
            </a:r>
          </a:p>
        </p:txBody>
      </p:sp>
      <p:sp>
        <p:nvSpPr>
          <p:cNvPr id="6" name="Title 1">
            <a:extLst>
              <a:ext uri="{FF2B5EF4-FFF2-40B4-BE49-F238E27FC236}">
                <a16:creationId xmlns:a16="http://schemas.microsoft.com/office/drawing/2014/main" id="{3A8A78FF-5E13-4492-A1D5-EC3470C24202}"/>
              </a:ext>
            </a:extLst>
          </p:cNvPr>
          <p:cNvSpPr>
            <a:spLocks noGrp="1"/>
          </p:cNvSpPr>
          <p:nvPr>
            <p:ph type="title"/>
          </p:nvPr>
        </p:nvSpPr>
        <p:spPr>
          <a:xfrm>
            <a:off x="523786" y="192607"/>
            <a:ext cx="8096429" cy="963334"/>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4" name="Rectangle 3">
            <a:extLst>
              <a:ext uri="{FF2B5EF4-FFF2-40B4-BE49-F238E27FC236}">
                <a16:creationId xmlns:a16="http://schemas.microsoft.com/office/drawing/2014/main" id="{821B83FE-8219-4BB3-9ACD-9609F403CAC8}"/>
              </a:ext>
            </a:extLst>
          </p:cNvPr>
          <p:cNvSpPr/>
          <p:nvPr/>
        </p:nvSpPr>
        <p:spPr>
          <a:xfrm>
            <a:off x="1398424" y="5038718"/>
            <a:ext cx="6347152" cy="954107"/>
          </a:xfrm>
          <a:prstGeom prst="rect">
            <a:avLst/>
          </a:prstGeom>
        </p:spPr>
        <p:txBody>
          <a:bodyPr wrap="square">
            <a:spAutoFit/>
          </a:bodyPr>
          <a:lstStyle/>
          <a:p>
            <a:pPr lvl="0" algn="ctr" defTabSz="685800">
              <a:spcBef>
                <a:spcPts val="750"/>
              </a:spcBef>
            </a:pPr>
            <a:r>
              <a:rPr lang="en-US" sz="2800" i="1" dirty="0">
                <a:solidFill>
                  <a:prstClr val="black"/>
                </a:solidFill>
              </a:rPr>
              <a:t>*Bona fide means "made in good faith without fraud or deceit, sincere, genuine."</a:t>
            </a:r>
          </a:p>
        </p:txBody>
      </p:sp>
    </p:spTree>
    <p:extLst>
      <p:ext uri="{BB962C8B-B14F-4D97-AF65-F5344CB8AC3E}">
        <p14:creationId xmlns:p14="http://schemas.microsoft.com/office/powerpoint/2010/main" val="3120167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80226"/>
            <a:ext cx="8928339" cy="5322499"/>
          </a:xfrm>
        </p:spPr>
        <p:txBody>
          <a:bodyPr>
            <a:noAutofit/>
          </a:bodyPr>
          <a:lstStyle/>
          <a:p>
            <a:pPr marL="0" indent="0" algn="just">
              <a:lnSpc>
                <a:spcPct val="100000"/>
              </a:lnSpc>
              <a:spcBef>
                <a:spcPts val="0"/>
              </a:spcBef>
              <a:spcAft>
                <a:spcPts val="1200"/>
              </a:spcAft>
              <a:buNone/>
            </a:pPr>
            <a:r>
              <a:rPr lang="en-US" sz="2800" b="1" dirty="0">
                <a:solidFill>
                  <a:srgbClr val="0000CC"/>
                </a:solidFill>
                <a:latin typeface="Calibri" panose="020F0502020204030204" pitchFamily="34" charset="0"/>
                <a:cs typeface="Calibri" panose="020F0502020204030204" pitchFamily="34" charset="0"/>
              </a:rPr>
              <a:t>THE DEFENSE:  </a:t>
            </a:r>
          </a:p>
          <a:p>
            <a:pPr marL="0" indent="0" algn="just">
              <a:lnSpc>
                <a:spcPct val="100000"/>
              </a:lnSpc>
              <a:spcBef>
                <a:spcPts val="0"/>
              </a:spcBef>
              <a:spcAft>
                <a:spcPts val="1200"/>
              </a:spcAft>
              <a:buNone/>
            </a:pPr>
            <a:r>
              <a:rPr lang="en-US" sz="2800" b="1" dirty="0"/>
              <a:t>The fact that God knows events ahead of time </a:t>
            </a:r>
            <a:r>
              <a:rPr lang="en-US" sz="2800" b="1" i="1" u="sng" dirty="0">
                <a:solidFill>
                  <a:srgbClr val="0000CC"/>
                </a:solidFill>
                <a:latin typeface="Calibri" panose="020F0502020204030204" pitchFamily="34" charset="0"/>
                <a:cs typeface="Calibri" panose="020F0502020204030204" pitchFamily="34" charset="0"/>
              </a:rPr>
              <a:t>does not </a:t>
            </a:r>
            <a:r>
              <a:rPr lang="en-US" sz="2800" b="1" dirty="0"/>
              <a:t>change the fact that it was a genuine offer. </a:t>
            </a:r>
          </a:p>
          <a:p>
            <a:pPr marL="233363" indent="-233363" algn="just">
              <a:lnSpc>
                <a:spcPct val="100000"/>
              </a:lnSpc>
              <a:spcBef>
                <a:spcPts val="0"/>
              </a:spcBef>
              <a:spcAft>
                <a:spcPts val="1200"/>
              </a:spcAft>
            </a:pPr>
            <a:r>
              <a:rPr lang="en-US" sz="2800" dirty="0"/>
              <a:t>According to John 6:64, </a:t>
            </a:r>
            <a:r>
              <a:rPr lang="en-US" sz="2800" b="1" i="1" dirty="0">
                <a:solidFill>
                  <a:srgbClr val="0000CC"/>
                </a:solidFill>
                <a:latin typeface="Calibri" panose="020F0502020204030204" pitchFamily="34" charset="0"/>
                <a:cs typeface="Calibri" panose="020F0502020204030204" pitchFamily="34" charset="0"/>
              </a:rPr>
              <a:t>the Lord knows </a:t>
            </a:r>
            <a:r>
              <a:rPr lang="en-US" sz="2800" b="1" i="1" u="sng" dirty="0">
                <a:solidFill>
                  <a:srgbClr val="0000CC"/>
                </a:solidFill>
                <a:latin typeface="Calibri" panose="020F0502020204030204" pitchFamily="34" charset="0"/>
                <a:cs typeface="Calibri" panose="020F0502020204030204" pitchFamily="34" charset="0"/>
              </a:rPr>
              <a:t>ahead of time </a:t>
            </a:r>
            <a:r>
              <a:rPr lang="en-US" sz="2800" b="1" i="1" dirty="0">
                <a:solidFill>
                  <a:srgbClr val="0000CC"/>
                </a:solidFill>
                <a:latin typeface="Calibri" panose="020F0502020204030204" pitchFamily="34" charset="0"/>
                <a:cs typeface="Calibri" panose="020F0502020204030204" pitchFamily="34" charset="0"/>
              </a:rPr>
              <a:t>those who will not believe on Him</a:t>
            </a:r>
            <a:r>
              <a:rPr lang="en-US" sz="2800" dirty="0"/>
              <a:t>. Does this mean that His offer of the gospel to these people is not a genuine offer since He already knows that they will reject Him?  </a:t>
            </a:r>
            <a:r>
              <a:rPr lang="en-US" sz="2800" b="1" u="sng" dirty="0">
                <a:solidFill>
                  <a:srgbClr val="0000CC"/>
                </a:solidFill>
                <a:latin typeface="Calibri" panose="020F0502020204030204" pitchFamily="34" charset="0"/>
                <a:cs typeface="Calibri" panose="020F0502020204030204" pitchFamily="34" charset="0"/>
              </a:rPr>
              <a:t>Obviously not</a:t>
            </a:r>
            <a:r>
              <a:rPr lang="en-US" sz="2800" dirty="0"/>
              <a:t>. </a:t>
            </a:r>
            <a:r>
              <a:rPr lang="en-US" sz="2800" b="1" dirty="0"/>
              <a:t> </a:t>
            </a:r>
            <a:r>
              <a:rPr lang="en-US" sz="2800" dirty="0"/>
              <a:t>Our Lord's </a:t>
            </a:r>
            <a:r>
              <a:rPr lang="en-US" sz="2800" b="1" i="1" u="sng" dirty="0">
                <a:solidFill>
                  <a:srgbClr val="0000CC"/>
                </a:solidFill>
                <a:latin typeface="Calibri" panose="020F0502020204030204" pitchFamily="34" charset="0"/>
                <a:cs typeface="Calibri" panose="020F0502020204030204" pitchFamily="34" charset="0"/>
              </a:rPr>
              <a:t>sincere</a:t>
            </a:r>
            <a:r>
              <a:rPr lang="en-US" sz="2800" b="1" i="1" dirty="0">
                <a:solidFill>
                  <a:srgbClr val="0000CC"/>
                </a:solidFill>
                <a:latin typeface="Calibri" panose="020F0502020204030204" pitchFamily="34" charset="0"/>
                <a:cs typeface="Calibri" panose="020F0502020204030204" pitchFamily="34" charset="0"/>
              </a:rPr>
              <a:t> invitation</a:t>
            </a:r>
            <a:r>
              <a:rPr lang="en-US" sz="2800" dirty="0"/>
              <a:t> to “come unto Me” </a:t>
            </a:r>
            <a:r>
              <a:rPr lang="en-US" sz="2800" b="1" i="1" dirty="0">
                <a:solidFill>
                  <a:srgbClr val="0000CC"/>
                </a:solidFill>
                <a:latin typeface="Calibri" panose="020F0502020204030204" pitchFamily="34" charset="0"/>
                <a:cs typeface="Calibri" panose="020F0502020204030204" pitchFamily="34" charset="0"/>
              </a:rPr>
              <a:t>is</a:t>
            </a:r>
            <a:r>
              <a:rPr lang="en-US" sz="2800" dirty="0"/>
              <a:t> </a:t>
            </a:r>
            <a:r>
              <a:rPr lang="en-US" sz="2800" b="1" i="1" u="sng" dirty="0">
                <a:solidFill>
                  <a:srgbClr val="0000CC"/>
                </a:solidFill>
                <a:latin typeface="Calibri" panose="020F0502020204030204" pitchFamily="34" charset="0"/>
                <a:cs typeface="Calibri" panose="020F0502020204030204" pitchFamily="34" charset="0"/>
              </a:rPr>
              <a:t>valid</a:t>
            </a:r>
            <a:r>
              <a:rPr lang="en-US" sz="2800" dirty="0"/>
              <a:t>, even though the greater part of lost men refuse to come (John 5:40).</a:t>
            </a:r>
          </a:p>
        </p:txBody>
      </p:sp>
      <p:sp>
        <p:nvSpPr>
          <p:cNvPr id="6" name="Title 1">
            <a:extLst>
              <a:ext uri="{FF2B5EF4-FFF2-40B4-BE49-F238E27FC236}">
                <a16:creationId xmlns:a16="http://schemas.microsoft.com/office/drawing/2014/main" id="{F8D85692-AF47-4778-8703-9B986874F21B}"/>
              </a:ext>
            </a:extLst>
          </p:cNvPr>
          <p:cNvSpPr>
            <a:spLocks noGrp="1"/>
          </p:cNvSpPr>
          <p:nvPr>
            <p:ph type="title"/>
          </p:nvPr>
        </p:nvSpPr>
        <p:spPr>
          <a:xfrm>
            <a:off x="523786" y="192607"/>
            <a:ext cx="8096429" cy="963334"/>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Tree>
    <p:extLst>
      <p:ext uri="{BB962C8B-B14F-4D97-AF65-F5344CB8AC3E}">
        <p14:creationId xmlns:p14="http://schemas.microsoft.com/office/powerpoint/2010/main" val="2024127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3D0660-3293-4FB3-BE6A-E4687852E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65AF020C-ED12-40DB-A0ED-DC0BBF7BAAE2}"/>
              </a:ext>
            </a:extLst>
          </p:cNvPr>
          <p:cNvSpPr/>
          <p:nvPr/>
        </p:nvSpPr>
        <p:spPr>
          <a:xfrm>
            <a:off x="123936" y="133285"/>
            <a:ext cx="8896123" cy="2005677"/>
          </a:xfrm>
          <a:prstGeom prst="rect">
            <a:avLst/>
          </a:prstGeom>
        </p:spPr>
        <p:txBody>
          <a:bodyPr wrap="square">
            <a:spAutoFit/>
          </a:bodyPr>
          <a:lstStyle/>
          <a:p>
            <a:pPr algn="ctr">
              <a:spcAft>
                <a:spcPts val="1000"/>
              </a:spcAft>
            </a:pPr>
            <a:r>
              <a:rPr lang="en-US" sz="3200" b="1" dirty="0">
                <a:latin typeface="Calibri" panose="020F0502020204030204" pitchFamily="34" charset="0"/>
              </a:rPr>
              <a:t>John 6:64</a:t>
            </a:r>
          </a:p>
          <a:p>
            <a:pPr algn="just">
              <a:spcAft>
                <a:spcPts val="1000"/>
              </a:spcAft>
            </a:pPr>
            <a:r>
              <a:rPr lang="en-US" sz="2800" b="1" dirty="0">
                <a:solidFill>
                  <a:srgbClr val="C00000"/>
                </a:solidFill>
              </a:rPr>
              <a:t>“But there are some of you who do not believe.” </a:t>
            </a:r>
            <a:r>
              <a:rPr lang="en-US" sz="2800" b="1" dirty="0">
                <a:solidFill>
                  <a:srgbClr val="0000CC"/>
                </a:solidFill>
                <a:cs typeface="Calibri" panose="020F0502020204030204" pitchFamily="34" charset="0"/>
              </a:rPr>
              <a:t>For Jesus </a:t>
            </a:r>
            <a:r>
              <a:rPr lang="en-US" sz="2800" b="1" u="sng" dirty="0">
                <a:solidFill>
                  <a:srgbClr val="CC00FF"/>
                </a:solidFill>
                <a:highlight>
                  <a:srgbClr val="FFFFCC"/>
                </a:highlight>
                <a:cs typeface="Calibri" panose="020F0502020204030204" pitchFamily="34" charset="0"/>
              </a:rPr>
              <a:t>knew from the beginning</a:t>
            </a:r>
            <a:r>
              <a:rPr lang="en-US" sz="2800" b="1" dirty="0">
                <a:solidFill>
                  <a:srgbClr val="0000CC"/>
                </a:solidFill>
                <a:cs typeface="Calibri" panose="020F0502020204030204" pitchFamily="34" charset="0"/>
              </a:rPr>
              <a:t> who they were who did not believe, and who it was that would betray Him</a:t>
            </a:r>
            <a:r>
              <a:rPr lang="en-US" sz="2800" dirty="0"/>
              <a:t>. </a:t>
            </a:r>
          </a:p>
        </p:txBody>
      </p:sp>
      <p:sp>
        <p:nvSpPr>
          <p:cNvPr id="4" name="Rectangle 3">
            <a:extLst>
              <a:ext uri="{FF2B5EF4-FFF2-40B4-BE49-F238E27FC236}">
                <a16:creationId xmlns:a16="http://schemas.microsoft.com/office/drawing/2014/main" id="{62A8765C-95A9-49C3-A76A-9310908A7060}"/>
              </a:ext>
            </a:extLst>
          </p:cNvPr>
          <p:cNvSpPr/>
          <p:nvPr/>
        </p:nvSpPr>
        <p:spPr>
          <a:xfrm>
            <a:off x="123938" y="2350705"/>
            <a:ext cx="8896124" cy="2436564"/>
          </a:xfrm>
          <a:prstGeom prst="rect">
            <a:avLst/>
          </a:prstGeom>
        </p:spPr>
        <p:txBody>
          <a:bodyPr wrap="square">
            <a:spAutoFit/>
          </a:bodyPr>
          <a:lstStyle/>
          <a:p>
            <a:pPr algn="ctr">
              <a:spcAft>
                <a:spcPts val="1000"/>
              </a:spcAft>
            </a:pPr>
            <a:r>
              <a:rPr lang="en-US" sz="3200" b="1" dirty="0">
                <a:latin typeface="Calibri" panose="020F0502020204030204" pitchFamily="34" charset="0"/>
              </a:rPr>
              <a:t>John 5:39–40</a:t>
            </a:r>
          </a:p>
          <a:p>
            <a:pPr algn="just">
              <a:spcAft>
                <a:spcPts val="1000"/>
              </a:spcAft>
            </a:pPr>
            <a:r>
              <a:rPr lang="en-US" sz="2800" baseline="30000" dirty="0">
                <a:latin typeface="Calibri" panose="020F0502020204030204" pitchFamily="34" charset="0"/>
              </a:rPr>
              <a:t>39</a:t>
            </a:r>
            <a:r>
              <a:rPr lang="en-US" sz="2800" dirty="0">
                <a:latin typeface="Calibri" panose="020F0502020204030204" pitchFamily="34" charset="0"/>
              </a:rPr>
              <a:t> </a:t>
            </a:r>
            <a:r>
              <a:rPr lang="en-US" sz="2800" b="1" dirty="0">
                <a:solidFill>
                  <a:srgbClr val="C00000"/>
                </a:solidFill>
                <a:latin typeface="Calibri" panose="020F0502020204030204" pitchFamily="34" charset="0"/>
              </a:rPr>
              <a:t>“You search the Scriptures because you think that in them you have eternal life; it is these that testify about Me; </a:t>
            </a:r>
            <a:r>
              <a:rPr lang="en-US" sz="2800" baseline="30000" dirty="0">
                <a:latin typeface="Calibri" panose="020F0502020204030204" pitchFamily="34" charset="0"/>
              </a:rPr>
              <a:t>40</a:t>
            </a:r>
            <a:r>
              <a:rPr lang="en-US" sz="2800" dirty="0">
                <a:latin typeface="Calibri" panose="020F0502020204030204" pitchFamily="34" charset="0"/>
              </a:rPr>
              <a:t> </a:t>
            </a:r>
            <a:r>
              <a:rPr lang="en-US" sz="2800" b="1" dirty="0">
                <a:solidFill>
                  <a:srgbClr val="C00000"/>
                </a:solidFill>
                <a:latin typeface="Calibri" panose="020F0502020204030204" pitchFamily="34" charset="0"/>
              </a:rPr>
              <a:t>and </a:t>
            </a:r>
            <a:r>
              <a:rPr lang="en-US" sz="2800" b="1" u="sng" dirty="0">
                <a:solidFill>
                  <a:srgbClr val="CC00FF"/>
                </a:solidFill>
                <a:highlight>
                  <a:srgbClr val="FFFFCC"/>
                </a:highlight>
                <a:cs typeface="Calibri" panose="020F0502020204030204" pitchFamily="34" charset="0"/>
              </a:rPr>
              <a:t>you are unwilling</a:t>
            </a:r>
            <a:r>
              <a:rPr lang="en-US" sz="2800" b="1" dirty="0">
                <a:solidFill>
                  <a:srgbClr val="C00000"/>
                </a:solidFill>
                <a:latin typeface="Calibri" panose="020F0502020204030204" pitchFamily="34" charset="0"/>
                <a:cs typeface="Calibri" panose="020F0502020204030204" pitchFamily="34" charset="0"/>
              </a:rPr>
              <a:t> to come to Me so that you may have life</a:t>
            </a:r>
            <a:r>
              <a:rPr lang="en-US" sz="2800" b="1" dirty="0">
                <a:solidFill>
                  <a:srgbClr val="C00000"/>
                </a:solidFill>
                <a:latin typeface="Calibri" panose="020F0502020204030204" pitchFamily="34" charset="0"/>
              </a:rPr>
              <a:t>.”</a:t>
            </a:r>
          </a:p>
        </p:txBody>
      </p:sp>
    </p:spTree>
    <p:extLst>
      <p:ext uri="{BB962C8B-B14F-4D97-AF65-F5344CB8AC3E}">
        <p14:creationId xmlns:p14="http://schemas.microsoft.com/office/powerpoint/2010/main" val="104191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6"/>
            <a:ext cx="8096429" cy="1325563"/>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3" name="Content Placeholder 2"/>
          <p:cNvSpPr>
            <a:spLocks noGrp="1"/>
          </p:cNvSpPr>
          <p:nvPr>
            <p:ph idx="1"/>
          </p:nvPr>
        </p:nvSpPr>
        <p:spPr>
          <a:xfrm>
            <a:off x="120769" y="1587261"/>
            <a:ext cx="8928339" cy="3493698"/>
          </a:xfrm>
        </p:spPr>
        <p:txBody>
          <a:bodyPr>
            <a:noAutofit/>
          </a:bodyPr>
          <a:lstStyle/>
          <a:p>
            <a:pPr marL="233363" indent="-233363" algn="just">
              <a:lnSpc>
                <a:spcPct val="100000"/>
              </a:lnSpc>
              <a:spcBef>
                <a:spcPts val="0"/>
              </a:spcBef>
              <a:spcAft>
                <a:spcPts val="1200"/>
              </a:spcAft>
            </a:pPr>
            <a:r>
              <a:rPr lang="en-US" sz="2800" dirty="0"/>
              <a:t>In Deuteronomy 28 God promises and offers great future blessings if the Children of Israel will obey Him and great future curses if they will disobey Him, even though according to Deuteronomy 31:16-29,  </a:t>
            </a:r>
            <a:r>
              <a:rPr lang="en-US" sz="2800" b="1" i="1" u="sng" dirty="0">
                <a:solidFill>
                  <a:srgbClr val="0000CC"/>
                </a:solidFill>
                <a:latin typeface="Calibri" panose="020F0502020204030204" pitchFamily="34" charset="0"/>
                <a:cs typeface="Calibri" panose="020F0502020204030204" pitchFamily="34" charset="0"/>
              </a:rPr>
              <a:t>God knew ahead of time</a:t>
            </a:r>
            <a:r>
              <a:rPr lang="en-US" sz="2800" dirty="0"/>
              <a:t> that they would disobey. </a:t>
            </a:r>
          </a:p>
          <a:p>
            <a:pPr marL="228600" lvl="1" indent="0" algn="just">
              <a:lnSpc>
                <a:spcPct val="100000"/>
              </a:lnSpc>
              <a:spcBef>
                <a:spcPts val="0"/>
              </a:spcBef>
              <a:spcAft>
                <a:spcPts val="1200"/>
              </a:spcAft>
              <a:buNone/>
            </a:pPr>
            <a:r>
              <a:rPr lang="en-US" sz="2800" dirty="0"/>
              <a:t>In fact, this is why the greater part of Deuteronomy 28 (vv. 15-68), is about the curses. If the Children of Israel had obeyed, God would have continually blessed them. </a:t>
            </a:r>
            <a:r>
              <a:rPr lang="en-US" sz="2800" b="1" i="1" dirty="0">
                <a:solidFill>
                  <a:srgbClr val="0000CC"/>
                </a:solidFill>
                <a:latin typeface="Calibri" panose="020F0502020204030204" pitchFamily="34" charset="0"/>
                <a:cs typeface="Calibri" panose="020F0502020204030204" pitchFamily="34" charset="0"/>
              </a:rPr>
              <a:t>It was a </a:t>
            </a:r>
            <a:r>
              <a:rPr lang="en-US" sz="2800" b="1" i="1" u="sng" dirty="0">
                <a:solidFill>
                  <a:srgbClr val="0000CC"/>
                </a:solidFill>
                <a:latin typeface="Calibri" panose="020F0502020204030204" pitchFamily="34" charset="0"/>
                <a:cs typeface="Calibri" panose="020F0502020204030204" pitchFamily="34" charset="0"/>
              </a:rPr>
              <a:t>genuine</a:t>
            </a:r>
            <a:r>
              <a:rPr lang="en-US" sz="2800" b="1" i="1" dirty="0">
                <a:solidFill>
                  <a:srgbClr val="0000CC"/>
                </a:solidFill>
                <a:latin typeface="Calibri" panose="020F0502020204030204" pitchFamily="34" charset="0"/>
                <a:cs typeface="Calibri" panose="020F0502020204030204" pitchFamily="34" charset="0"/>
              </a:rPr>
              <a:t> offer!</a:t>
            </a:r>
          </a:p>
        </p:txBody>
      </p:sp>
    </p:spTree>
    <p:extLst>
      <p:ext uri="{BB962C8B-B14F-4D97-AF65-F5344CB8AC3E}">
        <p14:creationId xmlns:p14="http://schemas.microsoft.com/office/powerpoint/2010/main" val="1909453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3D0660-3293-4FB3-BE6A-E4687852E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65AF020C-ED12-40DB-A0ED-DC0BBF7BAAE2}"/>
              </a:ext>
            </a:extLst>
          </p:cNvPr>
          <p:cNvSpPr/>
          <p:nvPr/>
        </p:nvSpPr>
        <p:spPr>
          <a:xfrm>
            <a:off x="123936" y="133285"/>
            <a:ext cx="8896123" cy="2867452"/>
          </a:xfrm>
          <a:prstGeom prst="rect">
            <a:avLst/>
          </a:prstGeom>
        </p:spPr>
        <p:txBody>
          <a:bodyPr wrap="square">
            <a:spAutoFit/>
          </a:bodyPr>
          <a:lstStyle/>
          <a:p>
            <a:pPr algn="ctr">
              <a:spcAft>
                <a:spcPts val="1000"/>
              </a:spcAft>
            </a:pPr>
            <a:r>
              <a:rPr lang="en-US" sz="3200" b="1" dirty="0">
                <a:latin typeface="Calibri" panose="020F0502020204030204" pitchFamily="34" charset="0"/>
              </a:rPr>
              <a:t>Deuteronomy 31:16</a:t>
            </a:r>
          </a:p>
          <a:p>
            <a:pPr algn="just"/>
            <a:r>
              <a:rPr lang="en-US" sz="2800" dirty="0">
                <a:latin typeface="Calibri" panose="020F0502020204030204" pitchFamily="34" charset="0"/>
              </a:rPr>
              <a:t>The </a:t>
            </a:r>
            <a:r>
              <a:rPr lang="en-US" sz="2800" cap="small" dirty="0">
                <a:latin typeface="Calibri" panose="020F0502020204030204" pitchFamily="34" charset="0"/>
              </a:rPr>
              <a:t>Lord</a:t>
            </a:r>
            <a:r>
              <a:rPr lang="en-US" sz="2800" dirty="0">
                <a:latin typeface="Calibri" panose="020F0502020204030204" pitchFamily="34" charset="0"/>
              </a:rPr>
              <a:t> said to Moses, “Behold, you are about to lie down with your fathers; and </a:t>
            </a:r>
            <a:r>
              <a:rPr lang="en-US" sz="2800" b="1" u="sng" dirty="0">
                <a:solidFill>
                  <a:srgbClr val="0000CC"/>
                </a:solidFill>
                <a:cs typeface="Calibri" panose="020F0502020204030204" pitchFamily="34" charset="0"/>
              </a:rPr>
              <a:t>this people will arise and play the harlot with the strange gods of the land</a:t>
            </a:r>
            <a:r>
              <a:rPr lang="en-US" sz="2800" dirty="0">
                <a:latin typeface="Calibri" panose="020F0502020204030204" pitchFamily="34" charset="0"/>
              </a:rPr>
              <a:t>, into the midst of which they are going, </a:t>
            </a:r>
            <a:r>
              <a:rPr lang="en-US" sz="2800" b="1" u="sng" dirty="0">
                <a:solidFill>
                  <a:srgbClr val="0000CC"/>
                </a:solidFill>
                <a:cs typeface="Calibri" panose="020F0502020204030204" pitchFamily="34" charset="0"/>
              </a:rPr>
              <a:t>and will forsake Me and break My covenant</a:t>
            </a:r>
            <a:r>
              <a:rPr lang="en-US" sz="2800" dirty="0">
                <a:latin typeface="Calibri" panose="020F0502020204030204" pitchFamily="34" charset="0"/>
              </a:rPr>
              <a:t> which I have made with them. (see vv. 16-29) </a:t>
            </a:r>
          </a:p>
        </p:txBody>
      </p:sp>
      <p:pic>
        <p:nvPicPr>
          <p:cNvPr id="3" name="Picture 2" descr="A picture containing drawing&#10;&#10;Description automatically generated">
            <a:extLst>
              <a:ext uri="{FF2B5EF4-FFF2-40B4-BE49-F238E27FC236}">
                <a16:creationId xmlns:a16="http://schemas.microsoft.com/office/drawing/2014/main" id="{5C98FEEA-F67D-4F93-BCC7-16FA71A5EAFB}"/>
              </a:ext>
            </a:extLst>
          </p:cNvPr>
          <p:cNvPicPr>
            <a:picLocks noChangeAspect="1"/>
          </p:cNvPicPr>
          <p:nvPr/>
        </p:nvPicPr>
        <p:blipFill rotWithShape="1">
          <a:blip r:embed="rId4">
            <a:extLst>
              <a:ext uri="{28A0092B-C50C-407E-A947-70E740481C1C}">
                <a14:useLocalDpi xmlns:a14="http://schemas.microsoft.com/office/drawing/2010/main" val="0"/>
              </a:ext>
            </a:extLst>
          </a:blip>
          <a:srcRect l="39324"/>
          <a:stretch/>
        </p:blipFill>
        <p:spPr>
          <a:xfrm>
            <a:off x="3092485" y="3018144"/>
            <a:ext cx="2959030" cy="1645920"/>
          </a:xfrm>
          <a:prstGeom prst="rect">
            <a:avLst/>
          </a:prstGeom>
          <a:ln>
            <a:solidFill>
              <a:schemeClr val="tx1"/>
            </a:solidFill>
          </a:ln>
        </p:spPr>
      </p:pic>
    </p:spTree>
    <p:extLst>
      <p:ext uri="{BB962C8B-B14F-4D97-AF65-F5344CB8AC3E}">
        <p14:creationId xmlns:p14="http://schemas.microsoft.com/office/powerpoint/2010/main" val="4015170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6"/>
            <a:ext cx="8096429" cy="1325563"/>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3" name="Content Placeholder 2"/>
          <p:cNvSpPr>
            <a:spLocks noGrp="1"/>
          </p:cNvSpPr>
          <p:nvPr>
            <p:ph idx="1"/>
          </p:nvPr>
        </p:nvSpPr>
        <p:spPr>
          <a:xfrm>
            <a:off x="120769" y="1587260"/>
            <a:ext cx="8928339" cy="3794637"/>
          </a:xfrm>
        </p:spPr>
        <p:txBody>
          <a:bodyPr>
            <a:noAutofit/>
          </a:bodyPr>
          <a:lstStyle/>
          <a:p>
            <a:pPr marL="233363" indent="-233363" algn="just">
              <a:lnSpc>
                <a:spcPct val="100000"/>
              </a:lnSpc>
              <a:spcBef>
                <a:spcPts val="0"/>
              </a:spcBef>
              <a:spcAft>
                <a:spcPts val="1200"/>
              </a:spcAft>
            </a:pPr>
            <a:r>
              <a:rPr lang="en-US" sz="2800" b="1" i="1" u="sng" dirty="0">
                <a:solidFill>
                  <a:srgbClr val="0000CC"/>
                </a:solidFill>
                <a:latin typeface="Calibri" panose="020F0502020204030204" pitchFamily="34" charset="0"/>
                <a:cs typeface="Calibri" panose="020F0502020204030204" pitchFamily="34" charset="0"/>
              </a:rPr>
              <a:t>The offer of the Kingdom was conditional</a:t>
            </a:r>
            <a:r>
              <a:rPr lang="en-US" sz="2800" dirty="0"/>
              <a:t>.  The realization of the Kingdom was, and will be, conditioned on Israel's repentance (Matthew 3:2).  </a:t>
            </a:r>
            <a:r>
              <a:rPr lang="en-US" sz="2800" b="1" i="1" u="sng" dirty="0">
                <a:solidFill>
                  <a:srgbClr val="0000CC"/>
                </a:solidFill>
                <a:highlight>
                  <a:srgbClr val="FFFF00"/>
                </a:highlight>
                <a:latin typeface="Calibri" panose="020F0502020204030204" pitchFamily="34" charset="0"/>
                <a:cs typeface="Calibri" panose="020F0502020204030204" pitchFamily="34" charset="0"/>
              </a:rPr>
              <a:t>Since Israel did not meet the condition, the Kingdom was not established</a:t>
            </a:r>
            <a:r>
              <a:rPr lang="en-US" sz="2800" dirty="0"/>
              <a:t>.  </a:t>
            </a:r>
          </a:p>
          <a:p>
            <a:pPr marL="233363" indent="-233363" algn="just">
              <a:lnSpc>
                <a:spcPct val="100000"/>
              </a:lnSpc>
              <a:spcBef>
                <a:spcPts val="0"/>
              </a:spcBef>
              <a:spcAft>
                <a:spcPts val="1200"/>
              </a:spcAft>
            </a:pPr>
            <a:r>
              <a:rPr lang="en-US" sz="2800" b="1" i="1" u="sng" dirty="0">
                <a:solidFill>
                  <a:srgbClr val="0000CC"/>
                </a:solidFill>
                <a:latin typeface="Calibri" panose="020F0502020204030204" pitchFamily="34" charset="0"/>
                <a:cs typeface="Calibri" panose="020F0502020204030204" pitchFamily="34" charset="0"/>
              </a:rPr>
              <a:t>Was God then dishonest? Not at all!</a:t>
            </a:r>
            <a:r>
              <a:rPr lang="en-US" sz="2800" dirty="0"/>
              <a:t>  He told the Israelites in advance, what they had to do (cf. Deut. 28).  If God had established the Kingdom apart from Israel's repentance, then He would have been dishonest.</a:t>
            </a:r>
          </a:p>
        </p:txBody>
      </p:sp>
      <p:pic>
        <p:nvPicPr>
          <p:cNvPr id="4" name="Picture 3">
            <a:extLst>
              <a:ext uri="{FF2B5EF4-FFF2-40B4-BE49-F238E27FC236}">
                <a16:creationId xmlns:a16="http://schemas.microsoft.com/office/drawing/2014/main" id="{6B513817-A361-431E-8786-DF9322B2CE73}"/>
              </a:ext>
            </a:extLst>
          </p:cNvPr>
          <p:cNvPicPr>
            <a:picLocks noChangeAspect="1"/>
          </p:cNvPicPr>
          <p:nvPr/>
        </p:nvPicPr>
        <p:blipFill>
          <a:blip r:embed="rId3"/>
          <a:stretch>
            <a:fillRect/>
          </a:stretch>
        </p:blipFill>
        <p:spPr>
          <a:xfrm>
            <a:off x="3509319" y="5292444"/>
            <a:ext cx="2125362" cy="1371600"/>
          </a:xfrm>
          <a:prstGeom prst="rect">
            <a:avLst/>
          </a:prstGeom>
          <a:ln>
            <a:solidFill>
              <a:schemeClr val="tx1"/>
            </a:solidFill>
          </a:ln>
        </p:spPr>
      </p:pic>
    </p:spTree>
    <p:extLst>
      <p:ext uri="{BB962C8B-B14F-4D97-AF65-F5344CB8AC3E}">
        <p14:creationId xmlns:p14="http://schemas.microsoft.com/office/powerpoint/2010/main" val="169534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4AB65-C93B-4039-992A-2FEC703F66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6400" y="4688885"/>
            <a:ext cx="3251200" cy="1828800"/>
          </a:xfrm>
          <a:prstGeom prst="rect">
            <a:avLst/>
          </a:prstGeom>
          <a:ln w="28575">
            <a:solidFill>
              <a:srgbClr val="FF0000"/>
            </a:solidFill>
          </a:ln>
        </p:spPr>
      </p:pic>
      <p:sp>
        <p:nvSpPr>
          <p:cNvPr id="7" name="Title 1">
            <a:extLst>
              <a:ext uri="{FF2B5EF4-FFF2-40B4-BE49-F238E27FC236}">
                <a16:creationId xmlns:a16="http://schemas.microsoft.com/office/drawing/2014/main" id="{1D84D9DF-884C-4054-AB69-5BC01AE4E494}"/>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sp>
        <p:nvSpPr>
          <p:cNvPr id="6" name="TextBox 5">
            <a:extLst>
              <a:ext uri="{FF2B5EF4-FFF2-40B4-BE49-F238E27FC236}">
                <a16:creationId xmlns:a16="http://schemas.microsoft.com/office/drawing/2014/main" id="{6FB0DA6E-35A2-4A3B-AA18-8F6EBE7E1A99}"/>
              </a:ext>
            </a:extLst>
          </p:cNvPr>
          <p:cNvSpPr txBox="1"/>
          <p:nvPr/>
        </p:nvSpPr>
        <p:spPr>
          <a:xfrm>
            <a:off x="0" y="1376228"/>
            <a:ext cx="9144000" cy="3185487"/>
          </a:xfrm>
          <a:prstGeom prst="rect">
            <a:avLst/>
          </a:prstGeom>
          <a:noFill/>
        </p:spPr>
        <p:txBody>
          <a:bodyPr wrap="square">
            <a:spAutoFit/>
          </a:bodyPr>
          <a:lstStyle/>
          <a:p>
            <a:pPr algn="ctr" fontAlgn="base">
              <a:spcAft>
                <a:spcPts val="600"/>
              </a:spcAft>
            </a:pPr>
            <a:r>
              <a:rPr lang="en-US" sz="3600" b="1" dirty="0">
                <a:solidFill>
                  <a:srgbClr val="0000CC"/>
                </a:solidFill>
                <a:cs typeface="Calibri" panose="020F0502020204030204" pitchFamily="34" charset="0"/>
              </a:rPr>
              <a:t>Straw Man Fallacy</a:t>
            </a:r>
          </a:p>
          <a:p>
            <a:pPr algn="just" fontAlgn="base"/>
            <a:r>
              <a:rPr lang="en-US" sz="3200" dirty="0"/>
              <a:t>A straw man fallacy occurs when someone takes another person’s argument or point, </a:t>
            </a:r>
            <a:r>
              <a:rPr lang="en-US" sz="3200" b="1" u="sng" dirty="0">
                <a:solidFill>
                  <a:srgbClr val="0000CC"/>
                </a:solidFill>
                <a:latin typeface="Calibri" panose="020F0502020204030204" pitchFamily="34" charset="0"/>
                <a:cs typeface="Calibri" panose="020F0502020204030204" pitchFamily="34" charset="0"/>
              </a:rPr>
              <a:t>distorts</a:t>
            </a:r>
            <a:r>
              <a:rPr lang="en-US" sz="3200" b="1" dirty="0">
                <a:solidFill>
                  <a:srgbClr val="0000CC"/>
                </a:solidFill>
                <a:latin typeface="Calibri" panose="020F0502020204030204" pitchFamily="34" charset="0"/>
                <a:cs typeface="Calibri" panose="020F0502020204030204" pitchFamily="34" charset="0"/>
              </a:rPr>
              <a:t> it or </a:t>
            </a:r>
            <a:r>
              <a:rPr lang="en-US" sz="3200" b="1" u="sng" dirty="0">
                <a:solidFill>
                  <a:srgbClr val="0000CC"/>
                </a:solidFill>
                <a:latin typeface="Calibri" panose="020F0502020204030204" pitchFamily="34" charset="0"/>
                <a:cs typeface="Calibri" panose="020F0502020204030204" pitchFamily="34" charset="0"/>
              </a:rPr>
              <a:t>exaggerates</a:t>
            </a:r>
            <a:r>
              <a:rPr lang="en-US" sz="3200" b="1" dirty="0">
                <a:solidFill>
                  <a:srgbClr val="0000CC"/>
                </a:solidFill>
                <a:latin typeface="Calibri" panose="020F0502020204030204" pitchFamily="34" charset="0"/>
                <a:cs typeface="Calibri" panose="020F0502020204030204" pitchFamily="34" charset="0"/>
              </a:rPr>
              <a:t> it in some kind of </a:t>
            </a:r>
            <a:r>
              <a:rPr lang="en-US" sz="3200" b="1" u="sng" dirty="0">
                <a:solidFill>
                  <a:srgbClr val="0000CC"/>
                </a:solidFill>
                <a:latin typeface="Calibri" panose="020F0502020204030204" pitchFamily="34" charset="0"/>
                <a:cs typeface="Calibri" panose="020F0502020204030204" pitchFamily="34" charset="0"/>
              </a:rPr>
              <a:t>extreme</a:t>
            </a:r>
            <a:r>
              <a:rPr lang="en-US" sz="3200" b="1" dirty="0">
                <a:solidFill>
                  <a:srgbClr val="0000CC"/>
                </a:solidFill>
                <a:latin typeface="Calibri" panose="020F0502020204030204" pitchFamily="34" charset="0"/>
                <a:cs typeface="Calibri" panose="020F0502020204030204" pitchFamily="34" charset="0"/>
              </a:rPr>
              <a:t> way</a:t>
            </a:r>
            <a:r>
              <a:rPr lang="en-US" sz="3200" dirty="0"/>
              <a:t>, and then attacks the </a:t>
            </a:r>
            <a:r>
              <a:rPr lang="en-US" sz="3200" b="1" u="sng" dirty="0">
                <a:solidFill>
                  <a:srgbClr val="0000CC"/>
                </a:solidFill>
                <a:latin typeface="Calibri" panose="020F0502020204030204" pitchFamily="34" charset="0"/>
                <a:cs typeface="Calibri" panose="020F0502020204030204" pitchFamily="34" charset="0"/>
              </a:rPr>
              <a:t>extreme distortion</a:t>
            </a:r>
            <a:r>
              <a:rPr lang="en-US" sz="3200" dirty="0"/>
              <a:t>, as if that is really the claim the first person is making.</a:t>
            </a:r>
          </a:p>
        </p:txBody>
      </p:sp>
    </p:spTree>
    <p:extLst>
      <p:ext uri="{BB962C8B-B14F-4D97-AF65-F5344CB8AC3E}">
        <p14:creationId xmlns:p14="http://schemas.microsoft.com/office/powerpoint/2010/main" val="48707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6"/>
            <a:ext cx="8096429" cy="1325563"/>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3" name="Content Placeholder 2"/>
          <p:cNvSpPr>
            <a:spLocks noGrp="1"/>
          </p:cNvSpPr>
          <p:nvPr>
            <p:ph idx="1"/>
          </p:nvPr>
        </p:nvSpPr>
        <p:spPr>
          <a:xfrm>
            <a:off x="120769" y="1587260"/>
            <a:ext cx="8928339" cy="3462535"/>
          </a:xfrm>
        </p:spPr>
        <p:txBody>
          <a:bodyPr>
            <a:noAutofit/>
          </a:bodyPr>
          <a:lstStyle/>
          <a:p>
            <a:pPr marL="233363" indent="-233363" algn="just">
              <a:lnSpc>
                <a:spcPct val="100000"/>
              </a:lnSpc>
              <a:spcBef>
                <a:spcPts val="0"/>
              </a:spcBef>
              <a:spcAft>
                <a:spcPts val="1200"/>
              </a:spcAft>
            </a:pPr>
            <a:r>
              <a:rPr lang="en-US" sz="2800" dirty="0"/>
              <a:t>There is no dishonesty on the part of God, because </a:t>
            </a:r>
            <a:r>
              <a:rPr lang="en-US" sz="2800" b="1" i="1" u="sng" dirty="0">
                <a:solidFill>
                  <a:srgbClr val="0000CC"/>
                </a:solidFill>
                <a:latin typeface="Calibri" panose="020F0502020204030204" pitchFamily="34" charset="0"/>
                <a:cs typeface="Calibri" panose="020F0502020204030204" pitchFamily="34" charset="0"/>
              </a:rPr>
              <a:t>God told us ahead of time that Israel would reject their Messiah</a:t>
            </a:r>
            <a:r>
              <a:rPr lang="en-US" sz="2800" dirty="0"/>
              <a:t> (Psalm 118:22; Isa. 53:1-3; Matthew 23:37).  </a:t>
            </a:r>
          </a:p>
          <a:p>
            <a:pPr marL="228600" indent="0" algn="just">
              <a:lnSpc>
                <a:spcPct val="100000"/>
              </a:lnSpc>
              <a:spcBef>
                <a:spcPts val="0"/>
              </a:spcBef>
              <a:spcAft>
                <a:spcPts val="1200"/>
              </a:spcAft>
              <a:buNone/>
            </a:pPr>
            <a:r>
              <a:rPr lang="en-US" sz="2800" b="1" i="1" u="sng" dirty="0">
                <a:solidFill>
                  <a:srgbClr val="0000CC"/>
                </a:solidFill>
                <a:latin typeface="Calibri" panose="020F0502020204030204" pitchFamily="34" charset="0"/>
                <a:cs typeface="Calibri" panose="020F0502020204030204" pitchFamily="34" charset="0"/>
              </a:rPr>
              <a:t>God was not taken by surprise by the way the Jews responded to Christ at His first coming</a:t>
            </a:r>
            <a:r>
              <a:rPr lang="en-US" sz="2800" dirty="0"/>
              <a:t>. “Known unto God are all His works from the beginning of the world” (Acts 15:18). </a:t>
            </a:r>
          </a:p>
        </p:txBody>
      </p:sp>
      <p:pic>
        <p:nvPicPr>
          <p:cNvPr id="4" name="Picture 3">
            <a:extLst>
              <a:ext uri="{FF2B5EF4-FFF2-40B4-BE49-F238E27FC236}">
                <a16:creationId xmlns:a16="http://schemas.microsoft.com/office/drawing/2014/main" id="{D3BE5D8B-F1F0-49AC-8481-19A3B7C4AFD4}"/>
              </a:ext>
            </a:extLst>
          </p:cNvPr>
          <p:cNvPicPr>
            <a:picLocks noChangeAspect="1"/>
          </p:cNvPicPr>
          <p:nvPr/>
        </p:nvPicPr>
        <p:blipFill>
          <a:blip r:embed="rId3"/>
          <a:stretch>
            <a:fillRect/>
          </a:stretch>
        </p:blipFill>
        <p:spPr>
          <a:xfrm>
            <a:off x="3461951" y="4664683"/>
            <a:ext cx="2220098" cy="2011680"/>
          </a:xfrm>
          <a:prstGeom prst="rect">
            <a:avLst/>
          </a:prstGeom>
        </p:spPr>
      </p:pic>
    </p:spTree>
    <p:extLst>
      <p:ext uri="{BB962C8B-B14F-4D97-AF65-F5344CB8AC3E}">
        <p14:creationId xmlns:p14="http://schemas.microsoft.com/office/powerpoint/2010/main" val="2076276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 y="1423119"/>
            <a:ext cx="8915400" cy="5262979"/>
          </a:xfrm>
          <a:prstGeom prst="rect">
            <a:avLst/>
          </a:prstGeom>
        </p:spPr>
        <p:txBody>
          <a:bodyPr wrap="square">
            <a:spAutoFit/>
          </a:bodyPr>
          <a:lstStyle/>
          <a:p>
            <a:pPr algn="just"/>
            <a:r>
              <a:rPr lang="en-US" sz="2800" dirty="0">
                <a:latin typeface="Calibri" panose="020F0502020204030204" pitchFamily="34" charset="0"/>
                <a:ea typeface="Times New Roman" panose="02020603050405020304" pitchFamily="18" charset="0"/>
              </a:rPr>
              <a:t>“</a:t>
            </a:r>
            <a:r>
              <a:rPr lang="en-US" sz="2800" dirty="0">
                <a:latin typeface="Calibri" panose="020F0502020204030204" pitchFamily="34" charset="0"/>
              </a:rPr>
              <a:t>In [Daniel 2] verse 44 we are told, ‘And in the days of these kings (the “kingdom” before referred to) shall the God of heaven set up a kingdom, which shall never be destroyed: and the kingdom shall not be left to other people, but it shall break in pieces and consume all the kingdoms, and it shall stand forever.’…Further details concerning it are given in Daniel 7:13, 14 . . . After Daniel, the voice of prophecy was soon silenced, and for four hundred years the people of Israel remained in a state of eager expectation, waiting for God to fulfill His promises. Next appeared John the Baptist, who took up the </a:t>
            </a:r>
            <a:r>
              <a:rPr lang="en-US" sz="2800" i="1" dirty="0">
                <a:latin typeface="Calibri" panose="020F0502020204030204" pitchFamily="34" charset="0"/>
              </a:rPr>
              <a:t>kingdom</a:t>
            </a:r>
            <a:r>
              <a:rPr lang="en-US" sz="2800" dirty="0">
                <a:latin typeface="Calibri" panose="020F0502020204030204" pitchFamily="34" charset="0"/>
              </a:rPr>
              <a:t> message just where the O. T. prophets had dropped it In Matthew 3:1, 2 we read,…</a:t>
            </a:r>
          </a:p>
        </p:txBody>
      </p:sp>
      <p:sp>
        <p:nvSpPr>
          <p:cNvPr id="3" name="Rectangle 2"/>
          <p:cNvSpPr/>
          <p:nvPr/>
        </p:nvSpPr>
        <p:spPr>
          <a:xfrm>
            <a:off x="2001329" y="193420"/>
            <a:ext cx="5141343" cy="1077218"/>
          </a:xfrm>
          <a:prstGeom prst="rect">
            <a:avLst/>
          </a:prstGeom>
        </p:spPr>
        <p:txBody>
          <a:bodyPr wrap="square">
            <a:spAutoFit/>
          </a:bodyPr>
          <a:lstStyle/>
          <a:p>
            <a:pPr algn="ctr"/>
            <a:r>
              <a:rPr lang="en-US" sz="3200" b="1" dirty="0">
                <a:latin typeface="Calibri" panose="020F0502020204030204" pitchFamily="34" charset="0"/>
                <a:ea typeface="+mj-ea"/>
                <a:cs typeface="+mj-cs"/>
              </a:rPr>
              <a:t>A. W. Pink</a:t>
            </a:r>
          </a:p>
          <a:p>
            <a:pPr algn="ctr"/>
            <a:r>
              <a:rPr lang="en-US" sz="1600" dirty="0">
                <a:latin typeface="Calibri" panose="020F0502020204030204" pitchFamily="34" charset="0"/>
              </a:rPr>
              <a:t>A. W. Pink (2005). </a:t>
            </a:r>
            <a:r>
              <a:rPr lang="en-US" sz="1600" i="1" dirty="0">
                <a:latin typeface="Calibri" panose="020F0502020204030204" pitchFamily="34" charset="0"/>
              </a:rPr>
              <a:t>The Prophetic Parables of Matthew Thirteen</a:t>
            </a:r>
            <a:r>
              <a:rPr lang="en-US" sz="1600" dirty="0">
                <a:latin typeface="Calibri" panose="020F0502020204030204" pitchFamily="34" charset="0"/>
              </a:rPr>
              <a:t>. Bellingham, WA: Logos Bible Software.</a:t>
            </a:r>
            <a:endParaRPr lang="en-US" sz="3200" dirty="0">
              <a:latin typeface="Calibri" panose="020F0502020204030204" pitchFamily="34" charset="0"/>
              <a:ea typeface="+mj-ea"/>
              <a:cs typeface="+mj-cs"/>
            </a:endParaRPr>
          </a:p>
        </p:txBody>
      </p:sp>
      <p:pic>
        <p:nvPicPr>
          <p:cNvPr id="2" name="Picture 1">
            <a:extLst>
              <a:ext uri="{FF2B5EF4-FFF2-40B4-BE49-F238E27FC236}">
                <a16:creationId xmlns:a16="http://schemas.microsoft.com/office/drawing/2014/main" id="{D560B558-C6BA-4D6E-9CE3-54B65A61E1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 y="72656"/>
            <a:ext cx="893015" cy="1280160"/>
          </a:xfrm>
          <a:prstGeom prst="rect">
            <a:avLst/>
          </a:prstGeom>
        </p:spPr>
      </p:pic>
    </p:spTree>
    <p:extLst>
      <p:ext uri="{BB962C8B-B14F-4D97-AF65-F5344CB8AC3E}">
        <p14:creationId xmlns:p14="http://schemas.microsoft.com/office/powerpoint/2010/main" val="668458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 y="1410416"/>
            <a:ext cx="8915400" cy="3970318"/>
          </a:xfrm>
          <a:prstGeom prst="rect">
            <a:avLst/>
          </a:prstGeom>
        </p:spPr>
        <p:txBody>
          <a:bodyPr wrap="square">
            <a:spAutoFit/>
          </a:bodyPr>
          <a:lstStyle/>
          <a:p>
            <a:pPr algn="just"/>
            <a:r>
              <a:rPr lang="en-US" sz="2800" dirty="0">
                <a:latin typeface="Calibri" panose="020F0502020204030204" pitchFamily="34" charset="0"/>
              </a:rPr>
              <a:t>…‘…Repent ye: for </a:t>
            </a:r>
            <a:r>
              <a:rPr lang="en-US" sz="2800" i="1" dirty="0">
                <a:latin typeface="Calibri" panose="020F0502020204030204" pitchFamily="34" charset="0"/>
              </a:rPr>
              <a:t>the kingdom of heaven</a:t>
            </a:r>
            <a:r>
              <a:rPr lang="en-US" sz="2800" dirty="0">
                <a:latin typeface="Calibri" panose="020F0502020204030204" pitchFamily="34" charset="0"/>
              </a:rPr>
              <a:t> is at hand’— </a:t>
            </a:r>
            <a:r>
              <a:rPr lang="en-US" sz="2800" b="1" u="sng" dirty="0">
                <a:solidFill>
                  <a:srgbClr val="0000CC"/>
                </a:solidFill>
                <a:latin typeface="Calibri" panose="020F0502020204030204" pitchFamily="34" charset="0"/>
                <a:cs typeface="Calibri" panose="020F0502020204030204" pitchFamily="34" charset="0"/>
              </a:rPr>
              <a:t>it was ‘at hand,’ because the King Himself was about to appear in the midst of the Jews</a:t>
            </a:r>
            <a:r>
              <a:rPr lang="en-US" sz="2800" dirty="0">
                <a:latin typeface="Calibri" panose="020F0502020204030204" pitchFamily="34" charset="0"/>
              </a:rPr>
              <a:t>. </a:t>
            </a:r>
            <a:r>
              <a:rPr lang="en-US" sz="2800" b="1" dirty="0">
                <a:latin typeface="Calibri" panose="020F0502020204030204" pitchFamily="34" charset="0"/>
              </a:rPr>
              <a:t>When John said, ‘</a:t>
            </a:r>
            <a:r>
              <a:rPr lang="en-US" sz="2800" b="1" i="1" dirty="0">
                <a:latin typeface="Calibri" panose="020F0502020204030204" pitchFamily="34" charset="0"/>
              </a:rPr>
              <a:t>The kingdom of heaven</a:t>
            </a:r>
            <a:r>
              <a:rPr lang="en-US" sz="2800" b="1" dirty="0">
                <a:latin typeface="Calibri" panose="020F0502020204030204" pitchFamily="34" charset="0"/>
              </a:rPr>
              <a:t> is at hand,’ what do you suppose his Jewish hearers understood by that expression? </a:t>
            </a:r>
            <a:r>
              <a:rPr lang="en-US" sz="2800" dirty="0">
                <a:latin typeface="Calibri" panose="020F0502020204030204" pitchFamily="34" charset="0"/>
              </a:rPr>
              <a:t>They had the whole of the O.T. in their hands, but </a:t>
            </a:r>
            <a:r>
              <a:rPr lang="en-US" sz="2800" i="1" dirty="0">
                <a:latin typeface="Calibri" panose="020F0502020204030204" pitchFamily="34" charset="0"/>
              </a:rPr>
              <a:t>that</a:t>
            </a:r>
            <a:r>
              <a:rPr lang="en-US" sz="2800" dirty="0">
                <a:latin typeface="Calibri" panose="020F0502020204030204" pitchFamily="34" charset="0"/>
              </a:rPr>
              <a:t> is </a:t>
            </a:r>
            <a:r>
              <a:rPr lang="en-US" sz="2800" i="1" dirty="0">
                <a:latin typeface="Calibri" panose="020F0502020204030204" pitchFamily="34" charset="0"/>
              </a:rPr>
              <a:t>all</a:t>
            </a:r>
            <a:r>
              <a:rPr lang="en-US" sz="2800" dirty="0">
                <a:latin typeface="Calibri" panose="020F0502020204030204" pitchFamily="34" charset="0"/>
              </a:rPr>
              <a:t> which they then had. </a:t>
            </a:r>
            <a:r>
              <a:rPr lang="en-US" sz="2800" b="1" u="sng" dirty="0">
                <a:solidFill>
                  <a:srgbClr val="0000CC"/>
                </a:solidFill>
                <a:latin typeface="Calibri" panose="020F0502020204030204" pitchFamily="34" charset="0"/>
                <a:cs typeface="Calibri" panose="020F0502020204030204" pitchFamily="34" charset="0"/>
              </a:rPr>
              <a:t>Obviously, all their thoughts would naturally turn to that kingdom which the Son of Man was to receive</a:t>
            </a:r>
            <a:r>
              <a:rPr lang="en-US" sz="2800" b="1" dirty="0">
                <a:solidFill>
                  <a:srgbClr val="0000CC"/>
                </a:solidFill>
                <a:latin typeface="Calibri" panose="020F0502020204030204" pitchFamily="34" charset="0"/>
                <a:cs typeface="Calibri" panose="020F0502020204030204" pitchFamily="34" charset="0"/>
              </a:rPr>
              <a:t> </a:t>
            </a:r>
            <a:r>
              <a:rPr lang="en-US" sz="2800" dirty="0">
                <a:latin typeface="Calibri" panose="020F0502020204030204" pitchFamily="34" charset="0"/>
              </a:rPr>
              <a:t>in heaven at the hands of the Ancient of days.”</a:t>
            </a:r>
          </a:p>
        </p:txBody>
      </p:sp>
      <p:sp>
        <p:nvSpPr>
          <p:cNvPr id="6" name="Rectangle 5">
            <a:extLst>
              <a:ext uri="{FF2B5EF4-FFF2-40B4-BE49-F238E27FC236}">
                <a16:creationId xmlns:a16="http://schemas.microsoft.com/office/drawing/2014/main" id="{AC4D4C6D-B6C7-4179-AE0C-9DB69F2F21D2}"/>
              </a:ext>
            </a:extLst>
          </p:cNvPr>
          <p:cNvSpPr/>
          <p:nvPr/>
        </p:nvSpPr>
        <p:spPr>
          <a:xfrm>
            <a:off x="2001329" y="193420"/>
            <a:ext cx="5141343" cy="1077218"/>
          </a:xfrm>
          <a:prstGeom prst="rect">
            <a:avLst/>
          </a:prstGeom>
        </p:spPr>
        <p:txBody>
          <a:bodyPr wrap="square">
            <a:spAutoFit/>
          </a:bodyPr>
          <a:lstStyle/>
          <a:p>
            <a:pPr algn="ctr"/>
            <a:r>
              <a:rPr lang="en-US" sz="3200" b="1" dirty="0">
                <a:latin typeface="Calibri" panose="020F0502020204030204" pitchFamily="34" charset="0"/>
                <a:ea typeface="+mj-ea"/>
                <a:cs typeface="+mj-cs"/>
              </a:rPr>
              <a:t>A. W. Pink</a:t>
            </a:r>
          </a:p>
          <a:p>
            <a:pPr algn="ctr"/>
            <a:r>
              <a:rPr lang="en-US" sz="1600" dirty="0">
                <a:latin typeface="Calibri" panose="020F0502020204030204" pitchFamily="34" charset="0"/>
              </a:rPr>
              <a:t>A. W. Pink (2005). </a:t>
            </a:r>
            <a:r>
              <a:rPr lang="en-US" sz="1600" i="1" dirty="0">
                <a:latin typeface="Calibri" panose="020F0502020204030204" pitchFamily="34" charset="0"/>
              </a:rPr>
              <a:t>The Prophetic Parables of Matthew Thirteen</a:t>
            </a:r>
            <a:r>
              <a:rPr lang="en-US" sz="1600" dirty="0">
                <a:latin typeface="Calibri" panose="020F0502020204030204" pitchFamily="34" charset="0"/>
              </a:rPr>
              <a:t>. Bellingham, WA: Logos Bible Software.</a:t>
            </a:r>
            <a:endParaRPr lang="en-US" sz="3200" dirty="0">
              <a:latin typeface="Calibri" panose="020F0502020204030204" pitchFamily="34" charset="0"/>
              <a:ea typeface="+mj-ea"/>
              <a:cs typeface="+mj-cs"/>
            </a:endParaRPr>
          </a:p>
        </p:txBody>
      </p:sp>
      <p:pic>
        <p:nvPicPr>
          <p:cNvPr id="9" name="Picture 8">
            <a:extLst>
              <a:ext uri="{FF2B5EF4-FFF2-40B4-BE49-F238E27FC236}">
                <a16:creationId xmlns:a16="http://schemas.microsoft.com/office/drawing/2014/main" id="{212F9373-A7F4-4FC7-B0B8-FFA267499D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 y="72656"/>
            <a:ext cx="893015" cy="1280160"/>
          </a:xfrm>
          <a:prstGeom prst="rect">
            <a:avLst/>
          </a:prstGeom>
        </p:spPr>
      </p:pic>
    </p:spTree>
    <p:extLst>
      <p:ext uri="{BB962C8B-B14F-4D97-AF65-F5344CB8AC3E}">
        <p14:creationId xmlns:p14="http://schemas.microsoft.com/office/powerpoint/2010/main" val="3072518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161131"/>
            <a:ext cx="8928339" cy="5115465"/>
          </a:xfrm>
        </p:spPr>
        <p:txBody>
          <a:bodyPr>
            <a:noAutofit/>
          </a:bodyPr>
          <a:lstStyle/>
          <a:p>
            <a:pPr marL="0" indent="0" algn="just">
              <a:lnSpc>
                <a:spcPct val="100000"/>
              </a:lnSpc>
              <a:buNone/>
            </a:pPr>
            <a:r>
              <a:rPr lang="en-US" sz="2600" dirty="0"/>
              <a:t>“At our Lord’s first coming, the establishment of the kingdom of the heavens was indeed “</a:t>
            </a:r>
            <a:r>
              <a:rPr lang="en-US" sz="2600" b="1" u="sng" dirty="0">
                <a:solidFill>
                  <a:srgbClr val="0000CC"/>
                </a:solidFill>
                <a:latin typeface="Calibri" panose="020F0502020204030204" pitchFamily="34" charset="0"/>
                <a:cs typeface="Calibri" panose="020F0502020204030204" pitchFamily="34" charset="0"/>
              </a:rPr>
              <a:t>at hand,” contingent upon the national repentance of Israel</a:t>
            </a:r>
            <a:r>
              <a:rPr lang="en-US" sz="2600" dirty="0"/>
              <a:t>….this is in perfect accord with,…Daniel 9 and the 70 weeks (and other OT prophecies). For Daniel 9 foresees the Messiah presenting Himself as Israel’s King (the Messiah-Prince), </a:t>
            </a:r>
            <a:r>
              <a:rPr lang="en-US" sz="2600" b="1" u="sng" dirty="0">
                <a:solidFill>
                  <a:srgbClr val="0000CC"/>
                </a:solidFill>
                <a:highlight>
                  <a:srgbClr val="FFFF00"/>
                </a:highlight>
                <a:latin typeface="Calibri" panose="020F0502020204030204" pitchFamily="34" charset="0"/>
                <a:cs typeface="Calibri" panose="020F0502020204030204" pitchFamily="34" charset="0"/>
              </a:rPr>
              <a:t>genuinely offering the Kingdom</a:t>
            </a:r>
            <a:r>
              <a:rPr lang="en-US" sz="2600" dirty="0">
                <a:highlight>
                  <a:srgbClr val="FFFF00"/>
                </a:highlight>
              </a:rPr>
              <a:t> </a:t>
            </a:r>
            <a:r>
              <a:rPr lang="en-US" sz="2600" dirty="0"/>
              <a:t>during the 69</a:t>
            </a:r>
            <a:r>
              <a:rPr lang="en-US" sz="2600" baseline="30000" dirty="0"/>
              <a:t>th</a:t>
            </a:r>
            <a:r>
              <a:rPr lang="en-US" sz="2600" dirty="0"/>
              <a:t> week, and being rejected, cut off in the death of the Cross, having nothing of His Kingdom glory. </a:t>
            </a:r>
          </a:p>
          <a:p>
            <a:pPr marL="0" indent="0" algn="just">
              <a:lnSpc>
                <a:spcPct val="100000"/>
              </a:lnSpc>
              <a:buNone/>
            </a:pPr>
            <a:r>
              <a:rPr lang="en-US" sz="2600" dirty="0"/>
              <a:t>Thus the actual establishment of the Kingdom, the bringing in of the righteousness of the ages, and the anointing of the Millennial Temple, must, as a consequence, take place upon the fulfillment of the 70</a:t>
            </a:r>
            <a:r>
              <a:rPr lang="en-US" sz="2600" baseline="30000" dirty="0"/>
              <a:t>th</a:t>
            </a:r>
            <a:r>
              <a:rPr lang="en-US" sz="2600" dirty="0"/>
              <a:t> week and the Time of Jacob’s Trouble.”</a:t>
            </a:r>
          </a:p>
        </p:txBody>
      </p:sp>
      <p:sp>
        <p:nvSpPr>
          <p:cNvPr id="4" name="TextBox 3">
            <a:extLst>
              <a:ext uri="{FF2B5EF4-FFF2-40B4-BE49-F238E27FC236}">
                <a16:creationId xmlns:a16="http://schemas.microsoft.com/office/drawing/2014/main" id="{38E5DA45-ADB8-433B-8183-C7545A0E2A2B}"/>
              </a:ext>
            </a:extLst>
          </p:cNvPr>
          <p:cNvSpPr txBox="1"/>
          <p:nvPr/>
        </p:nvSpPr>
        <p:spPr>
          <a:xfrm>
            <a:off x="635726" y="139337"/>
            <a:ext cx="7933508" cy="938719"/>
          </a:xfrm>
          <a:prstGeom prst="rect">
            <a:avLst/>
          </a:prstGeom>
          <a:noFill/>
        </p:spPr>
        <p:txBody>
          <a:bodyPr wrap="square" rtlCol="0">
            <a:spAutoFit/>
          </a:bodyPr>
          <a:lstStyle/>
          <a:p>
            <a:pPr algn="ctr">
              <a:spcAft>
                <a:spcPts val="600"/>
              </a:spcAft>
            </a:pPr>
            <a:r>
              <a:rPr lang="en-US" sz="3200" b="1" dirty="0">
                <a:ea typeface="+mj-ea"/>
                <a:cs typeface="+mj-cs"/>
              </a:rPr>
              <a:t>James </a:t>
            </a:r>
            <a:r>
              <a:rPr lang="en-US" sz="3200" b="1" dirty="0" err="1">
                <a:ea typeface="+mj-ea"/>
                <a:cs typeface="+mj-cs"/>
              </a:rPr>
              <a:t>Ventilato</a:t>
            </a:r>
            <a:endParaRPr lang="en-US" sz="3200" b="1" dirty="0">
              <a:ea typeface="+mj-ea"/>
              <a:cs typeface="+mj-cs"/>
            </a:endParaRPr>
          </a:p>
          <a:p>
            <a:pPr algn="ctr"/>
            <a:r>
              <a:rPr lang="en-US" dirty="0">
                <a:solidFill>
                  <a:prstClr val="black"/>
                </a:solidFill>
                <a:ea typeface="+mj-ea"/>
                <a:cs typeface="+mj-cs"/>
              </a:rPr>
              <a:t>http://www.middletownbiblechurch.org/deityjv/allchapts.pdf</a:t>
            </a:r>
            <a:endParaRPr lang="en-US" sz="3200" b="1" dirty="0">
              <a:ea typeface="+mj-ea"/>
              <a:cs typeface="+mj-cs"/>
            </a:endParaRPr>
          </a:p>
        </p:txBody>
      </p:sp>
    </p:spTree>
    <p:extLst>
      <p:ext uri="{BB962C8B-B14F-4D97-AF65-F5344CB8AC3E}">
        <p14:creationId xmlns:p14="http://schemas.microsoft.com/office/powerpoint/2010/main" val="4014818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6"/>
            <a:ext cx="8096429" cy="1325563"/>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sp>
        <p:nvSpPr>
          <p:cNvPr id="3" name="Content Placeholder 2"/>
          <p:cNvSpPr>
            <a:spLocks noGrp="1"/>
          </p:cNvSpPr>
          <p:nvPr>
            <p:ph idx="1"/>
          </p:nvPr>
        </p:nvSpPr>
        <p:spPr>
          <a:xfrm>
            <a:off x="120769" y="1587260"/>
            <a:ext cx="8928339" cy="2941197"/>
          </a:xfrm>
        </p:spPr>
        <p:txBody>
          <a:bodyPr>
            <a:noAutofit/>
          </a:bodyPr>
          <a:lstStyle/>
          <a:p>
            <a:pPr marL="228600" indent="-228600" algn="just">
              <a:lnSpc>
                <a:spcPct val="100000"/>
              </a:lnSpc>
            </a:pPr>
            <a:r>
              <a:rPr lang="en-US" sz="2800" b="1" dirty="0">
                <a:solidFill>
                  <a:srgbClr val="0000CC"/>
                </a:solidFill>
                <a:latin typeface="Calibri" panose="020F0502020204030204" pitchFamily="34" charset="0"/>
                <a:cs typeface="Calibri" panose="020F0502020204030204" pitchFamily="34" charset="0"/>
              </a:rPr>
              <a:t>The problem with Reformed Covenant Theology is that they do not believe that there will be a future kingdom as described </a:t>
            </a:r>
            <a:r>
              <a:rPr lang="en-US" sz="2800" b="1" i="1" u="sng" dirty="0">
                <a:solidFill>
                  <a:srgbClr val="0000CC"/>
                </a:solidFill>
                <a:latin typeface="Calibri" panose="020F0502020204030204" pitchFamily="34" charset="0"/>
                <a:cs typeface="Calibri" panose="020F0502020204030204" pitchFamily="34" charset="0"/>
              </a:rPr>
              <a:t>in great detail</a:t>
            </a:r>
            <a:r>
              <a:rPr lang="en-US" sz="2800" b="1" dirty="0">
                <a:solidFill>
                  <a:srgbClr val="0000CC"/>
                </a:solidFill>
                <a:latin typeface="Calibri" panose="020F0502020204030204" pitchFamily="34" charset="0"/>
                <a:cs typeface="Calibri" panose="020F0502020204030204" pitchFamily="34" charset="0"/>
              </a:rPr>
              <a:t> by God's prophets.</a:t>
            </a:r>
            <a:r>
              <a:rPr lang="en-US" sz="2800" b="1" dirty="0">
                <a:solidFill>
                  <a:srgbClr val="0000FF"/>
                </a:solidFill>
              </a:rPr>
              <a:t> </a:t>
            </a:r>
            <a:r>
              <a:rPr lang="en-US" sz="2800" dirty="0"/>
              <a:t>They are thus accusing God of being dishonest because God predicted the future kingdom in hundreds of detailed prophecies. If there is no future kingdom, as described by God's spokesmen, then not only is God dishonest, but He is a liar.  </a:t>
            </a:r>
          </a:p>
        </p:txBody>
      </p:sp>
      <p:sp>
        <p:nvSpPr>
          <p:cNvPr id="4" name="TextBox 3">
            <a:extLst>
              <a:ext uri="{FF2B5EF4-FFF2-40B4-BE49-F238E27FC236}">
                <a16:creationId xmlns:a16="http://schemas.microsoft.com/office/drawing/2014/main" id="{3882281F-B6FA-4972-B1C0-2DF305923149}"/>
              </a:ext>
            </a:extLst>
          </p:cNvPr>
          <p:cNvSpPr txBox="1"/>
          <p:nvPr/>
        </p:nvSpPr>
        <p:spPr>
          <a:xfrm>
            <a:off x="535452" y="4861560"/>
            <a:ext cx="8098971" cy="1384995"/>
          </a:xfrm>
          <a:prstGeom prst="rect">
            <a:avLst/>
          </a:prstGeom>
          <a:solidFill>
            <a:schemeClr val="bg1"/>
          </a:solidFill>
        </p:spPr>
        <p:txBody>
          <a:bodyPr wrap="square" rtlCol="0">
            <a:spAutoFit/>
          </a:bodyPr>
          <a:lstStyle/>
          <a:p>
            <a:pPr lvl="0" algn="just" defTabSz="685800">
              <a:spcBef>
                <a:spcPts val="750"/>
              </a:spcBef>
            </a:pPr>
            <a:r>
              <a:rPr lang="en-US" sz="2800" b="1" i="1" dirty="0">
                <a:solidFill>
                  <a:srgbClr val="C00000"/>
                </a:solidFill>
                <a:latin typeface="Calibri" panose="020F0502020204030204" pitchFamily="34" charset="0"/>
                <a:cs typeface="Calibri" panose="020F0502020204030204" pitchFamily="34" charset="0"/>
              </a:rPr>
              <a:t>So, it is actually </a:t>
            </a:r>
            <a:r>
              <a:rPr lang="en-US" sz="2800" b="1" i="1" u="sng" dirty="0">
                <a:solidFill>
                  <a:srgbClr val="C00000"/>
                </a:solidFill>
                <a:latin typeface="Calibri" panose="020F0502020204030204" pitchFamily="34" charset="0"/>
                <a:cs typeface="Calibri" panose="020F0502020204030204" pitchFamily="34" charset="0"/>
              </a:rPr>
              <a:t>non-dispensationalists</a:t>
            </a:r>
            <a:r>
              <a:rPr lang="en-US" sz="2800" b="1" i="1" dirty="0">
                <a:solidFill>
                  <a:srgbClr val="C00000"/>
                </a:solidFill>
                <a:latin typeface="Calibri" panose="020F0502020204030204" pitchFamily="34" charset="0"/>
                <a:cs typeface="Calibri" panose="020F0502020204030204" pitchFamily="34" charset="0"/>
              </a:rPr>
              <a:t> who are accusing God of being dishonest by promising things that will never come to pass! </a:t>
            </a:r>
            <a:endParaRPr lang="en-US" sz="2800" dirty="0">
              <a:solidFill>
                <a:srgbClr val="C00000"/>
              </a:solidFill>
            </a:endParaRPr>
          </a:p>
        </p:txBody>
      </p:sp>
      <p:pic>
        <p:nvPicPr>
          <p:cNvPr id="6" name="Picture 5">
            <a:extLst>
              <a:ext uri="{FF2B5EF4-FFF2-40B4-BE49-F238E27FC236}">
                <a16:creationId xmlns:a16="http://schemas.microsoft.com/office/drawing/2014/main" id="{5DD50537-C419-465D-AF3D-035F9C79BC86}"/>
              </a:ext>
            </a:extLst>
          </p:cNvPr>
          <p:cNvPicPr>
            <a:picLocks noChangeAspect="1"/>
          </p:cNvPicPr>
          <p:nvPr/>
        </p:nvPicPr>
        <p:blipFill>
          <a:blip r:embed="rId3"/>
          <a:stretch>
            <a:fillRect/>
          </a:stretch>
        </p:blipFill>
        <p:spPr>
          <a:xfrm>
            <a:off x="3509319" y="5292444"/>
            <a:ext cx="2125362" cy="1371600"/>
          </a:xfrm>
          <a:prstGeom prst="rect">
            <a:avLst/>
          </a:prstGeom>
          <a:ln>
            <a:solidFill>
              <a:schemeClr val="tx1"/>
            </a:solidFill>
          </a:ln>
        </p:spPr>
      </p:pic>
    </p:spTree>
    <p:extLst>
      <p:ext uri="{BB962C8B-B14F-4D97-AF65-F5344CB8AC3E}">
        <p14:creationId xmlns:p14="http://schemas.microsoft.com/office/powerpoint/2010/main" val="11222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6" y="192607"/>
            <a:ext cx="8096429" cy="894322"/>
          </a:xfrm>
        </p:spPr>
        <p:txBody>
          <a:bodyPr>
            <a:normAutofit fontScale="90000"/>
          </a:bodyPr>
          <a:lstStyle/>
          <a:p>
            <a:pPr marL="514350" indent="-514350">
              <a:lnSpc>
                <a:spcPct val="100000"/>
              </a:lnSpc>
              <a:buFont typeface="+mj-lt"/>
              <a:buAutoNum type="arabicParenR" startAt="7"/>
            </a:pPr>
            <a:r>
              <a:rPr lang="en-US" sz="3200" b="1" dirty="0">
                <a:latin typeface="+mn-lt"/>
              </a:rPr>
              <a:t>Dispensationalism falsely claims that God made a bona fide offer of the kingdom to Israel.</a:t>
            </a:r>
          </a:p>
        </p:txBody>
      </p:sp>
      <p:pic>
        <p:nvPicPr>
          <p:cNvPr id="7" name="Picture 6">
            <a:extLst>
              <a:ext uri="{FF2B5EF4-FFF2-40B4-BE49-F238E27FC236}">
                <a16:creationId xmlns:a16="http://schemas.microsoft.com/office/drawing/2014/main" id="{5B2A51AD-F7E7-4CCE-ACE6-CB629A37C3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874" y="1095555"/>
            <a:ext cx="6584251" cy="5492972"/>
          </a:xfrm>
          <a:prstGeom prst="rect">
            <a:avLst/>
          </a:prstGeom>
        </p:spPr>
      </p:pic>
    </p:spTree>
    <p:extLst>
      <p:ext uri="{BB962C8B-B14F-4D97-AF65-F5344CB8AC3E}">
        <p14:creationId xmlns:p14="http://schemas.microsoft.com/office/powerpoint/2010/main" val="3773761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 10</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12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1200"/>
              </a:spcAft>
              <a:buFont typeface="+mj-lt"/>
              <a:buAutoNum type="arabicParenR"/>
            </a:pPr>
            <a:r>
              <a:rPr lang="en-US" sz="2400" dirty="0"/>
              <a:t>Dispensationalists are Guilty of Antinomianism</a:t>
            </a:r>
          </a:p>
          <a:p>
            <a:pPr marL="457200" lvl="1" indent="-457200" algn="l">
              <a:lnSpc>
                <a:spcPct val="100000"/>
              </a:lnSpc>
              <a:spcBef>
                <a:spcPts val="0"/>
              </a:spcBef>
              <a:spcAft>
                <a:spcPts val="1200"/>
              </a:spcAft>
              <a:buFont typeface="+mj-lt"/>
              <a:buAutoNum type="arabicParenR"/>
            </a:pPr>
            <a:r>
              <a:rPr lang="en-US" sz="2400" dirty="0"/>
              <a:t>Dispensationalists Teach that the Sermon on the Mount is Not for the Church Today – "YES" and "NO"!</a:t>
            </a:r>
          </a:p>
          <a:p>
            <a:pPr marL="457200" lvl="1" indent="-457200" algn="l">
              <a:lnSpc>
                <a:spcPct val="100000"/>
              </a:lnSpc>
              <a:spcBef>
                <a:spcPts val="0"/>
              </a:spcBef>
              <a:spcAft>
                <a:spcPts val="1200"/>
              </a:spcAft>
              <a:buFont typeface="+mj-lt"/>
              <a:buAutoNum type="arabicParenR"/>
            </a:pPr>
            <a:r>
              <a:rPr lang="en-US" sz="2400" dirty="0"/>
              <a:t>Dispensationalists Teach that the Death of Christ was an Afterthought and that the Church is "Plan B" in God's program.</a:t>
            </a:r>
          </a:p>
          <a:p>
            <a:pPr marL="457200" lvl="1" indent="-457200" algn="l">
              <a:lnSpc>
                <a:spcPct val="100000"/>
              </a:lnSpc>
              <a:spcBef>
                <a:spcPts val="0"/>
              </a:spcBef>
              <a:spcAft>
                <a:spcPts val="1200"/>
              </a:spcAft>
              <a:buFont typeface="+mj-lt"/>
              <a:buAutoNum type="arabicParenR"/>
            </a:pPr>
            <a:r>
              <a:rPr lang="en-US" sz="2400" dirty="0"/>
              <a:t>Dispensationalism is a ‘</a:t>
            </a:r>
            <a:r>
              <a:rPr lang="en-US" sz="2400" u="sng" dirty="0"/>
              <a:t>New</a:t>
            </a:r>
            <a:r>
              <a:rPr lang="en-US" sz="2400" dirty="0"/>
              <a:t>’ doctrine.</a:t>
            </a:r>
          </a:p>
          <a:p>
            <a:pPr marL="457200" lvl="1" indent="-457200" algn="l">
              <a:lnSpc>
                <a:spcPct val="100000"/>
              </a:lnSpc>
              <a:spcBef>
                <a:spcPts val="0"/>
              </a:spcBef>
              <a:spcAft>
                <a:spcPts val="1200"/>
              </a:spcAft>
              <a:buFont typeface="+mj-lt"/>
              <a:buAutoNum type="arabicParenR"/>
            </a:pPr>
            <a:r>
              <a:rPr lang="en-US" sz="2400" dirty="0"/>
              <a:t>Dispensationalism Teaches a ‘Secret Rapture’.</a:t>
            </a:r>
          </a:p>
          <a:p>
            <a:pPr marL="457200" lvl="1" indent="-457200" algn="l">
              <a:lnSpc>
                <a:spcPct val="100000"/>
              </a:lnSpc>
              <a:spcBef>
                <a:spcPts val="0"/>
              </a:spcBef>
              <a:spcAft>
                <a:spcPts val="1200"/>
              </a:spcAft>
              <a:buFont typeface="+mj-lt"/>
              <a:buAutoNum type="arabicParenR"/>
            </a:pPr>
            <a:r>
              <a:rPr lang="en-US" sz="2400" dirty="0"/>
              <a:t>Dispensationalism falsely claims that God made a bona fide offer of the kingdom to Israel.</a:t>
            </a:r>
          </a:p>
          <a:p>
            <a:pPr marL="457200" lvl="1" indent="-457200" algn="l">
              <a:lnSpc>
                <a:spcPct val="100000"/>
              </a:lnSpc>
              <a:spcBef>
                <a:spcPts val="0"/>
              </a:spcBef>
              <a:spcAft>
                <a:spcPts val="1200"/>
              </a:spcAft>
              <a:buFont typeface="+mj-lt"/>
              <a:buAutoNum type="arabicParenR"/>
            </a:pPr>
            <a:r>
              <a:rPr lang="en-US" sz="2400" b="1" dirty="0">
                <a:solidFill>
                  <a:srgbClr val="0000FF"/>
                </a:solidFill>
                <a:highlight>
                  <a:srgbClr val="FFFF00"/>
                </a:highlight>
              </a:rPr>
              <a:t>Dispensationalists revere C. I. Scofield but he was an immoral man, not qualified to be a spiritual leader.</a:t>
            </a:r>
          </a:p>
        </p:txBody>
      </p:sp>
    </p:spTree>
    <p:extLst>
      <p:ext uri="{BB962C8B-B14F-4D97-AF65-F5344CB8AC3E}">
        <p14:creationId xmlns:p14="http://schemas.microsoft.com/office/powerpoint/2010/main" val="3853847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sp>
        <p:nvSpPr>
          <p:cNvPr id="3" name="Content Placeholder 2"/>
          <p:cNvSpPr>
            <a:spLocks noGrp="1"/>
          </p:cNvSpPr>
          <p:nvPr>
            <p:ph idx="1"/>
          </p:nvPr>
        </p:nvSpPr>
        <p:spPr>
          <a:xfrm>
            <a:off x="2223301" y="1380226"/>
            <a:ext cx="6825807" cy="4510620"/>
          </a:xfrm>
        </p:spPr>
        <p:txBody>
          <a:bodyPr>
            <a:noAutofit/>
          </a:bodyPr>
          <a:lstStyle/>
          <a:p>
            <a:pPr marL="0" indent="0" algn="just">
              <a:lnSpc>
                <a:spcPct val="100000"/>
              </a:lnSpc>
              <a:spcBef>
                <a:spcPts val="0"/>
              </a:spcBef>
              <a:spcAft>
                <a:spcPts val="1200"/>
              </a:spcAft>
              <a:buNone/>
            </a:pPr>
            <a:r>
              <a:rPr lang="en-US" sz="2800" dirty="0"/>
              <a:t>A prime example of these attacks is the book, </a:t>
            </a:r>
            <a:r>
              <a:rPr lang="en-US" sz="2800" i="1" dirty="0"/>
              <a:t>“The Incredible Scofield and His Book”</a:t>
            </a:r>
            <a:r>
              <a:rPr lang="en-US" sz="2800" dirty="0"/>
              <a:t> by Joseph M. Canfield, </a:t>
            </a:r>
            <a:r>
              <a:rPr lang="en-US" sz="2800" dirty="0" err="1"/>
              <a:t>Vallecito</a:t>
            </a:r>
            <a:r>
              <a:rPr lang="en-US" sz="2800" dirty="0"/>
              <a:t>, CA: *Ross House Books, 1988 (2</a:t>
            </a:r>
            <a:r>
              <a:rPr lang="en-US" sz="2800" baseline="30000" dirty="0"/>
              <a:t>nd</a:t>
            </a:r>
            <a:r>
              <a:rPr lang="en-US" sz="2800" dirty="0"/>
              <a:t> edition, 2005).  </a:t>
            </a:r>
          </a:p>
          <a:p>
            <a:pPr marL="0" indent="0" algn="just">
              <a:lnSpc>
                <a:spcPct val="100000"/>
              </a:lnSpc>
              <a:spcBef>
                <a:spcPts val="0"/>
              </a:spcBef>
              <a:spcAft>
                <a:spcPts val="1200"/>
              </a:spcAft>
              <a:buNone/>
            </a:pPr>
            <a:r>
              <a:rPr lang="en-US" sz="2800" dirty="0"/>
              <a:t>Mr. Canfield, attacked dispensationalism and pretribulationalism. He apparently believed that the hope of dispensationalists was </a:t>
            </a:r>
            <a:r>
              <a:rPr lang="en-US" sz="2800" i="1" dirty="0"/>
              <a:t>"</a:t>
            </a:r>
            <a:r>
              <a:rPr lang="en-US" sz="2800" b="1" i="1" dirty="0">
                <a:solidFill>
                  <a:srgbClr val="0000CC"/>
                </a:solidFill>
                <a:latin typeface="Calibri" panose="020F0502020204030204" pitchFamily="34" charset="0"/>
                <a:cs typeface="Calibri" panose="020F0502020204030204" pitchFamily="34" charset="0"/>
              </a:rPr>
              <a:t>built on nothing less than Scofield's notes and Moody Press.” </a:t>
            </a:r>
            <a:r>
              <a:rPr lang="en-US" sz="2800" i="1" dirty="0"/>
              <a:t> </a:t>
            </a:r>
            <a:r>
              <a:rPr lang="en-US" sz="2800" dirty="0"/>
              <a:t>Therefore he endeavored to destroy the name and character of Scofield. </a:t>
            </a:r>
          </a:p>
        </p:txBody>
      </p:sp>
      <p:pic>
        <p:nvPicPr>
          <p:cNvPr id="5" name="Picture 4" descr="A picture containing text, book&#10;&#10;Description generated with very high confidence">
            <a:extLst>
              <a:ext uri="{FF2B5EF4-FFF2-40B4-BE49-F238E27FC236}">
                <a16:creationId xmlns:a16="http://schemas.microsoft.com/office/drawing/2014/main" id="{82074A56-5607-481A-B365-1A02362BF8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532" y="1526869"/>
            <a:ext cx="2050769" cy="2950234"/>
          </a:xfrm>
          <a:prstGeom prst="rect">
            <a:avLst/>
          </a:prstGeom>
        </p:spPr>
      </p:pic>
      <p:pic>
        <p:nvPicPr>
          <p:cNvPr id="6" name="Picture 5">
            <a:extLst>
              <a:ext uri="{FF2B5EF4-FFF2-40B4-BE49-F238E27FC236}">
                <a16:creationId xmlns:a16="http://schemas.microsoft.com/office/drawing/2014/main" id="{8659E910-ADE1-4C9D-A01D-365810A4634B}"/>
              </a:ext>
            </a:extLst>
          </p:cNvPr>
          <p:cNvPicPr>
            <a:picLocks noChangeAspect="1"/>
          </p:cNvPicPr>
          <p:nvPr/>
        </p:nvPicPr>
        <p:blipFill>
          <a:blip r:embed="rId4"/>
          <a:stretch>
            <a:fillRect/>
          </a:stretch>
        </p:blipFill>
        <p:spPr>
          <a:xfrm>
            <a:off x="172532" y="4623746"/>
            <a:ext cx="2050769" cy="1371600"/>
          </a:xfrm>
          <a:prstGeom prst="rect">
            <a:avLst/>
          </a:prstGeom>
        </p:spPr>
      </p:pic>
      <p:sp>
        <p:nvSpPr>
          <p:cNvPr id="4" name="Rectangle 3">
            <a:extLst>
              <a:ext uri="{FF2B5EF4-FFF2-40B4-BE49-F238E27FC236}">
                <a16:creationId xmlns:a16="http://schemas.microsoft.com/office/drawing/2014/main" id="{3CA790AE-BA72-4163-9556-7F3B3CF467D0}"/>
              </a:ext>
            </a:extLst>
          </p:cNvPr>
          <p:cNvSpPr/>
          <p:nvPr/>
        </p:nvSpPr>
        <p:spPr>
          <a:xfrm>
            <a:off x="494361" y="6370749"/>
            <a:ext cx="8155279" cy="369332"/>
          </a:xfrm>
          <a:prstGeom prst="rect">
            <a:avLst/>
          </a:prstGeom>
        </p:spPr>
        <p:txBody>
          <a:bodyPr wrap="square">
            <a:spAutoFit/>
          </a:bodyPr>
          <a:lstStyle/>
          <a:p>
            <a:r>
              <a:rPr lang="en-US" dirty="0"/>
              <a:t>*</a:t>
            </a:r>
            <a:r>
              <a:rPr lang="en-US" i="1" dirty="0"/>
              <a:t>Originally self-published by the author , Asheville, NC ; 36 Chapters, 289 Pages ; 1984 </a:t>
            </a:r>
          </a:p>
        </p:txBody>
      </p:sp>
    </p:spTree>
    <p:extLst>
      <p:ext uri="{BB962C8B-B14F-4D97-AF65-F5344CB8AC3E}">
        <p14:creationId xmlns:p14="http://schemas.microsoft.com/office/powerpoint/2010/main" val="256593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62974"/>
            <a:ext cx="8928339" cy="4977441"/>
          </a:xfrm>
        </p:spPr>
        <p:txBody>
          <a:bodyPr>
            <a:noAutofit/>
          </a:bodyPr>
          <a:lstStyle/>
          <a:p>
            <a:pPr marL="457200" lvl="1" indent="-457200" algn="just">
              <a:lnSpc>
                <a:spcPct val="100000"/>
              </a:lnSpc>
              <a:spcBef>
                <a:spcPts val="0"/>
              </a:spcBef>
              <a:spcAft>
                <a:spcPts val="1200"/>
              </a:spcAft>
            </a:pPr>
            <a:r>
              <a:rPr lang="en-US" sz="2800" b="1" i="1" dirty="0">
                <a:solidFill>
                  <a:srgbClr val="0000CC"/>
                </a:solidFill>
                <a:latin typeface="Calibri" panose="020F0502020204030204" pitchFamily="34" charset="0"/>
                <a:cs typeface="Calibri" panose="020F0502020204030204" pitchFamily="34" charset="0"/>
              </a:rPr>
              <a:t>Scofield did not originate dispensationalism</a:t>
            </a:r>
            <a:r>
              <a:rPr lang="en-US" sz="2800" dirty="0"/>
              <a:t>.  There were many great dispensationalists before Scofield, contemporary with Scofield (such as the other editors of the original Scofield Bible) and following Scofield (such as the editors of the New Scofield Reference Bible).  </a:t>
            </a:r>
          </a:p>
          <a:p>
            <a:pPr marL="457200" lvl="1" indent="-457200" algn="just">
              <a:lnSpc>
                <a:spcPct val="100000"/>
              </a:lnSpc>
              <a:spcBef>
                <a:spcPts val="0"/>
              </a:spcBef>
              <a:spcAft>
                <a:spcPts val="1200"/>
              </a:spcAft>
            </a:pPr>
            <a:r>
              <a:rPr lang="en-US" sz="2800" b="1" i="1" dirty="0">
                <a:solidFill>
                  <a:srgbClr val="0000CC"/>
                </a:solidFill>
                <a:latin typeface="Calibri" panose="020F0502020204030204" pitchFamily="34" charset="0"/>
                <a:cs typeface="Calibri" panose="020F0502020204030204" pitchFamily="34" charset="0"/>
              </a:rPr>
              <a:t>The Bible</a:t>
            </a:r>
            <a:r>
              <a:rPr lang="en-US" sz="2800" dirty="0"/>
              <a:t>, not Scofield's teaching, is the basis of dispensationalism.  </a:t>
            </a:r>
          </a:p>
          <a:p>
            <a:pPr marL="457200" lvl="1" indent="-457200" algn="just">
              <a:lnSpc>
                <a:spcPct val="100000"/>
              </a:lnSpc>
              <a:spcBef>
                <a:spcPts val="0"/>
              </a:spcBef>
              <a:spcAft>
                <a:spcPts val="1200"/>
              </a:spcAft>
            </a:pPr>
            <a:r>
              <a:rPr lang="en-US" sz="2800" dirty="0"/>
              <a:t>Like all men, Scofield had a past, but </a:t>
            </a:r>
            <a:r>
              <a:rPr lang="en-US" sz="2800" b="1" i="1" u="sng" dirty="0">
                <a:solidFill>
                  <a:srgbClr val="0000CC"/>
                </a:solidFill>
                <a:highlight>
                  <a:srgbClr val="FFFF00"/>
                </a:highlight>
                <a:latin typeface="Calibri" panose="020F0502020204030204" pitchFamily="34" charset="0"/>
                <a:cs typeface="Calibri" panose="020F0502020204030204" pitchFamily="34" charset="0"/>
              </a:rPr>
              <a:t>after his conversion</a:t>
            </a:r>
            <a:r>
              <a:rPr lang="en-US" sz="2800" b="1" i="1" dirty="0">
                <a:solidFill>
                  <a:srgbClr val="0000CC"/>
                </a:solidFill>
                <a:latin typeface="Calibri" panose="020F0502020204030204" pitchFamily="34" charset="0"/>
                <a:cs typeface="Calibri" panose="020F0502020204030204" pitchFamily="34" charset="0"/>
              </a:rPr>
              <a:t>, he was held in the highest esteem by the great fundamentalist leaders of his day</a:t>
            </a:r>
            <a:r>
              <a:rPr lang="en-US" sz="2800" b="1" i="1" dirty="0"/>
              <a:t> </a:t>
            </a:r>
            <a:r>
              <a:rPr lang="en-US" sz="2800" dirty="0"/>
              <a:t>and he was greatly loved by the people in his home church at Dallas.  </a:t>
            </a:r>
          </a:p>
        </p:txBody>
      </p:sp>
      <p:sp>
        <p:nvSpPr>
          <p:cNvPr id="6" name="Title 1">
            <a:extLst>
              <a:ext uri="{FF2B5EF4-FFF2-40B4-BE49-F238E27FC236}">
                <a16:creationId xmlns:a16="http://schemas.microsoft.com/office/drawing/2014/main" id="{DD90A196-3D89-44AA-84F5-F8C66D1274D3}"/>
              </a:ext>
            </a:extLst>
          </p:cNvPr>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spTree>
    <p:extLst>
      <p:ext uri="{BB962C8B-B14F-4D97-AF65-F5344CB8AC3E}">
        <p14:creationId xmlns:p14="http://schemas.microsoft.com/office/powerpoint/2010/main" val="1902590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71599"/>
            <a:ext cx="8928339" cy="4563375"/>
          </a:xfrm>
        </p:spPr>
        <p:txBody>
          <a:bodyPr>
            <a:noAutofit/>
          </a:bodyPr>
          <a:lstStyle/>
          <a:p>
            <a:pPr marL="233363" lvl="1" indent="-233363" algn="just">
              <a:lnSpc>
                <a:spcPct val="100000"/>
              </a:lnSpc>
              <a:spcBef>
                <a:spcPts val="0"/>
              </a:spcBef>
              <a:spcAft>
                <a:spcPts val="1200"/>
              </a:spcAft>
            </a:pPr>
            <a:r>
              <a:rPr lang="en-US" sz="2800" dirty="0"/>
              <a:t>George Ladd, an historic premillennialist and </a:t>
            </a:r>
            <a:r>
              <a:rPr lang="en-US" sz="2800" b="1" i="1" dirty="0">
                <a:solidFill>
                  <a:srgbClr val="0000CC"/>
                </a:solidFill>
                <a:latin typeface="Calibri" panose="020F0502020204030204" pitchFamily="34" charset="0"/>
                <a:cs typeface="Calibri" panose="020F0502020204030204" pitchFamily="34" charset="0"/>
              </a:rPr>
              <a:t>not a  dispensationalist</a:t>
            </a:r>
            <a:r>
              <a:rPr lang="en-US" sz="2800" dirty="0"/>
              <a:t> wrote of dispensationalists, including Scofield in his book, </a:t>
            </a:r>
            <a:r>
              <a:rPr lang="en-US" sz="2800" i="1" dirty="0"/>
              <a:t>Crucial Questions About the Kingdom of God</a:t>
            </a:r>
            <a:r>
              <a:rPr lang="en-US" sz="2800" dirty="0"/>
              <a:t>, page 49 :</a:t>
            </a:r>
          </a:p>
          <a:p>
            <a:pPr marL="463550" lvl="3" indent="0" algn="just">
              <a:lnSpc>
                <a:spcPct val="100000"/>
              </a:lnSpc>
              <a:spcBef>
                <a:spcPts val="0"/>
              </a:spcBef>
              <a:spcAft>
                <a:spcPts val="1200"/>
              </a:spcAft>
              <a:buNone/>
            </a:pPr>
            <a:r>
              <a:rPr lang="en-US" sz="2800" i="1" dirty="0"/>
              <a:t>“It is doubtful if there has been any other circle of men who have done more </a:t>
            </a:r>
            <a:r>
              <a:rPr lang="en-US" sz="2800" b="1" i="1" dirty="0">
                <a:solidFill>
                  <a:srgbClr val="0000CC"/>
                </a:solidFill>
                <a:latin typeface="Calibri" panose="020F0502020204030204" pitchFamily="34" charset="0"/>
                <a:cs typeface="Calibri" panose="020F0502020204030204" pitchFamily="34" charset="0"/>
              </a:rPr>
              <a:t>by their influence in </a:t>
            </a:r>
            <a:r>
              <a:rPr lang="en-US" sz="2800" b="1" i="1" u="sng" dirty="0">
                <a:solidFill>
                  <a:srgbClr val="0000CC"/>
                </a:solidFill>
                <a:latin typeface="Calibri" panose="020F0502020204030204" pitchFamily="34" charset="0"/>
                <a:cs typeface="Calibri" panose="020F0502020204030204" pitchFamily="34" charset="0"/>
              </a:rPr>
              <a:t>preaching</a:t>
            </a:r>
            <a:r>
              <a:rPr lang="en-US" sz="2800" b="1" i="1" dirty="0">
                <a:solidFill>
                  <a:srgbClr val="0000CC"/>
                </a:solidFill>
                <a:latin typeface="Calibri" panose="020F0502020204030204" pitchFamily="34" charset="0"/>
                <a:cs typeface="Calibri" panose="020F0502020204030204" pitchFamily="34" charset="0"/>
              </a:rPr>
              <a:t>, </a:t>
            </a:r>
            <a:r>
              <a:rPr lang="en-US" sz="2800" b="1" i="1" u="sng" dirty="0">
                <a:solidFill>
                  <a:srgbClr val="0000CC"/>
                </a:solidFill>
                <a:latin typeface="Calibri" panose="020F0502020204030204" pitchFamily="34" charset="0"/>
                <a:cs typeface="Calibri" panose="020F0502020204030204" pitchFamily="34" charset="0"/>
              </a:rPr>
              <a:t>teaching</a:t>
            </a:r>
            <a:r>
              <a:rPr lang="en-US" sz="2800" b="1" i="1" dirty="0">
                <a:solidFill>
                  <a:srgbClr val="0000CC"/>
                </a:solidFill>
                <a:latin typeface="Calibri" panose="020F0502020204030204" pitchFamily="34" charset="0"/>
                <a:cs typeface="Calibri" panose="020F0502020204030204" pitchFamily="34" charset="0"/>
              </a:rPr>
              <a:t> and </a:t>
            </a:r>
            <a:r>
              <a:rPr lang="en-US" sz="2800" b="1" i="1" u="sng" dirty="0">
                <a:solidFill>
                  <a:srgbClr val="0000CC"/>
                </a:solidFill>
                <a:latin typeface="Calibri" panose="020F0502020204030204" pitchFamily="34" charset="0"/>
                <a:cs typeface="Calibri" panose="020F0502020204030204" pitchFamily="34" charset="0"/>
              </a:rPr>
              <a:t>writing</a:t>
            </a:r>
            <a:r>
              <a:rPr lang="en-US" sz="2800" b="1" i="1" dirty="0">
                <a:solidFill>
                  <a:srgbClr val="0000CC"/>
                </a:solidFill>
                <a:latin typeface="Calibri" panose="020F0502020204030204" pitchFamily="34" charset="0"/>
                <a:cs typeface="Calibri" panose="020F0502020204030204" pitchFamily="34" charset="0"/>
              </a:rPr>
              <a:t> to promote a </a:t>
            </a:r>
            <a:r>
              <a:rPr lang="en-US" sz="2800" b="1" i="1" u="sng" dirty="0">
                <a:solidFill>
                  <a:srgbClr val="0000CC"/>
                </a:solidFill>
                <a:latin typeface="Calibri" panose="020F0502020204030204" pitchFamily="34" charset="0"/>
                <a:cs typeface="Calibri" panose="020F0502020204030204" pitchFamily="34" charset="0"/>
              </a:rPr>
              <a:t>love</a:t>
            </a:r>
            <a:r>
              <a:rPr lang="en-US" sz="2800" b="1" i="1" dirty="0">
                <a:solidFill>
                  <a:srgbClr val="0000CC"/>
                </a:solidFill>
                <a:latin typeface="Calibri" panose="020F0502020204030204" pitchFamily="34" charset="0"/>
                <a:cs typeface="Calibri" panose="020F0502020204030204" pitchFamily="34" charset="0"/>
              </a:rPr>
              <a:t> for Bible study, a </a:t>
            </a:r>
            <a:r>
              <a:rPr lang="en-US" sz="2800" b="1" i="1" u="sng" dirty="0">
                <a:solidFill>
                  <a:srgbClr val="0000CC"/>
                </a:solidFill>
                <a:latin typeface="Calibri" panose="020F0502020204030204" pitchFamily="34" charset="0"/>
                <a:cs typeface="Calibri" panose="020F0502020204030204" pitchFamily="34" charset="0"/>
              </a:rPr>
              <a:t>hunger</a:t>
            </a:r>
            <a:r>
              <a:rPr lang="en-US" sz="2800" b="1" i="1" dirty="0">
                <a:solidFill>
                  <a:srgbClr val="0000CC"/>
                </a:solidFill>
                <a:latin typeface="Calibri" panose="020F0502020204030204" pitchFamily="34" charset="0"/>
                <a:cs typeface="Calibri" panose="020F0502020204030204" pitchFamily="34" charset="0"/>
              </a:rPr>
              <a:t> for the deeper Christian life, a </a:t>
            </a:r>
            <a:r>
              <a:rPr lang="en-US" sz="2800" b="1" i="1" u="sng" dirty="0">
                <a:solidFill>
                  <a:srgbClr val="0000CC"/>
                </a:solidFill>
                <a:latin typeface="Calibri" panose="020F0502020204030204" pitchFamily="34" charset="0"/>
                <a:cs typeface="Calibri" panose="020F0502020204030204" pitchFamily="34" charset="0"/>
              </a:rPr>
              <a:t>passion</a:t>
            </a:r>
            <a:r>
              <a:rPr lang="en-US" sz="2800" b="1" i="1" dirty="0">
                <a:solidFill>
                  <a:srgbClr val="0000CC"/>
                </a:solidFill>
                <a:latin typeface="Calibri" panose="020F0502020204030204" pitchFamily="34" charset="0"/>
                <a:cs typeface="Calibri" panose="020F0502020204030204" pitchFamily="34" charset="0"/>
              </a:rPr>
              <a:t> for evangelism and </a:t>
            </a:r>
            <a:r>
              <a:rPr lang="en-US" sz="2800" b="1" i="1" u="sng" dirty="0">
                <a:solidFill>
                  <a:srgbClr val="0000CC"/>
                </a:solidFill>
                <a:latin typeface="Calibri" panose="020F0502020204030204" pitchFamily="34" charset="0"/>
                <a:cs typeface="Calibri" panose="020F0502020204030204" pitchFamily="34" charset="0"/>
              </a:rPr>
              <a:t>zeal</a:t>
            </a:r>
            <a:r>
              <a:rPr lang="en-US" sz="2800" b="1" i="1" dirty="0">
                <a:solidFill>
                  <a:srgbClr val="0000CC"/>
                </a:solidFill>
                <a:latin typeface="Calibri" panose="020F0502020204030204" pitchFamily="34" charset="0"/>
                <a:cs typeface="Calibri" panose="020F0502020204030204" pitchFamily="34" charset="0"/>
              </a:rPr>
              <a:t> for missions</a:t>
            </a:r>
            <a:r>
              <a:rPr lang="en-US" sz="2800" i="1" dirty="0"/>
              <a:t> in the history of American Christianity.”</a:t>
            </a:r>
          </a:p>
        </p:txBody>
      </p:sp>
      <p:sp>
        <p:nvSpPr>
          <p:cNvPr id="6" name="Title 1">
            <a:extLst>
              <a:ext uri="{FF2B5EF4-FFF2-40B4-BE49-F238E27FC236}">
                <a16:creationId xmlns:a16="http://schemas.microsoft.com/office/drawing/2014/main" id="{DD90A196-3D89-44AA-84F5-F8C66D1274D3}"/>
              </a:ext>
            </a:extLst>
          </p:cNvPr>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spTree>
    <p:extLst>
      <p:ext uri="{BB962C8B-B14F-4D97-AF65-F5344CB8AC3E}">
        <p14:creationId xmlns:p14="http://schemas.microsoft.com/office/powerpoint/2010/main" val="246258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833" y="1587260"/>
            <a:ext cx="7803649" cy="4994695"/>
          </a:xfrm>
        </p:spPr>
        <p:txBody>
          <a:bodyPr>
            <a:noAutofit/>
          </a:bodyPr>
          <a:lstStyle/>
          <a:p>
            <a:pPr marL="233363" lvl="1" indent="-233363" algn="just">
              <a:lnSpc>
                <a:spcPct val="100000"/>
              </a:lnSpc>
              <a:spcBef>
                <a:spcPts val="750"/>
              </a:spcBef>
              <a:spcAft>
                <a:spcPts val="600"/>
              </a:spcAft>
            </a:pPr>
            <a:r>
              <a:rPr lang="en-US" sz="2800" b="1" dirty="0"/>
              <a:t>Philip Mauro </a:t>
            </a:r>
            <a:r>
              <a:rPr lang="en-US" sz="2800" dirty="0"/>
              <a:t>– “When we press the vital question, what, in case the offer had been accepted, would have become of the Cross of Calvary and the atonement for the sins of the world?” </a:t>
            </a:r>
            <a:r>
              <a:rPr lang="en-US" sz="2800" i="1" dirty="0"/>
              <a:t>(The Gospel of the Kingdom with an Examination of Modern Dispensationalism, p. 23).</a:t>
            </a:r>
          </a:p>
          <a:p>
            <a:pPr marL="233363" lvl="1" indent="-233363" algn="just">
              <a:lnSpc>
                <a:spcPct val="100000"/>
              </a:lnSpc>
              <a:spcBef>
                <a:spcPts val="750"/>
              </a:spcBef>
              <a:spcAft>
                <a:spcPts val="600"/>
              </a:spcAft>
            </a:pPr>
            <a:r>
              <a:rPr lang="en-US" sz="2800" b="1" dirty="0"/>
              <a:t>O.T. Allis </a:t>
            </a:r>
            <a:r>
              <a:rPr lang="en-US" sz="2800" dirty="0"/>
              <a:t>– “If the Jews had accepted the kingdom would there have been any place, any necessity for the cross?” </a:t>
            </a:r>
            <a:r>
              <a:rPr lang="en-US" sz="2800" i="1" dirty="0"/>
              <a:t>(Prophecy and the Church, p. 75).</a:t>
            </a:r>
          </a:p>
        </p:txBody>
      </p:sp>
      <p:sp>
        <p:nvSpPr>
          <p:cNvPr id="4" name="Title 1"/>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899" y="1690772"/>
            <a:ext cx="1038934" cy="13716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315" y="4180909"/>
            <a:ext cx="1015811" cy="1371600"/>
          </a:xfrm>
          <a:prstGeom prst="rect">
            <a:avLst/>
          </a:prstGeom>
        </p:spPr>
      </p:pic>
      <p:pic>
        <p:nvPicPr>
          <p:cNvPr id="7" name="Picture 6">
            <a:extLst>
              <a:ext uri="{FF2B5EF4-FFF2-40B4-BE49-F238E27FC236}">
                <a16:creationId xmlns:a16="http://schemas.microsoft.com/office/drawing/2014/main" id="{5F5E7FB1-E76E-464E-B6A6-350B967FE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9200" y="5732593"/>
            <a:ext cx="1625600" cy="914400"/>
          </a:xfrm>
          <a:prstGeom prst="rect">
            <a:avLst/>
          </a:prstGeom>
          <a:ln w="28575">
            <a:solidFill>
              <a:srgbClr val="FF0000"/>
            </a:solidFill>
          </a:ln>
        </p:spPr>
      </p:pic>
    </p:spTree>
    <p:extLst>
      <p:ext uri="{BB962C8B-B14F-4D97-AF65-F5344CB8AC3E}">
        <p14:creationId xmlns:p14="http://schemas.microsoft.com/office/powerpoint/2010/main" val="4094127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62975"/>
            <a:ext cx="8928339" cy="2066025"/>
          </a:xfrm>
        </p:spPr>
        <p:txBody>
          <a:bodyPr>
            <a:noAutofit/>
          </a:bodyPr>
          <a:lstStyle/>
          <a:p>
            <a:pPr marL="233363" indent="-233363" algn="just">
              <a:lnSpc>
                <a:spcPct val="100000"/>
              </a:lnSpc>
            </a:pPr>
            <a:r>
              <a:rPr lang="en-US" sz="2800" dirty="0"/>
              <a:t>Dr. Robert Sumner* has written an excellent review of Canfield’s book entitled, </a:t>
            </a:r>
            <a:r>
              <a:rPr lang="en-US" sz="2800" i="1" dirty="0"/>
              <a:t>“The Incredible Canfield and his Scofield Hatchet Job”</a:t>
            </a:r>
            <a:r>
              <a:rPr lang="en-US" sz="2800" dirty="0"/>
              <a:t>.  Link below:</a:t>
            </a:r>
          </a:p>
          <a:p>
            <a:pPr marL="0" indent="0" algn="ctr">
              <a:lnSpc>
                <a:spcPct val="100000"/>
              </a:lnSpc>
              <a:buNone/>
            </a:pPr>
            <a:r>
              <a:rPr lang="en-US" sz="2600" dirty="0">
                <a:hlinkClick r:id="rId3"/>
              </a:rPr>
              <a:t>http://www.middletownbiblechurch.org/dispen/canfield.pdf</a:t>
            </a:r>
            <a:r>
              <a:rPr lang="en-US" sz="2600" dirty="0"/>
              <a:t> </a:t>
            </a:r>
          </a:p>
        </p:txBody>
      </p:sp>
      <p:sp>
        <p:nvSpPr>
          <p:cNvPr id="6" name="Title 1">
            <a:extLst>
              <a:ext uri="{FF2B5EF4-FFF2-40B4-BE49-F238E27FC236}">
                <a16:creationId xmlns:a16="http://schemas.microsoft.com/office/drawing/2014/main" id="{DD90A196-3D89-44AA-84F5-F8C66D1274D3}"/>
              </a:ext>
            </a:extLst>
          </p:cNvPr>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sp>
        <p:nvSpPr>
          <p:cNvPr id="2" name="Rectangle 1">
            <a:extLst>
              <a:ext uri="{FF2B5EF4-FFF2-40B4-BE49-F238E27FC236}">
                <a16:creationId xmlns:a16="http://schemas.microsoft.com/office/drawing/2014/main" id="{ED3ED7DD-1875-42C1-B0CA-93BD6EEDB6F1}"/>
              </a:ext>
            </a:extLst>
          </p:cNvPr>
          <p:cNvSpPr/>
          <p:nvPr/>
        </p:nvSpPr>
        <p:spPr>
          <a:xfrm>
            <a:off x="1863217" y="4046097"/>
            <a:ext cx="7185891" cy="830997"/>
          </a:xfrm>
          <a:prstGeom prst="rect">
            <a:avLst/>
          </a:prstGeom>
        </p:spPr>
        <p:txBody>
          <a:bodyPr wrap="square">
            <a:spAutoFit/>
          </a:bodyPr>
          <a:lstStyle/>
          <a:p>
            <a:r>
              <a:rPr lang="en-US" sz="2400" dirty="0"/>
              <a:t>*Dr. Robert Leslie Sumner Obituary (w/ brief biography)</a:t>
            </a:r>
          </a:p>
          <a:p>
            <a:r>
              <a:rPr lang="en-US" sz="2400" dirty="0">
                <a:hlinkClick r:id="rId4"/>
              </a:rPr>
              <a:t>http://www.biblicalevangelist.org/index.php?id=1688</a:t>
            </a:r>
            <a:r>
              <a:rPr lang="en-US" sz="2400" dirty="0"/>
              <a:t> </a:t>
            </a:r>
          </a:p>
        </p:txBody>
      </p:sp>
      <p:pic>
        <p:nvPicPr>
          <p:cNvPr id="4" name="Picture 3">
            <a:extLst>
              <a:ext uri="{FF2B5EF4-FFF2-40B4-BE49-F238E27FC236}">
                <a16:creationId xmlns:a16="http://schemas.microsoft.com/office/drawing/2014/main" id="{C5D8CF38-4561-4A72-AAAE-C0A9A71A6911}"/>
              </a:ext>
            </a:extLst>
          </p:cNvPr>
          <p:cNvPicPr>
            <a:picLocks noChangeAspect="1"/>
          </p:cNvPicPr>
          <p:nvPr/>
        </p:nvPicPr>
        <p:blipFill rotWithShape="1">
          <a:blip r:embed="rId5"/>
          <a:srcRect b="29926"/>
          <a:stretch/>
        </p:blipFill>
        <p:spPr>
          <a:xfrm>
            <a:off x="175499" y="3547196"/>
            <a:ext cx="16160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5906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69" y="1362975"/>
            <a:ext cx="8928339" cy="4942032"/>
          </a:xfrm>
        </p:spPr>
        <p:txBody>
          <a:bodyPr>
            <a:noAutofit/>
          </a:bodyPr>
          <a:lstStyle/>
          <a:p>
            <a:pPr marL="0" indent="0" algn="just">
              <a:lnSpc>
                <a:spcPct val="100000"/>
              </a:lnSpc>
              <a:spcBef>
                <a:spcPts val="0"/>
              </a:spcBef>
              <a:spcAft>
                <a:spcPts val="1200"/>
              </a:spcAft>
              <a:buNone/>
            </a:pPr>
            <a:r>
              <a:rPr lang="en-US" sz="2800" dirty="0"/>
              <a:t>“We conclude our review with </a:t>
            </a:r>
            <a:r>
              <a:rPr lang="en-US" sz="2800" b="1" i="1" dirty="0">
                <a:solidFill>
                  <a:srgbClr val="0000CC"/>
                </a:solidFill>
                <a:latin typeface="Calibri" panose="020F0502020204030204" pitchFamily="34" charset="0"/>
                <a:cs typeface="Calibri" panose="020F0502020204030204" pitchFamily="34" charset="0"/>
              </a:rPr>
              <a:t>a quotation Canfield himself offers</a:t>
            </a:r>
            <a:r>
              <a:rPr lang="en-US" sz="2800" dirty="0"/>
              <a:t> from the pen of Dr. Arnold Dallimore: “</a:t>
            </a:r>
            <a:r>
              <a:rPr lang="en-US" sz="2800" i="1" dirty="0"/>
              <a:t>If a person writing history makes a false statement--whether because of carelessness, lack of knowledge or in a desire to make his account agree with some preconceived idea--</a:t>
            </a:r>
            <a:r>
              <a:rPr lang="en-US" sz="2800" b="1" i="1" dirty="0">
                <a:solidFill>
                  <a:srgbClr val="0000CC"/>
                </a:solidFill>
                <a:latin typeface="Calibri" panose="020F0502020204030204" pitchFamily="34" charset="0"/>
                <a:cs typeface="Calibri" panose="020F0502020204030204" pitchFamily="34" charset="0"/>
              </a:rPr>
              <a:t>his error will be compounded by being repeated again and again throughout generations to come. How unconscionable a man must be to indulge in such conduct, </a:t>
            </a:r>
            <a:r>
              <a:rPr lang="en-US" sz="2800" i="1" dirty="0"/>
              <a:t>and with what great carefulness ought he to search out the facts, diligently examining all the evidence on every side of any issue, and presenting his findings with exactitude!”</a:t>
            </a:r>
            <a:r>
              <a:rPr lang="en-US" sz="2800" dirty="0"/>
              <a:t>”</a:t>
            </a:r>
          </a:p>
        </p:txBody>
      </p:sp>
      <p:sp>
        <p:nvSpPr>
          <p:cNvPr id="6" name="Title 1">
            <a:extLst>
              <a:ext uri="{FF2B5EF4-FFF2-40B4-BE49-F238E27FC236}">
                <a16:creationId xmlns:a16="http://schemas.microsoft.com/office/drawing/2014/main" id="{DD90A196-3D89-44AA-84F5-F8C66D1274D3}"/>
              </a:ext>
            </a:extLst>
          </p:cNvPr>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sp>
        <p:nvSpPr>
          <p:cNvPr id="2" name="Rectangle 1">
            <a:extLst>
              <a:ext uri="{FF2B5EF4-FFF2-40B4-BE49-F238E27FC236}">
                <a16:creationId xmlns:a16="http://schemas.microsoft.com/office/drawing/2014/main" id="{D5E1C8F4-907F-4103-8404-291CB02102D1}"/>
              </a:ext>
            </a:extLst>
          </p:cNvPr>
          <p:cNvSpPr/>
          <p:nvPr/>
        </p:nvSpPr>
        <p:spPr>
          <a:xfrm>
            <a:off x="473363" y="6424016"/>
            <a:ext cx="8197274" cy="369332"/>
          </a:xfrm>
          <a:prstGeom prst="rect">
            <a:avLst/>
          </a:prstGeom>
        </p:spPr>
        <p:txBody>
          <a:bodyPr wrap="square">
            <a:spAutoFit/>
          </a:bodyPr>
          <a:lstStyle/>
          <a:p>
            <a:r>
              <a:rPr lang="en-US" i="1" dirty="0"/>
              <a:t>Quoted in Sumner, Robert L., The Incredible Canfield and his Scofield Hatchet Job, p. 58</a:t>
            </a:r>
            <a:endParaRPr lang="en-US" dirty="0"/>
          </a:p>
        </p:txBody>
      </p:sp>
    </p:spTree>
    <p:extLst>
      <p:ext uri="{BB962C8B-B14F-4D97-AF65-F5344CB8AC3E}">
        <p14:creationId xmlns:p14="http://schemas.microsoft.com/office/powerpoint/2010/main" val="4124859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90A196-3D89-44AA-84F5-F8C66D1274D3}"/>
              </a:ext>
            </a:extLst>
          </p:cNvPr>
          <p:cNvSpPr>
            <a:spLocks noGrp="1"/>
          </p:cNvSpPr>
          <p:nvPr>
            <p:ph type="title"/>
          </p:nvPr>
        </p:nvSpPr>
        <p:spPr>
          <a:xfrm>
            <a:off x="250166" y="192607"/>
            <a:ext cx="8643668" cy="920202"/>
          </a:xfrm>
        </p:spPr>
        <p:txBody>
          <a:bodyPr>
            <a:normAutofit fontScale="90000"/>
          </a:bodyPr>
          <a:lstStyle/>
          <a:p>
            <a:pPr marL="457200" indent="-457200">
              <a:lnSpc>
                <a:spcPct val="100000"/>
              </a:lnSpc>
              <a:buFont typeface="+mj-lt"/>
              <a:buAutoNum type="arabicParenR" startAt="8"/>
            </a:pPr>
            <a:r>
              <a:rPr lang="en-US" sz="3200" b="1" dirty="0">
                <a:latin typeface="+mn-lt"/>
              </a:rPr>
              <a:t>Dispensationalists revere C. I. Scofield but he was an immoral man, not qualified to be a spiritual leader.</a:t>
            </a:r>
          </a:p>
        </p:txBody>
      </p:sp>
      <p:pic>
        <p:nvPicPr>
          <p:cNvPr id="7" name="Picture 6">
            <a:extLst>
              <a:ext uri="{FF2B5EF4-FFF2-40B4-BE49-F238E27FC236}">
                <a16:creationId xmlns:a16="http://schemas.microsoft.com/office/drawing/2014/main" id="{72997764-E725-4ECA-866A-9E3B73067E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874" y="1095555"/>
            <a:ext cx="6584251" cy="5492972"/>
          </a:xfrm>
          <a:prstGeom prst="rect">
            <a:avLst/>
          </a:prstGeom>
        </p:spPr>
      </p:pic>
      <p:pic>
        <p:nvPicPr>
          <p:cNvPr id="4" name="Picture 3">
            <a:extLst>
              <a:ext uri="{FF2B5EF4-FFF2-40B4-BE49-F238E27FC236}">
                <a16:creationId xmlns:a16="http://schemas.microsoft.com/office/drawing/2014/main" id="{4BFE6F7C-EB53-4380-B64D-06CB1854A087}"/>
              </a:ext>
            </a:extLst>
          </p:cNvPr>
          <p:cNvPicPr>
            <a:picLocks noChangeAspect="1"/>
          </p:cNvPicPr>
          <p:nvPr/>
        </p:nvPicPr>
        <p:blipFill>
          <a:blip r:embed="rId4"/>
          <a:stretch>
            <a:fillRect/>
          </a:stretch>
        </p:blipFill>
        <p:spPr>
          <a:xfrm>
            <a:off x="1357011" y="1169278"/>
            <a:ext cx="1580083" cy="914400"/>
          </a:xfrm>
          <a:prstGeom prst="rect">
            <a:avLst/>
          </a:prstGeom>
        </p:spPr>
      </p:pic>
    </p:spTree>
    <p:extLst>
      <p:ext uri="{BB962C8B-B14F-4D97-AF65-F5344CB8AC3E}">
        <p14:creationId xmlns:p14="http://schemas.microsoft.com/office/powerpoint/2010/main" val="844173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A28C-4C19-4184-B761-A035A2C7D5B4}"/>
              </a:ext>
            </a:extLst>
          </p:cNvPr>
          <p:cNvSpPr>
            <a:spLocks noGrp="1"/>
          </p:cNvSpPr>
          <p:nvPr>
            <p:ph type="title"/>
          </p:nvPr>
        </p:nvSpPr>
        <p:spPr>
          <a:xfrm>
            <a:off x="628650" y="2766219"/>
            <a:ext cx="7886700" cy="1325563"/>
          </a:xfrm>
        </p:spPr>
        <p:txBody>
          <a:bodyPr>
            <a:normAutofit/>
          </a:bodyPr>
          <a:lstStyle/>
          <a:p>
            <a:pPr algn="ctr"/>
            <a:r>
              <a:rPr lang="en-US" sz="6000" b="1" dirty="0"/>
              <a:t>CONCLUSION</a:t>
            </a:r>
          </a:p>
        </p:txBody>
      </p:sp>
    </p:spTree>
    <p:extLst>
      <p:ext uri="{BB962C8B-B14F-4D97-AF65-F5344CB8AC3E}">
        <p14:creationId xmlns:p14="http://schemas.microsoft.com/office/powerpoint/2010/main" val="2522438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866"/>
            <a:ext cx="9144000" cy="851721"/>
          </a:xfrm>
        </p:spPr>
        <p:txBody>
          <a:bodyPr anchor="ctr">
            <a:normAutofit fontScale="90000"/>
          </a:bodyPr>
          <a:lstStyle/>
          <a:p>
            <a:pPr>
              <a:lnSpc>
                <a:spcPct val="100000"/>
              </a:lnSpc>
            </a:pPr>
            <a:r>
              <a:rPr lang="en-US" sz="3600" b="1" dirty="0">
                <a:latin typeface="+mn-lt"/>
              </a:rPr>
              <a:t>Sessions 8-10</a:t>
            </a:r>
            <a:br>
              <a:rPr lang="en-US" sz="3600" b="1" dirty="0">
                <a:latin typeface="+mn-lt"/>
              </a:rPr>
            </a:br>
            <a:r>
              <a:rPr lang="en-US" sz="3100" b="1" dirty="0">
                <a:latin typeface="+mn-lt"/>
              </a:rPr>
              <a:t>Outline</a:t>
            </a:r>
          </a:p>
        </p:txBody>
      </p:sp>
      <p:sp>
        <p:nvSpPr>
          <p:cNvPr id="3" name="Subtitle 2"/>
          <p:cNvSpPr>
            <a:spLocks noGrp="1"/>
          </p:cNvSpPr>
          <p:nvPr>
            <p:ph type="subTitle" idx="1"/>
          </p:nvPr>
        </p:nvSpPr>
        <p:spPr>
          <a:xfrm>
            <a:off x="128187" y="1145135"/>
            <a:ext cx="8904718" cy="5469309"/>
          </a:xfrm>
        </p:spPr>
        <p:txBody>
          <a:bodyPr>
            <a:noAutofit/>
          </a:bodyPr>
          <a:lstStyle/>
          <a:p>
            <a:pPr marL="457200" lvl="1" indent="-457200" algn="l">
              <a:lnSpc>
                <a:spcPct val="100000"/>
              </a:lnSpc>
              <a:spcBef>
                <a:spcPts val="0"/>
              </a:spcBef>
              <a:spcAft>
                <a:spcPts val="1200"/>
              </a:spcAft>
              <a:buFont typeface="+mj-lt"/>
              <a:buAutoNum type="arabicParenR"/>
            </a:pPr>
            <a:r>
              <a:rPr lang="en-US" sz="2400" dirty="0"/>
              <a:t>Dispensationalists Teach More Than One Way of Salvation.</a:t>
            </a:r>
          </a:p>
          <a:p>
            <a:pPr marL="457200" lvl="1" indent="-457200" algn="l">
              <a:lnSpc>
                <a:spcPct val="100000"/>
              </a:lnSpc>
              <a:spcBef>
                <a:spcPts val="0"/>
              </a:spcBef>
              <a:spcAft>
                <a:spcPts val="1200"/>
              </a:spcAft>
              <a:buFont typeface="+mj-lt"/>
              <a:buAutoNum type="arabicParenR"/>
            </a:pPr>
            <a:r>
              <a:rPr lang="en-US" sz="2400" dirty="0"/>
              <a:t>Dispensationalists are Guilty of Antinomianism</a:t>
            </a:r>
          </a:p>
          <a:p>
            <a:pPr marL="457200" lvl="1" indent="-457200" algn="l">
              <a:lnSpc>
                <a:spcPct val="100000"/>
              </a:lnSpc>
              <a:spcBef>
                <a:spcPts val="0"/>
              </a:spcBef>
              <a:spcAft>
                <a:spcPts val="1200"/>
              </a:spcAft>
              <a:buFont typeface="+mj-lt"/>
              <a:buAutoNum type="arabicParenR"/>
            </a:pPr>
            <a:r>
              <a:rPr lang="en-US" sz="2400" dirty="0"/>
              <a:t>Dispensationalists Teach that the Sermon on the Mount is Not for the Church Today – "YES" and "NO"!</a:t>
            </a:r>
          </a:p>
          <a:p>
            <a:pPr marL="457200" lvl="1" indent="-457200" algn="l">
              <a:lnSpc>
                <a:spcPct val="100000"/>
              </a:lnSpc>
              <a:spcBef>
                <a:spcPts val="0"/>
              </a:spcBef>
              <a:spcAft>
                <a:spcPts val="1200"/>
              </a:spcAft>
              <a:buFont typeface="+mj-lt"/>
              <a:buAutoNum type="arabicParenR"/>
            </a:pPr>
            <a:r>
              <a:rPr lang="en-US" sz="2400" dirty="0"/>
              <a:t>Dispensationalists Teach that the Death of Christ was an Afterthought and that the Church is "Plan B" in God's program.</a:t>
            </a:r>
          </a:p>
          <a:p>
            <a:pPr marL="457200" lvl="1" indent="-457200" algn="l">
              <a:lnSpc>
                <a:spcPct val="100000"/>
              </a:lnSpc>
              <a:spcBef>
                <a:spcPts val="0"/>
              </a:spcBef>
              <a:spcAft>
                <a:spcPts val="1200"/>
              </a:spcAft>
              <a:buFont typeface="+mj-lt"/>
              <a:buAutoNum type="arabicParenR"/>
            </a:pPr>
            <a:r>
              <a:rPr lang="en-US" sz="2400" dirty="0"/>
              <a:t>Dispensationalism is a ‘</a:t>
            </a:r>
            <a:r>
              <a:rPr lang="en-US" sz="2400" u="sng" dirty="0"/>
              <a:t>New</a:t>
            </a:r>
            <a:r>
              <a:rPr lang="en-US" sz="2400" dirty="0"/>
              <a:t>’ doctrine.</a:t>
            </a:r>
          </a:p>
          <a:p>
            <a:pPr marL="457200" lvl="1" indent="-457200" algn="l">
              <a:lnSpc>
                <a:spcPct val="100000"/>
              </a:lnSpc>
              <a:spcBef>
                <a:spcPts val="0"/>
              </a:spcBef>
              <a:spcAft>
                <a:spcPts val="1200"/>
              </a:spcAft>
              <a:buFont typeface="+mj-lt"/>
              <a:buAutoNum type="arabicParenR"/>
            </a:pPr>
            <a:r>
              <a:rPr lang="en-US" sz="2400" dirty="0"/>
              <a:t>Dispensationalism Teaches a ‘Secret Rapture’.</a:t>
            </a:r>
          </a:p>
          <a:p>
            <a:pPr marL="457200" lvl="1" indent="-457200" algn="l">
              <a:lnSpc>
                <a:spcPct val="100000"/>
              </a:lnSpc>
              <a:spcBef>
                <a:spcPts val="0"/>
              </a:spcBef>
              <a:spcAft>
                <a:spcPts val="1200"/>
              </a:spcAft>
              <a:buFont typeface="+mj-lt"/>
              <a:buAutoNum type="arabicParenR"/>
            </a:pPr>
            <a:r>
              <a:rPr lang="en-US" sz="2400" dirty="0"/>
              <a:t>Dispensationalism falsely claims that God made a bona fide offer of the kingdom to Israel.</a:t>
            </a:r>
          </a:p>
          <a:p>
            <a:pPr marL="457200" lvl="1" indent="-457200" algn="l">
              <a:lnSpc>
                <a:spcPct val="100000"/>
              </a:lnSpc>
              <a:spcBef>
                <a:spcPts val="0"/>
              </a:spcBef>
              <a:spcAft>
                <a:spcPts val="1200"/>
              </a:spcAft>
              <a:buFont typeface="+mj-lt"/>
              <a:buAutoNum type="arabicParenR"/>
            </a:pPr>
            <a:r>
              <a:rPr lang="en-US" sz="2400" dirty="0"/>
              <a:t>Dispensationalists revere C. I. Scofield but he was an immoral man, not qualified to be a spiritual leader.</a:t>
            </a:r>
          </a:p>
        </p:txBody>
      </p:sp>
      <p:pic>
        <p:nvPicPr>
          <p:cNvPr id="4" name="Picture 3">
            <a:extLst>
              <a:ext uri="{FF2B5EF4-FFF2-40B4-BE49-F238E27FC236}">
                <a16:creationId xmlns:a16="http://schemas.microsoft.com/office/drawing/2014/main" id="{5C40B0D2-D3A3-4459-8AA9-25920C0DC1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0960"/>
            <a:ext cx="1096062" cy="914400"/>
          </a:xfrm>
          <a:prstGeom prst="rect">
            <a:avLst/>
          </a:prstGeom>
        </p:spPr>
      </p:pic>
      <p:pic>
        <p:nvPicPr>
          <p:cNvPr id="5" name="Picture 4">
            <a:extLst>
              <a:ext uri="{FF2B5EF4-FFF2-40B4-BE49-F238E27FC236}">
                <a16:creationId xmlns:a16="http://schemas.microsoft.com/office/drawing/2014/main" id="{7C7FCC0B-2472-44C4-A1FA-A6E79E9DD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1738" y="60960"/>
            <a:ext cx="1096062" cy="914400"/>
          </a:xfrm>
          <a:prstGeom prst="rect">
            <a:avLst/>
          </a:prstGeom>
        </p:spPr>
      </p:pic>
    </p:spTree>
    <p:extLst>
      <p:ext uri="{BB962C8B-B14F-4D97-AF65-F5344CB8AC3E}">
        <p14:creationId xmlns:p14="http://schemas.microsoft.com/office/powerpoint/2010/main" val="3338368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045E3-7508-4B14-AE94-042879D2C95D}"/>
              </a:ext>
            </a:extLst>
          </p:cNvPr>
          <p:cNvPicPr>
            <a:picLocks noChangeAspect="1"/>
          </p:cNvPicPr>
          <p:nvPr/>
        </p:nvPicPr>
        <p:blipFill>
          <a:blip r:embed="rId3"/>
          <a:stretch>
            <a:fillRect/>
          </a:stretch>
        </p:blipFill>
        <p:spPr>
          <a:xfrm>
            <a:off x="188573" y="228600"/>
            <a:ext cx="8766854" cy="6400800"/>
          </a:xfrm>
          <a:prstGeom prst="rect">
            <a:avLst/>
          </a:prstGeom>
          <a:solidFill>
            <a:schemeClr val="bg1"/>
          </a:solidFill>
        </p:spPr>
      </p:pic>
      <p:sp>
        <p:nvSpPr>
          <p:cNvPr id="11" name="Rectangle 10">
            <a:extLst>
              <a:ext uri="{FF2B5EF4-FFF2-40B4-BE49-F238E27FC236}">
                <a16:creationId xmlns:a16="http://schemas.microsoft.com/office/drawing/2014/main" id="{47F64DB3-D3C6-4A28-9CF8-F4B2552C15E5}"/>
              </a:ext>
            </a:extLst>
          </p:cNvPr>
          <p:cNvSpPr/>
          <p:nvPr/>
        </p:nvSpPr>
        <p:spPr>
          <a:xfrm>
            <a:off x="1157955" y="3582637"/>
            <a:ext cx="6828090" cy="2092881"/>
          </a:xfrm>
          <a:prstGeom prst="rect">
            <a:avLst/>
          </a:prstGeom>
          <a:solidFill>
            <a:schemeClr val="accent5">
              <a:lumMod val="20000"/>
              <a:lumOff val="80000"/>
            </a:schemeClr>
          </a:solidFill>
        </p:spPr>
        <p:txBody>
          <a:bodyPr wrap="square">
            <a:spAutoFit/>
          </a:bodyPr>
          <a:lstStyle/>
          <a:p>
            <a:pPr algn="ctr">
              <a:spcAft>
                <a:spcPts val="1200"/>
              </a:spcAft>
            </a:pPr>
            <a:r>
              <a:rPr lang="en-US" sz="4800" b="1" dirty="0"/>
              <a:t>Biblical Dispensationalism</a:t>
            </a:r>
          </a:p>
          <a:p>
            <a:pPr algn="ctr"/>
            <a:r>
              <a:rPr lang="en-US" sz="3600" b="1" dirty="0"/>
              <a:t>Session 11</a:t>
            </a:r>
          </a:p>
          <a:p>
            <a:pPr algn="ctr"/>
            <a:r>
              <a:rPr lang="en-US" sz="3600" b="1" dirty="0"/>
              <a:t>Israel and the Church</a:t>
            </a:r>
          </a:p>
        </p:txBody>
      </p:sp>
    </p:spTree>
    <p:extLst>
      <p:ext uri="{BB962C8B-B14F-4D97-AF65-F5344CB8AC3E}">
        <p14:creationId xmlns:p14="http://schemas.microsoft.com/office/powerpoint/2010/main" val="1390596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5920"/>
            <a:ext cx="7886700" cy="400184"/>
          </a:xfrm>
        </p:spPr>
        <p:txBody>
          <a:bodyPr>
            <a:normAutofit fontScale="90000"/>
          </a:bodyPr>
          <a:lstStyle/>
          <a:p>
            <a:pPr algn="ctr">
              <a:lnSpc>
                <a:spcPct val="100000"/>
              </a:lnSpc>
            </a:pPr>
            <a:r>
              <a:rPr lang="en-US" sz="2400" b="1" dirty="0">
                <a:latin typeface="+mn-lt"/>
              </a:rPr>
              <a:t>Resources</a:t>
            </a:r>
          </a:p>
        </p:txBody>
      </p:sp>
      <p:sp>
        <p:nvSpPr>
          <p:cNvPr id="3" name="Content Placeholder 2"/>
          <p:cNvSpPr>
            <a:spLocks noGrp="1"/>
          </p:cNvSpPr>
          <p:nvPr>
            <p:ph idx="1"/>
          </p:nvPr>
        </p:nvSpPr>
        <p:spPr>
          <a:xfrm>
            <a:off x="119271" y="636104"/>
            <a:ext cx="8925338" cy="6126646"/>
          </a:xfrm>
        </p:spPr>
        <p:txBody>
          <a:bodyPr>
            <a:noAutofit/>
          </a:bodyPr>
          <a:lstStyle/>
          <a:p>
            <a:pPr marL="231775" indent="-231775">
              <a:lnSpc>
                <a:spcPct val="100000"/>
              </a:lnSpc>
            </a:pPr>
            <a:r>
              <a:rPr lang="en-US" sz="1400" dirty="0"/>
              <a:t>Alva J. McClain, Law &amp; Grace, Moody, 1967 978-088469-001-6</a:t>
            </a:r>
          </a:p>
          <a:p>
            <a:pPr marL="231775" indent="-231775">
              <a:lnSpc>
                <a:spcPct val="100000"/>
              </a:lnSpc>
            </a:pPr>
            <a:r>
              <a:rPr lang="en-US" sz="1400" dirty="0"/>
              <a:t>Arnold H. Ehlert, “A Bibliography of Dispensationalism,” Bibliotheca Sacra (January 1944–January 1946): 101:95–101, 199–209, 319–28, 447–60; 102:84–92, 207–19, 322–34, 455–67; 103:57–67.</a:t>
            </a:r>
          </a:p>
          <a:p>
            <a:pPr marL="231775" indent="-231775">
              <a:lnSpc>
                <a:spcPct val="100000"/>
              </a:lnSpc>
            </a:pPr>
            <a:r>
              <a:rPr lang="en-US" sz="1400" dirty="0"/>
              <a:t>Charles C. Ryrie, Dispensationalism, Moody, 2007, 080242189X</a:t>
            </a:r>
          </a:p>
          <a:p>
            <a:pPr marL="231775" indent="-231775">
              <a:lnSpc>
                <a:spcPct val="100000"/>
              </a:lnSpc>
            </a:pPr>
            <a:r>
              <a:rPr lang="en-US" sz="1400" dirty="0"/>
              <a:t>Christopher Cone, gen. ed., Dispensationalism Tomorrow &amp; Beyond, Tyndale Seminary Press, 2008 9780981479101</a:t>
            </a:r>
          </a:p>
          <a:p>
            <a:pPr marL="231775" indent="-231775">
              <a:lnSpc>
                <a:spcPct val="100000"/>
              </a:lnSpc>
            </a:pPr>
            <a:r>
              <a:rPr lang="en-US" sz="1400" dirty="0"/>
              <a:t>Christopher Cone, gen. ed., An Introduction To The New Covenant, Tyndale Seminary Press, 2013, 9781938484100</a:t>
            </a:r>
          </a:p>
          <a:p>
            <a:pPr marL="231775" indent="-231775">
              <a:lnSpc>
                <a:spcPct val="100000"/>
              </a:lnSpc>
            </a:pPr>
            <a:r>
              <a:rPr lang="en-US" sz="1400" dirty="0"/>
              <a:t>Walvoord, J. F., The Prophecy Knowledge Handbook. Wheaton, IL: Victor Books. 1990. </a:t>
            </a:r>
          </a:p>
          <a:p>
            <a:pPr marL="231775" indent="-231775">
              <a:lnSpc>
                <a:spcPct val="100000"/>
              </a:lnSpc>
            </a:pPr>
            <a:r>
              <a:rPr lang="en-US" sz="1400" dirty="0"/>
              <a:t>Lewis S. Chafer, Major Bible Themes, Zondervan, 1974, 0-310-22390-3</a:t>
            </a:r>
          </a:p>
          <a:p>
            <a:pPr marL="231775" indent="-231775">
              <a:lnSpc>
                <a:spcPct val="100000"/>
              </a:lnSpc>
            </a:pPr>
            <a:r>
              <a:rPr lang="en-US" sz="1400" dirty="0"/>
              <a:t>Mike </a:t>
            </a:r>
            <a:r>
              <a:rPr lang="en-US" sz="1400" dirty="0" err="1"/>
              <a:t>Stallard</a:t>
            </a:r>
            <a:r>
              <a:rPr lang="en-US" sz="1400" dirty="0"/>
              <a:t>, gen .ed., Dispensational Understanding of the New Covenant, Regular Baptist Books, 2012, 9781607764946</a:t>
            </a:r>
          </a:p>
          <a:p>
            <a:pPr marL="231775" indent="-231775">
              <a:lnSpc>
                <a:spcPct val="100000"/>
              </a:lnSpc>
            </a:pPr>
            <a:r>
              <a:rPr lang="en-US" sz="1400" dirty="0"/>
              <a:t>Paul Enns, The Moody Handbook of Theology, Moody 1989, </a:t>
            </a:r>
          </a:p>
          <a:p>
            <a:pPr marL="231775" indent="-231775">
              <a:lnSpc>
                <a:spcPct val="100000"/>
              </a:lnSpc>
            </a:pPr>
            <a:r>
              <a:rPr lang="en-US" sz="1400" dirty="0" err="1"/>
              <a:t>Renald</a:t>
            </a:r>
            <a:r>
              <a:rPr lang="en-US" sz="1400" dirty="0"/>
              <a:t> E. Showers, There Really Is A Difference, Friend of Israel Gospel Ministry, 1990, 0915540509</a:t>
            </a:r>
          </a:p>
          <a:p>
            <a:pPr marL="231775" indent="-231775">
              <a:lnSpc>
                <a:spcPct val="100000"/>
              </a:lnSpc>
            </a:pPr>
            <a:r>
              <a:rPr lang="en-US" sz="1400" dirty="0"/>
              <a:t>Rene </a:t>
            </a:r>
            <a:r>
              <a:rPr lang="en-US" sz="1400" dirty="0" err="1"/>
              <a:t>Pache</a:t>
            </a:r>
            <a:r>
              <a:rPr lang="en-US" sz="1400" dirty="0"/>
              <a:t>, The Inspiration and Authority of Scripture, Sheffield Pub Co, 1992</a:t>
            </a:r>
          </a:p>
          <a:p>
            <a:pPr marL="231775" indent="-231775">
              <a:lnSpc>
                <a:spcPct val="100000"/>
              </a:lnSpc>
            </a:pPr>
            <a:r>
              <a:rPr lang="en-US" sz="1400" dirty="0"/>
              <a:t>Roy B. </a:t>
            </a:r>
            <a:r>
              <a:rPr lang="en-US" sz="1400" dirty="0" err="1"/>
              <a:t>Zuck</a:t>
            </a:r>
            <a:r>
              <a:rPr lang="en-US" sz="1400" dirty="0"/>
              <a:t>, Basic Bible Interpretation, SP Publications, 1991</a:t>
            </a:r>
          </a:p>
          <a:p>
            <a:pPr marL="231775" indent="-231775">
              <a:lnSpc>
                <a:spcPct val="100000"/>
              </a:lnSpc>
            </a:pPr>
            <a:r>
              <a:rPr lang="en-US" sz="1400" b="1" dirty="0"/>
              <a:t>Charting the End Times </a:t>
            </a:r>
            <a:r>
              <a:rPr lang="en-US" sz="1400" b="1" dirty="0" err="1"/>
              <a:t>CD-Rom</a:t>
            </a:r>
            <a:r>
              <a:rPr lang="en-US" sz="1400" b="1" dirty="0"/>
              <a:t>: A Visual Guide to Understanding Bible Prophecy</a:t>
            </a:r>
            <a:r>
              <a:rPr lang="en-US" sz="1400" dirty="0"/>
              <a:t>, ISBN-10: 0736917624</a:t>
            </a:r>
          </a:p>
          <a:p>
            <a:pPr marL="0" indent="0">
              <a:lnSpc>
                <a:spcPct val="100000"/>
              </a:lnSpc>
              <a:buNone/>
            </a:pPr>
            <a:r>
              <a:rPr lang="en-US" sz="1400" dirty="0"/>
              <a:t>Materials from:</a:t>
            </a:r>
          </a:p>
          <a:p>
            <a:pPr marL="233363" indent="-233363">
              <a:lnSpc>
                <a:spcPct val="100000"/>
              </a:lnSpc>
              <a:spcBef>
                <a:spcPts val="400"/>
              </a:spcBef>
              <a:spcAft>
                <a:spcPts val="400"/>
              </a:spcAft>
            </a:pPr>
            <a:r>
              <a:rPr lang="en-US" sz="1400" dirty="0"/>
              <a:t>Dr. Andy Woods, Sugar Land Bible Church, </a:t>
            </a:r>
            <a:r>
              <a:rPr lang="en-US" sz="1400" dirty="0">
                <a:hlinkClick r:id="rId3"/>
              </a:rPr>
              <a:t>www.slbc.org</a:t>
            </a:r>
            <a:r>
              <a:rPr lang="en-US" sz="1400" dirty="0"/>
              <a:t> </a:t>
            </a:r>
          </a:p>
          <a:p>
            <a:pPr marL="233363" indent="-233363">
              <a:lnSpc>
                <a:spcPct val="100000"/>
              </a:lnSpc>
              <a:spcBef>
                <a:spcPts val="400"/>
              </a:spcBef>
              <a:spcAft>
                <a:spcPts val="400"/>
              </a:spcAft>
            </a:pPr>
            <a:r>
              <a:rPr lang="en-US" sz="1400" dirty="0"/>
              <a:t>Dr. Vern Peterman, Holly Hills Bible Church, </a:t>
            </a:r>
            <a:r>
              <a:rPr lang="en-US" sz="1400" dirty="0">
                <a:hlinkClick r:id="rId4"/>
              </a:rPr>
              <a:t>www.hollyhillsbiblechurch.org</a:t>
            </a:r>
            <a:r>
              <a:rPr lang="en-US" sz="1400" dirty="0"/>
              <a:t> </a:t>
            </a:r>
          </a:p>
          <a:p>
            <a:pPr marL="233363" lvl="2" indent="-233363">
              <a:lnSpc>
                <a:spcPct val="100000"/>
              </a:lnSpc>
              <a:spcBef>
                <a:spcPts val="400"/>
              </a:spcBef>
              <a:spcAft>
                <a:spcPts val="400"/>
              </a:spcAft>
            </a:pPr>
            <a:r>
              <a:rPr lang="en-US" sz="1400" dirty="0"/>
              <a:t>George Zeller, Middletown Bible Church, </a:t>
            </a:r>
            <a:r>
              <a:rPr lang="en-US" sz="1400" dirty="0">
                <a:hlinkClick r:id="rId5"/>
              </a:rPr>
              <a:t>www.middletownbiblechurch.org</a:t>
            </a:r>
            <a:endParaRPr lang="en-US" sz="1400" dirty="0"/>
          </a:p>
          <a:p>
            <a:pPr marL="233363" lvl="2" indent="-233363">
              <a:lnSpc>
                <a:spcPct val="100000"/>
              </a:lnSpc>
              <a:spcBef>
                <a:spcPts val="400"/>
              </a:spcBef>
              <a:spcAft>
                <a:spcPts val="400"/>
              </a:spcAft>
            </a:pPr>
            <a:r>
              <a:rPr lang="en-US" sz="1400" dirty="0"/>
              <a:t>Ed Allsteadt, Sugar Land Bible Church, </a:t>
            </a:r>
            <a:r>
              <a:rPr lang="en-US" sz="1400" dirty="0">
                <a:hlinkClick r:id="rId3"/>
              </a:rPr>
              <a:t>www.slbc.org</a:t>
            </a:r>
            <a:r>
              <a:rPr lang="en-US" sz="1400" dirty="0"/>
              <a:t> </a:t>
            </a:r>
          </a:p>
        </p:txBody>
      </p:sp>
    </p:spTree>
    <p:extLst>
      <p:ext uri="{BB962C8B-B14F-4D97-AF65-F5344CB8AC3E}">
        <p14:creationId xmlns:p14="http://schemas.microsoft.com/office/powerpoint/2010/main" val="154242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97" y="1587260"/>
            <a:ext cx="8911086" cy="4037163"/>
          </a:xfrm>
        </p:spPr>
        <p:txBody>
          <a:bodyPr>
            <a:noAutofit/>
          </a:bodyPr>
          <a:lstStyle/>
          <a:p>
            <a:pPr marL="0" lvl="1" indent="0" algn="just">
              <a:lnSpc>
                <a:spcPct val="100000"/>
              </a:lnSpc>
              <a:spcBef>
                <a:spcPts val="750"/>
              </a:spcBef>
              <a:spcAft>
                <a:spcPts val="600"/>
              </a:spcAft>
              <a:buNone/>
            </a:pPr>
            <a:r>
              <a:rPr lang="en-US" sz="3000" b="1" dirty="0">
                <a:solidFill>
                  <a:srgbClr val="0000CC"/>
                </a:solidFill>
                <a:latin typeface="Calibri" panose="020F0502020204030204" pitchFamily="34" charset="0"/>
                <a:cs typeface="Calibri" panose="020F0502020204030204" pitchFamily="34" charset="0"/>
              </a:rPr>
              <a:t>Dispensationalists </a:t>
            </a:r>
            <a:r>
              <a:rPr lang="en-US" sz="3000" b="1" u="sng" dirty="0">
                <a:solidFill>
                  <a:srgbClr val="0000CC"/>
                </a:solidFill>
                <a:latin typeface="Calibri" panose="020F0502020204030204" pitchFamily="34" charset="0"/>
                <a:cs typeface="Calibri" panose="020F0502020204030204" pitchFamily="34" charset="0"/>
              </a:rPr>
              <a:t>know</a:t>
            </a:r>
            <a:r>
              <a:rPr lang="en-US" sz="3000" b="1" dirty="0">
                <a:solidFill>
                  <a:srgbClr val="0000CC"/>
                </a:solidFill>
                <a:latin typeface="Calibri" panose="020F0502020204030204" pitchFamily="34" charset="0"/>
                <a:cs typeface="Calibri" panose="020F0502020204030204" pitchFamily="34" charset="0"/>
              </a:rPr>
              <a:t> and </a:t>
            </a:r>
            <a:r>
              <a:rPr lang="en-US" sz="3000" b="1" u="sng" dirty="0">
                <a:solidFill>
                  <a:srgbClr val="0000CC"/>
                </a:solidFill>
                <a:latin typeface="Calibri" panose="020F0502020204030204" pitchFamily="34" charset="0"/>
                <a:cs typeface="Calibri" panose="020F0502020204030204" pitchFamily="34" charset="0"/>
              </a:rPr>
              <a:t>teach</a:t>
            </a:r>
            <a:r>
              <a:rPr lang="en-US" sz="3000" b="1" dirty="0">
                <a:solidFill>
                  <a:srgbClr val="0000CC"/>
                </a:solidFill>
                <a:latin typeface="Calibri" panose="020F0502020204030204" pitchFamily="34" charset="0"/>
                <a:cs typeface="Calibri" panose="020F0502020204030204" pitchFamily="34" charset="0"/>
              </a:rPr>
              <a:t> that: </a:t>
            </a:r>
          </a:p>
          <a:p>
            <a:pPr marL="233363" lvl="1" indent="-233363" algn="just">
              <a:lnSpc>
                <a:spcPct val="100000"/>
              </a:lnSpc>
              <a:spcBef>
                <a:spcPts val="750"/>
              </a:spcBef>
              <a:spcAft>
                <a:spcPts val="600"/>
              </a:spcAft>
            </a:pPr>
            <a:r>
              <a:rPr lang="en-US" sz="2800" dirty="0"/>
              <a:t>the cross of Christ is </a:t>
            </a:r>
            <a:r>
              <a:rPr lang="en-US" sz="2800" b="1" u="sng" dirty="0">
                <a:solidFill>
                  <a:srgbClr val="0000CC"/>
                </a:solidFill>
                <a:latin typeface="Calibri" panose="020F0502020204030204" pitchFamily="34" charset="0"/>
                <a:cs typeface="Calibri" panose="020F0502020204030204" pitchFamily="34" charset="0"/>
              </a:rPr>
              <a:t>central</a:t>
            </a:r>
            <a:r>
              <a:rPr lang="en-US" sz="2800" dirty="0"/>
              <a:t> and is the </a:t>
            </a:r>
            <a:r>
              <a:rPr lang="en-US" sz="2800" b="1" u="sng" dirty="0">
                <a:solidFill>
                  <a:srgbClr val="0000CC"/>
                </a:solidFill>
                <a:latin typeface="Calibri" panose="020F0502020204030204" pitchFamily="34" charset="0"/>
                <a:cs typeface="Calibri" panose="020F0502020204030204" pitchFamily="34" charset="0"/>
              </a:rPr>
              <a:t>focal point</a:t>
            </a:r>
            <a:r>
              <a:rPr lang="en-US" sz="2800" dirty="0"/>
              <a:t> of all history.</a:t>
            </a:r>
          </a:p>
          <a:p>
            <a:pPr marL="233363" lvl="1" indent="-233363" algn="just">
              <a:lnSpc>
                <a:spcPct val="100000"/>
              </a:lnSpc>
              <a:spcBef>
                <a:spcPts val="750"/>
              </a:spcBef>
              <a:spcAft>
                <a:spcPts val="600"/>
              </a:spcAft>
            </a:pPr>
            <a:r>
              <a:rPr lang="en-US" sz="2800" dirty="0"/>
              <a:t>Christ was the sacrifice </a:t>
            </a:r>
            <a:r>
              <a:rPr lang="en-US" sz="2800" b="1" u="sng" dirty="0">
                <a:solidFill>
                  <a:srgbClr val="0000CC"/>
                </a:solidFill>
                <a:latin typeface="Calibri" panose="020F0502020204030204" pitchFamily="34" charset="0"/>
                <a:cs typeface="Calibri" panose="020F0502020204030204" pitchFamily="34" charset="0"/>
              </a:rPr>
              <a:t>Lamb</a:t>
            </a:r>
            <a:r>
              <a:rPr lang="en-US" sz="2800" dirty="0"/>
              <a:t>. (John 1:29; Rev. 13:8).  </a:t>
            </a:r>
          </a:p>
          <a:p>
            <a:pPr marL="233363" lvl="1" indent="-233363" algn="just">
              <a:lnSpc>
                <a:spcPct val="100000"/>
              </a:lnSpc>
              <a:spcBef>
                <a:spcPts val="750"/>
              </a:spcBef>
              <a:spcAft>
                <a:spcPts val="600"/>
              </a:spcAft>
            </a:pPr>
            <a:r>
              <a:rPr lang="en-US" sz="2800" dirty="0"/>
              <a:t>the </a:t>
            </a:r>
            <a:r>
              <a:rPr lang="en-US" sz="2800" b="1" u="sng" dirty="0">
                <a:solidFill>
                  <a:srgbClr val="0000CC"/>
                </a:solidFill>
                <a:latin typeface="Calibri" panose="020F0502020204030204" pitchFamily="34" charset="0"/>
                <a:cs typeface="Calibri" panose="020F0502020204030204" pitchFamily="34" charset="0"/>
              </a:rPr>
              <a:t>centrality</a:t>
            </a:r>
            <a:r>
              <a:rPr lang="en-US" sz="2800" dirty="0"/>
              <a:t> of the cross of our Savior and that we should glory or boast in nothing else (Gal. 6:14; 1 Cor. 2:2).</a:t>
            </a:r>
          </a:p>
        </p:txBody>
      </p:sp>
      <p:sp>
        <p:nvSpPr>
          <p:cNvPr id="6" name="Title 1">
            <a:extLst>
              <a:ext uri="{FF2B5EF4-FFF2-40B4-BE49-F238E27FC236}">
                <a16:creationId xmlns:a16="http://schemas.microsoft.com/office/drawing/2014/main" id="{2C686B03-1F13-4D03-8E3C-E093CB7B51B2}"/>
              </a:ext>
            </a:extLst>
          </p:cNvPr>
          <p:cNvSpPr>
            <a:spLocks noGrp="1"/>
          </p:cNvSpPr>
          <p:nvPr>
            <p:ph type="title"/>
          </p:nvPr>
        </p:nvSpPr>
        <p:spPr>
          <a:xfrm>
            <a:off x="0" y="192607"/>
            <a:ext cx="9144000" cy="902948"/>
          </a:xfrm>
        </p:spPr>
        <p:txBody>
          <a:bodyPr>
            <a:noAutofit/>
          </a:bodyPr>
          <a:lstStyle/>
          <a:p>
            <a:pPr marL="457200" indent="-457200" algn="ctr">
              <a:lnSpc>
                <a:spcPct val="100000"/>
              </a:lnSpc>
              <a:buFont typeface="+mj-lt"/>
              <a:buAutoNum type="arabicParenR" startAt="4"/>
            </a:pPr>
            <a:r>
              <a:rPr lang="en-US" sz="2800" b="1" dirty="0">
                <a:latin typeface="+mn-lt"/>
              </a:rPr>
              <a:t>Dispensationalists Teach that the Death of Christ was an Afterthought…the Church is "Plan B" in God's program.</a:t>
            </a:r>
          </a:p>
        </p:txBody>
      </p:sp>
      <p:pic>
        <p:nvPicPr>
          <p:cNvPr id="5" name="Picture 4">
            <a:extLst>
              <a:ext uri="{FF2B5EF4-FFF2-40B4-BE49-F238E27FC236}">
                <a16:creationId xmlns:a16="http://schemas.microsoft.com/office/drawing/2014/main" id="{989001AA-90A0-4362-8048-AE570CA3B2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732593"/>
            <a:ext cx="1625600" cy="914400"/>
          </a:xfrm>
          <a:prstGeom prst="rect">
            <a:avLst/>
          </a:prstGeom>
          <a:ln w="28575">
            <a:solidFill>
              <a:srgbClr val="FF0000"/>
            </a:solidFill>
          </a:ln>
        </p:spPr>
      </p:pic>
    </p:spTree>
    <p:extLst>
      <p:ext uri="{BB962C8B-B14F-4D97-AF65-F5344CB8AC3E}">
        <p14:creationId xmlns:p14="http://schemas.microsoft.com/office/powerpoint/2010/main" val="173820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8F7C1380-141E-4A27-8026-898696AE8855}"/>
              </a:ext>
            </a:extLst>
          </p:cNvPr>
          <p:cNvSpPr/>
          <p:nvPr/>
        </p:nvSpPr>
        <p:spPr>
          <a:xfrm>
            <a:off x="123937" y="138020"/>
            <a:ext cx="8896125" cy="2523768"/>
          </a:xfrm>
          <a:prstGeom prst="rect">
            <a:avLst/>
          </a:prstGeom>
        </p:spPr>
        <p:txBody>
          <a:bodyPr wrap="square">
            <a:spAutoFit/>
          </a:bodyPr>
          <a:lstStyle/>
          <a:p>
            <a:pPr algn="ctr">
              <a:spcAft>
                <a:spcPts val="1200"/>
              </a:spcAft>
            </a:pPr>
            <a:r>
              <a:rPr lang="en-US" sz="3200" b="1" dirty="0"/>
              <a:t>John 1:29</a:t>
            </a:r>
          </a:p>
          <a:p>
            <a:pPr algn="just"/>
            <a:r>
              <a:rPr lang="en-US" sz="2800" dirty="0"/>
              <a:t>The next day [John the Baptist] saw Jesus coming to him and said, “Behold, </a:t>
            </a:r>
            <a:r>
              <a:rPr lang="en-US" sz="2800" b="1" u="sng" dirty="0">
                <a:solidFill>
                  <a:srgbClr val="0000CC"/>
                </a:solidFill>
                <a:latin typeface="Calibri" panose="020F0502020204030204" pitchFamily="34" charset="0"/>
                <a:cs typeface="Calibri" panose="020F0502020204030204" pitchFamily="34" charset="0"/>
              </a:rPr>
              <a:t>the Lamb of God</a:t>
            </a:r>
            <a:r>
              <a:rPr lang="en-US" sz="2800" dirty="0"/>
              <a:t> who takes away the sin of the world!</a:t>
            </a:r>
          </a:p>
          <a:p>
            <a:endParaRPr lang="en-US" sz="3200" dirty="0"/>
          </a:p>
        </p:txBody>
      </p:sp>
      <p:pic>
        <p:nvPicPr>
          <p:cNvPr id="6" name="Picture 5">
            <a:extLst>
              <a:ext uri="{FF2B5EF4-FFF2-40B4-BE49-F238E27FC236}">
                <a16:creationId xmlns:a16="http://schemas.microsoft.com/office/drawing/2014/main" id="{81005D1A-3B97-41B7-9986-F6E77AF32CD8}"/>
              </a:ext>
            </a:extLst>
          </p:cNvPr>
          <p:cNvPicPr>
            <a:picLocks noChangeAspect="1"/>
          </p:cNvPicPr>
          <p:nvPr/>
        </p:nvPicPr>
        <p:blipFill>
          <a:blip r:embed="rId4"/>
          <a:stretch>
            <a:fillRect/>
          </a:stretch>
        </p:blipFill>
        <p:spPr>
          <a:xfrm>
            <a:off x="2939143" y="2446127"/>
            <a:ext cx="3265714" cy="2286000"/>
          </a:xfrm>
          <a:prstGeom prst="rect">
            <a:avLst/>
          </a:prstGeom>
        </p:spPr>
      </p:pic>
    </p:spTree>
    <p:extLst>
      <p:ext uri="{BB962C8B-B14F-4D97-AF65-F5344CB8AC3E}">
        <p14:creationId xmlns:p14="http://schemas.microsoft.com/office/powerpoint/2010/main" val="55280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5B32A-9229-4D39-BD90-1FB77420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38" y="91440"/>
            <a:ext cx="8896125"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8F7C1380-141E-4A27-8026-898696AE8855}"/>
              </a:ext>
            </a:extLst>
          </p:cNvPr>
          <p:cNvSpPr/>
          <p:nvPr/>
        </p:nvSpPr>
        <p:spPr>
          <a:xfrm>
            <a:off x="123937" y="138020"/>
            <a:ext cx="8896125" cy="2954655"/>
          </a:xfrm>
          <a:prstGeom prst="rect">
            <a:avLst/>
          </a:prstGeom>
        </p:spPr>
        <p:txBody>
          <a:bodyPr wrap="square">
            <a:spAutoFit/>
          </a:bodyPr>
          <a:lstStyle/>
          <a:p>
            <a:pPr algn="ctr">
              <a:spcAft>
                <a:spcPts val="1200"/>
              </a:spcAft>
            </a:pPr>
            <a:r>
              <a:rPr lang="en-US" sz="3200" b="1" dirty="0"/>
              <a:t>Revelation 13:8</a:t>
            </a:r>
          </a:p>
          <a:p>
            <a:pPr algn="just"/>
            <a:r>
              <a:rPr lang="en-US" sz="2800" dirty="0"/>
              <a:t>All who dwell on the earth will worship him, </a:t>
            </a:r>
            <a:r>
              <a:rPr lang="en-US" sz="2800" i="1" dirty="0"/>
              <a:t>everyone</a:t>
            </a:r>
            <a:r>
              <a:rPr lang="en-US" sz="2800" dirty="0"/>
              <a:t> whose name has not been written from the foundation of the world, in the book of life of </a:t>
            </a:r>
            <a:r>
              <a:rPr lang="en-US" sz="2800" b="1" u="sng" dirty="0">
                <a:solidFill>
                  <a:srgbClr val="0000CC"/>
                </a:solidFill>
                <a:latin typeface="Calibri" panose="020F0502020204030204" pitchFamily="34" charset="0"/>
                <a:cs typeface="Calibri" panose="020F0502020204030204" pitchFamily="34" charset="0"/>
              </a:rPr>
              <a:t>the Lamb who has been slain</a:t>
            </a:r>
            <a:r>
              <a:rPr lang="en-US" sz="2800" dirty="0"/>
              <a:t>.</a:t>
            </a:r>
          </a:p>
          <a:p>
            <a:endParaRPr lang="en-US" sz="3200" dirty="0"/>
          </a:p>
        </p:txBody>
      </p:sp>
      <p:pic>
        <p:nvPicPr>
          <p:cNvPr id="3" name="Picture 2">
            <a:extLst>
              <a:ext uri="{FF2B5EF4-FFF2-40B4-BE49-F238E27FC236}">
                <a16:creationId xmlns:a16="http://schemas.microsoft.com/office/drawing/2014/main" id="{7D7CCFD3-8BDD-44D7-AA57-B0BB262EEA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048000" y="2404608"/>
            <a:ext cx="3048000" cy="2286000"/>
          </a:xfrm>
          <a:prstGeom prst="rect">
            <a:avLst/>
          </a:prstGeom>
        </p:spPr>
      </p:pic>
    </p:spTree>
    <p:extLst>
      <p:ext uri="{BB962C8B-B14F-4D97-AF65-F5344CB8AC3E}">
        <p14:creationId xmlns:p14="http://schemas.microsoft.com/office/powerpoint/2010/main" val="1882629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2606</TotalTime>
  <Words>7593</Words>
  <Application>Microsoft Office PowerPoint</Application>
  <PresentationFormat>On-screen Show (4:3)</PresentationFormat>
  <Paragraphs>643</Paragraphs>
  <Slides>66</Slides>
  <Notes>66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66</vt:i4>
      </vt:variant>
    </vt:vector>
  </HeadingPairs>
  <TitlesOfParts>
    <vt:vector size="73" baseType="lpstr">
      <vt:lpstr>Arial</vt:lpstr>
      <vt:lpstr>Calibri</vt:lpstr>
      <vt:lpstr>Calibri Light</vt:lpstr>
      <vt:lpstr>Courier New</vt:lpstr>
      <vt:lpstr>Wingdings</vt:lpstr>
      <vt:lpstr>Office Theme</vt:lpstr>
      <vt:lpstr>1_Office Theme</vt:lpstr>
      <vt:lpstr>Biblical Dispensationalism</vt:lpstr>
      <vt:lpstr>Biblical Dispensationalism</vt:lpstr>
      <vt:lpstr>Review Session 9 Outline</vt:lpstr>
      <vt:lpstr>Session 9 Outline</vt:lpstr>
      <vt:lpstr>Dispensationalists Teach that the Death of Christ was an Afterthought…the Church is "Plan B" in God's program.</vt:lpstr>
      <vt:lpstr>Dispensationalists Teach that the Death of Christ was an Afterthought…the Church is "Plan B" in God's program.</vt:lpstr>
      <vt:lpstr>Dispensationalists Teach that the Death of Christ was an Afterthought…the Church is "Plan B" in God's program.</vt:lpstr>
      <vt:lpstr>PowerPoint Presentation</vt:lpstr>
      <vt:lpstr>PowerPoint Presentation</vt:lpstr>
      <vt:lpstr>PowerPoint Presentation</vt:lpstr>
      <vt:lpstr>Dispensationalists Teach that the Death of Christ was an Afterthought…the Church is "Plan B" in God's program.</vt:lpstr>
      <vt:lpstr>Dispensationalists Teach that the Death of Christ was an Afterthought…the Church is "Plan B" in God's program.</vt:lpstr>
      <vt:lpstr>Dispensationalists Teach that the Death of Christ was an Afterthought…the Church is "Plan B" in God's program.</vt:lpstr>
      <vt:lpstr>PowerPoint Presentation</vt:lpstr>
      <vt:lpstr>PowerPoint Presentation</vt:lpstr>
      <vt:lpstr>PowerPoint Presentation</vt:lpstr>
      <vt:lpstr>“Mystery” Defined</vt:lpstr>
      <vt:lpstr>PowerPoint Presentation</vt:lpstr>
      <vt:lpstr>Origin of the Universal Church – a “Mystery” </vt:lpstr>
      <vt:lpstr>Origin of the Universal Church – a “Mystery” </vt:lpstr>
      <vt:lpstr>Dispensationalists Teach that the Death of Christ was an Afterthought…the Church is "Plan B" in God's program.</vt:lpstr>
      <vt:lpstr>Session 9 Outline</vt:lpstr>
      <vt:lpstr>Dispensationalism is a ‘New’ doctrine.</vt:lpstr>
      <vt:lpstr>Dispensationalism is a ‘New’ doctrine.</vt:lpstr>
      <vt:lpstr>Charles Ryrie Dispensationalism, pgs. 215, 218</vt:lpstr>
      <vt:lpstr>Charles Ryrie Dispensationalism, pgs. 215, 218 (Cont’d)</vt:lpstr>
      <vt:lpstr>Dispensationalism is a ‘New’ doctrine.</vt:lpstr>
      <vt:lpstr>Dispensationalism is a ‘New’ doctrine.</vt:lpstr>
      <vt:lpstr>Session 9 Outline</vt:lpstr>
      <vt:lpstr>Dispensationalism Teaches a ‘Secret Rapture’.</vt:lpstr>
      <vt:lpstr>PowerPoint Presentation</vt:lpstr>
      <vt:lpstr>Dispensationalism Teaches a ‘Secret Rapture’.</vt:lpstr>
      <vt:lpstr>Dispensationalism Teaches a ‘Secret Rapture’.</vt:lpstr>
      <vt:lpstr>PowerPoint Presentation</vt:lpstr>
      <vt:lpstr>Dispensationalism Teaches a ‘Secret Rapture’.</vt:lpstr>
      <vt:lpstr>PowerPoint Presentation</vt:lpstr>
      <vt:lpstr>PowerPoint Presentation</vt:lpstr>
      <vt:lpstr>Dispensationalism Teaches a ‘Secret Rapture’.</vt:lpstr>
      <vt:lpstr>PowerPoint Presentation</vt:lpstr>
      <vt:lpstr>Dispensationalism Teaches a ‘Secret Rapture’.</vt:lpstr>
      <vt:lpstr>PowerPoint Presentation</vt:lpstr>
      <vt:lpstr>Session 10 Outline</vt:lpstr>
      <vt:lpstr>Dispensationalism falsely claims that God made a bona fide offer of the kingdom to Israel.</vt:lpstr>
      <vt:lpstr>Dispensationalism falsely claims that God made a bona fide offer of the kingdom to Israel.</vt:lpstr>
      <vt:lpstr>Dispensationalism falsely claims that God made a bona fide offer of the kingdom to Israel.</vt:lpstr>
      <vt:lpstr>PowerPoint Presentation</vt:lpstr>
      <vt:lpstr>Dispensationalism falsely claims that God made a bona fide offer of the kingdom to Israel.</vt:lpstr>
      <vt:lpstr>PowerPoint Presentation</vt:lpstr>
      <vt:lpstr>Dispensationalism falsely claims that God made a bona fide offer of the kingdom to Israel.</vt:lpstr>
      <vt:lpstr>Dispensationalism falsely claims that God made a bona fide offer of the kingdom to Israel.</vt:lpstr>
      <vt:lpstr>PowerPoint Presentation</vt:lpstr>
      <vt:lpstr>PowerPoint Presentation</vt:lpstr>
      <vt:lpstr>PowerPoint Presentation</vt:lpstr>
      <vt:lpstr>Dispensationalism falsely claims that God made a bona fide offer of the kingdom to Israel.</vt:lpstr>
      <vt:lpstr>Dispensationalism falsely claims that God made a bona fide offer of the kingdom to Israel.</vt:lpstr>
      <vt:lpstr>Session 10 Outline</vt:lpstr>
      <vt:lpstr>Dispensationalists revere C. I. Scofield but he was an immoral man, not qualified to be a spiritual leader.</vt:lpstr>
      <vt:lpstr>Dispensationalists revere C. I. Scofield but he was an immoral man, not qualified to be a spiritual leader.</vt:lpstr>
      <vt:lpstr>Dispensationalists revere C. I. Scofield but he was an immoral man, not qualified to be a spiritual leader.</vt:lpstr>
      <vt:lpstr>Dispensationalists revere C. I. Scofield but he was an immoral man, not qualified to be a spiritual leader.</vt:lpstr>
      <vt:lpstr>Dispensationalists revere C. I. Scofield but he was an immoral man, not qualified to be a spiritual leader.</vt:lpstr>
      <vt:lpstr>Dispensationalists revere C. I. Scofield but he was an immoral man, not qualified to be a spiritual leader.</vt:lpstr>
      <vt:lpstr>CONCLUSION</vt:lpstr>
      <vt:lpstr>Sessions 8-10 Outline</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Dispensationalism</dc:title>
  <dc:creator>Jim McGowan</dc:creator>
  <cp:lastModifiedBy>Jim McGowan</cp:lastModifiedBy>
  <cp:revision>327</cp:revision>
  <cp:lastPrinted>2020-09-30T15:18:29Z</cp:lastPrinted>
  <dcterms:created xsi:type="dcterms:W3CDTF">2017-05-04T21:12:46Z</dcterms:created>
  <dcterms:modified xsi:type="dcterms:W3CDTF">2020-09-30T15:18:48Z</dcterms:modified>
</cp:coreProperties>
</file>