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2" r:id="rId2"/>
  </p:sldMasterIdLst>
  <p:notesMasterIdLst>
    <p:notesMasterId r:id="rId132"/>
  </p:notesMasterIdLst>
  <p:handoutMasterIdLst>
    <p:handoutMasterId r:id="rId133"/>
  </p:handoutMasterIdLst>
  <p:sldIdLst>
    <p:sldId id="2293" r:id="rId3"/>
    <p:sldId id="2064" r:id="rId4"/>
    <p:sldId id="1984" r:id="rId5"/>
    <p:sldId id="2038" r:id="rId6"/>
    <p:sldId id="2307" r:id="rId7"/>
    <p:sldId id="2257" r:id="rId8"/>
    <p:sldId id="6535" r:id="rId9"/>
    <p:sldId id="2308" r:id="rId10"/>
    <p:sldId id="2294" r:id="rId11"/>
    <p:sldId id="2115" r:id="rId12"/>
    <p:sldId id="1977" r:id="rId13"/>
    <p:sldId id="2040" r:id="rId14"/>
    <p:sldId id="2346" r:id="rId15"/>
    <p:sldId id="2347" r:id="rId16"/>
    <p:sldId id="2348" r:id="rId17"/>
    <p:sldId id="2295" r:id="rId18"/>
    <p:sldId id="2296" r:id="rId19"/>
    <p:sldId id="2042" r:id="rId20"/>
    <p:sldId id="2297" r:id="rId21"/>
    <p:sldId id="2043" r:id="rId22"/>
    <p:sldId id="2309" r:id="rId23"/>
    <p:sldId id="1983" r:id="rId24"/>
    <p:sldId id="6536" r:id="rId25"/>
    <p:sldId id="2247" r:id="rId26"/>
    <p:sldId id="2248" r:id="rId27"/>
    <p:sldId id="2249" r:id="rId28"/>
    <p:sldId id="5600" r:id="rId29"/>
    <p:sldId id="2310" r:id="rId30"/>
    <p:sldId id="6576" r:id="rId31"/>
    <p:sldId id="6546" r:id="rId32"/>
    <p:sldId id="2311" r:id="rId33"/>
    <p:sldId id="2312" r:id="rId34"/>
    <p:sldId id="5553" r:id="rId35"/>
    <p:sldId id="2315" r:id="rId36"/>
    <p:sldId id="2316" r:id="rId37"/>
    <p:sldId id="2317" r:id="rId38"/>
    <p:sldId id="6544" r:id="rId39"/>
    <p:sldId id="2298" r:id="rId40"/>
    <p:sldId id="3030" r:id="rId41"/>
    <p:sldId id="3149" r:id="rId42"/>
    <p:sldId id="5370" r:id="rId43"/>
    <p:sldId id="2927" r:id="rId44"/>
    <p:sldId id="3037" r:id="rId45"/>
    <p:sldId id="5545" r:id="rId46"/>
    <p:sldId id="6520" r:id="rId47"/>
    <p:sldId id="2044" r:id="rId48"/>
    <p:sldId id="2318" r:id="rId49"/>
    <p:sldId id="6541" r:id="rId50"/>
    <p:sldId id="2319" r:id="rId51"/>
    <p:sldId id="2045" r:id="rId52"/>
    <p:sldId id="2349" r:id="rId53"/>
    <p:sldId id="6547" r:id="rId54"/>
    <p:sldId id="2350" r:id="rId55"/>
    <p:sldId id="2604" r:id="rId56"/>
    <p:sldId id="3089" r:id="rId57"/>
    <p:sldId id="5818" r:id="rId58"/>
    <p:sldId id="2304" r:id="rId59"/>
    <p:sldId id="1161" r:id="rId60"/>
    <p:sldId id="6548" r:id="rId61"/>
    <p:sldId id="6549" r:id="rId62"/>
    <p:sldId id="2351" r:id="rId63"/>
    <p:sldId id="2299" r:id="rId64"/>
    <p:sldId id="2046" r:id="rId65"/>
    <p:sldId id="2320" r:id="rId66"/>
    <p:sldId id="2184" r:id="rId67"/>
    <p:sldId id="6505" r:id="rId68"/>
    <p:sldId id="2321" r:id="rId69"/>
    <p:sldId id="6550" r:id="rId70"/>
    <p:sldId id="6551" r:id="rId71"/>
    <p:sldId id="2048" r:id="rId72"/>
    <p:sldId id="2352" r:id="rId73"/>
    <p:sldId id="6569" r:id="rId74"/>
    <p:sldId id="2353" r:id="rId75"/>
    <p:sldId id="6553" r:id="rId76"/>
    <p:sldId id="5550" r:id="rId77"/>
    <p:sldId id="5551" r:id="rId78"/>
    <p:sldId id="4188" r:id="rId79"/>
    <p:sldId id="6554" r:id="rId80"/>
    <p:sldId id="2354" r:id="rId81"/>
    <p:sldId id="2302" r:id="rId82"/>
    <p:sldId id="2290" r:id="rId83"/>
    <p:sldId id="2303" r:id="rId84"/>
    <p:sldId id="2355" r:id="rId85"/>
    <p:sldId id="2356" r:id="rId86"/>
    <p:sldId id="2357" r:id="rId87"/>
    <p:sldId id="6555" r:id="rId88"/>
    <p:sldId id="2300" r:id="rId89"/>
    <p:sldId id="962" r:id="rId90"/>
    <p:sldId id="2342" r:id="rId91"/>
    <p:sldId id="6570" r:id="rId92"/>
    <p:sldId id="2332" r:id="rId93"/>
    <p:sldId id="6557" r:id="rId94"/>
    <p:sldId id="6556" r:id="rId95"/>
    <p:sldId id="6571" r:id="rId96"/>
    <p:sldId id="6558" r:id="rId97"/>
    <p:sldId id="6559" r:id="rId98"/>
    <p:sldId id="6561" r:id="rId99"/>
    <p:sldId id="6560" r:id="rId100"/>
    <p:sldId id="6562" r:id="rId101"/>
    <p:sldId id="6563" r:id="rId102"/>
    <p:sldId id="6564" r:id="rId103"/>
    <p:sldId id="6572" r:id="rId104"/>
    <p:sldId id="6565" r:id="rId105"/>
    <p:sldId id="2050" r:id="rId106"/>
    <p:sldId id="2322" r:id="rId107"/>
    <p:sldId id="2323" r:id="rId108"/>
    <p:sldId id="6575" r:id="rId109"/>
    <p:sldId id="2051" r:id="rId110"/>
    <p:sldId id="2324" r:id="rId111"/>
    <p:sldId id="2325" r:id="rId112"/>
    <p:sldId id="2326" r:id="rId113"/>
    <p:sldId id="6566" r:id="rId114"/>
    <p:sldId id="6479" r:id="rId115"/>
    <p:sldId id="2327" r:id="rId116"/>
    <p:sldId id="2328" r:id="rId117"/>
    <p:sldId id="6567" r:id="rId118"/>
    <p:sldId id="2329" r:id="rId119"/>
    <p:sldId id="6568" r:id="rId120"/>
    <p:sldId id="2306" r:id="rId121"/>
    <p:sldId id="2330" r:id="rId122"/>
    <p:sldId id="2287" r:id="rId123"/>
    <p:sldId id="2331" r:id="rId124"/>
    <p:sldId id="2053" r:id="rId125"/>
    <p:sldId id="6573" r:id="rId126"/>
    <p:sldId id="6574" r:id="rId127"/>
    <p:sldId id="2033" r:id="rId128"/>
    <p:sldId id="2301" r:id="rId129"/>
    <p:sldId id="2055" r:id="rId130"/>
    <p:sldId id="6290" r:id="rId131"/>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CC"/>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varScale="1">
        <p:scale>
          <a:sx n="57" d="100"/>
          <a:sy n="57"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42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1ADDFDB-6E18-4CC8-83D0-0138A413A5E0}"/>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Genesis 008 </a:t>
            </a:r>
          </a:p>
          <a:p>
            <a:pPr algn="ctr">
              <a:defRPr/>
            </a:pPr>
            <a:r>
              <a:rPr lang="en-US" sz="1300" dirty="0">
                <a:latin typeface="Calibri" panose="020F0502020204030204" pitchFamily="34" charset="0"/>
                <a:cs typeface="Calibri" panose="020F0502020204030204" pitchFamily="34" charset="0"/>
              </a:rPr>
              <a:t>09-27-2020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9/26/2020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96A9A7D0-1BF2-4850-B805-F001AF8E1668}" type="slidenum">
              <a:rPr lang="en-US" altLang="en-US" sz="1200"/>
              <a:pPr/>
              <a:t>58</a:t>
            </a:fld>
            <a:endParaRPr lang="en-US" alt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And the streets are made of what? Gold. When a man heard he was about to die, he desperately gathered up his life’s greatest accumulation—gold bars. When he did finally enter heaven, toting the heaven load, one angel poked another angel in the ribs. He said, “Hey, look, that guy brought pavement!” </a:t>
            </a:r>
          </a:p>
        </p:txBody>
      </p:sp>
    </p:spTree>
    <p:extLst>
      <p:ext uri="{BB962C8B-B14F-4D97-AF65-F5344CB8AC3E}">
        <p14:creationId xmlns:p14="http://schemas.microsoft.com/office/powerpoint/2010/main" val="95741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129</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9/26/2020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6355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9/26/2020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1617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347457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905D6868-5447-466D-AA4D-6425132AAA06}"/>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CA51BD1-C15B-4517-9060-7FB1A9FA6E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2833B76-E940-47BC-B29D-66C5ADC06BFA}"/>
              </a:ext>
            </a:extLst>
          </p:cNvPr>
          <p:cNvSpPr>
            <a:spLocks noGrp="1"/>
          </p:cNvSpPr>
          <p:nvPr>
            <p:ph type="sldNum" sz="quarter" idx="12"/>
          </p:nvPr>
        </p:nvSpPr>
        <p:spPr/>
        <p:txBody>
          <a:bodyPr/>
          <a:lstStyle>
            <a:lvl1pPr>
              <a:defRPr/>
            </a:lvl1pPr>
          </a:lstStyle>
          <a:p>
            <a:fld id="{44D48CB0-71BD-4942-8931-98B62F66DEB8}" type="slidenum">
              <a:rPr lang="en-US" altLang="en-US"/>
              <a:pPr/>
              <a:t>‹#›</a:t>
            </a:fld>
            <a:endParaRPr lang="en-US" altLang="en-US"/>
          </a:p>
        </p:txBody>
      </p:sp>
    </p:spTree>
    <p:extLst>
      <p:ext uri="{BB962C8B-B14F-4D97-AF65-F5344CB8AC3E}">
        <p14:creationId xmlns:p14="http://schemas.microsoft.com/office/powerpoint/2010/main" val="2622814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F1219C8-A6BD-49EF-BE98-E554E48F3D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35" r:id="rId12"/>
    <p:sldLayoutId id="2147488936" r:id="rId13"/>
    <p:sldLayoutId id="2147488937" r:id="rId14"/>
    <p:sldLayoutId id="214748893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23" r:id="rId1"/>
    <p:sldLayoutId id="2147488924" r:id="rId2"/>
    <p:sldLayoutId id="2147488925" r:id="rId3"/>
    <p:sldLayoutId id="2147488926" r:id="rId4"/>
    <p:sldLayoutId id="2147488927" r:id="rId5"/>
    <p:sldLayoutId id="2147488928" r:id="rId6"/>
    <p:sldLayoutId id="2147488929" r:id="rId7"/>
    <p:sldLayoutId id="2147488930" r:id="rId8"/>
    <p:sldLayoutId id="2147488931" r:id="rId9"/>
    <p:sldLayoutId id="2147488932" r:id="rId10"/>
    <p:sldLayoutId id="2147488933" r:id="rId11"/>
    <p:sldLayoutId id="2147488934"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0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Genesis 2:4-25</a:t>
            </a:r>
            <a:endParaRPr lang="en-US" sz="3600" kern="0" dirty="0">
              <a:sym typeface="Symbol" pitchFamily="18" charset="2"/>
            </a:endParaRPr>
          </a:p>
          <a:p>
            <a:pPr algn="ctr" eaLnBrk="1" hangingPunct="1"/>
            <a:r>
              <a:rPr lang="en-US" sz="3600" kern="0" dirty="0">
                <a:sym typeface="Symbol" pitchFamily="18" charset="2"/>
              </a:rPr>
              <a:t>Creation of the Anthropos</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41F75-D0A1-42BA-8F45-9A8B0E3B4D63}"/>
              </a:ext>
            </a:extLst>
          </p:cNvPr>
          <p:cNvSpPr>
            <a:spLocks noGrp="1"/>
          </p:cNvSpPr>
          <p:nvPr>
            <p:ph idx="4294967295"/>
          </p:nvPr>
        </p:nvSpPr>
        <p:spPr>
          <a:xfrm>
            <a:off x="3962400" y="1409700"/>
            <a:ext cx="4953000" cy="4762500"/>
          </a:xfrm>
        </p:spPr>
        <p:txBody>
          <a:bodyPr/>
          <a:lstStyle/>
          <a:p>
            <a:pPr marL="573088" indent="-573088">
              <a:buSzPct val="100000"/>
              <a:buFont typeface="+mj-lt"/>
              <a:buAutoNum type="arabicPeriod"/>
            </a:pPr>
            <a:r>
              <a:rPr lang="en-US" sz="3600" dirty="0">
                <a:effectLst/>
              </a:rPr>
              <a:t>Charles Darwin </a:t>
            </a:r>
          </a:p>
          <a:p>
            <a:pPr marL="573088" indent="-573088">
              <a:buSzPct val="100000"/>
              <a:buFont typeface="+mj-lt"/>
              <a:buAutoNum type="arabicPeriod"/>
            </a:pPr>
            <a:r>
              <a:rPr lang="en-US" sz="3600" dirty="0">
                <a:effectLst/>
              </a:rPr>
              <a:t>Karl Marx </a:t>
            </a:r>
          </a:p>
          <a:p>
            <a:pPr marL="573088" indent="-573088">
              <a:buSzPct val="100000"/>
              <a:buFont typeface="+mj-lt"/>
              <a:buAutoNum type="arabicPeriod"/>
            </a:pPr>
            <a:r>
              <a:rPr lang="en-US" sz="3600" b="1" u="sng" dirty="0">
                <a:solidFill>
                  <a:srgbClr val="FFFFCC"/>
                </a:solidFill>
                <a:effectLst/>
              </a:rPr>
              <a:t>Julius Wellhausen</a:t>
            </a:r>
            <a:r>
              <a:rPr lang="en-US" sz="3600" dirty="0">
                <a:effectLst/>
              </a:rPr>
              <a:t> </a:t>
            </a:r>
          </a:p>
          <a:p>
            <a:pPr marL="573088" indent="-573088">
              <a:buSzPct val="100000"/>
              <a:buFont typeface="+mj-lt"/>
              <a:buAutoNum type="arabicPeriod"/>
            </a:pPr>
            <a:r>
              <a:rPr lang="en-US" sz="3600" dirty="0">
                <a:effectLst/>
              </a:rPr>
              <a:t>John Dewey </a:t>
            </a:r>
          </a:p>
          <a:p>
            <a:pPr marL="573088" indent="-573088">
              <a:buSzPct val="100000"/>
              <a:buFont typeface="+mj-lt"/>
              <a:buAutoNum type="arabicPeriod"/>
            </a:pPr>
            <a:r>
              <a:rPr lang="en-US" sz="3600" dirty="0">
                <a:effectLst/>
              </a:rPr>
              <a:t>Sigmund Freud </a:t>
            </a:r>
          </a:p>
          <a:p>
            <a:pPr marL="573088" indent="-573088">
              <a:buSzPct val="100000"/>
              <a:buFont typeface="+mj-lt"/>
              <a:buAutoNum type="arabicPeriod"/>
            </a:pPr>
            <a:r>
              <a:rPr lang="en-US" sz="3600" dirty="0">
                <a:effectLst/>
              </a:rPr>
              <a:t>John Maynard Keynes </a:t>
            </a:r>
          </a:p>
          <a:p>
            <a:pPr marL="573088" indent="-573088">
              <a:buSzPct val="100000"/>
              <a:buFont typeface="+mj-lt"/>
              <a:buAutoNum type="arabicPeriod"/>
            </a:pPr>
            <a:r>
              <a:rPr lang="en-US" sz="3600" dirty="0">
                <a:effectLst/>
              </a:rPr>
              <a:t>Soren Kierkegaard</a:t>
            </a:r>
            <a:endParaRPr lang="en-US" sz="3600" dirty="0"/>
          </a:p>
        </p:txBody>
      </p:sp>
      <p:pic>
        <p:nvPicPr>
          <p:cNvPr id="1028" name="Picture 4" descr="Seven Men Who Rule the World From the Grave by [Dave Breese]">
            <a:extLst>
              <a:ext uri="{FF2B5EF4-FFF2-40B4-BE49-F238E27FC236}">
                <a16:creationId xmlns:a16="http://schemas.microsoft.com/office/drawing/2014/main" id="{B405C6BF-E143-4C2F-9FE2-B8BA750443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409700"/>
            <a:ext cx="31623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0B03BC2F-C2A2-4D89-AAA3-97C4D9CD63D8}"/>
              </a:ext>
            </a:extLst>
          </p:cNvPr>
          <p:cNvSpPr txBox="1">
            <a:spLocks noChangeArrowheads="1"/>
          </p:cNvSpPr>
          <p:nvPr/>
        </p:nvSpPr>
        <p:spPr>
          <a:xfrm>
            <a:off x="685800" y="225425"/>
            <a:ext cx="7772400" cy="917575"/>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t>AUTHORSHIP</a:t>
            </a:r>
          </a:p>
        </p:txBody>
      </p:sp>
    </p:spTree>
    <p:extLst>
      <p:ext uri="{BB962C8B-B14F-4D97-AF65-F5344CB8AC3E}">
        <p14:creationId xmlns:p14="http://schemas.microsoft.com/office/powerpoint/2010/main" val="3828802997"/>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2BC7FF52-F87D-43CC-BAB0-6C136FC518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614043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F024-F37C-4755-8CCC-BF0C118239A1}"/>
              </a:ext>
            </a:extLst>
          </p:cNvPr>
          <p:cNvSpPr>
            <a:spLocks noGrp="1"/>
          </p:cNvSpPr>
          <p:nvPr>
            <p:ph type="title"/>
          </p:nvPr>
        </p:nvSpPr>
        <p:spPr>
          <a:xfrm>
            <a:off x="2857500" y="228600"/>
            <a:ext cx="3429000" cy="642065"/>
          </a:xfrm>
        </p:spPr>
        <p:txBody>
          <a:bodyPr/>
          <a:lstStyle/>
          <a:p>
            <a:pPr algn="ctr"/>
            <a:r>
              <a:rPr lang="en-US" sz="3600" dirty="0">
                <a:effectLst>
                  <a:outerShdw blurRad="38100" dist="38100" dir="2700000" algn="tl">
                    <a:srgbClr val="000000">
                      <a:alpha val="43137"/>
                    </a:srgbClr>
                  </a:outerShdw>
                </a:effectLst>
              </a:rPr>
              <a:t>Day Six Activities</a:t>
            </a:r>
          </a:p>
        </p:txBody>
      </p:sp>
      <p:sp>
        <p:nvSpPr>
          <p:cNvPr id="5" name="TextBox 4">
            <a:extLst>
              <a:ext uri="{FF2B5EF4-FFF2-40B4-BE49-F238E27FC236}">
                <a16:creationId xmlns:a16="http://schemas.microsoft.com/office/drawing/2014/main" id="{F1F2894A-42E2-4078-BF5C-626E8B0EF167}"/>
              </a:ext>
            </a:extLst>
          </p:cNvPr>
          <p:cNvSpPr txBox="1"/>
          <p:nvPr/>
        </p:nvSpPr>
        <p:spPr>
          <a:xfrm>
            <a:off x="133350" y="1043087"/>
            <a:ext cx="8877300" cy="4862870"/>
          </a:xfrm>
          <a:prstGeom prst="rect">
            <a:avLst/>
          </a:prstGeom>
          <a:noFill/>
        </p:spPr>
        <p:txBody>
          <a:bodyPr wrap="square">
            <a:spAutoFit/>
          </a:bodyPr>
          <a:lstStyle/>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the livestock, beasts of the earth, &amp; everything that creeps on the earth</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Adam</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planted the garden</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talked to Adam</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brought certain animals to Adam</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 named these animals</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Eve</a:t>
            </a:r>
          </a:p>
        </p:txBody>
      </p:sp>
      <p:pic>
        <p:nvPicPr>
          <p:cNvPr id="7" name="Picture 8">
            <a:extLst>
              <a:ext uri="{FF2B5EF4-FFF2-40B4-BE49-F238E27FC236}">
                <a16:creationId xmlns:a16="http://schemas.microsoft.com/office/drawing/2014/main" id="{CCE81A08-2CC0-4B11-BE45-A5242D472B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65500"/>
          <a:stretch>
            <a:fillRect/>
          </a:stretch>
        </p:blipFill>
        <p:spPr bwMode="auto">
          <a:xfrm>
            <a:off x="5691670" y="2433665"/>
            <a:ext cx="2842730" cy="1452535"/>
          </a:xfrm>
          <a:prstGeom prst="rect">
            <a:avLst/>
          </a:prstGeom>
          <a:noFill/>
          <a:ln w="9525">
            <a:noFill/>
            <a:miter lim="800000"/>
            <a:headEnd/>
            <a:tailEnd/>
          </a:ln>
        </p:spPr>
      </p:pic>
      <p:sp>
        <p:nvSpPr>
          <p:cNvPr id="8" name="Rectangle 2">
            <a:extLst>
              <a:ext uri="{FF2B5EF4-FFF2-40B4-BE49-F238E27FC236}">
                <a16:creationId xmlns:a16="http://schemas.microsoft.com/office/drawing/2014/main" id="{DAFDC049-3AD2-4522-8EEA-A0B40D49E872}"/>
              </a:ext>
            </a:extLst>
          </p:cNvPr>
          <p:cNvSpPr txBox="1">
            <a:spLocks noChangeArrowheads="1"/>
          </p:cNvSpPr>
          <p:nvPr/>
        </p:nvSpPr>
        <p:spPr bwMode="auto">
          <a:xfrm>
            <a:off x="685800" y="632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Mark Van </a:t>
            </a:r>
            <a:r>
              <a:rPr lang="en-US" sz="1600" kern="0" dirty="0" err="1">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Bebber</a:t>
            </a: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 and Paul S. Taylor, </a:t>
            </a:r>
            <a:r>
              <a:rPr lang="en-US" sz="1600" i="1"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Creation and Time: A Report on the Progressive Creationist Book by Hugh Ross</a:t>
            </a: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 (Gilbert, AZ: Eden Communications, 1994), 82</a:t>
            </a:r>
            <a:endParaRPr lang="en-US" sz="24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1CC71D4-A11B-4AEA-9679-48DD2F4429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924559841"/>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identified (Gen. 2:18)</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recognized (Gen. 2:19-20)</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67456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idx="4294967295"/>
          </p:nvPr>
        </p:nvSpPr>
        <p:spPr>
          <a:xfrm>
            <a:off x="2476500" y="228600"/>
            <a:ext cx="4191000" cy="914400"/>
          </a:xfrm>
        </p:spPr>
        <p:txBody>
          <a:bodyPr lIns="91440" tIns="45720" rIns="91440" bIns="45720"/>
          <a:lstStyle/>
          <a:p>
            <a:pPr algn="ctr" eaLnBrk="1" hangingPunct="1">
              <a:defRPr/>
            </a:pPr>
            <a:r>
              <a:rPr lang="en-US" sz="3600" dirty="0">
                <a:effectLst>
                  <a:outerShdw blurRad="38100" dist="38100" dir="2700000" algn="tl">
                    <a:srgbClr val="000000">
                      <a:alpha val="43137"/>
                    </a:srgbClr>
                  </a:outerShdw>
                </a:effectLst>
              </a:rPr>
              <a:t>Evangelical Feminism</a:t>
            </a:r>
          </a:p>
        </p:txBody>
      </p:sp>
      <p:sp>
        <p:nvSpPr>
          <p:cNvPr id="16387" name="Rectangle 5"/>
          <p:cNvSpPr>
            <a:spLocks noGrp="1" noChangeArrowheads="1"/>
          </p:cNvSpPr>
          <p:nvPr>
            <p:ph type="body" idx="4294967295"/>
          </p:nvPr>
        </p:nvSpPr>
        <p:spPr>
          <a:xfrm>
            <a:off x="304800" y="2057401"/>
            <a:ext cx="6096000" cy="2438400"/>
          </a:xfrm>
          <a:noFill/>
        </p:spPr>
        <p:txBody>
          <a:bodyPr/>
          <a:lstStyle/>
          <a:p>
            <a:pPr marL="0" indent="0" algn="just" eaLnBrk="1" hangingPunct="1">
              <a:buFont typeface="Wingdings" pitchFamily="2" charset="2"/>
              <a:buNone/>
            </a:pPr>
            <a:r>
              <a:rPr lang="en-US" dirty="0">
                <a:effectLst>
                  <a:outerShdw blurRad="38100" dist="38100" dir="2700000" algn="tl">
                    <a:srgbClr val="000000">
                      <a:alpha val="43137"/>
                    </a:srgbClr>
                  </a:outerShdw>
                </a:effectLst>
              </a:rPr>
              <a:t>A theological movement within the evangelical church that seeks to abolish all gender role distinctions within marriage and the church</a:t>
            </a:r>
          </a:p>
        </p:txBody>
      </p:sp>
      <p:pic>
        <p:nvPicPr>
          <p:cNvPr id="206855"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934200" y="2001193"/>
            <a:ext cx="1902049" cy="2855614"/>
          </a:xfrm>
          <a:prstGeom prst="ellipse">
            <a:avLst/>
          </a:prstGeom>
          <a:gradFill>
            <a:gsLst>
              <a:gs pos="0">
                <a:schemeClr val="accent2">
                  <a:lumMod val="75000"/>
                </a:schemeClr>
              </a:gs>
              <a:gs pos="50000">
                <a:schemeClr val="accent1">
                  <a:shade val="67500"/>
                  <a:satMod val="115000"/>
                </a:schemeClr>
              </a:gs>
              <a:gs pos="100000">
                <a:schemeClr val="accent1">
                  <a:shade val="100000"/>
                  <a:satMod val="115000"/>
                </a:schemeClr>
              </a:gs>
            </a:gsLst>
            <a:lin ang="5400000" scaled="0"/>
          </a:gradFill>
          <a:ln>
            <a:noFill/>
          </a:ln>
        </p:spPr>
      </p:pic>
      <p:pic>
        <p:nvPicPr>
          <p:cNvPr id="5" name="Picture 4" descr="C:\Users\awoods\Pictures\Microsoft Clip Organizer\j0364212.wmf">
            <a:extLst>
              <a:ext uri="{FF2B5EF4-FFF2-40B4-BE49-F238E27FC236}">
                <a16:creationId xmlns:a16="http://schemas.microsoft.com/office/drawing/2014/main" id="{2A2A521B-A854-41B0-A46F-EB6F3A871E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DADF3AB9-7E7F-4356-BFD0-4508DA5DD6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Male headship</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Genesis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p:cNvSpPr>
            <a:spLocks noGrp="1" noChangeArrowheads="1"/>
          </p:cNvSpPr>
          <p:nvPr>
            <p:ph type="body" idx="1"/>
          </p:nvPr>
        </p:nvSpPr>
        <p:spPr>
          <a:xfrm>
            <a:off x="1390650" y="1828801"/>
            <a:ext cx="6362700" cy="2133600"/>
          </a:xfrm>
        </p:spPr>
        <p:txBody>
          <a:bodyPr/>
          <a:lstStyle/>
          <a:p>
            <a:pPr marL="461963" indent="-461963" eaLnBrk="1" hangingPunct="1">
              <a:spcBef>
                <a:spcPts val="0"/>
              </a:spcBef>
              <a:spcAft>
                <a:spcPts val="3600"/>
              </a:spcAft>
              <a:defRPr/>
            </a:pPr>
            <a:r>
              <a:rPr lang="en-US" dirty="0">
                <a:latin typeface="Calibri" panose="020F0502020204030204" pitchFamily="34" charset="0"/>
              </a:rPr>
              <a:t>Order – 1 Tim 2:11-13; transcends post-fall culture</a:t>
            </a:r>
          </a:p>
          <a:p>
            <a:pPr marL="461963" indent="-461963" eaLnBrk="1" hangingPunct="1">
              <a:spcBef>
                <a:spcPts val="0"/>
              </a:spcBef>
              <a:spcAft>
                <a:spcPts val="3600"/>
              </a:spcAft>
              <a:defRPr/>
            </a:pPr>
            <a:r>
              <a:rPr lang="en-US" dirty="0">
                <a:latin typeface="Calibri" panose="020F0502020204030204" pitchFamily="34" charset="0"/>
              </a:rPr>
              <a:t>Adam named Eve (Gen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102CD5C9-6BC4-4217-BBED-6E9C44F1F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4572000"/>
            <a:ext cx="3657600" cy="1828800"/>
          </a:xfrm>
          <a:prstGeom prst="rect">
            <a:avLst/>
          </a:prstGeom>
        </p:spPr>
      </p:pic>
      <p:pic>
        <p:nvPicPr>
          <p:cNvPr id="4" name="Picture 3">
            <a:extLst>
              <a:ext uri="{FF2B5EF4-FFF2-40B4-BE49-F238E27FC236}">
                <a16:creationId xmlns:a16="http://schemas.microsoft.com/office/drawing/2014/main" id="{F8892DF8-333E-4AA4-B53D-975EA2F5D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Male headship</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Genesis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p:cNvSpPr>
            <a:spLocks noGrp="1" noChangeArrowheads="1"/>
          </p:cNvSpPr>
          <p:nvPr>
            <p:ph type="body" idx="1"/>
          </p:nvPr>
        </p:nvSpPr>
        <p:spPr>
          <a:xfrm>
            <a:off x="1390650" y="1828801"/>
            <a:ext cx="6362700" cy="2133600"/>
          </a:xfrm>
        </p:spPr>
        <p:txBody>
          <a:bodyPr/>
          <a:lstStyle/>
          <a:p>
            <a:pPr marL="461963" indent="-461963" eaLnBrk="1" hangingPunct="1">
              <a:spcBef>
                <a:spcPts val="0"/>
              </a:spcBef>
              <a:spcAft>
                <a:spcPts val="3600"/>
              </a:spcAft>
              <a:defRPr/>
            </a:pPr>
            <a:r>
              <a:rPr lang="en-US" b="1" u="sng" dirty="0">
                <a:solidFill>
                  <a:srgbClr val="FFFFCC"/>
                </a:solidFill>
                <a:latin typeface="Calibri" panose="020F0502020204030204" pitchFamily="34" charset="0"/>
              </a:rPr>
              <a:t>Order – 1 Tim 2:11-13; transcends post-fall culture</a:t>
            </a:r>
          </a:p>
          <a:p>
            <a:pPr marL="461963" indent="-461963" eaLnBrk="1" hangingPunct="1">
              <a:spcBef>
                <a:spcPts val="0"/>
              </a:spcBef>
              <a:spcAft>
                <a:spcPts val="3600"/>
              </a:spcAft>
              <a:defRPr/>
            </a:pPr>
            <a:r>
              <a:rPr lang="en-US" dirty="0">
                <a:latin typeface="Calibri" panose="020F0502020204030204" pitchFamily="34" charset="0"/>
              </a:rPr>
              <a:t>Adam named Eve (Gen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102CD5C9-6BC4-4217-BBED-6E9C44F1F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4572000"/>
            <a:ext cx="3657600" cy="1828800"/>
          </a:xfrm>
          <a:prstGeom prst="rect">
            <a:avLst/>
          </a:prstGeom>
        </p:spPr>
      </p:pic>
      <p:pic>
        <p:nvPicPr>
          <p:cNvPr id="4" name="Picture 3">
            <a:extLst>
              <a:ext uri="{FF2B5EF4-FFF2-40B4-BE49-F238E27FC236}">
                <a16:creationId xmlns:a16="http://schemas.microsoft.com/office/drawing/2014/main" id="{208459BA-9E25-4937-8F42-E508B5B095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8405315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Male headship</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Genesis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p:cNvSpPr>
            <a:spLocks noGrp="1" noChangeArrowheads="1"/>
          </p:cNvSpPr>
          <p:nvPr>
            <p:ph type="body" idx="1"/>
          </p:nvPr>
        </p:nvSpPr>
        <p:spPr>
          <a:xfrm>
            <a:off x="1390650" y="1828801"/>
            <a:ext cx="6362700" cy="2133600"/>
          </a:xfrm>
        </p:spPr>
        <p:txBody>
          <a:bodyPr/>
          <a:lstStyle/>
          <a:p>
            <a:pPr marL="461963" indent="-461963" eaLnBrk="1" hangingPunct="1">
              <a:spcBef>
                <a:spcPts val="0"/>
              </a:spcBef>
              <a:spcAft>
                <a:spcPts val="3600"/>
              </a:spcAft>
              <a:defRPr/>
            </a:pPr>
            <a:r>
              <a:rPr lang="en-US" dirty="0">
                <a:latin typeface="Calibri" panose="020F0502020204030204" pitchFamily="34" charset="0"/>
              </a:rPr>
              <a:t>Order – 1 Tim 2:11-13; transcends post-fall culture</a:t>
            </a:r>
          </a:p>
          <a:p>
            <a:pPr marL="461963" indent="-461963" eaLnBrk="1" hangingPunct="1">
              <a:spcBef>
                <a:spcPts val="0"/>
              </a:spcBef>
              <a:spcAft>
                <a:spcPts val="3600"/>
              </a:spcAft>
              <a:defRPr/>
            </a:pPr>
            <a:r>
              <a:rPr lang="en-US" b="1" u="sng" dirty="0">
                <a:solidFill>
                  <a:srgbClr val="FFFFCC"/>
                </a:solidFill>
                <a:latin typeface="Calibri" panose="020F0502020204030204" pitchFamily="34" charset="0"/>
              </a:rPr>
              <a:t>Adam named Eve (Gen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102CD5C9-6BC4-4217-BBED-6E9C44F1F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4572000"/>
            <a:ext cx="3657600" cy="1828800"/>
          </a:xfrm>
          <a:prstGeom prst="rect">
            <a:avLst/>
          </a:prstGeom>
        </p:spPr>
      </p:pic>
      <p:pic>
        <p:nvPicPr>
          <p:cNvPr id="4" name="Picture 3">
            <a:extLst>
              <a:ext uri="{FF2B5EF4-FFF2-40B4-BE49-F238E27FC236}">
                <a16:creationId xmlns:a16="http://schemas.microsoft.com/office/drawing/2014/main" id="{175C6ED5-4ADE-4135-88A7-FFB28BFB6B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1374696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7458974" cy="685800"/>
          </a:xfrm>
        </p:spPr>
        <p:txBody>
          <a:bodyPr/>
          <a:lstStyle/>
          <a:p>
            <a:pPr algn="ctr" eaLnBrk="1" hangingPunct="1"/>
            <a:r>
              <a:rPr lang="en-US" sz="3600" dirty="0"/>
              <a:t>Biblical Significance of Naming</a:t>
            </a:r>
          </a:p>
        </p:txBody>
      </p:sp>
      <p:sp>
        <p:nvSpPr>
          <p:cNvPr id="6147" name="Rectangle 3"/>
          <p:cNvSpPr>
            <a:spLocks noGrp="1" noChangeArrowheads="1"/>
          </p:cNvSpPr>
          <p:nvPr>
            <p:ph type="body" idx="1"/>
          </p:nvPr>
        </p:nvSpPr>
        <p:spPr>
          <a:xfrm>
            <a:off x="4957313" y="1676400"/>
            <a:ext cx="3729487" cy="3886200"/>
          </a:xfrm>
        </p:spPr>
        <p:txBody>
          <a:bodyPr/>
          <a:lstStyle/>
          <a:p>
            <a:pPr marL="461963" indent="-461963">
              <a:spcBef>
                <a:spcPts val="0"/>
              </a:spcBef>
              <a:spcAft>
                <a:spcPts val="2400"/>
              </a:spcAft>
              <a:defRPr/>
            </a:pPr>
            <a:r>
              <a:rPr lang="en-US" dirty="0">
                <a:effectLst/>
              </a:rPr>
              <a:t>Genesis 1:8</a:t>
            </a:r>
          </a:p>
          <a:p>
            <a:pPr marL="461963" indent="-461963">
              <a:spcBef>
                <a:spcPts val="0"/>
              </a:spcBef>
              <a:spcAft>
                <a:spcPts val="2400"/>
              </a:spcAft>
              <a:defRPr/>
            </a:pPr>
            <a:r>
              <a:rPr lang="en-US" dirty="0">
                <a:effectLst/>
              </a:rPr>
              <a:t>Numbers 32:37-38</a:t>
            </a:r>
          </a:p>
          <a:p>
            <a:pPr marL="461963" indent="-461963">
              <a:spcBef>
                <a:spcPts val="0"/>
              </a:spcBef>
              <a:spcAft>
                <a:spcPts val="2400"/>
              </a:spcAft>
              <a:defRPr/>
            </a:pPr>
            <a:r>
              <a:rPr lang="en-US" dirty="0">
                <a:effectLst/>
              </a:rPr>
              <a:t>2 Kings 23:24</a:t>
            </a:r>
          </a:p>
          <a:p>
            <a:pPr marL="461963" indent="-461963">
              <a:spcBef>
                <a:spcPts val="0"/>
              </a:spcBef>
              <a:spcAft>
                <a:spcPts val="2400"/>
              </a:spcAft>
              <a:defRPr/>
            </a:pPr>
            <a:r>
              <a:rPr lang="en-US" dirty="0">
                <a:effectLst/>
              </a:rPr>
              <a:t>2 Kings 24:17</a:t>
            </a:r>
          </a:p>
          <a:p>
            <a:pPr marL="461963" indent="-461963">
              <a:spcBef>
                <a:spcPts val="0"/>
              </a:spcBef>
              <a:spcAft>
                <a:spcPts val="2400"/>
              </a:spcAft>
              <a:defRPr/>
            </a:pPr>
            <a:r>
              <a:rPr lang="en-US" dirty="0">
                <a:effectLst/>
              </a:rPr>
              <a:t>Daniel 1:6-7</a:t>
            </a:r>
          </a:p>
          <a:p>
            <a:pPr eaLnBrk="1" hangingPunct="1">
              <a:lnSpc>
                <a:spcPct val="90000"/>
              </a:lnSpc>
              <a:buFont typeface="Wingdings" pitchFamily="2" charset="2"/>
              <a:buNone/>
              <a:defRPr/>
            </a:pPr>
            <a:endParaRPr lang="en-US" sz="2800" dirty="0"/>
          </a:p>
        </p:txBody>
      </p:sp>
      <p:sp>
        <p:nvSpPr>
          <p:cNvPr id="2" name="TextBox 1"/>
          <p:cNvSpPr txBox="1"/>
          <p:nvPr/>
        </p:nvSpPr>
        <p:spPr>
          <a:xfrm>
            <a:off x="4960361" y="6412468"/>
            <a:ext cx="3336813" cy="369332"/>
          </a:xfrm>
          <a:prstGeom prst="rect">
            <a:avLst/>
          </a:prstGeom>
          <a:noFill/>
        </p:spPr>
        <p:txBody>
          <a:bodyPr wrap="square" rtlCol="0">
            <a:spAutoFit/>
          </a:bodyPr>
          <a:lstStyle/>
          <a:p>
            <a:pPr algn="ctr">
              <a:spcBef>
                <a:spcPct val="50000"/>
              </a:spcBef>
            </a:pPr>
            <a:r>
              <a:rPr lang="en-US" sz="1800" dirty="0">
                <a:latin typeface="Calibri" panose="020F0502020204030204" pitchFamily="34" charset="0"/>
              </a:rPr>
              <a:t>Fruchtenbaum, </a:t>
            </a:r>
            <a:r>
              <a:rPr lang="en-US" sz="1800" i="1" dirty="0">
                <a:latin typeface="Calibri" panose="020F0502020204030204" pitchFamily="34" charset="0"/>
              </a:rPr>
              <a:t>Genesis</a:t>
            </a:r>
            <a:r>
              <a:rPr lang="en-US" sz="1800" dirty="0">
                <a:latin typeface="Calibri" panose="020F0502020204030204" pitchFamily="34" charset="0"/>
              </a:rPr>
              <a:t>, 84</a:t>
            </a:r>
          </a:p>
        </p:txBody>
      </p:sp>
      <p:pic>
        <p:nvPicPr>
          <p:cNvPr id="5" name="Picture 4">
            <a:extLst>
              <a:ext uri="{FF2B5EF4-FFF2-40B4-BE49-F238E27FC236}">
                <a16:creationId xmlns:a16="http://schemas.microsoft.com/office/drawing/2014/main" id="{BA859B39-3FD3-4278-B862-07C65A4D5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11" b="5555"/>
          <a:stretch/>
        </p:blipFill>
        <p:spPr>
          <a:xfrm>
            <a:off x="364489" y="1066800"/>
            <a:ext cx="3902711" cy="5486400"/>
          </a:xfrm>
          <a:prstGeom prst="rect">
            <a:avLst/>
          </a:prstGeom>
        </p:spPr>
      </p:pic>
    </p:spTree>
    <p:extLst>
      <p:ext uri="{BB962C8B-B14F-4D97-AF65-F5344CB8AC3E}">
        <p14:creationId xmlns:p14="http://schemas.microsoft.com/office/powerpoint/2010/main" val="1937778708"/>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3215474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228600"/>
            <a:ext cx="7772400" cy="914400"/>
          </a:xfrm>
        </p:spPr>
        <p:txBody>
          <a:bodyPr/>
          <a:lstStyle/>
          <a:p>
            <a:pPr algn="ctr" eaLnBrk="1" hangingPunct="1"/>
            <a:r>
              <a:rPr lang="en-US" sz="3600" dirty="0"/>
              <a:t>DOCUMENTARY HYPOTHESIS</a:t>
            </a:r>
          </a:p>
        </p:txBody>
      </p:sp>
      <p:sp>
        <p:nvSpPr>
          <p:cNvPr id="5123" name="Rectangle 3"/>
          <p:cNvSpPr>
            <a:spLocks noGrp="1" noChangeArrowheads="1"/>
          </p:cNvSpPr>
          <p:nvPr>
            <p:ph type="body" idx="1"/>
          </p:nvPr>
        </p:nvSpPr>
        <p:spPr>
          <a:xfrm>
            <a:off x="228600" y="1600200"/>
            <a:ext cx="5715000" cy="4114800"/>
          </a:xfrm>
        </p:spPr>
        <p:txBody>
          <a:bodyPr/>
          <a:lstStyle/>
          <a:p>
            <a:pPr marL="461963" indent="-461963" eaLnBrk="1" hangingPunct="1">
              <a:spcBef>
                <a:spcPts val="0"/>
              </a:spcBef>
              <a:spcAft>
                <a:spcPts val="3600"/>
              </a:spcAft>
              <a:defRPr/>
            </a:pPr>
            <a:r>
              <a:rPr lang="en-US" dirty="0"/>
              <a:t>J – Yahwist (850 B.C.)</a:t>
            </a:r>
          </a:p>
          <a:p>
            <a:pPr marL="461963" indent="-461963" eaLnBrk="1" hangingPunct="1">
              <a:spcBef>
                <a:spcPts val="0"/>
              </a:spcBef>
              <a:spcAft>
                <a:spcPts val="3600"/>
              </a:spcAft>
              <a:defRPr/>
            </a:pPr>
            <a:r>
              <a:rPr lang="en-US" dirty="0"/>
              <a:t>E – </a:t>
            </a:r>
            <a:r>
              <a:rPr lang="en-US" dirty="0" err="1"/>
              <a:t>Elohist</a:t>
            </a:r>
            <a:r>
              <a:rPr lang="en-US" dirty="0"/>
              <a:t> (750 B.C.)</a:t>
            </a:r>
          </a:p>
          <a:p>
            <a:pPr marL="461963" indent="-461963" eaLnBrk="1" hangingPunct="1">
              <a:spcBef>
                <a:spcPts val="0"/>
              </a:spcBef>
              <a:spcAft>
                <a:spcPts val="3600"/>
              </a:spcAft>
              <a:defRPr/>
            </a:pPr>
            <a:r>
              <a:rPr lang="en-US" dirty="0"/>
              <a:t>D – Deuteronomist (621 B.C.)</a:t>
            </a:r>
          </a:p>
          <a:p>
            <a:pPr marL="461963" indent="-461963" eaLnBrk="1" hangingPunct="1">
              <a:spcBef>
                <a:spcPts val="0"/>
              </a:spcBef>
              <a:spcAft>
                <a:spcPts val="3600"/>
              </a:spcAft>
              <a:defRPr/>
            </a:pPr>
            <a:r>
              <a:rPr lang="en-US" dirty="0"/>
              <a:t>P – Priestly code (525 B.C.)</a:t>
            </a:r>
          </a:p>
        </p:txBody>
      </p:sp>
      <p:pic>
        <p:nvPicPr>
          <p:cNvPr id="2" name="Picture 4" descr="5 Bible Lessons to Learn From the Book of Genesis | Jack Wellman">
            <a:extLst>
              <a:ext uri="{FF2B5EF4-FFF2-40B4-BE49-F238E27FC236}">
                <a16:creationId xmlns:a16="http://schemas.microsoft.com/office/drawing/2014/main" id="{AF8B4529-C26C-4113-B17B-237DE2814B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2286000"/>
            <a:ext cx="2773944"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b="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1210311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9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2900" b="1" i="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900" b="1" i="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2900" b="1" i="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2900" b="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2900" b="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17767792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Image result for trin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3013" y="183892"/>
            <a:ext cx="6657975" cy="6490216"/>
          </a:xfrm>
          <a:prstGeom prst="rect">
            <a:avLst/>
          </a:prstGeom>
          <a:noFill/>
        </p:spPr>
      </p:pic>
    </p:spTree>
    <p:extLst>
      <p:ext uri="{BB962C8B-B14F-4D97-AF65-F5344CB8AC3E}">
        <p14:creationId xmlns:p14="http://schemas.microsoft.com/office/powerpoint/2010/main" val="2435934447"/>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685800" eaLnBrk="1" hangingPunct="1">
              <a:spcBef>
                <a:spcPct val="0"/>
              </a:spcBef>
              <a:spcAft>
                <a:spcPts val="1200"/>
              </a:spcAft>
              <a:buNone/>
              <a:defRPr/>
            </a:pPr>
            <a:r>
              <a:rPr lang="en-US" sz="4000" kern="1200" dirty="0">
                <a:solidFill>
                  <a:schemeClr val="tx2"/>
                </a:solidFill>
                <a:ea typeface="+mj-ea"/>
                <a:cs typeface="Calibri" panose="020F0502020204030204" pitchFamily="34" charset="0"/>
              </a:rPr>
              <a:t>John 16:7-11</a:t>
            </a:r>
          </a:p>
          <a:p>
            <a:pPr marL="0" indent="0" algn="just">
              <a:spcBef>
                <a:spcPts val="0"/>
              </a:spcBef>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latin typeface="Calibri" panose="020F0502020204030204" pitchFamily="34" charset="0"/>
                <a:cs typeface="Calibri" panose="020F0502020204030204" pitchFamily="34" charset="0"/>
              </a:rPr>
              <a:t>7 </a:t>
            </a:r>
            <a:r>
              <a:rPr lang="en-US" sz="3100" dirty="0">
                <a:effectLst/>
                <a:latin typeface="Calibri" panose="020F0502020204030204" pitchFamily="34" charset="0"/>
                <a:cs typeface="Calibri" panose="020F0502020204030204" pitchFamily="34" charset="0"/>
              </a:rPr>
              <a:t>But I tell you the truth, it is to your advantage that I go away; for if I do not go away, the </a:t>
            </a:r>
            <a:r>
              <a:rPr lang="en-US" sz="3100" b="1" u="sng" dirty="0">
                <a:solidFill>
                  <a:srgbClr val="FFFFCC"/>
                </a:solidFill>
                <a:effectLst/>
                <a:latin typeface="Calibri" panose="020F0502020204030204" pitchFamily="34" charset="0"/>
                <a:cs typeface="Calibri" panose="020F0502020204030204" pitchFamily="34" charset="0"/>
              </a:rPr>
              <a:t>Helper</a:t>
            </a:r>
            <a:r>
              <a:rPr lang="en-US" sz="3100" b="1" dirty="0">
                <a:effectLst/>
                <a:latin typeface="Calibri" panose="020F0502020204030204" pitchFamily="34" charset="0"/>
                <a:cs typeface="Calibri" panose="020F0502020204030204" pitchFamily="34" charset="0"/>
              </a:rPr>
              <a:t> </a:t>
            </a:r>
            <a:r>
              <a:rPr lang="en-US" sz="3100" b="1" u="sng" dirty="0">
                <a:solidFill>
                  <a:srgbClr val="FFFFCC"/>
                </a:solidFill>
                <a:effectLst/>
                <a:latin typeface="Calibri" panose="020F0502020204030204" pitchFamily="34" charset="0"/>
                <a:cs typeface="Calibri" panose="020F0502020204030204" pitchFamily="34" charset="0"/>
              </a:rPr>
              <a:t>[</a:t>
            </a:r>
            <a:r>
              <a:rPr lang="en-US" sz="3100" b="1" i="1" u="sng" dirty="0" err="1">
                <a:solidFill>
                  <a:srgbClr val="FFFFCC"/>
                </a:solidFill>
                <a:effectLst/>
                <a:latin typeface="Calibri" panose="020F0502020204030204" pitchFamily="34" charset="0"/>
                <a:cs typeface="Calibri" panose="020F0502020204030204" pitchFamily="34" charset="0"/>
              </a:rPr>
              <a:t>paraklētos</a:t>
            </a:r>
            <a:r>
              <a:rPr lang="en-US" sz="3100" b="1" u="sng" dirty="0">
                <a:solidFill>
                  <a:srgbClr val="FFFFCC"/>
                </a:solidFill>
                <a:effectLst/>
                <a:latin typeface="Calibri" panose="020F0502020204030204" pitchFamily="34" charset="0"/>
                <a:cs typeface="Calibri" panose="020F0502020204030204" pitchFamily="34" charset="0"/>
              </a:rPr>
              <a:t>]</a:t>
            </a:r>
            <a:r>
              <a:rPr lang="en-US" sz="3100" dirty="0">
                <a:effectLst/>
                <a:latin typeface="Calibri" panose="020F0502020204030204" pitchFamily="34" charset="0"/>
                <a:cs typeface="Calibri" panose="020F0502020204030204" pitchFamily="34" charset="0"/>
              </a:rPr>
              <a:t> will not come to you; but if I go, I will send </a:t>
            </a:r>
            <a:r>
              <a:rPr lang="en-US" sz="3100" b="1" u="sng" dirty="0">
                <a:solidFill>
                  <a:srgbClr val="FFFFCC"/>
                </a:solidFill>
                <a:effectLst/>
                <a:latin typeface="Calibri" panose="020F0502020204030204" pitchFamily="34" charset="0"/>
                <a:cs typeface="Calibri" panose="020F0502020204030204" pitchFamily="34" charset="0"/>
              </a:rPr>
              <a:t>Him</a:t>
            </a:r>
            <a:r>
              <a:rPr lang="en-US" sz="3100" dirty="0">
                <a:effectLst/>
                <a:latin typeface="Calibri" panose="020F0502020204030204" pitchFamily="34" charset="0"/>
                <a:cs typeface="Calibri" panose="020F0502020204030204" pitchFamily="34" charset="0"/>
              </a:rPr>
              <a:t> to you. </a:t>
            </a:r>
            <a:r>
              <a:rPr lang="en-US" sz="3100" baseline="30000" dirty="0">
                <a:effectLst/>
                <a:latin typeface="Calibri" panose="020F0502020204030204" pitchFamily="34" charset="0"/>
                <a:cs typeface="Calibri" panose="020F0502020204030204" pitchFamily="34" charset="0"/>
              </a:rPr>
              <a:t>8 </a:t>
            </a:r>
            <a:r>
              <a:rPr lang="en-US" sz="3100" dirty="0">
                <a:effectLst/>
                <a:latin typeface="Calibri" panose="020F0502020204030204" pitchFamily="34" charset="0"/>
                <a:cs typeface="Calibri" panose="020F0502020204030204" pitchFamily="34" charset="0"/>
              </a:rPr>
              <a:t>And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when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comes, will convict the world concerning sin and righteousness and judgment; </a:t>
            </a:r>
            <a:r>
              <a:rPr lang="en-US" sz="3100" baseline="30000" dirty="0">
                <a:effectLst/>
                <a:latin typeface="Calibri" panose="020F0502020204030204" pitchFamily="34" charset="0"/>
                <a:cs typeface="Calibri" panose="020F0502020204030204" pitchFamily="34" charset="0"/>
              </a:rPr>
              <a:t>9 </a:t>
            </a:r>
            <a:r>
              <a:rPr lang="en-US" sz="3100" dirty="0">
                <a:effectLst/>
                <a:latin typeface="Calibri" panose="020F0502020204030204" pitchFamily="34" charset="0"/>
                <a:cs typeface="Calibri" panose="020F0502020204030204" pitchFamily="34" charset="0"/>
              </a:rPr>
              <a:t>concerning sin, because they do not believe in Me; </a:t>
            </a:r>
            <a:r>
              <a:rPr lang="en-US" sz="3100" baseline="30000" dirty="0">
                <a:effectLst/>
                <a:latin typeface="Calibri" panose="020F0502020204030204" pitchFamily="34" charset="0"/>
                <a:cs typeface="Calibri" panose="020F0502020204030204" pitchFamily="34" charset="0"/>
              </a:rPr>
              <a:t>10 </a:t>
            </a:r>
            <a:r>
              <a:rPr lang="en-US" sz="3100" dirty="0">
                <a:effectLst/>
                <a:latin typeface="Calibri" panose="020F0502020204030204" pitchFamily="34" charset="0"/>
                <a:cs typeface="Calibri" panose="020F0502020204030204" pitchFamily="34" charset="0"/>
              </a:rPr>
              <a:t>and concerning righteousness, because I go to the Father and you no longer see Me; </a:t>
            </a:r>
            <a:r>
              <a:rPr lang="en-US" sz="3100" baseline="30000" dirty="0">
                <a:effectLst/>
                <a:latin typeface="Calibri" panose="020F0502020204030204" pitchFamily="34" charset="0"/>
                <a:cs typeface="Calibri" panose="020F0502020204030204" pitchFamily="34" charset="0"/>
              </a:rPr>
              <a:t>11 </a:t>
            </a:r>
            <a:r>
              <a:rPr lang="en-US" sz="3100" dirty="0">
                <a:effectLst/>
                <a:latin typeface="Calibri" panose="020F0502020204030204" pitchFamily="34" charset="0"/>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17376029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37616476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48017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3058446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b="1" u="sng" dirty="0">
                <a:solidFill>
                  <a:srgbClr val="FFFFCC"/>
                </a:solidFill>
                <a:latin typeface="Calibri" panose="020F0502020204030204" pitchFamily="34" charset="0"/>
              </a:rPr>
              <a:t>God created man in His own image, in the image of God He created him; male and female He created them</a:t>
            </a:r>
            <a:r>
              <a:rPr lang="en-US" sz="2800" dirty="0">
                <a:latin typeface="Calibri" panose="020F0502020204030204" pitchFamily="34" charset="0"/>
              </a:rPr>
              <a:t>.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3191820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0753449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347166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extLst>
      <p:ext uri="{BB962C8B-B14F-4D97-AF65-F5344CB8AC3E}">
        <p14:creationId xmlns:p14="http://schemas.microsoft.com/office/powerpoint/2010/main" val="34665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409700" y="228600"/>
            <a:ext cx="63246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Textual Contradictions Explained</a:t>
            </a:r>
          </a:p>
        </p:txBody>
      </p:sp>
      <p:sp>
        <p:nvSpPr>
          <p:cNvPr id="100355" name="Rectangle 3"/>
          <p:cNvSpPr>
            <a:spLocks noGrp="1" noChangeArrowheads="1"/>
          </p:cNvSpPr>
          <p:nvPr>
            <p:ph type="body" idx="1"/>
          </p:nvPr>
        </p:nvSpPr>
        <p:spPr>
          <a:xfrm>
            <a:off x="0" y="1325879"/>
            <a:ext cx="9144000" cy="4389121"/>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Beasts created before (Gen 1:24-25) vs. between (Gen 2:19) Adam and Eve? “Had formed” in 2:19</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Plants and herbs created on day three (1:12) vs. had not been created yet (2:5) on day 6? Cultivated plants in 2:5</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Trees created on day three (1:12) vs. had not been created yet (2:9) on day 6? Garden trees</a:t>
            </a:r>
          </a:p>
        </p:txBody>
      </p:sp>
      <p:pic>
        <p:nvPicPr>
          <p:cNvPr id="2" name="Picture 1">
            <a:extLst>
              <a:ext uri="{FF2B5EF4-FFF2-40B4-BE49-F238E27FC236}">
                <a16:creationId xmlns:a16="http://schemas.microsoft.com/office/drawing/2014/main" id="{32BB4B88-9B19-425D-9558-81B45B1049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1324302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Image result for trin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3013" y="183892"/>
            <a:ext cx="6657975" cy="6490216"/>
          </a:xfrm>
          <a:prstGeom prst="rect">
            <a:avLst/>
          </a:prstGeom>
          <a:noFill/>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13827863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2:24-25</a:t>
            </a:r>
          </a:p>
        </p:txBody>
      </p:sp>
      <p:sp>
        <p:nvSpPr>
          <p:cNvPr id="111619" name="Rectangle 3"/>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dirty="0">
                <a:latin typeface="Calibri" panose="020F0502020204030204" pitchFamily="34" charset="0"/>
              </a:rPr>
              <a:t>Genesis 2:24</a:t>
            </a:r>
          </a:p>
          <a:p>
            <a:pPr marL="862013" lvl="1" indent="-461963" algn="just" eaLnBrk="1" hangingPunct="1">
              <a:spcBef>
                <a:spcPts val="0"/>
              </a:spcBef>
              <a:spcAft>
                <a:spcPts val="2400"/>
              </a:spcAft>
              <a:defRPr/>
            </a:pPr>
            <a:r>
              <a:rPr lang="en-US" dirty="0">
                <a:latin typeface="Calibri" panose="020F0502020204030204" pitchFamily="34" charset="0"/>
              </a:rPr>
              <a:t>New relational priority in order for the marriage to work (Matt 19:6)</a:t>
            </a:r>
          </a:p>
          <a:p>
            <a:pPr marL="461963" indent="-461963" algn="just" eaLnBrk="1" hangingPunct="1">
              <a:spcBef>
                <a:spcPts val="0"/>
              </a:spcBef>
              <a:spcAft>
                <a:spcPts val="2400"/>
              </a:spcAft>
              <a:defRPr/>
            </a:pPr>
            <a:r>
              <a:rPr lang="en-US" dirty="0">
                <a:latin typeface="Calibri" panose="020F0502020204030204" pitchFamily="34" charset="0"/>
              </a:rPr>
              <a:t>Genesis 2:25</a:t>
            </a:r>
          </a:p>
          <a:p>
            <a:pPr marL="862013" lvl="1" indent="-461963" algn="just" eaLnBrk="1" hangingPunct="1">
              <a:spcBef>
                <a:spcPts val="0"/>
              </a:spcBef>
              <a:spcAft>
                <a:spcPts val="2400"/>
              </a:spcAft>
              <a:defRPr/>
            </a:pPr>
            <a:r>
              <a:rPr lang="en-US" dirty="0">
                <a:latin typeface="Calibri" panose="020F0502020204030204" pitchFamily="34" charset="0"/>
              </a:rPr>
              <a:t>Transition to the next chapter; like Gen. 1:31</a:t>
            </a:r>
          </a:p>
        </p:txBody>
      </p:sp>
      <p:pic>
        <p:nvPicPr>
          <p:cNvPr id="3" name="Picture 2">
            <a:extLst>
              <a:ext uri="{FF2B5EF4-FFF2-40B4-BE49-F238E27FC236}">
                <a16:creationId xmlns:a16="http://schemas.microsoft.com/office/drawing/2014/main" id="{0BA57637-5F41-4638-AC1B-6A338D8F4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2:24-25</a:t>
            </a:r>
          </a:p>
        </p:txBody>
      </p:sp>
      <p:sp>
        <p:nvSpPr>
          <p:cNvPr id="111619" name="Rectangle 3"/>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b="1" dirty="0">
                <a:solidFill>
                  <a:srgbClr val="FFFFCC"/>
                </a:solidFill>
              </a:rPr>
              <a:t>Genesis 2:24</a:t>
            </a:r>
          </a:p>
          <a:p>
            <a:pPr marL="862013" lvl="1" indent="-461963" algn="just" eaLnBrk="1" hangingPunct="1">
              <a:spcBef>
                <a:spcPts val="0"/>
              </a:spcBef>
              <a:spcAft>
                <a:spcPts val="2400"/>
              </a:spcAft>
              <a:defRPr/>
            </a:pPr>
            <a:r>
              <a:rPr lang="en-US" b="1" u="sng" dirty="0">
                <a:solidFill>
                  <a:srgbClr val="FFFFCC"/>
                </a:solidFill>
                <a:ea typeface="+mn-ea"/>
                <a:cs typeface="+mn-cs"/>
              </a:rPr>
              <a:t>New relational priority in order for the marriage to work (Matt 19:6)</a:t>
            </a:r>
          </a:p>
          <a:p>
            <a:pPr marL="461963" indent="-461963" algn="just" eaLnBrk="1" hangingPunct="1">
              <a:spcBef>
                <a:spcPts val="0"/>
              </a:spcBef>
              <a:spcAft>
                <a:spcPts val="2400"/>
              </a:spcAft>
              <a:defRPr/>
            </a:pPr>
            <a:r>
              <a:rPr lang="en-US" dirty="0">
                <a:latin typeface="Calibri" panose="020F0502020204030204" pitchFamily="34" charset="0"/>
              </a:rPr>
              <a:t>Genesis 2:25</a:t>
            </a:r>
          </a:p>
          <a:p>
            <a:pPr marL="862013" lvl="1" indent="-461963" algn="just" eaLnBrk="1" hangingPunct="1">
              <a:spcBef>
                <a:spcPts val="0"/>
              </a:spcBef>
              <a:spcAft>
                <a:spcPts val="2400"/>
              </a:spcAft>
              <a:defRPr/>
            </a:pPr>
            <a:r>
              <a:rPr lang="en-US" dirty="0">
                <a:latin typeface="Calibri" panose="020F0502020204030204" pitchFamily="34" charset="0"/>
              </a:rPr>
              <a:t>Transition to the next chapter; like Gen. 1:31</a:t>
            </a:r>
          </a:p>
        </p:txBody>
      </p:sp>
      <p:pic>
        <p:nvPicPr>
          <p:cNvPr id="3" name="Picture 2">
            <a:extLst>
              <a:ext uri="{FF2B5EF4-FFF2-40B4-BE49-F238E27FC236}">
                <a16:creationId xmlns:a16="http://schemas.microsoft.com/office/drawing/2014/main" id="{0BA57637-5F41-4638-AC1B-6A338D8F4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8002930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2:24-25</a:t>
            </a:r>
          </a:p>
        </p:txBody>
      </p:sp>
      <p:sp>
        <p:nvSpPr>
          <p:cNvPr id="111619" name="Rectangle 3"/>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dirty="0"/>
              <a:t>Genesis 2:24</a:t>
            </a:r>
          </a:p>
          <a:p>
            <a:pPr marL="862013" lvl="1" indent="-461963" algn="just" eaLnBrk="1" hangingPunct="1">
              <a:spcBef>
                <a:spcPts val="0"/>
              </a:spcBef>
              <a:spcAft>
                <a:spcPts val="2400"/>
              </a:spcAft>
              <a:defRPr/>
            </a:pPr>
            <a:r>
              <a:rPr lang="en-US" dirty="0">
                <a:ea typeface="+mn-ea"/>
                <a:cs typeface="+mn-cs"/>
              </a:rPr>
              <a:t>New relational priority in order for the marriage to work (Matt 19:6)</a:t>
            </a:r>
          </a:p>
          <a:p>
            <a:pPr marL="461963" indent="-461963" algn="just" eaLnBrk="1" hangingPunct="1">
              <a:spcBef>
                <a:spcPts val="0"/>
              </a:spcBef>
              <a:spcAft>
                <a:spcPts val="2400"/>
              </a:spcAft>
              <a:defRPr/>
            </a:pPr>
            <a:r>
              <a:rPr lang="en-US" b="1" dirty="0">
                <a:solidFill>
                  <a:srgbClr val="FFFFCC"/>
                </a:solidFill>
              </a:rPr>
              <a:t>Genesis 2:25</a:t>
            </a:r>
          </a:p>
          <a:p>
            <a:pPr marL="862013" lvl="1" indent="-461963" algn="just" eaLnBrk="1" hangingPunct="1">
              <a:spcBef>
                <a:spcPts val="0"/>
              </a:spcBef>
              <a:spcAft>
                <a:spcPts val="2400"/>
              </a:spcAft>
              <a:defRPr/>
            </a:pPr>
            <a:r>
              <a:rPr lang="en-US" b="1" u="sng" dirty="0">
                <a:solidFill>
                  <a:srgbClr val="FFFFCC"/>
                </a:solidFill>
                <a:ea typeface="+mn-ea"/>
                <a:cs typeface="+mn-cs"/>
              </a:rPr>
              <a:t>Transition to the next chapter; like Gen. 1:31</a:t>
            </a:r>
          </a:p>
        </p:txBody>
      </p:sp>
      <p:pic>
        <p:nvPicPr>
          <p:cNvPr id="3" name="Picture 2">
            <a:extLst>
              <a:ext uri="{FF2B5EF4-FFF2-40B4-BE49-F238E27FC236}">
                <a16:creationId xmlns:a16="http://schemas.microsoft.com/office/drawing/2014/main" id="{0BA57637-5F41-4638-AC1B-6A338D8F4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9521141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343400"/>
          </a:xfrm>
        </p:spPr>
        <p:txBody>
          <a:bodyPr/>
          <a:lstStyle/>
          <a:p>
            <a:pPr marL="457200" indent="-457200" eaLnBrk="1" hangingPunct="1">
              <a:spcBef>
                <a:spcPts val="0"/>
              </a:spcBef>
              <a:spcAft>
                <a:spcPts val="3600"/>
              </a:spcAft>
              <a:defRPr/>
            </a:pPr>
            <a:r>
              <a:rPr lang="en-US" dirty="0">
                <a:latin typeface="Calibri" panose="020F0502020204030204" pitchFamily="34" charset="0"/>
              </a:rPr>
              <a:t>Genesis 2:4-7 – Creation of man</a:t>
            </a:r>
          </a:p>
          <a:p>
            <a:pPr marL="457200" indent="-457200" eaLnBrk="1" hangingPunct="1">
              <a:spcBef>
                <a:spcPts val="0"/>
              </a:spcBef>
              <a:spcAft>
                <a:spcPts val="3600"/>
              </a:spcAft>
              <a:defRPr/>
            </a:pPr>
            <a:r>
              <a:rPr lang="en-US" dirty="0">
                <a:latin typeface="Calibri" panose="020F0502020204030204" pitchFamily="34" charset="0"/>
              </a:rPr>
              <a:t>Genesis 2:8-14 – Man placed in the Garden of Eden</a:t>
            </a:r>
          </a:p>
          <a:p>
            <a:pPr marL="457200" indent="-457200" eaLnBrk="1" hangingPunct="1">
              <a:spcBef>
                <a:spcPts val="0"/>
              </a:spcBef>
              <a:spcAft>
                <a:spcPts val="3600"/>
              </a:spcAft>
              <a:defRPr/>
            </a:pPr>
            <a:r>
              <a:rPr lang="en-US" dirty="0">
                <a:latin typeface="Calibri" panose="020F0502020204030204" pitchFamily="34" charset="0"/>
              </a:rPr>
              <a:t>Genesis 2:15-17 – Man’s responsibilities in the Garden of Eden</a:t>
            </a:r>
          </a:p>
          <a:p>
            <a:pPr marL="457200" indent="-457200" eaLnBrk="1" hangingPunct="1">
              <a:spcBef>
                <a:spcPts val="0"/>
              </a:spcBef>
              <a:spcAft>
                <a:spcPts val="3600"/>
              </a:spcAft>
              <a:defRPr/>
            </a:pPr>
            <a:r>
              <a:rPr lang="en-US" dirty="0">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270DA265-4B9D-4DC2-BF37-8790FFDE8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6329348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09800" y="228600"/>
            <a:ext cx="4724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1–2 Summation</a:t>
            </a:r>
          </a:p>
        </p:txBody>
      </p:sp>
      <p:sp>
        <p:nvSpPr>
          <p:cNvPr id="113667" name="Rectangle 3"/>
          <p:cNvSpPr>
            <a:spLocks noGrp="1" noChangeArrowheads="1"/>
          </p:cNvSpPr>
          <p:nvPr>
            <p:ph type="body" idx="1"/>
          </p:nvPr>
        </p:nvSpPr>
        <p:spPr>
          <a:xfrm>
            <a:off x="1880394" y="1143000"/>
            <a:ext cx="5383212" cy="2514600"/>
          </a:xfrm>
        </p:spPr>
        <p:txBody>
          <a:bodyPr/>
          <a:lstStyle/>
          <a:p>
            <a:pPr marL="461963" lvl="1" indent="-461963" algn="just"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Perfect environment</a:t>
            </a:r>
          </a:p>
          <a:p>
            <a:pPr marL="461963" lvl="1" indent="-461963" algn="just"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Man and Woman </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pinnacle of creation</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theocratic administrators</a:t>
            </a:r>
          </a:p>
        </p:txBody>
      </p:sp>
      <p:pic>
        <p:nvPicPr>
          <p:cNvPr id="3" name="Picture 2">
            <a:extLst>
              <a:ext uri="{FF2B5EF4-FFF2-40B4-BE49-F238E27FC236}">
                <a16:creationId xmlns:a16="http://schemas.microsoft.com/office/drawing/2014/main" id="{FCE926D6-026C-4CD5-A661-92547FBE4C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409700" y="228600"/>
            <a:ext cx="63246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Textual Contradictions Explained</a:t>
            </a:r>
          </a:p>
        </p:txBody>
      </p:sp>
      <p:sp>
        <p:nvSpPr>
          <p:cNvPr id="100355" name="Rectangle 3"/>
          <p:cNvSpPr>
            <a:spLocks noGrp="1" noChangeArrowheads="1"/>
          </p:cNvSpPr>
          <p:nvPr>
            <p:ph type="body" idx="1"/>
          </p:nvPr>
        </p:nvSpPr>
        <p:spPr>
          <a:xfrm>
            <a:off x="0" y="1325879"/>
            <a:ext cx="9144000" cy="4389121"/>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Beasts created before (Gen 1:24-25) vs. between (Gen 2:19) Adam and Eve? “Had formed” in 2:19</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Plants and herbs created on day three (1:12) vs. had not been created yet (2:5) on day 6? Cultivated plants in 2:5</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Trees created on day three (1:12) vs. had not been created yet (2:9) on day 6? Garden trees</a:t>
            </a:r>
          </a:p>
        </p:txBody>
      </p:sp>
      <p:pic>
        <p:nvPicPr>
          <p:cNvPr id="3" name="Picture 2">
            <a:extLst>
              <a:ext uri="{FF2B5EF4-FFF2-40B4-BE49-F238E27FC236}">
                <a16:creationId xmlns:a16="http://schemas.microsoft.com/office/drawing/2014/main" id="{7186D40C-06B7-46C7-9D71-2D832AB053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925885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409700" y="228600"/>
            <a:ext cx="63246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Textual Contradictions Explained</a:t>
            </a:r>
          </a:p>
        </p:txBody>
      </p:sp>
      <p:sp>
        <p:nvSpPr>
          <p:cNvPr id="100355" name="Rectangle 3"/>
          <p:cNvSpPr>
            <a:spLocks noGrp="1" noChangeArrowheads="1"/>
          </p:cNvSpPr>
          <p:nvPr>
            <p:ph type="body" idx="1"/>
          </p:nvPr>
        </p:nvSpPr>
        <p:spPr>
          <a:xfrm>
            <a:off x="0" y="1325879"/>
            <a:ext cx="9144000" cy="4389121"/>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Beasts created before (Gen 1:24-25) vs. between (Gen 2:19) Adam and Eve? “Had formed” in 2:19</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Plants and herbs created on day three (1:12) vs. had not been created yet (2:5) on day 6? Cultivated plants in 2:5</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Trees created on day three (1:12) vs. had not been created yet (2:9) on day 6? Garden trees</a:t>
            </a:r>
          </a:p>
        </p:txBody>
      </p:sp>
      <p:pic>
        <p:nvPicPr>
          <p:cNvPr id="3" name="Picture 2">
            <a:extLst>
              <a:ext uri="{FF2B5EF4-FFF2-40B4-BE49-F238E27FC236}">
                <a16:creationId xmlns:a16="http://schemas.microsoft.com/office/drawing/2014/main" id="{BF65E8BD-0B44-43C3-AE69-0738FB8BFF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01765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409700" y="228600"/>
            <a:ext cx="63246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Textual Contradictions Explained</a:t>
            </a:r>
          </a:p>
        </p:txBody>
      </p:sp>
      <p:sp>
        <p:nvSpPr>
          <p:cNvPr id="100355" name="Rectangle 3"/>
          <p:cNvSpPr>
            <a:spLocks noGrp="1" noChangeArrowheads="1"/>
          </p:cNvSpPr>
          <p:nvPr>
            <p:ph type="body" idx="1"/>
          </p:nvPr>
        </p:nvSpPr>
        <p:spPr>
          <a:xfrm>
            <a:off x="0" y="1325879"/>
            <a:ext cx="9144000" cy="4389121"/>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Beasts created before (Gen 1:24-25) vs. between (Gen 2:19) Adam and Eve? “Had formed” in 2:19</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Plants and herbs created on day three (1:12) vs. had not been created yet (2:5) on day 6? Cultivated plants in 2:5</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Trees created on day three (1:12) vs. had not been created yet (2:9) on day 6? Garden trees</a:t>
            </a:r>
          </a:p>
        </p:txBody>
      </p:sp>
      <p:pic>
        <p:nvPicPr>
          <p:cNvPr id="3" name="Picture 2">
            <a:extLst>
              <a:ext uri="{FF2B5EF4-FFF2-40B4-BE49-F238E27FC236}">
                <a16:creationId xmlns:a16="http://schemas.microsoft.com/office/drawing/2014/main" id="{29CA404B-5425-4F9A-A392-D00CC05512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83666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50292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Matthew 19:3-6</a:t>
            </a:r>
          </a:p>
          <a:p>
            <a:pPr marL="0" marR="0" indent="0" algn="just">
              <a:spcBef>
                <a:spcPts val="0"/>
              </a:spcBef>
              <a:spcAft>
                <a:spcPts val="0"/>
              </a:spcAft>
              <a:buNone/>
            </a:pP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a:t>
            </a:r>
            <a:r>
              <a:rPr lang="en-US" sz="3000" i="1" dirty="0">
                <a:effectLst>
                  <a:outerShdw blurRad="38100" dist="38100" dir="2700000" algn="tl">
                    <a:srgbClr val="000000">
                      <a:alpha val="43137"/>
                    </a:srgbClr>
                  </a:outerShdw>
                </a:effectLst>
                <a:latin typeface="Calibri" panose="020F0502020204030204" pitchFamily="34" charset="0"/>
              </a:rPr>
              <a:t>Some</a:t>
            </a:r>
            <a:r>
              <a:rPr lang="en-US" sz="3000" dirty="0">
                <a:effectLst>
                  <a:outerShdw blurRad="38100" dist="38100" dir="2700000" algn="tl">
                    <a:srgbClr val="000000">
                      <a:alpha val="43137"/>
                    </a:srgbClr>
                  </a:outerShdw>
                </a:effectLst>
                <a:latin typeface="Calibri" panose="020F0502020204030204" pitchFamily="34" charset="0"/>
              </a:rPr>
              <a:t> Pharisees came to Jesus, testing Him and asking, “Is it lawful </a:t>
            </a:r>
            <a:r>
              <a:rPr lang="en-US" sz="3000" i="1" dirty="0">
                <a:effectLst>
                  <a:outerShdw blurRad="38100" dist="38100" dir="2700000" algn="tl">
                    <a:srgbClr val="000000">
                      <a:alpha val="43137"/>
                    </a:srgbClr>
                  </a:outerShdw>
                </a:effectLst>
                <a:latin typeface="Calibri" panose="020F0502020204030204" pitchFamily="34" charset="0"/>
              </a:rPr>
              <a:t>for a man</a:t>
            </a:r>
            <a:r>
              <a:rPr lang="en-US" sz="3000" dirty="0">
                <a:effectLst>
                  <a:outerShdw blurRad="38100" dist="38100" dir="2700000" algn="tl">
                    <a:srgbClr val="000000">
                      <a:alpha val="43137"/>
                    </a:srgbClr>
                  </a:outerShdw>
                </a:effectLst>
                <a:latin typeface="Calibri" panose="020F0502020204030204" pitchFamily="34" charset="0"/>
              </a:rPr>
              <a:t> to divorce his wife for any reason at all?”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And He answered and said, “Have you not read that He who created </a:t>
            </a:r>
            <a:r>
              <a:rPr lang="en-US" sz="3000" i="1" dirty="0">
                <a:effectLst>
                  <a:outerShdw blurRad="38100" dist="38100" dir="2700000" algn="tl">
                    <a:srgbClr val="000000">
                      <a:alpha val="43137"/>
                    </a:srgbClr>
                  </a:outerShdw>
                </a:effectLst>
                <a:latin typeface="Calibri" panose="020F0502020204030204" pitchFamily="34" charset="0"/>
              </a:rPr>
              <a:t>them</a:t>
            </a:r>
            <a:r>
              <a:rPr lang="en-US" sz="3000" dirty="0">
                <a:effectLst>
                  <a:outerShdw blurRad="38100" dist="38100" dir="2700000" algn="tl">
                    <a:srgbClr val="000000">
                      <a:alpha val="43137"/>
                    </a:srgbClr>
                  </a:outerShdw>
                </a:effectLst>
                <a:latin typeface="Calibri" panose="020F0502020204030204" pitchFamily="34" charset="0"/>
              </a:rPr>
              <a:t> from the beginning </a:t>
            </a:r>
            <a:r>
              <a:rPr lang="en-US" sz="3000" cap="small" dirty="0">
                <a:effectLst>
                  <a:outerShdw blurRad="38100" dist="38100" dir="2700000" algn="tl">
                    <a:srgbClr val="000000">
                      <a:alpha val="43137"/>
                    </a:srgbClr>
                  </a:outerShdw>
                </a:effectLst>
                <a:latin typeface="Calibri" panose="020F0502020204030204" pitchFamily="34" charset="0"/>
              </a:rPr>
              <a:t>made them male and female</a:t>
            </a:r>
            <a:r>
              <a:rPr lang="en-US" sz="3000" dirty="0">
                <a:effectLst>
                  <a:outerShdw blurRad="38100" dist="38100" dir="2700000" algn="tl">
                    <a:srgbClr val="000000">
                      <a:alpha val="43137"/>
                    </a:srgbClr>
                  </a:outerShdw>
                </a:effectLst>
                <a:latin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5</a:t>
            </a:r>
            <a:r>
              <a:rPr lang="en-US" sz="3000" dirty="0">
                <a:effectLst>
                  <a:outerShdw blurRad="38100" dist="38100" dir="2700000" algn="tl">
                    <a:srgbClr val="000000">
                      <a:alpha val="43137"/>
                    </a:srgbClr>
                  </a:outerShdw>
                </a:effectLst>
                <a:latin typeface="Calibri" panose="020F0502020204030204" pitchFamily="34" charset="0"/>
              </a:rPr>
              <a:t> and said, ‘</a:t>
            </a:r>
            <a:r>
              <a:rPr lang="en-US" sz="3000" cap="small" dirty="0">
                <a:effectLst>
                  <a:outerShdw blurRad="38100" dist="38100" dir="2700000" algn="tl">
                    <a:srgbClr val="000000">
                      <a:alpha val="43137"/>
                    </a:srgbClr>
                  </a:outerShdw>
                </a:effectLst>
                <a:latin typeface="Calibri" panose="020F0502020204030204" pitchFamily="34" charset="0"/>
              </a:rPr>
              <a:t>For this reason a man shall leave his father and mother and be joined to his wife</a:t>
            </a:r>
            <a:r>
              <a:rPr lang="en-US" sz="3000" dirty="0">
                <a:effectLst>
                  <a:outerShdw blurRad="38100" dist="38100" dir="2700000" algn="tl">
                    <a:srgbClr val="000000">
                      <a:alpha val="43137"/>
                    </a:srgbClr>
                  </a:outerShdw>
                </a:effectLst>
                <a:latin typeface="Calibri" panose="020F0502020204030204" pitchFamily="34" charset="0"/>
              </a:rPr>
              <a:t>, </a:t>
            </a:r>
            <a:r>
              <a:rPr lang="en-US" sz="3000" cap="small" dirty="0">
                <a:effectLst>
                  <a:outerShdw blurRad="38100" dist="38100" dir="2700000" algn="tl">
                    <a:srgbClr val="000000">
                      <a:alpha val="43137"/>
                    </a:srgbClr>
                  </a:outerShdw>
                </a:effectLst>
                <a:latin typeface="Calibri" panose="020F0502020204030204" pitchFamily="34" charset="0"/>
              </a:rPr>
              <a:t>and</a:t>
            </a:r>
            <a:r>
              <a:rPr lang="en-US" sz="3000" dirty="0">
                <a:effectLst>
                  <a:outerShdw blurRad="38100" dist="38100" dir="2700000" algn="tl">
                    <a:srgbClr val="000000">
                      <a:alpha val="43137"/>
                    </a:srgbClr>
                  </a:outerShdw>
                </a:effectLst>
                <a:latin typeface="Calibri" panose="020F0502020204030204" pitchFamily="34" charset="0"/>
              </a:rPr>
              <a:t> </a:t>
            </a:r>
            <a:r>
              <a:rPr lang="en-US" sz="3000" cap="small" dirty="0">
                <a:effectLst>
                  <a:outerShdw blurRad="38100" dist="38100" dir="2700000" algn="tl">
                    <a:srgbClr val="000000">
                      <a:alpha val="43137"/>
                    </a:srgbClr>
                  </a:outerShdw>
                </a:effectLst>
                <a:latin typeface="Calibri" panose="020F0502020204030204" pitchFamily="34" charset="0"/>
              </a:rPr>
              <a:t>the two shall become one flesh</a:t>
            </a:r>
            <a:r>
              <a:rPr lang="en-US" sz="3000" dirty="0">
                <a:effectLst>
                  <a:outerShdw blurRad="38100" dist="38100" dir="2700000" algn="tl">
                    <a:srgbClr val="000000">
                      <a:alpha val="43137"/>
                    </a:srgbClr>
                  </a:outerShdw>
                </a:effectLst>
                <a:latin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6</a:t>
            </a:r>
            <a:r>
              <a:rPr lang="en-US" sz="3000" dirty="0">
                <a:effectLst>
                  <a:outerShdw blurRad="38100" dist="38100" dir="2700000" algn="tl">
                    <a:srgbClr val="000000">
                      <a:alpha val="43137"/>
                    </a:srgbClr>
                  </a:outerShdw>
                </a:effectLst>
                <a:latin typeface="Calibri" panose="020F0502020204030204" pitchFamily="34" charset="0"/>
              </a:rPr>
              <a:t> “So they are no longer two, but one flesh. What therefore God has joined together, let no man separate.” </a:t>
            </a:r>
          </a:p>
        </p:txBody>
      </p:sp>
    </p:spTree>
    <p:extLst>
      <p:ext uri="{BB962C8B-B14F-4D97-AF65-F5344CB8AC3E}">
        <p14:creationId xmlns:p14="http://schemas.microsoft.com/office/powerpoint/2010/main" val="43726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50292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1:27</a:t>
            </a:r>
          </a:p>
          <a:p>
            <a:pPr marL="0" marR="0" indent="0" algn="just">
              <a:spcBef>
                <a:spcPts val="0"/>
              </a:spcBef>
              <a:spcAft>
                <a:spcPts val="600"/>
              </a:spcAf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man in His own image, in the image of God He created him; male and female He created them.</a:t>
            </a:r>
          </a:p>
          <a:p>
            <a:pPr marL="0" indent="0" algn="ctr">
              <a:spcBef>
                <a:spcPts val="0"/>
              </a:spcBef>
              <a:spcAft>
                <a:spcPts val="1200"/>
              </a:spcAf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kern="1200" dirty="0">
                <a:solidFill>
                  <a:schemeClr val="tx2"/>
                </a:solidFill>
                <a:ea typeface="+mj-ea"/>
                <a:cs typeface="Calibri" panose="020F0502020204030204" pitchFamily="34" charset="0"/>
              </a:rPr>
              <a:t>Genesis 2:24</a:t>
            </a:r>
          </a:p>
          <a:p>
            <a:pPr marL="0" marR="0" indent="0" algn="just">
              <a:spcBef>
                <a:spcPts val="0"/>
              </a:spcBef>
              <a:spcAft>
                <a:spcPts val="0"/>
              </a:spcAf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reason a man shall leave his father and his mother, and be joined to his wife; and they shall become one flesh.</a:t>
            </a:r>
          </a:p>
        </p:txBody>
      </p:sp>
    </p:spTree>
    <p:extLst>
      <p:ext uri="{BB962C8B-B14F-4D97-AF65-F5344CB8AC3E}">
        <p14:creationId xmlns:p14="http://schemas.microsoft.com/office/powerpoint/2010/main" val="370486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4958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2:4-7 – Creation of man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2:8-14 – Man placed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2:15-17 – Man’s responsibilities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D1476EF0-0DB4-4C23-B4B5-5250E221A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4958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2:4-7 – Creation of man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2:8-14 – Man placed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2:15-17 – Man’s responsibilities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143E8C14-8E4D-4176-B88C-E5F2A3B5CA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14440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3162300" y="228600"/>
            <a:ext cx="2819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2:4-7</a:t>
            </a:r>
          </a:p>
        </p:txBody>
      </p:sp>
      <p:sp>
        <p:nvSpPr>
          <p:cNvPr id="103427" name="Rectangle 1027"/>
          <p:cNvSpPr>
            <a:spLocks noGrp="1" noChangeArrowheads="1"/>
          </p:cNvSpPr>
          <p:nvPr>
            <p:ph type="body" idx="1"/>
          </p:nvPr>
        </p:nvSpPr>
        <p:spPr>
          <a:xfrm>
            <a:off x="0" y="1143000"/>
            <a:ext cx="9144000" cy="5029200"/>
          </a:xfrm>
        </p:spPr>
        <p:txBody>
          <a:bodyPr/>
          <a:lstStyle/>
          <a:p>
            <a:pPr marL="461963" indent="-461963" eaLnBrk="1" hangingPunct="1">
              <a:spcBef>
                <a:spcPts val="0"/>
              </a:spcBef>
              <a:spcAft>
                <a:spcPts val="2400"/>
              </a:spcAft>
              <a:defRPr/>
            </a:pP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the generations of”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ground – pride (Gen 1:27) and humility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Breath of life – man’s value and why redemption is necessary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“Lives” (Gen 2:7) – Trichotomous man (1 Thess. 5:23)</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Body – physical, cardiovascular, muscular, etc…</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Soul – personality, intellect, emotions, volition</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 relates to God (John 4:23-24; 1 Cor. 2:10-16)</a:t>
            </a:r>
          </a:p>
        </p:txBody>
      </p:sp>
      <p:pic>
        <p:nvPicPr>
          <p:cNvPr id="3" name="Picture 2">
            <a:extLst>
              <a:ext uri="{FF2B5EF4-FFF2-40B4-BE49-F238E27FC236}">
                <a16:creationId xmlns:a16="http://schemas.microsoft.com/office/drawing/2014/main" id="{DCF9C90D-6A55-4995-B0C0-AE900A887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3162300" y="228600"/>
            <a:ext cx="2819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2:4-7</a:t>
            </a:r>
          </a:p>
        </p:txBody>
      </p:sp>
      <p:sp>
        <p:nvSpPr>
          <p:cNvPr id="103427" name="Rectangle 1027"/>
          <p:cNvSpPr>
            <a:spLocks noGrp="1" noChangeArrowheads="1"/>
          </p:cNvSpPr>
          <p:nvPr>
            <p:ph type="body" idx="1"/>
          </p:nvPr>
        </p:nvSpPr>
        <p:spPr>
          <a:xfrm>
            <a:off x="0" y="1143000"/>
            <a:ext cx="9144000" cy="5029200"/>
          </a:xfrm>
        </p:spPr>
        <p:txBody>
          <a:bodyPr/>
          <a:lstStyle/>
          <a:p>
            <a:pPr marL="461963" indent="-461963" eaLnBrk="1" hangingPunct="1">
              <a:spcBef>
                <a:spcPts val="0"/>
              </a:spcBef>
              <a:spcAft>
                <a:spcPts val="2400"/>
              </a:spcAft>
              <a:defRPr/>
            </a:pP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the generations of”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ground – pride (Gen 1:27) and humility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Breath of life – man’s value and why redemption is necessary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“Lives” (Gen 2:7) – Trichotomous man (1 Thess. 5:23)</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Body – physical, cardiovascular, muscular, etc…</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Soul – personality, intellect, emotions, volition</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 relates to God (John 4:23-24; 1 Cor. 2:10-16)</a:t>
            </a:r>
          </a:p>
        </p:txBody>
      </p:sp>
      <p:pic>
        <p:nvPicPr>
          <p:cNvPr id="3" name="Picture 2">
            <a:extLst>
              <a:ext uri="{FF2B5EF4-FFF2-40B4-BE49-F238E27FC236}">
                <a16:creationId xmlns:a16="http://schemas.microsoft.com/office/drawing/2014/main" id="{BCCFD69D-8619-4A06-B60C-4F66C02D8A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8257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“And These Are the Generations of…”</a:t>
            </a:r>
            <a:endParaRPr lang="en-US" sz="2400" i="1" dirty="0">
              <a:solidFill>
                <a:schemeClr val="tx1"/>
              </a:solidFill>
            </a:endParaRPr>
          </a:p>
        </p:txBody>
      </p:sp>
      <p:sp>
        <p:nvSpPr>
          <p:cNvPr id="6147" name="Rectangle 3"/>
          <p:cNvSpPr>
            <a:spLocks noGrp="1" noChangeArrowheads="1"/>
          </p:cNvSpPr>
          <p:nvPr>
            <p:ph type="body" idx="1"/>
          </p:nvPr>
        </p:nvSpPr>
        <p:spPr>
          <a:xfrm>
            <a:off x="685800" y="1219200"/>
            <a:ext cx="77724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Introduction to the generations (1:1–2:3)</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heaven and earth (2:4–4:26)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Adam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Noah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sons of Noah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Shem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Terah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Ishmael (25:12-18)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Isaac (25:19–35:29)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Esau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Jacob (37:2–50:26)</a:t>
            </a:r>
            <a:endParaRPr lang="en-US" sz="2800" dirty="0"/>
          </a:p>
        </p:txBody>
      </p:sp>
    </p:spTree>
    <p:extLst>
      <p:ext uri="{BB962C8B-B14F-4D97-AF65-F5344CB8AC3E}">
        <p14:creationId xmlns:p14="http://schemas.microsoft.com/office/powerpoint/2010/main" val="409576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“And These Are the Generations of…”</a:t>
            </a:r>
            <a:endParaRPr lang="en-US" sz="2400" i="1" dirty="0">
              <a:solidFill>
                <a:schemeClr val="tx1"/>
              </a:solidFill>
            </a:endParaRPr>
          </a:p>
        </p:txBody>
      </p:sp>
      <p:sp>
        <p:nvSpPr>
          <p:cNvPr id="6147" name="Rectangle 3"/>
          <p:cNvSpPr>
            <a:spLocks noGrp="1" noChangeArrowheads="1"/>
          </p:cNvSpPr>
          <p:nvPr>
            <p:ph type="body" idx="1"/>
          </p:nvPr>
        </p:nvSpPr>
        <p:spPr>
          <a:xfrm>
            <a:off x="685800" y="1219200"/>
            <a:ext cx="80010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Introduction to the generations (1:1–2:3)</a:t>
            </a:r>
          </a:p>
          <a:p>
            <a:pPr marL="571500" indent="-571500" eaLnBrk="1" hangingPunct="1">
              <a:spcBef>
                <a:spcPts val="0"/>
              </a:spcBef>
              <a:spcAft>
                <a:spcPts val="600"/>
              </a:spcAft>
              <a:buSzPct val="100000"/>
              <a:buFont typeface="+mj-lt"/>
              <a:buAutoNum type="arabicPeriod"/>
              <a:defRPr/>
            </a:pPr>
            <a:r>
              <a:rPr lang="en-US" sz="2800" b="1" u="sng" dirty="0">
                <a:solidFill>
                  <a:srgbClr val="FFFFCC"/>
                </a:solidFill>
                <a:cs typeface="Calibri" panose="020F0502020204030204" pitchFamily="34" charset="0"/>
              </a:rPr>
              <a:t>Generations of the heaven and earth (2:4–4:26)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Adam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Noah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sons of Noah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Shem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Terah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Ishmael (25:12-18)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Isaac (25:19–35:29)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Esau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Jacob (37:2–50:26)</a:t>
            </a:r>
            <a:endParaRPr lang="en-US" sz="2800" dirty="0"/>
          </a:p>
        </p:txBody>
      </p:sp>
    </p:spTree>
    <p:extLst>
      <p:ext uri="{BB962C8B-B14F-4D97-AF65-F5344CB8AC3E}">
        <p14:creationId xmlns:p14="http://schemas.microsoft.com/office/powerpoint/2010/main" val="3975493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7797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7208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2800" dirty="0">
                <a:solidFill>
                  <a:schemeClr val="tx1"/>
                </a:solidFill>
                <a:effectLst>
                  <a:outerShdw blurRad="38100" dist="38100" dir="2700000" algn="tl">
                    <a:srgbClr val="000000"/>
                  </a:outerShdw>
                </a:effectLst>
                <a:ea typeface="+mn-ea"/>
                <a:cs typeface="+mn-cs"/>
              </a:rPr>
              <a:t>(Gen 1:6-8)</a:t>
            </a:r>
            <a:endParaRPr lang="en-US" sz="3200" dirty="0">
              <a:solidFill>
                <a:schemeClr val="tx1"/>
              </a:solidFill>
              <a:effectLst>
                <a:outerShdw blurRad="38100" dist="38100" dir="2700000" algn="tl">
                  <a:srgbClr val="000000"/>
                </a:outerShdw>
              </a:effectLst>
              <a:ea typeface="+mn-ea"/>
              <a:cs typeface="+mn-cs"/>
            </a:endParaRP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en-US" sz="2800" dirty="0"/>
              <a:t>Implied – Gen. 1:6-7; Ps. 148:4</a:t>
            </a:r>
          </a:p>
          <a:p>
            <a:pPr marL="461963" indent="-461963" algn="just" eaLnBrk="1" hangingPunct="1">
              <a:spcBef>
                <a:spcPts val="0"/>
              </a:spcBef>
              <a:spcAft>
                <a:spcPts val="2400"/>
              </a:spcAft>
              <a:defRPr/>
            </a:pPr>
            <a:r>
              <a:rPr lang="en-US" sz="2800" dirty="0"/>
              <a:t>Explains</a:t>
            </a:r>
          </a:p>
          <a:p>
            <a:pPr marL="914400" lvl="1" indent="-457200" algn="just" eaLnBrk="1" hangingPunct="1">
              <a:spcBef>
                <a:spcPts val="0"/>
              </a:spcBef>
              <a:spcAft>
                <a:spcPts val="2400"/>
              </a:spcAft>
              <a:defRPr/>
            </a:pPr>
            <a:r>
              <a:rPr lang="en-US" sz="2800" dirty="0"/>
              <a:t>Long life spans of early man – Gen. 5:5, 27</a:t>
            </a:r>
          </a:p>
          <a:p>
            <a:pPr marL="914400" lvl="1" indent="-457200" algn="just" eaLnBrk="1" hangingPunct="1">
              <a:spcBef>
                <a:spcPts val="0"/>
              </a:spcBef>
              <a:spcAft>
                <a:spcPts val="2400"/>
              </a:spcAft>
              <a:defRPr/>
            </a:pPr>
            <a:r>
              <a:rPr lang="en-US" sz="2800" dirty="0"/>
              <a:t>Strange beasts – (Gen. 1:24-25; Job 40‒41)</a:t>
            </a:r>
          </a:p>
          <a:p>
            <a:pPr marL="914400" lvl="1" indent="-457200" algn="just" eaLnBrk="1" hangingPunct="1">
              <a:spcBef>
                <a:spcPts val="0"/>
              </a:spcBef>
              <a:spcAft>
                <a:spcPts val="2400"/>
              </a:spcAft>
              <a:defRPr/>
            </a:pPr>
            <a:r>
              <a:rPr lang="en-US" sz="2800" dirty="0"/>
              <a:t>Where the flood waters came from – (Gen. 2:5-6)</a:t>
            </a:r>
          </a:p>
          <a:p>
            <a:pPr marL="914400" lvl="1" indent="-457200" algn="just" eaLnBrk="1" hangingPunct="1">
              <a:spcBef>
                <a:spcPts val="0"/>
              </a:spcBef>
              <a:spcAft>
                <a:spcPts val="2400"/>
              </a:spcAft>
              <a:defRPr/>
            </a:pPr>
            <a:r>
              <a:rPr lang="en-US" sz="2800" dirty="0"/>
              <a:t>Why man’s post-flood life span cut short – (Gen. 11:24-25)</a:t>
            </a:r>
          </a:p>
        </p:txBody>
      </p:sp>
      <p:pic>
        <p:nvPicPr>
          <p:cNvPr id="3" name="Picture 2">
            <a:extLst>
              <a:ext uri="{FF2B5EF4-FFF2-40B4-BE49-F238E27FC236}">
                <a16:creationId xmlns:a16="http://schemas.microsoft.com/office/drawing/2014/main" id="{B7F6B14A-F97D-407C-BC09-7C43A01D87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994111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Genesis 6:1-3</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dirty="0">
                <a:effectLst/>
                <a:latin typeface="Calibri" panose="020F0502020204030204" pitchFamily="34" charset="0"/>
                <a:cs typeface="Calibri" panose="020F0502020204030204" pitchFamily="34" charset="0"/>
              </a:rPr>
              <a:t>, </a:t>
            </a:r>
            <a:r>
              <a:rPr lang="en-US" baseline="30000" dirty="0">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baseline="30000" dirty="0">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941241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3162300" y="228600"/>
            <a:ext cx="2819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2:4-7</a:t>
            </a:r>
          </a:p>
        </p:txBody>
      </p:sp>
      <p:sp>
        <p:nvSpPr>
          <p:cNvPr id="103427" name="Rectangle 1027"/>
          <p:cNvSpPr>
            <a:spLocks noGrp="1" noChangeArrowheads="1"/>
          </p:cNvSpPr>
          <p:nvPr>
            <p:ph type="body" idx="1"/>
          </p:nvPr>
        </p:nvSpPr>
        <p:spPr>
          <a:xfrm>
            <a:off x="0" y="1143000"/>
            <a:ext cx="9144000" cy="5029200"/>
          </a:xfrm>
        </p:spPr>
        <p:txBody>
          <a:bodyPr/>
          <a:lstStyle/>
          <a:p>
            <a:pPr marL="461963" indent="-461963" eaLnBrk="1" hangingPunct="1">
              <a:spcBef>
                <a:spcPts val="0"/>
              </a:spcBef>
              <a:spcAft>
                <a:spcPts val="2400"/>
              </a:spcAft>
              <a:defRPr/>
            </a:pP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the generations of”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61963" indent="-461963"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ground – pride (Gen 1:27) and humility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Breath of life – man’s value and why redemption is necessary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“Lives” (Gen 2:7) – Trichotomous man (1 Thess. 5:23)</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Body – physical, cardiovascular, muscular, etc…</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Soul – personality, intellect, emotions, volition</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 relates to God (John 4:23-24; 1 Cor. 2:10-16)</a:t>
            </a:r>
          </a:p>
        </p:txBody>
      </p:sp>
      <p:pic>
        <p:nvPicPr>
          <p:cNvPr id="3" name="Picture 2">
            <a:extLst>
              <a:ext uri="{FF2B5EF4-FFF2-40B4-BE49-F238E27FC236}">
                <a16:creationId xmlns:a16="http://schemas.microsoft.com/office/drawing/2014/main" id="{9ABDADFA-7993-4E2D-B8BE-13CAC43865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50064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a:t>
            </a:r>
            <a:r>
              <a:rPr lang="en-US" sz="2800" b="1" u="sng" dirty="0">
                <a:solidFill>
                  <a:srgbClr val="FFFFCC"/>
                </a:solidFill>
                <a:latin typeface="Calibri" panose="020F0502020204030204" pitchFamily="34" charset="0"/>
              </a:rPr>
              <a:t>image</a:t>
            </a:r>
            <a:r>
              <a:rPr lang="en-US" sz="2800" dirty="0">
                <a:latin typeface="Calibri" panose="020F0502020204030204" pitchFamily="34" charset="0"/>
              </a:rPr>
              <a:t>, according to Our </a:t>
            </a:r>
            <a:r>
              <a:rPr lang="en-US" sz="2800" b="1" u="sng" dirty="0">
                <a:solidFill>
                  <a:srgbClr val="FFFFCC"/>
                </a:solidFill>
                <a:latin typeface="Calibri" panose="020F0502020204030204" pitchFamily="34" charset="0"/>
              </a:rPr>
              <a:t>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a:t>
            </a:r>
            <a:r>
              <a:rPr lang="en-US" sz="2800" b="1" u="sng" dirty="0">
                <a:solidFill>
                  <a:srgbClr val="FFFFCC"/>
                </a:solidFill>
                <a:latin typeface="Calibri" panose="020F0502020204030204" pitchFamily="34" charset="0"/>
              </a:rPr>
              <a:t>His own image</a:t>
            </a:r>
            <a:r>
              <a:rPr lang="en-US" sz="2800" dirty="0">
                <a:latin typeface="Calibri" panose="020F0502020204030204" pitchFamily="34" charset="0"/>
              </a:rPr>
              <a:t>, in the </a:t>
            </a:r>
            <a:r>
              <a:rPr lang="en-US" sz="2800" b="1" u="sng" dirty="0">
                <a:solidFill>
                  <a:srgbClr val="FFFFCC"/>
                </a:solidFill>
                <a:latin typeface="Calibri" panose="020F0502020204030204" pitchFamily="34" charset="0"/>
              </a:rPr>
              <a:t>image of God</a:t>
            </a:r>
            <a:r>
              <a:rPr lang="en-US" sz="2800" dirty="0">
                <a:latin typeface="Calibri" panose="020F0502020204030204" pitchFamily="34" charset="0"/>
              </a:rPr>
              <a:t>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4224447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4056620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3162300" y="228600"/>
            <a:ext cx="2819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2:4-7</a:t>
            </a:r>
          </a:p>
        </p:txBody>
      </p:sp>
      <p:sp>
        <p:nvSpPr>
          <p:cNvPr id="103427" name="Rectangle 1027"/>
          <p:cNvSpPr>
            <a:spLocks noGrp="1" noChangeArrowheads="1"/>
          </p:cNvSpPr>
          <p:nvPr>
            <p:ph type="body" idx="1"/>
          </p:nvPr>
        </p:nvSpPr>
        <p:spPr>
          <a:xfrm>
            <a:off x="0" y="1143000"/>
            <a:ext cx="9144000" cy="5029200"/>
          </a:xfrm>
        </p:spPr>
        <p:txBody>
          <a:bodyPr/>
          <a:lstStyle/>
          <a:p>
            <a:pPr marL="461963" indent="-461963" eaLnBrk="1" hangingPunct="1">
              <a:spcBef>
                <a:spcPts val="0"/>
              </a:spcBef>
              <a:spcAft>
                <a:spcPts val="2400"/>
              </a:spcAft>
              <a:defRPr/>
            </a:pP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the generations of”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ground – pride (Gen 1:27) and humility</a:t>
            </a:r>
          </a:p>
          <a:p>
            <a:pPr marL="461963" indent="-461963"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Breath of life – man’s value and why redemption is necessary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“Lives” (Gen 2:7) – Trichotomous man (1 Thess. 5:23)</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Body – physical, cardiovascular, muscular, etc…</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Soul – personality, intellect, emotions, volition</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 relates to God (John 4:23-24; 1 Cor. 2:10-16)</a:t>
            </a:r>
          </a:p>
        </p:txBody>
      </p:sp>
      <p:pic>
        <p:nvPicPr>
          <p:cNvPr id="3" name="Picture 2">
            <a:extLst>
              <a:ext uri="{FF2B5EF4-FFF2-40B4-BE49-F238E27FC236}">
                <a16:creationId xmlns:a16="http://schemas.microsoft.com/office/drawing/2014/main" id="{6EC8C0F0-A80A-4B48-816A-A6DFB992EF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68986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3162300" y="228600"/>
            <a:ext cx="2819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2:4-7</a:t>
            </a:r>
          </a:p>
        </p:txBody>
      </p:sp>
      <p:sp>
        <p:nvSpPr>
          <p:cNvPr id="103427" name="Rectangle 1027"/>
          <p:cNvSpPr>
            <a:spLocks noGrp="1" noChangeArrowheads="1"/>
          </p:cNvSpPr>
          <p:nvPr>
            <p:ph type="body" idx="1"/>
          </p:nvPr>
        </p:nvSpPr>
        <p:spPr>
          <a:xfrm>
            <a:off x="0" y="1143000"/>
            <a:ext cx="9144000" cy="5029200"/>
          </a:xfrm>
        </p:spPr>
        <p:txBody>
          <a:bodyPr/>
          <a:lstStyle/>
          <a:p>
            <a:pPr marL="461963" indent="-461963" eaLnBrk="1" hangingPunct="1">
              <a:spcBef>
                <a:spcPts val="0"/>
              </a:spcBef>
              <a:spcAft>
                <a:spcPts val="2400"/>
              </a:spcAft>
              <a:defRPr/>
            </a:pP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the generations of”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ground – pride (Gen 1:27) and humility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Breath of life – man’s value and why redemption is necessary</a:t>
            </a:r>
          </a:p>
          <a:p>
            <a:pPr marL="461963" indent="-461963"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“Lives” (Gen 2:7) – Trichotomous man (1 Thess. 5:23)</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Body – physical, cardiovascular, muscular, etc…</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Soul – personality, intellect, emotions, volition</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 relates to God (John 4:23-24; 1 Cor. 2:10-16)</a:t>
            </a:r>
          </a:p>
        </p:txBody>
      </p:sp>
      <p:pic>
        <p:nvPicPr>
          <p:cNvPr id="3" name="Picture 2">
            <a:extLst>
              <a:ext uri="{FF2B5EF4-FFF2-40B4-BE49-F238E27FC236}">
                <a16:creationId xmlns:a16="http://schemas.microsoft.com/office/drawing/2014/main" id="{4A69E4F4-8944-456A-A7E0-477B8635D9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746354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199"/>
            <a:ext cx="9144000" cy="4560979"/>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literal translation of Gen. 2:7 teaches that ‘God breathed into Adam the breath of lives’ (plural).”</a:t>
            </a:r>
          </a:p>
        </p:txBody>
      </p:sp>
      <p:pic>
        <p:nvPicPr>
          <p:cNvPr id="6146" name="Picture 2" descr="Image result for steven waterhouse">
            <a:extLst>
              <a:ext uri="{FF2B5EF4-FFF2-40B4-BE49-F238E27FC236}">
                <a16:creationId xmlns:a16="http://schemas.microsoft.com/office/drawing/2014/main" id="{9D20DEEE-3BB0-4F1E-AD30-F60D35884F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2190"/>
            <a:ext cx="861365" cy="1097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33BC38B-C70C-4502-A7DE-D9A5E4B8AD0F}"/>
              </a:ext>
            </a:extLst>
          </p:cNvPr>
          <p:cNvSpPr/>
          <p:nvPr/>
        </p:nvSpPr>
        <p:spPr>
          <a:xfrm>
            <a:off x="1197769" y="204281"/>
            <a:ext cx="6748462" cy="1000274"/>
          </a:xfrm>
          <a:prstGeom prst="rect">
            <a:avLst/>
          </a:prstGeom>
        </p:spPr>
        <p:txBody>
          <a:bodyPr wrap="square">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Steven Waterhouse</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Not by Bread Alone (Amarillo, TX: Westcliff, 2007), 77.</a:t>
            </a:r>
            <a:endParaRPr lang="en-US" sz="1800"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a:extLst>
              <a:ext uri="{FF2B5EF4-FFF2-40B4-BE49-F238E27FC236}">
                <a16:creationId xmlns:a16="http://schemas.microsoft.com/office/drawing/2014/main" id="{A6066DB3-4BB6-4CF2-A987-056C2E024C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9400" y="2991258"/>
            <a:ext cx="4267200" cy="3627119"/>
          </a:xfrm>
          <a:prstGeom prst="rect">
            <a:avLst/>
          </a:prstGeom>
        </p:spPr>
      </p:pic>
    </p:spTree>
    <p:extLst>
      <p:ext uri="{BB962C8B-B14F-4D97-AF65-F5344CB8AC3E}">
        <p14:creationId xmlns:p14="http://schemas.microsoft.com/office/powerpoint/2010/main" val="1003477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3162300" y="228600"/>
            <a:ext cx="2819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2:4-7</a:t>
            </a:r>
          </a:p>
        </p:txBody>
      </p:sp>
      <p:sp>
        <p:nvSpPr>
          <p:cNvPr id="103427" name="Rectangle 1027"/>
          <p:cNvSpPr>
            <a:spLocks noGrp="1" noChangeArrowheads="1"/>
          </p:cNvSpPr>
          <p:nvPr>
            <p:ph type="body" idx="1"/>
          </p:nvPr>
        </p:nvSpPr>
        <p:spPr>
          <a:xfrm>
            <a:off x="0" y="1143000"/>
            <a:ext cx="9144000" cy="5029200"/>
          </a:xfrm>
        </p:spPr>
        <p:txBody>
          <a:bodyPr/>
          <a:lstStyle/>
          <a:p>
            <a:pPr marL="461963" indent="-461963" eaLnBrk="1" hangingPunct="1">
              <a:spcBef>
                <a:spcPts val="0"/>
              </a:spcBef>
              <a:spcAft>
                <a:spcPts val="2400"/>
              </a:spcAft>
              <a:defRPr/>
            </a:pP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the generations of”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ground – pride (Gen 1:27) and humility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Breath of life – man’s value and why redemption is necessary</a:t>
            </a:r>
          </a:p>
          <a:p>
            <a:pPr marL="461963" indent="-461963" eaLnBrk="1" hangingPunct="1">
              <a:spcBef>
                <a:spcPts val="0"/>
              </a:spcBef>
              <a:spcAft>
                <a:spcPts val="2400"/>
              </a:spcAft>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“Lives” (Gen 2:7) – Trichotomous man (1 Thess. 5:23)</a:t>
            </a:r>
          </a:p>
          <a:p>
            <a:pPr marL="914400" lvl="1" indent="-457200" eaLnBrk="1" hangingPunct="1">
              <a:spcBef>
                <a:spcPts val="0"/>
              </a:spcBef>
              <a:spcAft>
                <a:spcPts val="2400"/>
              </a:spcAft>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Body – physical, cardiovascular, muscular, etc…</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Soul – personality, intellect, emotions, volition</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 relates to God (John 4:23-24; 1 Cor. 2:10-16)</a:t>
            </a:r>
          </a:p>
        </p:txBody>
      </p:sp>
      <p:pic>
        <p:nvPicPr>
          <p:cNvPr id="3" name="Picture 2">
            <a:extLst>
              <a:ext uri="{FF2B5EF4-FFF2-40B4-BE49-F238E27FC236}">
                <a16:creationId xmlns:a16="http://schemas.microsoft.com/office/drawing/2014/main" id="{8ADDCA87-49B3-4118-95D7-E0884097C9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8491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3162300" y="228600"/>
            <a:ext cx="2819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2:4-7</a:t>
            </a:r>
          </a:p>
        </p:txBody>
      </p:sp>
      <p:sp>
        <p:nvSpPr>
          <p:cNvPr id="103427" name="Rectangle 1027"/>
          <p:cNvSpPr>
            <a:spLocks noGrp="1" noChangeArrowheads="1"/>
          </p:cNvSpPr>
          <p:nvPr>
            <p:ph type="body" idx="1"/>
          </p:nvPr>
        </p:nvSpPr>
        <p:spPr>
          <a:xfrm>
            <a:off x="0" y="1143000"/>
            <a:ext cx="9144000" cy="5029200"/>
          </a:xfrm>
        </p:spPr>
        <p:txBody>
          <a:bodyPr/>
          <a:lstStyle/>
          <a:p>
            <a:pPr marL="461963" indent="-461963" eaLnBrk="1" hangingPunct="1">
              <a:spcBef>
                <a:spcPts val="0"/>
              </a:spcBef>
              <a:spcAft>
                <a:spcPts val="2400"/>
              </a:spcAft>
              <a:defRPr/>
            </a:pP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the generations of”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ground – pride (Gen 1:27) and humility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Breath of life – man’s value and why redemption is necessary</a:t>
            </a:r>
          </a:p>
          <a:p>
            <a:pPr marL="461963" indent="-461963" eaLnBrk="1" hangingPunct="1">
              <a:spcBef>
                <a:spcPts val="0"/>
              </a:spcBef>
              <a:spcAft>
                <a:spcPts val="2400"/>
              </a:spcAft>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“Lives” (Gen 2:7) – Trichotomous man (1 Thess. 5:23)</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Body – physical, cardiovascular, muscular, etc…</a:t>
            </a:r>
          </a:p>
          <a:p>
            <a:pPr marL="914400" lvl="1" indent="-457200" eaLnBrk="1" hangingPunct="1">
              <a:spcBef>
                <a:spcPts val="0"/>
              </a:spcBef>
              <a:spcAft>
                <a:spcPts val="2400"/>
              </a:spcAft>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Soul – personality, intellect, emotions, volition</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 relates to God (John 4:23-24; 1 Cor. 2:10-16)</a:t>
            </a:r>
          </a:p>
        </p:txBody>
      </p:sp>
      <p:pic>
        <p:nvPicPr>
          <p:cNvPr id="3" name="Picture 2">
            <a:extLst>
              <a:ext uri="{FF2B5EF4-FFF2-40B4-BE49-F238E27FC236}">
                <a16:creationId xmlns:a16="http://schemas.microsoft.com/office/drawing/2014/main" id="{79C0EC1E-2ECF-43CA-9E5C-0C613F919E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617241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3162300" y="228600"/>
            <a:ext cx="2819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2:4-7</a:t>
            </a:r>
          </a:p>
        </p:txBody>
      </p:sp>
      <p:sp>
        <p:nvSpPr>
          <p:cNvPr id="103427" name="Rectangle 1027"/>
          <p:cNvSpPr>
            <a:spLocks noGrp="1" noChangeArrowheads="1"/>
          </p:cNvSpPr>
          <p:nvPr>
            <p:ph type="body" idx="1"/>
          </p:nvPr>
        </p:nvSpPr>
        <p:spPr>
          <a:xfrm>
            <a:off x="0" y="1143000"/>
            <a:ext cx="9144000" cy="5029200"/>
          </a:xfrm>
        </p:spPr>
        <p:txBody>
          <a:bodyPr/>
          <a:lstStyle/>
          <a:p>
            <a:pPr marL="461963" indent="-461963" eaLnBrk="1" hangingPunct="1">
              <a:spcBef>
                <a:spcPts val="0"/>
              </a:spcBef>
              <a:spcAft>
                <a:spcPts val="2400"/>
              </a:spcAft>
              <a:defRPr/>
            </a:pP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the generations of”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ground – pride (Gen 1:27) and humility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Breath of life – man’s value and why redemption is necessary</a:t>
            </a:r>
          </a:p>
          <a:p>
            <a:pPr marL="461963" indent="-461963" eaLnBrk="1" hangingPunct="1">
              <a:spcBef>
                <a:spcPts val="0"/>
              </a:spcBef>
              <a:spcAft>
                <a:spcPts val="2400"/>
              </a:spcAft>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“Lives” (Gen 2:7) – Trichotomous man (1 Thess. 5:23)</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Body – physical, cardiovascular, muscular, etc…</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Soul – personality, intellect, emotions, volition</a:t>
            </a:r>
          </a:p>
          <a:p>
            <a:pPr marL="914400" lvl="1" indent="-457200" eaLnBrk="1" hangingPunct="1">
              <a:spcBef>
                <a:spcPts val="0"/>
              </a:spcBef>
              <a:spcAft>
                <a:spcPts val="2400"/>
              </a:spcAft>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 relates to God (John 4:23-24; 1 Cor. 2:10-16)</a:t>
            </a:r>
          </a:p>
        </p:txBody>
      </p:sp>
      <p:pic>
        <p:nvPicPr>
          <p:cNvPr id="3" name="Picture 2">
            <a:extLst>
              <a:ext uri="{FF2B5EF4-FFF2-40B4-BE49-F238E27FC236}">
                <a16:creationId xmlns:a16="http://schemas.microsoft.com/office/drawing/2014/main" id="{A992A7B9-8800-4712-8587-508DACAC4D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008783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282537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4196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2:4-7 – Creation of man</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2:8-14 – Man placed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2:15-17 – Man’s responsibilities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EBE4A6FE-7D2C-4F90-ABED-85F3BD3C72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042127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8B4E9F8-4A1B-47F2-989B-217F3C1BB2DF}"/>
              </a:ext>
            </a:extLst>
          </p:cNvPr>
          <p:cNvSpPr>
            <a:spLocks noGrp="1" noChangeArrowheads="1"/>
          </p:cNvSpPr>
          <p:nvPr>
            <p:ph type="title"/>
          </p:nvPr>
        </p:nvSpPr>
        <p:spPr>
          <a:xfrm>
            <a:off x="2705100" y="228600"/>
            <a:ext cx="3733800" cy="8382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East = Babylon</a:t>
            </a:r>
          </a:p>
        </p:txBody>
      </p:sp>
      <p:sp>
        <p:nvSpPr>
          <p:cNvPr id="92163" name="Rectangle 3">
            <a:extLst>
              <a:ext uri="{FF2B5EF4-FFF2-40B4-BE49-F238E27FC236}">
                <a16:creationId xmlns:a16="http://schemas.microsoft.com/office/drawing/2014/main" id="{118B8289-F4E0-4517-B5F4-B4AB654BE4AA}"/>
              </a:ext>
            </a:extLst>
          </p:cNvPr>
          <p:cNvSpPr>
            <a:spLocks noGrp="1" noChangeArrowheads="1"/>
          </p:cNvSpPr>
          <p:nvPr>
            <p:ph type="body" idx="1"/>
          </p:nvPr>
        </p:nvSpPr>
        <p:spPr>
          <a:xfrm>
            <a:off x="914400" y="2095500"/>
            <a:ext cx="3429000" cy="2667000"/>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rPr>
              <a:t>Genesis 2:8</a:t>
            </a:r>
          </a:p>
          <a:p>
            <a:pPr marL="457200" indent="-457200">
              <a:spcBef>
                <a:spcPts val="0"/>
              </a:spcBef>
              <a:spcAft>
                <a:spcPts val="3600"/>
              </a:spcAft>
              <a:defRPr/>
            </a:pPr>
            <a:r>
              <a:rPr lang="en-US" dirty="0">
                <a:effectLst>
                  <a:outerShdw blurRad="38100" dist="38100" dir="2700000" algn="tl">
                    <a:srgbClr val="000000">
                      <a:alpha val="43137"/>
                    </a:srgbClr>
                  </a:outerShdw>
                </a:effectLst>
              </a:rPr>
              <a:t>Genesis 11:2</a:t>
            </a:r>
          </a:p>
          <a:p>
            <a:pPr marL="457200" indent="-457200">
              <a:spcBef>
                <a:spcPts val="0"/>
              </a:spcBef>
              <a:spcAft>
                <a:spcPts val="3600"/>
              </a:spcAft>
              <a:defRPr/>
            </a:pPr>
            <a:r>
              <a:rPr lang="en-US" dirty="0">
                <a:effectLst>
                  <a:outerShdw blurRad="38100" dist="38100" dir="2700000" algn="tl">
                    <a:srgbClr val="000000">
                      <a:alpha val="43137"/>
                    </a:srgbClr>
                  </a:outerShdw>
                </a:effectLst>
              </a:rPr>
              <a:t>Matthew 2:2</a:t>
            </a:r>
          </a:p>
        </p:txBody>
      </p:sp>
      <p:pic>
        <p:nvPicPr>
          <p:cNvPr id="157700" name="Picture 4" descr="clip0091">
            <a:extLst>
              <a:ext uri="{FF2B5EF4-FFF2-40B4-BE49-F238E27FC236}">
                <a16:creationId xmlns:a16="http://schemas.microsoft.com/office/drawing/2014/main" id="{D4C0CE48-068B-40E9-864C-57037FF4FB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1" y="1371600"/>
            <a:ext cx="287491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3257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p>
        </p:txBody>
      </p:sp>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13218800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0C57A-FC05-47D4-A46F-73876CC68E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171" name="Rectangle 1027"/>
          <p:cNvSpPr>
            <a:spLocks noGrp="1" noChangeArrowheads="1"/>
          </p:cNvSpPr>
          <p:nvPr>
            <p:ph type="body" idx="1"/>
          </p:nvPr>
        </p:nvSpPr>
        <p:spPr>
          <a:xfrm>
            <a:off x="0" y="0"/>
            <a:ext cx="9144000" cy="5334000"/>
          </a:xfrm>
        </p:spPr>
        <p:txBody>
          <a:bodyPr/>
          <a:lstStyle/>
          <a:p>
            <a:pPr marL="0" indent="0" algn="ctr" defTabSz="514350">
              <a:spcBef>
                <a:spcPct val="0"/>
              </a:spcBef>
              <a:spcAft>
                <a:spcPts val="1200"/>
              </a:spcAft>
              <a:buClr>
                <a:schemeClr val="tx1"/>
              </a:buClr>
              <a:buNone/>
              <a:defRPr/>
            </a:pPr>
            <a:r>
              <a:rPr lang="en-US" altLang="en-US" sz="4000" kern="1200" dirty="0">
                <a:solidFill>
                  <a:schemeClr val="tx2"/>
                </a:solidFill>
                <a:ea typeface="+mj-ea"/>
                <a:cs typeface="Calibri" panose="020F0502020204030204" pitchFamily="34" charset="0"/>
              </a:rPr>
              <a:t>Daniel 1:1-2</a:t>
            </a:r>
          </a:p>
          <a:p>
            <a:pPr marL="0" indent="0" algn="just" eaLnBrk="1" hangingPunct="1">
              <a:spcBef>
                <a:spcPts val="0"/>
              </a:spcBef>
              <a:buNone/>
              <a:defRPr/>
            </a:pP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1 </a:t>
            </a:r>
            <a:r>
              <a:rPr lang="en-US" dirty="0">
                <a:effectLst>
                  <a:outerShdw blurRad="38100" dist="38100" dir="2700000" algn="tl">
                    <a:srgbClr val="000000">
                      <a:alpha val="43137"/>
                    </a:srgbClr>
                  </a:outerShdw>
                </a:effectLst>
              </a:rPr>
              <a:t>In the third year of the reign of Jehoiakim king of Judah, Nebuchadnezzar king of Babylon came to Jerusalem and besieged it.</a:t>
            </a:r>
            <a:r>
              <a:rPr lang="en-US" baseline="30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The Lord gave Jehoiakim king of Judah into his hand, along with some of the vessels of the house of God; and he brought them to the land of </a:t>
            </a:r>
            <a:r>
              <a:rPr lang="en-US" b="1" u="sng" dirty="0">
                <a:solidFill>
                  <a:srgbClr val="FFFFCC"/>
                </a:solidFill>
                <a:effectLst>
                  <a:outerShdw blurRad="38100" dist="38100" dir="2700000" algn="tl">
                    <a:srgbClr val="000000">
                      <a:alpha val="43137"/>
                    </a:srgbClr>
                  </a:outerShdw>
                </a:effectLst>
              </a:rPr>
              <a:t>Shinar</a:t>
            </a:r>
            <a:r>
              <a:rPr lang="en-US" dirty="0">
                <a:effectLst>
                  <a:outerShdw blurRad="38100" dist="38100" dir="2700000" algn="tl">
                    <a:srgbClr val="000000">
                      <a:alpha val="43137"/>
                    </a:srgbClr>
                  </a:outerShdw>
                </a:effectLst>
              </a:rPr>
              <a:t>, to the house of his god, and he brought the vessels into the treasury of his god</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0477579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55986616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27C39-8A1D-4BEF-85D7-3CCC854E82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171" name="Rectangle 1027"/>
          <p:cNvSpPr>
            <a:spLocks noGrp="1" noChangeArrowheads="1"/>
          </p:cNvSpPr>
          <p:nvPr>
            <p:ph type="body" idx="1"/>
          </p:nvPr>
        </p:nvSpPr>
        <p:spPr>
          <a:xfrm>
            <a:off x="0" y="0"/>
            <a:ext cx="9144000" cy="5334000"/>
          </a:xfrm>
        </p:spPr>
        <p:txBody>
          <a:bodyPr/>
          <a:lstStyle/>
          <a:p>
            <a:pPr marL="0" indent="0" algn="ctr" defTabSz="514350">
              <a:spcBef>
                <a:spcPct val="0"/>
              </a:spcBef>
              <a:spcAft>
                <a:spcPts val="1200"/>
              </a:spcAft>
              <a:buClr>
                <a:schemeClr val="tx1"/>
              </a:buClr>
              <a:buNone/>
              <a:defRPr/>
            </a:pPr>
            <a:r>
              <a:rPr lang="en-US" altLang="en-US" sz="4000" kern="1200" dirty="0">
                <a:solidFill>
                  <a:schemeClr val="tx2"/>
                </a:solidFill>
                <a:ea typeface="+mj-ea"/>
                <a:cs typeface="Calibri" panose="020F0502020204030204" pitchFamily="34" charset="0"/>
              </a:rPr>
              <a:t>Zechariah 5:5-11</a:t>
            </a:r>
          </a:p>
          <a:p>
            <a:pPr marL="0" indent="0" algn="just" eaLnBrk="1" hangingPunct="1">
              <a:spcBef>
                <a:spcPts val="0"/>
              </a:spcBef>
              <a:buNone/>
              <a:defRPr/>
            </a:pPr>
            <a:r>
              <a:rPr lang="en-US" baseline="30000" dirty="0">
                <a:effectLst>
                  <a:outerShdw blurRad="38100" dist="38100" dir="2700000" algn="tl">
                    <a:srgbClr val="000000">
                      <a:alpha val="43137"/>
                    </a:srgbClr>
                  </a:outerShdw>
                </a:effectLst>
              </a:rPr>
              <a:t>9 </a:t>
            </a:r>
            <a:r>
              <a:rPr lang="en-US" dirty="0">
                <a:effectLst>
                  <a:outerShdw blurRad="38100" dist="38100" dir="2700000" algn="tl">
                    <a:srgbClr val="000000">
                      <a:alpha val="43137"/>
                    </a:srgbClr>
                  </a:outerShdw>
                </a:effectLst>
              </a:rPr>
              <a:t>Then I lifted up my eyes and looked, and there two women were coming out with the wind in their wings; and they had wings like the wings of a stork, and they lifted up the ephah between the earth and the heavens. </a:t>
            </a:r>
            <a:r>
              <a:rPr lang="en-US" baseline="30000" dirty="0">
                <a:effectLst>
                  <a:outerShdw blurRad="38100" dist="38100" dir="2700000" algn="tl">
                    <a:srgbClr val="000000">
                      <a:alpha val="43137"/>
                    </a:srgbClr>
                  </a:outerShdw>
                </a:effectLst>
              </a:rPr>
              <a:t>10 </a:t>
            </a:r>
            <a:r>
              <a:rPr lang="en-US" dirty="0">
                <a:effectLst>
                  <a:outerShdw blurRad="38100" dist="38100" dir="2700000" algn="tl">
                    <a:srgbClr val="000000">
                      <a:alpha val="43137"/>
                    </a:srgbClr>
                  </a:outerShdw>
                </a:effectLst>
              </a:rPr>
              <a:t>I said to the angel who was speaking with me, “Where are they taking the ephah?” </a:t>
            </a:r>
            <a:r>
              <a:rPr lang="en-US" baseline="30000" dirty="0">
                <a:effectLst>
                  <a:outerShdw blurRad="38100" dist="38100" dir="2700000" algn="tl">
                    <a:srgbClr val="000000">
                      <a:alpha val="43137"/>
                    </a:srgbClr>
                  </a:outerShdw>
                </a:effectLst>
              </a:rPr>
              <a:t>11 </a:t>
            </a:r>
            <a:r>
              <a:rPr lang="en-US" dirty="0">
                <a:effectLst>
                  <a:outerShdw blurRad="38100" dist="38100" dir="2700000" algn="tl">
                    <a:srgbClr val="000000">
                      <a:alpha val="43137"/>
                    </a:srgbClr>
                  </a:outerShdw>
                </a:effectLst>
              </a:rPr>
              <a:t>Then he said to me, “To build a </a:t>
            </a:r>
            <a:r>
              <a:rPr lang="en-US" b="1" u="sng" dirty="0">
                <a:solidFill>
                  <a:srgbClr val="FFFFCC"/>
                </a:solidFill>
                <a:effectLst>
                  <a:outerShdw blurRad="38100" dist="38100" dir="2700000" algn="tl">
                    <a:srgbClr val="000000">
                      <a:alpha val="43137"/>
                    </a:srgbClr>
                  </a:outerShdw>
                </a:effectLst>
              </a:rPr>
              <a:t>temple</a:t>
            </a:r>
            <a:r>
              <a:rPr lang="en-US" dirty="0">
                <a:effectLst>
                  <a:outerShdw blurRad="38100" dist="38100" dir="2700000" algn="tl">
                    <a:srgbClr val="000000">
                      <a:alpha val="43137"/>
                    </a:srgbClr>
                  </a:outerShdw>
                </a:effectLst>
              </a:rPr>
              <a:t> for her in the land of </a:t>
            </a:r>
            <a:r>
              <a:rPr lang="en-US" b="1" u="sng" dirty="0">
                <a:solidFill>
                  <a:srgbClr val="FFFFCC"/>
                </a:solidFill>
                <a:effectLst>
                  <a:outerShdw blurRad="38100" dist="38100" dir="2700000" algn="tl">
                    <a:srgbClr val="000000">
                      <a:alpha val="43137"/>
                    </a:srgbClr>
                  </a:outerShdw>
                </a:effectLst>
              </a:rPr>
              <a:t>Shinar</a:t>
            </a:r>
            <a:r>
              <a:rPr lang="en-US" dirty="0">
                <a:effectLst>
                  <a:outerShdw blurRad="38100" dist="38100" dir="2700000" algn="tl">
                    <a:srgbClr val="000000">
                      <a:alpha val="43137"/>
                    </a:srgbClr>
                  </a:outerShdw>
                </a:effectLst>
              </a:rPr>
              <a:t>; and when it is prepared, she will be set there on her own pedestal.”</a:t>
            </a:r>
          </a:p>
          <a:p>
            <a:pPr marL="0" indent="0" algn="just" eaLnBrk="1" hangingPunct="1">
              <a:buNone/>
              <a:defRPr/>
            </a:pPr>
            <a:endParaRPr lang="en-US" altLang="en-US" sz="3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50722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a:extLst>
              <a:ext uri="{FF2B5EF4-FFF2-40B4-BE49-F238E27FC236}">
                <a16:creationId xmlns:a16="http://schemas.microsoft.com/office/drawing/2014/main" id="{59AC0AEE-CF81-4C41-B426-16FB57E127DB}"/>
              </a:ext>
            </a:extLst>
          </p:cNvPr>
          <p:cNvSpPr>
            <a:spLocks noGrp="1" noChangeArrowheads="1"/>
          </p:cNvSpPr>
          <p:nvPr>
            <p:ph type="title"/>
          </p:nvPr>
        </p:nvSpPr>
        <p:spPr>
          <a:xfrm>
            <a:off x="2514600" y="228600"/>
            <a:ext cx="4114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Zechariah 5:5-11</a:t>
            </a:r>
          </a:p>
        </p:txBody>
      </p:sp>
      <p:sp>
        <p:nvSpPr>
          <p:cNvPr id="53251" name="Rectangle 1027">
            <a:extLst>
              <a:ext uri="{FF2B5EF4-FFF2-40B4-BE49-F238E27FC236}">
                <a16:creationId xmlns:a16="http://schemas.microsoft.com/office/drawing/2014/main" id="{D6629322-8FC8-4B24-AF26-B6E2EE4B54B0}"/>
              </a:ext>
            </a:extLst>
          </p:cNvPr>
          <p:cNvSpPr>
            <a:spLocks noGrp="1" noChangeArrowheads="1"/>
          </p:cNvSpPr>
          <p:nvPr>
            <p:ph type="body" idx="1"/>
          </p:nvPr>
        </p:nvSpPr>
        <p:spPr>
          <a:xfrm>
            <a:off x="76200" y="1562100"/>
            <a:ext cx="6781800" cy="3733800"/>
          </a:xfrm>
        </p:spPr>
        <p:txBody>
          <a:bodyPr/>
          <a:lstStyle/>
          <a:p>
            <a:pPr marL="457200" indent="-457200">
              <a:spcBef>
                <a:spcPts val="0"/>
              </a:spcBef>
              <a:spcAft>
                <a:spcPts val="3600"/>
              </a:spcAft>
            </a:pPr>
            <a:r>
              <a:rPr lang="en-US" altLang="en-US" dirty="0">
                <a:effectLst>
                  <a:outerShdw blurRad="38100" dist="38100" dir="2700000" algn="tl">
                    <a:srgbClr val="000000">
                      <a:alpha val="43137"/>
                    </a:srgbClr>
                  </a:outerShdw>
                </a:effectLst>
              </a:rPr>
              <a:t>Woman (wickedness)</a:t>
            </a:r>
          </a:p>
          <a:p>
            <a:pPr marL="457200" indent="-457200">
              <a:spcBef>
                <a:spcPts val="0"/>
              </a:spcBef>
              <a:spcAft>
                <a:spcPts val="3600"/>
              </a:spcAft>
            </a:pPr>
            <a:r>
              <a:rPr lang="en-US" altLang="en-US" dirty="0">
                <a:effectLst>
                  <a:outerShdw blurRad="38100" dist="38100" dir="2700000" algn="tl">
                    <a:srgbClr val="000000">
                      <a:alpha val="43137"/>
                    </a:srgbClr>
                  </a:outerShdw>
                </a:effectLst>
              </a:rPr>
              <a:t>Ephah (commerce)</a:t>
            </a:r>
          </a:p>
          <a:p>
            <a:pPr marL="457200" indent="-457200">
              <a:spcBef>
                <a:spcPts val="0"/>
              </a:spcBef>
              <a:spcAft>
                <a:spcPts val="3600"/>
              </a:spcAft>
            </a:pPr>
            <a:r>
              <a:rPr lang="en-US" altLang="en-US" dirty="0">
                <a:effectLst>
                  <a:outerShdw blurRad="38100" dist="38100" dir="2700000" algn="tl">
                    <a:srgbClr val="000000">
                      <a:alpha val="43137"/>
                    </a:srgbClr>
                  </a:outerShdw>
                </a:effectLst>
              </a:rPr>
              <a:t>House (Temple-2 Sam 7; religion)</a:t>
            </a:r>
          </a:p>
          <a:p>
            <a:pPr marL="457200" indent="-457200">
              <a:spcBef>
                <a:spcPts val="0"/>
              </a:spcBef>
              <a:spcAft>
                <a:spcPts val="3600"/>
              </a:spcAft>
            </a:pPr>
            <a:r>
              <a:rPr lang="en-US" altLang="en-US" b="1" u="sng" dirty="0">
                <a:solidFill>
                  <a:srgbClr val="FFFFCC"/>
                </a:solidFill>
                <a:effectLst>
                  <a:outerShdw blurRad="38100" dist="38100" dir="2700000" algn="tl">
                    <a:srgbClr val="000000">
                      <a:alpha val="43137"/>
                    </a:srgbClr>
                  </a:outerShdw>
                </a:effectLst>
              </a:rPr>
              <a:t>Shinar (Gen 10:10; 11:2; Dan 1:2)</a:t>
            </a:r>
          </a:p>
        </p:txBody>
      </p:sp>
      <p:pic>
        <p:nvPicPr>
          <p:cNvPr id="53254" name="Picture 1030" descr="C:\Documents and Settings\Owner\Application Data\Microsoft\Media Catalog\Copy of WOMAN IN THE BASKET.JPG">
            <a:extLst>
              <a:ext uri="{FF2B5EF4-FFF2-40B4-BE49-F238E27FC236}">
                <a16:creationId xmlns:a16="http://schemas.microsoft.com/office/drawing/2014/main" id="{06328F4E-5373-471D-97BA-19AE89821D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4133" y="1981200"/>
            <a:ext cx="215267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6572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58049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95400" y="228600"/>
            <a:ext cx="65532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Description of the Garden of Eden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04451" name="Rectangle 3"/>
          <p:cNvSpPr>
            <a:spLocks noGrp="1" noChangeArrowheads="1"/>
          </p:cNvSpPr>
          <p:nvPr>
            <p:ph type="body" idx="1"/>
          </p:nvPr>
        </p:nvSpPr>
        <p:spPr>
          <a:xfrm>
            <a:off x="685800" y="1600201"/>
            <a:ext cx="7772400" cy="1676399"/>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Two trees (Gen 2:9)</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Four rivers: </a:t>
            </a:r>
            <a:r>
              <a:rPr lang="en-US" dirty="0" err="1">
                <a:effectLst>
                  <a:outerShdw blurRad="38100" dist="38100" dir="2700000" algn="tl">
                    <a:srgbClr val="000000">
                      <a:alpha val="43137"/>
                    </a:srgbClr>
                  </a:outerShdw>
                </a:effectLst>
                <a:latin typeface="Calibri" panose="020F0502020204030204" pitchFamily="34" charset="0"/>
              </a:rPr>
              <a:t>Pishon</a:t>
            </a:r>
            <a:r>
              <a:rPr lang="en-US" dirty="0">
                <a:effectLst>
                  <a:outerShdw blurRad="38100" dist="38100" dir="2700000" algn="tl">
                    <a:srgbClr val="000000">
                      <a:alpha val="43137"/>
                    </a:srgbClr>
                  </a:outerShdw>
                </a:effectLst>
                <a:latin typeface="Calibri" panose="020F0502020204030204" pitchFamily="34" charset="0"/>
              </a:rPr>
              <a:t>, Gihon, Tigris, Euphrates</a:t>
            </a:r>
          </a:p>
        </p:txBody>
      </p:sp>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3505200"/>
            <a:ext cx="3200400" cy="3200400"/>
          </a:xfrm>
          <a:prstGeom prst="rect">
            <a:avLst/>
          </a:prstGeom>
        </p:spPr>
      </p:pic>
      <p:pic>
        <p:nvPicPr>
          <p:cNvPr id="3" name="Picture 2">
            <a:extLst>
              <a:ext uri="{FF2B5EF4-FFF2-40B4-BE49-F238E27FC236}">
                <a16:creationId xmlns:a16="http://schemas.microsoft.com/office/drawing/2014/main" id="{9F1697A1-168E-409B-AB53-54C1E208BD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95400" y="228600"/>
            <a:ext cx="65532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Description of the Garden of Eden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04451" name="Rectangle 3"/>
          <p:cNvSpPr>
            <a:spLocks noGrp="1" noChangeArrowheads="1"/>
          </p:cNvSpPr>
          <p:nvPr>
            <p:ph type="body" idx="1"/>
          </p:nvPr>
        </p:nvSpPr>
        <p:spPr>
          <a:xfrm>
            <a:off x="685800" y="1600201"/>
            <a:ext cx="7772400" cy="1676399"/>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Two trees (Gen 2:9)</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Four rivers: </a:t>
            </a:r>
            <a:r>
              <a:rPr lang="en-US" dirty="0" err="1">
                <a:effectLst>
                  <a:outerShdw blurRad="38100" dist="38100" dir="2700000" algn="tl">
                    <a:srgbClr val="000000">
                      <a:alpha val="43137"/>
                    </a:srgbClr>
                  </a:outerShdw>
                </a:effectLst>
                <a:latin typeface="Calibri" panose="020F0502020204030204" pitchFamily="34" charset="0"/>
              </a:rPr>
              <a:t>Pishon</a:t>
            </a:r>
            <a:r>
              <a:rPr lang="en-US" dirty="0">
                <a:effectLst>
                  <a:outerShdw blurRad="38100" dist="38100" dir="2700000" algn="tl">
                    <a:srgbClr val="000000">
                      <a:alpha val="43137"/>
                    </a:srgbClr>
                  </a:outerShdw>
                </a:effectLst>
                <a:latin typeface="Calibri" panose="020F0502020204030204" pitchFamily="34" charset="0"/>
              </a:rPr>
              <a:t>, Gihon, Tigris, Euphrates</a:t>
            </a:r>
          </a:p>
        </p:txBody>
      </p:sp>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3505200"/>
            <a:ext cx="3200400" cy="3200400"/>
          </a:xfrm>
          <a:prstGeom prst="rect">
            <a:avLst/>
          </a:prstGeom>
        </p:spPr>
      </p:pic>
      <p:pic>
        <p:nvPicPr>
          <p:cNvPr id="3" name="Picture 2">
            <a:extLst>
              <a:ext uri="{FF2B5EF4-FFF2-40B4-BE49-F238E27FC236}">
                <a16:creationId xmlns:a16="http://schemas.microsoft.com/office/drawing/2014/main" id="{7695B7E7-0709-4893-9383-A01893773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216276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a:t>
            </a:r>
            <a:r>
              <a:rPr lang="en-US" sz="2800" b="1" u="sng" dirty="0">
                <a:solidFill>
                  <a:srgbClr val="FFFFCC"/>
                </a:solidFill>
                <a:latin typeface="Calibri" panose="020F0502020204030204" pitchFamily="34" charset="0"/>
              </a:rPr>
              <a:t>image</a:t>
            </a:r>
            <a:r>
              <a:rPr lang="en-US" sz="2800" dirty="0">
                <a:latin typeface="Calibri" panose="020F0502020204030204" pitchFamily="34" charset="0"/>
              </a:rPr>
              <a:t>, according to Our </a:t>
            </a:r>
            <a:r>
              <a:rPr lang="en-US" sz="2800" b="1" u="sng" dirty="0">
                <a:solidFill>
                  <a:srgbClr val="FFFFCC"/>
                </a:solidFill>
                <a:latin typeface="Calibri" panose="020F0502020204030204" pitchFamily="34" charset="0"/>
              </a:rPr>
              <a:t>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a:t>
            </a:r>
            <a:r>
              <a:rPr lang="en-US" sz="2800" b="1" u="sng" dirty="0">
                <a:solidFill>
                  <a:srgbClr val="FFFFCC"/>
                </a:solidFill>
                <a:latin typeface="Calibri" panose="020F0502020204030204" pitchFamily="34" charset="0"/>
              </a:rPr>
              <a:t>His own image</a:t>
            </a:r>
            <a:r>
              <a:rPr lang="en-US" sz="2800" dirty="0">
                <a:latin typeface="Calibri" panose="020F0502020204030204" pitchFamily="34" charset="0"/>
              </a:rPr>
              <a:t>, in the </a:t>
            </a:r>
            <a:r>
              <a:rPr lang="en-US" sz="2800" b="1" u="sng" dirty="0">
                <a:solidFill>
                  <a:srgbClr val="FFFFCC"/>
                </a:solidFill>
                <a:latin typeface="Calibri" panose="020F0502020204030204" pitchFamily="34" charset="0"/>
              </a:rPr>
              <a:t>image of God</a:t>
            </a:r>
            <a:r>
              <a:rPr lang="en-US" sz="2800" dirty="0">
                <a:latin typeface="Calibri" panose="020F0502020204030204" pitchFamily="34" charset="0"/>
              </a:rPr>
              <a:t>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84075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95400" y="228600"/>
            <a:ext cx="65532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Description of the Garden of Eden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04451" name="Rectangle 3"/>
          <p:cNvSpPr>
            <a:spLocks noGrp="1" noChangeArrowheads="1"/>
          </p:cNvSpPr>
          <p:nvPr>
            <p:ph type="body" idx="1"/>
          </p:nvPr>
        </p:nvSpPr>
        <p:spPr>
          <a:xfrm>
            <a:off x="685800" y="1600201"/>
            <a:ext cx="8179932" cy="1676399"/>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Two trees (Gen 2:9)</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Four rivers: </a:t>
            </a:r>
            <a:r>
              <a:rPr lang="en-US" b="1" u="sng" dirty="0" err="1">
                <a:solidFill>
                  <a:srgbClr val="FFFFCC"/>
                </a:solidFill>
                <a:effectLst>
                  <a:outerShdw blurRad="38100" dist="38100" dir="2700000" algn="tl">
                    <a:srgbClr val="000000">
                      <a:alpha val="43137"/>
                    </a:srgbClr>
                  </a:outerShdw>
                </a:effectLst>
                <a:latin typeface="Calibri" panose="020F0502020204030204" pitchFamily="34" charset="0"/>
              </a:rPr>
              <a:t>Pishon</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 Gihon, Tigris, Euphrates</a:t>
            </a:r>
          </a:p>
        </p:txBody>
      </p:sp>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3505200"/>
            <a:ext cx="3200400" cy="3200400"/>
          </a:xfrm>
          <a:prstGeom prst="rect">
            <a:avLst/>
          </a:prstGeom>
        </p:spPr>
      </p:pic>
      <p:pic>
        <p:nvPicPr>
          <p:cNvPr id="3" name="Picture 2">
            <a:extLst>
              <a:ext uri="{FF2B5EF4-FFF2-40B4-BE49-F238E27FC236}">
                <a16:creationId xmlns:a16="http://schemas.microsoft.com/office/drawing/2014/main" id="{2C7464FA-797A-4EAA-91CD-EBB637CF33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3020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p>
        </p:txBody>
      </p:sp>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Tree>
    <p:extLst>
      <p:ext uri="{BB962C8B-B14F-4D97-AF65-F5344CB8AC3E}">
        <p14:creationId xmlns:p14="http://schemas.microsoft.com/office/powerpoint/2010/main" val="2914147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2590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Local Flood?</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14691" name="Rectangle 3"/>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All four rivers had a common source</a:t>
            </a:r>
          </a:p>
          <a:p>
            <a:pPr marL="461963" indent="-461963" algn="just" eaLnBrk="1" hangingPunct="1">
              <a:spcBef>
                <a:spcPts val="0"/>
              </a:spcBef>
              <a:spcAft>
                <a:spcPts val="3600"/>
              </a:spcAft>
              <a:defRPr/>
            </a:pPr>
            <a:r>
              <a:rPr lang="en-US" dirty="0" err="1">
                <a:effectLst>
                  <a:outerShdw blurRad="38100" dist="38100" dir="2700000" algn="tl">
                    <a:srgbClr val="000000">
                      <a:alpha val="43137"/>
                    </a:srgbClr>
                  </a:outerShdw>
                </a:effectLst>
                <a:latin typeface="Calibri" panose="020F0502020204030204" pitchFamily="34" charset="0"/>
              </a:rPr>
              <a:t>Pishon</a:t>
            </a:r>
            <a:r>
              <a:rPr lang="en-US" dirty="0">
                <a:effectLst>
                  <a:outerShdw blurRad="38100" dist="38100" dir="2700000" algn="tl">
                    <a:srgbClr val="000000">
                      <a:alpha val="43137"/>
                    </a:srgbClr>
                  </a:outerShdw>
                </a:effectLst>
                <a:latin typeface="Calibri" panose="020F0502020204030204" pitchFamily="34" charset="0"/>
              </a:rPr>
              <a:t> and Gihon?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Local flood? Features of post flood world given names familiar to those who survived the flood (Ex: York/New York)</a:t>
            </a:r>
          </a:p>
        </p:txBody>
      </p:sp>
      <p:pic>
        <p:nvPicPr>
          <p:cNvPr id="3" name="Picture 2">
            <a:extLst>
              <a:ext uri="{FF2B5EF4-FFF2-40B4-BE49-F238E27FC236}">
                <a16:creationId xmlns:a16="http://schemas.microsoft.com/office/drawing/2014/main" id="{80C8699D-D541-4A74-A760-A8F56AFDEF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2590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Local Flood?</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14691" name="Rectangle 3"/>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All four rivers had a common source</a:t>
            </a:r>
          </a:p>
          <a:p>
            <a:pPr marL="461963" indent="-461963" algn="just" eaLnBrk="1" hangingPunct="1">
              <a:spcBef>
                <a:spcPts val="0"/>
              </a:spcBef>
              <a:spcAft>
                <a:spcPts val="3600"/>
              </a:spcAft>
              <a:defRPr/>
            </a:pPr>
            <a:r>
              <a:rPr lang="en-US" dirty="0" err="1">
                <a:effectLst>
                  <a:outerShdw blurRad="38100" dist="38100" dir="2700000" algn="tl">
                    <a:srgbClr val="000000">
                      <a:alpha val="43137"/>
                    </a:srgbClr>
                  </a:outerShdw>
                </a:effectLst>
                <a:latin typeface="Calibri" panose="020F0502020204030204" pitchFamily="34" charset="0"/>
              </a:rPr>
              <a:t>Pishon</a:t>
            </a:r>
            <a:r>
              <a:rPr lang="en-US" dirty="0">
                <a:effectLst>
                  <a:outerShdw blurRad="38100" dist="38100" dir="2700000" algn="tl">
                    <a:srgbClr val="000000">
                      <a:alpha val="43137"/>
                    </a:srgbClr>
                  </a:outerShdw>
                </a:effectLst>
                <a:latin typeface="Calibri" panose="020F0502020204030204" pitchFamily="34" charset="0"/>
              </a:rPr>
              <a:t> and Gihon?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Local flood? Features of post flood world given names familiar to those who survived the flood (Ex: York/New York)</a:t>
            </a:r>
          </a:p>
        </p:txBody>
      </p:sp>
      <p:pic>
        <p:nvPicPr>
          <p:cNvPr id="3" name="Picture 2">
            <a:extLst>
              <a:ext uri="{FF2B5EF4-FFF2-40B4-BE49-F238E27FC236}">
                <a16:creationId xmlns:a16="http://schemas.microsoft.com/office/drawing/2014/main" id="{E4AA8F8A-97C0-47E6-8E47-CF3FC160BE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653320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a:stretch>
            <a:fillRect/>
          </a:stretch>
        </p:blipFill>
        <p:spPr>
          <a:xfrm>
            <a:off x="1371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729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2590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Local Flood?</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14691" name="Rectangle 3"/>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All four rivers had a common source</a:t>
            </a:r>
          </a:p>
          <a:p>
            <a:pPr marL="461963" indent="-461963" algn="just" eaLnBrk="1" hangingPunct="1">
              <a:spcBef>
                <a:spcPts val="0"/>
              </a:spcBef>
              <a:spcAft>
                <a:spcPts val="3600"/>
              </a:spcAft>
              <a:defRPr/>
            </a:pPr>
            <a:r>
              <a:rPr lang="en-US" b="1" u="sng" dirty="0" err="1">
                <a:solidFill>
                  <a:srgbClr val="FFFFCC"/>
                </a:solidFill>
                <a:effectLst>
                  <a:outerShdw blurRad="38100" dist="38100" dir="2700000" algn="tl">
                    <a:srgbClr val="000000">
                      <a:alpha val="43137"/>
                    </a:srgbClr>
                  </a:outerShdw>
                </a:effectLst>
                <a:latin typeface="Calibri" panose="020F0502020204030204" pitchFamily="34" charset="0"/>
              </a:rPr>
              <a:t>Pishon</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 and Gihon?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Local flood? Features of post flood world given names familiar to those who survived the flood (Ex: York/New York)</a:t>
            </a:r>
          </a:p>
        </p:txBody>
      </p:sp>
      <p:pic>
        <p:nvPicPr>
          <p:cNvPr id="3" name="Picture 2">
            <a:extLst>
              <a:ext uri="{FF2B5EF4-FFF2-40B4-BE49-F238E27FC236}">
                <a16:creationId xmlns:a16="http://schemas.microsoft.com/office/drawing/2014/main" id="{859BF972-2946-4085-8A81-098171737F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180616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4AB00-F9C6-4C76-823F-13A33EC4C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2:37-38</a:t>
            </a:r>
          </a:p>
          <a:p>
            <a:pPr marL="0" marR="0" algn="just">
              <a:spcBef>
                <a:spcPts val="0"/>
              </a:spcBef>
              <a:spcAft>
                <a:spcPts val="1000"/>
              </a:spcAft>
            </a:pPr>
            <a:r>
              <a:rPr lang="en-US" sz="3200" dirty="0">
                <a:latin typeface="Calibri" panose="020F0502020204030204" pitchFamily="34" charset="0"/>
              </a:rPr>
              <a:t>You, O king, are the king of kings, to whom </a:t>
            </a:r>
            <a:r>
              <a:rPr lang="en-US" sz="3200" dirty="0">
                <a:effectLst>
                  <a:outerShdw blurRad="38100" dist="38100" dir="2700000" algn="tl">
                    <a:srgbClr val="000000"/>
                  </a:outerShdw>
                </a:effectLst>
                <a:latin typeface="Calibri" panose="020F0502020204030204" pitchFamily="34" charset="0"/>
                <a:cs typeface="+mn-cs"/>
              </a:rPr>
              <a:t>the God of heaven has given</a:t>
            </a:r>
            <a:r>
              <a:rPr lang="en-US" sz="3200" dirty="0">
                <a:latin typeface="Calibri" panose="020F0502020204030204" pitchFamily="34" charset="0"/>
              </a:rPr>
              <a:t> the kingdom, the power, the strength and the glory; </a:t>
            </a:r>
            <a:r>
              <a:rPr lang="en-US" sz="3200" baseline="30000" dirty="0">
                <a:latin typeface="Calibri" panose="020F0502020204030204" pitchFamily="34" charset="0"/>
              </a:rPr>
              <a:t>38 </a:t>
            </a:r>
            <a:r>
              <a:rPr lang="en-US" sz="3200" dirty="0">
                <a:latin typeface="Calibri" panose="020F0502020204030204" pitchFamily="34" charset="0"/>
              </a:rPr>
              <a:t>and wherever the sons of men dwell, </a:t>
            </a:r>
            <a:r>
              <a:rPr lang="en-US" sz="3200" i="1" dirty="0">
                <a:latin typeface="Calibri" panose="020F0502020204030204" pitchFamily="34" charset="0"/>
              </a:rPr>
              <a:t>or</a:t>
            </a:r>
            <a:r>
              <a:rPr lang="en-US" sz="3200" dirty="0">
                <a:latin typeface="Calibri" panose="020F0502020204030204" pitchFamily="34" charset="0"/>
              </a:rPr>
              <a:t> the beasts of the field, or the birds of the sky, </a:t>
            </a:r>
            <a:r>
              <a:rPr lang="en-US" sz="3200" dirty="0">
                <a:effectLst>
                  <a:outerShdw blurRad="38100" dist="38100" dir="2700000" algn="tl">
                    <a:srgbClr val="000000"/>
                  </a:outerShdw>
                </a:effectLst>
                <a:latin typeface="Calibri" panose="020F0502020204030204" pitchFamily="34" charset="0"/>
                <a:cs typeface="+mn-cs"/>
              </a:rPr>
              <a:t>He has given them</a:t>
            </a:r>
            <a:r>
              <a:rPr lang="en-US" sz="3200" dirty="0">
                <a:latin typeface="Calibri" panose="020F0502020204030204" pitchFamily="34" charset="0"/>
              </a:rPr>
              <a:t> into your hand and </a:t>
            </a:r>
            <a:r>
              <a:rPr lang="en-US" sz="3200" dirty="0">
                <a:effectLst>
                  <a:outerShdw blurRad="38100" dist="38100" dir="2700000" algn="tl">
                    <a:srgbClr val="000000"/>
                  </a:outerShdw>
                </a:effectLst>
                <a:latin typeface="Calibri" panose="020F0502020204030204" pitchFamily="34" charset="0"/>
                <a:cs typeface="+mn-cs"/>
              </a:rPr>
              <a:t>has caused you</a:t>
            </a:r>
            <a:r>
              <a:rPr lang="en-US" sz="3200" dirty="0">
                <a:latin typeface="Calibri" panose="020F0502020204030204" pitchFamily="34" charset="0"/>
              </a:rPr>
              <a:t> to rule over them all. </a:t>
            </a:r>
            <a:r>
              <a:rPr lang="en-US" sz="3200" b="1" u="sng" dirty="0">
                <a:solidFill>
                  <a:srgbClr val="FFFFCC"/>
                </a:solidFill>
                <a:effectLst>
                  <a:outerShdw blurRad="38100" dist="38100" dir="2700000" algn="tl">
                    <a:srgbClr val="000000"/>
                  </a:outerShdw>
                </a:effectLst>
                <a:latin typeface="Calibri" panose="020F0502020204030204" pitchFamily="34" charset="0"/>
                <a:cs typeface="+mn-cs"/>
              </a:rPr>
              <a:t>You are the head of gold.</a:t>
            </a:r>
          </a:p>
        </p:txBody>
      </p:sp>
    </p:spTree>
    <p:extLst>
      <p:ext uri="{BB962C8B-B14F-4D97-AF65-F5344CB8AC3E}">
        <p14:creationId xmlns:p14="http://schemas.microsoft.com/office/powerpoint/2010/main" val="46069702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616482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914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mn-cs"/>
                        </a:rPr>
                        <a:t>Eden = Probationary Environment</a:t>
                      </a:r>
                    </a:p>
                  </a:txBody>
                  <a:tcPr anchor="ctr"/>
                </a:tc>
                <a:tc hMerge="1">
                  <a:txBody>
                    <a:bodyPr/>
                    <a:lstStyle/>
                    <a:p>
                      <a:endParaRPr lang="en-US" dirty="0"/>
                    </a:p>
                  </a:txBody>
                  <a:tcPr/>
                </a:tc>
                <a:extLst>
                  <a:ext uri="{0D108BD9-81ED-4DB2-BD59-A6C34878D82A}">
                    <a16:rowId xmlns:a16="http://schemas.microsoft.com/office/drawing/2014/main" val="3462178000"/>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effectLst/>
                          <a:latin typeface="Calibri" panose="020F0502020204030204" pitchFamily="34" charset="0"/>
                          <a:ea typeface="+mn-ea"/>
                          <a:cs typeface="+mn-cs"/>
                        </a:rPr>
                        <a:t>EDEN (GENESIS 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effectLst/>
                          <a:latin typeface="Calibri" panose="020F0502020204030204" pitchFamily="34" charset="0"/>
                          <a:ea typeface="+mn-ea"/>
                          <a:cs typeface="+mn-cs"/>
                        </a:rPr>
                        <a:t>ETERNAL STATE (REV 21-22)</a:t>
                      </a:r>
                    </a:p>
                  </a:txBody>
                  <a:tcPr anchor="ctr"/>
                </a:tc>
                <a:extLst>
                  <a:ext uri="{0D108BD9-81ED-4DB2-BD59-A6C34878D82A}">
                    <a16:rowId xmlns:a16="http://schemas.microsoft.com/office/drawing/2014/main" val="2313425501"/>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Division of light and darkness 1:4</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No night 21:25</a:t>
                      </a:r>
                    </a:p>
                  </a:txBody>
                  <a:tcPr anchor="ctr"/>
                </a:tc>
                <a:extLst>
                  <a:ext uri="{0D108BD9-81ED-4DB2-BD59-A6C34878D82A}">
                    <a16:rowId xmlns:a16="http://schemas.microsoft.com/office/drawing/2014/main" val="2970888525"/>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Division of land and sea 1:10</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No sea 21:1</a:t>
                      </a:r>
                    </a:p>
                  </a:txBody>
                  <a:tcPr anchor="ctr"/>
                </a:tc>
                <a:extLst>
                  <a:ext uri="{0D108BD9-81ED-4DB2-BD59-A6C34878D82A}">
                    <a16:rowId xmlns:a16="http://schemas.microsoft.com/office/drawing/2014/main" val="1099843120"/>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Sun and moon 1:16</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No sun and moon 21:23</a:t>
                      </a:r>
                    </a:p>
                  </a:txBody>
                  <a:tcPr anchor="ctr"/>
                </a:tc>
                <a:extLst>
                  <a:ext uri="{0D108BD9-81ED-4DB2-BD59-A6C34878D82A}">
                    <a16:rowId xmlns:a16="http://schemas.microsoft.com/office/drawing/2014/main" val="4039762371"/>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Garden 2:8-9</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City (21:2)</a:t>
                      </a:r>
                    </a:p>
                  </a:txBody>
                  <a:tcPr anchor="ctr"/>
                </a:tc>
                <a:extLst>
                  <a:ext uri="{0D108BD9-81ED-4DB2-BD59-A6C34878D82A}">
                    <a16:rowId xmlns:a16="http://schemas.microsoft.com/office/drawing/2014/main" val="204693539"/>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River flowing out of Eden 2:10</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River flowing from throne 22:1</a:t>
                      </a:r>
                    </a:p>
                  </a:txBody>
                  <a:tcPr anchor="ctr"/>
                </a:tc>
                <a:extLst>
                  <a:ext uri="{0D108BD9-81ED-4DB2-BD59-A6C34878D82A}">
                    <a16:rowId xmlns:a16="http://schemas.microsoft.com/office/drawing/2014/main" val="3419655865"/>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Gold in the land 2:12</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Gold in the city 21:21</a:t>
                      </a:r>
                    </a:p>
                  </a:txBody>
                  <a:tcPr anchor="ctr"/>
                </a:tc>
                <a:extLst>
                  <a:ext uri="{0D108BD9-81ED-4DB2-BD59-A6C34878D82A}">
                    <a16:rowId xmlns:a16="http://schemas.microsoft.com/office/drawing/2014/main" val="3213644749"/>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Tree of life in the middle of the garden 2:9</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Tree of life throughout the city 22:2</a:t>
                      </a:r>
                    </a:p>
                  </a:txBody>
                  <a:tcPr anchor="ctr"/>
                </a:tc>
                <a:extLst>
                  <a:ext uri="{0D108BD9-81ED-4DB2-BD59-A6C34878D82A}">
                    <a16:rowId xmlns:a16="http://schemas.microsoft.com/office/drawing/2014/main" val="3962192283"/>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Bdellium and onyx stone 2:12</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All manner of stones 21:19</a:t>
                      </a:r>
                    </a:p>
                  </a:txBody>
                  <a:tcPr anchor="ctr"/>
                </a:tc>
                <a:extLst>
                  <a:ext uri="{0D108BD9-81ED-4DB2-BD59-A6C34878D82A}">
                    <a16:rowId xmlns:a16="http://schemas.microsoft.com/office/drawing/2014/main" val="3472816775"/>
                  </a:ext>
                </a:extLst>
              </a:tr>
              <a:tr h="45720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C00000"/>
                          </a:solidFill>
                          <a:effectLst/>
                          <a:latin typeface="Calibri" panose="020F0502020204030204" pitchFamily="34" charset="0"/>
                          <a:ea typeface="+mn-ea"/>
                          <a:cs typeface="+mn-cs"/>
                        </a:rPr>
                        <a:t>God walking in the garden 3:8</a:t>
                      </a:r>
                      <a:endParaRPr lang="en-US" sz="2000" dirty="0">
                        <a:solidFill>
                          <a:srgbClr val="C00000"/>
                        </a:solidFill>
                        <a:effectLst/>
                        <a:latin typeface="Calibri" panose="020F0502020204030204" pitchFamily="34" charset="0"/>
                        <a:ea typeface="+mn-ea"/>
                        <a:cs typeface="+mn-cs"/>
                      </a:endParaRP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God dwelling with His people 21:3</a:t>
                      </a:r>
                      <a:endParaRPr lang="en-US" sz="2000" kern="1200" dirty="0">
                        <a:solidFill>
                          <a:srgbClr val="0000CC"/>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Henry Morris, </a:t>
                      </a:r>
                      <a:r>
                        <a:rPr lang="en-US" sz="1800" i="1" kern="1200" dirty="0">
                          <a:solidFill>
                            <a:schemeClr val="bg2"/>
                          </a:solidFill>
                          <a:effectLst/>
                          <a:latin typeface="Calibri" panose="020F0502020204030204" pitchFamily="34" charset="0"/>
                          <a:ea typeface="+mn-ea"/>
                          <a:cs typeface="+mn-cs"/>
                        </a:rPr>
                        <a:t>Genesis Record</a:t>
                      </a:r>
                      <a:r>
                        <a:rPr lang="en-US" sz="1800" kern="1200" dirty="0">
                          <a:solidFill>
                            <a:schemeClr val="bg2"/>
                          </a:solidFill>
                          <a:effectLst/>
                          <a:latin typeface="Calibri" panose="020F0502020204030204" pitchFamily="34" charset="0"/>
                          <a:ea typeface="+mn-ea"/>
                          <a:cs typeface="+mn-cs"/>
                        </a:rPr>
                        <a:t>, p.33</a:t>
                      </a:r>
                    </a:p>
                  </a:txBody>
                  <a:tcPr anchor="ct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8641688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gold.jpg                                                       00023885Macintosh HD                   B5AC776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3706" y="543194"/>
            <a:ext cx="5716588" cy="5771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9275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2590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Local Flood?</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14691" name="Rectangle 3"/>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All four rivers had a common source</a:t>
            </a:r>
          </a:p>
          <a:p>
            <a:pPr marL="461963" indent="-461963" algn="just" eaLnBrk="1" hangingPunct="1">
              <a:spcBef>
                <a:spcPts val="0"/>
              </a:spcBef>
              <a:spcAft>
                <a:spcPts val="3600"/>
              </a:spcAft>
              <a:defRPr/>
            </a:pPr>
            <a:r>
              <a:rPr lang="en-US" b="1" u="sng" dirty="0" err="1">
                <a:solidFill>
                  <a:srgbClr val="FFFFCC"/>
                </a:solidFill>
                <a:effectLst>
                  <a:outerShdw blurRad="38100" dist="38100" dir="2700000" algn="tl">
                    <a:srgbClr val="000000">
                      <a:alpha val="43137"/>
                    </a:srgbClr>
                  </a:outerShdw>
                </a:effectLst>
                <a:latin typeface="Calibri" panose="020F0502020204030204" pitchFamily="34" charset="0"/>
              </a:rPr>
              <a:t>Pishon</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 and Gihon?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Local flood? Features of post flood world given names familiar to those who survived the flood (Ex: York/New York)</a:t>
            </a:r>
          </a:p>
        </p:txBody>
      </p:sp>
      <p:pic>
        <p:nvPicPr>
          <p:cNvPr id="3" name="Picture 2">
            <a:extLst>
              <a:ext uri="{FF2B5EF4-FFF2-40B4-BE49-F238E27FC236}">
                <a16:creationId xmlns:a16="http://schemas.microsoft.com/office/drawing/2014/main" id="{D54B2163-F846-48D2-A7C6-73D65553F9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64089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Creation week (Gen 1:3</a:t>
            </a:r>
            <a:r>
              <a:rPr lang="en-US" sz="2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dirty="0">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600" y="38862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20018347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2590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Local Flood?</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14691" name="Rectangle 3"/>
          <p:cNvSpPr>
            <a:spLocks noGrp="1" noChangeArrowheads="1"/>
          </p:cNvSpPr>
          <p:nvPr>
            <p:ph type="body" idx="1"/>
          </p:nvPr>
        </p:nvSpPr>
        <p:spPr>
          <a:xfrm>
            <a:off x="838199" y="1946275"/>
            <a:ext cx="7866399" cy="41148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All four rivers had a common source</a:t>
            </a:r>
          </a:p>
          <a:p>
            <a:pPr marL="461963" indent="-461963" algn="just" eaLnBrk="1" hangingPunct="1">
              <a:spcBef>
                <a:spcPts val="0"/>
              </a:spcBef>
              <a:spcAft>
                <a:spcPts val="3600"/>
              </a:spcAft>
              <a:defRPr/>
            </a:pPr>
            <a:r>
              <a:rPr lang="en-US" dirty="0" err="1">
                <a:effectLst>
                  <a:outerShdw blurRad="38100" dist="38100" dir="2700000" algn="tl">
                    <a:srgbClr val="000000">
                      <a:alpha val="43137"/>
                    </a:srgbClr>
                  </a:outerShdw>
                </a:effectLst>
                <a:latin typeface="Calibri" panose="020F0502020204030204" pitchFamily="34" charset="0"/>
              </a:rPr>
              <a:t>Pishon</a:t>
            </a:r>
            <a:r>
              <a:rPr lang="en-US" dirty="0">
                <a:effectLst>
                  <a:outerShdw blurRad="38100" dist="38100" dir="2700000" algn="tl">
                    <a:srgbClr val="000000">
                      <a:alpha val="43137"/>
                    </a:srgbClr>
                  </a:outerShdw>
                </a:effectLst>
                <a:latin typeface="Calibri" panose="020F0502020204030204" pitchFamily="34" charset="0"/>
              </a:rPr>
              <a:t> and Gihon?</a:t>
            </a:r>
          </a:p>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Local flood? Features of post flood world given names familiar to those who survived the flood (Ex: York/New York)</a:t>
            </a:r>
          </a:p>
        </p:txBody>
      </p:sp>
      <p:pic>
        <p:nvPicPr>
          <p:cNvPr id="3" name="Picture 2">
            <a:extLst>
              <a:ext uri="{FF2B5EF4-FFF2-40B4-BE49-F238E27FC236}">
                <a16:creationId xmlns:a16="http://schemas.microsoft.com/office/drawing/2014/main" id="{2E12CE19-27F1-4ACC-AB55-4DA630D68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2361335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latin typeface="Calibri" panose="020F0502020204030204" pitchFamily="34" charset="0"/>
              </a:rPr>
              <a:t>Genesis 2 Outline</a:t>
            </a:r>
          </a:p>
        </p:txBody>
      </p:sp>
      <p:sp>
        <p:nvSpPr>
          <p:cNvPr id="102403" name="Rectangle 3"/>
          <p:cNvSpPr>
            <a:spLocks noGrp="1" noChangeArrowheads="1"/>
          </p:cNvSpPr>
          <p:nvPr>
            <p:ph type="body" idx="1"/>
          </p:nvPr>
        </p:nvSpPr>
        <p:spPr>
          <a:xfrm>
            <a:off x="914400" y="1371600"/>
            <a:ext cx="7315200" cy="4495800"/>
          </a:xfrm>
        </p:spPr>
        <p:txBody>
          <a:bodyPr/>
          <a:lstStyle/>
          <a:p>
            <a:pPr eaLnBrk="1" hangingPunct="1">
              <a:spcBef>
                <a:spcPts val="0"/>
              </a:spcBef>
              <a:spcAft>
                <a:spcPts val="3600"/>
              </a:spcAft>
              <a:defRPr/>
            </a:pPr>
            <a:r>
              <a:rPr lang="en-US" dirty="0">
                <a:latin typeface="Calibri" panose="020F0502020204030204" pitchFamily="34" charset="0"/>
              </a:rPr>
              <a:t>Genesis 2:4-7 – Creation of man</a:t>
            </a:r>
          </a:p>
          <a:p>
            <a:pPr eaLnBrk="1" hangingPunct="1">
              <a:spcBef>
                <a:spcPts val="0"/>
              </a:spcBef>
              <a:spcAft>
                <a:spcPts val="3600"/>
              </a:spcAft>
              <a:defRPr/>
            </a:pPr>
            <a:r>
              <a:rPr lang="en-US" dirty="0">
                <a:latin typeface="Calibri" panose="020F0502020204030204" pitchFamily="34" charset="0"/>
              </a:rPr>
              <a:t>Genesis 2:8-14 – Man placed in the Garden of Eden</a:t>
            </a:r>
          </a:p>
          <a:p>
            <a:pPr eaLnBrk="1" hangingPunct="1">
              <a:spcBef>
                <a:spcPts val="0"/>
              </a:spcBef>
              <a:spcAft>
                <a:spcPts val="3600"/>
              </a:spcAft>
              <a:defRPr/>
            </a:pPr>
            <a:r>
              <a:rPr lang="en-US" b="1" u="sng" dirty="0">
                <a:solidFill>
                  <a:srgbClr val="FFFFCC"/>
                </a:solidFill>
                <a:latin typeface="Calibri" panose="020F0502020204030204" pitchFamily="34" charset="0"/>
              </a:rPr>
              <a:t>Genesis 2:15-17 – Man’s responsibilities in the Garden of Eden</a:t>
            </a:r>
          </a:p>
          <a:p>
            <a:pPr eaLnBrk="1" hangingPunct="1">
              <a:spcBef>
                <a:spcPts val="0"/>
              </a:spcBef>
              <a:spcAft>
                <a:spcPts val="3600"/>
              </a:spcAft>
              <a:defRPr/>
            </a:pPr>
            <a:r>
              <a:rPr lang="en-US" dirty="0">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18CE6AB8-591C-49CD-A771-4CA5AB0C0D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682837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14600" y="228600"/>
            <a:ext cx="4114800" cy="1143000"/>
          </a:xfrm>
        </p:spPr>
        <p:txBody>
          <a:bodyPr/>
          <a:lstStyle/>
          <a:p>
            <a:pPr algn="ctr" eaLnBrk="1" hangingPunct="1"/>
            <a:r>
              <a:rPr lang="en-US" sz="3600" dirty="0">
                <a:latin typeface="Calibri" panose="020F0502020204030204" pitchFamily="34" charset="0"/>
              </a:rPr>
              <a:t>Man’s Duties in Eden</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2:15-17)</a:t>
            </a:r>
          </a:p>
        </p:txBody>
      </p:sp>
      <p:sp>
        <p:nvSpPr>
          <p:cNvPr id="105475" name="Rectangle 3"/>
          <p:cNvSpPr>
            <a:spLocks noGrp="1" noChangeArrowheads="1"/>
          </p:cNvSpPr>
          <p:nvPr>
            <p:ph type="body" idx="1"/>
          </p:nvPr>
        </p:nvSpPr>
        <p:spPr>
          <a:xfrm>
            <a:off x="685800" y="1600200"/>
            <a:ext cx="7772400" cy="24384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Theocratic administration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Cultivate and keep the garden – both labor and procreation (Gen 1:28) are pre fall institutions</a:t>
            </a:r>
          </a:p>
        </p:txBody>
      </p:sp>
      <p:pic>
        <p:nvPicPr>
          <p:cNvPr id="3" name="Picture 2">
            <a:extLst>
              <a:ext uri="{FF2B5EF4-FFF2-40B4-BE49-F238E27FC236}">
                <a16:creationId xmlns:a16="http://schemas.microsoft.com/office/drawing/2014/main" id="{C18FE9CF-711F-42E3-AA66-2CABAB5A00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0078" y="4267200"/>
            <a:ext cx="3183844" cy="2286000"/>
          </a:xfrm>
          <a:prstGeom prst="rect">
            <a:avLst/>
          </a:prstGeom>
        </p:spPr>
      </p:pic>
      <p:pic>
        <p:nvPicPr>
          <p:cNvPr id="4" name="Picture 3">
            <a:extLst>
              <a:ext uri="{FF2B5EF4-FFF2-40B4-BE49-F238E27FC236}">
                <a16:creationId xmlns:a16="http://schemas.microsoft.com/office/drawing/2014/main" id="{668E1429-537B-4CDA-8E23-7F9753941F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14600" y="228600"/>
            <a:ext cx="4114800" cy="1143000"/>
          </a:xfrm>
        </p:spPr>
        <p:txBody>
          <a:bodyPr/>
          <a:lstStyle/>
          <a:p>
            <a:pPr algn="ctr" eaLnBrk="1" hangingPunct="1"/>
            <a:r>
              <a:rPr lang="en-US" sz="3600" dirty="0">
                <a:latin typeface="Calibri" panose="020F0502020204030204" pitchFamily="34" charset="0"/>
              </a:rPr>
              <a:t>Man’s Duties in Eden</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2:15-17)</a:t>
            </a:r>
          </a:p>
        </p:txBody>
      </p:sp>
      <p:sp>
        <p:nvSpPr>
          <p:cNvPr id="105475" name="Rectangle 3"/>
          <p:cNvSpPr>
            <a:spLocks noGrp="1" noChangeArrowheads="1"/>
          </p:cNvSpPr>
          <p:nvPr>
            <p:ph type="body" idx="1"/>
          </p:nvPr>
        </p:nvSpPr>
        <p:spPr>
          <a:xfrm>
            <a:off x="685800" y="1600200"/>
            <a:ext cx="7772400" cy="2438400"/>
          </a:xfrm>
        </p:spPr>
        <p:txBody>
          <a:bodyPr/>
          <a:lstStyle/>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Theocratic administration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Cultivate and keep the garden – both labor and procreation (Gen 1:28) are pre fall institutions</a:t>
            </a:r>
          </a:p>
        </p:txBody>
      </p:sp>
      <p:pic>
        <p:nvPicPr>
          <p:cNvPr id="3" name="Picture 2">
            <a:extLst>
              <a:ext uri="{FF2B5EF4-FFF2-40B4-BE49-F238E27FC236}">
                <a16:creationId xmlns:a16="http://schemas.microsoft.com/office/drawing/2014/main" id="{C18FE9CF-711F-42E3-AA66-2CABAB5A00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0078" y="4267200"/>
            <a:ext cx="3183844" cy="2286000"/>
          </a:xfrm>
          <a:prstGeom prst="rect">
            <a:avLst/>
          </a:prstGeom>
        </p:spPr>
      </p:pic>
      <p:pic>
        <p:nvPicPr>
          <p:cNvPr id="4" name="Picture 3">
            <a:extLst>
              <a:ext uri="{FF2B5EF4-FFF2-40B4-BE49-F238E27FC236}">
                <a16:creationId xmlns:a16="http://schemas.microsoft.com/office/drawing/2014/main" id="{7A5FC9DC-EB7F-44FD-B371-622A10A436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053935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663330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14600" y="228600"/>
            <a:ext cx="4114800" cy="1143000"/>
          </a:xfrm>
        </p:spPr>
        <p:txBody>
          <a:bodyPr/>
          <a:lstStyle/>
          <a:p>
            <a:pPr algn="ctr" eaLnBrk="1" hangingPunct="1"/>
            <a:r>
              <a:rPr lang="en-US" sz="3600" dirty="0">
                <a:latin typeface="Calibri" panose="020F0502020204030204" pitchFamily="34" charset="0"/>
              </a:rPr>
              <a:t>Man’s Duties in Eden</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2:15-17)</a:t>
            </a:r>
          </a:p>
        </p:txBody>
      </p:sp>
      <p:sp>
        <p:nvSpPr>
          <p:cNvPr id="105475" name="Rectangle 3"/>
          <p:cNvSpPr>
            <a:spLocks noGrp="1" noChangeArrowheads="1"/>
          </p:cNvSpPr>
          <p:nvPr>
            <p:ph type="body" idx="1"/>
          </p:nvPr>
        </p:nvSpPr>
        <p:spPr>
          <a:xfrm>
            <a:off x="685800" y="1600200"/>
            <a:ext cx="7772400" cy="24384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Theocratic administration</a:t>
            </a:r>
          </a:p>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Cultivate and keep the garden – both labor and procreation (Gen 1:28) are pre fall institutions</a:t>
            </a:r>
          </a:p>
        </p:txBody>
      </p:sp>
      <p:pic>
        <p:nvPicPr>
          <p:cNvPr id="3" name="Picture 2">
            <a:extLst>
              <a:ext uri="{FF2B5EF4-FFF2-40B4-BE49-F238E27FC236}">
                <a16:creationId xmlns:a16="http://schemas.microsoft.com/office/drawing/2014/main" id="{C18FE9CF-711F-42E3-AA66-2CABAB5A00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0078" y="4267200"/>
            <a:ext cx="3183844" cy="2286000"/>
          </a:xfrm>
          <a:prstGeom prst="rect">
            <a:avLst/>
          </a:prstGeom>
        </p:spPr>
      </p:pic>
      <p:pic>
        <p:nvPicPr>
          <p:cNvPr id="4" name="Picture 3">
            <a:extLst>
              <a:ext uri="{FF2B5EF4-FFF2-40B4-BE49-F238E27FC236}">
                <a16:creationId xmlns:a16="http://schemas.microsoft.com/office/drawing/2014/main" id="{EB999636-236C-4620-8BBC-FD5C970A0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669057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78356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210043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Shaping and Populating (Gen 1:1)</a:t>
            </a:r>
          </a:p>
        </p:txBody>
      </p:sp>
      <p:graphicFrame>
        <p:nvGraphicFramePr>
          <p:cNvPr id="2" name="Table 2">
            <a:extLst>
              <a:ext uri="{FF2B5EF4-FFF2-40B4-BE49-F238E27FC236}">
                <a16:creationId xmlns:a16="http://schemas.microsoft.com/office/drawing/2014/main" id="{C172685B-5F94-481D-B94C-19A7742E7221}"/>
              </a:ext>
            </a:extLst>
          </p:cNvPr>
          <p:cNvGraphicFramePr>
            <a:graphicFrameLocks noGrp="1"/>
          </p:cNvGraphicFramePr>
          <p:nvPr/>
        </p:nvGraphicFramePr>
        <p:xfrm>
          <a:off x="533400" y="990600"/>
          <a:ext cx="8153400" cy="2743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37399128"/>
                    </a:ext>
                  </a:extLst>
                </a:gridCol>
                <a:gridCol w="2362200">
                  <a:extLst>
                    <a:ext uri="{9D8B030D-6E8A-4147-A177-3AD203B41FA5}">
                      <a16:colId xmlns:a16="http://schemas.microsoft.com/office/drawing/2014/main" val="3378488866"/>
                    </a:ext>
                  </a:extLst>
                </a:gridCol>
                <a:gridCol w="1143000">
                  <a:extLst>
                    <a:ext uri="{9D8B030D-6E8A-4147-A177-3AD203B41FA5}">
                      <a16:colId xmlns:a16="http://schemas.microsoft.com/office/drawing/2014/main" val="3580775410"/>
                    </a:ext>
                  </a:extLst>
                </a:gridCol>
                <a:gridCol w="3429000">
                  <a:extLst>
                    <a:ext uri="{9D8B030D-6E8A-4147-A177-3AD203B41FA5}">
                      <a16:colId xmlns:a16="http://schemas.microsoft.com/office/drawing/2014/main" val="2862036682"/>
                    </a:ext>
                  </a:extLst>
                </a:gridCol>
              </a:tblGrid>
              <a:tr h="914400">
                <a:tc>
                  <a:txBody>
                    <a:bodyPr/>
                    <a:lstStyle/>
                    <a:p>
                      <a:pPr marL="0" indent="0">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Day 1:</a:t>
                      </a:r>
                    </a:p>
                  </a:txBody>
                  <a:tcPr anchor="ctr">
                    <a:solidFill>
                      <a:schemeClr val="bg2"/>
                    </a:solidFill>
                  </a:tcPr>
                </a:tc>
                <a:tc>
                  <a:txBody>
                    <a:bodyPr/>
                    <a:lstStyle/>
                    <a:p>
                      <a:pPr marL="0" indent="0" algn="ctr">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Light </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4:</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Luminaries</a:t>
                      </a:r>
                    </a:p>
                  </a:txBody>
                  <a:tcPr anchor="ctr">
                    <a:solidFill>
                      <a:schemeClr val="bg2"/>
                    </a:solidFill>
                  </a:tcPr>
                </a:tc>
                <a:extLst>
                  <a:ext uri="{0D108BD9-81ED-4DB2-BD59-A6C34878D82A}">
                    <a16:rowId xmlns:a16="http://schemas.microsoft.com/office/drawing/2014/main" val="351636776"/>
                  </a:ext>
                </a:extLst>
              </a:tr>
              <a:tr h="914400">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2:</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Water, sky </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5:</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Sea animals, birds</a:t>
                      </a:r>
                    </a:p>
                  </a:txBody>
                  <a:tcPr anchor="ctr">
                    <a:solidFill>
                      <a:schemeClr val="bg2"/>
                    </a:solidFill>
                  </a:tcPr>
                </a:tc>
                <a:extLst>
                  <a:ext uri="{0D108BD9-81ED-4DB2-BD59-A6C34878D82A}">
                    <a16:rowId xmlns:a16="http://schemas.microsoft.com/office/drawing/2014/main" val="1206115199"/>
                  </a:ext>
                </a:extLst>
              </a:tr>
              <a:tr h="914400">
                <a:tc>
                  <a:txBody>
                    <a:bodyPr/>
                    <a:lstStyle/>
                    <a:p>
                      <a:pPr marL="0" indent="0" algn="l"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Day 3:</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Land, vegetation </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6:</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Land animals, man</a:t>
                      </a:r>
                    </a:p>
                  </a:txBody>
                  <a:tcPr anchor="ctr">
                    <a:solidFill>
                      <a:schemeClr val="bg2"/>
                    </a:solidFill>
                  </a:tcPr>
                </a:tc>
                <a:extLst>
                  <a:ext uri="{0D108BD9-81ED-4DB2-BD59-A6C34878D82A}">
                    <a16:rowId xmlns:a16="http://schemas.microsoft.com/office/drawing/2014/main" val="2074151327"/>
                  </a:ext>
                </a:extLst>
              </a:tr>
            </a:tbl>
          </a:graphicData>
        </a:graphic>
      </p:graphicFrame>
      <p:pic>
        <p:nvPicPr>
          <p:cNvPr id="3" name="Picture 2">
            <a:extLst>
              <a:ext uri="{FF2B5EF4-FFF2-40B4-BE49-F238E27FC236}">
                <a16:creationId xmlns:a16="http://schemas.microsoft.com/office/drawing/2014/main" id="{AEAE413A-CAB7-4AD0-A037-D426BED5E9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55602" y="3962400"/>
            <a:ext cx="6032797" cy="27432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05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812D87FE-6EFC-4FDD-9871-FCD3EA55211A}"/>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35749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a:t>
            </a:r>
            <a:r>
              <a:rPr lang="en-US" sz="2800" b="1" u="sng" dirty="0">
                <a:solidFill>
                  <a:srgbClr val="FFFFCC"/>
                </a:solidFill>
                <a:latin typeface="Calibri" panose="020F0502020204030204" pitchFamily="34" charset="0"/>
              </a:rPr>
              <a:t>image</a:t>
            </a:r>
            <a:r>
              <a:rPr lang="en-US" sz="2800" dirty="0">
                <a:latin typeface="Calibri" panose="020F0502020204030204" pitchFamily="34" charset="0"/>
              </a:rPr>
              <a:t>, according to Our </a:t>
            </a:r>
            <a:r>
              <a:rPr lang="en-US" sz="2800" b="1" u="sng" dirty="0">
                <a:solidFill>
                  <a:srgbClr val="FFFFCC"/>
                </a:solidFill>
                <a:latin typeface="Calibri" panose="020F0502020204030204" pitchFamily="34" charset="0"/>
              </a:rPr>
              <a:t>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a:t>
            </a:r>
            <a:r>
              <a:rPr lang="en-US" sz="2800" b="1" u="sng" dirty="0">
                <a:solidFill>
                  <a:srgbClr val="FFFFCC"/>
                </a:solidFill>
                <a:latin typeface="Calibri" panose="020F0502020204030204" pitchFamily="34" charset="0"/>
              </a:rPr>
              <a:t>His own image</a:t>
            </a:r>
            <a:r>
              <a:rPr lang="en-US" sz="2800" dirty="0">
                <a:latin typeface="Calibri" panose="020F0502020204030204" pitchFamily="34" charset="0"/>
              </a:rPr>
              <a:t>, in the </a:t>
            </a:r>
            <a:r>
              <a:rPr lang="en-US" sz="2800" b="1" u="sng" dirty="0">
                <a:solidFill>
                  <a:srgbClr val="FFFFCC"/>
                </a:solidFill>
                <a:latin typeface="Calibri" panose="020F0502020204030204" pitchFamily="34" charset="0"/>
              </a:rPr>
              <a:t>image of God</a:t>
            </a:r>
            <a:r>
              <a:rPr lang="en-US" sz="2800" dirty="0">
                <a:latin typeface="Calibri" panose="020F0502020204030204" pitchFamily="34" charset="0"/>
              </a:rPr>
              <a:t>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352997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7DAB7DC7-9E1E-4569-8379-9EF95E821CF0}"/>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86442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8915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788920"/>
            <a:ext cx="2682240" cy="2011680"/>
          </a:xfrm>
          <a:prstGeom prst="rect">
            <a:avLst/>
          </a:prstGeom>
        </p:spPr>
      </p:pic>
    </p:spTree>
    <p:extLst>
      <p:ext uri="{BB962C8B-B14F-4D97-AF65-F5344CB8AC3E}">
        <p14:creationId xmlns:p14="http://schemas.microsoft.com/office/powerpoint/2010/main" val="18456040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65053283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2979759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E7FA0BDF-C166-4D0D-BD58-E64D9596A857}"/>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8509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
        <p:nvSpPr>
          <p:cNvPr id="5" name="Rectangle 2">
            <a:extLst>
              <a:ext uri="{FF2B5EF4-FFF2-40B4-BE49-F238E27FC236}">
                <a16:creationId xmlns:a16="http://schemas.microsoft.com/office/drawing/2014/main" id="{948644E0-E530-46A2-8697-2C3366132BEF}"/>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endParaRPr 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2860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1E0442E-4A08-4FBD-AAA7-12D8142D155B}"/>
              </a:ext>
            </a:extLst>
          </p:cNvPr>
          <p:cNvGraphicFramePr>
            <a:graphicFrameLocks noGrp="1"/>
          </p:cNvGraphicFramePr>
          <p:nvPr>
            <p:ph sz="half" idx="1"/>
            <p:extLst>
              <p:ext uri="{D42A27DB-BD31-4B8C-83A1-F6EECF244321}">
                <p14:modId xmlns:p14="http://schemas.microsoft.com/office/powerpoint/2010/main" val="3110857179"/>
              </p:ext>
            </p:extLst>
          </p:nvPr>
        </p:nvGraphicFramePr>
        <p:xfrm>
          <a:off x="114300" y="228600"/>
          <a:ext cx="8915400" cy="6400800"/>
        </p:xfrm>
        <a:graphic>
          <a:graphicData uri="http://schemas.openxmlformats.org/drawingml/2006/table">
            <a:tbl>
              <a:tblPr firstRow="1" bandRow="1">
                <a:tableStyleId>{073A0DAA-6AF3-43AB-8588-CEC1D06C72B9}</a:tableStyleId>
              </a:tblPr>
              <a:tblGrid>
                <a:gridCol w="2781300">
                  <a:extLst>
                    <a:ext uri="{9D8B030D-6E8A-4147-A177-3AD203B41FA5}">
                      <a16:colId xmlns:a16="http://schemas.microsoft.com/office/drawing/2014/main" val="3678228928"/>
                    </a:ext>
                  </a:extLst>
                </a:gridCol>
                <a:gridCol w="3162300">
                  <a:extLst>
                    <a:ext uri="{9D8B030D-6E8A-4147-A177-3AD203B41FA5}">
                      <a16:colId xmlns:a16="http://schemas.microsoft.com/office/drawing/2014/main" val="2382543196"/>
                    </a:ext>
                  </a:extLst>
                </a:gridCol>
                <a:gridCol w="2971800">
                  <a:extLst>
                    <a:ext uri="{9D8B030D-6E8A-4147-A177-3AD203B41FA5}">
                      <a16:colId xmlns:a16="http://schemas.microsoft.com/office/drawing/2014/main" val="1361264393"/>
                    </a:ext>
                  </a:extLst>
                </a:gridCol>
              </a:tblGrid>
              <a:tr h="914400">
                <a:tc gridSpan="3">
                  <a:txBody>
                    <a:bodyPr/>
                    <a:lstStyle/>
                    <a:p>
                      <a:pPr marL="0" marR="0" lvl="0" indent="0" algn="ctr" defTabSz="914400" rtl="0" eaLnBrk="1" fontAlgn="base" latinLnBrk="0" hangingPunct="1">
                        <a:lnSpc>
                          <a:spcPct val="90000"/>
                        </a:lnSpc>
                        <a:spcBef>
                          <a:spcPct val="20000"/>
                        </a:spcBef>
                        <a:spcAft>
                          <a:spcPct val="0"/>
                        </a:spcAft>
                        <a:buClr>
                          <a:srgbClr val="00FFFF"/>
                        </a:buClr>
                        <a:buSzPct val="75000"/>
                        <a:buFont typeface="Wingdings" panose="05000000000000000000" pitchFamily="2" charset="2"/>
                        <a:buNone/>
                        <a:tabLst/>
                        <a:defRPr/>
                      </a:pPr>
                      <a:r>
                        <a:rPr kumimoji="0" lang="en-US" sz="3600" b="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General vs. Special Revelation</a:t>
                      </a:r>
                      <a:endPar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dirty="0"/>
                    </a:p>
                  </a:txBody>
                  <a:tcPr/>
                </a:tc>
                <a:tc hMerge="1">
                  <a:txBody>
                    <a:bodyPr/>
                    <a:lstStyle/>
                    <a:p>
                      <a:pPr marL="0" marR="0" lvl="0" indent="0" algn="ctr" defTabSz="914400" rtl="0" eaLnBrk="1" fontAlgn="base" latinLnBrk="0" hangingPunct="1">
                        <a:lnSpc>
                          <a:spcPct val="90000"/>
                        </a:lnSpc>
                        <a:spcBef>
                          <a:spcPct val="20000"/>
                        </a:spcBef>
                        <a:spcAft>
                          <a:spcPct val="0"/>
                        </a:spcAft>
                        <a:buClr>
                          <a:srgbClr val="00FFFF"/>
                        </a:buClr>
                        <a:buSzPct val="75000"/>
                        <a:buFont typeface="Wingdings" panose="05000000000000000000" pitchFamily="2" charset="2"/>
                        <a:buNone/>
                        <a:tabLst/>
                        <a:defRPr/>
                      </a:pPr>
                      <a:endPar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95566894"/>
                  </a:ext>
                </a:extLst>
              </a:tr>
              <a:tr h="914400">
                <a:tc>
                  <a:txBody>
                    <a:bodyPr/>
                    <a:lstStyle/>
                    <a:p>
                      <a:pPr marL="0" marR="0" lvl="0" indent="0" algn="ctr" defTabSz="914400" rtl="0" eaLnBrk="1" fontAlgn="base" latinLnBrk="0" hangingPunct="1">
                        <a:lnSpc>
                          <a:spcPct val="90000"/>
                        </a:lnSpc>
                        <a:spcBef>
                          <a:spcPct val="20000"/>
                        </a:spcBef>
                        <a:spcAft>
                          <a:spcPct val="0"/>
                        </a:spcAft>
                        <a:buClr>
                          <a:srgbClr val="00FFFF"/>
                        </a:buClr>
                        <a:buSzPct val="75000"/>
                        <a:buFont typeface="+mj-lt"/>
                        <a:buNone/>
                        <a:tabLst/>
                        <a:defRPr/>
                      </a:pPr>
                      <a:endParaRPr kumimoji="0" lang="en-US" sz="260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C00000"/>
                          </a:solidFill>
                          <a:effectLst/>
                          <a:latin typeface="Calibri" panose="020F0502020204030204" pitchFamily="34" charset="0"/>
                          <a:ea typeface="+mn-ea"/>
                          <a:cs typeface="+mn-cs"/>
                        </a:rPr>
                        <a:t>GENERAL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effectLst/>
                          <a:latin typeface="Calibri" panose="020F0502020204030204" pitchFamily="34" charset="0"/>
                          <a:ea typeface="+mn-ea"/>
                          <a:cs typeface="+mn-cs"/>
                        </a:rPr>
                        <a:t>SPECIAL</a:t>
                      </a:r>
                    </a:p>
                  </a:txBody>
                  <a:tcPr anchor="ctr" horzOverflow="overflow"/>
                </a:tc>
                <a:extLst>
                  <a:ext uri="{0D108BD9-81ED-4DB2-BD59-A6C34878D82A}">
                    <a16:rowId xmlns:a16="http://schemas.microsoft.com/office/drawing/2014/main" val="12806797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EXAMPLES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Nature, conscience (Rom 1–2)</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Incarnation, Scripture, miracles</a:t>
                      </a:r>
                    </a:p>
                  </a:txBody>
                  <a:tcPr anchor="ctr" horzOverflow="overflow"/>
                </a:tc>
                <a:extLst>
                  <a:ext uri="{0D108BD9-81ED-4DB2-BD59-A6C34878D82A}">
                    <a16:rowId xmlns:a16="http://schemas.microsoft.com/office/drawing/2014/main" val="2536075989"/>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AVAILABILITY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All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Some</a:t>
                      </a:r>
                    </a:p>
                  </a:txBody>
                  <a:tcPr anchor="ctr" horzOverflow="overflow"/>
                </a:tc>
                <a:extLst>
                  <a:ext uri="{0D108BD9-81ED-4DB2-BD59-A6C34878D82A}">
                    <a16:rowId xmlns:a16="http://schemas.microsoft.com/office/drawing/2014/main" val="361860518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ACCOMPLISHMENT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Accountability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(Rom 1)</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Salvation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(Acts 4:12; 2 Tim 3:15)</a:t>
                      </a:r>
                    </a:p>
                  </a:txBody>
                  <a:tcPr anchor="ctr" horzOverflow="overflow"/>
                </a:tc>
                <a:extLst>
                  <a:ext uri="{0D108BD9-81ED-4DB2-BD59-A6C34878D82A}">
                    <a16:rowId xmlns:a16="http://schemas.microsoft.com/office/drawing/2014/main" val="52104425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FORM</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Non-written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Written</a:t>
                      </a:r>
                    </a:p>
                  </a:txBody>
                  <a:tcPr anchor="ctr" horzOverflow="overflow"/>
                </a:tc>
                <a:extLst>
                  <a:ext uri="{0D108BD9-81ED-4DB2-BD59-A6C34878D82A}">
                    <a16:rowId xmlns:a16="http://schemas.microsoft.com/office/drawing/2014/main" val="1630811638"/>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QUALITY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Natural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Supernatural, miraculous</a:t>
                      </a:r>
                    </a:p>
                  </a:txBody>
                  <a:tcPr anchor="ctr" horzOverflow="overflow"/>
                </a:tc>
                <a:extLst>
                  <a:ext uri="{0D108BD9-81ED-4DB2-BD59-A6C34878D82A}">
                    <a16:rowId xmlns:a16="http://schemas.microsoft.com/office/drawing/2014/main" val="1486471232"/>
                  </a:ext>
                </a:extLst>
              </a:tr>
            </a:tbl>
          </a:graphicData>
        </a:graphic>
      </p:graphicFrame>
    </p:spTree>
    <p:extLst>
      <p:ext uri="{BB962C8B-B14F-4D97-AF65-F5344CB8AC3E}">
        <p14:creationId xmlns:p14="http://schemas.microsoft.com/office/powerpoint/2010/main" val="3660293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0" y="1567428"/>
            <a:ext cx="9144000" cy="5061972"/>
          </a:xfrm>
        </p:spPr>
        <p:txBody>
          <a:bodyPr/>
          <a:lstStyle/>
          <a:p>
            <a:pPr marL="0" indent="0" algn="just">
              <a:spcBef>
                <a:spcPts val="0"/>
              </a:spcBef>
              <a:buFont typeface="Wingdings" pitchFamily="2" charset="2"/>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the entrance of sin into the world, man can gather true knowledge about God from his general revelation only if he studies it in light of Scripture, in which the elements of God’s original self-revelation, which were obscured and perverted by the blight of sin, are republished, corrected, and interpreted… Some are inclined to speak of God’s revelation as a second source; but this is hardly correct in view of the fact that nature can come into consideration here only as interpreted in the light of Scripture.”</a:t>
            </a:r>
          </a:p>
        </p:txBody>
      </p:sp>
      <p:sp>
        <p:nvSpPr>
          <p:cNvPr id="2" name="Rectangle 1">
            <a:extLst>
              <a:ext uri="{FF2B5EF4-FFF2-40B4-BE49-F238E27FC236}">
                <a16:creationId xmlns:a16="http://schemas.microsoft.com/office/drawing/2014/main" id="{FC1E6624-7225-4F98-88FF-1AB692B3E28F}"/>
              </a:ext>
            </a:extLst>
          </p:cNvPr>
          <p:cNvSpPr/>
          <p:nvPr/>
        </p:nvSpPr>
        <p:spPr>
          <a:xfrm>
            <a:off x="2171700" y="228600"/>
            <a:ext cx="4800600" cy="1277273"/>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Louis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Berkhof</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Introductory volume to Systematic Theology </a:t>
            </a:r>
            <a:b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(Grand Rapids, Eerdmans, 1946), 60, 96.</a:t>
            </a:r>
          </a:p>
        </p:txBody>
      </p:sp>
      <p:pic>
        <p:nvPicPr>
          <p:cNvPr id="4" name="Picture 3">
            <a:extLst>
              <a:ext uri="{FF2B5EF4-FFF2-40B4-BE49-F238E27FC236}">
                <a16:creationId xmlns:a16="http://schemas.microsoft.com/office/drawing/2014/main" id="{8878991B-6F1C-4835-A026-00E28424B1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7C0F0FBC-F096-47A6-8D9B-35A38AA86E82}"/>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520951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1226F4CC-66DA-48B9-8863-8A298111BEEA}"/>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844380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7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7A1C53C3-6D98-4704-8031-DE110A6FE9C8}"/>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253257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1D4979FC-53D8-43F0-AD40-9FA1F4DC1E7F}"/>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03493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8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2:17; 1 Kings 2:37 (NET)</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must not eat from the tree of the knowledge of good and evil,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in]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eat from it you will surely die.”</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in]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ever do leave and cross the Kidron Valley, know for sure that you will certainly die! You will be responsible for your own death.”</a:t>
            </a:r>
          </a:p>
        </p:txBody>
      </p:sp>
    </p:spTree>
    <p:extLst>
      <p:ext uri="{BB962C8B-B14F-4D97-AF65-F5344CB8AC3E}">
        <p14:creationId xmlns:p14="http://schemas.microsoft.com/office/powerpoint/2010/main" val="162137320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114800"/>
          </a:xfrm>
        </p:spPr>
        <p:txBody>
          <a:bodyPr/>
          <a:lstStyle/>
          <a:p>
            <a:pPr eaLnBrk="1" hangingPunct="1">
              <a:spcBef>
                <a:spcPts val="0"/>
              </a:spcBef>
              <a:spcAft>
                <a:spcPts val="3600"/>
              </a:spcAft>
              <a:defRPr/>
            </a:pPr>
            <a:r>
              <a:rPr lang="en-US" dirty="0">
                <a:latin typeface="Calibri" panose="020F0502020204030204" pitchFamily="34" charset="0"/>
              </a:rPr>
              <a:t>Genesis 2:4-7 – Creation of man</a:t>
            </a:r>
          </a:p>
          <a:p>
            <a:pPr eaLnBrk="1" hangingPunct="1">
              <a:spcBef>
                <a:spcPts val="0"/>
              </a:spcBef>
              <a:spcAft>
                <a:spcPts val="3600"/>
              </a:spcAft>
              <a:defRPr/>
            </a:pPr>
            <a:r>
              <a:rPr lang="en-US" dirty="0">
                <a:latin typeface="Calibri" panose="020F0502020204030204" pitchFamily="34" charset="0"/>
              </a:rPr>
              <a:t>Genesis 2:8-14 – Man placed in the Garden of Eden</a:t>
            </a:r>
          </a:p>
          <a:p>
            <a:pPr eaLnBrk="1" hangingPunct="1">
              <a:spcBef>
                <a:spcPts val="0"/>
              </a:spcBef>
              <a:spcAft>
                <a:spcPts val="3600"/>
              </a:spcAft>
              <a:defRPr/>
            </a:pPr>
            <a:r>
              <a:rPr lang="en-US" dirty="0">
                <a:latin typeface="Calibri" panose="020F0502020204030204" pitchFamily="34" charset="0"/>
              </a:rPr>
              <a:t>Genesis 2:15-17 – Man’s responsibilities in the Garden of Eden</a:t>
            </a:r>
          </a:p>
          <a:p>
            <a:pPr eaLnBrk="1" hangingPunct="1">
              <a:spcBef>
                <a:spcPts val="0"/>
              </a:spcBef>
              <a:spcAft>
                <a:spcPts val="3600"/>
              </a:spcAft>
              <a:defRPr/>
            </a:pPr>
            <a:r>
              <a:rPr lang="en-US" b="1" u="sng" dirty="0">
                <a:solidFill>
                  <a:srgbClr val="FFFFCC"/>
                </a:solidFill>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A844FDC4-114E-4429-999F-7234E5DF87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2389276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194F93-9ABF-436A-A051-5706B7AE33C3}"/>
              </a:ext>
            </a:extLst>
          </p:cNvPr>
          <p:cNvPicPr>
            <a:picLocks noChangeAspect="1" noChangeArrowheads="1"/>
          </p:cNvPicPr>
          <p:nvPr/>
        </p:nvPicPr>
        <p:blipFill>
          <a:blip r:embed="rId2"/>
          <a:srcRect/>
          <a:stretch>
            <a:fillRect/>
          </a:stretch>
        </p:blipFill>
        <p:spPr bwMode="auto">
          <a:xfrm>
            <a:off x="187627"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identified (Gen. 2:18)</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recognized (Gen. 2:19-20)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661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450208371"/>
              </p:ext>
            </p:extLst>
          </p:nvPr>
        </p:nvGraphicFramePr>
        <p:xfrm>
          <a:off x="228600" y="226060"/>
          <a:ext cx="8686800" cy="640588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914400">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Comparison of Genesis 1 and 2</a:t>
                      </a:r>
                      <a:endParaRPr lang="en-US" dirty="0">
                        <a:latin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3462178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0" dirty="0">
                          <a:solidFill>
                            <a:srgbClr val="C00000"/>
                          </a:solidFill>
                          <a:effectLst/>
                          <a:latin typeface="Calibri" panose="020F0502020204030204" pitchFamily="34" charset="0"/>
                          <a:ea typeface="+mn-ea"/>
                          <a:cs typeface="+mn-cs"/>
                        </a:rPr>
                        <a:t>Genesis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mn-cs"/>
                        </a:rPr>
                        <a:t>Genesis 2</a:t>
                      </a:r>
                    </a:p>
                  </a:txBody>
                  <a:tcPr anchor="ctr"/>
                </a:tc>
                <a:extLst>
                  <a:ext uri="{0D108BD9-81ED-4DB2-BD59-A6C34878D82A}">
                    <a16:rowId xmlns:a16="http://schemas.microsoft.com/office/drawing/2014/main" val="2313425501"/>
                  </a:ext>
                </a:extLst>
              </a:tr>
              <a:tr h="73152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lang="en-US" sz="2800" kern="1200" noProof="0" dirty="0">
                          <a:solidFill>
                            <a:srgbClr val="C00000"/>
                          </a:solidFill>
                          <a:effectLst/>
                          <a:latin typeface="Calibri" panose="020F0502020204030204" pitchFamily="34" charset="0"/>
                          <a:ea typeface="+mn-ea"/>
                          <a:cs typeface="+mn-cs"/>
                        </a:rPr>
                        <a:t>Creator God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800" kern="1200" dirty="0">
                          <a:solidFill>
                            <a:srgbClr val="0000CC"/>
                          </a:solidFill>
                          <a:effectLst/>
                          <a:latin typeface="Calibri" panose="020F0502020204030204" pitchFamily="34" charset="0"/>
                          <a:ea typeface="+mn-ea"/>
                          <a:cs typeface="+mn-cs"/>
                        </a:rPr>
                        <a:t>Covenant keeper God</a:t>
                      </a:r>
                    </a:p>
                  </a:txBody>
                  <a:tcPr anchor="ctr"/>
                </a:tc>
                <a:extLst>
                  <a:ext uri="{0D108BD9-81ED-4DB2-BD59-A6C34878D82A}">
                    <a16:rowId xmlns:a16="http://schemas.microsoft.com/office/drawing/2014/main" val="2970888525"/>
                  </a:ext>
                </a:extLst>
              </a:tr>
              <a:tr h="73152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lang="en-US" sz="2800" kern="1200" noProof="0" dirty="0">
                          <a:solidFill>
                            <a:srgbClr val="C00000"/>
                          </a:solidFill>
                          <a:effectLst/>
                          <a:latin typeface="Calibri" panose="020F0502020204030204" pitchFamily="34" charset="0"/>
                          <a:ea typeface="+mn-ea"/>
                          <a:cs typeface="+mn-cs"/>
                        </a:rPr>
                        <a:t>Elohim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800" kern="1200" dirty="0">
                          <a:solidFill>
                            <a:srgbClr val="0000CC"/>
                          </a:solidFill>
                          <a:effectLst/>
                          <a:latin typeface="Calibri" panose="020F0502020204030204" pitchFamily="34" charset="0"/>
                          <a:ea typeface="+mn-ea"/>
                          <a:cs typeface="+mn-cs"/>
                        </a:rPr>
                        <a:t>Yahweh</a:t>
                      </a:r>
                    </a:p>
                  </a:txBody>
                  <a:tcPr anchor="ctr"/>
                </a:tc>
                <a:extLst>
                  <a:ext uri="{0D108BD9-81ED-4DB2-BD59-A6C34878D82A}">
                    <a16:rowId xmlns:a16="http://schemas.microsoft.com/office/drawing/2014/main" val="1099843120"/>
                  </a:ext>
                </a:extLst>
              </a:tr>
              <a:tr h="73152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lang="en-US" sz="2800" kern="1200" noProof="0" dirty="0">
                          <a:solidFill>
                            <a:srgbClr val="C00000"/>
                          </a:solidFill>
                          <a:effectLst/>
                          <a:latin typeface="Calibri" panose="020F0502020204030204" pitchFamily="34" charset="0"/>
                          <a:ea typeface="+mn-ea"/>
                          <a:cs typeface="+mn-cs"/>
                        </a:rPr>
                        <a:t>Powerful God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800" kern="1200" dirty="0">
                          <a:solidFill>
                            <a:srgbClr val="0000CC"/>
                          </a:solidFill>
                          <a:effectLst/>
                          <a:latin typeface="Calibri" panose="020F0502020204030204" pitchFamily="34" charset="0"/>
                          <a:ea typeface="+mn-ea"/>
                          <a:cs typeface="+mn-cs"/>
                        </a:rPr>
                        <a:t>Personal God</a:t>
                      </a:r>
                    </a:p>
                  </a:txBody>
                  <a:tcPr anchor="ctr"/>
                </a:tc>
                <a:extLst>
                  <a:ext uri="{0D108BD9-81ED-4DB2-BD59-A6C34878D82A}">
                    <a16:rowId xmlns:a16="http://schemas.microsoft.com/office/drawing/2014/main" val="4039762371"/>
                  </a:ext>
                </a:extLst>
              </a:tr>
              <a:tr h="73152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lang="en-US" sz="2800" kern="1200" noProof="0" dirty="0">
                          <a:solidFill>
                            <a:srgbClr val="C00000"/>
                          </a:solidFill>
                          <a:effectLst/>
                          <a:latin typeface="Calibri" panose="020F0502020204030204" pitchFamily="34" charset="0"/>
                          <a:ea typeface="+mn-ea"/>
                          <a:cs typeface="+mn-cs"/>
                        </a:rPr>
                        <a:t>God of the Universe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800" kern="1200" dirty="0">
                          <a:solidFill>
                            <a:srgbClr val="0000CC"/>
                          </a:solidFill>
                          <a:effectLst/>
                          <a:latin typeface="Calibri" panose="020F0502020204030204" pitchFamily="34" charset="0"/>
                          <a:ea typeface="+mn-ea"/>
                          <a:cs typeface="+mn-cs"/>
                        </a:rPr>
                        <a:t>God of man</a:t>
                      </a:r>
                    </a:p>
                  </a:txBody>
                  <a:tcPr anchor="ctr"/>
                </a:tc>
                <a:extLst>
                  <a:ext uri="{0D108BD9-81ED-4DB2-BD59-A6C34878D82A}">
                    <a16:rowId xmlns:a16="http://schemas.microsoft.com/office/drawing/2014/main" val="204693539"/>
                  </a:ext>
                </a:extLst>
              </a:tr>
              <a:tr h="73152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lang="en-US" sz="2800" kern="1200" noProof="0" dirty="0">
                          <a:solidFill>
                            <a:srgbClr val="C00000"/>
                          </a:solidFill>
                          <a:effectLst/>
                          <a:latin typeface="Calibri" panose="020F0502020204030204" pitchFamily="34" charset="0"/>
                          <a:ea typeface="+mn-ea"/>
                          <a:cs typeface="+mn-cs"/>
                        </a:rPr>
                        <a:t>Climaxes with man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800" kern="1200" dirty="0">
                          <a:solidFill>
                            <a:srgbClr val="0000CC"/>
                          </a:solidFill>
                          <a:effectLst/>
                          <a:latin typeface="Calibri" panose="020F0502020204030204" pitchFamily="34" charset="0"/>
                          <a:ea typeface="+mn-ea"/>
                          <a:cs typeface="+mn-cs"/>
                        </a:rPr>
                        <a:t>Climaxes with marriage</a:t>
                      </a:r>
                    </a:p>
                  </a:txBody>
                  <a:tcPr anchor="ctr"/>
                </a:tc>
                <a:extLst>
                  <a:ext uri="{0D108BD9-81ED-4DB2-BD59-A6C34878D82A}">
                    <a16:rowId xmlns:a16="http://schemas.microsoft.com/office/drawing/2014/main" val="3419655865"/>
                  </a:ext>
                </a:extLst>
              </a:tr>
              <a:tr h="73152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lang="en-US" sz="2800" kern="1200" noProof="0" dirty="0">
                          <a:solidFill>
                            <a:srgbClr val="C00000"/>
                          </a:solidFill>
                          <a:effectLst/>
                          <a:latin typeface="Calibri" panose="020F0502020204030204" pitchFamily="34" charset="0"/>
                          <a:ea typeface="+mn-ea"/>
                          <a:cs typeface="+mn-cs"/>
                        </a:rPr>
                        <a:t>Six days of creation</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800" kern="1200" dirty="0">
                          <a:solidFill>
                            <a:srgbClr val="0000CC"/>
                          </a:solidFill>
                          <a:effectLst/>
                          <a:latin typeface="Calibri" panose="020F0502020204030204" pitchFamily="34" charset="0"/>
                          <a:ea typeface="+mn-ea"/>
                          <a:cs typeface="+mn-cs"/>
                        </a:rPr>
                        <a:t>Sixth day of creation</a:t>
                      </a:r>
                    </a:p>
                  </a:txBody>
                  <a:tcPr anchor="ctr"/>
                </a:tc>
                <a:extLst>
                  <a:ext uri="{0D108BD9-81ED-4DB2-BD59-A6C34878D82A}">
                    <a16:rowId xmlns:a16="http://schemas.microsoft.com/office/drawing/2014/main" val="3213644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Wilkinson and Boa, Talk Thru the Bible, </a:t>
                      </a:r>
                      <a:r>
                        <a:rPr lang="en-US" sz="1800" kern="1200" dirty="0" err="1">
                          <a:solidFill>
                            <a:schemeClr val="bg2"/>
                          </a:solidFill>
                          <a:effectLst/>
                          <a:latin typeface="Calibri" panose="020F0502020204030204" pitchFamily="34" charset="0"/>
                          <a:ea typeface="+mn-ea"/>
                          <a:cs typeface="+mn-cs"/>
                        </a:rPr>
                        <a:t>pg</a:t>
                      </a:r>
                      <a:r>
                        <a:rPr lang="en-US" sz="1800" kern="1200" dirty="0">
                          <a:solidFill>
                            <a:schemeClr val="bg2"/>
                          </a:solidFill>
                          <a:effectLst/>
                          <a:latin typeface="Calibri" panose="020F0502020204030204" pitchFamily="34" charset="0"/>
                          <a:ea typeface="+mn-ea"/>
                          <a:cs typeface="+mn-cs"/>
                        </a:rPr>
                        <a:t>, 530.</a:t>
                      </a:r>
                    </a:p>
                  </a:txBody>
                  <a:tcPr anchor="ct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48818987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Problem identified (Gen. 2:18)</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recognized (Gen. 2:19-20)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83324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D71B773A-717E-4595-BC95-92F9EB547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224048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ACB82819-801B-4524-B898-306A7B4180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842272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1184561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identified (Gen. 2:18)</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Problem recognized (Gen. 2:19-20)</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98174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15423067-D57B-4E1B-BD6A-5EFA098638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273815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914CF71C-1C45-45C2-BF76-A2460523A8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257950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40FCD59E-8FA1-40AC-939B-10CD3579CC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3659695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26C2B043-CC02-4ED4-A353-F5AA220E58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7903818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5C496D65-96BD-47EF-B39A-302A01B4F7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80914428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11356</TotalTime>
  <Words>6784</Words>
  <Application>Microsoft Office PowerPoint</Application>
  <PresentationFormat>On-screen Show (4:3)</PresentationFormat>
  <Paragraphs>643</Paragraphs>
  <Slides>129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129</vt:i4>
      </vt:variant>
    </vt:vector>
  </HeadingPairs>
  <TitlesOfParts>
    <vt:vector size="135" baseType="lpstr">
      <vt:lpstr>Calibri</vt:lpstr>
      <vt:lpstr>Lucida Blackletter</vt:lpstr>
      <vt:lpstr>Times New Roman</vt:lpstr>
      <vt:lpstr>Wingdings</vt:lpstr>
      <vt:lpstr>Azure</vt:lpstr>
      <vt:lpstr>Azure</vt:lpstr>
      <vt:lpstr>PowerPoint Presentation</vt:lpstr>
      <vt:lpstr>GENESIS STRUCTURE</vt:lpstr>
      <vt:lpstr>GENESIS STRUCTURE</vt:lpstr>
      <vt:lpstr>Contradictory Account of Creation?</vt:lpstr>
      <vt:lpstr>Contradictory Account of Creation?</vt:lpstr>
      <vt:lpstr>Genesis 1:1–2:3 Outline</vt:lpstr>
      <vt:lpstr>Shaping and Populating (Gen 1:1)</vt:lpstr>
      <vt:lpstr>PowerPoint Presentation</vt:lpstr>
      <vt:lpstr>PowerPoint Presentation</vt:lpstr>
      <vt:lpstr>PowerPoint Presentation</vt:lpstr>
      <vt:lpstr>DOCUMENTARY HYPOTHESIS</vt:lpstr>
      <vt:lpstr>Textual Contradictions Explained</vt:lpstr>
      <vt:lpstr>Textual Contradictions Explained</vt:lpstr>
      <vt:lpstr>Textual Contradictions Explained</vt:lpstr>
      <vt:lpstr>Textual Contradictions Explained</vt:lpstr>
      <vt:lpstr>PowerPoint Presentation</vt:lpstr>
      <vt:lpstr>PowerPoint Presentation</vt:lpstr>
      <vt:lpstr>Genesis 2 Outline</vt:lpstr>
      <vt:lpstr>Genesis 2 Outline</vt:lpstr>
      <vt:lpstr>Genesis 2:4-7</vt:lpstr>
      <vt:lpstr>Genesis 2:4-7</vt:lpstr>
      <vt:lpstr>Toledoth  “And These Are the Generations of…”</vt:lpstr>
      <vt:lpstr>Toledoth  “And These Are the Generations of…”</vt:lpstr>
      <vt:lpstr>PowerPoint Presentation</vt:lpstr>
      <vt:lpstr>PowerPoint Presentation</vt:lpstr>
      <vt:lpstr>Day 2 Canopy Theory  (Gen 1:6-8)</vt:lpstr>
      <vt:lpstr>PowerPoint Presentation</vt:lpstr>
      <vt:lpstr>Genesis 2:4-7</vt:lpstr>
      <vt:lpstr>PowerPoint Presentation</vt:lpstr>
      <vt:lpstr>PowerPoint Presentation</vt:lpstr>
      <vt:lpstr>Genesis 2:4-7</vt:lpstr>
      <vt:lpstr>Genesis 2:4-7</vt:lpstr>
      <vt:lpstr>PowerPoint Presentation</vt:lpstr>
      <vt:lpstr>Genesis 2:4-7</vt:lpstr>
      <vt:lpstr>Genesis 2:4-7</vt:lpstr>
      <vt:lpstr>Genesis 2:4-7</vt:lpstr>
      <vt:lpstr>PowerPoint Presentation</vt:lpstr>
      <vt:lpstr>Genesis 2 Outline</vt:lpstr>
      <vt:lpstr>East = Babylon</vt:lpstr>
      <vt:lpstr>PowerPoint Presentation</vt:lpstr>
      <vt:lpstr>PowerPoint Presentation</vt:lpstr>
      <vt:lpstr>PowerPoint Presentation</vt:lpstr>
      <vt:lpstr>PowerPoint Presentation</vt:lpstr>
      <vt:lpstr>Zechariah 5:5-11</vt:lpstr>
      <vt:lpstr>PowerPoint Presentation</vt:lpstr>
      <vt:lpstr>Description of the Garden of Eden  (Gen 2:8-14)</vt:lpstr>
      <vt:lpstr>Description of the Garden of Eden  (Gen 2:8-14)</vt:lpstr>
      <vt:lpstr>PowerPoint Presentation</vt:lpstr>
      <vt:lpstr>Description of the Garden of Eden  (Gen 2:8-14)</vt:lpstr>
      <vt:lpstr>Local Flood? (Gen 2:8-14)</vt:lpstr>
      <vt:lpstr>Local Flood? (Gen 2:8-14)</vt:lpstr>
      <vt:lpstr>PowerPoint Presentation</vt:lpstr>
      <vt:lpstr>Local Flood? (Gen 2:8-14)</vt:lpstr>
      <vt:lpstr>PowerPoint Presentation</vt:lpstr>
      <vt:lpstr>PowerPoint Presentation</vt:lpstr>
      <vt:lpstr>PowerPoint Presentation</vt:lpstr>
      <vt:lpstr>PowerPoint Presentation</vt:lpstr>
      <vt:lpstr>PowerPoint Presentation</vt:lpstr>
      <vt:lpstr>Local Flood? (Gen 2:8-14)</vt:lpstr>
      <vt:lpstr>PowerPoint Presentation</vt:lpstr>
      <vt:lpstr>Local Flood? (Gen 2:8-14)</vt:lpstr>
      <vt:lpstr>Genesis 2 Outline</vt:lpstr>
      <vt:lpstr>Man’s Duties in Eden (Gen 2:15-17)</vt:lpstr>
      <vt:lpstr>Man’s Duties in Eden (Gen 2:15-17)</vt:lpstr>
      <vt:lpstr>PowerPoint Presentation</vt:lpstr>
      <vt:lpstr>PowerPoint Presentation</vt:lpstr>
      <vt:lpstr>Man’s Duties in Eden (Gen 2:15-17)</vt:lpstr>
      <vt:lpstr>PowerPoint Presentation</vt:lpstr>
      <vt:lpstr>PowerPoint Presentation</vt:lpstr>
      <vt:lpstr>“Do not eat from the Tree of Knowledge”  (Gen 2:17)</vt:lpstr>
      <vt:lpstr>“Do not eat from the Tree of Knowledge”  (Gen 2:17)</vt:lpstr>
      <vt:lpstr>PowerPoint Presentation</vt:lpstr>
      <vt:lpstr>“Do not eat from the Tree of Knowledge”  (Gen 2:17)</vt:lpstr>
      <vt:lpstr>PowerPoint Presentation</vt:lpstr>
      <vt:lpstr>PowerPoint Presentation</vt:lpstr>
      <vt:lpstr>PowerPoint Presentation</vt:lpstr>
      <vt:lpstr>PowerPoint Presentation</vt:lpstr>
      <vt:lpstr>PowerPoint Presentation</vt:lpstr>
      <vt:lpstr>“Do not eat from the Tree of Knowledge”  (Gen 2:17)</vt:lpstr>
      <vt:lpstr>PowerPoint Presentation</vt:lpstr>
      <vt:lpstr>PowerPoint Presentation</vt:lpstr>
      <vt:lpstr>“Do not eat from the Tree of Knowledge”  (Gen 2:17)</vt:lpstr>
      <vt:lpstr>“Do not eat from the Tree of Knowledge”  (Gen 2:17)</vt:lpstr>
      <vt:lpstr>“Do not eat from the Tree of Knowledge”  (Gen 2:17)</vt:lpstr>
      <vt:lpstr>“Do not eat from the Tree of Knowledge”  (Gen 2:17)</vt:lpstr>
      <vt:lpstr>PowerPoint Presentation</vt:lpstr>
      <vt:lpstr>Genesis 2 Outline</vt:lpstr>
      <vt:lpstr>PowerPoint Presentation</vt:lpstr>
      <vt:lpstr>First Marriage (Gen 2:18-25)</vt:lpstr>
      <vt:lpstr>First Marriage (Gen 2:18-25)</vt:lpstr>
      <vt:lpstr>First Marriage (Gen 2:18-25)</vt:lpstr>
      <vt:lpstr>First Marriage (Gen 2:18-25)</vt:lpstr>
      <vt:lpstr>PowerPoint Presentation</vt:lpstr>
      <vt:lpstr>First Marriage (Gen 2:18-25)</vt:lpstr>
      <vt:lpstr>First Marriage (Gen 2:18-25)</vt:lpstr>
      <vt:lpstr>First Marriage (Gen 2:18-25)</vt:lpstr>
      <vt:lpstr>First Marriage (Gen 2:18-25)</vt:lpstr>
      <vt:lpstr>First Marriage (Gen 2:18-25)</vt:lpstr>
      <vt:lpstr>First Marriage (Gen 2:18-25)</vt:lpstr>
      <vt:lpstr>First Marriage (Gen 2:18-25)</vt:lpstr>
      <vt:lpstr>Day Six Activities</vt:lpstr>
      <vt:lpstr>First Marriage (Gen 2:18-25)</vt:lpstr>
      <vt:lpstr>Evangelical Feminism</vt:lpstr>
      <vt:lpstr>Male headship Genesis 2:21-23</vt:lpstr>
      <vt:lpstr>Male headship Genesis 2:21-23</vt:lpstr>
      <vt:lpstr>Male headship Genesis 2:21-23</vt:lpstr>
      <vt:lpstr>Biblical Significance of Naming</vt:lpstr>
      <vt:lpstr>Woman created from man’s side…not his foot</vt:lpstr>
      <vt:lpstr>Woman created from man’s side…not his foot</vt:lpstr>
      <vt:lpstr>Woman created from man’s side…not his foot</vt:lpstr>
      <vt:lpstr>Woman created from man’s side…not his foot</vt:lpstr>
      <vt:lpstr>PowerPoint Presentation</vt:lpstr>
      <vt:lpstr>PowerPoint Presentation</vt:lpstr>
      <vt:lpstr>Woman created from man’s side…not his foot</vt:lpstr>
      <vt:lpstr>Woman created from man’s side…not his foot</vt:lpstr>
      <vt:lpstr>PowerPoint Presentation</vt:lpstr>
      <vt:lpstr>Woman created from man’s side…not his foot</vt:lpstr>
      <vt:lpstr>PowerPoint Presentation</vt:lpstr>
      <vt:lpstr>PowerPoint Presentation</vt:lpstr>
      <vt:lpstr>Woman created from man’s side…not his foot</vt:lpstr>
      <vt:lpstr>PowerPoint Presentation</vt:lpstr>
      <vt:lpstr>Woman created from man’s side…not his foot</vt:lpstr>
      <vt:lpstr>Genesis 2:24-25</vt:lpstr>
      <vt:lpstr>Genesis 2:24-25</vt:lpstr>
      <vt:lpstr>Genesis 2:24-25</vt:lpstr>
      <vt:lpstr>Conclusion</vt:lpstr>
      <vt:lpstr>Genesis 2 Outline</vt:lpstr>
      <vt:lpstr>Genesis 1–2 Summation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008 - 2v4-25</dc:title>
  <dc:subject>Genesis 2</dc:subject>
  <dc:creator>A. Woods</dc:creator>
  <dc:description>Modified by Jim McGowan</dc:description>
  <cp:lastModifiedBy>Andy Woods</cp:lastModifiedBy>
  <cp:revision>1158</cp:revision>
  <cp:lastPrinted>2020-09-24T16:46:27Z</cp:lastPrinted>
  <dcterms:created xsi:type="dcterms:W3CDTF">2009-03-17T12:21:13Z</dcterms:created>
  <dcterms:modified xsi:type="dcterms:W3CDTF">2020-09-26T18:43:42Z</dcterms:modified>
</cp:coreProperties>
</file>