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0"/>
  </p:notesMasterIdLst>
  <p:handoutMasterIdLst>
    <p:handoutMasterId r:id="rId191"/>
  </p:handoutMasterIdLst>
  <p:sldIdLst>
    <p:sldId id="4643" r:id="rId2"/>
    <p:sldId id="4644" r:id="rId3"/>
    <p:sldId id="4645" r:id="rId4"/>
    <p:sldId id="4646" r:id="rId5"/>
    <p:sldId id="4647" r:id="rId6"/>
    <p:sldId id="4665" r:id="rId7"/>
    <p:sldId id="2303" r:id="rId8"/>
    <p:sldId id="5583" r:id="rId9"/>
    <p:sldId id="6572" r:id="rId10"/>
    <p:sldId id="6583" r:id="rId11"/>
    <p:sldId id="5582" r:id="rId12"/>
    <p:sldId id="746" r:id="rId13"/>
    <p:sldId id="6573" r:id="rId14"/>
    <p:sldId id="270" r:id="rId15"/>
    <p:sldId id="3313" r:id="rId16"/>
    <p:sldId id="271" r:id="rId17"/>
    <p:sldId id="3378" r:id="rId18"/>
    <p:sldId id="4845" r:id="rId19"/>
    <p:sldId id="6574" r:id="rId20"/>
    <p:sldId id="342" r:id="rId21"/>
    <p:sldId id="4846" r:id="rId22"/>
    <p:sldId id="4847" r:id="rId23"/>
    <p:sldId id="4851" r:id="rId24"/>
    <p:sldId id="4848" r:id="rId25"/>
    <p:sldId id="3817" r:id="rId26"/>
    <p:sldId id="4849" r:id="rId27"/>
    <p:sldId id="4852" r:id="rId28"/>
    <p:sldId id="4910" r:id="rId29"/>
    <p:sldId id="4850" r:id="rId30"/>
    <p:sldId id="6575" r:id="rId31"/>
    <p:sldId id="4853" r:id="rId32"/>
    <p:sldId id="4861" r:id="rId33"/>
    <p:sldId id="4854" r:id="rId34"/>
    <p:sldId id="2395" r:id="rId35"/>
    <p:sldId id="4796" r:id="rId36"/>
    <p:sldId id="2726" r:id="rId37"/>
    <p:sldId id="340" r:id="rId38"/>
    <p:sldId id="4859" r:id="rId39"/>
    <p:sldId id="4855" r:id="rId40"/>
    <p:sldId id="5551" r:id="rId41"/>
    <p:sldId id="5552" r:id="rId42"/>
    <p:sldId id="5553" r:id="rId43"/>
    <p:sldId id="4860" r:id="rId44"/>
    <p:sldId id="4862" r:id="rId45"/>
    <p:sldId id="5554" r:id="rId46"/>
    <p:sldId id="6576" r:id="rId47"/>
    <p:sldId id="1264" r:id="rId48"/>
    <p:sldId id="3694" r:id="rId49"/>
    <p:sldId id="4815" r:id="rId50"/>
    <p:sldId id="6606" r:id="rId51"/>
    <p:sldId id="889" r:id="rId52"/>
    <p:sldId id="318" r:id="rId53"/>
    <p:sldId id="6475" r:id="rId54"/>
    <p:sldId id="6476" r:id="rId55"/>
    <p:sldId id="2753" r:id="rId56"/>
    <p:sldId id="2653" r:id="rId57"/>
    <p:sldId id="2651" r:id="rId58"/>
    <p:sldId id="2650" r:id="rId59"/>
    <p:sldId id="2647" r:id="rId60"/>
    <p:sldId id="2691" r:id="rId61"/>
    <p:sldId id="2645" r:id="rId62"/>
    <p:sldId id="2755" r:id="rId63"/>
    <p:sldId id="2750" r:id="rId64"/>
    <p:sldId id="2751" r:id="rId65"/>
    <p:sldId id="4813" r:id="rId66"/>
    <p:sldId id="5563" r:id="rId67"/>
    <p:sldId id="5549" r:id="rId68"/>
    <p:sldId id="2804" r:id="rId69"/>
    <p:sldId id="2800" r:id="rId70"/>
    <p:sldId id="2805" r:id="rId71"/>
    <p:sldId id="2806" r:id="rId72"/>
    <p:sldId id="2820" r:id="rId73"/>
    <p:sldId id="4907" r:id="rId74"/>
    <p:sldId id="6571" r:id="rId75"/>
    <p:sldId id="6577" r:id="rId76"/>
    <p:sldId id="5235" r:id="rId77"/>
    <p:sldId id="5239" r:id="rId78"/>
    <p:sldId id="631" r:id="rId79"/>
    <p:sldId id="633" r:id="rId80"/>
    <p:sldId id="634" r:id="rId81"/>
    <p:sldId id="669" r:id="rId82"/>
    <p:sldId id="627" r:id="rId83"/>
    <p:sldId id="5236" r:id="rId84"/>
    <p:sldId id="4909" r:id="rId85"/>
    <p:sldId id="5234" r:id="rId86"/>
    <p:sldId id="5564" r:id="rId87"/>
    <p:sldId id="5537" r:id="rId88"/>
    <p:sldId id="5580" r:id="rId89"/>
    <p:sldId id="5578" r:id="rId90"/>
    <p:sldId id="5579" r:id="rId91"/>
    <p:sldId id="6555" r:id="rId92"/>
    <p:sldId id="6556" r:id="rId93"/>
    <p:sldId id="6578" r:id="rId94"/>
    <p:sldId id="5369" r:id="rId95"/>
    <p:sldId id="5538" r:id="rId96"/>
    <p:sldId id="5565" r:id="rId97"/>
    <p:sldId id="5539" r:id="rId98"/>
    <p:sldId id="5566" r:id="rId99"/>
    <p:sldId id="3024" r:id="rId100"/>
    <p:sldId id="5540" r:id="rId101"/>
    <p:sldId id="5606" r:id="rId102"/>
    <p:sldId id="2675" r:id="rId103"/>
    <p:sldId id="6579" r:id="rId104"/>
    <p:sldId id="3365" r:id="rId105"/>
    <p:sldId id="5558" r:id="rId106"/>
    <p:sldId id="1586" r:id="rId107"/>
    <p:sldId id="1587" r:id="rId108"/>
    <p:sldId id="5559" r:id="rId109"/>
    <p:sldId id="3103" r:id="rId110"/>
    <p:sldId id="5487" r:id="rId111"/>
    <p:sldId id="3009" r:id="rId112"/>
    <p:sldId id="5607" r:id="rId113"/>
    <p:sldId id="5608" r:id="rId114"/>
    <p:sldId id="2421" r:id="rId115"/>
    <p:sldId id="5609" r:id="rId116"/>
    <p:sldId id="5545" r:id="rId117"/>
    <p:sldId id="5547" r:id="rId118"/>
    <p:sldId id="5548" r:id="rId119"/>
    <p:sldId id="3679" r:id="rId120"/>
    <p:sldId id="5568" r:id="rId121"/>
    <p:sldId id="3669" r:id="rId122"/>
    <p:sldId id="5569" r:id="rId123"/>
    <p:sldId id="5543" r:id="rId124"/>
    <p:sldId id="6580" r:id="rId125"/>
    <p:sldId id="4393" r:id="rId126"/>
    <p:sldId id="819" r:id="rId127"/>
    <p:sldId id="3668" r:id="rId128"/>
    <p:sldId id="3692" r:id="rId129"/>
    <p:sldId id="3569" r:id="rId130"/>
    <p:sldId id="3571" r:id="rId131"/>
    <p:sldId id="3570" r:id="rId132"/>
    <p:sldId id="3572" r:id="rId133"/>
    <p:sldId id="3457" r:id="rId134"/>
    <p:sldId id="3573" r:id="rId135"/>
    <p:sldId id="3390" r:id="rId136"/>
    <p:sldId id="3391" r:id="rId137"/>
    <p:sldId id="3361" r:id="rId138"/>
    <p:sldId id="6585" r:id="rId139"/>
    <p:sldId id="6474" r:id="rId140"/>
    <p:sldId id="6584" r:id="rId141"/>
    <p:sldId id="6586" r:id="rId142"/>
    <p:sldId id="6587" r:id="rId143"/>
    <p:sldId id="6568" r:id="rId144"/>
    <p:sldId id="5594" r:id="rId145"/>
    <p:sldId id="6588" r:id="rId146"/>
    <p:sldId id="6589" r:id="rId147"/>
    <p:sldId id="5612" r:id="rId148"/>
    <p:sldId id="3018" r:id="rId149"/>
    <p:sldId id="6590" r:id="rId150"/>
    <p:sldId id="6569" r:id="rId151"/>
    <p:sldId id="6567" r:id="rId152"/>
    <p:sldId id="6591" r:id="rId153"/>
    <p:sldId id="6592" r:id="rId154"/>
    <p:sldId id="5610" r:id="rId155"/>
    <p:sldId id="6557" r:id="rId156"/>
    <p:sldId id="6593" r:id="rId157"/>
    <p:sldId id="5611" r:id="rId158"/>
    <p:sldId id="284" r:id="rId159"/>
    <p:sldId id="6473" r:id="rId160"/>
    <p:sldId id="6596" r:id="rId161"/>
    <p:sldId id="5614" r:id="rId162"/>
    <p:sldId id="5613" r:id="rId163"/>
    <p:sldId id="900" r:id="rId164"/>
    <p:sldId id="322" r:id="rId165"/>
    <p:sldId id="5615" r:id="rId166"/>
    <p:sldId id="6597" r:id="rId167"/>
    <p:sldId id="6410" r:id="rId168"/>
    <p:sldId id="6411" r:id="rId169"/>
    <p:sldId id="6469" r:id="rId170"/>
    <p:sldId id="6409" r:id="rId171"/>
    <p:sldId id="6471" r:id="rId172"/>
    <p:sldId id="6582" r:id="rId173"/>
    <p:sldId id="6468" r:id="rId174"/>
    <p:sldId id="6408" r:id="rId175"/>
    <p:sldId id="6598" r:id="rId176"/>
    <p:sldId id="6470" r:id="rId177"/>
    <p:sldId id="6472" r:id="rId178"/>
    <p:sldId id="6599" r:id="rId179"/>
    <p:sldId id="6600" r:id="rId180"/>
    <p:sldId id="6601" r:id="rId181"/>
    <p:sldId id="6602" r:id="rId182"/>
    <p:sldId id="5550" r:id="rId183"/>
    <p:sldId id="6603" r:id="rId184"/>
    <p:sldId id="6604" r:id="rId185"/>
    <p:sldId id="6605" r:id="rId186"/>
    <p:sldId id="2850" r:id="rId187"/>
    <p:sldId id="3148" r:id="rId188"/>
    <p:sldId id="6581" r:id="rId18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3300"/>
    <a:srgbClr val="A6A6A6"/>
    <a:srgbClr val="00CC00"/>
    <a:srgbClr val="000099"/>
    <a:srgbClr val="00FFFF"/>
    <a:srgbClr val="3333FF"/>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slide" Target="slides/slide140.xml"/><Relationship Id="rId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021 The Rapture - Olivet Discourse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7</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405415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9/26/2020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133</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9/26/2020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9/26/2020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154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9/26/2020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168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9/26/2020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170</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174</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9/26/2020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9/26/2020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74691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9/26/2020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2" r:id="rId12"/>
    <p:sldLayoutId id="2147492664" r:id="rId13"/>
    <p:sldLayoutId id="2147492665" r:id="rId14"/>
    <p:sldLayoutId id="2147492666" r:id="rId15"/>
    <p:sldLayoutId id="2147492667" r:id="rId16"/>
    <p:sldLayoutId id="2147492668"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66.gif"/></Relationships>
</file>

<file path=ppt/slides/_rels/slide171.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customXml" Target="../ink/ink5.xml"/><Relationship Id="rId10" Type="http://schemas.openxmlformats.org/officeDocument/2006/relationships/image" Target="../media/image70.jpeg"/><Relationship Id="rId4" Type="http://schemas.openxmlformats.org/officeDocument/2006/relationships/image" Target="../media/image550.png"/><Relationship Id="rId9" Type="http://schemas.openxmlformats.org/officeDocument/2006/relationships/image" Target="../media/image69.jpeg"/></Relationships>
</file>

<file path=ppt/slides/_rels/slide1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21</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37FB24-9EE5-485D-85AF-2F6EED6905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A66C89F4-33A8-46CE-8E87-4A9099B1C0F3}"/>
              </a:ext>
            </a:extLst>
          </p:cNvPr>
          <p:cNvSpPr txBox="1"/>
          <p:nvPr/>
        </p:nvSpPr>
        <p:spPr>
          <a:xfrm>
            <a:off x="0" y="0"/>
            <a:ext cx="9144000" cy="5201424"/>
          </a:xfrm>
          <a:prstGeom prst="rect">
            <a:avLst/>
          </a:prstGeom>
          <a:noFill/>
        </p:spPr>
        <p:txBody>
          <a:bodyPr wrap="square">
            <a:spAutoFit/>
          </a:bodyPr>
          <a:lstStyle/>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RAPTURE IN MATTHEW 24 </a:t>
            </a:r>
          </a:p>
          <a:p>
            <a:pPr marL="0" marR="0" algn="just">
              <a:spcBef>
                <a:spcPts val="0"/>
              </a:spcBef>
              <a:spcAft>
                <a:spcPts val="0"/>
              </a:spcAft>
            </a:pPr>
            <a:r>
              <a:rPr lang="en-US" sz="2600" u="none" strike="noStrike" baseline="30000" dirty="0">
                <a:effectLst/>
                <a:latin typeface="Calibri" panose="020F0502020204030204" pitchFamily="34" charset="0"/>
              </a:rPr>
              <a:t>29</a:t>
            </a:r>
            <a:r>
              <a:rPr lang="en-US" sz="2600" u="none" strike="noStrike" dirty="0">
                <a:effectLst/>
                <a:latin typeface="Calibri" panose="020F0502020204030204" pitchFamily="34" charset="0"/>
              </a:rPr>
              <a:t> </a:t>
            </a:r>
            <a:r>
              <a:rPr lang="en-US" sz="2600" dirty="0">
                <a:effectLst/>
                <a:latin typeface="Calibri" panose="020F0502020204030204" pitchFamily="34" charset="0"/>
              </a:rPr>
              <a:t>“But immediately after the tribulation of those days </a:t>
            </a:r>
            <a:r>
              <a:rPr lang="en-US" sz="2600" cap="small" dirty="0">
                <a:effectLst/>
                <a:latin typeface="Calibri" panose="020F0502020204030204" pitchFamily="34" charset="0"/>
              </a:rPr>
              <a:t>the</a:t>
            </a:r>
            <a:r>
              <a:rPr lang="en-US" sz="2600" dirty="0">
                <a:effectLst/>
                <a:latin typeface="Calibri" panose="020F0502020204030204" pitchFamily="34" charset="0"/>
              </a:rPr>
              <a:t> </a:t>
            </a:r>
            <a:r>
              <a:rPr lang="en-US" sz="2600" cap="small" dirty="0">
                <a:effectLst/>
                <a:latin typeface="Calibri" panose="020F0502020204030204" pitchFamily="34" charset="0"/>
              </a:rPr>
              <a:t>sun</a:t>
            </a:r>
            <a:r>
              <a:rPr lang="en-US" sz="2600" dirty="0">
                <a:effectLst/>
                <a:latin typeface="Calibri" panose="020F0502020204030204" pitchFamily="34" charset="0"/>
              </a:rPr>
              <a:t> </a:t>
            </a:r>
            <a:r>
              <a:rPr lang="en-US" sz="2600" cap="small" dirty="0">
                <a:effectLst/>
                <a:latin typeface="Calibri" panose="020F0502020204030204" pitchFamily="34" charset="0"/>
              </a:rPr>
              <a:t>will be</a:t>
            </a:r>
            <a:r>
              <a:rPr lang="en-US" sz="2600" dirty="0">
                <a:effectLst/>
                <a:latin typeface="Calibri" panose="020F0502020204030204" pitchFamily="34" charset="0"/>
              </a:rPr>
              <a:t> </a:t>
            </a:r>
            <a:r>
              <a:rPr lang="en-US" sz="2600" cap="small" dirty="0">
                <a:effectLst/>
                <a:latin typeface="Calibri" panose="020F0502020204030204" pitchFamily="34" charset="0"/>
              </a:rPr>
              <a:t>darkened</a:t>
            </a:r>
            <a:r>
              <a:rPr lang="en-US" sz="2600" dirty="0">
                <a:effectLst/>
                <a:latin typeface="Calibri" panose="020F0502020204030204" pitchFamily="34" charset="0"/>
              </a:rPr>
              <a:t>, </a:t>
            </a:r>
            <a:r>
              <a:rPr lang="en-US" sz="2600" cap="small" dirty="0">
                <a:effectLst/>
                <a:latin typeface="Calibri" panose="020F0502020204030204" pitchFamily="34" charset="0"/>
              </a:rPr>
              <a:t>and the</a:t>
            </a:r>
            <a:r>
              <a:rPr lang="en-US" sz="2600" dirty="0">
                <a:effectLst/>
                <a:latin typeface="Calibri" panose="020F0502020204030204" pitchFamily="34" charset="0"/>
              </a:rPr>
              <a:t> </a:t>
            </a:r>
            <a:r>
              <a:rPr lang="en-US" sz="2600" cap="small" dirty="0">
                <a:effectLst/>
                <a:latin typeface="Calibri" panose="020F0502020204030204" pitchFamily="34" charset="0"/>
              </a:rPr>
              <a:t>moon</a:t>
            </a:r>
            <a:r>
              <a:rPr lang="en-US" sz="2600" dirty="0">
                <a:effectLst/>
                <a:latin typeface="Calibri" panose="020F0502020204030204" pitchFamily="34" charset="0"/>
              </a:rPr>
              <a:t> </a:t>
            </a:r>
            <a:r>
              <a:rPr lang="en-US" sz="2600" cap="small" dirty="0">
                <a:effectLst/>
                <a:latin typeface="Calibri" panose="020F0502020204030204" pitchFamily="34" charset="0"/>
              </a:rPr>
              <a:t>will not</a:t>
            </a:r>
            <a:r>
              <a:rPr lang="en-US" sz="2600" dirty="0">
                <a:effectLst/>
                <a:latin typeface="Calibri" panose="020F0502020204030204" pitchFamily="34" charset="0"/>
              </a:rPr>
              <a:t> </a:t>
            </a:r>
            <a:r>
              <a:rPr lang="en-US" sz="2600" cap="small" dirty="0">
                <a:effectLst/>
                <a:latin typeface="Calibri" panose="020F0502020204030204" pitchFamily="34" charset="0"/>
              </a:rPr>
              <a:t>give</a:t>
            </a:r>
            <a:r>
              <a:rPr lang="en-US" sz="2600" dirty="0">
                <a:effectLst/>
                <a:latin typeface="Calibri" panose="020F0502020204030204" pitchFamily="34" charset="0"/>
              </a:rPr>
              <a:t> </a:t>
            </a:r>
            <a:r>
              <a:rPr lang="en-US" sz="2600" cap="small" dirty="0">
                <a:effectLst/>
                <a:latin typeface="Calibri" panose="020F0502020204030204" pitchFamily="34" charset="0"/>
              </a:rPr>
              <a:t>its</a:t>
            </a:r>
            <a:r>
              <a:rPr lang="en-US" sz="2600" dirty="0">
                <a:effectLst/>
                <a:latin typeface="Calibri" panose="020F0502020204030204" pitchFamily="34" charset="0"/>
              </a:rPr>
              <a:t> </a:t>
            </a:r>
            <a:r>
              <a:rPr lang="en-US" sz="2600" cap="small" dirty="0">
                <a:effectLst/>
                <a:latin typeface="Calibri" panose="020F0502020204030204" pitchFamily="34" charset="0"/>
              </a:rPr>
              <a:t>light</a:t>
            </a:r>
            <a:r>
              <a:rPr lang="en-US" sz="2600" dirty="0">
                <a:effectLst/>
                <a:latin typeface="Calibri" panose="020F0502020204030204" pitchFamily="34" charset="0"/>
              </a:rPr>
              <a:t>, </a:t>
            </a:r>
            <a:r>
              <a:rPr lang="en-US" sz="2600" cap="small" dirty="0">
                <a:effectLst/>
                <a:latin typeface="Calibri" panose="020F0502020204030204" pitchFamily="34" charset="0"/>
              </a:rPr>
              <a:t>and</a:t>
            </a:r>
            <a:r>
              <a:rPr lang="en-US" sz="2600" dirty="0">
                <a:effectLst/>
                <a:latin typeface="Calibri" panose="020F0502020204030204" pitchFamily="34" charset="0"/>
              </a:rPr>
              <a:t> </a:t>
            </a:r>
            <a:r>
              <a:rPr lang="en-US" sz="2600" cap="small" dirty="0">
                <a:effectLst/>
                <a:latin typeface="Calibri" panose="020F0502020204030204" pitchFamily="34" charset="0"/>
              </a:rPr>
              <a:t>the</a:t>
            </a:r>
            <a:r>
              <a:rPr lang="en-US" sz="2600" dirty="0">
                <a:effectLst/>
                <a:latin typeface="Calibri" panose="020F0502020204030204" pitchFamily="34" charset="0"/>
              </a:rPr>
              <a:t> </a:t>
            </a:r>
            <a:r>
              <a:rPr lang="en-US" sz="2600" cap="small" dirty="0">
                <a:effectLst/>
                <a:latin typeface="Calibri" panose="020F0502020204030204" pitchFamily="34" charset="0"/>
              </a:rPr>
              <a:t>stars</a:t>
            </a:r>
            <a:r>
              <a:rPr lang="en-US" sz="2600" dirty="0">
                <a:effectLst/>
                <a:latin typeface="Calibri" panose="020F0502020204030204" pitchFamily="34" charset="0"/>
              </a:rPr>
              <a:t> </a:t>
            </a:r>
            <a:r>
              <a:rPr lang="en-US" sz="2600" cap="small" dirty="0">
                <a:effectLst/>
                <a:latin typeface="Calibri" panose="020F0502020204030204" pitchFamily="34" charset="0"/>
              </a:rPr>
              <a:t>will</a:t>
            </a:r>
            <a:r>
              <a:rPr lang="en-US" sz="2600" dirty="0">
                <a:effectLst/>
                <a:latin typeface="Calibri" panose="020F0502020204030204" pitchFamily="34" charset="0"/>
              </a:rPr>
              <a:t> </a:t>
            </a:r>
            <a:r>
              <a:rPr lang="en-US" sz="2600" cap="small" dirty="0">
                <a:effectLst/>
                <a:latin typeface="Calibri" panose="020F0502020204030204" pitchFamily="34" charset="0"/>
              </a:rPr>
              <a:t>fall</a:t>
            </a:r>
            <a:r>
              <a:rPr lang="en-US" sz="2600" dirty="0">
                <a:effectLst/>
                <a:latin typeface="Calibri" panose="020F0502020204030204" pitchFamily="34" charset="0"/>
              </a:rPr>
              <a:t> from the sky, and the powers of the heavens will be shaken. </a:t>
            </a:r>
            <a:r>
              <a:rPr lang="en-US" sz="2600" u="none" strike="noStrike" baseline="30000" dirty="0">
                <a:effectLst/>
                <a:latin typeface="Calibri" panose="020F0502020204030204" pitchFamily="34" charset="0"/>
              </a:rPr>
              <a:t>30</a:t>
            </a:r>
            <a:r>
              <a:rPr lang="en-US" sz="2600" u="none" strike="noStrike" dirty="0">
                <a:effectLst/>
                <a:latin typeface="Calibri" panose="020F0502020204030204" pitchFamily="34" charset="0"/>
              </a:rPr>
              <a:t> </a:t>
            </a:r>
            <a:r>
              <a:rPr lang="en-US" sz="2600" dirty="0">
                <a:effectLst/>
                <a:latin typeface="Calibri" panose="020F0502020204030204" pitchFamily="34" charset="0"/>
              </a:rPr>
              <a:t>“And then the sign of the Son of Man will appear in the sky, and then all the tribes of the earth will mourn, and they will see the </a:t>
            </a:r>
            <a:r>
              <a:rPr lang="en-US" sz="2600" cap="small" dirty="0">
                <a:effectLst/>
                <a:latin typeface="Calibri" panose="020F0502020204030204" pitchFamily="34" charset="0"/>
              </a:rPr>
              <a:t>Son of Man coming on the clouds of the sky</a:t>
            </a:r>
            <a:r>
              <a:rPr lang="en-US" sz="2600" dirty="0">
                <a:effectLst/>
                <a:latin typeface="Calibri" panose="020F0502020204030204" pitchFamily="34" charset="0"/>
              </a:rPr>
              <a:t> with power and great glory. </a:t>
            </a:r>
            <a:r>
              <a:rPr lang="en-US" sz="2600" u="none" strike="noStrike" baseline="30000" dirty="0">
                <a:effectLst/>
                <a:latin typeface="Calibri" panose="020F0502020204030204" pitchFamily="34" charset="0"/>
              </a:rPr>
              <a:t>31</a:t>
            </a:r>
            <a:r>
              <a:rPr lang="en-US" sz="2600" u="none" strike="noStrike" dirty="0">
                <a:effectLst/>
                <a:latin typeface="Calibri" panose="020F0502020204030204" pitchFamily="34" charset="0"/>
              </a:rPr>
              <a:t> </a:t>
            </a:r>
            <a:r>
              <a:rPr lang="en-US" sz="2600" dirty="0">
                <a:effectLst/>
                <a:latin typeface="Calibri" panose="020F0502020204030204" pitchFamily="34" charset="0"/>
              </a:rPr>
              <a:t>“And He will send forth His angels with </a:t>
            </a:r>
            <a:r>
              <a:rPr lang="en-US" sz="2600" cap="small" dirty="0">
                <a:effectLst/>
                <a:latin typeface="Calibri" panose="020F0502020204030204" pitchFamily="34" charset="0"/>
              </a:rPr>
              <a:t>a great trumpet</a:t>
            </a:r>
            <a:r>
              <a:rPr lang="en-US" sz="2600" dirty="0">
                <a:effectLst/>
                <a:latin typeface="Calibri" panose="020F0502020204030204" pitchFamily="34" charset="0"/>
              </a:rPr>
              <a:t> and </a:t>
            </a:r>
            <a:r>
              <a:rPr lang="en-US" sz="2600" cap="small" dirty="0">
                <a:effectLst/>
                <a:latin typeface="Calibri" panose="020F0502020204030204" pitchFamily="34" charset="0"/>
              </a:rPr>
              <a:t>they will gather together</a:t>
            </a:r>
            <a:r>
              <a:rPr lang="en-US" sz="2600" dirty="0">
                <a:effectLst/>
                <a:latin typeface="Calibri" panose="020F0502020204030204" pitchFamily="34" charset="0"/>
              </a:rPr>
              <a:t> His elect from the four winds, from one end of the sky to the other. …</a:t>
            </a:r>
            <a:r>
              <a:rPr lang="en-US" sz="2600" u="none" strike="noStrike" baseline="30000" dirty="0">
                <a:effectLst/>
                <a:latin typeface="Calibri" panose="020F0502020204030204" pitchFamily="34" charset="0"/>
              </a:rPr>
              <a:t>40</a:t>
            </a:r>
            <a:r>
              <a:rPr lang="en-US" sz="2600" u="none" strike="noStrike" dirty="0">
                <a:effectLst/>
                <a:latin typeface="Calibri" panose="020F0502020204030204" pitchFamily="34" charset="0"/>
              </a:rPr>
              <a:t> </a:t>
            </a:r>
            <a:r>
              <a:rPr lang="en-US" sz="2600" dirty="0">
                <a:effectLst/>
                <a:latin typeface="Calibri" panose="020F0502020204030204" pitchFamily="34" charset="0"/>
              </a:rPr>
              <a:t>“Then there will be two men in the field; one will be taken and one will be left. </a:t>
            </a:r>
            <a:r>
              <a:rPr lang="en-US" sz="2600" u="none" strike="noStrike" baseline="30000" dirty="0">
                <a:effectLst/>
                <a:latin typeface="Calibri" panose="020F0502020204030204" pitchFamily="34" charset="0"/>
              </a:rPr>
              <a:t>41</a:t>
            </a:r>
            <a:r>
              <a:rPr lang="en-US" sz="2600" u="none" strike="noStrike" dirty="0">
                <a:effectLst/>
                <a:latin typeface="Calibri" panose="020F0502020204030204" pitchFamily="34" charset="0"/>
              </a:rPr>
              <a:t> </a:t>
            </a:r>
            <a:r>
              <a:rPr lang="en-US" sz="2600" dirty="0">
                <a:effectLst/>
                <a:latin typeface="Calibri" panose="020F0502020204030204" pitchFamily="34" charset="0"/>
              </a:rPr>
              <a:t>“Two women </a:t>
            </a:r>
            <a:r>
              <a:rPr lang="en-US" sz="2600" i="1" dirty="0">
                <a:effectLst/>
                <a:latin typeface="Calibri" panose="020F0502020204030204" pitchFamily="34" charset="0"/>
              </a:rPr>
              <a:t>will be</a:t>
            </a:r>
            <a:r>
              <a:rPr lang="en-US" sz="2600" dirty="0">
                <a:effectLst/>
                <a:latin typeface="Calibri" panose="020F0502020204030204" pitchFamily="34" charset="0"/>
              </a:rPr>
              <a:t> grinding at the mill; one will be taken and one will be left. </a:t>
            </a:r>
          </a:p>
        </p:txBody>
      </p:sp>
    </p:spTree>
    <p:extLst>
      <p:ext uri="{BB962C8B-B14F-4D97-AF65-F5344CB8AC3E}">
        <p14:creationId xmlns:p14="http://schemas.microsoft.com/office/powerpoint/2010/main" val="3849323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E7436-F329-4166-AB01-F03F4FE43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Isaiah 65:21-22</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“They will build houses and inhabit </a:t>
            </a:r>
            <a:r>
              <a:rPr lang="en-US" i="1" dirty="0">
                <a:effectLst>
                  <a:outerShdw blurRad="38100" dist="38100" dir="2700000" algn="tl">
                    <a:srgbClr val="000000">
                      <a:alpha val="43137"/>
                    </a:srgbClr>
                  </a:outerShdw>
                </a:effectLst>
              </a:rPr>
              <a:t>them</a:t>
            </a:r>
            <a:r>
              <a:rPr lang="en-US" dirty="0">
                <a:effectLst>
                  <a:outerShdw blurRad="38100" dist="38100" dir="2700000" algn="tl">
                    <a:srgbClr val="000000">
                      <a:alpha val="43137"/>
                    </a:srgbClr>
                  </a:outerShdw>
                </a:effectLst>
              </a:rPr>
              <a:t>; They will also plant vineyards and eat their fruit.</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They will not build and another inhabit, They will not plant and another eat; For as the lifetime of a tree, </a:t>
            </a:r>
            <a:r>
              <a:rPr lang="en-US" i="1" dirty="0">
                <a:effectLst>
                  <a:outerShdw blurRad="38100" dist="38100" dir="2700000" algn="tl">
                    <a:srgbClr val="000000">
                      <a:alpha val="43137"/>
                    </a:srgbClr>
                  </a:outerShdw>
                </a:effectLst>
              </a:rPr>
              <a:t>so will be</a:t>
            </a:r>
            <a:r>
              <a:rPr lang="en-US" dirty="0">
                <a:effectLst>
                  <a:outerShdw blurRad="38100" dist="38100" dir="2700000" algn="tl">
                    <a:srgbClr val="000000">
                      <a:alpha val="43137"/>
                    </a:srgbClr>
                  </a:outerShdw>
                </a:effectLst>
              </a:rPr>
              <a:t> the days of My people, And </a:t>
            </a:r>
            <a:r>
              <a:rPr lang="en-US" b="1" u="sng" dirty="0">
                <a:solidFill>
                  <a:srgbClr val="FFFFCC"/>
                </a:solidFill>
                <a:effectLst>
                  <a:outerShdw blurRad="38100" dist="38100" dir="2700000" algn="tl">
                    <a:srgbClr val="000000">
                      <a:alpha val="43137"/>
                    </a:srgbClr>
                  </a:outerShdw>
                </a:effectLst>
              </a:rPr>
              <a:t>My chosen ones</a:t>
            </a:r>
            <a:r>
              <a:rPr lang="en-US" dirty="0">
                <a:effectLst>
                  <a:outerShdw blurRad="38100" dist="38100" dir="2700000" algn="tl">
                    <a:srgbClr val="000000">
                      <a:alpha val="43137"/>
                    </a:srgbClr>
                  </a:outerShdw>
                </a:effectLst>
              </a:rPr>
              <a:t> will wear out the work of their hands.”</a:t>
            </a:r>
            <a:endParaRPr lang="en-US"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9341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41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2857141"/>
              </p:ext>
            </p:extLst>
          </p:nvPr>
        </p:nvGraphicFramePr>
        <p:xfrm>
          <a:off x="182880" y="724394"/>
          <a:ext cx="8686801" cy="5409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114801">
                  <a:extLst>
                    <a:ext uri="{9D8B030D-6E8A-4147-A177-3AD203B41FA5}">
                      <a16:colId xmlns:a16="http://schemas.microsoft.com/office/drawing/2014/main" val="20002"/>
                    </a:ext>
                  </a:extLst>
                </a:gridCol>
              </a:tblGrid>
              <a:tr h="137160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28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2800" u="sng" dirty="0">
                        <a:solidFill>
                          <a:schemeClr val="tx1"/>
                        </a:solidFill>
                        <a:latin typeface="Calibri" panose="020F0502020204030204" pitchFamily="34" charset="0"/>
                      </a:endParaRPr>
                    </a:p>
                  </a:txBody>
                  <a:tcPr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200" b="1" u="none" dirty="0">
                          <a:solidFill>
                            <a:srgbClr val="C00000"/>
                          </a:solidFill>
                          <a:latin typeface="Calibri" panose="020F0502020204030204" pitchFamily="34" charset="0"/>
                        </a:rPr>
                        <a:t>MIRACLE</a:t>
                      </a:r>
                    </a:p>
                  </a:txBody>
                  <a:tcPr anchor="ctr"/>
                </a:tc>
                <a:tc>
                  <a:txBody>
                    <a:bodyPr/>
                    <a:lstStyle/>
                    <a:p>
                      <a:pPr algn="ctr"/>
                      <a:r>
                        <a:rPr lang="en-US" sz="3200" b="1" u="none" dirty="0">
                          <a:solidFill>
                            <a:srgbClr val="0000CC"/>
                          </a:solidFill>
                          <a:latin typeface="Calibri" panose="020F0502020204030204" pitchFamily="34" charset="0"/>
                        </a:rPr>
                        <a:t>GREEK</a:t>
                      </a:r>
                    </a:p>
                  </a:txBody>
                  <a:tcPr anchor="ctr"/>
                </a:tc>
                <a:tc>
                  <a:txBody>
                    <a:bodyPr/>
                    <a:lstStyle/>
                    <a:p>
                      <a:pPr algn="ctr"/>
                      <a:r>
                        <a:rPr lang="en-US" sz="3200" b="1" u="none" dirty="0">
                          <a:solidFill>
                            <a:srgbClr val="006600"/>
                          </a:solidFill>
                          <a:latin typeface="Calibri" panose="020F0502020204030204" pitchFamily="34" charset="0"/>
                        </a:rPr>
                        <a:t>CHRIST’S MINISTRY</a:t>
                      </a:r>
                    </a:p>
                  </a:txBody>
                  <a:tcPr anchor="ctr"/>
                </a:tc>
                <a:extLst>
                  <a:ext uri="{0D108BD9-81ED-4DB2-BD59-A6C34878D82A}">
                    <a16:rowId xmlns:a16="http://schemas.microsoft.com/office/drawing/2014/main" val="10000"/>
                  </a:ext>
                </a:extLst>
              </a:tr>
              <a:tr h="1009403">
                <a:tc>
                  <a:txBody>
                    <a:bodyPr/>
                    <a:lstStyle/>
                    <a:p>
                      <a:pPr algn="ctr"/>
                      <a:r>
                        <a:rPr lang="en-US" sz="3200" b="1" dirty="0">
                          <a:solidFill>
                            <a:srgbClr val="C00000"/>
                          </a:solidFill>
                          <a:latin typeface="Calibri" panose="020F0502020204030204" pitchFamily="34" charset="0"/>
                        </a:rPr>
                        <a:t>Powers</a:t>
                      </a:r>
                      <a:endParaRPr lang="en-US" sz="3200" b="1" dirty="0">
                        <a:solidFill>
                          <a:srgbClr val="C00000"/>
                        </a:solidFill>
                      </a:endParaRPr>
                    </a:p>
                  </a:txBody>
                  <a:tcPr anchor="ctr"/>
                </a:tc>
                <a:tc>
                  <a:txBody>
                    <a:bodyPr/>
                    <a:lstStyle/>
                    <a:p>
                      <a:pPr algn="ctr"/>
                      <a:r>
                        <a:rPr lang="en-US" sz="3200" b="1" i="1" dirty="0">
                          <a:solidFill>
                            <a:srgbClr val="0000CC"/>
                          </a:solidFill>
                          <a:latin typeface="Calibri" panose="020F0502020204030204" pitchFamily="34" charset="0"/>
                        </a:rPr>
                        <a:t>Dynamis</a:t>
                      </a:r>
                    </a:p>
                  </a:txBody>
                  <a:tcPr anchor="ctr"/>
                </a:tc>
                <a:tc>
                  <a:txBody>
                    <a:bodyPr/>
                    <a:lstStyle/>
                    <a:p>
                      <a:pPr algn="ctr"/>
                      <a:r>
                        <a:rPr lang="en-US" sz="3200" b="1" dirty="0">
                          <a:solidFill>
                            <a:srgbClr val="006600"/>
                          </a:solidFill>
                          <a:latin typeface="Calibri" panose="020F0502020204030204" pitchFamily="34" charset="0"/>
                        </a:rPr>
                        <a:t>Matt. 11:20</a:t>
                      </a:r>
                    </a:p>
                  </a:txBody>
                  <a:tcPr anchor="ctr"/>
                </a:tc>
                <a:extLst>
                  <a:ext uri="{0D108BD9-81ED-4DB2-BD59-A6C34878D82A}">
                    <a16:rowId xmlns:a16="http://schemas.microsoft.com/office/drawing/2014/main" val="10001"/>
                  </a:ext>
                </a:extLst>
              </a:tr>
              <a:tr h="1009403">
                <a:tc>
                  <a:txBody>
                    <a:bodyPr/>
                    <a:lstStyle/>
                    <a:p>
                      <a:pPr algn="ctr"/>
                      <a:r>
                        <a:rPr lang="en-US" sz="3200" b="1" dirty="0">
                          <a:solidFill>
                            <a:srgbClr val="C00000"/>
                          </a:solidFill>
                          <a:latin typeface="Calibri" panose="020F0502020204030204" pitchFamily="34" charset="0"/>
                        </a:rPr>
                        <a:t>Signs</a:t>
                      </a:r>
                    </a:p>
                  </a:txBody>
                  <a:tcPr anchor="ctr"/>
                </a:tc>
                <a:tc>
                  <a:txBody>
                    <a:bodyPr/>
                    <a:lstStyle/>
                    <a:p>
                      <a:pPr algn="ctr"/>
                      <a:r>
                        <a:rPr lang="en-US" sz="3200" b="1" i="1" dirty="0">
                          <a:solidFill>
                            <a:srgbClr val="0000CC"/>
                          </a:solidFill>
                          <a:latin typeface="Calibri" panose="020F0502020204030204" pitchFamily="34" charset="0"/>
                        </a:rPr>
                        <a:t>Semēion</a:t>
                      </a:r>
                    </a:p>
                  </a:txBody>
                  <a:tcPr anchor="ctr"/>
                </a:tc>
                <a:tc>
                  <a:txBody>
                    <a:bodyPr/>
                    <a:lstStyle/>
                    <a:p>
                      <a:pPr algn="ctr"/>
                      <a:r>
                        <a:rPr lang="en-US" sz="3200" b="1" dirty="0">
                          <a:solidFill>
                            <a:srgbClr val="006600"/>
                          </a:solidFill>
                          <a:latin typeface="Calibri" panose="020F0502020204030204" pitchFamily="34" charset="0"/>
                        </a:rPr>
                        <a:t>John 20:30</a:t>
                      </a:r>
                    </a:p>
                  </a:txBody>
                  <a:tcPr anchor="ctr"/>
                </a:tc>
                <a:extLst>
                  <a:ext uri="{0D108BD9-81ED-4DB2-BD59-A6C34878D82A}">
                    <a16:rowId xmlns:a16="http://schemas.microsoft.com/office/drawing/2014/main" val="10002"/>
                  </a:ext>
                </a:extLst>
              </a:tr>
              <a:tr h="1009403">
                <a:tc>
                  <a:txBody>
                    <a:bodyPr/>
                    <a:lstStyle/>
                    <a:p>
                      <a:pPr algn="ctr"/>
                      <a:r>
                        <a:rPr lang="en-US" sz="3200" b="1" dirty="0">
                          <a:solidFill>
                            <a:srgbClr val="C00000"/>
                          </a:solidFill>
                          <a:latin typeface="Calibri" panose="020F0502020204030204" pitchFamily="34" charset="0"/>
                        </a:rPr>
                        <a:t>Wonders</a:t>
                      </a:r>
                    </a:p>
                  </a:txBody>
                  <a:tcPr anchor="ctr"/>
                </a:tc>
                <a:tc>
                  <a:txBody>
                    <a:bodyPr/>
                    <a:lstStyle/>
                    <a:p>
                      <a:pPr algn="ctr"/>
                      <a:r>
                        <a:rPr lang="en-US" sz="3200" b="1" i="1" dirty="0">
                          <a:solidFill>
                            <a:srgbClr val="0000CC"/>
                          </a:solidFill>
                          <a:latin typeface="Calibri" panose="020F0502020204030204" pitchFamily="34" charset="0"/>
                        </a:rPr>
                        <a:t>Teras</a:t>
                      </a:r>
                    </a:p>
                  </a:txBody>
                  <a:tcPr anchor="ctr"/>
                </a:tc>
                <a:tc>
                  <a:txBody>
                    <a:bodyPr/>
                    <a:lstStyle/>
                    <a:p>
                      <a:pPr algn="ctr"/>
                      <a:r>
                        <a:rPr lang="en-US" sz="3200" b="1" dirty="0">
                          <a:solidFill>
                            <a:srgbClr val="006600"/>
                          </a:solidFill>
                          <a:latin typeface="Calibri" panose="020F0502020204030204" pitchFamily="34" charset="0"/>
                        </a:rPr>
                        <a:t>Acts 2:22</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9144000" cy="914400"/>
          </a:xfrm>
        </p:spPr>
        <p:txBody>
          <a:bodyPr/>
          <a:lstStyle/>
          <a:p>
            <a:pPr algn="ctr" eaLnBrk="1" hangingPunct="1"/>
            <a:r>
              <a:rPr lang="en-US" sz="3600" dirty="0"/>
              <a:t>Satanic/Demonic Miracles</a:t>
            </a:r>
          </a:p>
        </p:txBody>
      </p:sp>
      <p:sp>
        <p:nvSpPr>
          <p:cNvPr id="12291" name="Rectangle 3"/>
          <p:cNvSpPr>
            <a:spLocks noGrp="1" noChangeArrowheads="1"/>
          </p:cNvSpPr>
          <p:nvPr>
            <p:ph type="body" idx="1"/>
          </p:nvPr>
        </p:nvSpPr>
        <p:spPr>
          <a:xfrm>
            <a:off x="104775" y="1143000"/>
            <a:ext cx="5838825" cy="5486400"/>
          </a:xfrm>
        </p:spPr>
        <p:txBody>
          <a:bodyPr/>
          <a:lstStyle/>
          <a:p>
            <a:pPr marL="457200" indent="-457200" eaLnBrk="1" hangingPunct="1">
              <a:spcBef>
                <a:spcPts val="0"/>
              </a:spcBef>
              <a:spcAft>
                <a:spcPts val="1800"/>
              </a:spcAft>
              <a:defRPr/>
            </a:pPr>
            <a:r>
              <a:rPr lang="en-US" dirty="0"/>
              <a:t>Exod. 7</a:t>
            </a:r>
            <a:r>
              <a:rPr lang="en-US" dirty="0">
                <a:cs typeface="Calibri" panose="020F0502020204030204" pitchFamily="34" charset="0"/>
              </a:rPr>
              <a:t>–8</a:t>
            </a:r>
          </a:p>
          <a:p>
            <a:pPr marL="457200" indent="-457200" eaLnBrk="1" hangingPunct="1">
              <a:spcBef>
                <a:spcPts val="0"/>
              </a:spcBef>
              <a:spcAft>
                <a:spcPts val="1800"/>
              </a:spcAft>
              <a:defRPr/>
            </a:pPr>
            <a:r>
              <a:rPr lang="en-US" dirty="0">
                <a:cs typeface="Calibri" panose="020F0502020204030204" pitchFamily="34" charset="0"/>
              </a:rPr>
              <a:t>Deut. 13:1-3</a:t>
            </a:r>
          </a:p>
          <a:p>
            <a:pPr marL="457200" indent="-457200" eaLnBrk="1" hangingPunct="1">
              <a:spcBef>
                <a:spcPts val="0"/>
              </a:spcBef>
              <a:spcAft>
                <a:spcPts val="1800"/>
              </a:spcAft>
              <a:defRPr/>
            </a:pPr>
            <a:r>
              <a:rPr lang="en-US" dirty="0">
                <a:cs typeface="Calibri" panose="020F0502020204030204" pitchFamily="34" charset="0"/>
              </a:rPr>
              <a:t>Matt. 7:21-23; 24:24</a:t>
            </a:r>
          </a:p>
          <a:p>
            <a:pPr marL="457200" indent="-457200" eaLnBrk="1" hangingPunct="1">
              <a:spcBef>
                <a:spcPts val="0"/>
              </a:spcBef>
              <a:spcAft>
                <a:spcPts val="1800"/>
              </a:spcAft>
              <a:defRPr/>
            </a:pPr>
            <a:r>
              <a:rPr lang="en-US" dirty="0">
                <a:cs typeface="Calibri" panose="020F0502020204030204" pitchFamily="34" charset="0"/>
              </a:rPr>
              <a:t>Acts 8:9; 16:16</a:t>
            </a:r>
          </a:p>
          <a:p>
            <a:pPr marL="457200" indent="-457200" eaLnBrk="1" hangingPunct="1">
              <a:spcBef>
                <a:spcPts val="0"/>
              </a:spcBef>
              <a:spcAft>
                <a:spcPts val="1800"/>
              </a:spcAft>
              <a:defRPr/>
            </a:pPr>
            <a:r>
              <a:rPr lang="en-US" dirty="0">
                <a:cs typeface="Calibri" panose="020F0502020204030204" pitchFamily="34" charset="0"/>
              </a:rPr>
              <a:t>Gal. 1:6-9</a:t>
            </a:r>
          </a:p>
          <a:p>
            <a:pPr marL="457200" indent="-457200" eaLnBrk="1" hangingPunct="1">
              <a:spcBef>
                <a:spcPts val="0"/>
              </a:spcBef>
              <a:spcAft>
                <a:spcPts val="1800"/>
              </a:spcAft>
              <a:defRPr/>
            </a:pPr>
            <a:r>
              <a:rPr lang="en-US" dirty="0">
                <a:cs typeface="Calibri" panose="020F0502020204030204" pitchFamily="34" charset="0"/>
              </a:rPr>
              <a:t>2 Thess. 2:9</a:t>
            </a:r>
          </a:p>
          <a:p>
            <a:pPr marL="457200" indent="-457200" eaLnBrk="1" hangingPunct="1">
              <a:spcBef>
                <a:spcPts val="0"/>
              </a:spcBef>
              <a:spcAft>
                <a:spcPts val="1800"/>
              </a:spcAft>
              <a:defRPr/>
            </a:pPr>
            <a:r>
              <a:rPr lang="en-US" dirty="0">
                <a:cs typeface="Calibri" panose="020F0502020204030204" pitchFamily="34" charset="0"/>
              </a:rPr>
              <a:t>Rev. 13:3, 13, 15; 16:13-14</a:t>
            </a:r>
            <a:endParaRPr lang="en-US" dirty="0"/>
          </a:p>
        </p:txBody>
      </p:sp>
      <p:pic>
        <p:nvPicPr>
          <p:cNvPr id="57348" name="Picture 2" descr="http://billtammeus.typepad.com/.a/6a00d834515f9b69e201a511daf613970c-320wi"/>
          <p:cNvPicPr>
            <a:picLocks noChangeAspect="1" noChangeArrowheads="1"/>
          </p:cNvPicPr>
          <p:nvPr/>
        </p:nvPicPr>
        <p:blipFill>
          <a:blip r:embed="rId2" cstate="print"/>
          <a:srcRect/>
          <a:stretch>
            <a:fillRect/>
          </a:stretch>
        </p:blipFill>
        <p:spPr bwMode="auto">
          <a:xfrm>
            <a:off x="4495800" y="1969795"/>
            <a:ext cx="4418097" cy="2918411"/>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18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753111"/>
            <a:ext cx="8961120" cy="5351779"/>
          </a:xfrm>
          <a:prstGeom prst="rect">
            <a:avLst/>
          </a:prstGeom>
        </p:spPr>
      </p:pic>
    </p:spTree>
    <p:extLst>
      <p:ext uri="{BB962C8B-B14F-4D97-AF65-F5344CB8AC3E}">
        <p14:creationId xmlns:p14="http://schemas.microsoft.com/office/powerpoint/2010/main" val="39176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2"/>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51119" y="1462071"/>
            <a:ext cx="8041762" cy="506904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1</a:t>
            </a:r>
            <a:r>
              <a:rPr lang="en-US" baseline="30000" dirty="0">
                <a:effectLst>
                  <a:outerShdw blurRad="38100" dist="38100" dir="2700000" algn="tl">
                    <a:srgbClr val="000000">
                      <a:alpha val="43137"/>
                    </a:srgbClr>
                  </a:outerShdw>
                </a:effectLst>
                <a:cs typeface="Calibri" panose="020F0502020204030204" pitchFamily="34" charset="0"/>
              </a:rPr>
              <a:t>st</a:t>
            </a:r>
            <a:r>
              <a:rPr lang="en-US" dirty="0">
                <a:effectLst>
                  <a:outerShdw blurRad="38100" dist="38100" dir="2700000" algn="tl">
                    <a:srgbClr val="000000">
                      <a:alpha val="43137"/>
                    </a:srgbClr>
                  </a:outerShdw>
                </a:effectLst>
                <a:cs typeface="Calibri" panose="020F0502020204030204" pitchFamily="34" charset="0"/>
              </a:rPr>
              <a:t> Bowl (16:1-2) – Boils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2</a:t>
            </a:r>
            <a:r>
              <a:rPr lang="en-US" baseline="30000" dirty="0">
                <a:effectLst>
                  <a:outerShdw blurRad="38100" dist="38100" dir="2700000" algn="tl">
                    <a:srgbClr val="000000">
                      <a:alpha val="43137"/>
                    </a:srgbClr>
                  </a:outerShdw>
                </a:effectLst>
                <a:cs typeface="Calibri" panose="020F0502020204030204" pitchFamily="34" charset="0"/>
              </a:rPr>
              <a:t>nd</a:t>
            </a:r>
            <a:r>
              <a:rPr lang="en-US" dirty="0">
                <a:effectLst>
                  <a:outerShdw blurRad="38100" dist="38100" dir="2700000" algn="tl">
                    <a:srgbClr val="000000">
                      <a:alpha val="43137"/>
                    </a:srgbClr>
                  </a:outerShdw>
                </a:effectLst>
                <a:cs typeface="Calibri" panose="020F0502020204030204" pitchFamily="34" charset="0"/>
              </a:rPr>
              <a:t> Bowl (16:3) – Sea becomes blood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3</a:t>
            </a:r>
            <a:r>
              <a:rPr lang="en-US" baseline="30000" dirty="0">
                <a:effectLst>
                  <a:outerShdw blurRad="38100" dist="38100" dir="2700000" algn="tl">
                    <a:srgbClr val="000000">
                      <a:alpha val="43137"/>
                    </a:srgbClr>
                  </a:outerShdw>
                </a:effectLst>
                <a:cs typeface="Calibri" panose="020F0502020204030204" pitchFamily="34" charset="0"/>
              </a:rPr>
              <a:t>rd</a:t>
            </a:r>
            <a:r>
              <a:rPr lang="en-US" dirty="0">
                <a:effectLst>
                  <a:outerShdw blurRad="38100" dist="38100" dir="2700000" algn="tl">
                    <a:srgbClr val="000000">
                      <a:alpha val="43137"/>
                    </a:srgbClr>
                  </a:outerShdw>
                </a:effectLst>
                <a:cs typeface="Calibri" panose="020F0502020204030204" pitchFamily="34" charset="0"/>
              </a:rPr>
              <a:t> Bowl (16:4-7) – Freshwater destroyed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4</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(16:8-9) – Sun scorches man</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Bowl (16:10-11) – Darkness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(16:13-16) – Euphrates dried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0466"/>
            <a:ext cx="139091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6882" y="76201"/>
            <a:ext cx="139091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17907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2843012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A8CD-FCF3-4399-B022-3824A4C91E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1E102789-D229-4022-9166-C46134D0D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9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CD00A-5708-415E-A72E-A415C5FBE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B2BCC54D-BC88-4B2F-BD97-48D38E0D6A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9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1524000" y="228600"/>
            <a:ext cx="6096000" cy="1338828"/>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spTree>
    <p:extLst>
      <p:ext uri="{BB962C8B-B14F-4D97-AF65-F5344CB8AC3E}">
        <p14:creationId xmlns:p14="http://schemas.microsoft.com/office/powerpoint/2010/main" val="30837370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495300" y="228600"/>
            <a:ext cx="815340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"Response: Paul D. Feinberg," in The Rapture: Pre-, Mid-, or </a:t>
            </a:r>
            <a:r>
              <a:rPr lang="en-US" sz="2000" dirty="0" err="1">
                <a:effectLst>
                  <a:outerShdw blurRad="38100" dist="38100" dir="2700000" algn="tl">
                    <a:srgbClr val="000000">
                      <a:alpha val="43137"/>
                    </a:srgbClr>
                  </a:outerShdw>
                </a:effectLst>
                <a:latin typeface="Calibri" panose="020F0502020204030204" pitchFamily="34" charset="0"/>
                <a:ea typeface="+mj-ea"/>
                <a:cs typeface="+mj-cs"/>
              </a:rPr>
              <a:t>Posttribulational</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 ed. Richard R. Reiter (Grand Rapids: Zondervan, 1984), 225.</a:t>
            </a:r>
          </a:p>
        </p:txBody>
      </p:sp>
    </p:spTree>
    <p:extLst>
      <p:ext uri="{BB962C8B-B14F-4D97-AF65-F5344CB8AC3E}">
        <p14:creationId xmlns:p14="http://schemas.microsoft.com/office/powerpoint/2010/main" val="29652529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A893A-C925-4595-9FD3-FF66A7D0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976A34F1-1E73-459F-A123-FAB52A482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6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11:11-12</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a:t>
            </a:r>
            <a:r>
              <a:rPr lang="en-US" sz="3200" dirty="0" err="1">
                <a:effectLst>
                  <a:outerShdw blurRad="38100" dist="38100" dir="2700000" algn="tl">
                    <a:srgbClr val="000000">
                      <a:alpha val="43137"/>
                    </a:srgbClr>
                  </a:outerShdw>
                </a:effectLst>
                <a:latin typeface="Calibri" panose="020F0502020204030204" pitchFamily="34" charset="0"/>
              </a:rPr>
              <a:t>Hamath</a:t>
            </a:r>
            <a:r>
              <a:rPr lang="en-US" sz="3200" dirty="0">
                <a:effectLst>
                  <a:outerShdw blurRad="38100" dist="38100" dir="2700000" algn="tl">
                    <a:srgbClr val="000000">
                      <a:alpha val="43137"/>
                    </a:srgbClr>
                  </a:outerShdw>
                </a:effectLst>
                <a:latin typeface="Calibri" panose="020F0502020204030204" pitchFamily="34" charset="0"/>
              </a:rPr>
              <a:t>,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891963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6F4B4-3FDE-476C-8938-64EA3C76B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1034AE72-1F60-49F1-8041-E1B3F219FF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94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0CF3-8F22-4259-AE5B-4404CFBA0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4150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27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32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5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46B8D95-EEDA-40E9-8F4E-2AEE284A2549}"/>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Matthew’s Message</a:t>
            </a:r>
          </a:p>
        </p:txBody>
      </p:sp>
      <p:sp>
        <p:nvSpPr>
          <p:cNvPr id="20483" name="Rectangle 3">
            <a:extLst>
              <a:ext uri="{FF2B5EF4-FFF2-40B4-BE49-F238E27FC236}">
                <a16:creationId xmlns:a16="http://schemas.microsoft.com/office/drawing/2014/main" id="{53F73E8A-4725-427B-8D90-8F37CFED65DB}"/>
              </a:ext>
            </a:extLst>
          </p:cNvPr>
          <p:cNvSpPr>
            <a:spLocks noGrp="1" noChangeArrowheads="1"/>
          </p:cNvSpPr>
          <p:nvPr>
            <p:ph type="body" idx="1"/>
          </p:nvPr>
        </p:nvSpPr>
        <p:spPr>
          <a:xfrm>
            <a:off x="228600" y="1676401"/>
            <a:ext cx="8686800" cy="2895599"/>
          </a:xfrm>
        </p:spPr>
        <p:txBody>
          <a:bodyPr/>
          <a:lstStyle/>
          <a:p>
            <a:pPr marL="0" indent="0" algn="just" eaLnBrk="1" hangingPunct="1">
              <a:buNone/>
              <a:defRPr/>
            </a:pPr>
            <a:r>
              <a:rPr lang="en-US" sz="3600" dirty="0">
                <a:effectLst>
                  <a:outerShdw blurRad="38100" dist="38100" dir="2700000" algn="tl">
                    <a:srgbClr val="000000">
                      <a:alpha val="43137"/>
                    </a:srgbClr>
                  </a:outerShdw>
                </a:effectLst>
                <a:cs typeface="Times New Roman" charset="0"/>
              </a:rPr>
              <a:t>Jesus is the predicted Jewish king who ushered in an interim program by building the sons of the kingdom into the church in between Israel’s past rejection and future acceptance of her king.</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984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17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78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err="1">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err="1">
                <a:solidFill>
                  <a:srgbClr val="FFFFCC"/>
                </a:solidFill>
                <a:effectLst>
                  <a:outerShdw blurRad="38100" dist="38100" dir="2700000" algn="tl">
                    <a:srgbClr val="000000">
                      <a:alpha val="43137"/>
                    </a:srgbClr>
                  </a:outerShdw>
                </a:effectLst>
              </a:rPr>
              <a:t>paralambanō</a:t>
            </a:r>
            <a:endParaRPr lang="en-US" b="1" i="1" u="sng" dirty="0">
              <a:solidFill>
                <a:srgbClr val="FFFFCC"/>
              </a:solidFill>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err="1">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18440E-AEDA-4FB4-BEB3-DF5AF737F11A}"/>
              </a:ext>
            </a:extLst>
          </p:cNvPr>
          <p:cNvSpPr>
            <a:spLocks noGrp="1" noChangeArrowheads="1"/>
          </p:cNvSpPr>
          <p:nvPr>
            <p:ph type="title" idx="4294967295"/>
          </p:nvPr>
        </p:nvSpPr>
        <p:spPr>
          <a:xfrm>
            <a:off x="533400" y="228600"/>
            <a:ext cx="8077200" cy="1143000"/>
          </a:xfrm>
        </p:spPr>
        <p:txBody>
          <a:bodyPr/>
          <a:lstStyle/>
          <a:p>
            <a:pPr algn="ctr" eaLnBrk="1" hangingPunct="1"/>
            <a:r>
              <a:rPr lang="en-US" altLang="en-US" sz="4000" dirty="0">
                <a:latin typeface="OldCentury" pitchFamily="2" charset="0"/>
              </a:rPr>
              <a:t>Matthew &amp; the Kingdom</a:t>
            </a:r>
          </a:p>
        </p:txBody>
      </p:sp>
      <p:sp>
        <p:nvSpPr>
          <p:cNvPr id="18435" name="Rectangle 3">
            <a:extLst>
              <a:ext uri="{FF2B5EF4-FFF2-40B4-BE49-F238E27FC236}">
                <a16:creationId xmlns:a16="http://schemas.microsoft.com/office/drawing/2014/main" id="{CF5E851F-7D18-48F7-8507-A847459E3E6E}"/>
              </a:ext>
            </a:extLst>
          </p:cNvPr>
          <p:cNvSpPr>
            <a:spLocks noGrp="1" noChangeArrowheads="1"/>
          </p:cNvSpPr>
          <p:nvPr>
            <p:ph type="body" sz="half" idx="4294967295"/>
          </p:nvPr>
        </p:nvSpPr>
        <p:spPr>
          <a:xfrm>
            <a:off x="3505200" y="1600202"/>
            <a:ext cx="5410200" cy="4460875"/>
          </a:xfrm>
        </p:spPr>
        <p:txBody>
          <a:bodyPr/>
          <a:lstStyle/>
          <a:p>
            <a:pPr eaLnBrk="1" hangingPunct="1">
              <a:spcBef>
                <a:spcPts val="0"/>
              </a:spcBef>
              <a:spcAft>
                <a:spcPts val="2400"/>
              </a:spcAft>
              <a:defRPr/>
            </a:pPr>
            <a:r>
              <a:rPr lang="en-US" dirty="0">
                <a:latin typeface="Abadi MT Condensed Light" pitchFamily="34" charset="0"/>
              </a:rPr>
              <a:t>Kingdom offered</a:t>
            </a:r>
          </a:p>
          <a:p>
            <a:pPr eaLnBrk="1" hangingPunct="1">
              <a:spcBef>
                <a:spcPts val="0"/>
              </a:spcBef>
              <a:spcAft>
                <a:spcPts val="2400"/>
              </a:spcAft>
              <a:defRPr/>
            </a:pPr>
            <a:r>
              <a:rPr lang="en-US" dirty="0">
                <a:latin typeface="Abadi MT Condensed Light" pitchFamily="34" charset="0"/>
              </a:rPr>
              <a:t>Kingdom rejected</a:t>
            </a:r>
          </a:p>
          <a:p>
            <a:pPr eaLnBrk="1" hangingPunct="1">
              <a:spcBef>
                <a:spcPts val="0"/>
              </a:spcBef>
              <a:spcAft>
                <a:spcPts val="2400"/>
              </a:spcAft>
              <a:defRPr/>
            </a:pPr>
            <a:r>
              <a:rPr lang="en-US" dirty="0">
                <a:latin typeface="Abadi MT Condensed Light" pitchFamily="34" charset="0"/>
              </a:rPr>
              <a:t>Kingdom postponed</a:t>
            </a:r>
          </a:p>
          <a:p>
            <a:pPr eaLnBrk="1" hangingPunct="1">
              <a:spcBef>
                <a:spcPts val="0"/>
              </a:spcBef>
              <a:spcAft>
                <a:spcPts val="2400"/>
              </a:spcAft>
              <a:defRPr/>
            </a:pPr>
            <a:r>
              <a:rPr lang="en-US" dirty="0">
                <a:latin typeface="Abadi MT Condensed Light" pitchFamily="34" charset="0"/>
              </a:rPr>
              <a:t>Kingdom ultimately accepted</a:t>
            </a:r>
          </a:p>
          <a:p>
            <a:pPr eaLnBrk="1" hangingPunct="1">
              <a:spcBef>
                <a:spcPts val="0"/>
              </a:spcBef>
              <a:spcAft>
                <a:spcPts val="2400"/>
              </a:spcAft>
              <a:defRPr/>
            </a:pPr>
            <a:r>
              <a:rPr lang="en-US" dirty="0">
                <a:latin typeface="Abadi MT Condensed Light" pitchFamily="34" charset="0"/>
              </a:rPr>
              <a:t>Interim program</a:t>
            </a:r>
          </a:p>
        </p:txBody>
      </p:sp>
      <p:pic>
        <p:nvPicPr>
          <p:cNvPr id="20484" name="Picture 4" descr="King_of_Kings[1]">
            <a:extLst>
              <a:ext uri="{FF2B5EF4-FFF2-40B4-BE49-F238E27FC236}">
                <a16:creationId xmlns:a16="http://schemas.microsoft.com/office/drawing/2014/main" id="{84AE8B00-FF99-4390-B67C-C2E9464B7D16}"/>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04802" y="1828800"/>
            <a:ext cx="3038475" cy="4114800"/>
          </a:xfr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71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37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3962"/>
            <a:ext cx="8961120" cy="6710077"/>
          </a:xfrm>
          <a:prstGeom prst="rect">
            <a:avLst/>
          </a:prstGeom>
        </p:spPr>
      </p:pic>
    </p:spTree>
    <p:extLst>
      <p:ext uri="{BB962C8B-B14F-4D97-AF65-F5344CB8AC3E}">
        <p14:creationId xmlns:p14="http://schemas.microsoft.com/office/powerpoint/2010/main" val="24153170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570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31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8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269711652"/>
              </p:ext>
            </p:extLst>
          </p:nvPr>
        </p:nvGraphicFramePr>
        <p:xfrm>
          <a:off x="182880" y="289256"/>
          <a:ext cx="8778240" cy="6279489"/>
        </p:xfrm>
        <a:graphic>
          <a:graphicData uri="http://schemas.openxmlformats.org/drawingml/2006/table">
            <a:tbl>
              <a:tblPr>
                <a:tableStyleId>{35758FB7-9AC5-4552-8A53-C91805E547FA}</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9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80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40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05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99259719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0259230"/>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r>
                        <a:rPr lang="en-US" sz="1800" b="1" dirty="0">
                          <a:latin typeface="Calibri" panose="020F0502020204030204" pitchFamily="34" charset="0"/>
                        </a:rPr>
                        <a:t>Judgment of the Jews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r>
                        <a:rPr lang="en-US" sz="18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r>
                        <a:rPr lang="en-US" sz="18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r>
                        <a:rPr lang="en-US" sz="18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r>
                        <a:rPr lang="en-US" sz="18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r>
                        <a:rPr lang="en-US" sz="18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r>
                        <a:rPr lang="en-US" sz="18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3A3F4-0AD1-423A-9FAF-21E62FB77A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4587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F1D13-B571-43DE-8DBE-DFB1EFD2D8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03A07DA3-F2AC-4B63-80AD-F80945CF8A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26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A46ED-600C-41C5-9AC6-65EDF7D43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unwilling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7864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1A13ABE-8D3E-47AB-B2B4-E127F920286A}"/>
              </a:ext>
            </a:extLst>
          </p:cNvPr>
          <p:cNvSpPr>
            <a:spLocks noGrp="1" noChangeArrowheads="1"/>
          </p:cNvSpPr>
          <p:nvPr>
            <p:ph type="title"/>
          </p:nvPr>
        </p:nvSpPr>
        <p:spPr>
          <a:xfrm>
            <a:off x="685800" y="228600"/>
            <a:ext cx="7772400" cy="903514"/>
          </a:xfrm>
        </p:spPr>
        <p:txBody>
          <a:bodyPr/>
          <a:lstStyle/>
          <a:p>
            <a:pPr algn="ctr" eaLnBrk="1" hangingPunct="1"/>
            <a:r>
              <a:rPr lang="en-US" altLang="en-US" sz="3600" dirty="0">
                <a:effectLst>
                  <a:outerShdw blurRad="38100" dist="38100" dir="2700000" algn="tl">
                    <a:srgbClr val="000000">
                      <a:alpha val="43137"/>
                    </a:srgbClr>
                  </a:outerShdw>
                </a:effectLst>
              </a:rPr>
              <a:t>Acts 7 – Stephen’s Speech</a:t>
            </a:r>
          </a:p>
        </p:txBody>
      </p:sp>
      <p:sp>
        <p:nvSpPr>
          <p:cNvPr id="17411" name="Rectangle 3">
            <a:extLst>
              <a:ext uri="{FF2B5EF4-FFF2-40B4-BE49-F238E27FC236}">
                <a16:creationId xmlns:a16="http://schemas.microsoft.com/office/drawing/2014/main" id="{085CB3FA-3B0E-4BC8-872C-C5E03D32C115}"/>
              </a:ext>
            </a:extLst>
          </p:cNvPr>
          <p:cNvSpPr>
            <a:spLocks noGrp="1" noChangeArrowheads="1"/>
          </p:cNvSpPr>
          <p:nvPr>
            <p:ph type="body" idx="1"/>
          </p:nvPr>
        </p:nvSpPr>
        <p:spPr>
          <a:xfrm>
            <a:off x="0" y="1143000"/>
            <a:ext cx="9144000" cy="5410200"/>
          </a:xfrm>
        </p:spPr>
        <p:txBody>
          <a:bodyPr/>
          <a:lstStyle/>
          <a:p>
            <a:pPr marL="514350" indent="-514350"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7:1-5 – Abraham’s partial obedience</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7:6-38 – Israel’s initial rejections and later acceptances</a:t>
            </a:r>
          </a:p>
          <a:p>
            <a:pPr marL="514350" indent="-514350"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7:39-41 – Israel’s early rebellion against Moses </a:t>
            </a:r>
          </a:p>
          <a:p>
            <a:pPr marL="514350" indent="-514350"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7:42-45 – Israel reinterpreted Moses’ teachings though a polytheistic framework</a:t>
            </a:r>
          </a:p>
          <a:p>
            <a:pPr marL="514350" indent="-514350"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7:46-50 – Neither the Tabernacle nor Temple were intended as permanent habitations of God</a:t>
            </a:r>
          </a:p>
          <a:p>
            <a:pPr marL="514350" indent="-514350"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7:51-53 – Current generation imitating these same rebellions</a:t>
            </a:r>
          </a:p>
        </p:txBody>
      </p:sp>
    </p:spTree>
    <p:extLst>
      <p:ext uri="{BB962C8B-B14F-4D97-AF65-F5344CB8AC3E}">
        <p14:creationId xmlns:p14="http://schemas.microsoft.com/office/powerpoint/2010/main" val="118803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42158-9A3B-493C-AEF2-A56DA04030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house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6591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55D8C-7FA3-414B-ADB6-2A71B40C58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81642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came out from the temple and was going away when His disciples came up to point out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buildings to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them, “Do you not see all these things? Truly I say to you, not one stone here will be left upon another, which will not be torn down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8993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A0958-CFB4-415D-B97D-09C958F2C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the reader understand)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54559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C49AA-FB51-422B-BCEC-E4B16BDCE4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not see Me until you say,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4395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ACBF40-91EB-4D24-BC77-DB5210227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87798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came out from the temple and was going away when His disciples came up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point out the temple buildings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them, “Do you not see all these things? Truly I say to you, not one stone here will be left upon another, which will not be torn down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6263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11084-A2F2-4CA7-947F-8BFE1659F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23220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21:5-7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And while some were talking about </a:t>
            </a:r>
            <a:r>
              <a:rPr lang="en-US" sz="3200" b="1" u="sng" dirty="0">
                <a:solidFill>
                  <a:srgbClr val="FFFFCC"/>
                </a:solidFill>
                <a:latin typeface="Calibri" panose="020F0502020204030204" pitchFamily="34" charset="0"/>
                <a:cs typeface="Calibri" panose="020F0502020204030204" pitchFamily="34" charset="0"/>
              </a:rPr>
              <a:t>the temple, that it was adorned with beautiful stones and votive gifts</a:t>
            </a:r>
            <a:r>
              <a:rPr lang="en-US" sz="3200" dirty="0">
                <a:latin typeface="Calibri" panose="020F0502020204030204" pitchFamily="34" charset="0"/>
                <a:cs typeface="Calibri" panose="020F0502020204030204" pitchFamily="34" charset="0"/>
              </a:rPr>
              <a:t>, He said, </a:t>
            </a:r>
            <a:r>
              <a:rPr lang="en-US" sz="3200" baseline="30000" dirty="0">
                <a:latin typeface="Calibri" panose="020F0502020204030204" pitchFamily="34" charset="0"/>
                <a:cs typeface="Calibri" panose="020F0502020204030204" pitchFamily="34" charset="0"/>
              </a:rPr>
              <a:t>6</a:t>
            </a:r>
            <a:r>
              <a:rPr lang="en-US" sz="3200" b="1" baseline="300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As for</a:t>
            </a:r>
            <a:r>
              <a:rPr lang="en-US" sz="3200" dirty="0">
                <a:latin typeface="Calibri" panose="020F0502020204030204" pitchFamily="34" charset="0"/>
                <a:cs typeface="Calibri" panose="020F0502020204030204" pitchFamily="34" charset="0"/>
              </a:rPr>
              <a:t> these things which you are looking at, the days will come in which there will not be left one stone upon another which will not be torn down.’ </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They questioned Him, saying, ‘Teacher, when therefore will these things happen? And what </a:t>
            </a:r>
            <a:r>
              <a:rPr lang="en-US" sz="3200" i="1" dirty="0">
                <a:latin typeface="Calibri" panose="020F0502020204030204" pitchFamily="34" charset="0"/>
                <a:cs typeface="Calibri" panose="020F0502020204030204" pitchFamily="34" charset="0"/>
              </a:rPr>
              <a:t>will be</a:t>
            </a:r>
            <a:r>
              <a:rPr lang="en-US" sz="3200" dirty="0">
                <a:latin typeface="Calibri" panose="020F0502020204030204" pitchFamily="34" charset="0"/>
                <a:cs typeface="Calibri" panose="020F0502020204030204" pitchFamily="34" charset="0"/>
              </a:rPr>
              <a:t> the sign when these things are about to take place?’”</a:t>
            </a:r>
          </a:p>
        </p:txBody>
      </p:sp>
    </p:spTree>
    <p:extLst>
      <p:ext uri="{BB962C8B-B14F-4D97-AF65-F5344CB8AC3E}">
        <p14:creationId xmlns:p14="http://schemas.microsoft.com/office/powerpoint/2010/main" val="185014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9BB17-49B3-4278-AD0F-6402A860DC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81642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 </a:t>
            </a:r>
            <a:r>
              <a:rPr lang="en-US" sz="3200" dirty="0">
                <a:latin typeface="Calibri" panose="020F0502020204030204" pitchFamily="34" charset="0"/>
                <a:cs typeface="Calibri" panose="020F0502020204030204" pitchFamily="34" charset="0"/>
              </a:rPr>
              <a:t>Jesus came out from the temple and was going away when His disciples came up to point out the temple buildings to Him. </a:t>
            </a:r>
            <a:r>
              <a:rPr lang="en-US" sz="3200" baseline="30000" dirty="0">
                <a:latin typeface="Calibri" panose="020F0502020204030204" pitchFamily="34" charset="0"/>
                <a:cs typeface="Calibri" panose="020F0502020204030204" pitchFamily="34" charset="0"/>
              </a:rPr>
              <a:t>2 </a:t>
            </a:r>
            <a:r>
              <a:rPr lang="en-US" sz="3200" dirty="0">
                <a:latin typeface="Calibri" panose="020F0502020204030204" pitchFamily="34" charset="0"/>
                <a:cs typeface="Calibri" panose="020F0502020204030204" pitchFamily="34" charset="0"/>
              </a:rPr>
              <a:t>And He said to them, “Do you not see all these things? Truly I say to you, </a:t>
            </a:r>
            <a:r>
              <a:rPr lang="en-US" sz="3200" b="1" u="sng" dirty="0">
                <a:solidFill>
                  <a:srgbClr val="FFFFCC"/>
                </a:solidFill>
                <a:latin typeface="Calibri" panose="020F0502020204030204" pitchFamily="34" charset="0"/>
                <a:cs typeface="Calibri" panose="020F0502020204030204" pitchFamily="34" charset="0"/>
              </a:rPr>
              <a:t>not one stone here will be left upon another, which will not be torn down</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099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2600" y="228600"/>
            <a:ext cx="5638800" cy="1447800"/>
          </a:xfrm>
        </p:spPr>
        <p:txBody>
          <a:bodyPr/>
          <a:lstStyle/>
          <a:p>
            <a:pPr algn="ctr"/>
            <a:r>
              <a:rPr lang="en-US" sz="3600" dirty="0">
                <a:effectLst>
                  <a:outerShdw blurRad="38100" dist="38100" dir="2700000" algn="tl">
                    <a:srgbClr val="000000">
                      <a:alpha val="43137"/>
                    </a:srgbClr>
                  </a:outerShdw>
                </a:effectLst>
              </a:rPr>
              <a:t>Six Parts of a Suzerain-Vassal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Treaty in Deuteronomy</a:t>
            </a:r>
          </a:p>
        </p:txBody>
      </p:sp>
      <p:sp>
        <p:nvSpPr>
          <p:cNvPr id="36867" name="Rectangle 3"/>
          <p:cNvSpPr>
            <a:spLocks noGrp="1" noChangeArrowheads="1"/>
          </p:cNvSpPr>
          <p:nvPr>
            <p:ph type="body" idx="4294967295"/>
          </p:nvPr>
        </p:nvSpPr>
        <p:spPr>
          <a:xfrm>
            <a:off x="381000" y="1644316"/>
            <a:ext cx="8382000" cy="4572000"/>
          </a:xfrm>
          <a:noFill/>
        </p:spPr>
        <p:txBody>
          <a:bodyPr/>
          <a:lstStyle/>
          <a:p>
            <a:pPr marL="457200" indent="-457200">
              <a:spcBef>
                <a:spcPts val="0"/>
              </a:spcBef>
              <a:spcAft>
                <a:spcPts val="1200"/>
              </a:spcAft>
            </a:pPr>
            <a:r>
              <a:rPr lang="en-US"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Times New Roman" pitchFamily="18" charset="0"/>
              </a:rPr>
              <a:t>–4:40)</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Times New Roman" pitchFamily="18" charset="0"/>
              </a:rPr>
              <a:t>–26)</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267200"/>
            <a:ext cx="2402605" cy="2468880"/>
          </a:xfrm>
          <a:prstGeom prst="rect">
            <a:avLst/>
          </a:prstGeom>
          <a:noFill/>
          <a:ln w="9525">
            <a:noFill/>
            <a:miter lim="800000"/>
            <a:headEnd/>
            <a:tailEnd/>
          </a:ln>
        </p:spPr>
      </p:pic>
    </p:spTree>
    <p:extLst>
      <p:ext uri="{BB962C8B-B14F-4D97-AF65-F5344CB8AC3E}">
        <p14:creationId xmlns:p14="http://schemas.microsoft.com/office/powerpoint/2010/main" val="162328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17457E-F8B2-408A-8183-694DE081A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 y="1"/>
            <a:ext cx="9144000" cy="3886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None/>
              <a:defRPr/>
            </a:pPr>
            <a:r>
              <a:rPr lang="en-US" sz="3600" dirty="0">
                <a:solidFill>
                  <a:srgbClr val="00FFFF"/>
                </a:solidFill>
                <a:effectLst>
                  <a:outerShdw blurRad="38100" dist="38100" dir="2700000" algn="tl">
                    <a:srgbClr val="000000">
                      <a:alpha val="43137"/>
                    </a:srgbClr>
                  </a:outerShdw>
                </a:effectLst>
                <a:cs typeface="Arial" panose="020B0604020202020204" pitchFamily="34" charset="0"/>
              </a:rPr>
              <a:t>Deuteronomy 28:49-50</a:t>
            </a:r>
          </a:p>
          <a:p>
            <a:pPr marL="0" indent="0" algn="just">
              <a:spcBef>
                <a:spcPts val="0"/>
              </a:spcBef>
              <a:buNone/>
              <a:defRPr/>
            </a:pPr>
            <a:r>
              <a:rPr lang="en-US" kern="0" dirty="0"/>
              <a:t>“</a:t>
            </a:r>
            <a:r>
              <a:rPr lang="en-US" baseline="30000" dirty="0">
                <a:effectLst/>
              </a:rPr>
              <a:t>49 </a:t>
            </a:r>
            <a:r>
              <a:rPr lang="en-US" dirty="0">
                <a:effectLst/>
              </a:rPr>
              <a:t>The </a:t>
            </a:r>
            <a:r>
              <a:rPr lang="en-US" cap="small" dirty="0">
                <a:effectLst/>
              </a:rPr>
              <a:t>Lord</a:t>
            </a:r>
            <a:r>
              <a:rPr lang="en-US" dirty="0">
                <a:effectLst/>
              </a:rPr>
              <a:t> will bring a nation against you from afar, from the end of the earth, as the eagle swoops down, a nation whose language you shall not understand, </a:t>
            </a:r>
            <a:r>
              <a:rPr lang="en-US" baseline="30000" dirty="0">
                <a:effectLst/>
              </a:rPr>
              <a:t>50 </a:t>
            </a:r>
            <a:r>
              <a:rPr lang="en-US" dirty="0">
                <a:effectLst/>
              </a:rPr>
              <a:t>a nation of fierce countenance who will have no respect for the old, nor show favor to the young</a:t>
            </a:r>
            <a:r>
              <a:rPr lang="en-US" kern="0" dirty="0"/>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616325" y="3581400"/>
            <a:ext cx="1911350" cy="1280160"/>
          </a:xfrm>
          <a:prstGeom prst="rect">
            <a:avLst/>
          </a:prstGeom>
          <a:noFill/>
          <a:ln w="9525">
            <a:noFill/>
            <a:miter lim="800000"/>
            <a:headEnd/>
            <a:tailEnd/>
          </a:ln>
        </p:spPr>
      </p:pic>
    </p:spTree>
    <p:extLst>
      <p:ext uri="{BB962C8B-B14F-4D97-AF65-F5344CB8AC3E}">
        <p14:creationId xmlns:p14="http://schemas.microsoft.com/office/powerpoint/2010/main" val="973396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1"/>
            <a:ext cx="7772400" cy="914399"/>
          </a:xfrm>
        </p:spPr>
        <p:txBody>
          <a:bodyPr/>
          <a:lstStyle/>
          <a:p>
            <a:pPr algn="ctr" eaLnBrk="1" hangingPunct="1"/>
            <a:r>
              <a:rPr lang="en-US" sz="36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400050" y="1295401"/>
            <a:ext cx="8343900" cy="3124200"/>
          </a:xfrm>
        </p:spPr>
        <p:txBody>
          <a:bodyPr/>
          <a:lstStyle/>
          <a:p>
            <a:pPr marL="457200" indent="-457200">
              <a:spcBef>
                <a:spcPts val="0"/>
              </a:spcBef>
              <a:spcAft>
                <a:spcPts val="30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30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3000"/>
              </a:spcAft>
              <a:defRPr/>
            </a:pPr>
            <a:r>
              <a:rPr lang="en-US" dirty="0">
                <a:effectLst>
                  <a:outerShdw blurRad="38100" dist="38100" dir="2700000" algn="tl">
                    <a:srgbClr val="000000">
                      <a:alpha val="43137"/>
                    </a:srgbClr>
                  </a:outerShdw>
                </a:effectLst>
              </a:rPr>
              <a:t>Babylonian captivity in 586 B.C. (2 Kgs. 25) </a:t>
            </a:r>
          </a:p>
          <a:p>
            <a:pPr marL="457200" indent="-457200">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Roman judgment in A.D. 70 (Luke 19:41-44)</a:t>
            </a:r>
          </a:p>
        </p:txBody>
      </p:sp>
      <p:pic>
        <p:nvPicPr>
          <p:cNvPr id="2" name="Picture 1">
            <a:extLst>
              <a:ext uri="{FF2B5EF4-FFF2-40B4-BE49-F238E27FC236}">
                <a16:creationId xmlns:a16="http://schemas.microsoft.com/office/drawing/2014/main" id="{CF60CD0A-33FF-443E-8A54-562832B0A8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29200"/>
            <a:ext cx="9144000" cy="1756211"/>
          </a:xfrm>
          <a:prstGeom prst="rect">
            <a:avLst/>
          </a:prstGeom>
        </p:spPr>
      </p:pic>
    </p:spTree>
    <p:extLst>
      <p:ext uri="{BB962C8B-B14F-4D97-AF65-F5344CB8AC3E}">
        <p14:creationId xmlns:p14="http://schemas.microsoft.com/office/powerpoint/2010/main" val="199916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4" descr="Temple Stones 03.jpg">
            <a:extLst>
              <a:ext uri="{FF2B5EF4-FFF2-40B4-BE49-F238E27FC236}">
                <a16:creationId xmlns:a16="http://schemas.microsoft.com/office/drawing/2014/main" id="{597CD29F-C3F0-49F1-AAF3-8D93BF26F16D}"/>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88927" y="152400"/>
            <a:ext cx="5502275" cy="3200400"/>
          </a:xfrm>
        </p:spPr>
      </p:pic>
      <p:pic>
        <p:nvPicPr>
          <p:cNvPr id="2" name="Picture 1">
            <a:extLst>
              <a:ext uri="{FF2B5EF4-FFF2-40B4-BE49-F238E27FC236}">
                <a16:creationId xmlns:a16="http://schemas.microsoft.com/office/drawing/2014/main" id="{737CFA1D-B9BA-4A46-A9C9-CA814F37B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2" y="3505202"/>
            <a:ext cx="5502181" cy="320067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4" descr="temple stones.jpg">
            <a:extLst>
              <a:ext uri="{FF2B5EF4-FFF2-40B4-BE49-F238E27FC236}">
                <a16:creationId xmlns:a16="http://schemas.microsoft.com/office/drawing/2014/main" id="{7E031706-ADD2-47E0-8705-3F65804925D3}"/>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76227" y="152400"/>
            <a:ext cx="4981575" cy="3200400"/>
          </a:xfrm>
        </p:spPr>
      </p:pic>
      <p:pic>
        <p:nvPicPr>
          <p:cNvPr id="2" name="Picture 1">
            <a:extLst>
              <a:ext uri="{FF2B5EF4-FFF2-40B4-BE49-F238E27FC236}">
                <a16:creationId xmlns:a16="http://schemas.microsoft.com/office/drawing/2014/main" id="{4FD1B538-F02D-459C-81B1-6660B5EFD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3429002"/>
            <a:ext cx="4981704" cy="320067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96939-25F1-46C5-B8B8-BE6F49D07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4C72D657-1225-40D1-ACA2-C781F3B6FF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EA1AE-E2FA-4710-A338-07D881831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Mount of Olives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disciples came to Him privately,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4FB47553-B3BC-4DD7-A115-D0D88F91A9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0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C5AF-653F-4A6F-BCFC-815B28E37F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privately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6CF58E1B-03D6-4926-81D6-EEE83D3FB5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25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6C228-0E2C-4DBC-B855-CCF7686B4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232202"/>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21:5-7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And while some were talking about the temple, that it was adorned with beautiful stones and votive gifts, He said, </a:t>
            </a:r>
            <a:r>
              <a:rPr lang="en-US" sz="3200" baseline="30000" dirty="0">
                <a:latin typeface="Calibri" panose="020F0502020204030204" pitchFamily="34" charset="0"/>
                <a:cs typeface="Calibri" panose="020F0502020204030204" pitchFamily="34" charset="0"/>
              </a:rPr>
              <a:t>6 ’</a:t>
            </a:r>
            <a:r>
              <a:rPr lang="en-US" sz="3200" i="1" dirty="0">
                <a:latin typeface="Calibri" panose="020F0502020204030204" pitchFamily="34" charset="0"/>
                <a:cs typeface="Calibri" panose="020F0502020204030204" pitchFamily="34" charset="0"/>
              </a:rPr>
              <a:t>As for</a:t>
            </a:r>
            <a:r>
              <a:rPr lang="en-US" sz="3200" dirty="0">
                <a:latin typeface="Calibri" panose="020F0502020204030204" pitchFamily="34" charset="0"/>
                <a:cs typeface="Calibri" panose="020F0502020204030204" pitchFamily="34" charset="0"/>
              </a:rPr>
              <a:t> these things which you are looking at, the days will come in which there will not be left one stone upon another which will not be torn down.’ </a:t>
            </a:r>
            <a:r>
              <a:rPr lang="en-US" sz="3200" baseline="30000" dirty="0">
                <a:latin typeface="Calibri" panose="020F0502020204030204" pitchFamily="34" charset="0"/>
                <a:cs typeface="Calibri" panose="020F0502020204030204" pitchFamily="34" charset="0"/>
              </a:rPr>
              <a:t>7 </a:t>
            </a:r>
            <a:r>
              <a:rPr lang="en-US" sz="3200" dirty="0">
                <a:latin typeface="Calibri" panose="020F0502020204030204" pitchFamily="34" charset="0"/>
                <a:cs typeface="Calibri" panose="020F0502020204030204" pitchFamily="34" charset="0"/>
              </a:rPr>
              <a:t>They questioned Him, saying, ‘</a:t>
            </a:r>
            <a:r>
              <a:rPr lang="en-US" sz="3200" b="1" u="sng" dirty="0">
                <a:solidFill>
                  <a:srgbClr val="FFFFCC"/>
                </a:solidFill>
                <a:latin typeface="Calibri" panose="020F0502020204030204" pitchFamily="34" charset="0"/>
                <a:cs typeface="Calibri" panose="020F0502020204030204" pitchFamily="34" charset="0"/>
              </a:rPr>
              <a:t>Teacher, when therefore will these things happen? And what </a:t>
            </a:r>
            <a:r>
              <a:rPr lang="en-US" sz="3200" b="1" i="1" u="sng" dirty="0">
                <a:solidFill>
                  <a:srgbClr val="FFFFCC"/>
                </a:solidFill>
                <a:latin typeface="Calibri" panose="020F0502020204030204" pitchFamily="34" charset="0"/>
                <a:cs typeface="Calibri" panose="020F0502020204030204" pitchFamily="34" charset="0"/>
              </a:rPr>
              <a:t>will be</a:t>
            </a:r>
            <a:r>
              <a:rPr lang="en-US" sz="3200" b="1" u="sng" dirty="0">
                <a:solidFill>
                  <a:srgbClr val="FFFFCC"/>
                </a:solidFill>
                <a:latin typeface="Calibri" panose="020F0502020204030204" pitchFamily="34" charset="0"/>
                <a:cs typeface="Calibri" panose="020F0502020204030204" pitchFamily="34" charset="0"/>
              </a:rPr>
              <a:t> the sign when these things are about to take place</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8727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91D02-3490-4A7D-B987-48392D905A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21:20-24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dirty="0">
                <a:latin typeface="Calibri" panose="020F0502020204030204" pitchFamily="34" charset="0"/>
                <a:cs typeface="Calibri" panose="020F0502020204030204" pitchFamily="34" charset="0"/>
              </a:rPr>
              <a:t> But when you see </a:t>
            </a:r>
            <a:r>
              <a:rPr lang="en-US" sz="3200" b="1" u="sng" dirty="0">
                <a:solidFill>
                  <a:srgbClr val="FFFFCC"/>
                </a:solidFill>
                <a:latin typeface="Calibri" panose="020F0502020204030204" pitchFamily="34" charset="0"/>
                <a:cs typeface="Calibri" panose="020F0502020204030204" pitchFamily="34" charset="0"/>
              </a:rPr>
              <a:t>Jerusalem surrounded by armies</a:t>
            </a:r>
            <a:r>
              <a:rPr lang="en-US" sz="3200" dirty="0">
                <a:latin typeface="Calibri" panose="020F0502020204030204" pitchFamily="34" charset="0"/>
                <a:cs typeface="Calibri" panose="020F0502020204030204" pitchFamily="34" charset="0"/>
              </a:rPr>
              <a:t>, then recognize that </a:t>
            </a:r>
            <a:r>
              <a:rPr lang="en-US" sz="3200" b="1" u="sng" dirty="0">
                <a:solidFill>
                  <a:srgbClr val="FFFFCC"/>
                </a:solidFill>
                <a:latin typeface="Calibri" panose="020F0502020204030204" pitchFamily="34" charset="0"/>
                <a:cs typeface="Calibri" panose="020F0502020204030204" pitchFamily="34" charset="0"/>
              </a:rPr>
              <a:t>her desolation is near</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21</a:t>
            </a:r>
            <a:r>
              <a:rPr lang="en-US" sz="3200" dirty="0">
                <a:latin typeface="Calibri" panose="020F0502020204030204" pitchFamily="34" charset="0"/>
                <a:cs typeface="Calibri" panose="020F0502020204030204" pitchFamily="34" charset="0"/>
              </a:rPr>
              <a:t> Then those who are in Judea must flee to the mountains, and those who are in the midst of the city must leave, and those who are in the country must not enter the city; </a:t>
            </a:r>
            <a:r>
              <a:rPr lang="en-US" sz="3200" baseline="30000" dirty="0">
                <a:latin typeface="Calibri" panose="020F0502020204030204" pitchFamily="34" charset="0"/>
                <a:cs typeface="Calibri" panose="020F0502020204030204" pitchFamily="34" charset="0"/>
              </a:rPr>
              <a:t>22</a:t>
            </a:r>
            <a:r>
              <a:rPr lang="en-US" sz="3200" dirty="0">
                <a:latin typeface="Calibri" panose="020F0502020204030204" pitchFamily="34" charset="0"/>
                <a:cs typeface="Calibri" panose="020F0502020204030204" pitchFamily="34" charset="0"/>
              </a:rPr>
              <a:t> because </a:t>
            </a:r>
            <a:r>
              <a:rPr lang="en-US" sz="3200" b="1" u="sng" dirty="0">
                <a:solidFill>
                  <a:srgbClr val="FFFFCC"/>
                </a:solidFill>
                <a:latin typeface="Calibri" panose="020F0502020204030204" pitchFamily="34" charset="0"/>
                <a:cs typeface="Calibri" panose="020F0502020204030204" pitchFamily="34" charset="0"/>
              </a:rPr>
              <a:t>these are days of vengeance</a:t>
            </a:r>
            <a:r>
              <a:rPr lang="en-US" sz="3200" dirty="0">
                <a:latin typeface="Calibri" panose="020F0502020204030204" pitchFamily="34" charset="0"/>
                <a:cs typeface="Calibri" panose="020F0502020204030204" pitchFamily="34" charset="0"/>
              </a:rPr>
              <a:t>, so that all things which are written will be fulfilled. </a:t>
            </a:r>
            <a:r>
              <a:rPr lang="en-US" sz="3200" baseline="30000" dirty="0">
                <a:latin typeface="Calibri" panose="020F0502020204030204" pitchFamily="34" charset="0"/>
                <a:cs typeface="Calibri" panose="020F0502020204030204" pitchFamily="34" charset="0"/>
              </a:rPr>
              <a:t>23</a:t>
            </a:r>
            <a:r>
              <a:rPr lang="en-US" sz="3200" dirty="0">
                <a:latin typeface="Calibri" panose="020F0502020204030204" pitchFamily="34" charset="0"/>
                <a:cs typeface="Calibri" panose="020F0502020204030204" pitchFamily="34" charset="0"/>
              </a:rPr>
              <a:t> Woe to those who are pregnant and to. . .</a:t>
            </a:r>
          </a:p>
        </p:txBody>
      </p:sp>
    </p:spTree>
    <p:extLst>
      <p:ext uri="{BB962C8B-B14F-4D97-AF65-F5344CB8AC3E}">
        <p14:creationId xmlns:p14="http://schemas.microsoft.com/office/powerpoint/2010/main" val="1154930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8681E-062D-4C01-9AF3-90EA3C655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21:20-24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those who are nursing babies in those days; for there will be great </a:t>
            </a:r>
            <a:r>
              <a:rPr lang="en-US" sz="3200" b="1" u="sng" dirty="0">
                <a:solidFill>
                  <a:srgbClr val="FFFFCC"/>
                </a:solidFill>
                <a:latin typeface="Calibri" panose="020F0502020204030204" pitchFamily="34" charset="0"/>
                <a:cs typeface="Calibri" panose="020F0502020204030204" pitchFamily="34" charset="0"/>
              </a:rPr>
              <a:t>distress upon the land and wrath to this people;</a:t>
            </a:r>
            <a:r>
              <a:rPr lang="en-US" sz="3200" b="1" dirty="0">
                <a:solidFill>
                  <a:srgbClr val="FFFFCC"/>
                </a:solidFill>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24</a:t>
            </a:r>
            <a:r>
              <a:rPr lang="en-US" sz="3200" b="1" dirty="0">
                <a:solidFill>
                  <a:srgbClr val="FFFFCC"/>
                </a:solidFill>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and they will fall by the edge of the sword, and will be led captive into all the nations; and Jerusalem will be trampled under foot</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by the Gentiles until the times of the Gentiles are fulfilled.”</a:t>
            </a:r>
          </a:p>
        </p:txBody>
      </p:sp>
    </p:spTree>
    <p:extLst>
      <p:ext uri="{BB962C8B-B14F-4D97-AF65-F5344CB8AC3E}">
        <p14:creationId xmlns:p14="http://schemas.microsoft.com/office/powerpoint/2010/main" val="1166986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487727-3AB5-405C-B70C-CB1E5A39E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4038600"/>
          </a:xfrm>
        </p:spPr>
        <p:txBody>
          <a:bodyPr/>
          <a:lstStyle/>
          <a:p>
            <a:pPr marL="0" indent="0" algn="ctr" defTabSz="685800">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Arial" panose="020B0604020202020204" pitchFamily="34" charset="0"/>
              </a:rPr>
              <a:t>Jeremiah 30:6-7</a:t>
            </a:r>
            <a:endParaRPr lang="en-US" sz="3600" kern="1200" dirty="0">
              <a:solidFill>
                <a:srgbClr val="00FFFF"/>
              </a:solidFill>
              <a:effectLst>
                <a:outerShdw blurRad="38100" dist="38100" dir="2700000" algn="tl">
                  <a:srgbClr val="000000">
                    <a:alpha val="43137"/>
                  </a:srgbClr>
                </a:outerShdw>
              </a:effectLst>
              <a:cs typeface="Arial" panose="020B060402020202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t>
            </a:r>
            <a:r>
              <a:rPr lang="en-US" kern="1200" baseline="30000" dirty="0">
                <a:effectLst>
                  <a:outerShdw blurRad="38100" dist="38100" dir="2700000" algn="tl">
                    <a:srgbClr val="000000">
                      <a:alpha val="43137"/>
                    </a:srgbClr>
                  </a:outerShdw>
                </a:effectLst>
                <a:cs typeface="Calibri" panose="020F0502020204030204" pitchFamily="34" charset="0"/>
              </a:rPr>
              <a:t>6 </a:t>
            </a:r>
            <a:r>
              <a:rPr lang="en-US" dirty="0">
                <a:effectLst>
                  <a:outerShdw blurRad="38100" dist="38100" dir="2700000" algn="tl">
                    <a:srgbClr val="000000">
                      <a:alpha val="43137"/>
                    </a:srgbClr>
                  </a:outerShdw>
                </a:effectLst>
                <a:cs typeface="Calibri" panose="020F0502020204030204" pitchFamily="34" charset="0"/>
              </a:rPr>
              <a:t>Ask now, and see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If a male can give birth. Why do I see every man With his hands on his loins, as a woman in childbirth? And why have all faces turned pale?</a:t>
            </a:r>
            <a:r>
              <a:rPr lang="en-US" dirty="0">
                <a:effectLst>
                  <a:outerShdw blurRad="38100" dist="38100" dir="2700000" algn="tl">
                    <a:srgbClr val="000000">
                      <a:alpha val="43137"/>
                    </a:srgbClr>
                  </a:outerShdw>
                </a:effectLst>
                <a:cs typeface="Calibri" panose="020F0502020204030204" pitchFamily="34" charset="0"/>
              </a:rPr>
              <a:t> </a:t>
            </a:r>
            <a:r>
              <a:rPr lang="en-US" kern="1200" baseline="30000" dirty="0">
                <a:effectLst>
                  <a:outerShdw blurRad="38100" dist="38100" dir="2700000" algn="tl">
                    <a:srgbClr val="000000">
                      <a:alpha val="43137"/>
                    </a:srgbClr>
                  </a:outerShdw>
                </a:effectLst>
                <a:cs typeface="Calibri" panose="020F0502020204030204" pitchFamily="34" charset="0"/>
              </a:rPr>
              <a:t>7 </a:t>
            </a:r>
            <a:r>
              <a:rPr lang="en-US" dirty="0">
                <a:effectLst>
                  <a:outerShdw blurRad="38100" dist="38100" dir="2700000" algn="tl">
                    <a:srgbClr val="000000">
                      <a:alpha val="43137"/>
                    </a:srgbClr>
                  </a:outerShdw>
                </a:effectLst>
                <a:cs typeface="Calibri" panose="020F0502020204030204" pitchFamily="34" charset="0"/>
              </a:rPr>
              <a:t>Alas! for that day is great, There is none like it; And it is the time of Jacob’s distress (Gen. 32:8; 35:10), But he will be saved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7655" y="3657600"/>
            <a:ext cx="9486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228431037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D0AA0-D57C-4901-8145-8FC857E54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96977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6" y="2433639"/>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19201"/>
            <a:ext cx="9144000" cy="5486399"/>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shall be saved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endurance will be a Spirit-empowered product and proof of the reality that he is saved. Neither the high cost of discipleship nor the deception of false prophets nor the enticement of sin will cause true believers to renounce Christ, because He Himself will protect them from defection. Endurance is always a mark of salvation…The perseverance of the saints in faith is a very basic element of salvation teaching in the New Testament. It states that people who are genuinely saved do not depart from the faith (see John 8: 31; 1 Cor. 15: 1-2; Col. 1: 21-23; Heb. 2: 1-3; 3: 14; 4: 14; 6: 11-12; 10: 39; 12: 14; James 1: 2-4)…Endurance…does give evidence of the spiritual life that resides in the believer...”</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736471" y="230396"/>
            <a:ext cx="7671058" cy="912605"/>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Macarthur New Testament Commentary (Chicago: Moody, 1989), 28.</a:t>
            </a:r>
            <a:endPar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45" y="76845"/>
            <a:ext cx="1253203" cy="73152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358857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F3D27-316F-48DE-B7AC-476FFCFA5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5759D7CD-E376-41BB-9382-6F8D486FE2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94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56D1-93E9-40A9-A2C2-E3AE00CE9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 y="1"/>
            <a:ext cx="9144000"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3600" dirty="0">
                <a:solidFill>
                  <a:srgbClr val="00FFFF"/>
                </a:solidFill>
                <a:effectLst>
                  <a:outerShdw blurRad="38100" dist="38100" dir="2700000" algn="tl">
                    <a:srgbClr val="000000">
                      <a:alpha val="43137"/>
                    </a:srgbClr>
                  </a:outerShdw>
                </a:effectLst>
                <a:cs typeface="Arial" charset="0"/>
              </a:rPr>
              <a:t>Deuteronomy 17:15 </a:t>
            </a:r>
          </a:p>
          <a:p>
            <a:pPr marL="0" indent="0" algn="just" eaLnBrk="1" hangingPunct="1">
              <a:spcBef>
                <a:spcPct val="0"/>
              </a:spcBef>
              <a:spcAft>
                <a:spcPts val="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6BF2A-F017-44C7-8193-A71F7B8FC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3:1-2</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a:extLst>
              <a:ext uri="{FF2B5EF4-FFF2-40B4-BE49-F238E27FC236}">
                <a16:creationId xmlns:a16="http://schemas.microsoft.com/office/drawing/2014/main" id="{9B708EBB-BBE2-4F2C-8EFB-2DA4149643E1}"/>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624994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DD3DE-55FD-4940-8E05-091B1A45E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1"/>
            <a:ext cx="64008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4:17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FFF59429-B8DA-462A-8343-19202AFAD3AF}"/>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986030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9CF2D-3C69-4F85-922E-18096D7EBF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way of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Gentiles, and do not enter </a:t>
            </a:r>
            <a:r>
              <a:rPr lang="en-US" sz="3200" i="1" dirty="0">
                <a:effectLst>
                  <a:outerShdw blurRad="38100" dist="38100" dir="2700000" algn="tl">
                    <a:srgbClr val="000000">
                      <a:alpha val="43137"/>
                    </a:srgbClr>
                  </a:outerShdw>
                </a:effectLst>
                <a:latin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rPr>
              <a:t> city of the Samaritans;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4251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FD54F-5DA6-4BEC-B32B-141F2CB0F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Luke 10:9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 to you</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58076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9"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4"/>
            <a:ext cx="4048124" cy="3292475"/>
          </a:xfrm>
        </p:spPr>
      </p:pic>
      <p:sp>
        <p:nvSpPr>
          <p:cNvPr id="145413" name="TextBox 4"/>
          <p:cNvSpPr txBox="1">
            <a:spLocks noChangeArrowheads="1"/>
          </p:cNvSpPr>
          <p:nvPr/>
        </p:nvSpPr>
        <p:spPr bwMode="auto">
          <a:xfrm>
            <a:off x="2290766" y="6324602"/>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32F67-3F0A-4741-81D9-984F5FCC7A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61997" y="0"/>
            <a:ext cx="7820006"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12:24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when the Pharisees heard </a:t>
            </a:r>
            <a:r>
              <a:rPr lang="en-US" sz="3200" i="1" dirty="0">
                <a:effectLst>
                  <a:outerShdw blurRad="38100" dist="38100" dir="2700000" algn="tl">
                    <a:srgbClr val="000000">
                      <a:alpha val="43137"/>
                    </a:srgbClr>
                  </a:outerShdw>
                </a:effectLst>
                <a:latin typeface="Calibri" panose="020F0502020204030204" pitchFamily="34" charset="0"/>
              </a:rPr>
              <a:t>this</a:t>
            </a:r>
            <a:r>
              <a:rPr lang="en-US" sz="32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200" dirty="0" err="1">
                <a:effectLst>
                  <a:outerShdw blurRad="38100" dist="38100" dir="2700000" algn="tl">
                    <a:srgbClr val="000000">
                      <a:alpha val="43137"/>
                    </a:srgbClr>
                  </a:outerShdw>
                </a:effectLst>
                <a:latin typeface="Calibri" panose="020F0502020204030204" pitchFamily="34" charset="0"/>
              </a:rPr>
              <a:t>Beelzebul</a:t>
            </a:r>
            <a:r>
              <a:rPr lang="en-US" sz="32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18161"/>
              </p:ext>
            </p:extLst>
          </p:nvPr>
        </p:nvGraphicFramePr>
        <p:xfrm>
          <a:off x="96827" y="207172"/>
          <a:ext cx="8915400" cy="6443656"/>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520">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619176">
                <a:tc>
                  <a:txBody>
                    <a:bodyPr/>
                    <a:lstStyle/>
                    <a:p>
                      <a:pPr algn="ctr"/>
                      <a:endParaRPr lang="en-US" sz="28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525054">
                <a:tc>
                  <a:txBody>
                    <a:bodyPr/>
                    <a:lstStyle/>
                    <a:p>
                      <a:r>
                        <a:rPr lang="en-US" sz="2400" dirty="0">
                          <a:latin typeface="Calibri" panose="020F0502020204030204" pitchFamily="34" charset="0"/>
                        </a:rPr>
                        <a:t>Biblical example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Matt. 3:2; 4:17; 10:5-7</a:t>
                      </a:r>
                    </a:p>
                  </a:txBody>
                  <a:tcPr anchor="ctr"/>
                </a:tc>
                <a:tc>
                  <a:txBody>
                    <a:bodyPr/>
                    <a:lstStyle/>
                    <a:p>
                      <a:pPr algn="ctr"/>
                      <a:r>
                        <a:rPr lang="en-US" sz="2400" dirty="0">
                          <a:latin typeface="Calibri" panose="020F0502020204030204" pitchFamily="34" charset="0"/>
                        </a:rPr>
                        <a:t>Acts 16:30-31</a:t>
                      </a:r>
                    </a:p>
                  </a:txBody>
                  <a:tcPr anchor="ctr"/>
                </a:tc>
                <a:extLst>
                  <a:ext uri="{0D108BD9-81ED-4DB2-BD59-A6C34878D82A}">
                    <a16:rowId xmlns:a16="http://schemas.microsoft.com/office/drawing/2014/main" val="21921017"/>
                  </a:ext>
                </a:extLst>
              </a:tr>
              <a:tr h="910552">
                <a:tc>
                  <a:txBody>
                    <a:bodyPr/>
                    <a:lstStyle/>
                    <a:p>
                      <a:r>
                        <a:rPr lang="en-US" sz="2400" dirty="0">
                          <a:latin typeface="Calibri" panose="020F0502020204030204" pitchFamily="34" charset="0"/>
                        </a:rPr>
                        <a:t>Target audience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Israel (Matt. 10:5-7)</a:t>
                      </a:r>
                    </a:p>
                  </a:txBody>
                  <a:tcPr anchor="ctr"/>
                </a:tc>
                <a:tc>
                  <a:txBody>
                    <a:bodyPr/>
                    <a:lstStyle/>
                    <a:p>
                      <a:pPr algn="ctr"/>
                      <a:r>
                        <a:rPr lang="en-US" sz="2400" dirty="0">
                          <a:latin typeface="Calibri" panose="020F0502020204030204" pitchFamily="34" charset="0"/>
                        </a:rPr>
                        <a:t>All nations (Matt. 28:18-20)</a:t>
                      </a:r>
                    </a:p>
                  </a:txBody>
                  <a:tcPr anchor="ctr"/>
                </a:tc>
                <a:extLst>
                  <a:ext uri="{0D108BD9-81ED-4DB2-BD59-A6C34878D82A}">
                    <a16:rowId xmlns:a16="http://schemas.microsoft.com/office/drawing/2014/main" val="436724035"/>
                  </a:ext>
                </a:extLst>
              </a:tr>
              <a:tr h="910552">
                <a:tc>
                  <a:txBody>
                    <a:bodyPr/>
                    <a:lstStyle/>
                    <a:p>
                      <a:r>
                        <a:rPr lang="en-US" sz="2400" dirty="0">
                          <a:latin typeface="Calibri" panose="020F0502020204030204" pitchFamily="34" charset="0"/>
                        </a:rPr>
                        <a:t>Type of salvation offered</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a:t>
                      </a:r>
                    </a:p>
                  </a:txBody>
                  <a:tcPr anchor="ctr"/>
                </a:tc>
                <a:tc>
                  <a:txBody>
                    <a:bodyPr/>
                    <a:lstStyle/>
                    <a:p>
                      <a:pPr algn="ctr"/>
                      <a:r>
                        <a:rPr lang="en-US" sz="2400" dirty="0">
                          <a:latin typeface="Calibri" panose="020F0502020204030204" pitchFamily="34" charset="0"/>
                        </a:rPr>
                        <a:t>Personal and individual</a:t>
                      </a:r>
                    </a:p>
                  </a:txBody>
                  <a:tcPr anchor="ctr"/>
                </a:tc>
                <a:extLst>
                  <a:ext uri="{0D108BD9-81ED-4DB2-BD59-A6C34878D82A}">
                    <a16:rowId xmlns:a16="http://schemas.microsoft.com/office/drawing/2014/main" val="3012532902"/>
                  </a:ext>
                </a:extLst>
              </a:tr>
              <a:tr h="910552">
                <a:tc>
                  <a:txBody>
                    <a:bodyPr/>
                    <a:lstStyle/>
                    <a:p>
                      <a:r>
                        <a:rPr lang="en-US" sz="2400" dirty="0">
                          <a:latin typeface="Calibri" panose="020F0502020204030204" pitchFamily="34" charset="0"/>
                        </a:rPr>
                        <a:t>Portrayal of Christ</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savior and king</a:t>
                      </a:r>
                    </a:p>
                  </a:txBody>
                  <a:tcPr anchor="ctr"/>
                </a:tc>
                <a:tc>
                  <a:txBody>
                    <a:bodyPr/>
                    <a:lstStyle/>
                    <a:p>
                      <a:pPr algn="ctr"/>
                      <a:r>
                        <a:rPr lang="en-US" sz="2400" dirty="0">
                          <a:latin typeface="Calibri" panose="020F0502020204030204" pitchFamily="34" charset="0"/>
                        </a:rPr>
                        <a:t>Personal savior</a:t>
                      </a:r>
                    </a:p>
                  </a:txBody>
                  <a:tcPr anchor="ctr"/>
                </a:tc>
                <a:extLst>
                  <a:ext uri="{0D108BD9-81ED-4DB2-BD59-A6C34878D82A}">
                    <a16:rowId xmlns:a16="http://schemas.microsoft.com/office/drawing/2014/main" val="1692019242"/>
                  </a:ext>
                </a:extLst>
              </a:tr>
              <a:tr h="525054">
                <a:tc>
                  <a:txBody>
                    <a:bodyPr/>
                    <a:lstStyle/>
                    <a:p>
                      <a:r>
                        <a:rPr lang="en-US" sz="2400" dirty="0">
                          <a:latin typeface="Calibri" panose="020F0502020204030204" pitchFamily="34" charset="0"/>
                        </a:rPr>
                        <a:t>Kingdom expectancy</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Imminent</a:t>
                      </a:r>
                    </a:p>
                  </a:txBody>
                  <a:tcPr anchor="ctr"/>
                </a:tc>
                <a:tc>
                  <a:txBody>
                    <a:bodyPr/>
                    <a:lstStyle/>
                    <a:p>
                      <a:pPr algn="ctr"/>
                      <a:r>
                        <a:rPr lang="en-US" sz="2400" dirty="0">
                          <a:latin typeface="Calibri" panose="020F0502020204030204" pitchFamily="34" charset="0"/>
                        </a:rPr>
                        <a:t>Absent</a:t>
                      </a:r>
                    </a:p>
                  </a:txBody>
                  <a:tcPr anchor="ctr"/>
                </a:tc>
                <a:extLst>
                  <a:ext uri="{0D108BD9-81ED-4DB2-BD59-A6C34878D82A}">
                    <a16:rowId xmlns:a16="http://schemas.microsoft.com/office/drawing/2014/main" val="1289722862"/>
                  </a:ext>
                </a:extLst>
              </a:tr>
              <a:tr h="1311196">
                <a:tc>
                  <a:txBody>
                    <a:bodyPr/>
                    <a:lstStyle/>
                    <a:p>
                      <a:r>
                        <a:rPr lang="en-US" sz="2400" dirty="0">
                          <a:latin typeface="Calibri" panose="020F0502020204030204" pitchFamily="34" charset="0"/>
                        </a:rPr>
                        <a:t>Contribution to God’s program</a:t>
                      </a:r>
                    </a:p>
                  </a:txBody>
                  <a:tcPr/>
                </a:tc>
                <a:tc>
                  <a:txBody>
                    <a:bodyPr/>
                    <a:lstStyle/>
                    <a:p>
                      <a:pPr algn="ctr"/>
                      <a:r>
                        <a:rPr lang="en-US" sz="2400" dirty="0">
                          <a:latin typeface="Calibri" panose="020F0502020204030204" pitchFamily="34" charset="0"/>
                        </a:rPr>
                        <a:t>Appearing of the kingdom</a:t>
                      </a:r>
                    </a:p>
                  </a:txBody>
                  <a:tcPr anchor="ctr"/>
                </a:tc>
                <a:tc>
                  <a:txBody>
                    <a:bodyPr/>
                    <a:lstStyle/>
                    <a:p>
                      <a:pPr algn="ctr"/>
                      <a:r>
                        <a:rPr lang="en-US" sz="2400" dirty="0">
                          <a:latin typeface="Calibri" panose="020F0502020204030204" pitchFamily="34" charset="0"/>
                        </a:rPr>
                        <a:t>Building of the church (Matt. 16:18; Rom. 11:25b)</a:t>
                      </a:r>
                    </a:p>
                  </a:txBody>
                  <a:tcPr anchor="ct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2712299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343465"/>
              </p:ext>
            </p:extLst>
          </p:nvPr>
        </p:nvGraphicFramePr>
        <p:xfrm>
          <a:off x="114300" y="189030"/>
          <a:ext cx="8915400" cy="6479941"/>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601">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573268">
                <a:tc>
                  <a:txBody>
                    <a:bodyPr/>
                    <a:lstStyle/>
                    <a:p>
                      <a:pPr algn="ctr"/>
                      <a:endParaRPr lang="en-US" sz="24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1053205">
                <a:tc>
                  <a:txBody>
                    <a:bodyPr/>
                    <a:lstStyle/>
                    <a:p>
                      <a:r>
                        <a:rPr lang="en-US" sz="2200" dirty="0">
                          <a:latin typeface="Calibri" panose="020F0502020204030204" pitchFamily="34" charset="0"/>
                        </a:rPr>
                        <a:t>Scriptural foundation</a:t>
                      </a:r>
                    </a:p>
                  </a:txBody>
                  <a:tcPr/>
                </a:tc>
                <a:tc>
                  <a:txBody>
                    <a:bodyPr/>
                    <a:lstStyle/>
                    <a:p>
                      <a:r>
                        <a:rPr lang="en-US" sz="2200" dirty="0">
                          <a:latin typeface="Calibri" panose="020F0502020204030204" pitchFamily="34" charset="0"/>
                        </a:rPr>
                        <a:t>Mosaic Covenant </a:t>
                      </a:r>
                    </a:p>
                    <a:p>
                      <a:r>
                        <a:rPr lang="en-US" sz="2200" dirty="0">
                          <a:latin typeface="Calibri" panose="020F0502020204030204" pitchFamily="34" charset="0"/>
                        </a:rPr>
                        <a:t>(Exod. 19:5-6; Deut. 28:15-68)</a:t>
                      </a:r>
                    </a:p>
                  </a:txBody>
                  <a:tcPr/>
                </a:tc>
                <a:tc>
                  <a:txBody>
                    <a:bodyPr/>
                    <a:lstStyle/>
                    <a:p>
                      <a:r>
                        <a:rPr lang="en-US" sz="2200" dirty="0">
                          <a:latin typeface="Calibri" panose="020F0502020204030204" pitchFamily="34" charset="0"/>
                        </a:rPr>
                        <a:t>Gen. 3:15; 15:6; John 3:16; Gal 3:16</a:t>
                      </a:r>
                    </a:p>
                  </a:txBody>
                  <a:tcPr/>
                </a:tc>
                <a:extLst>
                  <a:ext uri="{0D108BD9-81ED-4DB2-BD59-A6C34878D82A}">
                    <a16:rowId xmlns:a16="http://schemas.microsoft.com/office/drawing/2014/main" val="21921017"/>
                  </a:ext>
                </a:extLst>
              </a:tr>
              <a:tr h="1053205">
                <a:tc>
                  <a:txBody>
                    <a:bodyPr/>
                    <a:lstStyle/>
                    <a:p>
                      <a:r>
                        <a:rPr lang="en-US" sz="2200" dirty="0">
                          <a:latin typeface="Calibri" panose="020F0502020204030204" pitchFamily="34" charset="0"/>
                        </a:rPr>
                        <a:t>When preached?</a:t>
                      </a:r>
                    </a:p>
                  </a:txBody>
                  <a:tcPr/>
                </a:tc>
                <a:tc>
                  <a:txBody>
                    <a:bodyPr/>
                    <a:lstStyle/>
                    <a:p>
                      <a:r>
                        <a:rPr lang="en-US" sz="2200" dirty="0">
                          <a:latin typeface="Calibri" panose="020F0502020204030204" pitchFamily="34" charset="0"/>
                        </a:rPr>
                        <a:t>Early Gospels and Tribulation (Matt. 3:2; 24:14)</a:t>
                      </a:r>
                    </a:p>
                  </a:txBody>
                  <a:tcPr/>
                </a:tc>
                <a:tc>
                  <a:txBody>
                    <a:bodyPr/>
                    <a:lstStyle/>
                    <a:p>
                      <a:pPr algn="ctr"/>
                      <a:r>
                        <a:rPr lang="en-US" sz="2200" dirty="0">
                          <a:latin typeface="Calibri" panose="020F0502020204030204" pitchFamily="34" charset="0"/>
                        </a:rPr>
                        <a:t>Church Age</a:t>
                      </a:r>
                    </a:p>
                  </a:txBody>
                  <a:tcPr/>
                </a:tc>
                <a:extLst>
                  <a:ext uri="{0D108BD9-81ED-4DB2-BD59-A6C34878D82A}">
                    <a16:rowId xmlns:a16="http://schemas.microsoft.com/office/drawing/2014/main" val="436724035"/>
                  </a:ext>
                </a:extLst>
              </a:tr>
              <a:tr h="505824">
                <a:tc>
                  <a:txBody>
                    <a:bodyPr/>
                    <a:lstStyle/>
                    <a:p>
                      <a:r>
                        <a:rPr lang="en-US" sz="2200" dirty="0">
                          <a:latin typeface="Calibri" panose="020F0502020204030204" pitchFamily="34" charset="0"/>
                        </a:rPr>
                        <a:t>Preached today?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12532902"/>
                  </a:ext>
                </a:extLst>
              </a:tr>
              <a:tr h="505824">
                <a:tc>
                  <a:txBody>
                    <a:bodyPr/>
                    <a:lstStyle/>
                    <a:p>
                      <a:r>
                        <a:rPr lang="en-US" sz="2200" dirty="0">
                          <a:latin typeface="Calibri" panose="020F0502020204030204" pitchFamily="34" charset="0"/>
                        </a:rPr>
                        <a:t>Perpetual availability?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1692019242"/>
                  </a:ext>
                </a:extLst>
              </a:tr>
              <a:tr h="505824">
                <a:tc>
                  <a:txBody>
                    <a:bodyPr/>
                    <a:lstStyle/>
                    <a:p>
                      <a:r>
                        <a:rPr lang="en-US" sz="2200" dirty="0">
                          <a:latin typeface="Calibri" panose="020F0502020204030204" pitchFamily="34" charset="0"/>
                        </a:rPr>
                        <a:t>Which Gospels?</a:t>
                      </a:r>
                    </a:p>
                  </a:txBody>
                  <a:tcPr/>
                </a:tc>
                <a:tc>
                  <a:txBody>
                    <a:bodyPr/>
                    <a:lstStyle/>
                    <a:p>
                      <a:pPr algn="ctr"/>
                      <a:r>
                        <a:rPr lang="en-US" sz="2200" dirty="0">
                          <a:latin typeface="Calibri" panose="020F0502020204030204" pitchFamily="34" charset="0"/>
                        </a:rPr>
                        <a:t>Synoptics</a:t>
                      </a:r>
                    </a:p>
                  </a:txBody>
                  <a:tcPr/>
                </a:tc>
                <a:tc>
                  <a:txBody>
                    <a:bodyPr/>
                    <a:lstStyle/>
                    <a:p>
                      <a:pPr algn="ctr"/>
                      <a:r>
                        <a:rPr lang="en-US" sz="2200" dirty="0">
                          <a:latin typeface="Calibri" panose="020F0502020204030204" pitchFamily="34" charset="0"/>
                        </a:rPr>
                        <a:t>John</a:t>
                      </a:r>
                    </a:p>
                  </a:txBody>
                  <a:tcPr/>
                </a:tc>
                <a:extLst>
                  <a:ext uri="{0D108BD9-81ED-4DB2-BD59-A6C34878D82A}">
                    <a16:rowId xmlns:a16="http://schemas.microsoft.com/office/drawing/2014/main" val="1289722862"/>
                  </a:ext>
                </a:extLst>
              </a:tr>
              <a:tr h="1463040">
                <a:tc>
                  <a:txBody>
                    <a:bodyPr/>
                    <a:lstStyle/>
                    <a:p>
                      <a:r>
                        <a:rPr lang="en-US" sz="2200" dirty="0">
                          <a:latin typeface="Calibri" panose="020F0502020204030204" pitchFamily="34" charset="0"/>
                        </a:rPr>
                        <a:t>Cross, atonement, resurrection, Ascension, Holy Spirit, forgiveness of sins</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1639413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472EB-6D2A-48C2-B86E-CA261AA223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Acts 16:30-31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17808A-3D7C-4CEF-86B0-55804751F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6609" y="2971800"/>
            <a:ext cx="4770782" cy="1828800"/>
          </a:xfrm>
          <a:prstGeom prst="rect">
            <a:avLst/>
          </a:prstGeom>
        </p:spPr>
      </p:pic>
    </p:spTree>
    <p:extLst>
      <p:ext uri="{BB962C8B-B14F-4D97-AF65-F5344CB8AC3E}">
        <p14:creationId xmlns:p14="http://schemas.microsoft.com/office/powerpoint/2010/main" val="718956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effectLst>
                  <a:outerShdw blurRad="38100" dist="38100" dir="2700000" algn="tl">
                    <a:srgbClr val="000000">
                      <a:alpha val="43137"/>
                    </a:srgbClr>
                  </a:outerShdw>
                </a:effectLst>
                <a:cs typeface="Arial" charset="0"/>
              </a:rPr>
              <a:t>Gen 15:6</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rPr>
              <a:t>Then he </a:t>
            </a:r>
            <a:r>
              <a:rPr lang="en-US" altLang="en-US" sz="2800" b="1" u="sng" kern="1200" dirty="0">
                <a:solidFill>
                  <a:srgbClr val="FFFFCC"/>
                </a:solidFill>
                <a:effectLst>
                  <a:outerShdw blurRad="38100" dist="38100" dir="2700000" algn="tl">
                    <a:srgbClr val="000000">
                      <a:alpha val="43137"/>
                    </a:srgbClr>
                  </a:outerShdw>
                </a:effectLst>
                <a:cs typeface="Arial" charset="0"/>
              </a:rPr>
              <a:t>believed</a:t>
            </a:r>
            <a:r>
              <a:rPr lang="en-US" altLang="en-US" sz="2800" dirty="0">
                <a:effectLst>
                  <a:outerShdw blurRad="38100" dist="38100" dir="2700000" algn="tl">
                    <a:srgbClr val="000000">
                      <a:alpha val="43137"/>
                    </a:srgbClr>
                  </a:outerShdw>
                </a:effectLst>
              </a:rPr>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2890" y="2933700"/>
            <a:ext cx="1108710" cy="1371600"/>
          </a:xfrm>
          <a:prstGeom prst="rect">
            <a:avLst/>
          </a:prstGeom>
          <a:noFill/>
          <a:ln w="9525">
            <a:noFill/>
            <a:miter lim="800000"/>
            <a:headEnd/>
            <a:tailEnd/>
          </a:ln>
        </p:spPr>
      </p:pic>
      <p:sp>
        <p:nvSpPr>
          <p:cNvPr id="4" name="Title 1"/>
          <p:cNvSpPr txBox="1">
            <a:spLocks/>
          </p:cNvSpPr>
          <p:nvPr/>
        </p:nvSpPr>
        <p:spPr>
          <a:xfrm>
            <a:off x="333375" y="228600"/>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believes</a:t>
            </a:r>
            <a:r>
              <a:rPr lang="en-US" altLang="en-US" sz="2800" dirty="0">
                <a:effectLst>
                  <a:outerShdw blurRad="38100" dist="38100" dir="2700000" algn="tl">
                    <a:srgbClr val="000000">
                      <a:alpha val="43137"/>
                    </a:srgbClr>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a:t>
            </a:r>
            <a:r>
              <a:rPr lang="en-US" altLang="en-US" sz="2800" dirty="0">
                <a:effectLst>
                  <a:outerShdw blurRad="38100" dist="38100" dir="2700000" algn="tl">
                    <a:srgbClr val="000000">
                      <a:alpha val="43137"/>
                    </a:srgbClr>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D3460C-2DC3-4039-92B5-3B52F85E07C7}"/>
              </a:ext>
            </a:extLst>
          </p:cNvPr>
          <p:cNvSpPr txBox="1">
            <a:spLocks noChangeArrowheads="1"/>
          </p:cNvSpPr>
          <p:nvPr/>
        </p:nvSpPr>
        <p:spPr>
          <a:xfrm>
            <a:off x="1752600" y="5562600"/>
            <a:ext cx="5943600" cy="12954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Andy Woods, Th.M., JD., PhD.</a:t>
            </a:r>
          </a:p>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Sr. Pastor, Sugar Land Bible Church</a:t>
            </a:r>
          </a:p>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President – Chafer Theological Seminary</a:t>
            </a:r>
          </a:p>
          <a:p>
            <a:pPr marL="0" indent="0" algn="ctr" eaLnBrk="1" hangingPunct="1">
              <a:spcBef>
                <a:spcPts val="0"/>
              </a:spcBef>
              <a:buNone/>
            </a:pPr>
            <a:endParaRPr lang="en-US" altLang="en-US" sz="2400" kern="0"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E9BB7BFA-ABC9-48B6-BB26-C9B2D265CCF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667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9650B1D-3BB4-4D20-8785-7BE22DE231E2}"/>
              </a:ext>
            </a:extLst>
          </p:cNvPr>
          <p:cNvSpPr/>
          <p:nvPr/>
        </p:nvSpPr>
        <p:spPr>
          <a:xfrm>
            <a:off x="1028700" y="300098"/>
            <a:ext cx="7391400" cy="2062103"/>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Olivet Discourse</a:t>
            </a:r>
          </a:p>
          <a:p>
            <a:pPr algn="ctr">
              <a:spcAft>
                <a:spcPts val="1200"/>
              </a:spcAft>
            </a:pPr>
            <a:r>
              <a:rPr lang="en-US" sz="3600" kern="0" dirty="0">
                <a:solidFill>
                  <a:srgbClr val="FFC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 the Rapture in the Olivet Discourse? </a:t>
            </a:r>
          </a:p>
          <a:p>
            <a:pPr algn="ctr">
              <a:spcAft>
                <a:spcPts val="1200"/>
              </a:spcAft>
            </a:pPr>
            <a:r>
              <a:rPr lang="en-US" sz="3200" b="1"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Matthew 24–25</a:t>
            </a:r>
          </a:p>
        </p:txBody>
      </p:sp>
    </p:spTree>
    <p:extLst>
      <p:ext uri="{BB962C8B-B14F-4D97-AF65-F5344CB8AC3E}">
        <p14:creationId xmlns:p14="http://schemas.microsoft.com/office/powerpoint/2010/main" val="1900028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371600"/>
            <a:ext cx="9144000" cy="5244039"/>
          </a:xfrm>
        </p:spPr>
        <p:txBody>
          <a:bodyPr/>
          <a:lstStyle/>
          <a:p>
            <a:pPr marL="0" indent="0" algn="just" eaLnBrk="1" hangingPunct="1">
              <a:spcBef>
                <a:spcPts val="0"/>
              </a:spcBef>
              <a:buNone/>
              <a:defRPr/>
            </a:pP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repentance....The preaching of John the Baptist, of Jesus and the early message of the disciples, was, ‘repent for the kingdom of heaven is at hand’; but it was addressed only to Israel (Matt. 10:5, 6)</a:t>
            </a: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This good news to that nation was the ‘gospel of the kingdom,’ and should in no wise be confused with the Gospel of saving grace</a:t>
            </a:r>
            <a:r>
              <a:rPr lang="en-US" sz="2800" dirty="0">
                <a:effectLst>
                  <a:outerShdw blurRad="38100" dist="38100" dir="2700000" algn="tl">
                    <a:srgbClr val="000000">
                      <a:alpha val="43137"/>
                    </a:srgbClr>
                  </a:outerShdw>
                </a:effectLst>
              </a:rPr>
              <a:t>.”</a:t>
            </a:r>
          </a:p>
        </p:txBody>
      </p:sp>
      <p:sp>
        <p:nvSpPr>
          <p:cNvPr id="5" name="Rectangle 4"/>
          <p:cNvSpPr/>
          <p:nvPr/>
        </p:nvSpPr>
        <p:spPr>
          <a:xfrm>
            <a:off x="2057400" y="228600"/>
            <a:ext cx="5029200" cy="109260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Salvation: God’s Marvelous Work of Grace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Kregel, 1991), 49–50; idem, </a:t>
            </a: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Grace: The Glorious Theme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Zondervan, 1972), 132.</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5334000"/>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b="1" u="sng" dirty="0">
                <a:solidFill>
                  <a:srgbClr val="FFFFCC"/>
                </a:solidFill>
                <a:effectLst>
                  <a:outerShdw blurRad="38100" dist="38100" dir="2700000" algn="tl">
                    <a:srgbClr val="000000">
                      <a:alpha val="43137"/>
                    </a:srgbClr>
                  </a:outerShdw>
                </a:effectLst>
              </a:rPr>
              <a:t>Even the New Testament uses the word </a:t>
            </a:r>
            <a:r>
              <a:rPr lang="en-US" sz="3000" b="1" i="1" u="sng" dirty="0">
                <a:solidFill>
                  <a:srgbClr val="FFFFCC"/>
                </a:solidFill>
                <a:effectLst>
                  <a:outerShdw blurRad="38100" dist="38100" dir="2700000" algn="tl">
                    <a:srgbClr val="000000">
                      <a:alpha val="43137"/>
                    </a:srgbClr>
                  </a:outerShdw>
                </a:effectLst>
              </a:rPr>
              <a:t>gospel</a:t>
            </a:r>
            <a:r>
              <a:rPr lang="en-US" sz="3000" b="1" u="sng" dirty="0">
                <a:solidFill>
                  <a:srgbClr val="FFFFCC"/>
                </a:solidFill>
                <a:effectLst>
                  <a:outerShdw blurRad="38100" dist="38100" dir="2700000" algn="tl">
                    <a:srgbClr val="000000">
                      <a:alpha val="43137"/>
                    </a:srgbClr>
                  </a:outerShdw>
                </a:effectLst>
              </a:rPr>
              <a:t> to mean various types of good news</a:t>
            </a:r>
            <a:r>
              <a:rPr lang="en-US" sz="3000" dirty="0">
                <a:effectLst>
                  <a:outerShdw blurRad="38100" dist="38100" dir="2700000" algn="tl">
                    <a:srgbClr val="000000">
                      <a:alpha val="43137"/>
                    </a:srgbClr>
                  </a:outerShdw>
                </a:effectLst>
              </a:rPr>
              <a:t>, so one has to describe what good news is in view. . . . In the Gospel of Matthew, all but one time the word </a:t>
            </a:r>
            <a:r>
              <a:rPr lang="en-US" sz="3000" i="1" dirty="0">
                <a:effectLst>
                  <a:outerShdw blurRad="38100" dist="38100" dir="2700000" algn="tl">
                    <a:srgbClr val="000000">
                      <a:alpha val="43137"/>
                    </a:srgbClr>
                  </a:outerShdw>
                </a:effectLst>
              </a:rPr>
              <a:t>gospel</a:t>
            </a:r>
            <a:r>
              <a:rPr lang="en-US" sz="3000" dirty="0">
                <a:effectLst>
                  <a:outerShdw blurRad="38100" dist="38100" dir="2700000" algn="tl">
                    <a:srgbClr val="000000">
                      <a:alpha val="43137"/>
                    </a:srgbClr>
                  </a:outerShdw>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 .</a:t>
            </a:r>
            <a:endParaRPr lang="en-US" sz="30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2" name="Rectangle 1">
            <a:extLst>
              <a:ext uri="{FF2B5EF4-FFF2-40B4-BE49-F238E27FC236}">
                <a16:creationId xmlns:a16="http://schemas.microsoft.com/office/drawing/2014/main" id="{3A9DA0C3-B493-48B3-8CD9-A18E4E2265F3}"/>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3032829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4876800"/>
          </a:xfrm>
        </p:spPr>
        <p:txBody>
          <a:bodyPr/>
          <a:lstStyle/>
          <a:p>
            <a:pPr marL="0" indent="0" algn="just">
              <a:buNone/>
              <a:defRPr/>
            </a:pPr>
            <a:r>
              <a:rPr lang="en-US" sz="3000" dirty="0">
                <a:effectLst>
                  <a:outerShdw blurRad="38100" dist="38100" dir="2700000" algn="tl">
                    <a:srgbClr val="000000">
                      <a:alpha val="43137"/>
                    </a:srgbClr>
                  </a:outerShdw>
                </a:effectLst>
              </a:rPr>
              <a:t>“. . . of Christ. In fact, their hope was for the establishment of the promised rule of the Messiah in His 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p>
        </p:txBody>
      </p:sp>
      <p:pic>
        <p:nvPicPr>
          <p:cNvPr id="2" name="Picture 4">
            <a:extLst>
              <a:ext uri="{FF2B5EF4-FFF2-40B4-BE49-F238E27FC236}">
                <a16:creationId xmlns:a16="http://schemas.microsoft.com/office/drawing/2014/main" id="{895834EA-1A03-4AF7-9679-6DFFB517CE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80B9E8A-FAA8-4A52-97A1-890E1CB9DF84}"/>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143486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ext uri="{D42A27DB-BD31-4B8C-83A1-F6EECF244321}">
                <p14:modId xmlns:p14="http://schemas.microsoft.com/office/powerpoint/2010/main" val="56574679"/>
              </p:ext>
            </p:extLst>
          </p:nvPr>
        </p:nvGraphicFramePr>
        <p:xfrm>
          <a:off x="45720" y="228601"/>
          <a:ext cx="9052560" cy="6341600"/>
        </p:xfrm>
        <a:graphic>
          <a:graphicData uri="http://schemas.openxmlformats.org/drawingml/2006/table">
            <a:tbl>
              <a:tblPr firstRow="1" bandRow="1">
                <a:tableStyleId>{073A0DAA-6AF3-43AB-8588-CEC1D06C72B9}</a:tableStyleId>
              </a:tblPr>
              <a:tblGrid>
                <a:gridCol w="4297680">
                  <a:extLst>
                    <a:ext uri="{9D8B030D-6E8A-4147-A177-3AD203B41FA5}">
                      <a16:colId xmlns:a16="http://schemas.microsoft.com/office/drawing/2014/main" val="450372001"/>
                    </a:ext>
                  </a:extLst>
                </a:gridCol>
                <a:gridCol w="4754880">
                  <a:extLst>
                    <a:ext uri="{9D8B030D-6E8A-4147-A177-3AD203B41FA5}">
                      <a16:colId xmlns:a16="http://schemas.microsoft.com/office/drawing/2014/main" val="3560513311"/>
                    </a:ext>
                  </a:extLst>
                </a:gridCol>
              </a:tblGrid>
              <a:tr h="94664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22960">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22960">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8229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4572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1B66B-9C24-4713-9E39-C1312009F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4237210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5C772-09B7-4CC4-8DF5-46BEC0AAC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the reader understand)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4000333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20E1-DD0F-4C58-8079-0AAA7A839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Daniel 11:31</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 from him will arise, desecrate the sanctuary fortress, and do away with the regular sacrifice. And they will set up the abomination of desolation.</a:t>
            </a:r>
          </a:p>
        </p:txBody>
      </p:sp>
      <p:pic>
        <p:nvPicPr>
          <p:cNvPr id="3" name="Picture 2">
            <a:extLst>
              <a:ext uri="{FF2B5EF4-FFF2-40B4-BE49-F238E27FC236}">
                <a16:creationId xmlns:a16="http://schemas.microsoft.com/office/drawing/2014/main" id="{80FAE2FE-7E16-42D1-8B7D-BC1032F10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9484" y="2514600"/>
            <a:ext cx="3845032" cy="2286000"/>
          </a:xfrm>
          <a:prstGeom prst="rect">
            <a:avLst/>
          </a:prstGeom>
        </p:spPr>
      </p:pic>
    </p:spTree>
    <p:extLst>
      <p:ext uri="{BB962C8B-B14F-4D97-AF65-F5344CB8AC3E}">
        <p14:creationId xmlns:p14="http://schemas.microsoft.com/office/powerpoint/2010/main" val="3172531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46208-6455-4A3D-8746-19053BAF7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96" y="228600"/>
            <a:ext cx="8715213" cy="6400800"/>
          </a:xfrm>
          <a:prstGeom prst="rect">
            <a:avLst/>
          </a:prstGeom>
          <a:ln w="28575">
            <a:solidFill>
              <a:srgbClr val="00CC00"/>
            </a:solidFill>
          </a:ln>
        </p:spPr>
      </p:pic>
    </p:spTree>
    <p:extLst>
      <p:ext uri="{BB962C8B-B14F-4D97-AF65-F5344CB8AC3E}">
        <p14:creationId xmlns:p14="http://schemas.microsoft.com/office/powerpoint/2010/main" val="3517213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94587-B042-4E8C-803B-F58BB9AC8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9:24</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7008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0AA87-5325-4C10-BD2F-66DF9189F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the reader understand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908444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20B30-026D-4263-AE46-3A8457BB3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a:t>
            </a:r>
            <a:r>
              <a:rPr lang="en-US" sz="3200" b="1" u="sng" dirty="0">
                <a:solidFill>
                  <a:srgbClr val="FFFFCC"/>
                </a:solidFill>
                <a:latin typeface="Calibri" panose="020F0502020204030204" pitchFamily="34" charset="0"/>
                <a:cs typeface="Calibri" panose="020F0502020204030204" pitchFamily="34" charset="0"/>
              </a:rPr>
              <a:t>those who are in Judea must flee to the mountains</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2184588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Sabbath.”</a:t>
            </a:r>
          </a:p>
        </p:txBody>
      </p:sp>
    </p:spTree>
    <p:extLst>
      <p:ext uri="{BB962C8B-B14F-4D97-AF65-F5344CB8AC3E}">
        <p14:creationId xmlns:p14="http://schemas.microsoft.com/office/powerpoint/2010/main" val="1388677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905000"/>
            <a:ext cx="9144000" cy="3352800"/>
          </a:xfrm>
        </p:spPr>
        <p:txBody>
          <a:bodyPr/>
          <a:lstStyle/>
          <a:p>
            <a:pPr marL="0" indent="0" algn="just">
              <a:buNone/>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stormy weather comes with torrential rains that make crossing wadis in the Judean hills treacherous…concern about the possibility of travel on the Sabbath, where rabbinic law prohibited going more than a Sabbath day’s journey (i.e., beyond the immediate vicinity of the city)…”</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598" y="76200"/>
            <a:ext cx="800102" cy="82296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F4A522DE-C22F-4793-8E9A-DD9EFFFBC798}"/>
              </a:ext>
            </a:extLst>
          </p:cNvPr>
          <p:cNvSpPr/>
          <p:nvPr/>
        </p:nvSpPr>
        <p:spPr>
          <a:xfrm>
            <a:off x="387064" y="228601"/>
            <a:ext cx="836987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Problems with a First-Century Fulfillment of the Olivet Discourse,”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Controversy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Thomas Ice (Eugene, OR: Harvest, 2003), 394.</a:t>
            </a:r>
          </a:p>
        </p:txBody>
      </p:sp>
    </p:spTree>
    <p:extLst>
      <p:ext uri="{BB962C8B-B14F-4D97-AF65-F5344CB8AC3E}">
        <p14:creationId xmlns:p14="http://schemas.microsoft.com/office/powerpoint/2010/main" val="4003124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t>
            </a:r>
            <a:r>
              <a:rPr lang="en-US" sz="3200" b="1" u="sng" dirty="0">
                <a:solidFill>
                  <a:srgbClr val="FFFFCC"/>
                </a:solidFill>
                <a:latin typeface="Calibri" panose="020F0502020204030204" pitchFamily="34" charset="0"/>
                <a:cs typeface="Calibri" panose="020F0502020204030204" pitchFamily="34" charset="0"/>
              </a:rPr>
              <a:t>a 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14589"/>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the week</a:t>
            </a:r>
            <a:r>
              <a:rPr lang="en-US" sz="3200" dirty="0">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207032"/>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16:2</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Now concerning the collection for the saints, as I directed the </a:t>
            </a:r>
            <a:r>
              <a:rPr lang="en-US" sz="3200" b="1" u="sng" dirty="0">
                <a:solidFill>
                  <a:srgbClr val="FFFFCC"/>
                </a:solidFill>
                <a:latin typeface="Calibri" panose="020F0502020204030204" pitchFamily="34" charset="0"/>
                <a:cs typeface="Calibri" panose="020F0502020204030204" pitchFamily="34" charset="0"/>
              </a:rPr>
              <a:t>churches</a:t>
            </a:r>
            <a:r>
              <a:rPr lang="en-US" sz="3200" dirty="0">
                <a:latin typeface="Calibri" panose="020F0502020204030204" pitchFamily="34" charset="0"/>
                <a:cs typeface="Calibri" panose="020F0502020204030204" pitchFamily="34" charset="0"/>
              </a:rPr>
              <a:t> of Galatia, so do you also. </a:t>
            </a:r>
            <a:r>
              <a:rPr lang="en-US" sz="3200"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every week</a:t>
            </a:r>
            <a:r>
              <a:rPr lang="en-US" sz="3200" dirty="0">
                <a:latin typeface="Calibri" panose="020F0502020204030204" pitchFamily="34" charset="0"/>
                <a:cs typeface="Calibri" panose="020F0502020204030204" pitchFamily="34" charset="0"/>
              </a:rPr>
              <a:t> each one of you is to put aside and save, as he may prosper, so that no collections be made when I come.”</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“Remember the sabbath day, to keep it holy. </a:t>
            </a:r>
            <a:r>
              <a:rPr lang="en-US" sz="3000" baseline="30000" dirty="0">
                <a:effectLst>
                  <a:outerShdw blurRad="38100" dist="38100" dir="2700000" algn="tl">
                    <a:srgbClr val="000000">
                      <a:alpha val="43137"/>
                    </a:srgbClr>
                  </a:outerShdw>
                </a:effectLst>
                <a:latin typeface="system-ui"/>
              </a:rPr>
              <a:t>9 </a:t>
            </a:r>
            <a:r>
              <a:rPr lang="en-US" sz="3000" dirty="0">
                <a:effectLst>
                  <a:outerShdw blurRad="38100" dist="38100" dir="2700000" algn="tl">
                    <a:srgbClr val="000000">
                      <a:alpha val="43137"/>
                    </a:srgbClr>
                  </a:outerShdw>
                </a:effectLst>
                <a:latin typeface="system-ui"/>
              </a:rPr>
              <a:t>Six days you shall labor and do all your work, </a:t>
            </a:r>
            <a:r>
              <a:rPr lang="en-US" sz="3000" baseline="30000" dirty="0">
                <a:effectLst>
                  <a:outerShdw blurRad="38100" dist="38100" dir="2700000" algn="tl">
                    <a:srgbClr val="000000">
                      <a:alpha val="43137"/>
                    </a:srgbClr>
                  </a:outerShdw>
                </a:effectLst>
                <a:latin typeface="system-ui"/>
              </a:rPr>
              <a:t>10 </a:t>
            </a:r>
            <a:r>
              <a:rPr lang="en-US" sz="3000" dirty="0">
                <a:effectLst>
                  <a:outerShdw blurRad="38100" dist="38100" dir="2700000" algn="tl">
                    <a:srgbClr val="000000">
                      <a:alpha val="43137"/>
                    </a:srgbClr>
                  </a:outerShdw>
                </a:effectLst>
                <a:latin typeface="system-ui"/>
              </a:rPr>
              <a:t>but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is a sabbath of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baseline="30000" dirty="0">
                <a:effectLst>
                  <a:outerShdw blurRad="38100" dist="38100" dir="2700000" algn="tl">
                    <a:srgbClr val="000000">
                      <a:alpha val="43137"/>
                    </a:srgbClr>
                  </a:outerShdw>
                </a:effectLst>
                <a:latin typeface="system-ui"/>
              </a:rPr>
              <a:t>11 </a:t>
            </a:r>
            <a:r>
              <a:rPr lang="en-US" sz="3000" dirty="0">
                <a:effectLst>
                  <a:outerShdw blurRad="38100" dist="38100" dir="2700000" algn="tl">
                    <a:srgbClr val="000000">
                      <a:alpha val="43137"/>
                    </a:srgbClr>
                  </a:outerShdw>
                </a:effectLst>
                <a:latin typeface="system-ui"/>
              </a:rPr>
              <a:t>For in six days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made the heavens and the earth, the sea and all that is in them, and rested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therefore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rPr>
              <a:t>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as has not occurred since the beginning of the world until now, nor ever will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685800">
              <a:lnSpc>
                <a:spcPct val="90000"/>
              </a:lnSpc>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Jeremiah 30:7</a:t>
            </a:r>
            <a:endParaRPr lang="en-US" sz="360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6FCA6-832A-4A36-9F06-1CEF43989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AD112A09-D13A-4BCB-8BAA-51BFAEF15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23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0221830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CFAD-6AB4-4F98-942A-BF2EB7CDA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7BBBAD85-4DFB-416B-B8BA-362605FFFB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76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A0D-6743-4431-8DE6-10C3865AA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13:12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80" y="2457450"/>
            <a:ext cx="3135251" cy="2057400"/>
          </a:xfrm>
          <a:prstGeom prst="rect">
            <a:avLst/>
          </a:prstGeom>
        </p:spPr>
      </p:pic>
    </p:spTree>
    <p:extLst>
      <p:ext uri="{BB962C8B-B14F-4D97-AF65-F5344CB8AC3E}">
        <p14:creationId xmlns:p14="http://schemas.microsoft.com/office/powerpoint/2010/main" val="53070560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17034</TotalTime>
  <Words>11699</Words>
  <Application>Microsoft Office PowerPoint</Application>
  <PresentationFormat>On-screen Show (4:3)</PresentationFormat>
  <Paragraphs>884</Paragraphs>
  <Slides>188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188</vt:i4>
      </vt:variant>
    </vt:vector>
  </HeadingPairs>
  <TitlesOfParts>
    <vt:vector size="197" baseType="lpstr">
      <vt:lpstr>Abadi MT Condensed Light</vt:lpstr>
      <vt:lpstr>Arial</vt:lpstr>
      <vt:lpstr>Calibri</vt:lpstr>
      <vt:lpstr>Comic Sans MS</vt:lpstr>
      <vt:lpstr>OldCentury</vt:lpstr>
      <vt:lpstr>system-ui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PowerPoint Presentation</vt:lpstr>
      <vt:lpstr>Preview of Matthew 24–25</vt:lpstr>
      <vt:lpstr>Preview of Matthew 24–25</vt:lpstr>
      <vt:lpstr>PowerPoint Presentation</vt:lpstr>
      <vt:lpstr>PowerPoint Presentation</vt:lpstr>
      <vt:lpstr>PowerPoint Presentation</vt:lpstr>
      <vt:lpstr>Preview of Matthew 24–25</vt:lpstr>
      <vt:lpstr>Matthew’s Purposes</vt:lpstr>
      <vt:lpstr>Matthew’s Message</vt:lpstr>
      <vt:lpstr>Matthew &amp; the Kingdom</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Acts 7 – Stephen’s Speech</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Six Parts of a Suzerain-Vassal  Treaty in Deuteronomy</vt:lpstr>
      <vt:lpstr>PowerPoint Presentation</vt:lpstr>
      <vt:lpstr>Israel's Judgments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Messengers of the Kingdom In Matthew</vt:lpstr>
      <vt:lpstr>PowerPoint Presentation</vt:lpstr>
      <vt:lpstr>Matthew Outline</vt:lpstr>
      <vt:lpstr>Matthew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HANUKKAH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VII. The Second Advent  (Matthew 24:23-31)</vt:lpstr>
      <vt:lpstr>VII. The Second Advent  (Matthew 24:23-31)</vt:lpstr>
      <vt:lpstr>PowerPoint Presentation</vt:lpstr>
      <vt:lpstr>Satanic/Demonic Miracles</vt:lpstr>
      <vt:lpstr>VII. The Second Advent  (Matthew 24:23-31)</vt:lpstr>
      <vt:lpstr>PowerPoint Presentation</vt:lpstr>
      <vt:lpstr>Seven Bowls  (Revelation 16)</vt:lpstr>
      <vt:lpstr>Isaiah 13/Matthew 24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PowerPoint Presentation</vt:lpstr>
      <vt:lpstr>VIII. Eight Parabolic Exhortations  (Matthew 24:32–25:46)</vt:lpstr>
      <vt:lpstr>VIII. Eight Parabolic Exhortations  (Matthew 24:32–25:46)</vt:lpstr>
      <vt:lpstr>CONNECTING  REV 12 &amp; ANTI-SEMITISM</vt:lpstr>
      <vt:lpstr>PowerPoint Presentation</vt:lpstr>
      <vt:lpstr>Conclusion</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Rapture - Olivet Discourse</dc:title>
  <dc:subject>Rapture - Olivet Discourse</dc:subject>
  <dc:creator>A. Woods</dc:creator>
  <dc:description>Modified by Jim McGowan</dc:description>
  <cp:lastModifiedBy>Andy Woods</cp:lastModifiedBy>
  <cp:revision>1903</cp:revision>
  <cp:lastPrinted>2017-09-05T14:47:13Z</cp:lastPrinted>
  <dcterms:created xsi:type="dcterms:W3CDTF">2009-03-17T12:21:13Z</dcterms:created>
  <dcterms:modified xsi:type="dcterms:W3CDTF">2020-09-26T16:03:12Z</dcterms:modified>
</cp:coreProperties>
</file>