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handoutMasterIdLst>
    <p:handoutMasterId r:id="rId51"/>
  </p:handoutMasterIdLst>
  <p:sldIdLst>
    <p:sldId id="435" r:id="rId3"/>
    <p:sldId id="6809" r:id="rId4"/>
    <p:sldId id="6810" r:id="rId5"/>
    <p:sldId id="6834" r:id="rId6"/>
    <p:sldId id="6823" r:id="rId7"/>
    <p:sldId id="6825" r:id="rId8"/>
    <p:sldId id="5221" r:id="rId9"/>
    <p:sldId id="6826" r:id="rId10"/>
    <p:sldId id="6827" r:id="rId11"/>
    <p:sldId id="6835" r:id="rId12"/>
    <p:sldId id="6828" r:id="rId13"/>
    <p:sldId id="2380" r:id="rId14"/>
    <p:sldId id="4907" r:id="rId15"/>
    <p:sldId id="6824" r:id="rId16"/>
    <p:sldId id="6782" r:id="rId17"/>
    <p:sldId id="6771" r:id="rId18"/>
    <p:sldId id="5555" r:id="rId19"/>
    <p:sldId id="5638" r:id="rId20"/>
    <p:sldId id="5265" r:id="rId21"/>
    <p:sldId id="6829" r:id="rId22"/>
    <p:sldId id="2064" r:id="rId23"/>
    <p:sldId id="6789" r:id="rId24"/>
    <p:sldId id="271" r:id="rId25"/>
    <p:sldId id="460" r:id="rId26"/>
    <p:sldId id="275" r:id="rId27"/>
    <p:sldId id="6836" r:id="rId28"/>
    <p:sldId id="6811" r:id="rId29"/>
    <p:sldId id="6837" r:id="rId30"/>
    <p:sldId id="6842" r:id="rId31"/>
    <p:sldId id="6830" r:id="rId32"/>
    <p:sldId id="6831" r:id="rId33"/>
    <p:sldId id="2931" r:id="rId34"/>
    <p:sldId id="6803" r:id="rId35"/>
    <p:sldId id="6838" r:id="rId36"/>
    <p:sldId id="6839" r:id="rId37"/>
    <p:sldId id="4853" r:id="rId38"/>
    <p:sldId id="6840" r:id="rId39"/>
    <p:sldId id="461" r:id="rId40"/>
    <p:sldId id="6819" r:id="rId41"/>
    <p:sldId id="6820" r:id="rId42"/>
    <p:sldId id="5942" r:id="rId43"/>
    <p:sldId id="3742" r:id="rId44"/>
    <p:sldId id="6821" r:id="rId45"/>
    <p:sldId id="5138" r:id="rId46"/>
    <p:sldId id="6832" r:id="rId47"/>
    <p:sldId id="6833" r:id="rId48"/>
    <p:sldId id="6791" r:id="rId49"/>
    <p:sldId id="6841" r:id="rId5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6353" autoAdjust="0"/>
  </p:normalViewPr>
  <p:slideViewPr>
    <p:cSldViewPr>
      <p:cViewPr varScale="1">
        <p:scale>
          <a:sx n="57" d="100"/>
          <a:sy n="57" d="100"/>
        </p:scale>
        <p:origin x="7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8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2064513" y="180762"/>
            <a:ext cx="3847253" cy="547446"/>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 – 003 - James 1:1-18</a:t>
            </a:r>
          </a:p>
          <a:p>
            <a:pPr>
              <a:defRPr/>
            </a:pPr>
            <a:r>
              <a:rPr lang="en-US" sz="1500" dirty="0"/>
              <a:t>09-16-2020</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522673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9/16/2020</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0" y="1600200"/>
            <a:ext cx="4572000" cy="25908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Salutation – Jas 1:1</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ea typeface="+mn-ea"/>
                <a:cs typeface="+mn-cs"/>
              </a:rPr>
              <a:t>Writer – Jas 1:1a</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Audience – Jas 1:1b</a:t>
            </a:r>
          </a:p>
        </p:txBody>
      </p:sp>
      <p:pic>
        <p:nvPicPr>
          <p:cNvPr id="2" name="Picture 1">
            <a:extLst>
              <a:ext uri="{FF2B5EF4-FFF2-40B4-BE49-F238E27FC236}">
                <a16:creationId xmlns:a16="http://schemas.microsoft.com/office/drawing/2014/main" id="{B595EE41-9CC9-4536-9FF6-B398F722CF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0" y="40386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68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667000"/>
          </a:xfrm>
        </p:spPr>
        <p:txBody>
          <a:bodyPr/>
          <a:lstStyle/>
          <a:p>
            <a:pPr algn="ctr" defTabSz="685800">
              <a:spcBef>
                <a:spcPts val="0"/>
              </a:spcBef>
              <a:spcAft>
                <a:spcPts val="1200"/>
              </a:spcAft>
              <a:buClr>
                <a:srgbClr val="00FFFF"/>
              </a:buClr>
              <a:buNone/>
              <a:defRPr/>
            </a:pPr>
            <a:r>
              <a:rPr lang="en-US" sz="4000" kern="1200" dirty="0">
                <a:solidFill>
                  <a:srgbClr val="00FFFF"/>
                </a:solidFill>
                <a:cs typeface="Calibri" panose="020F0502020204030204" pitchFamily="34" charset="0"/>
              </a:rPr>
              <a:t>James 1:1</a:t>
            </a:r>
          </a:p>
          <a:p>
            <a:pPr marL="0" indent="0" algn="just">
              <a:spcBef>
                <a:spcPts val="0"/>
              </a:spcBef>
              <a:buNone/>
            </a:pPr>
            <a:r>
              <a:rPr lang="en-US" sz="3600" dirty="0">
                <a:effectLst>
                  <a:outerShdw blurRad="38100" dist="38100" dir="2700000" algn="tl">
                    <a:srgbClr val="000000">
                      <a:alpha val="43137"/>
                    </a:srgbClr>
                  </a:outerShdw>
                </a:effectLst>
              </a:rPr>
              <a:t>“James, a bond-servant of God and of the Lord Jesus Christ, To </a:t>
            </a:r>
            <a:r>
              <a:rPr lang="en-US" sz="3600" b="1" u="sng" dirty="0">
                <a:solidFill>
                  <a:srgbClr val="FFFFCC"/>
                </a:solidFill>
                <a:effectLst>
                  <a:outerShdw blurRad="38100" dist="38100" dir="2700000" algn="tl">
                    <a:srgbClr val="000000">
                      <a:alpha val="43137"/>
                    </a:srgbClr>
                  </a:outerShdw>
                </a:effectLst>
              </a:rPr>
              <a:t>the twelve tribes</a:t>
            </a:r>
            <a:r>
              <a:rPr lang="en-US" sz="3600" dirty="0">
                <a:effectLst>
                  <a:outerShdw blurRad="38100" dist="38100" dir="2700000" algn="tl">
                    <a:srgbClr val="000000">
                      <a:alpha val="43137"/>
                    </a:srgbClr>
                  </a:outerShdw>
                </a:effectLst>
              </a:rPr>
              <a:t> who are dispersed abroad: Greetings.”</a:t>
            </a:r>
          </a:p>
        </p:txBody>
      </p:sp>
      <p:pic>
        <p:nvPicPr>
          <p:cNvPr id="4" name="Picture 2">
            <a:extLst>
              <a:ext uri="{FF2B5EF4-FFF2-40B4-BE49-F238E27FC236}">
                <a16:creationId xmlns:a16="http://schemas.microsoft.com/office/drawing/2014/main" id="{B4F605DF-50C1-4C8B-BB46-F993790A8F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0" y="30480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0802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228600" y="1143001"/>
            <a:ext cx="8305800" cy="2438399"/>
          </a:xfrm>
        </p:spPr>
        <p:txBody>
          <a:bodyPr/>
          <a:lstStyle/>
          <a:p>
            <a:pPr marL="457200" indent="-457200">
              <a:spcBef>
                <a:spcPts val="0"/>
              </a:spcBef>
              <a:spcAft>
                <a:spcPts val="36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36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3600"/>
              </a:spcAft>
              <a:defRPr/>
            </a:pPr>
            <a:r>
              <a:rPr lang="en-US" dirty="0">
                <a:effectLst>
                  <a:outerShdw blurRad="38100" dist="38100" dir="2700000" algn="tl">
                    <a:srgbClr val="000000">
                      <a:alpha val="43137"/>
                    </a:srgbClr>
                  </a:outerShdw>
                </a:effectLst>
              </a:rPr>
              <a:t>Babylonian captivity in 586 B.C. (2 Kgs. 25) </a:t>
            </a:r>
          </a:p>
        </p:txBody>
      </p:sp>
      <p:pic>
        <p:nvPicPr>
          <p:cNvPr id="5"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7221" y="3810000"/>
            <a:ext cx="2669558" cy="2743200"/>
          </a:xfrm>
          <a:prstGeom prst="rect">
            <a:avLst/>
          </a:prstGeom>
          <a:noFill/>
          <a:ln w="9525">
            <a:noFill/>
            <a:miter lim="800000"/>
            <a:headEnd/>
            <a:tailEnd/>
          </a:ln>
        </p:spPr>
      </p:pic>
    </p:spTree>
    <p:extLst>
      <p:ext uri="{BB962C8B-B14F-4D97-AF65-F5344CB8AC3E}">
        <p14:creationId xmlns:p14="http://schemas.microsoft.com/office/powerpoint/2010/main" val="199916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76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667000"/>
          </a:xfrm>
        </p:spPr>
        <p:txBody>
          <a:bodyPr/>
          <a:lstStyle/>
          <a:p>
            <a:pPr algn="ctr" defTabSz="685800">
              <a:spcBef>
                <a:spcPts val="0"/>
              </a:spcBef>
              <a:spcAft>
                <a:spcPts val="1200"/>
              </a:spcAft>
              <a:buClr>
                <a:srgbClr val="00FFFF"/>
              </a:buClr>
              <a:buNone/>
              <a:defRPr/>
            </a:pPr>
            <a:r>
              <a:rPr lang="en-US" sz="4000" kern="1200" dirty="0">
                <a:solidFill>
                  <a:srgbClr val="00FFFF"/>
                </a:solidFill>
                <a:cs typeface="Calibri" panose="020F0502020204030204" pitchFamily="34" charset="0"/>
              </a:rPr>
              <a:t>James 1:1</a:t>
            </a:r>
          </a:p>
          <a:p>
            <a:pPr marL="0" indent="0" algn="just">
              <a:spcBef>
                <a:spcPts val="0"/>
              </a:spcBef>
              <a:buNone/>
            </a:pPr>
            <a:r>
              <a:rPr lang="en-US" sz="3600" dirty="0">
                <a:effectLst>
                  <a:outerShdw blurRad="38100" dist="38100" dir="2700000" algn="tl">
                    <a:srgbClr val="000000">
                      <a:alpha val="43137"/>
                    </a:srgbClr>
                  </a:outerShdw>
                </a:effectLst>
              </a:rPr>
              <a:t>“James, a bond-servant of God and of the Lord Jesus Christ, To the twelve tribes who are </a:t>
            </a:r>
            <a:r>
              <a:rPr lang="en-US" sz="3600" b="1" u="sng" dirty="0">
                <a:solidFill>
                  <a:srgbClr val="FFFFCC"/>
                </a:solidFill>
                <a:effectLst>
                  <a:outerShdw blurRad="38100" dist="38100" dir="2700000" algn="tl">
                    <a:srgbClr val="000000">
                      <a:alpha val="43137"/>
                    </a:srgbClr>
                  </a:outerShdw>
                </a:effectLst>
              </a:rPr>
              <a:t>dispersed abroad [</a:t>
            </a:r>
            <a:r>
              <a:rPr lang="en-US" sz="3600" b="1" i="1" u="sng" dirty="0">
                <a:solidFill>
                  <a:srgbClr val="FFFFCC"/>
                </a:solidFill>
                <a:effectLst>
                  <a:outerShdw blurRad="38100" dist="38100" dir="2700000" algn="tl">
                    <a:srgbClr val="000000">
                      <a:alpha val="43137"/>
                    </a:srgbClr>
                  </a:outerShdw>
                </a:effectLst>
              </a:rPr>
              <a:t>diaspora</a:t>
            </a:r>
            <a:r>
              <a:rPr lang="en-US" sz="3600" b="1" u="sng"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Greetings.”</a:t>
            </a:r>
          </a:p>
        </p:txBody>
      </p:sp>
      <p:pic>
        <p:nvPicPr>
          <p:cNvPr id="4" name="Picture 2">
            <a:extLst>
              <a:ext uri="{FF2B5EF4-FFF2-40B4-BE49-F238E27FC236}">
                <a16:creationId xmlns:a16="http://schemas.microsoft.com/office/drawing/2014/main" id="{B4F605DF-50C1-4C8B-BB46-F993790A8F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0" y="30480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1731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algn="ctr" defTabSz="685800">
              <a:spcBef>
                <a:spcPts val="0"/>
              </a:spcBef>
              <a:spcAft>
                <a:spcPts val="1200"/>
              </a:spcAft>
              <a:buClr>
                <a:srgbClr val="00FFFF"/>
              </a:buClr>
              <a:buNone/>
              <a:defRPr/>
            </a:pPr>
            <a:r>
              <a:rPr lang="en-US" sz="4000" kern="1200" dirty="0">
                <a:solidFill>
                  <a:srgbClr val="00FFFF"/>
                </a:solidFill>
                <a:cs typeface="Calibri" panose="020F0502020204030204" pitchFamily="34" charset="0"/>
              </a:rPr>
              <a:t>Acts 8:3-4; 11:19</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rPr>
              <a:t>3 </a:t>
            </a:r>
            <a:r>
              <a:rPr lang="en-US" dirty="0">
                <a:effectLst>
                  <a:outerShdw blurRad="38100" dist="38100" dir="2700000" algn="tl">
                    <a:srgbClr val="000000">
                      <a:alpha val="43137"/>
                    </a:srgbClr>
                  </a:outerShdw>
                </a:effectLst>
              </a:rPr>
              <a:t>But </a:t>
            </a:r>
            <a:r>
              <a:rPr lang="en-US" b="1" u="sng" dirty="0">
                <a:solidFill>
                  <a:srgbClr val="FFFFCC"/>
                </a:solidFill>
                <a:effectLst>
                  <a:outerShdw blurRad="38100" dist="38100" dir="2700000" algn="tl">
                    <a:srgbClr val="000000">
                      <a:alpha val="43137"/>
                    </a:srgbClr>
                  </a:outerShdw>
                </a:effectLst>
              </a:rPr>
              <a:t>Saul</a:t>
            </a:r>
            <a:r>
              <a:rPr lang="en-US" dirty="0">
                <a:effectLst>
                  <a:outerShdw blurRad="38100" dist="38100" dir="2700000" algn="tl">
                    <a:srgbClr val="000000">
                      <a:alpha val="43137"/>
                    </a:srgbClr>
                  </a:outerShdw>
                </a:effectLst>
              </a:rPr>
              <a:t> began ravaging the church, entering house after house, and dragging off men and women, he would put them in prison. </a:t>
            </a:r>
            <a:r>
              <a:rPr lang="en-US" baseline="30000" dirty="0">
                <a:effectLst/>
              </a:rPr>
              <a:t>4</a:t>
            </a:r>
            <a:r>
              <a:rPr lang="en-US" dirty="0">
                <a:effectLst>
                  <a:outerShdw blurRad="38100" dist="38100" dir="2700000" algn="tl">
                    <a:srgbClr val="000000">
                      <a:alpha val="43137"/>
                    </a:srgbClr>
                  </a:outerShdw>
                </a:effectLst>
              </a:rPr>
              <a:t> Therefore, those who had been </a:t>
            </a:r>
            <a:r>
              <a:rPr lang="en-US" b="1" u="sng" dirty="0">
                <a:solidFill>
                  <a:srgbClr val="FFFFCC"/>
                </a:solidFill>
                <a:effectLst>
                  <a:outerShdw blurRad="38100" dist="38100" dir="2700000" algn="tl">
                    <a:srgbClr val="000000">
                      <a:alpha val="43137"/>
                    </a:srgbClr>
                  </a:outerShdw>
                </a:effectLst>
              </a:rPr>
              <a:t>scattered</a:t>
            </a:r>
            <a:r>
              <a:rPr lang="en-US" dirty="0">
                <a:effectLst>
                  <a:outerShdw blurRad="38100" dist="38100" dir="2700000" algn="tl">
                    <a:srgbClr val="000000">
                      <a:alpha val="43137"/>
                    </a:srgbClr>
                  </a:outerShdw>
                </a:effectLst>
              </a:rPr>
              <a:t> went about preaching the word…</a:t>
            </a:r>
            <a:r>
              <a:rPr lang="en-US" baseline="30000" dirty="0">
                <a:effectLst/>
              </a:rPr>
              <a:t>11:19 </a:t>
            </a:r>
            <a:r>
              <a:rPr lang="en-US" dirty="0">
                <a:effectLst>
                  <a:outerShdw blurRad="38100" dist="38100" dir="2700000" algn="tl">
                    <a:srgbClr val="000000">
                      <a:alpha val="43137"/>
                    </a:srgbClr>
                  </a:outerShdw>
                </a:effectLst>
              </a:rPr>
              <a:t>So then those who were </a:t>
            </a:r>
            <a:r>
              <a:rPr lang="en-US" b="1" u="sng" dirty="0">
                <a:solidFill>
                  <a:srgbClr val="FFFFCC"/>
                </a:solidFill>
                <a:effectLst>
                  <a:outerShdw blurRad="38100" dist="38100" dir="2700000" algn="tl">
                    <a:srgbClr val="000000">
                      <a:alpha val="43137"/>
                    </a:srgbClr>
                  </a:outerShdw>
                </a:effectLst>
              </a:rPr>
              <a:t>scattered</a:t>
            </a:r>
            <a:r>
              <a:rPr lang="en-US" dirty="0">
                <a:effectLst>
                  <a:outerShdw blurRad="38100" dist="38100" dir="2700000" algn="tl">
                    <a:srgbClr val="000000">
                      <a:alpha val="43137"/>
                    </a:srgbClr>
                  </a:outerShdw>
                </a:effectLst>
              </a:rPr>
              <a:t> because of the persecution that occurred in connection with Stephen made their way to Phoenicia and Cyprus and Antioch, speaking the word to no one except to Jews alone.”</a:t>
            </a:r>
          </a:p>
        </p:txBody>
      </p:sp>
    </p:spTree>
    <p:extLst>
      <p:ext uri="{BB962C8B-B14F-4D97-AF65-F5344CB8AC3E}">
        <p14:creationId xmlns:p14="http://schemas.microsoft.com/office/powerpoint/2010/main" val="36993059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C28E850-73BB-4EF0-965E-DBF4A412D29F}"/>
              </a:ext>
            </a:extLst>
          </p:cNvPr>
          <p:cNvSpPr>
            <a:spLocks noGrp="1"/>
          </p:cNvSpPr>
          <p:nvPr>
            <p:ph type="title" idx="4294967295"/>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Map of Ancient Near East</a:t>
            </a:r>
          </a:p>
        </p:txBody>
      </p:sp>
      <p:pic>
        <p:nvPicPr>
          <p:cNvPr id="25603" name="Content Placeholder 5" descr="babylon map.gif">
            <a:extLst>
              <a:ext uri="{FF2B5EF4-FFF2-40B4-BE49-F238E27FC236}">
                <a16:creationId xmlns:a16="http://schemas.microsoft.com/office/drawing/2014/main" id="{060901CC-F444-4064-A91B-9532AD24E920}"/>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rcRect t="1295" b="39117"/>
          <a:stretch>
            <a:fillRect/>
          </a:stretch>
        </p:blipFill>
        <p:spPr>
          <a:xfrm>
            <a:off x="227868" y="1484698"/>
            <a:ext cx="8688264" cy="5029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7A367AF9-CE6C-406A-AF86-1249B3257C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3810000"/>
            <a:ext cx="2438400" cy="2133600"/>
          </a:xfrm>
          <a:prstGeom prst="rect">
            <a:avLst/>
          </a:prstGeom>
        </p:spPr>
      </p:pic>
    </p:spTree>
    <p:extLst>
      <p:ext uri="{BB962C8B-B14F-4D97-AF65-F5344CB8AC3E}">
        <p14:creationId xmlns:p14="http://schemas.microsoft.com/office/powerpoint/2010/main" val="1515259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942167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15DA11-AC36-4082-A3A5-7FF1DD3347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971800"/>
          </a:xfrm>
        </p:spPr>
        <p:txBody>
          <a:bodyPr/>
          <a:lstStyle/>
          <a:p>
            <a:pPr algn="ctr" defTabSz="685800">
              <a:spcBef>
                <a:spcPts val="0"/>
              </a:spcBef>
              <a:spcAft>
                <a:spcPts val="1200"/>
              </a:spcAft>
              <a:buClr>
                <a:srgbClr val="00FFFF"/>
              </a:buClr>
              <a:buNone/>
              <a:defRPr/>
            </a:pPr>
            <a:r>
              <a:rPr lang="en-US" altLang="en-US" sz="4000" kern="1200" dirty="0">
                <a:solidFill>
                  <a:srgbClr val="00FFFF"/>
                </a:solidFill>
                <a:cs typeface="Calibri" panose="020F0502020204030204" pitchFamily="34" charset="0"/>
              </a:rPr>
              <a:t>1 Peter 1:1</a:t>
            </a:r>
            <a:endParaRPr lang="en-US" sz="4000" kern="1200" dirty="0">
              <a:solidFill>
                <a:srgbClr val="00FFFF"/>
              </a:solidFill>
              <a:cs typeface="Calibri" panose="020F0502020204030204" pitchFamily="34" charset="0"/>
            </a:endParaRPr>
          </a:p>
          <a:p>
            <a:pPr marL="0" indent="0" algn="just">
              <a:spcBef>
                <a:spcPts val="0"/>
              </a:spcBef>
              <a:buNone/>
            </a:pPr>
            <a:r>
              <a:rPr lang="en-US" sz="3600" dirty="0">
                <a:effectLst>
                  <a:outerShdw blurRad="38100" dist="38100" dir="2700000" algn="tl">
                    <a:srgbClr val="000000">
                      <a:alpha val="43137"/>
                    </a:srgbClr>
                  </a:outerShdw>
                </a:effectLst>
              </a:rPr>
              <a:t>“To those who reside as aliens, </a:t>
            </a:r>
            <a:r>
              <a:rPr lang="en-US" sz="3600" b="1" u="sng" dirty="0">
                <a:solidFill>
                  <a:srgbClr val="FFFFCC"/>
                </a:solidFill>
                <a:effectLst>
                  <a:outerShdw blurRad="38100" dist="38100" dir="2700000" algn="tl">
                    <a:srgbClr val="000000">
                      <a:alpha val="43137"/>
                    </a:srgbClr>
                  </a:outerShdw>
                </a:effectLst>
              </a:rPr>
              <a:t>scattered [</a:t>
            </a:r>
            <a:r>
              <a:rPr lang="en-US" sz="3600" b="1" i="1" u="sng" dirty="0">
                <a:solidFill>
                  <a:srgbClr val="FFFFCC"/>
                </a:solidFill>
                <a:effectLst>
                  <a:outerShdw blurRad="38100" dist="38100" dir="2700000" algn="tl">
                    <a:srgbClr val="000000">
                      <a:alpha val="43137"/>
                    </a:srgbClr>
                  </a:outerShdw>
                </a:effectLst>
              </a:rPr>
              <a:t>diaspora</a:t>
            </a:r>
            <a:r>
              <a:rPr lang="en-US" sz="3600" b="1" u="sng"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throughout Pontus, Galatia, Cappadocia, Asia, and Bithynia, who are chosen.”</a:t>
            </a:r>
          </a:p>
        </p:txBody>
      </p:sp>
      <p:pic>
        <p:nvPicPr>
          <p:cNvPr id="6" name="Picture 6" descr="http://www.maggiesnotebook.com/wp-content/uploads/2011/08/Apostle_John_35.jpg">
            <a:extLst>
              <a:ext uri="{FF2B5EF4-FFF2-40B4-BE49-F238E27FC236}">
                <a16:creationId xmlns:a16="http://schemas.microsoft.com/office/drawing/2014/main" id="{1FBA31CC-9D1D-46AD-A1C8-E48E8ED037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7547" y="3048000"/>
            <a:ext cx="1508906" cy="18288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7802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marL="342900" indent="-342900"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Galatians 2:7-8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on the contrary, seeing that I had been entrusted with the gospel to the uncircumcised,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 as Peter had been to the circumcised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effectually worked for Peter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apostleship to the circumcised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effectually worked for me also to the Gentiles).”</a:t>
            </a:r>
          </a:p>
        </p:txBody>
      </p:sp>
    </p:spTree>
    <p:extLst>
      <p:ext uri="{BB962C8B-B14F-4D97-AF65-F5344CB8AC3E}">
        <p14:creationId xmlns:p14="http://schemas.microsoft.com/office/powerpoint/2010/main" val="15369050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667000"/>
          </a:xfrm>
        </p:spPr>
        <p:txBody>
          <a:bodyPr/>
          <a:lstStyle/>
          <a:p>
            <a:pPr algn="ctr" defTabSz="685800">
              <a:spcBef>
                <a:spcPts val="0"/>
              </a:spcBef>
              <a:spcAft>
                <a:spcPts val="1200"/>
              </a:spcAft>
              <a:buClr>
                <a:srgbClr val="00FFFF"/>
              </a:buClr>
              <a:buNone/>
              <a:defRPr/>
            </a:pPr>
            <a:r>
              <a:rPr lang="en-US" sz="4000" kern="1200" dirty="0">
                <a:solidFill>
                  <a:srgbClr val="00FFFF"/>
                </a:solidFill>
                <a:cs typeface="Calibri" panose="020F0502020204030204" pitchFamily="34" charset="0"/>
              </a:rPr>
              <a:t>James 1:1</a:t>
            </a:r>
          </a:p>
          <a:p>
            <a:pPr marL="0" indent="0" algn="just">
              <a:spcBef>
                <a:spcPts val="0"/>
              </a:spcBef>
              <a:buNone/>
            </a:pPr>
            <a:r>
              <a:rPr lang="en-US" sz="3600" dirty="0">
                <a:effectLst>
                  <a:outerShdw blurRad="38100" dist="38100" dir="2700000" algn="tl">
                    <a:srgbClr val="000000">
                      <a:alpha val="43137"/>
                    </a:srgbClr>
                  </a:outerShdw>
                </a:effectLst>
              </a:rPr>
              <a:t>“James, a bond-servant of God and of the Lord Jesus Christ, To the twelve tribes who are dispersed abroad: </a:t>
            </a:r>
            <a:r>
              <a:rPr lang="en-US" sz="3600" b="1" u="sng" dirty="0">
                <a:solidFill>
                  <a:srgbClr val="FFFFCC"/>
                </a:solidFill>
                <a:effectLst>
                  <a:outerShdw blurRad="38100" dist="38100" dir="2700000" algn="tl">
                    <a:srgbClr val="000000">
                      <a:alpha val="43137"/>
                    </a:srgbClr>
                  </a:outerShdw>
                </a:effectLst>
              </a:rPr>
              <a:t>Greetings</a:t>
            </a:r>
            <a:r>
              <a:rPr lang="en-US" sz="3600" dirty="0">
                <a:effectLst>
                  <a:outerShdw blurRad="38100" dist="38100" dir="2700000" algn="tl">
                    <a:srgbClr val="000000">
                      <a:alpha val="43137"/>
                    </a:srgbClr>
                  </a:outerShdw>
                </a:effectLst>
              </a:rPr>
              <a:t>.”</a:t>
            </a:r>
          </a:p>
        </p:txBody>
      </p:sp>
      <p:pic>
        <p:nvPicPr>
          <p:cNvPr id="4" name="Picture 2">
            <a:extLst>
              <a:ext uri="{FF2B5EF4-FFF2-40B4-BE49-F238E27FC236}">
                <a16:creationId xmlns:a16="http://schemas.microsoft.com/office/drawing/2014/main" id="{B4F605DF-50C1-4C8B-BB46-F993790A8F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0" y="30480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7247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Wisdom (James 3:13</a:t>
            </a:r>
            <a:r>
              <a:rPr lang="en-US" dirty="0">
                <a:cs typeface="Calibri" panose="020F0502020204030204" pitchFamily="34" charset="0"/>
              </a:rPr>
              <a:t>‒5:20)</a:t>
            </a:r>
            <a:endParaRPr lang="en-US" dirty="0"/>
          </a:p>
        </p:txBody>
      </p:sp>
      <p:pic>
        <p:nvPicPr>
          <p:cNvPr id="3" name="Picture 1">
            <a:extLst>
              <a:ext uri="{FF2B5EF4-FFF2-40B4-BE49-F238E27FC236}">
                <a16:creationId xmlns:a16="http://schemas.microsoft.com/office/drawing/2014/main" id="{EA595C26-B8BC-41E4-93B1-CB3A6BD880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3810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Wisdom (James 3:13</a:t>
            </a:r>
            <a:r>
              <a:rPr lang="en-US" dirty="0">
                <a:cs typeface="Calibri" panose="020F0502020204030204" pitchFamily="34" charset="0"/>
              </a:rPr>
              <a:t>‒5:20)</a:t>
            </a:r>
            <a:endParaRPr lang="en-US" dirty="0"/>
          </a:p>
        </p:txBody>
      </p:sp>
      <p:pic>
        <p:nvPicPr>
          <p:cNvPr id="3" name="Picture 1">
            <a:extLst>
              <a:ext uri="{FF2B5EF4-FFF2-40B4-BE49-F238E27FC236}">
                <a16:creationId xmlns:a16="http://schemas.microsoft.com/office/drawing/2014/main" id="{CD686809-422C-4B33-8BE4-2FC096CA90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3810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69342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6934200" cy="3114676"/>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126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Why Rejoice During Trials?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1:2-12)</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6868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patience &amp; maturity (1:2-8)</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intimacy &amp; dependence upon God (1:9-11)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will be rewarded for enduring trials (1:12)</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917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Why Rejoice During Trials?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1:2-12)</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686800" cy="31242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Trials produce patience &amp; maturity (1:2-8)</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intimacy &amp; dependence upon God (1:9-11)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will be rewarded for enduring trials (1:12)</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54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algn="ctr" defTabSz="685800">
              <a:spcBef>
                <a:spcPts val="0"/>
              </a:spcBef>
              <a:spcAft>
                <a:spcPts val="1200"/>
              </a:spcAft>
              <a:buClr>
                <a:srgbClr val="00FFFF"/>
              </a:buClr>
              <a:buNone/>
              <a:defRPr/>
            </a:pPr>
            <a:r>
              <a:rPr lang="en-US" sz="4000" kern="1200" dirty="0">
                <a:solidFill>
                  <a:srgbClr val="00FFFF"/>
                </a:solidFill>
                <a:cs typeface="Calibri" panose="020F0502020204030204" pitchFamily="34" charset="0"/>
              </a:rPr>
              <a:t>Acts 8:3-4; 11:19</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rPr>
              <a:t>3 </a:t>
            </a:r>
            <a:r>
              <a:rPr lang="en-US" dirty="0">
                <a:effectLst>
                  <a:outerShdw blurRad="38100" dist="38100" dir="2700000" algn="tl">
                    <a:srgbClr val="000000">
                      <a:alpha val="43137"/>
                    </a:srgbClr>
                  </a:outerShdw>
                </a:effectLst>
              </a:rPr>
              <a:t>But </a:t>
            </a:r>
            <a:r>
              <a:rPr lang="en-US" b="1" u="sng" dirty="0">
                <a:solidFill>
                  <a:srgbClr val="FFFFCC"/>
                </a:solidFill>
                <a:effectLst>
                  <a:outerShdw blurRad="38100" dist="38100" dir="2700000" algn="tl">
                    <a:srgbClr val="000000">
                      <a:alpha val="43137"/>
                    </a:srgbClr>
                  </a:outerShdw>
                </a:effectLst>
              </a:rPr>
              <a:t>Saul</a:t>
            </a:r>
            <a:r>
              <a:rPr lang="en-US" dirty="0">
                <a:effectLst>
                  <a:outerShdw blurRad="38100" dist="38100" dir="2700000" algn="tl">
                    <a:srgbClr val="000000">
                      <a:alpha val="43137"/>
                    </a:srgbClr>
                  </a:outerShdw>
                </a:effectLst>
              </a:rPr>
              <a:t> began ravaging the church, entering house after house, and dragging off men and women, he would put them in prison. </a:t>
            </a:r>
            <a:r>
              <a:rPr lang="en-US" baseline="30000" dirty="0">
                <a:effectLst/>
              </a:rPr>
              <a:t>4</a:t>
            </a:r>
            <a:r>
              <a:rPr lang="en-US" dirty="0">
                <a:effectLst>
                  <a:outerShdw blurRad="38100" dist="38100" dir="2700000" algn="tl">
                    <a:srgbClr val="000000">
                      <a:alpha val="43137"/>
                    </a:srgbClr>
                  </a:outerShdw>
                </a:effectLst>
              </a:rPr>
              <a:t> Therefore, those who had been </a:t>
            </a:r>
            <a:r>
              <a:rPr lang="en-US" b="1" u="sng" dirty="0">
                <a:solidFill>
                  <a:srgbClr val="FFFFCC"/>
                </a:solidFill>
                <a:effectLst>
                  <a:outerShdw blurRad="38100" dist="38100" dir="2700000" algn="tl">
                    <a:srgbClr val="000000">
                      <a:alpha val="43137"/>
                    </a:srgbClr>
                  </a:outerShdw>
                </a:effectLst>
              </a:rPr>
              <a:t>scattered</a:t>
            </a:r>
            <a:r>
              <a:rPr lang="en-US" dirty="0">
                <a:effectLst>
                  <a:outerShdw blurRad="38100" dist="38100" dir="2700000" algn="tl">
                    <a:srgbClr val="000000">
                      <a:alpha val="43137"/>
                    </a:srgbClr>
                  </a:outerShdw>
                </a:effectLst>
              </a:rPr>
              <a:t> went about preaching the word…</a:t>
            </a:r>
            <a:r>
              <a:rPr lang="en-US" baseline="30000" dirty="0">
                <a:effectLst/>
              </a:rPr>
              <a:t>11:19 </a:t>
            </a:r>
            <a:r>
              <a:rPr lang="en-US" dirty="0">
                <a:effectLst>
                  <a:outerShdw blurRad="38100" dist="38100" dir="2700000" algn="tl">
                    <a:srgbClr val="000000">
                      <a:alpha val="43137"/>
                    </a:srgbClr>
                  </a:outerShdw>
                </a:effectLst>
              </a:rPr>
              <a:t>So then those who were </a:t>
            </a:r>
            <a:r>
              <a:rPr lang="en-US" b="1" u="sng" dirty="0">
                <a:solidFill>
                  <a:srgbClr val="FFFFCC"/>
                </a:solidFill>
                <a:effectLst>
                  <a:outerShdw blurRad="38100" dist="38100" dir="2700000" algn="tl">
                    <a:srgbClr val="000000">
                      <a:alpha val="43137"/>
                    </a:srgbClr>
                  </a:outerShdw>
                </a:effectLst>
              </a:rPr>
              <a:t>scattered</a:t>
            </a:r>
            <a:r>
              <a:rPr lang="en-US" dirty="0">
                <a:effectLst>
                  <a:outerShdw blurRad="38100" dist="38100" dir="2700000" algn="tl">
                    <a:srgbClr val="000000">
                      <a:alpha val="43137"/>
                    </a:srgbClr>
                  </a:outerShdw>
                </a:effectLst>
              </a:rPr>
              <a:t> because of the persecution that occurred in connection with Stephen made their way to Phoenicia and Cyprus and Antioch, speaking the word to no one except to Jews alone.”</a:t>
            </a:r>
          </a:p>
        </p:txBody>
      </p:sp>
    </p:spTree>
    <p:extLst>
      <p:ext uri="{BB962C8B-B14F-4D97-AF65-F5344CB8AC3E}">
        <p14:creationId xmlns:p14="http://schemas.microsoft.com/office/powerpoint/2010/main" val="10721626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0" y="1600200"/>
            <a:ext cx="4572000" cy="25908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Salutation – Jas 1:1</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Writer – Jas 1:1a</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Audience – Jas 1:1b</a:t>
            </a:r>
          </a:p>
        </p:txBody>
      </p:sp>
      <p:pic>
        <p:nvPicPr>
          <p:cNvPr id="2" name="Picture 1">
            <a:extLst>
              <a:ext uri="{FF2B5EF4-FFF2-40B4-BE49-F238E27FC236}">
                <a16:creationId xmlns:a16="http://schemas.microsoft.com/office/drawing/2014/main" id="{B595EE41-9CC9-4536-9FF6-B398F722CF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0" y="40386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440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C28E850-73BB-4EF0-965E-DBF4A412D29F}"/>
              </a:ext>
            </a:extLst>
          </p:cNvPr>
          <p:cNvSpPr>
            <a:spLocks noGrp="1"/>
          </p:cNvSpPr>
          <p:nvPr>
            <p:ph type="title" idx="4294967295"/>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Map of Ancient Near East</a:t>
            </a:r>
          </a:p>
        </p:txBody>
      </p:sp>
      <p:pic>
        <p:nvPicPr>
          <p:cNvPr id="25603" name="Content Placeholder 5" descr="babylon map.gif">
            <a:extLst>
              <a:ext uri="{FF2B5EF4-FFF2-40B4-BE49-F238E27FC236}">
                <a16:creationId xmlns:a16="http://schemas.microsoft.com/office/drawing/2014/main" id="{060901CC-F444-4064-A91B-9532AD24E920}"/>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rcRect t="1295" b="39117"/>
          <a:stretch>
            <a:fillRect/>
          </a:stretch>
        </p:blipFill>
        <p:spPr>
          <a:xfrm>
            <a:off x="227868" y="1484698"/>
            <a:ext cx="8688264" cy="5029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7A367AF9-CE6C-406A-AF86-1249B3257C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3810000"/>
            <a:ext cx="2438400" cy="2133600"/>
          </a:xfrm>
          <a:prstGeom prst="rect">
            <a:avLst/>
          </a:prstGeom>
        </p:spPr>
      </p:pic>
    </p:spTree>
    <p:extLst>
      <p:ext uri="{BB962C8B-B14F-4D97-AF65-F5344CB8AC3E}">
        <p14:creationId xmlns:p14="http://schemas.microsoft.com/office/powerpoint/2010/main" val="2551046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2314071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5135880"/>
          </a:xfrm>
        </p:spPr>
        <p:txBody>
          <a:bodyPr/>
          <a:lstStyle/>
          <a:p>
            <a:pPr marL="0" indent="0" algn="just" eaLnBrk="1" hangingPunct="1">
              <a:spcBef>
                <a:spcPts val="0"/>
              </a:spcBef>
              <a:buNone/>
              <a:defRPr/>
            </a:pPr>
            <a:r>
              <a:rPr lang="en-US" sz="2800" dirty="0">
                <a:effectLst/>
              </a:rPr>
              <a:t>“In its larger usage, the word faith represents at least four varied ideas: (1) As above, it can be personal confidence in God. This the most common aspect of faith may be subdivided into three features: (a) </a:t>
            </a:r>
            <a:r>
              <a:rPr lang="en-US" sz="2800" b="1" u="sng" dirty="0">
                <a:solidFill>
                  <a:srgbClr val="FFFFCC"/>
                </a:solidFill>
                <a:effectLst/>
              </a:rPr>
              <a:t>Saving faith</a:t>
            </a:r>
            <a:r>
              <a:rPr lang="en-US" sz="2800" dirty="0">
                <a:effectLst/>
              </a:rPr>
              <a:t>, which is the inwrought confidence in God’s promises and provisions respecting the Savior that leads one to elect to repose upon and trust in the One who alone can save. (b) </a:t>
            </a:r>
            <a:r>
              <a:rPr lang="en-US" sz="2800" b="1" u="sng" dirty="0">
                <a:solidFill>
                  <a:srgbClr val="FFFFCC"/>
                </a:solidFill>
                <a:effectLst/>
              </a:rPr>
              <a:t>Serving faith</a:t>
            </a:r>
            <a:r>
              <a:rPr lang="en-US" sz="2800" dirty="0">
                <a:effectLst/>
              </a:rPr>
              <a:t>, which contemplates as true the fact of divinely bestowed gifts and all details respecting divine appointments for service. This faith is always a personal matter, and so one believer should not become a pattern for another. That such faith with its personal characteristic may be kept inviolate,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1872790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24950" cy="4275408"/>
          </a:xfrm>
        </p:spPr>
        <p:txBody>
          <a:bodyPr/>
          <a:lstStyle/>
          <a:p>
            <a:pPr marL="0" indent="0" algn="just" eaLnBrk="1" hangingPunct="1">
              <a:buNone/>
              <a:defRPr/>
            </a:pPr>
            <a:r>
              <a:rPr lang="en-US" sz="2800" dirty="0">
                <a:effectLst/>
              </a:rPr>
              <a:t>“…the Apostle writes: “Hast thou faith? have it to thyself before God” (Rom. 14:22). Great injury may be wrought if one Christian imitates another in matters of appointment for service. (c) </a:t>
            </a:r>
            <a:r>
              <a:rPr lang="en-US" sz="2800" b="1" u="sng" dirty="0">
                <a:solidFill>
                  <a:srgbClr val="FFFFCC"/>
                </a:solidFill>
                <a:effectLst/>
              </a:rPr>
              <a:t>Sanctifying or sustaining faith</a:t>
            </a:r>
            <a:r>
              <a:rPr lang="en-US" sz="2800" dirty="0">
                <a:effectLst/>
              </a:rPr>
              <a:t>, which lays hold of the power of God for one’s daily life. It is the life lived in dependence upon God, working upon a new life-principle (Rom. 6:4). </a:t>
            </a:r>
            <a:r>
              <a:rPr lang="en-US" sz="2800" b="1" u="sng" dirty="0">
                <a:solidFill>
                  <a:srgbClr val="66FF99"/>
                </a:solidFill>
                <a:effectLst/>
              </a:rPr>
              <a:t>The justified one, having become what he is by faith, must go ahead living on the same principle of utter dependence upon God</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3" name="Picture 2" descr="http://t1.gstatic.com/images?q=tbn:ANd9GcQxv3vyi4YqgamHAJTIgWkNJkLqWWIuAG2pkecTpX67vjz6XE96Kw">
            <a:extLst>
              <a:ext uri="{FF2B5EF4-FFF2-40B4-BE49-F238E27FC236}">
                <a16:creationId xmlns:a16="http://schemas.microsoft.com/office/drawing/2014/main" id="{1122C40D-ABAD-49D6-8B1D-AA7CA6B1E6F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82D40ED-2142-473E-8747-9E993358470E}"/>
              </a:ext>
            </a:extLst>
          </p:cNvPr>
          <p:cNvSpPr txBox="1"/>
          <p:nvPr/>
        </p:nvSpPr>
        <p:spPr>
          <a:xfrm>
            <a:off x="2556272" y="246727"/>
            <a:ext cx="4031456"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23475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Why Rejoice During Trials?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1:2-12)</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6868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patience &amp; maturity (1:2-8)</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Trials produce intimacy &amp; dependence upon God (1:9-11)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will be rewarded for enduring trials (1:12)</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421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Why Rejoice During Trials?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1:2-12)</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6868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patience &amp; maturity (1:2-8)</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intimacy &amp; dependence upon God (1:9-11)</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Believers will be rewarded for enduring trials (1:12)</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844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ext uri="{D42A27DB-BD31-4B8C-83A1-F6EECF244321}">
                <p14:modId xmlns:p14="http://schemas.microsoft.com/office/powerpoint/2010/main" val="2379625227"/>
              </p:ext>
            </p:extLst>
          </p:nvPr>
        </p:nvGraphicFramePr>
        <p:xfrm>
          <a:off x="156723" y="128024"/>
          <a:ext cx="8830559" cy="6553192"/>
        </p:xfrm>
        <a:graphic>
          <a:graphicData uri="http://schemas.openxmlformats.org/drawingml/2006/table">
            <a:tbl>
              <a:tblPr>
                <a:tableStyleId>{5940675A-B579-460E-94D1-54222C63F5DA}</a:tableStyleId>
              </a:tblPr>
              <a:tblGrid>
                <a:gridCol w="2815077">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196082">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7400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6934200" cy="3114676"/>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912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22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0" y="1600200"/>
            <a:ext cx="4572000" cy="25908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Salutation – Jas 1:1</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Writer – Jas 1:1a</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Audience – Jas 1:1b</a:t>
            </a:r>
          </a:p>
        </p:txBody>
      </p:sp>
      <p:pic>
        <p:nvPicPr>
          <p:cNvPr id="2" name="Picture 1">
            <a:extLst>
              <a:ext uri="{FF2B5EF4-FFF2-40B4-BE49-F238E27FC236}">
                <a16:creationId xmlns:a16="http://schemas.microsoft.com/office/drawing/2014/main" id="{B595EE41-9CC9-4536-9FF6-B398F722CF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0" y="40386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820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380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marL="342900" indent="-342900"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Zechariah 14:16-18</a:t>
            </a:r>
          </a:p>
          <a:p>
            <a:pPr algn="just">
              <a:spcBef>
                <a:spcPts val="0"/>
              </a:spcBef>
              <a:spcAft>
                <a:spcPts val="0"/>
              </a:spcAft>
            </a:pPr>
            <a:r>
              <a:rPr lang="en-US" sz="2800" dirty="0">
                <a:latin typeface="Calibri" panose="020F0502020204030204" pitchFamily="34" charset="0"/>
                <a:cs typeface="Calibri" panose="020F0502020204030204" pitchFamily="34" charset="0"/>
              </a:rPr>
              <a:t>“Then it will come about that any who are left of all the nations that went against Jerusalem will go up from year to year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and to celebrate the Feast of Booths. </a:t>
            </a:r>
            <a:r>
              <a:rPr lang="en-US" sz="2800" baseline="30000" dirty="0">
                <a:latin typeface="Calibri" panose="020F0502020204030204" pitchFamily="34" charset="0"/>
                <a:cs typeface="Calibri" panose="020F0502020204030204" pitchFamily="34" charset="0"/>
              </a:rPr>
              <a:t>17 </a:t>
            </a:r>
            <a:r>
              <a:rPr lang="en-US" sz="2800" dirty="0">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there will be no rain on them. </a:t>
            </a:r>
            <a:r>
              <a:rPr lang="en-US" sz="2800" baseline="30000" dirty="0">
                <a:latin typeface="Calibri" panose="020F0502020204030204" pitchFamily="34" charset="0"/>
                <a:cs typeface="Calibri" panose="020F0502020204030204" pitchFamily="34" charset="0"/>
              </a:rPr>
              <a:t>18 </a:t>
            </a:r>
            <a:r>
              <a:rPr lang="en-US" sz="2800" dirty="0">
                <a:latin typeface="Calibri" panose="020F0502020204030204" pitchFamily="34" charset="0"/>
                <a:cs typeface="Calibri" panose="020F0502020204030204" pitchFamily="34" charset="0"/>
              </a:rPr>
              <a:t>If the family of Egypt does not go up or enter, then no </a:t>
            </a:r>
            <a:r>
              <a:rPr lang="en-US" sz="2800" i="1" dirty="0">
                <a:latin typeface="Calibri" panose="020F0502020204030204" pitchFamily="34" charset="0"/>
                <a:cs typeface="Calibri" panose="020F0502020204030204" pitchFamily="34" charset="0"/>
              </a:rPr>
              <a:t>rain will fall</a:t>
            </a:r>
            <a:r>
              <a:rPr lang="en-US" sz="2800" dirty="0">
                <a:latin typeface="Calibri" panose="020F0502020204030204" pitchFamily="34" charset="0"/>
                <a:cs typeface="Calibri" panose="020F0502020204030204" pitchFamily="34" charset="0"/>
              </a:rPr>
              <a:t> on them; it will be the plague with which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smites the nations who do not go up to celebrate the Feast of Booths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536653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marL="342900" indent="-342900"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20:7-9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thousand years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which are in the four corners of the earth, Gog and Magog, to gather them together for the war;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94552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618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65" y="45720"/>
            <a:ext cx="758614"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89AF151C-99B2-46A4-86F0-E852733361C5}"/>
              </a:ext>
            </a:extLst>
          </p:cNvPr>
          <p:cNvSpPr/>
          <p:nvPr/>
        </p:nvSpPr>
        <p:spPr>
          <a:xfrm>
            <a:off x="0" y="1612642"/>
            <a:ext cx="9067800" cy="5016758"/>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ea typeface="Times New Roman" panose="02020603050405020304" pitchFamily="18" charset="0"/>
              </a:rPr>
              <a:t>In this situation of this assembly, groping, as it were, in the dark to find political truth, and scarce able to distinguish it when presented to us, how has it happened, Sir, that we have not hitherto once thought of humbly applying to </a:t>
            </a:r>
            <a:r>
              <a:rPr lang="en-US" sz="3200" b="1" u="sng" dirty="0">
                <a:solidFill>
                  <a:srgbClr val="FFFFCC"/>
                </a:solidFill>
                <a:effectLst/>
                <a:latin typeface="Calibri" panose="020F0502020204030204" pitchFamily="34" charset="0"/>
                <a:ea typeface="Times New Roman" panose="02020603050405020304" pitchFamily="18" charset="0"/>
              </a:rPr>
              <a:t>the Father of Lights</a:t>
            </a:r>
            <a:r>
              <a:rPr lang="en-US" sz="3200" dirty="0">
                <a:effectLst/>
                <a:latin typeface="Calibri" panose="020F0502020204030204" pitchFamily="34" charset="0"/>
                <a:ea typeface="Times New Roman" panose="02020603050405020304" pitchFamily="18" charset="0"/>
              </a:rPr>
              <a:t> to illuminate our understandings? In the beginning of the contest with Britain, when we were sensible of danger, we had </a:t>
            </a:r>
            <a:r>
              <a:rPr lang="en-US" sz="3200" b="1" u="sng" dirty="0">
                <a:solidFill>
                  <a:srgbClr val="FFFFCC"/>
                </a:solidFill>
                <a:latin typeface="Calibri" panose="020F0502020204030204" pitchFamily="34" charset="0"/>
              </a:rPr>
              <a:t>daily prayers</a:t>
            </a:r>
            <a:r>
              <a:rPr lang="en-US" sz="3200" dirty="0">
                <a:effectLst/>
                <a:latin typeface="Calibri" panose="020F0502020204030204" pitchFamily="34" charset="0"/>
                <a:ea typeface="Times New Roman" panose="02020603050405020304" pitchFamily="18" charset="0"/>
              </a:rPr>
              <a:t> in this room for the divine protection. Our prayers, Sir, were heard-and they were graciously answered..</a:t>
            </a:r>
            <a:r>
              <a:rPr lang="en-US" sz="3200"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71314F55-ADBE-40CC-99C3-5DB8E11A7C10}"/>
              </a:ext>
            </a:extLst>
          </p:cNvPr>
          <p:cNvSpPr txBox="1"/>
          <p:nvPr/>
        </p:nvSpPr>
        <p:spPr>
          <a:xfrm>
            <a:off x="1062038" y="246727"/>
            <a:ext cx="7019925"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itchFamily="34" charset="0"/>
                <a:cs typeface="Calibri" pitchFamily="34" charset="0"/>
              </a:rPr>
              <a:t>Benjamin Franklin</a:t>
            </a:r>
          </a:p>
          <a:p>
            <a:pPr algn="ct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28, 1787; quoted by Albert Henry Smyth, ed., </a:t>
            </a: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Writings of Benjamin Franklin</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The Macmillan Company, 1905-7), IX:600-1.</a:t>
            </a:r>
          </a:p>
        </p:txBody>
      </p:sp>
    </p:spTree>
    <p:extLst>
      <p:ext uri="{BB962C8B-B14F-4D97-AF65-F5344CB8AC3E}">
        <p14:creationId xmlns:p14="http://schemas.microsoft.com/office/powerpoint/2010/main" val="4050828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65" y="45720"/>
            <a:ext cx="758614"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89AF151C-99B2-46A4-86F0-E852733361C5}"/>
              </a:ext>
            </a:extLst>
          </p:cNvPr>
          <p:cNvSpPr/>
          <p:nvPr/>
        </p:nvSpPr>
        <p:spPr>
          <a:xfrm>
            <a:off x="0" y="1606927"/>
            <a:ext cx="9067800" cy="4031873"/>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ea typeface="Times New Roman" panose="02020603050405020304" pitchFamily="18" charset="0"/>
              </a:rPr>
              <a:t>I have lived, Sir, a long time; and the longer I live, the more convincing proofs I see of this truth, that </a:t>
            </a:r>
            <a:r>
              <a:rPr lang="en-US" sz="3200" b="1" u="sng" dirty="0">
                <a:solidFill>
                  <a:srgbClr val="FFFFCC"/>
                </a:solidFill>
                <a:latin typeface="Calibri" panose="020F0502020204030204" pitchFamily="34" charset="0"/>
              </a:rPr>
              <a:t>God governs in the affairs of men</a:t>
            </a:r>
            <a:r>
              <a:rPr lang="en-US" sz="3200" dirty="0">
                <a:effectLst/>
                <a:latin typeface="Calibri" panose="020F0502020204030204" pitchFamily="34" charset="0"/>
                <a:ea typeface="Times New Roman" panose="02020603050405020304" pitchFamily="18" charset="0"/>
              </a:rPr>
              <a:t>. And </a:t>
            </a:r>
            <a:r>
              <a:rPr lang="en-US" sz="3200" b="1" u="sng" dirty="0">
                <a:solidFill>
                  <a:srgbClr val="FFFFCC"/>
                </a:solidFill>
                <a:latin typeface="Calibri" panose="020F0502020204030204" pitchFamily="34" charset="0"/>
              </a:rPr>
              <a:t>if a sparrow cannot fall to the ground without his notice</a:t>
            </a:r>
            <a:r>
              <a:rPr lang="en-US" sz="3200" dirty="0">
                <a:effectLst/>
                <a:latin typeface="Calibri" panose="020F0502020204030204" pitchFamily="34" charset="0"/>
                <a:ea typeface="Times New Roman" panose="02020603050405020304" pitchFamily="18" charset="0"/>
              </a:rPr>
              <a:t>, is it probable that an empire can rise without his aid? We have been assured, Sir, in the sacred writings that ‘</a:t>
            </a:r>
            <a:r>
              <a:rPr lang="en-US" sz="3200" b="1" u="sng" dirty="0">
                <a:solidFill>
                  <a:srgbClr val="FFFFCC"/>
                </a:solidFill>
                <a:latin typeface="Calibri" panose="020F0502020204030204" pitchFamily="34" charset="0"/>
              </a:rPr>
              <a:t>except the Lord build the house, they labor in vain that build it</a:t>
            </a:r>
            <a:r>
              <a:rPr lang="en-US" sz="32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50D3E77A-3214-4B9C-A54E-588359DEB8EC}"/>
              </a:ext>
            </a:extLst>
          </p:cNvPr>
          <p:cNvSpPr txBox="1"/>
          <p:nvPr/>
        </p:nvSpPr>
        <p:spPr>
          <a:xfrm>
            <a:off x="1062038" y="246727"/>
            <a:ext cx="7019925"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itchFamily="34" charset="0"/>
                <a:cs typeface="Calibri" pitchFamily="34" charset="0"/>
              </a:rPr>
              <a:t>Benjamin Franklin</a:t>
            </a:r>
          </a:p>
          <a:p>
            <a:pPr algn="ct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28, 1787; quoted by Albert Henry Smyth, ed., </a:t>
            </a: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Writings of Benjamin Franklin</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The Macmillan Company, 1905-7), IX:600-1.</a:t>
            </a:r>
          </a:p>
        </p:txBody>
      </p:sp>
    </p:spTree>
    <p:extLst>
      <p:ext uri="{BB962C8B-B14F-4D97-AF65-F5344CB8AC3E}">
        <p14:creationId xmlns:p14="http://schemas.microsoft.com/office/powerpoint/2010/main" val="106847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AF151C-99B2-46A4-86F0-E852733361C5}"/>
              </a:ext>
            </a:extLst>
          </p:cNvPr>
          <p:cNvSpPr/>
          <p:nvPr/>
        </p:nvSpPr>
        <p:spPr>
          <a:xfrm>
            <a:off x="0" y="1647885"/>
            <a:ext cx="9067800" cy="4524315"/>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ea typeface="Times New Roman" panose="02020603050405020304" pitchFamily="18" charset="0"/>
              </a:rPr>
              <a:t>I firmly believe this; and I also believe that, without his concurring aid, we shall succeed in this political building no better than </a:t>
            </a:r>
            <a:r>
              <a:rPr lang="en-US" sz="3200" b="1" u="sng" dirty="0">
                <a:solidFill>
                  <a:srgbClr val="FFFFCC"/>
                </a:solidFill>
                <a:latin typeface="Calibri" panose="020F0502020204030204" pitchFamily="34" charset="0"/>
              </a:rPr>
              <a:t>the builders of Babel</a:t>
            </a:r>
            <a:r>
              <a:rPr lang="en-US" sz="3200" dirty="0">
                <a:effectLst/>
                <a:latin typeface="Calibri" panose="020F0502020204030204" pitchFamily="34" charset="0"/>
                <a:ea typeface="Times New Roman" panose="02020603050405020304" pitchFamily="18" charset="0"/>
              </a:rPr>
              <a:t>.... I therefore beg leave to move that, henceforth, </a:t>
            </a:r>
            <a:r>
              <a:rPr lang="en-US" sz="3200" b="1" u="sng" dirty="0">
                <a:solidFill>
                  <a:srgbClr val="FFFFCC"/>
                </a:solidFill>
                <a:latin typeface="Calibri" panose="020F0502020204030204" pitchFamily="34" charset="0"/>
              </a:rPr>
              <a:t>prayers imploring the assistance of heaven and its blessings on our deliberations be held in this assembly every morning</a:t>
            </a:r>
            <a:r>
              <a:rPr lang="en-US" sz="3200" dirty="0">
                <a:effectLst/>
                <a:latin typeface="Calibri" panose="020F0502020204030204" pitchFamily="34" charset="0"/>
                <a:ea typeface="Times New Roman" panose="02020603050405020304" pitchFamily="18" charset="0"/>
              </a:rPr>
              <a:t> before we proceed to business, and that one or more of </a:t>
            </a:r>
            <a:r>
              <a:rPr lang="en-US" sz="3200" b="1" u="sng" dirty="0">
                <a:solidFill>
                  <a:srgbClr val="FFFFCC"/>
                </a:solidFill>
                <a:latin typeface="Calibri" panose="020F0502020204030204" pitchFamily="34" charset="0"/>
              </a:rPr>
              <a:t>the clergy of this city be requested to officiate</a:t>
            </a:r>
            <a:r>
              <a:rPr lang="en-US" sz="3200" dirty="0">
                <a:effectLst/>
                <a:latin typeface="Calibri" panose="020F0502020204030204" pitchFamily="34" charset="0"/>
                <a:ea typeface="Times New Roman" panose="02020603050405020304" pitchFamily="18" charset="0"/>
              </a:rPr>
              <a:t> in that service</a:t>
            </a:r>
            <a:r>
              <a:rPr lang="en-US" sz="3200" dirty="0">
                <a:latin typeface="Calibri" panose="020F0502020204030204" pitchFamily="34" charset="0"/>
                <a:cs typeface="Calibri" panose="020F0502020204030204" pitchFamily="34" charset="0"/>
              </a:rPr>
              <a:t>.”</a:t>
            </a:r>
          </a:p>
        </p:txBody>
      </p:sp>
      <p:pic>
        <p:nvPicPr>
          <p:cNvPr id="7" name="Picture 2">
            <a:extLst>
              <a:ext uri="{FF2B5EF4-FFF2-40B4-BE49-F238E27FC236}">
                <a16:creationId xmlns:a16="http://schemas.microsoft.com/office/drawing/2014/main" id="{0BEF1884-43A3-49FB-908E-2B4F4E1FE9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65" y="45720"/>
            <a:ext cx="758614"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F54636D0-CAFA-41CD-BFFF-CD996EE3990D}"/>
              </a:ext>
            </a:extLst>
          </p:cNvPr>
          <p:cNvSpPr txBox="1"/>
          <p:nvPr/>
        </p:nvSpPr>
        <p:spPr>
          <a:xfrm>
            <a:off x="1062038" y="246727"/>
            <a:ext cx="7019925"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itchFamily="34" charset="0"/>
                <a:cs typeface="Calibri" pitchFamily="34" charset="0"/>
              </a:rPr>
              <a:t>Benjamin Franklin</a:t>
            </a:r>
          </a:p>
          <a:p>
            <a:pPr algn="ct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28, 1787; quoted by Albert Henry Smyth, ed., </a:t>
            </a: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Writings of Benjamin Franklin</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The Macmillan Company, 1905-7), IX:600-1.</a:t>
            </a:r>
          </a:p>
        </p:txBody>
      </p:sp>
    </p:spTree>
    <p:extLst>
      <p:ext uri="{BB962C8B-B14F-4D97-AF65-F5344CB8AC3E}">
        <p14:creationId xmlns:p14="http://schemas.microsoft.com/office/powerpoint/2010/main" val="2394311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t>CONCLUSION</a:t>
            </a:r>
          </a:p>
        </p:txBody>
      </p:sp>
    </p:spTree>
    <p:extLst>
      <p:ext uri="{BB962C8B-B14F-4D97-AF65-F5344CB8AC3E}">
        <p14:creationId xmlns:p14="http://schemas.microsoft.com/office/powerpoint/2010/main" val="2502896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69342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ea typeface="+mn-ea"/>
                <a:cs typeface="+mn-cs"/>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49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667000"/>
          </a:xfrm>
        </p:spPr>
        <p:txBody>
          <a:bodyPr/>
          <a:lstStyle/>
          <a:p>
            <a:pPr algn="ctr" defTabSz="685800">
              <a:spcBef>
                <a:spcPts val="0"/>
              </a:spcBef>
              <a:spcAft>
                <a:spcPts val="1200"/>
              </a:spcAft>
              <a:buClr>
                <a:srgbClr val="00FFFF"/>
              </a:buClr>
              <a:buNone/>
              <a:defRPr/>
            </a:pPr>
            <a:r>
              <a:rPr lang="en-US" sz="4000" kern="1200" dirty="0">
                <a:solidFill>
                  <a:srgbClr val="00FFFF"/>
                </a:solidFill>
                <a:cs typeface="Calibri" panose="020F0502020204030204" pitchFamily="34" charset="0"/>
              </a:rPr>
              <a:t>James 1:1</a:t>
            </a:r>
          </a:p>
          <a:p>
            <a:pPr marL="0" indent="0" algn="just">
              <a:spcBef>
                <a:spcPts val="0"/>
              </a:spcBef>
              <a:buNone/>
            </a:pPr>
            <a:r>
              <a:rPr lang="en-US" sz="3600" dirty="0">
                <a:effectLst>
                  <a:outerShdw blurRad="38100" dist="38100" dir="2700000" algn="tl">
                    <a:srgbClr val="000000">
                      <a:alpha val="43137"/>
                    </a:srgbClr>
                  </a:outerShdw>
                </a:effectLst>
              </a:rPr>
              <a:t>“James, a bond-servant of God and of the Lord Jesus Christ, To the twelve tribes who are dispersed abroad: Greetings.”</a:t>
            </a:r>
          </a:p>
        </p:txBody>
      </p:sp>
      <p:pic>
        <p:nvPicPr>
          <p:cNvPr id="4" name="Picture 2">
            <a:extLst>
              <a:ext uri="{FF2B5EF4-FFF2-40B4-BE49-F238E27FC236}">
                <a16:creationId xmlns:a16="http://schemas.microsoft.com/office/drawing/2014/main" id="{B4F605DF-50C1-4C8B-BB46-F993790A8F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0" y="30480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1499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667000"/>
          </a:xfrm>
        </p:spPr>
        <p:txBody>
          <a:bodyPr/>
          <a:lstStyle/>
          <a:p>
            <a:pPr algn="ctr" defTabSz="685800">
              <a:spcBef>
                <a:spcPts val="0"/>
              </a:spcBef>
              <a:spcAft>
                <a:spcPts val="1200"/>
              </a:spcAft>
              <a:buClr>
                <a:srgbClr val="00FFFF"/>
              </a:buClr>
              <a:buNone/>
              <a:defRPr/>
            </a:pPr>
            <a:r>
              <a:rPr lang="en-US" sz="4000" kern="1200" dirty="0">
                <a:solidFill>
                  <a:srgbClr val="00FFFF"/>
                </a:solidFill>
                <a:cs typeface="Calibri" panose="020F0502020204030204" pitchFamily="34" charset="0"/>
              </a:rPr>
              <a:t>James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1" u="sng" dirty="0">
                <a:solidFill>
                  <a:srgbClr val="FFFFCC"/>
                </a:solidFill>
                <a:effectLst>
                  <a:outerShdw blurRad="38100" dist="38100" dir="2700000" algn="tl">
                    <a:srgbClr val="000000">
                      <a:alpha val="43137"/>
                    </a:srgbClr>
                  </a:outerShdw>
                </a:effectLst>
              </a:rPr>
              <a:t>James [</a:t>
            </a:r>
            <a:r>
              <a:rPr lang="en-US" sz="3600" b="1" i="1" u="sng" dirty="0" err="1">
                <a:solidFill>
                  <a:srgbClr val="FFFFCC"/>
                </a:solidFill>
                <a:effectLst>
                  <a:outerShdw blurRad="38100" dist="38100" dir="2700000" algn="tl">
                    <a:srgbClr val="000000">
                      <a:alpha val="43137"/>
                    </a:srgbClr>
                  </a:outerShdw>
                </a:effectLst>
              </a:rPr>
              <a:t>Iakōbos</a:t>
            </a:r>
            <a:r>
              <a:rPr lang="en-US" sz="3600" b="1" u="sng"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a bond-servant of God and of the Lord Jesus Christ, To the twelve tribes who are dispersed abroad: Greetings.”</a:t>
            </a:r>
          </a:p>
        </p:txBody>
      </p:sp>
      <p:pic>
        <p:nvPicPr>
          <p:cNvPr id="4" name="Picture 2">
            <a:extLst>
              <a:ext uri="{FF2B5EF4-FFF2-40B4-BE49-F238E27FC236}">
                <a16:creationId xmlns:a16="http://schemas.microsoft.com/office/drawing/2014/main" id="{B4F605DF-50C1-4C8B-BB46-F993790A8F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0" y="30480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6065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599"/>
            <a:ext cx="9144000" cy="5386387"/>
          </a:xfrm>
        </p:spPr>
        <p:txBody>
          <a:bodyPr/>
          <a:lstStyle/>
          <a:p>
            <a:pPr marL="0" indent="0" algn="just">
              <a:spcBef>
                <a:spcPts val="0"/>
              </a:spcBef>
              <a:buFontTx/>
              <a:buNone/>
              <a:defRPr/>
            </a:pPr>
            <a:r>
              <a:rPr lang="en-US" sz="3000" kern="1200" dirty="0">
                <a:effectLst>
                  <a:outerShdw blurRad="38100" dist="38100" dir="2700000" algn="tl">
                    <a:srgbClr val="000000">
                      <a:alpha val="43137"/>
                    </a:srgbClr>
                  </a:outerShdw>
                </a:effectLst>
              </a:rPr>
              <a:t>“The author’s name appears as James in English Bibles; however, that is only the anglicized form. His real name in the Greek text is Jacob—the same as the Jacob of Genesis. How did Jacob’s name develop into ‘James’? The transition proceeded as follows: In Hebrew, Jacob is Yaakov. Since the New Testament was written in Greek, and Greek does not have a ‘Y’ sound, the Hebrew ‘Y’ changed to a Greek ‘I’ sound. Thus, in Greek, his name is </a:t>
            </a:r>
            <a:r>
              <a:rPr lang="en-US" sz="3000" kern="1200" dirty="0" err="1">
                <a:effectLst>
                  <a:outerShdw blurRad="38100" dist="38100" dir="2700000" algn="tl">
                    <a:srgbClr val="000000">
                      <a:alpha val="43137"/>
                    </a:srgbClr>
                  </a:outerShdw>
                </a:effectLst>
              </a:rPr>
              <a:t>Iakobos</a:t>
            </a:r>
            <a:r>
              <a:rPr lang="en-US" sz="3000" kern="1200" dirty="0">
                <a:effectLst>
                  <a:outerShdw blurRad="38100" dist="38100" dir="2700000" algn="tl">
                    <a:srgbClr val="000000">
                      <a:alpha val="43137"/>
                    </a:srgbClr>
                  </a:outerShdw>
                </a:effectLst>
              </a:rPr>
              <a:t>﻿ (In the same way Yeshua, the Hebrew for ‘Jesus,’ became </a:t>
            </a:r>
            <a:r>
              <a:rPr lang="en-US" sz="3000" kern="1200" dirty="0" err="1">
                <a:effectLst>
                  <a:outerShdw blurRad="38100" dist="38100" dir="2700000" algn="tl">
                    <a:srgbClr val="000000">
                      <a:alpha val="43137"/>
                    </a:srgbClr>
                  </a:outerShdw>
                </a:effectLst>
              </a:rPr>
              <a:t>Ieisous</a:t>
            </a:r>
            <a:r>
              <a:rPr lang="en-US" sz="3000" kern="1200" dirty="0">
                <a:effectLst>
                  <a:outerShdw blurRad="38100" dist="38100" dir="2700000" algn="tl">
                    <a:srgbClr val="000000">
                      <a:alpha val="43137"/>
                    </a:srgbClr>
                  </a:outerShdw>
                </a:effectLst>
              </a:rPr>
              <a:t> in Greek.).”</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1" y="100013"/>
            <a:ext cx="684945"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E1C14A-A5CB-47C6-9F40-67F95491819F}"/>
              </a:ext>
            </a:extLst>
          </p:cNvPr>
          <p:cNvSpPr/>
          <p:nvPr/>
        </p:nvSpPr>
        <p:spPr>
          <a:xfrm>
            <a:off x="2095500" y="232083"/>
            <a:ext cx="4953000" cy="1000274"/>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Fruchtenbaum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Messianic Epistles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207</a:t>
            </a:r>
          </a:p>
        </p:txBody>
      </p:sp>
    </p:spTree>
    <p:extLst>
      <p:ext uri="{BB962C8B-B14F-4D97-AF65-F5344CB8AC3E}">
        <p14:creationId xmlns:p14="http://schemas.microsoft.com/office/powerpoint/2010/main" val="393646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3657600"/>
          </a:xfrm>
        </p:spPr>
        <p:txBody>
          <a:bodyPr/>
          <a:lstStyle/>
          <a:p>
            <a:pPr marL="0" indent="0" algn="just">
              <a:spcBef>
                <a:spcPts val="0"/>
              </a:spcBef>
              <a:buNone/>
              <a:defRPr/>
            </a:pPr>
            <a:r>
              <a:rPr lang="en-US" sz="3000" kern="1200" dirty="0">
                <a:effectLst>
                  <a:outerShdw blurRad="38100" dist="38100" dir="2700000" algn="tl">
                    <a:srgbClr val="000000">
                      <a:alpha val="43137"/>
                    </a:srgbClr>
                  </a:outerShdw>
                </a:effectLst>
              </a:rPr>
              <a:t>“However, the English form did not emerge directly from Greek, but via Latin. When his name was translated to Latin, initially, it was similar to the Greek, </a:t>
            </a:r>
            <a:r>
              <a:rPr lang="en-US" sz="3000" kern="1200" dirty="0" err="1">
                <a:effectLst>
                  <a:outerShdw blurRad="38100" dist="38100" dir="2700000" algn="tl">
                    <a:srgbClr val="000000">
                      <a:alpha val="43137"/>
                    </a:srgbClr>
                  </a:outerShdw>
                </a:effectLst>
              </a:rPr>
              <a:t>Iakobus</a:t>
            </a:r>
            <a:r>
              <a:rPr lang="en-US" sz="3000" kern="1200" dirty="0">
                <a:effectLst>
                  <a:outerShdw blurRad="38100" dist="38100" dir="2700000" algn="tl">
                    <a:srgbClr val="000000">
                      <a:alpha val="43137"/>
                    </a:srgbClr>
                  </a:outerShdw>
                </a:effectLst>
              </a:rPr>
              <a:t>. But as Latin evolved, </a:t>
            </a:r>
            <a:r>
              <a:rPr lang="en-US" sz="3000" kern="1200" dirty="0" err="1">
                <a:effectLst>
                  <a:outerShdw blurRad="38100" dist="38100" dir="2700000" algn="tl">
                    <a:srgbClr val="000000">
                      <a:alpha val="43137"/>
                    </a:srgbClr>
                  </a:outerShdw>
                </a:effectLst>
              </a:rPr>
              <a:t>Iakobus</a:t>
            </a:r>
            <a:r>
              <a:rPr lang="en-US" sz="3000" kern="1200" dirty="0">
                <a:effectLst>
                  <a:outerShdw blurRad="38100" dist="38100" dir="2700000" algn="tl">
                    <a:srgbClr val="000000">
                      <a:alpha val="43137"/>
                    </a:srgbClr>
                  </a:outerShdw>
                </a:effectLst>
              </a:rPr>
              <a:t> of Latin became another Latin form, Jacobus. As the Latin language progressed, the ‘B’ changed to an ‘M,’ and his name was </a:t>
            </a:r>
            <a:r>
              <a:rPr lang="en-US" sz="3000" kern="1200" dirty="0" err="1">
                <a:effectLst>
                  <a:outerShdw blurRad="38100" dist="38100" dir="2700000" algn="tl">
                    <a:srgbClr val="000000">
                      <a:alpha val="43137"/>
                    </a:srgbClr>
                  </a:outerShdw>
                </a:effectLst>
              </a:rPr>
              <a:t>Jacomus</a:t>
            </a:r>
            <a:r>
              <a:rPr lang="en-US" sz="3000" kern="1200" dirty="0">
                <a:effectLst>
                  <a:outerShdw blurRad="38100" dist="38100" dir="2700000" algn="tl">
                    <a:srgbClr val="000000">
                      <a:alpha val="43137"/>
                    </a:srgbClr>
                  </a:outerShdw>
                </a:effectLst>
              </a:rPr>
              <a:t>. Finally, the Latin </a:t>
            </a:r>
            <a:r>
              <a:rPr lang="en-US" sz="3000" kern="1200" dirty="0" err="1">
                <a:effectLst>
                  <a:outerShdw blurRad="38100" dist="38100" dir="2700000" algn="tl">
                    <a:srgbClr val="000000">
                      <a:alpha val="43137"/>
                    </a:srgbClr>
                  </a:outerShdw>
                </a:effectLst>
              </a:rPr>
              <a:t>Jacomus</a:t>
            </a:r>
            <a:r>
              <a:rPr lang="en-US" sz="3000" kern="1200" dirty="0">
                <a:effectLst>
                  <a:outerShdw blurRad="38100" dist="38100" dir="2700000" algn="tl">
                    <a:srgbClr val="000000">
                      <a:alpha val="43137"/>
                    </a:srgbClr>
                  </a:outerShdw>
                </a:effectLst>
              </a:rPr>
              <a:t> became the English James.”</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1" y="100013"/>
            <a:ext cx="684945"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E1C14A-A5CB-47C6-9F40-67F95491819F}"/>
              </a:ext>
            </a:extLst>
          </p:cNvPr>
          <p:cNvSpPr/>
          <p:nvPr/>
        </p:nvSpPr>
        <p:spPr>
          <a:xfrm>
            <a:off x="2095500" y="232083"/>
            <a:ext cx="4953000" cy="1000274"/>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Fruchtenbaum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Messianic Epistles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207</a:t>
            </a:r>
          </a:p>
        </p:txBody>
      </p:sp>
    </p:spTree>
    <p:extLst>
      <p:ext uri="{BB962C8B-B14F-4D97-AF65-F5344CB8AC3E}">
        <p14:creationId xmlns:p14="http://schemas.microsoft.com/office/powerpoint/2010/main" val="129401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667000"/>
          </a:xfrm>
        </p:spPr>
        <p:txBody>
          <a:bodyPr/>
          <a:lstStyle/>
          <a:p>
            <a:pPr algn="ctr" defTabSz="685800">
              <a:spcBef>
                <a:spcPts val="0"/>
              </a:spcBef>
              <a:spcAft>
                <a:spcPts val="1200"/>
              </a:spcAft>
              <a:buClr>
                <a:srgbClr val="00FFFF"/>
              </a:buClr>
              <a:buNone/>
              <a:defRPr/>
            </a:pPr>
            <a:r>
              <a:rPr lang="en-US" sz="4000" kern="1200" dirty="0">
                <a:solidFill>
                  <a:srgbClr val="00FFFF"/>
                </a:solidFill>
                <a:cs typeface="Calibri" panose="020F0502020204030204" pitchFamily="34" charset="0"/>
              </a:rPr>
              <a:t>James 1:1</a:t>
            </a:r>
          </a:p>
          <a:p>
            <a:pPr marL="0" indent="0" algn="just">
              <a:spcBef>
                <a:spcPts val="0"/>
              </a:spcBef>
              <a:buNone/>
            </a:pPr>
            <a:r>
              <a:rPr lang="en-US" sz="3600" dirty="0">
                <a:effectLst>
                  <a:outerShdw blurRad="38100" dist="38100" dir="2700000" algn="tl">
                    <a:srgbClr val="000000">
                      <a:alpha val="43137"/>
                    </a:srgbClr>
                  </a:outerShdw>
                </a:effectLst>
              </a:rPr>
              <a:t>“James, </a:t>
            </a:r>
            <a:r>
              <a:rPr lang="en-US" sz="3600" b="1" u="sng" dirty="0">
                <a:solidFill>
                  <a:srgbClr val="FFFFCC"/>
                </a:solidFill>
                <a:effectLst>
                  <a:outerShdw blurRad="38100" dist="38100" dir="2700000" algn="tl">
                    <a:srgbClr val="000000">
                      <a:alpha val="43137"/>
                    </a:srgbClr>
                  </a:outerShdw>
                </a:effectLst>
              </a:rPr>
              <a:t>a bond-servant [</a:t>
            </a:r>
            <a:r>
              <a:rPr lang="en-US" sz="3600" b="1" i="1" u="sng" dirty="0" err="1">
                <a:solidFill>
                  <a:srgbClr val="FFFFCC"/>
                </a:solidFill>
                <a:effectLst>
                  <a:outerShdw blurRad="38100" dist="38100" dir="2700000" algn="tl">
                    <a:srgbClr val="000000">
                      <a:alpha val="43137"/>
                    </a:srgbClr>
                  </a:outerShdw>
                </a:effectLst>
              </a:rPr>
              <a:t>doulos</a:t>
            </a:r>
            <a:r>
              <a:rPr lang="en-US" sz="3600" b="1" u="sng"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of God and of the Lord Jesus Christ, To the twelve tribes who are dispersed abroad: Greetings.”</a:t>
            </a:r>
          </a:p>
        </p:txBody>
      </p:sp>
      <p:pic>
        <p:nvPicPr>
          <p:cNvPr id="4" name="Picture 2">
            <a:extLst>
              <a:ext uri="{FF2B5EF4-FFF2-40B4-BE49-F238E27FC236}">
                <a16:creationId xmlns:a16="http://schemas.microsoft.com/office/drawing/2014/main" id="{B4F605DF-50C1-4C8B-BB46-F993790A8F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0" y="30480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604099"/>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1213</TotalTime>
  <Words>2337</Words>
  <Application>Microsoft Office PowerPoint</Application>
  <PresentationFormat>On-screen Show (4:3)</PresentationFormat>
  <Paragraphs>181</Paragraphs>
  <Slides>48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Calibri</vt:lpstr>
      <vt:lpstr>Times New Roman</vt:lpstr>
      <vt:lpstr>Wingdings</vt:lpstr>
      <vt:lpstr>Azure</vt:lpstr>
      <vt:lpstr>1_Azure</vt:lpstr>
      <vt:lpstr>PowerPoint Presentation</vt:lpstr>
      <vt:lpstr>Answering Eleven Questions</vt:lpstr>
      <vt:lpstr>James 1:1</vt:lpstr>
      <vt:lpstr>James 1:1</vt:lpstr>
      <vt:lpstr>PowerPoint Presentation</vt:lpstr>
      <vt:lpstr>PowerPoint Presentation</vt:lpstr>
      <vt:lpstr>PowerPoint Presentation</vt:lpstr>
      <vt:lpstr>PowerPoint Presentation</vt:lpstr>
      <vt:lpstr>PowerPoint Presentation</vt:lpstr>
      <vt:lpstr>James 1:1</vt:lpstr>
      <vt:lpstr>PowerPoint Presentation</vt:lpstr>
      <vt:lpstr>ISRAEL'S JUDGMENTS</vt:lpstr>
      <vt:lpstr>PowerPoint Presentation</vt:lpstr>
      <vt:lpstr>PowerPoint Presentation</vt:lpstr>
      <vt:lpstr>PowerPoint Presentation</vt:lpstr>
      <vt:lpstr>Map of Ancient Near East</vt:lpstr>
      <vt:lpstr>PowerPoint Presentation</vt:lpstr>
      <vt:lpstr>PowerPoint Presentation</vt:lpstr>
      <vt:lpstr>PowerPoint Presentation</vt:lpstr>
      <vt:lpstr>PowerPoint Presentation</vt:lpstr>
      <vt:lpstr>JAMES STRUCTURE</vt:lpstr>
      <vt:lpstr>JAMES STRUCTURE</vt:lpstr>
      <vt:lpstr>JAMES STRUCTURE</vt:lpstr>
      <vt:lpstr>JAMES STRUCTURE</vt:lpstr>
      <vt:lpstr>James 1:12-18</vt:lpstr>
      <vt:lpstr>James 1:12-18</vt:lpstr>
      <vt:lpstr>Why Rejoice During Trials?  (Jas 1:2-12)</vt:lpstr>
      <vt:lpstr>Why Rejoice During Trials?  (Jas 1:2-12)</vt:lpstr>
      <vt:lpstr>PowerPoint Presentation</vt:lpstr>
      <vt:lpstr>Map of Ancient Near East</vt:lpstr>
      <vt:lpstr>PowerPoint Presentation</vt:lpstr>
      <vt:lpstr>PowerPoint Presentation</vt:lpstr>
      <vt:lpstr>PowerPoint Presentation</vt:lpstr>
      <vt:lpstr>Why Rejoice During Trials?  (Jas 1:2-12)</vt:lpstr>
      <vt:lpstr>Why Rejoice During Trials?  (Jas 1:2-12)</vt:lpstr>
      <vt:lpstr>PowerPoint Presentation</vt:lpstr>
      <vt:lpstr>James 1:12-18</vt:lpstr>
      <vt:lpstr>Reasons Why Blaming God is Wrong  (Jas 1:13-18)</vt:lpstr>
      <vt:lpstr>Reasons Why Blaming God is Wrong  (Jas 1:13-18)</vt:lpstr>
      <vt:lpstr>Reasons Why Blaming God is Wrong  (Jas 1:13-18)</vt:lpstr>
      <vt:lpstr>PowerPoint Presentation</vt:lpstr>
      <vt:lpstr>PowerPoint Presentation</vt:lpstr>
      <vt:lpstr>Reasons Why Blaming God is Wrong  (Jas 1:13-18)</vt:lpstr>
      <vt:lpstr>PowerPoint Presentation</vt:lpstr>
      <vt:lpstr>PowerPoint Presentation</vt:lpstr>
      <vt:lpstr>PowerPoint Presentation</vt:lpstr>
      <vt:lpstr>CONCLUSION</vt:lpstr>
      <vt:lpstr>James 1:12-18</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003 - James 1v1-18</dc:title>
  <dc:subject>James</dc:subject>
  <dc:creator>A. Woods</dc:creator>
  <cp:lastModifiedBy>Andy Woods</cp:lastModifiedBy>
  <cp:revision>133</cp:revision>
  <cp:lastPrinted>2020-09-16T13:29:10Z</cp:lastPrinted>
  <dcterms:created xsi:type="dcterms:W3CDTF">2009-02-05T03:17:51Z</dcterms:created>
  <dcterms:modified xsi:type="dcterms:W3CDTF">2020-09-16T16:54:41Z</dcterms:modified>
</cp:coreProperties>
</file>