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287" r:id="rId2"/>
    <p:sldId id="2064" r:id="rId3"/>
    <p:sldId id="1984" r:id="rId4"/>
    <p:sldId id="2038" r:id="rId5"/>
    <p:sldId id="2257" r:id="rId6"/>
    <p:sldId id="2323" r:id="rId7"/>
    <p:sldId id="6569" r:id="rId8"/>
    <p:sldId id="2325" r:id="rId9"/>
    <p:sldId id="6535" r:id="rId10"/>
    <p:sldId id="2331" r:id="rId11"/>
    <p:sldId id="6541" r:id="rId12"/>
    <p:sldId id="6520" r:id="rId13"/>
    <p:sldId id="6498" r:id="rId14"/>
    <p:sldId id="6571" r:id="rId15"/>
    <p:sldId id="2332" r:id="rId16"/>
    <p:sldId id="6546" r:id="rId17"/>
    <p:sldId id="6573" r:id="rId18"/>
    <p:sldId id="6570" r:id="rId19"/>
    <p:sldId id="6574" r:id="rId20"/>
    <p:sldId id="6572" r:id="rId21"/>
    <p:sldId id="6577" r:id="rId22"/>
    <p:sldId id="5568" r:id="rId23"/>
    <p:sldId id="6578" r:id="rId24"/>
    <p:sldId id="6575" r:id="rId25"/>
    <p:sldId id="2296" r:id="rId26"/>
    <p:sldId id="6547" r:id="rId27"/>
    <p:sldId id="2258" r:id="rId28"/>
    <p:sldId id="6549" r:id="rId29"/>
    <p:sldId id="6550" r:id="rId30"/>
    <p:sldId id="6555" r:id="rId31"/>
    <p:sldId id="6556" r:id="rId32"/>
    <p:sldId id="6806" r:id="rId33"/>
    <p:sldId id="5555" r:id="rId34"/>
    <p:sldId id="5580" r:id="rId35"/>
    <p:sldId id="2309" r:id="rId36"/>
    <p:sldId id="6581" r:id="rId37"/>
    <p:sldId id="5579" r:id="rId38"/>
    <p:sldId id="299" r:id="rId39"/>
    <p:sldId id="6551" r:id="rId40"/>
    <p:sldId id="6552" r:id="rId41"/>
    <p:sldId id="6553" r:id="rId42"/>
    <p:sldId id="6554" r:id="rId43"/>
    <p:sldId id="6557" r:id="rId44"/>
    <p:sldId id="5602" r:id="rId45"/>
    <p:sldId id="2333" r:id="rId46"/>
    <p:sldId id="6579" r:id="rId47"/>
    <p:sldId id="6580" r:id="rId48"/>
    <p:sldId id="6290" r:id="rId4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A50021"/>
    <a:srgbClr val="FFFF99"/>
    <a:srgbClr val="0000FF"/>
    <a:srgbClr val="0099FF"/>
    <a:srgbClr val="FFFF00"/>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5974" autoAdjust="0"/>
  </p:normalViewPr>
  <p:slideViewPr>
    <p:cSldViewPr>
      <p:cViewPr varScale="1">
        <p:scale>
          <a:sx n="62" d="100"/>
          <a:sy n="62" d="100"/>
        </p:scale>
        <p:origin x="5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10" name="Rectangle 9">
            <a:extLst>
              <a:ext uri="{FF2B5EF4-FFF2-40B4-BE49-F238E27FC236}">
                <a16:creationId xmlns:a16="http://schemas.microsoft.com/office/drawing/2014/main" id="{B233369C-FCAD-45D1-88F8-9166454D1137}"/>
              </a:ext>
            </a:extLst>
          </p:cNvPr>
          <p:cNvSpPr>
            <a:spLocks noGrp="1" noChangeArrowheads="1"/>
          </p:cNvSpPr>
          <p:nvPr/>
        </p:nvSpPr>
        <p:spPr bwMode="auto">
          <a:xfrm>
            <a:off x="12656"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400" dirty="0">
                <a:latin typeface="+mn-lt"/>
              </a:rPr>
              <a:t>Sugar Land Bible Church</a:t>
            </a:r>
          </a:p>
        </p:txBody>
      </p:sp>
      <p:sp>
        <p:nvSpPr>
          <p:cNvPr id="11" name="Header Placeholder 1">
            <a:extLst>
              <a:ext uri="{FF2B5EF4-FFF2-40B4-BE49-F238E27FC236}">
                <a16:creationId xmlns:a16="http://schemas.microsoft.com/office/drawing/2014/main" id="{9DAE96F9-3561-4C30-8D65-670F55B72D58}"/>
              </a:ext>
            </a:extLst>
          </p:cNvPr>
          <p:cNvSpPr>
            <a:spLocks noGrp="1"/>
          </p:cNvSpPr>
          <p:nvPr/>
        </p:nvSpPr>
        <p:spPr>
          <a:xfrm>
            <a:off x="1860441" y="265607"/>
            <a:ext cx="3594319" cy="521377"/>
          </a:xfrm>
          <a:prstGeom prst="rect">
            <a:avLst/>
          </a:prstGeom>
        </p:spPr>
        <p:txBody>
          <a:bodyPr vert="horz" lIns="106825" tIns="53412" rIns="106825" bIns="53412" rtlCol="0"/>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mn-lt"/>
              </a:rPr>
              <a:t>Dr. Andy Woods – Genesis 007</a:t>
            </a:r>
          </a:p>
          <a:p>
            <a:pPr algn="ctr">
              <a:defRPr/>
            </a:pPr>
            <a:r>
              <a:rPr lang="en-US" sz="1400" dirty="0">
                <a:latin typeface="+mn-lt"/>
              </a:rPr>
              <a:t>09-13-2020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9/13/2020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14</a:t>
            </a:fld>
            <a:endParaRPr lang="en-US" altLang="en-US" dirty="0"/>
          </a:p>
        </p:txBody>
      </p:sp>
    </p:spTree>
    <p:extLst>
      <p:ext uri="{BB962C8B-B14F-4D97-AF65-F5344CB8AC3E}">
        <p14:creationId xmlns:p14="http://schemas.microsoft.com/office/powerpoint/2010/main" val="215028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4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44</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10.jpeg"/><Relationship Id="rId4" Type="http://schemas.openxmlformats.org/officeDocument/2006/relationships/image" Target="../media/image33.emf"/><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5.xml"/><Relationship Id="rId10" Type="http://schemas.openxmlformats.org/officeDocument/2006/relationships/image" Target="../media/image10.jpeg"/><Relationship Id="rId4" Type="http://schemas.openxmlformats.org/officeDocument/2006/relationships/image" Target="../media/image33.emf"/><Relationship Id="rId9"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1:1</a:t>
            </a:r>
            <a:r>
              <a:rPr lang="en-US" sz="3600" kern="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kern="0" dirty="0">
                <a:effectLst>
                  <a:outerShdw blurRad="38100" dist="38100" dir="2700000" algn="tl">
                    <a:srgbClr val="000000">
                      <a:alpha val="43137"/>
                    </a:srgbClr>
                  </a:outerShdw>
                </a:effectLst>
                <a:sym typeface="Symbol" pitchFamily="18" charset="2"/>
              </a:rPr>
              <a:t>2:3</a:t>
            </a:r>
          </a:p>
          <a:p>
            <a:pPr algn="ctr" eaLnBrk="1" hangingPunct="1"/>
            <a:r>
              <a:rPr lang="en-US" sz="3600" kern="0" dirty="0">
                <a:effectLst>
                  <a:outerShdw blurRad="38100" dist="38100" dir="2700000" algn="tl">
                    <a:srgbClr val="000000">
                      <a:alpha val="43137"/>
                    </a:srgbClr>
                  </a:outerShdw>
                </a:effectLst>
                <a:sym typeface="Symbol" pitchFamily="18" charset="2"/>
              </a:rPr>
              <a:t>Creation of the Cosmos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b="1" dirty="0">
                <a:solidFill>
                  <a:srgbClr val="FFFFCC"/>
                </a:solidFill>
                <a:effectLst>
                  <a:outerShdw blurRad="38100" dist="38100" dir="2700000" algn="tl">
                    <a:srgbClr val="000000">
                      <a:alpha val="43137"/>
                    </a:srgbClr>
                  </a:outerShdw>
                </a:effectLst>
              </a:rPr>
              <a:t>Creation week (Gen 1:3</a:t>
            </a:r>
            <a:r>
              <a:rPr lang="en-US" sz="2600" b="1"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b="1" dirty="0">
                <a:solidFill>
                  <a:srgbClr val="FFFFCC"/>
                </a:solidFill>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5741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804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“When did Satan fall away from God? We noted earlier that sin was nonexistent in every part of God‘s creation, including the angels, through the end of the sixth or final day of creation (Gen. 1:31). Satan‘s fall therefore took place after the end of creation. However, Satan was evil by the time he came to earth to tempt man to fall away from God (Gen. 3). These things prompt the conclusion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Satan‘s fall took place in the interval between the end of creation and the fall of man</a:t>
            </a:r>
            <a:r>
              <a:rPr lang="en-US" sz="2700" dirty="0">
                <a:effectLst>
                  <a:outerShdw blurRad="38100" dist="38100" dir="2700000" algn="tl">
                    <a:srgbClr val="000000">
                      <a:alpha val="43137"/>
                    </a:srgbClr>
                  </a:outerShdw>
                </a:effectLst>
                <a:latin typeface="Calibri" panose="020F0502020204030204" pitchFamily="34" charset="0"/>
              </a:rPr>
              <a:t>. How long was the interval? It must have been quite short because when God created the first man and woman, he commanded them to be fruitful and multiply through procreation (Gen. 1:27–28), but there was no human conception until after the fall of man (Gen. 4:1).”</a:t>
            </a:r>
            <a:endParaRPr 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8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b="1" dirty="0">
                <a:solidFill>
                  <a:srgbClr val="FFFFCC"/>
                </a:solidFill>
                <a:effectLst>
                  <a:outerShdw blurRad="38100" dist="38100" dir="2700000" algn="tl">
                    <a:srgbClr val="000000">
                      <a:alpha val="43137"/>
                    </a:srgbClr>
                  </a:outerShdw>
                </a:effectLst>
              </a:rPr>
              <a:t>Creation week (Gen 1:3</a:t>
            </a:r>
            <a:r>
              <a:rPr lang="en-US" sz="2600" b="1"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b="1" dirty="0">
                <a:solidFill>
                  <a:srgbClr val="FFFFCC"/>
                </a:solidFill>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Seventh day 2:1-3</a:t>
            </a:r>
            <a:r>
              <a:rPr lang="en-US" sz="2600"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1676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91082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Kings 22:19</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Micaiah said, ‘Therefore, hear the word of the Lord. I saw the Lord sitting on His throne, and all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heaven standing by Him on His right and on His left.’”</a:t>
            </a:r>
          </a:p>
        </p:txBody>
      </p:sp>
      <p:pic>
        <p:nvPicPr>
          <p:cNvPr id="2" name="Picture 2" descr="Image result for renald showers those invisible spirits">
            <a:extLst>
              <a:ext uri="{FF2B5EF4-FFF2-40B4-BE49-F238E27FC236}">
                <a16:creationId xmlns:a16="http://schemas.microsoft.com/office/drawing/2014/main" id="{DAC91C5D-F6FF-4450-BB21-6B825F72EB0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2924422"/>
            <a:ext cx="1638810" cy="183473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137645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23:24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a man hide himself in hiding places So I do not see him?’ declares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I not fill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declares the Lord.”</a:t>
            </a:r>
          </a:p>
          <a:p>
            <a:pPr algn="just"/>
            <a:endPar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renald showers those invisible spirits">
            <a:extLst>
              <a:ext uri="{FF2B5EF4-FFF2-40B4-BE49-F238E27FC236}">
                <a16:creationId xmlns:a16="http://schemas.microsoft.com/office/drawing/2014/main" id="{3943108B-2C2A-4ECD-AD34-AB23C52AE1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0" y="2667000"/>
            <a:ext cx="1828800" cy="20474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6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Beginning of the Hebrew race (Gen. 12</a:t>
            </a:r>
            <a:r>
              <a:rPr lang="en-US" dirty="0">
                <a:effectLst>
                  <a:outerShdw blurRad="38100" dist="38100" dir="2700000" algn="tl">
                    <a:srgbClr val="000000">
                      <a:alpha val="43137"/>
                    </a:srgbClr>
                  </a:outerShdw>
                </a:effectLst>
                <a:cs typeface="Calibri" panose="020F0502020204030204" pitchFamily="34" charset="0"/>
              </a:rPr>
              <a:t>‒50)</a:t>
            </a:r>
            <a:endParaRPr lang="en-US" dirty="0">
              <a:effectLst>
                <a:outerShdw blurRad="38100" dist="38100" dir="2700000" algn="tl">
                  <a:srgbClr val="000000">
                    <a:alpha val="43137"/>
                  </a:srgbClr>
                </a:outerShdw>
              </a:effectLst>
            </a:endParaRP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Exodus 20:8-11</a:t>
            </a:r>
          </a:p>
          <a:p>
            <a:pPr marL="0" indent="0" algn="just">
              <a:spcBef>
                <a:spcPts val="0"/>
              </a:spcBef>
              <a:spcAft>
                <a:spcPts val="1200"/>
              </a:spcAft>
              <a:buNone/>
              <a:defRPr/>
            </a:pPr>
            <a:r>
              <a:rPr lang="en-US" sz="3000" i="0" baseline="30000" dirty="0">
                <a:effectLst>
                  <a:outerShdw blurRad="38100" dist="38100" dir="2700000" algn="tl">
                    <a:srgbClr val="000000">
                      <a:alpha val="43137"/>
                    </a:srgbClr>
                  </a:outerShdw>
                </a:effectLst>
                <a:latin typeface="system-ui"/>
              </a:rPr>
              <a:t>8 </a:t>
            </a:r>
            <a:r>
              <a:rPr lang="en-US" sz="3000" i="0" dirty="0">
                <a:effectLst>
                  <a:outerShdw blurRad="38100" dist="38100" dir="2700000" algn="tl">
                    <a:srgbClr val="000000">
                      <a:alpha val="43137"/>
                    </a:srgbClr>
                  </a:outerShdw>
                </a:effectLst>
                <a:latin typeface="system-ui"/>
              </a:rPr>
              <a:t>“Remember the sabbath day, to keep it holy. </a:t>
            </a:r>
            <a:r>
              <a:rPr lang="en-US" sz="3000" i="0" baseline="30000" dirty="0">
                <a:effectLst>
                  <a:outerShdw blurRad="38100" dist="38100" dir="2700000" algn="tl">
                    <a:srgbClr val="000000">
                      <a:alpha val="43137"/>
                    </a:srgbClr>
                  </a:outerShdw>
                </a:effectLst>
                <a:latin typeface="system-ui"/>
              </a:rPr>
              <a:t>9 </a:t>
            </a:r>
            <a:r>
              <a:rPr lang="en-US" sz="3000" i="0" dirty="0">
                <a:effectLst>
                  <a:outerShdw blurRad="38100" dist="38100" dir="2700000" algn="tl">
                    <a:srgbClr val="000000">
                      <a:alpha val="43137"/>
                    </a:srgbClr>
                  </a:outerShdw>
                </a:effectLst>
                <a:latin typeface="system-ui"/>
              </a:rPr>
              <a:t>Six days you shall labor and do all your work, </a:t>
            </a:r>
            <a:r>
              <a:rPr lang="en-US" sz="3000" i="0" baseline="30000" dirty="0">
                <a:effectLst>
                  <a:outerShdw blurRad="38100" dist="38100" dir="2700000" algn="tl">
                    <a:srgbClr val="000000">
                      <a:alpha val="43137"/>
                    </a:srgbClr>
                  </a:outerShdw>
                </a:effectLst>
                <a:latin typeface="system-ui"/>
              </a:rPr>
              <a:t>10 </a:t>
            </a:r>
            <a:r>
              <a:rPr lang="en-US" sz="3000" i="0" dirty="0">
                <a:effectLst>
                  <a:outerShdw blurRad="38100" dist="38100" dir="2700000" algn="tl">
                    <a:srgbClr val="000000">
                      <a:alpha val="43137"/>
                    </a:srgbClr>
                  </a:outerShdw>
                </a:effectLst>
                <a:latin typeface="system-ui"/>
              </a:rPr>
              <a:t>but the seventh day is a sabbath of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i="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i="0" baseline="30000" dirty="0">
                <a:effectLst>
                  <a:outerShdw blurRad="38100" dist="38100" dir="2700000" algn="tl">
                    <a:srgbClr val="000000">
                      <a:alpha val="43137"/>
                    </a:srgbClr>
                  </a:outerShdw>
                </a:effectLst>
                <a:latin typeface="system-ui"/>
              </a:rPr>
              <a:t>11 </a:t>
            </a:r>
            <a:r>
              <a:rPr lang="en-US" sz="3000" b="1" i="0" u="sng" dirty="0">
                <a:solidFill>
                  <a:srgbClr val="FFFFCC"/>
                </a:solidFill>
                <a:effectLst>
                  <a:outerShdw blurRad="38100" dist="38100" dir="2700000" algn="tl">
                    <a:srgbClr val="000000">
                      <a:alpha val="43137"/>
                    </a:srgbClr>
                  </a:outerShdw>
                </a:effectLst>
                <a:latin typeface="system-ui"/>
              </a:rPr>
              <a:t>For in six days the </a:t>
            </a:r>
            <a:r>
              <a:rPr lang="en-US" sz="3000" b="1" i="0" u="sng" cap="small" dirty="0">
                <a:solidFill>
                  <a:srgbClr val="FFFFCC"/>
                </a:solidFill>
                <a:effectLst>
                  <a:outerShdw blurRad="38100" dist="38100" dir="2700000" algn="tl">
                    <a:srgbClr val="000000">
                      <a:alpha val="43137"/>
                    </a:srgbClr>
                  </a:outerShdw>
                </a:effectLst>
                <a:latin typeface="system-ui"/>
              </a:rPr>
              <a:t>Lord</a:t>
            </a:r>
            <a:r>
              <a:rPr lang="en-US" sz="3000" b="1" i="0" u="sng" dirty="0">
                <a:solidFill>
                  <a:srgbClr val="FFFFCC"/>
                </a:solidFill>
                <a:effectLst>
                  <a:outerShdw blurRad="38100" dist="38100" dir="2700000" algn="tl">
                    <a:srgbClr val="000000">
                      <a:alpha val="43137"/>
                    </a:srgbClr>
                  </a:outerShdw>
                </a:effectLst>
                <a:latin typeface="system-ui"/>
              </a:rPr>
              <a:t> made the heavens and the earth</a:t>
            </a:r>
            <a:r>
              <a:rPr lang="en-US" sz="3000" i="0" dirty="0">
                <a:effectLst>
                  <a:outerShdw blurRad="38100" dist="38100" dir="2700000" algn="tl">
                    <a:srgbClr val="000000">
                      <a:alpha val="43137"/>
                    </a:srgbClr>
                  </a:outerShdw>
                </a:effectLst>
                <a:latin typeface="system-ui"/>
              </a:rPr>
              <a:t>, the sea and all that is in them, and rested on the seventh day; therefore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09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38:4-7</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were you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laid the foundation of the earth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Tell Me, if you have understanding,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set its measurements? Since you know. Or who stretched the line on it?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what were its bases sunk? Or who laid its cornerstone,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morning stars sang together and all the sons of God shouted for joy?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814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54102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950" dirty="0">
                <a:effectLst>
                  <a:outerShdw blurRad="38100" dist="38100" dir="2700000" algn="tl">
                    <a:srgbClr val="000000">
                      <a:alpha val="43137"/>
                    </a:srgbClr>
                  </a:outerShdw>
                </a:effectLst>
                <a:latin typeface="Calibri" panose="020F0502020204030204" pitchFamily="34" charset="0"/>
              </a:rPr>
              <a:t>“It [Genesis 1:1; Exodus 20:11] strongly implies that the angels were created within the scope of the six days of creation of Genesis 1, not before or after those days...Thus, the angels were created by God on the first day of the six days of creation, but before the earth was created on that same day. It is interesting to note the order of Moses’ statement in Genesis 1:1. He referred to the heavens first, then the earth. It would appear that early on the first day God created the heavens. Later on that day He created the angels to inhabit the heavens. Still later on that first day He created the earth in its undeveloped, uninhabited state.”</a:t>
            </a:r>
            <a:endParaRPr lang="en-US" sz="295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18-19.</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38:4-7</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were you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laid the foundation of the earth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Tell Me, if you have understanding,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set its measurements? Since you know. Or who stretched the line on it?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what were its bases sunk? Or who laid its cornerstone,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morning stars sang together and all the sons of God shouted for joy?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1067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1:14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they not all ministering spirits, sent out to render service for the sake of those who will inherit salvation?”</a:t>
            </a:r>
          </a:p>
          <a:p>
            <a:pPr algn="just"/>
            <a:endPar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renald showers those invisible spirits">
            <a:extLst>
              <a:ext uri="{FF2B5EF4-FFF2-40B4-BE49-F238E27FC236}">
                <a16:creationId xmlns:a16="http://schemas.microsoft.com/office/drawing/2014/main" id="{A4518FF2-83BD-4050-A5B6-1137D444B8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0" y="2667000"/>
            <a:ext cx="1828800" cy="20474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4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Sabbath (day 7)</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Issues in Genesis 1</a:t>
            </a:r>
            <a:endParaRPr lang="en-US" alt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276122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work which He had done, and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all His work which God had created and made.”</a:t>
            </a:r>
          </a:p>
        </p:txBody>
      </p:sp>
    </p:spTree>
    <p:extLst>
      <p:ext uri="{BB962C8B-B14F-4D97-AF65-F5344CB8AC3E}">
        <p14:creationId xmlns:p14="http://schemas.microsoft.com/office/powerpoint/2010/main" val="115053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3616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6046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Exodus 20:8-11</a:t>
            </a:r>
          </a:p>
          <a:p>
            <a:pPr marL="0" indent="0" algn="just">
              <a:spcBef>
                <a:spcPts val="0"/>
              </a:spcBef>
              <a:spcAft>
                <a:spcPts val="1200"/>
              </a:spcAft>
              <a:buNone/>
              <a:defRPr/>
            </a:pPr>
            <a:r>
              <a:rPr lang="en-US" sz="3000" i="0" baseline="30000" dirty="0">
                <a:effectLst>
                  <a:outerShdw blurRad="38100" dist="38100" dir="2700000" algn="tl">
                    <a:srgbClr val="000000">
                      <a:alpha val="43137"/>
                    </a:srgbClr>
                  </a:outerShdw>
                </a:effectLst>
                <a:latin typeface="system-ui"/>
              </a:rPr>
              <a:t>8 </a:t>
            </a:r>
            <a:r>
              <a:rPr lang="en-US" sz="3000" i="0" dirty="0">
                <a:effectLst>
                  <a:outerShdw blurRad="38100" dist="38100" dir="2700000" algn="tl">
                    <a:srgbClr val="000000">
                      <a:alpha val="43137"/>
                    </a:srgbClr>
                  </a:outerShdw>
                </a:effectLst>
                <a:latin typeface="system-ui"/>
              </a:rPr>
              <a:t>“Remember the sabbath day, to keep it holy. </a:t>
            </a:r>
            <a:r>
              <a:rPr lang="en-US" sz="3000" i="0" baseline="30000" dirty="0">
                <a:effectLst>
                  <a:outerShdw blurRad="38100" dist="38100" dir="2700000" algn="tl">
                    <a:srgbClr val="000000">
                      <a:alpha val="43137"/>
                    </a:srgbClr>
                  </a:outerShdw>
                </a:effectLst>
                <a:latin typeface="system-ui"/>
              </a:rPr>
              <a:t>9 </a:t>
            </a:r>
            <a:r>
              <a:rPr lang="en-US" sz="3000" i="0" dirty="0">
                <a:effectLst>
                  <a:outerShdw blurRad="38100" dist="38100" dir="2700000" algn="tl">
                    <a:srgbClr val="000000">
                      <a:alpha val="43137"/>
                    </a:srgbClr>
                  </a:outerShdw>
                </a:effectLst>
                <a:latin typeface="system-ui"/>
              </a:rPr>
              <a:t>Six days you shall labor and do all your work, </a:t>
            </a:r>
            <a:r>
              <a:rPr lang="en-US" sz="3000" i="0" baseline="30000" dirty="0">
                <a:effectLst>
                  <a:outerShdw blurRad="38100" dist="38100" dir="2700000" algn="tl">
                    <a:srgbClr val="000000">
                      <a:alpha val="43137"/>
                    </a:srgbClr>
                  </a:outerShdw>
                </a:effectLst>
                <a:latin typeface="system-ui"/>
              </a:rPr>
              <a:t>10 </a:t>
            </a:r>
            <a:r>
              <a:rPr lang="en-US" sz="3000" i="0" dirty="0">
                <a:effectLst>
                  <a:outerShdw blurRad="38100" dist="38100" dir="2700000" algn="tl">
                    <a:srgbClr val="000000">
                      <a:alpha val="43137"/>
                    </a:srgbClr>
                  </a:outerShdw>
                </a:effectLst>
                <a:latin typeface="system-ui"/>
              </a:rPr>
              <a:t>but the seventh day is a sabbath of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i="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i="0" baseline="30000" dirty="0">
                <a:effectLst>
                  <a:outerShdw blurRad="38100" dist="38100" dir="2700000" algn="tl">
                    <a:srgbClr val="000000">
                      <a:alpha val="43137"/>
                    </a:srgbClr>
                  </a:outerShdw>
                </a:effectLst>
                <a:latin typeface="system-ui"/>
              </a:rPr>
              <a:t>11 </a:t>
            </a:r>
            <a:r>
              <a:rPr lang="en-US" sz="3000" i="0" dirty="0">
                <a:effectLst>
                  <a:outerShdw blurRad="38100" dist="38100" dir="2700000" algn="tl">
                    <a:srgbClr val="000000">
                      <a:alpha val="43137"/>
                    </a:srgbClr>
                  </a:outerShdw>
                </a:effectLst>
                <a:latin typeface="system-ui"/>
              </a:rPr>
              <a:t>For in six days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made the heavens and the earth, the sea and all that is in them, and rested on the seventh day; therefore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seventh day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4153049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04800" y="312762"/>
            <a:ext cx="8534400" cy="3716402"/>
          </a:xfrm>
          <a:prstGeom prst="rect">
            <a:avLst/>
          </a:prstGeom>
          <a:noFill/>
          <a:ln w="28575">
            <a:noFill/>
            <a:miter lim="800000"/>
            <a:headEnd/>
            <a:tailEnd/>
          </a:ln>
        </p:spPr>
        <p:txBody>
          <a:bodyPr wrap="square">
            <a:spAutoFit/>
          </a:bodyPr>
          <a:lstStyle/>
          <a:p>
            <a:pPr algn="ctr" defTabSz="514350">
              <a:lnSpc>
                <a:spcPct val="90000"/>
              </a:lnSpc>
              <a:spcAft>
                <a:spcPts val="9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t>
            </a:r>
            <a:r>
              <a:rPr lang="en-US" sz="3200" b="1" u="sng" dirty="0">
                <a:solidFill>
                  <a:srgbClr val="FFFFCC"/>
                </a:solidFill>
                <a:latin typeface="Calibri" panose="020F0502020204030204" pitchFamily="34" charset="0"/>
                <a:cs typeface="Calibri" panose="020F0502020204030204" pitchFamily="34" charset="0"/>
              </a:rPr>
              <a:t>a 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219700" cy="1143000"/>
          </a:xfrm>
        </p:spPr>
        <p:txBody>
          <a:bodyPr/>
          <a:lstStyle/>
          <a:p>
            <a:pPr algn="ctr">
              <a:spcAft>
                <a:spcPts val="600"/>
              </a:spcAft>
            </a:pPr>
            <a:r>
              <a:rPr lang="en-US" sz="3600" dirty="0">
                <a:effectLst>
                  <a:outerShdw blurRad="38100" dist="38100" dir="2700000" algn="tl">
                    <a:srgbClr val="000000">
                      <a:alpha val="43137"/>
                    </a:srgbClr>
                  </a:outerShdw>
                </a:effectLst>
              </a:rPr>
              <a:t>Thomas L. Constable</a:t>
            </a:r>
            <a:br>
              <a:rPr lang="en-US" sz="3600" dirty="0">
                <a:effectLst>
                  <a:outerShdw blurRad="38100" dist="38100" dir="2700000" algn="tl">
                    <a:srgbClr val="000000">
                      <a:alpha val="43137"/>
                    </a:srgbClr>
                  </a:outerShdw>
                </a:effectLst>
              </a:rPr>
            </a:br>
            <a:r>
              <a:rPr lang="en-US" sz="2000" dirty="0">
                <a:solidFill>
                  <a:schemeClr val="tx1"/>
                </a:solidFill>
                <a:effectLst>
                  <a:outerShdw blurRad="38100" dist="38100" dir="2700000" algn="tl">
                    <a:srgbClr val="000000">
                      <a:alpha val="43137"/>
                    </a:srgbClr>
                  </a:outerShdw>
                </a:effectLst>
              </a:rPr>
              <a:t>“Notes on John,” online: www.soniclight.com, accessed 12 September 2020, 528.</a:t>
            </a:r>
          </a:p>
        </p:txBody>
      </p:sp>
      <p:sp>
        <p:nvSpPr>
          <p:cNvPr id="16387" name="Rectangle 3"/>
          <p:cNvSpPr>
            <a:spLocks noGrp="1" noChangeArrowheads="1"/>
          </p:cNvSpPr>
          <p:nvPr>
            <p:ph type="body" idx="1"/>
          </p:nvPr>
        </p:nvSpPr>
        <p:spPr>
          <a:xfrm>
            <a:off x="-8467" y="1600200"/>
            <a:ext cx="9144000" cy="4343400"/>
          </a:xfrm>
        </p:spPr>
        <p:txBody>
          <a:bodyPr/>
          <a:lstStyle/>
          <a:p>
            <a:pPr marL="0" indent="0" algn="just">
              <a:buNone/>
              <a:defRPr/>
            </a:pPr>
            <a:r>
              <a:rPr lang="en-US" sz="3000" dirty="0">
                <a:effectLst>
                  <a:outerShdw blurRad="38100" dist="38100" dir="2700000" algn="tl">
                    <a:srgbClr val="000000">
                      <a:alpha val="43137"/>
                    </a:srgbClr>
                  </a:outerShdw>
                </a:effectLst>
              </a:rPr>
              <a:t>“John located this post-resurrection appearance on the eighth day after (seven days later) Easter Sunday, namely, the following Sunday. His "eight days" (Gr. </a:t>
            </a:r>
            <a:r>
              <a:rPr lang="en-US" sz="3000" i="1" dirty="0" err="1">
                <a:effectLst>
                  <a:outerShdw blurRad="38100" dist="38100" dir="2700000" algn="tl">
                    <a:srgbClr val="000000">
                      <a:alpha val="43137"/>
                    </a:srgbClr>
                  </a:outerShdw>
                </a:effectLst>
              </a:rPr>
              <a:t>hemeras</a:t>
            </a: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okto</a:t>
            </a:r>
            <a:r>
              <a:rPr lang="en-US" sz="3000" dirty="0">
                <a:effectLst>
                  <a:outerShdw blurRad="38100" dist="38100" dir="2700000" algn="tl">
                    <a:srgbClr val="000000">
                      <a:alpha val="43137"/>
                    </a:srgbClr>
                  </a:outerShdw>
                </a:effectLst>
              </a:rPr>
              <a:t>) evidently included both Sundays. Perhaps he identified the day because, by the time John wrote, Sunday had become the day of worship for Christians, when they commemorated Jesus' resurrection. They worshipped Him on Easter Sunday, then again the following Sunday, and then on succeeding Sundays from then on (cf. Acts 20:7). However, Sunday worship has its roots in tradition rather than commandment.”</a:t>
            </a:r>
          </a:p>
        </p:txBody>
      </p:sp>
    </p:spTree>
    <p:extLst>
      <p:ext uri="{BB962C8B-B14F-4D97-AF65-F5344CB8AC3E}">
        <p14:creationId xmlns:p14="http://schemas.microsoft.com/office/powerpoint/2010/main" val="21330515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20:7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the week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we were gathered together to break bread, Paul began talking to them, intending to leave the next day, and he prolonged his message until midnight.”</a:t>
            </a:r>
          </a:p>
        </p:txBody>
      </p:sp>
    </p:spTree>
    <p:extLst>
      <p:ext uri="{BB962C8B-B14F-4D97-AF65-F5344CB8AC3E}">
        <p14:creationId xmlns:p14="http://schemas.microsoft.com/office/powerpoint/2010/main" val="37319861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BFFF7A-03C0-43AF-9B91-CAAF5175F37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16:1-2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concerning the collection for the saints, as I directed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Galatia, so do you also.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every week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each one of you is to put aside and save, as he may prosper, so that no collections be made when I come.”</a:t>
            </a:r>
          </a:p>
        </p:txBody>
      </p:sp>
    </p:spTree>
    <p:extLst>
      <p:ext uri="{BB962C8B-B14F-4D97-AF65-F5344CB8AC3E}">
        <p14:creationId xmlns:p14="http://schemas.microsoft.com/office/powerpoint/2010/main" val="40323703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A5F78DCF-DE68-485E-9005-2F8DFA400B9E}"/>
              </a:ext>
            </a:extLst>
          </p:cNvPr>
          <p:cNvSpPr>
            <a:spLocks noGrp="1"/>
          </p:cNvSpPr>
          <p:nvPr>
            <p:ph idx="1"/>
          </p:nvPr>
        </p:nvSpPr>
        <p:spPr>
          <a:xfrm>
            <a:off x="152400" y="152400"/>
            <a:ext cx="8839200" cy="6553200"/>
          </a:xfrm>
          <a:blipFill dpi="0" rotWithShape="1">
            <a:blip r:embed="rId2"/>
            <a:srcRect/>
            <a:tile tx="0" ty="0" sx="100000" sy="100000" flip="none" algn="tl"/>
          </a:blipFill>
        </p:spPr>
        <p:txBody>
          <a:bodyPr/>
          <a:lstStyle/>
          <a:p>
            <a:pPr marL="0" indent="0" algn="ctr">
              <a:spcBef>
                <a:spcPts val="600"/>
              </a:spcBef>
              <a:spcAft>
                <a:spcPts val="600"/>
              </a:spcAft>
              <a:buFontTx/>
              <a:buNone/>
            </a:pPr>
            <a:r>
              <a:rPr lang="en-US" altLang="en-US" sz="3600" b="1" dirty="0">
                <a:solidFill>
                  <a:schemeClr val="bg2"/>
                </a:solidFill>
                <a:effectLst/>
                <a:latin typeface="Calibri" panose="020F0502020204030204" pitchFamily="34" charset="0"/>
                <a:cs typeface="Calibri" panose="020F0502020204030204" pitchFamily="34" charset="0"/>
              </a:rPr>
              <a:t>SABBATH</a:t>
            </a:r>
          </a:p>
          <a:p>
            <a:pPr marL="0" indent="0" algn="just">
              <a:spcBef>
                <a:spcPts val="600"/>
              </a:spcBef>
              <a:spcAft>
                <a:spcPts val="600"/>
              </a:spcAft>
              <a:buFontTx/>
              <a:buNone/>
            </a:pPr>
            <a:r>
              <a:rPr lang="en-US" altLang="en-US" dirty="0">
                <a:solidFill>
                  <a:schemeClr val="bg2"/>
                </a:solidFill>
                <a:effectLst/>
                <a:latin typeface="Calibri" panose="020F0502020204030204" pitchFamily="34" charset="0"/>
                <a:cs typeface="Calibri" panose="020F0502020204030204" pitchFamily="34" charset="0"/>
              </a:rPr>
              <a:t>Article I, Section 7, Paragraph 2 of the Constitution says, “If any bill should not be returned by the President within ten days </a:t>
            </a:r>
            <a:r>
              <a:rPr lang="en-US" altLang="en-US" b="1" dirty="0">
                <a:solidFill>
                  <a:schemeClr val="bg2"/>
                </a:solidFill>
                <a:effectLst/>
                <a:latin typeface="Calibri" panose="020F0502020204030204" pitchFamily="34" charset="0"/>
                <a:cs typeface="Calibri" panose="020F0502020204030204" pitchFamily="34" charset="0"/>
              </a:rPr>
              <a:t>(</a:t>
            </a:r>
            <a:r>
              <a:rPr lang="en-US" altLang="en-US" b="1" u="sng" dirty="0">
                <a:solidFill>
                  <a:schemeClr val="bg2"/>
                </a:solidFill>
                <a:effectLst/>
                <a:latin typeface="Calibri" panose="020F0502020204030204" pitchFamily="34" charset="0"/>
                <a:cs typeface="Calibri" panose="020F0502020204030204" pitchFamily="34" charset="0"/>
              </a:rPr>
              <a:t>Sundays excepted</a:t>
            </a:r>
            <a:r>
              <a:rPr lang="en-US" altLang="en-US" b="1" dirty="0">
                <a:solidFill>
                  <a:schemeClr val="bg2"/>
                </a:solidFill>
                <a:effectLst/>
                <a:latin typeface="Calibri" panose="020F0502020204030204" pitchFamily="34" charset="0"/>
                <a:cs typeface="Calibri" panose="020F0502020204030204" pitchFamily="34" charset="0"/>
              </a:rPr>
              <a:t>)</a:t>
            </a:r>
            <a:r>
              <a:rPr lang="en-US" altLang="en-US" dirty="0">
                <a:solidFill>
                  <a:schemeClr val="bg2"/>
                </a:solidFill>
                <a:effectLst/>
                <a:latin typeface="Calibri" panose="020F0502020204030204" pitchFamily="34" charset="0"/>
                <a:cs typeface="Calibri" panose="020F0502020204030204" pitchFamily="34" charset="0"/>
              </a:rPr>
              <a:t> after it shall have been presented to him, the same shall be a law in like manner as if he had signed it.”</a:t>
            </a:r>
          </a:p>
          <a:p>
            <a:pPr marL="0" indent="0" algn="ctr">
              <a:spcBef>
                <a:spcPts val="0"/>
              </a:spcBef>
              <a:spcAft>
                <a:spcPts val="0"/>
              </a:spcAft>
              <a:buFontTx/>
              <a:buNone/>
            </a:pPr>
            <a:r>
              <a:rPr lang="en-US" altLang="en-US" sz="1800" b="1" dirty="0">
                <a:solidFill>
                  <a:schemeClr val="bg2"/>
                </a:solidFill>
                <a:effectLst/>
                <a:latin typeface="Calibri" panose="020F0502020204030204" pitchFamily="34" charset="0"/>
                <a:cs typeface="Calibri" panose="020F0502020204030204" pitchFamily="34" charset="0"/>
              </a:rPr>
              <a:t>Brewer, </a:t>
            </a:r>
            <a:r>
              <a:rPr lang="en-US" altLang="en-US" sz="1800" b="1" i="1" dirty="0">
                <a:solidFill>
                  <a:schemeClr val="bg2"/>
                </a:solidFill>
                <a:effectLst/>
                <a:latin typeface="Calibri" panose="020F0502020204030204" pitchFamily="34" charset="0"/>
                <a:cs typeface="Calibri" panose="020F0502020204030204" pitchFamily="34" charset="0"/>
              </a:rPr>
              <a:t>United States A Christian Nation</a:t>
            </a:r>
            <a:r>
              <a:rPr lang="en-US" altLang="en-US" sz="1800" b="1" dirty="0">
                <a:solidFill>
                  <a:schemeClr val="bg2"/>
                </a:solidFill>
                <a:effectLst/>
                <a:latin typeface="Calibri" panose="020F0502020204030204" pitchFamily="34" charset="0"/>
                <a:cs typeface="Calibri" panose="020F0502020204030204" pitchFamily="34" charset="0"/>
              </a:rPr>
              <a:t>, 27</a:t>
            </a:r>
          </a:p>
        </p:txBody>
      </p:sp>
      <p:pic>
        <p:nvPicPr>
          <p:cNvPr id="36868" name="Picture 2">
            <a:extLst>
              <a:ext uri="{FF2B5EF4-FFF2-40B4-BE49-F238E27FC236}">
                <a16:creationId xmlns:a16="http://schemas.microsoft.com/office/drawing/2014/main" id="{47FAAB03-3C54-40BB-8B7E-4E1B77579B7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5112" y="3912326"/>
            <a:ext cx="3113776"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6417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 </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a:stretch>
            <a:fillRect/>
          </a:stretch>
        </p:blipFill>
        <p:spPr>
          <a:xfrm>
            <a:off x="2958353" y="3962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595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750137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6075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seventh day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completed His work which He had done, and He rested on the seventh day from all His work which He had done.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0329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79932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 </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a:stretch>
            <a:fillRect/>
          </a:stretch>
        </p:blipFill>
        <p:spPr>
          <a:xfrm>
            <a:off x="2958353" y="3962400"/>
            <a:ext cx="3227294" cy="2743200"/>
          </a:xfrm>
          <a:prstGeom prst="rect">
            <a:avLst/>
          </a:prstGeom>
        </p:spPr>
      </p:pic>
    </p:spTree>
    <p:extLst>
      <p:ext uri="{BB962C8B-B14F-4D97-AF65-F5344CB8AC3E}">
        <p14:creationId xmlns:p14="http://schemas.microsoft.com/office/powerpoint/2010/main" val="123577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rPr>
              <a:t>Genesis 1 – Overview of the whole creation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Genesis 2 – Details surrounding the creation of the garden, the first man, and his activities on day 6. </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a:stretch>
            <a:fillRect/>
          </a:stretch>
        </p:blipFill>
        <p:spPr>
          <a:xfrm>
            <a:off x="2958353" y="3962400"/>
            <a:ext cx="3227294" cy="2743200"/>
          </a:xfrm>
          <a:prstGeom prst="rect">
            <a:avLst/>
          </a:prstGeom>
        </p:spPr>
      </p:pic>
    </p:spTree>
    <p:extLst>
      <p:ext uri="{BB962C8B-B14F-4D97-AF65-F5344CB8AC3E}">
        <p14:creationId xmlns:p14="http://schemas.microsoft.com/office/powerpoint/2010/main" val="149767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8122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9154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04468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Creation week (Gen 1:3</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b="1" u="sng" dirty="0">
                <a:solidFill>
                  <a:srgbClr val="FFFFCC"/>
                </a:solidFill>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91234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extLst>
              <p:ext uri="{D42A27DB-BD31-4B8C-83A1-F6EECF244321}">
                <p14:modId xmlns:p14="http://schemas.microsoft.com/office/powerpoint/2010/main" val="2576939492"/>
              </p:ext>
            </p:extLst>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5602"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12252</TotalTime>
  <Words>2864</Words>
  <Application>Microsoft Office PowerPoint</Application>
  <PresentationFormat>On-screen Show (4:3)</PresentationFormat>
  <Paragraphs>230</Paragraphs>
  <Slides>48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system-ui</vt:lpstr>
      <vt:lpstr>Times New Roman</vt:lpstr>
      <vt:lpstr>Wingdings</vt:lpstr>
      <vt:lpstr>Azure</vt:lpstr>
      <vt:lpstr>PowerPoint Presentation</vt:lpstr>
      <vt:lpstr>GENESIS STRUCTURE</vt:lpstr>
      <vt:lpstr>GENESIS STRUCTURE</vt:lpstr>
      <vt:lpstr>Contradictory Account of Creation?</vt:lpstr>
      <vt:lpstr>Genesis 1:1–2:3 Outline</vt:lpstr>
      <vt:lpstr>Genesis 1:1–2:3 Outline</vt:lpstr>
      <vt:lpstr>Genesis 1:1–2:3 Outline</vt:lpstr>
      <vt:lpstr>Genesis 1:1–2:3 Outline</vt:lpstr>
      <vt:lpstr>Shaping and Populating (Gen 1:1)</vt:lpstr>
      <vt:lpstr>Genesis 1:1–2:3 Outline</vt:lpstr>
      <vt:lpstr>PowerPoint Presentation</vt:lpstr>
      <vt:lpstr>PowerPoint Presentation</vt:lpstr>
      <vt:lpstr>PowerPoint Presentation</vt:lpstr>
      <vt:lpstr>PowerPoint Presentation</vt:lpstr>
      <vt:lpstr>Genesis 1:1–2:3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Issues in Genesis 1</vt:lpstr>
      <vt:lpstr>PowerPoint Presentation</vt:lpstr>
      <vt:lpstr>Day 7 Sabbath  (Gen 2:1-3)</vt:lpstr>
      <vt:lpstr>Day 7 Sabbath  (Gen 2:1-3)</vt:lpstr>
      <vt:lpstr>Day 7 Sabbath  (Gen 2:1-3)</vt:lpstr>
      <vt:lpstr>PowerPoint Presentation</vt:lpstr>
      <vt:lpstr>PowerPoint Presentation</vt:lpstr>
      <vt:lpstr>PowerPoint Presentation</vt:lpstr>
      <vt:lpstr>PowerPoint Presentation</vt:lpstr>
      <vt:lpstr>PowerPoint Presentation</vt:lpstr>
      <vt:lpstr>Thomas L. Constable “Notes on John,” online: www.soniclight.com, accessed 12 September 2020, 528.</vt:lpstr>
      <vt:lpstr>PowerPoint Presentation</vt:lpstr>
      <vt:lpstr>PowerPoint Presentation</vt:lpstr>
      <vt:lpstr>PowerPoint Presentation</vt:lpstr>
      <vt:lpstr>Day 7 Sabbath  (Gen 2:1-3)</vt:lpstr>
      <vt:lpstr>Day 7 Sabbath  (Gen 2:1-3)</vt:lpstr>
      <vt:lpstr>Day 7 Sabbath  (Gen 2:1-3)</vt:lpstr>
      <vt:lpstr>Day 7 Sabbath  (Gen 2:1-3)</vt:lpstr>
      <vt:lpstr>PowerPoint Presentation</vt:lpstr>
      <vt:lpstr>CONCLUSION</vt:lpstr>
      <vt:lpstr>Genesis 1:1–2:3 Outline</vt:lpstr>
      <vt:lpstr>Contradictory Account of Creation?</vt:lpstr>
      <vt:lpstr>Contradictory Account of Creation?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007 - 2v1-3</dc:title>
  <dc:subject>Genesis</dc:subject>
  <dc:creator>A. Woods</dc:creator>
  <dc:description>Modified by Jim McGowan</dc:description>
  <cp:lastModifiedBy>Andy Woods</cp:lastModifiedBy>
  <cp:revision>1261</cp:revision>
  <cp:lastPrinted>2020-09-12T22:48:55Z</cp:lastPrinted>
  <dcterms:created xsi:type="dcterms:W3CDTF">2009-03-17T12:21:13Z</dcterms:created>
  <dcterms:modified xsi:type="dcterms:W3CDTF">2020-09-13T12:00:59Z</dcterms:modified>
</cp:coreProperties>
</file>