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handoutMasterIdLst>
    <p:handoutMasterId r:id="rId73"/>
  </p:handoutMasterIdLst>
  <p:sldIdLst>
    <p:sldId id="435" r:id="rId3"/>
    <p:sldId id="436" r:id="rId4"/>
    <p:sldId id="438" r:id="rId5"/>
    <p:sldId id="6761" r:id="rId6"/>
    <p:sldId id="439" r:id="rId7"/>
    <p:sldId id="261" r:id="rId8"/>
    <p:sldId id="440" r:id="rId9"/>
    <p:sldId id="442" r:id="rId10"/>
    <p:sldId id="6808" r:id="rId11"/>
    <p:sldId id="441" r:id="rId12"/>
    <p:sldId id="443" r:id="rId13"/>
    <p:sldId id="5555" r:id="rId14"/>
    <p:sldId id="445" r:id="rId15"/>
    <p:sldId id="446" r:id="rId16"/>
    <p:sldId id="6775" r:id="rId17"/>
    <p:sldId id="6776" r:id="rId18"/>
    <p:sldId id="6777" r:id="rId19"/>
    <p:sldId id="6778" r:id="rId20"/>
    <p:sldId id="6784" r:id="rId21"/>
    <p:sldId id="6779" r:id="rId22"/>
    <p:sldId id="6780" r:id="rId23"/>
    <p:sldId id="6783" r:id="rId24"/>
    <p:sldId id="6781" r:id="rId25"/>
    <p:sldId id="6795" r:id="rId26"/>
    <p:sldId id="6782" r:id="rId27"/>
    <p:sldId id="5642" r:id="rId28"/>
    <p:sldId id="447" r:id="rId29"/>
    <p:sldId id="449" r:id="rId30"/>
    <p:sldId id="6786" r:id="rId31"/>
    <p:sldId id="6797" r:id="rId32"/>
    <p:sldId id="6785" r:id="rId33"/>
    <p:sldId id="6796" r:id="rId34"/>
    <p:sldId id="6771" r:id="rId35"/>
    <p:sldId id="6800" r:id="rId36"/>
    <p:sldId id="6798" r:id="rId37"/>
    <p:sldId id="6799" r:id="rId38"/>
    <p:sldId id="6787" r:id="rId39"/>
    <p:sldId id="2331" r:id="rId40"/>
    <p:sldId id="2345" r:id="rId41"/>
    <p:sldId id="4796" r:id="rId42"/>
    <p:sldId id="2380" r:id="rId43"/>
    <p:sldId id="6788" r:id="rId44"/>
    <p:sldId id="448" r:id="rId45"/>
    <p:sldId id="456" r:id="rId46"/>
    <p:sldId id="450" r:id="rId47"/>
    <p:sldId id="457" r:id="rId48"/>
    <p:sldId id="6552" r:id="rId49"/>
    <p:sldId id="6596" r:id="rId50"/>
    <p:sldId id="451" r:id="rId51"/>
    <p:sldId id="458" r:id="rId52"/>
    <p:sldId id="6802" r:id="rId53"/>
    <p:sldId id="317" r:id="rId54"/>
    <p:sldId id="452" r:id="rId55"/>
    <p:sldId id="270" r:id="rId56"/>
    <p:sldId id="453" r:id="rId57"/>
    <p:sldId id="2064" r:id="rId58"/>
    <p:sldId id="6789" r:id="rId59"/>
    <p:sldId id="2931" r:id="rId60"/>
    <p:sldId id="6803" r:id="rId61"/>
    <p:sldId id="6806" r:id="rId62"/>
    <p:sldId id="1348" r:id="rId63"/>
    <p:sldId id="1349" r:id="rId64"/>
    <p:sldId id="6805" r:id="rId65"/>
    <p:sldId id="6804" r:id="rId66"/>
    <p:sldId id="6807" r:id="rId67"/>
    <p:sldId id="271" r:id="rId68"/>
    <p:sldId id="6790" r:id="rId69"/>
    <p:sldId id="272" r:id="rId70"/>
    <p:sldId id="6791" r:id="rId71"/>
    <p:sldId id="6792" r:id="rId7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353" autoAdjust="0"/>
  </p:normalViewPr>
  <p:slideViewPr>
    <p:cSldViewPr>
      <p:cViewPr varScale="1">
        <p:scale>
          <a:sx n="57" d="100"/>
          <a:sy n="57"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2064513"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002 - James Introduction</a:t>
            </a:r>
          </a:p>
          <a:p>
            <a:pPr>
              <a:defRPr/>
            </a:pPr>
            <a:r>
              <a:rPr lang="en-US" sz="1500" dirty="0"/>
              <a:t>09-09-2020</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9632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9/9/2020</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59.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7653" name="Picture 1">
            <a:extLst>
              <a:ext uri="{FF2B5EF4-FFF2-40B4-BE49-F238E27FC236}">
                <a16:creationId xmlns:a16="http://schemas.microsoft.com/office/drawing/2014/main" id="{0D7F5588-DAC7-4F53-B4AF-ADF9983B7F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7200" y="1752600"/>
            <a:ext cx="568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5067A47-4B6C-4518-B261-7B696AAA8D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 </a:t>
            </a:r>
          </a:p>
        </p:txBody>
      </p:sp>
      <p:sp>
        <p:nvSpPr>
          <p:cNvPr id="3075" name="Rectangle 3">
            <a:extLst>
              <a:ext uri="{FF2B5EF4-FFF2-40B4-BE49-F238E27FC236}">
                <a16:creationId xmlns:a16="http://schemas.microsoft.com/office/drawing/2014/main" id="{F63D14F1-9198-49DF-8119-6B0C61598109}"/>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Structure</a:t>
            </a:r>
          </a:p>
        </p:txBody>
      </p:sp>
      <p:pic>
        <p:nvPicPr>
          <p:cNvPr id="38916" name="Picture 1">
            <a:extLst>
              <a:ext uri="{FF2B5EF4-FFF2-40B4-BE49-F238E27FC236}">
                <a16:creationId xmlns:a16="http://schemas.microsoft.com/office/drawing/2014/main" id="{1EB1BE40-0345-4E92-8129-8D30B71E72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9226735-C611-445B-AAB9-400BDE64CEB8}"/>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a:t>
            </a:r>
          </a:p>
        </p:txBody>
      </p:sp>
      <p:sp>
        <p:nvSpPr>
          <p:cNvPr id="7171" name="Rectangle 3">
            <a:extLst>
              <a:ext uri="{FF2B5EF4-FFF2-40B4-BE49-F238E27FC236}">
                <a16:creationId xmlns:a16="http://schemas.microsoft.com/office/drawing/2014/main" id="{F18B2BD5-0625-4614-9D67-55C791198658}"/>
              </a:ext>
            </a:extLst>
          </p:cNvPr>
          <p:cNvSpPr>
            <a:spLocks noGrp="1" noChangeArrowheads="1"/>
          </p:cNvSpPr>
          <p:nvPr>
            <p:ph type="body" idx="1"/>
          </p:nvPr>
        </p:nvSpPr>
        <p:spPr>
          <a:xfrm>
            <a:off x="1485900" y="1600200"/>
            <a:ext cx="6172200" cy="25146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Jerusalem</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Pastor of Jerusalem church</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Lived his entire life in Jerusalem</a:t>
            </a:r>
          </a:p>
        </p:txBody>
      </p:sp>
      <p:pic>
        <p:nvPicPr>
          <p:cNvPr id="40964" name="Picture 1">
            <a:extLst>
              <a:ext uri="{FF2B5EF4-FFF2-40B4-BE49-F238E27FC236}">
                <a16:creationId xmlns:a16="http://schemas.microsoft.com/office/drawing/2014/main" id="{81F6C7C2-D483-4E29-ABD5-81161D46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94216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5DB413E-FCA4-46CE-A35E-89D1F17F183C}"/>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 </a:t>
            </a:r>
          </a:p>
        </p:txBody>
      </p:sp>
      <p:sp>
        <p:nvSpPr>
          <p:cNvPr id="3075" name="Rectangle 3">
            <a:extLst>
              <a:ext uri="{FF2B5EF4-FFF2-40B4-BE49-F238E27FC236}">
                <a16:creationId xmlns:a16="http://schemas.microsoft.com/office/drawing/2014/main" id="{EDF47329-78C1-4CAD-9CB8-D6E6B75B4CD6}"/>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Structure</a:t>
            </a:r>
          </a:p>
        </p:txBody>
      </p:sp>
      <p:pic>
        <p:nvPicPr>
          <p:cNvPr id="41988" name="Picture 1">
            <a:extLst>
              <a:ext uri="{FF2B5EF4-FFF2-40B4-BE49-F238E27FC236}">
                <a16:creationId xmlns:a16="http://schemas.microsoft.com/office/drawing/2014/main" id="{BFB0F8C1-BC00-48B3-8508-DB4ED68464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18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34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93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54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5DCFBAB9-2512-4F07-83ED-A06A734B24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31571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Structure</a:t>
            </a:r>
          </a:p>
        </p:txBody>
      </p:sp>
      <p:pic>
        <p:nvPicPr>
          <p:cNvPr id="28676" name="Picture 1">
            <a:extLst>
              <a:ext uri="{FF2B5EF4-FFF2-40B4-BE49-F238E27FC236}">
                <a16:creationId xmlns:a16="http://schemas.microsoft.com/office/drawing/2014/main" id="{80896512-6DF6-41AB-BE5D-721D59EED1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80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81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9718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2:2</a:t>
            </a:r>
          </a:p>
          <a:p>
            <a:pPr marL="0" indent="0" algn="just">
              <a:spcBef>
                <a:spcPts val="0"/>
              </a:spcBef>
              <a:buNone/>
            </a:pPr>
            <a:r>
              <a:rPr lang="en-US" sz="3600" dirty="0">
                <a:effectLst>
                  <a:outerShdw blurRad="38100" dist="38100" dir="2700000" algn="tl">
                    <a:srgbClr val="000000">
                      <a:alpha val="43137"/>
                    </a:srgbClr>
                  </a:outerShdw>
                </a:effectLst>
              </a:rPr>
              <a:t>“For if a man comes into your </a:t>
            </a:r>
            <a:r>
              <a:rPr lang="en-US" sz="3600" b="1" u="sng" dirty="0">
                <a:solidFill>
                  <a:srgbClr val="FFFFCC"/>
                </a:solidFill>
                <a:effectLst>
                  <a:outerShdw blurRad="38100" dist="38100" dir="2700000" algn="tl">
                    <a:srgbClr val="000000">
                      <a:alpha val="43137"/>
                    </a:srgbClr>
                  </a:outerShdw>
                </a:effectLst>
              </a:rPr>
              <a:t>assembly [</a:t>
            </a:r>
            <a:r>
              <a:rPr lang="en-US" sz="3600" b="1" i="1" u="sng" dirty="0" err="1">
                <a:solidFill>
                  <a:srgbClr val="FFFFCC"/>
                </a:solidFill>
                <a:effectLst>
                  <a:outerShdw blurRad="38100" dist="38100" dir="2700000" algn="tl">
                    <a:srgbClr val="000000">
                      <a:alpha val="43137"/>
                    </a:srgbClr>
                  </a:outerShdw>
                </a:effectLst>
              </a:rPr>
              <a:t>synagōgē</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with a gold ring and dressed in fine clothes, and there also comes in a poor man in dirty clothes.”</a:t>
            </a:r>
          </a:p>
        </p:txBody>
      </p:sp>
      <p:pic>
        <p:nvPicPr>
          <p:cNvPr id="2" name="Picture 2">
            <a:extLst>
              <a:ext uri="{FF2B5EF4-FFF2-40B4-BE49-F238E27FC236}">
                <a16:creationId xmlns:a16="http://schemas.microsoft.com/office/drawing/2014/main" id="{D1B97D78-C3F5-46F9-A2E7-F4BC644E1A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4184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884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twelve tribes who are </a:t>
            </a:r>
            <a:r>
              <a:rPr lang="en-US" sz="3600" b="1" u="sng" dirty="0">
                <a:solidFill>
                  <a:srgbClr val="FFFFCC"/>
                </a:solidFill>
                <a:effectLst>
                  <a:outerShdw blurRad="38100" dist="38100" dir="2700000" algn="tl">
                    <a:srgbClr val="000000">
                      <a:alpha val="43137"/>
                    </a:srgbClr>
                  </a:outerShdw>
                </a:effectLst>
              </a:rPr>
              <a:t>dispersed abroad</a:t>
            </a:r>
            <a:r>
              <a:rPr lang="en-US" sz="3600" dirty="0">
                <a:effectLst>
                  <a:outerShdw blurRad="38100" dist="38100" dir="2700000" algn="tl">
                    <a:srgbClr val="000000">
                      <a:alpha val="43137"/>
                    </a:srgbClr>
                  </a:outerShdw>
                </a:effectLst>
              </a:rPr>
              <a:t>: Greetings.”</a:t>
            </a:r>
          </a:p>
        </p:txBody>
      </p:sp>
      <p:pic>
        <p:nvPicPr>
          <p:cNvPr id="4" name="Picture 2">
            <a:extLst>
              <a:ext uri="{FF2B5EF4-FFF2-40B4-BE49-F238E27FC236}">
                <a16:creationId xmlns:a16="http://schemas.microsoft.com/office/drawing/2014/main" id="{B4F605DF-50C1-4C8B-BB46-F993790A8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3631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Acts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n-US" dirty="0">
                <a:effectLst>
                  <a:outerShdw blurRad="38100" dist="38100" dir="2700000" algn="tl">
                    <a:srgbClr val="000000">
                      <a:alpha val="43137"/>
                    </a:srgbClr>
                  </a:outerShdw>
                </a:effectLst>
              </a:rPr>
              <a:t>But </a:t>
            </a:r>
            <a:r>
              <a:rPr lang="en-US" b="1" u="sng" dirty="0">
                <a:solidFill>
                  <a:srgbClr val="FFFFCC"/>
                </a:solidFill>
                <a:effectLst>
                  <a:outerShdw blurRad="38100" dist="38100" dir="2700000" algn="tl">
                    <a:srgbClr val="000000">
                      <a:alpha val="43137"/>
                    </a:srgbClr>
                  </a:outerShdw>
                </a:effectLst>
              </a:rPr>
              <a:t>Saul</a:t>
            </a:r>
            <a:r>
              <a:rPr lang="en-US" dirty="0">
                <a:effectLst>
                  <a:outerShdw blurRad="38100" dist="38100" dir="2700000" algn="tl">
                    <a:srgbClr val="000000">
                      <a:alpha val="43137"/>
                    </a:srgbClr>
                  </a:outerShdw>
                </a:effectLst>
              </a:rPr>
              <a:t> began ravaging the church, entering house after house, and dragging off men and women, he would put them in prison. </a:t>
            </a:r>
            <a:r>
              <a:rPr lang="en-US" baseline="30000" dirty="0">
                <a:effectLst/>
              </a:rPr>
              <a:t>4</a:t>
            </a:r>
            <a:r>
              <a:rPr lang="en-US" dirty="0">
                <a:effectLst>
                  <a:outerShdw blurRad="38100" dist="38100" dir="2700000" algn="tl">
                    <a:srgbClr val="000000">
                      <a:alpha val="43137"/>
                    </a:srgbClr>
                  </a:outerShdw>
                </a:effectLst>
              </a:rPr>
              <a:t> Therefore, those who had been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went about preaching the word…</a:t>
            </a:r>
            <a:r>
              <a:rPr lang="en-US" baseline="30000" dirty="0">
                <a:effectLst/>
              </a:rPr>
              <a:t>11:19 </a:t>
            </a:r>
            <a:r>
              <a:rPr lang="en-US" dirty="0">
                <a:effectLst>
                  <a:outerShdw blurRad="38100" dist="38100" dir="2700000" algn="tl">
                    <a:srgbClr val="000000">
                      <a:alpha val="43137"/>
                    </a:srgbClr>
                  </a:outerShdw>
                </a:effectLst>
              </a:rPr>
              <a:t>So then those who were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because of the persecution that occurred in connection with Stephen made their way to Phoenicia and Cyprus and Antioch, speaking the word to no one except to Jews alone.”</a:t>
            </a:r>
          </a:p>
        </p:txBody>
      </p:sp>
    </p:spTree>
    <p:extLst>
      <p:ext uri="{BB962C8B-B14F-4D97-AF65-F5344CB8AC3E}">
        <p14:creationId xmlns:p14="http://schemas.microsoft.com/office/powerpoint/2010/main" val="19654687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8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5F7BD05-F259-42AF-9E4D-22256E9194F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 </a:t>
            </a:r>
          </a:p>
        </p:txBody>
      </p:sp>
      <p:sp>
        <p:nvSpPr>
          <p:cNvPr id="3075" name="Rectangle 3">
            <a:extLst>
              <a:ext uri="{FF2B5EF4-FFF2-40B4-BE49-F238E27FC236}">
                <a16:creationId xmlns:a16="http://schemas.microsoft.com/office/drawing/2014/main" id="{14328744-8039-4049-AC05-AAFCB4601A2E}"/>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Structure</a:t>
            </a:r>
          </a:p>
        </p:txBody>
      </p:sp>
      <p:pic>
        <p:nvPicPr>
          <p:cNvPr id="44036" name="Picture 1">
            <a:extLst>
              <a:ext uri="{FF2B5EF4-FFF2-40B4-BE49-F238E27FC236}">
                <a16:creationId xmlns:a16="http://schemas.microsoft.com/office/drawing/2014/main" id="{7B2AD3C6-6991-472B-AADD-3DDD5A74C3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Occasion</a:t>
            </a: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(Jas 1:1; Acts 8:1-4; 11:19)</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Outside of Jerusalem</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supervision of an apostle</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law</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National history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Concerned with practical righteousness</a:t>
            </a:r>
          </a:p>
        </p:txBody>
      </p:sp>
      <p:pic>
        <p:nvPicPr>
          <p:cNvPr id="45060" name="Picture 1">
            <a:extLst>
              <a:ext uri="{FF2B5EF4-FFF2-40B4-BE49-F238E27FC236}">
                <a16:creationId xmlns:a16="http://schemas.microsoft.com/office/drawing/2014/main" id="{51AA7D7F-7EF8-4E5F-A62B-96846F8BE5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Occasion</a:t>
            </a: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Diaspora (Jas 1:1; Acts 8:1-4; 11:19)</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Outside of Jerusalem</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supervision of an apostle</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law</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National history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Concerned with practical righteousness</a:t>
            </a:r>
          </a:p>
        </p:txBody>
      </p:sp>
      <p:pic>
        <p:nvPicPr>
          <p:cNvPr id="45060" name="Picture 1">
            <a:extLst>
              <a:ext uri="{FF2B5EF4-FFF2-40B4-BE49-F238E27FC236}">
                <a16:creationId xmlns:a16="http://schemas.microsoft.com/office/drawing/2014/main" id="{51AA7D7F-7EF8-4E5F-A62B-96846F8BE5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10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5330946-FFDC-489D-B112-75EEA9FD502C}"/>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 </a:t>
            </a:r>
          </a:p>
        </p:txBody>
      </p:sp>
      <p:sp>
        <p:nvSpPr>
          <p:cNvPr id="3075" name="Rectangle 3">
            <a:extLst>
              <a:ext uri="{FF2B5EF4-FFF2-40B4-BE49-F238E27FC236}">
                <a16:creationId xmlns:a16="http://schemas.microsoft.com/office/drawing/2014/main" id="{830DCF7C-EB9D-4735-88E8-2E434575E948}"/>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Structure</a:t>
            </a:r>
          </a:p>
        </p:txBody>
      </p:sp>
      <p:pic>
        <p:nvPicPr>
          <p:cNvPr id="29700" name="Picture 1">
            <a:extLst>
              <a:ext uri="{FF2B5EF4-FFF2-40B4-BE49-F238E27FC236}">
                <a16:creationId xmlns:a16="http://schemas.microsoft.com/office/drawing/2014/main" id="{6713E5C8-6169-4D98-B592-255EF64B80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8194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twelve tribes who are </a:t>
            </a:r>
            <a:r>
              <a:rPr lang="en-US" sz="3600" b="1" u="sng" dirty="0">
                <a:solidFill>
                  <a:srgbClr val="FFFFCC"/>
                </a:solidFill>
                <a:effectLst>
                  <a:outerShdw blurRad="38100" dist="38100" dir="2700000" algn="tl">
                    <a:srgbClr val="000000">
                      <a:alpha val="43137"/>
                    </a:srgbClr>
                  </a:outerShdw>
                </a:effectLst>
              </a:rPr>
              <a:t>dispersed abroad</a:t>
            </a:r>
            <a:r>
              <a:rPr lang="en-US" sz="3600" dirty="0">
                <a:effectLst>
                  <a:outerShdw blurRad="38100" dist="38100" dir="2700000" algn="tl">
                    <a:srgbClr val="000000">
                      <a:alpha val="43137"/>
                    </a:srgbClr>
                  </a:outerShdw>
                </a:effectLst>
              </a:rPr>
              <a:t>: Greetings.”</a:t>
            </a:r>
          </a:p>
        </p:txBody>
      </p:sp>
      <p:pic>
        <p:nvPicPr>
          <p:cNvPr id="4" name="Picture 2">
            <a:extLst>
              <a:ext uri="{FF2B5EF4-FFF2-40B4-BE49-F238E27FC236}">
                <a16:creationId xmlns:a16="http://schemas.microsoft.com/office/drawing/2014/main" id="{F314CB23-A4CD-4AFF-B243-4772F693FA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6448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Acts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n-US" dirty="0">
                <a:effectLst>
                  <a:outerShdw blurRad="38100" dist="38100" dir="2700000" algn="tl">
                    <a:srgbClr val="000000">
                      <a:alpha val="43137"/>
                    </a:srgbClr>
                  </a:outerShdw>
                </a:effectLst>
              </a:rPr>
              <a:t>But </a:t>
            </a:r>
            <a:r>
              <a:rPr lang="en-US" b="1" u="sng" dirty="0">
                <a:solidFill>
                  <a:srgbClr val="FFFFCC"/>
                </a:solidFill>
                <a:effectLst>
                  <a:outerShdw blurRad="38100" dist="38100" dir="2700000" algn="tl">
                    <a:srgbClr val="000000">
                      <a:alpha val="43137"/>
                    </a:srgbClr>
                  </a:outerShdw>
                </a:effectLst>
              </a:rPr>
              <a:t>Saul</a:t>
            </a:r>
            <a:r>
              <a:rPr lang="en-US" dirty="0">
                <a:effectLst>
                  <a:outerShdw blurRad="38100" dist="38100" dir="2700000" algn="tl">
                    <a:srgbClr val="000000">
                      <a:alpha val="43137"/>
                    </a:srgbClr>
                  </a:outerShdw>
                </a:effectLst>
              </a:rPr>
              <a:t> began ravaging the church, entering house after house, and dragging off men and women, he would put them in prison. </a:t>
            </a:r>
            <a:r>
              <a:rPr lang="en-US" baseline="30000" dirty="0">
                <a:effectLst/>
              </a:rPr>
              <a:t>4</a:t>
            </a:r>
            <a:r>
              <a:rPr lang="en-US" dirty="0">
                <a:effectLst>
                  <a:outerShdw blurRad="38100" dist="38100" dir="2700000" algn="tl">
                    <a:srgbClr val="000000">
                      <a:alpha val="43137"/>
                    </a:srgbClr>
                  </a:outerShdw>
                </a:effectLst>
              </a:rPr>
              <a:t> Therefore, those who had been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went about preaching the word…</a:t>
            </a:r>
            <a:r>
              <a:rPr lang="en-US" baseline="30000" dirty="0">
                <a:effectLst/>
              </a:rPr>
              <a:t>11:19 </a:t>
            </a:r>
            <a:r>
              <a:rPr lang="en-US" dirty="0">
                <a:effectLst>
                  <a:outerShdw blurRad="38100" dist="38100" dir="2700000" algn="tl">
                    <a:srgbClr val="000000">
                      <a:alpha val="43137"/>
                    </a:srgbClr>
                  </a:outerShdw>
                </a:effectLst>
              </a:rPr>
              <a:t>So then those who were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because of the persecution that occurred in connection with Stephen made their way to Phoenicia and Cyprus and Antioch, speaking the word to no one except to Jews alone.”</a:t>
            </a:r>
          </a:p>
        </p:txBody>
      </p:sp>
    </p:spTree>
    <p:extLst>
      <p:ext uri="{BB962C8B-B14F-4D97-AF65-F5344CB8AC3E}">
        <p14:creationId xmlns:p14="http://schemas.microsoft.com/office/powerpoint/2010/main" val="7704679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Occasion</a:t>
            </a: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(Jas 1:1; Acts 8:1-4; 11:19)</a:t>
            </a: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Outside of Jerusalem</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supervision of an apostle</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law</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National history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Concerned with practical righteousness</a:t>
            </a:r>
          </a:p>
        </p:txBody>
      </p:sp>
      <p:pic>
        <p:nvPicPr>
          <p:cNvPr id="45060" name="Picture 1">
            <a:extLst>
              <a:ext uri="{FF2B5EF4-FFF2-40B4-BE49-F238E27FC236}">
                <a16:creationId xmlns:a16="http://schemas.microsoft.com/office/drawing/2014/main" id="{51AA7D7F-7EF8-4E5F-A62B-96846F8BE5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80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28E850-73BB-4EF0-965E-DBF4A412D29F}"/>
              </a:ext>
            </a:extLst>
          </p:cNvPr>
          <p:cNvSpPr>
            <a:spLocks noGrp="1"/>
          </p:cNvSpPr>
          <p:nvPr>
            <p:ph type="title" idx="4294967295"/>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Map of Ancient Near East</a:t>
            </a:r>
          </a:p>
        </p:txBody>
      </p:sp>
      <p:pic>
        <p:nvPicPr>
          <p:cNvPr id="25603" name="Content Placeholder 5" descr="babylon map.gif">
            <a:extLst>
              <a:ext uri="{FF2B5EF4-FFF2-40B4-BE49-F238E27FC236}">
                <a16:creationId xmlns:a16="http://schemas.microsoft.com/office/drawing/2014/main" id="{060901CC-F444-4064-A91B-9532AD24E92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95" b="39117"/>
          <a:stretch>
            <a:fillRect/>
          </a:stretch>
        </p:blipFill>
        <p:spPr>
          <a:xfrm>
            <a:off x="227868" y="1484698"/>
            <a:ext cx="8688264" cy="5029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A367AF9-CE6C-406A-AF86-1249B3257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810000"/>
            <a:ext cx="2438400" cy="2133600"/>
          </a:xfrm>
          <a:prstGeom prst="rect">
            <a:avLst/>
          </a:prstGeom>
        </p:spPr>
      </p:pic>
    </p:spTree>
    <p:extLst>
      <p:ext uri="{BB962C8B-B14F-4D97-AF65-F5344CB8AC3E}">
        <p14:creationId xmlns:p14="http://schemas.microsoft.com/office/powerpoint/2010/main" val="1515259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140652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Occasion</a:t>
            </a: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(Jas 1:1; Acts 8:1-4; 11:19)</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Outside of Jerusalem</a:t>
            </a: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Without the supervision of an apostle</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law</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National history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Concerned with practical righteousness</a:t>
            </a:r>
          </a:p>
        </p:txBody>
      </p:sp>
      <p:pic>
        <p:nvPicPr>
          <p:cNvPr id="45060" name="Picture 1">
            <a:extLst>
              <a:ext uri="{FF2B5EF4-FFF2-40B4-BE49-F238E27FC236}">
                <a16:creationId xmlns:a16="http://schemas.microsoft.com/office/drawing/2014/main" id="{51AA7D7F-7EF8-4E5F-A62B-96846F8BE5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25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Occasion</a:t>
            </a: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(Jas 1:1; Acts 8:1-4; 11:19)</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Outside of Jerusalem</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supervision of an apostle</a:t>
            </a: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Without the law</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National history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Concerned with practical righteousness</a:t>
            </a:r>
          </a:p>
        </p:txBody>
      </p:sp>
      <p:pic>
        <p:nvPicPr>
          <p:cNvPr id="45060" name="Picture 1">
            <a:extLst>
              <a:ext uri="{FF2B5EF4-FFF2-40B4-BE49-F238E27FC236}">
                <a16:creationId xmlns:a16="http://schemas.microsoft.com/office/drawing/2014/main" id="{51AA7D7F-7EF8-4E5F-A62B-96846F8BE5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722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Occasion</a:t>
            </a: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(Jas 1:1; Acts 8:1-4; 11:19)</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Outside of Jerusalem</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supervision of an apostle</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law</a:t>
            </a: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National history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Concerned with practical righteousness</a:t>
            </a:r>
          </a:p>
        </p:txBody>
      </p:sp>
      <p:pic>
        <p:nvPicPr>
          <p:cNvPr id="45060" name="Picture 1">
            <a:extLst>
              <a:ext uri="{FF2B5EF4-FFF2-40B4-BE49-F238E27FC236}">
                <a16:creationId xmlns:a16="http://schemas.microsoft.com/office/drawing/2014/main" id="{51AA7D7F-7EF8-4E5F-A62B-96846F8BE5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89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90700" y="228600"/>
            <a:ext cx="5562600" cy="1447800"/>
          </a:xfrm>
        </p:spPr>
        <p:txBody>
          <a:bodyPr/>
          <a:lstStyle/>
          <a:p>
            <a:pPr algn="ctr"/>
            <a:r>
              <a:rPr lang="en-US" sz="36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dirty="0">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16928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E1F672-7B7A-4239-99F8-EA3938CCF04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Authorship</a:t>
            </a:r>
          </a:p>
        </p:txBody>
      </p:sp>
      <p:sp>
        <p:nvSpPr>
          <p:cNvPr id="4099" name="Rectangle 3">
            <a:extLst>
              <a:ext uri="{FF2B5EF4-FFF2-40B4-BE49-F238E27FC236}">
                <a16:creationId xmlns:a16="http://schemas.microsoft.com/office/drawing/2014/main" id="{E33BC82E-CBB4-414C-9433-F6C16940E45D}"/>
              </a:ext>
            </a:extLst>
          </p:cNvPr>
          <p:cNvSpPr>
            <a:spLocks noGrp="1" noChangeArrowheads="1"/>
          </p:cNvSpPr>
          <p:nvPr>
            <p:ph type="body" idx="1"/>
          </p:nvPr>
        </p:nvSpPr>
        <p:spPr>
          <a:xfrm>
            <a:off x="838200" y="1371600"/>
            <a:ext cx="7467600" cy="3505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Father of Judas (not Iscariot)</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The son of Alphaeus</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The son of Zebedee and brother of John</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The half brother of Christ</a:t>
            </a:r>
          </a:p>
        </p:txBody>
      </p:sp>
      <p:pic>
        <p:nvPicPr>
          <p:cNvPr id="30724" name="Picture 1">
            <a:extLst>
              <a:ext uri="{FF2B5EF4-FFF2-40B4-BE49-F238E27FC236}">
                <a16:creationId xmlns:a16="http://schemas.microsoft.com/office/drawing/2014/main" id="{CBED41CA-276C-46D0-978F-8C6FEC1C67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667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DB59C7-EB65-4B2C-BE7D-8A20D6F7B9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a:solidFill>
                  <a:srgbClr val="00FFFF"/>
                </a:solidFill>
                <a:effectLst>
                  <a:outerShdw blurRad="38100" dist="38100" dir="2700000" algn="tl">
                    <a:srgbClr val="000000">
                      <a:alpha val="43137"/>
                    </a:srgbClr>
                  </a:outerShdw>
                </a:effectLst>
                <a:ea typeface="+mj-ea"/>
                <a:cs typeface="+mj-cs"/>
              </a:rPr>
              <a:t>Deuteronomy 28:49-50</a:t>
            </a:r>
          </a:p>
          <a:p>
            <a:pPr marL="0" indent="0" algn="just">
              <a:spcBef>
                <a:spcPts val="0"/>
              </a:spcBef>
              <a:buNone/>
              <a:defRPr/>
            </a:pPr>
            <a:r>
              <a:rPr lang="en-US" kern="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49 </a:t>
            </a:r>
            <a:r>
              <a:rPr lang="en-US" dirty="0">
                <a:effectLst>
                  <a:outerShdw blurRad="38100" dist="38100" dir="2700000" algn="tl">
                    <a:srgbClr val="000000">
                      <a:alpha val="43137"/>
                    </a:srgbClr>
                  </a:outerShdw>
                </a:effectLst>
              </a:rPr>
              <a:t>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will bring a nation against you from afar, from the end of the earth, as the eagle swoops down, a nation whose language you shall not understand, </a:t>
            </a:r>
            <a:r>
              <a:rPr lang="en-US" baseline="30000" dirty="0">
                <a:effectLst>
                  <a:outerShdw blurRad="38100" dist="38100" dir="2700000" algn="tl">
                    <a:srgbClr val="000000">
                      <a:alpha val="43137"/>
                    </a:srgbClr>
                  </a:outerShdw>
                </a:effectLst>
              </a:rPr>
              <a:t>50 </a:t>
            </a:r>
            <a:r>
              <a:rPr lang="en-US" dirty="0">
                <a:effectLst>
                  <a:outerShdw blurRad="38100" dist="38100" dir="2700000" algn="tl">
                    <a:srgbClr val="000000">
                      <a:alpha val="43137"/>
                    </a:srgbClr>
                  </a:outerShdw>
                </a:effectLst>
              </a:rPr>
              <a:t>a nation of fierce countenance who will have no respect for the old, nor show favor to the young</a:t>
            </a:r>
            <a:r>
              <a:rPr lang="en-US"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429000"/>
            <a:ext cx="2047875" cy="1371600"/>
          </a:xfrm>
          <a:prstGeom prst="rect">
            <a:avLst/>
          </a:prstGeom>
          <a:noFill/>
          <a:ln w="9525">
            <a:noFill/>
            <a:miter lim="800000"/>
            <a:headEnd/>
            <a:tailEnd/>
          </a:ln>
        </p:spPr>
      </p:pic>
    </p:spTree>
    <p:extLst>
      <p:ext uri="{BB962C8B-B14F-4D97-AF65-F5344CB8AC3E}">
        <p14:creationId xmlns:p14="http://schemas.microsoft.com/office/powerpoint/2010/main" val="973396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228600" y="1946275"/>
            <a:ext cx="5257800" cy="41148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Occasion</a:t>
            </a: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(Jas 1:1; Acts 8:1-4; 11:19)</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Outside of Jerusalem</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supervision of an apostle</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Without the law</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National history</a:t>
            </a: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Concerned with practical righteousness</a:t>
            </a:r>
          </a:p>
        </p:txBody>
      </p:sp>
      <p:pic>
        <p:nvPicPr>
          <p:cNvPr id="45060" name="Picture 1">
            <a:extLst>
              <a:ext uri="{FF2B5EF4-FFF2-40B4-BE49-F238E27FC236}">
                <a16:creationId xmlns:a16="http://schemas.microsoft.com/office/drawing/2014/main" id="{51AA7D7F-7EF8-4E5F-A62B-96846F8BE5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682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5DD41D9-6E14-4416-99CB-278D9A65CDF6}"/>
              </a:ext>
            </a:extLst>
          </p:cNvPr>
          <p:cNvSpPr>
            <a:spLocks noGrp="1" noChangeArrowheads="1"/>
          </p:cNvSpPr>
          <p:nvPr>
            <p:ph type="title"/>
          </p:nvPr>
        </p:nvSpPr>
        <p:spPr>
          <a:xfrm>
            <a:off x="685800" y="228600"/>
            <a:ext cx="7772400" cy="914400"/>
          </a:xfrm>
        </p:spPr>
        <p:txBody>
          <a:bodyPr/>
          <a:lstStyle/>
          <a:p>
            <a:pPr algn="ctr" eaLnBrk="1" hangingPunct="1"/>
            <a:r>
              <a:rPr lang="en-US" altLang="en-US" sz="3600"/>
              <a:t>Preview </a:t>
            </a:r>
          </a:p>
        </p:txBody>
      </p:sp>
      <p:sp>
        <p:nvSpPr>
          <p:cNvPr id="3075" name="Rectangle 3">
            <a:extLst>
              <a:ext uri="{FF2B5EF4-FFF2-40B4-BE49-F238E27FC236}">
                <a16:creationId xmlns:a16="http://schemas.microsoft.com/office/drawing/2014/main" id="{409D58FC-8801-4418-BF11-AC52242A39A0}"/>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t>Authorship</a:t>
            </a:r>
          </a:p>
          <a:p>
            <a:pPr marL="457200" indent="-457200" eaLnBrk="1" hangingPunct="1">
              <a:spcBef>
                <a:spcPts val="0"/>
              </a:spcBef>
              <a:spcAft>
                <a:spcPts val="600"/>
              </a:spcAft>
              <a:defRPr/>
            </a:pPr>
            <a:r>
              <a:rPr lang="en-US" sz="2800" dirty="0"/>
              <a:t>Biography</a:t>
            </a:r>
          </a:p>
          <a:p>
            <a:pPr marL="457200" indent="-457200" eaLnBrk="1" hangingPunct="1">
              <a:spcBef>
                <a:spcPts val="0"/>
              </a:spcBef>
              <a:spcAft>
                <a:spcPts val="600"/>
              </a:spcAft>
              <a:defRPr/>
            </a:pPr>
            <a:r>
              <a:rPr lang="en-US" sz="2800" dirty="0"/>
              <a:t>Audience</a:t>
            </a:r>
          </a:p>
          <a:p>
            <a:pPr marL="457200" indent="-457200" eaLnBrk="1" hangingPunct="1">
              <a:spcBef>
                <a:spcPts val="0"/>
              </a:spcBef>
              <a:spcAft>
                <a:spcPts val="600"/>
              </a:spcAft>
              <a:defRPr/>
            </a:pPr>
            <a:r>
              <a:rPr lang="en-US" sz="2800" dirty="0"/>
              <a:t>Place of writing</a:t>
            </a:r>
          </a:p>
          <a:p>
            <a:pPr marL="457200" indent="-457200" eaLnBrk="1" hangingPunct="1">
              <a:spcBef>
                <a:spcPts val="0"/>
              </a:spcBef>
              <a:spcAft>
                <a:spcPts val="600"/>
              </a:spcAft>
              <a:defRPr/>
            </a:pPr>
            <a:r>
              <a:rPr lang="en-US" sz="2800" dirty="0"/>
              <a:t>Date</a:t>
            </a:r>
          </a:p>
          <a:p>
            <a:pPr marL="457200" indent="-457200" eaLnBrk="1" hangingPunct="1">
              <a:spcBef>
                <a:spcPts val="0"/>
              </a:spcBef>
              <a:spcAft>
                <a:spcPts val="600"/>
              </a:spcAft>
              <a:defRPr/>
            </a:pPr>
            <a:r>
              <a:rPr lang="en-US" sz="2800" dirty="0"/>
              <a:t>Occasion</a:t>
            </a:r>
          </a:p>
          <a:p>
            <a:pPr marL="457200" indent="-457200" eaLnBrk="1" hangingPunct="1">
              <a:spcBef>
                <a:spcPts val="0"/>
              </a:spcBef>
              <a:spcAft>
                <a:spcPts val="600"/>
              </a:spcAft>
              <a:defRPr/>
            </a:pPr>
            <a:r>
              <a:rPr lang="en-US" sz="2800" b="1" u="sng" dirty="0">
                <a:solidFill>
                  <a:srgbClr val="FFFFCC"/>
                </a:solidFill>
              </a:rPr>
              <a:t>Purpose</a:t>
            </a:r>
          </a:p>
          <a:p>
            <a:pPr marL="457200" indent="-457200" eaLnBrk="1" hangingPunct="1">
              <a:spcBef>
                <a:spcPts val="0"/>
              </a:spcBef>
              <a:spcAft>
                <a:spcPts val="600"/>
              </a:spcAft>
              <a:defRPr/>
            </a:pPr>
            <a:r>
              <a:rPr lang="en-US" sz="2800" dirty="0"/>
              <a:t>Message</a:t>
            </a:r>
          </a:p>
          <a:p>
            <a:pPr marL="457200" indent="-457200" eaLnBrk="1" hangingPunct="1">
              <a:spcBef>
                <a:spcPts val="0"/>
              </a:spcBef>
              <a:spcAft>
                <a:spcPts val="600"/>
              </a:spcAft>
              <a:defRPr/>
            </a:pPr>
            <a:r>
              <a:rPr lang="en-US" sz="2800" dirty="0"/>
              <a:t>Themes</a:t>
            </a:r>
          </a:p>
          <a:p>
            <a:pPr marL="457200" indent="-457200" eaLnBrk="1" hangingPunct="1">
              <a:spcBef>
                <a:spcPts val="0"/>
              </a:spcBef>
              <a:spcAft>
                <a:spcPts val="600"/>
              </a:spcAft>
              <a:defRPr/>
            </a:pPr>
            <a:r>
              <a:rPr lang="en-US" sz="2800" dirty="0"/>
              <a:t>Unique characteristics</a:t>
            </a:r>
          </a:p>
          <a:p>
            <a:pPr marL="457200" indent="-457200" eaLnBrk="1" hangingPunct="1">
              <a:spcBef>
                <a:spcPts val="0"/>
              </a:spcBef>
              <a:spcAft>
                <a:spcPts val="600"/>
              </a:spcAft>
              <a:defRPr/>
            </a:pPr>
            <a:r>
              <a:rPr lang="en-US" sz="2800" dirty="0"/>
              <a:t>Structure</a:t>
            </a:r>
          </a:p>
        </p:txBody>
      </p:sp>
      <p:pic>
        <p:nvPicPr>
          <p:cNvPr id="46084" name="Picture 1">
            <a:extLst>
              <a:ext uri="{FF2B5EF4-FFF2-40B4-BE49-F238E27FC236}">
                <a16:creationId xmlns:a16="http://schemas.microsoft.com/office/drawing/2014/main" id="{5A109B24-60D4-4C2E-8FBF-9F06FB5F64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B82BABA-DD77-4837-8BFD-4E0B8C0C39AF}"/>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Purpose</a:t>
            </a:r>
          </a:p>
        </p:txBody>
      </p:sp>
      <p:sp>
        <p:nvSpPr>
          <p:cNvPr id="7171" name="Rectangle 3">
            <a:extLst>
              <a:ext uri="{FF2B5EF4-FFF2-40B4-BE49-F238E27FC236}">
                <a16:creationId xmlns:a16="http://schemas.microsoft.com/office/drawing/2014/main" id="{3EFE5965-1B10-4A19-8FBA-3D49B7BC697D}"/>
              </a:ext>
            </a:extLst>
          </p:cNvPr>
          <p:cNvSpPr>
            <a:spLocks noGrp="1" noChangeArrowheads="1"/>
          </p:cNvSpPr>
          <p:nvPr>
            <p:ph type="body" idx="1"/>
          </p:nvPr>
        </p:nvSpPr>
        <p:spPr>
          <a:xfrm>
            <a:off x="838200" y="1600200"/>
            <a:ext cx="7467600" cy="1676400"/>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James wrote in order to show his Jewish-Christian readers living in the Diaspora how to achieve practical righteousness</a:t>
            </a:r>
          </a:p>
        </p:txBody>
      </p:sp>
      <p:pic>
        <p:nvPicPr>
          <p:cNvPr id="2" name="Picture 1">
            <a:extLst>
              <a:ext uri="{FF2B5EF4-FFF2-40B4-BE49-F238E27FC236}">
                <a16:creationId xmlns:a16="http://schemas.microsoft.com/office/drawing/2014/main" id="{3C10F23D-ACBC-4361-BFEE-EE8C4F33B4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3657600"/>
            <a:ext cx="48767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942722D-8B8A-450B-8F35-3275C534139D}"/>
              </a:ext>
            </a:extLst>
          </p:cNvPr>
          <p:cNvSpPr>
            <a:spLocks noGrp="1" noChangeArrowheads="1"/>
          </p:cNvSpPr>
          <p:nvPr>
            <p:ph type="title"/>
          </p:nvPr>
        </p:nvSpPr>
        <p:spPr>
          <a:xfrm>
            <a:off x="685800" y="228600"/>
            <a:ext cx="7772400" cy="914400"/>
          </a:xfrm>
        </p:spPr>
        <p:txBody>
          <a:bodyPr/>
          <a:lstStyle/>
          <a:p>
            <a:pPr algn="ctr" eaLnBrk="1" hangingPunct="1"/>
            <a:r>
              <a:rPr lang="en-US" altLang="en-US" sz="3600"/>
              <a:t>Preview </a:t>
            </a:r>
          </a:p>
        </p:txBody>
      </p:sp>
      <p:sp>
        <p:nvSpPr>
          <p:cNvPr id="3075" name="Rectangle 3">
            <a:extLst>
              <a:ext uri="{FF2B5EF4-FFF2-40B4-BE49-F238E27FC236}">
                <a16:creationId xmlns:a16="http://schemas.microsoft.com/office/drawing/2014/main" id="{4B4DAC8E-B13F-41DD-B442-13DBDCFD121E}"/>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t>Authorship</a:t>
            </a:r>
          </a:p>
          <a:p>
            <a:pPr marL="457200" indent="-457200" eaLnBrk="1" hangingPunct="1">
              <a:spcBef>
                <a:spcPts val="0"/>
              </a:spcBef>
              <a:spcAft>
                <a:spcPts val="600"/>
              </a:spcAft>
              <a:defRPr/>
            </a:pPr>
            <a:r>
              <a:rPr lang="en-US" sz="2800" dirty="0"/>
              <a:t>Biography</a:t>
            </a:r>
          </a:p>
          <a:p>
            <a:pPr marL="457200" indent="-457200" eaLnBrk="1" hangingPunct="1">
              <a:spcBef>
                <a:spcPts val="0"/>
              </a:spcBef>
              <a:spcAft>
                <a:spcPts val="600"/>
              </a:spcAft>
              <a:defRPr/>
            </a:pPr>
            <a:r>
              <a:rPr lang="en-US" sz="2800" dirty="0"/>
              <a:t>Audience</a:t>
            </a:r>
          </a:p>
          <a:p>
            <a:pPr marL="457200" indent="-457200" eaLnBrk="1" hangingPunct="1">
              <a:spcBef>
                <a:spcPts val="0"/>
              </a:spcBef>
              <a:spcAft>
                <a:spcPts val="600"/>
              </a:spcAft>
              <a:defRPr/>
            </a:pPr>
            <a:r>
              <a:rPr lang="en-US" sz="2800" dirty="0"/>
              <a:t>Place of writing</a:t>
            </a:r>
          </a:p>
          <a:p>
            <a:pPr marL="457200" indent="-457200" eaLnBrk="1" hangingPunct="1">
              <a:spcBef>
                <a:spcPts val="0"/>
              </a:spcBef>
              <a:spcAft>
                <a:spcPts val="600"/>
              </a:spcAft>
              <a:defRPr/>
            </a:pPr>
            <a:r>
              <a:rPr lang="en-US" sz="2800" dirty="0"/>
              <a:t>Date</a:t>
            </a:r>
          </a:p>
          <a:p>
            <a:pPr marL="457200" indent="-457200" eaLnBrk="1" hangingPunct="1">
              <a:spcBef>
                <a:spcPts val="0"/>
              </a:spcBef>
              <a:spcAft>
                <a:spcPts val="600"/>
              </a:spcAft>
              <a:defRPr/>
            </a:pPr>
            <a:r>
              <a:rPr lang="en-US" sz="2800" dirty="0"/>
              <a:t>Occasion</a:t>
            </a:r>
          </a:p>
          <a:p>
            <a:pPr marL="457200" indent="-457200" eaLnBrk="1" hangingPunct="1">
              <a:spcBef>
                <a:spcPts val="0"/>
              </a:spcBef>
              <a:spcAft>
                <a:spcPts val="600"/>
              </a:spcAft>
              <a:defRPr/>
            </a:pPr>
            <a:r>
              <a:rPr lang="en-US" sz="2800" dirty="0"/>
              <a:t>Purpose</a:t>
            </a:r>
          </a:p>
          <a:p>
            <a:pPr marL="457200" indent="-457200" eaLnBrk="1" hangingPunct="1">
              <a:spcBef>
                <a:spcPts val="0"/>
              </a:spcBef>
              <a:spcAft>
                <a:spcPts val="600"/>
              </a:spcAft>
              <a:defRPr/>
            </a:pPr>
            <a:r>
              <a:rPr lang="en-US" sz="2800" b="1" u="sng" dirty="0">
                <a:solidFill>
                  <a:srgbClr val="FFFFCC"/>
                </a:solidFill>
              </a:rPr>
              <a:t>Message</a:t>
            </a:r>
          </a:p>
          <a:p>
            <a:pPr marL="457200" indent="-457200" eaLnBrk="1" hangingPunct="1">
              <a:spcBef>
                <a:spcPts val="0"/>
              </a:spcBef>
              <a:spcAft>
                <a:spcPts val="600"/>
              </a:spcAft>
              <a:defRPr/>
            </a:pPr>
            <a:r>
              <a:rPr lang="en-US" sz="2800" dirty="0"/>
              <a:t>Themes</a:t>
            </a:r>
          </a:p>
          <a:p>
            <a:pPr marL="457200" indent="-457200" eaLnBrk="1" hangingPunct="1">
              <a:spcBef>
                <a:spcPts val="0"/>
              </a:spcBef>
              <a:spcAft>
                <a:spcPts val="600"/>
              </a:spcAft>
              <a:defRPr/>
            </a:pPr>
            <a:r>
              <a:rPr lang="en-US" sz="2800" dirty="0"/>
              <a:t>Unique characteristics</a:t>
            </a:r>
          </a:p>
          <a:p>
            <a:pPr marL="457200" indent="-457200" eaLnBrk="1" hangingPunct="1">
              <a:spcBef>
                <a:spcPts val="0"/>
              </a:spcBef>
              <a:spcAft>
                <a:spcPts val="600"/>
              </a:spcAft>
              <a:defRPr/>
            </a:pPr>
            <a:r>
              <a:rPr lang="en-US" sz="2800" dirty="0"/>
              <a:t>Structure</a:t>
            </a:r>
          </a:p>
        </p:txBody>
      </p:sp>
      <p:pic>
        <p:nvPicPr>
          <p:cNvPr id="48132" name="Picture 1">
            <a:extLst>
              <a:ext uri="{FF2B5EF4-FFF2-40B4-BE49-F238E27FC236}">
                <a16:creationId xmlns:a16="http://schemas.microsoft.com/office/drawing/2014/main" id="{7932CA20-2C6B-44AD-9E0D-9A2D6CB71C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87722D-219B-4CBF-AAE6-87760158BEC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Message</a:t>
            </a:r>
          </a:p>
        </p:txBody>
      </p:sp>
      <p:sp>
        <p:nvSpPr>
          <p:cNvPr id="7171" name="Rectangle 3">
            <a:extLst>
              <a:ext uri="{FF2B5EF4-FFF2-40B4-BE49-F238E27FC236}">
                <a16:creationId xmlns:a16="http://schemas.microsoft.com/office/drawing/2014/main" id="{299CADC7-AAF0-44F3-A95C-385C65A19A4F}"/>
              </a:ext>
            </a:extLst>
          </p:cNvPr>
          <p:cNvSpPr>
            <a:spLocks noGrp="1" noChangeArrowheads="1"/>
          </p:cNvSpPr>
          <p:nvPr>
            <p:ph type="body" idx="1"/>
          </p:nvPr>
        </p:nvSpPr>
        <p:spPr>
          <a:xfrm>
            <a:off x="647700" y="1600200"/>
            <a:ext cx="7848600" cy="1295400"/>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Practical righteousness is attainable when believers live by faith and walk by wisdom</a:t>
            </a:r>
          </a:p>
        </p:txBody>
      </p:sp>
      <p:pic>
        <p:nvPicPr>
          <p:cNvPr id="2" name="Picture 1">
            <a:extLst>
              <a:ext uri="{FF2B5EF4-FFF2-40B4-BE49-F238E27FC236}">
                <a16:creationId xmlns:a16="http://schemas.microsoft.com/office/drawing/2014/main" id="{BD56A143-F994-42CE-9E4F-0B080CE3EE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3657600"/>
            <a:ext cx="48767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477490451"/>
              </p:ext>
            </p:extLst>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342681199"/>
              </p:ext>
            </p:extLst>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8262C40-F35F-4921-B5E0-150394F3EC1C}"/>
              </a:ext>
            </a:extLst>
          </p:cNvPr>
          <p:cNvSpPr>
            <a:spLocks noGrp="1" noChangeArrowheads="1"/>
          </p:cNvSpPr>
          <p:nvPr>
            <p:ph type="title"/>
          </p:nvPr>
        </p:nvSpPr>
        <p:spPr>
          <a:xfrm>
            <a:off x="685800" y="228600"/>
            <a:ext cx="7772400" cy="914400"/>
          </a:xfrm>
        </p:spPr>
        <p:txBody>
          <a:bodyPr/>
          <a:lstStyle/>
          <a:p>
            <a:pPr algn="ctr" eaLnBrk="1" hangingPunct="1"/>
            <a:r>
              <a:rPr lang="en-US" altLang="en-US" sz="3600"/>
              <a:t>Preview </a:t>
            </a:r>
          </a:p>
        </p:txBody>
      </p:sp>
      <p:sp>
        <p:nvSpPr>
          <p:cNvPr id="3075" name="Rectangle 3">
            <a:extLst>
              <a:ext uri="{FF2B5EF4-FFF2-40B4-BE49-F238E27FC236}">
                <a16:creationId xmlns:a16="http://schemas.microsoft.com/office/drawing/2014/main" id="{56D3744A-B5F1-431B-95D4-9360B06ADC73}"/>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t>Authorship</a:t>
            </a:r>
          </a:p>
          <a:p>
            <a:pPr marL="457200" indent="-457200" eaLnBrk="1" hangingPunct="1">
              <a:spcBef>
                <a:spcPts val="0"/>
              </a:spcBef>
              <a:spcAft>
                <a:spcPts val="600"/>
              </a:spcAft>
              <a:defRPr/>
            </a:pPr>
            <a:r>
              <a:rPr lang="en-US" sz="2800" dirty="0"/>
              <a:t>Biography</a:t>
            </a:r>
          </a:p>
          <a:p>
            <a:pPr marL="457200" indent="-457200" eaLnBrk="1" hangingPunct="1">
              <a:spcBef>
                <a:spcPts val="0"/>
              </a:spcBef>
              <a:spcAft>
                <a:spcPts val="600"/>
              </a:spcAft>
              <a:defRPr/>
            </a:pPr>
            <a:r>
              <a:rPr lang="en-US" sz="2800" dirty="0"/>
              <a:t>Audience</a:t>
            </a:r>
          </a:p>
          <a:p>
            <a:pPr marL="457200" indent="-457200" eaLnBrk="1" hangingPunct="1">
              <a:spcBef>
                <a:spcPts val="0"/>
              </a:spcBef>
              <a:spcAft>
                <a:spcPts val="600"/>
              </a:spcAft>
              <a:defRPr/>
            </a:pPr>
            <a:r>
              <a:rPr lang="en-US" sz="2800" dirty="0"/>
              <a:t>Place of writing</a:t>
            </a:r>
          </a:p>
          <a:p>
            <a:pPr marL="457200" indent="-457200" eaLnBrk="1" hangingPunct="1">
              <a:spcBef>
                <a:spcPts val="0"/>
              </a:spcBef>
              <a:spcAft>
                <a:spcPts val="600"/>
              </a:spcAft>
              <a:defRPr/>
            </a:pPr>
            <a:r>
              <a:rPr lang="en-US" sz="2800" dirty="0"/>
              <a:t>Date</a:t>
            </a:r>
          </a:p>
          <a:p>
            <a:pPr marL="457200" indent="-457200" eaLnBrk="1" hangingPunct="1">
              <a:spcBef>
                <a:spcPts val="0"/>
              </a:spcBef>
              <a:spcAft>
                <a:spcPts val="600"/>
              </a:spcAft>
              <a:defRPr/>
            </a:pPr>
            <a:r>
              <a:rPr lang="en-US" sz="2800" dirty="0"/>
              <a:t>Occasion</a:t>
            </a:r>
          </a:p>
          <a:p>
            <a:pPr marL="457200" indent="-457200" eaLnBrk="1" hangingPunct="1">
              <a:spcBef>
                <a:spcPts val="0"/>
              </a:spcBef>
              <a:spcAft>
                <a:spcPts val="600"/>
              </a:spcAft>
              <a:defRPr/>
            </a:pPr>
            <a:r>
              <a:rPr lang="en-US" sz="2800" dirty="0"/>
              <a:t>Purpose</a:t>
            </a:r>
          </a:p>
          <a:p>
            <a:pPr marL="457200" indent="-457200" eaLnBrk="1" hangingPunct="1">
              <a:spcBef>
                <a:spcPts val="0"/>
              </a:spcBef>
              <a:spcAft>
                <a:spcPts val="600"/>
              </a:spcAft>
              <a:defRPr/>
            </a:pPr>
            <a:r>
              <a:rPr lang="en-US" sz="2800" dirty="0"/>
              <a:t>Message</a:t>
            </a:r>
          </a:p>
          <a:p>
            <a:pPr marL="457200" indent="-457200" eaLnBrk="1" hangingPunct="1">
              <a:spcBef>
                <a:spcPts val="0"/>
              </a:spcBef>
              <a:spcAft>
                <a:spcPts val="600"/>
              </a:spcAft>
              <a:defRPr/>
            </a:pPr>
            <a:r>
              <a:rPr lang="en-US" sz="2800" b="1" u="sng" dirty="0">
                <a:solidFill>
                  <a:srgbClr val="FFFFCC"/>
                </a:solidFill>
              </a:rPr>
              <a:t>Themes</a:t>
            </a:r>
          </a:p>
          <a:p>
            <a:pPr marL="457200" indent="-457200" eaLnBrk="1" hangingPunct="1">
              <a:spcBef>
                <a:spcPts val="0"/>
              </a:spcBef>
              <a:spcAft>
                <a:spcPts val="600"/>
              </a:spcAft>
              <a:defRPr/>
            </a:pPr>
            <a:r>
              <a:rPr lang="en-US" sz="2800" dirty="0"/>
              <a:t>Unique characteristics</a:t>
            </a:r>
          </a:p>
          <a:p>
            <a:pPr marL="457200" indent="-457200" eaLnBrk="1" hangingPunct="1">
              <a:spcBef>
                <a:spcPts val="0"/>
              </a:spcBef>
              <a:spcAft>
                <a:spcPts val="600"/>
              </a:spcAft>
              <a:defRPr/>
            </a:pPr>
            <a:r>
              <a:rPr lang="en-US" sz="2800" dirty="0"/>
              <a:t>Structure</a:t>
            </a:r>
          </a:p>
        </p:txBody>
      </p:sp>
      <p:pic>
        <p:nvPicPr>
          <p:cNvPr id="50180" name="Picture 1">
            <a:extLst>
              <a:ext uri="{FF2B5EF4-FFF2-40B4-BE49-F238E27FC236}">
                <a16:creationId xmlns:a16="http://schemas.microsoft.com/office/drawing/2014/main" id="{0343934C-CF43-428C-9C3F-AC0CBCE8CD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945CFFA-8007-40D9-A9F3-EA792A85742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 </a:t>
            </a:r>
          </a:p>
        </p:txBody>
      </p:sp>
      <p:sp>
        <p:nvSpPr>
          <p:cNvPr id="3075" name="Rectangle 3">
            <a:extLst>
              <a:ext uri="{FF2B5EF4-FFF2-40B4-BE49-F238E27FC236}">
                <a16:creationId xmlns:a16="http://schemas.microsoft.com/office/drawing/2014/main" id="{B8900D24-FC91-45A8-9305-7B69150061BF}"/>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Structure</a:t>
            </a:r>
          </a:p>
        </p:txBody>
      </p:sp>
      <p:pic>
        <p:nvPicPr>
          <p:cNvPr id="33796" name="Picture 1">
            <a:extLst>
              <a:ext uri="{FF2B5EF4-FFF2-40B4-BE49-F238E27FC236}">
                <a16:creationId xmlns:a16="http://schemas.microsoft.com/office/drawing/2014/main" id="{F3BE9C43-6CA9-441E-A0CD-E2E2527A2A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776ED3-468F-4269-8360-C0B72BF2E31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Themes</a:t>
            </a:r>
          </a:p>
        </p:txBody>
      </p:sp>
      <p:sp>
        <p:nvSpPr>
          <p:cNvPr id="7171" name="Rectangle 3">
            <a:extLst>
              <a:ext uri="{FF2B5EF4-FFF2-40B4-BE49-F238E27FC236}">
                <a16:creationId xmlns:a16="http://schemas.microsoft.com/office/drawing/2014/main" id="{9117313B-209A-4AC0-AA7E-2B721DC43BC5}"/>
              </a:ext>
            </a:extLst>
          </p:cNvPr>
          <p:cNvSpPr>
            <a:spLocks noGrp="1" noChangeArrowheads="1"/>
          </p:cNvSpPr>
          <p:nvPr>
            <p:ph type="body" idx="1"/>
          </p:nvPr>
        </p:nvSpPr>
        <p:spPr>
          <a:xfrm>
            <a:off x="2552700" y="1143000"/>
            <a:ext cx="4038600" cy="2514600"/>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Hearer to doer</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Belief to behavior</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Doctrine to deed</a:t>
            </a:r>
          </a:p>
        </p:txBody>
      </p:sp>
      <p:pic>
        <p:nvPicPr>
          <p:cNvPr id="2" name="Picture 1">
            <a:extLst>
              <a:ext uri="{FF2B5EF4-FFF2-40B4-BE49-F238E27FC236}">
                <a16:creationId xmlns:a16="http://schemas.microsoft.com/office/drawing/2014/main" id="{C5BA2188-DDAE-4791-8C4F-9579F990D6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3657600"/>
            <a:ext cx="48767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2860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1:22</a:t>
            </a:r>
          </a:p>
          <a:p>
            <a:pPr marL="0" indent="0" algn="just">
              <a:spcBef>
                <a:spcPts val="0"/>
              </a:spcBef>
              <a:buNone/>
            </a:pPr>
            <a:r>
              <a:rPr lang="en-US" sz="3600" dirty="0">
                <a:effectLst>
                  <a:outerShdw blurRad="38100" dist="38100" dir="2700000" algn="tl">
                    <a:srgbClr val="000000">
                      <a:alpha val="43137"/>
                    </a:srgbClr>
                  </a:outerShdw>
                </a:effectLst>
              </a:rPr>
              <a:t>“But prove yourselves doers of the word, and not merely hearers who delude themselves.”</a:t>
            </a:r>
          </a:p>
        </p:txBody>
      </p:sp>
      <p:pic>
        <p:nvPicPr>
          <p:cNvPr id="4" name="Picture 2">
            <a:extLst>
              <a:ext uri="{FF2B5EF4-FFF2-40B4-BE49-F238E27FC236}">
                <a16:creationId xmlns:a16="http://schemas.microsoft.com/office/drawing/2014/main" id="{5D858404-415D-47E5-98A4-61513F0296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67229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B9C6674-ACCB-4C8D-8D99-AF7C16E9EF7E}"/>
              </a:ext>
            </a:extLst>
          </p:cNvPr>
          <p:cNvSpPr>
            <a:spLocks noGrp="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The Writer/Apostle of…</a:t>
            </a:r>
          </a:p>
        </p:txBody>
      </p:sp>
      <p:sp>
        <p:nvSpPr>
          <p:cNvPr id="3" name="Content Placeholder 2">
            <a:extLst>
              <a:ext uri="{FF2B5EF4-FFF2-40B4-BE49-F238E27FC236}">
                <a16:creationId xmlns:a16="http://schemas.microsoft.com/office/drawing/2014/main" id="{B1BCD232-0732-4B92-A0AF-5D6103FA8E49}"/>
              </a:ext>
            </a:extLst>
          </p:cNvPr>
          <p:cNvSpPr>
            <a:spLocks noGrp="1"/>
          </p:cNvSpPr>
          <p:nvPr>
            <p:ph idx="1"/>
          </p:nvPr>
        </p:nvSpPr>
        <p:spPr>
          <a:xfrm>
            <a:off x="904875" y="1447800"/>
            <a:ext cx="5495925" cy="4114800"/>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Paul – Faith</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Peter – Hope</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John – Love</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Jude – Truth</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James – Conduct</a:t>
            </a:r>
          </a:p>
        </p:txBody>
      </p:sp>
      <p:pic>
        <p:nvPicPr>
          <p:cNvPr id="52228" name="Picture 1">
            <a:extLst>
              <a:ext uri="{FF2B5EF4-FFF2-40B4-BE49-F238E27FC236}">
                <a16:creationId xmlns:a16="http://schemas.microsoft.com/office/drawing/2014/main" id="{BE9A205D-46B0-478F-A1C7-BE76754B98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BA1062D-F8AF-4337-959B-2551FF68992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 </a:t>
            </a:r>
          </a:p>
        </p:txBody>
      </p:sp>
      <p:sp>
        <p:nvSpPr>
          <p:cNvPr id="3075" name="Rectangle 3">
            <a:extLst>
              <a:ext uri="{FF2B5EF4-FFF2-40B4-BE49-F238E27FC236}">
                <a16:creationId xmlns:a16="http://schemas.microsoft.com/office/drawing/2014/main" id="{5771047D-D5EE-4AB3-8C43-47AF39742C4C}"/>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Structure</a:t>
            </a:r>
          </a:p>
        </p:txBody>
      </p:sp>
      <p:pic>
        <p:nvPicPr>
          <p:cNvPr id="53252" name="Picture 1">
            <a:extLst>
              <a:ext uri="{FF2B5EF4-FFF2-40B4-BE49-F238E27FC236}">
                <a16:creationId xmlns:a16="http://schemas.microsoft.com/office/drawing/2014/main" id="{38F7EEB9-69B4-41E7-B7E4-054E492ABA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id="{5DB269CC-B0A3-40A2-92B5-A72FDCFF84D0}"/>
              </a:ext>
            </a:extLst>
          </p:cNvPr>
          <p:cNvGraphicFramePr>
            <a:graphicFrameLocks/>
          </p:cNvGraphicFramePr>
          <p:nvPr/>
        </p:nvGraphicFramePr>
        <p:xfrm>
          <a:off x="114300" y="350838"/>
          <a:ext cx="8915400" cy="5516611"/>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14348">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UNIQUE CHARACTERISTICS</a:t>
                      </a:r>
                      <a:endParaRPr lang="en-US" sz="3600" dirty="0">
                        <a:effectLst>
                          <a:outerShdw blurRad="38100" dist="38100" dir="2700000" algn="tl">
                            <a:srgbClr val="000000">
                              <a:alpha val="43137"/>
                            </a:srgbClr>
                          </a:outerShdw>
                        </a:effectLst>
                      </a:endParaRPr>
                    </a:p>
                  </a:txBody>
                  <a:tcPr marT="45717" marB="45717" anchor="ctr"/>
                </a:tc>
                <a:tc hMerge="1">
                  <a:txBody>
                    <a:bodyPr/>
                    <a:lstStyle/>
                    <a:p>
                      <a:endParaRPr lang="en-US" dirty="0"/>
                    </a:p>
                  </a:txBody>
                  <a:tcPr/>
                </a:tc>
                <a:extLst>
                  <a:ext uri="{0D108BD9-81ED-4DB2-BD59-A6C34878D82A}">
                    <a16:rowId xmlns:a16="http://schemas.microsoft.com/office/drawing/2014/main" val="10000"/>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Sermon on Mt</a:t>
                      </a:r>
                    </a:p>
                  </a:txBody>
                  <a:tcPr marT="45717" marB="45717" anchor="ct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Concise</a:t>
                      </a:r>
                    </a:p>
                  </a:txBody>
                  <a:tcPr marT="45714" marB="45714" anchor="ctr" horzOverflow="overflow"/>
                </a:tc>
                <a:extLst>
                  <a:ext uri="{0D108BD9-81ED-4DB2-BD59-A6C34878D82A}">
                    <a16:rowId xmlns:a16="http://schemas.microsoft.com/office/drawing/2014/main" val="10001"/>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OT</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High quality GK</a:t>
                      </a:r>
                    </a:p>
                  </a:txBody>
                  <a:tcPr marT="45714" marB="45714" anchor="ctr" horzOverflow="overflow"/>
                </a:tc>
                <a:extLst>
                  <a:ext uri="{0D108BD9-81ED-4DB2-BD59-A6C34878D82A}">
                    <a16:rowId xmlns:a16="http://schemas.microsoft.com/office/drawing/2014/main" val="10002"/>
                  </a:ext>
                </a:extLst>
              </a:tr>
              <a:tr h="944821">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Illustrations from nature and daily living</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Proverbs and Amos of the NT</a:t>
                      </a:r>
                    </a:p>
                  </a:txBody>
                  <a:tcPr marT="45714" marB="45714" anchor="ctr" horzOverflow="overflow"/>
                </a:tc>
                <a:extLst>
                  <a:ext uri="{0D108BD9-81ED-4DB2-BD59-A6C34878D82A}">
                    <a16:rowId xmlns:a16="http://schemas.microsoft.com/office/drawing/2014/main" val="10003"/>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Undeveloped Christology</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Imperatives</a:t>
                      </a:r>
                    </a:p>
                  </a:txBody>
                  <a:tcPr marT="45714" marB="45714" anchor="ctr" horzOverflow="overflow"/>
                </a:tc>
                <a:extLst>
                  <a:ext uri="{0D108BD9-81ED-4DB2-BD59-A6C34878D82A}">
                    <a16:rowId xmlns:a16="http://schemas.microsoft.com/office/drawing/2014/main" val="10004"/>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Practical</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Oldest book in NT</a:t>
                      </a:r>
                    </a:p>
                  </a:txBody>
                  <a:tcPr marT="45714" marB="45714" anchor="ctr" horzOverflow="overflow"/>
                </a:tc>
                <a:extLst>
                  <a:ext uri="{0D108BD9-81ED-4DB2-BD59-A6C34878D82A}">
                    <a16:rowId xmlns:a16="http://schemas.microsoft.com/office/drawing/2014/main" val="10005"/>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Many literary devices</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Difficult to outline</a:t>
                      </a:r>
                    </a:p>
                  </a:txBody>
                  <a:tcPr marT="45714" marB="45714"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644B344-4262-42D1-88A9-92C0C7BFC1F1}"/>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 </a:t>
            </a:r>
          </a:p>
        </p:txBody>
      </p:sp>
      <p:sp>
        <p:nvSpPr>
          <p:cNvPr id="3075" name="Rectangle 3">
            <a:extLst>
              <a:ext uri="{FF2B5EF4-FFF2-40B4-BE49-F238E27FC236}">
                <a16:creationId xmlns:a16="http://schemas.microsoft.com/office/drawing/2014/main" id="{1BEF628A-8E62-4768-91E7-8AA09DFC29CA}"/>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Structure</a:t>
            </a:r>
          </a:p>
        </p:txBody>
      </p:sp>
      <p:pic>
        <p:nvPicPr>
          <p:cNvPr id="55300" name="Picture 1">
            <a:extLst>
              <a:ext uri="{FF2B5EF4-FFF2-40B4-BE49-F238E27FC236}">
                <a16:creationId xmlns:a16="http://schemas.microsoft.com/office/drawing/2014/main" id="{0BF25B0F-9774-4BD6-9678-77B6E17D08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Wisdom (James 3:13</a:t>
            </a:r>
            <a:r>
              <a:rPr lang="en-US" dirty="0">
                <a:cs typeface="Calibri" panose="020F0502020204030204" pitchFamily="34" charset="0"/>
              </a:rPr>
              <a:t>‒5:20)</a:t>
            </a:r>
            <a:endParaRPr lang="en-US" dirty="0"/>
          </a:p>
        </p:txBody>
      </p:sp>
      <p:pic>
        <p:nvPicPr>
          <p:cNvPr id="3" name="Picture 1">
            <a:extLst>
              <a:ext uri="{FF2B5EF4-FFF2-40B4-BE49-F238E27FC236}">
                <a16:creationId xmlns:a16="http://schemas.microsoft.com/office/drawing/2014/main" id="{EA595C26-B8BC-41E4-93B1-CB3A6BD880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3657600"/>
            <a:ext cx="48767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851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Wisdom (James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ED8EB81C-0FED-472D-BD48-8515E0FFC6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3657600"/>
            <a:ext cx="48767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813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“In its larger usage, the word faith represents at least four varied ideas: (1) As above, it can be personal confidence in God. This the most common aspect of faith may be subdivided into three features: (a) </a:t>
            </a:r>
            <a:r>
              <a:rPr lang="en-US" sz="2800" b="1" u="sng" dirty="0">
                <a:solidFill>
                  <a:srgbClr val="FFFFCC"/>
                </a:solidFill>
                <a:effectLst/>
              </a:rPr>
              <a:t>Saving faith</a:t>
            </a:r>
            <a:r>
              <a:rPr lang="en-US" sz="2800" dirty="0">
                <a:effectLst/>
              </a:rPr>
              <a:t>, which is the inwrought confidence in God’s promises and provisions respecting the Savior that leads one to elect to repose upon and trust in the One who alone can save. (b) </a:t>
            </a:r>
            <a:r>
              <a:rPr lang="en-US" sz="2800" b="1" u="sng" dirty="0">
                <a:solidFill>
                  <a:srgbClr val="FFFFCC"/>
                </a:solidFill>
                <a:effectLst/>
              </a:rPr>
              <a:t>Serving faith</a:t>
            </a:r>
            <a:r>
              <a:rPr lang="en-US" sz="2800" dirty="0">
                <a:effectLst/>
              </a:rPr>
              <a:t>, which contemplates as true the fact of divinely bestowed gifts and all details respecting divine appointments for service. This faith is always a personal matter, and so one believer should not become a pattern for another. That such faith with its personal characteristic may be kept inviolate,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1545650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44000" cy="5113608"/>
          </a:xfrm>
        </p:spPr>
        <p:txBody>
          <a:bodyPr/>
          <a:lstStyle/>
          <a:p>
            <a:pPr marL="0" indent="0" algn="just" eaLnBrk="1" hangingPunct="1">
              <a:buNone/>
              <a:defRPr/>
            </a:pPr>
            <a:r>
              <a:rPr lang="en-US" sz="2800" dirty="0">
                <a:effectLst/>
              </a:rPr>
              <a:t>“…the Apostle writes: “Hast thou faith? have it to thyself before God” (Rom. 14:22). Great injury may be wrought if one Christian imitates another in matters of appointment for service. (c) </a:t>
            </a:r>
            <a:r>
              <a:rPr lang="en-US" sz="2800" b="1" u="sng" dirty="0">
                <a:solidFill>
                  <a:srgbClr val="FFFFCC"/>
                </a:solidFill>
                <a:effectLst/>
              </a:rPr>
              <a:t>Sanctifying or sustaining faith</a:t>
            </a:r>
            <a:r>
              <a:rPr lang="en-US" sz="2800" dirty="0">
                <a:effectLst/>
              </a:rPr>
              <a:t>, which lays hold of the power of God for one’s daily life. It is the life lived in dependence upon God, working upon a new life-principle (Rom. 6:4). The justified one, having become what he is by faith, must go ahead living on the same principle of utter dependence upon God.”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57002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BBE321F-FB05-4B6F-9C43-8403D27488B6}"/>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Biography</a:t>
            </a:r>
          </a:p>
        </p:txBody>
      </p:sp>
      <p:sp>
        <p:nvSpPr>
          <p:cNvPr id="8195" name="Rectangle 3">
            <a:extLst>
              <a:ext uri="{FF2B5EF4-FFF2-40B4-BE49-F238E27FC236}">
                <a16:creationId xmlns:a16="http://schemas.microsoft.com/office/drawing/2014/main" id="{6BC9F33A-1021-4E63-9997-7E4A64E0096D}"/>
              </a:ext>
            </a:extLst>
          </p:cNvPr>
          <p:cNvSpPr>
            <a:spLocks noGrp="1" noChangeArrowheads="1"/>
          </p:cNvSpPr>
          <p:nvPr>
            <p:ph type="body" idx="1"/>
          </p:nvPr>
        </p:nvSpPr>
        <p:spPr>
          <a:xfrm>
            <a:off x="1447800" y="1143000"/>
            <a:ext cx="6248400" cy="5562600"/>
          </a:xfrm>
        </p:spPr>
        <p:txBody>
          <a:bodyPr/>
          <a:lstStyle/>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Half brother of Christ</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Initial unbelief (John 7:5)</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One of the first to receive word of Christ’s resurrection (John 20:17)</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Post resurrection ministry (Acts 1:14)</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Leader of Jerusalem church (Acts 15)</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Married (1 Cor 9:5)</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Camel knees</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James the Just</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Martyrdom</a:t>
            </a:r>
          </a:p>
        </p:txBody>
      </p:sp>
      <p:pic>
        <p:nvPicPr>
          <p:cNvPr id="34820" name="Picture 1">
            <a:extLst>
              <a:ext uri="{FF2B5EF4-FFF2-40B4-BE49-F238E27FC236}">
                <a16:creationId xmlns:a16="http://schemas.microsoft.com/office/drawing/2014/main" id="{3B10E264-4829-4700-A28D-B499A2533C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5410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415304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Exodus 14:30-31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solidFill>
                  <a:srgbClr val="FFFFCC"/>
                </a:solidFill>
                <a:latin typeface="Calibri" panose="020F0502020204030204" pitchFamily="34" charset="0"/>
              </a:rPr>
              <a:t>30</a:t>
            </a:r>
            <a:r>
              <a:rPr lang="en-US" sz="3400" dirty="0">
                <a:solidFill>
                  <a:srgbClr val="FFFFCC"/>
                </a:solidFill>
                <a:latin typeface="Calibri" panose="020F0502020204030204" pitchFamily="34" charset="0"/>
              </a:rPr>
              <a:t> Thus the </a:t>
            </a:r>
            <a:r>
              <a:rPr lang="en-US" sz="3400"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saved Israel that day from the hand of the Egyptians, and Israel saw the Egyptians dead on the seashore. </a:t>
            </a:r>
            <a:r>
              <a:rPr lang="en-US" sz="3400" baseline="30000" dirty="0">
                <a:solidFill>
                  <a:srgbClr val="FFFFCC"/>
                </a:solidFill>
                <a:latin typeface="Calibri" panose="020F0502020204030204" pitchFamily="34" charset="0"/>
              </a:rPr>
              <a:t>31</a:t>
            </a:r>
            <a:r>
              <a:rPr lang="en-US" sz="3400" dirty="0">
                <a:solidFill>
                  <a:srgbClr val="FFFFCC"/>
                </a:solidFill>
                <a:latin typeface="Calibri" panose="020F0502020204030204" pitchFamily="34" charset="0"/>
              </a:rPr>
              <a:t> When Israel saw the great power which the </a:t>
            </a:r>
            <a:r>
              <a:rPr lang="en-US" sz="3400"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had used against the Egyptians, the people feared the </a:t>
            </a:r>
            <a:r>
              <a:rPr lang="en-US" sz="3400"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and </a:t>
            </a:r>
            <a:r>
              <a:rPr lang="en-US" sz="3400" b="1" u="sng" dirty="0">
                <a:solidFill>
                  <a:srgbClr val="FFFFCC"/>
                </a:solidFill>
                <a:latin typeface="Calibri" panose="020F0502020204030204" pitchFamily="34" charset="0"/>
              </a:rPr>
              <a:t>they believed in the </a:t>
            </a:r>
            <a:r>
              <a:rPr lang="en-US" sz="3400" b="1" u="sng"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and in His servant Moses.”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1227727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mn-cs"/>
              </a:rPr>
              <a:t>Exodus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latin typeface="Calibri" panose="020F0502020204030204" pitchFamily="34" charset="0"/>
                <a:cs typeface="Calibri" panose="020F0502020204030204" pitchFamily="34" charset="0"/>
              </a:rPr>
              <a:t>“When we read </a:t>
            </a:r>
            <a:r>
              <a:rPr lang="en-US" altLang="en-US" sz="3000" i="1" dirty="0">
                <a:latin typeface="Calibri" panose="020F0502020204030204" pitchFamily="34" charset="0"/>
                <a:cs typeface="Calibri" panose="020F0502020204030204" pitchFamily="34" charset="0"/>
              </a:rPr>
              <a:t>so the people feared the Lord</a:t>
            </a:r>
            <a:r>
              <a:rPr lang="en-US" altLang="en-US" sz="3000" dirty="0">
                <a:latin typeface="Calibri" panose="020F0502020204030204" pitchFamily="34" charset="0"/>
                <a:cs typeface="Calibri" panose="020F0502020204030204" pitchFamily="34" charset="0"/>
              </a:rPr>
              <a:t> and the words that follow, we are meant to understand that the community had come to saving faith and so were a reborn people. They </a:t>
            </a:r>
            <a:r>
              <a:rPr lang="en-US" altLang="en-US" sz="3000" i="1" dirty="0">
                <a:latin typeface="Calibri" panose="020F0502020204030204" pitchFamily="34" charset="0"/>
                <a:cs typeface="Calibri" panose="020F0502020204030204" pitchFamily="34" charset="0"/>
              </a:rPr>
              <a:t>believed the Lord</a:t>
            </a:r>
            <a:r>
              <a:rPr lang="en-US" altLang="en-US" sz="3000" dirty="0">
                <a:latin typeface="Calibri" panose="020F0502020204030204" pitchFamily="34" charset="0"/>
                <a:cs typeface="Calibri" panose="020F0502020204030204" pitchFamily="34" charset="0"/>
              </a:rPr>
              <a:t> (the same wording used of Abraham’s saving faith in Gen. 15:6; read Paul’s comments in Rom. 4)…The people were transformed spiritually even as they were delivered physically.”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1066771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14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Hebrews 11:28-29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200" baseline="30000" dirty="0">
                <a:solidFill>
                  <a:srgbClr val="FFFFCC"/>
                </a:solidFill>
                <a:latin typeface="Calibri" panose="020F0502020204030204" pitchFamily="34" charset="0"/>
              </a:rPr>
              <a:t>“28</a:t>
            </a:r>
            <a:r>
              <a:rPr lang="en-US" sz="3200" dirty="0">
                <a:solidFill>
                  <a:srgbClr val="FFFFCC"/>
                </a:solidFill>
                <a:latin typeface="Calibri" panose="020F0502020204030204" pitchFamily="34" charset="0"/>
              </a:rPr>
              <a:t> By faith he kept the Passover and the sprinkling of the blood, so that he who destroyed the firstborn would not touch them. </a:t>
            </a:r>
            <a:r>
              <a:rPr lang="en-US" sz="3200" baseline="30000" dirty="0">
                <a:solidFill>
                  <a:srgbClr val="FFFFCC"/>
                </a:solidFill>
                <a:latin typeface="Calibri" panose="020F0502020204030204" pitchFamily="34" charset="0"/>
              </a:rPr>
              <a:t>29</a:t>
            </a:r>
            <a:r>
              <a:rPr lang="en-US" sz="3200" dirty="0">
                <a:solidFill>
                  <a:srgbClr val="FFFFCC"/>
                </a:solidFill>
                <a:latin typeface="Calibri" panose="020F0502020204030204" pitchFamily="34" charset="0"/>
              </a:rPr>
              <a:t> By faith they passed through the Red Sea as though they were passing through dry land; and the Egyptians, when they attempted it, were drowned.”</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4136095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301650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1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Numbers 14:11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200" baseline="30000" dirty="0">
                <a:solidFill>
                  <a:srgbClr val="FFFFCC"/>
                </a:solidFill>
                <a:latin typeface="Calibri" panose="020F0502020204030204" pitchFamily="34" charset="0"/>
              </a:rPr>
              <a:t>“11</a:t>
            </a:r>
            <a:r>
              <a:rPr lang="en-US" sz="3200" dirty="0">
                <a:solidFill>
                  <a:srgbClr val="FFFFCC"/>
                </a:solidFill>
                <a:latin typeface="Calibri" panose="020F0502020204030204" pitchFamily="34" charset="0"/>
              </a:rPr>
              <a:t> The Lord said to Moses, “How long will this people spurn Me? And how long will they </a:t>
            </a:r>
            <a:r>
              <a:rPr lang="en-US" sz="3200" b="1" u="sng" dirty="0">
                <a:solidFill>
                  <a:srgbClr val="FFFFCC"/>
                </a:solidFill>
                <a:latin typeface="Calibri" panose="020F0502020204030204" pitchFamily="34" charset="0"/>
              </a:rPr>
              <a:t>not believe</a:t>
            </a:r>
            <a:r>
              <a:rPr lang="en-US" sz="3200" dirty="0">
                <a:solidFill>
                  <a:srgbClr val="FFFFCC"/>
                </a:solidFill>
                <a:latin typeface="Calibri" panose="020F0502020204030204" pitchFamily="34" charset="0"/>
              </a:rPr>
              <a:t> in Me, despite all the signs which I have performed in their midst?.”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3635355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Wisdom (James 3:13‒5:20)</a:t>
            </a:r>
          </a:p>
        </p:txBody>
      </p:sp>
      <p:pic>
        <p:nvPicPr>
          <p:cNvPr id="2" name="Picture 1">
            <a:extLst>
              <a:ext uri="{FF2B5EF4-FFF2-40B4-BE49-F238E27FC236}">
                <a16:creationId xmlns:a16="http://schemas.microsoft.com/office/drawing/2014/main" id="{7ECDE8AE-3E6D-4CEE-BFA0-ED8F3D2EC9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3657600"/>
            <a:ext cx="48767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715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4583E7D-38C0-4D32-B16C-EB908C265A7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FD7D82FB-2BE9-4F40-9137-4EFBCF60EE13}"/>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57348" name="Picture 2">
            <a:extLst>
              <a:ext uri="{FF2B5EF4-FFF2-40B4-BE49-F238E27FC236}">
                <a16:creationId xmlns:a16="http://schemas.microsoft.com/office/drawing/2014/main" id="{E4D3F228-7CB7-458D-81AE-92057B3CD3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t>CONCLUSION</a:t>
            </a:r>
          </a:p>
        </p:txBody>
      </p:sp>
    </p:spTree>
    <p:extLst>
      <p:ext uri="{BB962C8B-B14F-4D97-AF65-F5344CB8AC3E}">
        <p14:creationId xmlns:p14="http://schemas.microsoft.com/office/powerpoint/2010/main" val="250289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98193DE-1D2A-456C-82F2-2A6EB06366D5}"/>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 </a:t>
            </a:r>
          </a:p>
        </p:txBody>
      </p:sp>
      <p:sp>
        <p:nvSpPr>
          <p:cNvPr id="3075" name="Rectangle 3">
            <a:extLst>
              <a:ext uri="{FF2B5EF4-FFF2-40B4-BE49-F238E27FC236}">
                <a16:creationId xmlns:a16="http://schemas.microsoft.com/office/drawing/2014/main" id="{B62DC954-4420-441F-ABC8-DA44C3E838FD}"/>
              </a:ext>
            </a:extLst>
          </p:cNvPr>
          <p:cNvSpPr>
            <a:spLocks noGrp="1" noChangeArrowheads="1"/>
          </p:cNvSpPr>
          <p:nvPr>
            <p:ph type="body" idx="1"/>
          </p:nvPr>
        </p:nvSpPr>
        <p:spPr>
          <a:xfrm>
            <a:off x="914400" y="1143000"/>
            <a:ext cx="4267200" cy="5486400"/>
          </a:xfrm>
        </p:spPr>
        <p:txBody>
          <a:bodyPr/>
          <a:lstStyle/>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Authorship</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Biography</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Audience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Place of writing</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Date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Occasion</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Purpose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Message</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Themes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Unique characteristics</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Structure</a:t>
            </a:r>
          </a:p>
        </p:txBody>
      </p:sp>
      <p:pic>
        <p:nvPicPr>
          <p:cNvPr id="35844" name="Picture 1">
            <a:extLst>
              <a:ext uri="{FF2B5EF4-FFF2-40B4-BE49-F238E27FC236}">
                <a16:creationId xmlns:a16="http://schemas.microsoft.com/office/drawing/2014/main" id="{1B9A87C9-9508-4C7B-8F68-023CD16439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7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(Jas 1:2-4, 18; 4:5)</a:t>
            </a:r>
          </a:p>
        </p:txBody>
      </p:sp>
      <p:pic>
        <p:nvPicPr>
          <p:cNvPr id="36868" name="Picture 1">
            <a:extLst>
              <a:ext uri="{FF2B5EF4-FFF2-40B4-BE49-F238E27FC236}">
                <a16:creationId xmlns:a16="http://schemas.microsoft.com/office/drawing/2014/main" id="{5AF90EE1-F243-42E0-B498-4695ACC46C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 18; 4:5)</a:t>
            </a:r>
          </a:p>
        </p:txBody>
      </p:sp>
      <p:pic>
        <p:nvPicPr>
          <p:cNvPr id="36868" name="Picture 1">
            <a:extLst>
              <a:ext uri="{FF2B5EF4-FFF2-40B4-BE49-F238E27FC236}">
                <a16:creationId xmlns:a16="http://schemas.microsoft.com/office/drawing/2014/main" id="{5AF90EE1-F243-42E0-B498-4695ACC46C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7309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768</TotalTime>
  <Words>2258</Words>
  <Application>Microsoft Office PowerPoint</Application>
  <PresentationFormat>On-screen Show (4:3)</PresentationFormat>
  <Paragraphs>449</Paragraphs>
  <Slides>70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70</vt:i4>
      </vt:variant>
    </vt:vector>
  </HeadingPairs>
  <TitlesOfParts>
    <vt:vector size="75" baseType="lpstr">
      <vt:lpstr>Calibri</vt:lpstr>
      <vt:lpstr>Times New Roman</vt:lpstr>
      <vt:lpstr>Wingdings</vt:lpstr>
      <vt:lpstr>Azure</vt:lpstr>
      <vt:lpstr>1_Azure</vt:lpstr>
      <vt:lpstr>PowerPoint Presentation</vt:lpstr>
      <vt:lpstr>Preview</vt:lpstr>
      <vt:lpstr>Preview </vt:lpstr>
      <vt:lpstr>Authorship</vt:lpstr>
      <vt:lpstr>Preview </vt:lpstr>
      <vt:lpstr>James’ Biography</vt:lpstr>
      <vt:lpstr>Preview </vt:lpstr>
      <vt:lpstr>Audience</vt:lpstr>
      <vt:lpstr>Audience</vt:lpstr>
      <vt:lpstr>Preview </vt:lpstr>
      <vt:lpstr>Place of Writing</vt:lpstr>
      <vt:lpstr>PowerPoint Presentation</vt:lpstr>
      <vt:lpstr>Preview </vt:lpstr>
      <vt:lpstr>Date (AD 44-47)</vt:lpstr>
      <vt:lpstr>Date (AD 44-47)</vt:lpstr>
      <vt:lpstr>Date (AD 44-47)</vt:lpstr>
      <vt:lpstr>Date (AD 44-47)</vt:lpstr>
      <vt:lpstr>Date (AD 44-47)</vt:lpstr>
      <vt:lpstr>PowerPoint Presentation</vt:lpstr>
      <vt:lpstr>Date (AD 44-47)</vt:lpstr>
      <vt:lpstr>Date (AD 44-47)</vt:lpstr>
      <vt:lpstr>PowerPoint Presentation</vt:lpstr>
      <vt:lpstr>Date (AD 44-47)</vt:lpstr>
      <vt:lpstr>PowerPoint Presentation</vt:lpstr>
      <vt:lpstr>PowerPoint Presentation</vt:lpstr>
      <vt:lpstr>Order of Paul’s Letters</vt:lpstr>
      <vt:lpstr>Preview </vt:lpstr>
      <vt:lpstr>Occasion</vt:lpstr>
      <vt:lpstr>Occasion</vt:lpstr>
      <vt:lpstr>PowerPoint Presentation</vt:lpstr>
      <vt:lpstr>PowerPoint Presentation</vt:lpstr>
      <vt:lpstr>Occasion</vt:lpstr>
      <vt:lpstr>Map of Ancient Near East</vt:lpstr>
      <vt:lpstr>PowerPoint Presentation</vt:lpstr>
      <vt:lpstr>Occasion</vt:lpstr>
      <vt:lpstr>Occasion</vt:lpstr>
      <vt:lpstr>Occasion</vt:lpstr>
      <vt:lpstr>PowerPoint Presentation</vt:lpstr>
      <vt:lpstr>Six Parts of a Suzerain-Vassal Treaty in Deuteronomy</vt:lpstr>
      <vt:lpstr>PowerPoint Presentation</vt:lpstr>
      <vt:lpstr>ISRAEL'S JUDGMENTS</vt:lpstr>
      <vt:lpstr>Occasion</vt:lpstr>
      <vt:lpstr>Preview </vt:lpstr>
      <vt:lpstr>Purpose</vt:lpstr>
      <vt:lpstr>Preview </vt:lpstr>
      <vt:lpstr>Message</vt:lpstr>
      <vt:lpstr>PowerPoint Presentation</vt:lpstr>
      <vt:lpstr>PowerPoint Presentation</vt:lpstr>
      <vt:lpstr>Preview </vt:lpstr>
      <vt:lpstr>Themes</vt:lpstr>
      <vt:lpstr>PowerPoint Presentation</vt:lpstr>
      <vt:lpstr>The Writer/Apostle of…</vt:lpstr>
      <vt:lpstr>Preview </vt:lpstr>
      <vt:lpstr>PowerPoint Presentation</vt:lpstr>
      <vt:lpstr>Preview </vt:lpstr>
      <vt:lpstr>JAMES STRUCTURE</vt:lpstr>
      <vt:lpstr>JAMES STRUCTURE</vt:lpstr>
      <vt:lpstr>PowerPoint Presentation</vt:lpstr>
      <vt:lpstr>PowerPoint Presentation</vt:lpstr>
      <vt:lpstr>PowerPoint Presentation</vt:lpstr>
      <vt:lpstr>PowerPoint Presentation</vt:lpstr>
      <vt:lpstr>Exodus 14:31</vt:lpstr>
      <vt:lpstr>PowerPoint Presentation</vt:lpstr>
      <vt:lpstr>PowerPoint Presentation</vt:lpstr>
      <vt:lpstr>PowerPoint Presentation</vt:lpstr>
      <vt:lpstr>Structure</vt:lpstr>
      <vt:lpstr>JAMES STRUCTURE</vt:lpstr>
      <vt:lpstr>Structure</vt:lpstr>
      <vt:lpstr>CONCLUSION</vt:lpstr>
      <vt:lpstr>Answering Eleven Questions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002 - James Introduction - Part 2</dc:title>
  <dc:subject>James</dc:subject>
  <dc:creator>A. Woods</dc:creator>
  <cp:lastModifiedBy>Andy Woods</cp:lastModifiedBy>
  <cp:revision>94</cp:revision>
  <cp:lastPrinted>2020-09-01T15:20:12Z</cp:lastPrinted>
  <dcterms:created xsi:type="dcterms:W3CDTF">2009-02-05T03:17:51Z</dcterms:created>
  <dcterms:modified xsi:type="dcterms:W3CDTF">2020-09-09T14:32:33Z</dcterms:modified>
</cp:coreProperties>
</file>