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5"/>
  </p:notesMasterIdLst>
  <p:handoutMasterIdLst>
    <p:handoutMasterId r:id="rId76"/>
  </p:handoutMasterIdLst>
  <p:sldIdLst>
    <p:sldId id="4643" r:id="rId2"/>
    <p:sldId id="4644" r:id="rId3"/>
    <p:sldId id="4645" r:id="rId4"/>
    <p:sldId id="4646" r:id="rId5"/>
    <p:sldId id="4647" r:id="rId6"/>
    <p:sldId id="4665" r:id="rId7"/>
    <p:sldId id="2501" r:id="rId8"/>
    <p:sldId id="2672" r:id="rId9"/>
    <p:sldId id="5514" r:id="rId10"/>
    <p:sldId id="3748" r:id="rId11"/>
    <p:sldId id="3750" r:id="rId12"/>
    <p:sldId id="5517" r:id="rId13"/>
    <p:sldId id="3749" r:id="rId14"/>
    <p:sldId id="2673" r:id="rId15"/>
    <p:sldId id="3751" r:id="rId16"/>
    <p:sldId id="2613" r:id="rId17"/>
    <p:sldId id="2654" r:id="rId18"/>
    <p:sldId id="6414" r:id="rId19"/>
    <p:sldId id="3753" r:id="rId20"/>
    <p:sldId id="2614" r:id="rId21"/>
    <p:sldId id="3756" r:id="rId22"/>
    <p:sldId id="2612" r:id="rId23"/>
    <p:sldId id="3757" r:id="rId24"/>
    <p:sldId id="2674" r:id="rId25"/>
    <p:sldId id="3722" r:id="rId26"/>
    <p:sldId id="6589" r:id="rId27"/>
    <p:sldId id="4882" r:id="rId28"/>
    <p:sldId id="6568" r:id="rId29"/>
    <p:sldId id="2663" r:id="rId30"/>
    <p:sldId id="1152" r:id="rId31"/>
    <p:sldId id="2678" r:id="rId32"/>
    <p:sldId id="3761" r:id="rId33"/>
    <p:sldId id="2604" r:id="rId34"/>
    <p:sldId id="6590" r:id="rId35"/>
    <p:sldId id="2651" r:id="rId36"/>
    <p:sldId id="6591" r:id="rId37"/>
    <p:sldId id="6592" r:id="rId38"/>
    <p:sldId id="2665" r:id="rId39"/>
    <p:sldId id="2666" r:id="rId40"/>
    <p:sldId id="3762" r:id="rId41"/>
    <p:sldId id="2679" r:id="rId42"/>
    <p:sldId id="6586" r:id="rId43"/>
    <p:sldId id="3729" r:id="rId44"/>
    <p:sldId id="3730" r:id="rId45"/>
    <p:sldId id="3731" r:id="rId46"/>
    <p:sldId id="3728" r:id="rId47"/>
    <p:sldId id="3770" r:id="rId48"/>
    <p:sldId id="3772" r:id="rId49"/>
    <p:sldId id="6578" r:id="rId50"/>
    <p:sldId id="3727" r:id="rId51"/>
    <p:sldId id="6579" r:id="rId52"/>
    <p:sldId id="6569" r:id="rId53"/>
    <p:sldId id="3741" r:id="rId54"/>
    <p:sldId id="6587" r:id="rId55"/>
    <p:sldId id="6580" r:id="rId56"/>
    <p:sldId id="3738" r:id="rId57"/>
    <p:sldId id="942" r:id="rId58"/>
    <p:sldId id="943" r:id="rId59"/>
    <p:sldId id="6581" r:id="rId60"/>
    <p:sldId id="6571" r:id="rId61"/>
    <p:sldId id="6570" r:id="rId62"/>
    <p:sldId id="3739" r:id="rId63"/>
    <p:sldId id="6588" r:id="rId64"/>
    <p:sldId id="6582" r:id="rId65"/>
    <p:sldId id="3777" r:id="rId66"/>
    <p:sldId id="3767" r:id="rId67"/>
    <p:sldId id="6585" r:id="rId68"/>
    <p:sldId id="1348" r:id="rId69"/>
    <p:sldId id="3768" r:id="rId70"/>
    <p:sldId id="3769" r:id="rId71"/>
    <p:sldId id="2650" r:id="rId72"/>
    <p:sldId id="5613" r:id="rId73"/>
    <p:sldId id="6572" r:id="rId74"/>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66"/>
    <a:srgbClr val="000099"/>
    <a:srgbClr val="0000CC"/>
    <a:srgbClr val="003399"/>
    <a:srgbClr val="3333FF"/>
    <a:srgbClr val="FFFF00"/>
    <a:srgbClr val="C0C0C0"/>
    <a:srgbClr val="FF00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41" autoAdjust="0"/>
    <p:restoredTop sz="65362" autoAdjust="0"/>
  </p:normalViewPr>
  <p:slideViewPr>
    <p:cSldViewPr>
      <p:cViewPr>
        <p:scale>
          <a:sx n="100" d="100"/>
          <a:sy n="100" d="100"/>
        </p:scale>
        <p:origin x="1740"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804"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a:extLst>
              <a:ext uri="{FF2B5EF4-FFF2-40B4-BE49-F238E27FC236}">
                <a16:creationId xmlns:a16="http://schemas.microsoft.com/office/drawing/2014/main" id="{901D300A-8290-40A1-8A18-2CCC8F69C520}"/>
              </a:ext>
            </a:extLst>
          </p:cNvPr>
          <p:cNvSpPr>
            <a:spLocks noGrp="1" noChangeArrowheads="1"/>
          </p:cNvSpPr>
          <p:nvPr>
            <p:ph type="ftr" sz="quarter" idx="2"/>
          </p:nvPr>
        </p:nvSpPr>
        <p:spPr bwMode="auto">
          <a:xfrm>
            <a:off x="0" y="9122452"/>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defTabSz="922291" eaLnBrk="1" hangingPunct="1">
              <a:defRPr sz="14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36869" name="Rectangle 5">
            <a:extLst>
              <a:ext uri="{FF2B5EF4-FFF2-40B4-BE49-F238E27FC236}">
                <a16:creationId xmlns:a16="http://schemas.microsoft.com/office/drawing/2014/main" id="{38696068-63F5-4B57-A363-769945ECADA1}"/>
              </a:ext>
            </a:extLst>
          </p:cNvPr>
          <p:cNvSpPr>
            <a:spLocks noGrp="1" noChangeArrowheads="1"/>
          </p:cNvSpPr>
          <p:nvPr>
            <p:ph type="sldNum" sz="quarter" idx="3"/>
          </p:nvPr>
        </p:nvSpPr>
        <p:spPr bwMode="auto">
          <a:xfrm>
            <a:off x="4145280" y="9122452"/>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algn="r" defTabSz="920898" eaLnBrk="1" hangingPunct="1">
              <a:defRPr sz="1400" smtClean="0"/>
            </a:lvl1pPr>
          </a:lstStyle>
          <a:p>
            <a:pPr>
              <a:defRPr/>
            </a:pPr>
            <a:fld id="{F56FB74F-9A4F-4B8F-B55F-0155425F2C8E}"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
        <p:nvSpPr>
          <p:cNvPr id="6" name="Header Placeholder 1">
            <a:extLst>
              <a:ext uri="{FF2B5EF4-FFF2-40B4-BE49-F238E27FC236}">
                <a16:creationId xmlns:a16="http://schemas.microsoft.com/office/drawing/2014/main" id="{F057D64B-F009-46DE-9951-AD2B4D992E06}"/>
              </a:ext>
            </a:extLst>
          </p:cNvPr>
          <p:cNvSpPr>
            <a:spLocks noGrp="1"/>
          </p:cNvSpPr>
          <p:nvPr>
            <p:ph type="hdr" sz="quarter"/>
          </p:nvPr>
        </p:nvSpPr>
        <p:spPr>
          <a:xfrm>
            <a:off x="1935481" y="172154"/>
            <a:ext cx="3606800" cy="521377"/>
          </a:xfrm>
          <a:prstGeom prst="rect">
            <a:avLst/>
          </a:prstGeom>
        </p:spPr>
        <p:txBody>
          <a:bodyPr vert="horz" lIns="106978" tIns="53489" rIns="106978" bIns="53489" rtlCol="0"/>
          <a:lstStyle>
            <a:lvl1pPr algn="ctr">
              <a:defRPr sz="1500" dirty="0">
                <a:latin typeface="Calibri" panose="020F0502020204030204" pitchFamily="34" charset="0"/>
                <a:cs typeface="Calibri" panose="020F0502020204030204" pitchFamily="34" charset="0"/>
              </a:defRPr>
            </a:lvl1pPr>
          </a:lstStyle>
          <a:p>
            <a:pPr>
              <a:defRPr/>
            </a:pPr>
            <a:r>
              <a:rPr lang="en-US" sz="1400" dirty="0"/>
              <a:t>Dr. Andy Woods – Rapture 020</a:t>
            </a:r>
          </a:p>
          <a:p>
            <a:pPr>
              <a:defRPr/>
            </a:pPr>
            <a:r>
              <a:rPr lang="en-US" sz="1400" dirty="0"/>
              <a:t>09-06-2020</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F1BA9B-76CB-4A0E-A6E1-D581F0118E89}"/>
              </a:ext>
            </a:extLst>
          </p:cNvPr>
          <p:cNvSpPr>
            <a:spLocks noGrp="1"/>
          </p:cNvSpPr>
          <p:nvPr>
            <p:ph type="hdr" sz="quarter"/>
          </p:nvPr>
        </p:nvSpPr>
        <p:spPr bwMode="auto">
          <a:xfrm>
            <a:off x="0" y="0"/>
            <a:ext cx="3169920" cy="478748"/>
          </a:xfrm>
          <a:prstGeom prst="rect">
            <a:avLst/>
          </a:prstGeom>
          <a:noFill/>
          <a:ln w="9525">
            <a:noFill/>
            <a:miter lim="800000"/>
            <a:headEnd/>
            <a:tailEnd/>
          </a:ln>
        </p:spPr>
        <p:txBody>
          <a:bodyPr vert="horz" wrap="square" lIns="97532" tIns="48767" rIns="97532" bIns="48767" numCol="1" anchor="t" anchorCtr="0" compatLnSpc="1">
            <a:prstTxWarp prst="textNoShape">
              <a:avLst/>
            </a:prstTxWarp>
          </a:bodyPr>
          <a:lstStyle>
            <a:lvl1pPr defTabSz="922291" eaLnBrk="1" hangingPunct="1">
              <a:defRPr sz="1400">
                <a:latin typeface="Calibri" panose="020F0502020204030204" pitchFamily="34" charset="0"/>
                <a:cs typeface="Arial" charset="0"/>
              </a:defRPr>
            </a:lvl1pPr>
          </a:lstStyle>
          <a:p>
            <a:pPr>
              <a:defRPr/>
            </a:pPr>
            <a:endParaRPr lang="en-US" dirty="0"/>
          </a:p>
        </p:txBody>
      </p:sp>
      <p:sp>
        <p:nvSpPr>
          <p:cNvPr id="3" name="Date Placeholder 2">
            <a:extLst>
              <a:ext uri="{FF2B5EF4-FFF2-40B4-BE49-F238E27FC236}">
                <a16:creationId xmlns:a16="http://schemas.microsoft.com/office/drawing/2014/main" id="{6DF5B97F-1EBA-4212-9475-AB91572652D5}"/>
              </a:ext>
            </a:extLst>
          </p:cNvPr>
          <p:cNvSpPr>
            <a:spLocks noGrp="1"/>
          </p:cNvSpPr>
          <p:nvPr>
            <p:ph type="dt" idx="1"/>
          </p:nvPr>
        </p:nvSpPr>
        <p:spPr bwMode="auto">
          <a:xfrm>
            <a:off x="4143587" y="0"/>
            <a:ext cx="3169920" cy="478748"/>
          </a:xfrm>
          <a:prstGeom prst="rect">
            <a:avLst/>
          </a:prstGeom>
          <a:noFill/>
          <a:ln w="9525">
            <a:noFill/>
            <a:miter lim="800000"/>
            <a:headEnd/>
            <a:tailEnd/>
          </a:ln>
        </p:spPr>
        <p:txBody>
          <a:bodyPr vert="horz" wrap="square" lIns="97532" tIns="48767" rIns="97532" bIns="48767" numCol="1" anchor="t" anchorCtr="0" compatLnSpc="1">
            <a:prstTxWarp prst="textNoShape">
              <a:avLst/>
            </a:prstTxWarp>
          </a:bodyPr>
          <a:lstStyle>
            <a:lvl1pPr algn="r" defTabSz="922291" eaLnBrk="1" hangingPunct="1">
              <a:defRPr sz="1400">
                <a:latin typeface="Calibri" panose="020F0502020204030204" pitchFamily="34" charset="0"/>
                <a:cs typeface="Arial" charset="0"/>
              </a:defRPr>
            </a:lvl1pPr>
          </a:lstStyle>
          <a:p>
            <a:pPr>
              <a:defRPr/>
            </a:pPr>
            <a:fld id="{A1ECA7B4-8F8C-4E82-9DA1-55948ACC6C67}" type="datetimeFigureOut">
              <a:rPr lang="en-US" smtClean="0"/>
              <a:pPr>
                <a:defRPr/>
              </a:pPr>
              <a:t>9/5/2020</a:t>
            </a:fld>
            <a:endParaRPr lang="en-US" dirty="0"/>
          </a:p>
        </p:txBody>
      </p:sp>
      <p:sp>
        <p:nvSpPr>
          <p:cNvPr id="4" name="Slide Image Placeholder 3">
            <a:extLst>
              <a:ext uri="{FF2B5EF4-FFF2-40B4-BE49-F238E27FC236}">
                <a16:creationId xmlns:a16="http://schemas.microsoft.com/office/drawing/2014/main" id="{EB6A067D-6789-4709-8D44-EE06BB91D3DF}"/>
              </a:ext>
            </a:extLst>
          </p:cNvPr>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183" tIns="50592" rIns="101183" bIns="50592" rtlCol="0" anchor="ctr"/>
          <a:lstStyle/>
          <a:p>
            <a:pPr lvl="0"/>
            <a:endParaRPr lang="en-US" noProof="0" dirty="0"/>
          </a:p>
        </p:txBody>
      </p:sp>
      <p:sp>
        <p:nvSpPr>
          <p:cNvPr id="5" name="Notes Placeholder 4">
            <a:extLst>
              <a:ext uri="{FF2B5EF4-FFF2-40B4-BE49-F238E27FC236}">
                <a16:creationId xmlns:a16="http://schemas.microsoft.com/office/drawing/2014/main" id="{EE002C62-F138-44BB-9219-73E5F5BEE3AB}"/>
              </a:ext>
            </a:extLst>
          </p:cNvPr>
          <p:cNvSpPr>
            <a:spLocks noGrp="1"/>
          </p:cNvSpPr>
          <p:nvPr>
            <p:ph type="body" sz="quarter" idx="3"/>
          </p:nvPr>
        </p:nvSpPr>
        <p:spPr bwMode="auto">
          <a:xfrm>
            <a:off x="731520" y="4561226"/>
            <a:ext cx="5852160" cy="4318573"/>
          </a:xfrm>
          <a:prstGeom prst="rect">
            <a:avLst/>
          </a:prstGeom>
          <a:noFill/>
          <a:ln w="9525">
            <a:noFill/>
            <a:miter lim="800000"/>
            <a:headEnd/>
            <a:tailEnd/>
          </a:ln>
        </p:spPr>
        <p:txBody>
          <a:bodyPr vert="horz" wrap="square" lIns="97532" tIns="48767" rIns="97532" bIns="4876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B139984-9F12-4DD0-8B91-1DFED7CB7771}"/>
              </a:ext>
            </a:extLst>
          </p:cNvPr>
          <p:cNvSpPr>
            <a:spLocks noGrp="1"/>
          </p:cNvSpPr>
          <p:nvPr>
            <p:ph type="ftr" sz="quarter" idx="4"/>
          </p:nvPr>
        </p:nvSpPr>
        <p:spPr bwMode="auto">
          <a:xfrm>
            <a:off x="0" y="9120813"/>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defTabSz="922291"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a:extLst>
              <a:ext uri="{FF2B5EF4-FFF2-40B4-BE49-F238E27FC236}">
                <a16:creationId xmlns:a16="http://schemas.microsoft.com/office/drawing/2014/main" id="{69AEFD34-6B70-478E-8B9E-00CA8C1336A8}"/>
              </a:ext>
            </a:extLst>
          </p:cNvPr>
          <p:cNvSpPr>
            <a:spLocks noGrp="1"/>
          </p:cNvSpPr>
          <p:nvPr>
            <p:ph type="sldNum" sz="quarter" idx="5"/>
          </p:nvPr>
        </p:nvSpPr>
        <p:spPr bwMode="auto">
          <a:xfrm>
            <a:off x="4143587" y="9120813"/>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algn="r" defTabSz="920898" eaLnBrk="1" hangingPunct="1">
              <a:defRPr sz="1400" smtClean="0">
                <a:latin typeface="Calibri" panose="020F0502020204030204" pitchFamily="34" charset="0"/>
              </a:defRPr>
            </a:lvl1pPr>
          </a:lstStyle>
          <a:p>
            <a:pPr>
              <a:defRPr/>
            </a:pPr>
            <a:fld id="{8CAF5D7D-18A1-4B9A-AC5F-822C5A1135E0}"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1049893">
              <a:defRPr/>
            </a:pPr>
            <a:fld id="{888B744C-CCA7-42F0-B026-54AA483E0A4D}" type="slidenum">
              <a:rPr lang="en-US" altLang="en-US">
                <a:solidFill>
                  <a:srgbClr val="000000"/>
                </a:solidFill>
                <a:latin typeface="Calibri" panose="020F0502020204030204" pitchFamily="34" charset="0"/>
                <a:cs typeface="+mn-cs"/>
              </a:rPr>
              <a:pPr defTabSz="1049893">
                <a:defRPr/>
              </a:pPr>
              <a:t>1</a:t>
            </a:fld>
            <a:endParaRPr lang="en-US" altLang="en-US" dirty="0">
              <a:solidFill>
                <a:srgbClr val="000000"/>
              </a:solidFill>
              <a:latin typeface="Calibri" panose="020F0502020204030204" pitchFamily="34" charset="0"/>
              <a:cs typeface="+mn-cs"/>
            </a:endParaRPr>
          </a:p>
        </p:txBody>
      </p:sp>
    </p:spTree>
    <p:extLst>
      <p:ext uri="{BB962C8B-B14F-4D97-AF65-F5344CB8AC3E}">
        <p14:creationId xmlns:p14="http://schemas.microsoft.com/office/powerpoint/2010/main" val="158660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8F55095-7B13-49D2-88F5-098085CC0949}"/>
              </a:ext>
            </a:extLst>
          </p:cNvPr>
          <p:cNvSpPr>
            <a:spLocks noGrp="1" noChangeArrowheads="1"/>
          </p:cNvSpPr>
          <p:nvPr/>
        </p:nvSpPr>
        <p:spPr bwMode="auto">
          <a:xfrm>
            <a:off x="1143000" y="609600"/>
            <a:ext cx="77724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8A8B0333-A612-469F-8637-7331A1B8CB18}"/>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549667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AB3528FC-DC6C-4D4A-B7FE-DA342649A6E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1010210D-0254-4969-8D0C-7F84974E690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086893BC-F55C-46F4-A224-1F4315D72C78}"/>
              </a:ext>
            </a:extLst>
          </p:cNvPr>
          <p:cNvSpPr>
            <a:spLocks noGrp="1" noChangeArrowheads="1"/>
          </p:cNvSpPr>
          <p:nvPr>
            <p:ph type="sldNum" sz="quarter" idx="12"/>
          </p:nvPr>
        </p:nvSpPr>
        <p:spPr/>
        <p:txBody>
          <a:bodyPr/>
          <a:lstStyle>
            <a:lvl1pPr>
              <a:defRPr smtClean="0"/>
            </a:lvl1pPr>
          </a:lstStyle>
          <a:p>
            <a:pPr>
              <a:defRPr/>
            </a:pPr>
            <a:fld id="{8150B839-9B27-45A9-B00F-97CA6CDB7BCA}" type="slidenum">
              <a:rPr lang="en-US" altLang="en-US"/>
              <a:pPr>
                <a:defRPr/>
              </a:pPr>
              <a:t>‹#›</a:t>
            </a:fld>
            <a:endParaRPr lang="en-US" altLang="en-US"/>
          </a:p>
        </p:txBody>
      </p:sp>
    </p:spTree>
    <p:extLst>
      <p:ext uri="{BB962C8B-B14F-4D97-AF65-F5344CB8AC3E}">
        <p14:creationId xmlns:p14="http://schemas.microsoft.com/office/powerpoint/2010/main" val="355601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CDE68A42-C078-4469-A66B-4495E2634C56}"/>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9107EC4F-D688-4EEF-B6F9-048B85374E3B}"/>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C7DB0FD5-2482-4D09-92A8-643E8E910E9A}"/>
              </a:ext>
            </a:extLst>
          </p:cNvPr>
          <p:cNvSpPr>
            <a:spLocks noGrp="1" noChangeArrowheads="1"/>
          </p:cNvSpPr>
          <p:nvPr>
            <p:ph type="sldNum" sz="quarter" idx="12"/>
          </p:nvPr>
        </p:nvSpPr>
        <p:spPr/>
        <p:txBody>
          <a:bodyPr/>
          <a:lstStyle>
            <a:lvl1pPr>
              <a:defRPr smtClean="0"/>
            </a:lvl1pPr>
          </a:lstStyle>
          <a:p>
            <a:pPr>
              <a:defRPr/>
            </a:pPr>
            <a:fld id="{62CAE1B6-0C97-4842-AC1E-18C75DEF4EF6}" type="slidenum">
              <a:rPr lang="en-US" altLang="en-US"/>
              <a:pPr>
                <a:defRPr/>
              </a:pPr>
              <a:t>‹#›</a:t>
            </a:fld>
            <a:endParaRPr lang="en-US" altLang="en-US"/>
          </a:p>
        </p:txBody>
      </p:sp>
    </p:spTree>
    <p:extLst>
      <p:ext uri="{BB962C8B-B14F-4D97-AF65-F5344CB8AC3E}">
        <p14:creationId xmlns:p14="http://schemas.microsoft.com/office/powerpoint/2010/main" val="3016857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pPr>
              <a:defRPr/>
            </a:pPr>
            <a:fld id="{BD85A5CC-2907-4BF9-824D-5877B2E017CA}" type="slidenum">
              <a:rPr lang="en-US"/>
              <a:pPr>
                <a:defRPr/>
              </a:pPr>
              <a:t>‹#›</a:t>
            </a:fld>
            <a:endParaRPr lang="en-US"/>
          </a:p>
        </p:txBody>
      </p:sp>
    </p:spTree>
    <p:extLst>
      <p:ext uri="{BB962C8B-B14F-4D97-AF65-F5344CB8AC3E}">
        <p14:creationId xmlns:p14="http://schemas.microsoft.com/office/powerpoint/2010/main" val="1354280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91FBE2-C716-4B6E-8688-39C69791537F}" type="datetimeFigureOut">
              <a:rPr lang="en-US"/>
              <a:pPr>
                <a:defRPr/>
              </a:pPr>
              <a:t>9/5/2020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A64DC-FAB6-449B-97D0-DE092BD3C765}" type="slidenum">
              <a:rPr lang="en-US"/>
              <a:pPr>
                <a:defRPr/>
              </a:pPr>
              <a:t>‹#›</a:t>
            </a:fld>
            <a:endParaRPr lang="en-US"/>
          </a:p>
        </p:txBody>
      </p:sp>
    </p:spTree>
    <p:extLst>
      <p:ext uri="{BB962C8B-B14F-4D97-AF65-F5344CB8AC3E}">
        <p14:creationId xmlns:p14="http://schemas.microsoft.com/office/powerpoint/2010/main" val="2118964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dirty="0"/>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5CE48815-785C-4F68-A4CA-A245BF4D9914}" type="slidenum">
              <a:rPr lang="en-US" altLang="en-US"/>
              <a:pPr>
                <a:defRPr/>
              </a:pPr>
              <a:t>‹#›</a:t>
            </a:fld>
            <a:endParaRPr lang="en-US" altLang="en-US" dirty="0"/>
          </a:p>
        </p:txBody>
      </p:sp>
    </p:spTree>
    <p:extLst>
      <p:ext uri="{BB962C8B-B14F-4D97-AF65-F5344CB8AC3E}">
        <p14:creationId xmlns:p14="http://schemas.microsoft.com/office/powerpoint/2010/main" val="878585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1DB9103-2CB8-4233-B75F-DB55E9612B08}"/>
              </a:ext>
            </a:extLst>
          </p:cNvPr>
          <p:cNvSpPr>
            <a:spLocks noGrp="1" noChangeArrowheads="1"/>
          </p:cNvSpPr>
          <p:nvPr/>
        </p:nvSpPr>
        <p:spPr bwMode="auto">
          <a:xfrm>
            <a:off x="1143000" y="609600"/>
            <a:ext cx="77724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F902156A-97A2-430D-A158-8EAB8257A4E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546779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F876452-75A6-4AAF-97C7-01D7582E5963}"/>
              </a:ext>
            </a:extLst>
          </p:cNvPr>
          <p:cNvSpPr>
            <a:spLocks noGrp="1" noChangeArrowheads="1"/>
          </p:cNvSpPr>
          <p:nvPr/>
        </p:nvSpPr>
        <p:spPr bwMode="auto">
          <a:xfrm>
            <a:off x="1143000" y="609600"/>
            <a:ext cx="77724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C2E5B3DF-F0DB-45BB-BD71-5E3266FFEA99}"/>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060714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5131CB3-0AAC-4010-A1E7-45DABB3A0501}"/>
              </a:ext>
            </a:extLst>
          </p:cNvPr>
          <p:cNvSpPr>
            <a:spLocks noGrp="1" noChangeArrowheads="1"/>
          </p:cNvSpPr>
          <p:nvPr/>
        </p:nvSpPr>
        <p:spPr bwMode="auto">
          <a:xfrm>
            <a:off x="1143000" y="609600"/>
            <a:ext cx="77724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C34A22F3-30E1-423D-9D38-42BFE68FB365}"/>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969654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A6E9D5E-8667-4A2E-9CD4-80BDC56CE761}"/>
              </a:ext>
            </a:extLst>
          </p:cNvPr>
          <p:cNvSpPr>
            <a:spLocks noGrp="1" noChangeArrowheads="1"/>
          </p:cNvSpPr>
          <p:nvPr/>
        </p:nvSpPr>
        <p:spPr bwMode="auto">
          <a:xfrm>
            <a:off x="1143000" y="609600"/>
            <a:ext cx="77724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37DD31E7-79B4-4863-A913-D69CB1F9A0D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72516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5DB455C-8F77-43BD-ABBD-7E94CC488BF3}"/>
              </a:ext>
            </a:extLst>
          </p:cNvPr>
          <p:cNvSpPr>
            <a:spLocks noGrp="1" noChangeArrowheads="1"/>
          </p:cNvSpPr>
          <p:nvPr/>
        </p:nvSpPr>
        <p:spPr bwMode="auto">
          <a:xfrm>
            <a:off x="1143000" y="609600"/>
            <a:ext cx="77724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33AEC885-0E46-4CBA-825F-4CD68A4D0923}"/>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287918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11A585B-296C-4F81-83AA-BA042CE90A8D}"/>
              </a:ext>
            </a:extLst>
          </p:cNvPr>
          <p:cNvSpPr>
            <a:spLocks noGrp="1" noChangeArrowheads="1"/>
          </p:cNvSpPr>
          <p:nvPr/>
        </p:nvSpPr>
        <p:spPr bwMode="auto">
          <a:xfrm>
            <a:off x="1143000" y="609600"/>
            <a:ext cx="77724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9DFE3BE5-077E-4398-8C8B-B821C53F3E18}"/>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236168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E60E037-A2CB-4606-9E7B-0AA97E2B76B1}"/>
              </a:ext>
            </a:extLst>
          </p:cNvPr>
          <p:cNvSpPr>
            <a:spLocks noGrp="1" noChangeArrowheads="1"/>
          </p:cNvSpPr>
          <p:nvPr/>
        </p:nvSpPr>
        <p:spPr bwMode="auto">
          <a:xfrm>
            <a:off x="1143000" y="609600"/>
            <a:ext cx="77724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33CCAE82-AD23-4370-96E7-EEF98326FF44}"/>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789219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E9E48C0-0E01-4AEA-86A5-CAA698625E2B}"/>
              </a:ext>
            </a:extLst>
          </p:cNvPr>
          <p:cNvSpPr>
            <a:spLocks noGrp="1" noChangeArrowheads="1"/>
          </p:cNvSpPr>
          <p:nvPr/>
        </p:nvSpPr>
        <p:spPr bwMode="auto">
          <a:xfrm>
            <a:off x="1143000" y="609600"/>
            <a:ext cx="77724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6C0ABA62-A7FF-4F6E-BBB1-4D66F50F03B8}"/>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050478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E0F95C19-2DC5-4CED-BBCD-1930FC1BE34C}"/>
              </a:ext>
            </a:extLst>
          </p:cNvPr>
          <p:cNvGrpSpPr>
            <a:grpSpLocks/>
          </p:cNvGrpSpPr>
          <p:nvPr/>
        </p:nvGrpSpPr>
        <p:grpSpPr bwMode="auto">
          <a:xfrm>
            <a:off x="0" y="4"/>
            <a:ext cx="1085850" cy="6854825"/>
            <a:chOff x="0" y="0"/>
            <a:chExt cx="684" cy="4318"/>
          </a:xfrm>
        </p:grpSpPr>
        <p:sp>
          <p:nvSpPr>
            <p:cNvPr id="14339" name="Rectangle 3">
              <a:extLst>
                <a:ext uri="{FF2B5EF4-FFF2-40B4-BE49-F238E27FC236}">
                  <a16:creationId xmlns:a16="http://schemas.microsoft.com/office/drawing/2014/main" id="{DE098569-E146-4172-BE56-F5ADF7D63786}"/>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mn-cs"/>
              </a:endParaRPr>
            </a:p>
          </p:txBody>
        </p:sp>
        <p:grpSp>
          <p:nvGrpSpPr>
            <p:cNvPr id="1033" name="Group 4">
              <a:extLst>
                <a:ext uri="{FF2B5EF4-FFF2-40B4-BE49-F238E27FC236}">
                  <a16:creationId xmlns:a16="http://schemas.microsoft.com/office/drawing/2014/main" id="{2D2C2648-B172-430F-887D-8D957EF996EA}"/>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33B46CCE-6015-4241-99F6-8D962944C06E}"/>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5" name="Rectangle 6">
                <a:extLst>
                  <a:ext uri="{FF2B5EF4-FFF2-40B4-BE49-F238E27FC236}">
                    <a16:creationId xmlns:a16="http://schemas.microsoft.com/office/drawing/2014/main" id="{763CF42B-BCBB-4552-ACBB-5896296C4F2D}"/>
                  </a:ext>
                </a:extLst>
              </p:cNvPr>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6" name="Rectangle 7">
                <a:extLst>
                  <a:ext uri="{FF2B5EF4-FFF2-40B4-BE49-F238E27FC236}">
                    <a16:creationId xmlns:a16="http://schemas.microsoft.com/office/drawing/2014/main" id="{6D84E3D1-F9FD-4B0D-B6F9-EFCA88265BCA}"/>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7" name="Rectangle 8">
                <a:extLst>
                  <a:ext uri="{FF2B5EF4-FFF2-40B4-BE49-F238E27FC236}">
                    <a16:creationId xmlns:a16="http://schemas.microsoft.com/office/drawing/2014/main" id="{D6E74E84-949B-47D0-A88E-63F1FA31E154}"/>
                  </a:ext>
                </a:extLst>
              </p:cNvPr>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8" name="Rectangle 9">
                <a:extLst>
                  <a:ext uri="{FF2B5EF4-FFF2-40B4-BE49-F238E27FC236}">
                    <a16:creationId xmlns:a16="http://schemas.microsoft.com/office/drawing/2014/main" id="{A985C28C-BFB0-458F-8305-260FE4CB7515}"/>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9" name="Rectangle 10">
                <a:extLst>
                  <a:ext uri="{FF2B5EF4-FFF2-40B4-BE49-F238E27FC236}">
                    <a16:creationId xmlns:a16="http://schemas.microsoft.com/office/drawing/2014/main" id="{254462BF-B72C-4B24-96D9-EC4E13A3949D}"/>
                  </a:ext>
                </a:extLst>
              </p:cNvPr>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0" name="Rectangle 11">
                <a:extLst>
                  <a:ext uri="{FF2B5EF4-FFF2-40B4-BE49-F238E27FC236}">
                    <a16:creationId xmlns:a16="http://schemas.microsoft.com/office/drawing/2014/main" id="{6C6DA97C-8F8B-471D-B561-9A04D1D186C7}"/>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1" name="Rectangle 12">
                <a:extLst>
                  <a:ext uri="{FF2B5EF4-FFF2-40B4-BE49-F238E27FC236}">
                    <a16:creationId xmlns:a16="http://schemas.microsoft.com/office/drawing/2014/main" id="{9D0CCAF1-6B22-40BD-A521-A0945E41201F}"/>
                  </a:ext>
                </a:extLst>
              </p:cNvPr>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2" name="Rectangle 13">
                <a:extLst>
                  <a:ext uri="{FF2B5EF4-FFF2-40B4-BE49-F238E27FC236}">
                    <a16:creationId xmlns:a16="http://schemas.microsoft.com/office/drawing/2014/main" id="{DE72B279-E701-49A3-891C-C44DC858A0C0}"/>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3" name="Rectangle 14">
                <a:extLst>
                  <a:ext uri="{FF2B5EF4-FFF2-40B4-BE49-F238E27FC236}">
                    <a16:creationId xmlns:a16="http://schemas.microsoft.com/office/drawing/2014/main" id="{58D106F1-0230-4B2C-890E-4CF09E64B893}"/>
                  </a:ext>
                </a:extLst>
              </p:cNvPr>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4" name="Rectangle 15">
                <a:extLst>
                  <a:ext uri="{FF2B5EF4-FFF2-40B4-BE49-F238E27FC236}">
                    <a16:creationId xmlns:a16="http://schemas.microsoft.com/office/drawing/2014/main" id="{B3C7A582-517A-4BD2-8BB0-7DCDBB92D7E3}"/>
                  </a:ext>
                </a:extLst>
              </p:cNvPr>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5" name="Rectangle 16">
                <a:extLst>
                  <a:ext uri="{FF2B5EF4-FFF2-40B4-BE49-F238E27FC236}">
                    <a16:creationId xmlns:a16="http://schemas.microsoft.com/office/drawing/2014/main" id="{F97FA99E-97DF-4B91-9458-68CD54CF8481}"/>
                  </a:ext>
                </a:extLst>
              </p:cNvPr>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6" name="Rectangle 17">
                <a:extLst>
                  <a:ext uri="{FF2B5EF4-FFF2-40B4-BE49-F238E27FC236}">
                    <a16:creationId xmlns:a16="http://schemas.microsoft.com/office/drawing/2014/main" id="{E7146ED3-7E37-4C30-A520-D1D6316DAEFA}"/>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7" name="Rectangle 18">
                <a:extLst>
                  <a:ext uri="{FF2B5EF4-FFF2-40B4-BE49-F238E27FC236}">
                    <a16:creationId xmlns:a16="http://schemas.microsoft.com/office/drawing/2014/main" id="{58148CF1-8E03-4487-B584-335BAB9DFEF0}"/>
                  </a:ext>
                </a:extLst>
              </p:cNvPr>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8" name="Rectangle 19">
                <a:extLst>
                  <a:ext uri="{FF2B5EF4-FFF2-40B4-BE49-F238E27FC236}">
                    <a16:creationId xmlns:a16="http://schemas.microsoft.com/office/drawing/2014/main" id="{B0A9F347-B659-45E1-A793-29CFA0BC5561}"/>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9" name="Rectangle 20">
                <a:extLst>
                  <a:ext uri="{FF2B5EF4-FFF2-40B4-BE49-F238E27FC236}">
                    <a16:creationId xmlns:a16="http://schemas.microsoft.com/office/drawing/2014/main" id="{83FDFD86-4D8F-4AA1-BBBC-FFAE4399ECB8}"/>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0" name="Rectangle 21">
                <a:extLst>
                  <a:ext uri="{FF2B5EF4-FFF2-40B4-BE49-F238E27FC236}">
                    <a16:creationId xmlns:a16="http://schemas.microsoft.com/office/drawing/2014/main" id="{2B683C3B-D329-4590-AC63-8CC34410A325}"/>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1" name="Rectangle 22">
                <a:extLst>
                  <a:ext uri="{FF2B5EF4-FFF2-40B4-BE49-F238E27FC236}">
                    <a16:creationId xmlns:a16="http://schemas.microsoft.com/office/drawing/2014/main" id="{F00E07FE-4C11-45AA-AD1E-6053BAD7B0EC}"/>
                  </a:ext>
                </a:extLst>
              </p:cNvPr>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2" name="Rectangle 23">
                <a:extLst>
                  <a:ext uri="{FF2B5EF4-FFF2-40B4-BE49-F238E27FC236}">
                    <a16:creationId xmlns:a16="http://schemas.microsoft.com/office/drawing/2014/main" id="{60B9E0DD-D112-4700-B9F8-FA3634BA14D0}"/>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3" name="Rectangle 24">
                <a:extLst>
                  <a:ext uri="{FF2B5EF4-FFF2-40B4-BE49-F238E27FC236}">
                    <a16:creationId xmlns:a16="http://schemas.microsoft.com/office/drawing/2014/main" id="{AE896702-2BA9-4D02-B9AF-0D7425692277}"/>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4" name="Rectangle 25">
                <a:extLst>
                  <a:ext uri="{FF2B5EF4-FFF2-40B4-BE49-F238E27FC236}">
                    <a16:creationId xmlns:a16="http://schemas.microsoft.com/office/drawing/2014/main" id="{AE530D09-6DC6-48CD-9DDC-FE39E4BFEC7E}"/>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5" name="Rectangle 26">
                <a:extLst>
                  <a:ext uri="{FF2B5EF4-FFF2-40B4-BE49-F238E27FC236}">
                    <a16:creationId xmlns:a16="http://schemas.microsoft.com/office/drawing/2014/main" id="{85FD8A9A-0C62-4D57-A823-7788EDA1374D}"/>
                  </a:ext>
                </a:extLst>
              </p:cNvPr>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6" name="Rectangle 27">
                <a:extLst>
                  <a:ext uri="{FF2B5EF4-FFF2-40B4-BE49-F238E27FC236}">
                    <a16:creationId xmlns:a16="http://schemas.microsoft.com/office/drawing/2014/main" id="{139AB9D7-0AFF-4059-82AF-32544AB7F7A3}"/>
                  </a:ext>
                </a:extLst>
              </p:cNvPr>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7" name="Rectangle 28">
                <a:extLst>
                  <a:ext uri="{FF2B5EF4-FFF2-40B4-BE49-F238E27FC236}">
                    <a16:creationId xmlns:a16="http://schemas.microsoft.com/office/drawing/2014/main" id="{B139890F-DEFF-4B2D-8F92-0E4853B0D739}"/>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8" name="Rectangle 29">
                <a:extLst>
                  <a:ext uri="{FF2B5EF4-FFF2-40B4-BE49-F238E27FC236}">
                    <a16:creationId xmlns:a16="http://schemas.microsoft.com/office/drawing/2014/main" id="{E104025A-7223-4BCB-8D78-03FFB1B98438}"/>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9" name="Rectangle 30">
                <a:extLst>
                  <a:ext uri="{FF2B5EF4-FFF2-40B4-BE49-F238E27FC236}">
                    <a16:creationId xmlns:a16="http://schemas.microsoft.com/office/drawing/2014/main" id="{DBC21BD0-CE55-4C70-9351-73EBCC29A65D}"/>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60" name="Rectangle 31">
                <a:extLst>
                  <a:ext uri="{FF2B5EF4-FFF2-40B4-BE49-F238E27FC236}">
                    <a16:creationId xmlns:a16="http://schemas.microsoft.com/office/drawing/2014/main" id="{AD601533-BFE9-4D4B-ABA5-635721AF4812}"/>
                  </a:ext>
                </a:extLst>
              </p:cNvPr>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61" name="Rectangle 32">
                <a:extLst>
                  <a:ext uri="{FF2B5EF4-FFF2-40B4-BE49-F238E27FC236}">
                    <a16:creationId xmlns:a16="http://schemas.microsoft.com/office/drawing/2014/main" id="{3EE22948-F2D5-4B10-8966-F511916742AE}"/>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62" name="Rectangle 33">
                <a:extLst>
                  <a:ext uri="{FF2B5EF4-FFF2-40B4-BE49-F238E27FC236}">
                    <a16:creationId xmlns:a16="http://schemas.microsoft.com/office/drawing/2014/main" id="{5BCBEFE4-B65C-475D-A2A2-D27A9A908E68}"/>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grpSp>
      </p:grpSp>
      <p:sp>
        <p:nvSpPr>
          <p:cNvPr id="1027" name="Rectangle 34">
            <a:extLst>
              <a:ext uri="{FF2B5EF4-FFF2-40B4-BE49-F238E27FC236}">
                <a16:creationId xmlns:a16="http://schemas.microsoft.com/office/drawing/2014/main" id="{2E3F26A1-457A-4E77-9FB7-DB852B80A36F}"/>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a:extLst>
              <a:ext uri="{FF2B5EF4-FFF2-40B4-BE49-F238E27FC236}">
                <a16:creationId xmlns:a16="http://schemas.microsoft.com/office/drawing/2014/main" id="{3F91D09E-1F40-4ABF-930A-E565CD414B7E}"/>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a:extLst>
              <a:ext uri="{FF2B5EF4-FFF2-40B4-BE49-F238E27FC236}">
                <a16:creationId xmlns:a16="http://schemas.microsoft.com/office/drawing/2014/main" id="{0B8DEC82-1881-4CD6-92D8-AE06C326CF8F}"/>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a:extLst>
              <a:ext uri="{FF2B5EF4-FFF2-40B4-BE49-F238E27FC236}">
                <a16:creationId xmlns:a16="http://schemas.microsoft.com/office/drawing/2014/main" id="{3DABAE02-2507-4B6B-B16D-B07F0CAAA06C}"/>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0146077B-9308-43E0-B16D-E382476ABC93}" type="slidenum">
              <a:rPr lang="en-US" altLang="en-US" smtClean="0"/>
              <a:pPr>
                <a:defRPr/>
              </a:pPr>
              <a:t>‹#›</a:t>
            </a:fld>
            <a:endParaRPr lang="en-US" altLang="en-US" dirty="0"/>
          </a:p>
        </p:txBody>
      </p:sp>
      <p:sp>
        <p:nvSpPr>
          <p:cNvPr id="14374" name="Rectangle 38">
            <a:extLst>
              <a:ext uri="{FF2B5EF4-FFF2-40B4-BE49-F238E27FC236}">
                <a16:creationId xmlns:a16="http://schemas.microsoft.com/office/drawing/2014/main" id="{423F768F-39CA-4BFF-9CE5-E6FAE7E4704B}"/>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6292" r:id="rId1"/>
    <p:sldLayoutId id="2147496293" r:id="rId2"/>
    <p:sldLayoutId id="2147496294" r:id="rId3"/>
    <p:sldLayoutId id="2147496295" r:id="rId4"/>
    <p:sldLayoutId id="2147496296" r:id="rId5"/>
    <p:sldLayoutId id="2147496297" r:id="rId6"/>
    <p:sldLayoutId id="2147496298" r:id="rId7"/>
    <p:sldLayoutId id="2147496299" r:id="rId8"/>
    <p:sldLayoutId id="2147496300" r:id="rId9"/>
    <p:sldLayoutId id="2147496301" r:id="rId10"/>
    <p:sldLayoutId id="2147496302" r:id="rId11"/>
    <p:sldLayoutId id="2147496304" r:id="rId12"/>
    <p:sldLayoutId id="2147496305" r:id="rId13"/>
    <p:sldLayoutId id="2147496306" r:id="rId14"/>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89" algn="l" rtl="0" fontAlgn="base">
        <a:spcBef>
          <a:spcPct val="0"/>
        </a:spcBef>
        <a:spcAft>
          <a:spcPct val="0"/>
        </a:spcAft>
        <a:defRPr sz="4400">
          <a:solidFill>
            <a:schemeClr val="tx2"/>
          </a:solidFill>
          <a:latin typeface="Times New Roman" pitchFamily="18" charset="0"/>
        </a:defRPr>
      </a:lvl6pPr>
      <a:lvl7pPr marL="914377" algn="l" rtl="0" fontAlgn="base">
        <a:spcBef>
          <a:spcPct val="0"/>
        </a:spcBef>
        <a:spcAft>
          <a:spcPct val="0"/>
        </a:spcAft>
        <a:defRPr sz="4400">
          <a:solidFill>
            <a:schemeClr val="tx2"/>
          </a:solidFill>
          <a:latin typeface="Times New Roman" pitchFamily="18" charset="0"/>
        </a:defRPr>
      </a:lvl7pPr>
      <a:lvl8pPr marL="1371566" algn="l" rtl="0" fontAlgn="base">
        <a:spcBef>
          <a:spcPct val="0"/>
        </a:spcBef>
        <a:spcAft>
          <a:spcPct val="0"/>
        </a:spcAft>
        <a:defRPr sz="4400">
          <a:solidFill>
            <a:schemeClr val="tx2"/>
          </a:solidFill>
          <a:latin typeface="Times New Roman" pitchFamily="18" charset="0"/>
        </a:defRPr>
      </a:lvl8pPr>
      <a:lvl9pPr marL="1828754" algn="l" rtl="0" fontAlgn="base">
        <a:spcBef>
          <a:spcPct val="0"/>
        </a:spcBef>
        <a:spcAft>
          <a:spcPct val="0"/>
        </a:spcAft>
        <a:defRPr sz="4400">
          <a:solidFill>
            <a:schemeClr val="tx2"/>
          </a:solidFill>
          <a:latin typeface="Times New Roman" pitchFamily="18" charset="0"/>
        </a:defRPr>
      </a:lvl9pPr>
    </p:titleStyle>
    <p:bodyStyle>
      <a:lvl1pPr marL="342891" indent="-342891"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32" indent="-285744"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2971" indent="-228594"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160" indent="-228594"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349" indent="-228594"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537"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726"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8914"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103"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https://files.constantcontact.com/eaa09271101/0efacc46-91b2-4c49-af9c-cad6c6be3d97.jpg" TargetMode="Externa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https://files.constantcontact.com/eaa09271101/0efacc46-91b2-4c49-af9c-cad6c6be3d97.jpg" TargetMode="Externa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https://files.constantcontact.com/eaa09271101/0efacc46-91b2-4c49-af9c-cad6c6be3d97.jpg" TargetMode="Externa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F43D649-8361-4C4A-B28C-00395921C611}"/>
              </a:ext>
            </a:extLst>
          </p:cNvPr>
          <p:cNvSpPr txBox="1"/>
          <p:nvPr/>
        </p:nvSpPr>
        <p:spPr>
          <a:xfrm>
            <a:off x="0" y="228600"/>
            <a:ext cx="9144000" cy="1323439"/>
          </a:xfrm>
          <a:prstGeom prst="rect">
            <a:avLst/>
          </a:prstGeom>
          <a:noFill/>
        </p:spPr>
        <p:txBody>
          <a:bodyPr wrap="square" rtlCol="0">
            <a:spAutoFit/>
          </a:bodyPr>
          <a:lstStyle/>
          <a:p>
            <a:pPr algn="ctr"/>
            <a:r>
              <a:rPr lang="en-US" sz="44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RAPTURE</a:t>
            </a:r>
          </a:p>
          <a:p>
            <a:pPr algn="ct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and When? – Part 20</a:t>
            </a:r>
          </a:p>
        </p:txBody>
      </p:sp>
      <p:pic>
        <p:nvPicPr>
          <p:cNvPr id="10" name="Picture 9">
            <a:extLst>
              <a:ext uri="{FF2B5EF4-FFF2-40B4-BE49-F238E27FC236}">
                <a16:creationId xmlns:a16="http://schemas.microsoft.com/office/drawing/2014/main" id="{41C08501-9EF7-45D6-B47B-36B8A964BC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3600" y="1600200"/>
            <a:ext cx="4876801" cy="3657600"/>
          </a:xfrm>
          <a:prstGeom prst="rect">
            <a:avLst/>
          </a:prstGeom>
        </p:spPr>
      </p:pic>
      <p:sp>
        <p:nvSpPr>
          <p:cNvPr id="6" name="Rectangle 7">
            <a:extLst>
              <a:ext uri="{FF2B5EF4-FFF2-40B4-BE49-F238E27FC236}">
                <a16:creationId xmlns:a16="http://schemas.microsoft.com/office/drawing/2014/main" id="{D65195AB-2281-49E9-B37C-074446855AB8}"/>
              </a:ext>
            </a:extLst>
          </p:cNvPr>
          <p:cNvSpPr txBox="1">
            <a:spLocks noChangeArrowheads="1"/>
          </p:cNvSpPr>
          <p:nvPr/>
        </p:nvSpPr>
        <p:spPr bwMode="auto">
          <a:xfrm>
            <a:off x="1828800" y="5715000"/>
            <a:ext cx="5486400" cy="857250"/>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685800" eaLnBrk="1" hangingPunct="1">
              <a:buClr>
                <a:srgbClr val="00FFFF"/>
              </a:buClr>
              <a:buNone/>
            </a:pPr>
            <a:r>
              <a:rPr lang="en-US" altLang="en-US" sz="24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Andrew Marshall Woods, Th.M., JD., PhD.</a:t>
            </a:r>
          </a:p>
          <a:p>
            <a:pPr marL="0" indent="0" algn="ctr" defTabSz="685800" eaLnBrk="1" hangingPunct="1">
              <a:buClr>
                <a:srgbClr val="00FFFF"/>
              </a:buClr>
              <a:buNone/>
            </a:pPr>
            <a:r>
              <a:rPr lang="en-US" altLang="en-US" sz="24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Sr. Pastor, Sugar Land Bible Church</a:t>
            </a:r>
          </a:p>
        </p:txBody>
      </p:sp>
      <p:pic>
        <p:nvPicPr>
          <p:cNvPr id="11" name="Picture 1">
            <a:extLst>
              <a:ext uri="{FF2B5EF4-FFF2-40B4-BE49-F238E27FC236}">
                <a16:creationId xmlns:a16="http://schemas.microsoft.com/office/drawing/2014/main" id="{F5D3EB02-A17E-484E-97FB-B34B32CA077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1062" y="5820314"/>
            <a:ext cx="885286" cy="88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126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4">
            <a:extLst>
              <a:ext uri="{FF2B5EF4-FFF2-40B4-BE49-F238E27FC236}">
                <a16:creationId xmlns:a16="http://schemas.microsoft.com/office/drawing/2014/main" id="{ADBB5A03-8A69-4B48-8A35-CB1C4E4814EA}"/>
              </a:ext>
            </a:extLst>
          </p:cNvPr>
          <p:cNvSpPr>
            <a:spLocks noGrp="1" noChangeArrowheads="1"/>
          </p:cNvSpPr>
          <p:nvPr>
            <p:ph type="title" idx="4294967295"/>
          </p:nvPr>
        </p:nvSpPr>
        <p:spPr>
          <a:xfrm>
            <a:off x="0" y="228600"/>
            <a:ext cx="9144000" cy="8382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EA5A5DD3-8FA1-4127-83F4-253C9A77B7D0}"/>
              </a:ext>
            </a:extLst>
          </p:cNvPr>
          <p:cNvSpPr>
            <a:spLocks noGrp="1"/>
          </p:cNvSpPr>
          <p:nvPr>
            <p:ph idx="4294967295"/>
          </p:nvPr>
        </p:nvSpPr>
        <p:spPr>
          <a:xfrm>
            <a:off x="114300" y="1066800"/>
            <a:ext cx="8915400" cy="4114800"/>
          </a:xfrm>
        </p:spPr>
        <p:txBody>
          <a:bodyPr/>
          <a:lstStyle/>
          <a:p>
            <a:pPr marL="687388" indent="-687388">
              <a:spcBef>
                <a:spcPts val="0"/>
              </a:spcBef>
              <a:spcAft>
                <a:spcPts val="2400"/>
              </a:spcAft>
              <a:buSzPct val="100000"/>
              <a:buFont typeface="Wingdings" panose="05000000000000000000"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have always been doctrinal departures</a:t>
            </a:r>
          </a:p>
          <a:p>
            <a:pPr marL="687388" indent="-687388">
              <a:spcBef>
                <a:spcPts val="0"/>
              </a:spcBef>
              <a:spcAft>
                <a:spcPts val="24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Thess. was an early letter</a:t>
            </a:r>
          </a:p>
          <a:p>
            <a:pPr marL="687388" indent="-687388">
              <a:spcBef>
                <a:spcPts val="0"/>
              </a:spcBef>
              <a:spcAft>
                <a:spcPts val="24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definite article before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p>
          <a:p>
            <a:pPr marL="687388" indent="-687388">
              <a:spcBef>
                <a:spcPts val="0"/>
              </a:spcBef>
              <a:spcAft>
                <a:spcPts val="24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Noun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can refer to physical departure</a:t>
            </a:r>
          </a:p>
          <a:p>
            <a:pPr marL="687388" indent="-687388">
              <a:spcBef>
                <a:spcPts val="0"/>
              </a:spcBef>
              <a:spcAft>
                <a:spcPts val="24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Verb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can refer to physical departure</a:t>
            </a:r>
          </a:p>
        </p:txBody>
      </p:sp>
      <p:pic>
        <p:nvPicPr>
          <p:cNvPr id="31748" name="Picture 4">
            <a:extLst>
              <a:ext uri="{FF2B5EF4-FFF2-40B4-BE49-F238E27FC236}">
                <a16:creationId xmlns:a16="http://schemas.microsoft.com/office/drawing/2014/main" id="{FFB0A6A9-DB2F-4AB4-AA4C-8AAE097A278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13983" y="5105401"/>
            <a:ext cx="1316039"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3574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4">
            <a:extLst>
              <a:ext uri="{FF2B5EF4-FFF2-40B4-BE49-F238E27FC236}">
                <a16:creationId xmlns:a16="http://schemas.microsoft.com/office/drawing/2014/main" id="{ADBB5A03-8A69-4B48-8A35-CB1C4E4814EA}"/>
              </a:ext>
            </a:extLst>
          </p:cNvPr>
          <p:cNvSpPr>
            <a:spLocks noGrp="1" noChangeArrowheads="1"/>
          </p:cNvSpPr>
          <p:nvPr>
            <p:ph type="title" idx="4294967295"/>
          </p:nvPr>
        </p:nvSpPr>
        <p:spPr>
          <a:xfrm>
            <a:off x="0" y="228600"/>
            <a:ext cx="9144000" cy="8382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EA5A5DD3-8FA1-4127-83F4-253C9A77B7D0}"/>
              </a:ext>
            </a:extLst>
          </p:cNvPr>
          <p:cNvSpPr>
            <a:spLocks noGrp="1"/>
          </p:cNvSpPr>
          <p:nvPr>
            <p:ph idx="4294967295"/>
          </p:nvPr>
        </p:nvSpPr>
        <p:spPr>
          <a:xfrm>
            <a:off x="114300" y="1066800"/>
            <a:ext cx="8915400" cy="4114800"/>
          </a:xfrm>
        </p:spPr>
        <p:txBody>
          <a:bodyPr/>
          <a:lstStyle/>
          <a:p>
            <a:pPr marL="687388" indent="-687388">
              <a:spcBef>
                <a:spcPts val="0"/>
              </a:spcBef>
              <a:spcAft>
                <a:spcPts val="24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have always been doctrinal departures</a:t>
            </a:r>
          </a:p>
          <a:p>
            <a:pPr marL="687388" indent="-687388">
              <a:spcBef>
                <a:spcPts val="0"/>
              </a:spcBef>
              <a:spcAft>
                <a:spcPts val="2400"/>
              </a:spcAft>
              <a:buSzPct val="100000"/>
              <a:buFont typeface="Wingdings" panose="05000000000000000000"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Thess. was an early letter</a:t>
            </a:r>
          </a:p>
          <a:p>
            <a:pPr marL="687388" indent="-687388">
              <a:spcBef>
                <a:spcPts val="0"/>
              </a:spcBef>
              <a:spcAft>
                <a:spcPts val="24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definite article before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p>
          <a:p>
            <a:pPr marL="687388" indent="-687388">
              <a:spcBef>
                <a:spcPts val="0"/>
              </a:spcBef>
              <a:spcAft>
                <a:spcPts val="24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Noun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can refer to physical departure</a:t>
            </a:r>
          </a:p>
          <a:p>
            <a:pPr marL="687388" indent="-687388">
              <a:spcBef>
                <a:spcPts val="0"/>
              </a:spcBef>
              <a:spcAft>
                <a:spcPts val="24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Verb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can refer to physical departure</a:t>
            </a:r>
          </a:p>
        </p:txBody>
      </p:sp>
      <p:pic>
        <p:nvPicPr>
          <p:cNvPr id="31748" name="Picture 4">
            <a:extLst>
              <a:ext uri="{FF2B5EF4-FFF2-40B4-BE49-F238E27FC236}">
                <a16:creationId xmlns:a16="http://schemas.microsoft.com/office/drawing/2014/main" id="{FFB0A6A9-DB2F-4AB4-AA4C-8AAE097A278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13983" y="5105401"/>
            <a:ext cx="1316039"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637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itle 4">
            <a:extLst>
              <a:ext uri="{FF2B5EF4-FFF2-40B4-BE49-F238E27FC236}">
                <a16:creationId xmlns:a16="http://schemas.microsoft.com/office/drawing/2014/main" id="{7B3667B5-1AF9-4420-AA2C-FE2F7AF62B8E}"/>
              </a:ext>
            </a:extLst>
          </p:cNvPr>
          <p:cNvSpPr>
            <a:spLocks noGrp="1" noChangeArrowheads="1"/>
          </p:cNvSpPr>
          <p:nvPr>
            <p:ph type="title" idx="4294967295"/>
          </p:nvPr>
        </p:nvSpPr>
        <p:spPr>
          <a:xfrm>
            <a:off x="1104900" y="228600"/>
            <a:ext cx="6934200" cy="8382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Order of Paul’s Letters</a:t>
            </a:r>
          </a:p>
        </p:txBody>
      </p:sp>
      <p:sp>
        <p:nvSpPr>
          <p:cNvPr id="6" name="Content Placeholder 5">
            <a:extLst>
              <a:ext uri="{FF2B5EF4-FFF2-40B4-BE49-F238E27FC236}">
                <a16:creationId xmlns:a16="http://schemas.microsoft.com/office/drawing/2014/main" id="{B26729D2-66B6-4C03-8002-98465833BF64}"/>
              </a:ext>
            </a:extLst>
          </p:cNvPr>
          <p:cNvSpPr>
            <a:spLocks noGrp="1"/>
          </p:cNvSpPr>
          <p:nvPr>
            <p:ph idx="4294967295"/>
          </p:nvPr>
        </p:nvSpPr>
        <p:spPr>
          <a:xfrm>
            <a:off x="228600" y="1066800"/>
            <a:ext cx="6324600" cy="5410200"/>
          </a:xfrm>
        </p:spPr>
        <p:txBody>
          <a:bodyPr/>
          <a:lstStyle/>
          <a:p>
            <a:pPr marL="461963" indent="-461963">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Galatians (A.D. 49)</a:t>
            </a:r>
          </a:p>
          <a:p>
            <a:pPr marL="461963" indent="-461963">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 Thessalonians (A.D. 51)</a:t>
            </a:r>
          </a:p>
          <a:p>
            <a:pPr marL="461963" indent="-461963">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 Corinthians (A.D. 56)</a:t>
            </a:r>
          </a:p>
          <a:p>
            <a:pPr marL="461963" indent="-461963">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Romans (A.D. 57)</a:t>
            </a:r>
          </a:p>
          <a:p>
            <a:pPr marL="461963" indent="-461963">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Ephesians, Colossians, Philemon, Philippians (A.D. 60‒62)</a:t>
            </a:r>
          </a:p>
          <a:p>
            <a:pPr marL="461963" indent="-461963">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Timothy, Titus (A.D. 62‒66)</a:t>
            </a:r>
          </a:p>
          <a:p>
            <a:pPr marL="461963" indent="-461963">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Timothy (A.D. 67)</a:t>
            </a:r>
          </a:p>
          <a:p>
            <a:pPr marL="857229" indent="-857229">
              <a:spcBef>
                <a:spcPts val="0"/>
              </a:spcBef>
              <a:spcAft>
                <a:spcPts val="1200"/>
              </a:spcAft>
              <a:buSzPct val="100000"/>
              <a:buFont typeface="Wingdings" panose="05000000000000000000" pitchFamily="2" charset="2"/>
              <a:buAutoNum type="arabicPeriod"/>
              <a:defRPr/>
            </a:pPr>
            <a:endPar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609585" indent="-609585">
              <a:spcBef>
                <a:spcPts val="0"/>
              </a:spcBef>
              <a:spcAft>
                <a:spcPts val="1200"/>
              </a:spcAft>
              <a:buSzPct val="100000"/>
              <a:buFont typeface="Wingdings" panose="05000000000000000000" pitchFamily="2" charset="2"/>
              <a:buAutoNum type="arabicPeriod"/>
              <a:defRPr/>
            </a:pPr>
            <a:endPar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6868" name="Picture 4" descr="j0193970">
            <a:extLst>
              <a:ext uri="{FF2B5EF4-FFF2-40B4-BE49-F238E27FC236}">
                <a16:creationId xmlns:a16="http://schemas.microsoft.com/office/drawing/2014/main" id="{0DE432F8-FEFF-4E53-914B-4FACDAE769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9401" y="1943100"/>
            <a:ext cx="2127739"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0188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4">
            <a:extLst>
              <a:ext uri="{FF2B5EF4-FFF2-40B4-BE49-F238E27FC236}">
                <a16:creationId xmlns:a16="http://schemas.microsoft.com/office/drawing/2014/main" id="{ADBB5A03-8A69-4B48-8A35-CB1C4E4814EA}"/>
              </a:ext>
            </a:extLst>
          </p:cNvPr>
          <p:cNvSpPr>
            <a:spLocks noGrp="1" noChangeArrowheads="1"/>
          </p:cNvSpPr>
          <p:nvPr>
            <p:ph type="title" idx="4294967295"/>
          </p:nvPr>
        </p:nvSpPr>
        <p:spPr>
          <a:xfrm>
            <a:off x="0" y="228600"/>
            <a:ext cx="9144000" cy="8382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EA5A5DD3-8FA1-4127-83F4-253C9A77B7D0}"/>
              </a:ext>
            </a:extLst>
          </p:cNvPr>
          <p:cNvSpPr>
            <a:spLocks noGrp="1"/>
          </p:cNvSpPr>
          <p:nvPr>
            <p:ph idx="4294967295"/>
          </p:nvPr>
        </p:nvSpPr>
        <p:spPr>
          <a:xfrm>
            <a:off x="114300" y="1066800"/>
            <a:ext cx="8915400" cy="4114800"/>
          </a:xfrm>
        </p:spPr>
        <p:txBody>
          <a:bodyPr/>
          <a:lstStyle/>
          <a:p>
            <a:pPr marL="687388" indent="-687388">
              <a:spcBef>
                <a:spcPts val="0"/>
              </a:spcBef>
              <a:spcAft>
                <a:spcPts val="24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have always been doctrinal departures</a:t>
            </a:r>
          </a:p>
          <a:p>
            <a:pPr marL="687388" indent="-687388">
              <a:spcBef>
                <a:spcPts val="0"/>
              </a:spcBef>
              <a:spcAft>
                <a:spcPts val="24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Thess. was an early letter</a:t>
            </a:r>
          </a:p>
          <a:p>
            <a:pPr marL="687388" indent="-687388">
              <a:spcBef>
                <a:spcPts val="0"/>
              </a:spcBef>
              <a:spcAft>
                <a:spcPts val="2400"/>
              </a:spcAft>
              <a:buSzPct val="100000"/>
              <a:buFont typeface="Wingdings" panose="05000000000000000000"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definite article before </a:t>
            </a:r>
            <a:r>
              <a:rPr lang="en-US"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p>
          <a:p>
            <a:pPr marL="687388" indent="-687388">
              <a:spcBef>
                <a:spcPts val="0"/>
              </a:spcBef>
              <a:spcAft>
                <a:spcPts val="24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Noun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can refer to physical departure</a:t>
            </a:r>
          </a:p>
          <a:p>
            <a:pPr marL="687388" indent="-687388">
              <a:spcBef>
                <a:spcPts val="0"/>
              </a:spcBef>
              <a:spcAft>
                <a:spcPts val="24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Verb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can refer to physical departure</a:t>
            </a:r>
          </a:p>
        </p:txBody>
      </p:sp>
      <p:pic>
        <p:nvPicPr>
          <p:cNvPr id="31748" name="Picture 4">
            <a:extLst>
              <a:ext uri="{FF2B5EF4-FFF2-40B4-BE49-F238E27FC236}">
                <a16:creationId xmlns:a16="http://schemas.microsoft.com/office/drawing/2014/main" id="{FFB0A6A9-DB2F-4AB4-AA4C-8AAE097A278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13983" y="5105401"/>
            <a:ext cx="1316039"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8187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2BA87D-446B-4B58-B3BA-9711F8C1C6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
            <a:ext cx="9144000" cy="6857997"/>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1" y="2"/>
            <a:ext cx="9144000" cy="3052118"/>
          </a:xfrm>
          <a:prstGeom prst="rect">
            <a:avLst/>
          </a:prstGeom>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man of lawlessness</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revealed, the son of destruction.”</a:t>
            </a: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36395"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6328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4">
            <a:extLst>
              <a:ext uri="{FF2B5EF4-FFF2-40B4-BE49-F238E27FC236}">
                <a16:creationId xmlns:a16="http://schemas.microsoft.com/office/drawing/2014/main" id="{ADBB5A03-8A69-4B48-8A35-CB1C4E4814EA}"/>
              </a:ext>
            </a:extLst>
          </p:cNvPr>
          <p:cNvSpPr>
            <a:spLocks noGrp="1" noChangeArrowheads="1"/>
          </p:cNvSpPr>
          <p:nvPr>
            <p:ph type="title" idx="4294967295"/>
          </p:nvPr>
        </p:nvSpPr>
        <p:spPr>
          <a:xfrm>
            <a:off x="0" y="228600"/>
            <a:ext cx="9144000" cy="8382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EA5A5DD3-8FA1-4127-83F4-253C9A77B7D0}"/>
              </a:ext>
            </a:extLst>
          </p:cNvPr>
          <p:cNvSpPr>
            <a:spLocks noGrp="1"/>
          </p:cNvSpPr>
          <p:nvPr>
            <p:ph idx="4294967295"/>
          </p:nvPr>
        </p:nvSpPr>
        <p:spPr>
          <a:xfrm>
            <a:off x="114300" y="1066800"/>
            <a:ext cx="8915400" cy="4114800"/>
          </a:xfrm>
        </p:spPr>
        <p:txBody>
          <a:bodyPr/>
          <a:lstStyle/>
          <a:p>
            <a:pPr marL="687388" indent="-687388">
              <a:spcBef>
                <a:spcPts val="0"/>
              </a:spcBef>
              <a:spcAft>
                <a:spcPts val="24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have always been doctrinal departures</a:t>
            </a:r>
          </a:p>
          <a:p>
            <a:pPr marL="687388" indent="-687388">
              <a:spcBef>
                <a:spcPts val="0"/>
              </a:spcBef>
              <a:spcAft>
                <a:spcPts val="24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Thess. was an early letter</a:t>
            </a:r>
          </a:p>
          <a:p>
            <a:pPr marL="687388" indent="-687388">
              <a:spcBef>
                <a:spcPts val="0"/>
              </a:spcBef>
              <a:spcAft>
                <a:spcPts val="24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The definite article before </a:t>
            </a:r>
            <a:r>
              <a:rPr lang="en-US" i="1" dirty="0">
                <a:effectLst>
                  <a:outerShdw blurRad="38100" dist="38100" dir="2700000" algn="tl">
                    <a:srgbClr val="000000">
                      <a:alpha val="43137"/>
                    </a:srgbClr>
                  </a:outerShdw>
                </a:effectLst>
                <a:cs typeface="Calibri" panose="020F0502020204030204" pitchFamily="34" charset="0"/>
              </a:rPr>
              <a:t>apostasia</a:t>
            </a:r>
          </a:p>
          <a:p>
            <a:pPr marL="687388" indent="-687388">
              <a:spcBef>
                <a:spcPts val="0"/>
              </a:spcBef>
              <a:spcAft>
                <a:spcPts val="2400"/>
              </a:spcAft>
              <a:buSzPct val="100000"/>
              <a:buFont typeface="Wingdings" panose="05000000000000000000"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Noun </a:t>
            </a:r>
            <a:r>
              <a:rPr lang="en-US" b="1" i="1" u="sng" dirty="0">
                <a:solidFill>
                  <a:srgbClr val="FFFFCC"/>
                </a:solidFill>
                <a:effectLst>
                  <a:outerShdw blurRad="38100" dist="38100" dir="2700000" algn="tl">
                    <a:srgbClr val="000000">
                      <a:alpha val="43137"/>
                    </a:srgbClr>
                  </a:outerShdw>
                </a:effectLst>
                <a:cs typeface="Calibri" panose="020F0502020204030204" pitchFamily="34" charset="0"/>
              </a:rPr>
              <a:t>apostasia</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 can refer to physical departure</a:t>
            </a:r>
          </a:p>
          <a:p>
            <a:pPr marL="687388" indent="-687388">
              <a:spcBef>
                <a:spcPts val="0"/>
              </a:spcBef>
              <a:spcAft>
                <a:spcPts val="24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Verb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can refer to physical departure</a:t>
            </a:r>
          </a:p>
        </p:txBody>
      </p:sp>
      <p:pic>
        <p:nvPicPr>
          <p:cNvPr id="31748" name="Picture 4">
            <a:extLst>
              <a:ext uri="{FF2B5EF4-FFF2-40B4-BE49-F238E27FC236}">
                <a16:creationId xmlns:a16="http://schemas.microsoft.com/office/drawing/2014/main" id="{FFB0A6A9-DB2F-4AB4-AA4C-8AAE097A278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13983" y="5105401"/>
            <a:ext cx="1316039"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5652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32E4743B-575C-44A9-9262-2A7E3CDDAD3F}"/>
              </a:ext>
            </a:extLst>
          </p:cNvPr>
          <p:cNvSpPr>
            <a:spLocks noGrp="1" noChangeArrowheads="1"/>
          </p:cNvSpPr>
          <p:nvPr>
            <p:ph type="title" idx="4294967295"/>
          </p:nvPr>
        </p:nvSpPr>
        <p:spPr>
          <a:xfrm>
            <a:off x="914400" y="228601"/>
            <a:ext cx="7315200" cy="904876"/>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Entries for </a:t>
            </a:r>
            <a:r>
              <a:rPr lang="en-US" alt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Liddell &amp; Scott</a:t>
            </a:r>
          </a:p>
        </p:txBody>
      </p:sp>
      <p:sp>
        <p:nvSpPr>
          <p:cNvPr id="13315" name="Rectangle 3">
            <a:extLst>
              <a:ext uri="{FF2B5EF4-FFF2-40B4-BE49-F238E27FC236}">
                <a16:creationId xmlns:a16="http://schemas.microsoft.com/office/drawing/2014/main" id="{F8A6D208-1DD9-42B6-A68A-62C440E3D5E3}"/>
              </a:ext>
            </a:extLst>
          </p:cNvPr>
          <p:cNvSpPr>
            <a:spLocks noGrp="1" noChangeArrowheads="1"/>
          </p:cNvSpPr>
          <p:nvPr>
            <p:ph type="body" idx="4294967295"/>
          </p:nvPr>
        </p:nvSpPr>
        <p:spPr>
          <a:xfrm>
            <a:off x="914400" y="1481138"/>
            <a:ext cx="4267200" cy="3895724"/>
          </a:xfrm>
        </p:spPr>
        <p:txBody>
          <a:bodyPr/>
          <a:lstStyle/>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Rebellion against God</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Apostasy</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Departure</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Disappearance</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Distance</a:t>
            </a:r>
          </a:p>
        </p:txBody>
      </p:sp>
      <p:sp>
        <p:nvSpPr>
          <p:cNvPr id="41988" name="TextBox 3">
            <a:extLst>
              <a:ext uri="{FF2B5EF4-FFF2-40B4-BE49-F238E27FC236}">
                <a16:creationId xmlns:a16="http://schemas.microsoft.com/office/drawing/2014/main" id="{EE5E64AE-55ED-41CF-A455-5D608C44DCD3}"/>
              </a:ext>
            </a:extLst>
          </p:cNvPr>
          <p:cNvSpPr txBox="1">
            <a:spLocks noChangeArrowheads="1"/>
          </p:cNvSpPr>
          <p:nvPr/>
        </p:nvSpPr>
        <p:spPr bwMode="auto">
          <a:xfrm>
            <a:off x="266700" y="6384133"/>
            <a:ext cx="8610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Henry Liddell &amp; Henry Scott, </a:t>
            </a:r>
            <a:r>
              <a:rPr lang="en-US" alt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Greek English Lexicon </a:t>
            </a: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(Oxford: Oxford University Press, 1940), 218.</a:t>
            </a:r>
          </a:p>
        </p:txBody>
      </p:sp>
      <p:pic>
        <p:nvPicPr>
          <p:cNvPr id="6" name="Picture 4">
            <a:extLst>
              <a:ext uri="{FF2B5EF4-FFF2-40B4-BE49-F238E27FC236}">
                <a16:creationId xmlns:a16="http://schemas.microsoft.com/office/drawing/2014/main" id="{38F9189C-7714-429E-AE0B-10BCEF6BBBA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43651" y="2057400"/>
            <a:ext cx="220794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32E4743B-575C-44A9-9262-2A7E3CDDAD3F}"/>
              </a:ext>
            </a:extLst>
          </p:cNvPr>
          <p:cNvSpPr>
            <a:spLocks noGrp="1" noChangeArrowheads="1"/>
          </p:cNvSpPr>
          <p:nvPr>
            <p:ph type="title" idx="4294967295"/>
          </p:nvPr>
        </p:nvSpPr>
        <p:spPr>
          <a:xfrm>
            <a:off x="1447800" y="228600"/>
            <a:ext cx="6248400" cy="13716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Entries for </a:t>
            </a:r>
            <a:r>
              <a:rPr lang="en-US" alt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Lampe’s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Patristic Greek Lexicon</a:t>
            </a:r>
          </a:p>
        </p:txBody>
      </p:sp>
      <p:sp>
        <p:nvSpPr>
          <p:cNvPr id="13315" name="Rectangle 3">
            <a:extLst>
              <a:ext uri="{FF2B5EF4-FFF2-40B4-BE49-F238E27FC236}">
                <a16:creationId xmlns:a16="http://schemas.microsoft.com/office/drawing/2014/main" id="{F8A6D208-1DD9-42B6-A68A-62C440E3D5E3}"/>
              </a:ext>
            </a:extLst>
          </p:cNvPr>
          <p:cNvSpPr>
            <a:spLocks noGrp="1" noChangeArrowheads="1"/>
          </p:cNvSpPr>
          <p:nvPr>
            <p:ph type="body" idx="4294967295"/>
          </p:nvPr>
        </p:nvSpPr>
        <p:spPr>
          <a:xfrm>
            <a:off x="285749" y="1600202"/>
            <a:ext cx="6115052" cy="4460875"/>
          </a:xfrm>
        </p:spPr>
        <p:txBody>
          <a:bodyPr/>
          <a:lstStyle/>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Revolt</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Defection</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Apostasy from paganism, Judaism, Christianity, orthodoxy</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Divorce</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Departure</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Standing aloof</a:t>
            </a:r>
          </a:p>
        </p:txBody>
      </p:sp>
      <p:sp>
        <p:nvSpPr>
          <p:cNvPr id="41988" name="TextBox 3">
            <a:extLst>
              <a:ext uri="{FF2B5EF4-FFF2-40B4-BE49-F238E27FC236}">
                <a16:creationId xmlns:a16="http://schemas.microsoft.com/office/drawing/2014/main" id="{EE5E64AE-55ED-41CF-A455-5D608C44DCD3}"/>
              </a:ext>
            </a:extLst>
          </p:cNvPr>
          <p:cNvSpPr txBox="1">
            <a:spLocks noChangeArrowheads="1"/>
          </p:cNvSpPr>
          <p:nvPr/>
        </p:nvSpPr>
        <p:spPr bwMode="auto">
          <a:xfrm>
            <a:off x="266700" y="6400802"/>
            <a:ext cx="8610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buClrTx/>
              <a:buSzTx/>
              <a:buFontTx/>
              <a:buNone/>
            </a:pP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 W. H. Lampe,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Patristic Greek Lexicon</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(Oxford: </a:t>
            </a:r>
            <a:r>
              <a:rPr lang="en-US" sz="1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Clarnedon</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Press, 1961), 208.</a:t>
            </a:r>
            <a:endPar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4">
            <a:extLst>
              <a:ext uri="{FF2B5EF4-FFF2-40B4-BE49-F238E27FC236}">
                <a16:creationId xmlns:a16="http://schemas.microsoft.com/office/drawing/2014/main" id="{C63DEADF-0890-4A2B-889E-41952F6E90F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43651" y="2057400"/>
            <a:ext cx="220794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3071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638300" y="228600"/>
            <a:ext cx="58674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Definition of “Apostasy”</a:t>
            </a:r>
          </a:p>
        </p:txBody>
      </p:sp>
      <p:sp>
        <p:nvSpPr>
          <p:cNvPr id="3075" name="Rectangle 3"/>
          <p:cNvSpPr>
            <a:spLocks noGrp="1" noChangeArrowheads="1"/>
          </p:cNvSpPr>
          <p:nvPr>
            <p:ph type="body" idx="1"/>
          </p:nvPr>
        </p:nvSpPr>
        <p:spPr>
          <a:xfrm>
            <a:off x="381000" y="1295400"/>
            <a:ext cx="6781800" cy="5334000"/>
          </a:xfrm>
        </p:spPr>
        <p:txBody>
          <a:bodyPr/>
          <a:lstStyle/>
          <a:p>
            <a:pPr marL="342900" indent="-342900" eaLnBrk="1" hangingPunct="1">
              <a:spcBef>
                <a:spcPts val="0"/>
              </a:spcBef>
              <a:spcAft>
                <a:spcPts val="1800"/>
              </a:spcAft>
              <a:defRPr/>
            </a:pPr>
            <a:r>
              <a:rPr lang="en-US" i="1" dirty="0" err="1">
                <a:effectLst>
                  <a:outerShdw blurRad="38100" dist="38100" dir="2700000" algn="tl">
                    <a:srgbClr val="000000">
                      <a:alpha val="43137"/>
                    </a:srgbClr>
                  </a:outerShdw>
                </a:effectLst>
              </a:rPr>
              <a:t>apos</a:t>
            </a:r>
            <a:r>
              <a:rPr lang="en-US" dirty="0">
                <a:effectLst>
                  <a:outerShdw blurRad="38100" dist="38100" dir="2700000" algn="tl">
                    <a:srgbClr val="000000">
                      <a:alpha val="43137"/>
                    </a:srgbClr>
                  </a:outerShdw>
                </a:effectLst>
              </a:rPr>
              <a:t> = away from</a:t>
            </a:r>
          </a:p>
          <a:p>
            <a:pPr marL="342900" indent="-342900" eaLnBrk="1" hangingPunct="1">
              <a:spcBef>
                <a:spcPts val="0"/>
              </a:spcBef>
              <a:spcAft>
                <a:spcPts val="1800"/>
              </a:spcAft>
              <a:defRPr/>
            </a:pPr>
            <a:r>
              <a:rPr lang="en-US" i="1" dirty="0" err="1">
                <a:effectLst>
                  <a:outerShdw blurRad="38100" dist="38100" dir="2700000" algn="tl">
                    <a:srgbClr val="000000">
                      <a:alpha val="43137"/>
                    </a:srgbClr>
                  </a:outerShdw>
                </a:effectLst>
              </a:rPr>
              <a:t>hist</a:t>
            </a:r>
            <a:r>
              <a:rPr lang="en-US" i="1" dirty="0" err="1">
                <a:effectLst>
                  <a:outerShdw blurRad="38100" dist="38100" dir="2700000" algn="tl">
                    <a:srgbClr val="000000">
                      <a:alpha val="43137"/>
                    </a:srgbClr>
                  </a:outerShdw>
                </a:effectLst>
                <a:cs typeface="Arial" charset="0"/>
              </a:rPr>
              <a:t>ēmi</a:t>
            </a:r>
            <a:r>
              <a:rPr lang="en-US" dirty="0">
                <a:effectLst>
                  <a:outerShdw blurRad="38100" dist="38100" dir="2700000" algn="tl">
                    <a:srgbClr val="000000">
                      <a:alpha val="43137"/>
                    </a:srgbClr>
                  </a:outerShdw>
                </a:effectLst>
              </a:rPr>
              <a:t> = to stand</a:t>
            </a:r>
          </a:p>
          <a:p>
            <a:pPr marL="342900" indent="-342900" eaLnBrk="1" hangingPunct="1">
              <a:spcBef>
                <a:spcPts val="0"/>
              </a:spcBef>
              <a:spcAft>
                <a:spcPts val="1800"/>
              </a:spcAft>
              <a:defRPr/>
            </a:pPr>
            <a:r>
              <a:rPr lang="en-US" dirty="0">
                <a:effectLst>
                  <a:outerShdw blurRad="38100" dist="38100" dir="2700000" algn="tl">
                    <a:srgbClr val="000000">
                      <a:alpha val="43137"/>
                    </a:srgbClr>
                  </a:outerShdw>
                </a:effectLst>
              </a:rPr>
              <a:t>Apostasy = to stand away from</a:t>
            </a:r>
          </a:p>
          <a:p>
            <a:pPr marL="342900" indent="-342900" eaLnBrk="1" hangingPunct="1">
              <a:spcBef>
                <a:spcPts val="0"/>
              </a:spcBef>
              <a:spcAft>
                <a:spcPts val="1800"/>
              </a:spcAft>
              <a:defRPr/>
            </a:pPr>
            <a:r>
              <a:rPr lang="en-US" dirty="0">
                <a:effectLst>
                  <a:outerShdw blurRad="38100" dist="38100" dir="2700000" algn="tl">
                    <a:srgbClr val="000000">
                      <a:alpha val="43137"/>
                    </a:srgbClr>
                  </a:outerShdw>
                </a:effectLst>
              </a:rPr>
              <a:t>Apostasy = a departure</a:t>
            </a:r>
          </a:p>
          <a:p>
            <a:pPr marL="342900" indent="-342900" eaLnBrk="1" hangingPunct="1">
              <a:spcBef>
                <a:spcPts val="0"/>
              </a:spcBef>
              <a:spcAft>
                <a:spcPts val="1800"/>
              </a:spcAft>
              <a:defRPr/>
            </a:pPr>
            <a:r>
              <a:rPr lang="en-US" dirty="0">
                <a:effectLst>
                  <a:outerShdw blurRad="38100" dist="38100" dir="2700000" algn="tl">
                    <a:srgbClr val="000000">
                      <a:alpha val="43137"/>
                    </a:srgbClr>
                  </a:outerShdw>
                </a:effectLst>
              </a:rPr>
              <a:t>A departure from what?</a:t>
            </a:r>
          </a:p>
          <a:p>
            <a:pPr marL="742941" lvl="1" indent="-342900" eaLnBrk="1" hangingPunct="1">
              <a:spcBef>
                <a:spcPts val="0"/>
              </a:spcBef>
              <a:spcAft>
                <a:spcPts val="1800"/>
              </a:spcAft>
              <a:defRPr/>
            </a:pPr>
            <a:r>
              <a:rPr lang="en-US" dirty="0">
                <a:effectLst>
                  <a:outerShdw blurRad="38100" dist="38100" dir="2700000" algn="tl">
                    <a:srgbClr val="000000">
                      <a:alpha val="43137"/>
                    </a:srgbClr>
                  </a:outerShdw>
                </a:effectLst>
              </a:rPr>
              <a:t>From previously known truth</a:t>
            </a:r>
          </a:p>
          <a:p>
            <a:pPr marL="742941" lvl="1" indent="-342900" eaLnBrk="1" hangingPunct="1">
              <a:spcBef>
                <a:spcPts val="0"/>
              </a:spcBef>
              <a:spcAft>
                <a:spcPts val="1800"/>
              </a:spcAft>
              <a:defRPr/>
            </a:pPr>
            <a:r>
              <a:rPr lang="en-US" dirty="0">
                <a:effectLst>
                  <a:outerShdw blurRad="38100" dist="38100" dir="2700000" algn="tl">
                    <a:srgbClr val="000000">
                      <a:alpha val="43137"/>
                    </a:srgbClr>
                  </a:outerShdw>
                </a:effectLst>
              </a:rPr>
              <a:t>Physically from something</a:t>
            </a:r>
            <a:endParaRPr lang="en-US" sz="3600" dirty="0">
              <a:effectLst>
                <a:outerShdw blurRad="38100" dist="38100" dir="2700000" algn="tl">
                  <a:srgbClr val="000000">
                    <a:alpha val="43137"/>
                  </a:srgbClr>
                </a:outerShdw>
              </a:effectLst>
            </a:endParaRPr>
          </a:p>
        </p:txBody>
      </p:sp>
      <p:pic>
        <p:nvPicPr>
          <p:cNvPr id="2" name="Picture 4">
            <a:extLst>
              <a:ext uri="{FF2B5EF4-FFF2-40B4-BE49-F238E27FC236}">
                <a16:creationId xmlns:a16="http://schemas.microsoft.com/office/drawing/2014/main" id="{E5178314-2F89-4ECC-8E74-195C5642532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39001" y="2209800"/>
            <a:ext cx="1753704" cy="2178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347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4">
            <a:extLst>
              <a:ext uri="{FF2B5EF4-FFF2-40B4-BE49-F238E27FC236}">
                <a16:creationId xmlns:a16="http://schemas.microsoft.com/office/drawing/2014/main" id="{ADBB5A03-8A69-4B48-8A35-CB1C4E4814EA}"/>
              </a:ext>
            </a:extLst>
          </p:cNvPr>
          <p:cNvSpPr>
            <a:spLocks noGrp="1" noChangeArrowheads="1"/>
          </p:cNvSpPr>
          <p:nvPr>
            <p:ph type="title" idx="4294967295"/>
          </p:nvPr>
        </p:nvSpPr>
        <p:spPr>
          <a:xfrm>
            <a:off x="0" y="228600"/>
            <a:ext cx="9144000" cy="8382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EA5A5DD3-8FA1-4127-83F4-253C9A77B7D0}"/>
              </a:ext>
            </a:extLst>
          </p:cNvPr>
          <p:cNvSpPr>
            <a:spLocks noGrp="1"/>
          </p:cNvSpPr>
          <p:nvPr>
            <p:ph idx="4294967295"/>
          </p:nvPr>
        </p:nvSpPr>
        <p:spPr>
          <a:xfrm>
            <a:off x="114300" y="1066800"/>
            <a:ext cx="8915400" cy="4114800"/>
          </a:xfrm>
        </p:spPr>
        <p:txBody>
          <a:bodyPr/>
          <a:lstStyle/>
          <a:p>
            <a:pPr marL="687388" indent="-687388">
              <a:spcBef>
                <a:spcPts val="0"/>
              </a:spcBef>
              <a:spcAft>
                <a:spcPts val="24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have always been doctrinal departures</a:t>
            </a:r>
          </a:p>
          <a:p>
            <a:pPr marL="687388" indent="-687388">
              <a:spcBef>
                <a:spcPts val="0"/>
              </a:spcBef>
              <a:spcAft>
                <a:spcPts val="24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Thess. was an early letter</a:t>
            </a:r>
          </a:p>
          <a:p>
            <a:pPr marL="687388" indent="-687388">
              <a:spcBef>
                <a:spcPts val="0"/>
              </a:spcBef>
              <a:spcAft>
                <a:spcPts val="24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The definite article before </a:t>
            </a:r>
            <a:r>
              <a:rPr lang="en-US" i="1" dirty="0">
                <a:effectLst>
                  <a:outerShdw blurRad="38100" dist="38100" dir="2700000" algn="tl">
                    <a:srgbClr val="000000">
                      <a:alpha val="43137"/>
                    </a:srgbClr>
                  </a:outerShdw>
                </a:effectLst>
                <a:cs typeface="Calibri" panose="020F0502020204030204" pitchFamily="34" charset="0"/>
              </a:rPr>
              <a:t>apostasia</a:t>
            </a:r>
          </a:p>
          <a:p>
            <a:pPr marL="687388" indent="-687388">
              <a:spcBef>
                <a:spcPts val="0"/>
              </a:spcBef>
              <a:spcAft>
                <a:spcPts val="24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Noun </a:t>
            </a:r>
            <a:r>
              <a:rPr lang="en-US" i="1" dirty="0">
                <a:effectLst>
                  <a:outerShdw blurRad="38100" dist="38100" dir="2700000" algn="tl">
                    <a:srgbClr val="000000">
                      <a:alpha val="43137"/>
                    </a:srgbClr>
                  </a:outerShdw>
                </a:effectLst>
                <a:cs typeface="Calibri" panose="020F0502020204030204" pitchFamily="34" charset="0"/>
              </a:rPr>
              <a:t>apostasia</a:t>
            </a:r>
            <a:r>
              <a:rPr lang="en-US" dirty="0">
                <a:effectLst>
                  <a:outerShdw blurRad="38100" dist="38100" dir="2700000" algn="tl">
                    <a:srgbClr val="000000">
                      <a:alpha val="43137"/>
                    </a:srgbClr>
                  </a:outerShdw>
                </a:effectLst>
                <a:cs typeface="Calibri" panose="020F0502020204030204" pitchFamily="34" charset="0"/>
              </a:rPr>
              <a:t> can refer to physical departure</a:t>
            </a:r>
          </a:p>
          <a:p>
            <a:pPr marL="687388" indent="-687388">
              <a:spcBef>
                <a:spcPts val="0"/>
              </a:spcBef>
              <a:spcAft>
                <a:spcPts val="2400"/>
              </a:spcAft>
              <a:buSzPct val="100000"/>
              <a:buFont typeface="Wingdings" panose="05000000000000000000"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Verb </a:t>
            </a:r>
            <a:r>
              <a:rPr lang="en-US" b="1" i="1" u="sng" dirty="0">
                <a:solidFill>
                  <a:srgbClr val="FFFFCC"/>
                </a:solidFill>
                <a:effectLst>
                  <a:outerShdw blurRad="38100" dist="38100" dir="2700000" algn="tl">
                    <a:srgbClr val="000000">
                      <a:alpha val="43137"/>
                    </a:srgbClr>
                  </a:outerShdw>
                </a:effectLst>
                <a:cs typeface="Calibri" panose="020F0502020204030204" pitchFamily="34" charset="0"/>
              </a:rPr>
              <a:t>aphistēmi</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 can refer to physical departure</a:t>
            </a:r>
          </a:p>
        </p:txBody>
      </p:sp>
      <p:pic>
        <p:nvPicPr>
          <p:cNvPr id="31748" name="Picture 4">
            <a:extLst>
              <a:ext uri="{FF2B5EF4-FFF2-40B4-BE49-F238E27FC236}">
                <a16:creationId xmlns:a16="http://schemas.microsoft.com/office/drawing/2014/main" id="{FFB0A6A9-DB2F-4AB4-AA4C-8AAE097A278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13983" y="5105401"/>
            <a:ext cx="1316039"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4591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762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the Rapture?</a:t>
            </a:r>
          </a:p>
        </p:txBody>
      </p:sp>
      <p:sp>
        <p:nvSpPr>
          <p:cNvPr id="32771" name="Rectangle 3"/>
          <p:cNvSpPr>
            <a:spLocks noGrp="1" noChangeArrowheads="1"/>
          </p:cNvSpPr>
          <p:nvPr>
            <p:ph idx="1"/>
          </p:nvPr>
        </p:nvSpPr>
        <p:spPr>
          <a:xfrm>
            <a:off x="228600" y="990600"/>
            <a:ext cx="8686800" cy="5715000"/>
          </a:xfrm>
        </p:spPr>
        <p:txBody>
          <a:bodyPr/>
          <a:lstStyle/>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important doctrine</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Distinct from the Second Advent</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Catching away of all living believers (1 Thess 4:17)</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Reunion (1 Thess 4:14-16)</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Resurrection (1 Cor 15:50-54)</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Exemption from death (1 Cor 15:51, 54-56) </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Instantaneous (1 Cor 15:52)</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 (1 Cor 15:51)</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Imminent (1 Cor 15:51; 1 Thess 4:15)</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Traditional doctrine now being recovered</a:t>
            </a:r>
          </a:p>
        </p:txBody>
      </p:sp>
      <p:pic>
        <p:nvPicPr>
          <p:cNvPr id="4" name="Picture 2">
            <a:extLst>
              <a:ext uri="{FF2B5EF4-FFF2-40B4-BE49-F238E27FC236}">
                <a16:creationId xmlns:a16="http://schemas.microsoft.com/office/drawing/2014/main" id="{DDEC3774-7228-4A36-A551-261335795F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877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1A6E4CD3-8162-42DB-9FD6-AE1AF09032F5}"/>
              </a:ext>
            </a:extLst>
          </p:cNvPr>
          <p:cNvSpPr>
            <a:spLocks noGrp="1" noChangeArrowheads="1"/>
          </p:cNvSpPr>
          <p:nvPr>
            <p:ph type="title" idx="4294967295"/>
          </p:nvPr>
        </p:nvSpPr>
        <p:spPr>
          <a:xfrm>
            <a:off x="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New Testament Meanings of </a:t>
            </a:r>
            <a:r>
              <a:rPr lang="en-US" alt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p>
        </p:txBody>
      </p:sp>
      <p:sp>
        <p:nvSpPr>
          <p:cNvPr id="13315" name="Rectangle 3">
            <a:extLst>
              <a:ext uri="{FF2B5EF4-FFF2-40B4-BE49-F238E27FC236}">
                <a16:creationId xmlns:a16="http://schemas.microsoft.com/office/drawing/2014/main" id="{A86AF34C-075B-4A49-8CD8-5401BED5F062}"/>
              </a:ext>
            </a:extLst>
          </p:cNvPr>
          <p:cNvSpPr>
            <a:spLocks noGrp="1" noChangeArrowheads="1"/>
          </p:cNvSpPr>
          <p:nvPr>
            <p:ph type="body" idx="4294967295"/>
          </p:nvPr>
        </p:nvSpPr>
        <p:spPr>
          <a:xfrm>
            <a:off x="0" y="1143001"/>
            <a:ext cx="9144000" cy="3810000"/>
          </a:xfrm>
        </p:spPr>
        <p:txBody>
          <a:bodyPr/>
          <a:lstStyle/>
          <a:p>
            <a:pPr marL="457189" indent="-457189" eaLnBrk="1" hangingPunct="1">
              <a:spcBef>
                <a:spcPts val="0"/>
              </a:spcBef>
              <a:spcAft>
                <a:spcPts val="3600"/>
              </a:spcAft>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New Testament uses</a:t>
            </a:r>
          </a:p>
          <a:p>
            <a:pPr marL="457189" indent="-457189" eaLnBrk="1" hangingPunct="1">
              <a:spcBef>
                <a:spcPts val="0"/>
              </a:spcBef>
              <a:spcAft>
                <a:spcPts val="3600"/>
              </a:spcAft>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Spiritual departure – Luke 8:13; 1 Tim. 4:1; Heb. 3:12</a:t>
            </a:r>
          </a:p>
          <a:p>
            <a:pPr marL="457189" indent="-457189" eaLnBrk="1" hangingPunct="1">
              <a:spcBef>
                <a:spcPts val="0"/>
              </a:spcBef>
              <a:spcAft>
                <a:spcPts val="3600"/>
              </a:spcAft>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Physical departure – Luke 2:37; 4:13; 13:27; Acts 5:37-38; 12:10; 13:13; 15:38; 19:9; 22:29; 2 Cor. 12:8; 2 Tim. 2:19</a:t>
            </a:r>
          </a:p>
        </p:txBody>
      </p:sp>
      <p:pic>
        <p:nvPicPr>
          <p:cNvPr id="5" name="Picture 4">
            <a:extLst>
              <a:ext uri="{FF2B5EF4-FFF2-40B4-BE49-F238E27FC236}">
                <a16:creationId xmlns:a16="http://schemas.microsoft.com/office/drawing/2014/main" id="{7539E0D1-4414-4194-BCDD-DC7054FE403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62447" y="4495800"/>
            <a:ext cx="161911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0" y="228600"/>
            <a:ext cx="9144000" cy="8382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114300" y="1066800"/>
            <a:ext cx="8915400" cy="4267200"/>
          </a:xfrm>
        </p:spPr>
        <p:txBody>
          <a:bodyPr/>
          <a:lstStyle/>
          <a:p>
            <a:pPr marL="687388" indent="-687388">
              <a:spcBef>
                <a:spcPts val="0"/>
              </a:spcBef>
              <a:spcAft>
                <a:spcPts val="2400"/>
              </a:spcAft>
              <a:buSzPct val="100000"/>
              <a:buFont typeface="+mj-lt"/>
              <a:buAutoNum type="romanUcPeriod" startAt="6"/>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Extended context favors physical departure</a:t>
            </a:r>
          </a:p>
          <a:p>
            <a:pPr marL="687388" indent="-687388">
              <a:spcBef>
                <a:spcPts val="0"/>
              </a:spcBef>
              <a:spcAft>
                <a:spcPts val="2400"/>
              </a:spcAft>
              <a:buSzPct val="100000"/>
              <a:buFont typeface="+mj-lt"/>
              <a:buAutoNum type="romanU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Immediate context favors physical departure</a:t>
            </a:r>
          </a:p>
          <a:p>
            <a:pPr marL="687388" indent="-687388">
              <a:spcBef>
                <a:spcPts val="0"/>
              </a:spcBef>
              <a:spcAft>
                <a:spcPts val="2400"/>
              </a:spcAft>
              <a:buSzPct val="100000"/>
              <a:buFont typeface="+mj-lt"/>
              <a:buAutoNum type="romanU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 Thess. 2:2 is a review course</a:t>
            </a:r>
          </a:p>
          <a:p>
            <a:pPr marL="687388" indent="-687388">
              <a:spcBef>
                <a:spcPts val="0"/>
              </a:spcBef>
              <a:spcAft>
                <a:spcPts val="2400"/>
              </a:spcAft>
              <a:buSzPct val="100000"/>
              <a:buFont typeface="+mj-lt"/>
              <a:buAutoNum type="romanU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Early Bible translations favor physical departure</a:t>
            </a:r>
          </a:p>
          <a:p>
            <a:pPr marL="687388" indent="-687388">
              <a:spcBef>
                <a:spcPts val="0"/>
              </a:spcBef>
              <a:spcAft>
                <a:spcPts val="2400"/>
              </a:spcAft>
              <a:buSzPct val="100000"/>
              <a:buFont typeface="+mj-lt"/>
              <a:buAutoNum type="romanU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Physical departure is held by credible scholars</a:t>
            </a:r>
          </a:p>
        </p:txBody>
      </p:sp>
      <p:pic>
        <p:nvPicPr>
          <p:cNvPr id="5" name="Picture 4">
            <a:extLst>
              <a:ext uri="{FF2B5EF4-FFF2-40B4-BE49-F238E27FC236}">
                <a16:creationId xmlns:a16="http://schemas.microsoft.com/office/drawing/2014/main" id="{61568CF5-D210-44BD-A4DD-7423D6E226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13983" y="5105401"/>
            <a:ext cx="1316039"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6968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18CA68EC-A501-4EB5-B70B-D670E5D2DFD0}"/>
              </a:ext>
            </a:extLst>
          </p:cNvPr>
          <p:cNvSpPr>
            <a:spLocks noGrp="1" noChangeArrowheads="1"/>
          </p:cNvSpPr>
          <p:nvPr>
            <p:ph type="title" idx="4294967295"/>
          </p:nvPr>
        </p:nvSpPr>
        <p:spPr>
          <a:xfrm>
            <a:off x="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Unique Characteristics of 1 Thessalonians</a:t>
            </a:r>
          </a:p>
        </p:txBody>
      </p:sp>
      <p:sp>
        <p:nvSpPr>
          <p:cNvPr id="13315" name="Rectangle 3">
            <a:extLst>
              <a:ext uri="{FF2B5EF4-FFF2-40B4-BE49-F238E27FC236}">
                <a16:creationId xmlns:a16="http://schemas.microsoft.com/office/drawing/2014/main" id="{005418EE-01FA-4E4C-B9AD-C1E2A0C9DF08}"/>
              </a:ext>
            </a:extLst>
          </p:cNvPr>
          <p:cNvSpPr>
            <a:spLocks noGrp="1" noChangeArrowheads="1"/>
          </p:cNvSpPr>
          <p:nvPr>
            <p:ph type="body" idx="4294967295"/>
          </p:nvPr>
        </p:nvSpPr>
        <p:spPr>
          <a:xfrm>
            <a:off x="228600" y="1143003"/>
            <a:ext cx="8686800" cy="2819398"/>
          </a:xfrm>
        </p:spPr>
        <p:txBody>
          <a:bodyPr/>
          <a:lstStyle/>
          <a:p>
            <a:pPr marL="457189" indent="-457189"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 chapter ends with a reference to the Second Advent</a:t>
            </a:r>
          </a:p>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Small amount of time in between planting of the church and the first letter to the church</a:t>
            </a:r>
          </a:p>
        </p:txBody>
      </p:sp>
      <p:pic>
        <p:nvPicPr>
          <p:cNvPr id="2" name="Picture 1">
            <a:extLst>
              <a:ext uri="{FF2B5EF4-FFF2-40B4-BE49-F238E27FC236}">
                <a16:creationId xmlns:a16="http://schemas.microsoft.com/office/drawing/2014/main" id="{28A817E6-D613-4877-8FBD-BAC4473F181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13983" y="5105401"/>
            <a:ext cx="1316039"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0" y="228600"/>
            <a:ext cx="9144000" cy="8382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114300" y="1066800"/>
            <a:ext cx="8915400" cy="4267200"/>
          </a:xfrm>
        </p:spPr>
        <p:txBody>
          <a:bodyPr/>
          <a:lstStyle/>
          <a:p>
            <a:pPr marL="687388" indent="-687388">
              <a:spcBef>
                <a:spcPts val="0"/>
              </a:spcBef>
              <a:spcAft>
                <a:spcPts val="2400"/>
              </a:spcAft>
              <a:buSzPct val="100000"/>
              <a:buFont typeface="+mj-lt"/>
              <a:buAutoNum type="romanUcPeriod" startAt="6"/>
              <a:defRPr/>
            </a:pPr>
            <a:r>
              <a:rPr lang="en-US" dirty="0">
                <a:effectLst>
                  <a:outerShdw blurRad="38100" dist="38100" dir="2700000" algn="tl">
                    <a:srgbClr val="000000">
                      <a:alpha val="43137"/>
                    </a:srgbClr>
                  </a:outerShdw>
                </a:effectLst>
                <a:cs typeface="Calibri" panose="020F0502020204030204" pitchFamily="34" charset="0"/>
              </a:rPr>
              <a:t>Extended context favors physical departure</a:t>
            </a:r>
          </a:p>
          <a:p>
            <a:pPr marL="687388" indent="-687388">
              <a:spcBef>
                <a:spcPts val="0"/>
              </a:spcBef>
              <a:spcAft>
                <a:spcPts val="2400"/>
              </a:spcAft>
              <a:buSzPct val="100000"/>
              <a:buFont typeface="+mj-lt"/>
              <a:buAutoNum type="romanUcPeriod" startAt="6"/>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Immediate context favors physical departure</a:t>
            </a:r>
          </a:p>
          <a:p>
            <a:pPr marL="687388" indent="-687388">
              <a:spcBef>
                <a:spcPts val="0"/>
              </a:spcBef>
              <a:spcAft>
                <a:spcPts val="2400"/>
              </a:spcAft>
              <a:buSzPct val="100000"/>
              <a:buFont typeface="+mj-lt"/>
              <a:buAutoNum type="romanU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 Thess. 2:2 is a review course</a:t>
            </a:r>
          </a:p>
          <a:p>
            <a:pPr marL="687388" indent="-687388">
              <a:spcBef>
                <a:spcPts val="0"/>
              </a:spcBef>
              <a:spcAft>
                <a:spcPts val="2400"/>
              </a:spcAft>
              <a:buSzPct val="100000"/>
              <a:buFont typeface="+mj-lt"/>
              <a:buAutoNum type="romanU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Early Bible translations favor physical departure</a:t>
            </a:r>
          </a:p>
          <a:p>
            <a:pPr marL="687388" indent="-687388">
              <a:spcBef>
                <a:spcPts val="0"/>
              </a:spcBef>
              <a:spcAft>
                <a:spcPts val="2400"/>
              </a:spcAft>
              <a:buSzPct val="100000"/>
              <a:buFont typeface="+mj-lt"/>
              <a:buAutoNum type="romanU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Physical departure is held by credible scholars</a:t>
            </a:r>
          </a:p>
        </p:txBody>
      </p:sp>
      <p:pic>
        <p:nvPicPr>
          <p:cNvPr id="5" name="Picture 4">
            <a:extLst>
              <a:ext uri="{FF2B5EF4-FFF2-40B4-BE49-F238E27FC236}">
                <a16:creationId xmlns:a16="http://schemas.microsoft.com/office/drawing/2014/main" id="{61568CF5-D210-44BD-A4DD-7423D6E226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13983" y="5105401"/>
            <a:ext cx="1316039"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3319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5B256B-F878-45B4-B773-00D7C45CF7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1" y="1"/>
            <a:ext cx="9144000" cy="2523768"/>
          </a:xfrm>
          <a:prstGeom prst="rect">
            <a:avLst/>
          </a:prstGeom>
        </p:spPr>
        <p:txBody>
          <a:bodyPr wrap="square">
            <a:spAutoFit/>
          </a:bodyPr>
          <a:lstStyle/>
          <a:p>
            <a:pPr algn="ctr" defTabSz="685783">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we request you, brethren, with regard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coming of our Lord Jesus Christ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our gathering together to 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36395"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6071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DFCB7F-4925-4AA1-A1A3-0465BAEB12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8914" name="Rectangle 3"/>
          <p:cNvSpPr>
            <a:spLocks noChangeArrowheads="1"/>
          </p:cNvSpPr>
          <p:nvPr/>
        </p:nvSpPr>
        <p:spPr bwMode="auto">
          <a:xfrm>
            <a:off x="1" y="1"/>
            <a:ext cx="91440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2:6-7</a:t>
            </a:r>
          </a:p>
          <a:p>
            <a:pPr algn="just">
              <a:spcAft>
                <a:spcPts val="1000"/>
              </a:spcAft>
            </a:pP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you know what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restrains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katechō</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neuter</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him now, so that in his time he will be revealed.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mystery of lawlessness is already at work; only he who now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restrains</a:t>
            </a:r>
            <a:r>
              <a:rPr lang="en-US" sz="3400"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katechō</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masculine</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do so</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he is taken out of the way.</a:t>
            </a:r>
          </a:p>
        </p:txBody>
      </p:sp>
      <p:pic>
        <p:nvPicPr>
          <p:cNvPr id="5" name="Picture 4">
            <a:extLst>
              <a:ext uri="{FF2B5EF4-FFF2-40B4-BE49-F238E27FC236}">
                <a16:creationId xmlns:a16="http://schemas.microsoft.com/office/drawing/2014/main" id="{E02D4BAC-0F66-4897-9E40-1333907C16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95430" y="3413760"/>
            <a:ext cx="1553140" cy="1463040"/>
          </a:xfrm>
          <a:prstGeom prst="rect">
            <a:avLst/>
          </a:prstGeom>
        </p:spPr>
      </p:pic>
    </p:spTree>
    <p:extLst>
      <p:ext uri="{BB962C8B-B14F-4D97-AF65-F5344CB8AC3E}">
        <p14:creationId xmlns:p14="http://schemas.microsoft.com/office/powerpoint/2010/main" val="4244652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0" y="228600"/>
            <a:ext cx="9144000" cy="8382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114300" y="1066800"/>
            <a:ext cx="8915400" cy="4267200"/>
          </a:xfrm>
        </p:spPr>
        <p:txBody>
          <a:bodyPr/>
          <a:lstStyle/>
          <a:p>
            <a:pPr marL="687388" indent="-687388">
              <a:spcBef>
                <a:spcPts val="0"/>
              </a:spcBef>
              <a:spcAft>
                <a:spcPts val="2400"/>
              </a:spcAft>
              <a:buSzPct val="100000"/>
              <a:buFont typeface="+mj-lt"/>
              <a:buAutoNum type="romanUcPeriod" startAt="6"/>
              <a:defRPr/>
            </a:pPr>
            <a:r>
              <a:rPr lang="en-US" dirty="0">
                <a:effectLst>
                  <a:outerShdw blurRad="38100" dist="38100" dir="2700000" algn="tl">
                    <a:srgbClr val="000000">
                      <a:alpha val="43137"/>
                    </a:srgbClr>
                  </a:outerShdw>
                </a:effectLst>
                <a:cs typeface="Calibri" panose="020F0502020204030204" pitchFamily="34" charset="0"/>
              </a:rPr>
              <a:t>Extended context favors physical departure</a:t>
            </a:r>
          </a:p>
          <a:p>
            <a:pPr marL="687388" indent="-687388">
              <a:spcBef>
                <a:spcPts val="0"/>
              </a:spcBef>
              <a:spcAft>
                <a:spcPts val="2400"/>
              </a:spcAft>
              <a:buSzPct val="100000"/>
              <a:buFont typeface="+mj-lt"/>
              <a:buAutoNum type="romanUcPeriod" startAt="6"/>
              <a:defRPr/>
            </a:pPr>
            <a:r>
              <a:rPr lang="en-US" dirty="0">
                <a:effectLst>
                  <a:outerShdw blurRad="38100" dist="38100" dir="2700000" algn="tl">
                    <a:srgbClr val="000000">
                      <a:alpha val="43137"/>
                    </a:srgbClr>
                  </a:outerShdw>
                </a:effectLst>
                <a:cs typeface="Calibri" panose="020F0502020204030204" pitchFamily="34" charset="0"/>
              </a:rPr>
              <a:t>Immediate context favors physical departure</a:t>
            </a:r>
          </a:p>
          <a:p>
            <a:pPr marL="687388" indent="-687388">
              <a:spcBef>
                <a:spcPts val="0"/>
              </a:spcBef>
              <a:spcAft>
                <a:spcPts val="2400"/>
              </a:spcAft>
              <a:buSzPct val="100000"/>
              <a:buFont typeface="+mj-lt"/>
              <a:buAutoNum type="romanU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2 Thess. 2:2 is a review course</a:t>
            </a:r>
          </a:p>
          <a:p>
            <a:pPr marL="687388" indent="-687388">
              <a:spcBef>
                <a:spcPts val="0"/>
              </a:spcBef>
              <a:spcAft>
                <a:spcPts val="2400"/>
              </a:spcAft>
              <a:buSzPct val="100000"/>
              <a:buFont typeface="+mj-lt"/>
              <a:buAutoNum type="romanU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Early Bible translations favor physical departure</a:t>
            </a:r>
          </a:p>
          <a:p>
            <a:pPr marL="687388" indent="-687388">
              <a:spcBef>
                <a:spcPts val="0"/>
              </a:spcBef>
              <a:spcAft>
                <a:spcPts val="2400"/>
              </a:spcAft>
              <a:buSzPct val="100000"/>
              <a:buFont typeface="+mj-lt"/>
              <a:buAutoNum type="romanU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Physical departure is held by credible scholars</a:t>
            </a:r>
          </a:p>
        </p:txBody>
      </p:sp>
      <p:pic>
        <p:nvPicPr>
          <p:cNvPr id="5" name="Picture 4">
            <a:extLst>
              <a:ext uri="{FF2B5EF4-FFF2-40B4-BE49-F238E27FC236}">
                <a16:creationId xmlns:a16="http://schemas.microsoft.com/office/drawing/2014/main" id="{61568CF5-D210-44BD-A4DD-7423D6E226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13983" y="5105401"/>
            <a:ext cx="1316039"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1751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defTabSz="514350" eaLnBrk="1" hangingPunct="1">
              <a:spcBef>
                <a:spcPts val="0"/>
              </a:spcBef>
              <a:spcAft>
                <a:spcPts val="1200"/>
              </a:spcAft>
              <a:buNone/>
              <a:defRPr/>
            </a:pPr>
            <a:r>
              <a:rPr lang="en-US" sz="4000" kern="1200" dirty="0">
                <a:solidFill>
                  <a:srgbClr val="00FFFF"/>
                </a:solidFill>
                <a:ea typeface="+mj-ea"/>
                <a:cs typeface="Calibri" panose="020F0502020204030204" pitchFamily="34" charset="0"/>
              </a:rPr>
              <a:t>1 Thessalonians 4:16-18</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Lord Himself will descend from heaven with a shout, with the voice of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archangel and with the trumpet of God, and the dead in Christ will rise first.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we who are alive and remain will be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caught up [</a:t>
            </a:r>
            <a:r>
              <a:rPr lang="en-US"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harpazō</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together with them in the clouds to meet the Lord in the air, and so we shall always be with the Lord.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comfort one another with these words.</a:t>
            </a:r>
          </a:p>
        </p:txBody>
      </p:sp>
    </p:spTree>
    <p:extLst>
      <p:ext uri="{BB962C8B-B14F-4D97-AF65-F5344CB8AC3E}">
        <p14:creationId xmlns:p14="http://schemas.microsoft.com/office/powerpoint/2010/main" val="3694627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F45DB4-CDBC-49FB-891D-9E44C81B13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1" y="2"/>
            <a:ext cx="9144000" cy="3052118"/>
          </a:xfrm>
          <a:prstGeom prst="rect">
            <a:avLst/>
          </a:prstGeom>
        </p:spPr>
        <p:txBody>
          <a:bodyPr wrap="square">
            <a:spAutoFit/>
          </a:bodyPr>
          <a:lstStyle/>
          <a:p>
            <a:pPr algn="ctr" defTabSz="514350" eaLnBrk="1" hangingPunct="1">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and the man of lawlessness is revealed, the son of destruction.”</a:t>
            </a: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36395"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8797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9D0505D-B8B2-4A54-B139-D73DC20FD899}"/>
              </a:ext>
            </a:extLst>
          </p:cNvPr>
          <p:cNvGraphicFramePr>
            <a:graphicFrameLocks noGrp="1"/>
          </p:cNvGraphicFramePr>
          <p:nvPr>
            <p:extLst>
              <p:ext uri="{D42A27DB-BD31-4B8C-83A1-F6EECF244321}">
                <p14:modId xmlns:p14="http://schemas.microsoft.com/office/powerpoint/2010/main" val="1189124443"/>
              </p:ext>
            </p:extLst>
          </p:nvPr>
        </p:nvGraphicFramePr>
        <p:xfrm>
          <a:off x="457200" y="502920"/>
          <a:ext cx="8229600" cy="5852160"/>
        </p:xfrm>
        <a:graphic>
          <a:graphicData uri="http://schemas.openxmlformats.org/drawingml/2006/table">
            <a:tbl>
              <a:tblPr firstRow="1" bandRow="1">
                <a:tableStyleId>{073A0DAA-6AF3-43AB-8588-CEC1D06C72B9}</a:tableStyleId>
              </a:tblPr>
              <a:tblGrid>
                <a:gridCol w="4114800">
                  <a:extLst>
                    <a:ext uri="{9D8B030D-6E8A-4147-A177-3AD203B41FA5}">
                      <a16:colId xmlns:a16="http://schemas.microsoft.com/office/drawing/2014/main" val="1380849122"/>
                    </a:ext>
                  </a:extLst>
                </a:gridCol>
                <a:gridCol w="4114800">
                  <a:extLst>
                    <a:ext uri="{9D8B030D-6E8A-4147-A177-3AD203B41FA5}">
                      <a16:colId xmlns:a16="http://schemas.microsoft.com/office/drawing/2014/main" val="2171604778"/>
                    </a:ext>
                  </a:extLst>
                </a:gridCol>
              </a:tblGrid>
              <a:tr h="731520">
                <a:tc gridSpan="2">
                  <a:txBody>
                    <a:bodyPr/>
                    <a:lstStyle/>
                    <a:p>
                      <a:pPr algn="ct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Paul’s Various Rapture Terms</a:t>
                      </a:r>
                      <a:endParaRPr lang="en-US" dirty="0"/>
                    </a:p>
                  </a:txBody>
                  <a:tcPr anchor="ctr"/>
                </a:tc>
                <a:tc hMerge="1">
                  <a:txBody>
                    <a:bodyPr/>
                    <a:lstStyle/>
                    <a:p>
                      <a:endParaRPr lang="en-US" dirty="0"/>
                    </a:p>
                  </a:txBody>
                  <a:tcPr/>
                </a:tc>
                <a:extLst>
                  <a:ext uri="{0D108BD9-81ED-4DB2-BD59-A6C34878D82A}">
                    <a16:rowId xmlns:a16="http://schemas.microsoft.com/office/drawing/2014/main" val="1239235635"/>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parousia</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2 Thess. 2:1</a:t>
                      </a:r>
                      <a:endParaRPr lang="en-US" sz="2800" dirty="0"/>
                    </a:p>
                  </a:txBody>
                  <a:tcPr anchor="ctr"/>
                </a:tc>
                <a:extLst>
                  <a:ext uri="{0D108BD9-81ED-4DB2-BD59-A6C34878D82A}">
                    <a16:rowId xmlns:a16="http://schemas.microsoft.com/office/drawing/2014/main" val="1760694516"/>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episynagōgē</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2 Thess. 2:1</a:t>
                      </a:r>
                      <a:endParaRPr lang="en-US" sz="2800" dirty="0"/>
                    </a:p>
                  </a:txBody>
                  <a:tcPr anchor="ctr"/>
                </a:tc>
                <a:extLst>
                  <a:ext uri="{0D108BD9-81ED-4DB2-BD59-A6C34878D82A}">
                    <a16:rowId xmlns:a16="http://schemas.microsoft.com/office/drawing/2014/main" val="2219576520"/>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apokalypsis</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1 Cor. 1:7</a:t>
                      </a:r>
                      <a:endParaRPr lang="en-US" sz="2800" dirty="0"/>
                    </a:p>
                  </a:txBody>
                  <a:tcPr anchor="ctr"/>
                </a:tc>
                <a:extLst>
                  <a:ext uri="{0D108BD9-81ED-4DB2-BD59-A6C34878D82A}">
                    <a16:rowId xmlns:a16="http://schemas.microsoft.com/office/drawing/2014/main" val="2761719373"/>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epiphaneia</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Titus 2:13</a:t>
                      </a:r>
                      <a:endParaRPr lang="en-US" sz="2800" dirty="0"/>
                    </a:p>
                  </a:txBody>
                  <a:tcPr anchor="ctr"/>
                </a:tc>
                <a:extLst>
                  <a:ext uri="{0D108BD9-81ED-4DB2-BD59-A6C34878D82A}">
                    <a16:rowId xmlns:a16="http://schemas.microsoft.com/office/drawing/2014/main" val="2052818359"/>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rhyomai</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1 Thess. 1:10</a:t>
                      </a:r>
                      <a:endParaRPr lang="en-US" sz="2800" dirty="0"/>
                    </a:p>
                  </a:txBody>
                  <a:tcPr anchor="ctr"/>
                </a:tc>
                <a:extLst>
                  <a:ext uri="{0D108BD9-81ED-4DB2-BD59-A6C34878D82A}">
                    <a16:rowId xmlns:a16="http://schemas.microsoft.com/office/drawing/2014/main" val="1503851759"/>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harpazō</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1 Thess. 4:17</a:t>
                      </a:r>
                      <a:endParaRPr lang="en-US" sz="2800" dirty="0"/>
                    </a:p>
                  </a:txBody>
                  <a:tcPr anchor="ctr"/>
                </a:tc>
                <a:extLst>
                  <a:ext uri="{0D108BD9-81ED-4DB2-BD59-A6C34878D82A}">
                    <a16:rowId xmlns:a16="http://schemas.microsoft.com/office/drawing/2014/main" val="2922670412"/>
                  </a:ext>
                </a:extLst>
              </a:tr>
              <a:tr h="73152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800" i="1" dirty="0">
                          <a:effectLst/>
                          <a:latin typeface="Calibri" panose="020F0502020204030204" pitchFamily="34" charset="0"/>
                          <a:cs typeface="Calibri" panose="020F0502020204030204" pitchFamily="34" charset="0"/>
                        </a:rPr>
                        <a:t>apostasia</a:t>
                      </a:r>
                      <a:endParaRPr lang="en-US" sz="2800" dirty="0"/>
                    </a:p>
                  </a:txBody>
                  <a:tcPr anchor="ctr"/>
                </a:tc>
                <a:tc>
                  <a:txBody>
                    <a:bodyPr/>
                    <a:lstStyle/>
                    <a:p>
                      <a:pPr algn="ctr"/>
                      <a:r>
                        <a:rPr lang="en-US" sz="2800" dirty="0">
                          <a:effectLst/>
                          <a:latin typeface="Calibri" panose="020F0502020204030204" pitchFamily="34" charset="0"/>
                          <a:cs typeface="Calibri" panose="020F0502020204030204" pitchFamily="34" charset="0"/>
                        </a:rPr>
                        <a:t>2 Thess. 2:3a</a:t>
                      </a:r>
                      <a:endParaRPr lang="en-US" sz="2800" dirty="0"/>
                    </a:p>
                  </a:txBody>
                  <a:tcPr anchor="ctr"/>
                </a:tc>
                <a:extLst>
                  <a:ext uri="{0D108BD9-81ED-4DB2-BD59-A6C34878D82A}">
                    <a16:rowId xmlns:a16="http://schemas.microsoft.com/office/drawing/2014/main" val="3089917511"/>
                  </a:ext>
                </a:extLst>
              </a:tr>
            </a:tbl>
          </a:graphicData>
        </a:graphic>
      </p:graphicFrame>
      <p:pic>
        <p:nvPicPr>
          <p:cNvPr id="41989" name="Picture 4">
            <a:extLst>
              <a:ext uri="{FF2B5EF4-FFF2-40B4-BE49-F238E27FC236}">
                <a16:creationId xmlns:a16="http://schemas.microsoft.com/office/drawing/2014/main" id="{1C7F3FC4-8325-4713-B53D-36703AD8E6F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36020" y="2895600"/>
            <a:ext cx="147196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9395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Will the Rapture Take Place Relative to the Tribulation Period?</a:t>
            </a:r>
          </a:p>
        </p:txBody>
      </p:sp>
      <p:sp>
        <p:nvSpPr>
          <p:cNvPr id="19459" name="Rectangle 3"/>
          <p:cNvSpPr>
            <a:spLocks noGrp="1" noChangeArrowheads="1"/>
          </p:cNvSpPr>
          <p:nvPr>
            <p:ph idx="1"/>
          </p:nvPr>
        </p:nvSpPr>
        <p:spPr>
          <a:xfrm>
            <a:off x="1540331" y="1600200"/>
            <a:ext cx="6063343" cy="3200400"/>
          </a:xfrm>
        </p:spPr>
        <p:txBody>
          <a:bodyPr/>
          <a:lstStyle/>
          <a:p>
            <a:pPr marL="457200" indent="-457200" eaLnBrk="1" hangingPunct="1">
              <a:spcBef>
                <a:spcPts val="0"/>
              </a:spcBef>
              <a:spcAft>
                <a:spcPts val="2400"/>
              </a:spcAft>
              <a:buClr>
                <a:srgbClr val="00FFFF"/>
              </a:buClr>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Post-tribulation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Partial rapture theory</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5617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Exemption from Death </a:t>
            </a:r>
            <a:b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(1 Cor 15:54-56)</a:t>
            </a:r>
          </a:p>
        </p:txBody>
      </p:sp>
      <p:sp>
        <p:nvSpPr>
          <p:cNvPr id="13315" name="Rectangle 3"/>
          <p:cNvSpPr>
            <a:spLocks noGrp="1" noChangeArrowheads="1"/>
          </p:cNvSpPr>
          <p:nvPr>
            <p:ph type="body" sz="half" idx="1"/>
          </p:nvPr>
        </p:nvSpPr>
        <p:spPr>
          <a:xfrm>
            <a:off x="228600" y="1447800"/>
            <a:ext cx="5715000" cy="4953000"/>
          </a:xfrm>
        </p:spPr>
        <p:txBody>
          <a:bodyPr/>
          <a:lstStyle/>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Enoch (Gen 5:24)</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Elijah (2 Kings 2)</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Christ (Acts 1:11; Rev 12:5)</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Philip (Acts 8:39)                                 </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Paul (2 Cor 12:2, 4)</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(Rev 4:1-2)</a:t>
            </a:r>
          </a:p>
          <a:p>
            <a:pPr marL="457200" indent="-457200" eaLnBrk="1" hangingPunct="1">
              <a:lnSpc>
                <a:spcPct val="90000"/>
              </a:lnSpc>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Two witnesses (Rev 11:12)</a:t>
            </a:r>
          </a:p>
        </p:txBody>
      </p:sp>
      <p:pic>
        <p:nvPicPr>
          <p:cNvPr id="33796" name="Picture 5" descr="clip0105"/>
          <p:cNvPicPr>
            <a:picLocks noGrp="1" noChangeAspect="1" noChangeArrowheads="1"/>
          </p:cNvPicPr>
          <p:nvPr>
            <p:ph type="clipArt" sz="half" idx="2"/>
          </p:nvPr>
        </p:nvPicPr>
        <p:blipFill>
          <a:blip r:embed="rId2">
            <a:extLst>
              <a:ext uri="{28A0092B-C50C-407E-A947-70E740481C1C}">
                <a14:useLocalDpi xmlns:a14="http://schemas.microsoft.com/office/drawing/2010/main"/>
              </a:ext>
            </a:extLst>
          </a:blip>
          <a:srcRect/>
          <a:stretch>
            <a:fillRect/>
          </a:stretch>
        </p:blipFill>
        <p:spPr>
          <a:xfrm>
            <a:off x="5571176" y="1676400"/>
            <a:ext cx="3344224" cy="3200400"/>
          </a:xfrm>
          <a:prstGeom prst="ellipse">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CA0091-545A-4A7C-B950-EEA7695A45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8914" name="Rectangle 3"/>
          <p:cNvSpPr>
            <a:spLocks noChangeArrowheads="1"/>
          </p:cNvSpPr>
          <p:nvPr/>
        </p:nvSpPr>
        <p:spPr bwMode="auto">
          <a:xfrm>
            <a:off x="0" y="3"/>
            <a:ext cx="91440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1" hangingPunct="1">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Thessalonians 2:5</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 you not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remember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while I was still with you, I was telling you these things?”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923FA2F4-1BCD-49A4-82C1-56449B6551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70149" y="2133600"/>
            <a:ext cx="2203702" cy="2743200"/>
          </a:xfrm>
          <a:prstGeom prst="rect">
            <a:avLst/>
          </a:prstGeom>
        </p:spPr>
      </p:pic>
    </p:spTree>
    <p:extLst>
      <p:ext uri="{BB962C8B-B14F-4D97-AF65-F5344CB8AC3E}">
        <p14:creationId xmlns:p14="http://schemas.microsoft.com/office/powerpoint/2010/main" val="2614057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0" y="228600"/>
            <a:ext cx="9144000" cy="8382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114300" y="1066800"/>
            <a:ext cx="9029700" cy="4267200"/>
          </a:xfrm>
        </p:spPr>
        <p:txBody>
          <a:bodyPr/>
          <a:lstStyle/>
          <a:p>
            <a:pPr marL="687388" indent="-687388">
              <a:spcBef>
                <a:spcPts val="0"/>
              </a:spcBef>
              <a:spcAft>
                <a:spcPts val="2400"/>
              </a:spcAft>
              <a:buSzPct val="100000"/>
              <a:buFont typeface="+mj-lt"/>
              <a:buAutoNum type="romanUcPeriod" startAt="6"/>
              <a:defRPr/>
            </a:pPr>
            <a:r>
              <a:rPr lang="en-US" dirty="0">
                <a:effectLst>
                  <a:outerShdw blurRad="38100" dist="38100" dir="2700000" algn="tl">
                    <a:srgbClr val="000000">
                      <a:alpha val="43137"/>
                    </a:srgbClr>
                  </a:outerShdw>
                </a:effectLst>
                <a:cs typeface="Calibri" panose="020F0502020204030204" pitchFamily="34" charset="0"/>
              </a:rPr>
              <a:t>Extended context favors physical departure</a:t>
            </a:r>
          </a:p>
          <a:p>
            <a:pPr marL="687388" indent="-687388">
              <a:spcBef>
                <a:spcPts val="0"/>
              </a:spcBef>
              <a:spcAft>
                <a:spcPts val="2400"/>
              </a:spcAft>
              <a:buSzPct val="100000"/>
              <a:buFont typeface="+mj-lt"/>
              <a:buAutoNum type="romanUcPeriod" startAt="6"/>
              <a:defRPr/>
            </a:pPr>
            <a:r>
              <a:rPr lang="en-US" dirty="0">
                <a:effectLst>
                  <a:outerShdw blurRad="38100" dist="38100" dir="2700000" algn="tl">
                    <a:srgbClr val="000000">
                      <a:alpha val="43137"/>
                    </a:srgbClr>
                  </a:outerShdw>
                </a:effectLst>
                <a:cs typeface="Calibri" panose="020F0502020204030204" pitchFamily="34" charset="0"/>
              </a:rPr>
              <a:t>Immediate context favors physical departure</a:t>
            </a:r>
          </a:p>
          <a:p>
            <a:pPr marL="687388" indent="-687388">
              <a:spcBef>
                <a:spcPts val="0"/>
              </a:spcBef>
              <a:spcAft>
                <a:spcPts val="2400"/>
              </a:spcAft>
              <a:buSzPct val="100000"/>
              <a:buFont typeface="+mj-lt"/>
              <a:buAutoNum type="romanU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cs typeface="Calibri" panose="020F0502020204030204" pitchFamily="34" charset="0"/>
              </a:rPr>
              <a:t>2 Thess. 2:2 is a review course</a:t>
            </a:r>
          </a:p>
          <a:p>
            <a:pPr marL="687388" indent="-687388">
              <a:spcBef>
                <a:spcPts val="0"/>
              </a:spcBef>
              <a:spcAft>
                <a:spcPts val="2400"/>
              </a:spcAft>
              <a:buSzPct val="100000"/>
              <a:buFont typeface="+mj-lt"/>
              <a:buAutoNum type="romanUcPeriod" startAt="6"/>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Early Bible translations favor physical departure</a:t>
            </a:r>
          </a:p>
          <a:p>
            <a:pPr marL="687388" indent="-687388">
              <a:spcBef>
                <a:spcPts val="0"/>
              </a:spcBef>
              <a:spcAft>
                <a:spcPts val="2400"/>
              </a:spcAft>
              <a:buSzPct val="100000"/>
              <a:buFont typeface="+mj-lt"/>
              <a:buAutoNum type="romanU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Physical departure is held by credible scholars</a:t>
            </a:r>
          </a:p>
        </p:txBody>
      </p:sp>
      <p:pic>
        <p:nvPicPr>
          <p:cNvPr id="5" name="Picture 4">
            <a:extLst>
              <a:ext uri="{FF2B5EF4-FFF2-40B4-BE49-F238E27FC236}">
                <a16:creationId xmlns:a16="http://schemas.microsoft.com/office/drawing/2014/main" id="{61568CF5-D210-44BD-A4DD-7423D6E226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13983" y="5105401"/>
            <a:ext cx="1316039"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83025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13CC42A-8689-4622-8CF2-84D9749B3263}"/>
              </a:ext>
            </a:extLst>
          </p:cNvPr>
          <p:cNvGraphicFramePr>
            <a:graphicFrameLocks noGrp="1"/>
          </p:cNvGraphicFramePr>
          <p:nvPr>
            <p:ph idx="1"/>
            <p:extLst>
              <p:ext uri="{D42A27DB-BD31-4B8C-83A1-F6EECF244321}">
                <p14:modId xmlns:p14="http://schemas.microsoft.com/office/powerpoint/2010/main" val="2117085531"/>
              </p:ext>
            </p:extLst>
          </p:nvPr>
        </p:nvGraphicFramePr>
        <p:xfrm>
          <a:off x="457200" y="182860"/>
          <a:ext cx="8229600" cy="6492281"/>
        </p:xfrm>
        <a:graphic>
          <a:graphicData uri="http://schemas.openxmlformats.org/drawingml/2006/table">
            <a:tbl>
              <a:tblPr firstRow="1" bandRow="1">
                <a:tableStyleId>{073A0DAA-6AF3-43AB-8588-CEC1D06C72B9}</a:tableStyleId>
              </a:tblPr>
              <a:tblGrid>
                <a:gridCol w="1246910">
                  <a:extLst>
                    <a:ext uri="{9D8B030D-6E8A-4147-A177-3AD203B41FA5}">
                      <a16:colId xmlns:a16="http://schemas.microsoft.com/office/drawing/2014/main" val="20000"/>
                    </a:ext>
                  </a:extLst>
                </a:gridCol>
                <a:gridCol w="3491345">
                  <a:extLst>
                    <a:ext uri="{9D8B030D-6E8A-4147-A177-3AD203B41FA5}">
                      <a16:colId xmlns:a16="http://schemas.microsoft.com/office/drawing/2014/main" val="20001"/>
                    </a:ext>
                  </a:extLst>
                </a:gridCol>
                <a:gridCol w="3491345">
                  <a:extLst>
                    <a:ext uri="{9D8B030D-6E8A-4147-A177-3AD203B41FA5}">
                      <a16:colId xmlns:a16="http://schemas.microsoft.com/office/drawing/2014/main" val="20002"/>
                    </a:ext>
                  </a:extLst>
                </a:gridCol>
              </a:tblGrid>
              <a:tr h="579133">
                <a:tc gridSpan="3">
                  <a:txBody>
                    <a:bodyPr/>
                    <a:lstStyle/>
                    <a:p>
                      <a:pPr algn="ctr"/>
                      <a:r>
                        <a:rPr lang="en-US" sz="3200" b="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“Departing First” or “Falling Away”</a:t>
                      </a:r>
                    </a:p>
                  </a:txBody>
                  <a:tcPr marT="45727" marB="45727" anchor="ctr"/>
                </a:tc>
                <a:tc hMerge="1">
                  <a:txBody>
                    <a:bodyPr/>
                    <a:lstStyle/>
                    <a:p>
                      <a:endParaRPr lang="en-US" sz="2800" dirty="0"/>
                    </a:p>
                  </a:txBody>
                  <a:tcPr marT="45726" marB="45726"/>
                </a:tc>
                <a:tc hMerge="1">
                  <a:txBody>
                    <a:bodyPr/>
                    <a:lstStyle/>
                    <a:p>
                      <a:endParaRPr lang="en-US" sz="2800" dirty="0"/>
                    </a:p>
                  </a:txBody>
                  <a:tcPr marT="45726" marB="45726"/>
                </a:tc>
                <a:extLst>
                  <a:ext uri="{0D108BD9-81ED-4DB2-BD59-A6C34878D82A}">
                    <a16:rowId xmlns:a16="http://schemas.microsoft.com/office/drawing/2014/main" val="3394375327"/>
                  </a:ext>
                </a:extLst>
              </a:tr>
              <a:tr h="518173">
                <a:tc>
                  <a:txBody>
                    <a:bodyPr/>
                    <a:lstStyle/>
                    <a:p>
                      <a:pPr algn="ctr"/>
                      <a:r>
                        <a:rPr lang="en-US" sz="2800" dirty="0">
                          <a:solidFill>
                            <a:srgbClr val="C00000"/>
                          </a:solidFill>
                          <a:latin typeface="Calibri" panose="020F0502020204030204" pitchFamily="34" charset="0"/>
                          <a:cs typeface="Calibri" panose="020F0502020204030204" pitchFamily="34" charset="0"/>
                        </a:rPr>
                        <a:t>Year</a:t>
                      </a:r>
                    </a:p>
                  </a:txBody>
                  <a:tcPr marT="45727" marB="45727" anchor="ctr"/>
                </a:tc>
                <a:tc>
                  <a:txBody>
                    <a:bodyPr/>
                    <a:lstStyle/>
                    <a:p>
                      <a:pPr algn="ctr"/>
                      <a:r>
                        <a:rPr lang="en-US" sz="2800" dirty="0">
                          <a:solidFill>
                            <a:srgbClr val="C00000"/>
                          </a:solidFill>
                          <a:latin typeface="Calibri" panose="020F0502020204030204" pitchFamily="34" charset="0"/>
                          <a:cs typeface="Calibri" panose="020F0502020204030204" pitchFamily="34" charset="0"/>
                        </a:rPr>
                        <a:t>Bible</a:t>
                      </a:r>
                    </a:p>
                  </a:txBody>
                  <a:tcPr marT="45727" marB="45727" anchor="ctr"/>
                </a:tc>
                <a:tc>
                  <a:txBody>
                    <a:bodyPr/>
                    <a:lstStyle/>
                    <a:p>
                      <a:pPr algn="ctr"/>
                      <a:r>
                        <a:rPr lang="en-US" sz="2800" dirty="0">
                          <a:solidFill>
                            <a:srgbClr val="C00000"/>
                          </a:solidFill>
                          <a:latin typeface="Calibri" panose="020F0502020204030204" pitchFamily="34" charset="0"/>
                          <a:cs typeface="Calibri" panose="020F0502020204030204" pitchFamily="34" charset="0"/>
                        </a:rPr>
                        <a:t>Translation</a:t>
                      </a:r>
                    </a:p>
                  </a:txBody>
                  <a:tcPr marT="45727" marB="45727" anchor="ctr"/>
                </a:tc>
                <a:extLst>
                  <a:ext uri="{0D108BD9-81ED-4DB2-BD59-A6C34878D82A}">
                    <a16:rowId xmlns:a16="http://schemas.microsoft.com/office/drawing/2014/main" val="10000"/>
                  </a:ext>
                </a:extLst>
              </a:tr>
              <a:tr h="548640">
                <a:tc>
                  <a:txBody>
                    <a:bodyPr/>
                    <a:lstStyle/>
                    <a:p>
                      <a:pPr algn="ctr"/>
                      <a:r>
                        <a:rPr lang="en-US" sz="2600" dirty="0">
                          <a:latin typeface="Calibri" panose="020F0502020204030204" pitchFamily="34" charset="0"/>
                          <a:cs typeface="Calibri" panose="020F0502020204030204" pitchFamily="34" charset="0"/>
                        </a:rPr>
                        <a:t>1384</a:t>
                      </a:r>
                    </a:p>
                  </a:txBody>
                  <a:tcPr marT="45727" marB="45727" anchor="ctr"/>
                </a:tc>
                <a:tc>
                  <a:txBody>
                    <a:bodyPr/>
                    <a:lstStyle/>
                    <a:p>
                      <a:r>
                        <a:rPr lang="en-US" sz="2600" dirty="0">
                          <a:latin typeface="Calibri" panose="020F0502020204030204" pitchFamily="34" charset="0"/>
                          <a:cs typeface="Calibri" panose="020F0502020204030204" pitchFamily="34" charset="0"/>
                        </a:rPr>
                        <a:t>Wycliffe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Departynge</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1"/>
                  </a:ext>
                </a:extLst>
              </a:tr>
              <a:tr h="548640">
                <a:tc>
                  <a:txBody>
                    <a:bodyPr/>
                    <a:lstStyle/>
                    <a:p>
                      <a:pPr algn="ctr"/>
                      <a:r>
                        <a:rPr lang="en-US" sz="2600" dirty="0">
                          <a:latin typeface="Calibri" panose="020F0502020204030204" pitchFamily="34" charset="0"/>
                          <a:cs typeface="Calibri" panose="020F0502020204030204" pitchFamily="34" charset="0"/>
                        </a:rPr>
                        <a:t>1526</a:t>
                      </a:r>
                    </a:p>
                  </a:txBody>
                  <a:tcPr marT="45727" marB="45727" anchor="ctr"/>
                </a:tc>
                <a:tc>
                  <a:txBody>
                    <a:bodyPr/>
                    <a:lstStyle/>
                    <a:p>
                      <a:r>
                        <a:rPr lang="en-US" sz="2600" dirty="0">
                          <a:latin typeface="Calibri" panose="020F0502020204030204" pitchFamily="34" charset="0"/>
                          <a:cs typeface="Calibri" panose="020F0502020204030204" pitchFamily="34" charset="0"/>
                        </a:rPr>
                        <a:t>Tyndale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Departynge</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2"/>
                  </a:ext>
                </a:extLst>
              </a:tr>
              <a:tr h="548640">
                <a:tc>
                  <a:txBody>
                    <a:bodyPr/>
                    <a:lstStyle/>
                    <a:p>
                      <a:pPr algn="ctr"/>
                      <a:r>
                        <a:rPr lang="en-US" sz="2600" dirty="0">
                          <a:latin typeface="Calibri" panose="020F0502020204030204" pitchFamily="34" charset="0"/>
                          <a:cs typeface="Calibri" panose="020F0502020204030204" pitchFamily="34" charset="0"/>
                        </a:rPr>
                        <a:t>1535</a:t>
                      </a:r>
                    </a:p>
                  </a:txBody>
                  <a:tcPr marT="45727" marB="45727" anchor="ctr"/>
                </a:tc>
                <a:tc>
                  <a:txBody>
                    <a:bodyPr/>
                    <a:lstStyle/>
                    <a:p>
                      <a:r>
                        <a:rPr lang="en-US" sz="2600" dirty="0">
                          <a:latin typeface="Calibri" panose="020F0502020204030204" pitchFamily="34" charset="0"/>
                          <a:cs typeface="Calibri" panose="020F0502020204030204" pitchFamily="34" charset="0"/>
                        </a:rPr>
                        <a:t>Coverdale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Departynge</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3"/>
                  </a:ext>
                </a:extLst>
              </a:tr>
              <a:tr h="548640">
                <a:tc>
                  <a:txBody>
                    <a:bodyPr/>
                    <a:lstStyle/>
                    <a:p>
                      <a:pPr algn="ctr"/>
                      <a:r>
                        <a:rPr lang="en-US" sz="2600" dirty="0">
                          <a:latin typeface="Calibri" panose="020F0502020204030204" pitchFamily="34" charset="0"/>
                          <a:cs typeface="Calibri" panose="020F0502020204030204" pitchFamily="34" charset="0"/>
                        </a:rPr>
                        <a:t>1539</a:t>
                      </a:r>
                    </a:p>
                  </a:txBody>
                  <a:tcPr marT="45727" marB="45727" anchor="ctr"/>
                </a:tc>
                <a:tc>
                  <a:txBody>
                    <a:bodyPr/>
                    <a:lstStyle/>
                    <a:p>
                      <a:r>
                        <a:rPr lang="en-US" sz="2600" dirty="0">
                          <a:latin typeface="Calibri" panose="020F0502020204030204" pitchFamily="34" charset="0"/>
                          <a:cs typeface="Calibri" panose="020F0502020204030204" pitchFamily="34" charset="0"/>
                        </a:rPr>
                        <a:t>Crammer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Departing</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4"/>
                  </a:ext>
                </a:extLst>
              </a:tr>
              <a:tr h="548640">
                <a:tc>
                  <a:txBody>
                    <a:bodyPr/>
                    <a:lstStyle/>
                    <a:p>
                      <a:pPr algn="ctr"/>
                      <a:r>
                        <a:rPr lang="en-US" sz="2600" dirty="0">
                          <a:latin typeface="Calibri" panose="020F0502020204030204" pitchFamily="34" charset="0"/>
                          <a:cs typeface="Calibri" panose="020F0502020204030204" pitchFamily="34" charset="0"/>
                        </a:rPr>
                        <a:t>1576</a:t>
                      </a:r>
                    </a:p>
                  </a:txBody>
                  <a:tcPr marT="45727" marB="45727" anchor="ctr"/>
                </a:tc>
                <a:tc>
                  <a:txBody>
                    <a:bodyPr/>
                    <a:lstStyle/>
                    <a:p>
                      <a:r>
                        <a:rPr lang="en-US" sz="2600" dirty="0">
                          <a:latin typeface="Calibri" panose="020F0502020204030204" pitchFamily="34" charset="0"/>
                          <a:cs typeface="Calibri" panose="020F0502020204030204" pitchFamily="34" charset="0"/>
                        </a:rPr>
                        <a:t>Breeches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Departing</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5"/>
                  </a:ext>
                </a:extLst>
              </a:tr>
              <a:tr h="548640">
                <a:tc>
                  <a:txBody>
                    <a:bodyPr/>
                    <a:lstStyle/>
                    <a:p>
                      <a:pPr algn="ctr"/>
                      <a:r>
                        <a:rPr lang="en-US" sz="2600" dirty="0">
                          <a:latin typeface="Calibri" panose="020F0502020204030204" pitchFamily="34" charset="0"/>
                          <a:cs typeface="Calibri" panose="020F0502020204030204" pitchFamily="34" charset="0"/>
                        </a:rPr>
                        <a:t>1583</a:t>
                      </a:r>
                    </a:p>
                  </a:txBody>
                  <a:tcPr marT="45727" marB="45727" anchor="ctr"/>
                </a:tc>
                <a:tc>
                  <a:txBody>
                    <a:bodyPr/>
                    <a:lstStyle/>
                    <a:p>
                      <a:r>
                        <a:rPr lang="en-US" sz="2600" dirty="0">
                          <a:latin typeface="Calibri" panose="020F0502020204030204" pitchFamily="34" charset="0"/>
                          <a:cs typeface="Calibri" panose="020F0502020204030204" pitchFamily="34" charset="0"/>
                        </a:rPr>
                        <a:t>Beeza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Departing</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6"/>
                  </a:ext>
                </a:extLst>
              </a:tr>
              <a:tr h="548640">
                <a:tc>
                  <a:txBody>
                    <a:bodyPr/>
                    <a:lstStyle/>
                    <a:p>
                      <a:pPr algn="ctr"/>
                      <a:r>
                        <a:rPr lang="en-US" sz="2600" dirty="0">
                          <a:latin typeface="Calibri" panose="020F0502020204030204" pitchFamily="34" charset="0"/>
                          <a:cs typeface="Calibri" panose="020F0502020204030204" pitchFamily="34" charset="0"/>
                        </a:rPr>
                        <a:t>1608</a:t>
                      </a:r>
                    </a:p>
                  </a:txBody>
                  <a:tcPr marT="45727" marB="45727" anchor="ctr"/>
                </a:tc>
                <a:tc>
                  <a:txBody>
                    <a:bodyPr/>
                    <a:lstStyle/>
                    <a:p>
                      <a:r>
                        <a:rPr lang="en-US" sz="2600" dirty="0">
                          <a:latin typeface="Calibri" panose="020F0502020204030204" pitchFamily="34" charset="0"/>
                          <a:cs typeface="Calibri" panose="020F0502020204030204" pitchFamily="34" charset="0"/>
                        </a:rPr>
                        <a:t>Geneva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Departing</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7"/>
                  </a:ext>
                </a:extLst>
              </a:tr>
              <a:tr h="548640">
                <a:tc>
                  <a:txBody>
                    <a:bodyPr/>
                    <a:lstStyle/>
                    <a:p>
                      <a:pPr algn="ctr"/>
                      <a:r>
                        <a:rPr lang="en-US" sz="2600" dirty="0">
                          <a:latin typeface="Calibri" panose="020F0502020204030204" pitchFamily="34" charset="0"/>
                          <a:cs typeface="Calibri" panose="020F0502020204030204" pitchFamily="34" charset="0"/>
                        </a:rPr>
                        <a:t>1576</a:t>
                      </a:r>
                    </a:p>
                  </a:txBody>
                  <a:tcPr marT="45727" marB="45727" anchor="ctr"/>
                </a:tc>
                <a:tc>
                  <a:txBody>
                    <a:bodyPr/>
                    <a:lstStyle/>
                    <a:p>
                      <a:r>
                        <a:rPr lang="en-US" sz="2600" dirty="0">
                          <a:latin typeface="Calibri" panose="020F0502020204030204" pitchFamily="34" charset="0"/>
                          <a:cs typeface="Calibri" panose="020F0502020204030204" pitchFamily="34" charset="0"/>
                        </a:rPr>
                        <a:t>Rheims Bible</a:t>
                      </a:r>
                    </a:p>
                  </a:txBody>
                  <a:tcPr marT="45727" marB="45727" anchor="ctr"/>
                </a:tc>
                <a:tc>
                  <a:txBody>
                    <a:bodyPr/>
                    <a:lstStyle/>
                    <a:p>
                      <a:r>
                        <a:rPr lang="en-US" sz="2600" b="1" kern="1200" dirty="0">
                          <a:solidFill>
                            <a:srgbClr val="C00000"/>
                          </a:solidFill>
                          <a:latin typeface="Calibri" panose="020F0502020204030204" pitchFamily="34" charset="0"/>
                          <a:ea typeface="+mn-ea"/>
                          <a:cs typeface="Calibri" panose="020F0502020204030204" pitchFamily="34" charset="0"/>
                        </a:rPr>
                        <a:t>The Protestant “Revolt”</a:t>
                      </a:r>
                    </a:p>
                  </a:txBody>
                  <a:tcPr marT="45727" marB="45727" anchor="ctr"/>
                </a:tc>
                <a:extLst>
                  <a:ext uri="{0D108BD9-81ED-4DB2-BD59-A6C34878D82A}">
                    <a16:rowId xmlns:a16="http://schemas.microsoft.com/office/drawing/2014/main" val="1896520417"/>
                  </a:ext>
                </a:extLst>
              </a:tr>
              <a:tr h="548640">
                <a:tc>
                  <a:txBody>
                    <a:bodyPr/>
                    <a:lstStyle/>
                    <a:p>
                      <a:pPr algn="ctr"/>
                      <a:r>
                        <a:rPr lang="en-US" sz="2600" dirty="0">
                          <a:latin typeface="Calibri" panose="020F0502020204030204" pitchFamily="34" charset="0"/>
                          <a:cs typeface="Calibri" panose="020F0502020204030204" pitchFamily="34" charset="0"/>
                        </a:rPr>
                        <a:t>1611</a:t>
                      </a:r>
                    </a:p>
                  </a:txBody>
                  <a:tcPr marT="45727" marB="45727" anchor="ctr"/>
                </a:tc>
                <a:tc>
                  <a:txBody>
                    <a:bodyPr/>
                    <a:lstStyle/>
                    <a:p>
                      <a:r>
                        <a:rPr lang="en-US" sz="2600" dirty="0">
                          <a:latin typeface="Calibri" panose="020F0502020204030204" pitchFamily="34" charset="0"/>
                          <a:cs typeface="Calibri" panose="020F0502020204030204" pitchFamily="34" charset="0"/>
                        </a:rPr>
                        <a:t>King James V.</a:t>
                      </a:r>
                    </a:p>
                  </a:txBody>
                  <a:tcPr marT="45727" marB="45727" anchor="ctr"/>
                </a:tc>
                <a:tc>
                  <a:txBody>
                    <a:bodyPr/>
                    <a:lstStyle/>
                    <a:p>
                      <a:r>
                        <a:rPr lang="en-US" sz="2600" b="1" kern="1200" dirty="0">
                          <a:solidFill>
                            <a:srgbClr val="C00000"/>
                          </a:solidFill>
                          <a:latin typeface="Calibri" panose="020F0502020204030204" pitchFamily="34" charset="0"/>
                          <a:ea typeface="+mn-ea"/>
                          <a:cs typeface="Calibri" panose="020F0502020204030204" pitchFamily="34" charset="0"/>
                        </a:rPr>
                        <a:t>Falling Away</a:t>
                      </a:r>
                    </a:p>
                  </a:txBody>
                  <a:tcPr marT="45727" marB="45727" anchor="ctr"/>
                </a:tc>
                <a:extLst>
                  <a:ext uri="{0D108BD9-81ED-4DB2-BD59-A6C34878D82A}">
                    <a16:rowId xmlns:a16="http://schemas.microsoft.com/office/drawing/2014/main" val="10008"/>
                  </a:ext>
                </a:extLst>
              </a:tr>
              <a:tr h="457213">
                <a:tc gridSpan="3">
                  <a:txBody>
                    <a:bodyPr/>
                    <a:lstStyle/>
                    <a:p>
                      <a:pPr algn="ctr"/>
                      <a:r>
                        <a:rPr lang="en-US" sz="2000" dirty="0">
                          <a:latin typeface="Calibri" panose="020F0502020204030204" pitchFamily="34" charset="0"/>
                          <a:cs typeface="Calibri" panose="020F0502020204030204" pitchFamily="34" charset="0"/>
                        </a:rPr>
                        <a:t>House, When the Trumpet Sounds, p. 270.</a:t>
                      </a:r>
                    </a:p>
                  </a:txBody>
                  <a:tcPr marT="45727" marB="45727" anchor="ctr"/>
                </a:tc>
                <a:tc hMerge="1">
                  <a:txBody>
                    <a:bodyPr/>
                    <a:lstStyle/>
                    <a:p>
                      <a:endParaRPr lang="en-US" sz="3200" dirty="0">
                        <a:latin typeface="Calibri" panose="020F0502020204030204" pitchFamily="34" charset="0"/>
                        <a:cs typeface="Calibri" panose="020F0502020204030204" pitchFamily="34" charset="0"/>
                      </a:endParaRPr>
                    </a:p>
                  </a:txBody>
                  <a:tcPr marT="45726" marB="45726"/>
                </a:tc>
                <a:tc hMerge="1">
                  <a:txBody>
                    <a:bodyPr/>
                    <a:lstStyle/>
                    <a:p>
                      <a:endParaRPr lang="en-US" sz="3200" dirty="0">
                        <a:latin typeface="Calibri" panose="020F0502020204030204" pitchFamily="34" charset="0"/>
                        <a:cs typeface="Calibri" panose="020F0502020204030204" pitchFamily="34" charset="0"/>
                      </a:endParaRPr>
                    </a:p>
                  </a:txBody>
                  <a:tcPr marT="45726" marB="45726"/>
                </a:tc>
                <a:extLst>
                  <a:ext uri="{0D108BD9-81ED-4DB2-BD59-A6C34878D82A}">
                    <a16:rowId xmlns:a16="http://schemas.microsoft.com/office/drawing/2014/main" val="2442827259"/>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237A02-4506-4DEA-850E-782E256D1E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1" y="2"/>
            <a:ext cx="9144000" cy="3570208"/>
          </a:xfrm>
          <a:prstGeom prst="rect">
            <a:avLst/>
          </a:prstGeom>
        </p:spPr>
        <p:txBody>
          <a:bodyPr wrap="square">
            <a:spAutoFit/>
          </a:bodyPr>
          <a:lstStyle/>
          <a:p>
            <a:pPr algn="ctr">
              <a:spcBef>
                <a:spcPts val="0"/>
              </a:spcBef>
              <a:spcAft>
                <a:spcPts val="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2:3</a:t>
            </a:r>
          </a:p>
          <a:p>
            <a:pPr algn="ctr">
              <a:spcBef>
                <a:spcPts val="0"/>
              </a:spcBef>
              <a:spcAft>
                <a:spcPts val="12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Rheims Bible 1576</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man deceive you by any means, for unless there come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revolt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first, and the man of sin be revealed, the son of perdition.”</a:t>
            </a: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36395"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00924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0B8565-788C-4DAC-989C-ED20DC4BFBB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8"/>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3:1-2</a:t>
            </a:r>
          </a:p>
          <a:p>
            <a:pPr algn="just">
              <a:spcBef>
                <a:spcPts val="0"/>
              </a:spcBef>
              <a:spcAft>
                <a:spcPts val="0"/>
              </a:spcAft>
            </a:pPr>
            <a:r>
              <a:rPr lang="en-US" altLang="en-US" sz="3600" kern="0" dirty="0">
                <a:latin typeface="Calibri" panose="020F0502020204030204" pitchFamily="34" charset="0"/>
              </a:rPr>
              <a:t>“</a:t>
            </a:r>
            <a:r>
              <a:rPr lang="en-US" sz="3600" dirty="0">
                <a:latin typeface="Calibri" panose="020F0502020204030204" pitchFamily="34" charset="0"/>
              </a:rPr>
              <a:t>Now in those days John the Baptist came, preaching in the wilderness of Judea, saying, ‘</a:t>
            </a:r>
            <a:r>
              <a:rPr lang="en-US" sz="3600" b="1" u="sng" dirty="0">
                <a:solidFill>
                  <a:srgbClr val="FFFFCC"/>
                </a:solidFill>
                <a:latin typeface="Calibri" panose="020F0502020204030204" pitchFamily="34" charset="0"/>
              </a:rPr>
              <a:t>Repent [</a:t>
            </a:r>
            <a:r>
              <a:rPr lang="en-US" sz="3600" b="1" i="1" u="sng" dirty="0" err="1">
                <a:solidFill>
                  <a:srgbClr val="FFFFCC"/>
                </a:solidFill>
                <a:latin typeface="Calibri" panose="020F0502020204030204" pitchFamily="34" charset="0"/>
              </a:rPr>
              <a:t>metanoeō</a:t>
            </a:r>
            <a:r>
              <a:rPr lang="en-US" sz="3600" b="1" u="sng" dirty="0">
                <a:solidFill>
                  <a:srgbClr val="FFFFCC"/>
                </a:solidFill>
                <a:latin typeface="Calibri" panose="020F0502020204030204" pitchFamily="34" charset="0"/>
              </a:rPr>
              <a:t>], for the kingdom of heaven is at hand</a:t>
            </a:r>
            <a:r>
              <a:rPr lang="en-US" sz="3600" dirty="0">
                <a:latin typeface="Calibri" panose="020F0502020204030204" pitchFamily="34" charset="0"/>
              </a:rPr>
              <a:t>.”</a:t>
            </a:r>
          </a:p>
        </p:txBody>
      </p:sp>
    </p:spTree>
    <p:extLst>
      <p:ext uri="{BB962C8B-B14F-4D97-AF65-F5344CB8AC3E}">
        <p14:creationId xmlns:p14="http://schemas.microsoft.com/office/powerpoint/2010/main" val="26249940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1B4EAB-9D70-4BB4-895B-650B1BBBD4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8"/>
          </a:xfrm>
          <a:prstGeom prst="rect">
            <a:avLst/>
          </a:prstGeom>
        </p:spPr>
      </p:pic>
      <p:sp>
        <p:nvSpPr>
          <p:cNvPr id="134147" name="Rectangle 1"/>
          <p:cNvSpPr>
            <a:spLocks noChangeArrowheads="1"/>
          </p:cNvSpPr>
          <p:nvPr/>
        </p:nvSpPr>
        <p:spPr bwMode="auto">
          <a:xfrm>
            <a:off x="0" y="0"/>
            <a:ext cx="9144000" cy="3016210"/>
          </a:xfrm>
          <a:prstGeom prst="rect">
            <a:avLst/>
          </a:prstGeom>
          <a:noFill/>
          <a:ln w="28575">
            <a:noFill/>
            <a:miter lim="800000"/>
            <a:headEnd/>
            <a:tailEnd/>
          </a:ln>
        </p:spPr>
        <p:txBody>
          <a:bodyPr wrap="square">
            <a:spAutoFit/>
          </a:bodyPr>
          <a:lstStyle/>
          <a:p>
            <a:pPr algn="ctr">
              <a:spcBef>
                <a:spcPts val="0"/>
              </a:spcBef>
              <a:spcAft>
                <a:spcPts val="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3:1-2</a:t>
            </a:r>
          </a:p>
          <a:p>
            <a:pPr algn="ctr">
              <a:spcBef>
                <a:spcPts val="0"/>
              </a:spcBef>
              <a:spcAft>
                <a:spcPts val="12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Rheims Bible 1576</a:t>
            </a:r>
          </a:p>
          <a:p>
            <a:pPr algn="just">
              <a:spcBef>
                <a:spcPts val="0"/>
              </a:spcBef>
              <a:spcAft>
                <a:spcPts val="0"/>
              </a:spcAft>
            </a:pPr>
            <a:r>
              <a:rPr lang="en-US" altLang="en-US" sz="3600" dirty="0">
                <a:latin typeface="Calibri" panose="020F0502020204030204" pitchFamily="34" charset="0"/>
              </a:rPr>
              <a:t>“</a:t>
            </a:r>
            <a:r>
              <a:rPr lang="en-US" sz="3600" dirty="0">
                <a:latin typeface="Calibri" panose="020F0502020204030204" pitchFamily="34" charset="0"/>
              </a:rPr>
              <a:t>AND in those days cometh John the Baptist preaching in the desert of Judea. And saying: </a:t>
            </a:r>
            <a:r>
              <a:rPr lang="en-US" sz="3600" b="1" u="sng" dirty="0">
                <a:solidFill>
                  <a:srgbClr val="FFFFCC"/>
                </a:solidFill>
                <a:latin typeface="Calibri" panose="020F0502020204030204" pitchFamily="34" charset="0"/>
              </a:rPr>
              <a:t>Do penance</a:t>
            </a:r>
            <a:r>
              <a:rPr lang="en-US" sz="3600" dirty="0">
                <a:latin typeface="Calibri" panose="020F0502020204030204" pitchFamily="34" charset="0"/>
              </a:rPr>
              <a:t>: for the kingdom of heaven is at hand.”</a:t>
            </a:r>
          </a:p>
        </p:txBody>
      </p:sp>
    </p:spTree>
    <p:extLst>
      <p:ext uri="{BB962C8B-B14F-4D97-AF65-F5344CB8AC3E}">
        <p14:creationId xmlns:p14="http://schemas.microsoft.com/office/powerpoint/2010/main" val="36705465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13CC42A-8689-4622-8CF2-84D9749B3263}"/>
              </a:ext>
            </a:extLst>
          </p:cNvPr>
          <p:cNvGraphicFramePr>
            <a:graphicFrameLocks noGrp="1"/>
          </p:cNvGraphicFramePr>
          <p:nvPr>
            <p:ph idx="1"/>
          </p:nvPr>
        </p:nvGraphicFramePr>
        <p:xfrm>
          <a:off x="457200" y="182860"/>
          <a:ext cx="8229600" cy="6492281"/>
        </p:xfrm>
        <a:graphic>
          <a:graphicData uri="http://schemas.openxmlformats.org/drawingml/2006/table">
            <a:tbl>
              <a:tblPr firstRow="1" bandRow="1">
                <a:tableStyleId>{073A0DAA-6AF3-43AB-8588-CEC1D06C72B9}</a:tableStyleId>
              </a:tblPr>
              <a:tblGrid>
                <a:gridCol w="1246910">
                  <a:extLst>
                    <a:ext uri="{9D8B030D-6E8A-4147-A177-3AD203B41FA5}">
                      <a16:colId xmlns:a16="http://schemas.microsoft.com/office/drawing/2014/main" val="20000"/>
                    </a:ext>
                  </a:extLst>
                </a:gridCol>
                <a:gridCol w="3491345">
                  <a:extLst>
                    <a:ext uri="{9D8B030D-6E8A-4147-A177-3AD203B41FA5}">
                      <a16:colId xmlns:a16="http://schemas.microsoft.com/office/drawing/2014/main" val="20001"/>
                    </a:ext>
                  </a:extLst>
                </a:gridCol>
                <a:gridCol w="3491345">
                  <a:extLst>
                    <a:ext uri="{9D8B030D-6E8A-4147-A177-3AD203B41FA5}">
                      <a16:colId xmlns:a16="http://schemas.microsoft.com/office/drawing/2014/main" val="20002"/>
                    </a:ext>
                  </a:extLst>
                </a:gridCol>
              </a:tblGrid>
              <a:tr h="579133">
                <a:tc gridSpan="3">
                  <a:txBody>
                    <a:bodyPr/>
                    <a:lstStyle/>
                    <a:p>
                      <a:pPr algn="ctr"/>
                      <a:r>
                        <a:rPr lang="en-US" sz="3200" b="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“Departing First” or “Falling Away”</a:t>
                      </a:r>
                    </a:p>
                  </a:txBody>
                  <a:tcPr marT="45727" marB="45727" anchor="ctr"/>
                </a:tc>
                <a:tc hMerge="1">
                  <a:txBody>
                    <a:bodyPr/>
                    <a:lstStyle/>
                    <a:p>
                      <a:endParaRPr lang="en-US" sz="2800" dirty="0"/>
                    </a:p>
                  </a:txBody>
                  <a:tcPr marT="45726" marB="45726"/>
                </a:tc>
                <a:tc hMerge="1">
                  <a:txBody>
                    <a:bodyPr/>
                    <a:lstStyle/>
                    <a:p>
                      <a:endParaRPr lang="en-US" sz="2800" dirty="0"/>
                    </a:p>
                  </a:txBody>
                  <a:tcPr marT="45726" marB="45726"/>
                </a:tc>
                <a:extLst>
                  <a:ext uri="{0D108BD9-81ED-4DB2-BD59-A6C34878D82A}">
                    <a16:rowId xmlns:a16="http://schemas.microsoft.com/office/drawing/2014/main" val="3394375327"/>
                  </a:ext>
                </a:extLst>
              </a:tr>
              <a:tr h="518173">
                <a:tc>
                  <a:txBody>
                    <a:bodyPr/>
                    <a:lstStyle/>
                    <a:p>
                      <a:pPr algn="ctr"/>
                      <a:r>
                        <a:rPr lang="en-US" sz="2800" dirty="0">
                          <a:solidFill>
                            <a:srgbClr val="C00000"/>
                          </a:solidFill>
                          <a:latin typeface="Calibri" panose="020F0502020204030204" pitchFamily="34" charset="0"/>
                          <a:cs typeface="Calibri" panose="020F0502020204030204" pitchFamily="34" charset="0"/>
                        </a:rPr>
                        <a:t>Year</a:t>
                      </a:r>
                    </a:p>
                  </a:txBody>
                  <a:tcPr marT="45727" marB="45727" anchor="ctr"/>
                </a:tc>
                <a:tc>
                  <a:txBody>
                    <a:bodyPr/>
                    <a:lstStyle/>
                    <a:p>
                      <a:pPr algn="ctr"/>
                      <a:r>
                        <a:rPr lang="en-US" sz="2800" dirty="0">
                          <a:solidFill>
                            <a:srgbClr val="C00000"/>
                          </a:solidFill>
                          <a:latin typeface="Calibri" panose="020F0502020204030204" pitchFamily="34" charset="0"/>
                          <a:cs typeface="Calibri" panose="020F0502020204030204" pitchFamily="34" charset="0"/>
                        </a:rPr>
                        <a:t>Bible</a:t>
                      </a:r>
                    </a:p>
                  </a:txBody>
                  <a:tcPr marT="45727" marB="45727" anchor="ctr"/>
                </a:tc>
                <a:tc>
                  <a:txBody>
                    <a:bodyPr/>
                    <a:lstStyle/>
                    <a:p>
                      <a:pPr algn="ctr"/>
                      <a:r>
                        <a:rPr lang="en-US" sz="2800" dirty="0">
                          <a:solidFill>
                            <a:srgbClr val="C00000"/>
                          </a:solidFill>
                          <a:latin typeface="Calibri" panose="020F0502020204030204" pitchFamily="34" charset="0"/>
                          <a:cs typeface="Calibri" panose="020F0502020204030204" pitchFamily="34" charset="0"/>
                        </a:rPr>
                        <a:t>Translation</a:t>
                      </a:r>
                    </a:p>
                  </a:txBody>
                  <a:tcPr marT="45727" marB="45727" anchor="ctr"/>
                </a:tc>
                <a:extLst>
                  <a:ext uri="{0D108BD9-81ED-4DB2-BD59-A6C34878D82A}">
                    <a16:rowId xmlns:a16="http://schemas.microsoft.com/office/drawing/2014/main" val="10000"/>
                  </a:ext>
                </a:extLst>
              </a:tr>
              <a:tr h="548640">
                <a:tc>
                  <a:txBody>
                    <a:bodyPr/>
                    <a:lstStyle/>
                    <a:p>
                      <a:pPr algn="ctr"/>
                      <a:r>
                        <a:rPr lang="en-US" sz="2600" dirty="0">
                          <a:latin typeface="Calibri" panose="020F0502020204030204" pitchFamily="34" charset="0"/>
                          <a:cs typeface="Calibri" panose="020F0502020204030204" pitchFamily="34" charset="0"/>
                        </a:rPr>
                        <a:t>1384</a:t>
                      </a:r>
                    </a:p>
                  </a:txBody>
                  <a:tcPr marT="45727" marB="45727" anchor="ctr"/>
                </a:tc>
                <a:tc>
                  <a:txBody>
                    <a:bodyPr/>
                    <a:lstStyle/>
                    <a:p>
                      <a:r>
                        <a:rPr lang="en-US" sz="2600" dirty="0">
                          <a:latin typeface="Calibri" panose="020F0502020204030204" pitchFamily="34" charset="0"/>
                          <a:cs typeface="Calibri" panose="020F0502020204030204" pitchFamily="34" charset="0"/>
                        </a:rPr>
                        <a:t>Wycliffe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Departynge</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1"/>
                  </a:ext>
                </a:extLst>
              </a:tr>
              <a:tr h="548640">
                <a:tc>
                  <a:txBody>
                    <a:bodyPr/>
                    <a:lstStyle/>
                    <a:p>
                      <a:pPr algn="ctr"/>
                      <a:r>
                        <a:rPr lang="en-US" sz="2600" dirty="0">
                          <a:latin typeface="Calibri" panose="020F0502020204030204" pitchFamily="34" charset="0"/>
                          <a:cs typeface="Calibri" panose="020F0502020204030204" pitchFamily="34" charset="0"/>
                        </a:rPr>
                        <a:t>1526</a:t>
                      </a:r>
                    </a:p>
                  </a:txBody>
                  <a:tcPr marT="45727" marB="45727" anchor="ctr"/>
                </a:tc>
                <a:tc>
                  <a:txBody>
                    <a:bodyPr/>
                    <a:lstStyle/>
                    <a:p>
                      <a:r>
                        <a:rPr lang="en-US" sz="2600" dirty="0">
                          <a:latin typeface="Calibri" panose="020F0502020204030204" pitchFamily="34" charset="0"/>
                          <a:cs typeface="Calibri" panose="020F0502020204030204" pitchFamily="34" charset="0"/>
                        </a:rPr>
                        <a:t>Tyndale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Departynge</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2"/>
                  </a:ext>
                </a:extLst>
              </a:tr>
              <a:tr h="548640">
                <a:tc>
                  <a:txBody>
                    <a:bodyPr/>
                    <a:lstStyle/>
                    <a:p>
                      <a:pPr algn="ctr"/>
                      <a:r>
                        <a:rPr lang="en-US" sz="2600" dirty="0">
                          <a:latin typeface="Calibri" panose="020F0502020204030204" pitchFamily="34" charset="0"/>
                          <a:cs typeface="Calibri" panose="020F0502020204030204" pitchFamily="34" charset="0"/>
                        </a:rPr>
                        <a:t>1535</a:t>
                      </a:r>
                    </a:p>
                  </a:txBody>
                  <a:tcPr marT="45727" marB="45727" anchor="ctr"/>
                </a:tc>
                <a:tc>
                  <a:txBody>
                    <a:bodyPr/>
                    <a:lstStyle/>
                    <a:p>
                      <a:r>
                        <a:rPr lang="en-US" sz="2600" dirty="0">
                          <a:latin typeface="Calibri" panose="020F0502020204030204" pitchFamily="34" charset="0"/>
                          <a:cs typeface="Calibri" panose="020F0502020204030204" pitchFamily="34" charset="0"/>
                        </a:rPr>
                        <a:t>Coverdale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Departynge</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3"/>
                  </a:ext>
                </a:extLst>
              </a:tr>
              <a:tr h="548640">
                <a:tc>
                  <a:txBody>
                    <a:bodyPr/>
                    <a:lstStyle/>
                    <a:p>
                      <a:pPr algn="ctr"/>
                      <a:r>
                        <a:rPr lang="en-US" sz="2600" dirty="0">
                          <a:latin typeface="Calibri" panose="020F0502020204030204" pitchFamily="34" charset="0"/>
                          <a:cs typeface="Calibri" panose="020F0502020204030204" pitchFamily="34" charset="0"/>
                        </a:rPr>
                        <a:t>1539</a:t>
                      </a:r>
                    </a:p>
                  </a:txBody>
                  <a:tcPr marT="45727" marB="45727" anchor="ctr"/>
                </a:tc>
                <a:tc>
                  <a:txBody>
                    <a:bodyPr/>
                    <a:lstStyle/>
                    <a:p>
                      <a:r>
                        <a:rPr lang="en-US" sz="2600" dirty="0">
                          <a:latin typeface="Calibri" panose="020F0502020204030204" pitchFamily="34" charset="0"/>
                          <a:cs typeface="Calibri" panose="020F0502020204030204" pitchFamily="34" charset="0"/>
                        </a:rPr>
                        <a:t>Crammer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Departing</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4"/>
                  </a:ext>
                </a:extLst>
              </a:tr>
              <a:tr h="548640">
                <a:tc>
                  <a:txBody>
                    <a:bodyPr/>
                    <a:lstStyle/>
                    <a:p>
                      <a:pPr algn="ctr"/>
                      <a:r>
                        <a:rPr lang="en-US" sz="2600" dirty="0">
                          <a:latin typeface="Calibri" panose="020F0502020204030204" pitchFamily="34" charset="0"/>
                          <a:cs typeface="Calibri" panose="020F0502020204030204" pitchFamily="34" charset="0"/>
                        </a:rPr>
                        <a:t>1576</a:t>
                      </a:r>
                    </a:p>
                  </a:txBody>
                  <a:tcPr marT="45727" marB="45727" anchor="ctr"/>
                </a:tc>
                <a:tc>
                  <a:txBody>
                    <a:bodyPr/>
                    <a:lstStyle/>
                    <a:p>
                      <a:r>
                        <a:rPr lang="en-US" sz="2600" dirty="0">
                          <a:latin typeface="Calibri" panose="020F0502020204030204" pitchFamily="34" charset="0"/>
                          <a:cs typeface="Calibri" panose="020F0502020204030204" pitchFamily="34" charset="0"/>
                        </a:rPr>
                        <a:t>Breeches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Departing</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5"/>
                  </a:ext>
                </a:extLst>
              </a:tr>
              <a:tr h="548640">
                <a:tc>
                  <a:txBody>
                    <a:bodyPr/>
                    <a:lstStyle/>
                    <a:p>
                      <a:pPr algn="ctr"/>
                      <a:r>
                        <a:rPr lang="en-US" sz="2600" dirty="0">
                          <a:latin typeface="Calibri" panose="020F0502020204030204" pitchFamily="34" charset="0"/>
                          <a:cs typeface="Calibri" panose="020F0502020204030204" pitchFamily="34" charset="0"/>
                        </a:rPr>
                        <a:t>1583</a:t>
                      </a:r>
                    </a:p>
                  </a:txBody>
                  <a:tcPr marT="45727" marB="45727" anchor="ctr"/>
                </a:tc>
                <a:tc>
                  <a:txBody>
                    <a:bodyPr/>
                    <a:lstStyle/>
                    <a:p>
                      <a:r>
                        <a:rPr lang="en-US" sz="2600" dirty="0">
                          <a:latin typeface="Calibri" panose="020F0502020204030204" pitchFamily="34" charset="0"/>
                          <a:cs typeface="Calibri" panose="020F0502020204030204" pitchFamily="34" charset="0"/>
                        </a:rPr>
                        <a:t>Beeza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Departing</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6"/>
                  </a:ext>
                </a:extLst>
              </a:tr>
              <a:tr h="548640">
                <a:tc>
                  <a:txBody>
                    <a:bodyPr/>
                    <a:lstStyle/>
                    <a:p>
                      <a:pPr algn="ctr"/>
                      <a:r>
                        <a:rPr lang="en-US" sz="2600" dirty="0">
                          <a:latin typeface="Calibri" panose="020F0502020204030204" pitchFamily="34" charset="0"/>
                          <a:cs typeface="Calibri" panose="020F0502020204030204" pitchFamily="34" charset="0"/>
                        </a:rPr>
                        <a:t>1608</a:t>
                      </a:r>
                    </a:p>
                  </a:txBody>
                  <a:tcPr marT="45727" marB="45727" anchor="ctr"/>
                </a:tc>
                <a:tc>
                  <a:txBody>
                    <a:bodyPr/>
                    <a:lstStyle/>
                    <a:p>
                      <a:r>
                        <a:rPr lang="en-US" sz="2600" dirty="0">
                          <a:latin typeface="Calibri" panose="020F0502020204030204" pitchFamily="34" charset="0"/>
                          <a:cs typeface="Calibri" panose="020F0502020204030204" pitchFamily="34" charset="0"/>
                        </a:rPr>
                        <a:t>Geneva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Departing</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7"/>
                  </a:ext>
                </a:extLst>
              </a:tr>
              <a:tr h="548640">
                <a:tc>
                  <a:txBody>
                    <a:bodyPr/>
                    <a:lstStyle/>
                    <a:p>
                      <a:pPr algn="ctr"/>
                      <a:r>
                        <a:rPr lang="en-US" sz="2600" dirty="0">
                          <a:latin typeface="Calibri" panose="020F0502020204030204" pitchFamily="34" charset="0"/>
                          <a:cs typeface="Calibri" panose="020F0502020204030204" pitchFamily="34" charset="0"/>
                        </a:rPr>
                        <a:t>1576</a:t>
                      </a:r>
                    </a:p>
                  </a:txBody>
                  <a:tcPr marT="45727" marB="45727" anchor="ctr"/>
                </a:tc>
                <a:tc>
                  <a:txBody>
                    <a:bodyPr/>
                    <a:lstStyle/>
                    <a:p>
                      <a:r>
                        <a:rPr lang="en-US" sz="2600" dirty="0">
                          <a:latin typeface="Calibri" panose="020F0502020204030204" pitchFamily="34" charset="0"/>
                          <a:cs typeface="Calibri" panose="020F0502020204030204" pitchFamily="34" charset="0"/>
                        </a:rPr>
                        <a:t>Rheims Bible</a:t>
                      </a:r>
                    </a:p>
                  </a:txBody>
                  <a:tcPr marT="45727" marB="45727" anchor="ctr"/>
                </a:tc>
                <a:tc>
                  <a:txBody>
                    <a:bodyPr/>
                    <a:lstStyle/>
                    <a:p>
                      <a:r>
                        <a:rPr lang="en-US" sz="2600" b="1" kern="1200" dirty="0">
                          <a:solidFill>
                            <a:srgbClr val="C00000"/>
                          </a:solidFill>
                          <a:latin typeface="Calibri" panose="020F0502020204030204" pitchFamily="34" charset="0"/>
                          <a:ea typeface="+mn-ea"/>
                          <a:cs typeface="Calibri" panose="020F0502020204030204" pitchFamily="34" charset="0"/>
                        </a:rPr>
                        <a:t>The Protestant “Revolt”</a:t>
                      </a:r>
                    </a:p>
                  </a:txBody>
                  <a:tcPr marT="45727" marB="45727" anchor="ctr"/>
                </a:tc>
                <a:extLst>
                  <a:ext uri="{0D108BD9-81ED-4DB2-BD59-A6C34878D82A}">
                    <a16:rowId xmlns:a16="http://schemas.microsoft.com/office/drawing/2014/main" val="1896520417"/>
                  </a:ext>
                </a:extLst>
              </a:tr>
              <a:tr h="548640">
                <a:tc>
                  <a:txBody>
                    <a:bodyPr/>
                    <a:lstStyle/>
                    <a:p>
                      <a:pPr algn="ctr"/>
                      <a:r>
                        <a:rPr lang="en-US" sz="2600" dirty="0">
                          <a:latin typeface="Calibri" panose="020F0502020204030204" pitchFamily="34" charset="0"/>
                          <a:cs typeface="Calibri" panose="020F0502020204030204" pitchFamily="34" charset="0"/>
                        </a:rPr>
                        <a:t>1611</a:t>
                      </a:r>
                    </a:p>
                  </a:txBody>
                  <a:tcPr marT="45727" marB="45727" anchor="ctr"/>
                </a:tc>
                <a:tc>
                  <a:txBody>
                    <a:bodyPr/>
                    <a:lstStyle/>
                    <a:p>
                      <a:r>
                        <a:rPr lang="en-US" sz="2600" dirty="0">
                          <a:latin typeface="Calibri" panose="020F0502020204030204" pitchFamily="34" charset="0"/>
                          <a:cs typeface="Calibri" panose="020F0502020204030204" pitchFamily="34" charset="0"/>
                        </a:rPr>
                        <a:t>King James V.</a:t>
                      </a:r>
                    </a:p>
                  </a:txBody>
                  <a:tcPr marT="45727" marB="45727" anchor="ctr"/>
                </a:tc>
                <a:tc>
                  <a:txBody>
                    <a:bodyPr/>
                    <a:lstStyle/>
                    <a:p>
                      <a:r>
                        <a:rPr lang="en-US" sz="2600" b="1" kern="1200" dirty="0">
                          <a:solidFill>
                            <a:srgbClr val="C00000"/>
                          </a:solidFill>
                          <a:latin typeface="Calibri" panose="020F0502020204030204" pitchFamily="34" charset="0"/>
                          <a:ea typeface="+mn-ea"/>
                          <a:cs typeface="Calibri" panose="020F0502020204030204" pitchFamily="34" charset="0"/>
                        </a:rPr>
                        <a:t>Falling Away</a:t>
                      </a:r>
                    </a:p>
                  </a:txBody>
                  <a:tcPr marT="45727" marB="45727" anchor="ctr"/>
                </a:tc>
                <a:extLst>
                  <a:ext uri="{0D108BD9-81ED-4DB2-BD59-A6C34878D82A}">
                    <a16:rowId xmlns:a16="http://schemas.microsoft.com/office/drawing/2014/main" val="10008"/>
                  </a:ext>
                </a:extLst>
              </a:tr>
              <a:tr h="457213">
                <a:tc gridSpan="3">
                  <a:txBody>
                    <a:bodyPr/>
                    <a:lstStyle/>
                    <a:p>
                      <a:pPr algn="ctr"/>
                      <a:r>
                        <a:rPr lang="en-US" sz="2000" dirty="0">
                          <a:latin typeface="Calibri" panose="020F0502020204030204" pitchFamily="34" charset="0"/>
                          <a:cs typeface="Calibri" panose="020F0502020204030204" pitchFamily="34" charset="0"/>
                        </a:rPr>
                        <a:t>House, When the Trumpet Sounds, p. 270.</a:t>
                      </a:r>
                    </a:p>
                  </a:txBody>
                  <a:tcPr marT="45727" marB="45727" anchor="ctr"/>
                </a:tc>
                <a:tc hMerge="1">
                  <a:txBody>
                    <a:bodyPr/>
                    <a:lstStyle/>
                    <a:p>
                      <a:endParaRPr lang="en-US" sz="3200" dirty="0">
                        <a:latin typeface="Calibri" panose="020F0502020204030204" pitchFamily="34" charset="0"/>
                        <a:cs typeface="Calibri" panose="020F0502020204030204" pitchFamily="34" charset="0"/>
                      </a:endParaRPr>
                    </a:p>
                  </a:txBody>
                  <a:tcPr marT="45726" marB="45726"/>
                </a:tc>
                <a:tc hMerge="1">
                  <a:txBody>
                    <a:bodyPr/>
                    <a:lstStyle/>
                    <a:p>
                      <a:endParaRPr lang="en-US" sz="3200" dirty="0">
                        <a:latin typeface="Calibri" panose="020F0502020204030204" pitchFamily="34" charset="0"/>
                        <a:cs typeface="Calibri" panose="020F0502020204030204" pitchFamily="34" charset="0"/>
                      </a:endParaRPr>
                    </a:p>
                  </a:txBody>
                  <a:tcPr marT="45726" marB="45726"/>
                </a:tc>
                <a:extLst>
                  <a:ext uri="{0D108BD9-81ED-4DB2-BD59-A6C34878D82A}">
                    <a16:rowId xmlns:a16="http://schemas.microsoft.com/office/drawing/2014/main" val="2442827259"/>
                  </a:ext>
                </a:extLst>
              </a:tr>
            </a:tbl>
          </a:graphicData>
        </a:graphic>
      </p:graphicFrame>
    </p:spTree>
    <p:extLst>
      <p:ext uri="{BB962C8B-B14F-4D97-AF65-F5344CB8AC3E}">
        <p14:creationId xmlns:p14="http://schemas.microsoft.com/office/powerpoint/2010/main" val="23540359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1" y="1524000"/>
            <a:ext cx="9144000" cy="5105400"/>
          </a:xfrm>
        </p:spPr>
        <p:txBody>
          <a:bodyPr/>
          <a:lstStyle/>
          <a:p>
            <a:pPr marL="0" indent="0" algn="just">
              <a:buNone/>
            </a:pP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“Most scholars say that no one knows the reason for the translation shift. However, a plausible theory has been put forth by Martin </a:t>
            </a:r>
            <a:r>
              <a:rPr lang="en-US" sz="2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Butalla</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his Master of Theology thesis produced at Dallas Theology Seminary in 1998. It appears that the Catholic translation into English from Jerome’s Latin Vulgate known as the Rheims Bible (1576) was the first to break the translation trend. “</a:t>
            </a:r>
            <a:r>
              <a:rPr lang="en-US" sz="2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was revised from ‘the departure’ to ‘the Protestant Revolt,’” explains </a:t>
            </a:r>
            <a:r>
              <a:rPr lang="en-US" sz="2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Butalla</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“Revolution is the terminology still in use today when Catholicism teaches the history of the Protestant Reformation. Under this guise, </a:t>
            </a:r>
            <a:r>
              <a:rPr lang="en-US" sz="2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would refer to a departure of Protestants from the Catholic Church.” The Catholic translators appear eager to engage in polemics against the Reformation by even allowing it to impact Bible translation.”</a:t>
            </a:r>
          </a:p>
        </p:txBody>
      </p:sp>
      <p:sp>
        <p:nvSpPr>
          <p:cNvPr id="4" name="TextBox 3">
            <a:extLst>
              <a:ext uri="{FF2B5EF4-FFF2-40B4-BE49-F238E27FC236}">
                <a16:creationId xmlns:a16="http://schemas.microsoft.com/office/drawing/2014/main" id="{3D0DF032-DE24-4699-83BD-7C8A3CB3ED9F}"/>
              </a:ext>
            </a:extLst>
          </p:cNvPr>
          <p:cNvSpPr txBox="1"/>
          <p:nvPr/>
        </p:nvSpPr>
        <p:spPr>
          <a:xfrm>
            <a:off x="1676400" y="185172"/>
            <a:ext cx="5791200"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Thomas Ice</a:t>
            </a:r>
          </a:p>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‘Departure’ in 2 Thessalonians 2:3,” </a:t>
            </a:r>
          </a:p>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online: www.pre-trib.org, accessed 7 May 2017, 2.</a:t>
            </a:r>
          </a:p>
        </p:txBody>
      </p:sp>
    </p:spTree>
    <p:extLst>
      <p:ext uri="{BB962C8B-B14F-4D97-AF65-F5344CB8AC3E}">
        <p14:creationId xmlns:p14="http://schemas.microsoft.com/office/powerpoint/2010/main" val="505796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32E4743B-575C-44A9-9262-2A7E3CDDAD3F}"/>
              </a:ext>
            </a:extLst>
          </p:cNvPr>
          <p:cNvSpPr>
            <a:spLocks noGrp="1" noChangeArrowheads="1"/>
          </p:cNvSpPr>
          <p:nvPr>
            <p:ph type="title" idx="4294967295"/>
          </p:nvPr>
        </p:nvSpPr>
        <p:spPr>
          <a:xfrm>
            <a:off x="0" y="228600"/>
            <a:ext cx="91440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NKJV, NIV, RSV, ASV, JB, NASB</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3315" name="Rectangle 3">
            <a:extLst>
              <a:ext uri="{FF2B5EF4-FFF2-40B4-BE49-F238E27FC236}">
                <a16:creationId xmlns:a16="http://schemas.microsoft.com/office/drawing/2014/main" id="{F8A6D208-1DD9-42B6-A68A-62C440E3D5E3}"/>
              </a:ext>
            </a:extLst>
          </p:cNvPr>
          <p:cNvSpPr>
            <a:spLocks noGrp="1" noChangeArrowheads="1"/>
          </p:cNvSpPr>
          <p:nvPr>
            <p:ph type="body" idx="4294967295"/>
          </p:nvPr>
        </p:nvSpPr>
        <p:spPr>
          <a:xfrm>
            <a:off x="942279" y="1485901"/>
            <a:ext cx="3401122" cy="3886198"/>
          </a:xfrm>
        </p:spPr>
        <p:txBody>
          <a:bodyPr/>
          <a:lstStyle/>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“apostasy”</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“falling away”</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“revolt”</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“rejection”</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“rebellion”</a:t>
            </a:r>
          </a:p>
        </p:txBody>
      </p:sp>
      <p:pic>
        <p:nvPicPr>
          <p:cNvPr id="41989" name="Picture 4">
            <a:extLst>
              <a:ext uri="{FF2B5EF4-FFF2-40B4-BE49-F238E27FC236}">
                <a16:creationId xmlns:a16="http://schemas.microsoft.com/office/drawing/2014/main" id="{1C7F3FC4-8325-4713-B53D-36703AD8E6F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57800" y="1600200"/>
            <a:ext cx="2943921"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0046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664" y="252710"/>
            <a:ext cx="8126672" cy="6352583"/>
          </a:xfrm>
          <a:prstGeom prst="rect">
            <a:avLst/>
          </a:prstGeom>
          <a:ln w="28575">
            <a:solidFill>
              <a:srgbClr val="FFFFCC"/>
            </a:solidFill>
          </a:ln>
        </p:spPr>
      </p:pic>
    </p:spTree>
    <p:extLst>
      <p:ext uri="{BB962C8B-B14F-4D97-AF65-F5344CB8AC3E}">
        <p14:creationId xmlns:p14="http://schemas.microsoft.com/office/powerpoint/2010/main" val="36730676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0" y="228600"/>
            <a:ext cx="9144000" cy="8382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114300" y="1066800"/>
            <a:ext cx="8915400" cy="4267200"/>
          </a:xfrm>
        </p:spPr>
        <p:txBody>
          <a:bodyPr/>
          <a:lstStyle/>
          <a:p>
            <a:pPr marL="687388" indent="-687388">
              <a:spcBef>
                <a:spcPts val="0"/>
              </a:spcBef>
              <a:spcAft>
                <a:spcPts val="2400"/>
              </a:spcAft>
              <a:buSzPct val="100000"/>
              <a:buFont typeface="+mj-lt"/>
              <a:buAutoNum type="romanUcPeriod" startAt="6"/>
              <a:defRPr/>
            </a:pPr>
            <a:r>
              <a:rPr lang="en-US" dirty="0">
                <a:effectLst>
                  <a:outerShdw blurRad="38100" dist="38100" dir="2700000" algn="tl">
                    <a:srgbClr val="000000">
                      <a:alpha val="43137"/>
                    </a:srgbClr>
                  </a:outerShdw>
                </a:effectLst>
                <a:cs typeface="Calibri" panose="020F0502020204030204" pitchFamily="34" charset="0"/>
              </a:rPr>
              <a:t>Extended context favors physical departure</a:t>
            </a:r>
          </a:p>
          <a:p>
            <a:pPr marL="687388" indent="-687388">
              <a:spcBef>
                <a:spcPts val="0"/>
              </a:spcBef>
              <a:spcAft>
                <a:spcPts val="2400"/>
              </a:spcAft>
              <a:buSzPct val="100000"/>
              <a:buFont typeface="+mj-lt"/>
              <a:buAutoNum type="romanUcPeriod" startAt="6"/>
              <a:defRPr/>
            </a:pPr>
            <a:r>
              <a:rPr lang="en-US" dirty="0">
                <a:effectLst>
                  <a:outerShdw blurRad="38100" dist="38100" dir="2700000" algn="tl">
                    <a:srgbClr val="000000">
                      <a:alpha val="43137"/>
                    </a:srgbClr>
                  </a:outerShdw>
                </a:effectLst>
                <a:cs typeface="Calibri" panose="020F0502020204030204" pitchFamily="34" charset="0"/>
              </a:rPr>
              <a:t>Immediate context favors physical departure</a:t>
            </a:r>
          </a:p>
          <a:p>
            <a:pPr marL="687388" indent="-687388">
              <a:spcBef>
                <a:spcPts val="0"/>
              </a:spcBef>
              <a:spcAft>
                <a:spcPts val="2400"/>
              </a:spcAft>
              <a:buSzPct val="100000"/>
              <a:buFont typeface="+mj-lt"/>
              <a:buAutoNum type="romanU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cs typeface="Calibri" panose="020F0502020204030204" pitchFamily="34" charset="0"/>
              </a:rPr>
              <a:t>2 Thess. 2:2 is a review course</a:t>
            </a:r>
          </a:p>
          <a:p>
            <a:pPr marL="687388" indent="-687388">
              <a:spcBef>
                <a:spcPts val="0"/>
              </a:spcBef>
              <a:spcAft>
                <a:spcPts val="2400"/>
              </a:spcAft>
              <a:buSzPct val="100000"/>
              <a:buFont typeface="+mj-lt"/>
              <a:buAutoNum type="romanU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Early Bible translations favor physical departure</a:t>
            </a:r>
          </a:p>
          <a:p>
            <a:pPr marL="687388" indent="-687388">
              <a:spcBef>
                <a:spcPts val="0"/>
              </a:spcBef>
              <a:spcAft>
                <a:spcPts val="2400"/>
              </a:spcAft>
              <a:buSzPct val="100000"/>
              <a:buFont typeface="+mj-lt"/>
              <a:buAutoNum type="romanUcPeriod" startAt="6"/>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Physical departure is held by credible scholars</a:t>
            </a:r>
          </a:p>
        </p:txBody>
      </p:sp>
      <p:pic>
        <p:nvPicPr>
          <p:cNvPr id="5" name="Picture 4">
            <a:extLst>
              <a:ext uri="{FF2B5EF4-FFF2-40B4-BE49-F238E27FC236}">
                <a16:creationId xmlns:a16="http://schemas.microsoft.com/office/drawing/2014/main" id="{61568CF5-D210-44BD-A4DD-7423D6E226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13983" y="5105401"/>
            <a:ext cx="1316039"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80675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13CC42A-8689-4622-8CF2-84D9749B3263}"/>
              </a:ext>
            </a:extLst>
          </p:cNvPr>
          <p:cNvGraphicFramePr>
            <a:graphicFrameLocks noGrp="1"/>
          </p:cNvGraphicFramePr>
          <p:nvPr>
            <p:ph idx="1"/>
            <p:extLst>
              <p:ext uri="{D42A27DB-BD31-4B8C-83A1-F6EECF244321}">
                <p14:modId xmlns:p14="http://schemas.microsoft.com/office/powerpoint/2010/main" val="2006110632"/>
              </p:ext>
            </p:extLst>
          </p:nvPr>
        </p:nvGraphicFramePr>
        <p:xfrm>
          <a:off x="160019" y="180995"/>
          <a:ext cx="8823961" cy="6496010"/>
        </p:xfrm>
        <a:graphic>
          <a:graphicData uri="http://schemas.openxmlformats.org/drawingml/2006/table">
            <a:tbl>
              <a:tblPr firstRow="1" bandRow="1">
                <a:tableStyleId>{073A0DAA-6AF3-43AB-8588-CEC1D06C72B9}</a:tableStyleId>
              </a:tblPr>
              <a:tblGrid>
                <a:gridCol w="3199898">
                  <a:extLst>
                    <a:ext uri="{9D8B030D-6E8A-4147-A177-3AD203B41FA5}">
                      <a16:colId xmlns:a16="http://schemas.microsoft.com/office/drawing/2014/main" val="20000"/>
                    </a:ext>
                  </a:extLst>
                </a:gridCol>
                <a:gridCol w="2424165">
                  <a:extLst>
                    <a:ext uri="{9D8B030D-6E8A-4147-A177-3AD203B41FA5}">
                      <a16:colId xmlns:a16="http://schemas.microsoft.com/office/drawing/2014/main" val="20001"/>
                    </a:ext>
                  </a:extLst>
                </a:gridCol>
                <a:gridCol w="3199898">
                  <a:extLst>
                    <a:ext uri="{9D8B030D-6E8A-4147-A177-3AD203B41FA5}">
                      <a16:colId xmlns:a16="http://schemas.microsoft.com/office/drawing/2014/main" val="20002"/>
                    </a:ext>
                  </a:extLst>
                </a:gridCol>
              </a:tblGrid>
              <a:tr h="621096">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Physical Departure Adherents</a:t>
                      </a:r>
                    </a:p>
                  </a:txBody>
                  <a:tcPr marT="45727" marB="45727" anchor="ctr"/>
                </a:tc>
                <a:tc hMerge="1">
                  <a:txBody>
                    <a:bodyPr/>
                    <a:lstStyle/>
                    <a:p>
                      <a:endParaRPr lang="en-US" sz="2800" dirty="0"/>
                    </a:p>
                  </a:txBody>
                  <a:tcPr marT="45726" marB="45726"/>
                </a:tc>
                <a:tc hMerge="1">
                  <a:txBody>
                    <a:bodyPr/>
                    <a:lstStyle/>
                    <a:p>
                      <a:endParaRPr lang="en-US" sz="2800" dirty="0"/>
                    </a:p>
                  </a:txBody>
                  <a:tcPr marT="45726" marB="45726"/>
                </a:tc>
                <a:extLst>
                  <a:ext uri="{0D108BD9-81ED-4DB2-BD59-A6C34878D82A}">
                    <a16:rowId xmlns:a16="http://schemas.microsoft.com/office/drawing/2014/main" val="3394375327"/>
                  </a:ext>
                </a:extLst>
              </a:tr>
              <a:tr h="532356">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Kenneth Wuest</a:t>
                      </a:r>
                    </a:p>
                  </a:txBody>
                  <a:tcPr marT="45727" marB="45727" anchor="ctr"/>
                </a:tc>
                <a:tc rowSpan="9">
                  <a:txBody>
                    <a:bodyPr/>
                    <a:lstStyle/>
                    <a:p>
                      <a:pPr marL="342900" marR="0" lvl="0" indent="-34290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Char char="n"/>
                        <a:tabLst/>
                        <a:defRPr/>
                      </a:pPr>
                      <a:endPar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marT="45727" marB="45727"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Paul Lee Tan</a:t>
                      </a:r>
                    </a:p>
                  </a:txBody>
                  <a:tcPr marT="45727" marB="45727" anchor="ctr"/>
                </a:tc>
                <a:extLst>
                  <a:ext uri="{0D108BD9-81ED-4DB2-BD59-A6C34878D82A}">
                    <a16:rowId xmlns:a16="http://schemas.microsoft.com/office/drawing/2014/main" val="10000"/>
                  </a:ext>
                </a:extLst>
              </a:tr>
              <a:tr h="532356">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E. Schuyler English</a:t>
                      </a:r>
                    </a:p>
                  </a:txBody>
                  <a:tcPr marT="45727" marB="45727" anchor="ctr"/>
                </a:tc>
                <a:tc vMerge="1">
                  <a:txBody>
                    <a:bodyPr/>
                    <a:lstStyle/>
                    <a:p>
                      <a:endParaRPr lang="en-US" sz="3000" dirty="0">
                        <a:latin typeface="Calibri" panose="020F0502020204030204" pitchFamily="34" charset="0"/>
                        <a:cs typeface="Calibri" panose="020F0502020204030204" pitchFamily="34" charset="0"/>
                      </a:endParaRPr>
                    </a:p>
                  </a:txBody>
                  <a:tcPr marT="45726" marB="45726"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Arnold Fruchtenbaum*</a:t>
                      </a:r>
                    </a:p>
                  </a:txBody>
                  <a:tcPr marT="45727" marB="45727" anchor="ctr"/>
                </a:tc>
                <a:extLst>
                  <a:ext uri="{0D108BD9-81ED-4DB2-BD59-A6C34878D82A}">
                    <a16:rowId xmlns:a16="http://schemas.microsoft.com/office/drawing/2014/main" val="10001"/>
                  </a:ext>
                </a:extLst>
              </a:tr>
              <a:tr h="532356">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J. Dwight Pentecost</a:t>
                      </a:r>
                    </a:p>
                  </a:txBody>
                  <a:tcPr marT="45727" marB="45727" anchor="ctr"/>
                </a:tc>
                <a:tc vMerge="1">
                  <a:txBody>
                    <a:bodyPr/>
                    <a:lstStyle/>
                    <a:p>
                      <a:endParaRPr lang="en-US" sz="3000" dirty="0">
                        <a:latin typeface="Calibri" panose="020F0502020204030204" pitchFamily="34" charset="0"/>
                        <a:cs typeface="Calibri" panose="020F0502020204030204" pitchFamily="34" charset="0"/>
                      </a:endParaRPr>
                    </a:p>
                  </a:txBody>
                  <a:tcPr marT="45726" marB="45726"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Tim LaHaye</a:t>
                      </a:r>
                    </a:p>
                  </a:txBody>
                  <a:tcPr marT="45727" marB="45727" anchor="ctr"/>
                </a:tc>
                <a:extLst>
                  <a:ext uri="{0D108BD9-81ED-4DB2-BD59-A6C34878D82A}">
                    <a16:rowId xmlns:a16="http://schemas.microsoft.com/office/drawing/2014/main" val="10002"/>
                  </a:ext>
                </a:extLst>
              </a:tr>
              <a:tr h="532356">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H. Wayne House</a:t>
                      </a:r>
                    </a:p>
                  </a:txBody>
                  <a:tcPr marT="45727" marB="45727" anchor="ctr"/>
                </a:tc>
                <a:tc vMerge="1">
                  <a:txBody>
                    <a:bodyPr/>
                    <a:lstStyle/>
                    <a:p>
                      <a:endParaRPr lang="en-US" sz="3000" dirty="0">
                        <a:latin typeface="Calibri" panose="020F0502020204030204" pitchFamily="34" charset="0"/>
                        <a:cs typeface="Calibri" panose="020F0502020204030204" pitchFamily="34" charset="0"/>
                      </a:endParaRPr>
                    </a:p>
                  </a:txBody>
                  <a:tcPr marT="45726" marB="45726"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Thomas Ice</a:t>
                      </a:r>
                    </a:p>
                  </a:txBody>
                  <a:tcPr marT="45727" marB="45727" anchor="ctr"/>
                </a:tc>
                <a:extLst>
                  <a:ext uri="{0D108BD9-81ED-4DB2-BD59-A6C34878D82A}">
                    <a16:rowId xmlns:a16="http://schemas.microsoft.com/office/drawing/2014/main" val="10003"/>
                  </a:ext>
                </a:extLst>
              </a:tr>
              <a:tr h="532356">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Stanley Ellison</a:t>
                      </a:r>
                    </a:p>
                  </a:txBody>
                  <a:tcPr marT="45727" marB="45727" anchor="ctr"/>
                </a:tc>
                <a:tc vMerge="1">
                  <a:txBody>
                    <a:bodyPr/>
                    <a:lstStyle/>
                    <a:p>
                      <a:endParaRPr lang="en-US" sz="3000" dirty="0">
                        <a:latin typeface="Calibri" panose="020F0502020204030204" pitchFamily="34" charset="0"/>
                        <a:cs typeface="Calibri" panose="020F0502020204030204" pitchFamily="34" charset="0"/>
                      </a:endParaRPr>
                    </a:p>
                  </a:txBody>
                  <a:tcPr marT="45726" marB="45726"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Don Stewart</a:t>
                      </a:r>
                    </a:p>
                  </a:txBody>
                  <a:tcPr marT="45727" marB="45727" anchor="ctr"/>
                </a:tc>
                <a:extLst>
                  <a:ext uri="{0D108BD9-81ED-4DB2-BD59-A6C34878D82A}">
                    <a16:rowId xmlns:a16="http://schemas.microsoft.com/office/drawing/2014/main" val="10004"/>
                  </a:ext>
                </a:extLst>
              </a:tr>
              <a:tr h="532356">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J.S. Mabie</a:t>
                      </a:r>
                    </a:p>
                  </a:txBody>
                  <a:tcPr marT="45727" marB="45727" anchor="ctr"/>
                </a:tc>
                <a:tc vMerge="1">
                  <a:txBody>
                    <a:bodyPr/>
                    <a:lstStyle/>
                    <a:p>
                      <a:endParaRPr lang="en-US" sz="3000" dirty="0">
                        <a:latin typeface="Calibri" panose="020F0502020204030204" pitchFamily="34" charset="0"/>
                        <a:cs typeface="Calibri" panose="020F0502020204030204" pitchFamily="34" charset="0"/>
                      </a:endParaRPr>
                    </a:p>
                  </a:txBody>
                  <a:tcPr marT="45726" marB="45726"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Robert Thieme</a:t>
                      </a:r>
                    </a:p>
                  </a:txBody>
                  <a:tcPr marT="45727" marB="45727" anchor="ctr"/>
                </a:tc>
                <a:extLst>
                  <a:ext uri="{0D108BD9-81ED-4DB2-BD59-A6C34878D82A}">
                    <a16:rowId xmlns:a16="http://schemas.microsoft.com/office/drawing/2014/main" val="10005"/>
                  </a:ext>
                </a:extLst>
              </a:tr>
              <a:tr h="532356">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Allen McRae</a:t>
                      </a:r>
                    </a:p>
                  </a:txBody>
                  <a:tcPr marT="45727" marB="45727" anchor="ctr"/>
                </a:tc>
                <a:tc vMerge="1">
                  <a:txBody>
                    <a:bodyPr/>
                    <a:lstStyle/>
                    <a:p>
                      <a:pPr algn="ctr"/>
                      <a:endParaRPr lang="en-US" sz="2600" dirty="0">
                        <a:solidFill>
                          <a:srgbClr val="C00000"/>
                        </a:solidFill>
                        <a:latin typeface="Calibri" panose="020F0502020204030204" pitchFamily="34" charset="0"/>
                        <a:cs typeface="Calibri" panose="020F0502020204030204" pitchFamily="34" charset="0"/>
                      </a:endParaRPr>
                    </a:p>
                  </a:txBody>
                  <a:tcPr marT="45727" marB="45727"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Gordon Olson*</a:t>
                      </a:r>
                    </a:p>
                  </a:txBody>
                  <a:tcPr marT="45727" marB="45727" anchor="ctr"/>
                </a:tc>
                <a:extLst>
                  <a:ext uri="{0D108BD9-81ED-4DB2-BD59-A6C34878D82A}">
                    <a16:rowId xmlns:a16="http://schemas.microsoft.com/office/drawing/2014/main" val="3495780500"/>
                  </a:ext>
                </a:extLst>
              </a:tr>
              <a:tr h="532356">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Gordon Lewis</a:t>
                      </a:r>
                    </a:p>
                  </a:txBody>
                  <a:tcPr marT="45727" marB="45727" anchor="ctr"/>
                </a:tc>
                <a:tc vMerge="1">
                  <a:txBody>
                    <a:bodyPr/>
                    <a:lstStyle/>
                    <a:p>
                      <a:pPr algn="ctr"/>
                      <a:endParaRPr lang="en-US" sz="2600" dirty="0">
                        <a:solidFill>
                          <a:srgbClr val="C00000"/>
                        </a:solidFill>
                        <a:latin typeface="Calibri" panose="020F0502020204030204" pitchFamily="34" charset="0"/>
                        <a:cs typeface="Calibri" panose="020F0502020204030204" pitchFamily="34" charset="0"/>
                      </a:endParaRPr>
                    </a:p>
                  </a:txBody>
                  <a:tcPr marT="45727" marB="45727"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J. Vernon McGee*</a:t>
                      </a:r>
                    </a:p>
                  </a:txBody>
                  <a:tcPr marT="45727" marB="45727" anchor="ctr"/>
                </a:tc>
                <a:extLst>
                  <a:ext uri="{0D108BD9-81ED-4DB2-BD59-A6C34878D82A}">
                    <a16:rowId xmlns:a16="http://schemas.microsoft.com/office/drawing/2014/main" val="3415392241"/>
                  </a:ext>
                </a:extLst>
              </a:tr>
              <a:tr h="532356">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Henry Morris*</a:t>
                      </a:r>
                    </a:p>
                  </a:txBody>
                  <a:tcPr marT="45727" marB="45727" anchor="ctr"/>
                </a:tc>
                <a:tc vMerge="1">
                  <a:txBody>
                    <a:bodyPr/>
                    <a:lstStyle/>
                    <a:p>
                      <a:pPr algn="ctr"/>
                      <a:endParaRPr lang="en-US" sz="2600" dirty="0">
                        <a:solidFill>
                          <a:srgbClr val="C00000"/>
                        </a:solidFill>
                        <a:latin typeface="Calibri" panose="020F0502020204030204" pitchFamily="34" charset="0"/>
                        <a:cs typeface="Calibri" panose="020F0502020204030204" pitchFamily="34" charset="0"/>
                      </a:endParaRPr>
                    </a:p>
                  </a:txBody>
                  <a:tcPr marT="45727" marB="45727"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Jimmy DeYoung*</a:t>
                      </a:r>
                    </a:p>
                  </a:txBody>
                  <a:tcPr marT="45727" marB="45727" anchor="ctr"/>
                </a:tc>
                <a:extLst>
                  <a:ext uri="{0D108BD9-81ED-4DB2-BD59-A6C34878D82A}">
                    <a16:rowId xmlns:a16="http://schemas.microsoft.com/office/drawing/2014/main" val="198792130"/>
                  </a:ext>
                </a:extLst>
              </a:tr>
              <a:tr h="532356">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John. R. Rice</a:t>
                      </a:r>
                    </a:p>
                  </a:txBody>
                  <a:tcPr marT="45727" marB="45727" anchor="ctr"/>
                </a:tc>
                <a:tc>
                  <a:txBody>
                    <a:bodyPr/>
                    <a:lstStyle/>
                    <a:p>
                      <a:pPr marL="342900" marR="0" lvl="0" indent="-34290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Char char="n"/>
                        <a:tabLst/>
                        <a:defRPr/>
                      </a:pPr>
                      <a:endPar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marT="45727" marB="45727"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J.D. Farag</a:t>
                      </a:r>
                    </a:p>
                  </a:txBody>
                  <a:tcPr marT="45727" marB="45727" anchor="ctr"/>
                </a:tc>
                <a:extLst>
                  <a:ext uri="{0D108BD9-81ED-4DB2-BD59-A6C34878D82A}">
                    <a16:rowId xmlns:a16="http://schemas.microsoft.com/office/drawing/2014/main" val="2182340917"/>
                  </a:ext>
                </a:extLst>
              </a:tr>
              <a:tr h="532356">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David Olander</a:t>
                      </a:r>
                    </a:p>
                  </a:txBody>
                  <a:tcPr marT="45727" marB="45727" anchor="ctr"/>
                </a:tc>
                <a:tc>
                  <a:txBody>
                    <a:bodyPr/>
                    <a:lstStyle/>
                    <a:p>
                      <a:pPr marL="342900" marR="0" lvl="0" indent="-34290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Char char="n"/>
                        <a:tabLst/>
                        <a:defRPr/>
                      </a:pPr>
                      <a:endPar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marT="45727" marB="45727"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David Hocking</a:t>
                      </a:r>
                    </a:p>
                  </a:txBody>
                  <a:tcPr marT="45727" marB="45727" anchor="ctr"/>
                </a:tc>
                <a:extLst>
                  <a:ext uri="{0D108BD9-81ED-4DB2-BD59-A6C34878D82A}">
                    <a16:rowId xmlns:a16="http://schemas.microsoft.com/office/drawing/2014/main" val="3199408611"/>
                  </a:ext>
                </a:extLst>
              </a:tr>
            </a:tbl>
          </a:graphicData>
        </a:graphic>
      </p:graphicFrame>
      <p:pic>
        <p:nvPicPr>
          <p:cNvPr id="2" name="Picture 1">
            <a:extLst>
              <a:ext uri="{FF2B5EF4-FFF2-40B4-BE49-F238E27FC236}">
                <a16:creationId xmlns:a16="http://schemas.microsoft.com/office/drawing/2014/main" id="{D1FF2400-0410-4441-AD67-041077DCCD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96220" y="2467289"/>
            <a:ext cx="1551560" cy="1923423"/>
          </a:xfrm>
          <a:prstGeom prst="rect">
            <a:avLst/>
          </a:prstGeom>
        </p:spPr>
      </p:pic>
    </p:spTree>
    <p:extLst>
      <p:ext uri="{BB962C8B-B14F-4D97-AF65-F5344CB8AC3E}">
        <p14:creationId xmlns:p14="http://schemas.microsoft.com/office/powerpoint/2010/main" val="14140800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0" y="1570911"/>
            <a:ext cx="9144000" cy="5105400"/>
          </a:xfrm>
        </p:spPr>
        <p:txBody>
          <a:bodyPr/>
          <a:lstStyle/>
          <a:p>
            <a:pPr marL="0" marR="0" indent="0" algn="just">
              <a:spcBef>
                <a:spcPts val="0"/>
              </a:spcBef>
              <a:spcAft>
                <a:spcPts val="0"/>
              </a:spcAft>
              <a:buNone/>
            </a:pPr>
            <a:r>
              <a:rPr lang="en-US" sz="2750" dirty="0">
                <a:effectLst>
                  <a:outerShdw blurRad="38100" dist="38100" dir="2700000" algn="tl">
                    <a:srgbClr val="000000">
                      <a:alpha val="43137"/>
                    </a:srgbClr>
                  </a:outerShdw>
                </a:effectLst>
              </a:rPr>
              <a:t>“‘Let no one deceive you in anyway, for that day will not come unless </a:t>
            </a:r>
            <a:r>
              <a:rPr lang="en-US" sz="2750" b="1" i="1" u="sng" dirty="0">
                <a:solidFill>
                  <a:srgbClr val="FFFFCC"/>
                </a:solidFill>
                <a:effectLst>
                  <a:outerShdw blurRad="38100" dist="38100" dir="2700000" algn="tl">
                    <a:srgbClr val="000000">
                      <a:alpha val="43137"/>
                    </a:srgbClr>
                  </a:outerShdw>
                </a:effectLst>
              </a:rPr>
              <a:t>the departure</a:t>
            </a:r>
            <a:r>
              <a:rPr lang="en-US" sz="2750" dirty="0">
                <a:effectLst>
                  <a:outerShdw blurRad="38100" dist="38100" dir="2700000" algn="tl">
                    <a:srgbClr val="000000">
                      <a:alpha val="43137"/>
                    </a:srgbClr>
                  </a:outerShdw>
                </a:effectLst>
              </a:rPr>
              <a:t> comes first and the man of lawlessness is revealed, the man doomed to destruction.’….The Greek </a:t>
            </a:r>
            <a:r>
              <a:rPr lang="en-US" sz="2750" i="1" dirty="0">
                <a:effectLst>
                  <a:outerShdw blurRad="38100" dist="38100" dir="2700000" algn="tl">
                    <a:srgbClr val="000000">
                      <a:alpha val="43137"/>
                    </a:srgbClr>
                  </a:outerShdw>
                </a:effectLst>
              </a:rPr>
              <a:t>Apostasy</a:t>
            </a:r>
            <a:r>
              <a:rPr lang="en-US" sz="2750" dirty="0">
                <a:effectLst>
                  <a:outerShdw blurRad="38100" dist="38100" dir="2700000" algn="tl">
                    <a:srgbClr val="000000">
                      <a:alpha val="43137"/>
                    </a:srgbClr>
                  </a:outerShdw>
                </a:effectLst>
              </a:rPr>
              <a:t> means a departure, as does its verb </a:t>
            </a:r>
            <a:r>
              <a:rPr lang="en-US" sz="2750" i="1" dirty="0">
                <a:effectLst>
                  <a:outerShdw blurRad="38100" dist="38100" dir="2700000" algn="tl">
                    <a:srgbClr val="000000">
                      <a:alpha val="43137"/>
                    </a:srgbClr>
                  </a:outerShdw>
                </a:effectLst>
              </a:rPr>
              <a:t>aphistēmi</a:t>
            </a:r>
            <a:r>
              <a:rPr lang="en-US" sz="2750" dirty="0">
                <a:effectLst>
                  <a:outerShdw blurRad="38100" dist="38100" dir="2700000" algn="tl">
                    <a:srgbClr val="000000">
                      <a:alpha val="43137"/>
                    </a:srgbClr>
                  </a:outerShdw>
                </a:effectLst>
              </a:rPr>
              <a:t>. It can refer to </a:t>
            </a:r>
            <a:r>
              <a:rPr lang="en-US" sz="2750" b="1" u="sng" dirty="0">
                <a:solidFill>
                  <a:srgbClr val="FFFFCC"/>
                </a:solidFill>
                <a:effectLst>
                  <a:outerShdw blurRad="38100" dist="38100" dir="2700000" algn="tl">
                    <a:srgbClr val="000000">
                      <a:alpha val="43137"/>
                    </a:srgbClr>
                  </a:outerShdw>
                </a:effectLst>
              </a:rPr>
              <a:t>a physical departure</a:t>
            </a:r>
            <a:r>
              <a:rPr lang="en-US" sz="2750" dirty="0">
                <a:effectLst>
                  <a:outerShdw blurRad="38100" dist="38100" dir="2700000" algn="tl">
                    <a:srgbClr val="000000">
                      <a:alpha val="43137"/>
                    </a:srgbClr>
                  </a:outerShdw>
                </a:effectLst>
              </a:rPr>
              <a:t>, a spiritual departure, or a rebellion. The rapture of Christians would be a physical departure, which is supported by his announced subject in 2:1, ‘our gathering together unto him’ (cf. 1 Th. 4:13-18). Otherwise Paul never returned to his declared topic in a lapse of thought, which raises questions. Only two other versions so render it: GNV &amp; WNB.”</a:t>
            </a:r>
            <a:endParaRPr lang="en-US" sz="2750" dirty="0">
              <a:effectLst>
                <a:outerShdw blurRad="38100" dist="38100" dir="2700000" algn="tl">
                  <a:srgbClr val="000000">
                    <a:alpha val="43137"/>
                  </a:srgbClr>
                </a:outerShdw>
              </a:effectLst>
              <a:cs typeface="Calibri" panose="020F0502020204030204" pitchFamily="34" charset="0"/>
            </a:endParaRPr>
          </a:p>
        </p:txBody>
      </p:sp>
      <p:sp>
        <p:nvSpPr>
          <p:cNvPr id="5" name="TextBox 4">
            <a:extLst>
              <a:ext uri="{FF2B5EF4-FFF2-40B4-BE49-F238E27FC236}">
                <a16:creationId xmlns:a16="http://schemas.microsoft.com/office/drawing/2014/main" id="{98F9BB36-70E6-493B-AD4B-AA0049E498F2}"/>
              </a:ext>
            </a:extLst>
          </p:cNvPr>
          <p:cNvSpPr txBox="1"/>
          <p:nvPr/>
        </p:nvSpPr>
        <p:spPr>
          <a:xfrm>
            <a:off x="1562100" y="247471"/>
            <a:ext cx="6019800"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 Gordon Olson </a:t>
            </a:r>
          </a:p>
          <a:p>
            <a:pPr algn="ctr"/>
            <a:r>
              <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 Gordon Olson, </a:t>
            </a:r>
            <a:r>
              <a:rPr lang="en-US" sz="18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 Resurrection New Testament</a:t>
            </a:r>
            <a:r>
              <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(Lynchburg, VA: Global Gospel Publishers, 2017), 261, n. B.</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44705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0" y="1570911"/>
            <a:ext cx="9144000" cy="5105400"/>
          </a:xfrm>
        </p:spPr>
        <p:txBody>
          <a:bodyPr/>
          <a:lstStyle/>
          <a:p>
            <a:pPr marL="0" indent="0" algn="just">
              <a:buNone/>
            </a:pPr>
            <a:r>
              <a:rPr lang="en-US" sz="27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50" dirty="0">
                <a:effectLst>
                  <a:outerShdw blurRad="38100" dist="38100" dir="2700000" algn="tl">
                    <a:srgbClr val="000000">
                      <a:alpha val="43137"/>
                    </a:srgbClr>
                  </a:outerShdw>
                </a:effectLst>
              </a:rPr>
              <a:t>2:3 </a:t>
            </a:r>
            <a:r>
              <a:rPr lang="en-US" sz="2750" b="1" i="1" dirty="0">
                <a:solidFill>
                  <a:srgbClr val="FFFFCC"/>
                </a:solidFill>
                <a:effectLst>
                  <a:outerShdw blurRad="38100" dist="38100" dir="2700000" algn="tl">
                    <a:srgbClr val="000000">
                      <a:alpha val="43137"/>
                    </a:srgbClr>
                  </a:outerShdw>
                </a:effectLst>
              </a:rPr>
              <a:t>falling away</a:t>
            </a:r>
            <a:r>
              <a:rPr lang="en-US" sz="2750" dirty="0">
                <a:effectLst>
                  <a:outerShdw blurRad="38100" dist="38100" dir="2700000" algn="tl">
                    <a:srgbClr val="000000">
                      <a:alpha val="43137"/>
                    </a:srgbClr>
                  </a:outerShdw>
                </a:effectLst>
              </a:rPr>
              <a:t>. The ‘falling away’ (Greek </a:t>
            </a:r>
            <a:r>
              <a:rPr lang="en-US" sz="2750" i="1" dirty="0">
                <a:effectLst>
                  <a:outerShdw blurRad="38100" dist="38100" dir="2700000" algn="tl">
                    <a:srgbClr val="000000">
                      <a:alpha val="43137"/>
                    </a:srgbClr>
                  </a:outerShdw>
                </a:effectLst>
              </a:rPr>
              <a:t>apostasia</a:t>
            </a:r>
            <a:r>
              <a:rPr lang="en-US" sz="2750" dirty="0">
                <a:effectLst>
                  <a:outerShdw blurRad="38100" dist="38100" dir="2700000" algn="tl">
                    <a:srgbClr val="000000">
                      <a:alpha val="43137"/>
                    </a:srgbClr>
                  </a:outerShdw>
                </a:effectLst>
              </a:rPr>
              <a:t>) has commonly been translated as the apostasy (the definite article in the Greek indicates Paul had already told them about it), and then assumed to apply to the final, great religious apostasy at the end of the age. The context, however, as well as the etymology of the word itself, makes this interpretation unlikely. In this precise form, it is used nowhere else in the New Testament, so its meaning must be defined by its context here. It is derived from two Greek words, </a:t>
            </a:r>
            <a:r>
              <a:rPr lang="en-US" sz="2750" i="1" dirty="0">
                <a:effectLst>
                  <a:outerShdw blurRad="38100" dist="38100" dir="2700000" algn="tl">
                    <a:srgbClr val="000000">
                      <a:alpha val="43137"/>
                    </a:srgbClr>
                  </a:outerShdw>
                </a:effectLst>
              </a:rPr>
              <a:t>apo</a:t>
            </a:r>
            <a:r>
              <a:rPr lang="en-US" sz="2750" dirty="0">
                <a:effectLst>
                  <a:outerShdw blurRad="38100" dist="38100" dir="2700000" algn="tl">
                    <a:srgbClr val="000000">
                      <a:alpha val="43137"/>
                    </a:srgbClr>
                  </a:outerShdw>
                </a:effectLst>
              </a:rPr>
              <a:t> (meaning ‘away from’) and </a:t>
            </a:r>
            <a:r>
              <a:rPr lang="en-US" sz="2750" i="1" dirty="0">
                <a:effectLst>
                  <a:outerShdw blurRad="38100" dist="38100" dir="2700000" algn="tl">
                    <a:srgbClr val="000000">
                      <a:alpha val="43137"/>
                    </a:srgbClr>
                  </a:outerShdw>
                </a:effectLst>
              </a:rPr>
              <a:t>stasis</a:t>
            </a:r>
            <a:r>
              <a:rPr lang="en-US" sz="2750" dirty="0">
                <a:effectLst>
                  <a:outerShdw blurRad="38100" dist="38100" dir="2700000" algn="tl">
                    <a:srgbClr val="000000">
                      <a:alpha val="43137"/>
                    </a:srgbClr>
                  </a:outerShdw>
                </a:effectLst>
              </a:rPr>
              <a:t> (meaning ‘standing’). It could properly be rendered ‘standing away’ instead of ‘falling away.’”</a:t>
            </a:r>
            <a:endParaRPr lang="en-US" sz="2750" dirty="0">
              <a:effectLst>
                <a:outerShdw blurRad="38100" dist="38100" dir="2700000" algn="tl">
                  <a:srgbClr val="000000">
                    <a:alpha val="43137"/>
                  </a:srgbClr>
                </a:outerShdw>
              </a:effectLst>
              <a:cs typeface="Calibri" panose="020F0502020204030204" pitchFamily="34" charset="0"/>
            </a:endParaRPr>
          </a:p>
        </p:txBody>
      </p:sp>
      <p:sp>
        <p:nvSpPr>
          <p:cNvPr id="4" name="TextBox 3">
            <a:extLst>
              <a:ext uri="{FF2B5EF4-FFF2-40B4-BE49-F238E27FC236}">
                <a16:creationId xmlns:a16="http://schemas.microsoft.com/office/drawing/2014/main" id="{3D0DF032-DE24-4699-83BD-7C8A3CB3ED9F}"/>
              </a:ext>
            </a:extLst>
          </p:cNvPr>
          <p:cNvSpPr txBox="1"/>
          <p:nvPr/>
        </p:nvSpPr>
        <p:spPr>
          <a:xfrm>
            <a:off x="1562100" y="247471"/>
            <a:ext cx="6019800"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Henry M. Morris </a:t>
            </a:r>
          </a:p>
          <a:p>
            <a:pPr algn="ctr"/>
            <a:r>
              <a:rPr lang="en-US" sz="1800" i="1" dirty="0">
                <a:effectLst>
                  <a:outerShdw blurRad="38100" dist="38100" dir="2700000" algn="tl">
                    <a:srgbClr val="000000">
                      <a:alpha val="43137"/>
                    </a:srgbClr>
                  </a:outerShdw>
                </a:effectLst>
                <a:latin typeface="Calibri" panose="020F0502020204030204" pitchFamily="34" charset="0"/>
              </a:rPr>
              <a:t>The Defender's Study Bible: King James Version</a:t>
            </a:r>
            <a:r>
              <a:rPr lang="en-US" sz="1800" dirty="0">
                <a:effectLst>
                  <a:outerShdw blurRad="38100" dist="38100" dir="2700000" algn="tl">
                    <a:srgbClr val="000000">
                      <a:alpha val="43137"/>
                    </a:srgbClr>
                  </a:outerShdw>
                </a:effectLst>
                <a:latin typeface="Calibri" panose="020F0502020204030204" pitchFamily="34" charset="0"/>
              </a:rPr>
              <a:t> (Iowa Falls, IA: World Bible Publishers, 1995), 1337-38.</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39191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0" y="1570911"/>
            <a:ext cx="9144000" cy="5105400"/>
          </a:xfrm>
        </p:spPr>
        <p:txBody>
          <a:bodyPr/>
          <a:lstStyle/>
          <a:p>
            <a:pPr marL="0" indent="0" algn="just">
              <a:buNone/>
            </a:pPr>
            <a:r>
              <a:rPr lang="en-US" sz="2750" dirty="0">
                <a:effectLst>
                  <a:outerShdw blurRad="38100" dist="38100" dir="2700000" algn="tl">
                    <a:srgbClr val="000000">
                      <a:alpha val="43137"/>
                    </a:srgbClr>
                  </a:outerShdw>
                </a:effectLst>
              </a:rPr>
              <a:t>“In Paul’s previous letter, he made no reference to a coming departure from the faith, but he had discussed, at length, a coming departure from the earth by all believers when Christ returns to meet them in the air (1 Thessalonians 4:13-18). This standing away from, in context, seems to refer to all the raptured believers standing away from the earth, as they stand before their returning Lord when they meet Him in the heavens. Here, Paul is reminding them that the ‘sudden destruction’ that would come upon unbelievers when the day of the Lord begins could not happen until the rapture - the standing away from the earth before Christ (Romans 14:10) - had taken place.”</a:t>
            </a:r>
            <a:endParaRPr lang="en-US" sz="2750" dirty="0">
              <a:effectLst>
                <a:outerShdw blurRad="38100" dist="38100" dir="2700000" algn="tl">
                  <a:srgbClr val="000000">
                    <a:alpha val="43137"/>
                  </a:srgbClr>
                </a:outerShdw>
              </a:effectLst>
              <a:cs typeface="Calibri" panose="020F0502020204030204" pitchFamily="34" charset="0"/>
            </a:endParaRPr>
          </a:p>
        </p:txBody>
      </p:sp>
      <p:sp>
        <p:nvSpPr>
          <p:cNvPr id="5" name="TextBox 4">
            <a:extLst>
              <a:ext uri="{FF2B5EF4-FFF2-40B4-BE49-F238E27FC236}">
                <a16:creationId xmlns:a16="http://schemas.microsoft.com/office/drawing/2014/main" id="{98F9BB36-70E6-493B-AD4B-AA0049E498F2}"/>
              </a:ext>
            </a:extLst>
          </p:cNvPr>
          <p:cNvSpPr txBox="1"/>
          <p:nvPr/>
        </p:nvSpPr>
        <p:spPr>
          <a:xfrm>
            <a:off x="1562100" y="247471"/>
            <a:ext cx="6019800"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Henry M. Morris </a:t>
            </a:r>
          </a:p>
          <a:p>
            <a:pPr algn="ctr"/>
            <a:r>
              <a:rPr lang="en-US" sz="1800" i="1" dirty="0">
                <a:effectLst>
                  <a:outerShdw blurRad="38100" dist="38100" dir="2700000" algn="tl">
                    <a:srgbClr val="000000">
                      <a:alpha val="43137"/>
                    </a:srgbClr>
                  </a:outerShdw>
                </a:effectLst>
                <a:latin typeface="Calibri" panose="020F0502020204030204" pitchFamily="34" charset="0"/>
              </a:rPr>
              <a:t>The Defender's Study Bible: King James Version</a:t>
            </a:r>
            <a:r>
              <a:rPr lang="en-US" sz="1800" dirty="0">
                <a:effectLst>
                  <a:outerShdw blurRad="38100" dist="38100" dir="2700000" algn="tl">
                    <a:srgbClr val="000000">
                      <a:alpha val="43137"/>
                    </a:srgbClr>
                  </a:outerShdw>
                </a:effectLst>
                <a:latin typeface="Calibri" panose="020F0502020204030204" pitchFamily="34" charset="0"/>
              </a:rPr>
              <a:t> (Iowa Falls, IA: World Bible Publishers, 1995), 1337-38.</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8255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0" y="1570911"/>
            <a:ext cx="9144000" cy="3458289"/>
          </a:xfrm>
        </p:spPr>
        <p:txBody>
          <a:bodyPr/>
          <a:lstStyle/>
          <a:p>
            <a:pPr marL="0" indent="0" algn="just">
              <a:buNone/>
            </a:pPr>
            <a:r>
              <a:rPr lang="en-US" sz="2800" dirty="0">
                <a:effectLst>
                  <a:outerShdw blurRad="38100" dist="38100" dir="2700000" algn="tl">
                    <a:srgbClr val="000000">
                      <a:alpha val="43137"/>
                    </a:srgbClr>
                  </a:outerShdw>
                </a:effectLst>
              </a:rPr>
              <a:t>“The entire context, before and after, fits this understanding of the text better than the idea of the apostasy from the faith. Over the 1950 years since Paul wrote these lines, there have been numerous great apostasies from the faith, and none of these introduced the day of the Lord, although the persecuted believers in each case might easily have so interpreted them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5" name="TextBox 4">
            <a:extLst>
              <a:ext uri="{FF2B5EF4-FFF2-40B4-BE49-F238E27FC236}">
                <a16:creationId xmlns:a16="http://schemas.microsoft.com/office/drawing/2014/main" id="{9E3606AD-0B3B-4A0A-95E5-F7A3BF9CCD46}"/>
              </a:ext>
            </a:extLst>
          </p:cNvPr>
          <p:cNvSpPr txBox="1"/>
          <p:nvPr/>
        </p:nvSpPr>
        <p:spPr>
          <a:xfrm>
            <a:off x="1562100" y="247471"/>
            <a:ext cx="6019800"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Henry M. Morris </a:t>
            </a:r>
          </a:p>
          <a:p>
            <a:pPr algn="ctr"/>
            <a:r>
              <a:rPr lang="en-US" sz="1800" i="1" dirty="0">
                <a:effectLst>
                  <a:outerShdw blurRad="38100" dist="38100" dir="2700000" algn="tl">
                    <a:srgbClr val="000000">
                      <a:alpha val="43137"/>
                    </a:srgbClr>
                  </a:outerShdw>
                </a:effectLst>
                <a:latin typeface="Calibri" panose="020F0502020204030204" pitchFamily="34" charset="0"/>
              </a:rPr>
              <a:t>The Defender's Study Bible: King James Version</a:t>
            </a:r>
            <a:r>
              <a:rPr lang="en-US" sz="1800" dirty="0">
                <a:effectLst>
                  <a:outerShdw blurRad="38100" dist="38100" dir="2700000" algn="tl">
                    <a:srgbClr val="000000">
                      <a:alpha val="43137"/>
                    </a:srgbClr>
                  </a:outerShdw>
                </a:effectLst>
                <a:latin typeface="Calibri" panose="020F0502020204030204" pitchFamily="34" charset="0"/>
              </a:rPr>
              <a:t> (Iowa Falls, IA: World Bible Publishers, 1995), 1337-38.</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92200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0" y="1600200"/>
            <a:ext cx="9144000" cy="3657600"/>
          </a:xfrm>
        </p:spPr>
        <p:txBody>
          <a:bodyPr/>
          <a:lstStyle/>
          <a:p>
            <a:pPr marL="0" indent="0" algn="just">
              <a:buNone/>
            </a:pPr>
            <a:r>
              <a:rPr lang="en-US" sz="2800" dirty="0">
                <a:effectLst>
                  <a:outerShdw blurRad="38100" dist="38100" dir="2700000" algn="tl">
                    <a:srgbClr val="000000">
                      <a:alpha val="43137"/>
                    </a:srgbClr>
                  </a:outerShdw>
                </a:effectLst>
              </a:rPr>
              <a:t>"… (1) the organization of the church [as contrasted with the true church] has separated from the faith—it has apostatized and (2) there has been another departure, </a:t>
            </a:r>
            <a:r>
              <a:rPr lang="en-US" sz="2800" b="1" u="sng" dirty="0">
                <a:solidFill>
                  <a:srgbClr val="FFFFCC"/>
                </a:solidFill>
                <a:effectLst>
                  <a:outerShdw blurRad="38100" dist="38100" dir="2700000" algn="tl">
                    <a:srgbClr val="000000">
                      <a:alpha val="43137"/>
                    </a:srgbClr>
                  </a:outerShdw>
                </a:effectLst>
              </a:rPr>
              <a:t>the departure of the true church from the earth</a:t>
            </a:r>
            <a:r>
              <a:rPr lang="en-US" sz="2800" dirty="0">
                <a:effectLst>
                  <a:outerShdw blurRad="38100" dist="38100" dir="2700000" algn="tl">
                    <a:srgbClr val="000000">
                      <a:alpha val="43137"/>
                    </a:srgbClr>
                  </a:outerShdw>
                </a:effectLst>
              </a:rPr>
              <a:t>. The departure of the true church leads into the total apostatizing of the organized church.“ </a:t>
            </a:r>
          </a:p>
        </p:txBody>
      </p:sp>
      <p:sp>
        <p:nvSpPr>
          <p:cNvPr id="4" name="TextBox 3">
            <a:extLst>
              <a:ext uri="{FF2B5EF4-FFF2-40B4-BE49-F238E27FC236}">
                <a16:creationId xmlns:a16="http://schemas.microsoft.com/office/drawing/2014/main" id="{3D0DF032-DE24-4699-83BD-7C8A3CB3ED9F}"/>
              </a:ext>
            </a:extLst>
          </p:cNvPr>
          <p:cNvSpPr txBox="1"/>
          <p:nvPr/>
        </p:nvSpPr>
        <p:spPr>
          <a:xfrm>
            <a:off x="912548" y="247471"/>
            <a:ext cx="7318904"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 Vernon McGee</a:t>
            </a:r>
          </a:p>
          <a:p>
            <a:pPr algn="ctr"/>
            <a:r>
              <a:rPr lang="en-US" sz="1800" dirty="0">
                <a:effectLst>
                  <a:outerShdw blurRad="38100" dist="38100" dir="2700000" algn="tl">
                    <a:srgbClr val="000000">
                      <a:alpha val="43137"/>
                    </a:srgbClr>
                  </a:outerShdw>
                </a:effectLst>
                <a:latin typeface="Calibri" panose="020F0502020204030204" pitchFamily="34" charset="0"/>
              </a:rPr>
              <a:t>Thru the Bible with J. Vernon McGee. 5 vols. Pasadena, Calif.: Thru The Bible Radio; and Nashville: Thomas Nelson, Inc., 1983. 5:413. </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16077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0" y="1371600"/>
            <a:ext cx="9144000" cy="4053245"/>
          </a:xfrm>
        </p:spPr>
        <p:txBody>
          <a:bodyPr/>
          <a:lstStyle/>
          <a:p>
            <a:pPr marL="0" indent="0" algn="just">
              <a:buNone/>
            </a:pPr>
            <a:r>
              <a:rPr lang="en-US" sz="2800" dirty="0">
                <a:effectLst>
                  <a:outerShdw blurRad="38100" dist="38100" dir="2700000" algn="tl">
                    <a:srgbClr val="000000">
                      <a:alpha val="43137"/>
                    </a:srgbClr>
                  </a:outerShdw>
                </a:effectLst>
              </a:rPr>
              <a:t>“Our key verse for this devotional, verse 3, has become somewhat controversial. There are those that believe that the Antichrist will come when the ‘falling away’ of the church, apostasy in the Church, has happened. This then seems to be saying that the church will be here when the Antichrist appears. This belief comes from a wrong understanding of the Greek word used in the passage and translated, ‘a falling away’…A close and careful word study of the Greek word apostasia will conclude that the true meaning of the word is found in the phrase, ‘departing from one place and going to another’, not a falling away from the doctrines of the church.</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3" descr="Jimmy DeYoung">
            <a:extLst>
              <a:ext uri="{FF2B5EF4-FFF2-40B4-BE49-F238E27FC236}">
                <a16:creationId xmlns:a16="http://schemas.microsoft.com/office/drawing/2014/main" id="{AD34251F-BA2A-470F-8E90-06C07E200EA9}"/>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76200" y="76200"/>
            <a:ext cx="8011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71626F7-0A53-4642-A235-DD324499966F}"/>
              </a:ext>
            </a:extLst>
          </p:cNvPr>
          <p:cNvSpPr txBox="1"/>
          <p:nvPr/>
        </p:nvSpPr>
        <p:spPr>
          <a:xfrm>
            <a:off x="1409700" y="247474"/>
            <a:ext cx="6324600" cy="1031051"/>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Jimmy De Young</a:t>
            </a:r>
          </a:p>
          <a:p>
            <a:pPr algn="ctr"/>
            <a:r>
              <a:rPr lang="en-US" sz="2000" dirty="0">
                <a:effectLst>
                  <a:outerShdw blurRad="38100" dist="38100" dir="2700000" algn="tl">
                    <a:srgbClr val="000000">
                      <a:alpha val="43137"/>
                    </a:srgbClr>
                  </a:outerShdw>
                </a:effectLst>
                <a:latin typeface="Calibri" panose="020F0502020204030204" pitchFamily="34" charset="0"/>
              </a:rPr>
              <a:t>Prophetic Prospective – Daily Devotional</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49354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0" y="1371600"/>
            <a:ext cx="9144000" cy="5238926"/>
          </a:xfrm>
        </p:spPr>
        <p:txBody>
          <a:bodyPr/>
          <a:lstStyle/>
          <a:p>
            <a:pPr marL="0" indent="0" algn="just">
              <a:buNone/>
            </a:pPr>
            <a:r>
              <a:rPr lang="en-US" sz="2800" dirty="0">
                <a:effectLst>
                  <a:outerShdw blurRad="38100" dist="38100" dir="2700000" algn="tl">
                    <a:srgbClr val="000000">
                      <a:alpha val="43137"/>
                    </a:srgbClr>
                  </a:outerShdw>
                </a:effectLst>
              </a:rPr>
              <a:t>“If the word ‘</a:t>
            </a:r>
            <a:r>
              <a:rPr lang="en-US" sz="2800" dirty="0" err="1">
                <a:effectLst>
                  <a:outerShdw blurRad="38100" dist="38100" dir="2700000" algn="tl">
                    <a:srgbClr val="000000">
                      <a:alpha val="43137"/>
                    </a:srgbClr>
                  </a:outerShdw>
                </a:effectLst>
              </a:rPr>
              <a:t>apostasia</a:t>
            </a:r>
            <a:r>
              <a:rPr lang="en-US" sz="2800" dirty="0">
                <a:effectLst>
                  <a:outerShdw blurRad="38100" dist="38100" dir="2700000" algn="tl">
                    <a:srgbClr val="000000">
                      <a:alpha val="43137"/>
                    </a:srgbClr>
                  </a:outerShdw>
                </a:effectLst>
              </a:rPr>
              <a:t>’ was communicating that ‘apostasy’ was what it was talking about then the Rapture and the coming of the Antichrist would have happened during the writing of II Thessalonians. Apostasy had infiltrated the early church by the time Paul wrote this passage. What Paul is saying here is that the Antichrist, the ‘Son of Perdition’, would not come until the Church departs from one place and goes to another. That is what happens at the Rapture. The scenario for the future according to all prophetic passages is that the Rapture takes all Christians into Heaven and then the Antichrist appears on earth…Let me remind you that all preparations have been made for the temple to be built in . . . </a:t>
            </a:r>
            <a:endParaRPr lang="en-US" sz="2800" dirty="0">
              <a:effectLst>
                <a:outerShdw blurRad="38100" dist="38100" dir="2700000" algn="tl">
                  <a:srgbClr val="000000">
                    <a:alpha val="43137"/>
                  </a:srgbClr>
                </a:outerShdw>
              </a:effectLst>
              <a:cs typeface="Calibri" panose="020F0502020204030204" pitchFamily="34" charset="0"/>
            </a:endParaRPr>
          </a:p>
        </p:txBody>
      </p:sp>
      <p:pic>
        <p:nvPicPr>
          <p:cNvPr id="2" name="Picture 3" descr="Jimmy DeYoung">
            <a:extLst>
              <a:ext uri="{FF2B5EF4-FFF2-40B4-BE49-F238E27FC236}">
                <a16:creationId xmlns:a16="http://schemas.microsoft.com/office/drawing/2014/main" id="{43E32252-4E97-41FB-B328-2536CD751E03}"/>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76200" y="76200"/>
            <a:ext cx="8011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12F038E-9D6D-4552-A5B2-8596EE9E937C}"/>
              </a:ext>
            </a:extLst>
          </p:cNvPr>
          <p:cNvSpPr txBox="1"/>
          <p:nvPr/>
        </p:nvSpPr>
        <p:spPr>
          <a:xfrm>
            <a:off x="1409700" y="247474"/>
            <a:ext cx="6324600" cy="1031051"/>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Jimmy De Young</a:t>
            </a:r>
          </a:p>
          <a:p>
            <a:pPr algn="ctr"/>
            <a:r>
              <a:rPr lang="en-US" sz="2000" dirty="0">
                <a:effectLst>
                  <a:outerShdw blurRad="38100" dist="38100" dir="2700000" algn="tl">
                    <a:srgbClr val="000000">
                      <a:alpha val="43137"/>
                    </a:srgbClr>
                  </a:outerShdw>
                </a:effectLst>
                <a:latin typeface="Calibri" panose="020F0502020204030204" pitchFamily="34" charset="0"/>
              </a:rPr>
              <a:t>Prophetic Prospective – Daily Devotional</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26957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0" y="1371600"/>
            <a:ext cx="9144000" cy="3840469"/>
          </a:xfrm>
        </p:spPr>
        <p:txBody>
          <a:bodyPr/>
          <a:lstStyle/>
          <a:p>
            <a:pPr marL="0" indent="0" algn="just">
              <a:buNone/>
            </a:pPr>
            <a:r>
              <a:rPr lang="en-US" sz="2800" dirty="0">
                <a:effectLst>
                  <a:outerShdw blurRad="38100" dist="38100" dir="2700000" algn="tl">
                    <a:srgbClr val="000000">
                      <a:alpha val="43137"/>
                    </a:srgbClr>
                  </a:outerShdw>
                </a:effectLst>
              </a:rPr>
              <a:t>. . . Jerusalem. False teachers and deception presently are a part of our society today, which indicates that Antichrist is nearing his appearance on earth. Remember, before the appearance of Antichrist and the temple is built, the Rapture happens. Actually the Rapture could happen at any moment. Be ready!</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3" descr="Jimmy DeYoung">
            <a:extLst>
              <a:ext uri="{FF2B5EF4-FFF2-40B4-BE49-F238E27FC236}">
                <a16:creationId xmlns:a16="http://schemas.microsoft.com/office/drawing/2014/main" id="{43E32252-4E97-41FB-B328-2536CD751E03}"/>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76200" y="76200"/>
            <a:ext cx="8011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12F038E-9D6D-4552-A5B2-8596EE9E937C}"/>
              </a:ext>
            </a:extLst>
          </p:cNvPr>
          <p:cNvSpPr txBox="1"/>
          <p:nvPr/>
        </p:nvSpPr>
        <p:spPr>
          <a:xfrm>
            <a:off x="1409700" y="247474"/>
            <a:ext cx="6324600" cy="1031051"/>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Jimmy De Young</a:t>
            </a:r>
          </a:p>
          <a:p>
            <a:pPr algn="ctr"/>
            <a:r>
              <a:rPr lang="en-US" sz="2000" dirty="0">
                <a:effectLst>
                  <a:outerShdw blurRad="38100" dist="38100" dir="2700000" algn="tl">
                    <a:srgbClr val="000000">
                      <a:alpha val="43137"/>
                    </a:srgbClr>
                  </a:outerShdw>
                </a:effectLst>
                <a:latin typeface="Calibri" panose="020F0502020204030204" pitchFamily="34" charset="0"/>
              </a:rPr>
              <a:t>Prophetic Prospective – Daily Devotional</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6487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0" y="1447800"/>
            <a:ext cx="9144000" cy="5334000"/>
          </a:xfrm>
        </p:spPr>
        <p:txBody>
          <a:bodyPr/>
          <a:lstStyle/>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is promised an exemption from divine wrath (1 Thess 1:10; 5:9; Rom 5:9; Rev 3:10; 6:17)</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endPar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2636A59E-F606-4720-AC0C-C62BB4647C7D}"/>
              </a:ext>
            </a:extLst>
          </p:cNvPr>
          <p:cNvSpPr/>
          <p:nvPr/>
        </p:nvSpPr>
        <p:spPr>
          <a:xfrm>
            <a:off x="0" y="218182"/>
            <a:ext cx="9144000" cy="1154162"/>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When is the Rapture?</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Arguments Favoring the Pre-Tribulation View</a:t>
            </a:r>
          </a:p>
        </p:txBody>
      </p:sp>
    </p:spTree>
    <p:extLst>
      <p:ext uri="{BB962C8B-B14F-4D97-AF65-F5344CB8AC3E}">
        <p14:creationId xmlns:p14="http://schemas.microsoft.com/office/powerpoint/2010/main" val="32104493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1828800" y="228600"/>
            <a:ext cx="5486400" cy="11430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Answering Objections to the Physical Departure View</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0" y="1600200"/>
            <a:ext cx="9144000" cy="4495800"/>
          </a:xfrm>
        </p:spPr>
        <p:txBody>
          <a:bodyPr/>
          <a:lstStyle/>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Subtraction from the Last Days will be characterized by continual apostasy?</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passive and apostasy is active?</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Incongruence with verse 1?</a:t>
            </a:r>
          </a:p>
          <a:p>
            <a:pPr marL="457200" indent="-457200" algn="just">
              <a:spcBef>
                <a:spcPts val="0"/>
              </a:spcBef>
              <a:spcAft>
                <a:spcPts val="1800"/>
              </a:spcAft>
              <a:buSzPct val="100000"/>
              <a:buFont typeface="+mj-lt"/>
              <a:buAutoNum type="arabicPeriod"/>
              <a:defRPr/>
            </a:pPr>
            <a:r>
              <a:rPr lang="en-GB" sz="3000" dirty="0">
                <a:effectLst>
                  <a:outerShdw blurRad="38100" dist="38100" dir="2700000" algn="tl">
                    <a:srgbClr val="000000">
                      <a:alpha val="43137"/>
                    </a:srgbClr>
                  </a:outerShdw>
                </a:effectLst>
                <a:cs typeface="Calibri" panose="020F0502020204030204" pitchFamily="34" charset="0"/>
              </a:rPr>
              <a:t>Paul is re-assuring the Thessalonians that they had not already missed the rapture; therefore, it would be incomprehensible to read, “the rapture cannot have happened unless the rapture happens first”</a:t>
            </a:r>
            <a:endParaRPr lang="en-US" sz="3000" dirty="0">
              <a:effectLst>
                <a:outerShdw blurRad="38100" dist="38100" dir="2700000" algn="tl">
                  <a:srgbClr val="000000">
                    <a:alpha val="43137"/>
                  </a:srgbClr>
                </a:outerShdw>
              </a:effectLst>
              <a:cs typeface="Calibri" panose="020F0502020204030204" pitchFamily="34" charset="0"/>
            </a:endParaRPr>
          </a:p>
        </p:txBody>
      </p:sp>
      <p:pic>
        <p:nvPicPr>
          <p:cNvPr id="5" name="Picture 4">
            <a:extLst>
              <a:ext uri="{FF2B5EF4-FFF2-40B4-BE49-F238E27FC236}">
                <a16:creationId xmlns:a16="http://schemas.microsoft.com/office/drawing/2014/main" id="{61568CF5-D210-44BD-A4DD-7423D6E226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05800" y="85886"/>
            <a:ext cx="7359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74702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1828800" y="228600"/>
            <a:ext cx="5486400" cy="11430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Answering Objections to the Physical Departure View</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0" y="1600200"/>
            <a:ext cx="9144000" cy="4495800"/>
          </a:xfrm>
        </p:spPr>
        <p:txBody>
          <a:bodyPr/>
          <a:lstStyle/>
          <a:p>
            <a:pPr marL="457200" indent="-457200" algn="just">
              <a:spcBef>
                <a:spcPts val="0"/>
              </a:spcBef>
              <a:spcAft>
                <a:spcPts val="18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Subtraction from the Last Days will be characterized by continual apostasy</a:t>
            </a:r>
            <a:r>
              <a:rPr lang="en-US" sz="3000" dirty="0">
                <a:solidFill>
                  <a:srgbClr val="FFFFCC"/>
                </a:solidFill>
                <a:effectLst>
                  <a:outerShdw blurRad="38100" dist="38100" dir="2700000" algn="tl">
                    <a:srgbClr val="000000">
                      <a:alpha val="43137"/>
                    </a:srgbClr>
                  </a:outerShdw>
                </a:effectLst>
                <a:cs typeface="Calibri" panose="020F0502020204030204" pitchFamily="34" charset="0"/>
              </a:rPr>
              <a:t>?</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passive and apostasy is active?</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Incongruence with verse 1?</a:t>
            </a:r>
          </a:p>
          <a:p>
            <a:pPr marL="457200" indent="-457200" algn="just">
              <a:spcBef>
                <a:spcPts val="0"/>
              </a:spcBef>
              <a:spcAft>
                <a:spcPts val="1800"/>
              </a:spcAft>
              <a:buSzPct val="100000"/>
              <a:buFont typeface="+mj-lt"/>
              <a:buAutoNum type="arabicPeriod"/>
              <a:defRPr/>
            </a:pPr>
            <a:r>
              <a:rPr lang="en-GB" sz="3000" dirty="0">
                <a:effectLst>
                  <a:outerShdw blurRad="38100" dist="38100" dir="2700000" algn="tl">
                    <a:srgbClr val="000000">
                      <a:alpha val="43137"/>
                    </a:srgbClr>
                  </a:outerShdw>
                </a:effectLst>
                <a:cs typeface="Calibri" panose="020F0502020204030204" pitchFamily="34" charset="0"/>
              </a:rPr>
              <a:t>Paul is re-assuring the Thessalonians that they had not already missed the rapture; therefore, it would be incomprehensible to read, “the rapture cannot have happened unless the rapture happens first”</a:t>
            </a:r>
            <a:endParaRPr lang="en-US" sz="3000" dirty="0">
              <a:effectLst>
                <a:outerShdw blurRad="38100" dist="38100" dir="2700000" algn="tl">
                  <a:srgbClr val="000000">
                    <a:alpha val="43137"/>
                  </a:srgbClr>
                </a:outerShdw>
              </a:effectLst>
              <a:cs typeface="Calibri" panose="020F0502020204030204" pitchFamily="34" charset="0"/>
            </a:endParaRPr>
          </a:p>
        </p:txBody>
      </p:sp>
      <p:pic>
        <p:nvPicPr>
          <p:cNvPr id="2" name="Picture 1">
            <a:extLst>
              <a:ext uri="{FF2B5EF4-FFF2-40B4-BE49-F238E27FC236}">
                <a16:creationId xmlns:a16="http://schemas.microsoft.com/office/drawing/2014/main" id="{A6CC41EB-24FE-422B-BEE4-49C749B94C2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05800" y="85886"/>
            <a:ext cx="7359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21006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itle 4">
            <a:extLst>
              <a:ext uri="{FF2B5EF4-FFF2-40B4-BE49-F238E27FC236}">
                <a16:creationId xmlns:a16="http://schemas.microsoft.com/office/drawing/2014/main" id="{7B3667B5-1AF9-4420-AA2C-FE2F7AF62B8E}"/>
              </a:ext>
            </a:extLst>
          </p:cNvPr>
          <p:cNvSpPr>
            <a:spLocks noGrp="1" noChangeArrowheads="1"/>
          </p:cNvSpPr>
          <p:nvPr>
            <p:ph type="title" idx="4294967295"/>
          </p:nvPr>
        </p:nvSpPr>
        <p:spPr>
          <a:xfrm>
            <a:off x="1104900" y="228600"/>
            <a:ext cx="6934200" cy="8382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Order of Paul’s Letters</a:t>
            </a:r>
          </a:p>
        </p:txBody>
      </p:sp>
      <p:sp>
        <p:nvSpPr>
          <p:cNvPr id="6" name="Content Placeholder 5">
            <a:extLst>
              <a:ext uri="{FF2B5EF4-FFF2-40B4-BE49-F238E27FC236}">
                <a16:creationId xmlns:a16="http://schemas.microsoft.com/office/drawing/2014/main" id="{B26729D2-66B6-4C03-8002-98465833BF64}"/>
              </a:ext>
            </a:extLst>
          </p:cNvPr>
          <p:cNvSpPr>
            <a:spLocks noGrp="1"/>
          </p:cNvSpPr>
          <p:nvPr>
            <p:ph idx="4294967295"/>
          </p:nvPr>
        </p:nvSpPr>
        <p:spPr>
          <a:xfrm>
            <a:off x="228600" y="1066800"/>
            <a:ext cx="6324600" cy="5410200"/>
          </a:xfrm>
        </p:spPr>
        <p:txBody>
          <a:bodyPr/>
          <a:lstStyle/>
          <a:p>
            <a:pPr marL="461963" indent="-461963">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Galatians (A.D. 49)</a:t>
            </a:r>
          </a:p>
          <a:p>
            <a:pPr marL="461963" indent="-461963">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 Thessalonians (A.D. 51)</a:t>
            </a:r>
          </a:p>
          <a:p>
            <a:pPr marL="461963" indent="-461963">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 Corinthians (A.D. 56)</a:t>
            </a:r>
          </a:p>
          <a:p>
            <a:pPr marL="461963" indent="-461963">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Romans (A.D. 57)</a:t>
            </a:r>
          </a:p>
          <a:p>
            <a:pPr marL="461963" indent="-461963">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Ephesians, Colossians, Philemon, Philippians (A.D. 60‒62)</a:t>
            </a:r>
          </a:p>
          <a:p>
            <a:pPr marL="461963" indent="-461963">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Timothy, Titus (A.D. 62‒66)</a:t>
            </a:r>
          </a:p>
          <a:p>
            <a:pPr marL="461963" indent="-461963">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Timothy (A.D. 67)</a:t>
            </a:r>
          </a:p>
          <a:p>
            <a:pPr marL="857229" indent="-857229">
              <a:spcBef>
                <a:spcPts val="0"/>
              </a:spcBef>
              <a:spcAft>
                <a:spcPts val="1200"/>
              </a:spcAft>
              <a:buSzPct val="100000"/>
              <a:buFont typeface="Wingdings" panose="05000000000000000000" pitchFamily="2" charset="2"/>
              <a:buAutoNum type="arabicPeriod"/>
              <a:defRPr/>
            </a:pPr>
            <a:endPar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609585" indent="-609585">
              <a:spcBef>
                <a:spcPts val="0"/>
              </a:spcBef>
              <a:spcAft>
                <a:spcPts val="1200"/>
              </a:spcAft>
              <a:buSzPct val="100000"/>
              <a:buFont typeface="Wingdings" panose="05000000000000000000" pitchFamily="2" charset="2"/>
              <a:buAutoNum type="arabicPeriod"/>
              <a:defRPr/>
            </a:pPr>
            <a:endPar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6868" name="Picture 4" descr="j0193970">
            <a:extLst>
              <a:ext uri="{FF2B5EF4-FFF2-40B4-BE49-F238E27FC236}">
                <a16:creationId xmlns:a16="http://schemas.microsoft.com/office/drawing/2014/main" id="{0DE432F8-FEFF-4E53-914B-4FACDAE769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9401" y="1943100"/>
            <a:ext cx="2127739"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85821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992A3B-5E0B-45C0-8329-24019EE8F4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8914" name="Rectangle 3"/>
          <p:cNvSpPr>
            <a:spLocks noChangeArrowheads="1"/>
          </p:cNvSpPr>
          <p:nvPr/>
        </p:nvSpPr>
        <p:spPr bwMode="auto">
          <a:xfrm>
            <a:off x="0" y="1"/>
            <a:ext cx="9144000"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1" hangingPunct="1">
              <a:lnSpc>
                <a:spcPct val="90000"/>
              </a:lnSpc>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Timothy 4:1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the Spirit explicitly says that in later times some will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fall away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faith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paying attention to deceitful spirits and doctrines of demons.”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7" name="Picture 4">
            <a:extLst>
              <a:ext uri="{FF2B5EF4-FFF2-40B4-BE49-F238E27FC236}">
                <a16:creationId xmlns:a16="http://schemas.microsoft.com/office/drawing/2014/main" id="{F2B1142E-80B7-434D-8660-B3E9023C053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28347" y="3216348"/>
            <a:ext cx="1287311"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96148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237A02-4506-4DEA-850E-782E256D1E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1" y="2"/>
            <a:ext cx="9144000" cy="3052118"/>
          </a:xfrm>
          <a:prstGeom prst="rect">
            <a:avLst/>
          </a:prstGeom>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prōton</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man of lawlessness is revealed, the son of destruction.”</a:t>
            </a: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36395"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32079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1828800" y="228600"/>
            <a:ext cx="5486400" cy="11430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Answering Objections to the Physical Departure View</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0" y="1600200"/>
            <a:ext cx="9144000" cy="4495800"/>
          </a:xfrm>
        </p:spPr>
        <p:txBody>
          <a:bodyPr/>
          <a:lstStyle/>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Subtraction from the Last Days will be characterized by continual apostasy?</a:t>
            </a:r>
          </a:p>
          <a:p>
            <a:pPr marL="457200" indent="-457200" algn="just">
              <a:spcBef>
                <a:spcPts val="0"/>
              </a:spcBef>
              <a:spcAft>
                <a:spcPts val="18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Rapture is passive and apostasy is active</a:t>
            </a:r>
            <a:r>
              <a:rPr lang="en-US" sz="3000" b="1" dirty="0">
                <a:solidFill>
                  <a:srgbClr val="FFFFCC"/>
                </a:solidFill>
                <a:effectLst>
                  <a:outerShdw blurRad="38100" dist="38100" dir="2700000" algn="tl">
                    <a:srgbClr val="000000">
                      <a:alpha val="43137"/>
                    </a:srgbClr>
                  </a:outerShdw>
                </a:effectLst>
                <a:cs typeface="Calibri" panose="020F0502020204030204" pitchFamily="34" charset="0"/>
              </a:rPr>
              <a:t>?</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Incongruence with verse 1?</a:t>
            </a:r>
          </a:p>
          <a:p>
            <a:pPr marL="457200" indent="-457200" algn="just">
              <a:spcBef>
                <a:spcPts val="0"/>
              </a:spcBef>
              <a:spcAft>
                <a:spcPts val="1800"/>
              </a:spcAft>
              <a:buSzPct val="100000"/>
              <a:buFont typeface="+mj-lt"/>
              <a:buAutoNum type="arabicPeriod"/>
              <a:defRPr/>
            </a:pPr>
            <a:r>
              <a:rPr lang="en-GB" sz="3000" dirty="0">
                <a:effectLst>
                  <a:outerShdw blurRad="38100" dist="38100" dir="2700000" algn="tl">
                    <a:srgbClr val="000000">
                      <a:alpha val="43137"/>
                    </a:srgbClr>
                  </a:outerShdw>
                </a:effectLst>
                <a:cs typeface="Calibri" panose="020F0502020204030204" pitchFamily="34" charset="0"/>
              </a:rPr>
              <a:t>Paul is re-assuring the Thessalonians that they had not already missed the rapture; therefore, it would be incomprehensible to read, “the rapture cannot have happened unless the rapture happens first”</a:t>
            </a:r>
            <a:endParaRPr lang="en-US" sz="3000" dirty="0">
              <a:effectLst>
                <a:outerShdw blurRad="38100" dist="38100" dir="2700000" algn="tl">
                  <a:srgbClr val="000000">
                    <a:alpha val="43137"/>
                  </a:srgbClr>
                </a:outerShdw>
              </a:effectLst>
              <a:cs typeface="Calibri" panose="020F0502020204030204" pitchFamily="34" charset="0"/>
            </a:endParaRPr>
          </a:p>
        </p:txBody>
      </p:sp>
      <p:pic>
        <p:nvPicPr>
          <p:cNvPr id="2" name="Picture 1">
            <a:extLst>
              <a:ext uri="{FF2B5EF4-FFF2-40B4-BE49-F238E27FC236}">
                <a16:creationId xmlns:a16="http://schemas.microsoft.com/office/drawing/2014/main" id="{217B4495-B6DA-44C2-BD2C-D0151C5B012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05800" y="85886"/>
            <a:ext cx="7359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62900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0" y="1524000"/>
            <a:ext cx="9144000" cy="4114800"/>
          </a:xfrm>
        </p:spPr>
        <p:txBody>
          <a:bodyPr/>
          <a:lstStyle/>
          <a:p>
            <a:pPr marL="0" indent="0" algn="just">
              <a:buNone/>
            </a:pPr>
            <a:r>
              <a:rPr lang="en-US" sz="3000" dirty="0">
                <a:effectLst>
                  <a:outerShdw blurRad="38100" dist="38100" dir="2700000" algn="tl">
                    <a:srgbClr val="000000">
                      <a:alpha val="43137"/>
                    </a:srgbClr>
                  </a:outerShdw>
                </a:effectLst>
              </a:rPr>
              <a:t>"Nowhere else does the Scripture speak of the rapture as 'the departure.' A departure denotes an act on the part of the individual or company departing. But the rapture is not an act of departure on the part of the saints. In the rapture the church is passive, not active. At the rapture, the church is 'caught up' or 'snatched away,' an event wherein the Lord acts to transport believers from earth into His presence (1 Thess. 4:16-17). Everything that takes place with the believers at the rapture is initiated by the Lord and done by Him.”</a:t>
            </a:r>
          </a:p>
        </p:txBody>
      </p:sp>
      <p:sp>
        <p:nvSpPr>
          <p:cNvPr id="4" name="TextBox 3">
            <a:extLst>
              <a:ext uri="{FF2B5EF4-FFF2-40B4-BE49-F238E27FC236}">
                <a16:creationId xmlns:a16="http://schemas.microsoft.com/office/drawing/2014/main" id="{3D0DF032-DE24-4699-83BD-7C8A3CB3ED9F}"/>
              </a:ext>
            </a:extLst>
          </p:cNvPr>
          <p:cNvSpPr txBox="1"/>
          <p:nvPr/>
        </p:nvSpPr>
        <p:spPr>
          <a:xfrm>
            <a:off x="2705100" y="232827"/>
            <a:ext cx="3733800"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 Edmond Hiebert</a:t>
            </a:r>
          </a:p>
          <a:p>
            <a:pPr algn="ctr"/>
            <a:r>
              <a:rPr lang="en-US" sz="1800" dirty="0">
                <a:effectLst>
                  <a:outerShdw blurRad="38100" dist="38100" dir="2700000" algn="tl">
                    <a:srgbClr val="000000">
                      <a:alpha val="43137"/>
                    </a:srgbClr>
                  </a:outerShdw>
                </a:effectLst>
                <a:latin typeface="Calibri" panose="020F0502020204030204" pitchFamily="34" charset="0"/>
              </a:rPr>
              <a:t>The Thessalonian Epistles. Chicago: Moody Press, 1971. Page 306</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53015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8D8ECB-FD6E-43B6-BCA5-15077755DB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134147" name="Rectangle 1"/>
          <p:cNvSpPr>
            <a:spLocks noChangeArrowheads="1"/>
          </p:cNvSpPr>
          <p:nvPr/>
        </p:nvSpPr>
        <p:spPr bwMode="auto">
          <a:xfrm>
            <a:off x="-1" y="0"/>
            <a:ext cx="9143999" cy="2585323"/>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4:4 </a:t>
            </a:r>
          </a:p>
          <a:p>
            <a:pPr marL="0" indent="0" algn="just" eaLnBrk="1" hangingPunct="1">
              <a:buFont typeface="Wingdings" panose="05000000000000000000" pitchFamily="2" charset="2"/>
              <a:buNone/>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He answered and said, “It is written,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 shall not live on bread alone, but on </a:t>
            </a:r>
            <a:r>
              <a:rPr lang="en-US" sz="3600" b="1" i="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 word</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proceeds out of the mouth of God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2F14D2C0-63E0-4170-B97D-6B44881F0E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3048000"/>
            <a:ext cx="1828800" cy="1828800"/>
          </a:xfrm>
          <a:prstGeom prst="ellipse">
            <a:avLst/>
          </a:prstGeom>
          <a:ln>
            <a:noFill/>
          </a:ln>
          <a:effectLst>
            <a:softEdge rad="112500"/>
          </a:effectLst>
        </p:spPr>
      </p:pic>
    </p:spTree>
    <p:extLst>
      <p:ext uri="{BB962C8B-B14F-4D97-AF65-F5344CB8AC3E}">
        <p14:creationId xmlns:p14="http://schemas.microsoft.com/office/powerpoint/2010/main" val="29197256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76B228-579F-4ADB-B045-5A7A37D3D3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5:18 </a:t>
            </a:r>
          </a:p>
          <a:p>
            <a:pPr marL="0" indent="0" algn="just" eaLnBrk="1" hangingPunct="1">
              <a:buFont typeface="Wingdings" panose="05000000000000000000" pitchFamily="2" charset="2"/>
              <a:buNone/>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truly I say to you, until heaven and earth pass away, not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smallest letter or stroke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shall pass from the Law until all is accomplished.”</a:t>
            </a:r>
          </a:p>
        </p:txBody>
      </p:sp>
      <p:pic>
        <p:nvPicPr>
          <p:cNvPr id="4" name="Picture 3">
            <a:extLst>
              <a:ext uri="{FF2B5EF4-FFF2-40B4-BE49-F238E27FC236}">
                <a16:creationId xmlns:a16="http://schemas.microsoft.com/office/drawing/2014/main" id="{2F14D2C0-63E0-4170-B97D-6B44881F0E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3048000"/>
            <a:ext cx="1828800" cy="1828800"/>
          </a:xfrm>
          <a:prstGeom prst="ellipse">
            <a:avLst/>
          </a:prstGeom>
          <a:ln>
            <a:noFill/>
          </a:ln>
          <a:effectLst>
            <a:softEdge rad="112500"/>
          </a:effectLst>
        </p:spPr>
      </p:pic>
    </p:spTree>
    <p:extLst>
      <p:ext uri="{BB962C8B-B14F-4D97-AF65-F5344CB8AC3E}">
        <p14:creationId xmlns:p14="http://schemas.microsoft.com/office/powerpoint/2010/main" val="32999530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1828800" y="228600"/>
            <a:ext cx="5486400" cy="11430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Answering Objections to the Physical Departure View</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0" y="1600200"/>
            <a:ext cx="9144000" cy="4495800"/>
          </a:xfrm>
        </p:spPr>
        <p:txBody>
          <a:bodyPr/>
          <a:lstStyle/>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Subtraction from the Last Days will be characterized by continual apostasy?</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Rapture is passive and apostasy is active?</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Incongruence with verse 1</a:t>
            </a:r>
            <a:r>
              <a:rPr lang="en-US" sz="3000" b="1" dirty="0">
                <a:solidFill>
                  <a:srgbClr val="FFFFCC"/>
                </a:solidFill>
                <a:effectLst>
                  <a:outerShdw blurRad="38100" dist="38100" dir="2700000" algn="tl">
                    <a:srgbClr val="000000">
                      <a:alpha val="43137"/>
                    </a:srgbClr>
                  </a:outerShdw>
                </a:effectLst>
                <a:cs typeface="Calibri" panose="020F0502020204030204" pitchFamily="34" charset="0"/>
              </a:rPr>
              <a:t>?</a:t>
            </a:r>
          </a:p>
          <a:p>
            <a:pPr marL="457200" indent="-457200" algn="just">
              <a:spcBef>
                <a:spcPts val="0"/>
              </a:spcBef>
              <a:spcAft>
                <a:spcPts val="1800"/>
              </a:spcAft>
              <a:buSzPct val="100000"/>
              <a:buFont typeface="+mj-lt"/>
              <a:buAutoNum type="arabicPeriod"/>
              <a:defRPr/>
            </a:pPr>
            <a:r>
              <a:rPr lang="en-GB" sz="3000" dirty="0">
                <a:effectLst>
                  <a:outerShdw blurRad="38100" dist="38100" dir="2700000" algn="tl">
                    <a:srgbClr val="000000">
                      <a:alpha val="43137"/>
                    </a:srgbClr>
                  </a:outerShdw>
                </a:effectLst>
                <a:cs typeface="Calibri" panose="020F0502020204030204" pitchFamily="34" charset="0"/>
              </a:rPr>
              <a:t>Paul is re-assuring the Thessalonians that they had not already missed the rapture; therefore, it would be incomprehensible to read, “the rapture cannot have happened unless the rapture happens first”</a:t>
            </a:r>
            <a:endParaRPr lang="en-US" sz="3000" dirty="0">
              <a:effectLst>
                <a:outerShdw blurRad="38100" dist="38100" dir="2700000" algn="tl">
                  <a:srgbClr val="000000">
                    <a:alpha val="43137"/>
                  </a:srgbClr>
                </a:outerShdw>
              </a:effectLst>
              <a:cs typeface="Calibri" panose="020F0502020204030204" pitchFamily="34" charset="0"/>
            </a:endParaRPr>
          </a:p>
        </p:txBody>
      </p:sp>
      <p:pic>
        <p:nvPicPr>
          <p:cNvPr id="2" name="Picture 1">
            <a:extLst>
              <a:ext uri="{FF2B5EF4-FFF2-40B4-BE49-F238E27FC236}">
                <a16:creationId xmlns:a16="http://schemas.microsoft.com/office/drawing/2014/main" id="{217B4495-B6DA-44C2-BD2C-D0151C5B012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05800" y="85886"/>
            <a:ext cx="7359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11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Strengthening the Pre-Tribulation Case</a:t>
            </a:r>
          </a:p>
        </p:txBody>
      </p:sp>
      <p:sp>
        <p:nvSpPr>
          <p:cNvPr id="19459" name="Rectangle 3"/>
          <p:cNvSpPr>
            <a:spLocks noGrp="1" noChangeArrowheads="1"/>
          </p:cNvSpPr>
          <p:nvPr>
            <p:ph idx="1"/>
          </p:nvPr>
        </p:nvSpPr>
        <p:spPr>
          <a:xfrm>
            <a:off x="635001" y="1600200"/>
            <a:ext cx="6968674" cy="3810000"/>
          </a:xfrm>
        </p:spPr>
        <p:txBody>
          <a:bodyPr/>
          <a:lstStyle/>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John 14:1-4</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Revelation 3:10</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First Thessalonians 4‒5</a:t>
            </a:r>
          </a:p>
          <a:p>
            <a:pPr marL="514350" indent="-514350" eaLnBrk="1" hangingPunct="1">
              <a:spcBef>
                <a:spcPts val="0"/>
              </a:spcBef>
              <a:spcAft>
                <a:spcPts val="2400"/>
              </a:spcAft>
              <a:buClr>
                <a:srgbClr val="00FFFF"/>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Second Thessalonians 2:3a</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24‒25</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35275" y="23622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7723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5B256B-F878-45B4-B773-00D7C45CF7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1" y="1"/>
            <a:ext cx="9144000" cy="3077766"/>
          </a:xfrm>
          <a:prstGeom prst="rect">
            <a:avLst/>
          </a:prstGeom>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we request you, brethren, with regard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coming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parousia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our Lord Jesus Christ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our gathering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episynagōgē</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together to 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36395"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7790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F45DB4-CDBC-49FB-891D-9E44C81B13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1" y="2"/>
            <a:ext cx="9144000" cy="3052118"/>
          </a:xfrm>
          <a:prstGeom prst="rect">
            <a:avLst/>
          </a:prstGeom>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and the man of lawlessness is revealed, the son of destruction.”</a:t>
            </a: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36395"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43531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0" y="1726769"/>
            <a:ext cx="9144000" cy="2311831"/>
          </a:xfrm>
        </p:spPr>
        <p:txBody>
          <a:bodyPr/>
          <a:lstStyle/>
          <a:p>
            <a:pPr marL="0" indent="0" algn="just">
              <a:buNone/>
            </a:pPr>
            <a:r>
              <a:rPr lang="en-US" dirty="0">
                <a:effectLst>
                  <a:outerShdw blurRad="38100" dist="38100" dir="2700000" algn="tl">
                    <a:srgbClr val="000000">
                      <a:alpha val="43137"/>
                    </a:srgbClr>
                  </a:outerShdw>
                </a:effectLst>
              </a:rPr>
              <a:t>"Paul has just referred to the rapture as 'our gathering together unto him' (v. 1); why then should he now use this unlikely term to mean the same thing?”</a:t>
            </a:r>
          </a:p>
        </p:txBody>
      </p:sp>
      <p:sp>
        <p:nvSpPr>
          <p:cNvPr id="5" name="TextBox 4">
            <a:extLst>
              <a:ext uri="{FF2B5EF4-FFF2-40B4-BE49-F238E27FC236}">
                <a16:creationId xmlns:a16="http://schemas.microsoft.com/office/drawing/2014/main" id="{60899C66-1705-4189-A53C-515692D0BE2B}"/>
              </a:ext>
            </a:extLst>
          </p:cNvPr>
          <p:cNvSpPr txBox="1"/>
          <p:nvPr/>
        </p:nvSpPr>
        <p:spPr>
          <a:xfrm>
            <a:off x="2647024" y="232827"/>
            <a:ext cx="3849952"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 Edmond Hiebert</a:t>
            </a:r>
          </a:p>
          <a:p>
            <a:pPr algn="ctr"/>
            <a:r>
              <a:rPr lang="en-US" sz="1800" dirty="0">
                <a:effectLst>
                  <a:outerShdw blurRad="38100" dist="38100" dir="2700000" algn="tl">
                    <a:srgbClr val="000000">
                      <a:alpha val="43137"/>
                    </a:srgbClr>
                  </a:outerShdw>
                </a:effectLst>
                <a:latin typeface="Calibri" panose="020F0502020204030204" pitchFamily="34" charset="0"/>
              </a:rPr>
              <a:t>The Thessalonian Epistles. Chicago: Moody Press, 1971. Page 306</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AF2B2EBB-1EDC-46B5-8F2C-F4DA95DC9869}"/>
              </a:ext>
            </a:extLst>
          </p:cNvPr>
          <p:cNvPicPr>
            <a:picLocks noChangeAspect="1"/>
          </p:cNvPicPr>
          <p:nvPr/>
        </p:nvPicPr>
        <p:blipFill>
          <a:blip r:embed="rId2"/>
          <a:stretch>
            <a:fillRect/>
          </a:stretch>
        </p:blipFill>
        <p:spPr>
          <a:xfrm>
            <a:off x="3670804" y="3733800"/>
            <a:ext cx="1802392" cy="2743200"/>
          </a:xfrm>
          <a:prstGeom prst="rect">
            <a:avLst/>
          </a:prstGeom>
        </p:spPr>
      </p:pic>
    </p:spTree>
    <p:extLst>
      <p:ext uri="{BB962C8B-B14F-4D97-AF65-F5344CB8AC3E}">
        <p14:creationId xmlns:p14="http://schemas.microsoft.com/office/powerpoint/2010/main" val="41882363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9D0505D-B8B2-4A54-B139-D73DC20FD899}"/>
              </a:ext>
            </a:extLst>
          </p:cNvPr>
          <p:cNvGraphicFramePr>
            <a:graphicFrameLocks noGrp="1"/>
          </p:cNvGraphicFramePr>
          <p:nvPr/>
        </p:nvGraphicFramePr>
        <p:xfrm>
          <a:off x="457200" y="502920"/>
          <a:ext cx="8229600" cy="5852160"/>
        </p:xfrm>
        <a:graphic>
          <a:graphicData uri="http://schemas.openxmlformats.org/drawingml/2006/table">
            <a:tbl>
              <a:tblPr firstRow="1" bandRow="1">
                <a:tableStyleId>{073A0DAA-6AF3-43AB-8588-CEC1D06C72B9}</a:tableStyleId>
              </a:tblPr>
              <a:tblGrid>
                <a:gridCol w="4114800">
                  <a:extLst>
                    <a:ext uri="{9D8B030D-6E8A-4147-A177-3AD203B41FA5}">
                      <a16:colId xmlns:a16="http://schemas.microsoft.com/office/drawing/2014/main" val="1380849122"/>
                    </a:ext>
                  </a:extLst>
                </a:gridCol>
                <a:gridCol w="4114800">
                  <a:extLst>
                    <a:ext uri="{9D8B030D-6E8A-4147-A177-3AD203B41FA5}">
                      <a16:colId xmlns:a16="http://schemas.microsoft.com/office/drawing/2014/main" val="2171604778"/>
                    </a:ext>
                  </a:extLst>
                </a:gridCol>
              </a:tblGrid>
              <a:tr h="731520">
                <a:tc gridSpan="2">
                  <a:txBody>
                    <a:bodyPr/>
                    <a:lstStyle/>
                    <a:p>
                      <a:pPr algn="ct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Paul’s Various Rapture Terms</a:t>
                      </a:r>
                      <a:endParaRPr lang="en-US" dirty="0"/>
                    </a:p>
                  </a:txBody>
                  <a:tcPr anchor="ctr"/>
                </a:tc>
                <a:tc hMerge="1">
                  <a:txBody>
                    <a:bodyPr/>
                    <a:lstStyle/>
                    <a:p>
                      <a:endParaRPr lang="en-US" dirty="0"/>
                    </a:p>
                  </a:txBody>
                  <a:tcPr/>
                </a:tc>
                <a:extLst>
                  <a:ext uri="{0D108BD9-81ED-4DB2-BD59-A6C34878D82A}">
                    <a16:rowId xmlns:a16="http://schemas.microsoft.com/office/drawing/2014/main" val="1239235635"/>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parousia</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2 Thess. 2:1</a:t>
                      </a:r>
                      <a:endParaRPr lang="en-US" sz="2800" dirty="0"/>
                    </a:p>
                  </a:txBody>
                  <a:tcPr anchor="ctr"/>
                </a:tc>
                <a:extLst>
                  <a:ext uri="{0D108BD9-81ED-4DB2-BD59-A6C34878D82A}">
                    <a16:rowId xmlns:a16="http://schemas.microsoft.com/office/drawing/2014/main" val="1760694516"/>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episynagōgē</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2 Thess. 2:1</a:t>
                      </a:r>
                      <a:endParaRPr lang="en-US" sz="2800" dirty="0"/>
                    </a:p>
                  </a:txBody>
                  <a:tcPr anchor="ctr"/>
                </a:tc>
                <a:extLst>
                  <a:ext uri="{0D108BD9-81ED-4DB2-BD59-A6C34878D82A}">
                    <a16:rowId xmlns:a16="http://schemas.microsoft.com/office/drawing/2014/main" val="2219576520"/>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apokalypsis</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1 Cor. 1:7</a:t>
                      </a:r>
                      <a:endParaRPr lang="en-US" sz="2800" dirty="0"/>
                    </a:p>
                  </a:txBody>
                  <a:tcPr anchor="ctr"/>
                </a:tc>
                <a:extLst>
                  <a:ext uri="{0D108BD9-81ED-4DB2-BD59-A6C34878D82A}">
                    <a16:rowId xmlns:a16="http://schemas.microsoft.com/office/drawing/2014/main" val="2761719373"/>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epiphaneia</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Titus 2:13</a:t>
                      </a:r>
                      <a:endParaRPr lang="en-US" sz="2800" dirty="0"/>
                    </a:p>
                  </a:txBody>
                  <a:tcPr anchor="ctr"/>
                </a:tc>
                <a:extLst>
                  <a:ext uri="{0D108BD9-81ED-4DB2-BD59-A6C34878D82A}">
                    <a16:rowId xmlns:a16="http://schemas.microsoft.com/office/drawing/2014/main" val="2052818359"/>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rhyomai</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1 Thess. 1:10</a:t>
                      </a:r>
                      <a:endParaRPr lang="en-US" sz="2800" dirty="0"/>
                    </a:p>
                  </a:txBody>
                  <a:tcPr anchor="ctr"/>
                </a:tc>
                <a:extLst>
                  <a:ext uri="{0D108BD9-81ED-4DB2-BD59-A6C34878D82A}">
                    <a16:rowId xmlns:a16="http://schemas.microsoft.com/office/drawing/2014/main" val="1503851759"/>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harpazō</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1 Thess. 4:17</a:t>
                      </a:r>
                      <a:endParaRPr lang="en-US" sz="2800" dirty="0"/>
                    </a:p>
                  </a:txBody>
                  <a:tcPr anchor="ctr"/>
                </a:tc>
                <a:extLst>
                  <a:ext uri="{0D108BD9-81ED-4DB2-BD59-A6C34878D82A}">
                    <a16:rowId xmlns:a16="http://schemas.microsoft.com/office/drawing/2014/main" val="2922670412"/>
                  </a:ext>
                </a:extLst>
              </a:tr>
              <a:tr h="73152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800" i="1" dirty="0">
                          <a:effectLst/>
                          <a:latin typeface="Calibri" panose="020F0502020204030204" pitchFamily="34" charset="0"/>
                          <a:cs typeface="Calibri" panose="020F0502020204030204" pitchFamily="34" charset="0"/>
                        </a:rPr>
                        <a:t>apostasia</a:t>
                      </a:r>
                      <a:endParaRPr lang="en-US" sz="2800" dirty="0"/>
                    </a:p>
                  </a:txBody>
                  <a:tcPr anchor="ctr"/>
                </a:tc>
                <a:tc>
                  <a:txBody>
                    <a:bodyPr/>
                    <a:lstStyle/>
                    <a:p>
                      <a:pPr algn="ctr"/>
                      <a:r>
                        <a:rPr lang="en-US" sz="2800" dirty="0">
                          <a:effectLst/>
                          <a:latin typeface="Calibri" panose="020F0502020204030204" pitchFamily="34" charset="0"/>
                          <a:cs typeface="Calibri" panose="020F0502020204030204" pitchFamily="34" charset="0"/>
                        </a:rPr>
                        <a:t>2 Thess. 2:3a</a:t>
                      </a:r>
                      <a:endParaRPr lang="en-US" sz="2800" dirty="0"/>
                    </a:p>
                  </a:txBody>
                  <a:tcPr anchor="ctr"/>
                </a:tc>
                <a:extLst>
                  <a:ext uri="{0D108BD9-81ED-4DB2-BD59-A6C34878D82A}">
                    <a16:rowId xmlns:a16="http://schemas.microsoft.com/office/drawing/2014/main" val="3089917511"/>
                  </a:ext>
                </a:extLst>
              </a:tr>
            </a:tbl>
          </a:graphicData>
        </a:graphic>
      </p:graphicFrame>
      <p:pic>
        <p:nvPicPr>
          <p:cNvPr id="41989" name="Picture 4">
            <a:extLst>
              <a:ext uri="{FF2B5EF4-FFF2-40B4-BE49-F238E27FC236}">
                <a16:creationId xmlns:a16="http://schemas.microsoft.com/office/drawing/2014/main" id="{1C7F3FC4-8325-4713-B53D-36703AD8E6F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36020" y="2895600"/>
            <a:ext cx="147196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88816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1828800" y="228600"/>
            <a:ext cx="5486400" cy="11430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Answering Objections to the Physical Departure View</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0" y="1600200"/>
            <a:ext cx="9144000" cy="4495800"/>
          </a:xfrm>
        </p:spPr>
        <p:txBody>
          <a:bodyPr/>
          <a:lstStyle/>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Subtraction from the Last Days will be characterized by continual apostasy?</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Rapture is passive and apostasy is active?</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dirty="0">
                <a:effectLst>
                  <a:outerShdw blurRad="38100" dist="38100" dir="2700000" algn="tl">
                    <a:srgbClr val="000000">
                      <a:alpha val="43137"/>
                    </a:srgbClr>
                  </a:outerShdw>
                </a:effectLst>
                <a:cs typeface="Calibri" panose="020F0502020204030204" pitchFamily="34" charset="0"/>
              </a:rPr>
              <a:t>Incongruence with verse 1?</a:t>
            </a:r>
          </a:p>
          <a:p>
            <a:pPr marL="457200" indent="-457200" algn="just">
              <a:spcBef>
                <a:spcPts val="0"/>
              </a:spcBef>
              <a:spcAft>
                <a:spcPts val="1800"/>
              </a:spcAft>
              <a:buSzPct val="100000"/>
              <a:buFont typeface="+mj-lt"/>
              <a:buAutoNum type="arabicPeriod"/>
              <a:defRPr/>
            </a:pPr>
            <a:r>
              <a:rPr lang="en-GB" sz="3000" b="1" u="sng" dirty="0">
                <a:solidFill>
                  <a:srgbClr val="FFFFCC"/>
                </a:solidFill>
                <a:effectLst>
                  <a:outerShdw blurRad="38100" dist="38100" dir="2700000" algn="tl">
                    <a:srgbClr val="000000">
                      <a:alpha val="43137"/>
                    </a:srgbClr>
                  </a:outerShdw>
                </a:effectLst>
                <a:cs typeface="Calibri" panose="020F0502020204030204" pitchFamily="34" charset="0"/>
              </a:rPr>
              <a:t>Paul is re-assuring the Thessalonians that they had not already missed the rapture; therefore, it would be incomprehensible to read, “the rapture cannot have happened unless the rapture happens first”</a:t>
            </a:r>
            <a:endParaRPr lang="en-US" sz="3000" b="1" u="sng" dirty="0">
              <a:solidFill>
                <a:srgbClr val="FFFFCC"/>
              </a:solidFill>
              <a:effectLst>
                <a:outerShdw blurRad="38100" dist="38100" dir="2700000" algn="tl">
                  <a:srgbClr val="000000">
                    <a:alpha val="43137"/>
                  </a:srgbClr>
                </a:outerShdw>
              </a:effectLst>
              <a:cs typeface="Calibri" panose="020F0502020204030204" pitchFamily="34" charset="0"/>
            </a:endParaRPr>
          </a:p>
        </p:txBody>
      </p:sp>
      <p:pic>
        <p:nvPicPr>
          <p:cNvPr id="2" name="Picture 1">
            <a:extLst>
              <a:ext uri="{FF2B5EF4-FFF2-40B4-BE49-F238E27FC236}">
                <a16:creationId xmlns:a16="http://schemas.microsoft.com/office/drawing/2014/main" id="{217B4495-B6DA-44C2-BD2C-D0151C5B012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05800" y="85886"/>
            <a:ext cx="7359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63728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992A3B-5E0B-45C0-8329-24019EE8F4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8914" name="Rectangle 3"/>
          <p:cNvSpPr>
            <a:spLocks noChangeArrowheads="1"/>
          </p:cNvSpPr>
          <p:nvPr/>
        </p:nvSpPr>
        <p:spPr bwMode="auto">
          <a:xfrm>
            <a:off x="0" y="1"/>
            <a:ext cx="9144000" cy="293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a:lnSpc>
                <a:spcPct val="90000"/>
              </a:lnSpc>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2:2</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you not be quickly shaken from your composure or be disturbed either by a spirit or a message or a letter as if from us, to the effect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day of the Lord has come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7" name="Picture 4">
            <a:extLst>
              <a:ext uri="{FF2B5EF4-FFF2-40B4-BE49-F238E27FC236}">
                <a16:creationId xmlns:a16="http://schemas.microsoft.com/office/drawing/2014/main" id="{F2B1142E-80B7-434D-8660-B3E9023C053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28347" y="3216348"/>
            <a:ext cx="1287311"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52888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1866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0" y="1143000"/>
            <a:ext cx="9144000" cy="54864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Prerequisites for the Day of the Lord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2971801"/>
            <a:ext cx="200995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91588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1866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0" y="1143000"/>
            <a:ext cx="9144000" cy="5486400"/>
          </a:xfrm>
        </p:spPr>
        <p:txBody>
          <a:bodyPr/>
          <a:lstStyle/>
          <a:p>
            <a:pPr marL="457189"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Problem (2:1-2)</a:t>
            </a:r>
          </a:p>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Prerequisites for the Day of the Lord (2:3-12)</a:t>
            </a:r>
          </a:p>
          <a:p>
            <a:pPr marL="914377" lvl="1"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2971801"/>
            <a:ext cx="200995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05697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A01866BA-D5D9-4D2F-A0A4-703FC9225D0C}"/>
              </a:ext>
            </a:extLst>
          </p:cNvPr>
          <p:cNvSpPr>
            <a:spLocks noGrp="1" noChangeArrowheads="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4">
            <a:extLst>
              <a:ext uri="{FF2B5EF4-FFF2-40B4-BE49-F238E27FC236}">
                <a16:creationId xmlns:a16="http://schemas.microsoft.com/office/drawing/2014/main" id="{ADBB5A03-8A69-4B48-8A35-CB1C4E4814EA}"/>
              </a:ext>
            </a:extLst>
          </p:cNvPr>
          <p:cNvSpPr>
            <a:spLocks noGrp="1" noChangeArrowheads="1"/>
          </p:cNvSpPr>
          <p:nvPr>
            <p:ph type="title" idx="4294967295"/>
          </p:nvPr>
        </p:nvSpPr>
        <p:spPr>
          <a:xfrm>
            <a:off x="0" y="228600"/>
            <a:ext cx="9144000" cy="8382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EA5A5DD3-8FA1-4127-83F4-253C9A77B7D0}"/>
              </a:ext>
            </a:extLst>
          </p:cNvPr>
          <p:cNvSpPr>
            <a:spLocks noGrp="1"/>
          </p:cNvSpPr>
          <p:nvPr>
            <p:ph idx="4294967295"/>
          </p:nvPr>
        </p:nvSpPr>
        <p:spPr>
          <a:xfrm>
            <a:off x="114300" y="1066800"/>
            <a:ext cx="8915400" cy="4114800"/>
          </a:xfrm>
        </p:spPr>
        <p:txBody>
          <a:bodyPr/>
          <a:lstStyle/>
          <a:p>
            <a:pPr marL="687388" indent="-687388">
              <a:spcBef>
                <a:spcPts val="0"/>
              </a:spcBef>
              <a:spcAft>
                <a:spcPts val="24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have always been doctrinal departures</a:t>
            </a:r>
          </a:p>
          <a:p>
            <a:pPr marL="687388" indent="-687388">
              <a:spcBef>
                <a:spcPts val="0"/>
              </a:spcBef>
              <a:spcAft>
                <a:spcPts val="24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Thess. was an early letter</a:t>
            </a:r>
          </a:p>
          <a:p>
            <a:pPr marL="687388" indent="-687388">
              <a:spcBef>
                <a:spcPts val="0"/>
              </a:spcBef>
              <a:spcAft>
                <a:spcPts val="24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definite article before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p>
          <a:p>
            <a:pPr marL="687388" indent="-687388">
              <a:spcBef>
                <a:spcPts val="0"/>
              </a:spcBef>
              <a:spcAft>
                <a:spcPts val="24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Noun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can refer to physical departure</a:t>
            </a:r>
          </a:p>
          <a:p>
            <a:pPr marL="687388" indent="-687388">
              <a:spcBef>
                <a:spcPts val="0"/>
              </a:spcBef>
              <a:spcAft>
                <a:spcPts val="24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Verb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can refer to physical departure</a:t>
            </a:r>
          </a:p>
        </p:txBody>
      </p:sp>
      <p:pic>
        <p:nvPicPr>
          <p:cNvPr id="31748" name="Picture 4">
            <a:extLst>
              <a:ext uri="{FF2B5EF4-FFF2-40B4-BE49-F238E27FC236}">
                <a16:creationId xmlns:a16="http://schemas.microsoft.com/office/drawing/2014/main" id="{FFB0A6A9-DB2F-4AB4-AA4C-8AAE097A278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13983" y="5105401"/>
            <a:ext cx="1316039"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5481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F204D2-030C-45FA-95EF-DCE609C491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9200" y="5209309"/>
            <a:ext cx="913733" cy="1371600"/>
          </a:xfrm>
          <a:prstGeom prst="rect">
            <a:avLst/>
          </a:prstGeom>
        </p:spPr>
      </p:pic>
      <p:pic>
        <p:nvPicPr>
          <p:cNvPr id="8" name="Picture 7">
            <a:extLst>
              <a:ext uri="{FF2B5EF4-FFF2-40B4-BE49-F238E27FC236}">
                <a16:creationId xmlns:a16="http://schemas.microsoft.com/office/drawing/2014/main" id="{DABC90B4-9D19-4A6A-BA8D-22C5C2D0CBA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57576" y="2286002"/>
            <a:ext cx="2228851" cy="2770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a:extLst>
              <a:ext uri="{FF2B5EF4-FFF2-40B4-BE49-F238E27FC236}">
                <a16:creationId xmlns:a16="http://schemas.microsoft.com/office/drawing/2014/main" id="{934962ED-5D2D-4373-85E1-4BEE568CDCC9}"/>
              </a:ext>
            </a:extLst>
          </p:cNvPr>
          <p:cNvSpPr txBox="1">
            <a:spLocks/>
          </p:cNvSpPr>
          <p:nvPr/>
        </p:nvSpPr>
        <p:spPr bwMode="auto">
          <a:xfrm>
            <a:off x="2190751" y="5209309"/>
            <a:ext cx="4762500" cy="1524000"/>
          </a:xfrm>
          <a:prstGeom prst="rect">
            <a:avLst/>
          </a:prstGeom>
          <a:noFill/>
          <a:ln w="9525">
            <a:noFill/>
            <a:miter lim="800000"/>
            <a:headEnd/>
            <a:tailEnd/>
          </a:ln>
          <a:effectLst/>
        </p:spPr>
        <p:txBody>
          <a:bodyPr vert="horz" wrap="square" lIns="92075" tIns="46039" rIns="92075" bIns="46039"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
        <p:nvSpPr>
          <p:cNvPr id="11" name="Title 1">
            <a:extLst>
              <a:ext uri="{FF2B5EF4-FFF2-40B4-BE49-F238E27FC236}">
                <a16:creationId xmlns:a16="http://schemas.microsoft.com/office/drawing/2014/main" id="{9F8EB2B7-24E6-44ED-9401-6F6BA478AE3F}"/>
              </a:ext>
            </a:extLst>
          </p:cNvPr>
          <p:cNvSpPr txBox="1">
            <a:spLocks/>
          </p:cNvSpPr>
          <p:nvPr/>
        </p:nvSpPr>
        <p:spPr bwMode="auto">
          <a:xfrm>
            <a:off x="800100" y="228601"/>
            <a:ext cx="7543800" cy="182046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eaLnBrk="1" hangingPunct="1">
              <a:spcBef>
                <a:spcPct val="20000"/>
              </a:spcBef>
              <a:buClr>
                <a:srgbClr val="00FFFF"/>
              </a:buClr>
              <a:buSzPct val="75000"/>
              <a:defRPr/>
            </a:pPr>
            <a:r>
              <a:rPr lang="en-US" i="1" kern="0"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Apostasy</a:t>
            </a:r>
            <a:r>
              <a:rPr lang="en-US" kern="0" dirty="0">
                <a:solidFill>
                  <a:srgbClr val="00FFFF"/>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or </a:t>
            </a:r>
            <a:r>
              <a:rPr lang="en-US" i="1" kern="0" dirty="0">
                <a:solidFill>
                  <a:srgbClr val="00FFFF"/>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Rapture</a:t>
            </a:r>
            <a:r>
              <a:rPr lang="en-US" kern="0" dirty="0">
                <a:solidFill>
                  <a:srgbClr val="00FFFF"/>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t>
            </a:r>
            <a:r>
              <a:rPr lang="en-US" dirty="0">
                <a:solidFill>
                  <a:srgbClr val="00FFFF"/>
                </a:solidFill>
                <a:effectLst>
                  <a:outerShdw blurRad="38100" dist="38100" dir="2700000" algn="tl">
                    <a:srgbClr val="000000">
                      <a:alpha val="43137"/>
                    </a:srgbClr>
                  </a:outerShdw>
                </a:effectLst>
                <a:latin typeface="Calibri"/>
              </a:rPr>
              <a:t> </a:t>
            </a:r>
            <a:br>
              <a:rPr lang="en-US" dirty="0">
                <a:solidFill>
                  <a:srgbClr val="00FFFF"/>
                </a:solidFill>
                <a:effectLst>
                  <a:outerShdw blurRad="38100" dist="38100" dir="2700000" algn="tl">
                    <a:srgbClr val="000000">
                      <a:alpha val="43137"/>
                    </a:srgbClr>
                  </a:outerShdw>
                </a:effectLst>
                <a:latin typeface="Calibri"/>
              </a:rPr>
            </a:br>
            <a:r>
              <a:rPr lang="en-US" sz="3200" kern="0" dirty="0">
                <a:effectLst>
                  <a:outerShdw blurRad="38100" dist="38100" dir="2700000" algn="tl">
                    <a:srgbClr val="000000">
                      <a:alpha val="43137"/>
                    </a:srgbClr>
                  </a:outerShdw>
                </a:effectLst>
                <a:latin typeface="Calibri" panose="020F0502020204030204" pitchFamily="34" charset="0"/>
                <a:ea typeface="+mn-ea"/>
                <a:cs typeface="+mn-cs"/>
              </a:rPr>
              <a:t>(2 Thessalonians 2:3A)</a:t>
            </a:r>
          </a:p>
        </p:txBody>
      </p:sp>
    </p:spTree>
    <p:extLst>
      <p:ext uri="{BB962C8B-B14F-4D97-AF65-F5344CB8AC3E}">
        <p14:creationId xmlns:p14="http://schemas.microsoft.com/office/powerpoint/2010/main" val="27586136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0" y="228600"/>
            <a:ext cx="9144000" cy="8382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114300" y="1066800"/>
            <a:ext cx="8915400" cy="4267200"/>
          </a:xfrm>
        </p:spPr>
        <p:txBody>
          <a:bodyPr/>
          <a:lstStyle/>
          <a:p>
            <a:pPr marL="687388" indent="-687388">
              <a:spcBef>
                <a:spcPts val="0"/>
              </a:spcBef>
              <a:spcAft>
                <a:spcPts val="2400"/>
              </a:spcAft>
              <a:buSzPct val="100000"/>
              <a:buFont typeface="+mj-lt"/>
              <a:buAutoNum type="romanU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Extended context favors physical departure</a:t>
            </a:r>
          </a:p>
          <a:p>
            <a:pPr marL="687388" indent="-687388">
              <a:spcBef>
                <a:spcPts val="0"/>
              </a:spcBef>
              <a:spcAft>
                <a:spcPts val="2400"/>
              </a:spcAft>
              <a:buSzPct val="100000"/>
              <a:buFont typeface="+mj-lt"/>
              <a:buAutoNum type="romanU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Immediate context favors physical departure</a:t>
            </a:r>
          </a:p>
          <a:p>
            <a:pPr marL="687388" indent="-687388">
              <a:spcBef>
                <a:spcPts val="0"/>
              </a:spcBef>
              <a:spcAft>
                <a:spcPts val="2400"/>
              </a:spcAft>
              <a:buSzPct val="100000"/>
              <a:buFont typeface="+mj-lt"/>
              <a:buAutoNum type="romanU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 Thess. 2:2 is a review course</a:t>
            </a:r>
          </a:p>
          <a:p>
            <a:pPr marL="687388" indent="-687388">
              <a:spcBef>
                <a:spcPts val="0"/>
              </a:spcBef>
              <a:spcAft>
                <a:spcPts val="2400"/>
              </a:spcAft>
              <a:buSzPct val="100000"/>
              <a:buFont typeface="+mj-lt"/>
              <a:buAutoNum type="romanU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Early Bible translations favor physical departure</a:t>
            </a:r>
          </a:p>
          <a:p>
            <a:pPr marL="687388" indent="-687388">
              <a:spcBef>
                <a:spcPts val="0"/>
              </a:spcBef>
              <a:spcAft>
                <a:spcPts val="2400"/>
              </a:spcAft>
              <a:buSzPct val="100000"/>
              <a:buFont typeface="+mj-lt"/>
              <a:buAutoNum type="romanU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Physical departure is held by credible scholars</a:t>
            </a:r>
          </a:p>
        </p:txBody>
      </p:sp>
      <p:pic>
        <p:nvPicPr>
          <p:cNvPr id="5" name="Picture 4">
            <a:extLst>
              <a:ext uri="{FF2B5EF4-FFF2-40B4-BE49-F238E27FC236}">
                <a16:creationId xmlns:a16="http://schemas.microsoft.com/office/drawing/2014/main" id="{61568CF5-D210-44BD-A4DD-7423D6E226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13983" y="5105401"/>
            <a:ext cx="1316039"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14529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60FD6F-3414-4D6C-9CEB-885E4A5D32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664" y="228324"/>
            <a:ext cx="8126672" cy="6401355"/>
          </a:xfrm>
          <a:prstGeom prst="rect">
            <a:avLst/>
          </a:prstGeom>
        </p:spPr>
      </p:pic>
    </p:spTree>
    <p:extLst>
      <p:ext uri="{BB962C8B-B14F-4D97-AF65-F5344CB8AC3E}">
        <p14:creationId xmlns:p14="http://schemas.microsoft.com/office/powerpoint/2010/main" val="6095260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178FFA-2753-4636-AC1B-B435CD8B3C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Aft>
                <a:spcPts val="1200"/>
              </a:spcAft>
              <a:buClr>
                <a:schemeClr val="tx1"/>
              </a:buClr>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Titus 2:13</a:t>
            </a:r>
          </a:p>
          <a:p>
            <a:pPr algn="just">
              <a:spcBef>
                <a:spcPts val="0"/>
              </a:spcBef>
              <a:spcAft>
                <a:spcPts val="0"/>
              </a:spcAft>
            </a:pPr>
            <a:r>
              <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ooking for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blessed hope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appearing of the glory of our great God and Savior, Christ Jesus.”</a:t>
            </a:r>
          </a:p>
        </p:txBody>
      </p:sp>
      <p:sp>
        <p:nvSpPr>
          <p:cNvPr id="4" name="Slide Number Placeholder 1">
            <a:extLst>
              <a:ext uri="{FF2B5EF4-FFF2-40B4-BE49-F238E27FC236}">
                <a16:creationId xmlns:a16="http://schemas.microsoft.com/office/drawing/2014/main" id="{C046709C-6CAE-410A-9372-319CF774EB2C}"/>
              </a:ext>
            </a:extLst>
          </p:cNvPr>
          <p:cNvSpPr txBox="1">
            <a:spLocks/>
          </p:cNvSpPr>
          <p:nvPr/>
        </p:nvSpPr>
        <p:spPr>
          <a:xfrm>
            <a:off x="8229600" y="6248400"/>
            <a:ext cx="685800" cy="457200"/>
          </a:xfrm>
          <a:prstGeom prst="rect">
            <a:avLst/>
          </a:prstGeom>
        </p:spPr>
        <p:txBody>
          <a:bodyPr anchor="ct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r">
              <a:defRPr/>
            </a:pPr>
            <a:fld id="{B3C3A6CF-E9D9-4FB9-8425-0D4364AA3ACE}" type="slidenum">
              <a:rPr lang="en-US" altLang="en-US" sz="1600" b="1">
                <a:latin typeface="Calibri" panose="020F0502020204030204" pitchFamily="34" charset="0"/>
                <a:cs typeface="Calibri" panose="020F0502020204030204" pitchFamily="34" charset="0"/>
              </a:rPr>
              <a:pPr algn="r">
                <a:defRPr/>
              </a:pPr>
              <a:t>72</a:t>
            </a:fld>
            <a:endParaRPr lang="en-US" altLang="en-US" sz="1600" b="1"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557DEFB2-31B3-41D8-A38A-324497FFB9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71813" y="2590800"/>
            <a:ext cx="3000375" cy="2286000"/>
          </a:xfrm>
          <a:prstGeom prst="rect">
            <a:avLst/>
          </a:prstGeom>
        </p:spPr>
      </p:pic>
    </p:spTree>
    <p:extLst>
      <p:ext uri="{BB962C8B-B14F-4D97-AF65-F5344CB8AC3E}">
        <p14:creationId xmlns:p14="http://schemas.microsoft.com/office/powerpoint/2010/main" val="21388265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Strengthening the Pre-Tribulation Case</a:t>
            </a:r>
          </a:p>
        </p:txBody>
      </p:sp>
      <p:sp>
        <p:nvSpPr>
          <p:cNvPr id="19459" name="Rectangle 3"/>
          <p:cNvSpPr>
            <a:spLocks noGrp="1" noChangeArrowheads="1"/>
          </p:cNvSpPr>
          <p:nvPr>
            <p:ph idx="1"/>
          </p:nvPr>
        </p:nvSpPr>
        <p:spPr>
          <a:xfrm>
            <a:off x="635001" y="1600200"/>
            <a:ext cx="6968674" cy="3810000"/>
          </a:xfrm>
        </p:spPr>
        <p:txBody>
          <a:bodyPr/>
          <a:lstStyle/>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John 14:1-4</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Revelation 3:10</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First Thessalonians 4‒5</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Second Thessalonians 2:3a</a:t>
            </a:r>
          </a:p>
          <a:p>
            <a:pPr marL="514350" indent="-514350" eaLnBrk="1" hangingPunct="1">
              <a:spcBef>
                <a:spcPts val="0"/>
              </a:spcBef>
              <a:spcAft>
                <a:spcPts val="2400"/>
              </a:spcAft>
              <a:buClr>
                <a:srgbClr val="00FFFF"/>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Matthew 24‒25</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35275" y="23622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6133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237A02-4506-4DEA-850E-782E256D1E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1" y="2"/>
            <a:ext cx="9144000" cy="3052118"/>
          </a:xfrm>
          <a:prstGeom prst="rect">
            <a:avLst/>
          </a:prstGeom>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prōton</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man of lawlessness is revealed, the son of destruction.”</a:t>
            </a: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36395"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3280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F5189C43-28B2-40ED-A635-B3C9515024B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36262" y="228600"/>
            <a:ext cx="4271476"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13007077"/>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15706</TotalTime>
  <Words>3996</Words>
  <Application>Microsoft Office PowerPoint</Application>
  <PresentationFormat>On-screen Show (4:3)</PresentationFormat>
  <Paragraphs>411</Paragraphs>
  <Slides>73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73</vt:i4>
      </vt:variant>
    </vt:vector>
  </HeadingPairs>
  <TitlesOfParts>
    <vt:vector size="77" baseType="lpstr">
      <vt:lpstr>Calibri</vt:lpstr>
      <vt:lpstr>Times New Roman</vt:lpstr>
      <vt:lpstr>Wingdings</vt:lpstr>
      <vt:lpstr>Azure</vt:lpstr>
      <vt:lpstr>PowerPoint Presentation</vt:lpstr>
      <vt:lpstr>What is the Rapture?</vt:lpstr>
      <vt:lpstr>When Will the Rapture Take Place Relative to the Tribulation Period?</vt:lpstr>
      <vt:lpstr>PowerPoint Presentation</vt:lpstr>
      <vt:lpstr>PowerPoint Presentation</vt:lpstr>
      <vt:lpstr>Strengthening the Pre-Tribulation Case</vt:lpstr>
      <vt:lpstr>PowerPoint Presentation</vt:lpstr>
      <vt:lpstr>PowerPoint Presentation</vt:lpstr>
      <vt:lpstr>PowerPoint Presentation</vt:lpstr>
      <vt:lpstr>10 Reasons Favoring Physical Departure</vt:lpstr>
      <vt:lpstr>10 Reasons Favoring Physical Departure</vt:lpstr>
      <vt:lpstr>Order of Paul’s Letters</vt:lpstr>
      <vt:lpstr>10 Reasons Favoring Physical Departure</vt:lpstr>
      <vt:lpstr>PowerPoint Presentation</vt:lpstr>
      <vt:lpstr>10 Reasons Favoring Physical Departure</vt:lpstr>
      <vt:lpstr>Entries for Apostasia in Liddell &amp; Scott</vt:lpstr>
      <vt:lpstr>Entries for Apostasia in Lampe’s  A Patristic Greek Lexicon</vt:lpstr>
      <vt:lpstr>Definition of “Apostasy”</vt:lpstr>
      <vt:lpstr>10 Reasons Favoring Physical Departure</vt:lpstr>
      <vt:lpstr>New Testament Meanings of Aphistēmi</vt:lpstr>
      <vt:lpstr>10 Reasons Favoring Physical Departure</vt:lpstr>
      <vt:lpstr>Unique Characteristics of 1 Thessalonians</vt:lpstr>
      <vt:lpstr>10 Reasons Favoring Physical Departure</vt:lpstr>
      <vt:lpstr>PowerPoint Presentation</vt:lpstr>
      <vt:lpstr>PowerPoint Presentation</vt:lpstr>
      <vt:lpstr>10 Reasons Favoring Physical Departure</vt:lpstr>
      <vt:lpstr>PowerPoint Presentation</vt:lpstr>
      <vt:lpstr>PowerPoint Presentation</vt:lpstr>
      <vt:lpstr>PowerPoint Presentation</vt:lpstr>
      <vt:lpstr>Exemption from Death  (1 Cor 15:54-56)</vt:lpstr>
      <vt:lpstr>PowerPoint Presentation</vt:lpstr>
      <vt:lpstr>10 Reasons Favoring Physical Departure</vt:lpstr>
      <vt:lpstr>PowerPoint Presentation</vt:lpstr>
      <vt:lpstr>PowerPoint Presentation</vt:lpstr>
      <vt:lpstr>PowerPoint Presentation</vt:lpstr>
      <vt:lpstr>PowerPoint Presentation</vt:lpstr>
      <vt:lpstr>PowerPoint Presentation</vt:lpstr>
      <vt:lpstr>PowerPoint Presentation</vt:lpstr>
      <vt:lpstr>NKJV, NIV, RSV, ASV, JB, NASB</vt:lpstr>
      <vt:lpstr>10 Reasons Favoring Physical Departure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Answering Objections to the Physical Departure View</vt:lpstr>
      <vt:lpstr>Answering Objections to the Physical Departure View</vt:lpstr>
      <vt:lpstr>Order of Paul’s Letters</vt:lpstr>
      <vt:lpstr>PowerPoint Presentation</vt:lpstr>
      <vt:lpstr>PowerPoint Presentation</vt:lpstr>
      <vt:lpstr>Answering Objections to the Physical Departure View</vt:lpstr>
      <vt:lpstr>PowerPoint Presentation</vt:lpstr>
      <vt:lpstr>PowerPoint Presentation</vt:lpstr>
      <vt:lpstr>PowerPoint Presentation</vt:lpstr>
      <vt:lpstr>Answering Objections to the Physical Departure View</vt:lpstr>
      <vt:lpstr>PowerPoint Presentation</vt:lpstr>
      <vt:lpstr>PowerPoint Presentation</vt:lpstr>
      <vt:lpstr>PowerPoint Presentation</vt:lpstr>
      <vt:lpstr>PowerPoint Presentation</vt:lpstr>
      <vt:lpstr>Answering Objections to the Physical Departure View</vt:lpstr>
      <vt:lpstr>PowerPoint Presentation</vt:lpstr>
      <vt:lpstr>2 Thessalonians 2:1-12</vt:lpstr>
      <vt:lpstr>2 Thessalonians 2:1-12</vt:lpstr>
      <vt:lpstr>Conclusion</vt:lpstr>
      <vt:lpstr>10 Reasons Favoring Physical Departure</vt:lpstr>
      <vt:lpstr>10 Reasons Favoring Physical Departure</vt:lpstr>
      <vt:lpstr>PowerPoint Presentation</vt:lpstr>
      <vt:lpstr>PowerPoint Presentation</vt:lpstr>
      <vt:lpstr>Strengthening the Pre-Tribulation Case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RAPTURE 020 - 2 Thess 2v3 - Part 3</dc:title>
  <dc:subject>THE RAPTURE</dc:subject>
  <dc:creator>A. Woods</dc:creator>
  <dc:description>Modified by Jim McGowan</dc:description>
  <cp:lastModifiedBy>Jim McGowan</cp:lastModifiedBy>
  <cp:revision>1812</cp:revision>
  <cp:lastPrinted>2020-09-06T02:38:00Z</cp:lastPrinted>
  <dcterms:created xsi:type="dcterms:W3CDTF">2009-03-17T12:21:13Z</dcterms:created>
  <dcterms:modified xsi:type="dcterms:W3CDTF">2020-09-06T02:38:11Z</dcterms:modified>
</cp:coreProperties>
</file>