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2287" r:id="rId2"/>
    <p:sldId id="2064" r:id="rId3"/>
    <p:sldId id="1984" r:id="rId4"/>
    <p:sldId id="2038" r:id="rId5"/>
    <p:sldId id="2257" r:id="rId6"/>
    <p:sldId id="2323" r:id="rId7"/>
    <p:sldId id="6569" r:id="rId8"/>
    <p:sldId id="2325" r:id="rId9"/>
    <p:sldId id="6535" r:id="rId10"/>
    <p:sldId id="2331" r:id="rId11"/>
    <p:sldId id="2256" r:id="rId12"/>
    <p:sldId id="6522" r:id="rId13"/>
    <p:sldId id="6541" r:id="rId14"/>
    <p:sldId id="1893" r:id="rId15"/>
    <p:sldId id="6572" r:id="rId16"/>
    <p:sldId id="6574" r:id="rId17"/>
    <p:sldId id="6575" r:id="rId18"/>
    <p:sldId id="6525" r:id="rId19"/>
    <p:sldId id="5591" r:id="rId20"/>
    <p:sldId id="6544" r:id="rId21"/>
    <p:sldId id="6545" r:id="rId22"/>
    <p:sldId id="5592" r:id="rId23"/>
    <p:sldId id="6526" r:id="rId24"/>
    <p:sldId id="6573" r:id="rId25"/>
    <p:sldId id="6520" r:id="rId26"/>
    <p:sldId id="6571" r:id="rId27"/>
    <p:sldId id="6334" r:id="rId28"/>
    <p:sldId id="4188" r:id="rId29"/>
    <p:sldId id="3815" r:id="rId30"/>
    <p:sldId id="6576" r:id="rId31"/>
    <p:sldId id="6498" r:id="rId32"/>
    <p:sldId id="5568" r:id="rId33"/>
    <p:sldId id="2332" r:id="rId34"/>
    <p:sldId id="6546" r:id="rId35"/>
    <p:sldId id="2296" r:id="rId36"/>
    <p:sldId id="6547" r:id="rId37"/>
    <p:sldId id="2258" r:id="rId38"/>
    <p:sldId id="6549" r:id="rId39"/>
    <p:sldId id="6550" r:id="rId40"/>
    <p:sldId id="6555" r:id="rId41"/>
    <p:sldId id="6556" r:id="rId42"/>
    <p:sldId id="299" r:id="rId43"/>
    <p:sldId id="6551" r:id="rId44"/>
    <p:sldId id="6552" r:id="rId45"/>
    <p:sldId id="6553" r:id="rId46"/>
    <p:sldId id="6554" r:id="rId47"/>
    <p:sldId id="6557" r:id="rId48"/>
    <p:sldId id="5602" r:id="rId49"/>
    <p:sldId id="2333" r:id="rId50"/>
    <p:sldId id="6290" r:id="rId5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CC"/>
    <a:srgbClr val="A50021"/>
    <a:srgbClr val="FFFF99"/>
    <a:srgbClr val="0000FF"/>
    <a:srgbClr val="0099FF"/>
    <a:srgbClr val="FFFF00"/>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5974" autoAdjust="0"/>
  </p:normalViewPr>
  <p:slideViewPr>
    <p:cSldViewPr>
      <p:cViewPr varScale="1">
        <p:scale>
          <a:sx n="110" d="100"/>
          <a:sy n="110" d="100"/>
        </p:scale>
        <p:origin x="13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10" name="Rectangle 9">
            <a:extLst>
              <a:ext uri="{FF2B5EF4-FFF2-40B4-BE49-F238E27FC236}">
                <a16:creationId xmlns:a16="http://schemas.microsoft.com/office/drawing/2014/main" id="{B233369C-FCAD-45D1-88F8-9166454D1137}"/>
              </a:ext>
            </a:extLst>
          </p:cNvPr>
          <p:cNvSpPr>
            <a:spLocks noGrp="1" noChangeArrowheads="1"/>
          </p:cNvSpPr>
          <p:nvPr/>
        </p:nvSpPr>
        <p:spPr bwMode="auto">
          <a:xfrm>
            <a:off x="12656"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sz="1400" dirty="0">
                <a:latin typeface="+mn-lt"/>
              </a:rPr>
              <a:t>Sugar Land Bible Church</a:t>
            </a:r>
          </a:p>
        </p:txBody>
      </p:sp>
      <p:sp>
        <p:nvSpPr>
          <p:cNvPr id="11" name="Header Placeholder 1">
            <a:extLst>
              <a:ext uri="{FF2B5EF4-FFF2-40B4-BE49-F238E27FC236}">
                <a16:creationId xmlns:a16="http://schemas.microsoft.com/office/drawing/2014/main" id="{9DAE96F9-3561-4C30-8D65-670F55B72D58}"/>
              </a:ext>
            </a:extLst>
          </p:cNvPr>
          <p:cNvSpPr>
            <a:spLocks noGrp="1"/>
          </p:cNvSpPr>
          <p:nvPr/>
        </p:nvSpPr>
        <p:spPr>
          <a:xfrm>
            <a:off x="1860441" y="265607"/>
            <a:ext cx="3594319" cy="521377"/>
          </a:xfrm>
          <a:prstGeom prst="rect">
            <a:avLst/>
          </a:prstGeom>
        </p:spPr>
        <p:txBody>
          <a:bodyPr vert="horz" lIns="106825" tIns="53412" rIns="106825" bIns="53412" rtlCol="0"/>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400" dirty="0">
                <a:latin typeface="+mn-lt"/>
              </a:rPr>
              <a:t>Dr. Andy Woods – Genesis 006</a:t>
            </a:r>
          </a:p>
          <a:p>
            <a:pPr algn="ctr">
              <a:defRPr/>
            </a:pPr>
            <a:r>
              <a:rPr lang="en-US" sz="1400" dirty="0">
                <a:latin typeface="+mn-lt"/>
              </a:rPr>
              <a:t>09-06-2020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9/5/2020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32</a:t>
            </a:fld>
            <a:endParaRPr lang="en-US" altLang="en-US" dirty="0"/>
          </a:p>
        </p:txBody>
      </p:sp>
    </p:spTree>
    <p:extLst>
      <p:ext uri="{BB962C8B-B14F-4D97-AF65-F5344CB8AC3E}">
        <p14:creationId xmlns:p14="http://schemas.microsoft.com/office/powerpoint/2010/main" val="214842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48</a:t>
            </a:fld>
            <a:endParaRPr lang="en-US" altLang="en-US" dirty="0"/>
          </a:p>
        </p:txBody>
      </p:sp>
    </p:spTree>
    <p:extLst>
      <p:ext uri="{BB962C8B-B14F-4D97-AF65-F5344CB8AC3E}">
        <p14:creationId xmlns:p14="http://schemas.microsoft.com/office/powerpoint/2010/main" val="11654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50</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278651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239064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1" r:id="rId12"/>
    <p:sldLayoutId id="2147488922"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4.emf"/><Relationship Id="rId5" Type="http://schemas.openxmlformats.org/officeDocument/2006/relationships/customXml" Target="../ink/ink2.xml"/><Relationship Id="rId10" Type="http://schemas.openxmlformats.org/officeDocument/2006/relationships/image" Target="../media/image21.jpeg"/><Relationship Id="rId4" Type="http://schemas.openxmlformats.org/officeDocument/2006/relationships/image" Target="../media/image33.emf"/><Relationship Id="rId9"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0800" y="16002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04800" y="2286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1:1</a:t>
            </a:r>
            <a:r>
              <a:rPr lang="en-US" sz="3600" kern="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kern="0" dirty="0">
                <a:effectLst>
                  <a:outerShdw blurRad="38100" dist="38100" dir="2700000" algn="tl">
                    <a:srgbClr val="000000">
                      <a:alpha val="43137"/>
                    </a:srgbClr>
                  </a:outerShdw>
                </a:effectLst>
                <a:sym typeface="Symbol" pitchFamily="18" charset="2"/>
              </a:rPr>
              <a:t>2:3</a:t>
            </a:r>
          </a:p>
          <a:p>
            <a:pPr algn="ctr" eaLnBrk="1" hangingPunct="1"/>
            <a:r>
              <a:rPr lang="en-US" sz="3600" kern="0" dirty="0">
                <a:effectLst>
                  <a:outerShdw blurRad="38100" dist="38100" dir="2700000" algn="tl">
                    <a:srgbClr val="000000">
                      <a:alpha val="43137"/>
                    </a:srgbClr>
                  </a:outerShdw>
                </a:effectLst>
                <a:sym typeface="Symbol" pitchFamily="18" charset="2"/>
              </a:rPr>
              <a:t>Creation of the Cosmos</a:t>
            </a: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b="1" dirty="0">
                <a:solidFill>
                  <a:srgbClr val="FFFFCC"/>
                </a:solidFill>
                <a:effectLst>
                  <a:outerShdw blurRad="38100" dist="38100" dir="2700000" algn="tl">
                    <a:srgbClr val="000000">
                      <a:alpha val="43137"/>
                    </a:srgbClr>
                  </a:outerShdw>
                </a:effectLst>
              </a:rPr>
              <a:t>Creation week (Gen 1:3</a:t>
            </a:r>
            <a:r>
              <a:rPr lang="en-US" sz="2600" b="1" dirty="0">
                <a:solidFill>
                  <a:srgbClr val="FFFFCC"/>
                </a:solidFill>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b="1" dirty="0">
                <a:solidFill>
                  <a:srgbClr val="FFFFCC"/>
                </a:solidFill>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b="1" u="sng" dirty="0">
                <a:solidFill>
                  <a:srgbClr val="FFFFCC"/>
                </a:solidFill>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3574125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1:24-31)</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Land animals (Gen. 1:24-25)</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Man (Gen. 1:26-28)</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Office of Theocratic Administrator</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Beginning of kingdom program</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Animal &amp; man as vegetarian (Gen. 1:29-30; 2:17; 9:3)</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perfection of creation (Gen. 1:31)</a:t>
            </a:r>
          </a:p>
          <a:p>
            <a:pPr eaLnBrk="1" hangingPunct="1">
              <a:defRPr/>
            </a:pPr>
            <a:endParaRPr lang="en-US" sz="2700" dirty="0">
              <a:effectLst>
                <a:outerShdw blurRad="38100" dist="38100" dir="2700000" algn="tl">
                  <a:srgbClr val="000000">
                    <a:alpha val="43137"/>
                  </a:srgbClr>
                </a:outerShdw>
              </a:effectLst>
            </a:endParaRPr>
          </a:p>
          <a:p>
            <a:pPr eaLnBrk="1" hangingPunct="1">
              <a:defRPr/>
            </a:pPr>
            <a:endParaRPr lang="en-US" sz="2700" dirty="0">
              <a:effectLst>
                <a:outerShdw blurRad="38100" dist="38100" dir="2700000" algn="tl">
                  <a:srgbClr val="000000">
                    <a:alpha val="43137"/>
                  </a:srgbClr>
                </a:outerShdw>
              </a:effectLst>
            </a:endParaRPr>
          </a:p>
          <a:p>
            <a:pPr eaLnBrk="1" hangingPunct="1">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1:24-31)</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Land animals (Gen. 1:24-25)</a:t>
            </a:r>
          </a:p>
          <a:p>
            <a:pPr marL="461963"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Man (Gen. 1:26-28)</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Office of Theocratic Administrator</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Beginning of kingdom program</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Animal &amp; man as vegetarian (Gen. 1:29-30; 2:17; 9:3)</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perfection of creation (Gen. 1:31)</a:t>
            </a:r>
          </a:p>
          <a:p>
            <a:pPr eaLnBrk="1" hangingPunct="1">
              <a:defRPr/>
            </a:pPr>
            <a:endParaRPr lang="en-US" sz="2700" dirty="0">
              <a:effectLst>
                <a:outerShdw blurRad="38100" dist="38100" dir="2700000" algn="tl">
                  <a:srgbClr val="000000">
                    <a:alpha val="43137"/>
                  </a:srgbClr>
                </a:outerShdw>
              </a:effectLst>
            </a:endParaRPr>
          </a:p>
          <a:p>
            <a:pPr eaLnBrk="1" hangingPunct="1">
              <a:defRPr/>
            </a:pPr>
            <a:endParaRPr lang="en-US" sz="2700" dirty="0">
              <a:effectLst>
                <a:outerShdw blurRad="38100" dist="38100" dir="2700000" algn="tl">
                  <a:srgbClr val="000000">
                    <a:alpha val="43137"/>
                  </a:srgbClr>
                </a:outerShdw>
              </a:effectLst>
            </a:endParaRPr>
          </a:p>
          <a:p>
            <a:pPr eaLnBrk="1" hangingPunct="1">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222277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a:t>
            </a:r>
            <a:r>
              <a:rPr lang="en-US" sz="2800" b="1" u="sng" dirty="0">
                <a:solidFill>
                  <a:srgbClr val="FFFFCC"/>
                </a:solidFill>
                <a:latin typeface="Calibri" panose="020F0502020204030204" pitchFamily="34" charset="0"/>
              </a:rPr>
              <a:t>image</a:t>
            </a:r>
            <a:r>
              <a:rPr lang="en-US" sz="2800" dirty="0">
                <a:latin typeface="Calibri" panose="020F0502020204030204" pitchFamily="34" charset="0"/>
              </a:rPr>
              <a:t>, according to Our </a:t>
            </a:r>
            <a:r>
              <a:rPr lang="en-US" sz="2800" b="1" u="sng" dirty="0">
                <a:solidFill>
                  <a:srgbClr val="FFFFCC"/>
                </a:solidFill>
                <a:latin typeface="Calibri" panose="020F0502020204030204" pitchFamily="34" charset="0"/>
              </a:rPr>
              <a:t>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a:t>
            </a:r>
            <a:r>
              <a:rPr lang="en-US" sz="2800" b="1" u="sng" dirty="0">
                <a:solidFill>
                  <a:srgbClr val="FFFFCC"/>
                </a:solidFill>
                <a:latin typeface="Calibri" panose="020F0502020204030204" pitchFamily="34" charset="0"/>
              </a:rPr>
              <a:t>His own image</a:t>
            </a:r>
            <a:r>
              <a:rPr lang="en-US" sz="2800" dirty="0">
                <a:latin typeface="Calibri" panose="020F0502020204030204" pitchFamily="34" charset="0"/>
              </a:rPr>
              <a:t>, in the </a:t>
            </a:r>
            <a:r>
              <a:rPr lang="en-US" sz="2800" b="1" u="sng" dirty="0">
                <a:solidFill>
                  <a:srgbClr val="FFFFCC"/>
                </a:solidFill>
                <a:latin typeface="Calibri" panose="020F0502020204030204" pitchFamily="34" charset="0"/>
              </a:rPr>
              <a:t>image of God</a:t>
            </a:r>
            <a:r>
              <a:rPr lang="en-US" sz="2800" dirty="0">
                <a:latin typeface="Calibri" panose="020F0502020204030204" pitchFamily="34" charset="0"/>
              </a:rPr>
              <a:t>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1840758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0" y="1216997"/>
            <a:ext cx="9144000" cy="4955203"/>
          </a:xfrm>
          <a:prstGeom prst="rect">
            <a:avLst/>
          </a:prstGeom>
          <a:noFill/>
          <a:ln w="9525">
            <a:noFill/>
            <a:miter lim="800000"/>
            <a:headEnd/>
            <a:tailEnd/>
          </a:ln>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“DENVER, March 28, 1984 — Elderly people who are terminally ill have a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duty to die and get out of the way</a:t>
            </a:r>
            <a:r>
              <a:rPr lang="en-US" sz="2800" b="1" dirty="0">
                <a:solidFill>
                  <a:srgbClr val="FFFF99"/>
                </a:solidFill>
                <a:effectLst>
                  <a:outerShdw blurRad="38100" dist="38100" dir="2700000" algn="tl">
                    <a:srgbClr val="000000">
                      <a:alpha val="43137"/>
                    </a:srgbClr>
                  </a:outerShdw>
                </a:effectLst>
                <a:latin typeface="Calibri" pitchFamily="34" charset="0"/>
                <a:cs typeface="Calibri" pitchFamily="34" charset="0"/>
              </a:rPr>
              <a:t>”</a:t>
            </a:r>
            <a:r>
              <a:rPr lang="en-US" sz="2800" b="1" u="sng" dirty="0">
                <a:solidFill>
                  <a:srgbClr val="FFFF99"/>
                </a:solidFill>
                <a:effectLst>
                  <a:outerShdw blurRad="38100" dist="38100" dir="2700000" algn="tl">
                    <a:srgbClr val="000000">
                      <a:alpha val="43137"/>
                    </a:srgbClr>
                  </a:outerShdw>
                </a:effectLst>
                <a:latin typeface="Calibri" pitchFamily="34" charset="0"/>
                <a:cs typeface="Calibri" pitchFamily="34" charset="0"/>
              </a:rPr>
              <a:t> </a:t>
            </a:r>
            <a:r>
              <a:rPr lang="en-US" sz="2800" dirty="0">
                <a:effectLst>
                  <a:outerShdw blurRad="38100" dist="38100" dir="2700000" algn="tl">
                    <a:srgbClr val="000000">
                      <a:alpha val="43137"/>
                    </a:srgbClr>
                  </a:outerShdw>
                </a:effectLst>
                <a:latin typeface="Calibri" panose="020F0502020204030204" pitchFamily="34" charset="0"/>
              </a:rPr>
              <a:t>instead of trying to prolong their lives by artificial means, Gov. Richard D. Lamm of Colorado said Tuesday. People who die without having life artificially extended are similar to </a:t>
            </a:r>
            <a:r>
              <a:rPr lang="en-US" sz="2800" b="1" dirty="0">
                <a:solidFill>
                  <a:srgbClr val="FFFFCC"/>
                </a:solidFill>
                <a:effectLst>
                  <a:outerShdw blurRad="38100" dist="38100" dir="2700000" algn="tl">
                    <a:srgbClr val="000000">
                      <a:alpha val="43137"/>
                    </a:srgbClr>
                  </a:outerShdw>
                </a:effectLst>
                <a:latin typeface="Calibri" pitchFamily="34" charset="0"/>
                <a:cs typeface="Calibri" pitchFamily="34" charset="0"/>
              </a:rPr>
              <a:t>“</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leaves</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falling off a tree and forming humus for the other plants to grow up</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2800" b="1" dirty="0">
                <a:solidFill>
                  <a:srgbClr val="FFFF99"/>
                </a:solidFill>
                <a:effectLst>
                  <a:outerShdw blurRad="38100" dist="38100" dir="2700000" algn="tl">
                    <a:srgbClr val="000000">
                      <a:alpha val="43137"/>
                    </a:srgbClr>
                  </a:outerShdw>
                </a:effectLst>
                <a:latin typeface="Calibri" pitchFamily="34" charset="0"/>
                <a:cs typeface="Calibri" pitchFamily="34" charset="0"/>
              </a:rPr>
              <a:t> </a:t>
            </a:r>
            <a:r>
              <a:rPr lang="en-US" sz="2800" dirty="0">
                <a:effectLst>
                  <a:outerShdw blurRad="38100" dist="38100" dir="2700000" algn="tl">
                    <a:srgbClr val="000000">
                      <a:alpha val="43137"/>
                    </a:srgbClr>
                  </a:outerShdw>
                </a:effectLst>
                <a:latin typeface="Calibri" panose="020F0502020204030204" pitchFamily="34" charset="0"/>
              </a:rPr>
              <a:t>the Governor told a meeting of the Colorado Health Lawyers Association at St. Joseph's Hospital.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You've got a duty to die and get out of the way</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2800" b="1" dirty="0">
                <a:effectLst>
                  <a:outerShdw blurRad="38100" dist="38100" dir="2700000" algn="tl">
                    <a:srgbClr val="000000">
                      <a:alpha val="43137"/>
                    </a:srgbClr>
                  </a:outerShdw>
                </a:effectLst>
                <a:latin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said the 48-year-old Governor.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Let the others in society, our kids, build a reasonable life.</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rPr>
              <a:t>”</a:t>
            </a:r>
          </a:p>
        </p:txBody>
      </p:sp>
      <p:sp>
        <p:nvSpPr>
          <p:cNvPr id="84995" name="TextBox 4"/>
          <p:cNvSpPr txBox="1">
            <a:spLocks noChangeArrowheads="1"/>
          </p:cNvSpPr>
          <p:nvPr/>
        </p:nvSpPr>
        <p:spPr bwMode="auto">
          <a:xfrm>
            <a:off x="152400" y="6400800"/>
            <a:ext cx="8839200" cy="338554"/>
          </a:xfrm>
          <a:prstGeom prst="rect">
            <a:avLst/>
          </a:prstGeom>
          <a:noFill/>
          <a:ln w="9525">
            <a:noFill/>
            <a:miter lim="800000"/>
            <a:headEnd/>
            <a:tailEnd/>
          </a:ln>
        </p:spPr>
        <p:txBody>
          <a:bodyPr wrap="square">
            <a:spAutoFit/>
          </a:bodyPr>
          <a:lstStyle/>
          <a:p>
            <a:pPr algn="ctr"/>
            <a:r>
              <a:rPr lang="en-US" sz="1600" kern="0" dirty="0">
                <a:effectLst>
                  <a:outerShdw blurRad="38100" dist="38100" dir="2700000" algn="tl">
                    <a:srgbClr val="000000">
                      <a:alpha val="43137"/>
                    </a:srgbClr>
                  </a:outerShdw>
                </a:effectLst>
                <a:latin typeface="Calibri" panose="020F0502020204030204" pitchFamily="34" charset="0"/>
              </a:rPr>
              <a:t>Quoted In </a:t>
            </a:r>
            <a:r>
              <a:rPr lang="en-US" sz="1600" dirty="0">
                <a:effectLst>
                  <a:outerShdw blurRad="38100" dist="38100" dir="2700000" algn="tl">
                    <a:srgbClr val="000000">
                      <a:alpha val="43137"/>
                    </a:srgbClr>
                  </a:outerShdw>
                </a:effectLst>
                <a:latin typeface="Calibri" panose="020F0502020204030204" pitchFamily="34" charset="0"/>
              </a:rPr>
              <a:t>Gov. </a:t>
            </a:r>
            <a:r>
              <a:rPr lang="en-US" sz="1600" dirty="0" err="1">
                <a:effectLst>
                  <a:outerShdw blurRad="38100" dist="38100" dir="2700000" algn="tl">
                    <a:srgbClr val="000000">
                      <a:alpha val="43137"/>
                    </a:srgbClr>
                  </a:outerShdw>
                </a:effectLst>
                <a:latin typeface="Calibri" panose="020F0502020204030204" pitchFamily="34" charset="0"/>
              </a:rPr>
              <a:t>Lamm</a:t>
            </a:r>
            <a:r>
              <a:rPr lang="en-US" sz="1600" dirty="0">
                <a:effectLst>
                  <a:outerShdw blurRad="38100" dist="38100" dir="2700000" algn="tl">
                    <a:srgbClr val="000000">
                      <a:alpha val="43137"/>
                    </a:srgbClr>
                  </a:outerShdw>
                </a:effectLst>
                <a:latin typeface="Calibri" panose="020F0502020204030204" pitchFamily="34" charset="0"/>
              </a:rPr>
              <a:t> Asserts Elderly, If Very Ill, Have 'Duty To Die,’ </a:t>
            </a:r>
            <a:r>
              <a:rPr lang="en-US" sz="1600" kern="0" dirty="0">
                <a:effectLst>
                  <a:outerShdw blurRad="38100" dist="38100" dir="2700000" algn="tl">
                    <a:srgbClr val="000000">
                      <a:alpha val="43137"/>
                    </a:srgbClr>
                  </a:outerShdw>
                </a:effectLst>
                <a:latin typeface="Calibri" panose="020F0502020204030204" pitchFamily="34" charset="0"/>
              </a:rPr>
              <a:t>New York Times, March 29, 1984.</a:t>
            </a:r>
          </a:p>
        </p:txBody>
      </p:sp>
      <p:sp>
        <p:nvSpPr>
          <p:cNvPr id="2" name="Rectangle 1"/>
          <p:cNvSpPr/>
          <p:nvPr/>
        </p:nvSpPr>
        <p:spPr>
          <a:xfrm>
            <a:off x="2664170" y="191869"/>
            <a:ext cx="3450496" cy="646331"/>
          </a:xfrm>
          <a:prstGeom prst="rect">
            <a:avLst/>
          </a:prstGeom>
        </p:spPr>
        <p:txBody>
          <a:bodyPr wrap="none" anchor="ctr">
            <a:spAutoFit/>
          </a:bodyPr>
          <a:lstStyle/>
          <a:p>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Richard D. Lamm </a:t>
            </a:r>
          </a:p>
        </p:txBody>
      </p:sp>
      <p:pic>
        <p:nvPicPr>
          <p:cNvPr id="1026" name="Picture 2" descr="http://immigrationreform.com/wp-content/uploads/2014/03/Dick_Lam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93" r="6896"/>
          <a:stretch/>
        </p:blipFill>
        <p:spPr bwMode="auto">
          <a:xfrm>
            <a:off x="7520678" y="76200"/>
            <a:ext cx="1547122"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4171950"/>
          </a:xfrm>
          <a:noFill/>
          <a:ln w="28575">
            <a:noFill/>
          </a:ln>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Acts 17:26</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“and He made </a:t>
            </a:r>
            <a:r>
              <a:rPr lang="en-US" sz="3600" b="1" i="1" u="sng" dirty="0">
                <a:solidFill>
                  <a:srgbClr val="FFFFCC"/>
                </a:solidFill>
                <a:effectLst>
                  <a:outerShdw blurRad="38100" dist="38100" dir="2700000" algn="tl">
                    <a:srgbClr val="000000">
                      <a:alpha val="43137"/>
                    </a:srgbClr>
                  </a:outerShdw>
                </a:effectLst>
              </a:rPr>
              <a:t>from one man every nation</a:t>
            </a:r>
            <a:r>
              <a:rPr lang="en-US" sz="3600" dirty="0">
                <a:effectLst>
                  <a:outerShdw blurRad="38100" dist="38100" dir="2700000" algn="tl">
                    <a:srgbClr val="000000">
                      <a:alpha val="43137"/>
                    </a:srgbClr>
                  </a:outerShdw>
                </a:effectLst>
              </a:rPr>
              <a:t> of mankind to live on all the face of the earth, having determined their appointed times and the boundaries of their habitation.” (Italics added) </a:t>
            </a:r>
          </a:p>
        </p:txBody>
      </p:sp>
      <p:sp>
        <p:nvSpPr>
          <p:cNvPr id="2" name="Slide Number Placeholder 1">
            <a:extLst>
              <a:ext uri="{FF2B5EF4-FFF2-40B4-BE49-F238E27FC236}">
                <a16:creationId xmlns:a16="http://schemas.microsoft.com/office/drawing/2014/main" id="{ABAC8E0D-33C1-4372-9C9B-8A2EB9038E3D}"/>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15</a:t>
            </a:fld>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456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n the Origin of Species eBook by Charles Darwin - 9780486114828 | Rakuten  Kobo United States">
            <a:extLst>
              <a:ext uri="{FF2B5EF4-FFF2-40B4-BE49-F238E27FC236}">
                <a16:creationId xmlns:a16="http://schemas.microsoft.com/office/drawing/2014/main" id="{87EB28F1-30DB-4CC5-8A87-988E97BA15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3120" y="137160"/>
            <a:ext cx="493776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86567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t 150, Darwin's 'Origin' Stirs Even More Debate : NPR">
            <a:extLst>
              <a:ext uri="{FF2B5EF4-FFF2-40B4-BE49-F238E27FC236}">
                <a16:creationId xmlns:a16="http://schemas.microsoft.com/office/drawing/2014/main" id="{9F98FDD8-30D8-4CF0-9D7C-5D7A12A8D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77" y="228600"/>
            <a:ext cx="854864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6182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1:24-31)</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Land animals (Gen. 1:24-25)</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Man (Gen. 1:26-28)</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Office of Theocratic Administrator</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Beginning of kingdom program</a:t>
            </a:r>
          </a:p>
          <a:p>
            <a:pPr marL="461963"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Animal &amp; man as vegetarian (Gen. 1:29-30; 2:17; 9:3)</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perfection of creation (Gen. 1:31)</a:t>
            </a:r>
          </a:p>
          <a:p>
            <a:pPr eaLnBrk="1" hangingPunct="1">
              <a:defRPr/>
            </a:pPr>
            <a:endParaRPr lang="en-US" sz="2700" dirty="0">
              <a:effectLst>
                <a:outerShdw blurRad="38100" dist="38100" dir="2700000" algn="tl">
                  <a:srgbClr val="000000">
                    <a:alpha val="43137"/>
                  </a:srgbClr>
                </a:outerShdw>
              </a:effectLst>
            </a:endParaRPr>
          </a:p>
          <a:p>
            <a:pPr eaLnBrk="1" hangingPunct="1">
              <a:defRPr/>
            </a:pPr>
            <a:endParaRPr lang="en-US" sz="2700" dirty="0">
              <a:effectLst>
                <a:outerShdw blurRad="38100" dist="38100" dir="2700000" algn="tl">
                  <a:srgbClr val="000000">
                    <a:alpha val="43137"/>
                  </a:srgbClr>
                </a:outerShdw>
              </a:effectLst>
            </a:endParaRPr>
          </a:p>
          <a:p>
            <a:pPr eaLnBrk="1" hangingPunct="1">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5037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1:29-30</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‘Behold, I have given you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that is on the surface of all the earth, and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fruit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it shall be food for you;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every beast of the earth and to every bird of the sky and to every thing that moves on the earth which has life, I have given every green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food’; and it was so.”</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34541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Beginning of the Hebrew race (Gen. 12</a:t>
            </a:r>
            <a:r>
              <a:rPr lang="en-US" dirty="0">
                <a:effectLst>
                  <a:outerShdw blurRad="38100" dist="38100" dir="2700000" algn="tl">
                    <a:srgbClr val="000000">
                      <a:alpha val="43137"/>
                    </a:srgbClr>
                  </a:outerShdw>
                </a:effectLst>
                <a:cs typeface="Calibri" panose="020F0502020204030204" pitchFamily="34" charset="0"/>
              </a:rPr>
              <a:t>‒50)</a:t>
            </a:r>
            <a:endParaRPr lang="en-US" dirty="0">
              <a:effectLst>
                <a:outerShdw blurRad="38100" dist="38100" dir="2700000" algn="tl">
                  <a:srgbClr val="000000">
                    <a:alpha val="43137"/>
                  </a:srgbClr>
                </a:outerShdw>
              </a:effectLst>
            </a:endParaRP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282537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2444043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9:3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Every moving thing that is alive shall be food for you; I give all to you, as I gave the green plant.”</a:t>
            </a:r>
          </a:p>
        </p:txBody>
      </p:sp>
      <p:pic>
        <p:nvPicPr>
          <p:cNvPr id="4" name="Picture 3">
            <a:extLst>
              <a:ext uri="{FF2B5EF4-FFF2-40B4-BE49-F238E27FC236}">
                <a16:creationId xmlns:a16="http://schemas.microsoft.com/office/drawing/2014/main" id="{B230EA1E-D217-4101-BD8F-0931646E2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3572061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1:24-31)</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Land animals (Gen. 1:24-25)</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Man (Gen. 1:26-28)</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Office of Theocratic Administrator</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Beginning of kingdom program</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Animal &amp; man as vegetarian (Gen. 1:29-30; 2:17; 9:3)</a:t>
            </a:r>
          </a:p>
          <a:p>
            <a:pPr marL="461963"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The perfection of creation (Gen. 1:31)</a:t>
            </a:r>
          </a:p>
          <a:p>
            <a:pPr eaLnBrk="1" hangingPunct="1">
              <a:defRPr/>
            </a:pPr>
            <a:endParaRPr lang="en-US" sz="2700" dirty="0">
              <a:effectLst>
                <a:outerShdw blurRad="38100" dist="38100" dir="2700000" algn="tl">
                  <a:srgbClr val="000000">
                    <a:alpha val="43137"/>
                  </a:srgbClr>
                </a:outerShdw>
              </a:effectLst>
            </a:endParaRPr>
          </a:p>
          <a:p>
            <a:pPr eaLnBrk="1" hangingPunct="1">
              <a:defRPr/>
            </a:pPr>
            <a:endParaRPr lang="en-US" sz="2700" dirty="0">
              <a:effectLst>
                <a:outerShdw blurRad="38100" dist="38100" dir="2700000" algn="tl">
                  <a:srgbClr val="000000">
                    <a:alpha val="43137"/>
                  </a:srgbClr>
                </a:outerShdw>
              </a:effectLst>
            </a:endParaRPr>
          </a:p>
          <a:p>
            <a:pPr eaLnBrk="1" hangingPunct="1">
              <a:buNone/>
              <a:defRPr/>
            </a:pP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743452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all that He had made, and behold, it was very good. And there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evening and there was morning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sixth day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778247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58049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8648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tear from their eyes; and there will no longer be any death; there will no longer be any mourning, or crying, or pain; the first things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34783652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idx="4294967295"/>
          </p:nvPr>
        </p:nvSpPr>
        <p:spPr>
          <a:xfrm>
            <a:off x="2190749" y="228600"/>
            <a:ext cx="4762500" cy="914400"/>
          </a:xfrm>
        </p:spPr>
        <p:txBody>
          <a:bodyPr/>
          <a:lstStyle/>
          <a:p>
            <a:pPr algn="ctr"/>
            <a:r>
              <a:rPr lang="en-US" dirty="0">
                <a:effectLst>
                  <a:outerShdw blurRad="38100" dist="38100" dir="2700000" algn="tl">
                    <a:srgbClr val="000000">
                      <a:alpha val="43137"/>
                    </a:srgbClr>
                  </a:outerShdw>
                </a:effectLst>
              </a:rPr>
              <a:t>Dominoes in a Row</a:t>
            </a:r>
          </a:p>
        </p:txBody>
      </p:sp>
      <p:pic>
        <p:nvPicPr>
          <p:cNvPr id="37891" name="Picture 2" descr="http://i.ytimg.com/vi/IeWsxuDn7NE/hqdefault.jpg"/>
          <p:cNvPicPr>
            <a:picLocks noGrp="1" noChangeAspect="1" noChangeArrowheads="1"/>
          </p:cNvPicPr>
          <p:nvPr>
            <p:ph type="tbl" idx="4294967295"/>
          </p:nvPr>
        </p:nvPicPr>
        <p:blipFill rotWithShape="1">
          <a:blip r:embed="rId2" cstate="email">
            <a:extLst>
              <a:ext uri="{28A0092B-C50C-407E-A947-70E740481C1C}">
                <a14:useLocalDpi xmlns:a14="http://schemas.microsoft.com/office/drawing/2010/main"/>
              </a:ext>
            </a:extLst>
          </a:blip>
          <a:srcRect/>
          <a:stretch/>
        </p:blipFill>
        <p:spPr>
          <a:xfrm>
            <a:off x="431802" y="1371600"/>
            <a:ext cx="8382001" cy="4572000"/>
          </a:xfrm>
          <a:prstGeom prst="roundRect">
            <a:avLst/>
          </a:prstGeom>
        </p:spPr>
      </p:pic>
    </p:spTree>
    <p:extLst>
      <p:ext uri="{BB962C8B-B14F-4D97-AF65-F5344CB8AC3E}">
        <p14:creationId xmlns:p14="http://schemas.microsoft.com/office/powerpoint/2010/main" val="9643880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760964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329041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700" dirty="0">
                <a:effectLst>
                  <a:outerShdw blurRad="38100" dist="38100" dir="2700000" algn="tl">
                    <a:srgbClr val="000000">
                      <a:alpha val="43137"/>
                    </a:srgbClr>
                  </a:outerShdw>
                </a:effectLst>
                <a:latin typeface="Calibri" panose="020F0502020204030204" pitchFamily="34" charset="0"/>
              </a:rPr>
              <a:t>“When did Satan fall away from God? We noted earlier that sin was nonexistent in every part of God‘s creation, including the angels, through the end of the sixth or final day of creation (Gen. 1:31). Satan‘s fall therefore took place after the end of creation. However, Satan was evil by the time he came to earth to tempt man to fall away from God (Gen. 3). These things prompt the conclusion that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Satan‘s fall took place in the interval between the end of creation and the fall of man</a:t>
            </a:r>
            <a:r>
              <a:rPr lang="en-US" sz="2700" dirty="0">
                <a:effectLst>
                  <a:outerShdw blurRad="38100" dist="38100" dir="2700000" algn="tl">
                    <a:srgbClr val="000000">
                      <a:alpha val="43137"/>
                    </a:srgbClr>
                  </a:outerShdw>
                </a:effectLst>
                <a:latin typeface="Calibri" panose="020F0502020204030204" pitchFamily="34" charset="0"/>
              </a:rPr>
              <a:t>. How long was the interval? It must have been quite short because when God created the first man and woman, he commanded them to be fruitful and multiply through procreation (Gen. 1:27–28), but there was no human conception until after the fall of man (Gen. 4:1).”</a:t>
            </a:r>
            <a:endParaRPr lang="en-US" sz="27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Renald Showers,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Those Invisible Spirits Called Angels</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1997), 82-83.</a:t>
            </a:r>
            <a:endParaRPr lang="en-US" sz="1600" dirty="0">
              <a:effectLst>
                <a:outerShdw blurRad="38100" dist="38100" dir="2700000" algn="tl">
                  <a:srgbClr val="000000">
                    <a:alpha val="43137"/>
                  </a:srgbClr>
                </a:outerShdw>
              </a:effectLst>
            </a:endParaRPr>
          </a:p>
        </p:txBody>
      </p:sp>
      <p:pic>
        <p:nvPicPr>
          <p:cNvPr id="1026" name="Picture 2" descr="Image result for renald showers those invisible spirits">
            <a:extLst>
              <a:ext uri="{FF2B5EF4-FFF2-40B4-BE49-F238E27FC236}">
                <a16:creationId xmlns:a16="http://schemas.microsoft.com/office/drawing/2014/main" id="{0A70E25C-575C-4151-9413-4B1196D392D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53401" y="76200"/>
            <a:ext cx="914400" cy="102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1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b="1" dirty="0">
                <a:solidFill>
                  <a:srgbClr val="FFFFCC"/>
                </a:solidFill>
                <a:effectLst>
                  <a:outerShdw blurRad="38100" dist="38100" dir="2700000" algn="tl">
                    <a:srgbClr val="000000">
                      <a:alpha val="43137"/>
                    </a:srgbClr>
                  </a:outerShdw>
                </a:effectLst>
              </a:rPr>
              <a:t>Creation week (Gen 1:3</a:t>
            </a:r>
            <a:r>
              <a:rPr lang="en-US" sz="2600" b="1" dirty="0">
                <a:solidFill>
                  <a:srgbClr val="FFFFCC"/>
                </a:solidFill>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b="1" dirty="0">
                <a:solidFill>
                  <a:srgbClr val="FFFFCC"/>
                </a:solidFill>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b="1" u="sng" dirty="0">
                <a:solidFill>
                  <a:srgbClr val="FFFFCC"/>
                </a:solidFill>
                <a:effectLst>
                  <a:outerShdw blurRad="38100" dist="38100" dir="2700000" algn="tl">
                    <a:srgbClr val="000000">
                      <a:alpha val="43137"/>
                    </a:srgbClr>
                  </a:outerShdw>
                </a:effectLst>
              </a:rPr>
              <a:t>Seventh day 2:1-3</a:t>
            </a:r>
            <a:r>
              <a:rPr lang="en-US" sz="2600" dirty="0">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3816765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the heavens and the earth were completed, and all their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hosts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seventh day God completed His work which He had done, and He rested on the seventh day from all His work which He had done.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blessed the seventh day and sanctified it, because in it He rested from all His work which God had created and made.”</a:t>
            </a:r>
          </a:p>
        </p:txBody>
      </p:sp>
    </p:spTree>
    <p:extLst>
      <p:ext uri="{BB962C8B-B14F-4D97-AF65-F5344CB8AC3E}">
        <p14:creationId xmlns:p14="http://schemas.microsoft.com/office/powerpoint/2010/main" val="291082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4953000" cy="5638800"/>
          </a:xfrm>
        </p:spPr>
        <p:txBody>
          <a:bodyPr/>
          <a:lstStyle/>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800" b="1" u="sng" dirty="0">
                <a:solidFill>
                  <a:srgbClr val="FFFFCC"/>
                </a:solidFill>
                <a:effectLst>
                  <a:outerShdw blurRad="38100" dist="38100" dir="2700000" algn="tl">
                    <a:srgbClr val="000000">
                      <a:alpha val="43137"/>
                    </a:srgbClr>
                  </a:outerShdw>
                </a:effectLst>
                <a:cs typeface="Calibri" panose="020F0502020204030204" pitchFamily="34" charset="0"/>
              </a:rPr>
              <a:t>Sabbath (day 7)</a:t>
            </a:r>
          </a:p>
          <a:p>
            <a:pPr marL="573088" indent="-573088" eaLnBrk="1" hangingPunct="1">
              <a:spcBef>
                <a:spcPts val="1200"/>
              </a:spcBef>
              <a:spcAft>
                <a:spcPts val="1200"/>
              </a:spcAft>
              <a:buSzPct val="100000"/>
              <a:buAutoNum type="romanUcPeriod"/>
            </a:pPr>
            <a:r>
              <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Evolution?</a:t>
            </a:r>
          </a:p>
          <a:p>
            <a:pPr marL="573088" indent="-573088" eaLnBrk="1" hangingPunct="1">
              <a:spcBef>
                <a:spcPts val="1200"/>
              </a:spcBef>
              <a:spcAft>
                <a:spcPts val="1200"/>
              </a:spcAft>
              <a:buSzPct val="100000"/>
              <a:buNone/>
            </a:pP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D826A589-9D45-4CFC-9960-8DE7F4F7ED12}"/>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 Issues in Genesis 1</a:t>
            </a:r>
            <a:endParaRPr lang="en-US" alt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4576-BA00-49BF-B193-B54A4E8256EE}"/>
              </a:ext>
            </a:extLst>
          </p:cNvPr>
          <p:cNvPicPr>
            <a:picLocks noChangeAspect="1"/>
          </p:cNvPicPr>
          <p:nvPr/>
        </p:nvPicPr>
        <p:blipFill>
          <a:blip r:embed="rId3"/>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1421980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the heavens and the earth were completed, and all their hosts.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seventh day God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work which He had done, and 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rested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 seventh day from all His work which He had done.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blessed the seventh day and sanctified it, because in it 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rested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all His work which God had created and made.”</a:t>
            </a:r>
          </a:p>
        </p:txBody>
      </p:sp>
    </p:spTree>
    <p:extLst>
      <p:ext uri="{BB962C8B-B14F-4D97-AF65-F5344CB8AC3E}">
        <p14:creationId xmlns:p14="http://schemas.microsoft.com/office/powerpoint/2010/main" val="1150530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day continues?</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day continues?</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36164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day continues?</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66046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p>
        </p:txBody>
      </p:sp>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 </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a:stretch>
            <a:fillRect/>
          </a:stretch>
        </p:blipFill>
        <p:spPr>
          <a:xfrm>
            <a:off x="2958353" y="39624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4000" dirty="0">
                <a:solidFill>
                  <a:schemeClr val="tx2"/>
                </a:solidFill>
                <a:ea typeface="+mj-ea"/>
                <a:cs typeface="+mj-cs"/>
              </a:rPr>
              <a:t>Exodus 20:8-11</a:t>
            </a:r>
          </a:p>
          <a:p>
            <a:pPr marL="0" indent="0" algn="just">
              <a:spcBef>
                <a:spcPts val="0"/>
              </a:spcBef>
              <a:spcAft>
                <a:spcPts val="1200"/>
              </a:spcAft>
              <a:buNone/>
              <a:defRPr/>
            </a:pPr>
            <a:r>
              <a:rPr lang="en-US" sz="3000" i="0" baseline="30000" dirty="0">
                <a:effectLst>
                  <a:outerShdw blurRad="38100" dist="38100" dir="2700000" algn="tl">
                    <a:srgbClr val="000000">
                      <a:alpha val="43137"/>
                    </a:srgbClr>
                  </a:outerShdw>
                </a:effectLst>
                <a:latin typeface="system-ui"/>
              </a:rPr>
              <a:t>8 </a:t>
            </a:r>
            <a:r>
              <a:rPr lang="en-US" sz="3000" i="0" dirty="0">
                <a:effectLst>
                  <a:outerShdw blurRad="38100" dist="38100" dir="2700000" algn="tl">
                    <a:srgbClr val="000000">
                      <a:alpha val="43137"/>
                    </a:srgbClr>
                  </a:outerShdw>
                </a:effectLst>
                <a:latin typeface="system-ui"/>
              </a:rPr>
              <a:t>“Remember the sabbath day, to keep it holy. </a:t>
            </a:r>
            <a:r>
              <a:rPr lang="en-US" sz="3000" i="0" baseline="30000" dirty="0">
                <a:effectLst>
                  <a:outerShdw blurRad="38100" dist="38100" dir="2700000" algn="tl">
                    <a:srgbClr val="000000">
                      <a:alpha val="43137"/>
                    </a:srgbClr>
                  </a:outerShdw>
                </a:effectLst>
                <a:latin typeface="system-ui"/>
              </a:rPr>
              <a:t>9 </a:t>
            </a:r>
            <a:r>
              <a:rPr lang="en-US" sz="3000" i="0" dirty="0">
                <a:effectLst>
                  <a:outerShdw blurRad="38100" dist="38100" dir="2700000" algn="tl">
                    <a:srgbClr val="000000">
                      <a:alpha val="43137"/>
                    </a:srgbClr>
                  </a:outerShdw>
                </a:effectLst>
                <a:latin typeface="system-ui"/>
              </a:rPr>
              <a:t>Six days you shall labor and do all your work, </a:t>
            </a:r>
            <a:r>
              <a:rPr lang="en-US" sz="3000" i="0" baseline="30000" dirty="0">
                <a:effectLst>
                  <a:outerShdw blurRad="38100" dist="38100" dir="2700000" algn="tl">
                    <a:srgbClr val="000000">
                      <a:alpha val="43137"/>
                    </a:srgbClr>
                  </a:outerShdw>
                </a:effectLst>
                <a:latin typeface="system-ui"/>
              </a:rPr>
              <a:t>10 </a:t>
            </a:r>
            <a:r>
              <a:rPr lang="en-US" sz="3000" i="0" dirty="0">
                <a:effectLst>
                  <a:outerShdw blurRad="38100" dist="38100" dir="2700000" algn="tl">
                    <a:srgbClr val="000000">
                      <a:alpha val="43137"/>
                    </a:srgbClr>
                  </a:outerShdw>
                </a:effectLst>
                <a:latin typeface="system-ui"/>
              </a:rPr>
              <a:t>but the seventh day is a sabbath of the </a:t>
            </a:r>
            <a:r>
              <a:rPr lang="en-US" sz="3000" i="0" cap="small" dirty="0">
                <a:effectLst>
                  <a:outerShdw blurRad="38100" dist="38100" dir="2700000" algn="tl">
                    <a:srgbClr val="000000">
                      <a:alpha val="43137"/>
                    </a:srgbClr>
                  </a:outerShdw>
                </a:effectLst>
                <a:latin typeface="system-ui"/>
              </a:rPr>
              <a:t>Lord</a:t>
            </a:r>
            <a:r>
              <a:rPr lang="en-US" sz="3000" i="0" dirty="0">
                <a:effectLst>
                  <a:outerShdw blurRad="38100" dist="38100" dir="2700000" algn="tl">
                    <a:srgbClr val="000000">
                      <a:alpha val="43137"/>
                    </a:srgbClr>
                  </a:outerShdw>
                </a:effectLst>
                <a:latin typeface="system-ui"/>
              </a:rPr>
              <a:t> your God; </a:t>
            </a:r>
            <a:r>
              <a:rPr lang="en-US" sz="3000" i="1" dirty="0">
                <a:effectLst>
                  <a:outerShdw blurRad="38100" dist="38100" dir="2700000" algn="tl">
                    <a:srgbClr val="000000">
                      <a:alpha val="43137"/>
                    </a:srgbClr>
                  </a:outerShdw>
                </a:effectLst>
                <a:latin typeface="system-ui"/>
              </a:rPr>
              <a:t>in it</a:t>
            </a:r>
            <a:r>
              <a:rPr lang="en-US" sz="3000" i="0" dirty="0">
                <a:effectLst>
                  <a:outerShdw blurRad="38100" dist="38100" dir="2700000" algn="tl">
                    <a:srgbClr val="000000">
                      <a:alpha val="43137"/>
                    </a:srgbClr>
                  </a:outerShdw>
                </a:effectLst>
                <a:latin typeface="system-ui"/>
              </a:rPr>
              <a:t> you shall not do any work, you or your son or your daughter, your male or your female servant or your cattle or your sojourner who stays with you. </a:t>
            </a:r>
            <a:r>
              <a:rPr lang="en-US" sz="3000" i="0" baseline="30000" dirty="0">
                <a:effectLst>
                  <a:outerShdw blurRad="38100" dist="38100" dir="2700000" algn="tl">
                    <a:srgbClr val="000000">
                      <a:alpha val="43137"/>
                    </a:srgbClr>
                  </a:outerShdw>
                </a:effectLst>
                <a:latin typeface="system-ui"/>
              </a:rPr>
              <a:t>11 </a:t>
            </a:r>
            <a:r>
              <a:rPr lang="en-US" sz="3000" i="0" dirty="0">
                <a:effectLst>
                  <a:outerShdw blurRad="38100" dist="38100" dir="2700000" algn="tl">
                    <a:srgbClr val="000000">
                      <a:alpha val="43137"/>
                    </a:srgbClr>
                  </a:outerShdw>
                </a:effectLst>
                <a:latin typeface="system-ui"/>
              </a:rPr>
              <a:t>For in six days the </a:t>
            </a:r>
            <a:r>
              <a:rPr lang="en-US" sz="3000" i="0" cap="small" dirty="0">
                <a:effectLst>
                  <a:outerShdw blurRad="38100" dist="38100" dir="2700000" algn="tl">
                    <a:srgbClr val="000000">
                      <a:alpha val="43137"/>
                    </a:srgbClr>
                  </a:outerShdw>
                </a:effectLst>
                <a:latin typeface="system-ui"/>
              </a:rPr>
              <a:t>Lord</a:t>
            </a:r>
            <a:r>
              <a:rPr lang="en-US" sz="3000" i="0" dirty="0">
                <a:effectLst>
                  <a:outerShdw blurRad="38100" dist="38100" dir="2700000" algn="tl">
                    <a:srgbClr val="000000">
                      <a:alpha val="43137"/>
                    </a:srgbClr>
                  </a:outerShdw>
                </a:effectLst>
                <a:latin typeface="system-ui"/>
              </a:rPr>
              <a:t> made the heavens and the earth, the sea and all that is in them, and rested on the seventh day; therefore the </a:t>
            </a:r>
            <a:r>
              <a:rPr lang="en-US" sz="3000" i="0" cap="small" dirty="0">
                <a:effectLst>
                  <a:outerShdw blurRad="38100" dist="38100" dir="2700000" algn="tl">
                    <a:srgbClr val="000000">
                      <a:alpha val="43137"/>
                    </a:srgbClr>
                  </a:outerShdw>
                </a:effectLst>
                <a:latin typeface="system-ui"/>
              </a:rPr>
              <a:t>Lord</a:t>
            </a:r>
            <a:r>
              <a:rPr lang="en-US" sz="3000" i="0" dirty="0">
                <a:effectLst>
                  <a:outerShdw blurRad="38100" dist="38100" dir="2700000" algn="tl">
                    <a:srgbClr val="000000">
                      <a:alpha val="43137"/>
                    </a:srgbClr>
                  </a:outerShdw>
                </a:effectLst>
                <a:latin typeface="system-ui"/>
              </a:rPr>
              <a:t> blessed the sabbath day and made it holy.”</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358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4000" dirty="0">
                <a:solidFill>
                  <a:schemeClr val="tx2"/>
                </a:solidFill>
                <a:ea typeface="+mj-ea"/>
                <a:cs typeface="+mj-cs"/>
              </a:rPr>
              <a:t>Exodus 31:15-17</a:t>
            </a:r>
          </a:p>
          <a:p>
            <a:pPr marL="0" indent="0" algn="just">
              <a:spcBef>
                <a:spcPts val="0"/>
              </a:spcBef>
              <a:buNone/>
            </a:pPr>
            <a:r>
              <a:rPr lang="en-US" sz="3000" baseline="30000" dirty="0">
                <a:effectLst>
                  <a:outerShdw blurRad="38100" dist="38100" dir="2700000" algn="tl">
                    <a:srgbClr val="000000">
                      <a:alpha val="43137"/>
                    </a:srgbClr>
                  </a:outerShdw>
                </a:effectLst>
              </a:rPr>
              <a:t>15</a:t>
            </a:r>
            <a:r>
              <a:rPr lang="en-US" sz="3000" dirty="0">
                <a:effectLst>
                  <a:outerShdw blurRad="38100" dist="38100" dir="2700000" algn="tl">
                    <a:srgbClr val="000000">
                      <a:alpha val="43137"/>
                    </a:srgbClr>
                  </a:outerShdw>
                </a:effectLst>
              </a:rPr>
              <a:t> ‘For six days work may be done, but on the seventh day there is a sabbath of complete rest, holy to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whoever does any work on the sabbath day shall surely be put to death. </a:t>
            </a:r>
            <a:r>
              <a:rPr lang="en-US" sz="3000" baseline="30000" dirty="0">
                <a:effectLst>
                  <a:outerShdw blurRad="38100" dist="38100" dir="2700000" algn="tl">
                    <a:srgbClr val="000000">
                      <a:alpha val="43137"/>
                    </a:srgbClr>
                  </a:outerShdw>
                </a:effectLst>
              </a:rPr>
              <a:t>16</a:t>
            </a:r>
            <a:r>
              <a:rPr lang="en-US" sz="3000" dirty="0">
                <a:effectLst>
                  <a:outerShdw blurRad="38100" dist="38100" dir="2700000" algn="tl">
                    <a:srgbClr val="000000">
                      <a:alpha val="43137"/>
                    </a:srgbClr>
                  </a:outerShdw>
                </a:effectLst>
              </a:rPr>
              <a:t> ‘So the sons of Israel shall observe the sabbath, to celebrate the sabbath throughout their generations as a perpetual covenant.’ </a:t>
            </a:r>
            <a:r>
              <a:rPr lang="en-US" sz="3000" baseline="30000" dirty="0">
                <a:effectLst>
                  <a:outerShdw blurRad="38100" dist="38100" dir="2700000" algn="tl">
                    <a:srgbClr val="000000">
                      <a:alpha val="43137"/>
                    </a:srgbClr>
                  </a:outerShdw>
                </a:effectLst>
              </a:rPr>
              <a:t>17</a:t>
            </a:r>
            <a:r>
              <a:rPr lang="en-US" sz="3000" dirty="0">
                <a:effectLst>
                  <a:outerShdw blurRad="38100" dist="38100" dir="2700000" algn="tl">
                    <a:srgbClr val="000000">
                      <a:alpha val="43137"/>
                    </a:srgbClr>
                  </a:outerShdw>
                </a:effectLst>
              </a:rPr>
              <a:t> “It is a sign between Me and the sons of Israel forever; for in six days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made heaven and earth, but on the seventh day He ceased </a:t>
            </a:r>
            <a:r>
              <a:rPr lang="en-US" sz="3000" i="1" dirty="0">
                <a:effectLst>
                  <a:outerShdw blurRad="38100" dist="38100" dir="2700000" algn="tl">
                    <a:srgbClr val="000000">
                      <a:alpha val="43137"/>
                    </a:srgbClr>
                  </a:outerShdw>
                </a:effectLst>
              </a:rPr>
              <a:t>from labor,</a:t>
            </a:r>
            <a:r>
              <a:rPr lang="en-US" sz="3000" dirty="0">
                <a:effectLst>
                  <a:outerShdw blurRad="38100" dist="38100" dir="2700000" algn="tl">
                    <a:srgbClr val="000000">
                      <a:alpha val="43137"/>
                    </a:srgbClr>
                  </a:outerShdw>
                </a:effectLst>
              </a:rPr>
              <a:t> and was refreshed.” </a:t>
            </a:r>
          </a:p>
        </p:txBody>
      </p:sp>
    </p:spTree>
    <p:extLst>
      <p:ext uri="{BB962C8B-B14F-4D97-AF65-F5344CB8AC3E}">
        <p14:creationId xmlns:p14="http://schemas.microsoft.com/office/powerpoint/2010/main" val="271457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a:extLst>
              <a:ext uri="{FF2B5EF4-FFF2-40B4-BE49-F238E27FC236}">
                <a16:creationId xmlns:a16="http://schemas.microsoft.com/office/drawing/2014/main" id="{A5F78DCF-DE68-485E-9005-2F8DFA400B9E}"/>
              </a:ext>
            </a:extLst>
          </p:cNvPr>
          <p:cNvSpPr>
            <a:spLocks noGrp="1"/>
          </p:cNvSpPr>
          <p:nvPr>
            <p:ph idx="1"/>
          </p:nvPr>
        </p:nvSpPr>
        <p:spPr>
          <a:xfrm>
            <a:off x="152400" y="152400"/>
            <a:ext cx="8839200" cy="6553200"/>
          </a:xfrm>
          <a:blipFill dpi="0" rotWithShape="1">
            <a:blip r:embed="rId2"/>
            <a:srcRect/>
            <a:tile tx="0" ty="0" sx="100000" sy="100000" flip="none" algn="tl"/>
          </a:blipFill>
        </p:spPr>
        <p:txBody>
          <a:bodyPr/>
          <a:lstStyle/>
          <a:p>
            <a:pPr marL="0" indent="0" algn="ctr">
              <a:spcBef>
                <a:spcPts val="600"/>
              </a:spcBef>
              <a:spcAft>
                <a:spcPts val="600"/>
              </a:spcAft>
              <a:buFontTx/>
              <a:buNone/>
            </a:pPr>
            <a:r>
              <a:rPr lang="en-US" altLang="en-US" sz="3600" b="1" dirty="0">
                <a:solidFill>
                  <a:schemeClr val="bg2"/>
                </a:solidFill>
                <a:effectLst/>
                <a:latin typeface="Calibri" panose="020F0502020204030204" pitchFamily="34" charset="0"/>
                <a:cs typeface="Calibri" panose="020F0502020204030204" pitchFamily="34" charset="0"/>
              </a:rPr>
              <a:t>SABBATH</a:t>
            </a:r>
          </a:p>
          <a:p>
            <a:pPr marL="0" indent="0" algn="just">
              <a:spcBef>
                <a:spcPts val="600"/>
              </a:spcBef>
              <a:spcAft>
                <a:spcPts val="600"/>
              </a:spcAft>
              <a:buFontTx/>
              <a:buNone/>
            </a:pPr>
            <a:r>
              <a:rPr lang="en-US" altLang="en-US" dirty="0">
                <a:solidFill>
                  <a:schemeClr val="bg2"/>
                </a:solidFill>
                <a:effectLst/>
                <a:latin typeface="Calibri" panose="020F0502020204030204" pitchFamily="34" charset="0"/>
                <a:cs typeface="Calibri" panose="020F0502020204030204" pitchFamily="34" charset="0"/>
              </a:rPr>
              <a:t>Article I, Section 7, Paragraph 2 of the Constitution says, “If any bill should not be returned by the President within ten days </a:t>
            </a:r>
            <a:r>
              <a:rPr lang="en-US" altLang="en-US" b="1" dirty="0">
                <a:solidFill>
                  <a:schemeClr val="bg2"/>
                </a:solidFill>
                <a:effectLst/>
                <a:latin typeface="Calibri" panose="020F0502020204030204" pitchFamily="34" charset="0"/>
                <a:cs typeface="Calibri" panose="020F0502020204030204" pitchFamily="34" charset="0"/>
              </a:rPr>
              <a:t>(</a:t>
            </a:r>
            <a:r>
              <a:rPr lang="en-US" altLang="en-US" b="1" u="sng" dirty="0">
                <a:solidFill>
                  <a:schemeClr val="bg2"/>
                </a:solidFill>
                <a:effectLst/>
                <a:latin typeface="Calibri" panose="020F0502020204030204" pitchFamily="34" charset="0"/>
                <a:cs typeface="Calibri" panose="020F0502020204030204" pitchFamily="34" charset="0"/>
              </a:rPr>
              <a:t>Sundays excepted</a:t>
            </a:r>
            <a:r>
              <a:rPr lang="en-US" altLang="en-US" b="1" dirty="0">
                <a:solidFill>
                  <a:schemeClr val="bg2"/>
                </a:solidFill>
                <a:effectLst/>
                <a:latin typeface="Calibri" panose="020F0502020204030204" pitchFamily="34" charset="0"/>
                <a:cs typeface="Calibri" panose="020F0502020204030204" pitchFamily="34" charset="0"/>
              </a:rPr>
              <a:t>)</a:t>
            </a:r>
            <a:r>
              <a:rPr lang="en-US" altLang="en-US" dirty="0">
                <a:solidFill>
                  <a:schemeClr val="bg2"/>
                </a:solidFill>
                <a:effectLst/>
                <a:latin typeface="Calibri" panose="020F0502020204030204" pitchFamily="34" charset="0"/>
                <a:cs typeface="Calibri" panose="020F0502020204030204" pitchFamily="34" charset="0"/>
              </a:rPr>
              <a:t> after it shall have been presented to him, the same shall be a law in like manner as if he had signed it.”</a:t>
            </a:r>
          </a:p>
          <a:p>
            <a:pPr marL="0" indent="0" algn="ctr">
              <a:spcBef>
                <a:spcPts val="0"/>
              </a:spcBef>
              <a:spcAft>
                <a:spcPts val="0"/>
              </a:spcAft>
              <a:buFontTx/>
              <a:buNone/>
            </a:pPr>
            <a:r>
              <a:rPr lang="en-US" altLang="en-US" sz="1800" b="1" dirty="0">
                <a:solidFill>
                  <a:schemeClr val="bg2"/>
                </a:solidFill>
                <a:effectLst/>
                <a:latin typeface="Calibri" panose="020F0502020204030204" pitchFamily="34" charset="0"/>
                <a:cs typeface="Calibri" panose="020F0502020204030204" pitchFamily="34" charset="0"/>
              </a:rPr>
              <a:t>Brewer, </a:t>
            </a:r>
            <a:r>
              <a:rPr lang="en-US" altLang="en-US" sz="1800" b="1" i="1" dirty="0">
                <a:solidFill>
                  <a:schemeClr val="bg2"/>
                </a:solidFill>
                <a:effectLst/>
                <a:latin typeface="Calibri" panose="020F0502020204030204" pitchFamily="34" charset="0"/>
                <a:cs typeface="Calibri" panose="020F0502020204030204" pitchFamily="34" charset="0"/>
              </a:rPr>
              <a:t>United States A Christian Nation</a:t>
            </a:r>
            <a:r>
              <a:rPr lang="en-US" altLang="en-US" sz="1800" b="1" dirty="0">
                <a:solidFill>
                  <a:schemeClr val="bg2"/>
                </a:solidFill>
                <a:effectLst/>
                <a:latin typeface="Calibri" panose="020F0502020204030204" pitchFamily="34" charset="0"/>
                <a:cs typeface="Calibri" panose="020F0502020204030204" pitchFamily="34" charset="0"/>
              </a:rPr>
              <a:t>, 27</a:t>
            </a:r>
          </a:p>
        </p:txBody>
      </p:sp>
      <p:pic>
        <p:nvPicPr>
          <p:cNvPr id="36868" name="Picture 2">
            <a:extLst>
              <a:ext uri="{FF2B5EF4-FFF2-40B4-BE49-F238E27FC236}">
                <a16:creationId xmlns:a16="http://schemas.microsoft.com/office/drawing/2014/main" id="{47FAAB03-3C54-40BB-8B7E-4E1B77579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112" y="3912326"/>
            <a:ext cx="3113776"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7th day continues?</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06417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b="1" dirty="0">
                <a:solidFill>
                  <a:srgbClr val="FFFFCC"/>
                </a:solidFill>
                <a:effectLst>
                  <a:outerShdw blurRad="38100" dist="38100" dir="2700000" algn="tl">
                    <a:srgbClr val="000000">
                      <a:alpha val="43137"/>
                    </a:srgbClr>
                  </a:outerShdw>
                </a:effectLst>
              </a:rPr>
              <a:t>7th day continues?</a:t>
            </a:r>
          </a:p>
          <a:p>
            <a:pPr marL="862013" lvl="1"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5951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b="1" dirty="0">
                <a:solidFill>
                  <a:srgbClr val="FFFFCC"/>
                </a:solidFill>
                <a:effectLst>
                  <a:outerShdw blurRad="38100" dist="38100" dir="2700000" algn="tl">
                    <a:srgbClr val="000000">
                      <a:alpha val="43137"/>
                    </a:srgbClr>
                  </a:outerShdw>
                </a:effectLst>
              </a:rPr>
              <a:t>7th day continues?</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750137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mn-cs"/>
              </a:rPr>
              <a:t>(Gen 2:1-3)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The Lord rested</a:t>
            </a:r>
          </a:p>
          <a:p>
            <a:pPr marL="461963"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Sabbath pattern (Exod. 20:8-11; 31:15-17)</a:t>
            </a:r>
          </a:p>
          <a:p>
            <a:pPr marL="461963" indent="-461963" algn="just" eaLnBrk="1" hangingPunct="1">
              <a:lnSpc>
                <a:spcPct val="90000"/>
              </a:lnSpc>
              <a:spcBef>
                <a:spcPts val="0"/>
              </a:spcBef>
              <a:spcAft>
                <a:spcPts val="2400"/>
              </a:spcAft>
              <a:defRPr/>
            </a:pPr>
            <a:r>
              <a:rPr lang="en-US" b="1" dirty="0">
                <a:solidFill>
                  <a:srgbClr val="FFFFCC"/>
                </a:solidFill>
                <a:effectLst>
                  <a:outerShdw blurRad="38100" dist="38100" dir="2700000" algn="tl">
                    <a:srgbClr val="000000">
                      <a:alpha val="43137"/>
                    </a:srgbClr>
                  </a:outerShdw>
                </a:effectLst>
              </a:rPr>
              <a:t>7th day continues?</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Creation is past (Heb. 4:3-4)</a:t>
            </a:r>
          </a:p>
          <a:p>
            <a:pPr marL="862013" lvl="1" indent="-461963" algn="just"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rPr>
              <a:t>Absence of “evening and morning”</a:t>
            </a:r>
          </a:p>
          <a:p>
            <a:pPr marL="862013" lvl="1" indent="-461963" algn="just"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660759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the heavens and the earth were completed, and all their hosts.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seventh day</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completed His work which He had done, and He rested on the seventh day from all His work which He had done.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blessed the seventh day and sanctified it, because in it He rested from all His work which God had created and made.”</a:t>
            </a:r>
          </a:p>
        </p:txBody>
      </p:sp>
    </p:spTree>
    <p:extLst>
      <p:ext uri="{BB962C8B-B14F-4D97-AF65-F5344CB8AC3E}">
        <p14:creationId xmlns:p14="http://schemas.microsoft.com/office/powerpoint/2010/main" val="20329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Creation week (Gen 1:3</a:t>
            </a:r>
            <a:r>
              <a:rPr lang="en-US" sz="2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dirty="0">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799324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Creation week (Gen 1:3</a:t>
            </a:r>
            <a:r>
              <a:rPr lang="en-US" sz="2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dirty="0">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b="1" u="sng" dirty="0">
                <a:solidFill>
                  <a:srgbClr val="FFFFCC"/>
                </a:solidFill>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Creation week (Gen 1:3</a:t>
            </a:r>
            <a:r>
              <a:rPr lang="en-US" sz="2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dirty="0">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81228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9154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b="1" u="sng" dirty="0">
                <a:solidFill>
                  <a:srgbClr val="FFFFCC"/>
                </a:solidFill>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Creation week (Gen 1:3</a:t>
            </a:r>
            <a:r>
              <a:rPr lang="en-US" sz="2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dirty="0">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3804468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Genesis 1:1</a:t>
            </a:r>
            <a:r>
              <a:rPr lang="en-US" sz="3600" dirty="0">
                <a:effectLst>
                  <a:outerShdw blurRad="38100" dist="38100" dir="2700000" algn="tl">
                    <a:srgbClr val="000000">
                      <a:alpha val="43137"/>
                    </a:srgbClr>
                  </a:outerShdw>
                </a:effectLst>
                <a:cs typeface="Calibri" panose="020F0502020204030204" pitchFamily="34" charset="0"/>
                <a:sym typeface="Symbol" pitchFamily="18" charset="2"/>
              </a:rPr>
              <a:t>–</a:t>
            </a:r>
            <a:r>
              <a:rPr lang="en-US" sz="3600" dirty="0">
                <a:effectLst>
                  <a:outerShdw blurRad="38100" dist="38100" dir="2700000" algn="tl">
                    <a:srgbClr val="000000">
                      <a:alpha val="43137"/>
                    </a:srgbClr>
                  </a:outerShdw>
                </a:effectLst>
                <a:sym typeface="Symbol" pitchFamily="18" charset="2"/>
              </a:rPr>
              <a:t>2:3</a:t>
            </a:r>
            <a:r>
              <a:rPr lang="en-US" sz="3600" dirty="0">
                <a:effectLst>
                  <a:outerShdw blurRad="38100" dist="38100" dir="2700000" algn="tl">
                    <a:srgbClr val="000000">
                      <a:alpha val="43137"/>
                    </a:srgbClr>
                  </a:outerShdw>
                </a:effectLst>
              </a:rPr>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on the first day (Gen 1:1)</a:t>
            </a:r>
          </a:p>
          <a:p>
            <a:pPr eaLnBrk="1" hangingPunct="1">
              <a:spcBef>
                <a:spcPts val="0"/>
              </a:spcBef>
              <a:spcAft>
                <a:spcPts val="1600"/>
              </a:spcAft>
              <a:defRPr/>
            </a:pPr>
            <a:r>
              <a:rPr lang="en-US" sz="2600" dirty="0">
                <a:effectLst>
                  <a:outerShdw blurRad="38100" dist="38100" dir="2700000" algn="tl">
                    <a:srgbClr val="000000">
                      <a:alpha val="43137"/>
                    </a:srgbClr>
                  </a:outerShdw>
                </a:effectLst>
              </a:rPr>
              <a:t>Original creation in its unfilled and unformed state (Gen 1:2)</a:t>
            </a:r>
          </a:p>
          <a:p>
            <a:pPr eaLnBrk="1" hangingPunct="1">
              <a:spcBef>
                <a:spcPts val="0"/>
              </a:spcBef>
              <a:spcAft>
                <a:spcPts val="1600"/>
              </a:spcAft>
              <a:defRPr/>
            </a:pPr>
            <a:r>
              <a:rPr lang="en-US" sz="2600" b="1" u="sng" dirty="0">
                <a:solidFill>
                  <a:srgbClr val="FFFFCC"/>
                </a:solidFill>
                <a:effectLst>
                  <a:outerShdw blurRad="38100" dist="38100" dir="2700000" algn="tl">
                    <a:srgbClr val="000000">
                      <a:alpha val="43137"/>
                    </a:srgbClr>
                  </a:outerShdw>
                </a:effectLst>
              </a:rPr>
              <a:t>Creation week (Gen 1:3</a:t>
            </a:r>
            <a:r>
              <a:rPr lang="en-US" sz="2600" b="1" u="sng" dirty="0">
                <a:solidFill>
                  <a:srgbClr val="FFFFCC"/>
                </a:solidFill>
                <a:effectLst>
                  <a:outerShdw blurRad="38100" dist="38100" dir="2700000" algn="tl">
                    <a:srgbClr val="000000">
                      <a:alpha val="43137"/>
                    </a:srgbClr>
                  </a:outerShdw>
                </a:effectLst>
                <a:cs typeface="Calibri" panose="020F0502020204030204" pitchFamily="34" charset="0"/>
                <a:sym typeface="Symbol" pitchFamily="18" charset="2"/>
              </a:rPr>
              <a:t>–</a:t>
            </a:r>
            <a:r>
              <a:rPr lang="en-US" sz="2600" b="1" u="sng" dirty="0">
                <a:solidFill>
                  <a:srgbClr val="FFFFCC"/>
                </a:solidFill>
                <a:effectLst>
                  <a:outerShdw blurRad="38100" dist="38100" dir="2700000" algn="tl">
                    <a:srgbClr val="000000">
                      <a:alpha val="43137"/>
                    </a:srgbClr>
                  </a:outerShdw>
                </a:effectLst>
              </a:rPr>
              <a:t>2:3): “And God said,” “good”</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First day 1:3-5</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Second day 1:6-8</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Third day 1:9-13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Fourth day 1:14-19</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Fifth day 1:20-23</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Sixth day 1:24-31</a:t>
            </a:r>
          </a:p>
          <a:p>
            <a:pPr lvl="1" eaLnBrk="1" hangingPunct="1">
              <a:spcBef>
                <a:spcPts val="0"/>
              </a:spcBef>
              <a:spcAft>
                <a:spcPts val="1600"/>
              </a:spcAft>
              <a:defRPr/>
            </a:pPr>
            <a:r>
              <a:rPr lang="en-US" sz="2600" dirty="0">
                <a:effectLst>
                  <a:outerShdw blurRad="38100" dist="38100" dir="2700000" algn="tl">
                    <a:srgbClr val="000000">
                      <a:alpha val="43137"/>
                    </a:srgbClr>
                  </a:outerShdw>
                </a:effectLst>
              </a:rPr>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912345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Shaping and Populating (Gen 1:1)</a:t>
            </a:r>
          </a:p>
        </p:txBody>
      </p:sp>
      <p:graphicFrame>
        <p:nvGraphicFramePr>
          <p:cNvPr id="2" name="Table 2">
            <a:extLst>
              <a:ext uri="{FF2B5EF4-FFF2-40B4-BE49-F238E27FC236}">
                <a16:creationId xmlns:a16="http://schemas.microsoft.com/office/drawing/2014/main" id="{C172685B-5F94-481D-B94C-19A7742E7221}"/>
              </a:ext>
            </a:extLst>
          </p:cNvPr>
          <p:cNvGraphicFramePr>
            <a:graphicFrameLocks noGrp="1"/>
          </p:cNvGraphicFramePr>
          <p:nvPr>
            <p:extLst>
              <p:ext uri="{D42A27DB-BD31-4B8C-83A1-F6EECF244321}">
                <p14:modId xmlns:p14="http://schemas.microsoft.com/office/powerpoint/2010/main" val="2576939492"/>
              </p:ext>
            </p:extLst>
          </p:nvPr>
        </p:nvGraphicFramePr>
        <p:xfrm>
          <a:off x="533400" y="990600"/>
          <a:ext cx="8153400" cy="27432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37399128"/>
                    </a:ext>
                  </a:extLst>
                </a:gridCol>
                <a:gridCol w="2362200">
                  <a:extLst>
                    <a:ext uri="{9D8B030D-6E8A-4147-A177-3AD203B41FA5}">
                      <a16:colId xmlns:a16="http://schemas.microsoft.com/office/drawing/2014/main" val="3378488866"/>
                    </a:ext>
                  </a:extLst>
                </a:gridCol>
                <a:gridCol w="1143000">
                  <a:extLst>
                    <a:ext uri="{9D8B030D-6E8A-4147-A177-3AD203B41FA5}">
                      <a16:colId xmlns:a16="http://schemas.microsoft.com/office/drawing/2014/main" val="3580775410"/>
                    </a:ext>
                  </a:extLst>
                </a:gridCol>
                <a:gridCol w="3429000">
                  <a:extLst>
                    <a:ext uri="{9D8B030D-6E8A-4147-A177-3AD203B41FA5}">
                      <a16:colId xmlns:a16="http://schemas.microsoft.com/office/drawing/2014/main" val="2862036682"/>
                    </a:ext>
                  </a:extLst>
                </a:gridCol>
              </a:tblGrid>
              <a:tr h="914400">
                <a:tc>
                  <a:txBody>
                    <a:bodyPr/>
                    <a:lstStyle/>
                    <a:p>
                      <a:pPr marL="0" indent="0">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Day 1:</a:t>
                      </a:r>
                    </a:p>
                  </a:txBody>
                  <a:tcPr anchor="ctr">
                    <a:solidFill>
                      <a:schemeClr val="bg2"/>
                    </a:solidFill>
                  </a:tcPr>
                </a:tc>
                <a:tc>
                  <a:txBody>
                    <a:bodyPr/>
                    <a:lstStyle/>
                    <a:p>
                      <a:pPr marL="0" indent="0" algn="ctr">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Light </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4:</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Luminaries</a:t>
                      </a:r>
                    </a:p>
                  </a:txBody>
                  <a:tcPr anchor="ctr">
                    <a:solidFill>
                      <a:schemeClr val="bg2"/>
                    </a:solidFill>
                  </a:tcPr>
                </a:tc>
                <a:extLst>
                  <a:ext uri="{0D108BD9-81ED-4DB2-BD59-A6C34878D82A}">
                    <a16:rowId xmlns:a16="http://schemas.microsoft.com/office/drawing/2014/main" val="351636776"/>
                  </a:ext>
                </a:extLst>
              </a:tr>
              <a:tr h="914400">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2:</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Water, sky </a:t>
                      </a: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5:</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Sea animals, birds</a:t>
                      </a:r>
                    </a:p>
                  </a:txBody>
                  <a:tcPr anchor="ctr">
                    <a:solidFill>
                      <a:schemeClr val="bg2"/>
                    </a:solidFill>
                  </a:tcPr>
                </a:tc>
                <a:extLst>
                  <a:ext uri="{0D108BD9-81ED-4DB2-BD59-A6C34878D82A}">
                    <a16:rowId xmlns:a16="http://schemas.microsoft.com/office/drawing/2014/main" val="1206115199"/>
                  </a:ext>
                </a:extLst>
              </a:tr>
              <a:tr h="914400">
                <a:tc>
                  <a:txBody>
                    <a:bodyPr/>
                    <a:lstStyle/>
                    <a:p>
                      <a:pPr marL="0" indent="0" algn="l"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Day 3:</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Land, vegetation </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6:</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Land animals, man</a:t>
                      </a:r>
                    </a:p>
                  </a:txBody>
                  <a:tcPr anchor="ctr">
                    <a:solidFill>
                      <a:schemeClr val="bg2"/>
                    </a:solidFill>
                  </a:tcPr>
                </a:tc>
                <a:extLst>
                  <a:ext uri="{0D108BD9-81ED-4DB2-BD59-A6C34878D82A}">
                    <a16:rowId xmlns:a16="http://schemas.microsoft.com/office/drawing/2014/main" val="2074151327"/>
                  </a:ext>
                </a:extLst>
              </a:tr>
            </a:tbl>
          </a:graphicData>
        </a:graphic>
      </p:graphicFrame>
      <p:pic>
        <p:nvPicPr>
          <p:cNvPr id="3" name="Picture 2">
            <a:extLst>
              <a:ext uri="{FF2B5EF4-FFF2-40B4-BE49-F238E27FC236}">
                <a16:creationId xmlns:a16="http://schemas.microsoft.com/office/drawing/2014/main" id="{AEAE413A-CAB7-4AD0-A037-D426BED5E9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5602" y="3962400"/>
            <a:ext cx="6032797" cy="274320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052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12006</TotalTime>
  <Words>2673</Words>
  <Application>Microsoft Office PowerPoint</Application>
  <PresentationFormat>On-screen Show (4:3)</PresentationFormat>
  <Paragraphs>250</Paragraphs>
  <Slides>50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system-ui</vt:lpstr>
      <vt:lpstr>Times New Roman</vt:lpstr>
      <vt:lpstr>Wingdings</vt:lpstr>
      <vt:lpstr>Azure</vt:lpstr>
      <vt:lpstr>PowerPoint Presentation</vt:lpstr>
      <vt:lpstr>GENESIS STRUCTURE</vt:lpstr>
      <vt:lpstr>GENESIS STRUCTURE</vt:lpstr>
      <vt:lpstr>Contradictory Account of Creation?</vt:lpstr>
      <vt:lpstr>Genesis 1:1–2:3 Outline</vt:lpstr>
      <vt:lpstr>Genesis 1:1–2:3 Outline</vt:lpstr>
      <vt:lpstr>Genesis 1:1–2:3 Outline</vt:lpstr>
      <vt:lpstr>Genesis 1:1–2:3 Outline</vt:lpstr>
      <vt:lpstr>Shaping and Populating (Gen 1:1)</vt:lpstr>
      <vt:lpstr>Genesis 1:1–2:3 Outline</vt:lpstr>
      <vt:lpstr>Day 6 Theocratic Administrator  (Gen 1:24-31)</vt:lpstr>
      <vt:lpstr>Day 6 Theocratic Administrator  (Gen 1:24-31)</vt:lpstr>
      <vt:lpstr>PowerPoint Presentation</vt:lpstr>
      <vt:lpstr>PowerPoint Presentation</vt:lpstr>
      <vt:lpstr>PowerPoint Presentation</vt:lpstr>
      <vt:lpstr>PowerPoint Presentation</vt:lpstr>
      <vt:lpstr>PowerPoint Presentation</vt:lpstr>
      <vt:lpstr>Day 6 Theocratic Administrator  (Gen 1:24-31)</vt:lpstr>
      <vt:lpstr>PowerPoint Presentation</vt:lpstr>
      <vt:lpstr>PowerPoint Presentation</vt:lpstr>
      <vt:lpstr>PowerPoint Presentation</vt:lpstr>
      <vt:lpstr>PowerPoint Presentation</vt:lpstr>
      <vt:lpstr>Day 6 Theocratic Administrator  (Gen 1:24-31)</vt:lpstr>
      <vt:lpstr>PowerPoint Presentation</vt:lpstr>
      <vt:lpstr>PowerPoint Presentation</vt:lpstr>
      <vt:lpstr>PowerPoint Presentation</vt:lpstr>
      <vt:lpstr>PowerPoint Presentation</vt:lpstr>
      <vt:lpstr>PowerPoint Presentation</vt:lpstr>
      <vt:lpstr>Dominoes in a Row</vt:lpstr>
      <vt:lpstr>PowerPoint Presentation</vt:lpstr>
      <vt:lpstr>PowerPoint Presentation</vt:lpstr>
      <vt:lpstr>PowerPoint Presentation</vt:lpstr>
      <vt:lpstr>Genesis 1:1–2:3 Outline</vt:lpstr>
      <vt:lpstr>PowerPoint Presentation</vt:lpstr>
      <vt:lpstr>Key Issues in Genesis 1</vt:lpstr>
      <vt:lpstr>PowerPoint Presentation</vt:lpstr>
      <vt:lpstr>Day 7 Sabbath  (Gen 2:1-3)</vt:lpstr>
      <vt:lpstr>Day 7 Sabbath  (Gen 2:1-3)</vt:lpstr>
      <vt:lpstr>Day 7 Sabbath  (Gen 2:1-3)</vt:lpstr>
      <vt:lpstr>PowerPoint Presentation</vt:lpstr>
      <vt:lpstr>PowerPoint Presentation</vt:lpstr>
      <vt:lpstr>PowerPoint Presentation</vt:lpstr>
      <vt:lpstr>Day 7 Sabbath  (Gen 2:1-3)</vt:lpstr>
      <vt:lpstr>Day 7 Sabbath  (Gen 2:1-3)</vt:lpstr>
      <vt:lpstr>Day 7 Sabbath  (Gen 2:1-3)</vt:lpstr>
      <vt:lpstr>Day 7 Sabbath  (Gen 2:1-3)</vt:lpstr>
      <vt:lpstr>PowerPoint Presentation</vt:lpstr>
      <vt:lpstr>CONCLUSION</vt:lpstr>
      <vt:lpstr>Genesis 1:1–2:3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006 - 1v29-2v3</dc:title>
  <dc:subject>Genesis</dc:subject>
  <dc:creator>A. Woods</dc:creator>
  <dc:description>Modified by Jim McGowan</dc:description>
  <cp:lastModifiedBy>Jim McGowan</cp:lastModifiedBy>
  <cp:revision>1236</cp:revision>
  <cp:lastPrinted>2020-09-06T02:22:43Z</cp:lastPrinted>
  <dcterms:created xsi:type="dcterms:W3CDTF">2009-03-17T12:21:13Z</dcterms:created>
  <dcterms:modified xsi:type="dcterms:W3CDTF">2020-09-06T02:22:54Z</dcterms:modified>
</cp:coreProperties>
</file>