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handoutMasterIdLst>
    <p:handoutMasterId r:id="rId81"/>
  </p:handoutMasterIdLst>
  <p:sldIdLst>
    <p:sldId id="435" r:id="rId3"/>
    <p:sldId id="436" r:id="rId4"/>
    <p:sldId id="438" r:id="rId5"/>
    <p:sldId id="6793" r:id="rId6"/>
    <p:sldId id="6493" r:id="rId7"/>
    <p:sldId id="258" r:id="rId8"/>
    <p:sldId id="6758" r:id="rId9"/>
    <p:sldId id="6759" r:id="rId10"/>
    <p:sldId id="6760" r:id="rId11"/>
    <p:sldId id="6761" r:id="rId12"/>
    <p:sldId id="259" r:id="rId13"/>
    <p:sldId id="260" r:id="rId14"/>
    <p:sldId id="6762" r:id="rId15"/>
    <p:sldId id="6763" r:id="rId16"/>
    <p:sldId id="6764" r:id="rId17"/>
    <p:sldId id="439" r:id="rId18"/>
    <p:sldId id="261" r:id="rId19"/>
    <p:sldId id="6770" r:id="rId20"/>
    <p:sldId id="440" r:id="rId21"/>
    <p:sldId id="442" r:id="rId22"/>
    <p:sldId id="6765" r:id="rId23"/>
    <p:sldId id="6794" r:id="rId24"/>
    <p:sldId id="6766" r:id="rId25"/>
    <p:sldId id="6501" r:id="rId26"/>
    <p:sldId id="6795" r:id="rId27"/>
    <p:sldId id="6767" r:id="rId28"/>
    <p:sldId id="6500" r:id="rId29"/>
    <p:sldId id="6769" r:id="rId30"/>
    <p:sldId id="6771" r:id="rId31"/>
    <p:sldId id="3095" r:id="rId32"/>
    <p:sldId id="6772" r:id="rId33"/>
    <p:sldId id="6773" r:id="rId34"/>
    <p:sldId id="6768" r:id="rId35"/>
    <p:sldId id="2799" r:id="rId36"/>
    <p:sldId id="441" r:id="rId37"/>
    <p:sldId id="443" r:id="rId38"/>
    <p:sldId id="6774" r:id="rId39"/>
    <p:sldId id="5555" r:id="rId40"/>
    <p:sldId id="445" r:id="rId41"/>
    <p:sldId id="446" r:id="rId42"/>
    <p:sldId id="6775" r:id="rId43"/>
    <p:sldId id="6776" r:id="rId44"/>
    <p:sldId id="6777" r:id="rId45"/>
    <p:sldId id="6778" r:id="rId46"/>
    <p:sldId id="6784" r:id="rId47"/>
    <p:sldId id="6779" r:id="rId48"/>
    <p:sldId id="6780" r:id="rId49"/>
    <p:sldId id="6783" r:id="rId50"/>
    <p:sldId id="6781" r:id="rId51"/>
    <p:sldId id="6782" r:id="rId52"/>
    <p:sldId id="5642" r:id="rId53"/>
    <p:sldId id="447" r:id="rId54"/>
    <p:sldId id="449" r:id="rId55"/>
    <p:sldId id="6786" r:id="rId56"/>
    <p:sldId id="6797" r:id="rId57"/>
    <p:sldId id="6785" r:id="rId58"/>
    <p:sldId id="6796" r:id="rId59"/>
    <p:sldId id="6787" r:id="rId60"/>
    <p:sldId id="4796" r:id="rId61"/>
    <p:sldId id="2380" r:id="rId62"/>
    <p:sldId id="6788" r:id="rId63"/>
    <p:sldId id="448" r:id="rId64"/>
    <p:sldId id="456" r:id="rId65"/>
    <p:sldId id="450" r:id="rId66"/>
    <p:sldId id="457" r:id="rId67"/>
    <p:sldId id="451" r:id="rId68"/>
    <p:sldId id="458" r:id="rId69"/>
    <p:sldId id="317" r:id="rId70"/>
    <p:sldId id="452" r:id="rId71"/>
    <p:sldId id="270" r:id="rId72"/>
    <p:sldId id="453" r:id="rId73"/>
    <p:sldId id="2064" r:id="rId74"/>
    <p:sldId id="6789" r:id="rId75"/>
    <p:sldId id="271" r:id="rId76"/>
    <p:sldId id="6790" r:id="rId77"/>
    <p:sldId id="272" r:id="rId78"/>
    <p:sldId id="6791" r:id="rId79"/>
    <p:sldId id="6792" r:id="rId8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6353" autoAdjust="0"/>
  </p:normalViewPr>
  <p:slideViewPr>
    <p:cSldViewPr>
      <p:cViewPr varScale="1">
        <p:scale>
          <a:sx n="57" d="100"/>
          <a:sy n="57" d="100"/>
        </p:scale>
        <p:origin x="30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34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4513" y="180762"/>
            <a:ext cx="3847253" cy="547446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 – 001 - James Introduction</a:t>
            </a:r>
          </a:p>
          <a:p>
            <a:pPr>
              <a:defRPr/>
            </a:pPr>
            <a:r>
              <a:rPr lang="en-US" sz="1500" dirty="0"/>
              <a:t>09-02-2020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927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9/1/2020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1914525" y="5486400"/>
            <a:ext cx="53149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Senior Pastor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President – Chafer Theological Seminary</a:t>
            </a:r>
            <a:endParaRPr lang="en-US" altLang="en-US" sz="2000" kern="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RIGHTEOUSNESS</a:t>
            </a:r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0D7F5588-DAC7-4F53-B4AF-ADF9983B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0" y="1752600"/>
            <a:ext cx="568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5E1F672-7B7A-4239-99F8-EA3938CCF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33BC82E-CBB4-414C-9433-F6C16940E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467600" cy="3505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Judas (not Iscariot)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Alphaeus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Zebedee and brother of John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half brother of Christ</a:t>
            </a: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CBED41CA-276C-46D0-978F-8C6FEC1C6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66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11424E1-E1BE-4974-A959-7A98A43F115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28613" y="777875"/>
          <a:ext cx="8486776" cy="530225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6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181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SIMILARITIES WITH ACTS 15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57" marR="91457" marT="45709" marB="45709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91457" marR="91457" marT="45709" marB="4570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James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Acts 15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Greetings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1:1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15:23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Visit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1:27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15:14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Listen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2:5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15:13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Turn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5:19-20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15:19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Being called by God’s name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2:7</a:t>
                      </a:r>
                    </a:p>
                  </a:txBody>
                  <a:tcPr marL="91457" marR="91457" marT="45706" marB="4570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15:17</a:t>
                      </a:r>
                    </a:p>
                  </a:txBody>
                  <a:tcPr marL="91457" marR="91457" marT="45706" marB="45706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1868ADC-9480-47B8-AABE-E6D01A912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 Against James, the Brother of Christ, as Author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B44E9F-17A4-4DD1-AAE0-157EA54C1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1600200"/>
            <a:ext cx="8915400" cy="2590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identify himself as Christ’s brother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is too good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unanimous acceptance in the early church</a:t>
            </a: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E67130FF-5E01-496B-BEFB-67E775E6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1868ADC-9480-47B8-AABE-E6D01A912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 Against James, the Brother of Christ, as Author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B44E9F-17A4-4DD1-AAE0-157EA54C1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1600200"/>
            <a:ext cx="8915400" cy="2590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identify himself as Christ’s brother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is too good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unanimous acceptance in the early church</a:t>
            </a: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E67130FF-5E01-496B-BEFB-67E775E6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75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1868ADC-9480-47B8-AABE-E6D01A912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 Against James, the Brother of Christ, as Author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B44E9F-17A4-4DD1-AAE0-157EA54C1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1600200"/>
            <a:ext cx="8915400" cy="2590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identify himself as Christ’s brother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is too good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unanimous acceptance in the early church</a:t>
            </a: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E67130FF-5E01-496B-BEFB-67E775E6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094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1868ADC-9480-47B8-AABE-E6D01A9120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Arguments Against James, the Brother of Christ, as Author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B44E9F-17A4-4DD1-AAE0-157EA54C1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" y="1600200"/>
            <a:ext cx="8915400" cy="2590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identify himself as Christ’s brother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Greek is too good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unanimous acceptance in the early church</a:t>
            </a:r>
          </a:p>
        </p:txBody>
      </p:sp>
      <p:pic>
        <p:nvPicPr>
          <p:cNvPr id="32772" name="Picture 1">
            <a:extLst>
              <a:ext uri="{FF2B5EF4-FFF2-40B4-BE49-F238E27FC236}">
                <a16:creationId xmlns:a16="http://schemas.microsoft.com/office/drawing/2014/main" id="{E67130FF-5E01-496B-BEFB-67E775E61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500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945CFFA-8007-40D9-A9F3-EA792A8574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8900D24-FC91-45A8-9305-7B6915006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486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Biography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writing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characteristics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pic>
        <p:nvPicPr>
          <p:cNvPr id="33796" name="Picture 1">
            <a:extLst>
              <a:ext uri="{FF2B5EF4-FFF2-40B4-BE49-F238E27FC236}">
                <a16:creationId xmlns:a16="http://schemas.microsoft.com/office/drawing/2014/main" id="{F3BE9C43-6CA9-441E-A0CD-E2E2527A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BBE321F-FB05-4B6F-9C43-8403D27488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James’ Biography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BC9F33A-1021-4E63-9997-7E4A64E00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143000"/>
            <a:ext cx="6248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 brother of Christ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unbelief (John 7:5)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first to receive word of Christ’s resurrection (John 20:17)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resurrection ministry (Acts 1:14)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 of Jerusalem church (Acts 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 (1 Cor 9:5)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Camel knees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the Just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Martyrdom</a:t>
            </a:r>
          </a:p>
        </p:txBody>
      </p:sp>
      <p:pic>
        <p:nvPicPr>
          <p:cNvPr id="34820" name="Picture 1">
            <a:extLst>
              <a:ext uri="{FF2B5EF4-FFF2-40B4-BE49-F238E27FC236}">
                <a16:creationId xmlns:a16="http://schemas.microsoft.com/office/drawing/2014/main" id="{3B10E264-4829-4700-A28D-B499A2533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410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1:13-14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When they had entered the city, they went up to the upper room where they were staying; that is, Peter and John and James and Andrew, Philip and Thomas, Bartholomew and Matthew, James the son of Alphaeus, and Simon the Zealot, and Judas the son of James.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These all with one mind were continually devoting themselves to prayer, along with the women, and Mary the mother of Jesus, and with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His brothers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8560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98193DE-1D2A-456C-82F2-2A6EB06366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62DC954-4420-441F-ABC8-DA44C3E83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486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Biography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writing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characteristics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pic>
        <p:nvPicPr>
          <p:cNvPr id="35844" name="Picture 1">
            <a:extLst>
              <a:ext uri="{FF2B5EF4-FFF2-40B4-BE49-F238E27FC236}">
                <a16:creationId xmlns:a16="http://schemas.microsoft.com/office/drawing/2014/main" id="{1B9A87C9-9508-4C7B-8F68-023CD1643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96DEBA6-43AE-4B01-97A3-2D3CBE872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206C0AD-B6AC-4C4B-AB09-9771263E7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486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Biography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writing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characteristics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pic>
        <p:nvPicPr>
          <p:cNvPr id="28676" name="Picture 1">
            <a:extLst>
              <a:ext uri="{FF2B5EF4-FFF2-40B4-BE49-F238E27FC236}">
                <a16:creationId xmlns:a16="http://schemas.microsoft.com/office/drawing/2014/main" id="{80896512-6DF6-41AB-BE5D-721D59EED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4B6B20-9749-47E2-BA37-A7489816B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2CB4090-338F-4E77-80EB-E997025F8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Babylon-Mesopotamia or North-Central Turkey?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(Jas 1:2-4)</a:t>
            </a:r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5AF90EE1-F243-42E0-B498-4695ACC4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4B6B20-9749-47E2-BA37-A7489816B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2CB4090-338F-4E77-80EB-E997025F8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Babylon-Mesopotamia or North-Central Turkey?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(Jas 1:2-4)</a:t>
            </a:r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5AF90EE1-F243-42E0-B498-4695ACC4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004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CF153-62BE-4F20-9EB5-A40BD12A1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5181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James 1:1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aseline="30000" dirty="0">
                <a:effectLst/>
              </a:rPr>
              <a:t>1 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James, a bond-servant of God and of the Lord Jesus Christ, To 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 tribes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 are dispersed abroad: Greetings.”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B97D78-C3F5-46F9-A2E7-F4BC644E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94343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4B6B20-9749-47E2-BA37-A7489816B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2CB4090-338F-4E77-80EB-E997025F8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Babylon-Mesopotamia or North-Central Turkey?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(Jas 1:2-4)</a:t>
            </a:r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5AF90EE1-F243-42E0-B498-4695ACC4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597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CF153-62BE-4F20-9EB5-A40BD12A1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5181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Acts 8:3-4; 11:19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aseline="30000" dirty="0">
                <a:effectLst/>
              </a:rPr>
              <a:t>3 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 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began ravaging the church, entering house after house, and dragging off men and women, he would put them in prison. </a:t>
            </a:r>
            <a:r>
              <a:rPr lang="en-US" baseline="30000" dirty="0">
                <a:effectLst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Therefore, those who had been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went about preaching the word…</a:t>
            </a:r>
            <a:r>
              <a:rPr lang="en-US" baseline="30000" dirty="0">
                <a:effectLst/>
              </a:rPr>
              <a:t>19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 those who were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of the persecution that occurred in connection with Stephen made their way to Phoenicia and Cyprus and Antioch, speaking the word to no one except to Jews alone.”</a:t>
            </a:r>
          </a:p>
        </p:txBody>
      </p:sp>
    </p:spTree>
    <p:extLst>
      <p:ext uri="{BB962C8B-B14F-4D97-AF65-F5344CB8AC3E}">
        <p14:creationId xmlns:p14="http://schemas.microsoft.com/office/powerpoint/2010/main" val="16675802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CF153-62BE-4F20-9EB5-A40BD12A1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5181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James 1:1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aseline="30000" dirty="0">
                <a:effectLst/>
              </a:rPr>
              <a:t>1 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James, a bond-servant of God and of the Lord Jesus Christ, To the twelve tribes who are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dispersed abroad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Greetings.”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B97D78-C3F5-46F9-A2E7-F4BC644E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36310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4B6B20-9749-47E2-BA37-A7489816B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2CB4090-338F-4E77-80EB-E997025F8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Babylon-Mesopotamia or North-Central Turkey?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(Jas 1:2-4)</a:t>
            </a:r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5AF90EE1-F243-42E0-B498-4695ACC4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353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3DB1C-8DA1-4FA2-8F10-4EF8CE77E9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76" y="211974"/>
            <a:ext cx="8861448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0" name="Oval 7">
            <a:extLst>
              <a:ext uri="{FF2B5EF4-FFF2-40B4-BE49-F238E27FC236}">
                <a16:creationId xmlns:a16="http://schemas.microsoft.com/office/drawing/2014/main" id="{511F92C6-95F2-4289-9F7B-2B045C9E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219200"/>
            <a:ext cx="3276600" cy="2057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041963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C28E850-73BB-4EF0-965E-DBF4A412D2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Ancient Near East</a:t>
            </a:r>
          </a:p>
        </p:txBody>
      </p:sp>
      <p:pic>
        <p:nvPicPr>
          <p:cNvPr id="25603" name="Content Placeholder 5" descr="babylon map.gif">
            <a:extLst>
              <a:ext uri="{FF2B5EF4-FFF2-40B4-BE49-F238E27FC236}">
                <a16:creationId xmlns:a16="http://schemas.microsoft.com/office/drawing/2014/main" id="{060901CC-F444-4064-A91B-9532AD24E92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5" b="39117"/>
          <a:stretch>
            <a:fillRect/>
          </a:stretch>
        </p:blipFill>
        <p:spPr>
          <a:xfrm>
            <a:off x="227868" y="1484698"/>
            <a:ext cx="8688264" cy="5029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367AF9-CE6C-406A-AF86-1249B3257C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209801"/>
            <a:ext cx="2438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24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C28E850-73BB-4EF0-965E-DBF4A412D2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Ancient Near East</a:t>
            </a:r>
          </a:p>
        </p:txBody>
      </p:sp>
      <p:pic>
        <p:nvPicPr>
          <p:cNvPr id="25603" name="Content Placeholder 5" descr="babylon map.gif">
            <a:extLst>
              <a:ext uri="{FF2B5EF4-FFF2-40B4-BE49-F238E27FC236}">
                <a16:creationId xmlns:a16="http://schemas.microsoft.com/office/drawing/2014/main" id="{060901CC-F444-4064-A91B-9532AD24E92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5" b="39117"/>
          <a:stretch>
            <a:fillRect/>
          </a:stretch>
        </p:blipFill>
        <p:spPr>
          <a:xfrm>
            <a:off x="227868" y="1484698"/>
            <a:ext cx="8688264" cy="5029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367AF9-CE6C-406A-AF86-1249B3257C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810000"/>
            <a:ext cx="2438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5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5330946-FFDC-489D-B112-75EEA9FD50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30DCF7C-EB9D-4735-88E8-2E434575E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486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Biography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writing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characteristics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pic>
        <p:nvPicPr>
          <p:cNvPr id="29700" name="Picture 1">
            <a:extLst>
              <a:ext uri="{FF2B5EF4-FFF2-40B4-BE49-F238E27FC236}">
                <a16:creationId xmlns:a16="http://schemas.microsoft.com/office/drawing/2014/main" id="{6713E5C8-6169-4D98-B592-255EF64B8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F32C0014-0CD1-4B2D-B361-5F1BEF25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Josephus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Antiquities</a:t>
            </a:r>
            <a:r>
              <a:rPr lang="en-US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, 15.2.2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43FB3-B8EB-4091-93FC-4C2B7BEF9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029200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“But when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Hyrcanus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brought into Parthia the king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Phraates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treated him after a very gentle manner, as having already learned of what an illustrious family he was; on which account he set him free from his bonds, and </a:t>
            </a:r>
            <a:r>
              <a:rPr lang="en-US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gave him a habitation at Babylon, where there were Jews in great numbers. These Jews honored </a:t>
            </a:r>
            <a:r>
              <a:rPr lang="en-US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Hyrcanus</a:t>
            </a:r>
            <a:r>
              <a:rPr lang="en-US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their high priest and king, as did all the Jewish nation that dwelt as far as Euphrates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which respect was very much to his satisfaction...”</a:t>
            </a:r>
          </a:p>
        </p:txBody>
      </p:sp>
    </p:spTree>
    <p:extLst>
      <p:ext uri="{BB962C8B-B14F-4D97-AF65-F5344CB8AC3E}">
        <p14:creationId xmlns:p14="http://schemas.microsoft.com/office/powerpoint/2010/main" val="2889758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3DB1C-8DA1-4FA2-8F10-4EF8CE77E9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76" y="211974"/>
            <a:ext cx="8861448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0" name="Oval 7">
            <a:extLst>
              <a:ext uri="{FF2B5EF4-FFF2-40B4-BE49-F238E27FC236}">
                <a16:creationId xmlns:a16="http://schemas.microsoft.com/office/drawing/2014/main" id="{511F92C6-95F2-4289-9F7B-2B045C9E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219200"/>
            <a:ext cx="3276600" cy="2057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8560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C28E850-73BB-4EF0-965E-DBF4A412D2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Ancient Near East</a:t>
            </a:r>
          </a:p>
        </p:txBody>
      </p:sp>
      <p:pic>
        <p:nvPicPr>
          <p:cNvPr id="25603" name="Content Placeholder 5" descr="babylon map.gif">
            <a:extLst>
              <a:ext uri="{FF2B5EF4-FFF2-40B4-BE49-F238E27FC236}">
                <a16:creationId xmlns:a16="http://schemas.microsoft.com/office/drawing/2014/main" id="{060901CC-F444-4064-A91B-9532AD24E92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5" b="39117"/>
          <a:stretch>
            <a:fillRect/>
          </a:stretch>
        </p:blipFill>
        <p:spPr>
          <a:xfrm>
            <a:off x="227868" y="1484698"/>
            <a:ext cx="8688264" cy="5029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367AF9-CE6C-406A-AF86-1249B3257C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810000"/>
            <a:ext cx="2438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22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94B6B20-9749-47E2-BA37-A7489816B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2CB4090-338F-4E77-80EB-E997025F80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733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Jewish (1:1)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Babylon-Mesopotamia or North-Central Turkey?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Believers (Jas 1:2-4)</a:t>
            </a:r>
          </a:p>
        </p:txBody>
      </p:sp>
      <p:pic>
        <p:nvPicPr>
          <p:cNvPr id="36868" name="Picture 1">
            <a:extLst>
              <a:ext uri="{FF2B5EF4-FFF2-40B4-BE49-F238E27FC236}">
                <a16:creationId xmlns:a16="http://schemas.microsoft.com/office/drawing/2014/main" id="{5AF90EE1-F243-42E0-B498-4695ACC4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446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B2F3AC-16F1-4FC3-82A9-CA78EA81376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Acts 16:30-31</a:t>
            </a:r>
          </a:p>
          <a:p>
            <a:pPr algn="just"/>
            <a:r>
              <a:rPr lang="en-US" altLang="en-US" sz="3600" kern="0" dirty="0">
                <a:latin typeface="Calibri" panose="020F0502020204030204" pitchFamily="34" charset="0"/>
              </a:rPr>
              <a:t>“</a:t>
            </a:r>
            <a:r>
              <a:rPr lang="en-US" sz="3600" dirty="0">
                <a:latin typeface="Calibri" panose="020F0502020204030204" pitchFamily="34" charset="0"/>
              </a:rPr>
              <a:t>and after he brought them out, he said, ‘Sirs, what must I do to be saved?’ </a:t>
            </a:r>
            <a:r>
              <a:rPr lang="en-US" sz="3600" baseline="30000" dirty="0">
                <a:latin typeface="Calibri" panose="020F0502020204030204" pitchFamily="34" charset="0"/>
              </a:rPr>
              <a:t>31 </a:t>
            </a:r>
            <a:r>
              <a:rPr lang="en-US" sz="3600" dirty="0">
                <a:latin typeface="Calibri" panose="020F0502020204030204" pitchFamily="34" charset="0"/>
              </a:rPr>
              <a:t>They said, ‘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Believe in the Lord Jesus, and you will be saved</a:t>
            </a:r>
            <a:r>
              <a:rPr lang="en-US" sz="3600" dirty="0">
                <a:latin typeface="Calibri" panose="020F0502020204030204" pitchFamily="34" charset="0"/>
              </a:rPr>
              <a:t>, you and your household.’”</a:t>
            </a:r>
          </a:p>
        </p:txBody>
      </p:sp>
    </p:spTree>
    <p:extLst>
      <p:ext uri="{BB962C8B-B14F-4D97-AF65-F5344CB8AC3E}">
        <p14:creationId xmlns:p14="http://schemas.microsoft.com/office/powerpoint/2010/main" val="50092553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5067A47-4B6C-4518-B261-7B696AAA8D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63D14F1-9198-49DF-8119-6B0C61598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486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Biography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writing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characteristics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pic>
        <p:nvPicPr>
          <p:cNvPr id="38916" name="Picture 1">
            <a:extLst>
              <a:ext uri="{FF2B5EF4-FFF2-40B4-BE49-F238E27FC236}">
                <a16:creationId xmlns:a16="http://schemas.microsoft.com/office/drawing/2014/main" id="{1EB1BE40-0345-4E92-8129-8D30B71E7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9226735-C611-445B-AAB9-400BDE64C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Writing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18B2BD5-0625-4614-9D67-55C7911986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1600200"/>
            <a:ext cx="6172200" cy="2514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Jerusalem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 of Jerusalem church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Lived his entire life in Jerusalem</a:t>
            </a:r>
          </a:p>
        </p:txBody>
      </p:sp>
      <p:pic>
        <p:nvPicPr>
          <p:cNvPr id="40964" name="Picture 1">
            <a:extLst>
              <a:ext uri="{FF2B5EF4-FFF2-40B4-BE49-F238E27FC236}">
                <a16:creationId xmlns:a16="http://schemas.microsoft.com/office/drawing/2014/main" id="{81F6C7C2-D483-4E29-ABD5-81161D467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C28E850-73BB-4EF0-965E-DBF4A412D2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Ancient Near East</a:t>
            </a:r>
          </a:p>
        </p:txBody>
      </p:sp>
      <p:pic>
        <p:nvPicPr>
          <p:cNvPr id="25603" name="Content Placeholder 5" descr="babylon map.gif">
            <a:extLst>
              <a:ext uri="{FF2B5EF4-FFF2-40B4-BE49-F238E27FC236}">
                <a16:creationId xmlns:a16="http://schemas.microsoft.com/office/drawing/2014/main" id="{060901CC-F444-4064-A91B-9532AD24E92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5" b="39117"/>
          <a:stretch>
            <a:fillRect/>
          </a:stretch>
        </p:blipFill>
        <p:spPr>
          <a:xfrm>
            <a:off x="227868" y="1484698"/>
            <a:ext cx="8688264" cy="5029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173829-24FB-40B0-B4CB-9537988749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14800"/>
            <a:ext cx="12954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EFAA00-386A-4981-A501-AB4DF11D22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5638799"/>
            <a:ext cx="1676401" cy="8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09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0" y="45720"/>
            <a:ext cx="8926101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67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5DB413E-FCA4-46CE-A35E-89D1F17F18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DF47329-78C1-4CAD-9CB8-D6E6B75B4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486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Biography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writing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characteristics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pic>
        <p:nvPicPr>
          <p:cNvPr id="41988" name="Picture 1">
            <a:extLst>
              <a:ext uri="{FF2B5EF4-FFF2-40B4-BE49-F238E27FC236}">
                <a16:creationId xmlns:a16="http://schemas.microsoft.com/office/drawing/2014/main" id="{BFB0F8C1-BC00-48B3-8508-DB4ED6846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CF153-62BE-4F20-9EB5-A40BD12A1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5181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James 1:1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aseline="30000" dirty="0">
                <a:effectLst/>
              </a:rPr>
              <a:t>1 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 bond-servant of God and of the Lord Jesus Christ, To the twelve tribes who are dispersed abroad: Greetings.”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B97D78-C3F5-46F9-A2E7-F4BC644E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33238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(AD 44-47)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9436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on the Mt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Primitive congregational worship (Jas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 1:1 = Acts 8:1-4; 11:19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7551EEF5-A005-4729-BB60-84A4C16D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(AD 44-47)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9436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on the Mt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Primitive congregational worship (Jas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 1:1 = Acts 8:1-4; 11:19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7551EEF5-A005-4729-BB60-84A4C16D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84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(AD 44-47)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9436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on the Mt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Primitive congregational worship (Jas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 1:1 = Acts 8:1-4; 11:19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7551EEF5-A005-4729-BB60-84A4C16D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3420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(AD 44-47)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9436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on the Mt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Primitive congregational worship (Jas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 1:1 = Acts 8:1-4; 11:19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7551EEF5-A005-4729-BB60-84A4C16D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936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(AD 44-47)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9436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on the Mt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Primitive congregational worship (Jas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 1:1 = Acts 8:1-4; 11:19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7551EEF5-A005-4729-BB60-84A4C16D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544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5DCFBAB9-2512-4F07-83ED-A06A734B2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257175"/>
            <a:ext cx="8458200" cy="6343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3315714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(AD 44-47)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9436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on the Mt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Primitive congregational worship (Jas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 1:1 = Acts 8:1-4; 11:19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7551EEF5-A005-4729-BB60-84A4C16D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8077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(AD 44-47)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9436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on the Mt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Primitive congregational worship (Jas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 1:1 = Acts 8:1-4; 11:19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7551EEF5-A005-4729-BB60-84A4C16D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171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CF153-62BE-4F20-9EB5-A40BD12A1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5181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James 2:2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aseline="30000" dirty="0">
                <a:effectLst/>
              </a:rPr>
              <a:t>2 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if a man comes into your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assembly 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synagōgē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a gold ring and dressed in fine clothes, and there also comes in a poor man in dirty clothes.”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B97D78-C3F5-46F9-A2E7-F4BC644E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41846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92F55D8-9CA3-4032-B2AD-26AFF9786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(AD 44-47)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CF04DE5-0F11-499F-9089-872417E25B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5943600" cy="5410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70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62-63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48-49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Sermon on the Mt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Primitive congregational worship (Jas 2:2; 3:1; 5:14)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Jas 1:1 = Acts 8:1-4; 11:19</a:t>
            </a:r>
          </a:p>
        </p:txBody>
      </p:sp>
      <p:pic>
        <p:nvPicPr>
          <p:cNvPr id="43012" name="Picture 2">
            <a:extLst>
              <a:ext uri="{FF2B5EF4-FFF2-40B4-BE49-F238E27FC236}">
                <a16:creationId xmlns:a16="http://schemas.microsoft.com/office/drawing/2014/main" id="{7551EEF5-A005-4729-BB60-84A4C16DB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88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Acts 1:13-14</a:t>
            </a:r>
          </a:p>
          <a:p>
            <a:pPr algn="just">
              <a:spcAft>
                <a:spcPts val="1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When they had entered the city, they went up to the upper room where they were staying; that is, Peter and John and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James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Andrew, Philip and Thomas, Bartholomew and Matthew,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James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the son of Alphaeus, and Simon the Zealot, and Judas the son of 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James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These all with one mind were continually devoting themselves to prayer, along with the women, and Mary the mother of Jesus, and with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His brothers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731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CF153-62BE-4F20-9EB5-A40BD12A1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5181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Acts 8:3-4; 11:19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aseline="30000" dirty="0">
                <a:effectLst/>
              </a:rPr>
              <a:t>3 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 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began ravaging the church, entering house after house, and dragging off men and women, he would put them in prison. </a:t>
            </a:r>
            <a:r>
              <a:rPr lang="en-US" baseline="30000" dirty="0">
                <a:effectLst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Therefore, those who had been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went about preaching the word…</a:t>
            </a:r>
            <a:r>
              <a:rPr lang="en-US" baseline="30000" dirty="0">
                <a:effectLst/>
              </a:rPr>
              <a:t>19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 those who were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of the persecution that occurred in connection with Stephen made their way to Phoenicia and Cyprus and Antioch, speaking the word to no one except to Jews alone.”</a:t>
            </a:r>
          </a:p>
        </p:txBody>
      </p:sp>
    </p:spTree>
    <p:extLst>
      <p:ext uri="{BB962C8B-B14F-4D97-AF65-F5344CB8AC3E}">
        <p14:creationId xmlns:p14="http://schemas.microsoft.com/office/powerpoint/2010/main" val="1965468793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4">
            <a:extLst>
              <a:ext uri="{FF2B5EF4-FFF2-40B4-BE49-F238E27FC236}">
                <a16:creationId xmlns:a16="http://schemas.microsoft.com/office/drawing/2014/main" id="{7B3667B5-1AF9-4420-AA2C-FE2F7AF62B8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04900" y="228600"/>
            <a:ext cx="6934200" cy="838200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Order of Paul’s Letters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729D2-66B6-4C03-8002-98465833BF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09700" y="1219200"/>
            <a:ext cx="6324600" cy="50292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Galatians (A.D. 49)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1‒2 Thessalonians (A.D. 51)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1‒2 Corinthians (A.D. 56)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Romans (A.D. 57)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Ephesians, Colossians, Philemon, Philippians (A.D. 60‒62)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Timothy, Titus (A.D. 62‒66)</a:t>
            </a:r>
          </a:p>
          <a:p>
            <a:pPr marL="574675" indent="-574675">
              <a:spcBef>
                <a:spcPts val="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Timothy (A.D. 67)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6868" name="Picture 4" descr="j0193970">
            <a:extLst>
              <a:ext uri="{FF2B5EF4-FFF2-40B4-BE49-F238E27FC236}">
                <a16:creationId xmlns:a16="http://schemas.microsoft.com/office/drawing/2014/main" id="{0DE432F8-FEFF-4E53-914B-4FACDAE76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9308" y="4953000"/>
            <a:ext cx="141849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2874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5F7BD05-F259-42AF-9E4D-22256E9194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328744-8039-4049-AC05-AAFCB4601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486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Biography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writing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characteristics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pic>
        <p:nvPicPr>
          <p:cNvPr id="44036" name="Picture 1">
            <a:extLst>
              <a:ext uri="{FF2B5EF4-FFF2-40B4-BE49-F238E27FC236}">
                <a16:creationId xmlns:a16="http://schemas.microsoft.com/office/drawing/2014/main" id="{7B2AD3C6-6991-472B-AADD-3DDD5A74C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E1DE8DC-8BC5-4165-BD99-6ED323C0E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D9D57B-45AB-4BB4-A5D4-80E6F6D6F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467600" cy="3810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Diaspora (Jas 1:1; 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of Jerusalem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the supervision of an apostle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the law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history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Concerned with practical righteousness</a:t>
            </a:r>
          </a:p>
        </p:txBody>
      </p:sp>
      <p:pic>
        <p:nvPicPr>
          <p:cNvPr id="45060" name="Picture 1">
            <a:extLst>
              <a:ext uri="{FF2B5EF4-FFF2-40B4-BE49-F238E27FC236}">
                <a16:creationId xmlns:a16="http://schemas.microsoft.com/office/drawing/2014/main" id="{51AA7D7F-7EF8-4E5F-A62B-96846F8B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E1DE8DC-8BC5-4165-BD99-6ED323C0E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D9D57B-45AB-4BB4-A5D4-80E6F6D6F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467600" cy="3810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Diaspora (Jas 1:1; 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of Jerusalem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the supervision of an apostle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the law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history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Concerned with practical righteousness</a:t>
            </a:r>
          </a:p>
        </p:txBody>
      </p:sp>
      <p:pic>
        <p:nvPicPr>
          <p:cNvPr id="45060" name="Picture 1">
            <a:extLst>
              <a:ext uri="{FF2B5EF4-FFF2-40B4-BE49-F238E27FC236}">
                <a16:creationId xmlns:a16="http://schemas.microsoft.com/office/drawing/2014/main" id="{51AA7D7F-7EF8-4E5F-A62B-96846F8B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1076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CF153-62BE-4F20-9EB5-A40BD12A1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5181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James 1:1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3600" baseline="30000" dirty="0">
                <a:effectLst/>
              </a:rPr>
              <a:t>1 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James, a bond-servant of God and of the Lord Jesus Christ, To the twelve tribes who are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dispersed abroad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Greetings.”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B97D78-C3F5-46F9-A2E7-F4BC644E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2971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64483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CF153-62BE-4F20-9EB5-A40BD12A1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51816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Acts 8:3-4; 11:19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aseline="30000" dirty="0">
                <a:effectLst/>
              </a:rPr>
              <a:t>3 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 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Saul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began ravaging the church, entering house after house, and dragging off men and women, he would put them in prison. </a:t>
            </a:r>
            <a:r>
              <a:rPr lang="en-US" baseline="30000" dirty="0">
                <a:effectLst/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Therefore, those who had been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went about preaching the word…</a:t>
            </a:r>
            <a:r>
              <a:rPr lang="en-US" baseline="30000" dirty="0">
                <a:effectLst/>
              </a:rPr>
              <a:t>19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 those who were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scattered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of the persecution that occurred in connection with Stephen made their way to Phoenicia and Cyprus and Antioch, speaking the word to no one except to Jews alone.”</a:t>
            </a:r>
          </a:p>
        </p:txBody>
      </p:sp>
    </p:spTree>
    <p:extLst>
      <p:ext uri="{BB962C8B-B14F-4D97-AF65-F5344CB8AC3E}">
        <p14:creationId xmlns:p14="http://schemas.microsoft.com/office/powerpoint/2010/main" val="770467987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E1DE8DC-8BC5-4165-BD99-6ED323C0E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D9D57B-45AB-4BB4-A5D4-80E6F6D6F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467600" cy="3810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Diaspora (Jas 1:1; 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of Jerusalem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the supervision of an apostle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the law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history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Concerned with practical righteousness</a:t>
            </a:r>
          </a:p>
        </p:txBody>
      </p:sp>
      <p:pic>
        <p:nvPicPr>
          <p:cNvPr id="45060" name="Picture 1">
            <a:extLst>
              <a:ext uri="{FF2B5EF4-FFF2-40B4-BE49-F238E27FC236}">
                <a16:creationId xmlns:a16="http://schemas.microsoft.com/office/drawing/2014/main" id="{51AA7D7F-7EF8-4E5F-A62B-96846F8B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4803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E1DE8DC-8BC5-4165-BD99-6ED323C0E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D9D57B-45AB-4BB4-A5D4-80E6F6D6F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467600" cy="3810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Diaspora (Jas 1:1; 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of Jerusalem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the supervision of an apostle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the law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history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Concerned with practical righteousness</a:t>
            </a:r>
          </a:p>
        </p:txBody>
      </p:sp>
      <p:pic>
        <p:nvPicPr>
          <p:cNvPr id="45060" name="Picture 1">
            <a:extLst>
              <a:ext uri="{FF2B5EF4-FFF2-40B4-BE49-F238E27FC236}">
                <a16:creationId xmlns:a16="http://schemas.microsoft.com/office/drawing/2014/main" id="{51AA7D7F-7EF8-4E5F-A62B-96846F8B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96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DB59C7-EB65-4B2C-BE7D-8A20D6F7B9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Subtitle 3"/>
          <p:cNvSpPr txBox="1">
            <a:spLocks/>
          </p:cNvSpPr>
          <p:nvPr/>
        </p:nvSpPr>
        <p:spPr bwMode="auto">
          <a:xfrm>
            <a:off x="0" y="1"/>
            <a:ext cx="9144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Deuteronomy 28:49-50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</a:t>
            </a:r>
            <a:r>
              <a:rPr lang="en-U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will bring a nation against you from afar, from the end of the earth, as the eagle swoops down, a nation whose language you shall not understand, 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50 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nation of fierce countenance who will have no respect for the old, nor show favor to the young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pic>
        <p:nvPicPr>
          <p:cNvPr id="6" name="Picture 2" descr="http://3.bp.blogspot.com/-QEkPt30fRNQ/US-EfJsZfRI/AAAAAAAASK4/JnP_SUUHRas/s1600/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8063" y="3429000"/>
            <a:ext cx="2047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339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5E1F672-7B7A-4239-99F8-EA3938CCF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33BC82E-CBB4-414C-9433-F6C16940E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467600" cy="3505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Judas (not Iscariot)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Alphaeus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Zebedee and brother of John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half brother of Christ</a:t>
            </a: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CBED41CA-276C-46D0-978F-8C6FEC1C6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ISRAEL'S JUDGMENTS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46275"/>
            <a:ext cx="5257800" cy="41148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the kingdom in 931 B.C. (1 Kgs. 12)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Assyrian judgment in 722 B.C. (2 Kgs. 17)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Babylonian captivity in 586 B.C. (2 Kgs. 25) </a:t>
            </a:r>
          </a:p>
        </p:txBody>
      </p:sp>
      <p:pic>
        <p:nvPicPr>
          <p:cNvPr id="5" name="Picture 4" descr="C:\Documents and Settings\Owner\Application Data\Microsoft\Media Catalog\Downloaded Clips\cl0\SY01462_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981200"/>
            <a:ext cx="2992438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1628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E1DE8DC-8BC5-4165-BD99-6ED323C0ED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8D9D57B-45AB-4BB4-A5D4-80E6F6D6FC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467600" cy="38100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Diaspora (Jas 1:1; Acts 8:1-4; 11:19)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of Jerusalem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the supervision of an apostle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the law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history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Concerned with practical righteousness</a:t>
            </a:r>
          </a:p>
        </p:txBody>
      </p:sp>
      <p:pic>
        <p:nvPicPr>
          <p:cNvPr id="45060" name="Picture 1">
            <a:extLst>
              <a:ext uri="{FF2B5EF4-FFF2-40B4-BE49-F238E27FC236}">
                <a16:creationId xmlns:a16="http://schemas.microsoft.com/office/drawing/2014/main" id="{51AA7D7F-7EF8-4E5F-A62B-96846F8B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827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5DD41D9-6E14-4416-99CB-278D9A65CD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/>
              <a:t>Preview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09D58FC-8801-4418-BF11-AC52242A3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486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Authorship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Biography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Audience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Place of writing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Date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Occasion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Purpose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Message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Themes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Unique characteristics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Structure</a:t>
            </a:r>
          </a:p>
        </p:txBody>
      </p:sp>
      <p:pic>
        <p:nvPicPr>
          <p:cNvPr id="46084" name="Picture 1">
            <a:extLst>
              <a:ext uri="{FF2B5EF4-FFF2-40B4-BE49-F238E27FC236}">
                <a16:creationId xmlns:a16="http://schemas.microsoft.com/office/drawing/2014/main" id="{5A109B24-60D4-4C2E-8FBF-9F06FB5F6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B82BABA-DD77-4837-8BFD-4E0B8C0C3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FE5965-1B10-4A19-8FBA-3D49B7BC6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467600" cy="16764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wrote in order to show his Jewish-Christian readers living in the Diaspora how to achieve practical righteousness</a:t>
            </a:r>
          </a:p>
        </p:txBody>
      </p:sp>
      <p:pic>
        <p:nvPicPr>
          <p:cNvPr id="47108" name="Picture 1">
            <a:extLst>
              <a:ext uri="{FF2B5EF4-FFF2-40B4-BE49-F238E27FC236}">
                <a16:creationId xmlns:a16="http://schemas.microsoft.com/office/drawing/2014/main" id="{58E5B600-D5BF-4E26-BD35-BF11AF9F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942722D-8B8A-450B-8F35-3275C5341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/>
              <a:t>Preview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4DAC8E-B13F-41DD-B442-13DBDCFD1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486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Authorship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Biography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Audience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Place of writing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Date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Occasion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Purpose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Message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Themes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Unique characteristics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Structure</a:t>
            </a:r>
          </a:p>
        </p:txBody>
      </p:sp>
      <p:pic>
        <p:nvPicPr>
          <p:cNvPr id="48132" name="Picture 1">
            <a:extLst>
              <a:ext uri="{FF2B5EF4-FFF2-40B4-BE49-F238E27FC236}">
                <a16:creationId xmlns:a16="http://schemas.microsoft.com/office/drawing/2014/main" id="{7932CA20-2C6B-44AD-9E0D-9A2D6CB7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2F87722D-219B-4CBF-AAE6-87760158B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99CADC7-AAF0-44F3-A95C-385C65A19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7700" y="1600200"/>
            <a:ext cx="7848600" cy="12954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Practical righteousness is attainable when believers live by faith and walk by wisdom</a:t>
            </a:r>
          </a:p>
        </p:txBody>
      </p:sp>
      <p:pic>
        <p:nvPicPr>
          <p:cNvPr id="49156" name="Picture 1">
            <a:extLst>
              <a:ext uri="{FF2B5EF4-FFF2-40B4-BE49-F238E27FC236}">
                <a16:creationId xmlns:a16="http://schemas.microsoft.com/office/drawing/2014/main" id="{BEF2EDA9-10E1-4955-BF29-DC15082F1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58262C40-F35F-4921-B5E0-150394F3E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sz="3600"/>
              <a:t>Preview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6D3744A-B5F1-431B-95D4-9360B06AD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486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Authorship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Biography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Audience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Place of writing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Date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Occasion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Purpose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Message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</a:rPr>
              <a:t>Themes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Unique characteristics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/>
              <a:t>Structure</a:t>
            </a:r>
          </a:p>
        </p:txBody>
      </p:sp>
      <p:pic>
        <p:nvPicPr>
          <p:cNvPr id="50180" name="Picture 1">
            <a:extLst>
              <a:ext uri="{FF2B5EF4-FFF2-40B4-BE49-F238E27FC236}">
                <a16:creationId xmlns:a16="http://schemas.microsoft.com/office/drawing/2014/main" id="{0343934C-CF43-428C-9C3F-AC0CBCE8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E776ED3-468F-4269-8360-C0B72BF2E3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8300" y="228600"/>
            <a:ext cx="5867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117313B-209A-4AC0-AA7E-2B721DC43B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52700" y="1600200"/>
            <a:ext cx="4038600" cy="24384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Hearer to doer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Belief to behavior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Doctrine to deed</a:t>
            </a:r>
          </a:p>
        </p:txBody>
      </p:sp>
      <p:pic>
        <p:nvPicPr>
          <p:cNvPr id="51204" name="Picture 1">
            <a:extLst>
              <a:ext uri="{FF2B5EF4-FFF2-40B4-BE49-F238E27FC236}">
                <a16:creationId xmlns:a16="http://schemas.microsoft.com/office/drawing/2014/main" id="{C24C93DD-AD2A-4861-8B49-2C6F1EA34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BB9C6674-ACCB-4C8D-8D99-AF7C16E9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Writer/Apostle of…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CD232-0732-4B92-A0AF-5D6103FA8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5" y="1447800"/>
            <a:ext cx="5495925" cy="4114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– Faith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 – Hope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– Love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Jude – Truth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– Conduct</a:t>
            </a:r>
          </a:p>
        </p:txBody>
      </p:sp>
      <p:pic>
        <p:nvPicPr>
          <p:cNvPr id="52228" name="Picture 1">
            <a:extLst>
              <a:ext uri="{FF2B5EF4-FFF2-40B4-BE49-F238E27FC236}">
                <a16:creationId xmlns:a16="http://schemas.microsoft.com/office/drawing/2014/main" id="{BE9A205D-46B0-478F-A1C7-BE76754B9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BA1062D-F8AF-4337-959B-2551FF689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771047D-D5EE-4AB3-8C43-47AF39742C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486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Biography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writing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characteristics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pic>
        <p:nvPicPr>
          <p:cNvPr id="53252" name="Picture 1">
            <a:extLst>
              <a:ext uri="{FF2B5EF4-FFF2-40B4-BE49-F238E27FC236}">
                <a16:creationId xmlns:a16="http://schemas.microsoft.com/office/drawing/2014/main" id="{38F7EEB9-69B4-41E7-B7E4-054E492AB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5E1F672-7B7A-4239-99F8-EA3938CCF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33BC82E-CBB4-414C-9433-F6C16940E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467600" cy="3505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Judas (not Iscariot)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Alphaeus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Zebedee and brother of John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half brother of Christ</a:t>
            </a: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CBED41CA-276C-46D0-978F-8C6FEC1C6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579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5DB269CC-B0A3-40A2-92B5-A72FDCFF84D0}"/>
              </a:ext>
            </a:extLst>
          </p:cNvPr>
          <p:cNvGraphicFramePr>
            <a:graphicFrameLocks/>
          </p:cNvGraphicFramePr>
          <p:nvPr/>
        </p:nvGraphicFramePr>
        <p:xfrm>
          <a:off x="114300" y="350838"/>
          <a:ext cx="8915400" cy="55166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45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34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UNIQUE CHARACTERISTICS</a:t>
                      </a:r>
                      <a:endParaRPr lang="en-US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7" marB="45717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Sermon on Mt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Concise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OT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High quality GK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2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Illustrations from nature and daily living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Proverbs and Amos of the NT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Undeveloped Christology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Imperatives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Practical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Oldest book in NT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47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Many literary devices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Pct val="75000"/>
                        <a:buFont typeface="Wingdings" panose="05000000000000000000" pitchFamily="2" charset="2"/>
                        <a:buChar char="n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Difficult to outline</a:t>
                      </a:r>
                    </a:p>
                  </a:txBody>
                  <a:tcPr marT="45714" marB="45714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644B344-4262-42D1-88A9-92C0C7BFC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Preview 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BEF628A-8E62-4768-91E7-8AA09DFC29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4267200" cy="54864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Biography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of writing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Occasion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characteristics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pic>
        <p:nvPicPr>
          <p:cNvPr id="55300" name="Picture 1">
            <a:extLst>
              <a:ext uri="{FF2B5EF4-FFF2-40B4-BE49-F238E27FC236}">
                <a16:creationId xmlns:a16="http://schemas.microsoft.com/office/drawing/2014/main" id="{0BF25B0F-9774-4BD6-9678-77B6E17D0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925" y="25146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Wisdom (James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EA595C26-B8BC-41E4-93B1-CB3A6BD8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87679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8511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Wisdom (James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8EB81C-0FED-472D-BD48-8515E0FFC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87679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8136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to the Word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 manifesting works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 (3:1-12)</a:t>
            </a:r>
          </a:p>
        </p:txBody>
      </p:sp>
      <p:pic>
        <p:nvPicPr>
          <p:cNvPr id="56324" name="Picture 1">
            <a:extLst>
              <a:ext uri="{FF2B5EF4-FFF2-40B4-BE49-F238E27FC236}">
                <a16:creationId xmlns:a16="http://schemas.microsoft.com/office/drawing/2014/main" id="{491AF8F6-11E0-4714-9617-CFA5998EA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3340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JAMES STRUCTURE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Faith (James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Wisdom (James 3:13‒5:20)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CDE8AE-3E6D-4CEE-BFA0-ED8F3D2EC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657600"/>
            <a:ext cx="487679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7153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4583E7D-38C0-4D32-B16C-EB908C265A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D7D82FB-2BE9-4F40-9137-4EFBCF60E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" y="1143000"/>
            <a:ext cx="8153400" cy="5562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(3:13–5:20)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Wisdom defined (3:13-18)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Spirituality (4:1-12)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Commerce (4:13-17)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wealth (5:1-6)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the Lord’s return (5:7-12)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(5:13-18)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erring brother (5:19-20)</a:t>
            </a:r>
          </a:p>
        </p:txBody>
      </p:sp>
      <p:pic>
        <p:nvPicPr>
          <p:cNvPr id="57348" name="Picture 2">
            <a:extLst>
              <a:ext uri="{FF2B5EF4-FFF2-40B4-BE49-F238E27FC236}">
                <a16:creationId xmlns:a16="http://schemas.microsoft.com/office/drawing/2014/main" id="{E4D3F228-7CB7-458D-81AE-92057B3CD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0289618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Eleven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James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do we know about the author?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Christ’s ½ Brother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was the audience?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Believing Jews in the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if written from?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Jerusalem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the book written?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was the book’s occasion?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purpose?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Achieving practical righteousness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 about?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righteousness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theme?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Daily living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Practicality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the book organized?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Faith and Wisdom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37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5E1F672-7B7A-4239-99F8-EA3938CCF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33BC82E-CBB4-414C-9433-F6C16940E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467600" cy="3505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Judas (not Iscariot)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Alphaeus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Zebedee and brother of John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half brother of Christ</a:t>
            </a: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CBED41CA-276C-46D0-978F-8C6FEC1C6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03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5E1F672-7B7A-4239-99F8-EA3938CCF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Authorship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33BC82E-CBB4-414C-9433-F6C16940E4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467600" cy="3505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 of Judas (not Iscariot)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Alphaeus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son of Zebedee and brother of John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half brother of Christ</a:t>
            </a:r>
          </a:p>
        </p:txBody>
      </p:sp>
      <p:pic>
        <p:nvPicPr>
          <p:cNvPr id="30724" name="Picture 1">
            <a:extLst>
              <a:ext uri="{FF2B5EF4-FFF2-40B4-BE49-F238E27FC236}">
                <a16:creationId xmlns:a16="http://schemas.microsoft.com/office/drawing/2014/main" id="{CBED41CA-276C-46D0-978F-8C6FEC1C6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400" y="4876800"/>
            <a:ext cx="325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263629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667</TotalTime>
  <Words>2315</Words>
  <Application>Microsoft Office PowerPoint</Application>
  <PresentationFormat>On-screen Show (4:3)</PresentationFormat>
  <Paragraphs>452</Paragraphs>
  <Slides>78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Calibri</vt:lpstr>
      <vt:lpstr>Times New Roman</vt:lpstr>
      <vt:lpstr>Wingdings</vt:lpstr>
      <vt:lpstr>Azure</vt:lpstr>
      <vt:lpstr>1_Azure</vt:lpstr>
      <vt:lpstr>PowerPoint Presentation</vt:lpstr>
      <vt:lpstr>Preview</vt:lpstr>
      <vt:lpstr>Preview </vt:lpstr>
      <vt:lpstr>PowerPoint Presentation</vt:lpstr>
      <vt:lpstr>PowerPoint Presentation</vt:lpstr>
      <vt:lpstr>Authorship</vt:lpstr>
      <vt:lpstr>Authorship</vt:lpstr>
      <vt:lpstr>Authorship</vt:lpstr>
      <vt:lpstr>Authorship</vt:lpstr>
      <vt:lpstr>Authorship</vt:lpstr>
      <vt:lpstr>PowerPoint Presentation</vt:lpstr>
      <vt:lpstr>Arguments Against James, the Brother of Christ, as Author</vt:lpstr>
      <vt:lpstr>Arguments Against James, the Brother of Christ, as Author</vt:lpstr>
      <vt:lpstr>Arguments Against James, the Brother of Christ, as Author</vt:lpstr>
      <vt:lpstr>Arguments Against James, the Brother of Christ, as Author</vt:lpstr>
      <vt:lpstr>Preview </vt:lpstr>
      <vt:lpstr>James’ Biography</vt:lpstr>
      <vt:lpstr>PowerPoint Presentation</vt:lpstr>
      <vt:lpstr>Preview </vt:lpstr>
      <vt:lpstr>Audience</vt:lpstr>
      <vt:lpstr>Audience</vt:lpstr>
      <vt:lpstr>PowerPoint Presentation</vt:lpstr>
      <vt:lpstr>Audience</vt:lpstr>
      <vt:lpstr>PowerPoint Presentation</vt:lpstr>
      <vt:lpstr>PowerPoint Presentation</vt:lpstr>
      <vt:lpstr>Audience</vt:lpstr>
      <vt:lpstr>PowerPoint Presentation</vt:lpstr>
      <vt:lpstr>Map of Ancient Near East</vt:lpstr>
      <vt:lpstr>Map of Ancient Near East</vt:lpstr>
      <vt:lpstr>Josephus Antiquities, 15.2.2</vt:lpstr>
      <vt:lpstr>PowerPoint Presentation</vt:lpstr>
      <vt:lpstr>Map of Ancient Near East</vt:lpstr>
      <vt:lpstr>Audience</vt:lpstr>
      <vt:lpstr>PowerPoint Presentation</vt:lpstr>
      <vt:lpstr>Preview </vt:lpstr>
      <vt:lpstr>Place of Writing</vt:lpstr>
      <vt:lpstr>Map of Ancient Near East</vt:lpstr>
      <vt:lpstr>PowerPoint Presentation</vt:lpstr>
      <vt:lpstr>Preview </vt:lpstr>
      <vt:lpstr>Date (AD 44-47)</vt:lpstr>
      <vt:lpstr>Date (AD 44-47)</vt:lpstr>
      <vt:lpstr>Date (AD 44-47)</vt:lpstr>
      <vt:lpstr>Date (AD 44-47)</vt:lpstr>
      <vt:lpstr>Date (AD 44-47)</vt:lpstr>
      <vt:lpstr>PowerPoint Presentation</vt:lpstr>
      <vt:lpstr>Date (AD 44-47)</vt:lpstr>
      <vt:lpstr>Date (AD 44-47)</vt:lpstr>
      <vt:lpstr>PowerPoint Presentation</vt:lpstr>
      <vt:lpstr>Date (AD 44-47)</vt:lpstr>
      <vt:lpstr>PowerPoint Presentation</vt:lpstr>
      <vt:lpstr>Order of Paul’s Letters</vt:lpstr>
      <vt:lpstr>Preview </vt:lpstr>
      <vt:lpstr>Occasion</vt:lpstr>
      <vt:lpstr>Occasion</vt:lpstr>
      <vt:lpstr>PowerPoint Presentation</vt:lpstr>
      <vt:lpstr>PowerPoint Presentation</vt:lpstr>
      <vt:lpstr>Occasion</vt:lpstr>
      <vt:lpstr>Occasion</vt:lpstr>
      <vt:lpstr>PowerPoint Presentation</vt:lpstr>
      <vt:lpstr>ISRAEL'S JUDGMENTS</vt:lpstr>
      <vt:lpstr>Occasion</vt:lpstr>
      <vt:lpstr>Preview </vt:lpstr>
      <vt:lpstr>Purpose</vt:lpstr>
      <vt:lpstr>Preview </vt:lpstr>
      <vt:lpstr>Message</vt:lpstr>
      <vt:lpstr>Preview </vt:lpstr>
      <vt:lpstr>Themes</vt:lpstr>
      <vt:lpstr>The Writer/Apostle of…</vt:lpstr>
      <vt:lpstr>Preview </vt:lpstr>
      <vt:lpstr>PowerPoint Presentation</vt:lpstr>
      <vt:lpstr>Preview </vt:lpstr>
      <vt:lpstr>JAMES STRUCTURE</vt:lpstr>
      <vt:lpstr>JAMES STRUCTURE</vt:lpstr>
      <vt:lpstr>Structure</vt:lpstr>
      <vt:lpstr>JAMES STRUCTURE</vt:lpstr>
      <vt:lpstr>Structure</vt:lpstr>
      <vt:lpstr>CONCLUSION</vt:lpstr>
      <vt:lpstr>Answering Eleven Questions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001 - Introduction to James</dc:title>
  <dc:subject>James</dc:subject>
  <dc:creator>A. Woods</dc:creator>
  <cp:lastModifiedBy>Andy Woods</cp:lastModifiedBy>
  <cp:revision>74</cp:revision>
  <cp:lastPrinted>2020-09-01T15:20:12Z</cp:lastPrinted>
  <dcterms:created xsi:type="dcterms:W3CDTF">2009-02-05T03:17:51Z</dcterms:created>
  <dcterms:modified xsi:type="dcterms:W3CDTF">2020-09-01T20:58:26Z</dcterms:modified>
</cp:coreProperties>
</file>