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5"/>
  </p:notesMasterIdLst>
  <p:handoutMasterIdLst>
    <p:handoutMasterId r:id="rId126"/>
  </p:handoutMasterIdLst>
  <p:sldIdLst>
    <p:sldId id="2287" r:id="rId2"/>
    <p:sldId id="2032" r:id="rId3"/>
    <p:sldId id="2064" r:id="rId4"/>
    <p:sldId id="1984" r:id="rId5"/>
    <p:sldId id="2038" r:id="rId6"/>
    <p:sldId id="2257" r:id="rId7"/>
    <p:sldId id="2323" r:id="rId8"/>
    <p:sldId id="6569" r:id="rId9"/>
    <p:sldId id="2325" r:id="rId10"/>
    <p:sldId id="2326" r:id="rId11"/>
    <p:sldId id="6502" r:id="rId12"/>
    <p:sldId id="2327" r:id="rId13"/>
    <p:sldId id="2328" r:id="rId14"/>
    <p:sldId id="6535" r:id="rId15"/>
    <p:sldId id="2329" r:id="rId16"/>
    <p:sldId id="6405" r:id="rId17"/>
    <p:sldId id="6536" r:id="rId18"/>
    <p:sldId id="6568" r:id="rId19"/>
    <p:sldId id="2297" r:id="rId20"/>
    <p:sldId id="6493" r:id="rId21"/>
    <p:sldId id="2024" r:id="rId22"/>
    <p:sldId id="6537" r:id="rId23"/>
    <p:sldId id="6538" r:id="rId24"/>
    <p:sldId id="4707" r:id="rId25"/>
    <p:sldId id="5083" r:id="rId26"/>
    <p:sldId id="6539" r:id="rId27"/>
    <p:sldId id="6402" r:id="rId28"/>
    <p:sldId id="2025" r:id="rId29"/>
    <p:sldId id="6563" r:id="rId30"/>
    <p:sldId id="2330" r:id="rId31"/>
    <p:sldId id="2331" r:id="rId32"/>
    <p:sldId id="2295" r:id="rId33"/>
    <p:sldId id="2256" r:id="rId34"/>
    <p:sldId id="6521" r:id="rId35"/>
    <p:sldId id="2247" r:id="rId36"/>
    <p:sldId id="2248" r:id="rId37"/>
    <p:sldId id="6522" r:id="rId38"/>
    <p:sldId id="6506" r:id="rId39"/>
    <p:sldId id="6540" r:id="rId40"/>
    <p:sldId id="6542" r:id="rId41"/>
    <p:sldId id="1232" r:id="rId42"/>
    <p:sldId id="6541" r:id="rId43"/>
    <p:sldId id="6543" r:id="rId44"/>
    <p:sldId id="6523" r:id="rId45"/>
    <p:sldId id="6505" r:id="rId46"/>
    <p:sldId id="2254" r:id="rId47"/>
    <p:sldId id="6524" r:id="rId48"/>
    <p:sldId id="6548" r:id="rId49"/>
    <p:sldId id="2255" r:id="rId50"/>
    <p:sldId id="5620" r:id="rId51"/>
    <p:sldId id="5621" r:id="rId52"/>
    <p:sldId id="6525" r:id="rId53"/>
    <p:sldId id="5591" r:id="rId54"/>
    <p:sldId id="6544" r:id="rId55"/>
    <p:sldId id="6545" r:id="rId56"/>
    <p:sldId id="5592" r:id="rId57"/>
    <p:sldId id="6526" r:id="rId58"/>
    <p:sldId id="6520" r:id="rId59"/>
    <p:sldId id="6498" r:id="rId60"/>
    <p:sldId id="5568" r:id="rId61"/>
    <p:sldId id="2332" r:id="rId62"/>
    <p:sldId id="6546" r:id="rId63"/>
    <p:sldId id="2296" r:id="rId64"/>
    <p:sldId id="6547" r:id="rId65"/>
    <p:sldId id="2258" r:id="rId66"/>
    <p:sldId id="6549" r:id="rId67"/>
    <p:sldId id="6550" r:id="rId68"/>
    <p:sldId id="6555" r:id="rId69"/>
    <p:sldId id="6556" r:id="rId70"/>
    <p:sldId id="6551" r:id="rId71"/>
    <p:sldId id="6552" r:id="rId72"/>
    <p:sldId id="6553" r:id="rId73"/>
    <p:sldId id="6554" r:id="rId74"/>
    <p:sldId id="6557" r:id="rId75"/>
    <p:sldId id="2298" r:id="rId76"/>
    <p:sldId id="2215" r:id="rId77"/>
    <p:sldId id="2216" r:id="rId78"/>
    <p:sldId id="6567" r:id="rId79"/>
    <p:sldId id="2217" r:id="rId80"/>
    <p:sldId id="2218" r:id="rId81"/>
    <p:sldId id="5622" r:id="rId82"/>
    <p:sldId id="2219" r:id="rId83"/>
    <p:sldId id="2220" r:id="rId84"/>
    <p:sldId id="2221" r:id="rId85"/>
    <p:sldId id="2222" r:id="rId86"/>
    <p:sldId id="2310" r:id="rId87"/>
    <p:sldId id="6558" r:id="rId88"/>
    <p:sldId id="6559" r:id="rId89"/>
    <p:sldId id="6560" r:id="rId90"/>
    <p:sldId id="2224" r:id="rId91"/>
    <p:sldId id="5846" r:id="rId92"/>
    <p:sldId id="6485" r:id="rId93"/>
    <p:sldId id="2311" r:id="rId94"/>
    <p:sldId id="6494" r:id="rId95"/>
    <p:sldId id="6495" r:id="rId96"/>
    <p:sldId id="2226" r:id="rId97"/>
    <p:sldId id="2312" r:id="rId98"/>
    <p:sldId id="6496" r:id="rId99"/>
    <p:sldId id="6561" r:id="rId100"/>
    <p:sldId id="2228" r:id="rId101"/>
    <p:sldId id="2313" r:id="rId102"/>
    <p:sldId id="2314" r:id="rId103"/>
    <p:sldId id="2315" r:id="rId104"/>
    <p:sldId id="2316" r:id="rId105"/>
    <p:sldId id="2317" r:id="rId106"/>
    <p:sldId id="2233" r:id="rId107"/>
    <p:sldId id="2234" r:id="rId108"/>
    <p:sldId id="2235" r:id="rId109"/>
    <p:sldId id="6497" r:id="rId110"/>
    <p:sldId id="2318" r:id="rId111"/>
    <p:sldId id="5627" r:id="rId112"/>
    <p:sldId id="2238" r:id="rId113"/>
    <p:sldId id="2239" r:id="rId114"/>
    <p:sldId id="320" r:id="rId115"/>
    <p:sldId id="2319" r:id="rId116"/>
    <p:sldId id="2320" r:id="rId117"/>
    <p:sldId id="5628" r:id="rId118"/>
    <p:sldId id="2243" r:id="rId119"/>
    <p:sldId id="2244" r:id="rId120"/>
    <p:sldId id="2321" r:id="rId121"/>
    <p:sldId id="2322" r:id="rId122"/>
    <p:sldId id="5602" r:id="rId123"/>
    <p:sldId id="2333" r:id="rId12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CC"/>
    <a:srgbClr val="A50021"/>
    <a:srgbClr val="FFFF99"/>
    <a:srgbClr val="0000FF"/>
    <a:srgbClr val="0099FF"/>
    <a:srgbClr val="FFFF00"/>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5974" autoAdjust="0"/>
  </p:normalViewPr>
  <p:slideViewPr>
    <p:cSldViewPr>
      <p:cViewPr varScale="1">
        <p:scale>
          <a:sx n="109" d="100"/>
          <a:sy n="109" d="100"/>
        </p:scale>
        <p:origin x="9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10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10" name="Rectangle 9">
            <a:extLst>
              <a:ext uri="{FF2B5EF4-FFF2-40B4-BE49-F238E27FC236}">
                <a16:creationId xmlns:a16="http://schemas.microsoft.com/office/drawing/2014/main" id="{B233369C-FCAD-45D1-88F8-9166454D1137}"/>
              </a:ext>
            </a:extLst>
          </p:cNvPr>
          <p:cNvSpPr>
            <a:spLocks noGrp="1" noChangeArrowheads="1"/>
          </p:cNvSpPr>
          <p:nvPr/>
        </p:nvSpPr>
        <p:spPr bwMode="auto">
          <a:xfrm>
            <a:off x="12656"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sz="1400" dirty="0">
                <a:latin typeface="+mn-lt"/>
              </a:rPr>
              <a:t>Sugar Land Bible Church</a:t>
            </a:r>
          </a:p>
        </p:txBody>
      </p:sp>
      <p:sp>
        <p:nvSpPr>
          <p:cNvPr id="11" name="Header Placeholder 1">
            <a:extLst>
              <a:ext uri="{FF2B5EF4-FFF2-40B4-BE49-F238E27FC236}">
                <a16:creationId xmlns:a16="http://schemas.microsoft.com/office/drawing/2014/main" id="{9DAE96F9-3561-4C30-8D65-670F55B72D58}"/>
              </a:ext>
            </a:extLst>
          </p:cNvPr>
          <p:cNvSpPr>
            <a:spLocks noGrp="1"/>
          </p:cNvSpPr>
          <p:nvPr/>
        </p:nvSpPr>
        <p:spPr>
          <a:xfrm>
            <a:off x="1860441" y="265607"/>
            <a:ext cx="3594319" cy="521377"/>
          </a:xfrm>
          <a:prstGeom prst="rect">
            <a:avLst/>
          </a:prstGeom>
        </p:spPr>
        <p:txBody>
          <a:bodyPr vert="horz" lIns="106825" tIns="53412" rIns="106825" bIns="53412" rtlCol="0"/>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400" dirty="0">
                <a:latin typeface="+mn-lt"/>
              </a:rPr>
              <a:t>Dr. Andy Woods – Genesis 005</a:t>
            </a:r>
          </a:p>
          <a:p>
            <a:pPr algn="ctr">
              <a:defRPr/>
            </a:pPr>
            <a:r>
              <a:rPr lang="en-US" sz="1400" dirty="0">
                <a:latin typeface="+mn-lt"/>
              </a:rPr>
              <a:t>08-30-2020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8/26/2020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60</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CA5406-0544-4707-9917-6B8FB837F1FE}" type="slidenum">
              <a:rPr lang="en-US" smtClean="0"/>
              <a:pPr/>
              <a:t>100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122</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278651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4.emf"/><Relationship Id="rId5" Type="http://schemas.openxmlformats.org/officeDocument/2006/relationships/customXml" Target="../ink/ink2.xml"/><Relationship Id="rId10" Type="http://schemas.openxmlformats.org/officeDocument/2006/relationships/image" Target="../media/image25.jpeg"/><Relationship Id="rId4" Type="http://schemas.openxmlformats.org/officeDocument/2006/relationships/image" Target="../media/image33.emf"/><Relationship Id="rId9" Type="http://schemas.openxmlformats.org/officeDocument/2006/relationships/image" Target="../media/image24.jpeg"/></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Genesis 1:1</a:t>
            </a:r>
            <a:r>
              <a:rPr lang="en-US" sz="3600" kern="0" dirty="0">
                <a:cs typeface="Calibri" panose="020F0502020204030204" pitchFamily="34" charset="0"/>
                <a:sym typeface="Symbol" pitchFamily="18" charset="2"/>
              </a:rPr>
              <a:t>–</a:t>
            </a:r>
            <a:r>
              <a:rPr lang="en-US" sz="3600" kern="0" dirty="0">
                <a:sym typeface="Symbol" pitchFamily="18" charset="2"/>
              </a:rPr>
              <a:t>2:3</a:t>
            </a:r>
          </a:p>
          <a:p>
            <a:pPr algn="ctr" eaLnBrk="1" hangingPunct="1"/>
            <a:r>
              <a:rPr lang="en-US" sz="3600" kern="0" dirty="0">
                <a:sym typeface="Symbol" pitchFamily="18" charset="2"/>
              </a:rPr>
              <a:t>Creation of the Cosmos</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b="1" u="sng" dirty="0">
                <a:solidFill>
                  <a:srgbClr val="FFFFCC"/>
                </a:solidFill>
              </a:rPr>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195125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54635479"/>
              </p:ext>
            </p:extLst>
          </p:nvPr>
        </p:nvGraphicFramePr>
        <p:xfrm>
          <a:off x="114300" y="480060"/>
          <a:ext cx="8915401" cy="5897880"/>
        </p:xfrm>
        <a:graphic>
          <a:graphicData uri="http://schemas.openxmlformats.org/drawingml/2006/table">
            <a:tbl>
              <a:tblPr firstRow="1" bandRow="1">
                <a:tableStyleId>{073A0DAA-6AF3-43AB-8588-CEC1D06C72B9}</a:tableStyleId>
              </a:tblPr>
              <a:tblGrid>
                <a:gridCol w="477610">
                  <a:extLst>
                    <a:ext uri="{9D8B030D-6E8A-4147-A177-3AD203B41FA5}">
                      <a16:colId xmlns:a16="http://schemas.microsoft.com/office/drawing/2014/main" val="20000"/>
                    </a:ext>
                  </a:extLst>
                </a:gridCol>
                <a:gridCol w="1592036">
                  <a:extLst>
                    <a:ext uri="{9D8B030D-6E8A-4147-A177-3AD203B41FA5}">
                      <a16:colId xmlns:a16="http://schemas.microsoft.com/office/drawing/2014/main" val="20001"/>
                    </a:ext>
                  </a:extLst>
                </a:gridCol>
                <a:gridCol w="2308452">
                  <a:extLst>
                    <a:ext uri="{9D8B030D-6E8A-4147-A177-3AD203B41FA5}">
                      <a16:colId xmlns:a16="http://schemas.microsoft.com/office/drawing/2014/main" val="20002"/>
                    </a:ext>
                  </a:extLst>
                </a:gridCol>
                <a:gridCol w="4537303">
                  <a:extLst>
                    <a:ext uri="{9D8B030D-6E8A-4147-A177-3AD203B41FA5}">
                      <a16:colId xmlns:a16="http://schemas.microsoft.com/office/drawing/2014/main" val="20003"/>
                    </a:ext>
                  </a:extLst>
                </a:gridCol>
              </a:tblGrid>
              <a:tr h="655320">
                <a:tc gridSpan="4">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Uniformitarianism is not Biblicism</a:t>
                      </a:r>
                      <a:endParaRPr lang="en-US" sz="1800" dirty="0">
                        <a:solidFill>
                          <a:schemeClr val="tx2"/>
                        </a:solidFill>
                        <a:latin typeface="Calibri" panose="020F0502020204030204" pitchFamily="34" charset="0"/>
                        <a:cs typeface="Calibri" panose="020F0502020204030204" pitchFamily="34" charset="0"/>
                      </a:endParaRPr>
                    </a:p>
                  </a:txBody>
                  <a:tcPr anchor="ctr"/>
                </a:tc>
                <a:tc hMerge="1">
                  <a:txBody>
                    <a:bodyPr/>
                    <a:lstStyle/>
                    <a:p>
                      <a:pPr algn="ctr"/>
                      <a:endParaRPr lang="en-US" sz="1800" dirty="0">
                        <a:solidFill>
                          <a:schemeClr val="tx2"/>
                        </a:solidFill>
                        <a:latin typeface="Calibri" panose="020F0502020204030204" pitchFamily="34" charset="0"/>
                        <a:cs typeface="Calibri" panose="020F0502020204030204" pitchFamily="34" charset="0"/>
                      </a:endParaRPr>
                    </a:p>
                  </a:txBody>
                  <a:tcPr anchor="ctr"/>
                </a:tc>
                <a:tc hMerge="1">
                  <a:txBody>
                    <a:bodyPr/>
                    <a:lstStyle/>
                    <a:p>
                      <a:pPr algn="ctr"/>
                      <a:endParaRPr lang="en-US" sz="1800" dirty="0">
                        <a:solidFill>
                          <a:schemeClr val="tx2"/>
                        </a:solidFill>
                        <a:latin typeface="Calibri" panose="020F0502020204030204" pitchFamily="34" charset="0"/>
                        <a:cs typeface="Calibri" panose="020F0502020204030204" pitchFamily="34" charset="0"/>
                      </a:endParaRPr>
                    </a:p>
                  </a:txBody>
                  <a:tcPr anchor="ctr"/>
                </a:tc>
                <a:tc hMerge="1">
                  <a:txBody>
                    <a:bodyPr/>
                    <a:lstStyle/>
                    <a:p>
                      <a:pPr algn="ctr"/>
                      <a:endParaRPr lang="en-US" sz="1800" dirty="0">
                        <a:solidFill>
                          <a:schemeClr val="tx2"/>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69579860"/>
                  </a:ext>
                </a:extLst>
              </a:tr>
              <a:tr h="655320">
                <a:tc>
                  <a:txBody>
                    <a:bodyPr/>
                    <a:lstStyle/>
                    <a:p>
                      <a:pPr algn="ctr"/>
                      <a:endParaRPr lang="en-US" sz="1800" b="1" dirty="0">
                        <a:solidFill>
                          <a:schemeClr val="bg2"/>
                        </a:solidFill>
                        <a:latin typeface="Calibri" panose="020F0502020204030204" pitchFamily="34" charset="0"/>
                        <a:cs typeface="Calibri" panose="020F0502020204030204" pitchFamily="34" charset="0"/>
                      </a:endParaRPr>
                    </a:p>
                  </a:txBody>
                  <a:tcPr anchor="ctr"/>
                </a:tc>
                <a:tc>
                  <a:txBody>
                    <a:bodyPr/>
                    <a:lstStyle/>
                    <a:p>
                      <a:pPr algn="ctr"/>
                      <a:r>
                        <a:rPr lang="en-US" sz="1800" b="1" dirty="0">
                          <a:solidFill>
                            <a:schemeClr val="bg2"/>
                          </a:solidFill>
                          <a:latin typeface="Calibri" panose="020F0502020204030204" pitchFamily="34" charset="0"/>
                          <a:cs typeface="Calibri" panose="020F0502020204030204" pitchFamily="34" charset="0"/>
                        </a:rPr>
                        <a:t>ERA</a:t>
                      </a:r>
                    </a:p>
                  </a:txBody>
                  <a:tcPr anchor="ctr"/>
                </a:tc>
                <a:tc>
                  <a:txBody>
                    <a:bodyPr/>
                    <a:lstStyle/>
                    <a:p>
                      <a:pPr algn="ctr"/>
                      <a:r>
                        <a:rPr lang="en-US" sz="1800" b="1" dirty="0">
                          <a:solidFill>
                            <a:schemeClr val="bg2"/>
                          </a:solidFill>
                          <a:latin typeface="Calibri" panose="020F0502020204030204" pitchFamily="34" charset="0"/>
                          <a:cs typeface="Calibri" panose="020F0502020204030204" pitchFamily="34" charset="0"/>
                        </a:rPr>
                        <a:t>SCRIPTURE</a:t>
                      </a:r>
                    </a:p>
                  </a:txBody>
                  <a:tcPr anchor="ctr"/>
                </a:tc>
                <a:tc>
                  <a:txBody>
                    <a:bodyPr/>
                    <a:lstStyle/>
                    <a:p>
                      <a:pPr algn="ctr"/>
                      <a:r>
                        <a:rPr lang="en-US" sz="1800" b="1" dirty="0">
                          <a:solidFill>
                            <a:schemeClr val="bg2"/>
                          </a:solidFill>
                          <a:latin typeface="Calibri" panose="020F0502020204030204" pitchFamily="34" charset="0"/>
                          <a:cs typeface="Calibri" panose="020F0502020204030204" pitchFamily="34" charset="0"/>
                        </a:rPr>
                        <a:t>DISTINCTIVES</a:t>
                      </a:r>
                    </a:p>
                  </a:txBody>
                  <a:tcPr anchor="ctr"/>
                </a:tc>
                <a:extLst>
                  <a:ext uri="{0D108BD9-81ED-4DB2-BD59-A6C34878D82A}">
                    <a16:rowId xmlns:a16="http://schemas.microsoft.com/office/drawing/2014/main" val="10000"/>
                  </a:ext>
                </a:extLst>
              </a:tr>
              <a:tr h="655320">
                <a:tc>
                  <a:txBody>
                    <a:bodyPr/>
                    <a:lstStyle/>
                    <a:p>
                      <a:r>
                        <a:rPr lang="en-US" sz="1800" b="1" dirty="0">
                          <a:latin typeface="Calibri" panose="020F0502020204030204" pitchFamily="34" charset="0"/>
                          <a:cs typeface="Calibri" panose="020F0502020204030204" pitchFamily="34" charset="0"/>
                        </a:rPr>
                        <a:t>1.</a:t>
                      </a:r>
                    </a:p>
                  </a:txBody>
                  <a:tcPr/>
                </a:tc>
                <a:tc>
                  <a:txBody>
                    <a:bodyPr/>
                    <a:lstStyle/>
                    <a:p>
                      <a:r>
                        <a:rPr lang="en-US" sz="1800" dirty="0">
                          <a:latin typeface="Calibri" panose="020F0502020204030204" pitchFamily="34" charset="0"/>
                          <a:cs typeface="Calibri" panose="020F0502020204030204" pitchFamily="34" charset="0"/>
                        </a:rPr>
                        <a:t>Creation</a:t>
                      </a:r>
                    </a:p>
                  </a:txBody>
                  <a:tcPr/>
                </a:tc>
                <a:tc>
                  <a:txBody>
                    <a:bodyPr/>
                    <a:lstStyle/>
                    <a:p>
                      <a:r>
                        <a:rPr lang="en-US" sz="1800" dirty="0">
                          <a:latin typeface="Calibri" panose="020F0502020204030204" pitchFamily="34" charset="0"/>
                          <a:cs typeface="Calibri" panose="020F0502020204030204" pitchFamily="34" charset="0"/>
                        </a:rPr>
                        <a:t>Genesis 1-2</a:t>
                      </a:r>
                    </a:p>
                  </a:txBody>
                  <a:tcPr/>
                </a:tc>
                <a:tc>
                  <a:txBody>
                    <a:bodyPr/>
                    <a:lstStyle/>
                    <a:p>
                      <a:r>
                        <a:rPr lang="en-US" sz="1800" dirty="0">
                          <a:latin typeface="Calibri" panose="020F0502020204030204" pitchFamily="34" charset="0"/>
                          <a:cs typeface="Calibri" panose="020F0502020204030204" pitchFamily="34" charset="0"/>
                        </a:rPr>
                        <a:t>No death</a:t>
                      </a:r>
                    </a:p>
                  </a:txBody>
                  <a:tcPr/>
                </a:tc>
                <a:extLst>
                  <a:ext uri="{0D108BD9-81ED-4DB2-BD59-A6C34878D82A}">
                    <a16:rowId xmlns:a16="http://schemas.microsoft.com/office/drawing/2014/main" val="10001"/>
                  </a:ext>
                </a:extLst>
              </a:tr>
              <a:tr h="655320">
                <a:tc>
                  <a:txBody>
                    <a:bodyPr/>
                    <a:lstStyle/>
                    <a:p>
                      <a:r>
                        <a:rPr lang="en-US" sz="1800" b="1" dirty="0">
                          <a:latin typeface="Calibri" panose="020F0502020204030204" pitchFamily="34" charset="0"/>
                          <a:cs typeface="Calibri" panose="020F0502020204030204" pitchFamily="34" charset="0"/>
                        </a:rPr>
                        <a:t>2.</a:t>
                      </a:r>
                    </a:p>
                  </a:txBody>
                  <a:tcPr/>
                </a:tc>
                <a:tc>
                  <a:txBody>
                    <a:bodyPr/>
                    <a:lstStyle/>
                    <a:p>
                      <a:r>
                        <a:rPr lang="en-US" sz="1800" dirty="0">
                          <a:latin typeface="Calibri" panose="020F0502020204030204" pitchFamily="34" charset="0"/>
                          <a:cs typeface="Calibri" panose="020F0502020204030204" pitchFamily="34" charset="0"/>
                        </a:rPr>
                        <a:t>Fall</a:t>
                      </a:r>
                    </a:p>
                  </a:txBody>
                  <a:tcPr/>
                </a:tc>
                <a:tc>
                  <a:txBody>
                    <a:bodyPr/>
                    <a:lstStyle/>
                    <a:p>
                      <a:r>
                        <a:rPr lang="en-US" sz="1800" dirty="0">
                          <a:latin typeface="Calibri" panose="020F0502020204030204" pitchFamily="34" charset="0"/>
                          <a:cs typeface="Calibri" panose="020F0502020204030204" pitchFamily="34" charset="0"/>
                        </a:rPr>
                        <a:t>Genesis 3-6</a:t>
                      </a:r>
                    </a:p>
                  </a:txBody>
                  <a:tcPr/>
                </a:tc>
                <a:tc>
                  <a:txBody>
                    <a:bodyPr/>
                    <a:lstStyle/>
                    <a:p>
                      <a:r>
                        <a:rPr lang="en-US" sz="1800" dirty="0">
                          <a:latin typeface="Calibri" panose="020F0502020204030204" pitchFamily="34" charset="0"/>
                          <a:cs typeface="Calibri" panose="020F0502020204030204" pitchFamily="34" charset="0"/>
                        </a:rPr>
                        <a:t>Death, painful</a:t>
                      </a:r>
                      <a:r>
                        <a:rPr lang="en-US" sz="1800" baseline="0" dirty="0">
                          <a:latin typeface="Calibri" panose="020F0502020204030204" pitchFamily="34" charset="0"/>
                          <a:cs typeface="Calibri" panose="020F0502020204030204" pitchFamily="34" charset="0"/>
                        </a:rPr>
                        <a:t> pregnancy &amp; toil, long life spans, no human government</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655320">
                <a:tc>
                  <a:txBody>
                    <a:bodyPr/>
                    <a:lstStyle/>
                    <a:p>
                      <a:r>
                        <a:rPr lang="en-US" sz="1800" b="1" dirty="0">
                          <a:latin typeface="Calibri" panose="020F0502020204030204" pitchFamily="34" charset="0"/>
                          <a:cs typeface="Calibri" panose="020F0502020204030204" pitchFamily="34" charset="0"/>
                        </a:rPr>
                        <a:t>3.</a:t>
                      </a:r>
                    </a:p>
                  </a:txBody>
                  <a:tcPr/>
                </a:tc>
                <a:tc>
                  <a:txBody>
                    <a:bodyPr/>
                    <a:lstStyle/>
                    <a:p>
                      <a:r>
                        <a:rPr lang="en-US" sz="1800" dirty="0">
                          <a:latin typeface="Calibri" panose="020F0502020204030204" pitchFamily="34" charset="0"/>
                          <a:cs typeface="Calibri" panose="020F0502020204030204" pitchFamily="34" charset="0"/>
                        </a:rPr>
                        <a:t>Flood</a:t>
                      </a:r>
                    </a:p>
                  </a:txBody>
                  <a:tcPr/>
                </a:tc>
                <a:tc>
                  <a:txBody>
                    <a:bodyPr/>
                    <a:lstStyle/>
                    <a:p>
                      <a:r>
                        <a:rPr lang="en-US" sz="1800" dirty="0">
                          <a:latin typeface="Calibri" panose="020F0502020204030204" pitchFamily="34" charset="0"/>
                          <a:cs typeface="Calibri" panose="020F0502020204030204" pitchFamily="34" charset="0"/>
                        </a:rPr>
                        <a:t>Genesis 7-10</a:t>
                      </a:r>
                    </a:p>
                  </a:txBody>
                  <a:tcPr/>
                </a:tc>
                <a:tc>
                  <a:txBody>
                    <a:bodyPr/>
                    <a:lstStyle/>
                    <a:p>
                      <a:r>
                        <a:rPr lang="en-US" sz="1800" dirty="0">
                          <a:latin typeface="Calibri" panose="020F0502020204030204" pitchFamily="34" charset="0"/>
                          <a:cs typeface="Calibri" panose="020F0502020204030204" pitchFamily="34" charset="0"/>
                        </a:rPr>
                        <a:t>Shorter life spans, human government, one language, no nations</a:t>
                      </a:r>
                    </a:p>
                  </a:txBody>
                  <a:tcPr/>
                </a:tc>
                <a:extLst>
                  <a:ext uri="{0D108BD9-81ED-4DB2-BD59-A6C34878D82A}">
                    <a16:rowId xmlns:a16="http://schemas.microsoft.com/office/drawing/2014/main" val="10003"/>
                  </a:ext>
                </a:extLst>
              </a:tr>
              <a:tr h="655320">
                <a:tc>
                  <a:txBody>
                    <a:bodyPr/>
                    <a:lstStyle/>
                    <a:p>
                      <a:r>
                        <a:rPr lang="en-US" sz="1800" b="1" u="sng" dirty="0">
                          <a:solidFill>
                            <a:srgbClr val="0000CC"/>
                          </a:solidFill>
                          <a:latin typeface="Calibri" panose="020F0502020204030204" pitchFamily="34" charset="0"/>
                          <a:cs typeface="Calibri" panose="020F0502020204030204" pitchFamily="34" charset="0"/>
                        </a:rPr>
                        <a:t>4.</a:t>
                      </a:r>
                    </a:p>
                  </a:txBody>
                  <a:tcPr>
                    <a:solidFill>
                      <a:srgbClr val="FFFFCC"/>
                    </a:solidFill>
                  </a:tcPr>
                </a:tc>
                <a:tc>
                  <a:txBody>
                    <a:bodyPr/>
                    <a:lstStyle/>
                    <a:p>
                      <a:r>
                        <a:rPr lang="en-US" sz="1800" b="1" u="sng" dirty="0">
                          <a:solidFill>
                            <a:srgbClr val="0000CC"/>
                          </a:solidFill>
                          <a:latin typeface="Calibri" panose="020F0502020204030204" pitchFamily="34" charset="0"/>
                          <a:cs typeface="Calibri" panose="020F0502020204030204" pitchFamily="34" charset="0"/>
                        </a:rPr>
                        <a:t>Babel</a:t>
                      </a:r>
                    </a:p>
                  </a:txBody>
                  <a:tcPr>
                    <a:solidFill>
                      <a:srgbClr val="FFFFCC"/>
                    </a:solidFill>
                  </a:tcPr>
                </a:tc>
                <a:tc>
                  <a:txBody>
                    <a:bodyPr/>
                    <a:lstStyle/>
                    <a:p>
                      <a:r>
                        <a:rPr lang="en-US" sz="1800" b="1" u="sng" dirty="0">
                          <a:solidFill>
                            <a:srgbClr val="0000CC"/>
                          </a:solidFill>
                          <a:latin typeface="Calibri" panose="020F0502020204030204" pitchFamily="34" charset="0"/>
                          <a:cs typeface="Calibri" panose="020F0502020204030204" pitchFamily="34" charset="0"/>
                        </a:rPr>
                        <a:t>Genesis 11-present</a:t>
                      </a:r>
                    </a:p>
                  </a:txBody>
                  <a:tcPr>
                    <a:solidFill>
                      <a:srgbClr val="FFFFCC"/>
                    </a:solidFill>
                  </a:tcPr>
                </a:tc>
                <a:tc>
                  <a:txBody>
                    <a:bodyPr/>
                    <a:lstStyle/>
                    <a:p>
                      <a:r>
                        <a:rPr lang="en-US" sz="1800" b="1" u="sng" dirty="0">
                          <a:solidFill>
                            <a:srgbClr val="0000CC"/>
                          </a:solidFill>
                          <a:latin typeface="Calibri" panose="020F0502020204030204" pitchFamily="34" charset="0"/>
                          <a:cs typeface="Calibri" panose="020F0502020204030204" pitchFamily="34" charset="0"/>
                        </a:rPr>
                        <a:t>No</a:t>
                      </a:r>
                      <a:r>
                        <a:rPr lang="en-US" sz="1800" b="1" u="sng" baseline="0" dirty="0">
                          <a:solidFill>
                            <a:srgbClr val="0000CC"/>
                          </a:solidFill>
                          <a:latin typeface="Calibri" panose="020F0502020204030204" pitchFamily="34" charset="0"/>
                          <a:cs typeface="Calibri" panose="020F0502020204030204" pitchFamily="34" charset="0"/>
                        </a:rPr>
                        <a:t> global government, multiple languages, nations, ethnicities</a:t>
                      </a:r>
                      <a:endParaRPr lang="en-US" sz="1800" b="1" u="sng" dirty="0">
                        <a:solidFill>
                          <a:srgbClr val="0000CC"/>
                        </a:solidFill>
                        <a:latin typeface="Calibri" panose="020F0502020204030204" pitchFamily="34" charset="0"/>
                        <a:cs typeface="Calibri" panose="020F0502020204030204" pitchFamily="34" charset="0"/>
                      </a:endParaRPr>
                    </a:p>
                  </a:txBody>
                  <a:tcPr>
                    <a:solidFill>
                      <a:srgbClr val="FFFFCC"/>
                    </a:solidFill>
                  </a:tcPr>
                </a:tc>
                <a:extLst>
                  <a:ext uri="{0D108BD9-81ED-4DB2-BD59-A6C34878D82A}">
                    <a16:rowId xmlns:a16="http://schemas.microsoft.com/office/drawing/2014/main" val="10004"/>
                  </a:ext>
                </a:extLst>
              </a:tr>
              <a:tr h="655320">
                <a:tc>
                  <a:txBody>
                    <a:bodyPr/>
                    <a:lstStyle/>
                    <a:p>
                      <a:r>
                        <a:rPr lang="en-US" sz="1800" b="1" dirty="0">
                          <a:latin typeface="Calibri" panose="020F0502020204030204" pitchFamily="34" charset="0"/>
                          <a:cs typeface="Calibri" panose="020F0502020204030204" pitchFamily="34" charset="0"/>
                        </a:rPr>
                        <a:t>5.</a:t>
                      </a:r>
                    </a:p>
                  </a:txBody>
                  <a:tcPr/>
                </a:tc>
                <a:tc>
                  <a:txBody>
                    <a:bodyPr/>
                    <a:lstStyle/>
                    <a:p>
                      <a:r>
                        <a:rPr lang="en-US" sz="1800" dirty="0">
                          <a:latin typeface="Calibri" panose="020F0502020204030204" pitchFamily="34" charset="0"/>
                          <a:cs typeface="Calibri" panose="020F0502020204030204" pitchFamily="34" charset="0"/>
                        </a:rPr>
                        <a:t>Antichrist</a:t>
                      </a:r>
                    </a:p>
                  </a:txBody>
                  <a:tcPr/>
                </a:tc>
                <a:tc>
                  <a:txBody>
                    <a:bodyPr/>
                    <a:lstStyle/>
                    <a:p>
                      <a:r>
                        <a:rPr lang="en-US" sz="1800" dirty="0">
                          <a:latin typeface="Calibri" panose="020F0502020204030204" pitchFamily="34" charset="0"/>
                          <a:cs typeface="Calibri" panose="020F0502020204030204" pitchFamily="34" charset="0"/>
                        </a:rPr>
                        <a:t>Rapture to 2</a:t>
                      </a:r>
                      <a:r>
                        <a:rPr lang="en-US" sz="1800" baseline="30000" dirty="0">
                          <a:latin typeface="Calibri" panose="020F0502020204030204" pitchFamily="34" charset="0"/>
                          <a:cs typeface="Calibri" panose="020F0502020204030204" pitchFamily="34" charset="0"/>
                        </a:rPr>
                        <a:t>nd</a:t>
                      </a:r>
                      <a:r>
                        <a:rPr lang="en-US" sz="1800" dirty="0">
                          <a:latin typeface="Calibri" panose="020F0502020204030204" pitchFamily="34" charset="0"/>
                          <a:cs typeface="Calibri" panose="020F0502020204030204" pitchFamily="34" charset="0"/>
                        </a:rPr>
                        <a:t> Advent</a:t>
                      </a:r>
                    </a:p>
                  </a:txBody>
                  <a:tcPr/>
                </a:tc>
                <a:tc>
                  <a:txBody>
                    <a:bodyPr/>
                    <a:lstStyle/>
                    <a:p>
                      <a:r>
                        <a:rPr lang="en-US" sz="1800" dirty="0">
                          <a:latin typeface="Calibri" panose="020F0502020204030204" pitchFamily="34" charset="0"/>
                          <a:cs typeface="Calibri" panose="020F0502020204030204" pitchFamily="34" charset="0"/>
                        </a:rPr>
                        <a:t>Global government, restrainer removed</a:t>
                      </a:r>
                    </a:p>
                  </a:txBody>
                  <a:tcPr/>
                </a:tc>
                <a:extLst>
                  <a:ext uri="{0D108BD9-81ED-4DB2-BD59-A6C34878D82A}">
                    <a16:rowId xmlns:a16="http://schemas.microsoft.com/office/drawing/2014/main" val="10005"/>
                  </a:ext>
                </a:extLst>
              </a:tr>
              <a:tr h="655320">
                <a:tc>
                  <a:txBody>
                    <a:bodyPr/>
                    <a:lstStyle/>
                    <a:p>
                      <a:r>
                        <a:rPr lang="en-US" sz="1800" b="1" dirty="0">
                          <a:latin typeface="Calibri" panose="020F0502020204030204" pitchFamily="34" charset="0"/>
                          <a:cs typeface="Calibri" panose="020F0502020204030204" pitchFamily="34" charset="0"/>
                        </a:rPr>
                        <a:t>6.</a:t>
                      </a:r>
                    </a:p>
                  </a:txBody>
                  <a:tcPr/>
                </a:tc>
                <a:tc>
                  <a:txBody>
                    <a:bodyPr/>
                    <a:lstStyle/>
                    <a:p>
                      <a:r>
                        <a:rPr lang="en-US" sz="1800" dirty="0">
                          <a:latin typeface="Calibri" panose="020F0502020204030204" pitchFamily="34" charset="0"/>
                          <a:cs typeface="Calibri" panose="020F0502020204030204" pitchFamily="34" charset="0"/>
                        </a:rPr>
                        <a:t>Kingdom</a:t>
                      </a:r>
                    </a:p>
                  </a:txBody>
                  <a:tcPr/>
                </a:tc>
                <a:tc>
                  <a:txBody>
                    <a:bodyPr/>
                    <a:lstStyle/>
                    <a:p>
                      <a:r>
                        <a:rPr lang="en-US" sz="1800" dirty="0">
                          <a:latin typeface="Calibri" panose="020F0502020204030204" pitchFamily="34" charset="0"/>
                          <a:cs typeface="Calibri" panose="020F0502020204030204" pitchFamily="34" charset="0"/>
                        </a:rPr>
                        <a:t>Rev. 20:1-10</a:t>
                      </a:r>
                    </a:p>
                  </a:txBody>
                  <a:tcPr/>
                </a:tc>
                <a:tc>
                  <a:txBody>
                    <a:bodyPr/>
                    <a:lstStyle/>
                    <a:p>
                      <a:r>
                        <a:rPr lang="en-US" sz="1800" dirty="0">
                          <a:latin typeface="Calibri" panose="020F0502020204030204" pitchFamily="34" charset="0"/>
                          <a:cs typeface="Calibri" panose="020F0502020204030204" pitchFamily="34" charset="0"/>
                        </a:rPr>
                        <a:t>Long life spans,</a:t>
                      </a:r>
                      <a:r>
                        <a:rPr lang="en-US" sz="1800" baseline="0" dirty="0">
                          <a:latin typeface="Calibri" panose="020F0502020204030204" pitchFamily="34" charset="0"/>
                          <a:cs typeface="Calibri" panose="020F0502020204030204" pitchFamily="34" charset="0"/>
                        </a:rPr>
                        <a:t> kingdom conditions, reality of death, renovated earth</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655320">
                <a:tc>
                  <a:txBody>
                    <a:bodyPr/>
                    <a:lstStyle/>
                    <a:p>
                      <a:r>
                        <a:rPr lang="en-US" sz="1800" b="1" dirty="0">
                          <a:latin typeface="Calibri" panose="020F0502020204030204" pitchFamily="34" charset="0"/>
                          <a:cs typeface="Calibri" panose="020F0502020204030204" pitchFamily="34" charset="0"/>
                        </a:rPr>
                        <a:t>7.</a:t>
                      </a:r>
                    </a:p>
                  </a:txBody>
                  <a:tcPr/>
                </a:tc>
                <a:tc>
                  <a:txBody>
                    <a:bodyPr/>
                    <a:lstStyle/>
                    <a:p>
                      <a:r>
                        <a:rPr lang="en-US" sz="1800" dirty="0">
                          <a:latin typeface="Calibri" panose="020F0502020204030204" pitchFamily="34" charset="0"/>
                          <a:cs typeface="Calibri" panose="020F0502020204030204" pitchFamily="34" charset="0"/>
                        </a:rPr>
                        <a:t>Eternal State</a:t>
                      </a:r>
                    </a:p>
                  </a:txBody>
                  <a:tcPr/>
                </a:tc>
                <a:tc>
                  <a:txBody>
                    <a:bodyPr/>
                    <a:lstStyle/>
                    <a:p>
                      <a:r>
                        <a:rPr lang="en-US" sz="1800" dirty="0">
                          <a:latin typeface="Calibri" panose="020F0502020204030204" pitchFamily="34" charset="0"/>
                          <a:cs typeface="Calibri" panose="020F0502020204030204" pitchFamily="34" charset="0"/>
                        </a:rPr>
                        <a:t>Rev. 21-22</a:t>
                      </a:r>
                    </a:p>
                  </a:txBody>
                  <a:tcPr/>
                </a:tc>
                <a:tc>
                  <a:txBody>
                    <a:bodyPr/>
                    <a:lstStyle/>
                    <a:p>
                      <a:r>
                        <a:rPr lang="en-US" sz="1800" dirty="0">
                          <a:latin typeface="Calibri" panose="020F0502020204030204" pitchFamily="34" charset="0"/>
                          <a:cs typeface="Calibri" panose="020F0502020204030204" pitchFamily="34" charset="0"/>
                        </a:rPr>
                        <a:t>No death, new earth</a:t>
                      </a:r>
                    </a:p>
                  </a:txBody>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928828338"/>
              </p:ext>
            </p:extLst>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Naturalistic creation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Miraculous creation</a:t>
                      </a:r>
                    </a:p>
                  </a:txBody>
                  <a:tcPr anchor="ctr"/>
                </a:tc>
                <a:extLst>
                  <a:ext uri="{0D108BD9-81ED-4DB2-BD59-A6C34878D82A}">
                    <a16:rowId xmlns:a16="http://schemas.microsoft.com/office/drawing/2014/main" val="297088852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Gen 1-11 is myth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Gen 1-11 is history</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No creator/creation distinction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Ex-Nihilo creation (Ps. 33:6)</a:t>
                      </a:r>
                    </a:p>
                  </a:txBody>
                  <a:tcPr anchor="ctr"/>
                </a:tc>
                <a:extLst>
                  <a:ext uri="{0D108BD9-81ED-4DB2-BD59-A6C34878D82A}">
                    <a16:rowId xmlns:a16="http://schemas.microsoft.com/office/drawing/2014/main" val="403976237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Light before the earth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light</a:t>
                      </a:r>
                    </a:p>
                  </a:txBody>
                  <a:tcPr anchor="ctr"/>
                </a:tc>
                <a:extLst>
                  <a:ext uri="{0D108BD9-81ED-4DB2-BD59-A6C34878D82A}">
                    <a16:rowId xmlns:a16="http://schemas.microsoft.com/office/drawing/2014/main" val="20469353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Took billions of years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Took 6 days</a:t>
                      </a:r>
                    </a:p>
                  </a:txBody>
                  <a:tcPr anchor="ctr"/>
                </a:tc>
                <a:extLst>
                  <a:ext uri="{0D108BD9-81ED-4DB2-BD59-A6C34878D82A}">
                    <a16:rowId xmlns:a16="http://schemas.microsoft.com/office/drawing/2014/main" val="341965586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Luminaries before the earth</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luminaries  (</a:t>
                      </a:r>
                      <a:r>
                        <a:rPr lang="en-US" sz="2000" kern="1200" dirty="0" err="1">
                          <a:solidFill>
                            <a:srgbClr val="0000CC"/>
                          </a:solidFill>
                          <a:effectLst/>
                          <a:latin typeface="Calibri" panose="020F0502020204030204" pitchFamily="34" charset="0"/>
                          <a:ea typeface="+mn-ea"/>
                          <a:cs typeface="+mn-cs"/>
                        </a:rPr>
                        <a:t>Deut</a:t>
                      </a:r>
                      <a:r>
                        <a:rPr lang="en-US" sz="2000" kern="1200" dirty="0">
                          <a:solidFill>
                            <a:srgbClr val="0000CC"/>
                          </a:solidFill>
                          <a:effectLst/>
                          <a:latin typeface="Calibri" panose="020F0502020204030204" pitchFamily="34" charset="0"/>
                          <a:ea typeface="+mn-ea"/>
                          <a:cs typeface="+mn-cs"/>
                        </a:rPr>
                        <a:t> 4:19; Rev. 21:23; 22:5)</a:t>
                      </a:r>
                    </a:p>
                  </a:txBody>
                  <a:tcPr anchor="ctr"/>
                </a:tc>
                <a:extLst>
                  <a:ext uri="{0D108BD9-81ED-4DB2-BD59-A6C34878D82A}">
                    <a16:rowId xmlns:a16="http://schemas.microsoft.com/office/drawing/2014/main" val="321364474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Hot to cold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Cold (Gen 1:2) to hot (2 Pet 3:10)</a:t>
                      </a:r>
                    </a:p>
                  </a:txBody>
                  <a:tcPr anchor="ctr"/>
                </a:tc>
                <a:extLst>
                  <a:ext uri="{0D108BD9-81ED-4DB2-BD59-A6C34878D82A}">
                    <a16:rowId xmlns:a16="http://schemas.microsoft.com/office/drawing/2014/main" val="3962192283"/>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Land before ocean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Ocean before land (Gen 1:9)</a:t>
                      </a:r>
                    </a:p>
                  </a:txBody>
                  <a:tcPr anchor="ctr"/>
                </a:tc>
                <a:extLst>
                  <a:ext uri="{0D108BD9-81ED-4DB2-BD59-A6C34878D82A}">
                    <a16:rowId xmlns:a16="http://schemas.microsoft.com/office/drawing/2014/main" val="347281677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Present is key to past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worked suddenly in the past  (Job 38:4-7; Heb 11:3; 2 Peter 3:3-7)</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b="1" u="sng" dirty="0">
                          <a:solidFill>
                            <a:srgbClr val="C00000"/>
                          </a:solidFill>
                          <a:effectLst/>
                          <a:latin typeface="Calibri" panose="020F0502020204030204" pitchFamily="34" charset="0"/>
                          <a:ea typeface="+mn-ea"/>
                          <a:cs typeface="+mn-cs"/>
                        </a:rPr>
                        <a:t>Early rain on the earth</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b="1" u="sng" kern="1200" dirty="0">
                          <a:solidFill>
                            <a:srgbClr val="0000CC"/>
                          </a:solidFill>
                          <a:effectLst/>
                          <a:latin typeface="Calibri" panose="020F0502020204030204" pitchFamily="34" charset="0"/>
                          <a:ea typeface="+mn-ea"/>
                          <a:cs typeface="+mn-cs"/>
                        </a:rPr>
                        <a:t>No rain until later (Gen 2:5-6; Heb 11:6-7)</a:t>
                      </a:r>
                    </a:p>
                  </a:txBody>
                  <a:tcPr anchor="ctr"/>
                </a:tc>
                <a:extLst>
                  <a:ext uri="{0D108BD9-81ED-4DB2-BD59-A6C34878D82A}">
                    <a16:rowId xmlns:a16="http://schemas.microsoft.com/office/drawing/2014/main" val="2642339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76873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3136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943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269180924"/>
              </p:ext>
            </p:extLst>
          </p:nvPr>
        </p:nvGraphicFramePr>
        <p:xfrm>
          <a:off x="228600" y="180340"/>
          <a:ext cx="8686800" cy="649732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Initial microscopic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Initial complex animals</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Plant life before atmosphere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Atmosphere before plant life</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Sun before plant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Plant life before the sun</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Continuity among all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Each only produces after its own kind (Gen 1:24; John 3:3-7)</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Sea life before land life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Land life before sea life</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Reptiles/dinosaurs before birds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noProof="0" dirty="0">
                          <a:solidFill>
                            <a:srgbClr val="0000CC"/>
                          </a:solidFill>
                          <a:effectLst/>
                          <a:latin typeface="Calibri" panose="020F0502020204030204" pitchFamily="34" charset="0"/>
                          <a:ea typeface="+mn-ea"/>
                          <a:cs typeface="+mn-cs"/>
                        </a:rPr>
                        <a:t>Birds before reptiles/dinosaurs  (Gen 1:24-25;  Ps 148:4; Gen 1:6-7; 5:5, 27; 11:24-25; Job 40-41)</a:t>
                      </a:r>
                      <a:endParaRPr lang="en-US" sz="2000" kern="1200" dirty="0">
                        <a:solidFill>
                          <a:srgbClr val="0000CC"/>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Fish before birds and trees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Trees before fish and fish created with birds</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animals were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animals were plant eaters (Gen1:29-30)</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Females before males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Males before females (Gen 2:18-25)</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987208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953649955"/>
              </p:ext>
            </p:extLst>
          </p:nvPr>
        </p:nvGraphicFramePr>
        <p:xfrm>
          <a:off x="228600" y="180340"/>
          <a:ext cx="8686800" cy="649732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Initial microscopic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Initial complex animals</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Plant life before atmosphere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Atmosphere before plant life</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Sun before plant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Plant life before the sun</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Continuity among all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Each only produces after its own kind (Gen 1:24; John 3:3-7)</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Sea life before land life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Land life before sea life</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b="1" u="sng" kern="1200" noProof="0" dirty="0">
                          <a:solidFill>
                            <a:srgbClr val="C00000"/>
                          </a:solidFill>
                          <a:effectLst/>
                          <a:latin typeface="Calibri" panose="020F0502020204030204" pitchFamily="34" charset="0"/>
                          <a:ea typeface="+mn-ea"/>
                          <a:cs typeface="+mn-cs"/>
                        </a:rPr>
                        <a:t>Reptiles/dinosaurs before birds</a:t>
                      </a:r>
                    </a:p>
                  </a:txBody>
                  <a:tcPr anchor="ctr">
                    <a:solidFill>
                      <a:srgbClr val="FFFFCC"/>
                    </a:solidFill>
                  </a:tcP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b="1" u="sng" kern="1200" noProof="0" dirty="0">
                          <a:solidFill>
                            <a:srgbClr val="0000CC"/>
                          </a:solidFill>
                          <a:effectLst/>
                          <a:latin typeface="Calibri" panose="020F0502020204030204" pitchFamily="34" charset="0"/>
                          <a:ea typeface="+mn-ea"/>
                          <a:cs typeface="+mn-cs"/>
                        </a:rPr>
                        <a:t>Birds before reptiles/dinosaurs  (Gen 1:24-25;  Ps 148:4; Gen 1:6-7; 5:5, 27; 11:24-25; Job 40-41)</a:t>
                      </a:r>
                      <a:endParaRPr lang="en-US" sz="2000" b="1" u="sng" kern="1200" dirty="0">
                        <a:solidFill>
                          <a:srgbClr val="0000CC"/>
                        </a:solidFill>
                        <a:effectLst/>
                        <a:latin typeface="Calibri" panose="020F0502020204030204" pitchFamily="34" charset="0"/>
                        <a:ea typeface="+mn-ea"/>
                        <a:cs typeface="+mn-cs"/>
                      </a:endParaRPr>
                    </a:p>
                  </a:txBody>
                  <a:tcPr anchor="ctr">
                    <a:solidFill>
                      <a:srgbClr val="FFFFCC"/>
                    </a:solidFill>
                  </a:tcP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Fish before birds and trees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Trees before fish and fish created with birds</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animals were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animals were plant eaters (Gen1:29-30)</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Females before males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Males before females (Gen 2:18-25)</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52918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Image result for ancient dinosaur carvings"/>
          <p:cNvPicPr>
            <a:picLocks noChangeAspect="1" noChangeArrowheads="1"/>
          </p:cNvPicPr>
          <p:nvPr/>
        </p:nvPicPr>
        <p:blipFill>
          <a:blip r:embed="rId2" cstate="print"/>
          <a:srcRect/>
          <a:stretch>
            <a:fillRect/>
          </a:stretch>
        </p:blipFill>
        <p:spPr bwMode="auto">
          <a:xfrm>
            <a:off x="762002" y="304804"/>
            <a:ext cx="8189913" cy="61261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descr="http://paleo.cc/ce/Ica_Stone2.jpg"/>
          <p:cNvPicPr>
            <a:picLocks noChangeAspect="1" noChangeArrowheads="1"/>
          </p:cNvPicPr>
          <p:nvPr/>
        </p:nvPicPr>
        <p:blipFill>
          <a:blip r:embed="rId2" cstate="print"/>
          <a:srcRect/>
          <a:stretch>
            <a:fillRect/>
          </a:stretch>
        </p:blipFill>
        <p:spPr bwMode="auto">
          <a:xfrm>
            <a:off x="2209800" y="304800"/>
            <a:ext cx="5257800" cy="622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http://www.rabbithole2.com/presentation/images2/artifacts/mexico_dinosaurs.jpg"/>
          <p:cNvPicPr>
            <a:picLocks noChangeAspect="1" noChangeArrowheads="1"/>
          </p:cNvPicPr>
          <p:nvPr/>
        </p:nvPicPr>
        <p:blipFill>
          <a:blip r:embed="rId2" cstate="print"/>
          <a:srcRect/>
          <a:stretch>
            <a:fillRect/>
          </a:stretch>
        </p:blipFill>
        <p:spPr bwMode="auto">
          <a:xfrm>
            <a:off x="304800" y="2133604"/>
            <a:ext cx="8610600" cy="20240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2507006850"/>
              </p:ext>
            </p:extLst>
          </p:nvPr>
        </p:nvGraphicFramePr>
        <p:xfrm>
          <a:off x="114300" y="180340"/>
          <a:ext cx="8915400" cy="6497320"/>
        </p:xfrm>
        <a:graphic>
          <a:graphicData uri="http://schemas.openxmlformats.org/drawingml/2006/table">
            <a:tbl>
              <a:tblPr firstRow="1" bandRow="1">
                <a:tableStyleId>{073A0DAA-6AF3-43AB-8588-CEC1D06C72B9}</a:tableStyleId>
              </a:tblPr>
              <a:tblGrid>
                <a:gridCol w="4384593">
                  <a:extLst>
                    <a:ext uri="{9D8B030D-6E8A-4147-A177-3AD203B41FA5}">
                      <a16:colId xmlns:a16="http://schemas.microsoft.com/office/drawing/2014/main" val="978448397"/>
                    </a:ext>
                  </a:extLst>
                </a:gridCol>
                <a:gridCol w="4530807">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Initial microscopic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Initial complex animals</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Plant life before atmosphere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Atmosphere before plant life</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Sun before plant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Plant life before the sun</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Continuity among all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Each only produces after its own kind (Gen 1:24; John 3:3-7)</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Sea life before land life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Land life before sea life</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Reptiles/dinosaurs before birds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noProof="0" dirty="0">
                          <a:solidFill>
                            <a:srgbClr val="0000CC"/>
                          </a:solidFill>
                          <a:effectLst/>
                          <a:latin typeface="Calibri" panose="020F0502020204030204" pitchFamily="34" charset="0"/>
                          <a:ea typeface="+mn-ea"/>
                          <a:cs typeface="+mn-cs"/>
                        </a:rPr>
                        <a:t>Birds before reptiles/dinosaurs  (Gen 1:24-25;  Ps 148:4; Gen 1:6-7; 5:5, 27; 11:24-25; Job 40-41)</a:t>
                      </a:r>
                      <a:endParaRPr lang="en-US" sz="2000" kern="1200" dirty="0">
                        <a:solidFill>
                          <a:srgbClr val="0000CC"/>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Fish before birds and trees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Trees before fish and fish created with birds</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animals were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animals were plant eaters (Gen1:29-30)</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Females before males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Males before females (Gen 2:18-25)</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1186488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64407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528696813"/>
              </p:ext>
            </p:extLst>
          </p:nvPr>
        </p:nvGraphicFramePr>
        <p:xfrm>
          <a:off x="114300" y="193040"/>
          <a:ext cx="8915400" cy="628396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Evolution continues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Creation is complete (Gen 2:1-3; John 5:17; Col 1:17; Heb 4:3-4, 10)</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Suffering is natural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Suffering is unnatural (Gen 1:31; Rom 8:19-23; Rev. 21:4)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Death before Adam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Death after Adam (Gen 2:17; Rom 5:12)</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is an evolved animal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higher than the animals (Gen 1:26-28; Ps 8:4-6)</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exists long after history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existed at beginning (Matt 19:4)</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evolved from the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from the dust (Gen 2:7)</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Fossils before man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Fossils after man</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related to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not related to animals (Gen 5;11)</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Man’s genealogy is ancient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Man’s genealogy is recent</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man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man plant eaters (Gen 1:29; 9:3)</a:t>
                      </a:r>
                    </a:p>
                  </a:txBody>
                  <a:tcPr anchor="ctr"/>
                </a:tc>
                <a:extLst>
                  <a:ext uri="{0D108BD9-81ED-4DB2-BD59-A6C34878D82A}">
                    <a16:rowId xmlns:a16="http://schemas.microsoft.com/office/drawing/2014/main" val="155267498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85060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085892781"/>
              </p:ext>
            </p:extLst>
          </p:nvPr>
        </p:nvGraphicFramePr>
        <p:xfrm>
          <a:off x="114300" y="193040"/>
          <a:ext cx="8915400" cy="628396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Evolution continues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Creation is complete (Gen 2:1-3; John 5:17; Col 1:17; Heb 4:3-4, 10)</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Suffering is natural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Suffering is unnatural (Gen 1:31; Rom 8:19-23; Rev. 21:4)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Death before Adam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Death after Adam (Gen 2:17; Rom 5:12)</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is an evolved animal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higher than the animals (Gen 1:26-28; Ps 8:4-6)</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exists long after history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existed at beginning (Matt 19:4)</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evolved from the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from the dust (Gen 2:7)</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b="1" u="sng" kern="1200" noProof="0" dirty="0">
                          <a:solidFill>
                            <a:srgbClr val="A50021"/>
                          </a:solidFill>
                          <a:effectLst/>
                          <a:latin typeface="Calibri" panose="020F0502020204030204" pitchFamily="34" charset="0"/>
                          <a:ea typeface="+mn-ea"/>
                          <a:cs typeface="+mn-cs"/>
                        </a:rPr>
                        <a:t>Fossils before man</a:t>
                      </a:r>
                    </a:p>
                  </a:txBody>
                  <a:tcPr anchor="ctr">
                    <a:solidFill>
                      <a:srgbClr val="FFFFCC"/>
                    </a:solidFill>
                  </a:tcP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b="1" u="sng" kern="1200" dirty="0">
                          <a:solidFill>
                            <a:srgbClr val="0000CC"/>
                          </a:solidFill>
                          <a:effectLst/>
                          <a:latin typeface="Calibri" panose="020F0502020204030204" pitchFamily="34" charset="0"/>
                          <a:ea typeface="+mn-ea"/>
                          <a:cs typeface="+mn-cs"/>
                        </a:rPr>
                        <a:t>Fossils after man</a:t>
                      </a:r>
                    </a:p>
                  </a:txBody>
                  <a:tcPr anchor="ctr">
                    <a:solidFill>
                      <a:srgbClr val="FFFFCC"/>
                    </a:solidFill>
                  </a:tcP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related to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not related to animals (Gen 5;11)</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Man’s genealogy is ancient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Man’s genealogy is recent</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man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man plant eaters (Gen 1:29; 9:3)</a:t>
                      </a:r>
                    </a:p>
                  </a:txBody>
                  <a:tcPr anchor="ctr"/>
                </a:tc>
                <a:extLst>
                  <a:ext uri="{0D108BD9-81ED-4DB2-BD59-A6C34878D82A}">
                    <a16:rowId xmlns:a16="http://schemas.microsoft.com/office/drawing/2014/main" val="155267498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66387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http://dl0.creation.com/articles/p095/c09537/9537-eden-bones.jpg"/>
          <p:cNvPicPr>
            <a:picLocks noChangeAspect="1" noChangeArrowheads="1"/>
          </p:cNvPicPr>
          <p:nvPr/>
        </p:nvPicPr>
        <p:blipFill>
          <a:blip r:embed="rId2" cstate="print"/>
          <a:srcRect/>
          <a:stretch>
            <a:fillRect/>
          </a:stretch>
        </p:blipFill>
        <p:spPr bwMode="auto">
          <a:xfrm>
            <a:off x="381000" y="152400"/>
            <a:ext cx="8610600" cy="64579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http://endtimeupgrade.org/wp-content/uploads/2011/10/PLESIOSAUR.png"/>
          <p:cNvPicPr>
            <a:picLocks noChangeAspect="1" noChangeArrowheads="1"/>
          </p:cNvPicPr>
          <p:nvPr/>
        </p:nvPicPr>
        <p:blipFill>
          <a:blip r:embed="rId2" cstate="print"/>
          <a:srcRect/>
          <a:stretch>
            <a:fillRect/>
          </a:stretch>
        </p:blipFill>
        <p:spPr bwMode="auto">
          <a:xfrm>
            <a:off x="1828802" y="304800"/>
            <a:ext cx="5953125" cy="62753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3329FF32-6073-4EAB-AF74-976036672B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849466"/>
            <a:ext cx="8229600" cy="5159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nvPr>
        </p:nvGraphicFramePr>
        <p:xfrm>
          <a:off x="114300" y="116840"/>
          <a:ext cx="8915400" cy="628396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Evolution continues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Creation is complete (Gen 2:1-3; John 5:17; Col 1:17; Heb 4:3-4, 10)</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Suffering is natural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Suffering is unnatural (Gen 1:31; Rom 8:19-23; Rev. 21:4)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Death before Adam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Death after Adam (Gen 2:17; Rom 5:12)</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is an evolved animal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higher than the animals (Gen 1:26-28; Ps 8:4-6)</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exists long after history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existed at beginning (Matt 19:4)</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evolved from the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from the dust (Gen 2:7)</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Fossils before man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Fossils after man</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related to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not related to animals (Gen 5;11)</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Man’s genealogy is ancient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Man’s genealogy is recent</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man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man plant eaters (Gen 1:29; 9:3)</a:t>
                      </a:r>
                    </a:p>
                  </a:txBody>
                  <a:tcPr anchor="ctr"/>
                </a:tc>
                <a:extLst>
                  <a:ext uri="{0D108BD9-81ED-4DB2-BD59-A6C34878D82A}">
                    <a16:rowId xmlns:a16="http://schemas.microsoft.com/office/drawing/2014/main" val="155267498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381342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206193100"/>
              </p:ext>
            </p:extLst>
          </p:nvPr>
        </p:nvGraphicFramePr>
        <p:xfrm>
          <a:off x="114300" y="116840"/>
          <a:ext cx="8915400" cy="649732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Marriage is an evolved custom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Marriage was instituted by God 	 (Gen 2:18-25; John 2:11)</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developed units of time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units of time (Gen 1:14)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Seven day week developed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the seven day week (Exod. 20:8-11; 31:15-17)</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People did not reach 100</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People reached 900 years of age (Ps 148:4; 90:10; Gen 1:6-7; 5:5, 27; 11:24-25)</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man was primitive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Early man was advanced (Gen 4:17, 20-22; 6:14; 11:4; Prov. 1:7; Ps 14:1; Rom 1:18ff)</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Language evolved slowly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with speaking ability (Gen 2:23; 3:9-10)</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Things are improving</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Things are deteriorating</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Thorns evolved with plants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Adam’s sin cause the thorns (Gen 3:18)</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Animalistic nature causes evil</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Sin nature causes evil (Jer. 17:9)	</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928172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310126158"/>
              </p:ext>
            </p:extLst>
          </p:nvPr>
        </p:nvGraphicFramePr>
        <p:xfrm>
          <a:off x="114300" y="116840"/>
          <a:ext cx="8915400" cy="646684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Marriage is an evolved custom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Marriage was instituted by God 	 (Gen 2:18-25; John 2:11)</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developed units of time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units of time (Gen 1:14)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Seven day week developed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the seven day week (Exod. 20:8-11; 31:15-17)</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People did not reach 100</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People reached 900 years of age (Ps 148:4; 90:10; Gen 1:6-7; 5:5, 27; 11:24-25)</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b="1" u="sng" kern="1200" noProof="0" dirty="0">
                          <a:solidFill>
                            <a:srgbClr val="C00000"/>
                          </a:solidFill>
                          <a:effectLst/>
                          <a:latin typeface="Calibri" panose="020F0502020204030204" pitchFamily="34" charset="0"/>
                          <a:ea typeface="+mn-ea"/>
                          <a:cs typeface="+mn-cs"/>
                        </a:rPr>
                        <a:t>Early man was primitive</a:t>
                      </a:r>
                    </a:p>
                  </a:txBody>
                  <a:tcPr anchor="ctr">
                    <a:solidFill>
                      <a:srgbClr val="FFFFCC"/>
                    </a:solidFill>
                  </a:tcP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1900" b="1" u="sng" kern="1200" dirty="0">
                          <a:solidFill>
                            <a:srgbClr val="0000CC"/>
                          </a:solidFill>
                          <a:effectLst/>
                          <a:latin typeface="Calibri" panose="020F0502020204030204" pitchFamily="34" charset="0"/>
                          <a:ea typeface="+mn-ea"/>
                          <a:cs typeface="+mn-cs"/>
                        </a:rPr>
                        <a:t>Early man was advanced (Gen 4:17, 20-22; 6:14; 11:4; Prov. 1:7; Ps 14:1; Rom 1:18ff)</a:t>
                      </a:r>
                    </a:p>
                  </a:txBody>
                  <a:tcPr anchor="ctr">
                    <a:solidFill>
                      <a:srgbClr val="FFFFCC"/>
                    </a:solidFill>
                  </a:tcP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Language evolved slowly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with speaking ability (Gen 2:23; 3:9-10)</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Things are improving</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Things are deteriorating</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Thorns evolved with plants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Adam’s sin cause the thorns (Gen 3:18)</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Animalistic nature causes evil</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Sin nature causes evil (Jer. 17:9)	</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3279109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C:\Users\HP Desktop\Pictures\Anthropology-origins\GeoQuizc3ccc1ba38e5.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0518" y="1371600"/>
            <a:ext cx="8862965" cy="5334000"/>
          </a:xfrm>
          <a:prstGeom prst="rect">
            <a:avLst/>
          </a:prstGeom>
          <a:noFill/>
          <a:ln w="9525">
            <a:noFill/>
            <a:miter lim="800000"/>
            <a:headEnd/>
            <a:tailEnd/>
          </a:ln>
        </p:spPr>
      </p:pic>
      <p:sp>
        <p:nvSpPr>
          <p:cNvPr id="52227" name="TextBox 4"/>
          <p:cNvSpPr txBox="1">
            <a:spLocks noChangeArrowheads="1"/>
          </p:cNvSpPr>
          <p:nvPr/>
        </p:nvSpPr>
        <p:spPr bwMode="auto">
          <a:xfrm>
            <a:off x="0" y="228600"/>
            <a:ext cx="9144000" cy="1031051"/>
          </a:xfrm>
          <a:prstGeom prst="rect">
            <a:avLst/>
          </a:prstGeom>
          <a:noFill/>
          <a:ln w="9525">
            <a:noFill/>
            <a:miter lim="800000"/>
            <a:headEnd/>
            <a:tailEnd/>
          </a:ln>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Geography Quiz </a:t>
            </a:r>
          </a:p>
          <a:p>
            <a:pPr algn="ctr"/>
            <a:r>
              <a:rPr lang="en-US" sz="2000" dirty="0">
                <a:latin typeface="Calibri" panose="020F0502020204030204" pitchFamily="34" charset="0"/>
              </a:rPr>
              <a:t>(from the </a:t>
            </a:r>
            <a:r>
              <a:rPr lang="en-US" sz="2000" dirty="0" err="1">
                <a:latin typeface="Calibri" panose="020F0502020204030204" pitchFamily="34" charset="0"/>
              </a:rPr>
              <a:t>WallBuilders</a:t>
            </a:r>
            <a:r>
              <a:rPr lang="en-US" sz="2000" dirty="0">
                <a:latin typeface="Calibri" panose="020F0502020204030204" pitchFamily="34" charset="0"/>
              </a:rPr>
              <a:t>' library) that was given to Fourth Grades in 1862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http://www.fillthevoid.org/Christian/Schools/Schools_files/sat.gif"/>
          <p:cNvPicPr>
            <a:picLocks noChangeAspect="1" noChangeArrowheads="1"/>
          </p:cNvPicPr>
          <p:nvPr/>
        </p:nvPicPr>
        <p:blipFill>
          <a:blip r:embed="rId2" cstate="print"/>
          <a:srcRect/>
          <a:stretch>
            <a:fillRect/>
          </a:stretch>
        </p:blipFill>
        <p:spPr bwMode="auto">
          <a:xfrm>
            <a:off x="2171700" y="228600"/>
            <a:ext cx="4800600" cy="6400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b="1" u="sng" dirty="0">
                <a:solidFill>
                  <a:srgbClr val="FFFFCC"/>
                </a:solidFill>
              </a:rPr>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587504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258179227"/>
              </p:ext>
            </p:extLst>
          </p:nvPr>
        </p:nvGraphicFramePr>
        <p:xfrm>
          <a:off x="114300" y="116840"/>
          <a:ext cx="8915400" cy="649732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Marriage is an evolved custom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Marriage was instituted by God 	 (Gen 2:18-25; John 2:11)</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developed units of time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units of time (Gen 1:14)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Seven day week developed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the seven day week (Exod. 20:8-11; 31:15-17)</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People did not reach 100</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People reached 900 years of age (Ps 148:4; 90:10; Gen 1:6-7; 5:5, 27; 11:24-25)</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man was primitive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Early man was advanced (Gen 4:17, 20-22; 6:14; 11:4; Prov. 1:7; Ps 14:1; Rom 1:18ff)</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Language evolved slowly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with speaking ability (Gen 2:23; 3:9-10)</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Things are improving</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Things are deteriorating</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Thorns evolved with plants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Adam’s sin cause the thorns (Gen 3:18)</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Animalistic nature causes evil</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Sin nature causes evil (Jer. 17:9)	</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338607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2470335229"/>
              </p:ext>
            </p:extLst>
          </p:nvPr>
        </p:nvGraphicFramePr>
        <p:xfrm>
          <a:off x="114300" y="116840"/>
          <a:ext cx="8915400" cy="250444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Suffering precedes man</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Suffering follows man (Gen 1:31; Rom 8:19-23; Rev. 21:4)</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is improving</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is failing (Rev. 14:20)</a:t>
                      </a:r>
                    </a:p>
                  </a:txBody>
                  <a:tcPr anchor="ctr"/>
                </a:tc>
                <a:extLst>
                  <a:ext uri="{0D108BD9-81ED-4DB2-BD59-A6C34878D82A}">
                    <a16:rowId xmlns:a16="http://schemas.microsoft.com/office/drawing/2014/main" val="1099843120"/>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417096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dirty="0"/>
              <a:t>Creation week (Gen 1:3</a:t>
            </a:r>
            <a:r>
              <a:rPr lang="en-US" sz="2600" dirty="0">
                <a:cs typeface="Calibri" panose="020F0502020204030204" pitchFamily="34" charset="0"/>
                <a:sym typeface="Symbol" pitchFamily="18" charset="2"/>
              </a:rPr>
              <a:t>–</a:t>
            </a:r>
            <a:r>
              <a:rPr lang="en-US" sz="2600" dirty="0"/>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799324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b="1" u="sng" dirty="0">
                <a:solidFill>
                  <a:srgbClr val="FFFFCC"/>
                </a:solidFill>
              </a:rPr>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271005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685800"/>
          </a:xfrm>
        </p:spPr>
        <p:txBody>
          <a:bodyPr/>
          <a:lstStyle/>
          <a:p>
            <a:pPr algn="ctr" eaLnBrk="1" hangingPunct="1"/>
            <a:r>
              <a:rPr lang="en-US" sz="3600" dirty="0"/>
              <a:t>Shaping and Populating (Gen 1:1)</a:t>
            </a:r>
          </a:p>
        </p:txBody>
      </p:sp>
      <p:graphicFrame>
        <p:nvGraphicFramePr>
          <p:cNvPr id="2" name="Table 2">
            <a:extLst>
              <a:ext uri="{FF2B5EF4-FFF2-40B4-BE49-F238E27FC236}">
                <a16:creationId xmlns:a16="http://schemas.microsoft.com/office/drawing/2014/main" id="{C172685B-5F94-481D-B94C-19A7742E7221}"/>
              </a:ext>
            </a:extLst>
          </p:cNvPr>
          <p:cNvGraphicFramePr>
            <a:graphicFrameLocks noGrp="1"/>
          </p:cNvGraphicFramePr>
          <p:nvPr>
            <p:extLst>
              <p:ext uri="{D42A27DB-BD31-4B8C-83A1-F6EECF244321}">
                <p14:modId xmlns:p14="http://schemas.microsoft.com/office/powerpoint/2010/main" val="2576939492"/>
              </p:ext>
            </p:extLst>
          </p:nvPr>
        </p:nvGraphicFramePr>
        <p:xfrm>
          <a:off x="533400" y="990600"/>
          <a:ext cx="8153400" cy="2743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37399128"/>
                    </a:ext>
                  </a:extLst>
                </a:gridCol>
                <a:gridCol w="2362200">
                  <a:extLst>
                    <a:ext uri="{9D8B030D-6E8A-4147-A177-3AD203B41FA5}">
                      <a16:colId xmlns:a16="http://schemas.microsoft.com/office/drawing/2014/main" val="3378488866"/>
                    </a:ext>
                  </a:extLst>
                </a:gridCol>
                <a:gridCol w="1143000">
                  <a:extLst>
                    <a:ext uri="{9D8B030D-6E8A-4147-A177-3AD203B41FA5}">
                      <a16:colId xmlns:a16="http://schemas.microsoft.com/office/drawing/2014/main" val="3580775410"/>
                    </a:ext>
                  </a:extLst>
                </a:gridCol>
                <a:gridCol w="3429000">
                  <a:extLst>
                    <a:ext uri="{9D8B030D-6E8A-4147-A177-3AD203B41FA5}">
                      <a16:colId xmlns:a16="http://schemas.microsoft.com/office/drawing/2014/main" val="2862036682"/>
                    </a:ext>
                  </a:extLst>
                </a:gridCol>
              </a:tblGrid>
              <a:tr h="914400">
                <a:tc>
                  <a:txBody>
                    <a:bodyPr/>
                    <a:lstStyle/>
                    <a:p>
                      <a:pPr marL="0" indent="0">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Day 1:</a:t>
                      </a:r>
                    </a:p>
                  </a:txBody>
                  <a:tcPr anchor="ctr">
                    <a:solidFill>
                      <a:schemeClr val="bg2"/>
                    </a:solidFill>
                  </a:tcPr>
                </a:tc>
                <a:tc>
                  <a:txBody>
                    <a:bodyPr/>
                    <a:lstStyle/>
                    <a:p>
                      <a:pPr marL="0" indent="0" algn="ctr">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Light </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4:</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Luminaries</a:t>
                      </a:r>
                    </a:p>
                  </a:txBody>
                  <a:tcPr anchor="ctr">
                    <a:solidFill>
                      <a:schemeClr val="bg2"/>
                    </a:solidFill>
                  </a:tcPr>
                </a:tc>
                <a:extLst>
                  <a:ext uri="{0D108BD9-81ED-4DB2-BD59-A6C34878D82A}">
                    <a16:rowId xmlns:a16="http://schemas.microsoft.com/office/drawing/2014/main" val="351636776"/>
                  </a:ext>
                </a:extLst>
              </a:tr>
              <a:tr h="914400">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2:</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Water, sky </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5:</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Sea animals, birds</a:t>
                      </a:r>
                    </a:p>
                  </a:txBody>
                  <a:tcPr anchor="ctr">
                    <a:solidFill>
                      <a:schemeClr val="bg2"/>
                    </a:solidFill>
                  </a:tcPr>
                </a:tc>
                <a:extLst>
                  <a:ext uri="{0D108BD9-81ED-4DB2-BD59-A6C34878D82A}">
                    <a16:rowId xmlns:a16="http://schemas.microsoft.com/office/drawing/2014/main" val="1206115199"/>
                  </a:ext>
                </a:extLst>
              </a:tr>
              <a:tr h="914400">
                <a:tc>
                  <a:txBody>
                    <a:bodyPr/>
                    <a:lstStyle/>
                    <a:p>
                      <a:pPr marL="0" indent="0" algn="l"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Day 3:</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Land, vegetation </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6:</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Land animals, man</a:t>
                      </a:r>
                    </a:p>
                  </a:txBody>
                  <a:tcPr anchor="ctr">
                    <a:solidFill>
                      <a:schemeClr val="bg2"/>
                    </a:solidFill>
                  </a:tcPr>
                </a:tc>
                <a:extLst>
                  <a:ext uri="{0D108BD9-81ED-4DB2-BD59-A6C34878D82A}">
                    <a16:rowId xmlns:a16="http://schemas.microsoft.com/office/drawing/2014/main" val="2074151327"/>
                  </a:ext>
                </a:extLst>
              </a:tr>
            </a:tbl>
          </a:graphicData>
        </a:graphic>
      </p:graphicFrame>
      <p:pic>
        <p:nvPicPr>
          <p:cNvPr id="3" name="Picture 2">
            <a:extLst>
              <a:ext uri="{FF2B5EF4-FFF2-40B4-BE49-F238E27FC236}">
                <a16:creationId xmlns:a16="http://schemas.microsoft.com/office/drawing/2014/main" id="{AEAE413A-CAB7-4AD0-A037-D426BED5E9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5602" y="3962400"/>
            <a:ext cx="6032797" cy="27432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05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b="1" u="sng" dirty="0">
                <a:solidFill>
                  <a:srgbClr val="FFFFCC"/>
                </a:solidFill>
              </a:rPr>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850817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1:14</a:t>
            </a:r>
          </a:p>
          <a:p>
            <a:pPr algn="just">
              <a:defRPr/>
            </a:pPr>
            <a:r>
              <a:rPr lang="en-US" sz="3600" dirty="0">
                <a:effectLst>
                  <a:outerShdw blurRad="38100" dist="38100" dir="2700000" algn="tl">
                    <a:srgbClr val="000000">
                      <a:alpha val="43137"/>
                    </a:srgbClr>
                  </a:outerShdw>
                </a:effectLst>
                <a:latin typeface="Calibri" panose="020F0502020204030204" pitchFamily="34" charset="0"/>
              </a:rPr>
              <a:t>Then God said, “Let there be lights in the expanse of the heavens to separate the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day</a:t>
            </a:r>
            <a:r>
              <a:rPr lang="en-US" sz="3600" dirty="0">
                <a:effectLst>
                  <a:outerShdw blurRad="38100" dist="38100" dir="2700000" algn="tl">
                    <a:srgbClr val="000000">
                      <a:alpha val="43137"/>
                    </a:srgbClr>
                  </a:outerShdw>
                </a:effectLst>
                <a:latin typeface="Calibri" panose="020F0502020204030204" pitchFamily="34" charset="0"/>
              </a:rPr>
              <a:t> from the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night</a:t>
            </a:r>
            <a:r>
              <a:rPr lang="en-US" sz="3600" dirty="0">
                <a:effectLst>
                  <a:outerShdw blurRad="38100" dist="38100" dir="2700000" algn="tl">
                    <a:srgbClr val="000000">
                      <a:alpha val="43137"/>
                    </a:srgbClr>
                  </a:outerShdw>
                </a:effectLst>
                <a:latin typeface="Calibri" panose="020F0502020204030204" pitchFamily="34" charset="0"/>
              </a:rPr>
              <a:t>, and let them be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signs and for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seasons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and for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days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and </a:t>
            </a:r>
            <a:r>
              <a:rPr lang="en-US" sz="3600" u="sng"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years</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9913794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15441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E2E59-D3AC-4D3B-8C61-F5E8700D9AF6}"/>
              </a:ext>
            </a:extLst>
          </p:cNvPr>
          <p:cNvPicPr>
            <a:picLocks noChangeAspect="1"/>
          </p:cNvPicPr>
          <p:nvPr/>
        </p:nvPicPr>
        <p:blipFill>
          <a:blip r:embed="rId2"/>
          <a:stretch>
            <a:fillRect/>
          </a:stretch>
        </p:blipFill>
        <p:spPr>
          <a:xfrm>
            <a:off x="152017" y="213081"/>
            <a:ext cx="8839966" cy="6431837"/>
          </a:xfrm>
          <a:prstGeom prst="rect">
            <a:avLst/>
          </a:prstGeom>
        </p:spPr>
      </p:pic>
    </p:spTree>
    <p:extLst>
      <p:ext uri="{BB962C8B-B14F-4D97-AF65-F5344CB8AC3E}">
        <p14:creationId xmlns:p14="http://schemas.microsoft.com/office/powerpoint/2010/main" val="10213130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b="1" u="sng" dirty="0">
                <a:solidFill>
                  <a:srgbClr val="FFFFCC"/>
                </a:solidFill>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latin typeface="Calibri" panose="020F0502020204030204" pitchFamily="34" charset="0"/>
                <a:cs typeface="Calibri" panose="020F0502020204030204" pitchFamily="34" charset="0"/>
              </a:rPr>
              <a:t>Key Issues in Genesis 1</a:t>
            </a:r>
            <a:endParaRPr lang="en-US" altLang="en-US" sz="3600"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2872565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9067800" cy="5867400"/>
          </a:xfrm>
        </p:spPr>
        <p:txBody>
          <a:bodyPr/>
          <a:lstStyle/>
          <a:p>
            <a:pPr marL="457200" indent="-457200">
              <a:spcBef>
                <a:spcPts val="0"/>
              </a:spcBef>
              <a:spcAft>
                <a:spcPts val="900"/>
              </a:spcAft>
              <a:defRPr/>
            </a:pPr>
            <a:r>
              <a:rPr lang="en-US" sz="2800" dirty="0"/>
              <a:t>Title </a:t>
            </a:r>
            <a:r>
              <a:rPr lang="en-US" sz="2800" dirty="0">
                <a:latin typeface="Calibri" panose="020F0502020204030204" pitchFamily="34" charset="0"/>
                <a:cs typeface="Calibri" panose="020F0502020204030204" pitchFamily="34" charset="0"/>
              </a:rPr>
              <a:t>‒</a:t>
            </a:r>
            <a:r>
              <a:rPr lang="en-US" sz="2800" dirty="0"/>
              <a:t> </a:t>
            </a:r>
            <a:r>
              <a:rPr lang="en-US" sz="2800" b="1" u="sng" dirty="0">
                <a:solidFill>
                  <a:srgbClr val="FFFFCC"/>
                </a:solidFill>
              </a:rPr>
              <a:t>Genesis</a:t>
            </a:r>
          </a:p>
          <a:p>
            <a:pPr marL="457200" indent="-457200">
              <a:spcBef>
                <a:spcPts val="0"/>
              </a:spcBef>
              <a:spcAft>
                <a:spcPts val="900"/>
              </a:spcAft>
              <a:defRPr/>
            </a:pPr>
            <a:r>
              <a:rPr lang="en-US" sz="2800" dirty="0"/>
              <a:t>Authorship, Date, Recipients</a:t>
            </a:r>
            <a:r>
              <a:rPr lang="en-US" sz="2800" dirty="0">
                <a:latin typeface="Calibri" panose="020F0502020204030204" pitchFamily="34" charset="0"/>
                <a:cs typeface="Calibri" panose="020F0502020204030204" pitchFamily="34" charset="0"/>
              </a:rPr>
              <a:t> ‒</a:t>
            </a:r>
            <a:r>
              <a:rPr lang="en-US" sz="2800" dirty="0"/>
              <a:t> </a:t>
            </a:r>
            <a:r>
              <a:rPr lang="en-US" sz="2800" b="1" u="sng" dirty="0">
                <a:solidFill>
                  <a:srgbClr val="FFFFCC"/>
                </a:solidFill>
              </a:rPr>
              <a:t>Moses; 1445 ‒ 1405; Exodus Generation</a:t>
            </a:r>
          </a:p>
          <a:p>
            <a:pPr marL="457200" indent="-457200">
              <a:spcBef>
                <a:spcPts val="0"/>
              </a:spcBef>
              <a:spcAft>
                <a:spcPts val="900"/>
              </a:spcAft>
              <a:defRPr/>
            </a:pPr>
            <a:r>
              <a:rPr lang="en-US" sz="2800" dirty="0"/>
              <a:t>Structure</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Toledoth; 2 Parts (4 Events)</a:t>
            </a:r>
          </a:p>
          <a:p>
            <a:pPr marL="457200" indent="-457200">
              <a:spcBef>
                <a:spcPts val="0"/>
              </a:spcBef>
              <a:spcAft>
                <a:spcPts val="900"/>
              </a:spcAft>
              <a:defRPr/>
            </a:pPr>
            <a:r>
              <a:rPr lang="en-US" sz="2800" dirty="0"/>
              <a:t>Setting </a:t>
            </a:r>
            <a:r>
              <a:rPr lang="en-US" sz="2800" dirty="0">
                <a:latin typeface="Calibri" panose="020F0502020204030204" pitchFamily="34" charset="0"/>
                <a:cs typeface="Calibri" panose="020F0502020204030204" pitchFamily="34" charset="0"/>
              </a:rPr>
              <a:t>‒ </a:t>
            </a:r>
            <a:r>
              <a:rPr lang="en-US" sz="2800" b="1" u="sng" dirty="0">
                <a:solidFill>
                  <a:srgbClr val="FFFFCC"/>
                </a:solidFill>
              </a:rPr>
              <a:t>Mesopotamia, Canaan, Egypt</a:t>
            </a:r>
          </a:p>
          <a:p>
            <a:pPr marL="457200" indent="-457200">
              <a:spcBef>
                <a:spcPts val="0"/>
              </a:spcBef>
              <a:spcAft>
                <a:spcPts val="900"/>
              </a:spcAft>
              <a:defRPr/>
            </a:pPr>
            <a:r>
              <a:rPr lang="en-US" sz="2800" dirty="0"/>
              <a:t>Message &amp; Purpose</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Israel; Conquest</a:t>
            </a:r>
          </a:p>
          <a:p>
            <a:pPr marL="457200" indent="-457200">
              <a:spcBef>
                <a:spcPts val="0"/>
              </a:spcBef>
              <a:spcAft>
                <a:spcPts val="900"/>
              </a:spcAft>
              <a:defRPr/>
            </a:pPr>
            <a:r>
              <a:rPr lang="en-US" sz="2800" dirty="0"/>
              <a:t>Unique Characteristics</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Beginnings</a:t>
            </a:r>
          </a:p>
          <a:p>
            <a:pPr marL="457200" indent="-457200">
              <a:spcBef>
                <a:spcPts val="0"/>
              </a:spcBef>
              <a:spcAft>
                <a:spcPts val="900"/>
              </a:spcAft>
              <a:defRPr/>
            </a:pPr>
            <a:r>
              <a:rPr lang="en-US" sz="2800" dirty="0"/>
              <a:t>Themes</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Beginnings</a:t>
            </a:r>
          </a:p>
          <a:p>
            <a:pPr marL="457200" indent="-457200">
              <a:spcBef>
                <a:spcPts val="0"/>
              </a:spcBef>
              <a:spcAft>
                <a:spcPts val="900"/>
              </a:spcAft>
              <a:defRPr/>
            </a:pPr>
            <a:r>
              <a:rPr lang="en-US" sz="2800" dirty="0"/>
              <a:t>Christ In Genesis</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Gen. 3:15 Tracing</a:t>
            </a:r>
          </a:p>
          <a:p>
            <a:pPr marL="457200" indent="-457200">
              <a:spcBef>
                <a:spcPts val="0"/>
              </a:spcBef>
              <a:spcAft>
                <a:spcPts val="900"/>
              </a:spcAft>
              <a:defRPr/>
            </a:pPr>
            <a:r>
              <a:rPr lang="en-US" sz="2800" dirty="0"/>
              <a:t>Importance</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God’s Glory; Salvation</a:t>
            </a:r>
          </a:p>
          <a:p>
            <a:pPr marL="457200" indent="-457200">
              <a:spcBef>
                <a:spcPts val="0"/>
              </a:spcBef>
              <a:spcAft>
                <a:spcPts val="900"/>
              </a:spcAft>
              <a:defRPr/>
            </a:pPr>
            <a:r>
              <a:rPr lang="en-US" sz="2800" dirty="0"/>
              <a:t>Historicity</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Christ’s Genealogy</a:t>
            </a:r>
          </a:p>
        </p:txBody>
      </p:sp>
      <p:sp>
        <p:nvSpPr>
          <p:cNvPr id="6" name="Title 1">
            <a:extLst>
              <a:ext uri="{FF2B5EF4-FFF2-40B4-BE49-F238E27FC236}">
                <a16:creationId xmlns:a16="http://schemas.microsoft.com/office/drawing/2014/main" id="{A007B753-DA16-48EC-8252-9D461C8C0DA0}"/>
              </a:ext>
            </a:extLst>
          </p:cNvPr>
          <p:cNvSpPr>
            <a:spLocks noGrp="1"/>
          </p:cNvSpPr>
          <p:nvPr>
            <p:ph type="title"/>
          </p:nvPr>
        </p:nvSpPr>
        <p:spPr>
          <a:xfrm>
            <a:off x="2019300" y="228600"/>
            <a:ext cx="5105400" cy="685800"/>
          </a:xfrm>
        </p:spPr>
        <p:txBody>
          <a:bodyPr anchor="ctr"/>
          <a:lstStyle/>
          <a:p>
            <a:pPr algn="ctr"/>
            <a:r>
              <a:rPr lang="en-US" sz="3600" dirty="0"/>
              <a:t>INTRODUCTORY MATTERS</a:t>
            </a:r>
          </a:p>
        </p:txBody>
      </p:sp>
    </p:spTree>
    <p:extLst>
      <p:ext uri="{BB962C8B-B14F-4D97-AF65-F5344CB8AC3E}">
        <p14:creationId xmlns:p14="http://schemas.microsoft.com/office/powerpoint/2010/main" val="243347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3163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4 Light Before the Sun?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a:t>
            </a:r>
            <a:r>
              <a:rPr lang="en-US" sz="3200" dirty="0">
                <a:solidFill>
                  <a:schemeClr val="tx1"/>
                </a:solidFill>
                <a:effectLst>
                  <a:outerShdw blurRad="38100" dist="38100" dir="2700000" algn="tl">
                    <a:srgbClr val="000000">
                      <a:alpha val="43137"/>
                    </a:srgbClr>
                  </a:outerShdw>
                </a:effectLst>
              </a:rPr>
              <a:t>Gen. 1:3; Gen 1:14-19)</a:t>
            </a:r>
          </a:p>
        </p:txBody>
      </p:sp>
      <p:sp>
        <p:nvSpPr>
          <p:cNvPr id="78851" name="Rectangle 3"/>
          <p:cNvSpPr>
            <a:spLocks noGrp="1" noChangeArrowheads="1"/>
          </p:cNvSpPr>
          <p:nvPr>
            <p:ph type="body" idx="1"/>
          </p:nvPr>
        </p:nvSpPr>
        <p:spPr>
          <a:xfrm>
            <a:off x="304800" y="1946275"/>
            <a:ext cx="5105400" cy="3235325"/>
          </a:xfrm>
        </p:spPr>
        <p:txBody>
          <a:bodyPr/>
          <a:lstStyle/>
          <a:p>
            <a:pPr marL="461963" indent="-461963" algn="just" eaLnBrk="1" hangingPunct="1">
              <a:spcBef>
                <a:spcPts val="0"/>
              </a:spcBef>
              <a:spcAft>
                <a:spcPts val="2400"/>
              </a:spcAft>
              <a:defRPr/>
            </a:pPr>
            <a:r>
              <a:rPr lang="en-US" dirty="0"/>
              <a:t>God can create light independently without the use of a secondary source</a:t>
            </a:r>
          </a:p>
          <a:p>
            <a:pPr marL="461963" indent="-461963" algn="just" eaLnBrk="1" hangingPunct="1">
              <a:spcBef>
                <a:spcPts val="0"/>
              </a:spcBef>
              <a:spcAft>
                <a:spcPts val="2400"/>
              </a:spcAft>
              <a:defRPr/>
            </a:pPr>
            <a:r>
              <a:rPr lang="en-US" dirty="0"/>
              <a:t>Revelation 21:23; 22:5</a:t>
            </a:r>
          </a:p>
          <a:p>
            <a:pPr marL="461963" indent="-461963" algn="just" eaLnBrk="1" hangingPunct="1">
              <a:spcBef>
                <a:spcPts val="0"/>
              </a:spcBef>
              <a:spcAft>
                <a:spcPts val="2400"/>
              </a:spcAft>
              <a:defRPr/>
            </a:pPr>
            <a:r>
              <a:rPr lang="en-US" dirty="0"/>
              <a:t>Deuteronomy 4:19</a:t>
            </a:r>
          </a:p>
        </p:txBody>
      </p:sp>
      <p:pic>
        <p:nvPicPr>
          <p:cNvPr id="2" name="Picture 1">
            <a:extLst>
              <a:ext uri="{FF2B5EF4-FFF2-40B4-BE49-F238E27FC236}">
                <a16:creationId xmlns:a16="http://schemas.microsoft.com/office/drawing/2014/main" id="{B0E89599-D8FC-48C4-A298-699DF71DE7DB}"/>
              </a:ext>
            </a:extLst>
          </p:cNvPr>
          <p:cNvPicPr>
            <a:picLocks noChangeAspect="1"/>
          </p:cNvPicPr>
          <p:nvPr/>
        </p:nvPicPr>
        <p:blipFill>
          <a:blip r:embed="rId2"/>
          <a:stretch>
            <a:fillRect/>
          </a:stretch>
        </p:blipFill>
        <p:spPr>
          <a:xfrm>
            <a:off x="5562600" y="2057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4 Light Before the Sun?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a:t>
            </a:r>
            <a:r>
              <a:rPr lang="en-US" sz="3200" dirty="0">
                <a:solidFill>
                  <a:schemeClr val="tx1"/>
                </a:solidFill>
                <a:effectLst>
                  <a:outerShdw blurRad="38100" dist="38100" dir="2700000" algn="tl">
                    <a:srgbClr val="000000">
                      <a:alpha val="43137"/>
                    </a:srgbClr>
                  </a:outerShdw>
                </a:effectLst>
              </a:rPr>
              <a:t>Gen. 1:3; Gen 1:14-19)</a:t>
            </a:r>
          </a:p>
        </p:txBody>
      </p:sp>
      <p:sp>
        <p:nvSpPr>
          <p:cNvPr id="78851" name="Rectangle 3"/>
          <p:cNvSpPr>
            <a:spLocks noGrp="1" noChangeArrowheads="1"/>
          </p:cNvSpPr>
          <p:nvPr>
            <p:ph type="body" idx="1"/>
          </p:nvPr>
        </p:nvSpPr>
        <p:spPr>
          <a:xfrm>
            <a:off x="304800" y="1946275"/>
            <a:ext cx="5105400" cy="3235325"/>
          </a:xfrm>
        </p:spPr>
        <p:txBody>
          <a:bodyPr/>
          <a:lstStyle/>
          <a:p>
            <a:pPr marL="461963" indent="-461963" algn="just" eaLnBrk="1" hangingPunct="1">
              <a:spcBef>
                <a:spcPts val="0"/>
              </a:spcBef>
              <a:spcAft>
                <a:spcPts val="2400"/>
              </a:spcAft>
              <a:defRPr/>
            </a:pPr>
            <a:r>
              <a:rPr lang="en-US" sz="3100" b="1" u="sng" dirty="0">
                <a:solidFill>
                  <a:srgbClr val="FFFFCC"/>
                </a:solidFill>
              </a:rPr>
              <a:t>God can create light independently without the use of a secondary source</a:t>
            </a:r>
          </a:p>
          <a:p>
            <a:pPr marL="461963" indent="-461963" algn="just" eaLnBrk="1" hangingPunct="1">
              <a:spcBef>
                <a:spcPts val="0"/>
              </a:spcBef>
              <a:spcAft>
                <a:spcPts val="2400"/>
              </a:spcAft>
              <a:defRPr/>
            </a:pPr>
            <a:r>
              <a:rPr lang="en-US" dirty="0"/>
              <a:t>Revelation 21:23; 22:5</a:t>
            </a:r>
          </a:p>
          <a:p>
            <a:pPr marL="461963" indent="-461963" algn="just" eaLnBrk="1" hangingPunct="1">
              <a:spcBef>
                <a:spcPts val="0"/>
              </a:spcBef>
              <a:spcAft>
                <a:spcPts val="2400"/>
              </a:spcAft>
              <a:defRPr/>
            </a:pPr>
            <a:r>
              <a:rPr lang="en-US" dirty="0"/>
              <a:t>Deuteronomy 4:19</a:t>
            </a:r>
          </a:p>
        </p:txBody>
      </p:sp>
      <p:pic>
        <p:nvPicPr>
          <p:cNvPr id="2" name="Picture 1">
            <a:extLst>
              <a:ext uri="{FF2B5EF4-FFF2-40B4-BE49-F238E27FC236}">
                <a16:creationId xmlns:a16="http://schemas.microsoft.com/office/drawing/2014/main" id="{B0E89599-D8FC-48C4-A298-699DF71DE7DB}"/>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1950554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4 Light Before the Sun?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a:t>
            </a:r>
            <a:r>
              <a:rPr lang="en-US" sz="3200" dirty="0">
                <a:solidFill>
                  <a:schemeClr val="tx1"/>
                </a:solidFill>
                <a:effectLst>
                  <a:outerShdw blurRad="38100" dist="38100" dir="2700000" algn="tl">
                    <a:srgbClr val="000000">
                      <a:alpha val="43137"/>
                    </a:srgbClr>
                  </a:outerShdw>
                </a:effectLst>
              </a:rPr>
              <a:t>Gen. 1:3; Gen 1:14-19)</a:t>
            </a:r>
          </a:p>
        </p:txBody>
      </p:sp>
      <p:sp>
        <p:nvSpPr>
          <p:cNvPr id="78851" name="Rectangle 3"/>
          <p:cNvSpPr>
            <a:spLocks noGrp="1" noChangeArrowheads="1"/>
          </p:cNvSpPr>
          <p:nvPr>
            <p:ph type="body" idx="1"/>
          </p:nvPr>
        </p:nvSpPr>
        <p:spPr>
          <a:xfrm>
            <a:off x="304800" y="1946275"/>
            <a:ext cx="5105400" cy="3235325"/>
          </a:xfrm>
        </p:spPr>
        <p:txBody>
          <a:bodyPr/>
          <a:lstStyle/>
          <a:p>
            <a:pPr marL="461963" indent="-461963" algn="just" eaLnBrk="1" hangingPunct="1">
              <a:spcBef>
                <a:spcPts val="0"/>
              </a:spcBef>
              <a:spcAft>
                <a:spcPts val="2400"/>
              </a:spcAft>
              <a:defRPr/>
            </a:pPr>
            <a:r>
              <a:rPr lang="en-US" dirty="0"/>
              <a:t>God can create light independently without the use of a secondary source</a:t>
            </a:r>
          </a:p>
          <a:p>
            <a:pPr marL="461963" indent="-461963" algn="just" eaLnBrk="1" hangingPunct="1">
              <a:spcBef>
                <a:spcPts val="0"/>
              </a:spcBef>
              <a:spcAft>
                <a:spcPts val="2400"/>
              </a:spcAft>
              <a:defRPr/>
            </a:pPr>
            <a:r>
              <a:rPr lang="en-US" b="1" u="sng" dirty="0">
                <a:solidFill>
                  <a:srgbClr val="FFFFCC"/>
                </a:solidFill>
              </a:rPr>
              <a:t>Revelation 21:23; 22:5</a:t>
            </a:r>
          </a:p>
          <a:p>
            <a:pPr marL="461963" indent="-461963" algn="just" eaLnBrk="1" hangingPunct="1">
              <a:spcBef>
                <a:spcPts val="0"/>
              </a:spcBef>
              <a:spcAft>
                <a:spcPts val="2400"/>
              </a:spcAft>
              <a:defRPr/>
            </a:pPr>
            <a:r>
              <a:rPr lang="en-US" dirty="0"/>
              <a:t>Deuteronomy 4:19</a:t>
            </a:r>
          </a:p>
        </p:txBody>
      </p:sp>
      <p:pic>
        <p:nvPicPr>
          <p:cNvPr id="2" name="Picture 1">
            <a:extLst>
              <a:ext uri="{FF2B5EF4-FFF2-40B4-BE49-F238E27FC236}">
                <a16:creationId xmlns:a16="http://schemas.microsoft.com/office/drawing/2014/main" id="{B0E89599-D8FC-48C4-A298-699DF71DE7DB}"/>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303524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5447573"/>
              </p:ext>
            </p:extLst>
          </p:nvPr>
        </p:nvGraphicFramePr>
        <p:xfrm>
          <a:off x="91440" y="160020"/>
          <a:ext cx="8961120" cy="6537960"/>
        </p:xfrm>
        <a:graphic>
          <a:graphicData uri="http://schemas.openxmlformats.org/drawingml/2006/table">
            <a:tbl>
              <a:tblPr firstRow="1" bandRow="1">
                <a:tableStyleId>{D7AC3CCA-C797-4891-BE02-D94E43425B78}</a:tableStyleId>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594360">
                <a:tc gridSpan="2">
                  <a:txBody>
                    <a:bodyPr/>
                    <a:lstStyle/>
                    <a:p>
                      <a:pPr algn="ctr">
                        <a:spcBef>
                          <a:spcPts val="1200"/>
                        </a:spcBef>
                        <a:spcAft>
                          <a:spcPts val="1200"/>
                        </a:spcAft>
                      </a:pPr>
                      <a:r>
                        <a:rPr lang="en-US" altLang="en-US" sz="2400" kern="1200" dirty="0">
                          <a:solidFill>
                            <a:srgbClr val="0000CC"/>
                          </a:solidFill>
                          <a:latin typeface="Calibri" panose="020F0502020204030204" pitchFamily="34" charset="0"/>
                          <a:cs typeface="Calibri" panose="020F0502020204030204" pitchFamily="34" charset="0"/>
                        </a:rPr>
                        <a:t>DIFFERENCES BETWEEN THE MILLENNIUM &amp; ETERNAL STATE</a:t>
                      </a:r>
                      <a:endParaRPr lang="en-US" sz="2400" kern="1200" dirty="0">
                        <a:solidFill>
                          <a:srgbClr val="0000CC"/>
                        </a:solidFill>
                        <a:latin typeface="Calibri" panose="020F0502020204030204" pitchFamily="34" charset="0"/>
                        <a:ea typeface="+mn-ea"/>
                        <a:cs typeface="Calibri" panose="020F0502020204030204" pitchFamily="34" charset="0"/>
                      </a:endParaRPr>
                    </a:p>
                  </a:txBody>
                  <a:tcPr marL="68580" marR="68580" marT="34290" marB="34290" anchor="ct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4360">
                <a:tc>
                  <a:txBody>
                    <a:bodyPr/>
                    <a:lstStyle/>
                    <a:p>
                      <a:pPr algn="ctr">
                        <a:spcBef>
                          <a:spcPts val="1200"/>
                        </a:spcBef>
                        <a:spcAft>
                          <a:spcPts val="1200"/>
                        </a:spcAft>
                      </a:pPr>
                      <a:r>
                        <a:rPr lang="en-US" sz="2000" b="1" dirty="0">
                          <a:solidFill>
                            <a:srgbClr val="C00000"/>
                          </a:solidFill>
                          <a:latin typeface="Calibri" panose="020F0502020204030204" pitchFamily="34" charset="0"/>
                          <a:cs typeface="Calibri" panose="020F0502020204030204" pitchFamily="34" charset="0"/>
                        </a:rPr>
                        <a:t>MILLENNIUM (REV. 20:1-10)</a:t>
                      </a:r>
                    </a:p>
                  </a:txBody>
                  <a:tcPr marL="68580" marR="68580" marT="34290" marB="34290" anchor="ctr"/>
                </a:tc>
                <a:tc>
                  <a:txBody>
                    <a:bodyPr/>
                    <a:lstStyle/>
                    <a:p>
                      <a:pPr algn="ctr">
                        <a:spcBef>
                          <a:spcPts val="1200"/>
                        </a:spcBef>
                        <a:spcAft>
                          <a:spcPts val="1200"/>
                        </a:spcAft>
                      </a:pPr>
                      <a:r>
                        <a:rPr lang="en-US" sz="2000" b="1" dirty="0">
                          <a:solidFill>
                            <a:srgbClr val="006600"/>
                          </a:solidFill>
                          <a:latin typeface="Calibri" panose="020F0502020204030204" pitchFamily="34" charset="0"/>
                          <a:cs typeface="Calibri" panose="020F0502020204030204" pitchFamily="34" charset="0"/>
                        </a:rPr>
                        <a:t>ETERNAL STATE (REV. 21‒22)</a:t>
                      </a:r>
                    </a:p>
                  </a:txBody>
                  <a:tcPr marL="68580" marR="68580" marT="34290" marB="34290" anchor="ctr"/>
                </a:tc>
                <a:extLst>
                  <a:ext uri="{0D108BD9-81ED-4DB2-BD59-A6C34878D82A}">
                    <a16:rowId xmlns:a16="http://schemas.microsoft.com/office/drawing/2014/main" val="10000"/>
                  </a:ext>
                </a:extLst>
              </a:tr>
              <a:tr h="594360">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Present</a:t>
                      </a:r>
                      <a:r>
                        <a:rPr lang="en-US" sz="2000" baseline="0" dirty="0">
                          <a:latin typeface="Calibri" panose="020F0502020204030204" pitchFamily="34" charset="0"/>
                          <a:cs typeface="Calibri" panose="020F0502020204030204" pitchFamily="34" charset="0"/>
                        </a:rPr>
                        <a:t> earth (Gen. 13:17)</a:t>
                      </a:r>
                      <a:endParaRPr lang="en-US" sz="2000" dirty="0">
                        <a:latin typeface="Calibri" panose="020F0502020204030204" pitchFamily="34" charset="0"/>
                        <a:cs typeface="Calibri" panose="020F0502020204030204" pitchFamily="34" charset="0"/>
                      </a:endParaRPr>
                    </a:p>
                  </a:txBody>
                  <a:tcPr marL="68580" marR="68580" marT="34290" marB="34290" anchor="ctr"/>
                </a:tc>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New Earth (Rev. 21:1</a:t>
                      </a:r>
                      <a:r>
                        <a:rPr lang="en-US" sz="2000" baseline="0" dirty="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1"/>
                  </a:ext>
                </a:extLst>
              </a:tr>
              <a:tr h="594360">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Waters (Gen.</a:t>
                      </a:r>
                      <a:r>
                        <a:rPr lang="en-US" sz="2000" baseline="0" dirty="0">
                          <a:latin typeface="Calibri" panose="020F0502020204030204" pitchFamily="34" charset="0"/>
                          <a:cs typeface="Calibri" panose="020F0502020204030204" pitchFamily="34" charset="0"/>
                        </a:rPr>
                        <a:t> 15:18-21)</a:t>
                      </a:r>
                      <a:endParaRPr lang="en-US" sz="2000" dirty="0">
                        <a:latin typeface="Calibri" panose="020F0502020204030204" pitchFamily="34" charset="0"/>
                        <a:cs typeface="Calibri" panose="020F0502020204030204" pitchFamily="34" charset="0"/>
                      </a:endParaRPr>
                    </a:p>
                  </a:txBody>
                  <a:tcPr marL="68580" marR="68580" marT="34290" marB="34290" anchor="ctr"/>
                </a:tc>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No sea (Rev. 21:1)</a:t>
                      </a:r>
                    </a:p>
                  </a:txBody>
                  <a:tcPr marL="68580" marR="68580" marT="34290" marB="34290" anchor="ctr"/>
                </a:tc>
                <a:extLst>
                  <a:ext uri="{0D108BD9-81ED-4DB2-BD59-A6C34878D82A}">
                    <a16:rowId xmlns:a16="http://schemas.microsoft.com/office/drawing/2014/main" val="10002"/>
                  </a:ext>
                </a:extLst>
              </a:tr>
              <a:tr h="594360">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Rebellion (Zech. 14:16-18)</a:t>
                      </a:r>
                    </a:p>
                  </a:txBody>
                  <a:tcPr marL="68580" marR="68580" marT="34290" marB="34290" anchor="ctr"/>
                </a:tc>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No rebellion (Rev. 21:4)</a:t>
                      </a:r>
                    </a:p>
                  </a:txBody>
                  <a:tcPr marL="68580" marR="68580" marT="34290" marB="34290" anchor="ctr"/>
                </a:tc>
                <a:extLst>
                  <a:ext uri="{0D108BD9-81ED-4DB2-BD59-A6C34878D82A}">
                    <a16:rowId xmlns:a16="http://schemas.microsoft.com/office/drawing/2014/main" val="10003"/>
                  </a:ext>
                </a:extLst>
              </a:tr>
              <a:tr h="594360">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Tribal land</a:t>
                      </a:r>
                      <a:r>
                        <a:rPr lang="en-US" sz="2000" baseline="0" dirty="0">
                          <a:latin typeface="Calibri" panose="020F0502020204030204" pitchFamily="34" charset="0"/>
                          <a:cs typeface="Calibri" panose="020F0502020204030204" pitchFamily="34" charset="0"/>
                        </a:rPr>
                        <a:t> (Ezek. 47:13-23)</a:t>
                      </a:r>
                      <a:endParaRPr lang="en-US" sz="2000" dirty="0">
                        <a:latin typeface="Calibri" panose="020F0502020204030204" pitchFamily="34" charset="0"/>
                        <a:cs typeface="Calibri" panose="020F0502020204030204" pitchFamily="34" charset="0"/>
                      </a:endParaRPr>
                    </a:p>
                  </a:txBody>
                  <a:tcPr marL="68580" marR="68580" marT="34290" marB="34290" anchor="ctr"/>
                </a:tc>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Tribal</a:t>
                      </a:r>
                      <a:r>
                        <a:rPr lang="en-US" sz="2000" baseline="0" dirty="0">
                          <a:latin typeface="Calibri" panose="020F0502020204030204" pitchFamily="34" charset="0"/>
                          <a:cs typeface="Calibri" panose="020F0502020204030204" pitchFamily="34" charset="0"/>
                        </a:rPr>
                        <a:t> city gates (Rev. 21:12)</a:t>
                      </a:r>
                      <a:endParaRPr lang="en-US" sz="20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4"/>
                  </a:ext>
                </a:extLst>
              </a:tr>
              <a:tr h="594360">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Sin exists (Ezek 45:22)</a:t>
                      </a:r>
                    </a:p>
                  </a:txBody>
                  <a:tcPr marL="68580" marR="68580" marT="34290" marB="34290" anchor="ctr"/>
                </a:tc>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No sin (Rev. 21:4)</a:t>
                      </a:r>
                    </a:p>
                  </a:txBody>
                  <a:tcPr marL="68580" marR="68580" marT="34290" marB="34290" anchor="ctr"/>
                </a:tc>
                <a:extLst>
                  <a:ext uri="{0D108BD9-81ED-4DB2-BD59-A6C34878D82A}">
                    <a16:rowId xmlns:a16="http://schemas.microsoft.com/office/drawing/2014/main" val="10005"/>
                  </a:ext>
                </a:extLst>
              </a:tr>
              <a:tr h="594360">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Temple (Ezek. 40‒46)</a:t>
                      </a:r>
                    </a:p>
                  </a:txBody>
                  <a:tcPr marL="68580" marR="68580" marT="34290" marB="34290" anchor="ctr"/>
                </a:tc>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No temple (Rev. 21:22)</a:t>
                      </a:r>
                    </a:p>
                  </a:txBody>
                  <a:tcPr marL="68580" marR="68580" marT="34290" marB="34290" anchor="ctr"/>
                </a:tc>
                <a:extLst>
                  <a:ext uri="{0D108BD9-81ED-4DB2-BD59-A6C34878D82A}">
                    <a16:rowId xmlns:a16="http://schemas.microsoft.com/office/drawing/2014/main" val="10006"/>
                  </a:ext>
                </a:extLst>
              </a:tr>
              <a:tr h="594360">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Rod</a:t>
                      </a:r>
                      <a:r>
                        <a:rPr lang="en-US" sz="2000" baseline="0" dirty="0">
                          <a:latin typeface="Calibri" panose="020F0502020204030204" pitchFamily="34" charset="0"/>
                          <a:cs typeface="Calibri" panose="020F0502020204030204" pitchFamily="34" charset="0"/>
                        </a:rPr>
                        <a:t> of iron (Ps. 2:6-8)</a:t>
                      </a:r>
                      <a:endParaRPr lang="en-US" sz="2000" dirty="0">
                        <a:latin typeface="Calibri" panose="020F0502020204030204" pitchFamily="34" charset="0"/>
                        <a:cs typeface="Calibri" panose="020F0502020204030204" pitchFamily="34" charset="0"/>
                      </a:endParaRPr>
                    </a:p>
                  </a:txBody>
                  <a:tcPr marL="68580" marR="68580" marT="34290" marB="34290" anchor="ctr"/>
                </a:tc>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No rod</a:t>
                      </a:r>
                      <a:r>
                        <a:rPr lang="en-US" sz="2000" baseline="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needed</a:t>
                      </a:r>
                      <a:r>
                        <a:rPr lang="en-US" sz="2000" baseline="0" dirty="0">
                          <a:latin typeface="Calibri" panose="020F0502020204030204" pitchFamily="34" charset="0"/>
                          <a:cs typeface="Calibri" panose="020F0502020204030204" pitchFamily="34" charset="0"/>
                        </a:rPr>
                        <a:t> (Rev. 21:8)</a:t>
                      </a:r>
                      <a:endParaRPr lang="en-US" sz="20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r h="594360">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Death (Isa. 65:20)</a:t>
                      </a:r>
                    </a:p>
                  </a:txBody>
                  <a:tcPr marL="68580" marR="68580" marT="34290" marB="34290" anchor="ctr"/>
                </a:tc>
                <a:tc>
                  <a:txBody>
                    <a:bodyPr/>
                    <a:lstStyle/>
                    <a:p>
                      <a:pPr>
                        <a:spcBef>
                          <a:spcPts val="1200"/>
                        </a:spcBef>
                        <a:spcAft>
                          <a:spcPts val="1200"/>
                        </a:spcAft>
                      </a:pPr>
                      <a:r>
                        <a:rPr lang="en-US" sz="2000" dirty="0">
                          <a:latin typeface="Calibri" panose="020F0502020204030204" pitchFamily="34" charset="0"/>
                          <a:cs typeface="Calibri" panose="020F0502020204030204" pitchFamily="34" charset="0"/>
                        </a:rPr>
                        <a:t>No death (Rev. 21:4)</a:t>
                      </a:r>
                    </a:p>
                  </a:txBody>
                  <a:tcPr marL="68580" marR="68580" marT="34290" marB="34290" anchor="ctr"/>
                </a:tc>
                <a:extLst>
                  <a:ext uri="{0D108BD9-81ED-4DB2-BD59-A6C34878D82A}">
                    <a16:rowId xmlns:a16="http://schemas.microsoft.com/office/drawing/2014/main" val="10008"/>
                  </a:ext>
                </a:extLst>
              </a:tr>
              <a:tr h="594360">
                <a:tc>
                  <a:txBody>
                    <a:bodyPr/>
                    <a:lstStyle/>
                    <a:p>
                      <a:pPr>
                        <a:spcBef>
                          <a:spcPts val="1200"/>
                        </a:spcBef>
                        <a:spcAft>
                          <a:spcPts val="1200"/>
                        </a:spcAft>
                      </a:pPr>
                      <a:r>
                        <a:rPr lang="en-US" sz="2000" b="1" u="sng" kern="1200" dirty="0">
                          <a:solidFill>
                            <a:srgbClr val="0000CC"/>
                          </a:solidFill>
                          <a:latin typeface="Calibri" panose="020F0502020204030204" pitchFamily="34" charset="0"/>
                          <a:ea typeface="+mn-ea"/>
                          <a:cs typeface="Calibri" panose="020F0502020204030204" pitchFamily="34" charset="0"/>
                        </a:rPr>
                        <a:t>Sun exists (Isa. 30:26)</a:t>
                      </a:r>
                    </a:p>
                  </a:txBody>
                  <a:tcPr marL="68580" marR="68580" marT="34290" marB="34290" anchor="ctr">
                    <a:solidFill>
                      <a:srgbClr val="FFFFCC"/>
                    </a:solidFill>
                  </a:tcPr>
                </a:tc>
                <a:tc>
                  <a:txBody>
                    <a:bodyPr/>
                    <a:lstStyle/>
                    <a:p>
                      <a:pPr>
                        <a:spcBef>
                          <a:spcPts val="1200"/>
                        </a:spcBef>
                        <a:spcAft>
                          <a:spcPts val="1200"/>
                        </a:spcAft>
                      </a:pPr>
                      <a:r>
                        <a:rPr lang="en-US" sz="2000" b="1" u="sng" kern="1200" dirty="0">
                          <a:solidFill>
                            <a:srgbClr val="0000CC"/>
                          </a:solidFill>
                          <a:latin typeface="Calibri" panose="020F0502020204030204" pitchFamily="34" charset="0"/>
                          <a:ea typeface="+mn-ea"/>
                          <a:cs typeface="Calibri" panose="020F0502020204030204" pitchFamily="34" charset="0"/>
                        </a:rPr>
                        <a:t>No sun (Rev. 21:23; 22:5)</a:t>
                      </a:r>
                    </a:p>
                  </a:txBody>
                  <a:tcPr marL="68580" marR="68580" marT="34290" marB="34290" anchor="ctr">
                    <a:solidFill>
                      <a:srgbClr val="FFFFC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288094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4 Light Before the Sun?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a:t>
            </a:r>
            <a:r>
              <a:rPr lang="en-US" sz="3200" dirty="0">
                <a:solidFill>
                  <a:schemeClr val="tx1"/>
                </a:solidFill>
                <a:effectLst>
                  <a:outerShdw blurRad="38100" dist="38100" dir="2700000" algn="tl">
                    <a:srgbClr val="000000">
                      <a:alpha val="43137"/>
                    </a:srgbClr>
                  </a:outerShdw>
                </a:effectLst>
              </a:rPr>
              <a:t>Gen. 1:3; Gen 1:14-19)</a:t>
            </a:r>
          </a:p>
        </p:txBody>
      </p:sp>
      <p:sp>
        <p:nvSpPr>
          <p:cNvPr id="78851" name="Rectangle 3"/>
          <p:cNvSpPr>
            <a:spLocks noGrp="1" noChangeArrowheads="1"/>
          </p:cNvSpPr>
          <p:nvPr>
            <p:ph type="body" idx="1"/>
          </p:nvPr>
        </p:nvSpPr>
        <p:spPr>
          <a:xfrm>
            <a:off x="304800" y="1946275"/>
            <a:ext cx="5105400" cy="3235325"/>
          </a:xfrm>
        </p:spPr>
        <p:txBody>
          <a:bodyPr/>
          <a:lstStyle/>
          <a:p>
            <a:pPr marL="461963" indent="-461963" algn="just" eaLnBrk="1" hangingPunct="1">
              <a:spcBef>
                <a:spcPts val="0"/>
              </a:spcBef>
              <a:spcAft>
                <a:spcPts val="2400"/>
              </a:spcAft>
              <a:defRPr/>
            </a:pPr>
            <a:r>
              <a:rPr lang="en-US" dirty="0"/>
              <a:t>God can create light independently without the use of a secondary source</a:t>
            </a:r>
          </a:p>
          <a:p>
            <a:pPr marL="461963" indent="-461963" algn="just" eaLnBrk="1" hangingPunct="1">
              <a:spcBef>
                <a:spcPts val="0"/>
              </a:spcBef>
              <a:spcAft>
                <a:spcPts val="2400"/>
              </a:spcAft>
              <a:defRPr/>
            </a:pPr>
            <a:r>
              <a:rPr lang="en-US" dirty="0"/>
              <a:t>Revelation 21:23; 22:5</a:t>
            </a:r>
          </a:p>
          <a:p>
            <a:pPr marL="461963" indent="-461963" algn="just" eaLnBrk="1" hangingPunct="1">
              <a:spcBef>
                <a:spcPts val="0"/>
              </a:spcBef>
              <a:spcAft>
                <a:spcPts val="2400"/>
              </a:spcAft>
              <a:defRPr/>
            </a:pPr>
            <a:r>
              <a:rPr lang="en-US" b="1" u="sng" dirty="0">
                <a:solidFill>
                  <a:srgbClr val="FFFFCC"/>
                </a:solidFill>
              </a:rPr>
              <a:t>Deuteronomy 4:19</a:t>
            </a:r>
          </a:p>
        </p:txBody>
      </p:sp>
      <p:pic>
        <p:nvPicPr>
          <p:cNvPr id="2" name="Picture 1">
            <a:extLst>
              <a:ext uri="{FF2B5EF4-FFF2-40B4-BE49-F238E27FC236}">
                <a16:creationId xmlns:a16="http://schemas.microsoft.com/office/drawing/2014/main" id="{B0E89599-D8FC-48C4-A298-699DF71DE7DB}"/>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1084299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Deuteronomy 4:19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beware not to lift up your eyes to heaven and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and the moon and the stars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host of heaven, and be drawn away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worship them and serve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which the Lord your God has allotted to all the peoples under the whole heaven.”</a:t>
            </a:r>
          </a:p>
        </p:txBody>
      </p:sp>
    </p:spTree>
    <p:extLst>
      <p:ext uri="{BB962C8B-B14F-4D97-AF65-F5344CB8AC3E}">
        <p14:creationId xmlns:p14="http://schemas.microsoft.com/office/powerpoint/2010/main" val="881603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Light only Revealed on Day 4?</a:t>
            </a:r>
          </a:p>
        </p:txBody>
      </p:sp>
      <p:sp>
        <p:nvSpPr>
          <p:cNvPr id="79875" name="Rectangle 1027"/>
          <p:cNvSpPr>
            <a:spLocks noGrp="1" noChangeArrowheads="1"/>
          </p:cNvSpPr>
          <p:nvPr>
            <p:ph type="body" idx="1"/>
          </p:nvPr>
        </p:nvSpPr>
        <p:spPr>
          <a:xfrm>
            <a:off x="0" y="1600200"/>
            <a:ext cx="9144000" cy="4918075"/>
          </a:xfrm>
        </p:spPr>
        <p:txBody>
          <a:bodyPr/>
          <a:lstStyle/>
          <a:p>
            <a:pPr marL="461963" indent="-461963" algn="just" eaLnBrk="1" hangingPunct="1">
              <a:lnSpc>
                <a:spcPct val="90000"/>
              </a:lnSpc>
              <a:spcBef>
                <a:spcPts val="0"/>
              </a:spcBef>
              <a:spcAft>
                <a:spcPts val="2400"/>
              </a:spcAft>
              <a:defRPr/>
            </a:pPr>
            <a:r>
              <a:rPr lang="en-US" dirty="0"/>
              <a:t>Luminaries not created on day 4 but only became visible to someone standing upon the earth?</a:t>
            </a:r>
          </a:p>
          <a:p>
            <a:pPr marL="461963" indent="-461963" algn="just" eaLnBrk="1" hangingPunct="1">
              <a:lnSpc>
                <a:spcPct val="90000"/>
              </a:lnSpc>
              <a:spcBef>
                <a:spcPts val="0"/>
              </a:spcBef>
              <a:spcAft>
                <a:spcPts val="2400"/>
              </a:spcAft>
              <a:defRPr/>
            </a:pPr>
            <a:r>
              <a:rPr lang="en-US" dirty="0"/>
              <a:t>Big bang cosmology indicating that the sun preceded the earth</a:t>
            </a:r>
          </a:p>
          <a:p>
            <a:pPr marL="461963" indent="-461963" algn="just" eaLnBrk="1" hangingPunct="1">
              <a:lnSpc>
                <a:spcPct val="90000"/>
              </a:lnSpc>
              <a:spcBef>
                <a:spcPts val="0"/>
              </a:spcBef>
              <a:spcAft>
                <a:spcPts val="2400"/>
              </a:spcAft>
              <a:defRPr/>
            </a:pPr>
            <a:r>
              <a:rPr lang="en-US" dirty="0"/>
              <a:t>Man not created until day 6</a:t>
            </a:r>
          </a:p>
          <a:p>
            <a:pPr marL="461963" indent="-461963" algn="just" eaLnBrk="1" hangingPunct="1">
              <a:lnSpc>
                <a:spcPct val="90000"/>
              </a:lnSpc>
              <a:spcBef>
                <a:spcPts val="0"/>
              </a:spcBef>
              <a:spcAft>
                <a:spcPts val="2400"/>
              </a:spcAft>
              <a:defRPr/>
            </a:pPr>
            <a:r>
              <a:rPr lang="en-US" i="1" dirty="0" err="1"/>
              <a:t>Asah</a:t>
            </a:r>
            <a:r>
              <a:rPr lang="en-US" dirty="0"/>
              <a:t> = “to show” (Gen 1:16; 24:12) yet </a:t>
            </a:r>
            <a:r>
              <a:rPr lang="en-US" i="1" dirty="0" err="1"/>
              <a:t>asah</a:t>
            </a:r>
            <a:r>
              <a:rPr lang="en-US" dirty="0"/>
              <a:t> (Gen 1:26) and </a:t>
            </a:r>
            <a:r>
              <a:rPr lang="en-US" i="1" dirty="0" err="1"/>
              <a:t>bara</a:t>
            </a:r>
            <a:r>
              <a:rPr lang="en-US" dirty="0"/>
              <a:t> (Gen 1:27)</a:t>
            </a:r>
          </a:p>
          <a:p>
            <a:pPr marL="461963" indent="-461963" algn="just" eaLnBrk="1" hangingPunct="1">
              <a:lnSpc>
                <a:spcPct val="90000"/>
              </a:lnSpc>
              <a:spcBef>
                <a:spcPts val="0"/>
              </a:spcBef>
              <a:spcAft>
                <a:spcPts val="2400"/>
              </a:spcAft>
              <a:defRPr/>
            </a:pPr>
            <a:r>
              <a:rPr lang="en-US" i="1" dirty="0" err="1"/>
              <a:t>Raah</a:t>
            </a:r>
            <a:r>
              <a:rPr lang="en-US" dirty="0"/>
              <a:t> = “Appear” (Gen 1:9)</a:t>
            </a:r>
          </a:p>
        </p:txBody>
      </p:sp>
      <p:pic>
        <p:nvPicPr>
          <p:cNvPr id="2" name="Picture 1">
            <a:extLst>
              <a:ext uri="{FF2B5EF4-FFF2-40B4-BE49-F238E27FC236}">
                <a16:creationId xmlns:a16="http://schemas.microsoft.com/office/drawing/2014/main" id="{295A80AA-D9C1-4907-9A60-416E13D6C3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3600" dirty="0">
                <a:solidFill>
                  <a:schemeClr val="tx2"/>
                </a:solidFill>
                <a:ea typeface="+mj-ea"/>
                <a:cs typeface="+mj-cs"/>
              </a:rPr>
              <a:t>Days of Revelation?</a:t>
            </a:r>
          </a:p>
          <a:p>
            <a:pPr marL="0" indent="0" algn="ctr">
              <a:spcBef>
                <a:spcPts val="0"/>
              </a:spcBef>
              <a:spcAft>
                <a:spcPts val="1200"/>
              </a:spcAft>
              <a:buNone/>
              <a:defRPr/>
            </a:pPr>
            <a:r>
              <a:rPr lang="en-US" sz="3600" dirty="0">
                <a:solidFill>
                  <a:schemeClr val="tx2"/>
                </a:solidFill>
                <a:ea typeface="+mj-ea"/>
                <a:cs typeface="+mj-cs"/>
              </a:rPr>
              <a:t>Gen 1:26-27</a:t>
            </a:r>
          </a:p>
          <a:p>
            <a:pPr marL="0" indent="0" algn="just">
              <a:spcBef>
                <a:spcPts val="0"/>
              </a:spcBef>
              <a:spcAft>
                <a:spcPts val="1200"/>
              </a:spcAft>
              <a:buNone/>
              <a:defRPr/>
            </a:pPr>
            <a:r>
              <a:rPr lang="en-US" sz="2750" baseline="30000" dirty="0">
                <a:effectLst/>
              </a:rPr>
              <a:t>26</a:t>
            </a:r>
            <a:r>
              <a:rPr lang="en-US" sz="3000" dirty="0"/>
              <a:t> Then God said, “Let Us </a:t>
            </a:r>
            <a:r>
              <a:rPr lang="en-US" sz="3000" b="1" u="sng" dirty="0">
                <a:solidFill>
                  <a:srgbClr val="FFFFCC"/>
                </a:solidFill>
              </a:rPr>
              <a:t>make  (</a:t>
            </a:r>
            <a:r>
              <a:rPr lang="en-US" sz="3000" b="1" i="1" u="sng" dirty="0" err="1">
                <a:solidFill>
                  <a:srgbClr val="FFFFCC"/>
                </a:solidFill>
              </a:rPr>
              <a:t>asah</a:t>
            </a:r>
            <a:r>
              <a:rPr lang="en-US" sz="3000" b="1" u="sng" dirty="0">
                <a:solidFill>
                  <a:srgbClr val="FFFFCC"/>
                </a:solidFill>
              </a:rPr>
              <a:t>)</a:t>
            </a:r>
            <a:r>
              <a:rPr lang="en-US" sz="3000" dirty="0"/>
              <a:t> man in Our image, according to Our likeness; and let them rule over the fish of the sea and over the birds of the sky and over the cattle and over all the earth, and over every creeping thing that creeps on the earth.” </a:t>
            </a:r>
            <a:r>
              <a:rPr lang="en-US" sz="2750" baseline="30000" dirty="0">
                <a:effectLst/>
              </a:rPr>
              <a:t>27</a:t>
            </a:r>
            <a:r>
              <a:rPr lang="en-US" sz="3000" dirty="0"/>
              <a:t> God created man in His own image, in the image of God He </a:t>
            </a:r>
            <a:r>
              <a:rPr lang="en-US" sz="3000" b="1" u="sng" dirty="0">
                <a:solidFill>
                  <a:srgbClr val="FFFFCC"/>
                </a:solidFill>
              </a:rPr>
              <a:t>created (</a:t>
            </a:r>
            <a:r>
              <a:rPr lang="en-US" sz="3000" b="1" i="1" u="sng" dirty="0">
                <a:solidFill>
                  <a:srgbClr val="FFFFCC"/>
                </a:solidFill>
              </a:rPr>
              <a:t>bara</a:t>
            </a:r>
            <a:r>
              <a:rPr lang="en-US" sz="3000" b="1" u="sng" dirty="0">
                <a:solidFill>
                  <a:srgbClr val="FFFFCC"/>
                </a:solidFill>
              </a:rPr>
              <a:t>) </a:t>
            </a:r>
            <a:r>
              <a:rPr lang="en-US" sz="3000" dirty="0"/>
              <a:t>him; male and female He created them.</a:t>
            </a:r>
          </a:p>
        </p:txBody>
      </p:sp>
    </p:spTree>
    <p:extLst>
      <p:ext uri="{BB962C8B-B14F-4D97-AF65-F5344CB8AC3E}">
        <p14:creationId xmlns:p14="http://schemas.microsoft.com/office/powerpoint/2010/main" val="1982571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Beginning of the Hebrew race (Gen.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b="1" u="sng" dirty="0">
                <a:solidFill>
                  <a:srgbClr val="FFFFCC"/>
                </a:solidFill>
              </a:rPr>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079260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b="1" u="sng" dirty="0">
                <a:solidFill>
                  <a:srgbClr val="FFFFCC"/>
                </a:solidFill>
              </a:rPr>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57412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b="1" u="sng" dirty="0">
                <a:solidFill>
                  <a:srgbClr val="FFFFCC"/>
                </a:solidFill>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latin typeface="Calibri" panose="020F0502020204030204" pitchFamily="34" charset="0"/>
                <a:cs typeface="Calibri" panose="020F0502020204030204" pitchFamily="34" charset="0"/>
              </a:rPr>
              <a:t>Key Issues in Genesis 1</a:t>
            </a:r>
            <a:endParaRPr lang="en-US" altLang="en-US" sz="3600"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52225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b="1" u="sng" dirty="0">
                <a:solidFill>
                  <a:srgbClr val="FFFFCC"/>
                </a:solidFill>
              </a:rPr>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713241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b="1" u="sng" dirty="0">
                <a:solidFill>
                  <a:srgbClr val="FFFFCC"/>
                </a:solidFill>
              </a:rPr>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22277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DCB619-6A0A-42FE-90CC-244D5A814A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1443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F1BDF1-8DBC-40CB-BE6D-B970F2393C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a:t>
            </a:r>
            <a:r>
              <a:rPr lang="en-US" sz="2800" b="1" u="sng" dirty="0">
                <a:solidFill>
                  <a:srgbClr val="FFFFCC"/>
                </a:solidFill>
                <a:latin typeface="Calibri" panose="020F0502020204030204" pitchFamily="34" charset="0"/>
              </a:rPr>
              <a:t>Our</a:t>
            </a:r>
            <a:r>
              <a:rPr lang="en-US" sz="2800" dirty="0">
                <a:latin typeface="Calibri" panose="020F0502020204030204" pitchFamily="34" charset="0"/>
              </a:rPr>
              <a:t> image, according to </a:t>
            </a:r>
            <a:r>
              <a:rPr lang="en-US" sz="2800" b="1" u="sng" dirty="0">
                <a:solidFill>
                  <a:srgbClr val="FFFFCC"/>
                </a:solidFill>
                <a:latin typeface="Calibri" panose="020F0502020204030204" pitchFamily="34" charset="0"/>
              </a:rPr>
              <a:t>Our</a:t>
            </a:r>
            <a:r>
              <a:rPr lang="en-US" sz="2800" dirty="0">
                <a:latin typeface="Calibri" panose="020F0502020204030204" pitchFamily="34" charset="0"/>
              </a:rPr>
              <a:t>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234319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Creation (1-2)</a:t>
            </a:r>
          </a:p>
          <a:p>
            <a:pPr marL="914400" lvl="1" indent="-457200" eaLnBrk="1" hangingPunct="1">
              <a:spcBef>
                <a:spcPts val="0"/>
              </a:spcBef>
              <a:spcAft>
                <a:spcPts val="3000"/>
              </a:spcAft>
              <a:buSzPct val="100000"/>
              <a:buFont typeface="+mj-lt"/>
              <a:buAutoNum type="alphaUcPeriod"/>
              <a:defRPr/>
            </a:pPr>
            <a:r>
              <a:rPr lang="en-US" dirty="0"/>
              <a:t>Fall (3-5)</a:t>
            </a:r>
          </a:p>
          <a:p>
            <a:pPr marL="914400" lvl="1" indent="-457200" eaLnBrk="1" hangingPunct="1">
              <a:spcBef>
                <a:spcPts val="0"/>
              </a:spcBef>
              <a:spcAft>
                <a:spcPts val="3000"/>
              </a:spcAft>
              <a:buSzPct val="100000"/>
              <a:buFont typeface="+mj-lt"/>
              <a:buAutoNum type="alphaUcPeriod"/>
              <a:defRPr/>
            </a:pPr>
            <a:r>
              <a:rPr lang="en-US" dirty="0"/>
              <a:t>Flood (6-9)</a:t>
            </a:r>
          </a:p>
          <a:p>
            <a:pPr marL="914400" lvl="1" indent="-457200" eaLnBrk="1" hangingPunct="1">
              <a:spcBef>
                <a:spcPts val="0"/>
              </a:spcBef>
              <a:spcAft>
                <a:spcPts val="3000"/>
              </a:spcAft>
              <a:buSzPct val="100000"/>
              <a:buFont typeface="+mj-lt"/>
              <a:buAutoNum type="alphaUcPeriod"/>
              <a:defRPr/>
            </a:pPr>
            <a:r>
              <a:rPr lang="en-US" dirty="0"/>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873125"/>
          </a:xfrm>
        </p:spPr>
        <p:txBody>
          <a:bodyPr/>
          <a:lstStyle/>
          <a:p>
            <a:pPr algn="ctr" eaLnBrk="1" hangingPunct="1"/>
            <a:r>
              <a:rPr lang="en-US" sz="3600" dirty="0">
                <a:effectLst>
                  <a:outerShdw blurRad="38100" dist="38100" dir="2700000" algn="tl">
                    <a:srgbClr val="000000">
                      <a:alpha val="43137"/>
                    </a:srgbClr>
                  </a:outerShdw>
                </a:effectLst>
              </a:rPr>
              <a:t>Trinitarianism in Genesis</a:t>
            </a:r>
          </a:p>
        </p:txBody>
      </p:sp>
      <p:sp>
        <p:nvSpPr>
          <p:cNvPr id="40963" name="Rectangle 3"/>
          <p:cNvSpPr>
            <a:spLocks noGrp="1" noChangeArrowheads="1"/>
          </p:cNvSpPr>
          <p:nvPr>
            <p:ph type="body" idx="1"/>
          </p:nvPr>
        </p:nvSpPr>
        <p:spPr>
          <a:xfrm>
            <a:off x="280769" y="1849438"/>
            <a:ext cx="2614831" cy="315912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1:26</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3:22</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Isa 6:8</a:t>
            </a:r>
          </a:p>
        </p:txBody>
      </p:sp>
      <p:pic>
        <p:nvPicPr>
          <p:cNvPr id="2" name="Picture 1">
            <a:extLst>
              <a:ext uri="{FF2B5EF4-FFF2-40B4-BE49-F238E27FC236}">
                <a16:creationId xmlns:a16="http://schemas.microsoft.com/office/drawing/2014/main" id="{83D7980E-0B14-4AE5-B20F-379168F7E9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1600200"/>
            <a:ext cx="5358031"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1352953" y="152810"/>
            <a:ext cx="6438095" cy="6552381"/>
          </a:xfrm>
          <a:prstGeom prst="rect">
            <a:avLst/>
          </a:prstGeom>
        </p:spPr>
      </p:pic>
    </p:spTree>
    <p:extLst>
      <p:ext uri="{BB962C8B-B14F-4D97-AF65-F5344CB8AC3E}">
        <p14:creationId xmlns:p14="http://schemas.microsoft.com/office/powerpoint/2010/main" val="254326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a:t>
            </a:r>
            <a:r>
              <a:rPr lang="en-US" sz="2800" b="1" u="sng" dirty="0">
                <a:solidFill>
                  <a:srgbClr val="FFFFCC"/>
                </a:solidFill>
                <a:latin typeface="Calibri" panose="020F0502020204030204" pitchFamily="34" charset="0"/>
              </a:rPr>
              <a:t>image</a:t>
            </a:r>
            <a:r>
              <a:rPr lang="en-US" sz="2800" dirty="0">
                <a:latin typeface="Calibri" panose="020F0502020204030204" pitchFamily="34" charset="0"/>
              </a:rPr>
              <a:t>, according to Our </a:t>
            </a:r>
            <a:r>
              <a:rPr lang="en-US" sz="2800" b="1" u="sng" dirty="0">
                <a:solidFill>
                  <a:srgbClr val="FFFFCC"/>
                </a:solidFill>
                <a:latin typeface="Calibri" panose="020F0502020204030204" pitchFamily="34" charset="0"/>
              </a:rPr>
              <a:t>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a:t>
            </a:r>
            <a:r>
              <a:rPr lang="en-US" sz="2800" b="1" u="sng" dirty="0">
                <a:solidFill>
                  <a:srgbClr val="FFFFCC"/>
                </a:solidFill>
                <a:latin typeface="Calibri" panose="020F0502020204030204" pitchFamily="34" charset="0"/>
              </a:rPr>
              <a:t>His own image</a:t>
            </a:r>
            <a:r>
              <a:rPr lang="en-US" sz="2800" dirty="0">
                <a:latin typeface="Calibri" panose="020F0502020204030204" pitchFamily="34" charset="0"/>
              </a:rPr>
              <a:t>, in the </a:t>
            </a:r>
            <a:r>
              <a:rPr lang="en-US" sz="2800" b="1" u="sng" dirty="0">
                <a:solidFill>
                  <a:srgbClr val="FFFFCC"/>
                </a:solidFill>
                <a:latin typeface="Calibri" panose="020F0502020204030204" pitchFamily="34" charset="0"/>
              </a:rPr>
              <a:t>image of God</a:t>
            </a:r>
            <a:r>
              <a:rPr lang="en-US" sz="2800" dirty="0">
                <a:latin typeface="Calibri" panose="020F0502020204030204" pitchFamily="34" charset="0"/>
              </a:rPr>
              <a:t>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84075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a:t>
            </a:r>
            <a:r>
              <a:rPr lang="en-US" sz="2800" b="1" u="sng" dirty="0">
                <a:solidFill>
                  <a:srgbClr val="FFFFCC"/>
                </a:solidFill>
                <a:latin typeface="Calibri" panose="020F0502020204030204" pitchFamily="34" charset="0"/>
              </a:rPr>
              <a:t>male and female</a:t>
            </a:r>
            <a:r>
              <a:rPr lang="en-US" sz="2800" dirty="0">
                <a:latin typeface="Calibri" panose="020F0502020204030204" pitchFamily="34" charset="0"/>
              </a:rPr>
              <a:t>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401513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b="1" u="sng" dirty="0">
                <a:solidFill>
                  <a:srgbClr val="FFFFCC"/>
                </a:solidFill>
              </a:rPr>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62515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663330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b="1" u="sng" dirty="0">
                <a:solidFill>
                  <a:srgbClr val="FFFFCC"/>
                </a:solidFill>
              </a:rPr>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72626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423667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524000"/>
            <a:ext cx="9144000" cy="4876800"/>
          </a:xfrm>
        </p:spPr>
        <p:txBody>
          <a:bodyPr/>
          <a:lstStyle/>
          <a:p>
            <a:pPr marL="0" indent="0" algn="just" eaLnBrk="1" hangingPunct="1">
              <a:buFontTx/>
              <a:buNone/>
              <a:defRPr/>
            </a:pPr>
            <a:r>
              <a:rPr lang="en-US" sz="3000" dirty="0"/>
              <a:t>“Why is an earthly kingdom necessary? Did He not receive His inheritance when He was raised and exalted in heaven?  Is not His present rule His inheritance? Why does there need to be an earthly kingdom?  Because He must be triumphant in the same arena where His was seemingly defeated.  His rejection by the rulers of this world was on this earth (1  Cor. 2:8). His exaltation must also be on this earth. And so it shall be when He comes again to rule this world in righteousness.  He has waited long for His inheritance; soon He shall receive it.”</a:t>
            </a:r>
          </a:p>
        </p:txBody>
      </p:sp>
      <p:pic>
        <p:nvPicPr>
          <p:cNvPr id="65540" name="Picture 4"/>
          <p:cNvPicPr>
            <a:picLocks noChangeAspect="1" noChangeArrowheads="1"/>
          </p:cNvPicPr>
          <p:nvPr/>
        </p:nvPicPr>
        <p:blipFill>
          <a:blip r:embed="rId2" cstate="print"/>
          <a:srcRect/>
          <a:stretch>
            <a:fillRect/>
          </a:stretch>
        </p:blipFill>
        <p:spPr bwMode="auto">
          <a:xfrm>
            <a:off x="83820" y="45720"/>
            <a:ext cx="90678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917C18D2-7C06-43DF-AEA1-0D4E1FD6C76E}"/>
              </a:ext>
            </a:extLst>
          </p:cNvPr>
          <p:cNvSpPr/>
          <p:nvPr/>
        </p:nvSpPr>
        <p:spPr>
          <a:xfrm>
            <a:off x="2286000" y="203537"/>
            <a:ext cx="4572000" cy="1015663"/>
          </a:xfrm>
          <a:prstGeom prst="rect">
            <a:avLst/>
          </a:prstGeom>
        </p:spPr>
        <p:txBody>
          <a:bodyPr>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Ryrie</a:t>
            </a:r>
          </a:p>
          <a:p>
            <a:pPr algn="ctr"/>
            <a:r>
              <a:rPr lang="en-US" sz="2000" i="1" dirty="0">
                <a:effectLst>
                  <a:outerShdw blurRad="38100" dist="38100" dir="2700000" algn="tl">
                    <a:srgbClr val="000000"/>
                  </a:outerShdw>
                </a:effectLst>
                <a:latin typeface="Calibri" panose="020F0502020204030204" pitchFamily="34" charset="0"/>
                <a:cs typeface="+mn-cs"/>
              </a:rPr>
              <a:t>Basic Theology</a:t>
            </a:r>
            <a:r>
              <a:rPr lang="en-US" dirty="0"/>
              <a:t>. </a:t>
            </a:r>
            <a:r>
              <a:rPr lang="en-US" sz="2000" dirty="0">
                <a:effectLst>
                  <a:outerShdw blurRad="38100" dist="38100" dir="2700000" algn="tl">
                    <a:srgbClr val="000000"/>
                  </a:outerShdw>
                </a:effectLst>
                <a:latin typeface="Calibri" panose="020F0502020204030204" pitchFamily="34" charset="0"/>
                <a:cs typeface="+mn-cs"/>
              </a:rPr>
              <a:t>Page 511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p>
        </p:txBody>
      </p:sp>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 </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a:stretch>
            <a:fillRect/>
          </a:stretch>
        </p:blipFill>
        <p:spPr>
          <a:xfrm>
            <a:off x="2958353" y="3962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t>J. Dwight Pentecost</a:t>
            </a:r>
            <a:br>
              <a:rPr lang="en-US" sz="3600" dirty="0"/>
            </a:br>
            <a:r>
              <a:rPr lang="en-US" sz="2000" i="1" kern="1200" dirty="0">
                <a:solidFill>
                  <a:schemeClr val="tx1"/>
                </a:solidFill>
                <a:effectLst>
                  <a:outerShdw blurRad="38100" dist="38100" dir="2700000" algn="tl">
                    <a:srgbClr val="000000"/>
                  </a:outerShdw>
                </a:effectLst>
                <a:ea typeface="+mn-ea"/>
                <a:cs typeface="+mn-cs"/>
              </a:rPr>
              <a:t>Thy kingdom Come, </a:t>
            </a:r>
            <a:r>
              <a:rPr lang="en-US" sz="2000" kern="1200" dirty="0">
                <a:solidFill>
                  <a:schemeClr val="tx1"/>
                </a:solidFill>
                <a:effectLst>
                  <a:outerShdw blurRad="38100" dist="38100" dir="2700000" algn="tl">
                    <a:srgbClr val="000000"/>
                  </a:outerShdw>
                </a:effectLst>
                <a:ea typeface="+mn-ea"/>
                <a:cs typeface="+mn-cs"/>
              </a:rPr>
              <a:t>Page 316</a:t>
            </a:r>
          </a:p>
        </p:txBody>
      </p:sp>
      <p:sp>
        <p:nvSpPr>
          <p:cNvPr id="16387" name="Rectangle 3"/>
          <p:cNvSpPr>
            <a:spLocks noGrp="1" noChangeArrowheads="1"/>
          </p:cNvSpPr>
          <p:nvPr>
            <p:ph type="body" idx="1"/>
          </p:nvPr>
        </p:nvSpPr>
        <p:spPr>
          <a:xfrm>
            <a:off x="0" y="1524000"/>
            <a:ext cx="9144000" cy="4038600"/>
          </a:xfrm>
        </p:spPr>
        <p:txBody>
          <a:bodyPr/>
          <a:lstStyle/>
          <a:p>
            <a:pPr marL="0" indent="0" algn="just">
              <a:buFontTx/>
              <a:buNone/>
              <a:defRPr/>
            </a:pPr>
            <a:r>
              <a:rPr lang="en-US" i="1" dirty="0"/>
              <a:t>“</a:t>
            </a:r>
            <a:r>
              <a:rPr lang="en-US" dirty="0">
                <a:effectLst/>
              </a:rPr>
              <a:t>Apart from the reign of Christ…here on earth…And apart from this rule, God’s purpose for man would never be brought to conclusion. God’s purpose for the earth would be unrealized and the problem generated by Satan’s rebellion would never be resolved. Thus the physical, literal reign of Christ on the earth is </a:t>
            </a:r>
            <a:r>
              <a:rPr lang="en-US" i="1" dirty="0">
                <a:effectLst/>
              </a:rPr>
              <a:t>a theological and biblical necessity</a:t>
            </a:r>
            <a:r>
              <a:rPr lang="en-US" dirty="0">
                <a:effectLst/>
              </a:rPr>
              <a:t>—unless Satan is victorious over God</a:t>
            </a:r>
            <a:r>
              <a:rPr lang="en-US" i="1" dirty="0"/>
              <a:t>.”</a:t>
            </a:r>
          </a:p>
        </p:txBody>
      </p:sp>
      <p:pic>
        <p:nvPicPr>
          <p:cNvPr id="1026" name="Picture 2" descr="Image result for j. dwight pentecost"/>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00" y="76200"/>
            <a:ext cx="109728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51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t>Mark Hitchcock</a:t>
            </a:r>
            <a:br>
              <a:rPr lang="en-US" sz="3600" dirty="0"/>
            </a:br>
            <a:r>
              <a:rPr lang="en-US" sz="2000" i="1" kern="1200" dirty="0">
                <a:solidFill>
                  <a:schemeClr val="tx1"/>
                </a:solidFill>
                <a:effectLst>
                  <a:outerShdw blurRad="38100" dist="38100" dir="2700000" algn="tl">
                    <a:srgbClr val="000000"/>
                  </a:outerShdw>
                </a:effectLst>
                <a:ea typeface="+mn-ea"/>
                <a:cs typeface="+mn-cs"/>
              </a:rPr>
              <a:t>The End, </a:t>
            </a:r>
            <a:r>
              <a:rPr lang="en-US" sz="2000" kern="1200" dirty="0">
                <a:solidFill>
                  <a:schemeClr val="tx1"/>
                </a:solidFill>
                <a:effectLst>
                  <a:outerShdw blurRad="38100" dist="38100" dir="2700000" algn="tl">
                    <a:srgbClr val="000000"/>
                  </a:outerShdw>
                </a:effectLst>
                <a:ea typeface="+mn-ea"/>
                <a:cs typeface="+mn-cs"/>
              </a:rPr>
              <a:t>Page 421-22</a:t>
            </a:r>
          </a:p>
        </p:txBody>
      </p:sp>
      <p:sp>
        <p:nvSpPr>
          <p:cNvPr id="16387" name="Rectangle 3"/>
          <p:cNvSpPr>
            <a:spLocks noGrp="1" noChangeArrowheads="1"/>
          </p:cNvSpPr>
          <p:nvPr>
            <p:ph type="body" idx="1"/>
          </p:nvPr>
        </p:nvSpPr>
        <p:spPr>
          <a:xfrm>
            <a:off x="0" y="1371600"/>
            <a:ext cx="9144000" cy="4876800"/>
          </a:xfrm>
        </p:spPr>
        <p:txBody>
          <a:bodyPr/>
          <a:lstStyle/>
          <a:p>
            <a:pPr marL="0" indent="0" algn="just">
              <a:buFontTx/>
              <a:buNone/>
              <a:defRPr/>
            </a:pPr>
            <a:r>
              <a:rPr lang="en-US" sz="2800" i="1" dirty="0"/>
              <a:t>“</a:t>
            </a:r>
            <a:r>
              <a:rPr lang="en-US" sz="2800" dirty="0" err="1"/>
              <a:t>Johahn</a:t>
            </a:r>
            <a:r>
              <a:rPr lang="en-US" sz="2800" dirty="0"/>
              <a:t> Sebastian Bach sometimes slept more than he should have. His children had a unique way of waking him up. They would go to the piano and begin to play a composition. When they would get to the last note, they would stop. They wouldn't play the last note. It worked like a charm, and it would always wake him up. He would get up from his sleep, go to the piano, and play the final chord. He couldn't stand to leave it hanging there incomplete – unfinished. In the same way today, we are all waiting for the last note on the final page of God's song of victory. God will not leave His grand composition without striking the final note. That final note is the messianic Kingdom of Jesus Christ</a:t>
            </a:r>
            <a:r>
              <a:rPr lang="en-US" sz="2800" i="1" dirty="0"/>
              <a:t>.”</a:t>
            </a:r>
          </a:p>
        </p:txBody>
      </p:sp>
      <p:pic>
        <p:nvPicPr>
          <p:cNvPr id="2" name="Picture 1">
            <a:extLst>
              <a:ext uri="{FF2B5EF4-FFF2-40B4-BE49-F238E27FC236}">
                <a16:creationId xmlns:a16="http://schemas.microsoft.com/office/drawing/2014/main" id="{7D95D4AC-E093-4400-A3CE-8869154F62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77"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305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b="1" u="sng" dirty="0">
                <a:solidFill>
                  <a:srgbClr val="FFFFCC"/>
                </a:solidFill>
              </a:rPr>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5037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‘Behold, I have given you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that is on the surface of all the earth, and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fruit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it shall be food for you;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every beast of the earth and to every bird of the sky and to every thing that moves on the earth which has life, I have given every green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food’; and it was so.”</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34541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282537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244404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9:3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 moving thing that is alive shall be food for you; I give all to you, as I gave the green plant.”</a:t>
            </a:r>
          </a:p>
        </p:txBody>
      </p:sp>
      <p:pic>
        <p:nvPicPr>
          <p:cNvPr id="4" name="Picture 3">
            <a:extLst>
              <a:ext uri="{FF2B5EF4-FFF2-40B4-BE49-F238E27FC236}">
                <a16:creationId xmlns:a16="http://schemas.microsoft.com/office/drawing/2014/main" id="{B230EA1E-D217-4101-BD8F-0931646E2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357206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b="1" u="sng" dirty="0">
                <a:solidFill>
                  <a:srgbClr val="FFFFCC"/>
                </a:solidFill>
              </a:rPr>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74345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58049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329041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dirty="0"/>
              <a:t>Creation week (Gen 1:3</a:t>
            </a:r>
            <a:r>
              <a:rPr lang="en-US" sz="2600" dirty="0">
                <a:cs typeface="Calibri" panose="020F0502020204030204" pitchFamily="34" charset="0"/>
                <a:sym typeface="Symbol" pitchFamily="18" charset="2"/>
              </a:rPr>
              <a:t>–</a:t>
            </a:r>
            <a:r>
              <a:rPr lang="en-US" sz="2600" dirty="0"/>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700" dirty="0">
                <a:effectLst>
                  <a:outerShdw blurRad="38100" dist="38100" dir="2700000" algn="tl">
                    <a:srgbClr val="000000">
                      <a:alpha val="43137"/>
                    </a:srgbClr>
                  </a:outerShdw>
                </a:effectLst>
                <a:latin typeface="Calibri" panose="020F0502020204030204" pitchFamily="34" charset="0"/>
              </a:rPr>
              <a:t>“When did Satan fall away from God? We noted earlier that sin was nonexistent in every part of God‘s creation, including the angels, through the end of the sixth or final day of creation (Gen. 1:31). Satan‘s fall therefore took place after the end of creation. However, Satan was evil by the time he came to earth to tempt man to fall away from God (Gen. 3). These things prompt the conclusion that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Satan‘s fall took place in the interval between the end of creation and the fall of man</a:t>
            </a:r>
            <a:r>
              <a:rPr lang="en-US" sz="2700" dirty="0">
                <a:effectLst>
                  <a:outerShdw blurRad="38100" dist="38100" dir="2700000" algn="tl">
                    <a:srgbClr val="000000">
                      <a:alpha val="43137"/>
                    </a:srgbClr>
                  </a:outerShdw>
                </a:effectLst>
                <a:latin typeface="Calibri" panose="020F0502020204030204" pitchFamily="34" charset="0"/>
              </a:rPr>
              <a:t>. How long was the interval? It must have been quite short because when God created the first man and woman, he commanded them to be fruitful and multiply through procreation (Gen. 1:27–28), but there was no human conception until after the fall of man (Gen. 4:1).”</a:t>
            </a:r>
            <a:endParaRPr lang="en-US" sz="2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Renald Showers,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82-83.</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53401" y="76200"/>
            <a:ext cx="914400" cy="102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1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b="1" u="sng" dirty="0">
                <a:solidFill>
                  <a:srgbClr val="FFFFCC"/>
                </a:solidFill>
              </a:rPr>
              <a:t>Seventh day 2:1-3</a:t>
            </a:r>
            <a:r>
              <a:rPr lang="en-US" sz="2600" dirty="0"/>
              <a:t>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816765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hosts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seventh day God completed His work which He had done, and He rested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rested from all His work which God had created and made.”</a:t>
            </a:r>
          </a:p>
        </p:txBody>
      </p:sp>
    </p:spTree>
    <p:extLst>
      <p:ext uri="{BB962C8B-B14F-4D97-AF65-F5344CB8AC3E}">
        <p14:creationId xmlns:p14="http://schemas.microsoft.com/office/powerpoint/2010/main" val="291082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a:t>
            </a:r>
            <a:r>
              <a:rPr lang="en-US" altLang="en-US" sz="2800" b="1" u="sng" dirty="0">
                <a:solidFill>
                  <a:srgbClr val="FFFFCC"/>
                </a:solidFill>
                <a:cs typeface="Calibri" panose="020F0502020204030204" pitchFamily="34" charset="0"/>
              </a:rPr>
              <a:t>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Issues in Genesis 1</a:t>
            </a:r>
            <a:endParaRPr lang="en-US" alt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142198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hosts.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seventh day God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work which He had done, and 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all His work which God had created and made.”</a:t>
            </a:r>
          </a:p>
        </p:txBody>
      </p:sp>
    </p:spTree>
    <p:extLst>
      <p:ext uri="{BB962C8B-B14F-4D97-AF65-F5344CB8AC3E}">
        <p14:creationId xmlns:p14="http://schemas.microsoft.com/office/powerpoint/2010/main" val="1150530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dirty="0"/>
              <a:t>7</a:t>
            </a:r>
            <a:r>
              <a:rPr lang="en-US" baseline="30000" dirty="0"/>
              <a:t>th</a:t>
            </a:r>
            <a:r>
              <a:rPr lang="en-US" dirty="0"/>
              <a:t>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b="1" u="sng" dirty="0">
                <a:solidFill>
                  <a:srgbClr val="FFFFCC"/>
                </a:solidFill>
              </a:rPr>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dirty="0"/>
              <a:t>7</a:t>
            </a:r>
            <a:r>
              <a:rPr lang="en-US" baseline="30000" dirty="0"/>
              <a:t>th</a:t>
            </a:r>
            <a:r>
              <a:rPr lang="en-US" dirty="0"/>
              <a:t>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3616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b="1" u="sng" dirty="0">
                <a:solidFill>
                  <a:srgbClr val="FFFFCC"/>
                </a:solidFill>
              </a:rPr>
              <a:t>Sabbath pattern (Exod. 20:8-11; 31:15-17)</a:t>
            </a:r>
          </a:p>
          <a:p>
            <a:pPr marL="461963" indent="-461963" algn="just" eaLnBrk="1" hangingPunct="1">
              <a:lnSpc>
                <a:spcPct val="90000"/>
              </a:lnSpc>
              <a:spcBef>
                <a:spcPts val="0"/>
              </a:spcBef>
              <a:spcAft>
                <a:spcPts val="2400"/>
              </a:spcAft>
              <a:defRPr/>
            </a:pPr>
            <a:r>
              <a:rPr lang="en-US" dirty="0"/>
              <a:t>7</a:t>
            </a:r>
            <a:r>
              <a:rPr lang="en-US" baseline="30000" dirty="0"/>
              <a:t>th</a:t>
            </a:r>
            <a:r>
              <a:rPr lang="en-US" dirty="0"/>
              <a:t>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66046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Exodus 20:8-11</a:t>
            </a:r>
          </a:p>
          <a:p>
            <a:pPr marL="0" indent="0" algn="just">
              <a:spcBef>
                <a:spcPts val="0"/>
              </a:spcBef>
              <a:spcAft>
                <a:spcPts val="1200"/>
              </a:spcAft>
              <a:buNone/>
              <a:defRPr/>
            </a:pPr>
            <a:r>
              <a:rPr lang="en-US" sz="3000" i="0" baseline="30000" dirty="0">
                <a:effectLst/>
                <a:latin typeface="system-ui"/>
              </a:rPr>
              <a:t>8 </a:t>
            </a:r>
            <a:r>
              <a:rPr lang="en-US" sz="3000" i="0" dirty="0">
                <a:effectLst/>
                <a:latin typeface="system-ui"/>
              </a:rPr>
              <a:t>“Remember the sabbath day, to keep it holy. </a:t>
            </a:r>
            <a:r>
              <a:rPr lang="en-US" sz="3000" i="0" baseline="30000" dirty="0">
                <a:effectLst/>
                <a:latin typeface="system-ui"/>
              </a:rPr>
              <a:t>9 </a:t>
            </a:r>
            <a:r>
              <a:rPr lang="en-US" sz="3000" i="0" dirty="0">
                <a:effectLst/>
                <a:latin typeface="system-ui"/>
              </a:rPr>
              <a:t>Six days you shall labor and do all your work, </a:t>
            </a:r>
            <a:r>
              <a:rPr lang="en-US" sz="3000" i="0" baseline="30000" dirty="0">
                <a:effectLst/>
                <a:latin typeface="system-ui"/>
              </a:rPr>
              <a:t>10 </a:t>
            </a:r>
            <a:r>
              <a:rPr lang="en-US" sz="3000" i="0" dirty="0">
                <a:effectLst/>
                <a:latin typeface="system-ui"/>
              </a:rPr>
              <a:t>but the seventh day is a sabbath of the </a:t>
            </a:r>
            <a:r>
              <a:rPr lang="en-US" sz="3000" i="0" cap="small" dirty="0">
                <a:effectLst/>
                <a:latin typeface="system-ui"/>
              </a:rPr>
              <a:t>Lord</a:t>
            </a:r>
            <a:r>
              <a:rPr lang="en-US" sz="3000" i="0" dirty="0">
                <a:effectLst/>
                <a:latin typeface="system-ui"/>
              </a:rPr>
              <a:t> your God; </a:t>
            </a:r>
            <a:r>
              <a:rPr lang="en-US" sz="3000" i="1" dirty="0">
                <a:effectLst/>
                <a:latin typeface="system-ui"/>
              </a:rPr>
              <a:t>in it</a:t>
            </a:r>
            <a:r>
              <a:rPr lang="en-US" sz="3000" i="0" dirty="0">
                <a:effectLst/>
                <a:latin typeface="system-ui"/>
              </a:rPr>
              <a:t> you shall not do any work, you or your son or your daughter, your male or your female servant or your cattle or your sojourner who stays with you. </a:t>
            </a:r>
            <a:r>
              <a:rPr lang="en-US" sz="3000" i="0" baseline="30000" dirty="0">
                <a:effectLst/>
                <a:latin typeface="system-ui"/>
              </a:rPr>
              <a:t>11 </a:t>
            </a:r>
            <a:r>
              <a:rPr lang="en-US" sz="3000" i="0" dirty="0">
                <a:effectLst/>
                <a:latin typeface="system-ui"/>
              </a:rPr>
              <a:t>For in six days the </a:t>
            </a:r>
            <a:r>
              <a:rPr lang="en-US" sz="3000" i="0" cap="small" dirty="0">
                <a:effectLst/>
                <a:latin typeface="system-ui"/>
              </a:rPr>
              <a:t>Lord</a:t>
            </a:r>
            <a:r>
              <a:rPr lang="en-US" sz="3000" i="0" dirty="0">
                <a:effectLst/>
                <a:latin typeface="system-ui"/>
              </a:rPr>
              <a:t> made the heavens and the earth, the sea and all that is in them, and rested on the seventh day; therefore the </a:t>
            </a:r>
            <a:r>
              <a:rPr lang="en-US" sz="3000" i="0" cap="small" dirty="0">
                <a:effectLst/>
                <a:latin typeface="system-ui"/>
              </a:rPr>
              <a:t>Lord</a:t>
            </a:r>
            <a:r>
              <a:rPr lang="en-US" sz="3000" i="0" dirty="0">
                <a:effectLst/>
                <a:latin typeface="system-ui"/>
              </a:rPr>
              <a:t> blessed the sabbath day and made it holy.”</a:t>
            </a:r>
            <a:endParaRPr lang="en-US" sz="3000" dirty="0"/>
          </a:p>
        </p:txBody>
      </p:sp>
    </p:spTree>
    <p:extLst>
      <p:ext uri="{BB962C8B-B14F-4D97-AF65-F5344CB8AC3E}">
        <p14:creationId xmlns:p14="http://schemas.microsoft.com/office/powerpoint/2010/main" val="202358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Exodus 31:15-17</a:t>
            </a:r>
          </a:p>
          <a:p>
            <a:pPr marL="0" indent="0" algn="just">
              <a:spcBef>
                <a:spcPts val="0"/>
              </a:spcBef>
              <a:buNone/>
            </a:pPr>
            <a:r>
              <a:rPr lang="en-US" sz="3000" baseline="30000" dirty="0">
                <a:effectLst/>
              </a:rPr>
              <a:t>15</a:t>
            </a:r>
            <a:r>
              <a:rPr lang="en-US" sz="3000" dirty="0">
                <a:effectLst/>
              </a:rPr>
              <a:t> ‘For six days work may be done, but on the seventh day there is a sabbath of complete rest, holy to the </a:t>
            </a:r>
            <a:r>
              <a:rPr lang="en-US" sz="3000" cap="small" dirty="0">
                <a:effectLst/>
              </a:rPr>
              <a:t>Lord</a:t>
            </a:r>
            <a:r>
              <a:rPr lang="en-US" sz="3000" dirty="0">
                <a:effectLst/>
              </a:rPr>
              <a:t>; whoever does any work on the sabbath day shall surely be put to death. </a:t>
            </a:r>
            <a:r>
              <a:rPr lang="en-US" sz="3000" baseline="30000" dirty="0">
                <a:effectLst/>
              </a:rPr>
              <a:t>16</a:t>
            </a:r>
            <a:r>
              <a:rPr lang="en-US" sz="3000" dirty="0">
                <a:effectLst/>
              </a:rPr>
              <a:t> ‘So the sons of Israel shall observe the sabbath, to celebrate the sabbath throughout their generations as a perpetual covenant.’ </a:t>
            </a:r>
            <a:r>
              <a:rPr lang="en-US" sz="3000" baseline="30000" dirty="0">
                <a:effectLst/>
              </a:rPr>
              <a:t>17</a:t>
            </a:r>
            <a:r>
              <a:rPr lang="en-US" sz="3000" dirty="0">
                <a:effectLst/>
              </a:rPr>
              <a:t> “It is a sign between Me and the sons of Israel forever; for in six days the </a:t>
            </a:r>
            <a:r>
              <a:rPr lang="en-US" sz="3000" cap="small" dirty="0">
                <a:effectLst/>
              </a:rPr>
              <a:t>Lord</a:t>
            </a:r>
            <a:r>
              <a:rPr lang="en-US" sz="3000" dirty="0">
                <a:effectLst/>
              </a:rPr>
              <a:t> made heaven and earth, but on the seventh day He ceased </a:t>
            </a:r>
            <a:r>
              <a:rPr lang="en-US" sz="3000" i="1" dirty="0">
                <a:effectLst/>
              </a:rPr>
              <a:t>from labor,</a:t>
            </a:r>
            <a:r>
              <a:rPr lang="en-US" sz="3000" dirty="0">
                <a:effectLst/>
              </a:rPr>
              <a:t> and was refreshed.” </a:t>
            </a:r>
          </a:p>
        </p:txBody>
      </p:sp>
    </p:spTree>
    <p:extLst>
      <p:ext uri="{BB962C8B-B14F-4D97-AF65-F5344CB8AC3E}">
        <p14:creationId xmlns:p14="http://schemas.microsoft.com/office/powerpoint/2010/main" val="271457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b="1" u="sng" dirty="0">
                <a:solidFill>
                  <a:srgbClr val="FFFFCC"/>
                </a:solidFill>
              </a:rPr>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dirty="0"/>
              <a:t>Creation week (Gen 1:3</a:t>
            </a:r>
            <a:r>
              <a:rPr lang="en-US" sz="2600" dirty="0">
                <a:cs typeface="Calibri" panose="020F0502020204030204" pitchFamily="34" charset="0"/>
                <a:sym typeface="Symbol" pitchFamily="18" charset="2"/>
              </a:rPr>
              <a:t>–</a:t>
            </a:r>
            <a:r>
              <a:rPr lang="en-US" sz="2600" dirty="0"/>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8122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b="1" u="sng" dirty="0">
                <a:solidFill>
                  <a:srgbClr val="FFFFCC"/>
                </a:solidFill>
              </a:rPr>
              <a:t>7th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06417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rPr>
              <a:t>7th day continues?</a:t>
            </a:r>
          </a:p>
          <a:p>
            <a:pPr marL="862013" lvl="1" indent="-461963" algn="just" eaLnBrk="1" hangingPunct="1">
              <a:lnSpc>
                <a:spcPct val="90000"/>
              </a:lnSpc>
              <a:spcBef>
                <a:spcPts val="0"/>
              </a:spcBef>
              <a:spcAft>
                <a:spcPts val="2400"/>
              </a:spcAft>
              <a:defRPr/>
            </a:pPr>
            <a:r>
              <a:rPr lang="en-US" b="1" u="sng" dirty="0">
                <a:solidFill>
                  <a:srgbClr val="FFFFCC"/>
                </a:solidFill>
              </a:rPr>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5951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rPr>
              <a:t>7th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b="1" u="sng" dirty="0">
                <a:solidFill>
                  <a:srgbClr val="FFFFCC"/>
                </a:solidFill>
              </a:rPr>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750137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rPr>
              <a:t>7th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b="1" u="sng" dirty="0">
                <a:solidFill>
                  <a:srgbClr val="FFFFCC"/>
                </a:solidFill>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660759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hosts.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seventh day</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completed His work which He had done, and He rested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rested from all His work which God had created and made.”</a:t>
            </a:r>
          </a:p>
        </p:txBody>
      </p:sp>
    </p:spTree>
    <p:extLst>
      <p:ext uri="{BB962C8B-B14F-4D97-AF65-F5344CB8AC3E}">
        <p14:creationId xmlns:p14="http://schemas.microsoft.com/office/powerpoint/2010/main" val="20329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a:t>
            </a:r>
            <a:r>
              <a:rPr lang="en-US" altLang="en-US" sz="2800" dirty="0">
                <a:cs typeface="Calibri" panose="020F0502020204030204" pitchFamily="34" charset="0"/>
              </a:rPr>
              <a:t>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a:t>
            </a:r>
            <a:r>
              <a:rPr lang="en-US" altLang="en-US" sz="2800" b="1" u="sng" dirty="0">
                <a:solidFill>
                  <a:srgbClr val="FFFFCC"/>
                </a:solidFill>
                <a:cs typeface="Calibri" panose="020F0502020204030204" pitchFamily="34" charset="0"/>
              </a:rPr>
              <a:t>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Issues in Genesis 1</a:t>
            </a:r>
            <a:endParaRPr lang="en-US" alt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469235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Origin of Man</a:t>
            </a:r>
          </a:p>
        </p:txBody>
      </p:sp>
      <p:sp>
        <p:nvSpPr>
          <p:cNvPr id="4099" name="Rectangle 3"/>
          <p:cNvSpPr>
            <a:spLocks noGrp="1" noChangeArrowheads="1"/>
          </p:cNvSpPr>
          <p:nvPr>
            <p:ph idx="1"/>
          </p:nvPr>
        </p:nvSpPr>
        <p:spPr>
          <a:xfrm>
            <a:off x="457200" y="2192338"/>
            <a:ext cx="3940082" cy="2473325"/>
          </a:xfrm>
        </p:spPr>
        <p:txBody>
          <a:bodyPr/>
          <a:lstStyle/>
          <a:p>
            <a:pPr marL="461963" indent="-461963" algn="just" eaLnBrk="1" hangingPunct="1">
              <a:spcBef>
                <a:spcPts val="0"/>
              </a:spcBef>
              <a:spcAft>
                <a:spcPts val="2400"/>
              </a:spcAft>
              <a:defRPr/>
            </a:pPr>
            <a:r>
              <a:rPr lang="en-US" dirty="0"/>
              <a:t>Two views</a:t>
            </a:r>
          </a:p>
          <a:p>
            <a:pPr marL="914400" lvl="1" indent="-457200" algn="just" eaLnBrk="1" hangingPunct="1">
              <a:spcBef>
                <a:spcPts val="0"/>
              </a:spcBef>
              <a:spcAft>
                <a:spcPts val="2400"/>
              </a:spcAft>
              <a:defRPr/>
            </a:pPr>
            <a:r>
              <a:rPr lang="en-US" dirty="0">
                <a:ea typeface="+mn-ea"/>
                <a:cs typeface="+mn-cs"/>
              </a:rPr>
              <a:t>Evolution</a:t>
            </a:r>
          </a:p>
          <a:p>
            <a:pPr marL="914400" lvl="1" indent="-457200" algn="just" eaLnBrk="1" hangingPunct="1">
              <a:spcBef>
                <a:spcPts val="0"/>
              </a:spcBef>
              <a:spcAft>
                <a:spcPts val="2400"/>
              </a:spcAft>
              <a:defRPr/>
            </a:pPr>
            <a:r>
              <a:rPr lang="en-US" dirty="0">
                <a:ea typeface="+mn-ea"/>
                <a:cs typeface="+mn-cs"/>
              </a:rPr>
              <a:t>Creation</a:t>
            </a:r>
          </a:p>
        </p:txBody>
      </p:sp>
      <p:pic>
        <p:nvPicPr>
          <p:cNvPr id="2" name="Picture 1">
            <a:extLst>
              <a:ext uri="{FF2B5EF4-FFF2-40B4-BE49-F238E27FC236}">
                <a16:creationId xmlns:a16="http://schemas.microsoft.com/office/drawing/2014/main" id="{CE75267E-972B-4608-A516-289D8C829F81}"/>
              </a:ext>
            </a:extLst>
          </p:cNvPr>
          <p:cNvPicPr>
            <a:picLocks noChangeAspect="1"/>
          </p:cNvPicPr>
          <p:nvPr/>
        </p:nvPicPr>
        <p:blipFill>
          <a:blip r:embed="rId2"/>
          <a:stretch>
            <a:fillRect/>
          </a:stretch>
        </p:blipFill>
        <p:spPr>
          <a:xfrm>
            <a:off x="5562600" y="2057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914400"/>
          </a:xfrm>
        </p:spPr>
        <p:txBody>
          <a:bodyPr/>
          <a:lstStyle/>
          <a:p>
            <a:pPr lvl="0" algn="ctr" eaLnBrk="1" hangingPunct="1">
              <a:spcBef>
                <a:spcPct val="50000"/>
              </a:spcBef>
            </a:pPr>
            <a:r>
              <a:rPr lang="en-US" sz="3600" dirty="0">
                <a:effectLst>
                  <a:outerShdw blurRad="38100" dist="38100" dir="2700000" algn="tl">
                    <a:srgbClr val="000000">
                      <a:alpha val="43137"/>
                    </a:srgbClr>
                  </a:outerShdw>
                </a:effectLst>
                <a:cs typeface="Calibri" panose="020F0502020204030204" pitchFamily="34" charset="0"/>
              </a:rPr>
              <a:t>Evolution</a:t>
            </a:r>
            <a:br>
              <a:rPr lang="en-US" sz="3600" dirty="0">
                <a:effectLst>
                  <a:outerShdw blurRad="38100" dist="38100" dir="2700000" algn="tl">
                    <a:srgbClr val="000000">
                      <a:alpha val="43137"/>
                    </a:srgbClr>
                  </a:outerShdw>
                </a:effectLst>
                <a:cs typeface="Calibri" panose="020F0502020204030204" pitchFamily="34" charset="0"/>
              </a:rPr>
            </a:br>
            <a:r>
              <a:rPr lang="en-US" sz="2400" kern="1200" dirty="0" err="1">
                <a:solidFill>
                  <a:srgbClr val="FFFFFF"/>
                </a:solidFill>
                <a:ea typeface="+mn-ea"/>
                <a:cs typeface="Arial" panose="020B0604020202020204" pitchFamily="34" charset="0"/>
              </a:rPr>
              <a:t>Wikapedia</a:t>
            </a:r>
            <a:endParaRPr lang="en-US" sz="3600" dirty="0">
              <a:effectLst>
                <a:outerShdw blurRad="38100" dist="38100" dir="2700000" algn="tl">
                  <a:srgbClr val="000000">
                    <a:alpha val="43137"/>
                  </a:srgbClr>
                </a:outerShdw>
              </a:effectLst>
              <a:cs typeface="Calibri" panose="020F0502020204030204" pitchFamily="34" charset="0"/>
            </a:endParaRPr>
          </a:p>
        </p:txBody>
      </p:sp>
      <p:sp>
        <p:nvSpPr>
          <p:cNvPr id="5123" name="Rectangle 3"/>
          <p:cNvSpPr>
            <a:spLocks noGrp="1" noChangeArrowheads="1"/>
          </p:cNvSpPr>
          <p:nvPr>
            <p:ph idx="1"/>
          </p:nvPr>
        </p:nvSpPr>
        <p:spPr>
          <a:xfrm>
            <a:off x="0" y="1295400"/>
            <a:ext cx="9144000" cy="3505200"/>
          </a:xfrm>
        </p:spPr>
        <p:txBody>
          <a:bodyPr/>
          <a:lstStyle/>
          <a:p>
            <a:pPr marL="0" indent="0" algn="just" eaLnBrk="1" hangingPunct="1">
              <a:buNone/>
              <a:defRPr/>
            </a:pPr>
            <a:r>
              <a:rPr lang="en-US" dirty="0"/>
              <a:t>Definition – A </a:t>
            </a:r>
            <a:r>
              <a:rPr lang="en-US" b="1" u="sng" dirty="0">
                <a:solidFill>
                  <a:srgbClr val="FFFFCC"/>
                </a:solidFill>
              </a:rPr>
              <a:t>gradual process</a:t>
            </a:r>
            <a:r>
              <a:rPr lang="en-US" dirty="0"/>
              <a:t> in which something </a:t>
            </a:r>
            <a:r>
              <a:rPr lang="en-US" b="1" u="sng" dirty="0">
                <a:solidFill>
                  <a:srgbClr val="FFFFCC"/>
                </a:solidFill>
              </a:rPr>
              <a:t>changes into a different and usually more complex</a:t>
            </a:r>
            <a:r>
              <a:rPr lang="en-US" dirty="0">
                <a:solidFill>
                  <a:srgbClr val="FFFFCC"/>
                </a:solidFill>
              </a:rPr>
              <a:t> </a:t>
            </a:r>
            <a:r>
              <a:rPr lang="en-US" dirty="0"/>
              <a:t>or better form. Change in the genetic composition of a population during successive generations, as a result of </a:t>
            </a:r>
            <a:r>
              <a:rPr lang="en-US" b="1" u="sng" dirty="0">
                <a:solidFill>
                  <a:srgbClr val="FFFFCC"/>
                </a:solidFill>
              </a:rPr>
              <a:t>natural selection</a:t>
            </a:r>
            <a:r>
              <a:rPr lang="en-US" dirty="0"/>
              <a:t> acting on the genetic variation among individuals, and resulting in the </a:t>
            </a:r>
            <a:r>
              <a:rPr lang="en-US" b="1" u="sng" dirty="0">
                <a:solidFill>
                  <a:srgbClr val="FFFFCC"/>
                </a:solidFill>
              </a:rPr>
              <a:t>development of new species</a:t>
            </a:r>
            <a:r>
              <a:rPr lang="en-US" dirty="0"/>
              <a:t>. </a:t>
            </a:r>
          </a:p>
        </p:txBody>
      </p:sp>
      <p:pic>
        <p:nvPicPr>
          <p:cNvPr id="2" name="Picture 1">
            <a:extLst>
              <a:ext uri="{FF2B5EF4-FFF2-40B4-BE49-F238E27FC236}">
                <a16:creationId xmlns:a16="http://schemas.microsoft.com/office/drawing/2014/main" id="{F6A0C8F9-9D44-4EAE-A0D8-F43B883929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76944" y="4876800"/>
            <a:ext cx="3990113"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9790BBC3-26EA-4B2C-B2DA-80DBFA244A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43" name="Rectangle 47"/>
          <p:cNvSpPr>
            <a:spLocks noGrp="1" noChangeArrowheads="1"/>
          </p:cNvSpPr>
          <p:nvPr>
            <p:ph type="title"/>
          </p:nvPr>
        </p:nvSpPr>
        <p:spPr>
          <a:xfrm>
            <a:off x="419100" y="6388100"/>
            <a:ext cx="8305800" cy="336550"/>
          </a:xfrm>
        </p:spPr>
        <p:txBody>
          <a:bodyPr/>
          <a:lstStyle/>
          <a:p>
            <a:pPr algn="ctr"/>
            <a:r>
              <a:rPr lang="en-US" sz="2000" i="1" dirty="0"/>
              <a:t>Source: </a:t>
            </a:r>
            <a:r>
              <a:rPr lang="en-US" sz="2000" dirty="0"/>
              <a:t>Henry Morris, </a:t>
            </a:r>
            <a:r>
              <a:rPr lang="en-US" sz="2000" i="1" dirty="0"/>
              <a:t>The Long War Against God</a:t>
            </a:r>
            <a:endParaRPr lang="en-US" sz="2000" dirty="0"/>
          </a:p>
        </p:txBody>
      </p:sp>
      <p:pic>
        <p:nvPicPr>
          <p:cNvPr id="5" name="Picture 4">
            <a:extLst>
              <a:ext uri="{FF2B5EF4-FFF2-40B4-BE49-F238E27FC236}">
                <a16:creationId xmlns:a16="http://schemas.microsoft.com/office/drawing/2014/main" id="{56C84995-13B0-4B0D-82E9-D51C37CF7A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9935" y="457200"/>
            <a:ext cx="8584131" cy="5029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28800" y="228600"/>
            <a:ext cx="54864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Intelligent Design Resources</a:t>
            </a:r>
          </a:p>
        </p:txBody>
      </p:sp>
      <p:sp>
        <p:nvSpPr>
          <p:cNvPr id="6147" name="Rectangle 3"/>
          <p:cNvSpPr>
            <a:spLocks noGrp="1" noChangeArrowheads="1"/>
          </p:cNvSpPr>
          <p:nvPr>
            <p:ph idx="1"/>
          </p:nvPr>
        </p:nvSpPr>
        <p:spPr>
          <a:xfrm>
            <a:off x="457200" y="1371600"/>
            <a:ext cx="8229600" cy="4114800"/>
          </a:xfrm>
        </p:spPr>
        <p:txBody>
          <a:bodyPr/>
          <a:lstStyle/>
          <a:p>
            <a:pPr marL="457200" indent="-457200" eaLnBrk="1" hangingPunct="1">
              <a:spcBef>
                <a:spcPts val="0"/>
              </a:spcBef>
              <a:spcAft>
                <a:spcPts val="2400"/>
              </a:spcAft>
              <a:defRPr/>
            </a:pPr>
            <a:r>
              <a:rPr lang="en-US" dirty="0"/>
              <a:t>Michael </a:t>
            </a:r>
            <a:r>
              <a:rPr lang="en-US" dirty="0" err="1"/>
              <a:t>Behe</a:t>
            </a:r>
            <a:r>
              <a:rPr lang="en-US" dirty="0"/>
              <a:t> – </a:t>
            </a:r>
            <a:r>
              <a:rPr lang="en-US" i="1" dirty="0"/>
              <a:t>Darwin’s Black Box</a:t>
            </a:r>
          </a:p>
          <a:p>
            <a:pPr marL="457200" indent="-457200" eaLnBrk="1" hangingPunct="1">
              <a:spcBef>
                <a:spcPts val="0"/>
              </a:spcBef>
              <a:spcAft>
                <a:spcPts val="2400"/>
              </a:spcAft>
              <a:defRPr/>
            </a:pPr>
            <a:r>
              <a:rPr lang="en-US" dirty="0"/>
              <a:t>Michael Denton – </a:t>
            </a:r>
            <a:r>
              <a:rPr lang="en-US" i="1" dirty="0"/>
              <a:t>Evolution: A Theory in Crisis</a:t>
            </a:r>
          </a:p>
          <a:p>
            <a:pPr marL="457200" indent="-457200" eaLnBrk="1" hangingPunct="1">
              <a:spcBef>
                <a:spcPts val="0"/>
              </a:spcBef>
              <a:spcAft>
                <a:spcPts val="2400"/>
              </a:spcAft>
              <a:defRPr/>
            </a:pPr>
            <a:r>
              <a:rPr lang="en-US" dirty="0"/>
              <a:t>Philip Johnson – </a:t>
            </a:r>
            <a:r>
              <a:rPr lang="en-US" i="1" dirty="0"/>
              <a:t>Darwin on Trial</a:t>
            </a:r>
          </a:p>
          <a:p>
            <a:pPr marL="457200" indent="-457200" eaLnBrk="1" hangingPunct="1">
              <a:spcBef>
                <a:spcPts val="0"/>
              </a:spcBef>
              <a:spcAft>
                <a:spcPts val="2400"/>
              </a:spcAft>
              <a:defRPr/>
            </a:pPr>
            <a:r>
              <a:rPr lang="en-US" dirty="0"/>
              <a:t>William </a:t>
            </a:r>
            <a:r>
              <a:rPr lang="en-US" dirty="0" err="1"/>
              <a:t>Dembski</a:t>
            </a:r>
            <a:r>
              <a:rPr lang="en-US" dirty="0"/>
              <a:t> – </a:t>
            </a:r>
            <a:r>
              <a:rPr lang="en-US" i="1" dirty="0"/>
              <a:t>Intelligent Design</a:t>
            </a:r>
          </a:p>
          <a:p>
            <a:pPr marL="457200" indent="-457200" eaLnBrk="1" hangingPunct="1">
              <a:spcBef>
                <a:spcPts val="0"/>
              </a:spcBef>
              <a:spcAft>
                <a:spcPts val="2400"/>
              </a:spcAft>
              <a:defRPr/>
            </a:pPr>
            <a:r>
              <a:rPr lang="en-US" dirty="0"/>
              <a:t>Marvin </a:t>
            </a:r>
            <a:r>
              <a:rPr lang="en-US" dirty="0" err="1"/>
              <a:t>Lubenow</a:t>
            </a:r>
            <a:r>
              <a:rPr lang="en-US" dirty="0"/>
              <a:t> – </a:t>
            </a:r>
            <a:r>
              <a:rPr lang="en-US" i="1" dirty="0"/>
              <a:t>Bones of Contention</a:t>
            </a:r>
          </a:p>
        </p:txBody>
      </p:sp>
      <p:pic>
        <p:nvPicPr>
          <p:cNvPr id="2" name="Picture 1">
            <a:extLst>
              <a:ext uri="{FF2B5EF4-FFF2-40B4-BE49-F238E27FC236}">
                <a16:creationId xmlns:a16="http://schemas.microsoft.com/office/drawing/2014/main" id="{41BA23B1-77E4-4920-AB60-0AE042B6EE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9154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b="1" u="sng" dirty="0">
                <a:solidFill>
                  <a:srgbClr val="FFFFCC"/>
                </a:solidFill>
              </a:rPr>
              <a:t>Original creation in its unfilled and unformed state (Gen 1:2)</a:t>
            </a:r>
          </a:p>
          <a:p>
            <a:pPr eaLnBrk="1" hangingPunct="1">
              <a:spcBef>
                <a:spcPts val="0"/>
              </a:spcBef>
              <a:spcAft>
                <a:spcPts val="1600"/>
              </a:spcAft>
              <a:defRPr/>
            </a:pPr>
            <a:r>
              <a:rPr lang="en-US" sz="2600" dirty="0"/>
              <a:t>Creation week (Gen 1:3</a:t>
            </a:r>
            <a:r>
              <a:rPr lang="en-US" sz="2600" dirty="0">
                <a:cs typeface="Calibri" panose="020F0502020204030204" pitchFamily="34" charset="0"/>
                <a:sym typeface="Symbol" pitchFamily="18" charset="2"/>
              </a:rPr>
              <a:t>–</a:t>
            </a:r>
            <a:r>
              <a:rPr lang="en-US" sz="2600" dirty="0"/>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8044686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81300" y="228600"/>
            <a:ext cx="35814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7171" name="Rectangle 3"/>
          <p:cNvSpPr>
            <a:spLocks noGrp="1" noChangeArrowheads="1"/>
          </p:cNvSpPr>
          <p:nvPr>
            <p:ph idx="1"/>
          </p:nvPr>
        </p:nvSpPr>
        <p:spPr>
          <a:xfrm>
            <a:off x="342900" y="1371600"/>
            <a:ext cx="8458200" cy="4800600"/>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A9FBD77E-E7EE-4DA4-B37C-0A233D39D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81300" y="228600"/>
            <a:ext cx="35814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7171" name="Rectangle 3"/>
          <p:cNvSpPr>
            <a:spLocks noGrp="1" noChangeArrowheads="1"/>
          </p:cNvSpPr>
          <p:nvPr>
            <p:ph idx="1"/>
          </p:nvPr>
        </p:nvSpPr>
        <p:spPr>
          <a:xfrm>
            <a:off x="342900" y="1371600"/>
            <a:ext cx="8458200" cy="4800600"/>
          </a:xfrm>
        </p:spPr>
        <p:txBody>
          <a:bodyPr/>
          <a:lstStyle/>
          <a:p>
            <a:pPr marL="461963" indent="-461963" algn="just" eaLnBrk="1" hangingPunct="1">
              <a:lnSpc>
                <a:spcPct val="90000"/>
              </a:lnSpc>
              <a:spcBef>
                <a:spcPts val="0"/>
              </a:spcBef>
              <a:spcAft>
                <a:spcPts val="2400"/>
              </a:spcAft>
              <a:defRPr/>
            </a:pPr>
            <a:r>
              <a:rPr lang="en-US" b="1" u="sng" dirty="0">
                <a:solidFill>
                  <a:srgbClr val="FFFFCC"/>
                </a:solidFill>
              </a:rPr>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A9FBD77E-E7EE-4DA4-B37C-0A233D39D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800917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8500" y="228600"/>
            <a:ext cx="2667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Missing Links</a:t>
            </a:r>
          </a:p>
        </p:txBody>
      </p:sp>
      <p:sp>
        <p:nvSpPr>
          <p:cNvPr id="8195" name="Rectangle 3"/>
          <p:cNvSpPr>
            <a:spLocks noGrp="1" noChangeArrowheads="1"/>
          </p:cNvSpPr>
          <p:nvPr>
            <p:ph idx="1"/>
          </p:nvPr>
        </p:nvSpPr>
        <p:spPr>
          <a:xfrm>
            <a:off x="342900" y="1143000"/>
            <a:ext cx="8458200" cy="1939925"/>
          </a:xfrm>
        </p:spPr>
        <p:txBody>
          <a:bodyPr/>
          <a:lstStyle/>
          <a:p>
            <a:pPr marL="0" indent="0" algn="just" eaLnBrk="1" hangingPunct="1">
              <a:buNone/>
              <a:defRPr/>
            </a:pPr>
            <a:r>
              <a:rPr lang="en-US" dirty="0"/>
              <a:t>“Links are missing just </a:t>
            </a:r>
            <a:r>
              <a:rPr lang="en-US" b="1" u="sng" dirty="0">
                <a:solidFill>
                  <a:srgbClr val="FFFFCC"/>
                </a:solidFill>
              </a:rPr>
              <a:t>where we most fervently desire them</a:t>
            </a:r>
            <a:r>
              <a:rPr lang="en-US" dirty="0"/>
              <a:t> and its all too probable that many ‘links’ will continue to be missing.”</a:t>
            </a:r>
          </a:p>
        </p:txBody>
      </p:sp>
      <p:sp>
        <p:nvSpPr>
          <p:cNvPr id="26628" name="Text Box 4"/>
          <p:cNvSpPr txBox="1">
            <a:spLocks noChangeArrowheads="1"/>
          </p:cNvSpPr>
          <p:nvPr/>
        </p:nvSpPr>
        <p:spPr bwMode="auto">
          <a:xfrm>
            <a:off x="628650" y="6396335"/>
            <a:ext cx="7886700" cy="400110"/>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Alfred S. Romer, </a:t>
            </a:r>
            <a:r>
              <a:rPr lang="en-US" sz="2000" i="1" dirty="0">
                <a:effectLst>
                  <a:outerShdw blurRad="38100" dist="38100" dir="2700000" algn="tl">
                    <a:srgbClr val="000000">
                      <a:alpha val="43137"/>
                    </a:srgbClr>
                  </a:outerShdw>
                </a:effectLst>
                <a:latin typeface="Calibri" panose="020F0502020204030204" pitchFamily="34" charset="0"/>
              </a:rPr>
              <a:t>Genetics, Evolution, and Paleontology</a:t>
            </a:r>
            <a:r>
              <a:rPr lang="en-US" sz="2000" dirty="0">
                <a:effectLst>
                  <a:outerShdw blurRad="38100" dist="38100" dir="2700000" algn="tl">
                    <a:srgbClr val="000000">
                      <a:alpha val="43137"/>
                    </a:srgbClr>
                  </a:outerShdw>
                </a:effectLst>
                <a:latin typeface="Calibri" panose="020F0502020204030204" pitchFamily="34" charset="0"/>
              </a:rPr>
              <a:t>, p. 114</a:t>
            </a:r>
          </a:p>
        </p:txBody>
      </p:sp>
      <p:pic>
        <p:nvPicPr>
          <p:cNvPr id="2" name="Picture 1">
            <a:extLst>
              <a:ext uri="{FF2B5EF4-FFF2-40B4-BE49-F238E27FC236}">
                <a16:creationId xmlns:a16="http://schemas.microsoft.com/office/drawing/2014/main" id="{AF90543C-2184-4BC1-AFBF-FC6CD81D30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3" name="Picture 2">
            <a:extLst>
              <a:ext uri="{FF2B5EF4-FFF2-40B4-BE49-F238E27FC236}">
                <a16:creationId xmlns:a16="http://schemas.microsoft.com/office/drawing/2014/main" id="{24A134BA-91A1-4721-9F88-AAA45B578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1539" y="2971800"/>
            <a:ext cx="5980922" cy="32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0" y="1371600"/>
            <a:ext cx="9144000" cy="4724400"/>
          </a:xfrm>
        </p:spPr>
        <p:txBody>
          <a:bodyPr/>
          <a:lstStyle/>
          <a:p>
            <a:pPr marL="0" indent="0" algn="just" eaLnBrk="1" hangingPunct="1">
              <a:spcBef>
                <a:spcPts val="0"/>
              </a:spcBef>
              <a:buNone/>
              <a:defRPr/>
            </a:pPr>
            <a:r>
              <a:rPr lang="en-US" sz="2800" b="1" u="sng" dirty="0">
                <a:solidFill>
                  <a:srgbClr val="FFFFCC"/>
                </a:solidFill>
              </a:rPr>
              <a:t>“Gradualism is a concept I believe in</a:t>
            </a:r>
            <a:r>
              <a:rPr lang="en-US" sz="2800" dirty="0"/>
              <a:t>…Yet Gould and the American museum people are hard to contradict when they say that there are </a:t>
            </a:r>
            <a:r>
              <a:rPr lang="en-US" sz="2800" b="1" u="sng" dirty="0">
                <a:solidFill>
                  <a:srgbClr val="FFFFCC"/>
                </a:solidFill>
              </a:rPr>
              <a:t>no transitional fossils</a:t>
            </a:r>
            <a:r>
              <a:rPr lang="en-US" sz="2800" dirty="0"/>
              <a:t>..You say that I should show a photo of the fossil from which each type of organism was derived. I will lay it on the </a:t>
            </a:r>
            <a:r>
              <a:rPr lang="en-US" sz="2800" dirty="0">
                <a:solidFill>
                  <a:srgbClr val="FFFFCC"/>
                </a:solidFill>
              </a:rPr>
              <a:t>line-</a:t>
            </a:r>
            <a:r>
              <a:rPr lang="en-US" sz="2800" b="1" u="sng" dirty="0">
                <a:solidFill>
                  <a:srgbClr val="FFFFCC"/>
                </a:solidFill>
              </a:rPr>
              <a:t>there is not one such fossil from which one could make an airtight argument</a:t>
            </a:r>
            <a:r>
              <a:rPr lang="en-US" sz="2800" dirty="0"/>
              <a:t>…It is easy enough to </a:t>
            </a:r>
            <a:r>
              <a:rPr lang="en-US" sz="2800" b="1" u="sng" dirty="0">
                <a:solidFill>
                  <a:srgbClr val="FFFFCC"/>
                </a:solidFill>
              </a:rPr>
              <a:t>make up stories</a:t>
            </a:r>
            <a:r>
              <a:rPr lang="en-US" sz="2800" dirty="0"/>
              <a:t> of how one form gave rise to another, and to find reasons why the stages should be </a:t>
            </a:r>
            <a:r>
              <a:rPr lang="en-US" sz="2800" dirty="0" err="1"/>
              <a:t>favoured</a:t>
            </a:r>
            <a:r>
              <a:rPr lang="en-US" sz="2800" dirty="0"/>
              <a:t> by natural selection. But such </a:t>
            </a:r>
            <a:r>
              <a:rPr lang="en-US" sz="2800" b="1" u="sng" dirty="0">
                <a:solidFill>
                  <a:srgbClr val="FFFFCC"/>
                </a:solidFill>
              </a:rPr>
              <a:t>stories are not part of science</a:t>
            </a:r>
            <a:r>
              <a:rPr lang="en-US" sz="2800" dirty="0"/>
              <a:t>, for there is no way of putting them to the test.”</a:t>
            </a:r>
          </a:p>
        </p:txBody>
      </p:sp>
      <p:sp>
        <p:nvSpPr>
          <p:cNvPr id="27652" name="Text Box 4"/>
          <p:cNvSpPr txBox="1">
            <a:spLocks noChangeArrowheads="1"/>
          </p:cNvSpPr>
          <p:nvPr/>
        </p:nvSpPr>
        <p:spPr bwMode="auto">
          <a:xfrm>
            <a:off x="1524000" y="6096000"/>
            <a:ext cx="6096000" cy="701675"/>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Colin Patterson of the British Museum of Natural History, </a:t>
            </a:r>
            <a:r>
              <a:rPr lang="en-US" sz="2000" i="1" dirty="0">
                <a:effectLst>
                  <a:outerShdw blurRad="38100" dist="38100" dir="2700000" algn="tl">
                    <a:srgbClr val="000000">
                      <a:alpha val="43137"/>
                    </a:srgbClr>
                  </a:outerShdw>
                </a:effectLst>
                <a:latin typeface="Calibri" panose="020F0502020204030204" pitchFamily="34" charset="0"/>
              </a:rPr>
              <a:t>Bible-Science Newsletter</a:t>
            </a:r>
            <a:r>
              <a:rPr lang="en-US" sz="2000" dirty="0">
                <a:effectLst>
                  <a:outerShdw blurRad="38100" dist="38100" dir="2700000" algn="tl">
                    <a:srgbClr val="000000">
                      <a:alpha val="43137"/>
                    </a:srgbClr>
                  </a:outerShdw>
                </a:effectLst>
                <a:latin typeface="Calibri" panose="020F0502020204030204" pitchFamily="34" charset="0"/>
              </a:rPr>
              <a:t> (Aug, 1981), p. 8.</a:t>
            </a:r>
          </a:p>
        </p:txBody>
      </p:sp>
      <p:sp>
        <p:nvSpPr>
          <p:cNvPr id="6" name="Rectangle 2">
            <a:extLst>
              <a:ext uri="{FF2B5EF4-FFF2-40B4-BE49-F238E27FC236}">
                <a16:creationId xmlns:a16="http://schemas.microsoft.com/office/drawing/2014/main" id="{DE651688-DD44-4B8E-A99F-4DFCD6708DAC}"/>
              </a:ext>
            </a:extLst>
          </p:cNvPr>
          <p:cNvSpPr>
            <a:spLocks noGrp="1" noChangeArrowheads="1"/>
          </p:cNvSpPr>
          <p:nvPr>
            <p:ph type="title"/>
          </p:nvPr>
        </p:nvSpPr>
        <p:spPr>
          <a:xfrm>
            <a:off x="3238500" y="228600"/>
            <a:ext cx="2667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Missing Links</a:t>
            </a:r>
          </a:p>
        </p:txBody>
      </p:sp>
      <p:pic>
        <p:nvPicPr>
          <p:cNvPr id="7" name="Picture 6">
            <a:extLst>
              <a:ext uri="{FF2B5EF4-FFF2-40B4-BE49-F238E27FC236}">
                <a16:creationId xmlns:a16="http://schemas.microsoft.com/office/drawing/2014/main" id="{DD4B0AA7-C09B-49F7-9F1C-389E6241EE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0" y="228600"/>
            <a:ext cx="3429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32771" name="Rectangle 3"/>
          <p:cNvSpPr>
            <a:spLocks noGrp="1" noChangeArrowheads="1"/>
          </p:cNvSpPr>
          <p:nvPr>
            <p:ph idx="1"/>
          </p:nvPr>
        </p:nvSpPr>
        <p:spPr>
          <a:xfrm>
            <a:off x="100806" y="1143000"/>
            <a:ext cx="8942388" cy="4918075"/>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b="1" u="sng" dirty="0">
                <a:solidFill>
                  <a:srgbClr val="FFFFCC"/>
                </a:solidFill>
              </a:rPr>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3CE5B7E0-0423-401D-BE57-FA5328CF2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https://scontent-a-ord.xx.fbcdn.net/hphotos-frc3/1483354_679287357383_1750060647_n.jpg"/>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0" y="228600"/>
            <a:ext cx="3429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32771" name="Rectangle 3"/>
          <p:cNvSpPr>
            <a:spLocks noGrp="1" noChangeArrowheads="1"/>
          </p:cNvSpPr>
          <p:nvPr>
            <p:ph idx="1"/>
          </p:nvPr>
        </p:nvSpPr>
        <p:spPr>
          <a:xfrm>
            <a:off x="100806" y="1143000"/>
            <a:ext cx="8942388" cy="4918075"/>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b="1" u="sng" dirty="0">
                <a:solidFill>
                  <a:srgbClr val="FFFFCC"/>
                </a:solidFill>
              </a:rPr>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3CE5B7E0-0423-401D-BE57-FA5328CF2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59417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0" y="228600"/>
            <a:ext cx="3429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32771" name="Rectangle 3"/>
          <p:cNvSpPr>
            <a:spLocks noGrp="1" noChangeArrowheads="1"/>
          </p:cNvSpPr>
          <p:nvPr>
            <p:ph idx="1"/>
          </p:nvPr>
        </p:nvSpPr>
        <p:spPr>
          <a:xfrm>
            <a:off x="100806" y="1143000"/>
            <a:ext cx="8942388" cy="4918075"/>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b="1" u="sng" dirty="0">
                <a:solidFill>
                  <a:srgbClr val="FFFFCC"/>
                </a:solidFill>
              </a:rPr>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3CE5B7E0-0423-401D-BE57-FA5328CF2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207643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0" y="228600"/>
            <a:ext cx="3429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32771" name="Rectangle 3"/>
          <p:cNvSpPr>
            <a:spLocks noGrp="1" noChangeArrowheads="1"/>
          </p:cNvSpPr>
          <p:nvPr>
            <p:ph idx="1"/>
          </p:nvPr>
        </p:nvSpPr>
        <p:spPr>
          <a:xfrm>
            <a:off x="100806" y="1143000"/>
            <a:ext cx="8942388" cy="4918075"/>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b="1" u="sng" dirty="0">
                <a:solidFill>
                  <a:srgbClr val="FFFFCC"/>
                </a:solidFill>
              </a:rPr>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3CE5B7E0-0423-401D-BE57-FA5328CF2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14801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0" y="228600"/>
            <a:ext cx="3429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32771" name="Rectangle 3"/>
          <p:cNvSpPr>
            <a:spLocks noGrp="1" noChangeArrowheads="1"/>
          </p:cNvSpPr>
          <p:nvPr>
            <p:ph idx="1"/>
          </p:nvPr>
        </p:nvSpPr>
        <p:spPr>
          <a:xfrm>
            <a:off x="100806" y="1143000"/>
            <a:ext cx="8942388" cy="4918075"/>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b="1" u="sng" dirty="0">
                <a:solidFill>
                  <a:srgbClr val="FFFFCC"/>
                </a:solidFill>
              </a:rPr>
              <a:t>Not conforming to the scientific method</a:t>
            </a:r>
          </a:p>
        </p:txBody>
      </p:sp>
      <p:pic>
        <p:nvPicPr>
          <p:cNvPr id="2" name="Picture 1">
            <a:extLst>
              <a:ext uri="{FF2B5EF4-FFF2-40B4-BE49-F238E27FC236}">
                <a16:creationId xmlns:a16="http://schemas.microsoft.com/office/drawing/2014/main" id="{3CE5B7E0-0423-401D-BE57-FA5328CF2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6432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u="sng" dirty="0">
                <a:solidFill>
                  <a:srgbClr val="FFFFCC"/>
                </a:solidFill>
              </a:rPr>
              <a:t>Creation week (Gen 1:3</a:t>
            </a:r>
            <a:r>
              <a:rPr lang="en-US" sz="2600" b="1" u="sng" dirty="0">
                <a:solidFill>
                  <a:srgbClr val="FFFFCC"/>
                </a:solidFill>
                <a:cs typeface="Calibri" panose="020F0502020204030204" pitchFamily="34" charset="0"/>
                <a:sym typeface="Symbol" pitchFamily="18" charset="2"/>
              </a:rPr>
              <a:t>–</a:t>
            </a:r>
            <a:r>
              <a:rPr lang="en-US" sz="2600" b="1" u="sng"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912345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28800" y="228600"/>
            <a:ext cx="54864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Why Evolution’s Popularity?</a:t>
            </a:r>
          </a:p>
        </p:txBody>
      </p:sp>
      <p:sp>
        <p:nvSpPr>
          <p:cNvPr id="10243" name="Rectangle 3"/>
          <p:cNvSpPr>
            <a:spLocks noGrp="1" noChangeArrowheads="1"/>
          </p:cNvSpPr>
          <p:nvPr>
            <p:ph idx="1"/>
          </p:nvPr>
        </p:nvSpPr>
        <p:spPr>
          <a:xfrm>
            <a:off x="495300" y="1946275"/>
            <a:ext cx="8153400" cy="4114800"/>
          </a:xfrm>
        </p:spPr>
        <p:txBody>
          <a:bodyPr/>
          <a:lstStyle/>
          <a:p>
            <a:pPr marL="461963" indent="-461963" algn="just" eaLnBrk="1" hangingPunct="1">
              <a:lnSpc>
                <a:spcPct val="90000"/>
              </a:lnSpc>
              <a:spcBef>
                <a:spcPts val="0"/>
              </a:spcBef>
              <a:spcAft>
                <a:spcPts val="2400"/>
              </a:spcAft>
              <a:defRPr/>
            </a:pPr>
            <a:r>
              <a:rPr lang="en-US" dirty="0"/>
              <a:t>“The evolutionary origin of man relieves man of responsibility to a personal Creator outside of himself.”</a:t>
            </a:r>
          </a:p>
          <a:p>
            <a:pPr marL="461963" indent="-461963" algn="just" eaLnBrk="1" hangingPunct="1">
              <a:lnSpc>
                <a:spcPct val="90000"/>
              </a:lnSpc>
              <a:spcBef>
                <a:spcPts val="0"/>
              </a:spcBef>
              <a:spcAft>
                <a:spcPts val="2400"/>
              </a:spcAft>
              <a:defRPr/>
            </a:pPr>
            <a:r>
              <a:rPr lang="en-US" dirty="0"/>
              <a:t>Rom 1:18ff; 2 Pet. 3:5 (KJV)</a:t>
            </a:r>
          </a:p>
        </p:txBody>
      </p:sp>
      <p:sp>
        <p:nvSpPr>
          <p:cNvPr id="31748" name="Text Box 4"/>
          <p:cNvSpPr txBox="1">
            <a:spLocks noChangeArrowheads="1"/>
          </p:cNvSpPr>
          <p:nvPr/>
        </p:nvSpPr>
        <p:spPr bwMode="auto">
          <a:xfrm>
            <a:off x="952500" y="6400800"/>
            <a:ext cx="7239000" cy="400110"/>
          </a:xfrm>
          <a:prstGeom prst="rect">
            <a:avLst/>
          </a:prstGeom>
          <a:noFill/>
          <a:ln w="9525">
            <a:no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Ryrie, </a:t>
            </a:r>
            <a:r>
              <a:rPr lang="en-US" sz="2000" i="1" dirty="0">
                <a:effectLst>
                  <a:outerShdw blurRad="38100" dist="38100" dir="2700000" algn="tl">
                    <a:srgbClr val="000000">
                      <a:alpha val="43137"/>
                    </a:srgbClr>
                  </a:outerShdw>
                </a:effectLst>
                <a:latin typeface="Calibri" panose="020F0502020204030204" pitchFamily="34" charset="0"/>
              </a:rPr>
              <a:t>Survey of Bible Doctrine</a:t>
            </a:r>
            <a:r>
              <a:rPr lang="en-US" sz="2000" dirty="0">
                <a:effectLst>
                  <a:outerShdw blurRad="38100" dist="38100" dir="2700000" algn="tl">
                    <a:srgbClr val="000000">
                      <a:alpha val="43137"/>
                    </a:srgbClr>
                  </a:outerShdw>
                </a:effectLst>
                <a:latin typeface="Calibri" panose="020F0502020204030204" pitchFamily="34" charset="0"/>
              </a:rPr>
              <a:t>, 101</a:t>
            </a:r>
          </a:p>
        </p:txBody>
      </p:sp>
      <p:pic>
        <p:nvPicPr>
          <p:cNvPr id="2" name="Picture 1">
            <a:extLst>
              <a:ext uri="{FF2B5EF4-FFF2-40B4-BE49-F238E27FC236}">
                <a16:creationId xmlns:a16="http://schemas.microsoft.com/office/drawing/2014/main" id="{E6AE96C3-E422-459C-8D1E-C5379CB7A7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0" y="0"/>
            <a:ext cx="9144000" cy="5293757"/>
          </a:xfrm>
          <a:prstGeom prst="rect">
            <a:avLst/>
          </a:prstGeom>
        </p:spPr>
        <p:txBody>
          <a:bodyPr wrap="square">
            <a:spAutoFit/>
          </a:bodyPr>
          <a:lstStyle/>
          <a:p>
            <a:pPr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1:18–20</a:t>
            </a:r>
          </a:p>
          <a:p>
            <a:pPr marL="0" marR="0" algn="just">
              <a:spcBef>
                <a:spcPts val="0"/>
              </a:spcBef>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18</a:t>
            </a:r>
            <a:r>
              <a:rPr lang="en-US" sz="3100" dirty="0">
                <a:effectLst>
                  <a:outerShdw blurRad="38100" dist="38100" dir="2700000" algn="tl">
                    <a:srgbClr val="000000">
                      <a:alpha val="43137"/>
                    </a:srgbClr>
                  </a:outerShdw>
                </a:effectLst>
                <a:latin typeface="Calibri" panose="020F0502020204030204" pitchFamily="34" charset="0"/>
              </a:rPr>
              <a:t> For the wrath of God is revealed from heaven against all ungodliness and unrighteousness of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men who suppress the truth in unrighteousness</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19</a:t>
            </a:r>
            <a:r>
              <a:rPr lang="en-US" sz="3100" dirty="0">
                <a:effectLst>
                  <a:outerShdw blurRad="38100" dist="38100" dir="2700000" algn="tl">
                    <a:srgbClr val="000000">
                      <a:alpha val="43137"/>
                    </a:srgbClr>
                  </a:outerShdw>
                </a:effectLst>
                <a:latin typeface="Calibri" panose="020F0502020204030204" pitchFamily="34" charset="0"/>
              </a:rPr>
              <a:t> because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that which is known about God is evident within them; for God made it evident to them</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20</a:t>
            </a:r>
            <a:r>
              <a:rPr lang="en-US" sz="3100" dirty="0">
                <a:effectLst>
                  <a:outerShdw blurRad="38100" dist="38100" dir="2700000" algn="tl">
                    <a:srgbClr val="000000">
                      <a:alpha val="43137"/>
                    </a:srgbClr>
                  </a:outerShdw>
                </a:effectLst>
                <a:latin typeface="Calibri" panose="020F0502020204030204" pitchFamily="34" charset="0"/>
              </a:rPr>
              <a:t> For since the creation of the world His invisible attributes, His eternal power and divine nature, have been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clearly seen</a:t>
            </a:r>
            <a:r>
              <a:rPr lang="en-US" sz="3100" dirty="0">
                <a:effectLst>
                  <a:outerShdw blurRad="38100" dist="38100" dir="2700000" algn="tl">
                    <a:srgbClr val="000000">
                      <a:alpha val="43137"/>
                    </a:srgbClr>
                  </a:outerShdw>
                </a:effectLst>
                <a:latin typeface="Calibri" panose="020F0502020204030204" pitchFamily="34" charset="0"/>
              </a:rPr>
              <a:t>, being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understood through what has been made</a:t>
            </a:r>
            <a:r>
              <a:rPr lang="en-US" sz="3100" dirty="0">
                <a:effectLst>
                  <a:outerShdw blurRad="38100" dist="38100" dir="2700000" algn="tl">
                    <a:srgbClr val="000000">
                      <a:alpha val="43137"/>
                    </a:srgbClr>
                  </a:outerShdw>
                </a:effectLst>
                <a:latin typeface="Calibri" panose="020F0502020204030204" pitchFamily="34" charset="0"/>
              </a:rPr>
              <a:t>, so that they are without excuse. </a:t>
            </a:r>
          </a:p>
        </p:txBody>
      </p:sp>
    </p:spTree>
    <p:extLst>
      <p:ext uri="{BB962C8B-B14F-4D97-AF65-F5344CB8AC3E}">
        <p14:creationId xmlns:p14="http://schemas.microsoft.com/office/powerpoint/2010/main" val="1372951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4000" kern="1200" dirty="0">
                <a:solidFill>
                  <a:srgbClr val="00FFFF"/>
                </a:solidFill>
                <a:cs typeface="Calibri" panose="020F0502020204030204" pitchFamily="34" charset="0"/>
              </a:rPr>
              <a:t>2 Peter 3:5 (KJV)</a:t>
            </a:r>
          </a:p>
          <a:p>
            <a:pPr marL="0" indent="0" algn="just">
              <a:spcBef>
                <a:spcPts val="0"/>
              </a:spcBef>
              <a:buNone/>
              <a:defRPr/>
            </a:pPr>
            <a:r>
              <a:rPr lang="en-US" sz="3600" dirty="0">
                <a:solidFill>
                  <a:srgbClr val="FFFFFF"/>
                </a:solidFill>
                <a:cs typeface="Calibri" panose="020F0502020204030204" pitchFamily="34" charset="0"/>
              </a:rPr>
              <a:t>“</a:t>
            </a:r>
            <a:r>
              <a:rPr lang="en-US" sz="3600" dirty="0">
                <a:effectLst/>
              </a:rPr>
              <a:t>For this </a:t>
            </a:r>
            <a:r>
              <a:rPr lang="en-US" sz="3600" b="1" u="sng" dirty="0">
                <a:solidFill>
                  <a:srgbClr val="FFFFCC"/>
                </a:solidFill>
                <a:effectLst/>
              </a:rPr>
              <a:t>they willingly are ignorant of [</a:t>
            </a:r>
            <a:r>
              <a:rPr lang="en-US" sz="3600" b="1" i="1" u="sng" dirty="0" err="1">
                <a:solidFill>
                  <a:srgbClr val="FFFFCC"/>
                </a:solidFill>
                <a:effectLst/>
              </a:rPr>
              <a:t>thel</a:t>
            </a:r>
            <a:r>
              <a:rPr lang="en-US" sz="3600" b="1" u="sng" dirty="0" err="1">
                <a:solidFill>
                  <a:srgbClr val="FFFFCC"/>
                </a:solidFill>
                <a:effectLst/>
              </a:rPr>
              <a:t>ō</a:t>
            </a:r>
            <a:r>
              <a:rPr lang="en-US" sz="3600" b="1" u="sng" dirty="0">
                <a:solidFill>
                  <a:srgbClr val="FFFFCC"/>
                </a:solidFill>
                <a:effectLst/>
              </a:rPr>
              <a:t>]</a:t>
            </a:r>
            <a:r>
              <a:rPr lang="en-US" sz="3600" dirty="0">
                <a:effectLst/>
              </a:rPr>
              <a:t>, that by the word of God the heavens were of old, and the earth standing out of the water and in the water</a:t>
            </a:r>
            <a:r>
              <a:rPr lang="en-US" sz="3600" dirty="0">
                <a:solidFill>
                  <a:srgbClr val="FFFFFF"/>
                </a:solidFill>
                <a:cs typeface="Calibri" panose="020F0502020204030204" pitchFamily="34" charset="0"/>
              </a:rPr>
              <a:t>.”</a:t>
            </a:r>
            <a:endParaRPr lang="en-US" sz="3600" dirty="0">
              <a:cs typeface="Calibri" panose="020F0502020204030204" pitchFamily="34" charset="0"/>
            </a:endParaRPr>
          </a:p>
        </p:txBody>
      </p:sp>
      <p:pic>
        <p:nvPicPr>
          <p:cNvPr id="4" name="Picture 3">
            <a:extLst>
              <a:ext uri="{FF2B5EF4-FFF2-40B4-BE49-F238E27FC236}">
                <a16:creationId xmlns:a16="http://schemas.microsoft.com/office/drawing/2014/main" id="{4A107348-467C-435B-B9CA-9AB0978515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895600"/>
            <a:ext cx="3213614" cy="1828800"/>
          </a:xfrm>
          <a:prstGeom prst="rect">
            <a:avLst/>
          </a:prstGeom>
        </p:spPr>
      </p:pic>
    </p:spTree>
    <p:extLst>
      <p:ext uri="{BB962C8B-B14F-4D97-AF65-F5344CB8AC3E}">
        <p14:creationId xmlns:p14="http://schemas.microsoft.com/office/powerpoint/2010/main" val="358400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359143766"/>
              </p:ext>
            </p:extLst>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Naturalistic creation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Miraculous creation</a:t>
                      </a:r>
                    </a:p>
                  </a:txBody>
                  <a:tcPr anchor="ctr"/>
                </a:tc>
                <a:extLst>
                  <a:ext uri="{0D108BD9-81ED-4DB2-BD59-A6C34878D82A}">
                    <a16:rowId xmlns:a16="http://schemas.microsoft.com/office/drawing/2014/main" val="297088852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Gen 1-11 is myth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Gen 1-11 is history</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No creator/creation distinction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Ex-Nihilo creation (Ps. 33:6)</a:t>
                      </a:r>
                    </a:p>
                  </a:txBody>
                  <a:tcPr anchor="ctr"/>
                </a:tc>
                <a:extLst>
                  <a:ext uri="{0D108BD9-81ED-4DB2-BD59-A6C34878D82A}">
                    <a16:rowId xmlns:a16="http://schemas.microsoft.com/office/drawing/2014/main" val="403976237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Light before the earth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light</a:t>
                      </a:r>
                    </a:p>
                  </a:txBody>
                  <a:tcPr anchor="ctr"/>
                </a:tc>
                <a:extLst>
                  <a:ext uri="{0D108BD9-81ED-4DB2-BD59-A6C34878D82A}">
                    <a16:rowId xmlns:a16="http://schemas.microsoft.com/office/drawing/2014/main" val="20469353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Took billions of years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Took 6 days</a:t>
                      </a:r>
                    </a:p>
                  </a:txBody>
                  <a:tcPr anchor="ctr"/>
                </a:tc>
                <a:extLst>
                  <a:ext uri="{0D108BD9-81ED-4DB2-BD59-A6C34878D82A}">
                    <a16:rowId xmlns:a16="http://schemas.microsoft.com/office/drawing/2014/main" val="341965586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Luminaries before the earth</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luminaries  (</a:t>
                      </a:r>
                      <a:r>
                        <a:rPr lang="en-US" sz="2000" kern="1200" dirty="0" err="1">
                          <a:solidFill>
                            <a:srgbClr val="0000CC"/>
                          </a:solidFill>
                          <a:effectLst/>
                          <a:latin typeface="Calibri" panose="020F0502020204030204" pitchFamily="34" charset="0"/>
                          <a:ea typeface="+mn-ea"/>
                          <a:cs typeface="+mn-cs"/>
                        </a:rPr>
                        <a:t>Deut</a:t>
                      </a:r>
                      <a:r>
                        <a:rPr lang="en-US" sz="2000" kern="1200" dirty="0">
                          <a:solidFill>
                            <a:srgbClr val="0000CC"/>
                          </a:solidFill>
                          <a:effectLst/>
                          <a:latin typeface="Calibri" panose="020F0502020204030204" pitchFamily="34" charset="0"/>
                          <a:ea typeface="+mn-ea"/>
                          <a:cs typeface="+mn-cs"/>
                        </a:rPr>
                        <a:t> 4:19; Rev. 21:23; 22:5)</a:t>
                      </a:r>
                    </a:p>
                  </a:txBody>
                  <a:tcPr anchor="ctr"/>
                </a:tc>
                <a:extLst>
                  <a:ext uri="{0D108BD9-81ED-4DB2-BD59-A6C34878D82A}">
                    <a16:rowId xmlns:a16="http://schemas.microsoft.com/office/drawing/2014/main" val="321364474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Hot to cold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Cold (Gen 1:2) to hot (2 Pet 3:10)</a:t>
                      </a:r>
                    </a:p>
                  </a:txBody>
                  <a:tcPr anchor="ctr"/>
                </a:tc>
                <a:extLst>
                  <a:ext uri="{0D108BD9-81ED-4DB2-BD59-A6C34878D82A}">
                    <a16:rowId xmlns:a16="http://schemas.microsoft.com/office/drawing/2014/main" val="3962192283"/>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Land before ocean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Ocean before land (Gen 1:9)</a:t>
                      </a:r>
                    </a:p>
                  </a:txBody>
                  <a:tcPr anchor="ctr"/>
                </a:tc>
                <a:extLst>
                  <a:ext uri="{0D108BD9-81ED-4DB2-BD59-A6C34878D82A}">
                    <a16:rowId xmlns:a16="http://schemas.microsoft.com/office/drawing/2014/main" val="347281677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Present is key to past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worked suddenly in the past  (Job 38:4-7; Heb 11:3; 2 Peter 3:3-7)</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Early rain on the earth</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No rain until later (Gen 2:5-6; Heb 11:6-7)</a:t>
                      </a:r>
                    </a:p>
                  </a:txBody>
                  <a:tcPr anchor="ctr"/>
                </a:tc>
                <a:extLst>
                  <a:ext uri="{0D108BD9-81ED-4DB2-BD59-A6C34878D82A}">
                    <a16:rowId xmlns:a16="http://schemas.microsoft.com/office/drawing/2014/main" val="2642339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488189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4155327019"/>
              </p:ext>
            </p:extLst>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Naturalistic creation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Miraculous creation</a:t>
                      </a:r>
                    </a:p>
                  </a:txBody>
                  <a:tcPr anchor="ctr"/>
                </a:tc>
                <a:extLst>
                  <a:ext uri="{0D108BD9-81ED-4DB2-BD59-A6C34878D82A}">
                    <a16:rowId xmlns:a16="http://schemas.microsoft.com/office/drawing/2014/main" val="297088852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Gen 1-11 is myth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Gen 1-11 is history</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No creator/creation distinction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Ex-Nihilo creation (Ps. 33:6)</a:t>
                      </a:r>
                    </a:p>
                  </a:txBody>
                  <a:tcPr anchor="ctr"/>
                </a:tc>
                <a:extLst>
                  <a:ext uri="{0D108BD9-81ED-4DB2-BD59-A6C34878D82A}">
                    <a16:rowId xmlns:a16="http://schemas.microsoft.com/office/drawing/2014/main" val="403976237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Light before the earth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light</a:t>
                      </a:r>
                    </a:p>
                  </a:txBody>
                  <a:tcPr anchor="ctr"/>
                </a:tc>
                <a:extLst>
                  <a:ext uri="{0D108BD9-81ED-4DB2-BD59-A6C34878D82A}">
                    <a16:rowId xmlns:a16="http://schemas.microsoft.com/office/drawing/2014/main" val="20469353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Took billions of years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Took 6 days</a:t>
                      </a:r>
                    </a:p>
                  </a:txBody>
                  <a:tcPr anchor="ctr"/>
                </a:tc>
                <a:extLst>
                  <a:ext uri="{0D108BD9-81ED-4DB2-BD59-A6C34878D82A}">
                    <a16:rowId xmlns:a16="http://schemas.microsoft.com/office/drawing/2014/main" val="341965586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Luminaries before the earth</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luminaries  (</a:t>
                      </a:r>
                      <a:r>
                        <a:rPr lang="en-US" sz="2000" kern="1200" dirty="0" err="1">
                          <a:solidFill>
                            <a:srgbClr val="0000CC"/>
                          </a:solidFill>
                          <a:effectLst/>
                          <a:latin typeface="Calibri" panose="020F0502020204030204" pitchFamily="34" charset="0"/>
                          <a:ea typeface="+mn-ea"/>
                          <a:cs typeface="+mn-cs"/>
                        </a:rPr>
                        <a:t>Deut</a:t>
                      </a:r>
                      <a:r>
                        <a:rPr lang="en-US" sz="2000" kern="1200" dirty="0">
                          <a:solidFill>
                            <a:srgbClr val="0000CC"/>
                          </a:solidFill>
                          <a:effectLst/>
                          <a:latin typeface="Calibri" panose="020F0502020204030204" pitchFamily="34" charset="0"/>
                          <a:ea typeface="+mn-ea"/>
                          <a:cs typeface="+mn-cs"/>
                        </a:rPr>
                        <a:t> 4:19; Rev. 21:23; 22:5)</a:t>
                      </a:r>
                    </a:p>
                  </a:txBody>
                  <a:tcPr anchor="ctr"/>
                </a:tc>
                <a:extLst>
                  <a:ext uri="{0D108BD9-81ED-4DB2-BD59-A6C34878D82A}">
                    <a16:rowId xmlns:a16="http://schemas.microsoft.com/office/drawing/2014/main" val="3213644749"/>
                  </a:ext>
                </a:extLst>
              </a:tr>
              <a:tr h="0">
                <a:tc>
                  <a:txBody>
                    <a:bodyPr/>
                    <a:lstStyle/>
                    <a:p>
                      <a:pPr marL="342900" indent="-342900" eaLnBrk="1" hangingPunct="1">
                        <a:buClr>
                          <a:schemeClr val="bg2"/>
                        </a:buClr>
                        <a:buFont typeface="Wingdings" panose="05000000000000000000" pitchFamily="2" charset="2"/>
                        <a:buChar char="§"/>
                        <a:defRPr/>
                      </a:pPr>
                      <a:r>
                        <a:rPr lang="en-US" sz="2000" b="1" u="sng" dirty="0">
                          <a:solidFill>
                            <a:srgbClr val="C00000"/>
                          </a:solidFill>
                          <a:effectLst/>
                          <a:latin typeface="Calibri" panose="020F0502020204030204" pitchFamily="34" charset="0"/>
                          <a:ea typeface="+mn-ea"/>
                          <a:cs typeface="+mn-cs"/>
                        </a:rPr>
                        <a:t>Hot to cold</a:t>
                      </a:r>
                    </a:p>
                  </a:txBody>
                  <a:tcPr anchor="ctr">
                    <a:solidFill>
                      <a:srgbClr val="FFFFCC"/>
                    </a:solidFill>
                  </a:tcP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b="1" u="sng" kern="1200" dirty="0">
                          <a:solidFill>
                            <a:srgbClr val="0000CC"/>
                          </a:solidFill>
                          <a:effectLst/>
                          <a:latin typeface="Calibri" panose="020F0502020204030204" pitchFamily="34" charset="0"/>
                          <a:ea typeface="+mn-ea"/>
                          <a:cs typeface="+mn-cs"/>
                        </a:rPr>
                        <a:t>Cold (Gen 1:2) to hot (2 Pet 3:10)</a:t>
                      </a:r>
                    </a:p>
                  </a:txBody>
                  <a:tcPr anchor="ctr">
                    <a:solidFill>
                      <a:srgbClr val="FFFFCC"/>
                    </a:solidFill>
                  </a:tcPr>
                </a:tc>
                <a:extLst>
                  <a:ext uri="{0D108BD9-81ED-4DB2-BD59-A6C34878D82A}">
                    <a16:rowId xmlns:a16="http://schemas.microsoft.com/office/drawing/2014/main" val="3962192283"/>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Land before ocean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Ocean before land (Gen 1:9)</a:t>
                      </a:r>
                    </a:p>
                  </a:txBody>
                  <a:tcPr anchor="ctr"/>
                </a:tc>
                <a:extLst>
                  <a:ext uri="{0D108BD9-81ED-4DB2-BD59-A6C34878D82A}">
                    <a16:rowId xmlns:a16="http://schemas.microsoft.com/office/drawing/2014/main" val="347281677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Present is key to past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worked suddenly in the past  (Job 38:4-7; Heb 11:3; 2 Peter 3:3-7)</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Early rain on the earth</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No rain until later (Gen 2:5-6; Heb 11:6-7)</a:t>
                      </a:r>
                    </a:p>
                  </a:txBody>
                  <a:tcPr anchor="ctr"/>
                </a:tc>
                <a:extLst>
                  <a:ext uri="{0D108BD9-81ED-4DB2-BD59-A6C34878D82A}">
                    <a16:rowId xmlns:a16="http://schemas.microsoft.com/office/drawing/2014/main" val="2642339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1113340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darkness was over the surface of the deep, and the Spirit of God was moving over the surface of the waters.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874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https://scontent-dfw1-1.xx.fbcdn.net/hphotos-xtf1/t31.0-8/11794619_10207462667233113_7088908926816719446_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7300" y="114300"/>
            <a:ext cx="6629400"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Naturalistic creation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Miraculous creation</a:t>
                      </a:r>
                    </a:p>
                  </a:txBody>
                  <a:tcPr anchor="ctr"/>
                </a:tc>
                <a:extLst>
                  <a:ext uri="{0D108BD9-81ED-4DB2-BD59-A6C34878D82A}">
                    <a16:rowId xmlns:a16="http://schemas.microsoft.com/office/drawing/2014/main" val="297088852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Gen 1-11 is myth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Gen 1-11 is history</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No creator/creation distinction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Ex-Nihilo creation (Ps. 33:6)</a:t>
                      </a:r>
                    </a:p>
                  </a:txBody>
                  <a:tcPr anchor="ctr"/>
                </a:tc>
                <a:extLst>
                  <a:ext uri="{0D108BD9-81ED-4DB2-BD59-A6C34878D82A}">
                    <a16:rowId xmlns:a16="http://schemas.microsoft.com/office/drawing/2014/main" val="403976237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Light before the earth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light</a:t>
                      </a:r>
                    </a:p>
                  </a:txBody>
                  <a:tcPr anchor="ctr"/>
                </a:tc>
                <a:extLst>
                  <a:ext uri="{0D108BD9-81ED-4DB2-BD59-A6C34878D82A}">
                    <a16:rowId xmlns:a16="http://schemas.microsoft.com/office/drawing/2014/main" val="20469353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Took billions of years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Took 6 days</a:t>
                      </a:r>
                    </a:p>
                  </a:txBody>
                  <a:tcPr anchor="ctr"/>
                </a:tc>
                <a:extLst>
                  <a:ext uri="{0D108BD9-81ED-4DB2-BD59-A6C34878D82A}">
                    <a16:rowId xmlns:a16="http://schemas.microsoft.com/office/drawing/2014/main" val="341965586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Luminaries before the earth</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luminaries  (</a:t>
                      </a:r>
                      <a:r>
                        <a:rPr lang="en-US" sz="2000" kern="1200" dirty="0" err="1">
                          <a:solidFill>
                            <a:srgbClr val="0000CC"/>
                          </a:solidFill>
                          <a:effectLst/>
                          <a:latin typeface="Calibri" panose="020F0502020204030204" pitchFamily="34" charset="0"/>
                          <a:ea typeface="+mn-ea"/>
                          <a:cs typeface="+mn-cs"/>
                        </a:rPr>
                        <a:t>Deut</a:t>
                      </a:r>
                      <a:r>
                        <a:rPr lang="en-US" sz="2000" kern="1200" dirty="0">
                          <a:solidFill>
                            <a:srgbClr val="0000CC"/>
                          </a:solidFill>
                          <a:effectLst/>
                          <a:latin typeface="Calibri" panose="020F0502020204030204" pitchFamily="34" charset="0"/>
                          <a:ea typeface="+mn-ea"/>
                          <a:cs typeface="+mn-cs"/>
                        </a:rPr>
                        <a:t> 4:19; Rev. 21:23; 22:5)</a:t>
                      </a:r>
                    </a:p>
                  </a:txBody>
                  <a:tcPr anchor="ctr"/>
                </a:tc>
                <a:extLst>
                  <a:ext uri="{0D108BD9-81ED-4DB2-BD59-A6C34878D82A}">
                    <a16:rowId xmlns:a16="http://schemas.microsoft.com/office/drawing/2014/main" val="321364474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Hot to cold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Cold (Gen 1:2) to hot (2 Pet 3:10)</a:t>
                      </a:r>
                    </a:p>
                  </a:txBody>
                  <a:tcPr anchor="ctr"/>
                </a:tc>
                <a:extLst>
                  <a:ext uri="{0D108BD9-81ED-4DB2-BD59-A6C34878D82A}">
                    <a16:rowId xmlns:a16="http://schemas.microsoft.com/office/drawing/2014/main" val="3962192283"/>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Land before ocean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Ocean before land (Gen 1:9)</a:t>
                      </a:r>
                    </a:p>
                  </a:txBody>
                  <a:tcPr anchor="ctr"/>
                </a:tc>
                <a:extLst>
                  <a:ext uri="{0D108BD9-81ED-4DB2-BD59-A6C34878D82A}">
                    <a16:rowId xmlns:a16="http://schemas.microsoft.com/office/drawing/2014/main" val="347281677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Present is key to past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worked suddenly in the past  (Job 38:4-7; Heb 11:3; 2 Peter 3:3-7)</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Early rain on the earth</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No rain until later (Gen 2:5-6; Heb 11:6-7)</a:t>
                      </a:r>
                    </a:p>
                  </a:txBody>
                  <a:tcPr anchor="ctr"/>
                </a:tc>
                <a:extLst>
                  <a:ext uri="{0D108BD9-81ED-4DB2-BD59-A6C34878D82A}">
                    <a16:rowId xmlns:a16="http://schemas.microsoft.com/office/drawing/2014/main" val="2642339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906294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883996401"/>
              </p:ext>
            </p:extLst>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Naturalistic creation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Miraculous creation</a:t>
                      </a:r>
                    </a:p>
                  </a:txBody>
                  <a:tcPr anchor="ctr"/>
                </a:tc>
                <a:extLst>
                  <a:ext uri="{0D108BD9-81ED-4DB2-BD59-A6C34878D82A}">
                    <a16:rowId xmlns:a16="http://schemas.microsoft.com/office/drawing/2014/main" val="297088852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Gen 1-11 is myth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Gen 1-11 is history</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No creator/creation distinction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Ex-Nihilo creation (Ps. 33:6)</a:t>
                      </a:r>
                    </a:p>
                  </a:txBody>
                  <a:tcPr anchor="ctr"/>
                </a:tc>
                <a:extLst>
                  <a:ext uri="{0D108BD9-81ED-4DB2-BD59-A6C34878D82A}">
                    <a16:rowId xmlns:a16="http://schemas.microsoft.com/office/drawing/2014/main" val="403976237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Light before the earth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light</a:t>
                      </a:r>
                    </a:p>
                  </a:txBody>
                  <a:tcPr anchor="ctr"/>
                </a:tc>
                <a:extLst>
                  <a:ext uri="{0D108BD9-81ED-4DB2-BD59-A6C34878D82A}">
                    <a16:rowId xmlns:a16="http://schemas.microsoft.com/office/drawing/2014/main" val="20469353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Took billions of years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Took 6 days</a:t>
                      </a:r>
                    </a:p>
                  </a:txBody>
                  <a:tcPr anchor="ctr"/>
                </a:tc>
                <a:extLst>
                  <a:ext uri="{0D108BD9-81ED-4DB2-BD59-A6C34878D82A}">
                    <a16:rowId xmlns:a16="http://schemas.microsoft.com/office/drawing/2014/main" val="341965586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Luminaries before the earth</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luminaries  (</a:t>
                      </a:r>
                      <a:r>
                        <a:rPr lang="en-US" sz="2000" kern="1200" dirty="0" err="1">
                          <a:solidFill>
                            <a:srgbClr val="0000CC"/>
                          </a:solidFill>
                          <a:effectLst/>
                          <a:latin typeface="Calibri" panose="020F0502020204030204" pitchFamily="34" charset="0"/>
                          <a:ea typeface="+mn-ea"/>
                          <a:cs typeface="+mn-cs"/>
                        </a:rPr>
                        <a:t>Deut</a:t>
                      </a:r>
                      <a:r>
                        <a:rPr lang="en-US" sz="2000" kern="1200" dirty="0">
                          <a:solidFill>
                            <a:srgbClr val="0000CC"/>
                          </a:solidFill>
                          <a:effectLst/>
                          <a:latin typeface="Calibri" panose="020F0502020204030204" pitchFamily="34" charset="0"/>
                          <a:ea typeface="+mn-ea"/>
                          <a:cs typeface="+mn-cs"/>
                        </a:rPr>
                        <a:t> 4:19; Rev. 21:23; 22:5)</a:t>
                      </a:r>
                    </a:p>
                  </a:txBody>
                  <a:tcPr anchor="ctr"/>
                </a:tc>
                <a:extLst>
                  <a:ext uri="{0D108BD9-81ED-4DB2-BD59-A6C34878D82A}">
                    <a16:rowId xmlns:a16="http://schemas.microsoft.com/office/drawing/2014/main" val="321364474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Hot to cold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Cold (Gen 1:2) to hot (2 Pet 3:10)</a:t>
                      </a:r>
                    </a:p>
                  </a:txBody>
                  <a:tcPr anchor="ctr"/>
                </a:tc>
                <a:extLst>
                  <a:ext uri="{0D108BD9-81ED-4DB2-BD59-A6C34878D82A}">
                    <a16:rowId xmlns:a16="http://schemas.microsoft.com/office/drawing/2014/main" val="3962192283"/>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Land before ocean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Ocean before land (Gen 1:9)</a:t>
                      </a:r>
                    </a:p>
                  </a:txBody>
                  <a:tcPr anchor="ctr"/>
                </a:tc>
                <a:extLst>
                  <a:ext uri="{0D108BD9-81ED-4DB2-BD59-A6C34878D82A}">
                    <a16:rowId xmlns:a16="http://schemas.microsoft.com/office/drawing/2014/main" val="3472816775"/>
                  </a:ext>
                </a:extLst>
              </a:tr>
              <a:tr h="0">
                <a:tc>
                  <a:txBody>
                    <a:bodyPr/>
                    <a:lstStyle/>
                    <a:p>
                      <a:pPr marL="342900" indent="-342900" eaLnBrk="1" hangingPunct="1">
                        <a:buClr>
                          <a:schemeClr val="bg2"/>
                        </a:buClr>
                        <a:buFont typeface="Wingdings" panose="05000000000000000000" pitchFamily="2" charset="2"/>
                        <a:buChar char="§"/>
                        <a:defRPr/>
                      </a:pPr>
                      <a:r>
                        <a:rPr lang="en-US" sz="2000" b="1" u="sng" dirty="0">
                          <a:solidFill>
                            <a:srgbClr val="C00000"/>
                          </a:solidFill>
                          <a:effectLst/>
                          <a:latin typeface="Calibri" panose="020F0502020204030204" pitchFamily="34" charset="0"/>
                          <a:ea typeface="+mn-ea"/>
                          <a:cs typeface="+mn-cs"/>
                        </a:rPr>
                        <a:t>Present is key to past</a:t>
                      </a:r>
                    </a:p>
                  </a:txBody>
                  <a:tcPr anchor="ctr">
                    <a:solidFill>
                      <a:srgbClr val="FFFFCC"/>
                    </a:solidFill>
                  </a:tcP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b="1" u="sng" kern="1200" dirty="0">
                          <a:solidFill>
                            <a:srgbClr val="0000CC"/>
                          </a:solidFill>
                          <a:effectLst/>
                          <a:latin typeface="Calibri" panose="020F0502020204030204" pitchFamily="34" charset="0"/>
                          <a:ea typeface="+mn-ea"/>
                          <a:cs typeface="+mn-cs"/>
                        </a:rPr>
                        <a:t>God worked suddenly in the past  (Job 38:4-7; Heb 11:3; 2 Peter 3:3-7)</a:t>
                      </a:r>
                    </a:p>
                  </a:txBody>
                  <a:tcPr anchor="ctr">
                    <a:solidFill>
                      <a:srgbClr val="FFFFCC"/>
                    </a:solidFill>
                  </a:tcP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Early rain on the earth</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No rain until later (Gen 2:5-6; Heb 11:6-7)</a:t>
                      </a:r>
                    </a:p>
                  </a:txBody>
                  <a:tcPr anchor="ctr"/>
                </a:tc>
                <a:extLst>
                  <a:ext uri="{0D108BD9-81ED-4DB2-BD59-A6C34878D82A}">
                    <a16:rowId xmlns:a16="http://schemas.microsoft.com/office/drawing/2014/main" val="2642339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749687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69A658-9A12-4424-A4A8-B2826FDB31EE}"/>
              </a:ext>
            </a:extLst>
          </p:cNvPr>
          <p:cNvSpPr txBox="1"/>
          <p:nvPr/>
        </p:nvSpPr>
        <p:spPr>
          <a:xfrm>
            <a:off x="0" y="1143000"/>
            <a:ext cx="9144000" cy="5478423"/>
          </a:xfrm>
          <a:prstGeom prst="rect">
            <a:avLst/>
          </a:prstGeom>
          <a:noFill/>
        </p:spPr>
        <p:txBody>
          <a:bodyPr wrap="square">
            <a:spAutoFit/>
          </a:bodyPr>
          <a:lstStyle/>
          <a:p>
            <a:pPr algn="just"/>
            <a:r>
              <a:rPr lang="en-US" sz="2500" dirty="0">
                <a:latin typeface="Calibri" panose="020F0502020204030204" pitchFamily="34" charset="0"/>
                <a:cs typeface="Calibri" panose="020F0502020204030204" pitchFamily="34" charset="0"/>
              </a:rPr>
              <a:t>“Uniformitarianism, in geology, the doctrine suggesting that Earth’s geologic processes acted in the same manner and with essentially the same intensity in the past as they do in the present and that such uniformity is sufficient to account for all geologic change. This principle is fundamental to geologic thinking and underlies the whole development of the science of geology... When William Whewell, a University of Cambridge scholar, introduced the term in 1832, the prevailing view (called catastrophism) was that…Earth had originated through supernatural means and had been affected by a series of catastrophic events such as the biblical Flood. In contrast to catastrophism, uniformitarianism postulates that phenomena displayed in rocks may be entirely accounted for by geologic processes that continue to operate—in other words, the present is the key to the past.”</a:t>
            </a:r>
          </a:p>
        </p:txBody>
      </p:sp>
      <p:sp>
        <p:nvSpPr>
          <p:cNvPr id="7" name="Rectangle 2">
            <a:extLst>
              <a:ext uri="{FF2B5EF4-FFF2-40B4-BE49-F238E27FC236}">
                <a16:creationId xmlns:a16="http://schemas.microsoft.com/office/drawing/2014/main" id="{790FF940-F732-4105-8A20-4F7BCD6ECA64}"/>
              </a:ext>
            </a:extLst>
          </p:cNvPr>
          <p:cNvSpPr txBox="1">
            <a:spLocks noChangeArrowheads="1"/>
          </p:cNvSpPr>
          <p:nvPr/>
        </p:nvSpPr>
        <p:spPr bwMode="auto">
          <a:xfrm>
            <a:off x="1543050" y="228600"/>
            <a:ext cx="6057900" cy="9144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200" dirty="0">
                <a:effectLst>
                  <a:outerShdw blurRad="38100" dist="38100" dir="2700000" algn="tl">
                    <a:srgbClr val="000000"/>
                  </a:outerShdw>
                </a:effectLst>
                <a:ea typeface="+mn-ea"/>
                <a:cs typeface="Arial" charset="0"/>
              </a:rPr>
              <a:t>Uniformitarianism Defined</a:t>
            </a:r>
          </a:p>
          <a:p>
            <a:pPr algn="ctr" eaLnBrk="1" hangingPunct="1"/>
            <a:r>
              <a:rPr lang="en-US" sz="1800" kern="0" dirty="0">
                <a:solidFill>
                  <a:schemeClr val="tx1"/>
                </a:solidFill>
                <a:effectLst>
                  <a:outerShdw blurRad="38100" dist="38100" dir="2700000" algn="tl">
                    <a:srgbClr val="000000">
                      <a:alpha val="43137"/>
                    </a:srgbClr>
                  </a:outerShdw>
                </a:effectLst>
              </a:rPr>
              <a:t>https://www.britannica.com/science/uniformitarianism</a:t>
            </a:r>
          </a:p>
        </p:txBody>
      </p:sp>
    </p:spTree>
    <p:extLst>
      <p:ext uri="{BB962C8B-B14F-4D97-AF65-F5344CB8AC3E}">
        <p14:creationId xmlns:p14="http://schemas.microsoft.com/office/powerpoint/2010/main" val="153096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11840</TotalTime>
  <Words>7649</Words>
  <Application>Microsoft Office PowerPoint</Application>
  <PresentationFormat>On-screen Show (4:3)</PresentationFormat>
  <Paragraphs>866</Paragraphs>
  <Slides>123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123</vt:i4>
      </vt:variant>
    </vt:vector>
  </HeadingPairs>
  <TitlesOfParts>
    <vt:vector size="128" baseType="lpstr">
      <vt:lpstr>Calibri</vt:lpstr>
      <vt:lpstr>system-ui</vt:lpstr>
      <vt:lpstr>Times New Roman</vt:lpstr>
      <vt:lpstr>Wingdings</vt:lpstr>
      <vt:lpstr>Azure</vt:lpstr>
      <vt:lpstr>PowerPoint Presentation</vt:lpstr>
      <vt:lpstr>INTRODUCTORY MATTERS</vt:lpstr>
      <vt:lpstr>GENESIS STRUCTURE</vt:lpstr>
      <vt:lpstr>GENESIS STRUCTURE</vt:lpstr>
      <vt:lpstr>Contradictory Account of Creation?</vt:lpstr>
      <vt:lpstr>Genesis 1:1–2:3 Outline</vt:lpstr>
      <vt:lpstr>Genesis 1:1–2:3 Outline</vt:lpstr>
      <vt:lpstr>Genesis 1:1–2:3 Outline</vt:lpstr>
      <vt:lpstr>Genesis 1:1–2:3 Outline</vt:lpstr>
      <vt:lpstr>Genesis 1:1–2:3 Outline</vt:lpstr>
      <vt:lpstr>PowerPoint Presentation</vt:lpstr>
      <vt:lpstr>Genesis 1:1–2:3 Outline</vt:lpstr>
      <vt:lpstr>Genesis 1:1–2:3 Outline</vt:lpstr>
      <vt:lpstr>Shaping and Populating (Gen 1:1)</vt:lpstr>
      <vt:lpstr>Genesis 1:1–2:3 Outline</vt:lpstr>
      <vt:lpstr>PowerPoint Presentation</vt:lpstr>
      <vt:lpstr>PowerPoint Presentation</vt:lpstr>
      <vt:lpstr>PowerPoint Presentation</vt:lpstr>
      <vt:lpstr>Key Issues in Genesis 1</vt:lpstr>
      <vt:lpstr>PowerPoint Presentation</vt:lpstr>
      <vt:lpstr>Day 4 Light Before the Sun?  (Gen. 1:3; Gen 1:14-19)</vt:lpstr>
      <vt:lpstr>Day 4 Light Before the Sun?  (Gen. 1:3; Gen 1:14-19)</vt:lpstr>
      <vt:lpstr>Day 4 Light Before the Sun?  (Gen. 1:3; Gen 1:14-19)</vt:lpstr>
      <vt:lpstr>PowerPoint Presentation</vt:lpstr>
      <vt:lpstr>PowerPoint Presentation</vt:lpstr>
      <vt:lpstr>Day 4 Light Before the Sun?  (Gen. 1:3; Gen 1:14-19)</vt:lpstr>
      <vt:lpstr>PowerPoint Presentation</vt:lpstr>
      <vt:lpstr>Light only Revealed on Day 4?</vt:lpstr>
      <vt:lpstr>PowerPoint Presentation</vt:lpstr>
      <vt:lpstr>Genesis 1:1–2:3 Outline</vt:lpstr>
      <vt:lpstr>Genesis 1:1–2:3 Outline</vt:lpstr>
      <vt:lpstr>Key Issues in Genesis 1</vt:lpstr>
      <vt:lpstr>Day 6 Theocratic Administrator  (Gen 1:24-31)</vt:lpstr>
      <vt:lpstr>Day 6 Theocratic Administrator  (Gen 1:24-31)</vt:lpstr>
      <vt:lpstr>PowerPoint Presentation</vt:lpstr>
      <vt:lpstr>PowerPoint Presentation</vt:lpstr>
      <vt:lpstr>Day 6 Theocratic Administrator  (Gen 1:24-31)</vt:lpstr>
      <vt:lpstr>PowerPoint Presentation</vt:lpstr>
      <vt:lpstr>PowerPoint Presentation</vt:lpstr>
      <vt:lpstr>Trinitarianism in Genesis</vt:lpstr>
      <vt:lpstr>PowerPoint Presentation</vt:lpstr>
      <vt:lpstr>PowerPoint Presentation</vt:lpstr>
      <vt:lpstr>PowerPoint Presentation</vt:lpstr>
      <vt:lpstr>Day 6 Theocratic Administrator  (Gen 1:24-31)</vt:lpstr>
      <vt:lpstr>PowerPoint Presentation</vt:lpstr>
      <vt:lpstr>PowerPoint Presentation</vt:lpstr>
      <vt:lpstr>Day 6 Theocratic Administrator  (Gen 1:24-31)</vt:lpstr>
      <vt:lpstr>PowerPoint Presentation</vt:lpstr>
      <vt:lpstr>PowerPoint Presentation</vt:lpstr>
      <vt:lpstr>J. Dwight Pentecost Thy kingdom Come, Page 316</vt:lpstr>
      <vt:lpstr>Mark Hitchcock The End, Page 421-22</vt:lpstr>
      <vt:lpstr>Day 6 Theocratic Administrator  (Gen 1:24-31)</vt:lpstr>
      <vt:lpstr>PowerPoint Presentation</vt:lpstr>
      <vt:lpstr>PowerPoint Presentation</vt:lpstr>
      <vt:lpstr>PowerPoint Presentation</vt:lpstr>
      <vt:lpstr>PowerPoint Presentation</vt:lpstr>
      <vt:lpstr>Day 6 Theocratic Administrator  (Gen 1:24-31)</vt:lpstr>
      <vt:lpstr>PowerPoint Presentation</vt:lpstr>
      <vt:lpstr>PowerPoint Presentation</vt:lpstr>
      <vt:lpstr>PowerPoint Presentation</vt:lpstr>
      <vt:lpstr>Genesis 1:1–2:3 Outline</vt:lpstr>
      <vt:lpstr>PowerPoint Presentation</vt:lpstr>
      <vt:lpstr>Key Issues in Genesis 1</vt:lpstr>
      <vt:lpstr>PowerPoint Presentation</vt:lpstr>
      <vt:lpstr>Day 7 Sabbath  (Gen 2:1-3)</vt:lpstr>
      <vt:lpstr>Day 7 Sabbath  (Gen 2:1-3)</vt:lpstr>
      <vt:lpstr>Day 7 Sabbath  (Gen 2:1-3)</vt:lpstr>
      <vt:lpstr>PowerPoint Presentation</vt:lpstr>
      <vt:lpstr>PowerPoint Presentation</vt:lpstr>
      <vt:lpstr>Day 7 Sabbath  (Gen 2:1-3)</vt:lpstr>
      <vt:lpstr>Day 7 Sabbath  (Gen 2:1-3)</vt:lpstr>
      <vt:lpstr>Day 7 Sabbath  (Gen 2:1-3)</vt:lpstr>
      <vt:lpstr>Day 7 Sabbath  (Gen 2:1-3)</vt:lpstr>
      <vt:lpstr>PowerPoint Presentation</vt:lpstr>
      <vt:lpstr>Key Issues in Genesis 1</vt:lpstr>
      <vt:lpstr>Origin of Man</vt:lpstr>
      <vt:lpstr>Evolution Wikapedia</vt:lpstr>
      <vt:lpstr>Source: Henry Morris, The Long War Against God</vt:lpstr>
      <vt:lpstr>Intelligent Design Resources</vt:lpstr>
      <vt:lpstr>Evolution’s Flaws</vt:lpstr>
      <vt:lpstr>Evolution’s Flaws</vt:lpstr>
      <vt:lpstr>Missing Links</vt:lpstr>
      <vt:lpstr>Missing Links</vt:lpstr>
      <vt:lpstr>Evolution’s Flaws</vt:lpstr>
      <vt:lpstr>PowerPoint Presentation</vt:lpstr>
      <vt:lpstr>Evolution’s Flaws</vt:lpstr>
      <vt:lpstr>Evolution’s Flaws</vt:lpstr>
      <vt:lpstr>Evolution’s Flaws</vt:lpstr>
      <vt:lpstr>Evolution’s Flaws</vt:lpstr>
      <vt:lpstr>Why Evolution’s Popularity?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Genesis 1:1–2:3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Genesis-005-1v14-2v3</dc:title>
  <dc:subject>Genesis</dc:subject>
  <dc:creator>A. Woods</dc:creator>
  <dc:description>Modified by Jim McGowan</dc:description>
  <cp:lastModifiedBy>Jim McGowan</cp:lastModifiedBy>
  <cp:revision>1220</cp:revision>
  <cp:lastPrinted>2020-08-27T01:58:20Z</cp:lastPrinted>
  <dcterms:created xsi:type="dcterms:W3CDTF">2009-03-17T12:21:13Z</dcterms:created>
  <dcterms:modified xsi:type="dcterms:W3CDTF">2020-08-27T01:58:35Z</dcterms:modified>
</cp:coreProperties>
</file>