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67"/>
  </p:notesMasterIdLst>
  <p:handoutMasterIdLst>
    <p:handoutMasterId r:id="rId168"/>
  </p:handoutMasterIdLst>
  <p:sldIdLst>
    <p:sldId id="2287" r:id="rId2"/>
    <p:sldId id="2032" r:id="rId3"/>
    <p:sldId id="2064" r:id="rId4"/>
    <p:sldId id="1984" r:id="rId5"/>
    <p:sldId id="2038" r:id="rId6"/>
    <p:sldId id="2257" r:id="rId7"/>
    <p:sldId id="2253" r:id="rId8"/>
    <p:sldId id="2323" r:id="rId9"/>
    <p:sldId id="2260" r:id="rId10"/>
    <p:sldId id="2186" r:id="rId11"/>
    <p:sldId id="2324" r:id="rId12"/>
    <p:sldId id="2195" r:id="rId13"/>
    <p:sldId id="2325" r:id="rId14"/>
    <p:sldId id="2326" r:id="rId15"/>
    <p:sldId id="6502" r:id="rId16"/>
    <p:sldId id="2292" r:id="rId17"/>
    <p:sldId id="2263" r:id="rId18"/>
    <p:sldId id="2299" r:id="rId19"/>
    <p:sldId id="2265" r:id="rId20"/>
    <p:sldId id="6527" r:id="rId21"/>
    <p:sldId id="6563" r:id="rId22"/>
    <p:sldId id="2266" r:id="rId23"/>
    <p:sldId id="6568" r:id="rId24"/>
    <p:sldId id="3744" r:id="rId25"/>
    <p:sldId id="2267" r:id="rId26"/>
    <p:sldId id="2300" r:id="rId27"/>
    <p:sldId id="2303" r:id="rId28"/>
    <p:sldId id="2304" r:id="rId29"/>
    <p:sldId id="2302" r:id="rId30"/>
    <p:sldId id="2305" r:id="rId31"/>
    <p:sldId id="2275" r:id="rId32"/>
    <p:sldId id="2276" r:id="rId33"/>
    <p:sldId id="5609" r:id="rId34"/>
    <p:sldId id="6530" r:id="rId35"/>
    <p:sldId id="3822" r:id="rId36"/>
    <p:sldId id="6529" r:id="rId37"/>
    <p:sldId id="6531" r:id="rId38"/>
    <p:sldId id="2306" r:id="rId39"/>
    <p:sldId id="2301" r:id="rId40"/>
    <p:sldId id="2271" r:id="rId41"/>
    <p:sldId id="6564" r:id="rId42"/>
    <p:sldId id="6565" r:id="rId43"/>
    <p:sldId id="6566" r:id="rId44"/>
    <p:sldId id="2272" r:id="rId45"/>
    <p:sldId id="2327" r:id="rId46"/>
    <p:sldId id="2294" r:id="rId47"/>
    <p:sldId id="2249" r:id="rId48"/>
    <p:sldId id="5610" r:id="rId49"/>
    <p:sldId id="2247" r:id="rId50"/>
    <p:sldId id="2248" r:id="rId51"/>
    <p:sldId id="2307" r:id="rId52"/>
    <p:sldId id="5611" r:id="rId53"/>
    <p:sldId id="2251" r:id="rId54"/>
    <p:sldId id="1991" r:id="rId55"/>
    <p:sldId id="5613" r:id="rId56"/>
    <p:sldId id="5614" r:id="rId57"/>
    <p:sldId id="5615" r:id="rId58"/>
    <p:sldId id="6532" r:id="rId59"/>
    <p:sldId id="6533" r:id="rId60"/>
    <p:sldId id="6534" r:id="rId61"/>
    <p:sldId id="2328" r:id="rId62"/>
    <p:sldId id="6569" r:id="rId63"/>
    <p:sldId id="2329" r:id="rId64"/>
    <p:sldId id="6535" r:id="rId65"/>
    <p:sldId id="6536" r:id="rId66"/>
    <p:sldId id="2297" r:id="rId67"/>
    <p:sldId id="6493" r:id="rId68"/>
    <p:sldId id="2024" r:id="rId69"/>
    <p:sldId id="6537" r:id="rId70"/>
    <p:sldId id="6538" r:id="rId71"/>
    <p:sldId id="4707" r:id="rId72"/>
    <p:sldId id="6539" r:id="rId73"/>
    <p:sldId id="6402" r:id="rId74"/>
    <p:sldId id="2025" r:id="rId75"/>
    <p:sldId id="2330" r:id="rId76"/>
    <p:sldId id="2331" r:id="rId77"/>
    <p:sldId id="2295" r:id="rId78"/>
    <p:sldId id="2256" r:id="rId79"/>
    <p:sldId id="6521" r:id="rId80"/>
    <p:sldId id="6522" r:id="rId81"/>
    <p:sldId id="6506" r:id="rId82"/>
    <p:sldId id="6540" r:id="rId83"/>
    <p:sldId id="6542" r:id="rId84"/>
    <p:sldId id="1232" r:id="rId85"/>
    <p:sldId id="6541" r:id="rId86"/>
    <p:sldId id="6543" r:id="rId87"/>
    <p:sldId id="6523" r:id="rId88"/>
    <p:sldId id="6505" r:id="rId89"/>
    <p:sldId id="2254" r:id="rId90"/>
    <p:sldId id="6524" r:id="rId91"/>
    <p:sldId id="6548" r:id="rId92"/>
    <p:sldId id="2255" r:id="rId93"/>
    <p:sldId id="5620" r:id="rId94"/>
    <p:sldId id="5621" r:id="rId95"/>
    <p:sldId id="6525" r:id="rId96"/>
    <p:sldId id="5591" r:id="rId97"/>
    <p:sldId id="6544" r:id="rId98"/>
    <p:sldId id="6545" r:id="rId99"/>
    <p:sldId id="5592" r:id="rId100"/>
    <p:sldId id="6526" r:id="rId101"/>
    <p:sldId id="6520" r:id="rId102"/>
    <p:sldId id="5568" r:id="rId103"/>
    <p:sldId id="2332" r:id="rId104"/>
    <p:sldId id="6546" r:id="rId105"/>
    <p:sldId id="2296" r:id="rId106"/>
    <p:sldId id="6547" r:id="rId107"/>
    <p:sldId id="2258" r:id="rId108"/>
    <p:sldId id="6549" r:id="rId109"/>
    <p:sldId id="6550" r:id="rId110"/>
    <p:sldId id="6555" r:id="rId111"/>
    <p:sldId id="6556" r:id="rId112"/>
    <p:sldId id="6551" r:id="rId113"/>
    <p:sldId id="6552" r:id="rId114"/>
    <p:sldId id="6553" r:id="rId115"/>
    <p:sldId id="6554" r:id="rId116"/>
    <p:sldId id="6557" r:id="rId117"/>
    <p:sldId id="2298" r:id="rId118"/>
    <p:sldId id="2215" r:id="rId119"/>
    <p:sldId id="2216" r:id="rId120"/>
    <p:sldId id="6567" r:id="rId121"/>
    <p:sldId id="2217" r:id="rId122"/>
    <p:sldId id="2218" r:id="rId123"/>
    <p:sldId id="5622" r:id="rId124"/>
    <p:sldId id="2219" r:id="rId125"/>
    <p:sldId id="2220" r:id="rId126"/>
    <p:sldId id="2221" r:id="rId127"/>
    <p:sldId id="2222" r:id="rId128"/>
    <p:sldId id="2310" r:id="rId129"/>
    <p:sldId id="6558" r:id="rId130"/>
    <p:sldId id="6559" r:id="rId131"/>
    <p:sldId id="6560" r:id="rId132"/>
    <p:sldId id="2224" r:id="rId133"/>
    <p:sldId id="5846" r:id="rId134"/>
    <p:sldId id="6485" r:id="rId135"/>
    <p:sldId id="2311" r:id="rId136"/>
    <p:sldId id="6494" r:id="rId137"/>
    <p:sldId id="6495" r:id="rId138"/>
    <p:sldId id="2226" r:id="rId139"/>
    <p:sldId id="2312" r:id="rId140"/>
    <p:sldId id="6496" r:id="rId141"/>
    <p:sldId id="6561" r:id="rId142"/>
    <p:sldId id="2228" r:id="rId143"/>
    <p:sldId id="2313" r:id="rId144"/>
    <p:sldId id="2314" r:id="rId145"/>
    <p:sldId id="2315" r:id="rId146"/>
    <p:sldId id="2316" r:id="rId147"/>
    <p:sldId id="2317" r:id="rId148"/>
    <p:sldId id="2233" r:id="rId149"/>
    <p:sldId id="2234" r:id="rId150"/>
    <p:sldId id="2235" r:id="rId151"/>
    <p:sldId id="6497" r:id="rId152"/>
    <p:sldId id="2318" r:id="rId153"/>
    <p:sldId id="5627" r:id="rId154"/>
    <p:sldId id="2238" r:id="rId155"/>
    <p:sldId id="2239" r:id="rId156"/>
    <p:sldId id="320" r:id="rId157"/>
    <p:sldId id="2319" r:id="rId158"/>
    <p:sldId id="2320" r:id="rId159"/>
    <p:sldId id="5628" r:id="rId160"/>
    <p:sldId id="2243" r:id="rId161"/>
    <p:sldId id="2244" r:id="rId162"/>
    <p:sldId id="2321" r:id="rId163"/>
    <p:sldId id="2322" r:id="rId164"/>
    <p:sldId id="5602" r:id="rId165"/>
    <p:sldId id="2333" r:id="rId16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FFCC"/>
    <a:srgbClr val="0000CC"/>
    <a:srgbClr val="A50021"/>
    <a:srgbClr val="FFFF99"/>
    <a:srgbClr val="0000FF"/>
    <a:srgbClr val="0099FF"/>
    <a:srgbClr val="FFFF00"/>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7" autoAdjust="0"/>
    <p:restoredTop sz="95974" autoAdjust="0"/>
  </p:normalViewPr>
  <p:slideViewPr>
    <p:cSldViewPr>
      <p:cViewPr varScale="1">
        <p:scale>
          <a:sx n="110" d="100"/>
          <a:sy n="110" d="100"/>
        </p:scale>
        <p:origin x="131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38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10" name="Rectangle 9">
            <a:extLst>
              <a:ext uri="{FF2B5EF4-FFF2-40B4-BE49-F238E27FC236}">
                <a16:creationId xmlns:a16="http://schemas.microsoft.com/office/drawing/2014/main" id="{B233369C-FCAD-45D1-88F8-9166454D1137}"/>
              </a:ext>
            </a:extLst>
          </p:cNvPr>
          <p:cNvSpPr>
            <a:spLocks noGrp="1" noChangeArrowheads="1"/>
          </p:cNvSpPr>
          <p:nvPr/>
        </p:nvSpPr>
        <p:spPr bwMode="auto">
          <a:xfrm>
            <a:off x="12656"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defRPr/>
            </a:pPr>
            <a:r>
              <a:rPr lang="en-US" sz="1400" dirty="0">
                <a:latin typeface="+mn-lt"/>
              </a:rPr>
              <a:t>Sugar Land Bible Church</a:t>
            </a:r>
          </a:p>
        </p:txBody>
      </p:sp>
      <p:sp>
        <p:nvSpPr>
          <p:cNvPr id="11" name="Header Placeholder 1">
            <a:extLst>
              <a:ext uri="{FF2B5EF4-FFF2-40B4-BE49-F238E27FC236}">
                <a16:creationId xmlns:a16="http://schemas.microsoft.com/office/drawing/2014/main" id="{9DAE96F9-3561-4C30-8D65-670F55B72D58}"/>
              </a:ext>
            </a:extLst>
          </p:cNvPr>
          <p:cNvSpPr>
            <a:spLocks noGrp="1"/>
          </p:cNvSpPr>
          <p:nvPr/>
        </p:nvSpPr>
        <p:spPr>
          <a:xfrm>
            <a:off x="1860441" y="265607"/>
            <a:ext cx="3594319" cy="521377"/>
          </a:xfrm>
          <a:prstGeom prst="rect">
            <a:avLst/>
          </a:prstGeom>
        </p:spPr>
        <p:txBody>
          <a:bodyPr vert="horz" lIns="106825" tIns="53412" rIns="106825" bIns="53412" rtlCol="0"/>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400" dirty="0">
                <a:latin typeface="+mn-lt"/>
              </a:rPr>
              <a:t>Dr. Andy Woods – Genesis 004</a:t>
            </a:r>
          </a:p>
          <a:p>
            <a:pPr algn="ctr">
              <a:defRPr/>
            </a:pPr>
            <a:r>
              <a:rPr lang="en-US" sz="1400" dirty="0">
                <a:latin typeface="+mn-lt"/>
              </a:rPr>
              <a:t>08-16-2020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8/15/2020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2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CA5406-0544-4707-9917-6B8FB837F1FE}" type="slidenum">
              <a:rPr lang="en-US" smtClean="0"/>
              <a:pPr/>
              <a:t>142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164</a:t>
            </a:fld>
            <a:endParaRPr lang="en-US" altLang="en-US" dirty="0"/>
          </a:p>
        </p:txBody>
      </p:sp>
    </p:spTree>
    <p:extLst>
      <p:ext uri="{BB962C8B-B14F-4D97-AF65-F5344CB8AC3E}">
        <p14:creationId xmlns:p14="http://schemas.microsoft.com/office/powerpoint/2010/main" val="116549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102</a:t>
            </a:fld>
            <a:endParaRPr lang="en-US" altLang="en-US" dirty="0"/>
          </a:p>
        </p:txBody>
      </p:sp>
    </p:spTree>
    <p:extLst>
      <p:ext uri="{BB962C8B-B14F-4D97-AF65-F5344CB8AC3E}">
        <p14:creationId xmlns:p14="http://schemas.microsoft.com/office/powerpoint/2010/main" val="2148422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F1219C8-A6BD-49EF-BE98-E554E48F3D3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a:extLst>
              <a:ext uri="{FF2B5EF4-FFF2-40B4-BE49-F238E27FC236}">
                <a16:creationId xmlns:a16="http://schemas.microsoft.com/office/drawing/2014/main" id="{A402ECF5-5FFA-4231-9888-0E1D69D747DA}"/>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1060">
            <a:extLst>
              <a:ext uri="{FF2B5EF4-FFF2-40B4-BE49-F238E27FC236}">
                <a16:creationId xmlns:a16="http://schemas.microsoft.com/office/drawing/2014/main" id="{E3A0CA58-931A-4DD0-A4A4-7C9B9C6F667E}"/>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1061">
            <a:extLst>
              <a:ext uri="{FF2B5EF4-FFF2-40B4-BE49-F238E27FC236}">
                <a16:creationId xmlns:a16="http://schemas.microsoft.com/office/drawing/2014/main" id="{BFC39DF7-2FA8-4486-BA03-BBB15393BCE4}"/>
              </a:ext>
            </a:extLst>
          </p:cNvPr>
          <p:cNvSpPr>
            <a:spLocks noGrp="1" noChangeArrowheads="1"/>
          </p:cNvSpPr>
          <p:nvPr>
            <p:ph type="sldNum" sz="quarter" idx="12"/>
          </p:nvPr>
        </p:nvSpPr>
        <p:spPr/>
        <p:txBody>
          <a:bodyPr/>
          <a:lstStyle>
            <a:lvl1pPr>
              <a:defRPr/>
            </a:lvl1pPr>
          </a:lstStyle>
          <a:p>
            <a:pPr>
              <a:defRPr/>
            </a:pPr>
            <a:fld id="{39E0D55D-753D-4E4E-B08D-7DC511373E8D}" type="slidenum">
              <a:rPr lang="en-US" altLang="en-US"/>
              <a:pPr>
                <a:defRPr/>
              </a:pPr>
              <a:t>‹#›</a:t>
            </a:fld>
            <a:endParaRPr lang="en-US" altLang="en-US"/>
          </a:p>
        </p:txBody>
      </p:sp>
    </p:spTree>
    <p:extLst>
      <p:ext uri="{BB962C8B-B14F-4D97-AF65-F5344CB8AC3E}">
        <p14:creationId xmlns:p14="http://schemas.microsoft.com/office/powerpoint/2010/main" val="2786517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 id="2147488921"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4.emf"/><Relationship Id="rId5" Type="http://schemas.openxmlformats.org/officeDocument/2006/relationships/customXml" Target="../ink/ink2.xml"/><Relationship Id="rId10" Type="http://schemas.openxmlformats.org/officeDocument/2006/relationships/image" Target="../media/image34.jpeg"/><Relationship Id="rId4" Type="http://schemas.openxmlformats.org/officeDocument/2006/relationships/image" Target="../media/image33.emf"/><Relationship Id="rId9" Type="http://schemas.openxmlformats.org/officeDocument/2006/relationships/image" Target="../media/image33.jpeg"/></Relationships>
</file>

<file path=ppt/slides/_rels/slide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1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0800" y="16002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04800" y="228600"/>
            <a:ext cx="8534400" cy="9144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t>Genesis 1:1</a:t>
            </a:r>
            <a:r>
              <a:rPr lang="en-US" sz="3600" kern="0" dirty="0">
                <a:cs typeface="Calibri" panose="020F0502020204030204" pitchFamily="34" charset="0"/>
                <a:sym typeface="Symbol" pitchFamily="18" charset="2"/>
              </a:rPr>
              <a:t>–</a:t>
            </a:r>
            <a:r>
              <a:rPr lang="en-US" sz="3600" kern="0" dirty="0">
                <a:sym typeface="Symbol" pitchFamily="18" charset="2"/>
              </a:rPr>
              <a:t>2:3</a:t>
            </a:r>
          </a:p>
          <a:p>
            <a:pPr algn="ctr" eaLnBrk="1" hangingPunct="1"/>
            <a:r>
              <a:rPr lang="en-US" sz="3600" kern="0" dirty="0">
                <a:sym typeface="Symbol" pitchFamily="18" charset="2"/>
              </a:rPr>
              <a:t>Creation of the Cosmos</a:t>
            </a:r>
          </a:p>
        </p:txBody>
      </p:sp>
    </p:spTree>
    <p:extLst>
      <p:ext uri="{BB962C8B-B14F-4D97-AF65-F5344CB8AC3E}">
        <p14:creationId xmlns:p14="http://schemas.microsoft.com/office/powerpoint/2010/main" val="35191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228599"/>
            <a:ext cx="7772400" cy="1147527"/>
          </a:xfrm>
        </p:spPr>
        <p:txBody>
          <a:bodyPr/>
          <a:lstStyle/>
          <a:p>
            <a:pPr algn="ctr" eaLnBrk="1" hangingPunct="1"/>
            <a:r>
              <a:rPr lang="en-US" sz="3600" dirty="0">
                <a:effectLst>
                  <a:outerShdw blurRad="38100" dist="38100" dir="2700000" algn="tl">
                    <a:srgbClr val="000000">
                      <a:alpha val="43137"/>
                    </a:srgbClr>
                  </a:outerShdw>
                </a:effectLst>
              </a:rPr>
              <a:t>Refutation of Man’s Philosophies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1:1)</a:t>
            </a:r>
          </a:p>
        </p:txBody>
      </p:sp>
      <p:sp>
        <p:nvSpPr>
          <p:cNvPr id="17411" name="Rectangle 3"/>
          <p:cNvSpPr>
            <a:spLocks noGrp="1" noChangeArrowheads="1"/>
          </p:cNvSpPr>
          <p:nvPr>
            <p:ph idx="1"/>
          </p:nvPr>
        </p:nvSpPr>
        <p:spPr>
          <a:xfrm>
            <a:off x="533400" y="1447800"/>
            <a:ext cx="8077200" cy="4460875"/>
          </a:xfrm>
        </p:spPr>
        <p:txBody>
          <a:bodyPr/>
          <a:lstStyle/>
          <a:p>
            <a:pPr eaLnBrk="1" hangingPunct="1">
              <a:spcBef>
                <a:spcPts val="0"/>
              </a:spcBef>
              <a:spcAft>
                <a:spcPts val="1800"/>
              </a:spcAft>
              <a:defRPr/>
            </a:pPr>
            <a:r>
              <a:rPr lang="en-US" sz="2800" dirty="0">
                <a:effectLst>
                  <a:outerShdw blurRad="38100" dist="38100" dir="2700000" algn="tl">
                    <a:srgbClr val="000000">
                      <a:alpha val="43137"/>
                    </a:srgbClr>
                  </a:outerShdw>
                </a:effectLst>
              </a:rPr>
              <a:t>Atheism – God created (Ps. 14:1)</a:t>
            </a:r>
          </a:p>
          <a:p>
            <a:pPr eaLnBrk="1" hangingPunct="1">
              <a:spcBef>
                <a:spcPts val="0"/>
              </a:spcBef>
              <a:spcAft>
                <a:spcPts val="1800"/>
              </a:spcAft>
              <a:defRPr/>
            </a:pPr>
            <a:r>
              <a:rPr lang="en-US" sz="2800" dirty="0">
                <a:effectLst>
                  <a:outerShdw blurRad="38100" dist="38100" dir="2700000" algn="tl">
                    <a:srgbClr val="000000">
                      <a:alpha val="43137"/>
                    </a:srgbClr>
                  </a:outerShdw>
                </a:effectLst>
              </a:rPr>
              <a:t>Pantheism – God is transcendent over creation</a:t>
            </a:r>
          </a:p>
          <a:p>
            <a:pPr eaLnBrk="1" hangingPunct="1">
              <a:spcBef>
                <a:spcPts val="0"/>
              </a:spcBef>
              <a:spcAft>
                <a:spcPts val="1800"/>
              </a:spcAft>
              <a:defRPr/>
            </a:pPr>
            <a:r>
              <a:rPr lang="en-US" sz="2800" dirty="0">
                <a:effectLst>
                  <a:outerShdw blurRad="38100" dist="38100" dir="2700000" algn="tl">
                    <a:srgbClr val="000000">
                      <a:alpha val="43137"/>
                    </a:srgbClr>
                  </a:outerShdw>
                </a:effectLst>
              </a:rPr>
              <a:t>Polytheism – One God created (Deut. 6:4; Isa 43:11; 44:6; 45:5) </a:t>
            </a:r>
          </a:p>
          <a:p>
            <a:pPr eaLnBrk="1" hangingPunct="1">
              <a:spcBef>
                <a:spcPts val="0"/>
              </a:spcBef>
              <a:spcAft>
                <a:spcPts val="1800"/>
              </a:spcAft>
              <a:defRPr/>
            </a:pPr>
            <a:r>
              <a:rPr lang="en-US" sz="2800" dirty="0">
                <a:effectLst>
                  <a:outerShdw blurRad="38100" dist="38100" dir="2700000" algn="tl">
                    <a:srgbClr val="000000">
                      <a:alpha val="43137"/>
                    </a:srgbClr>
                  </a:outerShdw>
                </a:effectLst>
              </a:rPr>
              <a:t>Materialism – Matter began</a:t>
            </a:r>
          </a:p>
          <a:p>
            <a:pPr eaLnBrk="1" hangingPunct="1">
              <a:spcBef>
                <a:spcPts val="0"/>
              </a:spcBef>
              <a:spcAft>
                <a:spcPts val="1800"/>
              </a:spcAft>
              <a:defRPr/>
            </a:pPr>
            <a:r>
              <a:rPr lang="en-US" sz="2800" dirty="0">
                <a:effectLst>
                  <a:outerShdw blurRad="38100" dist="38100" dir="2700000" algn="tl">
                    <a:srgbClr val="000000">
                      <a:alpha val="43137"/>
                    </a:srgbClr>
                  </a:outerShdw>
                </a:effectLst>
              </a:rPr>
              <a:t>Dualism – God alone created (Ezek. 28:13, 15)</a:t>
            </a:r>
          </a:p>
          <a:p>
            <a:pPr eaLnBrk="1" hangingPunct="1">
              <a:spcBef>
                <a:spcPts val="0"/>
              </a:spcBef>
              <a:spcAft>
                <a:spcPts val="1800"/>
              </a:spcAft>
              <a:defRPr/>
            </a:pPr>
            <a:r>
              <a:rPr lang="en-US" sz="2800" dirty="0">
                <a:effectLst>
                  <a:outerShdw blurRad="38100" dist="38100" dir="2700000" algn="tl">
                    <a:srgbClr val="000000">
                      <a:alpha val="43137"/>
                    </a:srgbClr>
                  </a:outerShdw>
                </a:effectLst>
              </a:rPr>
              <a:t>Humanism – God rather than man created</a:t>
            </a:r>
          </a:p>
          <a:p>
            <a:pPr eaLnBrk="1" hangingPunct="1">
              <a:spcBef>
                <a:spcPts val="0"/>
              </a:spcBef>
              <a:spcAft>
                <a:spcPts val="1800"/>
              </a:spcAft>
              <a:defRPr/>
            </a:pPr>
            <a:r>
              <a:rPr lang="en-US" sz="2800" dirty="0">
                <a:effectLst>
                  <a:outerShdw blurRad="38100" dist="38100" dir="2700000" algn="tl">
                    <a:srgbClr val="000000">
                      <a:alpha val="43137"/>
                    </a:srgbClr>
                  </a:outerShdw>
                </a:effectLst>
              </a:rPr>
              <a:t>Naturalism – God created</a:t>
            </a:r>
          </a:p>
        </p:txBody>
      </p:sp>
      <p:sp>
        <p:nvSpPr>
          <p:cNvPr id="58372" name="Text Box 4"/>
          <p:cNvSpPr txBox="1">
            <a:spLocks noChangeArrowheads="1"/>
          </p:cNvSpPr>
          <p:nvPr/>
        </p:nvSpPr>
        <p:spPr bwMode="auto">
          <a:xfrm>
            <a:off x="2705100" y="6412468"/>
            <a:ext cx="3733800" cy="369332"/>
          </a:xfrm>
          <a:prstGeom prst="rect">
            <a:avLst/>
          </a:prstGeom>
          <a:noFill/>
          <a:ln w="9525">
            <a:noFill/>
            <a:miter lim="800000"/>
            <a:headEnd/>
            <a:tailEnd/>
          </a:ln>
        </p:spPr>
        <p:txBody>
          <a:bodyPr wrap="square">
            <a:spAutoFit/>
          </a:bodyPr>
          <a:lstStyle/>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rPr>
              <a:t>Morris, </a:t>
            </a:r>
            <a:r>
              <a:rPr lang="en-US" sz="1800" i="1" dirty="0">
                <a:effectLst>
                  <a:outerShdw blurRad="38100" dist="38100" dir="2700000" algn="tl">
                    <a:srgbClr val="000000">
                      <a:alpha val="43137"/>
                    </a:srgbClr>
                  </a:outerShdw>
                </a:effectLst>
                <a:latin typeface="Calibri" panose="020F0502020204030204" pitchFamily="34" charset="0"/>
              </a:rPr>
              <a:t>Genesis Record</a:t>
            </a:r>
            <a:r>
              <a:rPr lang="en-US" sz="1800" dirty="0">
                <a:effectLst>
                  <a:outerShdw blurRad="38100" dist="38100" dir="2700000" algn="tl">
                    <a:srgbClr val="000000">
                      <a:alpha val="43137"/>
                    </a:srgbClr>
                  </a:outerShdw>
                </a:effectLst>
                <a:latin typeface="Calibri" panose="020F0502020204030204" pitchFamily="34" charset="0"/>
              </a:rPr>
              <a:t>, 38</a:t>
            </a:r>
          </a:p>
        </p:txBody>
      </p:sp>
      <p:pic>
        <p:nvPicPr>
          <p:cNvPr id="2" name="Picture 1">
            <a:extLst>
              <a:ext uri="{FF2B5EF4-FFF2-40B4-BE49-F238E27FC236}">
                <a16:creationId xmlns:a16="http://schemas.microsoft.com/office/drawing/2014/main" id="{D0C1241F-C3FC-45C5-8106-A85129BEAF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6 Theocratic Administrator </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(Gen 1:24-31)</a:t>
            </a:r>
          </a:p>
        </p:txBody>
      </p:sp>
      <p:sp>
        <p:nvSpPr>
          <p:cNvPr id="78851" name="Rectangle 3"/>
          <p:cNvSpPr>
            <a:spLocks noGrp="1" noChangeArrowheads="1"/>
          </p:cNvSpPr>
          <p:nvPr>
            <p:ph type="body" idx="1"/>
          </p:nvPr>
        </p:nvSpPr>
        <p:spPr>
          <a:xfrm>
            <a:off x="685800" y="1752600"/>
            <a:ext cx="7772400" cy="4114800"/>
          </a:xfrm>
        </p:spPr>
        <p:txBody>
          <a:bodyPr/>
          <a:lstStyle/>
          <a:p>
            <a:pPr marL="461963" indent="-461963" algn="just" eaLnBrk="1" hangingPunct="1">
              <a:lnSpc>
                <a:spcPct val="90000"/>
              </a:lnSpc>
              <a:spcBef>
                <a:spcPts val="0"/>
              </a:spcBef>
              <a:spcAft>
                <a:spcPts val="2400"/>
              </a:spcAft>
              <a:defRPr/>
            </a:pPr>
            <a:r>
              <a:rPr lang="en-US" dirty="0"/>
              <a:t>Land animals (Gen. 1:24-25)</a:t>
            </a:r>
          </a:p>
          <a:p>
            <a:pPr marL="461963" indent="-461963" algn="just" eaLnBrk="1" hangingPunct="1">
              <a:lnSpc>
                <a:spcPct val="90000"/>
              </a:lnSpc>
              <a:spcBef>
                <a:spcPts val="0"/>
              </a:spcBef>
              <a:spcAft>
                <a:spcPts val="2400"/>
              </a:spcAft>
              <a:defRPr/>
            </a:pPr>
            <a:r>
              <a:rPr lang="en-US" dirty="0"/>
              <a:t>Man (Gen. 1:26-28)</a:t>
            </a:r>
          </a:p>
          <a:p>
            <a:pPr marL="461963" indent="-461963" algn="just" eaLnBrk="1" hangingPunct="1">
              <a:lnSpc>
                <a:spcPct val="90000"/>
              </a:lnSpc>
              <a:spcBef>
                <a:spcPts val="0"/>
              </a:spcBef>
              <a:spcAft>
                <a:spcPts val="2400"/>
              </a:spcAft>
              <a:defRPr/>
            </a:pPr>
            <a:r>
              <a:rPr lang="en-US" dirty="0"/>
              <a:t>Office of Theocratic Administrator</a:t>
            </a:r>
          </a:p>
          <a:p>
            <a:pPr marL="461963" indent="-461963" algn="just" eaLnBrk="1" hangingPunct="1">
              <a:lnSpc>
                <a:spcPct val="90000"/>
              </a:lnSpc>
              <a:spcBef>
                <a:spcPts val="0"/>
              </a:spcBef>
              <a:spcAft>
                <a:spcPts val="2400"/>
              </a:spcAft>
              <a:defRPr/>
            </a:pPr>
            <a:r>
              <a:rPr lang="en-US" dirty="0"/>
              <a:t>Beginning of kingdom program</a:t>
            </a:r>
          </a:p>
          <a:p>
            <a:pPr marL="461963" indent="-461963" algn="just" eaLnBrk="1" hangingPunct="1">
              <a:lnSpc>
                <a:spcPct val="90000"/>
              </a:lnSpc>
              <a:spcBef>
                <a:spcPts val="0"/>
              </a:spcBef>
              <a:spcAft>
                <a:spcPts val="2400"/>
              </a:spcAft>
              <a:defRPr/>
            </a:pPr>
            <a:r>
              <a:rPr lang="en-US" dirty="0"/>
              <a:t>Animal &amp; man as vegetarian (Gen. 1:29-30; 2:17; 9:3)</a:t>
            </a:r>
          </a:p>
          <a:p>
            <a:pPr marL="461963" indent="-461963" algn="just" eaLnBrk="1" hangingPunct="1">
              <a:lnSpc>
                <a:spcPct val="90000"/>
              </a:lnSpc>
              <a:spcBef>
                <a:spcPts val="0"/>
              </a:spcBef>
              <a:spcAft>
                <a:spcPts val="2400"/>
              </a:spcAft>
              <a:defRPr/>
            </a:pPr>
            <a:r>
              <a:rPr lang="en-US" b="1" u="sng" dirty="0">
                <a:solidFill>
                  <a:srgbClr val="FFFFCC"/>
                </a:solidFill>
              </a:rPr>
              <a:t>The perfection of creation (Gen. 1:31)</a:t>
            </a:r>
          </a:p>
          <a:p>
            <a:pPr eaLnBrk="1" hangingPunct="1">
              <a:defRPr/>
            </a:pPr>
            <a:endParaRPr lang="en-US" sz="2700" dirty="0"/>
          </a:p>
          <a:p>
            <a:pPr eaLnBrk="1" hangingPunct="1">
              <a:defRPr/>
            </a:pPr>
            <a:endParaRPr lang="en-US" sz="2700" dirty="0"/>
          </a:p>
          <a:p>
            <a:pPr eaLnBrk="1" hangingPunct="1">
              <a:buNone/>
              <a:defRPr/>
            </a:pPr>
            <a:endParaRPr lang="en-US" dirty="0"/>
          </a:p>
        </p:txBody>
      </p:sp>
      <p:pic>
        <p:nvPicPr>
          <p:cNvPr id="2" name="Picture 1">
            <a:extLst>
              <a:ext uri="{FF2B5EF4-FFF2-40B4-BE49-F238E27FC236}">
                <a16:creationId xmlns:a16="http://schemas.microsoft.com/office/drawing/2014/main" id="{E636BF9D-86DF-449F-AE0A-3B87122F53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743452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1:31</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saw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that He had made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behold, it was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very good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there was evening and there was morning, the sixth day.”</a:t>
            </a:r>
          </a:p>
        </p:txBody>
      </p:sp>
      <p:pic>
        <p:nvPicPr>
          <p:cNvPr id="4" name="Picture 3">
            <a:extLst>
              <a:ext uri="{FF2B5EF4-FFF2-40B4-BE49-F238E27FC236}">
                <a16:creationId xmlns:a16="http://schemas.microsoft.com/office/drawing/2014/main" id="{FD3E2396-FF6B-4CBA-9918-9021B76F7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947" y="2971800"/>
            <a:ext cx="2742107" cy="1828800"/>
          </a:xfrm>
          <a:prstGeom prst="rect">
            <a:avLst/>
          </a:prstGeom>
          <a:ln>
            <a:solidFill>
              <a:schemeClr val="tx1"/>
            </a:solidFill>
          </a:ln>
        </p:spPr>
      </p:pic>
    </p:spTree>
    <p:extLst>
      <p:ext uri="{BB962C8B-B14F-4D97-AF65-F5344CB8AC3E}">
        <p14:creationId xmlns:p14="http://schemas.microsoft.com/office/powerpoint/2010/main" val="258049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371600"/>
            <a:ext cx="903756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700" dirty="0">
                <a:effectLst>
                  <a:outerShdw blurRad="38100" dist="38100" dir="2700000" algn="tl">
                    <a:srgbClr val="000000">
                      <a:alpha val="43137"/>
                    </a:srgbClr>
                  </a:outerShdw>
                </a:effectLst>
                <a:latin typeface="Calibri" panose="020F0502020204030204" pitchFamily="34" charset="0"/>
              </a:rPr>
              <a:t>“When did Satan fall away from God? We noted earlier that sin was nonexistent in every part of God‘s creation, including the angels, through the end of the sixth or final day of creation (Gen. 1:31). Satan‘s fall therefore took place after the end of creation. However, Satan was evil by the time he came to earth to tempt man to fall away from God (Gen. 3). These things prompt the conclusion that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rPr>
              <a:t>Satan‘s fall took place in the interval between the end of creation and the fall of man</a:t>
            </a:r>
            <a:r>
              <a:rPr lang="en-US" sz="2700" dirty="0">
                <a:effectLst>
                  <a:outerShdw blurRad="38100" dist="38100" dir="2700000" algn="tl">
                    <a:srgbClr val="000000">
                      <a:alpha val="43137"/>
                    </a:srgbClr>
                  </a:outerShdw>
                </a:effectLst>
                <a:latin typeface="Calibri" panose="020F0502020204030204" pitchFamily="34" charset="0"/>
              </a:rPr>
              <a:t>. How long was the interval? It must have been quite short because when God created the first man and woman, he commanded them to be fruitful and multiply through procreation (Gen. 1:27–28), but there was no human conception until after the fall of man (Gen. 4:1).”</a:t>
            </a:r>
            <a:endParaRPr lang="en-US" sz="27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154162"/>
          </a:xfrm>
          <a:prstGeom prst="rect">
            <a:avLst/>
          </a:prstGeom>
        </p:spPr>
        <p:txBody>
          <a:bodyPr wrap="square">
            <a:spAutoFit/>
          </a:bodyPr>
          <a:lstStyle/>
          <a:p>
            <a:pPr algn="ctr">
              <a:spcBef>
                <a:spcPts val="0"/>
              </a:spcBef>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dirty="0">
                <a:effectLst>
                  <a:outerShdw blurRad="38100" dist="38100" dir="2700000" algn="tl">
                    <a:srgbClr val="000000">
                      <a:alpha val="43137"/>
                    </a:srgbClr>
                  </a:outerShdw>
                </a:effectLst>
                <a:latin typeface="Calibri" panose="020F0502020204030204" pitchFamily="34" charset="0"/>
                <a:ea typeface="+mj-ea"/>
                <a:cs typeface="+mj-cs"/>
              </a:rPr>
              <a:t>Renald Showers, </a:t>
            </a:r>
            <a:r>
              <a:rPr lang="en-US" sz="1600" i="1" dirty="0">
                <a:effectLst>
                  <a:outerShdw blurRad="38100" dist="38100" dir="2700000" algn="tl">
                    <a:srgbClr val="000000">
                      <a:alpha val="43137"/>
                    </a:srgbClr>
                  </a:outerShdw>
                </a:effectLst>
                <a:latin typeface="Calibri" panose="020F0502020204030204" pitchFamily="34" charset="0"/>
                <a:ea typeface="+mj-ea"/>
                <a:cs typeface="+mj-cs"/>
              </a:rPr>
              <a:t>Those Invisible Spirits Called Angels</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1997), 82-83.</a:t>
            </a:r>
            <a:endParaRPr lang="en-US" sz="1600" dirty="0">
              <a:effectLst>
                <a:outerShdw blurRad="38100" dist="38100" dir="2700000" algn="tl">
                  <a:srgbClr val="000000">
                    <a:alpha val="43137"/>
                  </a:srgbClr>
                </a:outerShdw>
              </a:effectLst>
            </a:endParaRPr>
          </a:p>
        </p:txBody>
      </p:sp>
      <p:pic>
        <p:nvPicPr>
          <p:cNvPr id="1026" name="Picture 2" descr="Image result for renald showers those invisible spirits">
            <a:extLst>
              <a:ext uri="{FF2B5EF4-FFF2-40B4-BE49-F238E27FC236}">
                <a16:creationId xmlns:a16="http://schemas.microsoft.com/office/drawing/2014/main" id="{0A70E25C-575C-4151-9413-4B1196D392D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53401" y="76200"/>
            <a:ext cx="914400" cy="102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316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b="1" dirty="0">
                <a:solidFill>
                  <a:srgbClr val="FFFFCC"/>
                </a:solidFill>
              </a:rPr>
              <a:t>Creation week (Gen 1:3</a:t>
            </a:r>
            <a:r>
              <a:rPr lang="en-US" sz="2600" b="1" dirty="0">
                <a:solidFill>
                  <a:srgbClr val="FFFFCC"/>
                </a:solidFill>
                <a:cs typeface="Calibri" panose="020F0502020204030204" pitchFamily="34" charset="0"/>
                <a:sym typeface="Symbol" pitchFamily="18" charset="2"/>
              </a:rPr>
              <a:t>–</a:t>
            </a:r>
            <a:r>
              <a:rPr lang="en-US" sz="2600" b="1" dirty="0">
                <a:solidFill>
                  <a:srgbClr val="FFFFCC"/>
                </a:solidFill>
              </a:rPr>
              <a:t>2:3): “And God said,” “good”</a:t>
            </a:r>
          </a:p>
          <a:p>
            <a:pPr lvl="1" eaLnBrk="1" hangingPunct="1">
              <a:spcBef>
                <a:spcPts val="0"/>
              </a:spcBef>
              <a:spcAft>
                <a:spcPts val="1600"/>
              </a:spcAft>
              <a:defRPr/>
            </a:pPr>
            <a:r>
              <a:rPr lang="en-US" sz="2600" dirty="0"/>
              <a:t>First day 1:3-5</a:t>
            </a:r>
          </a:p>
          <a:p>
            <a:pPr lvl="1" eaLnBrk="1" hangingPunct="1">
              <a:spcBef>
                <a:spcPts val="0"/>
              </a:spcBef>
              <a:spcAft>
                <a:spcPts val="1600"/>
              </a:spcAft>
              <a:defRPr/>
            </a:pPr>
            <a:r>
              <a:rPr lang="en-US" sz="2600" dirty="0"/>
              <a:t>Second day 1:6-8</a:t>
            </a:r>
          </a:p>
          <a:p>
            <a:pPr lvl="1" eaLnBrk="1" hangingPunct="1">
              <a:spcBef>
                <a:spcPts val="0"/>
              </a:spcBef>
              <a:spcAft>
                <a:spcPts val="1600"/>
              </a:spcAft>
              <a:defRPr/>
            </a:pPr>
            <a:r>
              <a:rPr lang="en-US" sz="2600" dirty="0"/>
              <a:t>Third day 1:9-13</a:t>
            </a:r>
          </a:p>
          <a:p>
            <a:pPr lvl="1" eaLnBrk="1" hangingPunct="1">
              <a:spcBef>
                <a:spcPts val="0"/>
              </a:spcBef>
              <a:spcAft>
                <a:spcPts val="1600"/>
              </a:spcAft>
              <a:defRPr/>
            </a:pPr>
            <a:r>
              <a:rPr lang="en-US" sz="2600" dirty="0"/>
              <a:t>Fourth day 1:14-19</a:t>
            </a:r>
          </a:p>
          <a:p>
            <a:pPr lvl="1" eaLnBrk="1" hangingPunct="1">
              <a:spcBef>
                <a:spcPts val="0"/>
              </a:spcBef>
              <a:spcAft>
                <a:spcPts val="1600"/>
              </a:spcAft>
              <a:defRPr/>
            </a:pPr>
            <a:r>
              <a:rPr lang="en-US" sz="2600" dirty="0"/>
              <a:t>Fifth day 1:20-23</a:t>
            </a:r>
          </a:p>
          <a:p>
            <a:pPr lvl="1" eaLnBrk="1" hangingPunct="1">
              <a:spcBef>
                <a:spcPts val="0"/>
              </a:spcBef>
              <a:spcAft>
                <a:spcPts val="1600"/>
              </a:spcAft>
              <a:defRPr/>
            </a:pPr>
            <a:r>
              <a:rPr lang="en-US" sz="2600" dirty="0"/>
              <a:t>Sixth day 1:24-31</a:t>
            </a:r>
          </a:p>
          <a:p>
            <a:pPr lvl="1" eaLnBrk="1" hangingPunct="1">
              <a:spcBef>
                <a:spcPts val="0"/>
              </a:spcBef>
              <a:spcAft>
                <a:spcPts val="1600"/>
              </a:spcAft>
              <a:defRPr/>
            </a:pPr>
            <a:r>
              <a:rPr lang="en-US" sz="2600" b="1" u="sng" dirty="0">
                <a:solidFill>
                  <a:srgbClr val="FFFFCC"/>
                </a:solidFill>
              </a:rPr>
              <a:t>Seventh day 2:1-3</a:t>
            </a:r>
            <a:r>
              <a:rPr lang="en-US" sz="2600" dirty="0"/>
              <a:t>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3816765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2:1-3</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Thus the heavens and the earth were completed, and all their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hosts</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seventh day God completed His work which He had done, and He rested on the seventh day from all His work which He had done.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blessed the seventh day and sanctified it, because in it He rested from all His work which God had created and made.”</a:t>
            </a:r>
          </a:p>
        </p:txBody>
      </p:sp>
    </p:spTree>
    <p:extLst>
      <p:ext uri="{BB962C8B-B14F-4D97-AF65-F5344CB8AC3E}">
        <p14:creationId xmlns:p14="http://schemas.microsoft.com/office/powerpoint/2010/main" val="2910823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457200" y="914400"/>
            <a:ext cx="4953000" cy="5638800"/>
          </a:xfrm>
        </p:spPr>
        <p:txBody>
          <a:bodyPr/>
          <a:lstStyle/>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Importance of Gen. 1:1</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Gap Theory?</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Length of the creation days</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Canopy Theory (day 2)</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Light before the sun (day 4)</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Creation of man (day 6)</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a:t>
            </a:r>
            <a:r>
              <a:rPr lang="en-US" altLang="en-US" sz="2800" b="1" u="sng" dirty="0">
                <a:solidFill>
                  <a:srgbClr val="FFFFCC"/>
                </a:solidFill>
                <a:cs typeface="Calibri" panose="020F0502020204030204" pitchFamily="34" charset="0"/>
              </a:rPr>
              <a:t>Sabbath (day 7)</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Evolution?</a:t>
            </a:r>
          </a:p>
          <a:p>
            <a:pPr marL="573088" indent="-573088" eaLnBrk="1" hangingPunct="1">
              <a:spcBef>
                <a:spcPts val="1200"/>
              </a:spcBef>
              <a:spcAft>
                <a:spcPts val="1200"/>
              </a:spcAft>
              <a:buSzPct val="100000"/>
              <a:buNone/>
            </a:pPr>
            <a:endParaRPr lang="en-US" altLang="en-US" sz="3600" dirty="0">
              <a:latin typeface="Calibri" panose="020F0502020204030204" pitchFamily="34" charset="0"/>
              <a:cs typeface="Calibri" panose="020F0502020204030204" pitchFamily="34" charset="0"/>
            </a:endParaRPr>
          </a:p>
        </p:txBody>
      </p:sp>
      <p:sp>
        <p:nvSpPr>
          <p:cNvPr id="5" name="Rectangle 6">
            <a:extLst>
              <a:ext uri="{FF2B5EF4-FFF2-40B4-BE49-F238E27FC236}">
                <a16:creationId xmlns:a16="http://schemas.microsoft.com/office/drawing/2014/main" id="{D826A589-9D45-4CFC-9960-8DE7F4F7ED12}"/>
              </a:ext>
            </a:extLst>
          </p:cNvPr>
          <p:cNvSpPr>
            <a:spLocks noGrp="1" noChangeArrowheads="1"/>
          </p:cNvSpPr>
          <p:nvPr>
            <p:ph type="title"/>
          </p:nvPr>
        </p:nvSpPr>
        <p:spPr>
          <a:xfrm>
            <a:off x="1524000" y="228600"/>
            <a:ext cx="6248400" cy="685800"/>
          </a:xfrm>
        </p:spPr>
        <p:txBody>
          <a:bodyPr/>
          <a:lstStyle/>
          <a:p>
            <a:pPr algn="ctr" eaLnBrk="1" hangingPunct="1">
              <a:lnSpc>
                <a:spcPct val="100000"/>
              </a:lnSpc>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Key Issues in Genesis 1</a:t>
            </a:r>
            <a:endParaRPr lang="en-US" altLang="en-US" sz="36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0344576-BA00-49BF-B193-B54A4E8256EE}"/>
              </a:ext>
            </a:extLst>
          </p:cNvPr>
          <p:cNvPicPr>
            <a:picLocks noChangeAspect="1"/>
          </p:cNvPicPr>
          <p:nvPr/>
        </p:nvPicPr>
        <p:blipFill>
          <a:blip r:embed="rId3"/>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1421980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2:1-3</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Thus the heavens and the earth were completed, and all their hosts.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seventh day God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completed</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work which He had done, and He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rested</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 seventh day from all His work which He had done.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blessed the seventh day and sanctified it, because in it He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rested</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all His work which God had created and made.”</a:t>
            </a:r>
          </a:p>
        </p:txBody>
      </p:sp>
    </p:spTree>
    <p:extLst>
      <p:ext uri="{BB962C8B-B14F-4D97-AF65-F5344CB8AC3E}">
        <p14:creationId xmlns:p14="http://schemas.microsoft.com/office/powerpoint/2010/main" val="1150530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2:1-3)</a:t>
            </a: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t>The Lord rested</a:t>
            </a:r>
          </a:p>
          <a:p>
            <a:pPr marL="461963" indent="-461963" algn="just" eaLnBrk="1" hangingPunct="1">
              <a:lnSpc>
                <a:spcPct val="90000"/>
              </a:lnSpc>
              <a:spcBef>
                <a:spcPts val="0"/>
              </a:spcBef>
              <a:spcAft>
                <a:spcPts val="2400"/>
              </a:spcAft>
              <a:defRPr/>
            </a:pPr>
            <a:r>
              <a:rPr lang="en-US" dirty="0"/>
              <a:t>Sabbath pattern (Exod. 20:8-11; 31:15-17)</a:t>
            </a:r>
          </a:p>
          <a:p>
            <a:pPr marL="461963" indent="-461963" algn="just" eaLnBrk="1" hangingPunct="1">
              <a:lnSpc>
                <a:spcPct val="90000"/>
              </a:lnSpc>
              <a:spcBef>
                <a:spcPts val="0"/>
              </a:spcBef>
              <a:spcAft>
                <a:spcPts val="2400"/>
              </a:spcAft>
              <a:defRPr/>
            </a:pPr>
            <a:r>
              <a:rPr lang="en-US" dirty="0"/>
              <a:t>7</a:t>
            </a:r>
            <a:r>
              <a:rPr lang="en-US" baseline="30000" dirty="0"/>
              <a:t>th</a:t>
            </a:r>
            <a:r>
              <a:rPr lang="en-US" dirty="0"/>
              <a:t> day continues?</a:t>
            </a:r>
          </a:p>
          <a:p>
            <a:pPr marL="862013" lvl="1" indent="-461963" algn="just" eaLnBrk="1" hangingPunct="1">
              <a:lnSpc>
                <a:spcPct val="90000"/>
              </a:lnSpc>
              <a:spcBef>
                <a:spcPts val="0"/>
              </a:spcBef>
              <a:spcAft>
                <a:spcPts val="2400"/>
              </a:spcAft>
              <a:defRPr/>
            </a:pPr>
            <a:r>
              <a:rPr lang="en-US" dirty="0"/>
              <a:t>Creation is past (Heb. 4:3-4)</a:t>
            </a:r>
          </a:p>
          <a:p>
            <a:pPr marL="862013" lvl="1" indent="-461963" algn="just" eaLnBrk="1" hangingPunct="1">
              <a:lnSpc>
                <a:spcPct val="90000"/>
              </a:lnSpc>
              <a:spcBef>
                <a:spcPts val="0"/>
              </a:spcBef>
              <a:spcAft>
                <a:spcPts val="2400"/>
              </a:spcAft>
              <a:defRPr/>
            </a:pPr>
            <a:r>
              <a:rPr lang="en-US" dirty="0"/>
              <a:t>Absence of “evening and morning”</a:t>
            </a:r>
          </a:p>
          <a:p>
            <a:pPr marL="862013" lvl="1" indent="-461963" algn="just" eaLnBrk="1" hangingPunct="1">
              <a:lnSpc>
                <a:spcPct val="90000"/>
              </a:lnSpc>
              <a:spcBef>
                <a:spcPts val="0"/>
              </a:spcBef>
              <a:spcAft>
                <a:spcPts val="2400"/>
              </a:spcAft>
              <a:defRPr/>
            </a:pPr>
            <a:r>
              <a:rPr lang="en-US" dirty="0"/>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2:1-3)</a:t>
            </a: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b="1" u="sng" dirty="0">
                <a:solidFill>
                  <a:srgbClr val="FFFFCC"/>
                </a:solidFill>
              </a:rPr>
              <a:t>The Lord rested</a:t>
            </a:r>
          </a:p>
          <a:p>
            <a:pPr marL="461963" indent="-461963" algn="just" eaLnBrk="1" hangingPunct="1">
              <a:lnSpc>
                <a:spcPct val="90000"/>
              </a:lnSpc>
              <a:spcBef>
                <a:spcPts val="0"/>
              </a:spcBef>
              <a:spcAft>
                <a:spcPts val="2400"/>
              </a:spcAft>
              <a:defRPr/>
            </a:pPr>
            <a:r>
              <a:rPr lang="en-US" dirty="0"/>
              <a:t>Sabbath pattern (Exod. 20:8-11; 31:15-17)</a:t>
            </a:r>
          </a:p>
          <a:p>
            <a:pPr marL="461963" indent="-461963" algn="just" eaLnBrk="1" hangingPunct="1">
              <a:lnSpc>
                <a:spcPct val="90000"/>
              </a:lnSpc>
              <a:spcBef>
                <a:spcPts val="0"/>
              </a:spcBef>
              <a:spcAft>
                <a:spcPts val="2400"/>
              </a:spcAft>
              <a:defRPr/>
            </a:pPr>
            <a:r>
              <a:rPr lang="en-US" dirty="0"/>
              <a:t>7</a:t>
            </a:r>
            <a:r>
              <a:rPr lang="en-US" baseline="30000" dirty="0"/>
              <a:t>th</a:t>
            </a:r>
            <a:r>
              <a:rPr lang="en-US" dirty="0"/>
              <a:t> day continues?</a:t>
            </a:r>
          </a:p>
          <a:p>
            <a:pPr marL="862013" lvl="1" indent="-461963" algn="just" eaLnBrk="1" hangingPunct="1">
              <a:lnSpc>
                <a:spcPct val="90000"/>
              </a:lnSpc>
              <a:spcBef>
                <a:spcPts val="0"/>
              </a:spcBef>
              <a:spcAft>
                <a:spcPts val="2400"/>
              </a:spcAft>
              <a:defRPr/>
            </a:pPr>
            <a:r>
              <a:rPr lang="en-US" dirty="0"/>
              <a:t>Creation is past (Heb. 4:3-4)</a:t>
            </a:r>
          </a:p>
          <a:p>
            <a:pPr marL="862013" lvl="1" indent="-461963" algn="just" eaLnBrk="1" hangingPunct="1">
              <a:lnSpc>
                <a:spcPct val="90000"/>
              </a:lnSpc>
              <a:spcBef>
                <a:spcPts val="0"/>
              </a:spcBef>
              <a:spcAft>
                <a:spcPts val="2400"/>
              </a:spcAft>
              <a:defRPr/>
            </a:pPr>
            <a:r>
              <a:rPr lang="en-US" dirty="0"/>
              <a:t>Absence of “evening and morning”</a:t>
            </a:r>
          </a:p>
          <a:p>
            <a:pPr marL="862013" lvl="1" indent="-461963" algn="just" eaLnBrk="1" hangingPunct="1">
              <a:lnSpc>
                <a:spcPct val="90000"/>
              </a:lnSpc>
              <a:spcBef>
                <a:spcPts val="0"/>
              </a:spcBef>
              <a:spcAft>
                <a:spcPts val="2400"/>
              </a:spcAft>
              <a:defRPr/>
            </a:pPr>
            <a:r>
              <a:rPr lang="en-US" dirty="0"/>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36164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2:1-3)</a:t>
            </a: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t>The Lord rested</a:t>
            </a:r>
          </a:p>
          <a:p>
            <a:pPr marL="461963" indent="-461963" algn="just" eaLnBrk="1" hangingPunct="1">
              <a:lnSpc>
                <a:spcPct val="90000"/>
              </a:lnSpc>
              <a:spcBef>
                <a:spcPts val="0"/>
              </a:spcBef>
              <a:spcAft>
                <a:spcPts val="2400"/>
              </a:spcAft>
              <a:defRPr/>
            </a:pPr>
            <a:r>
              <a:rPr lang="en-US" b="1" u="sng" dirty="0">
                <a:solidFill>
                  <a:srgbClr val="FFFFCC"/>
                </a:solidFill>
              </a:rPr>
              <a:t>Sabbath pattern (Exod. 20:8-11; 31:15-17)</a:t>
            </a:r>
          </a:p>
          <a:p>
            <a:pPr marL="461963" indent="-461963" algn="just" eaLnBrk="1" hangingPunct="1">
              <a:lnSpc>
                <a:spcPct val="90000"/>
              </a:lnSpc>
              <a:spcBef>
                <a:spcPts val="0"/>
              </a:spcBef>
              <a:spcAft>
                <a:spcPts val="2400"/>
              </a:spcAft>
              <a:defRPr/>
            </a:pPr>
            <a:r>
              <a:rPr lang="en-US" dirty="0"/>
              <a:t>7</a:t>
            </a:r>
            <a:r>
              <a:rPr lang="en-US" baseline="30000" dirty="0"/>
              <a:t>th</a:t>
            </a:r>
            <a:r>
              <a:rPr lang="en-US" dirty="0"/>
              <a:t> day continues?</a:t>
            </a:r>
          </a:p>
          <a:p>
            <a:pPr marL="862013" lvl="1" indent="-461963" algn="just" eaLnBrk="1" hangingPunct="1">
              <a:lnSpc>
                <a:spcPct val="90000"/>
              </a:lnSpc>
              <a:spcBef>
                <a:spcPts val="0"/>
              </a:spcBef>
              <a:spcAft>
                <a:spcPts val="2400"/>
              </a:spcAft>
              <a:defRPr/>
            </a:pPr>
            <a:r>
              <a:rPr lang="en-US" dirty="0"/>
              <a:t>Creation is past (Heb. 4:3-4)</a:t>
            </a:r>
          </a:p>
          <a:p>
            <a:pPr marL="862013" lvl="1" indent="-461963" algn="just" eaLnBrk="1" hangingPunct="1">
              <a:lnSpc>
                <a:spcPct val="90000"/>
              </a:lnSpc>
              <a:spcBef>
                <a:spcPts val="0"/>
              </a:spcBef>
              <a:spcAft>
                <a:spcPts val="2400"/>
              </a:spcAft>
              <a:defRPr/>
            </a:pPr>
            <a:r>
              <a:rPr lang="en-US" dirty="0"/>
              <a:t>Absence of “evening and morning”</a:t>
            </a:r>
          </a:p>
          <a:p>
            <a:pPr marL="862013" lvl="1" indent="-461963" algn="just" eaLnBrk="1" hangingPunct="1">
              <a:lnSpc>
                <a:spcPct val="90000"/>
              </a:lnSpc>
              <a:spcBef>
                <a:spcPts val="0"/>
              </a:spcBef>
              <a:spcAft>
                <a:spcPts val="2400"/>
              </a:spcAft>
              <a:defRPr/>
            </a:pPr>
            <a:r>
              <a:rPr lang="en-US" dirty="0"/>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660469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105159" y="832214"/>
            <a:ext cx="8933682"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b="1" u="sng" dirty="0">
                <a:solidFill>
                  <a:srgbClr val="FFFFCC"/>
                </a:solidFill>
              </a:rPr>
              <a:t>Original creation in its unfilled and unformed state (Gen 1:2)</a:t>
            </a:r>
          </a:p>
          <a:p>
            <a:pPr eaLnBrk="1" hangingPunct="1">
              <a:spcBef>
                <a:spcPts val="0"/>
              </a:spcBef>
              <a:spcAft>
                <a:spcPts val="1600"/>
              </a:spcAft>
              <a:defRPr/>
            </a:pPr>
            <a:r>
              <a:rPr lang="en-US" sz="2600" dirty="0"/>
              <a:t>Creation week (Gen 1:3</a:t>
            </a:r>
            <a:r>
              <a:rPr lang="en-US" sz="2600" dirty="0">
                <a:cs typeface="Calibri" panose="020F0502020204030204" pitchFamily="34" charset="0"/>
                <a:sym typeface="Symbol" pitchFamily="18" charset="2"/>
              </a:rPr>
              <a:t>–</a:t>
            </a:r>
            <a:r>
              <a:rPr lang="en-US" sz="2600" dirty="0"/>
              <a:t>2:3): “And God said,” “good”</a:t>
            </a:r>
          </a:p>
          <a:p>
            <a:pPr lvl="1" eaLnBrk="1" hangingPunct="1">
              <a:spcBef>
                <a:spcPts val="0"/>
              </a:spcBef>
              <a:spcAft>
                <a:spcPts val="1600"/>
              </a:spcAft>
              <a:defRPr/>
            </a:pPr>
            <a:r>
              <a:rPr lang="en-US" sz="2600" dirty="0"/>
              <a:t>First day 1:3-5</a:t>
            </a:r>
          </a:p>
          <a:p>
            <a:pPr lvl="1" eaLnBrk="1" hangingPunct="1">
              <a:spcBef>
                <a:spcPts val="0"/>
              </a:spcBef>
              <a:spcAft>
                <a:spcPts val="1600"/>
              </a:spcAft>
              <a:defRPr/>
            </a:pPr>
            <a:r>
              <a:rPr lang="en-US" sz="2600" dirty="0"/>
              <a:t>Second day 1:6-8</a:t>
            </a:r>
          </a:p>
          <a:p>
            <a:pPr lvl="1" eaLnBrk="1" hangingPunct="1">
              <a:spcBef>
                <a:spcPts val="0"/>
              </a:spcBef>
              <a:spcAft>
                <a:spcPts val="1600"/>
              </a:spcAft>
              <a:defRPr/>
            </a:pPr>
            <a:r>
              <a:rPr lang="en-US" sz="2600" dirty="0"/>
              <a:t>Third day 1:9-13</a:t>
            </a:r>
          </a:p>
          <a:p>
            <a:pPr lvl="1" eaLnBrk="1" hangingPunct="1">
              <a:spcBef>
                <a:spcPts val="0"/>
              </a:spcBef>
              <a:spcAft>
                <a:spcPts val="1600"/>
              </a:spcAft>
              <a:defRPr/>
            </a:pPr>
            <a:r>
              <a:rPr lang="en-US" sz="2600" dirty="0"/>
              <a:t>Fourth day 1:14-19</a:t>
            </a:r>
          </a:p>
          <a:p>
            <a:pPr lvl="1" eaLnBrk="1" hangingPunct="1">
              <a:spcBef>
                <a:spcPts val="0"/>
              </a:spcBef>
              <a:spcAft>
                <a:spcPts val="1600"/>
              </a:spcAft>
              <a:defRPr/>
            </a:pPr>
            <a:r>
              <a:rPr lang="en-US" sz="2600" dirty="0"/>
              <a:t>Fifth day 1:20-23</a:t>
            </a:r>
          </a:p>
          <a:p>
            <a:pPr lvl="1" eaLnBrk="1" hangingPunct="1">
              <a:spcBef>
                <a:spcPts val="0"/>
              </a:spcBef>
              <a:spcAft>
                <a:spcPts val="1600"/>
              </a:spcAft>
              <a:defRPr/>
            </a:pPr>
            <a:r>
              <a:rPr lang="en-US" sz="2600" dirty="0"/>
              <a:t>Sixth day 1:24-31</a:t>
            </a:r>
          </a:p>
          <a:p>
            <a:pPr lvl="1" eaLnBrk="1" hangingPunct="1">
              <a:spcBef>
                <a:spcPts val="0"/>
              </a:spcBef>
              <a:spcAft>
                <a:spcPts val="16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1218625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a:spcBef>
                <a:spcPts val="0"/>
              </a:spcBef>
              <a:spcAft>
                <a:spcPts val="1200"/>
              </a:spcAft>
              <a:buNone/>
              <a:defRPr/>
            </a:pPr>
            <a:r>
              <a:rPr lang="en-US" sz="4000" dirty="0">
                <a:solidFill>
                  <a:schemeClr val="tx2"/>
                </a:solidFill>
                <a:ea typeface="+mj-ea"/>
                <a:cs typeface="+mj-cs"/>
              </a:rPr>
              <a:t>Exodus 20:8-11</a:t>
            </a:r>
          </a:p>
          <a:p>
            <a:pPr marL="0" indent="0" algn="just">
              <a:spcBef>
                <a:spcPts val="0"/>
              </a:spcBef>
              <a:spcAft>
                <a:spcPts val="1200"/>
              </a:spcAft>
              <a:buNone/>
              <a:defRPr/>
            </a:pPr>
            <a:r>
              <a:rPr lang="en-US" sz="3000" i="0" baseline="30000" dirty="0">
                <a:effectLst/>
                <a:latin typeface="system-ui"/>
              </a:rPr>
              <a:t>8 </a:t>
            </a:r>
            <a:r>
              <a:rPr lang="en-US" sz="3000" i="0" dirty="0">
                <a:effectLst/>
                <a:latin typeface="system-ui"/>
              </a:rPr>
              <a:t>“Remember the sabbath day, to keep it holy. </a:t>
            </a:r>
            <a:r>
              <a:rPr lang="en-US" sz="3000" i="0" baseline="30000" dirty="0">
                <a:effectLst/>
                <a:latin typeface="system-ui"/>
              </a:rPr>
              <a:t>9 </a:t>
            </a:r>
            <a:r>
              <a:rPr lang="en-US" sz="3000" i="0" dirty="0">
                <a:effectLst/>
                <a:latin typeface="system-ui"/>
              </a:rPr>
              <a:t>Six days you shall labor and do all your work, </a:t>
            </a:r>
            <a:r>
              <a:rPr lang="en-US" sz="3000" i="0" baseline="30000" dirty="0">
                <a:effectLst/>
                <a:latin typeface="system-ui"/>
              </a:rPr>
              <a:t>10 </a:t>
            </a:r>
            <a:r>
              <a:rPr lang="en-US" sz="3000" i="0" dirty="0">
                <a:effectLst/>
                <a:latin typeface="system-ui"/>
              </a:rPr>
              <a:t>but the seventh day is a sabbath of the </a:t>
            </a:r>
            <a:r>
              <a:rPr lang="en-US" sz="3000" i="0" cap="small" dirty="0">
                <a:effectLst/>
                <a:latin typeface="system-ui"/>
              </a:rPr>
              <a:t>Lord</a:t>
            </a:r>
            <a:r>
              <a:rPr lang="en-US" sz="3000" i="0" dirty="0">
                <a:effectLst/>
                <a:latin typeface="system-ui"/>
              </a:rPr>
              <a:t> your God; </a:t>
            </a:r>
            <a:r>
              <a:rPr lang="en-US" sz="3000" i="1" dirty="0">
                <a:effectLst/>
                <a:latin typeface="system-ui"/>
              </a:rPr>
              <a:t>in it</a:t>
            </a:r>
            <a:r>
              <a:rPr lang="en-US" sz="3000" i="0" dirty="0">
                <a:effectLst/>
                <a:latin typeface="system-ui"/>
              </a:rPr>
              <a:t> you shall not do any work, you or your son or your daughter, your male or your female servant or your cattle or your sojourner who stays with you. </a:t>
            </a:r>
            <a:r>
              <a:rPr lang="en-US" sz="3000" i="0" baseline="30000" dirty="0">
                <a:effectLst/>
                <a:latin typeface="system-ui"/>
              </a:rPr>
              <a:t>11 </a:t>
            </a:r>
            <a:r>
              <a:rPr lang="en-US" sz="3000" i="0" dirty="0">
                <a:effectLst/>
                <a:latin typeface="system-ui"/>
              </a:rPr>
              <a:t>For in six days the </a:t>
            </a:r>
            <a:r>
              <a:rPr lang="en-US" sz="3000" i="0" cap="small" dirty="0">
                <a:effectLst/>
                <a:latin typeface="system-ui"/>
              </a:rPr>
              <a:t>Lord</a:t>
            </a:r>
            <a:r>
              <a:rPr lang="en-US" sz="3000" i="0" dirty="0">
                <a:effectLst/>
                <a:latin typeface="system-ui"/>
              </a:rPr>
              <a:t> made the heavens and the earth, the sea and all that is in them, and rested on the seventh day; therefore the </a:t>
            </a:r>
            <a:r>
              <a:rPr lang="en-US" sz="3000" i="0" cap="small" dirty="0">
                <a:effectLst/>
                <a:latin typeface="system-ui"/>
              </a:rPr>
              <a:t>Lord</a:t>
            </a:r>
            <a:r>
              <a:rPr lang="en-US" sz="3000" i="0" dirty="0">
                <a:effectLst/>
                <a:latin typeface="system-ui"/>
              </a:rPr>
              <a:t> blessed the sabbath day and made it holy.”</a:t>
            </a:r>
            <a:endParaRPr lang="en-US" sz="3000" dirty="0"/>
          </a:p>
        </p:txBody>
      </p:sp>
    </p:spTree>
    <p:extLst>
      <p:ext uri="{BB962C8B-B14F-4D97-AF65-F5344CB8AC3E}">
        <p14:creationId xmlns:p14="http://schemas.microsoft.com/office/powerpoint/2010/main" val="2023586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a:spcBef>
                <a:spcPts val="0"/>
              </a:spcBef>
              <a:spcAft>
                <a:spcPts val="1200"/>
              </a:spcAft>
              <a:buNone/>
              <a:defRPr/>
            </a:pPr>
            <a:r>
              <a:rPr lang="en-US" sz="4000" dirty="0">
                <a:solidFill>
                  <a:schemeClr val="tx2"/>
                </a:solidFill>
                <a:ea typeface="+mj-ea"/>
                <a:cs typeface="+mj-cs"/>
              </a:rPr>
              <a:t>Exodus 31:15-17</a:t>
            </a:r>
          </a:p>
          <a:p>
            <a:pPr marL="0" indent="0" algn="just">
              <a:spcBef>
                <a:spcPts val="0"/>
              </a:spcBef>
              <a:buNone/>
            </a:pPr>
            <a:r>
              <a:rPr lang="en-US" sz="3000" baseline="30000" dirty="0">
                <a:effectLst/>
              </a:rPr>
              <a:t>15</a:t>
            </a:r>
            <a:r>
              <a:rPr lang="en-US" sz="3000" dirty="0">
                <a:effectLst/>
              </a:rPr>
              <a:t> ‘For six days work may be done, but on the seventh day there is a sabbath of complete rest, holy to the </a:t>
            </a:r>
            <a:r>
              <a:rPr lang="en-US" sz="3000" cap="small" dirty="0">
                <a:effectLst/>
              </a:rPr>
              <a:t>Lord</a:t>
            </a:r>
            <a:r>
              <a:rPr lang="en-US" sz="3000" dirty="0">
                <a:effectLst/>
              </a:rPr>
              <a:t>; whoever does any work on the sabbath day shall surely be put to death. </a:t>
            </a:r>
            <a:r>
              <a:rPr lang="en-US" sz="3000" baseline="30000" dirty="0">
                <a:effectLst/>
              </a:rPr>
              <a:t>16</a:t>
            </a:r>
            <a:r>
              <a:rPr lang="en-US" sz="3000" dirty="0">
                <a:effectLst/>
              </a:rPr>
              <a:t> ‘So the sons of Israel shall observe the sabbath, to celebrate the sabbath throughout their generations as a perpetual covenant.’ </a:t>
            </a:r>
            <a:r>
              <a:rPr lang="en-US" sz="3000" baseline="30000" dirty="0">
                <a:effectLst/>
              </a:rPr>
              <a:t>17</a:t>
            </a:r>
            <a:r>
              <a:rPr lang="en-US" sz="3000" dirty="0">
                <a:effectLst/>
              </a:rPr>
              <a:t> “It is a sign between Me and the sons of Israel forever; for in six days the </a:t>
            </a:r>
            <a:r>
              <a:rPr lang="en-US" sz="3000" cap="small" dirty="0">
                <a:effectLst/>
              </a:rPr>
              <a:t>Lord</a:t>
            </a:r>
            <a:r>
              <a:rPr lang="en-US" sz="3000" dirty="0">
                <a:effectLst/>
              </a:rPr>
              <a:t> made heaven and earth, but on the seventh day He ceased </a:t>
            </a:r>
            <a:r>
              <a:rPr lang="en-US" sz="3000" i="1" dirty="0">
                <a:effectLst/>
              </a:rPr>
              <a:t>from labor,</a:t>
            </a:r>
            <a:r>
              <a:rPr lang="en-US" sz="3000" dirty="0">
                <a:effectLst/>
              </a:rPr>
              <a:t> and was refreshed.” </a:t>
            </a:r>
          </a:p>
        </p:txBody>
      </p:sp>
    </p:spTree>
    <p:extLst>
      <p:ext uri="{BB962C8B-B14F-4D97-AF65-F5344CB8AC3E}">
        <p14:creationId xmlns:p14="http://schemas.microsoft.com/office/powerpoint/2010/main" val="2714578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2:1-3)</a:t>
            </a: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t>The Lord rested</a:t>
            </a:r>
          </a:p>
          <a:p>
            <a:pPr marL="461963" indent="-461963" algn="just" eaLnBrk="1" hangingPunct="1">
              <a:lnSpc>
                <a:spcPct val="90000"/>
              </a:lnSpc>
              <a:spcBef>
                <a:spcPts val="0"/>
              </a:spcBef>
              <a:spcAft>
                <a:spcPts val="2400"/>
              </a:spcAft>
              <a:defRPr/>
            </a:pPr>
            <a:r>
              <a:rPr lang="en-US" dirty="0"/>
              <a:t>Sabbath pattern (Exod. 20:8-11; 31:15-17)</a:t>
            </a:r>
          </a:p>
          <a:p>
            <a:pPr marL="461963" indent="-461963" algn="just" eaLnBrk="1" hangingPunct="1">
              <a:lnSpc>
                <a:spcPct val="90000"/>
              </a:lnSpc>
              <a:spcBef>
                <a:spcPts val="0"/>
              </a:spcBef>
              <a:spcAft>
                <a:spcPts val="2400"/>
              </a:spcAft>
              <a:defRPr/>
            </a:pPr>
            <a:r>
              <a:rPr lang="en-US" b="1" u="sng" dirty="0">
                <a:solidFill>
                  <a:srgbClr val="FFFFCC"/>
                </a:solidFill>
              </a:rPr>
              <a:t>7th day continues?</a:t>
            </a:r>
          </a:p>
          <a:p>
            <a:pPr marL="862013" lvl="1" indent="-461963" algn="just" eaLnBrk="1" hangingPunct="1">
              <a:lnSpc>
                <a:spcPct val="90000"/>
              </a:lnSpc>
              <a:spcBef>
                <a:spcPts val="0"/>
              </a:spcBef>
              <a:spcAft>
                <a:spcPts val="2400"/>
              </a:spcAft>
              <a:defRPr/>
            </a:pPr>
            <a:r>
              <a:rPr lang="en-US" dirty="0"/>
              <a:t>Creation is past (Heb. 4:3-4)</a:t>
            </a:r>
          </a:p>
          <a:p>
            <a:pPr marL="862013" lvl="1" indent="-461963" algn="just" eaLnBrk="1" hangingPunct="1">
              <a:lnSpc>
                <a:spcPct val="90000"/>
              </a:lnSpc>
              <a:spcBef>
                <a:spcPts val="0"/>
              </a:spcBef>
              <a:spcAft>
                <a:spcPts val="2400"/>
              </a:spcAft>
              <a:defRPr/>
            </a:pPr>
            <a:r>
              <a:rPr lang="en-US" dirty="0"/>
              <a:t>Absence of “evening and morning”</a:t>
            </a:r>
          </a:p>
          <a:p>
            <a:pPr marL="862013" lvl="1" indent="-461963" algn="just" eaLnBrk="1" hangingPunct="1">
              <a:lnSpc>
                <a:spcPct val="90000"/>
              </a:lnSpc>
              <a:spcBef>
                <a:spcPts val="0"/>
              </a:spcBef>
              <a:spcAft>
                <a:spcPts val="2400"/>
              </a:spcAft>
              <a:defRPr/>
            </a:pPr>
            <a:r>
              <a:rPr lang="en-US" dirty="0"/>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064177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2:1-3)</a:t>
            </a: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t>The Lord rested</a:t>
            </a:r>
          </a:p>
          <a:p>
            <a:pPr marL="461963" indent="-461963" algn="just" eaLnBrk="1" hangingPunct="1">
              <a:lnSpc>
                <a:spcPct val="90000"/>
              </a:lnSpc>
              <a:spcBef>
                <a:spcPts val="0"/>
              </a:spcBef>
              <a:spcAft>
                <a:spcPts val="2400"/>
              </a:spcAft>
              <a:defRPr/>
            </a:pPr>
            <a:r>
              <a:rPr lang="en-US" dirty="0"/>
              <a:t>Sabbath pattern (Exod. 20:8-11; 31:15-17)</a:t>
            </a:r>
          </a:p>
          <a:p>
            <a:pPr marL="461963" indent="-461963" algn="just" eaLnBrk="1" hangingPunct="1">
              <a:lnSpc>
                <a:spcPct val="90000"/>
              </a:lnSpc>
              <a:spcBef>
                <a:spcPts val="0"/>
              </a:spcBef>
              <a:spcAft>
                <a:spcPts val="2400"/>
              </a:spcAft>
              <a:defRPr/>
            </a:pPr>
            <a:r>
              <a:rPr lang="en-US" b="1" dirty="0">
                <a:solidFill>
                  <a:srgbClr val="FFFFCC"/>
                </a:solidFill>
              </a:rPr>
              <a:t>7th day continues?</a:t>
            </a:r>
          </a:p>
          <a:p>
            <a:pPr marL="862013" lvl="1" indent="-461963" algn="just" eaLnBrk="1" hangingPunct="1">
              <a:lnSpc>
                <a:spcPct val="90000"/>
              </a:lnSpc>
              <a:spcBef>
                <a:spcPts val="0"/>
              </a:spcBef>
              <a:spcAft>
                <a:spcPts val="2400"/>
              </a:spcAft>
              <a:defRPr/>
            </a:pPr>
            <a:r>
              <a:rPr lang="en-US" b="1" u="sng" dirty="0">
                <a:solidFill>
                  <a:srgbClr val="FFFFCC"/>
                </a:solidFill>
              </a:rPr>
              <a:t>Creation is past (Heb. 4:3-4)</a:t>
            </a:r>
          </a:p>
          <a:p>
            <a:pPr marL="862013" lvl="1" indent="-461963" algn="just" eaLnBrk="1" hangingPunct="1">
              <a:lnSpc>
                <a:spcPct val="90000"/>
              </a:lnSpc>
              <a:spcBef>
                <a:spcPts val="0"/>
              </a:spcBef>
              <a:spcAft>
                <a:spcPts val="2400"/>
              </a:spcAft>
              <a:defRPr/>
            </a:pPr>
            <a:r>
              <a:rPr lang="en-US" dirty="0"/>
              <a:t>Absence of “evening and morning”</a:t>
            </a:r>
          </a:p>
          <a:p>
            <a:pPr marL="862013" lvl="1" indent="-461963" algn="just" eaLnBrk="1" hangingPunct="1">
              <a:lnSpc>
                <a:spcPct val="90000"/>
              </a:lnSpc>
              <a:spcBef>
                <a:spcPts val="0"/>
              </a:spcBef>
              <a:spcAft>
                <a:spcPts val="2400"/>
              </a:spcAft>
              <a:defRPr/>
            </a:pPr>
            <a:r>
              <a:rPr lang="en-US" dirty="0"/>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45951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2:1-3)</a:t>
            </a: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t>The Lord rested</a:t>
            </a:r>
          </a:p>
          <a:p>
            <a:pPr marL="461963" indent="-461963" algn="just" eaLnBrk="1" hangingPunct="1">
              <a:lnSpc>
                <a:spcPct val="90000"/>
              </a:lnSpc>
              <a:spcBef>
                <a:spcPts val="0"/>
              </a:spcBef>
              <a:spcAft>
                <a:spcPts val="2400"/>
              </a:spcAft>
              <a:defRPr/>
            </a:pPr>
            <a:r>
              <a:rPr lang="en-US" dirty="0"/>
              <a:t>Sabbath pattern (Exod. 20:8-11; 31:15-17)</a:t>
            </a:r>
          </a:p>
          <a:p>
            <a:pPr marL="461963" indent="-461963" algn="just" eaLnBrk="1" hangingPunct="1">
              <a:lnSpc>
                <a:spcPct val="90000"/>
              </a:lnSpc>
              <a:spcBef>
                <a:spcPts val="0"/>
              </a:spcBef>
              <a:spcAft>
                <a:spcPts val="2400"/>
              </a:spcAft>
              <a:defRPr/>
            </a:pPr>
            <a:r>
              <a:rPr lang="en-US" b="1" dirty="0">
                <a:solidFill>
                  <a:srgbClr val="FFFFCC"/>
                </a:solidFill>
              </a:rPr>
              <a:t>7th day continues?</a:t>
            </a:r>
          </a:p>
          <a:p>
            <a:pPr marL="862013" lvl="1" indent="-461963" algn="just" eaLnBrk="1" hangingPunct="1">
              <a:lnSpc>
                <a:spcPct val="90000"/>
              </a:lnSpc>
              <a:spcBef>
                <a:spcPts val="0"/>
              </a:spcBef>
              <a:spcAft>
                <a:spcPts val="2400"/>
              </a:spcAft>
              <a:defRPr/>
            </a:pPr>
            <a:r>
              <a:rPr lang="en-US" dirty="0"/>
              <a:t>Creation is past (Heb. 4:3-4)</a:t>
            </a:r>
          </a:p>
          <a:p>
            <a:pPr marL="862013" lvl="1" indent="-461963" algn="just" eaLnBrk="1" hangingPunct="1">
              <a:lnSpc>
                <a:spcPct val="90000"/>
              </a:lnSpc>
              <a:spcBef>
                <a:spcPts val="0"/>
              </a:spcBef>
              <a:spcAft>
                <a:spcPts val="2400"/>
              </a:spcAft>
              <a:defRPr/>
            </a:pPr>
            <a:r>
              <a:rPr lang="en-US" b="1" u="sng" dirty="0">
                <a:solidFill>
                  <a:srgbClr val="FFFFCC"/>
                </a:solidFill>
              </a:rPr>
              <a:t>Absence of “evening and morning”</a:t>
            </a:r>
          </a:p>
          <a:p>
            <a:pPr marL="862013" lvl="1" indent="-461963" algn="just" eaLnBrk="1" hangingPunct="1">
              <a:lnSpc>
                <a:spcPct val="90000"/>
              </a:lnSpc>
              <a:spcBef>
                <a:spcPts val="0"/>
              </a:spcBef>
              <a:spcAft>
                <a:spcPts val="2400"/>
              </a:spcAft>
              <a:defRPr/>
            </a:pPr>
            <a:r>
              <a:rPr lang="en-US" dirty="0"/>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750137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Day 7 Sabbath </a:t>
            </a:r>
            <a:br>
              <a:rPr lang="en-US" sz="3600" dirty="0">
                <a:effectLst>
                  <a:outerShdw blurRad="38100" dist="38100" dir="2700000" algn="tl">
                    <a:srgbClr val="000000">
                      <a:alpha val="43137"/>
                    </a:srgbClr>
                  </a:outerShdw>
                </a:effectLst>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2:1-3)</a:t>
            </a:r>
          </a:p>
        </p:txBody>
      </p:sp>
      <p:sp>
        <p:nvSpPr>
          <p:cNvPr id="78851" name="Rectangle 3"/>
          <p:cNvSpPr>
            <a:spLocks noGrp="1" noChangeArrowheads="1"/>
          </p:cNvSpPr>
          <p:nvPr>
            <p:ph type="body" idx="1"/>
          </p:nvPr>
        </p:nvSpPr>
        <p:spPr>
          <a:xfrm>
            <a:off x="717153" y="1600200"/>
            <a:ext cx="7709694" cy="3657600"/>
          </a:xfrm>
        </p:spPr>
        <p:txBody>
          <a:bodyPr/>
          <a:lstStyle/>
          <a:p>
            <a:pPr marL="461963" indent="-461963" algn="just" eaLnBrk="1" hangingPunct="1">
              <a:lnSpc>
                <a:spcPct val="90000"/>
              </a:lnSpc>
              <a:spcBef>
                <a:spcPts val="0"/>
              </a:spcBef>
              <a:spcAft>
                <a:spcPts val="2400"/>
              </a:spcAft>
              <a:defRPr/>
            </a:pPr>
            <a:r>
              <a:rPr lang="en-US" dirty="0"/>
              <a:t>The Lord rested</a:t>
            </a:r>
          </a:p>
          <a:p>
            <a:pPr marL="461963" indent="-461963" algn="just" eaLnBrk="1" hangingPunct="1">
              <a:lnSpc>
                <a:spcPct val="90000"/>
              </a:lnSpc>
              <a:spcBef>
                <a:spcPts val="0"/>
              </a:spcBef>
              <a:spcAft>
                <a:spcPts val="2400"/>
              </a:spcAft>
              <a:defRPr/>
            </a:pPr>
            <a:r>
              <a:rPr lang="en-US" dirty="0"/>
              <a:t>Sabbath pattern (Exod. 20:8-11; 31:15-17)</a:t>
            </a:r>
          </a:p>
          <a:p>
            <a:pPr marL="461963" indent="-461963" algn="just" eaLnBrk="1" hangingPunct="1">
              <a:lnSpc>
                <a:spcPct val="90000"/>
              </a:lnSpc>
              <a:spcBef>
                <a:spcPts val="0"/>
              </a:spcBef>
              <a:spcAft>
                <a:spcPts val="2400"/>
              </a:spcAft>
              <a:defRPr/>
            </a:pPr>
            <a:r>
              <a:rPr lang="en-US" b="1" dirty="0">
                <a:solidFill>
                  <a:srgbClr val="FFFFCC"/>
                </a:solidFill>
              </a:rPr>
              <a:t>7th day continues?</a:t>
            </a:r>
          </a:p>
          <a:p>
            <a:pPr marL="862013" lvl="1" indent="-461963" algn="just" eaLnBrk="1" hangingPunct="1">
              <a:lnSpc>
                <a:spcPct val="90000"/>
              </a:lnSpc>
              <a:spcBef>
                <a:spcPts val="0"/>
              </a:spcBef>
              <a:spcAft>
                <a:spcPts val="2400"/>
              </a:spcAft>
              <a:defRPr/>
            </a:pPr>
            <a:r>
              <a:rPr lang="en-US" dirty="0"/>
              <a:t>Creation is past (Heb. 4:3-4)</a:t>
            </a:r>
          </a:p>
          <a:p>
            <a:pPr marL="862013" lvl="1" indent="-461963" algn="just" eaLnBrk="1" hangingPunct="1">
              <a:lnSpc>
                <a:spcPct val="90000"/>
              </a:lnSpc>
              <a:spcBef>
                <a:spcPts val="0"/>
              </a:spcBef>
              <a:spcAft>
                <a:spcPts val="2400"/>
              </a:spcAft>
              <a:defRPr/>
            </a:pPr>
            <a:r>
              <a:rPr lang="en-US" dirty="0"/>
              <a:t>Absence of “evening and morning”</a:t>
            </a:r>
          </a:p>
          <a:p>
            <a:pPr marL="862013" lvl="1" indent="-461963" algn="just" eaLnBrk="1" hangingPunct="1">
              <a:lnSpc>
                <a:spcPct val="90000"/>
              </a:lnSpc>
              <a:spcBef>
                <a:spcPts val="0"/>
              </a:spcBef>
              <a:spcAft>
                <a:spcPts val="2400"/>
              </a:spcAft>
              <a:defRPr/>
            </a:pPr>
            <a:r>
              <a:rPr lang="en-US" b="1" u="sng" dirty="0">
                <a:solidFill>
                  <a:srgbClr val="FFFFCC"/>
                </a:solidFill>
              </a:rPr>
              <a:t>Yom + ordinal modifier</a:t>
            </a:r>
          </a:p>
        </p:txBody>
      </p:sp>
      <p:pic>
        <p:nvPicPr>
          <p:cNvPr id="2" name="Picture 1">
            <a:extLst>
              <a:ext uri="{FF2B5EF4-FFF2-40B4-BE49-F238E27FC236}">
                <a16:creationId xmlns:a16="http://schemas.microsoft.com/office/drawing/2014/main" id="{4031C583-A86C-4663-ACD6-CF591EAFE3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660759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2:1-3</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Thus the heavens and the earth were completed, and all their hosts.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seventh day</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 completed His work which He had done, and He rested on the seventh day from all His work which He had done. </a:t>
            </a:r>
            <a:r>
              <a:rPr lang="en-US" sz="35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 </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blessed the seventh day and sanctified it, because in it He rested from all His work which God had created and made.”</a:t>
            </a:r>
          </a:p>
        </p:txBody>
      </p:sp>
    </p:spTree>
    <p:extLst>
      <p:ext uri="{BB962C8B-B14F-4D97-AF65-F5344CB8AC3E}">
        <p14:creationId xmlns:p14="http://schemas.microsoft.com/office/powerpoint/2010/main" val="203292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457200" y="914400"/>
            <a:ext cx="4953000" cy="5638800"/>
          </a:xfrm>
        </p:spPr>
        <p:txBody>
          <a:bodyPr/>
          <a:lstStyle/>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Importance of Gen. 1:1</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Gap Theory?</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Length of the creation days</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Canopy Theory (day 2)</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Light before the sun (day 4)</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Creation of man (day 6)</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a:t>
            </a:r>
            <a:r>
              <a:rPr lang="en-US" altLang="en-US" sz="2800" dirty="0">
                <a:cs typeface="Calibri" panose="020F0502020204030204" pitchFamily="34" charset="0"/>
              </a:rPr>
              <a:t>Sabbath (day 7)</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a:t>
            </a:r>
            <a:r>
              <a:rPr lang="en-US" altLang="en-US" sz="2800" b="1" u="sng" dirty="0">
                <a:solidFill>
                  <a:srgbClr val="FFFFCC"/>
                </a:solidFill>
                <a:cs typeface="Calibri" panose="020F0502020204030204" pitchFamily="34" charset="0"/>
              </a:rPr>
              <a:t>Evolution?</a:t>
            </a:r>
          </a:p>
          <a:p>
            <a:pPr marL="573088" indent="-573088" eaLnBrk="1" hangingPunct="1">
              <a:spcBef>
                <a:spcPts val="1200"/>
              </a:spcBef>
              <a:spcAft>
                <a:spcPts val="1200"/>
              </a:spcAft>
              <a:buSzPct val="100000"/>
              <a:buNone/>
            </a:pPr>
            <a:endParaRPr lang="en-US" altLang="en-US" sz="3600" dirty="0">
              <a:latin typeface="Calibri" panose="020F0502020204030204" pitchFamily="34" charset="0"/>
              <a:cs typeface="Calibri" panose="020F0502020204030204" pitchFamily="34" charset="0"/>
            </a:endParaRPr>
          </a:p>
        </p:txBody>
      </p:sp>
      <p:sp>
        <p:nvSpPr>
          <p:cNvPr id="5" name="Rectangle 6">
            <a:extLst>
              <a:ext uri="{FF2B5EF4-FFF2-40B4-BE49-F238E27FC236}">
                <a16:creationId xmlns:a16="http://schemas.microsoft.com/office/drawing/2014/main" id="{D826A589-9D45-4CFC-9960-8DE7F4F7ED12}"/>
              </a:ext>
            </a:extLst>
          </p:cNvPr>
          <p:cNvSpPr>
            <a:spLocks noGrp="1" noChangeArrowheads="1"/>
          </p:cNvSpPr>
          <p:nvPr>
            <p:ph type="title"/>
          </p:nvPr>
        </p:nvSpPr>
        <p:spPr>
          <a:xfrm>
            <a:off x="1524000" y="228600"/>
            <a:ext cx="6248400" cy="685800"/>
          </a:xfrm>
        </p:spPr>
        <p:txBody>
          <a:bodyPr/>
          <a:lstStyle/>
          <a:p>
            <a:pPr algn="ctr" eaLnBrk="1" hangingPunct="1">
              <a:lnSpc>
                <a:spcPct val="100000"/>
              </a:lnSpc>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Key Issues in Genesis 1</a:t>
            </a:r>
            <a:endParaRPr lang="en-US" altLang="en-US" sz="36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0344576-BA00-49BF-B193-B54A4E8256EE}"/>
              </a:ext>
            </a:extLst>
          </p:cNvPr>
          <p:cNvPicPr>
            <a:picLocks noChangeAspect="1"/>
          </p:cNvPicPr>
          <p:nvPr/>
        </p:nvPicPr>
        <p:blipFill>
          <a:blip r:embed="rId3"/>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469235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Origin of Man</a:t>
            </a:r>
          </a:p>
        </p:txBody>
      </p:sp>
      <p:sp>
        <p:nvSpPr>
          <p:cNvPr id="4099" name="Rectangle 3"/>
          <p:cNvSpPr>
            <a:spLocks noGrp="1" noChangeArrowheads="1"/>
          </p:cNvSpPr>
          <p:nvPr>
            <p:ph idx="1"/>
          </p:nvPr>
        </p:nvSpPr>
        <p:spPr>
          <a:xfrm>
            <a:off x="457200" y="2192338"/>
            <a:ext cx="3940082" cy="2473325"/>
          </a:xfrm>
        </p:spPr>
        <p:txBody>
          <a:bodyPr/>
          <a:lstStyle/>
          <a:p>
            <a:pPr marL="461963" indent="-461963" algn="just" eaLnBrk="1" hangingPunct="1">
              <a:spcBef>
                <a:spcPts val="0"/>
              </a:spcBef>
              <a:spcAft>
                <a:spcPts val="2400"/>
              </a:spcAft>
              <a:defRPr/>
            </a:pPr>
            <a:r>
              <a:rPr lang="en-US" dirty="0"/>
              <a:t>Two views</a:t>
            </a:r>
          </a:p>
          <a:p>
            <a:pPr marL="914400" lvl="1" indent="-457200" algn="just" eaLnBrk="1" hangingPunct="1">
              <a:spcBef>
                <a:spcPts val="0"/>
              </a:spcBef>
              <a:spcAft>
                <a:spcPts val="2400"/>
              </a:spcAft>
              <a:defRPr/>
            </a:pPr>
            <a:r>
              <a:rPr lang="en-US" dirty="0">
                <a:ea typeface="+mn-ea"/>
                <a:cs typeface="+mn-cs"/>
              </a:rPr>
              <a:t>Evolution</a:t>
            </a:r>
          </a:p>
          <a:p>
            <a:pPr marL="914400" lvl="1" indent="-457200" algn="just" eaLnBrk="1" hangingPunct="1">
              <a:spcBef>
                <a:spcPts val="0"/>
              </a:spcBef>
              <a:spcAft>
                <a:spcPts val="2400"/>
              </a:spcAft>
              <a:defRPr/>
            </a:pPr>
            <a:r>
              <a:rPr lang="en-US" dirty="0">
                <a:ea typeface="+mn-ea"/>
                <a:cs typeface="+mn-cs"/>
              </a:rPr>
              <a:t>Creation</a:t>
            </a:r>
          </a:p>
        </p:txBody>
      </p:sp>
      <p:pic>
        <p:nvPicPr>
          <p:cNvPr id="2" name="Picture 1">
            <a:extLst>
              <a:ext uri="{FF2B5EF4-FFF2-40B4-BE49-F238E27FC236}">
                <a16:creationId xmlns:a16="http://schemas.microsoft.com/office/drawing/2014/main" id="{CE75267E-972B-4608-A516-289D8C829F81}"/>
              </a:ext>
            </a:extLst>
          </p:cNvPr>
          <p:cNvPicPr>
            <a:picLocks noChangeAspect="1"/>
          </p:cNvPicPr>
          <p:nvPr/>
        </p:nvPicPr>
        <p:blipFill>
          <a:blip r:embed="rId2"/>
          <a:stretch>
            <a:fillRect/>
          </a:stretch>
        </p:blipFill>
        <p:spPr>
          <a:xfrm>
            <a:off x="5562600" y="2057400"/>
            <a:ext cx="3227294"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28600"/>
            <a:ext cx="7772400" cy="914400"/>
          </a:xfrm>
        </p:spPr>
        <p:txBody>
          <a:bodyPr/>
          <a:lstStyle/>
          <a:p>
            <a:pPr lvl="0" algn="ctr" eaLnBrk="1" hangingPunct="1">
              <a:spcBef>
                <a:spcPct val="50000"/>
              </a:spcBef>
            </a:pPr>
            <a:r>
              <a:rPr lang="en-US" sz="3600" dirty="0">
                <a:effectLst>
                  <a:outerShdw blurRad="38100" dist="38100" dir="2700000" algn="tl">
                    <a:srgbClr val="000000">
                      <a:alpha val="43137"/>
                    </a:srgbClr>
                  </a:outerShdw>
                </a:effectLst>
                <a:cs typeface="Calibri" panose="020F0502020204030204" pitchFamily="34" charset="0"/>
              </a:rPr>
              <a:t>Evolution</a:t>
            </a:r>
            <a:br>
              <a:rPr lang="en-US" sz="3600" dirty="0">
                <a:effectLst>
                  <a:outerShdw blurRad="38100" dist="38100" dir="2700000" algn="tl">
                    <a:srgbClr val="000000">
                      <a:alpha val="43137"/>
                    </a:srgbClr>
                  </a:outerShdw>
                </a:effectLst>
                <a:cs typeface="Calibri" panose="020F0502020204030204" pitchFamily="34" charset="0"/>
              </a:rPr>
            </a:br>
            <a:r>
              <a:rPr lang="en-US" sz="2400" kern="1200" dirty="0" err="1">
                <a:solidFill>
                  <a:srgbClr val="FFFFFF"/>
                </a:solidFill>
                <a:ea typeface="+mn-ea"/>
                <a:cs typeface="Arial" panose="020B0604020202020204" pitchFamily="34" charset="0"/>
              </a:rPr>
              <a:t>Wikapedia</a:t>
            </a:r>
            <a:endParaRPr lang="en-US" sz="3600" dirty="0">
              <a:effectLst>
                <a:outerShdw blurRad="38100" dist="38100" dir="2700000" algn="tl">
                  <a:srgbClr val="000000">
                    <a:alpha val="43137"/>
                  </a:srgbClr>
                </a:outerShdw>
              </a:effectLst>
              <a:cs typeface="Calibri" panose="020F0502020204030204" pitchFamily="34" charset="0"/>
            </a:endParaRPr>
          </a:p>
        </p:txBody>
      </p:sp>
      <p:sp>
        <p:nvSpPr>
          <p:cNvPr id="5123" name="Rectangle 3"/>
          <p:cNvSpPr>
            <a:spLocks noGrp="1" noChangeArrowheads="1"/>
          </p:cNvSpPr>
          <p:nvPr>
            <p:ph idx="1"/>
          </p:nvPr>
        </p:nvSpPr>
        <p:spPr>
          <a:xfrm>
            <a:off x="0" y="1295400"/>
            <a:ext cx="9144000" cy="3505200"/>
          </a:xfrm>
        </p:spPr>
        <p:txBody>
          <a:bodyPr/>
          <a:lstStyle/>
          <a:p>
            <a:pPr marL="0" indent="0" algn="just" eaLnBrk="1" hangingPunct="1">
              <a:buNone/>
              <a:defRPr/>
            </a:pPr>
            <a:r>
              <a:rPr lang="en-US" dirty="0"/>
              <a:t>Definition – A </a:t>
            </a:r>
            <a:r>
              <a:rPr lang="en-US" b="1" u="sng" dirty="0">
                <a:solidFill>
                  <a:srgbClr val="FFFFCC"/>
                </a:solidFill>
              </a:rPr>
              <a:t>gradual process</a:t>
            </a:r>
            <a:r>
              <a:rPr lang="en-US" dirty="0"/>
              <a:t> in which something </a:t>
            </a:r>
            <a:r>
              <a:rPr lang="en-US" b="1" u="sng" dirty="0">
                <a:solidFill>
                  <a:srgbClr val="FFFFCC"/>
                </a:solidFill>
              </a:rPr>
              <a:t>changes into a different and usually more complex</a:t>
            </a:r>
            <a:r>
              <a:rPr lang="en-US" dirty="0">
                <a:solidFill>
                  <a:srgbClr val="FFFFCC"/>
                </a:solidFill>
              </a:rPr>
              <a:t> </a:t>
            </a:r>
            <a:r>
              <a:rPr lang="en-US" dirty="0"/>
              <a:t>or better form. Change in the genetic composition of a population during successive generations, as a result of </a:t>
            </a:r>
            <a:r>
              <a:rPr lang="en-US" b="1" u="sng" dirty="0">
                <a:solidFill>
                  <a:srgbClr val="FFFFCC"/>
                </a:solidFill>
              </a:rPr>
              <a:t>natural selection</a:t>
            </a:r>
            <a:r>
              <a:rPr lang="en-US" dirty="0"/>
              <a:t> acting on the genetic variation among individuals, and resulting in the </a:t>
            </a:r>
            <a:r>
              <a:rPr lang="en-US" b="1" u="sng" dirty="0">
                <a:solidFill>
                  <a:srgbClr val="FFFFCC"/>
                </a:solidFill>
              </a:rPr>
              <a:t>development of new species</a:t>
            </a:r>
            <a:r>
              <a:rPr lang="en-US" dirty="0"/>
              <a:t>. </a:t>
            </a:r>
          </a:p>
        </p:txBody>
      </p:sp>
      <p:pic>
        <p:nvPicPr>
          <p:cNvPr id="2" name="Picture 1">
            <a:extLst>
              <a:ext uri="{FF2B5EF4-FFF2-40B4-BE49-F238E27FC236}">
                <a16:creationId xmlns:a16="http://schemas.microsoft.com/office/drawing/2014/main" id="{F6A0C8F9-9D44-4EAE-A0D8-F43B883929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76944" y="4876800"/>
            <a:ext cx="3990113"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9790BBC3-26EA-4B2C-B2DA-80DBFA244A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228600" y="952500"/>
            <a:ext cx="8686800" cy="4953000"/>
          </a:xfrm>
        </p:spPr>
        <p:txBody>
          <a:bodyPr/>
          <a:lstStyle/>
          <a:p>
            <a:pPr marL="461963" indent="-461963" algn="just" eaLnBrk="1" hangingPunct="1">
              <a:spcBef>
                <a:spcPts val="0"/>
              </a:spcBef>
              <a:spcAft>
                <a:spcPts val="2400"/>
              </a:spcAft>
              <a:defRPr/>
            </a:pPr>
            <a:r>
              <a:rPr lang="en-US" sz="2800" dirty="0"/>
              <a:t>Original creation view = no creation before creation</a:t>
            </a:r>
          </a:p>
          <a:p>
            <a:pPr marL="914400" lvl="1" indent="-457200" algn="just" eaLnBrk="1" hangingPunct="1">
              <a:spcBef>
                <a:spcPts val="0"/>
              </a:spcBef>
              <a:spcAft>
                <a:spcPts val="2400"/>
              </a:spcAft>
              <a:defRPr/>
            </a:pPr>
            <a:r>
              <a:rPr lang="en-US" sz="2800" dirty="0"/>
              <a:t>1:1 God’s original creation on the first day</a:t>
            </a:r>
          </a:p>
          <a:p>
            <a:pPr marL="914400" lvl="1" indent="-457200" algn="just" eaLnBrk="1" hangingPunct="1">
              <a:spcBef>
                <a:spcPts val="0"/>
              </a:spcBef>
              <a:spcAft>
                <a:spcPts val="2400"/>
              </a:spcAft>
              <a:defRPr/>
            </a:pPr>
            <a:r>
              <a:rPr lang="en-US" sz="2800" dirty="0"/>
              <a:t>1:2 Description of this original creation in its original state and described through the use of three circumstantial participles</a:t>
            </a:r>
          </a:p>
          <a:p>
            <a:pPr marL="1376363" lvl="2" indent="-461963" algn="just" eaLnBrk="1" hangingPunct="1">
              <a:spcBef>
                <a:spcPts val="0"/>
              </a:spcBef>
              <a:spcAft>
                <a:spcPts val="2400"/>
              </a:spcAft>
              <a:buSzPct val="100000"/>
              <a:buFont typeface="Calibri" panose="020F0502020204030204" pitchFamily="34" charset="0"/>
              <a:buChar char="̶"/>
              <a:defRPr/>
            </a:pPr>
            <a:r>
              <a:rPr lang="en-US" sz="2800" dirty="0"/>
              <a:t>Unfilled &amp; unformed (</a:t>
            </a:r>
            <a:r>
              <a:rPr lang="en-US" sz="2800" i="1" dirty="0" err="1"/>
              <a:t>tohu</a:t>
            </a:r>
            <a:r>
              <a:rPr lang="en-US" sz="2800" dirty="0"/>
              <a:t> and </a:t>
            </a:r>
            <a:r>
              <a:rPr lang="en-US" sz="2800" i="1" dirty="0" err="1"/>
              <a:t>bohu</a:t>
            </a:r>
            <a:r>
              <a:rPr lang="en-US" sz="2800" dirty="0"/>
              <a:t>)</a:t>
            </a:r>
          </a:p>
          <a:p>
            <a:pPr marL="1376363" lvl="2" indent="-461963" algn="just" eaLnBrk="1" hangingPunct="1">
              <a:spcBef>
                <a:spcPts val="0"/>
              </a:spcBef>
              <a:spcAft>
                <a:spcPts val="2400"/>
              </a:spcAft>
              <a:buSzPct val="100000"/>
              <a:buFont typeface="Calibri" panose="020F0502020204030204" pitchFamily="34" charset="0"/>
              <a:buChar char="̶"/>
              <a:defRPr/>
            </a:pPr>
            <a:r>
              <a:rPr lang="en-US" sz="2800" dirty="0"/>
              <a:t>Darkness = no physical light (Gen. 1:3)</a:t>
            </a:r>
          </a:p>
          <a:p>
            <a:pPr marL="1376363" lvl="2" indent="-461963" algn="just" eaLnBrk="1" hangingPunct="1">
              <a:spcBef>
                <a:spcPts val="0"/>
              </a:spcBef>
              <a:spcAft>
                <a:spcPts val="2400"/>
              </a:spcAft>
              <a:buSzPct val="100000"/>
              <a:buFont typeface="Calibri" panose="020F0502020204030204" pitchFamily="34" charset="0"/>
              <a:buChar char="̶"/>
              <a:defRPr/>
            </a:pPr>
            <a:r>
              <a:rPr lang="en-US" sz="2800" dirty="0"/>
              <a:t>Spirit = anticipation</a:t>
            </a:r>
          </a:p>
          <a:p>
            <a:pPr marL="914400" lvl="1" indent="-457200" algn="just" eaLnBrk="1" hangingPunct="1">
              <a:spcBef>
                <a:spcPts val="0"/>
              </a:spcBef>
              <a:spcAft>
                <a:spcPts val="2400"/>
              </a:spcAft>
              <a:defRPr/>
            </a:pPr>
            <a:r>
              <a:rPr lang="en-US" sz="2800" dirty="0"/>
              <a:t>1:3-31 Filling and forming process </a:t>
            </a:r>
          </a:p>
        </p:txBody>
      </p:sp>
      <p:sp>
        <p:nvSpPr>
          <p:cNvPr id="4" name="Rectangle 6">
            <a:extLst>
              <a:ext uri="{FF2B5EF4-FFF2-40B4-BE49-F238E27FC236}">
                <a16:creationId xmlns:a16="http://schemas.microsoft.com/office/drawing/2014/main" id="{07B5F0E7-56FD-4641-A826-59A4B2BC3707}"/>
              </a:ext>
            </a:extLst>
          </p:cNvPr>
          <p:cNvSpPr txBox="1">
            <a:spLocks noChangeArrowheads="1"/>
          </p:cNvSpPr>
          <p:nvPr/>
        </p:nvSpPr>
        <p:spPr bwMode="auto">
          <a:xfrm>
            <a:off x="1524000" y="228600"/>
            <a:ext cx="6248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cs typeface="Calibri" panose="020F0502020204030204" pitchFamily="34" charset="0"/>
              </a:rPr>
              <a:t>Genesis 1:1-3</a:t>
            </a:r>
          </a:p>
        </p:txBody>
      </p:sp>
      <p:pic>
        <p:nvPicPr>
          <p:cNvPr id="3" name="Picture 2">
            <a:extLst>
              <a:ext uri="{FF2B5EF4-FFF2-40B4-BE49-F238E27FC236}">
                <a16:creationId xmlns:a16="http://schemas.microsoft.com/office/drawing/2014/main" id="{26122EC4-1ACC-48D2-A1BE-80B2DB8FF8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54153" y="5410200"/>
            <a:ext cx="1613647"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43" name="Rectangle 47"/>
          <p:cNvSpPr>
            <a:spLocks noGrp="1" noChangeArrowheads="1"/>
          </p:cNvSpPr>
          <p:nvPr>
            <p:ph type="title"/>
          </p:nvPr>
        </p:nvSpPr>
        <p:spPr>
          <a:xfrm>
            <a:off x="419100" y="6388100"/>
            <a:ext cx="8305800" cy="336550"/>
          </a:xfrm>
        </p:spPr>
        <p:txBody>
          <a:bodyPr/>
          <a:lstStyle/>
          <a:p>
            <a:pPr algn="ctr"/>
            <a:r>
              <a:rPr lang="en-US" sz="2000" i="1" dirty="0"/>
              <a:t>Source: </a:t>
            </a:r>
            <a:r>
              <a:rPr lang="en-US" sz="2000" dirty="0"/>
              <a:t>Henry Morris, </a:t>
            </a:r>
            <a:r>
              <a:rPr lang="en-US" sz="2000" i="1" dirty="0"/>
              <a:t>The Long War Against God</a:t>
            </a:r>
            <a:endParaRPr lang="en-US" sz="2000" dirty="0"/>
          </a:p>
        </p:txBody>
      </p:sp>
      <p:pic>
        <p:nvPicPr>
          <p:cNvPr id="5" name="Picture 4">
            <a:extLst>
              <a:ext uri="{FF2B5EF4-FFF2-40B4-BE49-F238E27FC236}">
                <a16:creationId xmlns:a16="http://schemas.microsoft.com/office/drawing/2014/main" id="{56C84995-13B0-4B0D-82E9-D51C37CF7A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9935" y="457200"/>
            <a:ext cx="8584131" cy="5029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28800" y="228600"/>
            <a:ext cx="54864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Intelligent Design Resources</a:t>
            </a:r>
          </a:p>
        </p:txBody>
      </p:sp>
      <p:sp>
        <p:nvSpPr>
          <p:cNvPr id="6147" name="Rectangle 3"/>
          <p:cNvSpPr>
            <a:spLocks noGrp="1" noChangeArrowheads="1"/>
          </p:cNvSpPr>
          <p:nvPr>
            <p:ph idx="1"/>
          </p:nvPr>
        </p:nvSpPr>
        <p:spPr>
          <a:xfrm>
            <a:off x="457200" y="1371600"/>
            <a:ext cx="8229600" cy="4114800"/>
          </a:xfrm>
        </p:spPr>
        <p:txBody>
          <a:bodyPr/>
          <a:lstStyle/>
          <a:p>
            <a:pPr marL="457200" indent="-457200" eaLnBrk="1" hangingPunct="1">
              <a:spcBef>
                <a:spcPts val="0"/>
              </a:spcBef>
              <a:spcAft>
                <a:spcPts val="2400"/>
              </a:spcAft>
              <a:defRPr/>
            </a:pPr>
            <a:r>
              <a:rPr lang="en-US" dirty="0"/>
              <a:t>Michael </a:t>
            </a:r>
            <a:r>
              <a:rPr lang="en-US" dirty="0" err="1"/>
              <a:t>Behe</a:t>
            </a:r>
            <a:r>
              <a:rPr lang="en-US" dirty="0"/>
              <a:t> – </a:t>
            </a:r>
            <a:r>
              <a:rPr lang="en-US" i="1" dirty="0"/>
              <a:t>Darwin’s Black Box</a:t>
            </a:r>
          </a:p>
          <a:p>
            <a:pPr marL="457200" indent="-457200" eaLnBrk="1" hangingPunct="1">
              <a:spcBef>
                <a:spcPts val="0"/>
              </a:spcBef>
              <a:spcAft>
                <a:spcPts val="2400"/>
              </a:spcAft>
              <a:defRPr/>
            </a:pPr>
            <a:r>
              <a:rPr lang="en-US" dirty="0"/>
              <a:t>Michael Denton – </a:t>
            </a:r>
            <a:r>
              <a:rPr lang="en-US" i="1" dirty="0"/>
              <a:t>Evolution: A Theory in Crisis</a:t>
            </a:r>
          </a:p>
          <a:p>
            <a:pPr marL="457200" indent="-457200" eaLnBrk="1" hangingPunct="1">
              <a:spcBef>
                <a:spcPts val="0"/>
              </a:spcBef>
              <a:spcAft>
                <a:spcPts val="2400"/>
              </a:spcAft>
              <a:defRPr/>
            </a:pPr>
            <a:r>
              <a:rPr lang="en-US" dirty="0"/>
              <a:t>Philip Johnson – </a:t>
            </a:r>
            <a:r>
              <a:rPr lang="en-US" i="1" dirty="0"/>
              <a:t>Darwin on Trial</a:t>
            </a:r>
          </a:p>
          <a:p>
            <a:pPr marL="457200" indent="-457200" eaLnBrk="1" hangingPunct="1">
              <a:spcBef>
                <a:spcPts val="0"/>
              </a:spcBef>
              <a:spcAft>
                <a:spcPts val="2400"/>
              </a:spcAft>
              <a:defRPr/>
            </a:pPr>
            <a:r>
              <a:rPr lang="en-US" dirty="0"/>
              <a:t>William </a:t>
            </a:r>
            <a:r>
              <a:rPr lang="en-US" dirty="0" err="1"/>
              <a:t>Dembski</a:t>
            </a:r>
            <a:r>
              <a:rPr lang="en-US" dirty="0"/>
              <a:t> – </a:t>
            </a:r>
            <a:r>
              <a:rPr lang="en-US" i="1" dirty="0"/>
              <a:t>Intelligent Design</a:t>
            </a:r>
          </a:p>
          <a:p>
            <a:pPr marL="457200" indent="-457200" eaLnBrk="1" hangingPunct="1">
              <a:spcBef>
                <a:spcPts val="0"/>
              </a:spcBef>
              <a:spcAft>
                <a:spcPts val="2400"/>
              </a:spcAft>
              <a:defRPr/>
            </a:pPr>
            <a:r>
              <a:rPr lang="en-US" dirty="0"/>
              <a:t>Marvin </a:t>
            </a:r>
            <a:r>
              <a:rPr lang="en-US" dirty="0" err="1"/>
              <a:t>Lubenow</a:t>
            </a:r>
            <a:r>
              <a:rPr lang="en-US" dirty="0"/>
              <a:t> – </a:t>
            </a:r>
            <a:r>
              <a:rPr lang="en-US" i="1" dirty="0"/>
              <a:t>Bones of Contention</a:t>
            </a:r>
          </a:p>
        </p:txBody>
      </p:sp>
      <p:pic>
        <p:nvPicPr>
          <p:cNvPr id="2" name="Picture 1">
            <a:extLst>
              <a:ext uri="{FF2B5EF4-FFF2-40B4-BE49-F238E27FC236}">
                <a16:creationId xmlns:a16="http://schemas.microsoft.com/office/drawing/2014/main" id="{41BA23B1-77E4-4920-AB60-0AE042B6EE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781300" y="228600"/>
            <a:ext cx="35814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Evolution’s Flaws</a:t>
            </a:r>
          </a:p>
        </p:txBody>
      </p:sp>
      <p:sp>
        <p:nvSpPr>
          <p:cNvPr id="7171" name="Rectangle 3"/>
          <p:cNvSpPr>
            <a:spLocks noGrp="1" noChangeArrowheads="1"/>
          </p:cNvSpPr>
          <p:nvPr>
            <p:ph idx="1"/>
          </p:nvPr>
        </p:nvSpPr>
        <p:spPr>
          <a:xfrm>
            <a:off x="342900" y="1371600"/>
            <a:ext cx="8458200" cy="4800600"/>
          </a:xfrm>
        </p:spPr>
        <p:txBody>
          <a:bodyPr/>
          <a:lstStyle/>
          <a:p>
            <a:pPr marL="461963" indent="-461963" algn="just" eaLnBrk="1" hangingPunct="1">
              <a:lnSpc>
                <a:spcPct val="90000"/>
              </a:lnSpc>
              <a:spcBef>
                <a:spcPts val="0"/>
              </a:spcBef>
              <a:spcAft>
                <a:spcPts val="2400"/>
              </a:spcAft>
              <a:defRPr/>
            </a:pPr>
            <a:r>
              <a:rPr lang="en-US" dirty="0"/>
              <a:t>The “missing link” is still missing</a:t>
            </a:r>
          </a:p>
          <a:p>
            <a:pPr marL="461963" indent="-461963" algn="just" eaLnBrk="1" hangingPunct="1">
              <a:lnSpc>
                <a:spcPct val="90000"/>
              </a:lnSpc>
              <a:spcBef>
                <a:spcPts val="0"/>
              </a:spcBef>
              <a:spcAft>
                <a:spcPts val="2400"/>
              </a:spcAft>
              <a:defRPr/>
            </a:pPr>
            <a:r>
              <a:rPr lang="en-US" dirty="0"/>
              <a:t>No design from randomness</a:t>
            </a:r>
          </a:p>
          <a:p>
            <a:pPr marL="461963" indent="-461963" algn="just" eaLnBrk="1" hangingPunct="1">
              <a:lnSpc>
                <a:spcPct val="90000"/>
              </a:lnSpc>
              <a:spcBef>
                <a:spcPts val="0"/>
              </a:spcBef>
              <a:spcAft>
                <a:spcPts val="2400"/>
              </a:spcAft>
              <a:defRPr/>
            </a:pPr>
            <a:r>
              <a:rPr lang="en-US" dirty="0"/>
              <a:t>Contradiction with scientific laws: Biogenesis, Second Law of Thermodynamics</a:t>
            </a:r>
          </a:p>
          <a:p>
            <a:pPr marL="461963" indent="-461963" algn="just" eaLnBrk="1" hangingPunct="1">
              <a:lnSpc>
                <a:spcPct val="90000"/>
              </a:lnSpc>
              <a:spcBef>
                <a:spcPts val="0"/>
              </a:spcBef>
              <a:spcAft>
                <a:spcPts val="2400"/>
              </a:spcAft>
              <a:defRPr/>
            </a:pPr>
            <a:r>
              <a:rPr lang="en-US" dirty="0"/>
              <a:t>Statistical improbabilities</a:t>
            </a:r>
          </a:p>
          <a:p>
            <a:pPr marL="461963" indent="-461963" algn="just" eaLnBrk="1" hangingPunct="1">
              <a:lnSpc>
                <a:spcPct val="90000"/>
              </a:lnSpc>
              <a:spcBef>
                <a:spcPts val="0"/>
              </a:spcBef>
              <a:spcAft>
                <a:spcPts val="2400"/>
              </a:spcAft>
              <a:defRPr/>
            </a:pPr>
            <a:r>
              <a:rPr lang="en-US" dirty="0"/>
              <a:t>Young earth clocks</a:t>
            </a:r>
          </a:p>
          <a:p>
            <a:pPr marL="461963" indent="-461963" algn="just" eaLnBrk="1" hangingPunct="1">
              <a:lnSpc>
                <a:spcPct val="90000"/>
              </a:lnSpc>
              <a:spcBef>
                <a:spcPts val="0"/>
              </a:spcBef>
              <a:spcAft>
                <a:spcPts val="2400"/>
              </a:spcAft>
              <a:defRPr/>
            </a:pPr>
            <a:r>
              <a:rPr lang="en-US" dirty="0"/>
              <a:t>Not conforming to the scientific method</a:t>
            </a:r>
          </a:p>
        </p:txBody>
      </p:sp>
      <p:pic>
        <p:nvPicPr>
          <p:cNvPr id="2" name="Picture 1">
            <a:extLst>
              <a:ext uri="{FF2B5EF4-FFF2-40B4-BE49-F238E27FC236}">
                <a16:creationId xmlns:a16="http://schemas.microsoft.com/office/drawing/2014/main" id="{A9FBD77E-E7EE-4DA4-B37C-0A233D39D0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781300" y="228600"/>
            <a:ext cx="35814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Evolution’s Flaws</a:t>
            </a:r>
          </a:p>
        </p:txBody>
      </p:sp>
      <p:sp>
        <p:nvSpPr>
          <p:cNvPr id="7171" name="Rectangle 3"/>
          <p:cNvSpPr>
            <a:spLocks noGrp="1" noChangeArrowheads="1"/>
          </p:cNvSpPr>
          <p:nvPr>
            <p:ph idx="1"/>
          </p:nvPr>
        </p:nvSpPr>
        <p:spPr>
          <a:xfrm>
            <a:off x="342900" y="1371600"/>
            <a:ext cx="8458200" cy="4800600"/>
          </a:xfrm>
        </p:spPr>
        <p:txBody>
          <a:bodyPr/>
          <a:lstStyle/>
          <a:p>
            <a:pPr marL="461963" indent="-461963" algn="just" eaLnBrk="1" hangingPunct="1">
              <a:lnSpc>
                <a:spcPct val="90000"/>
              </a:lnSpc>
              <a:spcBef>
                <a:spcPts val="0"/>
              </a:spcBef>
              <a:spcAft>
                <a:spcPts val="2400"/>
              </a:spcAft>
              <a:defRPr/>
            </a:pPr>
            <a:r>
              <a:rPr lang="en-US" b="1" u="sng" dirty="0">
                <a:solidFill>
                  <a:srgbClr val="FFFFCC"/>
                </a:solidFill>
              </a:rPr>
              <a:t>The “missing link” is still missing</a:t>
            </a:r>
          </a:p>
          <a:p>
            <a:pPr marL="461963" indent="-461963" algn="just" eaLnBrk="1" hangingPunct="1">
              <a:lnSpc>
                <a:spcPct val="90000"/>
              </a:lnSpc>
              <a:spcBef>
                <a:spcPts val="0"/>
              </a:spcBef>
              <a:spcAft>
                <a:spcPts val="2400"/>
              </a:spcAft>
              <a:defRPr/>
            </a:pPr>
            <a:r>
              <a:rPr lang="en-US" dirty="0"/>
              <a:t>No design from randomness</a:t>
            </a:r>
          </a:p>
          <a:p>
            <a:pPr marL="461963" indent="-461963" algn="just" eaLnBrk="1" hangingPunct="1">
              <a:lnSpc>
                <a:spcPct val="90000"/>
              </a:lnSpc>
              <a:spcBef>
                <a:spcPts val="0"/>
              </a:spcBef>
              <a:spcAft>
                <a:spcPts val="2400"/>
              </a:spcAft>
              <a:defRPr/>
            </a:pPr>
            <a:r>
              <a:rPr lang="en-US" dirty="0"/>
              <a:t>Contradiction with scientific laws: Biogenesis, Second Law of Thermodynamics</a:t>
            </a:r>
          </a:p>
          <a:p>
            <a:pPr marL="461963" indent="-461963" algn="just" eaLnBrk="1" hangingPunct="1">
              <a:lnSpc>
                <a:spcPct val="90000"/>
              </a:lnSpc>
              <a:spcBef>
                <a:spcPts val="0"/>
              </a:spcBef>
              <a:spcAft>
                <a:spcPts val="2400"/>
              </a:spcAft>
              <a:defRPr/>
            </a:pPr>
            <a:r>
              <a:rPr lang="en-US" dirty="0"/>
              <a:t>Statistical improbabilities</a:t>
            </a:r>
          </a:p>
          <a:p>
            <a:pPr marL="461963" indent="-461963" algn="just" eaLnBrk="1" hangingPunct="1">
              <a:lnSpc>
                <a:spcPct val="90000"/>
              </a:lnSpc>
              <a:spcBef>
                <a:spcPts val="0"/>
              </a:spcBef>
              <a:spcAft>
                <a:spcPts val="2400"/>
              </a:spcAft>
              <a:defRPr/>
            </a:pPr>
            <a:r>
              <a:rPr lang="en-US" dirty="0"/>
              <a:t>Young earth clocks</a:t>
            </a:r>
          </a:p>
          <a:p>
            <a:pPr marL="461963" indent="-461963" algn="just" eaLnBrk="1" hangingPunct="1">
              <a:lnSpc>
                <a:spcPct val="90000"/>
              </a:lnSpc>
              <a:spcBef>
                <a:spcPts val="0"/>
              </a:spcBef>
              <a:spcAft>
                <a:spcPts val="2400"/>
              </a:spcAft>
              <a:defRPr/>
            </a:pPr>
            <a:r>
              <a:rPr lang="en-US" dirty="0"/>
              <a:t>Not conforming to the scientific method</a:t>
            </a:r>
          </a:p>
        </p:txBody>
      </p:sp>
      <p:pic>
        <p:nvPicPr>
          <p:cNvPr id="2" name="Picture 1">
            <a:extLst>
              <a:ext uri="{FF2B5EF4-FFF2-40B4-BE49-F238E27FC236}">
                <a16:creationId xmlns:a16="http://schemas.microsoft.com/office/drawing/2014/main" id="{A9FBD77E-E7EE-4DA4-B37C-0A233D39D0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800917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238500" y="228600"/>
            <a:ext cx="26670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Missing Links</a:t>
            </a:r>
          </a:p>
        </p:txBody>
      </p:sp>
      <p:sp>
        <p:nvSpPr>
          <p:cNvPr id="8195" name="Rectangle 3"/>
          <p:cNvSpPr>
            <a:spLocks noGrp="1" noChangeArrowheads="1"/>
          </p:cNvSpPr>
          <p:nvPr>
            <p:ph idx="1"/>
          </p:nvPr>
        </p:nvSpPr>
        <p:spPr>
          <a:xfrm>
            <a:off x="342900" y="1946275"/>
            <a:ext cx="8458200" cy="1939925"/>
          </a:xfrm>
        </p:spPr>
        <p:txBody>
          <a:bodyPr/>
          <a:lstStyle/>
          <a:p>
            <a:pPr marL="0" indent="0" algn="just" eaLnBrk="1" hangingPunct="1">
              <a:buNone/>
              <a:defRPr/>
            </a:pPr>
            <a:r>
              <a:rPr lang="en-US" dirty="0"/>
              <a:t>“Links are missing just </a:t>
            </a:r>
            <a:r>
              <a:rPr lang="en-US" b="1" u="sng" dirty="0">
                <a:solidFill>
                  <a:srgbClr val="FFFFCC"/>
                </a:solidFill>
              </a:rPr>
              <a:t>where we most fervently desire them</a:t>
            </a:r>
            <a:r>
              <a:rPr lang="en-US" dirty="0"/>
              <a:t> and its all too probable that many ‘links’ will continue to be missing.”</a:t>
            </a:r>
          </a:p>
        </p:txBody>
      </p:sp>
      <p:sp>
        <p:nvSpPr>
          <p:cNvPr id="26628" name="Text Box 4"/>
          <p:cNvSpPr txBox="1">
            <a:spLocks noChangeArrowheads="1"/>
          </p:cNvSpPr>
          <p:nvPr/>
        </p:nvSpPr>
        <p:spPr bwMode="auto">
          <a:xfrm>
            <a:off x="628650" y="6396335"/>
            <a:ext cx="7886700" cy="400110"/>
          </a:xfrm>
          <a:prstGeom prst="rect">
            <a:avLst/>
          </a:prstGeom>
          <a:noFill/>
          <a:ln w="9525">
            <a:noFill/>
            <a:miter lim="800000"/>
            <a:headEnd/>
            <a:tailEnd/>
          </a:ln>
        </p:spPr>
        <p:txBody>
          <a:bodyPr wrap="square">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Alfred S. Romer, </a:t>
            </a:r>
            <a:r>
              <a:rPr lang="en-US" sz="2000" i="1" dirty="0">
                <a:effectLst>
                  <a:outerShdw blurRad="38100" dist="38100" dir="2700000" algn="tl">
                    <a:srgbClr val="000000">
                      <a:alpha val="43137"/>
                    </a:srgbClr>
                  </a:outerShdw>
                </a:effectLst>
                <a:latin typeface="Calibri" panose="020F0502020204030204" pitchFamily="34" charset="0"/>
              </a:rPr>
              <a:t>Genetics, Evolution, and Paleontology</a:t>
            </a:r>
            <a:r>
              <a:rPr lang="en-US" sz="2000" dirty="0">
                <a:effectLst>
                  <a:outerShdw blurRad="38100" dist="38100" dir="2700000" algn="tl">
                    <a:srgbClr val="000000">
                      <a:alpha val="43137"/>
                    </a:srgbClr>
                  </a:outerShdw>
                </a:effectLst>
                <a:latin typeface="Calibri" panose="020F0502020204030204" pitchFamily="34" charset="0"/>
              </a:rPr>
              <a:t>, p. 114</a:t>
            </a:r>
          </a:p>
        </p:txBody>
      </p:sp>
      <p:pic>
        <p:nvPicPr>
          <p:cNvPr id="2" name="Picture 1">
            <a:extLst>
              <a:ext uri="{FF2B5EF4-FFF2-40B4-BE49-F238E27FC236}">
                <a16:creationId xmlns:a16="http://schemas.microsoft.com/office/drawing/2014/main" id="{AF90543C-2184-4BC1-AFBF-FC6CD81D30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0" y="1371600"/>
            <a:ext cx="9144000" cy="4724400"/>
          </a:xfrm>
        </p:spPr>
        <p:txBody>
          <a:bodyPr/>
          <a:lstStyle/>
          <a:p>
            <a:pPr marL="0" indent="0" algn="just" eaLnBrk="1" hangingPunct="1">
              <a:spcBef>
                <a:spcPts val="0"/>
              </a:spcBef>
              <a:buNone/>
              <a:defRPr/>
            </a:pPr>
            <a:r>
              <a:rPr lang="en-US" sz="2800" b="1" u="sng" dirty="0">
                <a:solidFill>
                  <a:srgbClr val="FFFFCC"/>
                </a:solidFill>
              </a:rPr>
              <a:t>“Gradualism is a concept I believe in</a:t>
            </a:r>
            <a:r>
              <a:rPr lang="en-US" sz="2800" dirty="0"/>
              <a:t>…Yet Gould and the American museum people are hard to contradict when they say that there are </a:t>
            </a:r>
            <a:r>
              <a:rPr lang="en-US" sz="2800" b="1" u="sng" dirty="0">
                <a:solidFill>
                  <a:srgbClr val="FFFFCC"/>
                </a:solidFill>
              </a:rPr>
              <a:t>no transitional fossils</a:t>
            </a:r>
            <a:r>
              <a:rPr lang="en-US" sz="2800" dirty="0"/>
              <a:t>..You say that I should show a photo of the fossil from which each type of organism was derived. I will lay it on the </a:t>
            </a:r>
            <a:r>
              <a:rPr lang="en-US" sz="2800" dirty="0">
                <a:solidFill>
                  <a:srgbClr val="FFFFCC"/>
                </a:solidFill>
              </a:rPr>
              <a:t>line-</a:t>
            </a:r>
            <a:r>
              <a:rPr lang="en-US" sz="2800" b="1" u="sng" dirty="0">
                <a:solidFill>
                  <a:srgbClr val="FFFFCC"/>
                </a:solidFill>
              </a:rPr>
              <a:t>there is not one such fossil from which one could make an airtight argument</a:t>
            </a:r>
            <a:r>
              <a:rPr lang="en-US" sz="2800" dirty="0"/>
              <a:t>…It is easy enough to </a:t>
            </a:r>
            <a:r>
              <a:rPr lang="en-US" sz="2800" b="1" u="sng" dirty="0">
                <a:solidFill>
                  <a:srgbClr val="FFFFCC"/>
                </a:solidFill>
              </a:rPr>
              <a:t>make up stories</a:t>
            </a:r>
            <a:r>
              <a:rPr lang="en-US" sz="2800" dirty="0"/>
              <a:t> of how one form gave rise to another, and to find reasons why the stages should be </a:t>
            </a:r>
            <a:r>
              <a:rPr lang="en-US" sz="2800" dirty="0" err="1"/>
              <a:t>favoured</a:t>
            </a:r>
            <a:r>
              <a:rPr lang="en-US" sz="2800" dirty="0"/>
              <a:t> by natural selection. But such </a:t>
            </a:r>
            <a:r>
              <a:rPr lang="en-US" sz="2800" b="1" u="sng" dirty="0">
                <a:solidFill>
                  <a:srgbClr val="FFFFCC"/>
                </a:solidFill>
              </a:rPr>
              <a:t>stories are not part of science</a:t>
            </a:r>
            <a:r>
              <a:rPr lang="en-US" sz="2800" dirty="0"/>
              <a:t>, for there is no way of putting them to the test.”</a:t>
            </a:r>
          </a:p>
        </p:txBody>
      </p:sp>
      <p:sp>
        <p:nvSpPr>
          <p:cNvPr id="27652" name="Text Box 4"/>
          <p:cNvSpPr txBox="1">
            <a:spLocks noChangeArrowheads="1"/>
          </p:cNvSpPr>
          <p:nvPr/>
        </p:nvSpPr>
        <p:spPr bwMode="auto">
          <a:xfrm>
            <a:off x="1524000" y="6096000"/>
            <a:ext cx="6096000" cy="701675"/>
          </a:xfrm>
          <a:prstGeom prst="rect">
            <a:avLst/>
          </a:prstGeom>
          <a:noFill/>
          <a:ln w="9525">
            <a:noFill/>
            <a:miter lim="800000"/>
            <a:headEnd/>
            <a:tailEnd/>
          </a:ln>
        </p:spPr>
        <p:txBody>
          <a:bodyPr wrap="square">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Colin Patterson of the British Museum of Natural History, </a:t>
            </a:r>
            <a:r>
              <a:rPr lang="en-US" sz="2000" i="1" dirty="0">
                <a:effectLst>
                  <a:outerShdw blurRad="38100" dist="38100" dir="2700000" algn="tl">
                    <a:srgbClr val="000000">
                      <a:alpha val="43137"/>
                    </a:srgbClr>
                  </a:outerShdw>
                </a:effectLst>
                <a:latin typeface="Calibri" panose="020F0502020204030204" pitchFamily="34" charset="0"/>
              </a:rPr>
              <a:t>Bible-Science Newsletter</a:t>
            </a:r>
            <a:r>
              <a:rPr lang="en-US" sz="2000" dirty="0">
                <a:effectLst>
                  <a:outerShdw blurRad="38100" dist="38100" dir="2700000" algn="tl">
                    <a:srgbClr val="000000">
                      <a:alpha val="43137"/>
                    </a:srgbClr>
                  </a:outerShdw>
                </a:effectLst>
                <a:latin typeface="Calibri" panose="020F0502020204030204" pitchFamily="34" charset="0"/>
              </a:rPr>
              <a:t> (Aug, 1981), p. 8.</a:t>
            </a:r>
          </a:p>
        </p:txBody>
      </p:sp>
      <p:sp>
        <p:nvSpPr>
          <p:cNvPr id="6" name="Rectangle 2">
            <a:extLst>
              <a:ext uri="{FF2B5EF4-FFF2-40B4-BE49-F238E27FC236}">
                <a16:creationId xmlns:a16="http://schemas.microsoft.com/office/drawing/2014/main" id="{DE651688-DD44-4B8E-A99F-4DFCD6708DAC}"/>
              </a:ext>
            </a:extLst>
          </p:cNvPr>
          <p:cNvSpPr>
            <a:spLocks noGrp="1" noChangeArrowheads="1"/>
          </p:cNvSpPr>
          <p:nvPr>
            <p:ph type="title"/>
          </p:nvPr>
        </p:nvSpPr>
        <p:spPr>
          <a:xfrm>
            <a:off x="3238500" y="228600"/>
            <a:ext cx="26670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Missing Links</a:t>
            </a:r>
          </a:p>
        </p:txBody>
      </p:sp>
      <p:pic>
        <p:nvPicPr>
          <p:cNvPr id="7" name="Picture 6">
            <a:extLst>
              <a:ext uri="{FF2B5EF4-FFF2-40B4-BE49-F238E27FC236}">
                <a16:creationId xmlns:a16="http://schemas.microsoft.com/office/drawing/2014/main" id="{DD4B0AA7-C09B-49F7-9F1C-389E6241EE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857500" y="228600"/>
            <a:ext cx="34290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Evolution’s Flaws</a:t>
            </a:r>
          </a:p>
        </p:txBody>
      </p:sp>
      <p:sp>
        <p:nvSpPr>
          <p:cNvPr id="32771" name="Rectangle 3"/>
          <p:cNvSpPr>
            <a:spLocks noGrp="1" noChangeArrowheads="1"/>
          </p:cNvSpPr>
          <p:nvPr>
            <p:ph idx="1"/>
          </p:nvPr>
        </p:nvSpPr>
        <p:spPr>
          <a:xfrm>
            <a:off x="100806" y="1143000"/>
            <a:ext cx="8942388" cy="4918075"/>
          </a:xfrm>
        </p:spPr>
        <p:txBody>
          <a:bodyPr/>
          <a:lstStyle/>
          <a:p>
            <a:pPr marL="461963" indent="-461963" algn="just" eaLnBrk="1" hangingPunct="1">
              <a:lnSpc>
                <a:spcPct val="90000"/>
              </a:lnSpc>
              <a:spcBef>
                <a:spcPts val="0"/>
              </a:spcBef>
              <a:spcAft>
                <a:spcPts val="2400"/>
              </a:spcAft>
              <a:defRPr/>
            </a:pPr>
            <a:r>
              <a:rPr lang="en-US" dirty="0"/>
              <a:t>The “missing link” is still missing</a:t>
            </a:r>
          </a:p>
          <a:p>
            <a:pPr marL="461963" indent="-461963" algn="just" eaLnBrk="1" hangingPunct="1">
              <a:lnSpc>
                <a:spcPct val="90000"/>
              </a:lnSpc>
              <a:spcBef>
                <a:spcPts val="0"/>
              </a:spcBef>
              <a:spcAft>
                <a:spcPts val="2400"/>
              </a:spcAft>
              <a:defRPr/>
            </a:pPr>
            <a:r>
              <a:rPr lang="en-US" b="1" u="sng" dirty="0">
                <a:solidFill>
                  <a:srgbClr val="FFFFCC"/>
                </a:solidFill>
              </a:rPr>
              <a:t>No design from randomness</a:t>
            </a:r>
          </a:p>
          <a:p>
            <a:pPr marL="461963" indent="-461963" algn="just" eaLnBrk="1" hangingPunct="1">
              <a:lnSpc>
                <a:spcPct val="90000"/>
              </a:lnSpc>
              <a:spcBef>
                <a:spcPts val="0"/>
              </a:spcBef>
              <a:spcAft>
                <a:spcPts val="2400"/>
              </a:spcAft>
              <a:defRPr/>
            </a:pPr>
            <a:r>
              <a:rPr lang="en-US" dirty="0"/>
              <a:t>Contradiction with scientific laws: Biogenesis, Second Law of thermodynamics</a:t>
            </a:r>
          </a:p>
          <a:p>
            <a:pPr marL="461963" indent="-461963" algn="just" eaLnBrk="1" hangingPunct="1">
              <a:lnSpc>
                <a:spcPct val="90000"/>
              </a:lnSpc>
              <a:spcBef>
                <a:spcPts val="0"/>
              </a:spcBef>
              <a:spcAft>
                <a:spcPts val="2400"/>
              </a:spcAft>
              <a:defRPr/>
            </a:pPr>
            <a:r>
              <a:rPr lang="en-US" dirty="0"/>
              <a:t>Statistical improbabilities</a:t>
            </a:r>
          </a:p>
          <a:p>
            <a:pPr marL="461963" indent="-461963" algn="just" eaLnBrk="1" hangingPunct="1">
              <a:lnSpc>
                <a:spcPct val="90000"/>
              </a:lnSpc>
              <a:spcBef>
                <a:spcPts val="0"/>
              </a:spcBef>
              <a:spcAft>
                <a:spcPts val="2400"/>
              </a:spcAft>
              <a:defRPr/>
            </a:pPr>
            <a:r>
              <a:rPr lang="en-US" dirty="0"/>
              <a:t>Young earth clocks</a:t>
            </a:r>
          </a:p>
          <a:p>
            <a:pPr marL="461963" indent="-461963" algn="just" eaLnBrk="1" hangingPunct="1">
              <a:lnSpc>
                <a:spcPct val="90000"/>
              </a:lnSpc>
              <a:spcBef>
                <a:spcPts val="0"/>
              </a:spcBef>
              <a:spcAft>
                <a:spcPts val="2400"/>
              </a:spcAft>
              <a:defRPr/>
            </a:pPr>
            <a:r>
              <a:rPr lang="en-US" dirty="0"/>
              <a:t>Not conforming to the scientific method</a:t>
            </a:r>
          </a:p>
        </p:txBody>
      </p:sp>
      <p:pic>
        <p:nvPicPr>
          <p:cNvPr id="2" name="Picture 1">
            <a:extLst>
              <a:ext uri="{FF2B5EF4-FFF2-40B4-BE49-F238E27FC236}">
                <a16:creationId xmlns:a16="http://schemas.microsoft.com/office/drawing/2014/main" id="{3CE5B7E0-0423-401D-BE57-FA5328CF25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https://scontent-a-ord.xx.fbcdn.net/hphotos-frc3/1483354_679287357383_1750060647_n.jpg"/>
          <p:cNvPicPr>
            <a:picLocks noChangeAspect="1" noChangeArrowheads="1"/>
          </p:cNvPicPr>
          <p:nvPr/>
        </p:nvPicPr>
        <p:blipFill>
          <a:blip r:embed="rId2" cstate="print"/>
          <a:srcRect/>
          <a:stretch>
            <a:fillRect/>
          </a:stretch>
        </p:blipFill>
        <p:spPr bwMode="auto">
          <a:xfrm>
            <a:off x="304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857500" y="228600"/>
            <a:ext cx="34290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Evolution’s Flaws</a:t>
            </a:r>
          </a:p>
        </p:txBody>
      </p:sp>
      <p:sp>
        <p:nvSpPr>
          <p:cNvPr id="32771" name="Rectangle 3"/>
          <p:cNvSpPr>
            <a:spLocks noGrp="1" noChangeArrowheads="1"/>
          </p:cNvSpPr>
          <p:nvPr>
            <p:ph idx="1"/>
          </p:nvPr>
        </p:nvSpPr>
        <p:spPr>
          <a:xfrm>
            <a:off x="100806" y="1143000"/>
            <a:ext cx="8942388" cy="4918075"/>
          </a:xfrm>
        </p:spPr>
        <p:txBody>
          <a:bodyPr/>
          <a:lstStyle/>
          <a:p>
            <a:pPr marL="461963" indent="-461963" algn="just" eaLnBrk="1" hangingPunct="1">
              <a:lnSpc>
                <a:spcPct val="90000"/>
              </a:lnSpc>
              <a:spcBef>
                <a:spcPts val="0"/>
              </a:spcBef>
              <a:spcAft>
                <a:spcPts val="2400"/>
              </a:spcAft>
              <a:defRPr/>
            </a:pPr>
            <a:r>
              <a:rPr lang="en-US" dirty="0"/>
              <a:t>The “missing link” is still missing</a:t>
            </a:r>
          </a:p>
          <a:p>
            <a:pPr marL="461963" indent="-461963" algn="just" eaLnBrk="1" hangingPunct="1">
              <a:lnSpc>
                <a:spcPct val="90000"/>
              </a:lnSpc>
              <a:spcBef>
                <a:spcPts val="0"/>
              </a:spcBef>
              <a:spcAft>
                <a:spcPts val="2400"/>
              </a:spcAft>
              <a:defRPr/>
            </a:pPr>
            <a:r>
              <a:rPr lang="en-US" dirty="0"/>
              <a:t>No design from randomness</a:t>
            </a:r>
          </a:p>
          <a:p>
            <a:pPr marL="461963" indent="-461963" algn="just" eaLnBrk="1" hangingPunct="1">
              <a:lnSpc>
                <a:spcPct val="90000"/>
              </a:lnSpc>
              <a:spcBef>
                <a:spcPts val="0"/>
              </a:spcBef>
              <a:spcAft>
                <a:spcPts val="2400"/>
              </a:spcAft>
              <a:defRPr/>
            </a:pPr>
            <a:r>
              <a:rPr lang="en-US" b="1" u="sng" dirty="0">
                <a:solidFill>
                  <a:srgbClr val="FFFFCC"/>
                </a:solidFill>
              </a:rPr>
              <a:t>Contradiction with scientific laws: Biogenesis, Second Law of thermodynamics</a:t>
            </a:r>
          </a:p>
          <a:p>
            <a:pPr marL="461963" indent="-461963" algn="just" eaLnBrk="1" hangingPunct="1">
              <a:lnSpc>
                <a:spcPct val="90000"/>
              </a:lnSpc>
              <a:spcBef>
                <a:spcPts val="0"/>
              </a:spcBef>
              <a:spcAft>
                <a:spcPts val="2400"/>
              </a:spcAft>
              <a:defRPr/>
            </a:pPr>
            <a:r>
              <a:rPr lang="en-US" dirty="0"/>
              <a:t>Statistical improbabilities</a:t>
            </a:r>
          </a:p>
          <a:p>
            <a:pPr marL="461963" indent="-461963" algn="just" eaLnBrk="1" hangingPunct="1">
              <a:lnSpc>
                <a:spcPct val="90000"/>
              </a:lnSpc>
              <a:spcBef>
                <a:spcPts val="0"/>
              </a:spcBef>
              <a:spcAft>
                <a:spcPts val="2400"/>
              </a:spcAft>
              <a:defRPr/>
            </a:pPr>
            <a:r>
              <a:rPr lang="en-US" dirty="0"/>
              <a:t>Young earth clocks</a:t>
            </a:r>
          </a:p>
          <a:p>
            <a:pPr marL="461963" indent="-461963" algn="just" eaLnBrk="1" hangingPunct="1">
              <a:lnSpc>
                <a:spcPct val="90000"/>
              </a:lnSpc>
              <a:spcBef>
                <a:spcPts val="0"/>
              </a:spcBef>
              <a:spcAft>
                <a:spcPts val="2400"/>
              </a:spcAft>
              <a:defRPr/>
            </a:pPr>
            <a:r>
              <a:rPr lang="en-US" dirty="0"/>
              <a:t>Not conforming to the scientific method</a:t>
            </a:r>
          </a:p>
        </p:txBody>
      </p:sp>
      <p:pic>
        <p:nvPicPr>
          <p:cNvPr id="2" name="Picture 1">
            <a:extLst>
              <a:ext uri="{FF2B5EF4-FFF2-40B4-BE49-F238E27FC236}">
                <a16:creationId xmlns:a16="http://schemas.microsoft.com/office/drawing/2014/main" id="{3CE5B7E0-0423-401D-BE57-FA5328CF25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594176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857500" y="228600"/>
            <a:ext cx="34290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Evolution’s Flaws</a:t>
            </a:r>
          </a:p>
        </p:txBody>
      </p:sp>
      <p:sp>
        <p:nvSpPr>
          <p:cNvPr id="32771" name="Rectangle 3"/>
          <p:cNvSpPr>
            <a:spLocks noGrp="1" noChangeArrowheads="1"/>
          </p:cNvSpPr>
          <p:nvPr>
            <p:ph idx="1"/>
          </p:nvPr>
        </p:nvSpPr>
        <p:spPr>
          <a:xfrm>
            <a:off x="100806" y="1143000"/>
            <a:ext cx="8942388" cy="4918075"/>
          </a:xfrm>
        </p:spPr>
        <p:txBody>
          <a:bodyPr/>
          <a:lstStyle/>
          <a:p>
            <a:pPr marL="461963" indent="-461963" algn="just" eaLnBrk="1" hangingPunct="1">
              <a:lnSpc>
                <a:spcPct val="90000"/>
              </a:lnSpc>
              <a:spcBef>
                <a:spcPts val="0"/>
              </a:spcBef>
              <a:spcAft>
                <a:spcPts val="2400"/>
              </a:spcAft>
              <a:defRPr/>
            </a:pPr>
            <a:r>
              <a:rPr lang="en-US" dirty="0"/>
              <a:t>The “missing link” is still missing</a:t>
            </a:r>
          </a:p>
          <a:p>
            <a:pPr marL="461963" indent="-461963" algn="just" eaLnBrk="1" hangingPunct="1">
              <a:lnSpc>
                <a:spcPct val="90000"/>
              </a:lnSpc>
              <a:spcBef>
                <a:spcPts val="0"/>
              </a:spcBef>
              <a:spcAft>
                <a:spcPts val="2400"/>
              </a:spcAft>
              <a:defRPr/>
            </a:pPr>
            <a:r>
              <a:rPr lang="en-US" dirty="0"/>
              <a:t>No design from randomness</a:t>
            </a:r>
          </a:p>
          <a:p>
            <a:pPr marL="461963" indent="-461963" algn="just" eaLnBrk="1" hangingPunct="1">
              <a:lnSpc>
                <a:spcPct val="90000"/>
              </a:lnSpc>
              <a:spcBef>
                <a:spcPts val="0"/>
              </a:spcBef>
              <a:spcAft>
                <a:spcPts val="2400"/>
              </a:spcAft>
              <a:defRPr/>
            </a:pPr>
            <a:r>
              <a:rPr lang="en-US" dirty="0"/>
              <a:t>Contradiction with scientific laws: Biogenesis, Second Law of thermodynamics</a:t>
            </a:r>
          </a:p>
          <a:p>
            <a:pPr marL="461963" indent="-461963" algn="just" eaLnBrk="1" hangingPunct="1">
              <a:lnSpc>
                <a:spcPct val="90000"/>
              </a:lnSpc>
              <a:spcBef>
                <a:spcPts val="0"/>
              </a:spcBef>
              <a:spcAft>
                <a:spcPts val="2400"/>
              </a:spcAft>
              <a:defRPr/>
            </a:pPr>
            <a:r>
              <a:rPr lang="en-US" b="1" u="sng" dirty="0">
                <a:solidFill>
                  <a:srgbClr val="FFFFCC"/>
                </a:solidFill>
              </a:rPr>
              <a:t>Statistical improbabilities</a:t>
            </a:r>
          </a:p>
          <a:p>
            <a:pPr marL="461963" indent="-461963" algn="just" eaLnBrk="1" hangingPunct="1">
              <a:lnSpc>
                <a:spcPct val="90000"/>
              </a:lnSpc>
              <a:spcBef>
                <a:spcPts val="0"/>
              </a:spcBef>
              <a:spcAft>
                <a:spcPts val="2400"/>
              </a:spcAft>
              <a:defRPr/>
            </a:pPr>
            <a:r>
              <a:rPr lang="en-US" dirty="0"/>
              <a:t>Young earth clocks</a:t>
            </a:r>
          </a:p>
          <a:p>
            <a:pPr marL="461963" indent="-461963" algn="just" eaLnBrk="1" hangingPunct="1">
              <a:lnSpc>
                <a:spcPct val="90000"/>
              </a:lnSpc>
              <a:spcBef>
                <a:spcPts val="0"/>
              </a:spcBef>
              <a:spcAft>
                <a:spcPts val="2400"/>
              </a:spcAft>
              <a:defRPr/>
            </a:pPr>
            <a:r>
              <a:rPr lang="en-US" dirty="0"/>
              <a:t>Not conforming to the scientific method</a:t>
            </a:r>
          </a:p>
        </p:txBody>
      </p:sp>
      <p:pic>
        <p:nvPicPr>
          <p:cNvPr id="2" name="Picture 1">
            <a:extLst>
              <a:ext uri="{FF2B5EF4-FFF2-40B4-BE49-F238E27FC236}">
                <a16:creationId xmlns:a16="http://schemas.microsoft.com/office/drawing/2014/main" id="{3CE5B7E0-0423-401D-BE57-FA5328CF25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207643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b="1" u="sng" dirty="0">
                <a:solidFill>
                  <a:srgbClr val="FFFFCC"/>
                </a:solidFill>
              </a:rPr>
              <a:t>Creation week (Gen 1:3</a:t>
            </a:r>
            <a:r>
              <a:rPr lang="en-US" sz="2600" b="1" u="sng" dirty="0">
                <a:solidFill>
                  <a:srgbClr val="FFFFCC"/>
                </a:solidFill>
                <a:cs typeface="Calibri" panose="020F0502020204030204" pitchFamily="34" charset="0"/>
                <a:sym typeface="Symbol" pitchFamily="18" charset="2"/>
              </a:rPr>
              <a:t>–</a:t>
            </a:r>
            <a:r>
              <a:rPr lang="en-US" sz="2600" b="1" u="sng" dirty="0">
                <a:solidFill>
                  <a:srgbClr val="FFFFCC"/>
                </a:solidFill>
              </a:rPr>
              <a:t>2:3): “And God said,” “good”</a:t>
            </a:r>
          </a:p>
          <a:p>
            <a:pPr lvl="1" eaLnBrk="1" hangingPunct="1">
              <a:spcBef>
                <a:spcPts val="0"/>
              </a:spcBef>
              <a:spcAft>
                <a:spcPts val="1600"/>
              </a:spcAft>
              <a:defRPr/>
            </a:pPr>
            <a:r>
              <a:rPr lang="en-US" sz="2600" dirty="0"/>
              <a:t>First day 1:3-5</a:t>
            </a:r>
          </a:p>
          <a:p>
            <a:pPr lvl="1" eaLnBrk="1" hangingPunct="1">
              <a:spcBef>
                <a:spcPts val="0"/>
              </a:spcBef>
              <a:spcAft>
                <a:spcPts val="1600"/>
              </a:spcAft>
              <a:defRPr/>
            </a:pPr>
            <a:r>
              <a:rPr lang="en-US" sz="2600" dirty="0"/>
              <a:t>Second day 1:6-8</a:t>
            </a:r>
          </a:p>
          <a:p>
            <a:pPr lvl="1" eaLnBrk="1" hangingPunct="1">
              <a:spcBef>
                <a:spcPts val="0"/>
              </a:spcBef>
              <a:spcAft>
                <a:spcPts val="1600"/>
              </a:spcAft>
              <a:defRPr/>
            </a:pPr>
            <a:r>
              <a:rPr lang="en-US" sz="2600" dirty="0"/>
              <a:t>Third day 1:9-13</a:t>
            </a:r>
          </a:p>
          <a:p>
            <a:pPr lvl="1" eaLnBrk="1" hangingPunct="1">
              <a:spcBef>
                <a:spcPts val="0"/>
              </a:spcBef>
              <a:spcAft>
                <a:spcPts val="1600"/>
              </a:spcAft>
              <a:defRPr/>
            </a:pPr>
            <a:r>
              <a:rPr lang="en-US" sz="2600" dirty="0"/>
              <a:t>Fourth day 1:14-19</a:t>
            </a:r>
          </a:p>
          <a:p>
            <a:pPr lvl="1" eaLnBrk="1" hangingPunct="1">
              <a:spcBef>
                <a:spcPts val="0"/>
              </a:spcBef>
              <a:spcAft>
                <a:spcPts val="1600"/>
              </a:spcAft>
              <a:defRPr/>
            </a:pPr>
            <a:r>
              <a:rPr lang="en-US" sz="2600" dirty="0"/>
              <a:t>Fifth day 1:20-23</a:t>
            </a:r>
          </a:p>
          <a:p>
            <a:pPr lvl="1" eaLnBrk="1" hangingPunct="1">
              <a:spcBef>
                <a:spcPts val="0"/>
              </a:spcBef>
              <a:spcAft>
                <a:spcPts val="1600"/>
              </a:spcAft>
              <a:defRPr/>
            </a:pPr>
            <a:r>
              <a:rPr lang="en-US" sz="2600" dirty="0"/>
              <a:t>Sixth day 1:24-31</a:t>
            </a:r>
          </a:p>
          <a:p>
            <a:pPr lvl="1" eaLnBrk="1" hangingPunct="1">
              <a:spcBef>
                <a:spcPts val="0"/>
              </a:spcBef>
              <a:spcAft>
                <a:spcPts val="16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912345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857500" y="228600"/>
            <a:ext cx="34290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Evolution’s Flaws</a:t>
            </a:r>
          </a:p>
        </p:txBody>
      </p:sp>
      <p:sp>
        <p:nvSpPr>
          <p:cNvPr id="32771" name="Rectangle 3"/>
          <p:cNvSpPr>
            <a:spLocks noGrp="1" noChangeArrowheads="1"/>
          </p:cNvSpPr>
          <p:nvPr>
            <p:ph idx="1"/>
          </p:nvPr>
        </p:nvSpPr>
        <p:spPr>
          <a:xfrm>
            <a:off x="100806" y="1143000"/>
            <a:ext cx="8942388" cy="4918075"/>
          </a:xfrm>
        </p:spPr>
        <p:txBody>
          <a:bodyPr/>
          <a:lstStyle/>
          <a:p>
            <a:pPr marL="461963" indent="-461963" algn="just" eaLnBrk="1" hangingPunct="1">
              <a:lnSpc>
                <a:spcPct val="90000"/>
              </a:lnSpc>
              <a:spcBef>
                <a:spcPts val="0"/>
              </a:spcBef>
              <a:spcAft>
                <a:spcPts val="2400"/>
              </a:spcAft>
              <a:defRPr/>
            </a:pPr>
            <a:r>
              <a:rPr lang="en-US" dirty="0"/>
              <a:t>The “missing link” is still missing</a:t>
            </a:r>
          </a:p>
          <a:p>
            <a:pPr marL="461963" indent="-461963" algn="just" eaLnBrk="1" hangingPunct="1">
              <a:lnSpc>
                <a:spcPct val="90000"/>
              </a:lnSpc>
              <a:spcBef>
                <a:spcPts val="0"/>
              </a:spcBef>
              <a:spcAft>
                <a:spcPts val="2400"/>
              </a:spcAft>
              <a:defRPr/>
            </a:pPr>
            <a:r>
              <a:rPr lang="en-US" dirty="0"/>
              <a:t>No design from randomness</a:t>
            </a:r>
          </a:p>
          <a:p>
            <a:pPr marL="461963" indent="-461963" algn="just" eaLnBrk="1" hangingPunct="1">
              <a:lnSpc>
                <a:spcPct val="90000"/>
              </a:lnSpc>
              <a:spcBef>
                <a:spcPts val="0"/>
              </a:spcBef>
              <a:spcAft>
                <a:spcPts val="2400"/>
              </a:spcAft>
              <a:defRPr/>
            </a:pPr>
            <a:r>
              <a:rPr lang="en-US" dirty="0"/>
              <a:t>Contradiction with scientific laws: Biogenesis, Second Law of thermodynamics</a:t>
            </a:r>
          </a:p>
          <a:p>
            <a:pPr marL="461963" indent="-461963" algn="just" eaLnBrk="1" hangingPunct="1">
              <a:lnSpc>
                <a:spcPct val="90000"/>
              </a:lnSpc>
              <a:spcBef>
                <a:spcPts val="0"/>
              </a:spcBef>
              <a:spcAft>
                <a:spcPts val="2400"/>
              </a:spcAft>
              <a:defRPr/>
            </a:pPr>
            <a:r>
              <a:rPr lang="en-US" dirty="0"/>
              <a:t>Statistical improbabilities</a:t>
            </a:r>
          </a:p>
          <a:p>
            <a:pPr marL="461963" indent="-461963" algn="just" eaLnBrk="1" hangingPunct="1">
              <a:lnSpc>
                <a:spcPct val="90000"/>
              </a:lnSpc>
              <a:spcBef>
                <a:spcPts val="0"/>
              </a:spcBef>
              <a:spcAft>
                <a:spcPts val="2400"/>
              </a:spcAft>
              <a:defRPr/>
            </a:pPr>
            <a:r>
              <a:rPr lang="en-US" b="1" u="sng" dirty="0">
                <a:solidFill>
                  <a:srgbClr val="FFFFCC"/>
                </a:solidFill>
              </a:rPr>
              <a:t>Young earth clocks</a:t>
            </a:r>
          </a:p>
          <a:p>
            <a:pPr marL="461963" indent="-461963" algn="just" eaLnBrk="1" hangingPunct="1">
              <a:lnSpc>
                <a:spcPct val="90000"/>
              </a:lnSpc>
              <a:spcBef>
                <a:spcPts val="0"/>
              </a:spcBef>
              <a:spcAft>
                <a:spcPts val="2400"/>
              </a:spcAft>
              <a:defRPr/>
            </a:pPr>
            <a:r>
              <a:rPr lang="en-US" dirty="0"/>
              <a:t>Not conforming to the scientific method</a:t>
            </a:r>
          </a:p>
        </p:txBody>
      </p:sp>
      <p:pic>
        <p:nvPicPr>
          <p:cNvPr id="2" name="Picture 1">
            <a:extLst>
              <a:ext uri="{FF2B5EF4-FFF2-40B4-BE49-F238E27FC236}">
                <a16:creationId xmlns:a16="http://schemas.microsoft.com/office/drawing/2014/main" id="{3CE5B7E0-0423-401D-BE57-FA5328CF25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14801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857500" y="228600"/>
            <a:ext cx="34290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Evolution’s Flaws</a:t>
            </a:r>
          </a:p>
        </p:txBody>
      </p:sp>
      <p:sp>
        <p:nvSpPr>
          <p:cNvPr id="32771" name="Rectangle 3"/>
          <p:cNvSpPr>
            <a:spLocks noGrp="1" noChangeArrowheads="1"/>
          </p:cNvSpPr>
          <p:nvPr>
            <p:ph idx="1"/>
          </p:nvPr>
        </p:nvSpPr>
        <p:spPr>
          <a:xfrm>
            <a:off x="100806" y="1143000"/>
            <a:ext cx="8942388" cy="4918075"/>
          </a:xfrm>
        </p:spPr>
        <p:txBody>
          <a:bodyPr/>
          <a:lstStyle/>
          <a:p>
            <a:pPr marL="461963" indent="-461963" algn="just" eaLnBrk="1" hangingPunct="1">
              <a:lnSpc>
                <a:spcPct val="90000"/>
              </a:lnSpc>
              <a:spcBef>
                <a:spcPts val="0"/>
              </a:spcBef>
              <a:spcAft>
                <a:spcPts val="2400"/>
              </a:spcAft>
              <a:defRPr/>
            </a:pPr>
            <a:r>
              <a:rPr lang="en-US" dirty="0"/>
              <a:t>The “missing link” is still missing</a:t>
            </a:r>
          </a:p>
          <a:p>
            <a:pPr marL="461963" indent="-461963" algn="just" eaLnBrk="1" hangingPunct="1">
              <a:lnSpc>
                <a:spcPct val="90000"/>
              </a:lnSpc>
              <a:spcBef>
                <a:spcPts val="0"/>
              </a:spcBef>
              <a:spcAft>
                <a:spcPts val="2400"/>
              </a:spcAft>
              <a:defRPr/>
            </a:pPr>
            <a:r>
              <a:rPr lang="en-US" dirty="0"/>
              <a:t>No design from randomness</a:t>
            </a:r>
          </a:p>
          <a:p>
            <a:pPr marL="461963" indent="-461963" algn="just" eaLnBrk="1" hangingPunct="1">
              <a:lnSpc>
                <a:spcPct val="90000"/>
              </a:lnSpc>
              <a:spcBef>
                <a:spcPts val="0"/>
              </a:spcBef>
              <a:spcAft>
                <a:spcPts val="2400"/>
              </a:spcAft>
              <a:defRPr/>
            </a:pPr>
            <a:r>
              <a:rPr lang="en-US" dirty="0"/>
              <a:t>Contradiction with scientific laws: Biogenesis, Second Law of thermodynamics</a:t>
            </a:r>
          </a:p>
          <a:p>
            <a:pPr marL="461963" indent="-461963" algn="just" eaLnBrk="1" hangingPunct="1">
              <a:lnSpc>
                <a:spcPct val="90000"/>
              </a:lnSpc>
              <a:spcBef>
                <a:spcPts val="0"/>
              </a:spcBef>
              <a:spcAft>
                <a:spcPts val="2400"/>
              </a:spcAft>
              <a:defRPr/>
            </a:pPr>
            <a:r>
              <a:rPr lang="en-US" dirty="0"/>
              <a:t>Statistical improbabilities</a:t>
            </a:r>
          </a:p>
          <a:p>
            <a:pPr marL="461963" indent="-461963" algn="just" eaLnBrk="1" hangingPunct="1">
              <a:lnSpc>
                <a:spcPct val="90000"/>
              </a:lnSpc>
              <a:spcBef>
                <a:spcPts val="0"/>
              </a:spcBef>
              <a:spcAft>
                <a:spcPts val="2400"/>
              </a:spcAft>
              <a:defRPr/>
            </a:pPr>
            <a:r>
              <a:rPr lang="en-US" dirty="0"/>
              <a:t>Young earth clocks</a:t>
            </a:r>
          </a:p>
          <a:p>
            <a:pPr marL="461963" indent="-461963" algn="just" eaLnBrk="1" hangingPunct="1">
              <a:lnSpc>
                <a:spcPct val="90000"/>
              </a:lnSpc>
              <a:spcBef>
                <a:spcPts val="0"/>
              </a:spcBef>
              <a:spcAft>
                <a:spcPts val="2400"/>
              </a:spcAft>
              <a:defRPr/>
            </a:pPr>
            <a:r>
              <a:rPr lang="en-US" b="1" u="sng" dirty="0">
                <a:solidFill>
                  <a:srgbClr val="FFFFCC"/>
                </a:solidFill>
              </a:rPr>
              <a:t>Not conforming to the scientific method</a:t>
            </a:r>
          </a:p>
        </p:txBody>
      </p:sp>
      <p:pic>
        <p:nvPicPr>
          <p:cNvPr id="2" name="Picture 1">
            <a:extLst>
              <a:ext uri="{FF2B5EF4-FFF2-40B4-BE49-F238E27FC236}">
                <a16:creationId xmlns:a16="http://schemas.microsoft.com/office/drawing/2014/main" id="{3CE5B7E0-0423-401D-BE57-FA5328CF25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264328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828800" y="228600"/>
            <a:ext cx="5486400" cy="6858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Why Evolution’s Popularity?</a:t>
            </a:r>
          </a:p>
        </p:txBody>
      </p:sp>
      <p:sp>
        <p:nvSpPr>
          <p:cNvPr id="10243" name="Rectangle 3"/>
          <p:cNvSpPr>
            <a:spLocks noGrp="1" noChangeArrowheads="1"/>
          </p:cNvSpPr>
          <p:nvPr>
            <p:ph idx="1"/>
          </p:nvPr>
        </p:nvSpPr>
        <p:spPr>
          <a:xfrm>
            <a:off x="495300" y="1946275"/>
            <a:ext cx="8153400" cy="4114800"/>
          </a:xfrm>
        </p:spPr>
        <p:txBody>
          <a:bodyPr/>
          <a:lstStyle/>
          <a:p>
            <a:pPr marL="461963" indent="-461963" algn="just" eaLnBrk="1" hangingPunct="1">
              <a:lnSpc>
                <a:spcPct val="90000"/>
              </a:lnSpc>
              <a:spcBef>
                <a:spcPts val="0"/>
              </a:spcBef>
              <a:spcAft>
                <a:spcPts val="2400"/>
              </a:spcAft>
              <a:defRPr/>
            </a:pPr>
            <a:r>
              <a:rPr lang="en-US" dirty="0"/>
              <a:t>“The evolutionary origin of man relieves man of responsibility to a personal Creator outside of himself.”</a:t>
            </a:r>
          </a:p>
          <a:p>
            <a:pPr marL="461963" indent="-461963" algn="just" eaLnBrk="1" hangingPunct="1">
              <a:lnSpc>
                <a:spcPct val="90000"/>
              </a:lnSpc>
              <a:spcBef>
                <a:spcPts val="0"/>
              </a:spcBef>
              <a:spcAft>
                <a:spcPts val="2400"/>
              </a:spcAft>
              <a:defRPr/>
            </a:pPr>
            <a:r>
              <a:rPr lang="en-US" dirty="0"/>
              <a:t>Rom 1:18ff; 2 Pet. 3:5 (KJV)</a:t>
            </a:r>
          </a:p>
        </p:txBody>
      </p:sp>
      <p:sp>
        <p:nvSpPr>
          <p:cNvPr id="31748" name="Text Box 4"/>
          <p:cNvSpPr txBox="1">
            <a:spLocks noChangeArrowheads="1"/>
          </p:cNvSpPr>
          <p:nvPr/>
        </p:nvSpPr>
        <p:spPr bwMode="auto">
          <a:xfrm>
            <a:off x="952500" y="6400800"/>
            <a:ext cx="7239000" cy="400110"/>
          </a:xfrm>
          <a:prstGeom prst="rect">
            <a:avLst/>
          </a:prstGeom>
          <a:noFill/>
          <a:ln w="9525">
            <a:noFill/>
            <a:miter lim="800000"/>
            <a:headEnd/>
            <a:tailEnd/>
          </a:ln>
        </p:spPr>
        <p:txBody>
          <a:bodyPr>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Ryrie, </a:t>
            </a:r>
            <a:r>
              <a:rPr lang="en-US" sz="2000" i="1" dirty="0">
                <a:effectLst>
                  <a:outerShdw blurRad="38100" dist="38100" dir="2700000" algn="tl">
                    <a:srgbClr val="000000">
                      <a:alpha val="43137"/>
                    </a:srgbClr>
                  </a:outerShdw>
                </a:effectLst>
                <a:latin typeface="Calibri" panose="020F0502020204030204" pitchFamily="34" charset="0"/>
              </a:rPr>
              <a:t>Survey of Bible Doctrine</a:t>
            </a:r>
            <a:r>
              <a:rPr lang="en-US" sz="2000" dirty="0">
                <a:effectLst>
                  <a:outerShdw blurRad="38100" dist="38100" dir="2700000" algn="tl">
                    <a:srgbClr val="000000">
                      <a:alpha val="43137"/>
                    </a:srgbClr>
                  </a:outerShdw>
                </a:effectLst>
                <a:latin typeface="Calibri" panose="020F0502020204030204" pitchFamily="34" charset="0"/>
              </a:rPr>
              <a:t>, 101</a:t>
            </a:r>
          </a:p>
        </p:txBody>
      </p:sp>
      <p:pic>
        <p:nvPicPr>
          <p:cNvPr id="2" name="Picture 1">
            <a:extLst>
              <a:ext uri="{FF2B5EF4-FFF2-40B4-BE49-F238E27FC236}">
                <a16:creationId xmlns:a16="http://schemas.microsoft.com/office/drawing/2014/main" id="{E6AE96C3-E422-459C-8D1E-C5379CB7A7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E47C35-B676-42F5-ACA1-C7E5D2018C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4" name="Rectangle 3">
            <a:extLst>
              <a:ext uri="{FF2B5EF4-FFF2-40B4-BE49-F238E27FC236}">
                <a16:creationId xmlns:a16="http://schemas.microsoft.com/office/drawing/2014/main" id="{E5D3E0B1-6F50-403A-8A11-3536F5096CF6}"/>
              </a:ext>
            </a:extLst>
          </p:cNvPr>
          <p:cNvSpPr/>
          <p:nvPr/>
        </p:nvSpPr>
        <p:spPr>
          <a:xfrm>
            <a:off x="0" y="0"/>
            <a:ext cx="9144000" cy="5293757"/>
          </a:xfrm>
          <a:prstGeom prst="rect">
            <a:avLst/>
          </a:prstGeom>
        </p:spPr>
        <p:txBody>
          <a:bodyPr wrap="square">
            <a:spAutoFit/>
          </a:bodyPr>
          <a:lstStyle/>
          <a:p>
            <a:pPr marR="0"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1:18–20</a:t>
            </a:r>
          </a:p>
          <a:p>
            <a:pPr marL="0" marR="0" algn="just">
              <a:spcBef>
                <a:spcPts val="0"/>
              </a:spcBef>
              <a:spcAft>
                <a:spcPts val="1000"/>
              </a:spcAft>
            </a:pPr>
            <a:r>
              <a:rPr lang="en-US" sz="3100" baseline="30000" dirty="0">
                <a:effectLst>
                  <a:outerShdw blurRad="38100" dist="38100" dir="2700000" algn="tl">
                    <a:srgbClr val="000000">
                      <a:alpha val="43137"/>
                    </a:srgbClr>
                  </a:outerShdw>
                </a:effectLst>
                <a:latin typeface="Calibri" panose="020F0502020204030204" pitchFamily="34" charset="0"/>
              </a:rPr>
              <a:t>18</a:t>
            </a:r>
            <a:r>
              <a:rPr lang="en-US" sz="3100" dirty="0">
                <a:effectLst>
                  <a:outerShdw blurRad="38100" dist="38100" dir="2700000" algn="tl">
                    <a:srgbClr val="000000">
                      <a:alpha val="43137"/>
                    </a:srgbClr>
                  </a:outerShdw>
                </a:effectLst>
                <a:latin typeface="Calibri" panose="020F0502020204030204" pitchFamily="34" charset="0"/>
              </a:rPr>
              <a:t> For the wrath of God is revealed from heaven against all ungodliness and unrighteousness of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men who suppress the truth in unrighteousness</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19</a:t>
            </a:r>
            <a:r>
              <a:rPr lang="en-US" sz="3100" dirty="0">
                <a:effectLst>
                  <a:outerShdw blurRad="38100" dist="38100" dir="2700000" algn="tl">
                    <a:srgbClr val="000000">
                      <a:alpha val="43137"/>
                    </a:srgbClr>
                  </a:outerShdw>
                </a:effectLst>
                <a:latin typeface="Calibri" panose="020F0502020204030204" pitchFamily="34" charset="0"/>
              </a:rPr>
              <a:t> because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that which is known about God is evident within them; for God made it evident to them</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20</a:t>
            </a:r>
            <a:r>
              <a:rPr lang="en-US" sz="3100" dirty="0">
                <a:effectLst>
                  <a:outerShdw blurRad="38100" dist="38100" dir="2700000" algn="tl">
                    <a:srgbClr val="000000">
                      <a:alpha val="43137"/>
                    </a:srgbClr>
                  </a:outerShdw>
                </a:effectLst>
                <a:latin typeface="Calibri" panose="020F0502020204030204" pitchFamily="34" charset="0"/>
              </a:rPr>
              <a:t> For since the creation of the world His invisible attributes, His eternal power and divine nature, have been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clearly seen</a:t>
            </a:r>
            <a:r>
              <a:rPr lang="en-US" sz="3100" dirty="0">
                <a:effectLst>
                  <a:outerShdw blurRad="38100" dist="38100" dir="2700000" algn="tl">
                    <a:srgbClr val="000000">
                      <a:alpha val="43137"/>
                    </a:srgbClr>
                  </a:outerShdw>
                </a:effectLst>
                <a:latin typeface="Calibri" panose="020F0502020204030204" pitchFamily="34" charset="0"/>
              </a:rPr>
              <a:t>, being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understood through what has been made</a:t>
            </a:r>
            <a:r>
              <a:rPr lang="en-US" sz="3100" dirty="0">
                <a:effectLst>
                  <a:outerShdw blurRad="38100" dist="38100" dir="2700000" algn="tl">
                    <a:srgbClr val="000000">
                      <a:alpha val="43137"/>
                    </a:srgbClr>
                  </a:outerShdw>
                </a:effectLst>
                <a:latin typeface="Calibri" panose="020F0502020204030204" pitchFamily="34" charset="0"/>
              </a:rPr>
              <a:t>, so that they are without excuse. </a:t>
            </a:r>
          </a:p>
        </p:txBody>
      </p:sp>
    </p:spTree>
    <p:extLst>
      <p:ext uri="{BB962C8B-B14F-4D97-AF65-F5344CB8AC3E}">
        <p14:creationId xmlns:p14="http://schemas.microsoft.com/office/powerpoint/2010/main" val="1372951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70" name="Picture 3">
            <a:extLst>
              <a:ext uri="{FF2B5EF4-FFF2-40B4-BE49-F238E27FC236}">
                <a16:creationId xmlns:a16="http://schemas.microsoft.com/office/drawing/2014/main" id="{B15C7724-D471-43C0-B2F1-68DAB491F05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25A3110-A068-4C56-85E8-E67E2BAF746D}"/>
              </a:ext>
            </a:extLst>
          </p:cNvPr>
          <p:cNvSpPr>
            <a:spLocks noGrp="1"/>
          </p:cNvSpPr>
          <p:nvPr>
            <p:ph idx="1"/>
          </p:nvPr>
        </p:nvSpPr>
        <p:spPr>
          <a:xfrm>
            <a:off x="0" y="0"/>
            <a:ext cx="9144000" cy="4724400"/>
          </a:xfrm>
        </p:spPr>
        <p:txBody>
          <a:bodyPr/>
          <a:lstStyle/>
          <a:p>
            <a:pPr algn="ctr">
              <a:spcBef>
                <a:spcPts val="0"/>
              </a:spcBef>
              <a:spcAft>
                <a:spcPts val="1200"/>
              </a:spcAft>
              <a:buNone/>
              <a:defRPr/>
            </a:pPr>
            <a:r>
              <a:rPr lang="en-US" sz="4000" kern="1200" dirty="0">
                <a:solidFill>
                  <a:srgbClr val="00FFFF"/>
                </a:solidFill>
                <a:cs typeface="Calibri" panose="020F0502020204030204" pitchFamily="34" charset="0"/>
              </a:rPr>
              <a:t>2 Peter 3:5 (KJV)</a:t>
            </a:r>
          </a:p>
          <a:p>
            <a:pPr marL="0" indent="0" algn="just">
              <a:spcBef>
                <a:spcPts val="0"/>
              </a:spcBef>
              <a:buNone/>
              <a:defRPr/>
            </a:pPr>
            <a:r>
              <a:rPr lang="en-US" sz="3600" dirty="0">
                <a:solidFill>
                  <a:srgbClr val="FFFFFF"/>
                </a:solidFill>
                <a:cs typeface="Calibri" panose="020F0502020204030204" pitchFamily="34" charset="0"/>
              </a:rPr>
              <a:t>“</a:t>
            </a:r>
            <a:r>
              <a:rPr lang="en-US" sz="3600" dirty="0">
                <a:effectLst/>
              </a:rPr>
              <a:t>For this </a:t>
            </a:r>
            <a:r>
              <a:rPr lang="en-US" sz="3600" b="1" u="sng" dirty="0">
                <a:solidFill>
                  <a:srgbClr val="FFFFCC"/>
                </a:solidFill>
                <a:effectLst/>
              </a:rPr>
              <a:t>they willingly are ignorant of [</a:t>
            </a:r>
            <a:r>
              <a:rPr lang="en-US" sz="3600" b="1" i="1" u="sng" dirty="0" err="1">
                <a:solidFill>
                  <a:srgbClr val="FFFFCC"/>
                </a:solidFill>
                <a:effectLst/>
              </a:rPr>
              <a:t>thel</a:t>
            </a:r>
            <a:r>
              <a:rPr lang="en-US" sz="3600" b="1" u="sng" dirty="0" err="1">
                <a:solidFill>
                  <a:srgbClr val="FFFFCC"/>
                </a:solidFill>
                <a:effectLst/>
              </a:rPr>
              <a:t>ō</a:t>
            </a:r>
            <a:r>
              <a:rPr lang="en-US" sz="3600" b="1" u="sng" dirty="0">
                <a:solidFill>
                  <a:srgbClr val="FFFFCC"/>
                </a:solidFill>
                <a:effectLst/>
              </a:rPr>
              <a:t>]</a:t>
            </a:r>
            <a:r>
              <a:rPr lang="en-US" sz="3600" dirty="0">
                <a:effectLst/>
              </a:rPr>
              <a:t>, that by the word of God the heavens were of old, and the earth standing out of the water and in the water</a:t>
            </a:r>
            <a:r>
              <a:rPr lang="en-US" sz="3600" dirty="0">
                <a:solidFill>
                  <a:srgbClr val="FFFFFF"/>
                </a:solidFill>
                <a:cs typeface="Calibri" panose="020F0502020204030204" pitchFamily="34" charset="0"/>
              </a:rPr>
              <a:t>.”</a:t>
            </a:r>
            <a:endParaRPr lang="en-US" sz="3600" dirty="0">
              <a:cs typeface="Calibri" panose="020F0502020204030204" pitchFamily="34" charset="0"/>
            </a:endParaRPr>
          </a:p>
        </p:txBody>
      </p:sp>
      <p:pic>
        <p:nvPicPr>
          <p:cNvPr id="4" name="Picture 3">
            <a:extLst>
              <a:ext uri="{FF2B5EF4-FFF2-40B4-BE49-F238E27FC236}">
                <a16:creationId xmlns:a16="http://schemas.microsoft.com/office/drawing/2014/main" id="{4A107348-467C-435B-B9CA-9AB0978515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2895600"/>
            <a:ext cx="3213614" cy="1828800"/>
          </a:xfrm>
          <a:prstGeom prst="rect">
            <a:avLst/>
          </a:prstGeom>
        </p:spPr>
      </p:pic>
    </p:spTree>
    <p:extLst>
      <p:ext uri="{BB962C8B-B14F-4D97-AF65-F5344CB8AC3E}">
        <p14:creationId xmlns:p14="http://schemas.microsoft.com/office/powerpoint/2010/main" val="3584001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1359143766"/>
              </p:ext>
            </p:extLst>
          </p:nvPr>
        </p:nvGraphicFramePr>
        <p:xfrm>
          <a:off x="228600" y="274320"/>
          <a:ext cx="8686800" cy="6283960"/>
        </p:xfrm>
        <a:graphic>
          <a:graphicData uri="http://schemas.openxmlformats.org/drawingml/2006/table">
            <a:tbl>
              <a:tblPr firstRow="1" bandRow="1">
                <a:tableStyleId>{073A0DAA-6AF3-43AB-8588-CEC1D06C72B9}</a:tableStyleId>
              </a:tblPr>
              <a:tblGrid>
                <a:gridCol w="4272168">
                  <a:extLst>
                    <a:ext uri="{9D8B030D-6E8A-4147-A177-3AD203B41FA5}">
                      <a16:colId xmlns:a16="http://schemas.microsoft.com/office/drawing/2014/main" val="978448397"/>
                    </a:ext>
                  </a:extLst>
                </a:gridCol>
                <a:gridCol w="4414632">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Naturalistic creation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Miraculous creation</a:t>
                      </a:r>
                    </a:p>
                  </a:txBody>
                  <a:tcPr anchor="ctr"/>
                </a:tc>
                <a:extLst>
                  <a:ext uri="{0D108BD9-81ED-4DB2-BD59-A6C34878D82A}">
                    <a16:rowId xmlns:a16="http://schemas.microsoft.com/office/drawing/2014/main" val="297088852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Gen 1-11 is myth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Gen 1-11 is history</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dirty="0">
                          <a:solidFill>
                            <a:srgbClr val="C00000"/>
                          </a:solidFill>
                          <a:effectLst/>
                          <a:latin typeface="Calibri" panose="020F0502020204030204" pitchFamily="34" charset="0"/>
                          <a:ea typeface="+mn-ea"/>
                          <a:cs typeface="+mn-cs"/>
                        </a:rPr>
                        <a:t>No creator/creation distinction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Ex-Nihilo creation (Ps. 33:6)</a:t>
                      </a:r>
                    </a:p>
                  </a:txBody>
                  <a:tcPr anchor="ctr"/>
                </a:tc>
                <a:extLst>
                  <a:ext uri="{0D108BD9-81ED-4DB2-BD59-A6C34878D82A}">
                    <a16:rowId xmlns:a16="http://schemas.microsoft.com/office/drawing/2014/main" val="4039762371"/>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Light before the earth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Earth before the light</a:t>
                      </a:r>
                    </a:p>
                  </a:txBody>
                  <a:tcPr anchor="ctr"/>
                </a:tc>
                <a:extLst>
                  <a:ext uri="{0D108BD9-81ED-4DB2-BD59-A6C34878D82A}">
                    <a16:rowId xmlns:a16="http://schemas.microsoft.com/office/drawing/2014/main" val="204693539"/>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Took billions of years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Took 6 days</a:t>
                      </a:r>
                    </a:p>
                  </a:txBody>
                  <a:tcPr anchor="ctr"/>
                </a:tc>
                <a:extLst>
                  <a:ext uri="{0D108BD9-81ED-4DB2-BD59-A6C34878D82A}">
                    <a16:rowId xmlns:a16="http://schemas.microsoft.com/office/drawing/2014/main" val="341965586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Luminaries before the earth</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Earth before the luminaries  (</a:t>
                      </a:r>
                      <a:r>
                        <a:rPr lang="en-US" sz="2000" kern="1200" dirty="0" err="1">
                          <a:solidFill>
                            <a:srgbClr val="0000CC"/>
                          </a:solidFill>
                          <a:effectLst/>
                          <a:latin typeface="Calibri" panose="020F0502020204030204" pitchFamily="34" charset="0"/>
                          <a:ea typeface="+mn-ea"/>
                          <a:cs typeface="+mn-cs"/>
                        </a:rPr>
                        <a:t>Deut</a:t>
                      </a:r>
                      <a:r>
                        <a:rPr lang="en-US" sz="2000" kern="1200" dirty="0">
                          <a:solidFill>
                            <a:srgbClr val="0000CC"/>
                          </a:solidFill>
                          <a:effectLst/>
                          <a:latin typeface="Calibri" panose="020F0502020204030204" pitchFamily="34" charset="0"/>
                          <a:ea typeface="+mn-ea"/>
                          <a:cs typeface="+mn-cs"/>
                        </a:rPr>
                        <a:t> 4:19; Rev. 21:23; 22:5)</a:t>
                      </a:r>
                    </a:p>
                  </a:txBody>
                  <a:tcPr anchor="ctr"/>
                </a:tc>
                <a:extLst>
                  <a:ext uri="{0D108BD9-81ED-4DB2-BD59-A6C34878D82A}">
                    <a16:rowId xmlns:a16="http://schemas.microsoft.com/office/drawing/2014/main" val="3213644749"/>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Hot to cold</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Cold (Gen 1:2) to hot (2 Pet 3:10)</a:t>
                      </a:r>
                    </a:p>
                  </a:txBody>
                  <a:tcPr anchor="ctr"/>
                </a:tc>
                <a:extLst>
                  <a:ext uri="{0D108BD9-81ED-4DB2-BD59-A6C34878D82A}">
                    <a16:rowId xmlns:a16="http://schemas.microsoft.com/office/drawing/2014/main" val="3962192283"/>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Land before ocean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Ocean before land (Gen 1:9)</a:t>
                      </a:r>
                    </a:p>
                  </a:txBody>
                  <a:tcPr anchor="ctr"/>
                </a:tc>
                <a:extLst>
                  <a:ext uri="{0D108BD9-81ED-4DB2-BD59-A6C34878D82A}">
                    <a16:rowId xmlns:a16="http://schemas.microsoft.com/office/drawing/2014/main" val="347281677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Present is key to past</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God worked suddenly in the past  (Job 38:4-7; Heb 11:3; 2 Peter 3:3-7)</a:t>
                      </a:r>
                    </a:p>
                  </a:txBody>
                  <a:tcPr anchor="ctr"/>
                </a:tc>
                <a:extLst>
                  <a:ext uri="{0D108BD9-81ED-4DB2-BD59-A6C34878D82A}">
                    <a16:rowId xmlns:a16="http://schemas.microsoft.com/office/drawing/2014/main" val="350910271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dirty="0">
                          <a:solidFill>
                            <a:srgbClr val="C00000"/>
                          </a:solidFill>
                          <a:effectLst/>
                          <a:latin typeface="Calibri" panose="020F0502020204030204" pitchFamily="34" charset="0"/>
                          <a:ea typeface="+mn-ea"/>
                          <a:cs typeface="+mn-cs"/>
                        </a:rPr>
                        <a:t>Early rain on the earth</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No rain until later (Gen 2:5-6; Heb 11:6-7)</a:t>
                      </a:r>
                    </a:p>
                  </a:txBody>
                  <a:tcPr anchor="ctr"/>
                </a:tc>
                <a:extLst>
                  <a:ext uri="{0D108BD9-81ED-4DB2-BD59-A6C34878D82A}">
                    <a16:rowId xmlns:a16="http://schemas.microsoft.com/office/drawing/2014/main" val="2642339749"/>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2488189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4155327019"/>
              </p:ext>
            </p:extLst>
          </p:nvPr>
        </p:nvGraphicFramePr>
        <p:xfrm>
          <a:off x="228600" y="274320"/>
          <a:ext cx="8686800" cy="6283960"/>
        </p:xfrm>
        <a:graphic>
          <a:graphicData uri="http://schemas.openxmlformats.org/drawingml/2006/table">
            <a:tbl>
              <a:tblPr firstRow="1" bandRow="1">
                <a:tableStyleId>{073A0DAA-6AF3-43AB-8588-CEC1D06C72B9}</a:tableStyleId>
              </a:tblPr>
              <a:tblGrid>
                <a:gridCol w="4272168">
                  <a:extLst>
                    <a:ext uri="{9D8B030D-6E8A-4147-A177-3AD203B41FA5}">
                      <a16:colId xmlns:a16="http://schemas.microsoft.com/office/drawing/2014/main" val="978448397"/>
                    </a:ext>
                  </a:extLst>
                </a:gridCol>
                <a:gridCol w="4414632">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Naturalistic creation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Miraculous creation</a:t>
                      </a:r>
                    </a:p>
                  </a:txBody>
                  <a:tcPr anchor="ctr"/>
                </a:tc>
                <a:extLst>
                  <a:ext uri="{0D108BD9-81ED-4DB2-BD59-A6C34878D82A}">
                    <a16:rowId xmlns:a16="http://schemas.microsoft.com/office/drawing/2014/main" val="297088852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Gen 1-11 is myth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Gen 1-11 is history</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dirty="0">
                          <a:solidFill>
                            <a:srgbClr val="C00000"/>
                          </a:solidFill>
                          <a:effectLst/>
                          <a:latin typeface="Calibri" panose="020F0502020204030204" pitchFamily="34" charset="0"/>
                          <a:ea typeface="+mn-ea"/>
                          <a:cs typeface="+mn-cs"/>
                        </a:rPr>
                        <a:t>No creator/creation distinction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Ex-Nihilo creation (Ps. 33:6)</a:t>
                      </a:r>
                    </a:p>
                  </a:txBody>
                  <a:tcPr anchor="ctr"/>
                </a:tc>
                <a:extLst>
                  <a:ext uri="{0D108BD9-81ED-4DB2-BD59-A6C34878D82A}">
                    <a16:rowId xmlns:a16="http://schemas.microsoft.com/office/drawing/2014/main" val="4039762371"/>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Light before the earth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Earth before the light</a:t>
                      </a:r>
                    </a:p>
                  </a:txBody>
                  <a:tcPr anchor="ctr"/>
                </a:tc>
                <a:extLst>
                  <a:ext uri="{0D108BD9-81ED-4DB2-BD59-A6C34878D82A}">
                    <a16:rowId xmlns:a16="http://schemas.microsoft.com/office/drawing/2014/main" val="204693539"/>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Took billions of years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Took 6 days</a:t>
                      </a:r>
                    </a:p>
                  </a:txBody>
                  <a:tcPr anchor="ctr"/>
                </a:tc>
                <a:extLst>
                  <a:ext uri="{0D108BD9-81ED-4DB2-BD59-A6C34878D82A}">
                    <a16:rowId xmlns:a16="http://schemas.microsoft.com/office/drawing/2014/main" val="341965586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Luminaries before the earth</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Earth before the luminaries  (</a:t>
                      </a:r>
                      <a:r>
                        <a:rPr lang="en-US" sz="2000" kern="1200" dirty="0" err="1">
                          <a:solidFill>
                            <a:srgbClr val="0000CC"/>
                          </a:solidFill>
                          <a:effectLst/>
                          <a:latin typeface="Calibri" panose="020F0502020204030204" pitchFamily="34" charset="0"/>
                          <a:ea typeface="+mn-ea"/>
                          <a:cs typeface="+mn-cs"/>
                        </a:rPr>
                        <a:t>Deut</a:t>
                      </a:r>
                      <a:r>
                        <a:rPr lang="en-US" sz="2000" kern="1200" dirty="0">
                          <a:solidFill>
                            <a:srgbClr val="0000CC"/>
                          </a:solidFill>
                          <a:effectLst/>
                          <a:latin typeface="Calibri" panose="020F0502020204030204" pitchFamily="34" charset="0"/>
                          <a:ea typeface="+mn-ea"/>
                          <a:cs typeface="+mn-cs"/>
                        </a:rPr>
                        <a:t> 4:19; Rev. 21:23; 22:5)</a:t>
                      </a:r>
                    </a:p>
                  </a:txBody>
                  <a:tcPr anchor="ctr"/>
                </a:tc>
                <a:extLst>
                  <a:ext uri="{0D108BD9-81ED-4DB2-BD59-A6C34878D82A}">
                    <a16:rowId xmlns:a16="http://schemas.microsoft.com/office/drawing/2014/main" val="3213644749"/>
                  </a:ext>
                </a:extLst>
              </a:tr>
              <a:tr h="0">
                <a:tc>
                  <a:txBody>
                    <a:bodyPr/>
                    <a:lstStyle/>
                    <a:p>
                      <a:pPr marL="342900" indent="-342900" eaLnBrk="1" hangingPunct="1">
                        <a:buClr>
                          <a:schemeClr val="bg2"/>
                        </a:buClr>
                        <a:buFont typeface="Wingdings" panose="05000000000000000000" pitchFamily="2" charset="2"/>
                        <a:buChar char="§"/>
                        <a:defRPr/>
                      </a:pPr>
                      <a:r>
                        <a:rPr lang="en-US" sz="2000" b="1" u="sng" dirty="0">
                          <a:solidFill>
                            <a:srgbClr val="C00000"/>
                          </a:solidFill>
                          <a:effectLst/>
                          <a:latin typeface="Calibri" panose="020F0502020204030204" pitchFamily="34" charset="0"/>
                          <a:ea typeface="+mn-ea"/>
                          <a:cs typeface="+mn-cs"/>
                        </a:rPr>
                        <a:t>Hot to cold</a:t>
                      </a:r>
                    </a:p>
                  </a:txBody>
                  <a:tcPr anchor="ctr">
                    <a:solidFill>
                      <a:srgbClr val="FFFFCC"/>
                    </a:solidFill>
                  </a:tcP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b="1" u="sng" kern="1200" dirty="0">
                          <a:solidFill>
                            <a:srgbClr val="0000CC"/>
                          </a:solidFill>
                          <a:effectLst/>
                          <a:latin typeface="Calibri" panose="020F0502020204030204" pitchFamily="34" charset="0"/>
                          <a:ea typeface="+mn-ea"/>
                          <a:cs typeface="+mn-cs"/>
                        </a:rPr>
                        <a:t>Cold (Gen 1:2) to hot (2 Pet 3:10)</a:t>
                      </a:r>
                    </a:p>
                  </a:txBody>
                  <a:tcPr anchor="ctr">
                    <a:solidFill>
                      <a:srgbClr val="FFFFCC"/>
                    </a:solidFill>
                  </a:tcPr>
                </a:tc>
                <a:extLst>
                  <a:ext uri="{0D108BD9-81ED-4DB2-BD59-A6C34878D82A}">
                    <a16:rowId xmlns:a16="http://schemas.microsoft.com/office/drawing/2014/main" val="3962192283"/>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Land before ocean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Ocean before land (Gen 1:9)</a:t>
                      </a:r>
                    </a:p>
                  </a:txBody>
                  <a:tcPr anchor="ctr"/>
                </a:tc>
                <a:extLst>
                  <a:ext uri="{0D108BD9-81ED-4DB2-BD59-A6C34878D82A}">
                    <a16:rowId xmlns:a16="http://schemas.microsoft.com/office/drawing/2014/main" val="347281677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Present is key to past</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God worked suddenly in the past  (Job 38:4-7; Heb 11:3; 2 Peter 3:3-7)</a:t>
                      </a:r>
                    </a:p>
                  </a:txBody>
                  <a:tcPr anchor="ctr"/>
                </a:tc>
                <a:extLst>
                  <a:ext uri="{0D108BD9-81ED-4DB2-BD59-A6C34878D82A}">
                    <a16:rowId xmlns:a16="http://schemas.microsoft.com/office/drawing/2014/main" val="350910271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dirty="0">
                          <a:solidFill>
                            <a:srgbClr val="C00000"/>
                          </a:solidFill>
                          <a:effectLst/>
                          <a:latin typeface="Calibri" panose="020F0502020204030204" pitchFamily="34" charset="0"/>
                          <a:ea typeface="+mn-ea"/>
                          <a:cs typeface="+mn-cs"/>
                        </a:rPr>
                        <a:t>Early rain on the earth</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No rain until later (Gen 2:5-6; Heb 11:6-7)</a:t>
                      </a:r>
                    </a:p>
                  </a:txBody>
                  <a:tcPr anchor="ctr"/>
                </a:tc>
                <a:extLst>
                  <a:ext uri="{0D108BD9-81ED-4DB2-BD59-A6C34878D82A}">
                    <a16:rowId xmlns:a16="http://schemas.microsoft.com/office/drawing/2014/main" val="2642339749"/>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1113340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darkness was over the surface of the deep, and the Spirit of God was moving over the surface of the waters. </a:t>
            </a:r>
            <a:r>
              <a:rPr lang="en-US" sz="3600" b="1" u="sng" baseline="300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‘Let there be light’; and there was light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8745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descr="https://scontent-dfw1-1.xx.fbcdn.net/hphotos-xtf1/t31.0-8/11794619_10207462667233113_7088908926816719446_o.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57300" y="114300"/>
            <a:ext cx="6629400" cy="662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nvPr>
        </p:nvGraphicFramePr>
        <p:xfrm>
          <a:off x="228600" y="274320"/>
          <a:ext cx="8686800" cy="6283960"/>
        </p:xfrm>
        <a:graphic>
          <a:graphicData uri="http://schemas.openxmlformats.org/drawingml/2006/table">
            <a:tbl>
              <a:tblPr firstRow="1" bandRow="1">
                <a:tableStyleId>{073A0DAA-6AF3-43AB-8588-CEC1D06C72B9}</a:tableStyleId>
              </a:tblPr>
              <a:tblGrid>
                <a:gridCol w="4272168">
                  <a:extLst>
                    <a:ext uri="{9D8B030D-6E8A-4147-A177-3AD203B41FA5}">
                      <a16:colId xmlns:a16="http://schemas.microsoft.com/office/drawing/2014/main" val="978448397"/>
                    </a:ext>
                  </a:extLst>
                </a:gridCol>
                <a:gridCol w="4414632">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Naturalistic creation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Miraculous creation</a:t>
                      </a:r>
                    </a:p>
                  </a:txBody>
                  <a:tcPr anchor="ctr"/>
                </a:tc>
                <a:extLst>
                  <a:ext uri="{0D108BD9-81ED-4DB2-BD59-A6C34878D82A}">
                    <a16:rowId xmlns:a16="http://schemas.microsoft.com/office/drawing/2014/main" val="297088852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Gen 1-11 is myth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Gen 1-11 is history</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dirty="0">
                          <a:solidFill>
                            <a:srgbClr val="C00000"/>
                          </a:solidFill>
                          <a:effectLst/>
                          <a:latin typeface="Calibri" panose="020F0502020204030204" pitchFamily="34" charset="0"/>
                          <a:ea typeface="+mn-ea"/>
                          <a:cs typeface="+mn-cs"/>
                        </a:rPr>
                        <a:t>No creator/creation distinction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Ex-Nihilo creation (Ps. 33:6)</a:t>
                      </a:r>
                    </a:p>
                  </a:txBody>
                  <a:tcPr anchor="ctr"/>
                </a:tc>
                <a:extLst>
                  <a:ext uri="{0D108BD9-81ED-4DB2-BD59-A6C34878D82A}">
                    <a16:rowId xmlns:a16="http://schemas.microsoft.com/office/drawing/2014/main" val="4039762371"/>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Light before the earth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Earth before the light</a:t>
                      </a:r>
                    </a:p>
                  </a:txBody>
                  <a:tcPr anchor="ctr"/>
                </a:tc>
                <a:extLst>
                  <a:ext uri="{0D108BD9-81ED-4DB2-BD59-A6C34878D82A}">
                    <a16:rowId xmlns:a16="http://schemas.microsoft.com/office/drawing/2014/main" val="204693539"/>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Took billions of years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Took 6 days</a:t>
                      </a:r>
                    </a:p>
                  </a:txBody>
                  <a:tcPr anchor="ctr"/>
                </a:tc>
                <a:extLst>
                  <a:ext uri="{0D108BD9-81ED-4DB2-BD59-A6C34878D82A}">
                    <a16:rowId xmlns:a16="http://schemas.microsoft.com/office/drawing/2014/main" val="341965586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Luminaries before the earth</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Earth before the luminaries  (</a:t>
                      </a:r>
                      <a:r>
                        <a:rPr lang="en-US" sz="2000" kern="1200" dirty="0" err="1">
                          <a:solidFill>
                            <a:srgbClr val="0000CC"/>
                          </a:solidFill>
                          <a:effectLst/>
                          <a:latin typeface="Calibri" panose="020F0502020204030204" pitchFamily="34" charset="0"/>
                          <a:ea typeface="+mn-ea"/>
                          <a:cs typeface="+mn-cs"/>
                        </a:rPr>
                        <a:t>Deut</a:t>
                      </a:r>
                      <a:r>
                        <a:rPr lang="en-US" sz="2000" kern="1200" dirty="0">
                          <a:solidFill>
                            <a:srgbClr val="0000CC"/>
                          </a:solidFill>
                          <a:effectLst/>
                          <a:latin typeface="Calibri" panose="020F0502020204030204" pitchFamily="34" charset="0"/>
                          <a:ea typeface="+mn-ea"/>
                          <a:cs typeface="+mn-cs"/>
                        </a:rPr>
                        <a:t> 4:19; Rev. 21:23; 22:5)</a:t>
                      </a:r>
                    </a:p>
                  </a:txBody>
                  <a:tcPr anchor="ctr"/>
                </a:tc>
                <a:extLst>
                  <a:ext uri="{0D108BD9-81ED-4DB2-BD59-A6C34878D82A}">
                    <a16:rowId xmlns:a16="http://schemas.microsoft.com/office/drawing/2014/main" val="3213644749"/>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Hot to cold</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Cold (Gen 1:2) to hot (2 Pet 3:10)</a:t>
                      </a:r>
                    </a:p>
                  </a:txBody>
                  <a:tcPr anchor="ctr"/>
                </a:tc>
                <a:extLst>
                  <a:ext uri="{0D108BD9-81ED-4DB2-BD59-A6C34878D82A}">
                    <a16:rowId xmlns:a16="http://schemas.microsoft.com/office/drawing/2014/main" val="3962192283"/>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Land before ocean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Ocean before land (Gen 1:9)</a:t>
                      </a:r>
                    </a:p>
                  </a:txBody>
                  <a:tcPr anchor="ctr"/>
                </a:tc>
                <a:extLst>
                  <a:ext uri="{0D108BD9-81ED-4DB2-BD59-A6C34878D82A}">
                    <a16:rowId xmlns:a16="http://schemas.microsoft.com/office/drawing/2014/main" val="347281677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Present is key to past</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God worked suddenly in the past  (Job 38:4-7; Heb 11:3; 2 Peter 3:3-7)</a:t>
                      </a:r>
                    </a:p>
                  </a:txBody>
                  <a:tcPr anchor="ctr"/>
                </a:tc>
                <a:extLst>
                  <a:ext uri="{0D108BD9-81ED-4DB2-BD59-A6C34878D82A}">
                    <a16:rowId xmlns:a16="http://schemas.microsoft.com/office/drawing/2014/main" val="350910271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dirty="0">
                          <a:solidFill>
                            <a:srgbClr val="C00000"/>
                          </a:solidFill>
                          <a:effectLst/>
                          <a:latin typeface="Calibri" panose="020F0502020204030204" pitchFamily="34" charset="0"/>
                          <a:ea typeface="+mn-ea"/>
                          <a:cs typeface="+mn-cs"/>
                        </a:rPr>
                        <a:t>Early rain on the earth</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No rain until later (Gen 2:5-6; Heb 11:6-7)</a:t>
                      </a:r>
                    </a:p>
                  </a:txBody>
                  <a:tcPr anchor="ctr"/>
                </a:tc>
                <a:extLst>
                  <a:ext uri="{0D108BD9-81ED-4DB2-BD59-A6C34878D82A}">
                    <a16:rowId xmlns:a16="http://schemas.microsoft.com/office/drawing/2014/main" val="2642339749"/>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2906294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b="1" dirty="0">
                <a:solidFill>
                  <a:srgbClr val="FFFFCC"/>
                </a:solidFill>
              </a:rPr>
              <a:t>Creation week (Gen 1:3</a:t>
            </a:r>
            <a:r>
              <a:rPr lang="en-US" sz="2600" b="1" dirty="0">
                <a:solidFill>
                  <a:srgbClr val="FFFFCC"/>
                </a:solidFill>
                <a:cs typeface="Calibri" panose="020F0502020204030204" pitchFamily="34" charset="0"/>
                <a:sym typeface="Symbol" pitchFamily="18" charset="2"/>
              </a:rPr>
              <a:t>–</a:t>
            </a:r>
            <a:r>
              <a:rPr lang="en-US" sz="2600" b="1" dirty="0">
                <a:solidFill>
                  <a:srgbClr val="FFFFCC"/>
                </a:solidFill>
              </a:rPr>
              <a:t>2:3): “And God said,” “good”</a:t>
            </a:r>
          </a:p>
          <a:p>
            <a:pPr lvl="1" eaLnBrk="1" hangingPunct="1">
              <a:spcBef>
                <a:spcPts val="0"/>
              </a:spcBef>
              <a:spcAft>
                <a:spcPts val="1600"/>
              </a:spcAft>
              <a:defRPr/>
            </a:pPr>
            <a:r>
              <a:rPr lang="en-US" sz="2600" b="1" u="sng" dirty="0">
                <a:solidFill>
                  <a:srgbClr val="FFFFCC"/>
                </a:solidFill>
              </a:rPr>
              <a:t>First day 1:3-5</a:t>
            </a:r>
          </a:p>
          <a:p>
            <a:pPr lvl="1" eaLnBrk="1" hangingPunct="1">
              <a:spcBef>
                <a:spcPts val="0"/>
              </a:spcBef>
              <a:spcAft>
                <a:spcPts val="1600"/>
              </a:spcAft>
              <a:defRPr/>
            </a:pPr>
            <a:r>
              <a:rPr lang="en-US" sz="2600" dirty="0"/>
              <a:t>Second day 1:6-8</a:t>
            </a:r>
          </a:p>
          <a:p>
            <a:pPr lvl="1" eaLnBrk="1" hangingPunct="1">
              <a:spcBef>
                <a:spcPts val="0"/>
              </a:spcBef>
              <a:spcAft>
                <a:spcPts val="1600"/>
              </a:spcAft>
              <a:defRPr/>
            </a:pPr>
            <a:r>
              <a:rPr lang="en-US" sz="2600" dirty="0"/>
              <a:t>Third day 1:9-13</a:t>
            </a:r>
          </a:p>
          <a:p>
            <a:pPr lvl="1" eaLnBrk="1" hangingPunct="1">
              <a:spcBef>
                <a:spcPts val="0"/>
              </a:spcBef>
              <a:spcAft>
                <a:spcPts val="1600"/>
              </a:spcAft>
              <a:defRPr/>
            </a:pPr>
            <a:r>
              <a:rPr lang="en-US" sz="2600" dirty="0"/>
              <a:t>Fourth day 1:14-19</a:t>
            </a:r>
          </a:p>
          <a:p>
            <a:pPr lvl="1" eaLnBrk="1" hangingPunct="1">
              <a:spcBef>
                <a:spcPts val="0"/>
              </a:spcBef>
              <a:spcAft>
                <a:spcPts val="1600"/>
              </a:spcAft>
              <a:defRPr/>
            </a:pPr>
            <a:r>
              <a:rPr lang="en-US" sz="2600" dirty="0"/>
              <a:t>Fifth day 1:20-23</a:t>
            </a:r>
          </a:p>
          <a:p>
            <a:pPr lvl="1" eaLnBrk="1" hangingPunct="1">
              <a:spcBef>
                <a:spcPts val="0"/>
              </a:spcBef>
              <a:spcAft>
                <a:spcPts val="1600"/>
              </a:spcAft>
              <a:defRPr/>
            </a:pPr>
            <a:r>
              <a:rPr lang="en-US" sz="2600" dirty="0"/>
              <a:t>Sixth day 1:24-31</a:t>
            </a:r>
          </a:p>
          <a:p>
            <a:pPr lvl="1" eaLnBrk="1" hangingPunct="1">
              <a:spcBef>
                <a:spcPts val="0"/>
              </a:spcBef>
              <a:spcAft>
                <a:spcPts val="16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1951252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1883996401"/>
              </p:ext>
            </p:extLst>
          </p:nvPr>
        </p:nvGraphicFramePr>
        <p:xfrm>
          <a:off x="228600" y="274320"/>
          <a:ext cx="8686800" cy="6283960"/>
        </p:xfrm>
        <a:graphic>
          <a:graphicData uri="http://schemas.openxmlformats.org/drawingml/2006/table">
            <a:tbl>
              <a:tblPr firstRow="1" bandRow="1">
                <a:tableStyleId>{073A0DAA-6AF3-43AB-8588-CEC1D06C72B9}</a:tableStyleId>
              </a:tblPr>
              <a:tblGrid>
                <a:gridCol w="4272168">
                  <a:extLst>
                    <a:ext uri="{9D8B030D-6E8A-4147-A177-3AD203B41FA5}">
                      <a16:colId xmlns:a16="http://schemas.microsoft.com/office/drawing/2014/main" val="978448397"/>
                    </a:ext>
                  </a:extLst>
                </a:gridCol>
                <a:gridCol w="4414632">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Naturalistic creation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Miraculous creation</a:t>
                      </a:r>
                    </a:p>
                  </a:txBody>
                  <a:tcPr anchor="ctr"/>
                </a:tc>
                <a:extLst>
                  <a:ext uri="{0D108BD9-81ED-4DB2-BD59-A6C34878D82A}">
                    <a16:rowId xmlns:a16="http://schemas.microsoft.com/office/drawing/2014/main" val="297088852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Gen 1-11 is myth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Gen 1-11 is history</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dirty="0">
                          <a:solidFill>
                            <a:srgbClr val="C00000"/>
                          </a:solidFill>
                          <a:effectLst/>
                          <a:latin typeface="Calibri" panose="020F0502020204030204" pitchFamily="34" charset="0"/>
                          <a:ea typeface="+mn-ea"/>
                          <a:cs typeface="+mn-cs"/>
                        </a:rPr>
                        <a:t>No creator/creation distinction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Ex-Nihilo creation (Ps. 33:6)</a:t>
                      </a:r>
                    </a:p>
                  </a:txBody>
                  <a:tcPr anchor="ctr"/>
                </a:tc>
                <a:extLst>
                  <a:ext uri="{0D108BD9-81ED-4DB2-BD59-A6C34878D82A}">
                    <a16:rowId xmlns:a16="http://schemas.microsoft.com/office/drawing/2014/main" val="4039762371"/>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Light before the earth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Earth before the light</a:t>
                      </a:r>
                    </a:p>
                  </a:txBody>
                  <a:tcPr anchor="ctr"/>
                </a:tc>
                <a:extLst>
                  <a:ext uri="{0D108BD9-81ED-4DB2-BD59-A6C34878D82A}">
                    <a16:rowId xmlns:a16="http://schemas.microsoft.com/office/drawing/2014/main" val="204693539"/>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Took billions of years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Took 6 days</a:t>
                      </a:r>
                    </a:p>
                  </a:txBody>
                  <a:tcPr anchor="ctr"/>
                </a:tc>
                <a:extLst>
                  <a:ext uri="{0D108BD9-81ED-4DB2-BD59-A6C34878D82A}">
                    <a16:rowId xmlns:a16="http://schemas.microsoft.com/office/drawing/2014/main" val="341965586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Luminaries before the earth</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Earth before the luminaries  (</a:t>
                      </a:r>
                      <a:r>
                        <a:rPr lang="en-US" sz="2000" kern="1200" dirty="0" err="1">
                          <a:solidFill>
                            <a:srgbClr val="0000CC"/>
                          </a:solidFill>
                          <a:effectLst/>
                          <a:latin typeface="Calibri" panose="020F0502020204030204" pitchFamily="34" charset="0"/>
                          <a:ea typeface="+mn-ea"/>
                          <a:cs typeface="+mn-cs"/>
                        </a:rPr>
                        <a:t>Deut</a:t>
                      </a:r>
                      <a:r>
                        <a:rPr lang="en-US" sz="2000" kern="1200" dirty="0">
                          <a:solidFill>
                            <a:srgbClr val="0000CC"/>
                          </a:solidFill>
                          <a:effectLst/>
                          <a:latin typeface="Calibri" panose="020F0502020204030204" pitchFamily="34" charset="0"/>
                          <a:ea typeface="+mn-ea"/>
                          <a:cs typeface="+mn-cs"/>
                        </a:rPr>
                        <a:t> 4:19; Rev. 21:23; 22:5)</a:t>
                      </a:r>
                    </a:p>
                  </a:txBody>
                  <a:tcPr anchor="ctr"/>
                </a:tc>
                <a:extLst>
                  <a:ext uri="{0D108BD9-81ED-4DB2-BD59-A6C34878D82A}">
                    <a16:rowId xmlns:a16="http://schemas.microsoft.com/office/drawing/2014/main" val="3213644749"/>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Hot to cold</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Cold (Gen 1:2) to hot (2 Pet 3:10)</a:t>
                      </a:r>
                    </a:p>
                  </a:txBody>
                  <a:tcPr anchor="ctr"/>
                </a:tc>
                <a:extLst>
                  <a:ext uri="{0D108BD9-81ED-4DB2-BD59-A6C34878D82A}">
                    <a16:rowId xmlns:a16="http://schemas.microsoft.com/office/drawing/2014/main" val="3962192283"/>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Land before ocean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Ocean before land (Gen 1:9)</a:t>
                      </a:r>
                    </a:p>
                  </a:txBody>
                  <a:tcPr anchor="ctr"/>
                </a:tc>
                <a:extLst>
                  <a:ext uri="{0D108BD9-81ED-4DB2-BD59-A6C34878D82A}">
                    <a16:rowId xmlns:a16="http://schemas.microsoft.com/office/drawing/2014/main" val="3472816775"/>
                  </a:ext>
                </a:extLst>
              </a:tr>
              <a:tr h="0">
                <a:tc>
                  <a:txBody>
                    <a:bodyPr/>
                    <a:lstStyle/>
                    <a:p>
                      <a:pPr marL="342900" indent="-342900" eaLnBrk="1" hangingPunct="1">
                        <a:buClr>
                          <a:schemeClr val="bg2"/>
                        </a:buClr>
                        <a:buFont typeface="Wingdings" panose="05000000000000000000" pitchFamily="2" charset="2"/>
                        <a:buChar char="§"/>
                        <a:defRPr/>
                      </a:pPr>
                      <a:r>
                        <a:rPr lang="en-US" sz="2000" b="1" u="sng" dirty="0">
                          <a:solidFill>
                            <a:srgbClr val="C00000"/>
                          </a:solidFill>
                          <a:effectLst/>
                          <a:latin typeface="Calibri" panose="020F0502020204030204" pitchFamily="34" charset="0"/>
                          <a:ea typeface="+mn-ea"/>
                          <a:cs typeface="+mn-cs"/>
                        </a:rPr>
                        <a:t>Present is key to past</a:t>
                      </a:r>
                    </a:p>
                  </a:txBody>
                  <a:tcPr anchor="ctr">
                    <a:solidFill>
                      <a:srgbClr val="FFFFCC"/>
                    </a:solidFill>
                  </a:tcP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b="1" u="sng" kern="1200" dirty="0">
                          <a:solidFill>
                            <a:srgbClr val="0000CC"/>
                          </a:solidFill>
                          <a:effectLst/>
                          <a:latin typeface="Calibri" panose="020F0502020204030204" pitchFamily="34" charset="0"/>
                          <a:ea typeface="+mn-ea"/>
                          <a:cs typeface="+mn-cs"/>
                        </a:rPr>
                        <a:t>God worked suddenly in the past  (Job 38:4-7; Heb 11:3; 2 Peter 3:3-7)</a:t>
                      </a:r>
                    </a:p>
                  </a:txBody>
                  <a:tcPr anchor="ctr">
                    <a:solidFill>
                      <a:srgbClr val="FFFFCC"/>
                    </a:solidFill>
                  </a:tcPr>
                </a:tc>
                <a:extLst>
                  <a:ext uri="{0D108BD9-81ED-4DB2-BD59-A6C34878D82A}">
                    <a16:rowId xmlns:a16="http://schemas.microsoft.com/office/drawing/2014/main" val="350910271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dirty="0">
                          <a:solidFill>
                            <a:srgbClr val="C00000"/>
                          </a:solidFill>
                          <a:effectLst/>
                          <a:latin typeface="Calibri" panose="020F0502020204030204" pitchFamily="34" charset="0"/>
                          <a:ea typeface="+mn-ea"/>
                          <a:cs typeface="+mn-cs"/>
                        </a:rPr>
                        <a:t>Early rain on the earth</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No rain until later (Gen 2:5-6; Heb 11:6-7)</a:t>
                      </a:r>
                    </a:p>
                  </a:txBody>
                  <a:tcPr anchor="ctr"/>
                </a:tc>
                <a:extLst>
                  <a:ext uri="{0D108BD9-81ED-4DB2-BD59-A6C34878D82A}">
                    <a16:rowId xmlns:a16="http://schemas.microsoft.com/office/drawing/2014/main" val="2642339749"/>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2749687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69A658-9A12-4424-A4A8-B2826FDB31EE}"/>
              </a:ext>
            </a:extLst>
          </p:cNvPr>
          <p:cNvSpPr txBox="1"/>
          <p:nvPr/>
        </p:nvSpPr>
        <p:spPr>
          <a:xfrm>
            <a:off x="0" y="1143000"/>
            <a:ext cx="9144000" cy="5478423"/>
          </a:xfrm>
          <a:prstGeom prst="rect">
            <a:avLst/>
          </a:prstGeom>
          <a:noFill/>
        </p:spPr>
        <p:txBody>
          <a:bodyPr wrap="square">
            <a:spAutoFit/>
          </a:bodyPr>
          <a:lstStyle/>
          <a:p>
            <a:pPr algn="just"/>
            <a:r>
              <a:rPr lang="en-US" sz="2500" dirty="0">
                <a:latin typeface="Calibri" panose="020F0502020204030204" pitchFamily="34" charset="0"/>
                <a:cs typeface="Calibri" panose="020F0502020204030204" pitchFamily="34" charset="0"/>
              </a:rPr>
              <a:t>“Uniformitarianism, in geology, the doctrine suggesting that Earth’s geologic processes acted in the same manner and with essentially the same intensity in the past as they do in the present and that such uniformity is sufficient to account for all geologic change. This principle is fundamental to geologic thinking and underlies the whole development of the science of geology... When William Whewell, a University of Cambridge scholar, introduced the term in 1832, the prevailing view (called catastrophism) was that…Earth had originated through supernatural means and had been affected by a series of catastrophic events such as the biblical Flood. In contrast to catastrophism, uniformitarianism postulates that phenomena displayed in rocks may be entirely accounted for by geologic processes that continue to operate—in other words, the present is the key to the past.”</a:t>
            </a:r>
          </a:p>
        </p:txBody>
      </p:sp>
      <p:sp>
        <p:nvSpPr>
          <p:cNvPr id="7" name="Rectangle 2">
            <a:extLst>
              <a:ext uri="{FF2B5EF4-FFF2-40B4-BE49-F238E27FC236}">
                <a16:creationId xmlns:a16="http://schemas.microsoft.com/office/drawing/2014/main" id="{790FF940-F732-4105-8A20-4F7BCD6ECA64}"/>
              </a:ext>
            </a:extLst>
          </p:cNvPr>
          <p:cNvSpPr txBox="1">
            <a:spLocks noChangeArrowheads="1"/>
          </p:cNvSpPr>
          <p:nvPr/>
        </p:nvSpPr>
        <p:spPr bwMode="auto">
          <a:xfrm>
            <a:off x="1543050" y="228600"/>
            <a:ext cx="6057900" cy="9144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200" dirty="0">
                <a:effectLst>
                  <a:outerShdw blurRad="38100" dist="38100" dir="2700000" algn="tl">
                    <a:srgbClr val="000000"/>
                  </a:outerShdw>
                </a:effectLst>
                <a:ea typeface="+mn-ea"/>
                <a:cs typeface="Arial" charset="0"/>
              </a:rPr>
              <a:t>Uniformitarianism Defined</a:t>
            </a:r>
          </a:p>
          <a:p>
            <a:pPr algn="ctr" eaLnBrk="1" hangingPunct="1"/>
            <a:r>
              <a:rPr lang="en-US" sz="1800" kern="0" dirty="0">
                <a:solidFill>
                  <a:schemeClr val="tx1"/>
                </a:solidFill>
                <a:effectLst>
                  <a:outerShdw blurRad="38100" dist="38100" dir="2700000" algn="tl">
                    <a:srgbClr val="000000">
                      <a:alpha val="43137"/>
                    </a:srgbClr>
                  </a:outerShdw>
                </a:effectLst>
              </a:rPr>
              <a:t>https://www.britannica.com/science/uniformitarianism</a:t>
            </a:r>
          </a:p>
        </p:txBody>
      </p:sp>
    </p:spTree>
    <p:extLst>
      <p:ext uri="{BB962C8B-B14F-4D97-AF65-F5344CB8AC3E}">
        <p14:creationId xmlns:p14="http://schemas.microsoft.com/office/powerpoint/2010/main" val="1530965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54635479"/>
              </p:ext>
            </p:extLst>
          </p:nvPr>
        </p:nvGraphicFramePr>
        <p:xfrm>
          <a:off x="114300" y="480060"/>
          <a:ext cx="8915401" cy="5897880"/>
        </p:xfrm>
        <a:graphic>
          <a:graphicData uri="http://schemas.openxmlformats.org/drawingml/2006/table">
            <a:tbl>
              <a:tblPr firstRow="1" bandRow="1">
                <a:tableStyleId>{073A0DAA-6AF3-43AB-8588-CEC1D06C72B9}</a:tableStyleId>
              </a:tblPr>
              <a:tblGrid>
                <a:gridCol w="477610">
                  <a:extLst>
                    <a:ext uri="{9D8B030D-6E8A-4147-A177-3AD203B41FA5}">
                      <a16:colId xmlns:a16="http://schemas.microsoft.com/office/drawing/2014/main" val="20000"/>
                    </a:ext>
                  </a:extLst>
                </a:gridCol>
                <a:gridCol w="1592036">
                  <a:extLst>
                    <a:ext uri="{9D8B030D-6E8A-4147-A177-3AD203B41FA5}">
                      <a16:colId xmlns:a16="http://schemas.microsoft.com/office/drawing/2014/main" val="20001"/>
                    </a:ext>
                  </a:extLst>
                </a:gridCol>
                <a:gridCol w="2308452">
                  <a:extLst>
                    <a:ext uri="{9D8B030D-6E8A-4147-A177-3AD203B41FA5}">
                      <a16:colId xmlns:a16="http://schemas.microsoft.com/office/drawing/2014/main" val="20002"/>
                    </a:ext>
                  </a:extLst>
                </a:gridCol>
                <a:gridCol w="4537303">
                  <a:extLst>
                    <a:ext uri="{9D8B030D-6E8A-4147-A177-3AD203B41FA5}">
                      <a16:colId xmlns:a16="http://schemas.microsoft.com/office/drawing/2014/main" val="20003"/>
                    </a:ext>
                  </a:extLst>
                </a:gridCol>
              </a:tblGrid>
              <a:tr h="655320">
                <a:tc gridSpan="4">
                  <a:txBody>
                    <a:bodyPr/>
                    <a:lstStyle/>
                    <a:p>
                      <a:pPr algn="ctr"/>
                      <a:r>
                        <a:rPr kumimoji="0" 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Uniformitarianism is not Biblicism</a:t>
                      </a:r>
                      <a:endParaRPr lang="en-US" sz="1800" dirty="0">
                        <a:solidFill>
                          <a:schemeClr val="tx2"/>
                        </a:solidFill>
                        <a:latin typeface="Calibri" panose="020F0502020204030204" pitchFamily="34" charset="0"/>
                        <a:cs typeface="Calibri" panose="020F0502020204030204" pitchFamily="34" charset="0"/>
                      </a:endParaRPr>
                    </a:p>
                  </a:txBody>
                  <a:tcPr anchor="ctr"/>
                </a:tc>
                <a:tc hMerge="1">
                  <a:txBody>
                    <a:bodyPr/>
                    <a:lstStyle/>
                    <a:p>
                      <a:pPr algn="ctr"/>
                      <a:endParaRPr lang="en-US" sz="1800" dirty="0">
                        <a:solidFill>
                          <a:schemeClr val="tx2"/>
                        </a:solidFill>
                        <a:latin typeface="Calibri" panose="020F0502020204030204" pitchFamily="34" charset="0"/>
                        <a:cs typeface="Calibri" panose="020F0502020204030204" pitchFamily="34" charset="0"/>
                      </a:endParaRPr>
                    </a:p>
                  </a:txBody>
                  <a:tcPr anchor="ctr"/>
                </a:tc>
                <a:tc hMerge="1">
                  <a:txBody>
                    <a:bodyPr/>
                    <a:lstStyle/>
                    <a:p>
                      <a:pPr algn="ctr"/>
                      <a:endParaRPr lang="en-US" sz="1800" dirty="0">
                        <a:solidFill>
                          <a:schemeClr val="tx2"/>
                        </a:solidFill>
                        <a:latin typeface="Calibri" panose="020F0502020204030204" pitchFamily="34" charset="0"/>
                        <a:cs typeface="Calibri" panose="020F0502020204030204" pitchFamily="34" charset="0"/>
                      </a:endParaRPr>
                    </a:p>
                  </a:txBody>
                  <a:tcPr anchor="ctr"/>
                </a:tc>
                <a:tc hMerge="1">
                  <a:txBody>
                    <a:bodyPr/>
                    <a:lstStyle/>
                    <a:p>
                      <a:pPr algn="ctr"/>
                      <a:endParaRPr lang="en-US" sz="1800" dirty="0">
                        <a:solidFill>
                          <a:schemeClr val="tx2"/>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569579860"/>
                  </a:ext>
                </a:extLst>
              </a:tr>
              <a:tr h="655320">
                <a:tc>
                  <a:txBody>
                    <a:bodyPr/>
                    <a:lstStyle/>
                    <a:p>
                      <a:pPr algn="ctr"/>
                      <a:endParaRPr lang="en-US" sz="1800" b="1" dirty="0">
                        <a:solidFill>
                          <a:schemeClr val="bg2"/>
                        </a:solidFill>
                        <a:latin typeface="Calibri" panose="020F0502020204030204" pitchFamily="34" charset="0"/>
                        <a:cs typeface="Calibri" panose="020F0502020204030204" pitchFamily="34" charset="0"/>
                      </a:endParaRPr>
                    </a:p>
                  </a:txBody>
                  <a:tcPr anchor="ctr"/>
                </a:tc>
                <a:tc>
                  <a:txBody>
                    <a:bodyPr/>
                    <a:lstStyle/>
                    <a:p>
                      <a:pPr algn="ctr"/>
                      <a:r>
                        <a:rPr lang="en-US" sz="1800" b="1" dirty="0">
                          <a:solidFill>
                            <a:schemeClr val="bg2"/>
                          </a:solidFill>
                          <a:latin typeface="Calibri" panose="020F0502020204030204" pitchFamily="34" charset="0"/>
                          <a:cs typeface="Calibri" panose="020F0502020204030204" pitchFamily="34" charset="0"/>
                        </a:rPr>
                        <a:t>ERA</a:t>
                      </a:r>
                    </a:p>
                  </a:txBody>
                  <a:tcPr anchor="ctr"/>
                </a:tc>
                <a:tc>
                  <a:txBody>
                    <a:bodyPr/>
                    <a:lstStyle/>
                    <a:p>
                      <a:pPr algn="ctr"/>
                      <a:r>
                        <a:rPr lang="en-US" sz="1800" b="1" dirty="0">
                          <a:solidFill>
                            <a:schemeClr val="bg2"/>
                          </a:solidFill>
                          <a:latin typeface="Calibri" panose="020F0502020204030204" pitchFamily="34" charset="0"/>
                          <a:cs typeface="Calibri" panose="020F0502020204030204" pitchFamily="34" charset="0"/>
                        </a:rPr>
                        <a:t>SCRIPTURE</a:t>
                      </a:r>
                    </a:p>
                  </a:txBody>
                  <a:tcPr anchor="ctr"/>
                </a:tc>
                <a:tc>
                  <a:txBody>
                    <a:bodyPr/>
                    <a:lstStyle/>
                    <a:p>
                      <a:pPr algn="ctr"/>
                      <a:r>
                        <a:rPr lang="en-US" sz="1800" b="1" dirty="0">
                          <a:solidFill>
                            <a:schemeClr val="bg2"/>
                          </a:solidFill>
                          <a:latin typeface="Calibri" panose="020F0502020204030204" pitchFamily="34" charset="0"/>
                          <a:cs typeface="Calibri" panose="020F0502020204030204" pitchFamily="34" charset="0"/>
                        </a:rPr>
                        <a:t>DISTINCTIVES</a:t>
                      </a:r>
                    </a:p>
                  </a:txBody>
                  <a:tcPr anchor="ctr"/>
                </a:tc>
                <a:extLst>
                  <a:ext uri="{0D108BD9-81ED-4DB2-BD59-A6C34878D82A}">
                    <a16:rowId xmlns:a16="http://schemas.microsoft.com/office/drawing/2014/main" val="10000"/>
                  </a:ext>
                </a:extLst>
              </a:tr>
              <a:tr h="655320">
                <a:tc>
                  <a:txBody>
                    <a:bodyPr/>
                    <a:lstStyle/>
                    <a:p>
                      <a:r>
                        <a:rPr lang="en-US" sz="1800" b="1" dirty="0">
                          <a:latin typeface="Calibri" panose="020F0502020204030204" pitchFamily="34" charset="0"/>
                          <a:cs typeface="Calibri" panose="020F0502020204030204" pitchFamily="34" charset="0"/>
                        </a:rPr>
                        <a:t>1.</a:t>
                      </a:r>
                    </a:p>
                  </a:txBody>
                  <a:tcPr/>
                </a:tc>
                <a:tc>
                  <a:txBody>
                    <a:bodyPr/>
                    <a:lstStyle/>
                    <a:p>
                      <a:r>
                        <a:rPr lang="en-US" sz="1800" dirty="0">
                          <a:latin typeface="Calibri" panose="020F0502020204030204" pitchFamily="34" charset="0"/>
                          <a:cs typeface="Calibri" panose="020F0502020204030204" pitchFamily="34" charset="0"/>
                        </a:rPr>
                        <a:t>Creation</a:t>
                      </a:r>
                    </a:p>
                  </a:txBody>
                  <a:tcPr/>
                </a:tc>
                <a:tc>
                  <a:txBody>
                    <a:bodyPr/>
                    <a:lstStyle/>
                    <a:p>
                      <a:r>
                        <a:rPr lang="en-US" sz="1800" dirty="0">
                          <a:latin typeface="Calibri" panose="020F0502020204030204" pitchFamily="34" charset="0"/>
                          <a:cs typeface="Calibri" panose="020F0502020204030204" pitchFamily="34" charset="0"/>
                        </a:rPr>
                        <a:t>Genesis 1-2</a:t>
                      </a:r>
                    </a:p>
                  </a:txBody>
                  <a:tcPr/>
                </a:tc>
                <a:tc>
                  <a:txBody>
                    <a:bodyPr/>
                    <a:lstStyle/>
                    <a:p>
                      <a:r>
                        <a:rPr lang="en-US" sz="1800" dirty="0">
                          <a:latin typeface="Calibri" panose="020F0502020204030204" pitchFamily="34" charset="0"/>
                          <a:cs typeface="Calibri" panose="020F0502020204030204" pitchFamily="34" charset="0"/>
                        </a:rPr>
                        <a:t>No death</a:t>
                      </a:r>
                    </a:p>
                  </a:txBody>
                  <a:tcPr/>
                </a:tc>
                <a:extLst>
                  <a:ext uri="{0D108BD9-81ED-4DB2-BD59-A6C34878D82A}">
                    <a16:rowId xmlns:a16="http://schemas.microsoft.com/office/drawing/2014/main" val="10001"/>
                  </a:ext>
                </a:extLst>
              </a:tr>
              <a:tr h="655320">
                <a:tc>
                  <a:txBody>
                    <a:bodyPr/>
                    <a:lstStyle/>
                    <a:p>
                      <a:r>
                        <a:rPr lang="en-US" sz="1800" b="1" dirty="0">
                          <a:latin typeface="Calibri" panose="020F0502020204030204" pitchFamily="34" charset="0"/>
                          <a:cs typeface="Calibri" panose="020F0502020204030204" pitchFamily="34" charset="0"/>
                        </a:rPr>
                        <a:t>2.</a:t>
                      </a:r>
                    </a:p>
                  </a:txBody>
                  <a:tcPr/>
                </a:tc>
                <a:tc>
                  <a:txBody>
                    <a:bodyPr/>
                    <a:lstStyle/>
                    <a:p>
                      <a:r>
                        <a:rPr lang="en-US" sz="1800" dirty="0">
                          <a:latin typeface="Calibri" panose="020F0502020204030204" pitchFamily="34" charset="0"/>
                          <a:cs typeface="Calibri" panose="020F0502020204030204" pitchFamily="34" charset="0"/>
                        </a:rPr>
                        <a:t>Fall</a:t>
                      </a:r>
                    </a:p>
                  </a:txBody>
                  <a:tcPr/>
                </a:tc>
                <a:tc>
                  <a:txBody>
                    <a:bodyPr/>
                    <a:lstStyle/>
                    <a:p>
                      <a:r>
                        <a:rPr lang="en-US" sz="1800" dirty="0">
                          <a:latin typeface="Calibri" panose="020F0502020204030204" pitchFamily="34" charset="0"/>
                          <a:cs typeface="Calibri" panose="020F0502020204030204" pitchFamily="34" charset="0"/>
                        </a:rPr>
                        <a:t>Genesis 3-6</a:t>
                      </a:r>
                    </a:p>
                  </a:txBody>
                  <a:tcPr/>
                </a:tc>
                <a:tc>
                  <a:txBody>
                    <a:bodyPr/>
                    <a:lstStyle/>
                    <a:p>
                      <a:r>
                        <a:rPr lang="en-US" sz="1800" dirty="0">
                          <a:latin typeface="Calibri" panose="020F0502020204030204" pitchFamily="34" charset="0"/>
                          <a:cs typeface="Calibri" panose="020F0502020204030204" pitchFamily="34" charset="0"/>
                        </a:rPr>
                        <a:t>Death, painful</a:t>
                      </a:r>
                      <a:r>
                        <a:rPr lang="en-US" sz="1800" baseline="0" dirty="0">
                          <a:latin typeface="Calibri" panose="020F0502020204030204" pitchFamily="34" charset="0"/>
                          <a:cs typeface="Calibri" panose="020F0502020204030204" pitchFamily="34" charset="0"/>
                        </a:rPr>
                        <a:t> pregnancy &amp; toil, long life spans, no human government</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655320">
                <a:tc>
                  <a:txBody>
                    <a:bodyPr/>
                    <a:lstStyle/>
                    <a:p>
                      <a:r>
                        <a:rPr lang="en-US" sz="1800" b="1" dirty="0">
                          <a:latin typeface="Calibri" panose="020F0502020204030204" pitchFamily="34" charset="0"/>
                          <a:cs typeface="Calibri" panose="020F0502020204030204" pitchFamily="34" charset="0"/>
                        </a:rPr>
                        <a:t>3.</a:t>
                      </a:r>
                    </a:p>
                  </a:txBody>
                  <a:tcPr/>
                </a:tc>
                <a:tc>
                  <a:txBody>
                    <a:bodyPr/>
                    <a:lstStyle/>
                    <a:p>
                      <a:r>
                        <a:rPr lang="en-US" sz="1800" dirty="0">
                          <a:latin typeface="Calibri" panose="020F0502020204030204" pitchFamily="34" charset="0"/>
                          <a:cs typeface="Calibri" panose="020F0502020204030204" pitchFamily="34" charset="0"/>
                        </a:rPr>
                        <a:t>Flood</a:t>
                      </a:r>
                    </a:p>
                  </a:txBody>
                  <a:tcPr/>
                </a:tc>
                <a:tc>
                  <a:txBody>
                    <a:bodyPr/>
                    <a:lstStyle/>
                    <a:p>
                      <a:r>
                        <a:rPr lang="en-US" sz="1800" dirty="0">
                          <a:latin typeface="Calibri" panose="020F0502020204030204" pitchFamily="34" charset="0"/>
                          <a:cs typeface="Calibri" panose="020F0502020204030204" pitchFamily="34" charset="0"/>
                        </a:rPr>
                        <a:t>Genesis 7-10</a:t>
                      </a:r>
                    </a:p>
                  </a:txBody>
                  <a:tcPr/>
                </a:tc>
                <a:tc>
                  <a:txBody>
                    <a:bodyPr/>
                    <a:lstStyle/>
                    <a:p>
                      <a:r>
                        <a:rPr lang="en-US" sz="1800" dirty="0">
                          <a:latin typeface="Calibri" panose="020F0502020204030204" pitchFamily="34" charset="0"/>
                          <a:cs typeface="Calibri" panose="020F0502020204030204" pitchFamily="34" charset="0"/>
                        </a:rPr>
                        <a:t>Shorter life spans, human government, one language, no nations</a:t>
                      </a:r>
                    </a:p>
                  </a:txBody>
                  <a:tcPr/>
                </a:tc>
                <a:extLst>
                  <a:ext uri="{0D108BD9-81ED-4DB2-BD59-A6C34878D82A}">
                    <a16:rowId xmlns:a16="http://schemas.microsoft.com/office/drawing/2014/main" val="10003"/>
                  </a:ext>
                </a:extLst>
              </a:tr>
              <a:tr h="655320">
                <a:tc>
                  <a:txBody>
                    <a:bodyPr/>
                    <a:lstStyle/>
                    <a:p>
                      <a:r>
                        <a:rPr lang="en-US" sz="1800" b="1" u="sng" dirty="0">
                          <a:solidFill>
                            <a:srgbClr val="0000CC"/>
                          </a:solidFill>
                          <a:latin typeface="Calibri" panose="020F0502020204030204" pitchFamily="34" charset="0"/>
                          <a:cs typeface="Calibri" panose="020F0502020204030204" pitchFamily="34" charset="0"/>
                        </a:rPr>
                        <a:t>4.</a:t>
                      </a:r>
                    </a:p>
                  </a:txBody>
                  <a:tcPr>
                    <a:solidFill>
                      <a:srgbClr val="FFFFCC"/>
                    </a:solidFill>
                  </a:tcPr>
                </a:tc>
                <a:tc>
                  <a:txBody>
                    <a:bodyPr/>
                    <a:lstStyle/>
                    <a:p>
                      <a:r>
                        <a:rPr lang="en-US" sz="1800" b="1" u="sng" dirty="0">
                          <a:solidFill>
                            <a:srgbClr val="0000CC"/>
                          </a:solidFill>
                          <a:latin typeface="Calibri" panose="020F0502020204030204" pitchFamily="34" charset="0"/>
                          <a:cs typeface="Calibri" panose="020F0502020204030204" pitchFamily="34" charset="0"/>
                        </a:rPr>
                        <a:t>Babel</a:t>
                      </a:r>
                    </a:p>
                  </a:txBody>
                  <a:tcPr>
                    <a:solidFill>
                      <a:srgbClr val="FFFFCC"/>
                    </a:solidFill>
                  </a:tcPr>
                </a:tc>
                <a:tc>
                  <a:txBody>
                    <a:bodyPr/>
                    <a:lstStyle/>
                    <a:p>
                      <a:r>
                        <a:rPr lang="en-US" sz="1800" b="1" u="sng" dirty="0">
                          <a:solidFill>
                            <a:srgbClr val="0000CC"/>
                          </a:solidFill>
                          <a:latin typeface="Calibri" panose="020F0502020204030204" pitchFamily="34" charset="0"/>
                          <a:cs typeface="Calibri" panose="020F0502020204030204" pitchFamily="34" charset="0"/>
                        </a:rPr>
                        <a:t>Genesis 11-present</a:t>
                      </a:r>
                    </a:p>
                  </a:txBody>
                  <a:tcPr>
                    <a:solidFill>
                      <a:srgbClr val="FFFFCC"/>
                    </a:solidFill>
                  </a:tcPr>
                </a:tc>
                <a:tc>
                  <a:txBody>
                    <a:bodyPr/>
                    <a:lstStyle/>
                    <a:p>
                      <a:r>
                        <a:rPr lang="en-US" sz="1800" b="1" u="sng" dirty="0">
                          <a:solidFill>
                            <a:srgbClr val="0000CC"/>
                          </a:solidFill>
                          <a:latin typeface="Calibri" panose="020F0502020204030204" pitchFamily="34" charset="0"/>
                          <a:cs typeface="Calibri" panose="020F0502020204030204" pitchFamily="34" charset="0"/>
                        </a:rPr>
                        <a:t>No</a:t>
                      </a:r>
                      <a:r>
                        <a:rPr lang="en-US" sz="1800" b="1" u="sng" baseline="0" dirty="0">
                          <a:solidFill>
                            <a:srgbClr val="0000CC"/>
                          </a:solidFill>
                          <a:latin typeface="Calibri" panose="020F0502020204030204" pitchFamily="34" charset="0"/>
                          <a:cs typeface="Calibri" panose="020F0502020204030204" pitchFamily="34" charset="0"/>
                        </a:rPr>
                        <a:t> global government, multiple languages, nations, ethnicities</a:t>
                      </a:r>
                      <a:endParaRPr lang="en-US" sz="1800" b="1" u="sng" dirty="0">
                        <a:solidFill>
                          <a:srgbClr val="0000CC"/>
                        </a:solidFill>
                        <a:latin typeface="Calibri" panose="020F0502020204030204" pitchFamily="34" charset="0"/>
                        <a:cs typeface="Calibri" panose="020F0502020204030204" pitchFamily="34" charset="0"/>
                      </a:endParaRPr>
                    </a:p>
                  </a:txBody>
                  <a:tcPr>
                    <a:solidFill>
                      <a:srgbClr val="FFFFCC"/>
                    </a:solidFill>
                  </a:tcPr>
                </a:tc>
                <a:extLst>
                  <a:ext uri="{0D108BD9-81ED-4DB2-BD59-A6C34878D82A}">
                    <a16:rowId xmlns:a16="http://schemas.microsoft.com/office/drawing/2014/main" val="10004"/>
                  </a:ext>
                </a:extLst>
              </a:tr>
              <a:tr h="655320">
                <a:tc>
                  <a:txBody>
                    <a:bodyPr/>
                    <a:lstStyle/>
                    <a:p>
                      <a:r>
                        <a:rPr lang="en-US" sz="1800" b="1" dirty="0">
                          <a:latin typeface="Calibri" panose="020F0502020204030204" pitchFamily="34" charset="0"/>
                          <a:cs typeface="Calibri" panose="020F0502020204030204" pitchFamily="34" charset="0"/>
                        </a:rPr>
                        <a:t>5.</a:t>
                      </a:r>
                    </a:p>
                  </a:txBody>
                  <a:tcPr/>
                </a:tc>
                <a:tc>
                  <a:txBody>
                    <a:bodyPr/>
                    <a:lstStyle/>
                    <a:p>
                      <a:r>
                        <a:rPr lang="en-US" sz="1800" dirty="0">
                          <a:latin typeface="Calibri" panose="020F0502020204030204" pitchFamily="34" charset="0"/>
                          <a:cs typeface="Calibri" panose="020F0502020204030204" pitchFamily="34" charset="0"/>
                        </a:rPr>
                        <a:t>Antichrist</a:t>
                      </a:r>
                    </a:p>
                  </a:txBody>
                  <a:tcPr/>
                </a:tc>
                <a:tc>
                  <a:txBody>
                    <a:bodyPr/>
                    <a:lstStyle/>
                    <a:p>
                      <a:r>
                        <a:rPr lang="en-US" sz="1800" dirty="0">
                          <a:latin typeface="Calibri" panose="020F0502020204030204" pitchFamily="34" charset="0"/>
                          <a:cs typeface="Calibri" panose="020F0502020204030204" pitchFamily="34" charset="0"/>
                        </a:rPr>
                        <a:t>Rapture to 2</a:t>
                      </a:r>
                      <a:r>
                        <a:rPr lang="en-US" sz="1800" baseline="30000" dirty="0">
                          <a:latin typeface="Calibri" panose="020F0502020204030204" pitchFamily="34" charset="0"/>
                          <a:cs typeface="Calibri" panose="020F0502020204030204" pitchFamily="34" charset="0"/>
                        </a:rPr>
                        <a:t>nd</a:t>
                      </a:r>
                      <a:r>
                        <a:rPr lang="en-US" sz="1800" dirty="0">
                          <a:latin typeface="Calibri" panose="020F0502020204030204" pitchFamily="34" charset="0"/>
                          <a:cs typeface="Calibri" panose="020F0502020204030204" pitchFamily="34" charset="0"/>
                        </a:rPr>
                        <a:t> Advent</a:t>
                      </a:r>
                    </a:p>
                  </a:txBody>
                  <a:tcPr/>
                </a:tc>
                <a:tc>
                  <a:txBody>
                    <a:bodyPr/>
                    <a:lstStyle/>
                    <a:p>
                      <a:r>
                        <a:rPr lang="en-US" sz="1800" dirty="0">
                          <a:latin typeface="Calibri" panose="020F0502020204030204" pitchFamily="34" charset="0"/>
                          <a:cs typeface="Calibri" panose="020F0502020204030204" pitchFamily="34" charset="0"/>
                        </a:rPr>
                        <a:t>Global government, restrainer removed</a:t>
                      </a:r>
                    </a:p>
                  </a:txBody>
                  <a:tcPr/>
                </a:tc>
                <a:extLst>
                  <a:ext uri="{0D108BD9-81ED-4DB2-BD59-A6C34878D82A}">
                    <a16:rowId xmlns:a16="http://schemas.microsoft.com/office/drawing/2014/main" val="10005"/>
                  </a:ext>
                </a:extLst>
              </a:tr>
              <a:tr h="655320">
                <a:tc>
                  <a:txBody>
                    <a:bodyPr/>
                    <a:lstStyle/>
                    <a:p>
                      <a:r>
                        <a:rPr lang="en-US" sz="1800" b="1" dirty="0">
                          <a:latin typeface="Calibri" panose="020F0502020204030204" pitchFamily="34" charset="0"/>
                          <a:cs typeface="Calibri" panose="020F0502020204030204" pitchFamily="34" charset="0"/>
                        </a:rPr>
                        <a:t>6.</a:t>
                      </a:r>
                    </a:p>
                  </a:txBody>
                  <a:tcPr/>
                </a:tc>
                <a:tc>
                  <a:txBody>
                    <a:bodyPr/>
                    <a:lstStyle/>
                    <a:p>
                      <a:r>
                        <a:rPr lang="en-US" sz="1800" dirty="0">
                          <a:latin typeface="Calibri" panose="020F0502020204030204" pitchFamily="34" charset="0"/>
                          <a:cs typeface="Calibri" panose="020F0502020204030204" pitchFamily="34" charset="0"/>
                        </a:rPr>
                        <a:t>Kingdom</a:t>
                      </a:r>
                    </a:p>
                  </a:txBody>
                  <a:tcPr/>
                </a:tc>
                <a:tc>
                  <a:txBody>
                    <a:bodyPr/>
                    <a:lstStyle/>
                    <a:p>
                      <a:r>
                        <a:rPr lang="en-US" sz="1800" dirty="0">
                          <a:latin typeface="Calibri" panose="020F0502020204030204" pitchFamily="34" charset="0"/>
                          <a:cs typeface="Calibri" panose="020F0502020204030204" pitchFamily="34" charset="0"/>
                        </a:rPr>
                        <a:t>Rev. 20:1-10</a:t>
                      </a:r>
                    </a:p>
                  </a:txBody>
                  <a:tcPr/>
                </a:tc>
                <a:tc>
                  <a:txBody>
                    <a:bodyPr/>
                    <a:lstStyle/>
                    <a:p>
                      <a:r>
                        <a:rPr lang="en-US" sz="1800" dirty="0">
                          <a:latin typeface="Calibri" panose="020F0502020204030204" pitchFamily="34" charset="0"/>
                          <a:cs typeface="Calibri" panose="020F0502020204030204" pitchFamily="34" charset="0"/>
                        </a:rPr>
                        <a:t>Long life spans,</a:t>
                      </a:r>
                      <a:r>
                        <a:rPr lang="en-US" sz="1800" baseline="0" dirty="0">
                          <a:latin typeface="Calibri" panose="020F0502020204030204" pitchFamily="34" charset="0"/>
                          <a:cs typeface="Calibri" panose="020F0502020204030204" pitchFamily="34" charset="0"/>
                        </a:rPr>
                        <a:t> kingdom conditions, reality of death, renovated earth</a:t>
                      </a:r>
                      <a:endParaRPr lang="en-US"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6"/>
                  </a:ext>
                </a:extLst>
              </a:tr>
              <a:tr h="655320">
                <a:tc>
                  <a:txBody>
                    <a:bodyPr/>
                    <a:lstStyle/>
                    <a:p>
                      <a:r>
                        <a:rPr lang="en-US" sz="1800" b="1" dirty="0">
                          <a:latin typeface="Calibri" panose="020F0502020204030204" pitchFamily="34" charset="0"/>
                          <a:cs typeface="Calibri" panose="020F0502020204030204" pitchFamily="34" charset="0"/>
                        </a:rPr>
                        <a:t>7.</a:t>
                      </a:r>
                    </a:p>
                  </a:txBody>
                  <a:tcPr/>
                </a:tc>
                <a:tc>
                  <a:txBody>
                    <a:bodyPr/>
                    <a:lstStyle/>
                    <a:p>
                      <a:r>
                        <a:rPr lang="en-US" sz="1800" dirty="0">
                          <a:latin typeface="Calibri" panose="020F0502020204030204" pitchFamily="34" charset="0"/>
                          <a:cs typeface="Calibri" panose="020F0502020204030204" pitchFamily="34" charset="0"/>
                        </a:rPr>
                        <a:t>Eternal State</a:t>
                      </a:r>
                    </a:p>
                  </a:txBody>
                  <a:tcPr/>
                </a:tc>
                <a:tc>
                  <a:txBody>
                    <a:bodyPr/>
                    <a:lstStyle/>
                    <a:p>
                      <a:r>
                        <a:rPr lang="en-US" sz="1800" dirty="0">
                          <a:latin typeface="Calibri" panose="020F0502020204030204" pitchFamily="34" charset="0"/>
                          <a:cs typeface="Calibri" panose="020F0502020204030204" pitchFamily="34" charset="0"/>
                        </a:rPr>
                        <a:t>Rev. 21-22</a:t>
                      </a:r>
                    </a:p>
                  </a:txBody>
                  <a:tcPr/>
                </a:tc>
                <a:tc>
                  <a:txBody>
                    <a:bodyPr/>
                    <a:lstStyle/>
                    <a:p>
                      <a:r>
                        <a:rPr lang="en-US" sz="1800" dirty="0">
                          <a:latin typeface="Calibri" panose="020F0502020204030204" pitchFamily="34" charset="0"/>
                          <a:cs typeface="Calibri" panose="020F0502020204030204" pitchFamily="34" charset="0"/>
                        </a:rPr>
                        <a:t>No death, new earth</a:t>
                      </a:r>
                    </a:p>
                  </a:txBody>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3928828338"/>
              </p:ext>
            </p:extLst>
          </p:nvPr>
        </p:nvGraphicFramePr>
        <p:xfrm>
          <a:off x="228600" y="274320"/>
          <a:ext cx="8686800" cy="6283960"/>
        </p:xfrm>
        <a:graphic>
          <a:graphicData uri="http://schemas.openxmlformats.org/drawingml/2006/table">
            <a:tbl>
              <a:tblPr firstRow="1" bandRow="1">
                <a:tableStyleId>{073A0DAA-6AF3-43AB-8588-CEC1D06C72B9}</a:tableStyleId>
              </a:tblPr>
              <a:tblGrid>
                <a:gridCol w="4272168">
                  <a:extLst>
                    <a:ext uri="{9D8B030D-6E8A-4147-A177-3AD203B41FA5}">
                      <a16:colId xmlns:a16="http://schemas.microsoft.com/office/drawing/2014/main" val="978448397"/>
                    </a:ext>
                  </a:extLst>
                </a:gridCol>
                <a:gridCol w="4414632">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Naturalistic creation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Miraculous creation</a:t>
                      </a:r>
                    </a:p>
                  </a:txBody>
                  <a:tcPr anchor="ctr"/>
                </a:tc>
                <a:extLst>
                  <a:ext uri="{0D108BD9-81ED-4DB2-BD59-A6C34878D82A}">
                    <a16:rowId xmlns:a16="http://schemas.microsoft.com/office/drawing/2014/main" val="297088852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Gen 1-11 is myth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Gen 1-11 is history</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dirty="0">
                          <a:solidFill>
                            <a:srgbClr val="C00000"/>
                          </a:solidFill>
                          <a:effectLst/>
                          <a:latin typeface="Calibri" panose="020F0502020204030204" pitchFamily="34" charset="0"/>
                          <a:ea typeface="+mn-ea"/>
                          <a:cs typeface="+mn-cs"/>
                        </a:rPr>
                        <a:t>No creator/creation distinction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Ex-Nihilo creation (Ps. 33:6)</a:t>
                      </a:r>
                    </a:p>
                  </a:txBody>
                  <a:tcPr anchor="ctr"/>
                </a:tc>
                <a:extLst>
                  <a:ext uri="{0D108BD9-81ED-4DB2-BD59-A6C34878D82A}">
                    <a16:rowId xmlns:a16="http://schemas.microsoft.com/office/drawing/2014/main" val="4039762371"/>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Light before the earth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Earth before the light</a:t>
                      </a:r>
                    </a:p>
                  </a:txBody>
                  <a:tcPr anchor="ctr"/>
                </a:tc>
                <a:extLst>
                  <a:ext uri="{0D108BD9-81ED-4DB2-BD59-A6C34878D82A}">
                    <a16:rowId xmlns:a16="http://schemas.microsoft.com/office/drawing/2014/main" val="204693539"/>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Took billions of years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Took 6 days</a:t>
                      </a:r>
                    </a:p>
                  </a:txBody>
                  <a:tcPr anchor="ctr"/>
                </a:tc>
                <a:extLst>
                  <a:ext uri="{0D108BD9-81ED-4DB2-BD59-A6C34878D82A}">
                    <a16:rowId xmlns:a16="http://schemas.microsoft.com/office/drawing/2014/main" val="341965586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Luminaries before the earth</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Earth before the luminaries  (</a:t>
                      </a:r>
                      <a:r>
                        <a:rPr lang="en-US" sz="2000" kern="1200" dirty="0" err="1">
                          <a:solidFill>
                            <a:srgbClr val="0000CC"/>
                          </a:solidFill>
                          <a:effectLst/>
                          <a:latin typeface="Calibri" panose="020F0502020204030204" pitchFamily="34" charset="0"/>
                          <a:ea typeface="+mn-ea"/>
                          <a:cs typeface="+mn-cs"/>
                        </a:rPr>
                        <a:t>Deut</a:t>
                      </a:r>
                      <a:r>
                        <a:rPr lang="en-US" sz="2000" kern="1200" dirty="0">
                          <a:solidFill>
                            <a:srgbClr val="0000CC"/>
                          </a:solidFill>
                          <a:effectLst/>
                          <a:latin typeface="Calibri" panose="020F0502020204030204" pitchFamily="34" charset="0"/>
                          <a:ea typeface="+mn-ea"/>
                          <a:cs typeface="+mn-cs"/>
                        </a:rPr>
                        <a:t> 4:19; Rev. 21:23; 22:5)</a:t>
                      </a:r>
                    </a:p>
                  </a:txBody>
                  <a:tcPr anchor="ctr"/>
                </a:tc>
                <a:extLst>
                  <a:ext uri="{0D108BD9-81ED-4DB2-BD59-A6C34878D82A}">
                    <a16:rowId xmlns:a16="http://schemas.microsoft.com/office/drawing/2014/main" val="3213644749"/>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Hot to cold</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Cold (Gen 1:2) to hot (2 Pet 3:10)</a:t>
                      </a:r>
                    </a:p>
                  </a:txBody>
                  <a:tcPr anchor="ctr"/>
                </a:tc>
                <a:extLst>
                  <a:ext uri="{0D108BD9-81ED-4DB2-BD59-A6C34878D82A}">
                    <a16:rowId xmlns:a16="http://schemas.microsoft.com/office/drawing/2014/main" val="3962192283"/>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Land before ocean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Ocean before land (Gen 1:9)</a:t>
                      </a:r>
                    </a:p>
                  </a:txBody>
                  <a:tcPr anchor="ctr"/>
                </a:tc>
                <a:extLst>
                  <a:ext uri="{0D108BD9-81ED-4DB2-BD59-A6C34878D82A}">
                    <a16:rowId xmlns:a16="http://schemas.microsoft.com/office/drawing/2014/main" val="3472816775"/>
                  </a:ext>
                </a:extLst>
              </a:tr>
              <a:tr h="0">
                <a:tc>
                  <a:txBody>
                    <a:bodyPr/>
                    <a:lstStyle/>
                    <a:p>
                      <a:pPr marL="342900" indent="-342900" eaLnBrk="1" hangingPunct="1">
                        <a:buClr>
                          <a:schemeClr val="bg2"/>
                        </a:buClr>
                        <a:buFont typeface="Wingdings" panose="05000000000000000000" pitchFamily="2" charset="2"/>
                        <a:buChar char="§"/>
                        <a:defRPr/>
                      </a:pPr>
                      <a:r>
                        <a:rPr lang="en-US" sz="2000" dirty="0">
                          <a:solidFill>
                            <a:srgbClr val="C00000"/>
                          </a:solidFill>
                          <a:effectLst/>
                          <a:latin typeface="Calibri" panose="020F0502020204030204" pitchFamily="34" charset="0"/>
                          <a:ea typeface="+mn-ea"/>
                          <a:cs typeface="+mn-cs"/>
                        </a:rPr>
                        <a:t>Present is key to past</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God worked suddenly in the past  (Job 38:4-7; Heb 11:3; 2 Peter 3:3-7)</a:t>
                      </a:r>
                    </a:p>
                  </a:txBody>
                  <a:tcPr anchor="ctr"/>
                </a:tc>
                <a:extLst>
                  <a:ext uri="{0D108BD9-81ED-4DB2-BD59-A6C34878D82A}">
                    <a16:rowId xmlns:a16="http://schemas.microsoft.com/office/drawing/2014/main" val="350910271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b="1" u="sng" dirty="0">
                          <a:solidFill>
                            <a:srgbClr val="C00000"/>
                          </a:solidFill>
                          <a:effectLst/>
                          <a:latin typeface="Calibri" panose="020F0502020204030204" pitchFamily="34" charset="0"/>
                          <a:ea typeface="+mn-ea"/>
                          <a:cs typeface="+mn-cs"/>
                        </a:rPr>
                        <a:t>Early rain on the earth</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b="1" u="sng" kern="1200" dirty="0">
                          <a:solidFill>
                            <a:srgbClr val="0000CC"/>
                          </a:solidFill>
                          <a:effectLst/>
                          <a:latin typeface="Calibri" panose="020F0502020204030204" pitchFamily="34" charset="0"/>
                          <a:ea typeface="+mn-ea"/>
                          <a:cs typeface="+mn-cs"/>
                        </a:rPr>
                        <a:t>No rain until later (Gen 2:5-6; Heb 11:6-7)</a:t>
                      </a:r>
                    </a:p>
                  </a:txBody>
                  <a:tcPr anchor="ctr"/>
                </a:tc>
                <a:extLst>
                  <a:ext uri="{0D108BD9-81ED-4DB2-BD59-A6C34878D82A}">
                    <a16:rowId xmlns:a16="http://schemas.microsoft.com/office/drawing/2014/main" val="2642339749"/>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768737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descr="http://www.purifiedbyfaith.com/CreationEvolution/Genesis6thru9/images/WaterCanopy.gif"/>
          <p:cNvPicPr>
            <a:picLocks noChangeAspect="1" noChangeArrowheads="1"/>
          </p:cNvPicPr>
          <p:nvPr/>
        </p:nvPicPr>
        <p:blipFill>
          <a:blip r:embed="rId2" cstate="print"/>
          <a:srcRect/>
          <a:stretch>
            <a:fillRect/>
          </a:stretch>
        </p:blipFill>
        <p:spPr bwMode="auto">
          <a:xfrm>
            <a:off x="280988" y="571500"/>
            <a:ext cx="8582025"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3136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descr="http://www.2peter3.com/wp-content/uploads/2015/09/canopy-theory.jpg"/>
          <p:cNvPicPr>
            <a:picLocks noChangeAspect="1" noChangeArrowheads="1"/>
          </p:cNvPicPr>
          <p:nvPr/>
        </p:nvPicPr>
        <p:blipFill>
          <a:blip r:embed="rId2" cstate="print"/>
          <a:srcRect/>
          <a:stretch>
            <a:fillRect/>
          </a:stretch>
        </p:blipFill>
        <p:spPr bwMode="auto">
          <a:xfrm>
            <a:off x="342900" y="257175"/>
            <a:ext cx="8458200" cy="634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9439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1269180924"/>
              </p:ext>
            </p:extLst>
          </p:nvPr>
        </p:nvGraphicFramePr>
        <p:xfrm>
          <a:off x="228600" y="180340"/>
          <a:ext cx="8686800" cy="6497320"/>
        </p:xfrm>
        <a:graphic>
          <a:graphicData uri="http://schemas.openxmlformats.org/drawingml/2006/table">
            <a:tbl>
              <a:tblPr firstRow="1" bandRow="1">
                <a:tableStyleId>{073A0DAA-6AF3-43AB-8588-CEC1D06C72B9}</a:tableStyleId>
              </a:tblPr>
              <a:tblGrid>
                <a:gridCol w="4272168">
                  <a:extLst>
                    <a:ext uri="{9D8B030D-6E8A-4147-A177-3AD203B41FA5}">
                      <a16:colId xmlns:a16="http://schemas.microsoft.com/office/drawing/2014/main" val="978448397"/>
                    </a:ext>
                  </a:extLst>
                </a:gridCol>
                <a:gridCol w="4414632">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Initial microscopic animals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Initial complex animals</a:t>
                      </a:r>
                    </a:p>
                  </a:txBody>
                  <a:tcPr anchor="ctr"/>
                </a:tc>
                <a:extLst>
                  <a:ext uri="{0D108BD9-81ED-4DB2-BD59-A6C34878D82A}">
                    <a16:rowId xmlns:a16="http://schemas.microsoft.com/office/drawing/2014/main" val="297088852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Plant life before atmosphere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Atmosphere before plant life</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Sun before plant life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Plant life before the sun</a:t>
                      </a:r>
                    </a:p>
                  </a:txBody>
                  <a:tcPr anchor="ctr"/>
                </a:tc>
                <a:extLst>
                  <a:ext uri="{0D108BD9-81ED-4DB2-BD59-A6C34878D82A}">
                    <a16:rowId xmlns:a16="http://schemas.microsoft.com/office/drawing/2014/main" val="403976237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Continuity among all life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Each only produces after its own kind (Gen 1:24; John 3:3-7)</a:t>
                      </a:r>
                    </a:p>
                  </a:txBody>
                  <a:tcPr anchor="ctr"/>
                </a:tc>
                <a:extLst>
                  <a:ext uri="{0D108BD9-81ED-4DB2-BD59-A6C34878D82A}">
                    <a16:rowId xmlns:a16="http://schemas.microsoft.com/office/drawing/2014/main" val="20469353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Sea life before land life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Land life before sea life</a:t>
                      </a:r>
                    </a:p>
                  </a:txBody>
                  <a:tcPr anchor="ctr"/>
                </a:tc>
                <a:extLst>
                  <a:ext uri="{0D108BD9-81ED-4DB2-BD59-A6C34878D82A}">
                    <a16:rowId xmlns:a16="http://schemas.microsoft.com/office/drawing/2014/main" val="341965586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Reptiles/dinosaurs before birds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noProof="0" dirty="0">
                          <a:solidFill>
                            <a:srgbClr val="0000CC"/>
                          </a:solidFill>
                          <a:effectLst/>
                          <a:latin typeface="Calibri" panose="020F0502020204030204" pitchFamily="34" charset="0"/>
                          <a:ea typeface="+mn-ea"/>
                          <a:cs typeface="+mn-cs"/>
                        </a:rPr>
                        <a:t>Birds before reptiles/dinosaurs  (Gen 1:24-25;  Ps 148:4; Gen 1:6-7; 5:5, 27; 11:24-25; Job 40-41)</a:t>
                      </a:r>
                      <a:endParaRPr lang="en-US" sz="2000" kern="1200" dirty="0">
                        <a:solidFill>
                          <a:srgbClr val="0000CC"/>
                        </a:solidFill>
                        <a:effectLst/>
                        <a:latin typeface="Calibri" panose="020F0502020204030204" pitchFamily="34" charset="0"/>
                        <a:ea typeface="+mn-ea"/>
                        <a:cs typeface="+mn-cs"/>
                      </a:endParaRPr>
                    </a:p>
                  </a:txBody>
                  <a:tcPr anchor="ctr"/>
                </a:tc>
                <a:extLst>
                  <a:ext uri="{0D108BD9-81ED-4DB2-BD59-A6C34878D82A}">
                    <a16:rowId xmlns:a16="http://schemas.microsoft.com/office/drawing/2014/main" val="321364474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Fish before birds and trees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Trees before fish and fish created with birds</a:t>
                      </a:r>
                    </a:p>
                  </a:txBody>
                  <a:tcPr anchor="ctr"/>
                </a:tc>
                <a:extLst>
                  <a:ext uri="{0D108BD9-81ED-4DB2-BD59-A6C34878D82A}">
                    <a16:rowId xmlns:a16="http://schemas.microsoft.com/office/drawing/2014/main" val="3962192283"/>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Early animals were meat eaters</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Early animals were plant eaters (Gen1:29-30)</a:t>
                      </a:r>
                    </a:p>
                  </a:txBody>
                  <a:tcPr anchor="ctr"/>
                </a:tc>
                <a:extLst>
                  <a:ext uri="{0D108BD9-81ED-4DB2-BD59-A6C34878D82A}">
                    <a16:rowId xmlns:a16="http://schemas.microsoft.com/office/drawing/2014/main" val="347281677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Females before males</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Males before females (Gen 2:18-25)</a:t>
                      </a:r>
                    </a:p>
                  </a:txBody>
                  <a:tcPr anchor="ctr"/>
                </a:tc>
                <a:extLst>
                  <a:ext uri="{0D108BD9-81ED-4DB2-BD59-A6C34878D82A}">
                    <a16:rowId xmlns:a16="http://schemas.microsoft.com/office/drawing/2014/main" val="3509102715"/>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2987208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3953649955"/>
              </p:ext>
            </p:extLst>
          </p:nvPr>
        </p:nvGraphicFramePr>
        <p:xfrm>
          <a:off x="228600" y="180340"/>
          <a:ext cx="8686800" cy="6497320"/>
        </p:xfrm>
        <a:graphic>
          <a:graphicData uri="http://schemas.openxmlformats.org/drawingml/2006/table">
            <a:tbl>
              <a:tblPr firstRow="1" bandRow="1">
                <a:tableStyleId>{073A0DAA-6AF3-43AB-8588-CEC1D06C72B9}</a:tableStyleId>
              </a:tblPr>
              <a:tblGrid>
                <a:gridCol w="4272168">
                  <a:extLst>
                    <a:ext uri="{9D8B030D-6E8A-4147-A177-3AD203B41FA5}">
                      <a16:colId xmlns:a16="http://schemas.microsoft.com/office/drawing/2014/main" val="978448397"/>
                    </a:ext>
                  </a:extLst>
                </a:gridCol>
                <a:gridCol w="4414632">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Initial microscopic animals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Initial complex animals</a:t>
                      </a:r>
                    </a:p>
                  </a:txBody>
                  <a:tcPr anchor="ctr"/>
                </a:tc>
                <a:extLst>
                  <a:ext uri="{0D108BD9-81ED-4DB2-BD59-A6C34878D82A}">
                    <a16:rowId xmlns:a16="http://schemas.microsoft.com/office/drawing/2014/main" val="297088852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Plant life before atmosphere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Atmosphere before plant life</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Sun before plant life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Plant life before the sun</a:t>
                      </a:r>
                    </a:p>
                  </a:txBody>
                  <a:tcPr anchor="ctr"/>
                </a:tc>
                <a:extLst>
                  <a:ext uri="{0D108BD9-81ED-4DB2-BD59-A6C34878D82A}">
                    <a16:rowId xmlns:a16="http://schemas.microsoft.com/office/drawing/2014/main" val="403976237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Continuity among all life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Each only produces after its own kind (Gen 1:24; John 3:3-7)</a:t>
                      </a:r>
                    </a:p>
                  </a:txBody>
                  <a:tcPr anchor="ctr"/>
                </a:tc>
                <a:extLst>
                  <a:ext uri="{0D108BD9-81ED-4DB2-BD59-A6C34878D82A}">
                    <a16:rowId xmlns:a16="http://schemas.microsoft.com/office/drawing/2014/main" val="20469353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Sea life before land life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Land life before sea life</a:t>
                      </a:r>
                    </a:p>
                  </a:txBody>
                  <a:tcPr anchor="ctr"/>
                </a:tc>
                <a:extLst>
                  <a:ext uri="{0D108BD9-81ED-4DB2-BD59-A6C34878D82A}">
                    <a16:rowId xmlns:a16="http://schemas.microsoft.com/office/drawing/2014/main" val="341965586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b="1" u="sng" kern="1200" noProof="0" dirty="0">
                          <a:solidFill>
                            <a:srgbClr val="C00000"/>
                          </a:solidFill>
                          <a:effectLst/>
                          <a:latin typeface="Calibri" panose="020F0502020204030204" pitchFamily="34" charset="0"/>
                          <a:ea typeface="+mn-ea"/>
                          <a:cs typeface="+mn-cs"/>
                        </a:rPr>
                        <a:t>Reptiles/dinosaurs before birds</a:t>
                      </a:r>
                    </a:p>
                  </a:txBody>
                  <a:tcPr anchor="ctr">
                    <a:solidFill>
                      <a:srgbClr val="FFFFCC"/>
                    </a:solidFill>
                  </a:tcP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b="1" u="sng" kern="1200" noProof="0" dirty="0">
                          <a:solidFill>
                            <a:srgbClr val="0000CC"/>
                          </a:solidFill>
                          <a:effectLst/>
                          <a:latin typeface="Calibri" panose="020F0502020204030204" pitchFamily="34" charset="0"/>
                          <a:ea typeface="+mn-ea"/>
                          <a:cs typeface="+mn-cs"/>
                        </a:rPr>
                        <a:t>Birds before reptiles/dinosaurs  (Gen 1:24-25;  Ps 148:4; Gen 1:6-7; 5:5, 27; 11:24-25; Job 40-41)</a:t>
                      </a:r>
                      <a:endParaRPr lang="en-US" sz="2000" b="1" u="sng" kern="1200" dirty="0">
                        <a:solidFill>
                          <a:srgbClr val="0000CC"/>
                        </a:solidFill>
                        <a:effectLst/>
                        <a:latin typeface="Calibri" panose="020F0502020204030204" pitchFamily="34" charset="0"/>
                        <a:ea typeface="+mn-ea"/>
                        <a:cs typeface="+mn-cs"/>
                      </a:endParaRPr>
                    </a:p>
                  </a:txBody>
                  <a:tcPr anchor="ctr">
                    <a:solidFill>
                      <a:srgbClr val="FFFFCC"/>
                    </a:solidFill>
                  </a:tcPr>
                </a:tc>
                <a:extLst>
                  <a:ext uri="{0D108BD9-81ED-4DB2-BD59-A6C34878D82A}">
                    <a16:rowId xmlns:a16="http://schemas.microsoft.com/office/drawing/2014/main" val="321364474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Fish before birds and trees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Trees before fish and fish created with birds</a:t>
                      </a:r>
                    </a:p>
                  </a:txBody>
                  <a:tcPr anchor="ctr"/>
                </a:tc>
                <a:extLst>
                  <a:ext uri="{0D108BD9-81ED-4DB2-BD59-A6C34878D82A}">
                    <a16:rowId xmlns:a16="http://schemas.microsoft.com/office/drawing/2014/main" val="3962192283"/>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Early animals were meat eaters</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Early animals were plant eaters (Gen1:29-30)</a:t>
                      </a:r>
                    </a:p>
                  </a:txBody>
                  <a:tcPr anchor="ctr"/>
                </a:tc>
                <a:extLst>
                  <a:ext uri="{0D108BD9-81ED-4DB2-BD59-A6C34878D82A}">
                    <a16:rowId xmlns:a16="http://schemas.microsoft.com/office/drawing/2014/main" val="347281677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Females before males</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Males before females (Gen 2:18-25)</a:t>
                      </a:r>
                    </a:p>
                  </a:txBody>
                  <a:tcPr anchor="ctr"/>
                </a:tc>
                <a:extLst>
                  <a:ext uri="{0D108BD9-81ED-4DB2-BD59-A6C34878D82A}">
                    <a16:rowId xmlns:a16="http://schemas.microsoft.com/office/drawing/2014/main" val="3509102715"/>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2529181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 descr="Image result for ancient dinosaur carvings"/>
          <p:cNvPicPr>
            <a:picLocks noChangeAspect="1" noChangeArrowheads="1"/>
          </p:cNvPicPr>
          <p:nvPr/>
        </p:nvPicPr>
        <p:blipFill>
          <a:blip r:embed="rId2" cstate="print"/>
          <a:srcRect/>
          <a:stretch>
            <a:fillRect/>
          </a:stretch>
        </p:blipFill>
        <p:spPr bwMode="auto">
          <a:xfrm>
            <a:off x="762002" y="304804"/>
            <a:ext cx="8189913" cy="612616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2" descr="http://paleo.cc/ce/Ica_Stone2.jpg"/>
          <p:cNvPicPr>
            <a:picLocks noChangeAspect="1" noChangeArrowheads="1"/>
          </p:cNvPicPr>
          <p:nvPr/>
        </p:nvPicPr>
        <p:blipFill>
          <a:blip r:embed="rId2" cstate="print"/>
          <a:srcRect/>
          <a:stretch>
            <a:fillRect/>
          </a:stretch>
        </p:blipFill>
        <p:spPr bwMode="auto">
          <a:xfrm>
            <a:off x="2209800" y="304800"/>
            <a:ext cx="5257800" cy="6223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said, ‘Let there be light’; and there was light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64407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 descr="http://www.rabbithole2.com/presentation/images2/artifacts/mexico_dinosaurs.jpg"/>
          <p:cNvPicPr>
            <a:picLocks noChangeAspect="1" noChangeArrowheads="1"/>
          </p:cNvPicPr>
          <p:nvPr/>
        </p:nvPicPr>
        <p:blipFill>
          <a:blip r:embed="rId2" cstate="print"/>
          <a:srcRect/>
          <a:stretch>
            <a:fillRect/>
          </a:stretch>
        </p:blipFill>
        <p:spPr bwMode="auto">
          <a:xfrm>
            <a:off x="304800" y="2133604"/>
            <a:ext cx="8610600" cy="202406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2507006850"/>
              </p:ext>
            </p:extLst>
          </p:nvPr>
        </p:nvGraphicFramePr>
        <p:xfrm>
          <a:off x="114300" y="180340"/>
          <a:ext cx="8915400" cy="6497320"/>
        </p:xfrm>
        <a:graphic>
          <a:graphicData uri="http://schemas.openxmlformats.org/drawingml/2006/table">
            <a:tbl>
              <a:tblPr firstRow="1" bandRow="1">
                <a:tableStyleId>{073A0DAA-6AF3-43AB-8588-CEC1D06C72B9}</a:tableStyleId>
              </a:tblPr>
              <a:tblGrid>
                <a:gridCol w="4384593">
                  <a:extLst>
                    <a:ext uri="{9D8B030D-6E8A-4147-A177-3AD203B41FA5}">
                      <a16:colId xmlns:a16="http://schemas.microsoft.com/office/drawing/2014/main" val="978448397"/>
                    </a:ext>
                  </a:extLst>
                </a:gridCol>
                <a:gridCol w="4530807">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Initial microscopic animals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Initial complex animals</a:t>
                      </a:r>
                    </a:p>
                  </a:txBody>
                  <a:tcPr anchor="ctr"/>
                </a:tc>
                <a:extLst>
                  <a:ext uri="{0D108BD9-81ED-4DB2-BD59-A6C34878D82A}">
                    <a16:rowId xmlns:a16="http://schemas.microsoft.com/office/drawing/2014/main" val="297088852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Plant life before atmosphere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Atmosphere before plant life</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Sun before plant life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Plant life before the sun</a:t>
                      </a:r>
                    </a:p>
                  </a:txBody>
                  <a:tcPr anchor="ctr"/>
                </a:tc>
                <a:extLst>
                  <a:ext uri="{0D108BD9-81ED-4DB2-BD59-A6C34878D82A}">
                    <a16:rowId xmlns:a16="http://schemas.microsoft.com/office/drawing/2014/main" val="403976237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Continuity among all life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Each only produces after its own kind (Gen 1:24; John 3:3-7)</a:t>
                      </a:r>
                    </a:p>
                  </a:txBody>
                  <a:tcPr anchor="ctr"/>
                </a:tc>
                <a:extLst>
                  <a:ext uri="{0D108BD9-81ED-4DB2-BD59-A6C34878D82A}">
                    <a16:rowId xmlns:a16="http://schemas.microsoft.com/office/drawing/2014/main" val="20469353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Sea life before land life	</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Land life before sea life</a:t>
                      </a:r>
                    </a:p>
                  </a:txBody>
                  <a:tcPr anchor="ctr"/>
                </a:tc>
                <a:extLst>
                  <a:ext uri="{0D108BD9-81ED-4DB2-BD59-A6C34878D82A}">
                    <a16:rowId xmlns:a16="http://schemas.microsoft.com/office/drawing/2014/main" val="341965586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Reptiles/dinosaurs before birds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noProof="0" dirty="0">
                          <a:solidFill>
                            <a:srgbClr val="0000CC"/>
                          </a:solidFill>
                          <a:effectLst/>
                          <a:latin typeface="Calibri" panose="020F0502020204030204" pitchFamily="34" charset="0"/>
                          <a:ea typeface="+mn-ea"/>
                          <a:cs typeface="+mn-cs"/>
                        </a:rPr>
                        <a:t>Birds before reptiles/dinosaurs  (Gen 1:24-25;  Ps 148:4; Gen 1:6-7; 5:5, 27; 11:24-25; Job 40-41)</a:t>
                      </a:r>
                      <a:endParaRPr lang="en-US" sz="2000" kern="1200" dirty="0">
                        <a:solidFill>
                          <a:srgbClr val="0000CC"/>
                        </a:solidFill>
                        <a:effectLst/>
                        <a:latin typeface="Calibri" panose="020F0502020204030204" pitchFamily="34" charset="0"/>
                        <a:ea typeface="+mn-ea"/>
                        <a:cs typeface="+mn-cs"/>
                      </a:endParaRPr>
                    </a:p>
                  </a:txBody>
                  <a:tcPr anchor="ctr"/>
                </a:tc>
                <a:extLst>
                  <a:ext uri="{0D108BD9-81ED-4DB2-BD59-A6C34878D82A}">
                    <a16:rowId xmlns:a16="http://schemas.microsoft.com/office/drawing/2014/main" val="321364474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Fish before birds and trees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Trees before fish and fish created with birds</a:t>
                      </a:r>
                    </a:p>
                  </a:txBody>
                  <a:tcPr anchor="ctr"/>
                </a:tc>
                <a:extLst>
                  <a:ext uri="{0D108BD9-81ED-4DB2-BD59-A6C34878D82A}">
                    <a16:rowId xmlns:a16="http://schemas.microsoft.com/office/drawing/2014/main" val="3962192283"/>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Early animals were meat eaters</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Early animals were plant eaters (Gen1:29-30)</a:t>
                      </a:r>
                    </a:p>
                  </a:txBody>
                  <a:tcPr anchor="ctr"/>
                </a:tc>
                <a:extLst>
                  <a:ext uri="{0D108BD9-81ED-4DB2-BD59-A6C34878D82A}">
                    <a16:rowId xmlns:a16="http://schemas.microsoft.com/office/drawing/2014/main" val="347281677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Females before males</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Males before females (Gen 2:18-25)</a:t>
                      </a:r>
                    </a:p>
                  </a:txBody>
                  <a:tcPr anchor="ctr"/>
                </a:tc>
                <a:extLst>
                  <a:ext uri="{0D108BD9-81ED-4DB2-BD59-A6C34878D82A}">
                    <a16:rowId xmlns:a16="http://schemas.microsoft.com/office/drawing/2014/main" val="3509102715"/>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1186488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3528696813"/>
              </p:ext>
            </p:extLst>
          </p:nvPr>
        </p:nvGraphicFramePr>
        <p:xfrm>
          <a:off x="114300" y="193040"/>
          <a:ext cx="8915400" cy="6283960"/>
        </p:xfrm>
        <a:graphic>
          <a:graphicData uri="http://schemas.openxmlformats.org/drawingml/2006/table">
            <a:tbl>
              <a:tblPr firstRow="1" bandRow="1">
                <a:tableStyleId>{073A0DAA-6AF3-43AB-8588-CEC1D06C72B9}</a:tableStyleId>
              </a:tblPr>
              <a:tblGrid>
                <a:gridCol w="3962400">
                  <a:extLst>
                    <a:ext uri="{9D8B030D-6E8A-4147-A177-3AD203B41FA5}">
                      <a16:colId xmlns:a16="http://schemas.microsoft.com/office/drawing/2014/main" val="978448397"/>
                    </a:ext>
                  </a:extLst>
                </a:gridCol>
                <a:gridCol w="4953000">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Evolution continues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Creation is complete (Gen 2:1-3; John 5:17; Col 1:17; Heb 4:3-4, 10)</a:t>
                      </a:r>
                    </a:p>
                  </a:txBody>
                  <a:tcPr anchor="ctr"/>
                </a:tc>
                <a:extLst>
                  <a:ext uri="{0D108BD9-81ED-4DB2-BD59-A6C34878D82A}">
                    <a16:rowId xmlns:a16="http://schemas.microsoft.com/office/drawing/2014/main" val="297088852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Suffering is natural</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Suffering is unnatural (Gen 1:31; Rom 8:19-23; Rev. 21:4)</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Death before Adam</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Death after Adam (Gen 2:17; Rom 5:12)</a:t>
                      </a:r>
                    </a:p>
                  </a:txBody>
                  <a:tcPr anchor="ctr"/>
                </a:tc>
                <a:extLst>
                  <a:ext uri="{0D108BD9-81ED-4DB2-BD59-A6C34878D82A}">
                    <a16:rowId xmlns:a16="http://schemas.microsoft.com/office/drawing/2014/main" val="403976237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is an evolved animal</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created higher than the animals (Gen 1:26-28; Ps 8:4-6)</a:t>
                      </a:r>
                    </a:p>
                  </a:txBody>
                  <a:tcPr anchor="ctr"/>
                </a:tc>
                <a:extLst>
                  <a:ext uri="{0D108BD9-81ED-4DB2-BD59-A6C34878D82A}">
                    <a16:rowId xmlns:a16="http://schemas.microsoft.com/office/drawing/2014/main" val="20469353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exists long after history</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existed at beginning (Matt 19:4)</a:t>
                      </a:r>
                    </a:p>
                  </a:txBody>
                  <a:tcPr anchor="ctr"/>
                </a:tc>
                <a:extLst>
                  <a:ext uri="{0D108BD9-81ED-4DB2-BD59-A6C34878D82A}">
                    <a16:rowId xmlns:a16="http://schemas.microsoft.com/office/drawing/2014/main" val="341965586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evolved from the animals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created from the dust (Gen 2:7)</a:t>
                      </a:r>
                    </a:p>
                  </a:txBody>
                  <a:tcPr anchor="ctr"/>
                </a:tc>
                <a:extLst>
                  <a:ext uri="{0D108BD9-81ED-4DB2-BD59-A6C34878D82A}">
                    <a16:rowId xmlns:a16="http://schemas.microsoft.com/office/drawing/2014/main" val="321364474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Fossils before man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Fossils after man</a:t>
                      </a:r>
                    </a:p>
                  </a:txBody>
                  <a:tcPr anchor="ctr"/>
                </a:tc>
                <a:extLst>
                  <a:ext uri="{0D108BD9-81ED-4DB2-BD59-A6C34878D82A}">
                    <a16:rowId xmlns:a16="http://schemas.microsoft.com/office/drawing/2014/main" val="3962192283"/>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related to animals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not related to animals (Gen 5;11)</a:t>
                      </a:r>
                    </a:p>
                  </a:txBody>
                  <a:tcPr anchor="ctr"/>
                </a:tc>
                <a:extLst>
                  <a:ext uri="{0D108BD9-81ED-4DB2-BD59-A6C34878D82A}">
                    <a16:rowId xmlns:a16="http://schemas.microsoft.com/office/drawing/2014/main" val="347281677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Man’s genealogy is ancient</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Man’s genealogy is recent</a:t>
                      </a:r>
                    </a:p>
                  </a:txBody>
                  <a:tcPr anchor="ctr"/>
                </a:tc>
                <a:extLst>
                  <a:ext uri="{0D108BD9-81ED-4DB2-BD59-A6C34878D82A}">
                    <a16:rowId xmlns:a16="http://schemas.microsoft.com/office/drawing/2014/main" val="350910271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Early man meat eaters</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Early man plant eaters (Gen 1:29; 9:3)</a:t>
                      </a:r>
                    </a:p>
                  </a:txBody>
                  <a:tcPr anchor="ctr"/>
                </a:tc>
                <a:extLst>
                  <a:ext uri="{0D108BD9-81ED-4DB2-BD59-A6C34878D82A}">
                    <a16:rowId xmlns:a16="http://schemas.microsoft.com/office/drawing/2014/main" val="1552674989"/>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2850606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3085892781"/>
              </p:ext>
            </p:extLst>
          </p:nvPr>
        </p:nvGraphicFramePr>
        <p:xfrm>
          <a:off x="114300" y="193040"/>
          <a:ext cx="8915400" cy="6283960"/>
        </p:xfrm>
        <a:graphic>
          <a:graphicData uri="http://schemas.openxmlformats.org/drawingml/2006/table">
            <a:tbl>
              <a:tblPr firstRow="1" bandRow="1">
                <a:tableStyleId>{073A0DAA-6AF3-43AB-8588-CEC1D06C72B9}</a:tableStyleId>
              </a:tblPr>
              <a:tblGrid>
                <a:gridCol w="3962400">
                  <a:extLst>
                    <a:ext uri="{9D8B030D-6E8A-4147-A177-3AD203B41FA5}">
                      <a16:colId xmlns:a16="http://schemas.microsoft.com/office/drawing/2014/main" val="978448397"/>
                    </a:ext>
                  </a:extLst>
                </a:gridCol>
                <a:gridCol w="4953000">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Evolution continues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Creation is complete (Gen 2:1-3; John 5:17; Col 1:17; Heb 4:3-4, 10)</a:t>
                      </a:r>
                    </a:p>
                  </a:txBody>
                  <a:tcPr anchor="ctr"/>
                </a:tc>
                <a:extLst>
                  <a:ext uri="{0D108BD9-81ED-4DB2-BD59-A6C34878D82A}">
                    <a16:rowId xmlns:a16="http://schemas.microsoft.com/office/drawing/2014/main" val="297088852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Suffering is natural</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Suffering is unnatural (Gen 1:31; Rom 8:19-23; Rev. 21:4)</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Death before Adam</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Death after Adam (Gen 2:17; Rom 5:12)</a:t>
                      </a:r>
                    </a:p>
                  </a:txBody>
                  <a:tcPr anchor="ctr"/>
                </a:tc>
                <a:extLst>
                  <a:ext uri="{0D108BD9-81ED-4DB2-BD59-A6C34878D82A}">
                    <a16:rowId xmlns:a16="http://schemas.microsoft.com/office/drawing/2014/main" val="403976237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is an evolved animal</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created higher than the animals (Gen 1:26-28; Ps 8:4-6)</a:t>
                      </a:r>
                    </a:p>
                  </a:txBody>
                  <a:tcPr anchor="ctr"/>
                </a:tc>
                <a:extLst>
                  <a:ext uri="{0D108BD9-81ED-4DB2-BD59-A6C34878D82A}">
                    <a16:rowId xmlns:a16="http://schemas.microsoft.com/office/drawing/2014/main" val="20469353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exists long after history</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existed at beginning (Matt 19:4)</a:t>
                      </a:r>
                    </a:p>
                  </a:txBody>
                  <a:tcPr anchor="ctr"/>
                </a:tc>
                <a:extLst>
                  <a:ext uri="{0D108BD9-81ED-4DB2-BD59-A6C34878D82A}">
                    <a16:rowId xmlns:a16="http://schemas.microsoft.com/office/drawing/2014/main" val="341965586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evolved from the animals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created from the dust (Gen 2:7)</a:t>
                      </a:r>
                    </a:p>
                  </a:txBody>
                  <a:tcPr anchor="ctr"/>
                </a:tc>
                <a:extLst>
                  <a:ext uri="{0D108BD9-81ED-4DB2-BD59-A6C34878D82A}">
                    <a16:rowId xmlns:a16="http://schemas.microsoft.com/office/drawing/2014/main" val="321364474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b="1" u="sng" kern="1200" noProof="0" dirty="0">
                          <a:solidFill>
                            <a:srgbClr val="A50021"/>
                          </a:solidFill>
                          <a:effectLst/>
                          <a:latin typeface="Calibri" panose="020F0502020204030204" pitchFamily="34" charset="0"/>
                          <a:ea typeface="+mn-ea"/>
                          <a:cs typeface="+mn-cs"/>
                        </a:rPr>
                        <a:t>Fossils before man</a:t>
                      </a:r>
                    </a:p>
                  </a:txBody>
                  <a:tcPr anchor="ctr">
                    <a:solidFill>
                      <a:srgbClr val="FFFFCC"/>
                    </a:solidFill>
                  </a:tcP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b="1" u="sng" kern="1200" dirty="0">
                          <a:solidFill>
                            <a:srgbClr val="0000CC"/>
                          </a:solidFill>
                          <a:effectLst/>
                          <a:latin typeface="Calibri" panose="020F0502020204030204" pitchFamily="34" charset="0"/>
                          <a:ea typeface="+mn-ea"/>
                          <a:cs typeface="+mn-cs"/>
                        </a:rPr>
                        <a:t>Fossils after man</a:t>
                      </a:r>
                    </a:p>
                  </a:txBody>
                  <a:tcPr anchor="ctr">
                    <a:solidFill>
                      <a:srgbClr val="FFFFCC"/>
                    </a:solidFill>
                  </a:tcPr>
                </a:tc>
                <a:extLst>
                  <a:ext uri="{0D108BD9-81ED-4DB2-BD59-A6C34878D82A}">
                    <a16:rowId xmlns:a16="http://schemas.microsoft.com/office/drawing/2014/main" val="3962192283"/>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related to animals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not related to animals (Gen 5;11)</a:t>
                      </a:r>
                    </a:p>
                  </a:txBody>
                  <a:tcPr anchor="ctr"/>
                </a:tc>
                <a:extLst>
                  <a:ext uri="{0D108BD9-81ED-4DB2-BD59-A6C34878D82A}">
                    <a16:rowId xmlns:a16="http://schemas.microsoft.com/office/drawing/2014/main" val="347281677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Man’s genealogy is ancient</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Man’s genealogy is recent</a:t>
                      </a:r>
                    </a:p>
                  </a:txBody>
                  <a:tcPr anchor="ctr"/>
                </a:tc>
                <a:extLst>
                  <a:ext uri="{0D108BD9-81ED-4DB2-BD59-A6C34878D82A}">
                    <a16:rowId xmlns:a16="http://schemas.microsoft.com/office/drawing/2014/main" val="350910271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Early man meat eaters</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Early man plant eaters (Gen 1:29; 9:3)</a:t>
                      </a:r>
                    </a:p>
                  </a:txBody>
                  <a:tcPr anchor="ctr"/>
                </a:tc>
                <a:extLst>
                  <a:ext uri="{0D108BD9-81ED-4DB2-BD59-A6C34878D82A}">
                    <a16:rowId xmlns:a16="http://schemas.microsoft.com/office/drawing/2014/main" val="1552674989"/>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663874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2" descr="http://dl0.creation.com/articles/p095/c09537/9537-eden-bones.jpg"/>
          <p:cNvPicPr>
            <a:picLocks noChangeAspect="1" noChangeArrowheads="1"/>
          </p:cNvPicPr>
          <p:nvPr/>
        </p:nvPicPr>
        <p:blipFill>
          <a:blip r:embed="rId2" cstate="print"/>
          <a:srcRect/>
          <a:stretch>
            <a:fillRect/>
          </a:stretch>
        </p:blipFill>
        <p:spPr bwMode="auto">
          <a:xfrm>
            <a:off x="381000" y="152400"/>
            <a:ext cx="8610600" cy="64579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2" descr="http://endtimeupgrade.org/wp-content/uploads/2011/10/PLESIOSAUR.png"/>
          <p:cNvPicPr>
            <a:picLocks noChangeAspect="1" noChangeArrowheads="1"/>
          </p:cNvPicPr>
          <p:nvPr/>
        </p:nvPicPr>
        <p:blipFill>
          <a:blip r:embed="rId2" cstate="print"/>
          <a:srcRect/>
          <a:stretch>
            <a:fillRect/>
          </a:stretch>
        </p:blipFill>
        <p:spPr bwMode="auto">
          <a:xfrm>
            <a:off x="1828802" y="304800"/>
            <a:ext cx="5953125" cy="627538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4">
            <a:extLst>
              <a:ext uri="{FF2B5EF4-FFF2-40B4-BE49-F238E27FC236}">
                <a16:creationId xmlns:a16="http://schemas.microsoft.com/office/drawing/2014/main" id="{3329FF32-6073-4EAB-AF74-976036672B3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849466"/>
            <a:ext cx="8229600" cy="51590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nvPr>
        </p:nvGraphicFramePr>
        <p:xfrm>
          <a:off x="114300" y="116840"/>
          <a:ext cx="8915400" cy="6283960"/>
        </p:xfrm>
        <a:graphic>
          <a:graphicData uri="http://schemas.openxmlformats.org/drawingml/2006/table">
            <a:tbl>
              <a:tblPr firstRow="1" bandRow="1">
                <a:tableStyleId>{073A0DAA-6AF3-43AB-8588-CEC1D06C72B9}</a:tableStyleId>
              </a:tblPr>
              <a:tblGrid>
                <a:gridCol w="3962400">
                  <a:extLst>
                    <a:ext uri="{9D8B030D-6E8A-4147-A177-3AD203B41FA5}">
                      <a16:colId xmlns:a16="http://schemas.microsoft.com/office/drawing/2014/main" val="978448397"/>
                    </a:ext>
                  </a:extLst>
                </a:gridCol>
                <a:gridCol w="4953000">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Evolution continues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Creation is complete (Gen 2:1-3; John 5:17; Col 1:17; Heb 4:3-4, 10)</a:t>
                      </a:r>
                    </a:p>
                  </a:txBody>
                  <a:tcPr anchor="ctr"/>
                </a:tc>
                <a:extLst>
                  <a:ext uri="{0D108BD9-81ED-4DB2-BD59-A6C34878D82A}">
                    <a16:rowId xmlns:a16="http://schemas.microsoft.com/office/drawing/2014/main" val="297088852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Suffering is natural</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Suffering is unnatural (Gen 1:31; Rom 8:19-23; Rev. 21:4)</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Death before Adam</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Death after Adam (Gen 2:17; Rom 5:12)</a:t>
                      </a:r>
                    </a:p>
                  </a:txBody>
                  <a:tcPr anchor="ctr"/>
                </a:tc>
                <a:extLst>
                  <a:ext uri="{0D108BD9-81ED-4DB2-BD59-A6C34878D82A}">
                    <a16:rowId xmlns:a16="http://schemas.microsoft.com/office/drawing/2014/main" val="403976237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is an evolved animal</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created higher than the animals (Gen 1:26-28; Ps 8:4-6)</a:t>
                      </a:r>
                    </a:p>
                  </a:txBody>
                  <a:tcPr anchor="ctr"/>
                </a:tc>
                <a:extLst>
                  <a:ext uri="{0D108BD9-81ED-4DB2-BD59-A6C34878D82A}">
                    <a16:rowId xmlns:a16="http://schemas.microsoft.com/office/drawing/2014/main" val="20469353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exists long after history</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existed at beginning (Matt 19:4)</a:t>
                      </a:r>
                    </a:p>
                  </a:txBody>
                  <a:tcPr anchor="ctr"/>
                </a:tc>
                <a:extLst>
                  <a:ext uri="{0D108BD9-81ED-4DB2-BD59-A6C34878D82A}">
                    <a16:rowId xmlns:a16="http://schemas.microsoft.com/office/drawing/2014/main" val="341965586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evolved from the animals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created from the dust (Gen 2:7)</a:t>
                      </a:r>
                    </a:p>
                  </a:txBody>
                  <a:tcPr anchor="ctr"/>
                </a:tc>
                <a:extLst>
                  <a:ext uri="{0D108BD9-81ED-4DB2-BD59-A6C34878D82A}">
                    <a16:rowId xmlns:a16="http://schemas.microsoft.com/office/drawing/2014/main" val="321364474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Fossils before man</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Fossils after man</a:t>
                      </a:r>
                    </a:p>
                  </a:txBody>
                  <a:tcPr anchor="ctr"/>
                </a:tc>
                <a:extLst>
                  <a:ext uri="{0D108BD9-81ED-4DB2-BD59-A6C34878D82A}">
                    <a16:rowId xmlns:a16="http://schemas.microsoft.com/office/drawing/2014/main" val="3962192283"/>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related to animals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not related to animals (Gen 5;11)</a:t>
                      </a:r>
                    </a:p>
                  </a:txBody>
                  <a:tcPr anchor="ctr"/>
                </a:tc>
                <a:extLst>
                  <a:ext uri="{0D108BD9-81ED-4DB2-BD59-A6C34878D82A}">
                    <a16:rowId xmlns:a16="http://schemas.microsoft.com/office/drawing/2014/main" val="347281677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Man’s genealogy is ancient</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Man’s genealogy is recent</a:t>
                      </a:r>
                    </a:p>
                  </a:txBody>
                  <a:tcPr anchor="ctr"/>
                </a:tc>
                <a:extLst>
                  <a:ext uri="{0D108BD9-81ED-4DB2-BD59-A6C34878D82A}">
                    <a16:rowId xmlns:a16="http://schemas.microsoft.com/office/drawing/2014/main" val="350910271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Early man meat eaters</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Early man plant eaters (Gen 1:29; 9:3)</a:t>
                      </a:r>
                    </a:p>
                  </a:txBody>
                  <a:tcPr anchor="ctr"/>
                </a:tc>
                <a:extLst>
                  <a:ext uri="{0D108BD9-81ED-4DB2-BD59-A6C34878D82A}">
                    <a16:rowId xmlns:a16="http://schemas.microsoft.com/office/drawing/2014/main" val="1552674989"/>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3813420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3206193100"/>
              </p:ext>
            </p:extLst>
          </p:nvPr>
        </p:nvGraphicFramePr>
        <p:xfrm>
          <a:off x="114300" y="116840"/>
          <a:ext cx="8915400" cy="6497320"/>
        </p:xfrm>
        <a:graphic>
          <a:graphicData uri="http://schemas.openxmlformats.org/drawingml/2006/table">
            <a:tbl>
              <a:tblPr firstRow="1" bandRow="1">
                <a:tableStyleId>{073A0DAA-6AF3-43AB-8588-CEC1D06C72B9}</a:tableStyleId>
              </a:tblPr>
              <a:tblGrid>
                <a:gridCol w="3962400">
                  <a:extLst>
                    <a:ext uri="{9D8B030D-6E8A-4147-A177-3AD203B41FA5}">
                      <a16:colId xmlns:a16="http://schemas.microsoft.com/office/drawing/2014/main" val="978448397"/>
                    </a:ext>
                  </a:extLst>
                </a:gridCol>
                <a:gridCol w="4953000">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Marriage is an evolved custom</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Marriage was instituted by God 	 (Gen 2:18-25; John 2:11)</a:t>
                      </a:r>
                    </a:p>
                  </a:txBody>
                  <a:tcPr anchor="ctr"/>
                </a:tc>
                <a:extLst>
                  <a:ext uri="{0D108BD9-81ED-4DB2-BD59-A6C34878D82A}">
                    <a16:rowId xmlns:a16="http://schemas.microsoft.com/office/drawing/2014/main" val="297088852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developed units of time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God implemented units of time (Gen 1:14)</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Seven day week developed</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God implemented the seven day week (Exod. 20:8-11; 31:15-17)</a:t>
                      </a:r>
                    </a:p>
                  </a:txBody>
                  <a:tcPr anchor="ctr"/>
                </a:tc>
                <a:extLst>
                  <a:ext uri="{0D108BD9-81ED-4DB2-BD59-A6C34878D82A}">
                    <a16:rowId xmlns:a16="http://schemas.microsoft.com/office/drawing/2014/main" val="403976237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People did not reach 100</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People reached 900 years of age (Ps 148:4; 90:10; Gen 1:6-7; 5:5, 27; 11:24-25)</a:t>
                      </a:r>
                    </a:p>
                  </a:txBody>
                  <a:tcPr anchor="ctr"/>
                </a:tc>
                <a:extLst>
                  <a:ext uri="{0D108BD9-81ED-4DB2-BD59-A6C34878D82A}">
                    <a16:rowId xmlns:a16="http://schemas.microsoft.com/office/drawing/2014/main" val="20469353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Early man was primitive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Early man was advanced (Gen 4:17, 20-22; 6:14; 11:4; Prov. 1:7; Ps 14:1; Rom 1:18ff)</a:t>
                      </a:r>
                    </a:p>
                  </a:txBody>
                  <a:tcPr anchor="ctr"/>
                </a:tc>
                <a:extLst>
                  <a:ext uri="{0D108BD9-81ED-4DB2-BD59-A6C34878D82A}">
                    <a16:rowId xmlns:a16="http://schemas.microsoft.com/office/drawing/2014/main" val="341965586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Language evolved slowly</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created with speaking ability (Gen 2:23; 3:9-10)</a:t>
                      </a:r>
                    </a:p>
                  </a:txBody>
                  <a:tcPr anchor="ctr"/>
                </a:tc>
                <a:extLst>
                  <a:ext uri="{0D108BD9-81ED-4DB2-BD59-A6C34878D82A}">
                    <a16:rowId xmlns:a16="http://schemas.microsoft.com/office/drawing/2014/main" val="321364474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Things are improving</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Things are deteriorating</a:t>
                      </a:r>
                    </a:p>
                  </a:txBody>
                  <a:tcPr anchor="ctr"/>
                </a:tc>
                <a:extLst>
                  <a:ext uri="{0D108BD9-81ED-4DB2-BD59-A6C34878D82A}">
                    <a16:rowId xmlns:a16="http://schemas.microsoft.com/office/drawing/2014/main" val="3962192283"/>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Thorns evolved with plants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Adam’s sin cause the thorns (Gen 3:18)</a:t>
                      </a:r>
                    </a:p>
                  </a:txBody>
                  <a:tcPr anchor="ctr"/>
                </a:tc>
                <a:extLst>
                  <a:ext uri="{0D108BD9-81ED-4DB2-BD59-A6C34878D82A}">
                    <a16:rowId xmlns:a16="http://schemas.microsoft.com/office/drawing/2014/main" val="347281677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Animalistic nature causes evil</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Sin nature causes evil (Jer. 17:9)	</a:t>
                      </a:r>
                    </a:p>
                  </a:txBody>
                  <a:tcPr anchor="ctr"/>
                </a:tc>
                <a:extLst>
                  <a:ext uri="{0D108BD9-81ED-4DB2-BD59-A6C34878D82A}">
                    <a16:rowId xmlns:a16="http://schemas.microsoft.com/office/drawing/2014/main" val="3509102715"/>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928172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1310126158"/>
              </p:ext>
            </p:extLst>
          </p:nvPr>
        </p:nvGraphicFramePr>
        <p:xfrm>
          <a:off x="114300" y="116840"/>
          <a:ext cx="8915400" cy="6466840"/>
        </p:xfrm>
        <a:graphic>
          <a:graphicData uri="http://schemas.openxmlformats.org/drawingml/2006/table">
            <a:tbl>
              <a:tblPr firstRow="1" bandRow="1">
                <a:tableStyleId>{073A0DAA-6AF3-43AB-8588-CEC1D06C72B9}</a:tableStyleId>
              </a:tblPr>
              <a:tblGrid>
                <a:gridCol w="3962400">
                  <a:extLst>
                    <a:ext uri="{9D8B030D-6E8A-4147-A177-3AD203B41FA5}">
                      <a16:colId xmlns:a16="http://schemas.microsoft.com/office/drawing/2014/main" val="978448397"/>
                    </a:ext>
                  </a:extLst>
                </a:gridCol>
                <a:gridCol w="4953000">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Marriage is an evolved custom</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Marriage was instituted by God 	 (Gen 2:18-25; John 2:11)</a:t>
                      </a:r>
                    </a:p>
                  </a:txBody>
                  <a:tcPr anchor="ctr"/>
                </a:tc>
                <a:extLst>
                  <a:ext uri="{0D108BD9-81ED-4DB2-BD59-A6C34878D82A}">
                    <a16:rowId xmlns:a16="http://schemas.microsoft.com/office/drawing/2014/main" val="297088852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developed units of time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God implemented units of time (Gen 1:14)</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Seven day week developed</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God implemented the seven day week (Exod. 20:8-11; 31:15-17)</a:t>
                      </a:r>
                    </a:p>
                  </a:txBody>
                  <a:tcPr anchor="ctr"/>
                </a:tc>
                <a:extLst>
                  <a:ext uri="{0D108BD9-81ED-4DB2-BD59-A6C34878D82A}">
                    <a16:rowId xmlns:a16="http://schemas.microsoft.com/office/drawing/2014/main" val="403976237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People did not reach 100</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People reached 900 years of age (Ps 148:4; 90:10; Gen 1:6-7; 5:5, 27; 11:24-25)</a:t>
                      </a:r>
                    </a:p>
                  </a:txBody>
                  <a:tcPr anchor="ctr"/>
                </a:tc>
                <a:extLst>
                  <a:ext uri="{0D108BD9-81ED-4DB2-BD59-A6C34878D82A}">
                    <a16:rowId xmlns:a16="http://schemas.microsoft.com/office/drawing/2014/main" val="20469353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b="1" u="sng" kern="1200" noProof="0" dirty="0">
                          <a:solidFill>
                            <a:srgbClr val="C00000"/>
                          </a:solidFill>
                          <a:effectLst/>
                          <a:latin typeface="Calibri" panose="020F0502020204030204" pitchFamily="34" charset="0"/>
                          <a:ea typeface="+mn-ea"/>
                          <a:cs typeface="+mn-cs"/>
                        </a:rPr>
                        <a:t>Early man was primitive</a:t>
                      </a:r>
                    </a:p>
                  </a:txBody>
                  <a:tcPr anchor="ctr">
                    <a:solidFill>
                      <a:srgbClr val="FFFFCC"/>
                    </a:solidFill>
                  </a:tcP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1900" b="1" u="sng" kern="1200" dirty="0">
                          <a:solidFill>
                            <a:srgbClr val="0000CC"/>
                          </a:solidFill>
                          <a:effectLst/>
                          <a:latin typeface="Calibri" panose="020F0502020204030204" pitchFamily="34" charset="0"/>
                          <a:ea typeface="+mn-ea"/>
                          <a:cs typeface="+mn-cs"/>
                        </a:rPr>
                        <a:t>Early man was advanced (Gen 4:17, 20-22; 6:14; 11:4; Prov. 1:7; Ps 14:1; Rom 1:18ff)</a:t>
                      </a:r>
                    </a:p>
                  </a:txBody>
                  <a:tcPr anchor="ctr">
                    <a:solidFill>
                      <a:srgbClr val="FFFFCC"/>
                    </a:solidFill>
                  </a:tcPr>
                </a:tc>
                <a:extLst>
                  <a:ext uri="{0D108BD9-81ED-4DB2-BD59-A6C34878D82A}">
                    <a16:rowId xmlns:a16="http://schemas.microsoft.com/office/drawing/2014/main" val="341965586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Language evolved slowly</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created with speaking ability (Gen 2:23; 3:9-10)</a:t>
                      </a:r>
                    </a:p>
                  </a:txBody>
                  <a:tcPr anchor="ctr"/>
                </a:tc>
                <a:extLst>
                  <a:ext uri="{0D108BD9-81ED-4DB2-BD59-A6C34878D82A}">
                    <a16:rowId xmlns:a16="http://schemas.microsoft.com/office/drawing/2014/main" val="321364474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Things are improving</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Things are deteriorating</a:t>
                      </a:r>
                    </a:p>
                  </a:txBody>
                  <a:tcPr anchor="ctr"/>
                </a:tc>
                <a:extLst>
                  <a:ext uri="{0D108BD9-81ED-4DB2-BD59-A6C34878D82A}">
                    <a16:rowId xmlns:a16="http://schemas.microsoft.com/office/drawing/2014/main" val="3962192283"/>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Thorns evolved with plants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Adam’s sin cause the thorns (Gen 3:18)</a:t>
                      </a:r>
                    </a:p>
                  </a:txBody>
                  <a:tcPr anchor="ctr"/>
                </a:tc>
                <a:extLst>
                  <a:ext uri="{0D108BD9-81ED-4DB2-BD59-A6C34878D82A}">
                    <a16:rowId xmlns:a16="http://schemas.microsoft.com/office/drawing/2014/main" val="347281677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Animalistic nature causes evil</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Sin nature causes evil (Jer. 17:9)	</a:t>
                      </a:r>
                    </a:p>
                  </a:txBody>
                  <a:tcPr anchor="ctr"/>
                </a:tc>
                <a:extLst>
                  <a:ext uri="{0D108BD9-81ED-4DB2-BD59-A6C34878D82A}">
                    <a16:rowId xmlns:a16="http://schemas.microsoft.com/office/drawing/2014/main" val="3509102715"/>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3279109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457200" y="914400"/>
            <a:ext cx="4953000" cy="5638800"/>
          </a:xfrm>
        </p:spPr>
        <p:txBody>
          <a:bodyPr/>
          <a:lstStyle/>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Importance of Gen. 1:1</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Gap Theory?</a:t>
            </a:r>
          </a:p>
          <a:p>
            <a:pPr marL="573088" indent="-573088" eaLnBrk="1" hangingPunct="1">
              <a:spcBef>
                <a:spcPts val="1200"/>
              </a:spcBef>
              <a:spcAft>
                <a:spcPts val="1200"/>
              </a:spcAft>
              <a:buSzPct val="100000"/>
              <a:buAutoNum type="romanUcPeriod"/>
            </a:pPr>
            <a:r>
              <a:rPr lang="en-US" altLang="en-US" sz="2800" b="1" u="sng" dirty="0">
                <a:solidFill>
                  <a:srgbClr val="FFFFCC"/>
                </a:solidFill>
                <a:cs typeface="Calibri" panose="020F0502020204030204" pitchFamily="34" charset="0"/>
              </a:rPr>
              <a:t>Length of the creation days</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Canopy Theory (day 2)</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Light before the sun (day 4)</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Creation of man (day 6)</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Sabbath (day 7)</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Evolution?</a:t>
            </a:r>
          </a:p>
          <a:p>
            <a:pPr marL="573088" indent="-573088" eaLnBrk="1" hangingPunct="1">
              <a:spcBef>
                <a:spcPts val="1200"/>
              </a:spcBef>
              <a:spcAft>
                <a:spcPts val="1200"/>
              </a:spcAft>
              <a:buSzPct val="100000"/>
              <a:buNone/>
            </a:pPr>
            <a:endParaRPr lang="en-US" altLang="en-US" sz="3600" dirty="0">
              <a:latin typeface="Calibri" panose="020F0502020204030204" pitchFamily="34" charset="0"/>
              <a:cs typeface="Calibri" panose="020F0502020204030204" pitchFamily="34" charset="0"/>
            </a:endParaRPr>
          </a:p>
        </p:txBody>
      </p:sp>
      <p:sp>
        <p:nvSpPr>
          <p:cNvPr id="5" name="Rectangle 6">
            <a:extLst>
              <a:ext uri="{FF2B5EF4-FFF2-40B4-BE49-F238E27FC236}">
                <a16:creationId xmlns:a16="http://schemas.microsoft.com/office/drawing/2014/main" id="{D826A589-9D45-4CFC-9960-8DE7F4F7ED12}"/>
              </a:ext>
            </a:extLst>
          </p:cNvPr>
          <p:cNvSpPr>
            <a:spLocks noGrp="1" noChangeArrowheads="1"/>
          </p:cNvSpPr>
          <p:nvPr>
            <p:ph type="title"/>
          </p:nvPr>
        </p:nvSpPr>
        <p:spPr>
          <a:xfrm>
            <a:off x="1524000" y="228600"/>
            <a:ext cx="6248400" cy="685800"/>
          </a:xfrm>
        </p:spPr>
        <p:txBody>
          <a:bodyPr/>
          <a:lstStyle/>
          <a:p>
            <a:pPr algn="ctr" eaLnBrk="1" hangingPunct="1">
              <a:lnSpc>
                <a:spcPct val="100000"/>
              </a:lnSpc>
            </a:pPr>
            <a:r>
              <a:rPr lang="en-US" altLang="en-US" sz="3600" dirty="0">
                <a:latin typeface="Calibri" panose="020F0502020204030204" pitchFamily="34" charset="0"/>
                <a:cs typeface="Calibri" panose="020F0502020204030204" pitchFamily="34" charset="0"/>
              </a:rPr>
              <a:t>Key Issues in Genesis 1</a:t>
            </a:r>
            <a:endParaRPr lang="en-US" altLang="en-US" sz="3600" b="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0344576-BA00-49BF-B193-B54A4E8256EE}"/>
              </a:ext>
            </a:extLst>
          </p:cNvPr>
          <p:cNvPicPr>
            <a:picLocks noChangeAspect="1"/>
          </p:cNvPicPr>
          <p:nvPr/>
        </p:nvPicPr>
        <p:blipFill>
          <a:blip r:embed="rId3"/>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2954155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2" descr="C:\Users\HP Desktop\Pictures\Anthropology-origins\GeoQuizc3ccc1ba38e5.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40518" y="1371600"/>
            <a:ext cx="8862965" cy="5334000"/>
          </a:xfrm>
          <a:prstGeom prst="rect">
            <a:avLst/>
          </a:prstGeom>
          <a:noFill/>
          <a:ln w="9525">
            <a:noFill/>
            <a:miter lim="800000"/>
            <a:headEnd/>
            <a:tailEnd/>
          </a:ln>
        </p:spPr>
      </p:pic>
      <p:sp>
        <p:nvSpPr>
          <p:cNvPr id="52227" name="TextBox 4"/>
          <p:cNvSpPr txBox="1">
            <a:spLocks noChangeArrowheads="1"/>
          </p:cNvSpPr>
          <p:nvPr/>
        </p:nvSpPr>
        <p:spPr bwMode="auto">
          <a:xfrm>
            <a:off x="0" y="228600"/>
            <a:ext cx="9144000" cy="1031051"/>
          </a:xfrm>
          <a:prstGeom prst="rect">
            <a:avLst/>
          </a:prstGeom>
          <a:noFill/>
          <a:ln w="9525">
            <a:noFill/>
            <a:miter lim="800000"/>
            <a:headEnd/>
            <a:tailEnd/>
          </a:ln>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Geography Quiz </a:t>
            </a:r>
          </a:p>
          <a:p>
            <a:pPr algn="ctr"/>
            <a:r>
              <a:rPr lang="en-US" sz="2000" dirty="0">
                <a:latin typeface="Calibri" panose="020F0502020204030204" pitchFamily="34" charset="0"/>
              </a:rPr>
              <a:t>(from the </a:t>
            </a:r>
            <a:r>
              <a:rPr lang="en-US" sz="2000" dirty="0" err="1">
                <a:latin typeface="Calibri" panose="020F0502020204030204" pitchFamily="34" charset="0"/>
              </a:rPr>
              <a:t>WallBuilders</a:t>
            </a:r>
            <a:r>
              <a:rPr lang="en-US" sz="2000" dirty="0">
                <a:latin typeface="Calibri" panose="020F0502020204030204" pitchFamily="34" charset="0"/>
              </a:rPr>
              <a:t>' library) that was given to Fourth Grades in 1862</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2" descr="http://www.fillthevoid.org/Christian/Schools/Schools_files/sat.gif"/>
          <p:cNvPicPr>
            <a:picLocks noChangeAspect="1" noChangeArrowheads="1"/>
          </p:cNvPicPr>
          <p:nvPr/>
        </p:nvPicPr>
        <p:blipFill>
          <a:blip r:embed="rId2" cstate="print"/>
          <a:srcRect/>
          <a:stretch>
            <a:fillRect/>
          </a:stretch>
        </p:blipFill>
        <p:spPr bwMode="auto">
          <a:xfrm>
            <a:off x="2343150" y="457200"/>
            <a:ext cx="4457700" cy="5943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1258179227"/>
              </p:ext>
            </p:extLst>
          </p:nvPr>
        </p:nvGraphicFramePr>
        <p:xfrm>
          <a:off x="114300" y="116840"/>
          <a:ext cx="8915400" cy="6497320"/>
        </p:xfrm>
        <a:graphic>
          <a:graphicData uri="http://schemas.openxmlformats.org/drawingml/2006/table">
            <a:tbl>
              <a:tblPr firstRow="1" bandRow="1">
                <a:tableStyleId>{073A0DAA-6AF3-43AB-8588-CEC1D06C72B9}</a:tableStyleId>
              </a:tblPr>
              <a:tblGrid>
                <a:gridCol w="3962400">
                  <a:extLst>
                    <a:ext uri="{9D8B030D-6E8A-4147-A177-3AD203B41FA5}">
                      <a16:colId xmlns:a16="http://schemas.microsoft.com/office/drawing/2014/main" val="978448397"/>
                    </a:ext>
                  </a:extLst>
                </a:gridCol>
                <a:gridCol w="4953000">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Marriage is an evolved custom</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Marriage was instituted by God 	 (Gen 2:18-25; John 2:11)</a:t>
                      </a:r>
                    </a:p>
                  </a:txBody>
                  <a:tcPr anchor="ctr"/>
                </a:tc>
                <a:extLst>
                  <a:ext uri="{0D108BD9-81ED-4DB2-BD59-A6C34878D82A}">
                    <a16:rowId xmlns:a16="http://schemas.microsoft.com/office/drawing/2014/main" val="297088852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developed units of time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God implemented units of time (Gen 1:14)</a:t>
                      </a:r>
                    </a:p>
                  </a:txBody>
                  <a:tcPr anchor="ctr"/>
                </a:tc>
                <a:extLst>
                  <a:ext uri="{0D108BD9-81ED-4DB2-BD59-A6C34878D82A}">
                    <a16:rowId xmlns:a16="http://schemas.microsoft.com/office/drawing/2014/main" val="1099843120"/>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Seven day week developed</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God implemented the seven day week (Exod. 20:8-11; 31:15-17)</a:t>
                      </a:r>
                    </a:p>
                  </a:txBody>
                  <a:tcPr anchor="ctr"/>
                </a:tc>
                <a:extLst>
                  <a:ext uri="{0D108BD9-81ED-4DB2-BD59-A6C34878D82A}">
                    <a16:rowId xmlns:a16="http://schemas.microsoft.com/office/drawing/2014/main" val="403976237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People did not reach 100</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People reached 900 years of age (Ps 148:4; 90:10; Gen 1:6-7; 5:5, 27; 11:24-25)</a:t>
                      </a:r>
                    </a:p>
                  </a:txBody>
                  <a:tcPr anchor="ctr"/>
                </a:tc>
                <a:extLst>
                  <a:ext uri="{0D108BD9-81ED-4DB2-BD59-A6C34878D82A}">
                    <a16:rowId xmlns:a16="http://schemas.microsoft.com/office/drawing/2014/main" val="20469353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Early man was primitive</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Early man was advanced (Gen 4:17, 20-22; 6:14; 11:4; Prov. 1:7; Ps 14:1; Rom 1:18ff)</a:t>
                      </a:r>
                    </a:p>
                  </a:txBody>
                  <a:tcPr anchor="ctr"/>
                </a:tc>
                <a:extLst>
                  <a:ext uri="{0D108BD9-81ED-4DB2-BD59-A6C34878D82A}">
                    <a16:rowId xmlns:a16="http://schemas.microsoft.com/office/drawing/2014/main" val="341965586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Language evolved slowly</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created with speaking ability (Gen 2:23; 3:9-10)</a:t>
                      </a:r>
                    </a:p>
                  </a:txBody>
                  <a:tcPr anchor="ctr"/>
                </a:tc>
                <a:extLst>
                  <a:ext uri="{0D108BD9-81ED-4DB2-BD59-A6C34878D82A}">
                    <a16:rowId xmlns:a16="http://schemas.microsoft.com/office/drawing/2014/main" val="3213644749"/>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Things are improving</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Things are deteriorating</a:t>
                      </a:r>
                    </a:p>
                  </a:txBody>
                  <a:tcPr anchor="ctr"/>
                </a:tc>
                <a:extLst>
                  <a:ext uri="{0D108BD9-81ED-4DB2-BD59-A6C34878D82A}">
                    <a16:rowId xmlns:a16="http://schemas.microsoft.com/office/drawing/2014/main" val="3962192283"/>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Thorns evolved with plants</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Adam’s sin cause the thorns (Gen 3:18)</a:t>
                      </a:r>
                    </a:p>
                  </a:txBody>
                  <a:tcPr anchor="ctr"/>
                </a:tc>
                <a:extLst>
                  <a:ext uri="{0D108BD9-81ED-4DB2-BD59-A6C34878D82A}">
                    <a16:rowId xmlns:a16="http://schemas.microsoft.com/office/drawing/2014/main" val="347281677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Animalistic nature causes evil</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Sin nature causes evil (Jer. 17:9)	</a:t>
                      </a:r>
                    </a:p>
                  </a:txBody>
                  <a:tcPr anchor="ctr"/>
                </a:tc>
                <a:extLst>
                  <a:ext uri="{0D108BD9-81ED-4DB2-BD59-A6C34878D82A}">
                    <a16:rowId xmlns:a16="http://schemas.microsoft.com/office/drawing/2014/main" val="3509102715"/>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3386078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FD9CAF2-2919-4E3D-A94B-2CEC321B9042}"/>
              </a:ext>
            </a:extLst>
          </p:cNvPr>
          <p:cNvGraphicFramePr>
            <a:graphicFrameLocks noGrp="1"/>
          </p:cNvGraphicFramePr>
          <p:nvPr>
            <p:ph idx="1"/>
            <p:extLst>
              <p:ext uri="{D42A27DB-BD31-4B8C-83A1-F6EECF244321}">
                <p14:modId xmlns:p14="http://schemas.microsoft.com/office/powerpoint/2010/main" val="2470335229"/>
              </p:ext>
            </p:extLst>
          </p:nvPr>
        </p:nvGraphicFramePr>
        <p:xfrm>
          <a:off x="114300" y="116840"/>
          <a:ext cx="8915400" cy="2504440"/>
        </p:xfrm>
        <a:graphic>
          <a:graphicData uri="http://schemas.openxmlformats.org/drawingml/2006/table">
            <a:tbl>
              <a:tblPr firstRow="1" bandRow="1">
                <a:tableStyleId>{073A0DAA-6AF3-43AB-8588-CEC1D06C72B9}</a:tableStyleId>
              </a:tblPr>
              <a:tblGrid>
                <a:gridCol w="3962400">
                  <a:extLst>
                    <a:ext uri="{9D8B030D-6E8A-4147-A177-3AD203B41FA5}">
                      <a16:colId xmlns:a16="http://schemas.microsoft.com/office/drawing/2014/main" val="978448397"/>
                    </a:ext>
                  </a:extLst>
                </a:gridCol>
                <a:gridCol w="4953000">
                  <a:extLst>
                    <a:ext uri="{9D8B030D-6E8A-4147-A177-3AD203B41FA5}">
                      <a16:colId xmlns:a16="http://schemas.microsoft.com/office/drawing/2014/main" val="2983755553"/>
                    </a:ext>
                  </a:extLst>
                </a:gridCol>
              </a:tblGrid>
              <a:tr h="412115">
                <a:tc gridSpan="2">
                  <a:txBody>
                    <a:bodyPr/>
                    <a:lstStyle/>
                    <a:p>
                      <a:pPr algn="ct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Theistic Evolution?</a:t>
                      </a:r>
                      <a:endParaRPr lang="en-US" dirty="0"/>
                    </a:p>
                  </a:txBody>
                  <a:tcPr/>
                </a:tc>
                <a:tc hMerge="1">
                  <a:txBody>
                    <a:bodyPr/>
                    <a:lstStyle/>
                    <a:p>
                      <a:endParaRPr lang="en-US" dirty="0"/>
                    </a:p>
                  </a:txBody>
                  <a:tcPr/>
                </a:tc>
                <a:extLst>
                  <a:ext uri="{0D108BD9-81ED-4DB2-BD59-A6C34878D82A}">
                    <a16:rowId xmlns:a16="http://schemas.microsoft.com/office/drawing/2014/main" val="3462178000"/>
                  </a:ext>
                </a:extLst>
              </a:tr>
              <a:tr h="0">
                <a:tc>
                  <a:txBody>
                    <a:bodyPr/>
                    <a:lstStyle/>
                    <a:p>
                      <a:pPr algn="ctr"/>
                      <a:r>
                        <a:rPr lang="en-US" sz="2000" b="1" kern="1200" dirty="0">
                          <a:solidFill>
                            <a:srgbClr val="C00000"/>
                          </a:solidFill>
                          <a:effectLst/>
                          <a:latin typeface="Calibri" panose="020F0502020204030204" pitchFamily="34" charset="0"/>
                          <a:ea typeface="+mn-ea"/>
                          <a:cs typeface="+mn-cs"/>
                        </a:rPr>
                        <a:t>Evolution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CC"/>
                          </a:solidFill>
                          <a:effectLst/>
                          <a:latin typeface="Calibri" panose="020F0502020204030204" pitchFamily="34" charset="0"/>
                          <a:ea typeface="+mn-ea"/>
                          <a:cs typeface="+mn-cs"/>
                        </a:rPr>
                        <a:t>Gen 1:1–2:3</a:t>
                      </a:r>
                    </a:p>
                  </a:txBody>
                  <a:tcPr anchor="ctr"/>
                </a:tc>
                <a:extLst>
                  <a:ext uri="{0D108BD9-81ED-4DB2-BD59-A6C34878D82A}">
                    <a16:rowId xmlns:a16="http://schemas.microsoft.com/office/drawing/2014/main" val="2313425501"/>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Suffering precedes man</a:t>
                      </a:r>
                    </a:p>
                  </a:txBody>
                  <a:tcPr anchor="ctr"/>
                </a:tc>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dirty="0">
                          <a:solidFill>
                            <a:srgbClr val="0000CC"/>
                          </a:solidFill>
                          <a:effectLst/>
                          <a:latin typeface="Calibri" panose="020F0502020204030204" pitchFamily="34" charset="0"/>
                          <a:ea typeface="+mn-ea"/>
                          <a:cs typeface="+mn-cs"/>
                        </a:rPr>
                        <a:t>Suffering follows man (Gen 1:31; Rom 8:19-23; Rev. 21:4)</a:t>
                      </a:r>
                    </a:p>
                  </a:txBody>
                  <a:tcPr anchor="ctr"/>
                </a:tc>
                <a:extLst>
                  <a:ext uri="{0D108BD9-81ED-4DB2-BD59-A6C34878D82A}">
                    <a16:rowId xmlns:a16="http://schemas.microsoft.com/office/drawing/2014/main" val="2970888525"/>
                  </a:ext>
                </a:extLst>
              </a:tr>
              <a:tr h="0">
                <a:tc>
                  <a:txBody>
                    <a:bodyPr/>
                    <a:lstStyle/>
                    <a:p>
                      <a:pPr marL="342900" marR="0" lvl="0" indent="-34290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
                        <a:tabLst/>
                        <a:defRPr/>
                      </a:pPr>
                      <a:r>
                        <a:rPr lang="en-US" sz="2000" kern="1200" noProof="0" dirty="0">
                          <a:solidFill>
                            <a:srgbClr val="C00000"/>
                          </a:solidFill>
                          <a:effectLst/>
                          <a:latin typeface="Calibri" panose="020F0502020204030204" pitchFamily="34" charset="0"/>
                          <a:ea typeface="+mn-ea"/>
                          <a:cs typeface="+mn-cs"/>
                        </a:rPr>
                        <a:t>Man is improving</a:t>
                      </a:r>
                    </a:p>
                  </a:txBody>
                  <a:tcPr anchor="ctr"/>
                </a:tc>
                <a:tc>
                  <a:txBody>
                    <a:bodyPr/>
                    <a:lstStyle/>
                    <a:p>
                      <a:pPr marL="342900" indent="-342900" algn="l" defTabSz="914400" rtl="0" eaLnBrk="1" latinLnBrk="0" hangingPunct="1">
                        <a:buClr>
                          <a:schemeClr val="bg2"/>
                        </a:buClr>
                        <a:buFont typeface="Wingdings" panose="05000000000000000000" pitchFamily="2" charset="2"/>
                        <a:buChar char="§"/>
                        <a:defRPr/>
                      </a:pPr>
                      <a:r>
                        <a:rPr lang="en-US" sz="2000" kern="1200" dirty="0">
                          <a:solidFill>
                            <a:srgbClr val="0000CC"/>
                          </a:solidFill>
                          <a:effectLst/>
                          <a:latin typeface="Calibri" panose="020F0502020204030204" pitchFamily="34" charset="0"/>
                          <a:ea typeface="+mn-ea"/>
                          <a:cs typeface="+mn-cs"/>
                        </a:rPr>
                        <a:t>Man is failing (Rev. 14:20)</a:t>
                      </a:r>
                    </a:p>
                  </a:txBody>
                  <a:tcPr anchor="ctr"/>
                </a:tc>
                <a:extLst>
                  <a:ext uri="{0D108BD9-81ED-4DB2-BD59-A6C34878D82A}">
                    <a16:rowId xmlns:a16="http://schemas.microsoft.com/office/drawing/2014/main" val="1099843120"/>
                  </a:ext>
                </a:extLst>
              </a:tr>
              <a:tr h="370840">
                <a:tc gridSpan="2">
                  <a:txBody>
                    <a:body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defRPr/>
                      </a:pPr>
                      <a:r>
                        <a:rPr lang="en-US" sz="1800" kern="1200" dirty="0">
                          <a:solidFill>
                            <a:schemeClr val="bg2"/>
                          </a:solidFill>
                          <a:effectLst/>
                          <a:latin typeface="Calibri" panose="020F0502020204030204" pitchFamily="34" charset="0"/>
                          <a:ea typeface="+mn-ea"/>
                          <a:cs typeface="+mn-cs"/>
                        </a:rPr>
                        <a:t>List adapted from Walt Brown, </a:t>
                      </a:r>
                      <a:r>
                        <a:rPr lang="en-US" sz="1800" i="1" kern="1200" dirty="0">
                          <a:solidFill>
                            <a:schemeClr val="bg2"/>
                          </a:solidFill>
                          <a:effectLst/>
                          <a:latin typeface="Calibri" panose="020F0502020204030204" pitchFamily="34" charset="0"/>
                          <a:ea typeface="+mn-ea"/>
                          <a:cs typeface="+mn-cs"/>
                        </a:rPr>
                        <a:t>In The Beginning</a:t>
                      </a:r>
                      <a:r>
                        <a:rPr lang="en-US" sz="1800" kern="1200" dirty="0">
                          <a:solidFill>
                            <a:schemeClr val="bg2"/>
                          </a:solidFill>
                          <a:effectLst/>
                          <a:latin typeface="Calibri" panose="020F0502020204030204" pitchFamily="34" charset="0"/>
                          <a:ea typeface="+mn-ea"/>
                          <a:cs typeface="+mn-cs"/>
                        </a:rPr>
                        <a:t>, 276-80</a:t>
                      </a:r>
                    </a:p>
                  </a:txBody>
                  <a:tcPr/>
                </a:tc>
                <a:tc hMerge="1">
                  <a:txBody>
                    <a:bodyPr/>
                    <a:lstStyle/>
                    <a:p>
                      <a:pPr marL="342900" marR="0" lvl="0" indent="-342900" algn="l" defTabSz="914400" rtl="0" eaLnBrk="1" fontAlgn="auto" latinLnBrk="0" hangingPunct="1">
                        <a:lnSpc>
                          <a:spcPct val="100000"/>
                        </a:lnSpc>
                        <a:spcBef>
                          <a:spcPts val="0"/>
                        </a:spcBef>
                        <a:spcAft>
                          <a:spcPts val="0"/>
                        </a:spcAft>
                        <a:buClr>
                          <a:srgbClr val="0000FF"/>
                        </a:buClr>
                        <a:buSzTx/>
                        <a:buFont typeface="Wingdings" panose="05000000000000000000" pitchFamily="2" charset="2"/>
                        <a:buChar char="§"/>
                        <a:tabLst/>
                        <a:defRPr/>
                      </a:pPr>
                      <a:endParaRPr lang="en-US" sz="2000" kern="1200" dirty="0">
                        <a:solidFill>
                          <a:schemeClr val="bg2"/>
                        </a:solidFill>
                        <a:effectLst/>
                        <a:latin typeface="Calibri" panose="020F0502020204030204" pitchFamily="34" charset="0"/>
                        <a:ea typeface="+mn-ea"/>
                        <a:cs typeface="+mn-cs"/>
                      </a:endParaRPr>
                    </a:p>
                  </a:txBody>
                  <a:tcPr/>
                </a:tc>
                <a:extLst>
                  <a:ext uri="{0D108BD9-81ED-4DB2-BD59-A6C34878D82A}">
                    <a16:rowId xmlns:a16="http://schemas.microsoft.com/office/drawing/2014/main" val="3679980747"/>
                  </a:ext>
                </a:extLst>
              </a:tr>
            </a:tbl>
          </a:graphicData>
        </a:graphic>
      </p:graphicFrame>
    </p:spTree>
    <p:extLst>
      <p:ext uri="{BB962C8B-B14F-4D97-AF65-F5344CB8AC3E}">
        <p14:creationId xmlns:p14="http://schemas.microsoft.com/office/powerpoint/2010/main" val="4170967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0DBB-C819-4D37-A0DD-EC97388EE450}"/>
              </a:ext>
            </a:extLst>
          </p:cNvPr>
          <p:cNvSpPr>
            <a:spLocks noGrp="1"/>
          </p:cNvSpPr>
          <p:nvPr>
            <p:ph type="title"/>
          </p:nvPr>
        </p:nvSpPr>
        <p:spPr>
          <a:xfrm>
            <a:off x="685800" y="2857500"/>
            <a:ext cx="7772400" cy="1143000"/>
          </a:xfrm>
        </p:spPr>
        <p:txBody>
          <a:bodyPr/>
          <a:lstStyle/>
          <a:p>
            <a:pPr algn="ctr">
              <a:defRPr/>
            </a:pPr>
            <a:r>
              <a:rPr lang="en-US" sz="6000" dirty="0">
                <a:effectLst>
                  <a:outerShdw blurRad="38100" dist="38100" dir="2700000" algn="tl">
                    <a:srgbClr val="000000">
                      <a:alpha val="43137"/>
                    </a:srgbClr>
                  </a:outerShdw>
                </a:effectLst>
              </a:rPr>
              <a:t>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dirty="0"/>
              <a:t>Creation week (Gen 1:3</a:t>
            </a:r>
            <a:r>
              <a:rPr lang="en-US" sz="2600" dirty="0">
                <a:cs typeface="Calibri" panose="020F0502020204030204" pitchFamily="34" charset="0"/>
                <a:sym typeface="Symbol" pitchFamily="18" charset="2"/>
              </a:rPr>
              <a:t>–</a:t>
            </a:r>
            <a:r>
              <a:rPr lang="en-US" sz="2600" dirty="0"/>
              <a:t>2:3): “And God said,” “good”</a:t>
            </a:r>
          </a:p>
          <a:p>
            <a:pPr lvl="1" eaLnBrk="1" hangingPunct="1">
              <a:spcBef>
                <a:spcPts val="0"/>
              </a:spcBef>
              <a:spcAft>
                <a:spcPts val="1600"/>
              </a:spcAft>
              <a:defRPr/>
            </a:pPr>
            <a:r>
              <a:rPr lang="en-US" sz="2600" dirty="0"/>
              <a:t>First day 1:3-5</a:t>
            </a:r>
          </a:p>
          <a:p>
            <a:pPr lvl="1" eaLnBrk="1" hangingPunct="1">
              <a:spcBef>
                <a:spcPts val="0"/>
              </a:spcBef>
              <a:spcAft>
                <a:spcPts val="1600"/>
              </a:spcAft>
              <a:defRPr/>
            </a:pPr>
            <a:r>
              <a:rPr lang="en-US" sz="2600" dirty="0"/>
              <a:t>Second day 1:6-8</a:t>
            </a:r>
          </a:p>
          <a:p>
            <a:pPr lvl="1" eaLnBrk="1" hangingPunct="1">
              <a:spcBef>
                <a:spcPts val="0"/>
              </a:spcBef>
              <a:spcAft>
                <a:spcPts val="1600"/>
              </a:spcAft>
              <a:defRPr/>
            </a:pPr>
            <a:r>
              <a:rPr lang="en-US" sz="2600" dirty="0"/>
              <a:t>Third day 1:9-13</a:t>
            </a:r>
          </a:p>
          <a:p>
            <a:pPr lvl="1" eaLnBrk="1" hangingPunct="1">
              <a:spcBef>
                <a:spcPts val="0"/>
              </a:spcBef>
              <a:spcAft>
                <a:spcPts val="1600"/>
              </a:spcAft>
              <a:defRPr/>
            </a:pPr>
            <a:r>
              <a:rPr lang="en-US" sz="2600" dirty="0"/>
              <a:t>Fourth day 1:14-19</a:t>
            </a:r>
          </a:p>
          <a:p>
            <a:pPr lvl="1" eaLnBrk="1" hangingPunct="1">
              <a:spcBef>
                <a:spcPts val="0"/>
              </a:spcBef>
              <a:spcAft>
                <a:spcPts val="1600"/>
              </a:spcAft>
              <a:defRPr/>
            </a:pPr>
            <a:r>
              <a:rPr lang="en-US" sz="2600" dirty="0"/>
              <a:t>Fifth day 1:20-23</a:t>
            </a:r>
          </a:p>
          <a:p>
            <a:pPr lvl="1" eaLnBrk="1" hangingPunct="1">
              <a:spcBef>
                <a:spcPts val="0"/>
              </a:spcBef>
              <a:spcAft>
                <a:spcPts val="1600"/>
              </a:spcAft>
              <a:defRPr/>
            </a:pPr>
            <a:r>
              <a:rPr lang="en-US" sz="2600" dirty="0"/>
              <a:t>Sixth day 1:24-31</a:t>
            </a:r>
          </a:p>
          <a:p>
            <a:pPr lvl="1" eaLnBrk="1" hangingPunct="1">
              <a:spcBef>
                <a:spcPts val="0"/>
              </a:spcBef>
              <a:spcAft>
                <a:spcPts val="16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2799324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228600"/>
            <a:ext cx="7772400" cy="685800"/>
          </a:xfrm>
        </p:spPr>
        <p:txBody>
          <a:bodyPr/>
          <a:lstStyle/>
          <a:p>
            <a:pPr algn="ctr" eaLnBrk="1" hangingPunct="1"/>
            <a:r>
              <a:rPr lang="en-US" sz="3600" dirty="0"/>
              <a:t>Days of Creation</a:t>
            </a:r>
          </a:p>
        </p:txBody>
      </p:sp>
      <p:sp>
        <p:nvSpPr>
          <p:cNvPr id="19459" name="Rectangle 3"/>
          <p:cNvSpPr>
            <a:spLocks noGrp="1" noChangeArrowheads="1"/>
          </p:cNvSpPr>
          <p:nvPr>
            <p:ph idx="1"/>
          </p:nvPr>
        </p:nvSpPr>
        <p:spPr>
          <a:xfrm>
            <a:off x="228600" y="1828800"/>
            <a:ext cx="6400800" cy="3200400"/>
          </a:xfrm>
        </p:spPr>
        <p:txBody>
          <a:bodyPr/>
          <a:lstStyle/>
          <a:p>
            <a:pPr marL="461963" indent="-461963" algn="just" eaLnBrk="1" hangingPunct="1">
              <a:spcBef>
                <a:spcPts val="0"/>
              </a:spcBef>
              <a:spcAft>
                <a:spcPts val="2400"/>
              </a:spcAft>
              <a:defRPr/>
            </a:pPr>
            <a:r>
              <a:rPr lang="en-US" dirty="0"/>
              <a:t>Revelatory Days</a:t>
            </a:r>
          </a:p>
          <a:p>
            <a:pPr marL="461963" indent="-461963" algn="just" eaLnBrk="1" hangingPunct="1">
              <a:spcBef>
                <a:spcPts val="0"/>
              </a:spcBef>
              <a:spcAft>
                <a:spcPts val="2400"/>
              </a:spcAft>
              <a:defRPr/>
            </a:pPr>
            <a:r>
              <a:rPr lang="en-US" dirty="0"/>
              <a:t>Solar Non-consecutive Days</a:t>
            </a:r>
          </a:p>
          <a:p>
            <a:pPr marL="461963" indent="-461963" algn="just" eaLnBrk="1" hangingPunct="1">
              <a:spcBef>
                <a:spcPts val="0"/>
              </a:spcBef>
              <a:spcAft>
                <a:spcPts val="2400"/>
              </a:spcAft>
              <a:defRPr/>
            </a:pPr>
            <a:r>
              <a:rPr lang="en-US" dirty="0"/>
              <a:t>Day Age Theory</a:t>
            </a:r>
          </a:p>
          <a:p>
            <a:pPr marL="461963" indent="-461963" algn="just" eaLnBrk="1" hangingPunct="1">
              <a:spcBef>
                <a:spcPts val="0"/>
              </a:spcBef>
              <a:spcAft>
                <a:spcPts val="2400"/>
              </a:spcAft>
              <a:defRPr/>
            </a:pPr>
            <a:r>
              <a:rPr lang="en-US" dirty="0"/>
              <a:t>Solar And Consecutive Days</a:t>
            </a:r>
          </a:p>
        </p:txBody>
      </p:sp>
      <p:pic>
        <p:nvPicPr>
          <p:cNvPr id="2" name="Picture 1">
            <a:extLst>
              <a:ext uri="{FF2B5EF4-FFF2-40B4-BE49-F238E27FC236}">
                <a16:creationId xmlns:a16="http://schemas.microsoft.com/office/drawing/2014/main" id="{B8DF07E5-59B6-4599-8F8A-4553B2DB1387}"/>
              </a:ext>
            </a:extLst>
          </p:cNvPr>
          <p:cNvPicPr>
            <a:picLocks noChangeAspect="1"/>
          </p:cNvPicPr>
          <p:nvPr/>
        </p:nvPicPr>
        <p:blipFill>
          <a:blip r:embed="rId2"/>
          <a:stretch>
            <a:fillRect/>
          </a:stretch>
        </p:blipFill>
        <p:spPr>
          <a:xfrm>
            <a:off x="5562600" y="2057400"/>
            <a:ext cx="3227294"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228600"/>
            <a:ext cx="7772400" cy="685800"/>
          </a:xfrm>
        </p:spPr>
        <p:txBody>
          <a:bodyPr/>
          <a:lstStyle/>
          <a:p>
            <a:pPr algn="ctr" eaLnBrk="1" hangingPunct="1"/>
            <a:r>
              <a:rPr lang="en-US" sz="3600" dirty="0"/>
              <a:t>Days of Creation</a:t>
            </a:r>
          </a:p>
        </p:txBody>
      </p:sp>
      <p:sp>
        <p:nvSpPr>
          <p:cNvPr id="19459" name="Rectangle 3"/>
          <p:cNvSpPr>
            <a:spLocks noGrp="1" noChangeArrowheads="1"/>
          </p:cNvSpPr>
          <p:nvPr>
            <p:ph idx="1"/>
          </p:nvPr>
        </p:nvSpPr>
        <p:spPr>
          <a:xfrm>
            <a:off x="228600" y="1828800"/>
            <a:ext cx="6400800" cy="3200400"/>
          </a:xfrm>
        </p:spPr>
        <p:txBody>
          <a:bodyPr/>
          <a:lstStyle/>
          <a:p>
            <a:pPr marL="461963" indent="-461963" algn="just" eaLnBrk="1" hangingPunct="1">
              <a:spcBef>
                <a:spcPts val="0"/>
              </a:spcBef>
              <a:spcAft>
                <a:spcPts val="2400"/>
              </a:spcAft>
              <a:defRPr/>
            </a:pPr>
            <a:r>
              <a:rPr lang="en-US" b="1" u="sng" dirty="0">
                <a:solidFill>
                  <a:srgbClr val="FFFFCC"/>
                </a:solidFill>
              </a:rPr>
              <a:t>Revelatory Days</a:t>
            </a:r>
          </a:p>
          <a:p>
            <a:pPr marL="461963" indent="-461963" algn="just" eaLnBrk="1" hangingPunct="1">
              <a:spcBef>
                <a:spcPts val="0"/>
              </a:spcBef>
              <a:spcAft>
                <a:spcPts val="2400"/>
              </a:spcAft>
              <a:defRPr/>
            </a:pPr>
            <a:r>
              <a:rPr lang="en-US" dirty="0"/>
              <a:t>Solar Non-consecutive Days</a:t>
            </a:r>
          </a:p>
          <a:p>
            <a:pPr marL="461963" indent="-461963" algn="just" eaLnBrk="1" hangingPunct="1">
              <a:spcBef>
                <a:spcPts val="0"/>
              </a:spcBef>
              <a:spcAft>
                <a:spcPts val="2400"/>
              </a:spcAft>
              <a:defRPr/>
            </a:pPr>
            <a:r>
              <a:rPr lang="en-US" dirty="0"/>
              <a:t>Day Age Theory</a:t>
            </a:r>
          </a:p>
          <a:p>
            <a:pPr marL="461963" indent="-461963" algn="just" eaLnBrk="1" hangingPunct="1">
              <a:spcBef>
                <a:spcPts val="0"/>
              </a:spcBef>
              <a:spcAft>
                <a:spcPts val="2400"/>
              </a:spcAft>
              <a:defRPr/>
            </a:pPr>
            <a:r>
              <a:rPr lang="en-US" dirty="0"/>
              <a:t>Solar And Consecutive Days</a:t>
            </a:r>
          </a:p>
        </p:txBody>
      </p:sp>
      <p:pic>
        <p:nvPicPr>
          <p:cNvPr id="2" name="Picture 1">
            <a:extLst>
              <a:ext uri="{FF2B5EF4-FFF2-40B4-BE49-F238E27FC236}">
                <a16:creationId xmlns:a16="http://schemas.microsoft.com/office/drawing/2014/main" id="{B8DF07E5-59B6-4599-8F8A-4553B2DB1387}"/>
              </a:ext>
            </a:extLst>
          </p:cNvPr>
          <p:cNvPicPr>
            <a:picLocks noChangeAspect="1"/>
          </p:cNvPicPr>
          <p:nvPr/>
        </p:nvPicPr>
        <p:blipFill>
          <a:blip r:embed="rId2"/>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4289715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Days of Revelation?</a:t>
            </a:r>
          </a:p>
        </p:txBody>
      </p:sp>
      <p:sp>
        <p:nvSpPr>
          <p:cNvPr id="20483" name="Rectangle 3"/>
          <p:cNvSpPr>
            <a:spLocks noGrp="1" noChangeArrowheads="1"/>
          </p:cNvSpPr>
          <p:nvPr>
            <p:ph idx="1"/>
          </p:nvPr>
        </p:nvSpPr>
        <p:spPr>
          <a:xfrm>
            <a:off x="228600" y="1828800"/>
            <a:ext cx="5181600" cy="3276600"/>
          </a:xfrm>
        </p:spPr>
        <p:txBody>
          <a:bodyPr/>
          <a:lstStyle/>
          <a:p>
            <a:pPr marL="461963" indent="-461963" algn="just" eaLnBrk="1" hangingPunct="1">
              <a:spcBef>
                <a:spcPts val="0"/>
              </a:spcBef>
              <a:spcAft>
                <a:spcPts val="2400"/>
              </a:spcAft>
              <a:defRPr/>
            </a:pPr>
            <a:r>
              <a:rPr lang="en-US" dirty="0"/>
              <a:t>Definition</a:t>
            </a:r>
          </a:p>
          <a:p>
            <a:pPr marL="461963" indent="-461963" algn="just" eaLnBrk="1" hangingPunct="1">
              <a:spcBef>
                <a:spcPts val="0"/>
              </a:spcBef>
              <a:spcAft>
                <a:spcPts val="2400"/>
              </a:spcAft>
              <a:defRPr/>
            </a:pPr>
            <a:r>
              <a:rPr lang="en-US" i="1" dirty="0" err="1"/>
              <a:t>Asah</a:t>
            </a:r>
            <a:r>
              <a:rPr lang="en-US" dirty="0"/>
              <a:t> = “to show” (Gen 24:12) in Exodus 20:11</a:t>
            </a:r>
          </a:p>
          <a:p>
            <a:pPr marL="461963" indent="-461963" algn="just" eaLnBrk="1" hangingPunct="1">
              <a:spcBef>
                <a:spcPts val="0"/>
              </a:spcBef>
              <a:spcAft>
                <a:spcPts val="2400"/>
              </a:spcAft>
              <a:defRPr/>
            </a:pPr>
            <a:r>
              <a:rPr lang="en-US" i="1" dirty="0" err="1"/>
              <a:t>Asah</a:t>
            </a:r>
            <a:r>
              <a:rPr lang="en-US" dirty="0"/>
              <a:t> (Gen 1:26) and </a:t>
            </a:r>
            <a:r>
              <a:rPr lang="en-US" i="1" dirty="0"/>
              <a:t>bara</a:t>
            </a:r>
            <a:r>
              <a:rPr lang="en-US" dirty="0"/>
              <a:t> (Gen 1:27)</a:t>
            </a:r>
          </a:p>
        </p:txBody>
      </p:sp>
      <p:pic>
        <p:nvPicPr>
          <p:cNvPr id="2" name="Picture 1">
            <a:extLst>
              <a:ext uri="{FF2B5EF4-FFF2-40B4-BE49-F238E27FC236}">
                <a16:creationId xmlns:a16="http://schemas.microsoft.com/office/drawing/2014/main" id="{FB064610-FD15-45B7-9B92-D11CFFA7F821}"/>
              </a:ext>
            </a:extLst>
          </p:cNvPr>
          <p:cNvPicPr>
            <a:picLocks noChangeAspect="1"/>
          </p:cNvPicPr>
          <p:nvPr/>
        </p:nvPicPr>
        <p:blipFill>
          <a:blip r:embed="rId2"/>
          <a:stretch>
            <a:fillRect/>
          </a:stretch>
        </p:blipFill>
        <p:spPr>
          <a:xfrm>
            <a:off x="5562600" y="2057400"/>
            <a:ext cx="3227294"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9067800" cy="5867400"/>
          </a:xfrm>
        </p:spPr>
        <p:txBody>
          <a:bodyPr/>
          <a:lstStyle/>
          <a:p>
            <a:pPr marL="457200" indent="-457200">
              <a:spcBef>
                <a:spcPts val="0"/>
              </a:spcBef>
              <a:spcAft>
                <a:spcPts val="900"/>
              </a:spcAft>
              <a:defRPr/>
            </a:pPr>
            <a:r>
              <a:rPr lang="en-US" sz="2800" dirty="0"/>
              <a:t>Title </a:t>
            </a:r>
            <a:r>
              <a:rPr lang="en-US" sz="2800" dirty="0">
                <a:latin typeface="Calibri" panose="020F0502020204030204" pitchFamily="34" charset="0"/>
                <a:cs typeface="Calibri" panose="020F0502020204030204" pitchFamily="34" charset="0"/>
              </a:rPr>
              <a:t>‒</a:t>
            </a:r>
            <a:r>
              <a:rPr lang="en-US" sz="2800" dirty="0"/>
              <a:t> </a:t>
            </a:r>
            <a:r>
              <a:rPr lang="en-US" sz="2800" b="1" u="sng" dirty="0">
                <a:solidFill>
                  <a:srgbClr val="FFFFCC"/>
                </a:solidFill>
              </a:rPr>
              <a:t>Genesis</a:t>
            </a:r>
          </a:p>
          <a:p>
            <a:pPr marL="457200" indent="-457200">
              <a:spcBef>
                <a:spcPts val="0"/>
              </a:spcBef>
              <a:spcAft>
                <a:spcPts val="900"/>
              </a:spcAft>
              <a:defRPr/>
            </a:pPr>
            <a:r>
              <a:rPr lang="en-US" sz="2800" dirty="0"/>
              <a:t>Authorship, Date, Recipients</a:t>
            </a:r>
            <a:r>
              <a:rPr lang="en-US" sz="2800" dirty="0">
                <a:latin typeface="Calibri" panose="020F0502020204030204" pitchFamily="34" charset="0"/>
                <a:cs typeface="Calibri" panose="020F0502020204030204" pitchFamily="34" charset="0"/>
              </a:rPr>
              <a:t> ‒</a:t>
            </a:r>
            <a:r>
              <a:rPr lang="en-US" sz="2800" dirty="0"/>
              <a:t> </a:t>
            </a:r>
            <a:r>
              <a:rPr lang="en-US" sz="2800" b="1" u="sng" dirty="0">
                <a:solidFill>
                  <a:srgbClr val="FFFFCC"/>
                </a:solidFill>
              </a:rPr>
              <a:t>Moses; 1445 ‒ 1405; Exodus Generation</a:t>
            </a:r>
          </a:p>
          <a:p>
            <a:pPr marL="457200" indent="-457200">
              <a:spcBef>
                <a:spcPts val="0"/>
              </a:spcBef>
              <a:spcAft>
                <a:spcPts val="900"/>
              </a:spcAft>
              <a:defRPr/>
            </a:pPr>
            <a:r>
              <a:rPr lang="en-US" sz="2800" dirty="0"/>
              <a:t>Structure</a:t>
            </a:r>
            <a:r>
              <a:rPr lang="en-US" sz="2800" dirty="0">
                <a:latin typeface="Calibri" panose="020F0502020204030204" pitchFamily="34" charset="0"/>
                <a:cs typeface="Calibri" panose="020F0502020204030204" pitchFamily="34" charset="0"/>
              </a:rPr>
              <a:t> ‒ </a:t>
            </a:r>
            <a:r>
              <a:rPr lang="en-US" sz="2800" b="1" u="sng" dirty="0">
                <a:solidFill>
                  <a:srgbClr val="FFFFCC"/>
                </a:solidFill>
              </a:rPr>
              <a:t>Toledoth; 2 Parts (4 Events)</a:t>
            </a:r>
          </a:p>
          <a:p>
            <a:pPr marL="457200" indent="-457200">
              <a:spcBef>
                <a:spcPts val="0"/>
              </a:spcBef>
              <a:spcAft>
                <a:spcPts val="900"/>
              </a:spcAft>
              <a:defRPr/>
            </a:pPr>
            <a:r>
              <a:rPr lang="en-US" sz="2800" dirty="0"/>
              <a:t>Setting </a:t>
            </a:r>
            <a:r>
              <a:rPr lang="en-US" sz="2800" dirty="0">
                <a:latin typeface="Calibri" panose="020F0502020204030204" pitchFamily="34" charset="0"/>
                <a:cs typeface="Calibri" panose="020F0502020204030204" pitchFamily="34" charset="0"/>
              </a:rPr>
              <a:t>‒ </a:t>
            </a:r>
            <a:r>
              <a:rPr lang="en-US" sz="2800" b="1" u="sng" dirty="0">
                <a:solidFill>
                  <a:srgbClr val="FFFFCC"/>
                </a:solidFill>
              </a:rPr>
              <a:t>Mesopotamia, Canaan, Egypt</a:t>
            </a:r>
          </a:p>
          <a:p>
            <a:pPr marL="457200" indent="-457200">
              <a:spcBef>
                <a:spcPts val="0"/>
              </a:spcBef>
              <a:spcAft>
                <a:spcPts val="900"/>
              </a:spcAft>
              <a:defRPr/>
            </a:pPr>
            <a:r>
              <a:rPr lang="en-US" sz="2800" dirty="0"/>
              <a:t>Message &amp; Purpose</a:t>
            </a:r>
            <a:r>
              <a:rPr lang="en-US" sz="2800" dirty="0">
                <a:latin typeface="Calibri" panose="020F0502020204030204" pitchFamily="34" charset="0"/>
                <a:cs typeface="Calibri" panose="020F0502020204030204" pitchFamily="34" charset="0"/>
              </a:rPr>
              <a:t> ‒ </a:t>
            </a:r>
            <a:r>
              <a:rPr lang="en-US" sz="2800" b="1" u="sng" dirty="0">
                <a:solidFill>
                  <a:srgbClr val="FFFFCC"/>
                </a:solidFill>
              </a:rPr>
              <a:t>Israel; Conquest</a:t>
            </a:r>
          </a:p>
          <a:p>
            <a:pPr marL="457200" indent="-457200">
              <a:spcBef>
                <a:spcPts val="0"/>
              </a:spcBef>
              <a:spcAft>
                <a:spcPts val="900"/>
              </a:spcAft>
              <a:defRPr/>
            </a:pPr>
            <a:r>
              <a:rPr lang="en-US" sz="2800" dirty="0"/>
              <a:t>Unique Characteristics</a:t>
            </a:r>
            <a:r>
              <a:rPr lang="en-US" sz="2800" dirty="0">
                <a:latin typeface="Calibri" panose="020F0502020204030204" pitchFamily="34" charset="0"/>
                <a:cs typeface="Calibri" panose="020F0502020204030204" pitchFamily="34" charset="0"/>
              </a:rPr>
              <a:t> ‒ </a:t>
            </a:r>
            <a:r>
              <a:rPr lang="en-US" sz="2800" b="1" u="sng" dirty="0">
                <a:solidFill>
                  <a:srgbClr val="FFFFCC"/>
                </a:solidFill>
              </a:rPr>
              <a:t>Beginnings</a:t>
            </a:r>
          </a:p>
          <a:p>
            <a:pPr marL="457200" indent="-457200">
              <a:spcBef>
                <a:spcPts val="0"/>
              </a:spcBef>
              <a:spcAft>
                <a:spcPts val="900"/>
              </a:spcAft>
              <a:defRPr/>
            </a:pPr>
            <a:r>
              <a:rPr lang="en-US" sz="2800" dirty="0"/>
              <a:t>Themes</a:t>
            </a:r>
            <a:r>
              <a:rPr lang="en-US" sz="2800" dirty="0">
                <a:latin typeface="Calibri" panose="020F0502020204030204" pitchFamily="34" charset="0"/>
                <a:cs typeface="Calibri" panose="020F0502020204030204" pitchFamily="34" charset="0"/>
              </a:rPr>
              <a:t> ‒ </a:t>
            </a:r>
            <a:r>
              <a:rPr lang="en-US" sz="2800" b="1" u="sng" dirty="0">
                <a:solidFill>
                  <a:srgbClr val="FFFFCC"/>
                </a:solidFill>
              </a:rPr>
              <a:t>Beginnings</a:t>
            </a:r>
          </a:p>
          <a:p>
            <a:pPr marL="457200" indent="-457200">
              <a:spcBef>
                <a:spcPts val="0"/>
              </a:spcBef>
              <a:spcAft>
                <a:spcPts val="900"/>
              </a:spcAft>
              <a:defRPr/>
            </a:pPr>
            <a:r>
              <a:rPr lang="en-US" sz="2800" dirty="0"/>
              <a:t>Christ In Genesis</a:t>
            </a:r>
            <a:r>
              <a:rPr lang="en-US" sz="2800" dirty="0">
                <a:latin typeface="Calibri" panose="020F0502020204030204" pitchFamily="34" charset="0"/>
                <a:cs typeface="Calibri" panose="020F0502020204030204" pitchFamily="34" charset="0"/>
              </a:rPr>
              <a:t> ‒ </a:t>
            </a:r>
            <a:r>
              <a:rPr lang="en-US" sz="2800" b="1" u="sng" dirty="0">
                <a:solidFill>
                  <a:srgbClr val="FFFFCC"/>
                </a:solidFill>
              </a:rPr>
              <a:t>Gen. 3:15 Tracing</a:t>
            </a:r>
          </a:p>
          <a:p>
            <a:pPr marL="457200" indent="-457200">
              <a:spcBef>
                <a:spcPts val="0"/>
              </a:spcBef>
              <a:spcAft>
                <a:spcPts val="900"/>
              </a:spcAft>
              <a:defRPr/>
            </a:pPr>
            <a:r>
              <a:rPr lang="en-US" sz="2800" dirty="0"/>
              <a:t>Importance</a:t>
            </a:r>
            <a:r>
              <a:rPr lang="en-US" sz="2800" dirty="0">
                <a:latin typeface="Calibri" panose="020F0502020204030204" pitchFamily="34" charset="0"/>
                <a:cs typeface="Calibri" panose="020F0502020204030204" pitchFamily="34" charset="0"/>
              </a:rPr>
              <a:t> ‒ </a:t>
            </a:r>
            <a:r>
              <a:rPr lang="en-US" sz="2800" b="1" u="sng" dirty="0">
                <a:solidFill>
                  <a:srgbClr val="FFFFCC"/>
                </a:solidFill>
              </a:rPr>
              <a:t>God’s Glory; Salvation</a:t>
            </a:r>
          </a:p>
          <a:p>
            <a:pPr marL="457200" indent="-457200">
              <a:spcBef>
                <a:spcPts val="0"/>
              </a:spcBef>
              <a:spcAft>
                <a:spcPts val="900"/>
              </a:spcAft>
              <a:defRPr/>
            </a:pPr>
            <a:r>
              <a:rPr lang="en-US" sz="2800" dirty="0"/>
              <a:t>Historicity</a:t>
            </a:r>
            <a:r>
              <a:rPr lang="en-US" sz="2800" dirty="0">
                <a:latin typeface="Calibri" panose="020F0502020204030204" pitchFamily="34" charset="0"/>
                <a:cs typeface="Calibri" panose="020F0502020204030204" pitchFamily="34" charset="0"/>
              </a:rPr>
              <a:t> ‒ </a:t>
            </a:r>
            <a:r>
              <a:rPr lang="en-US" sz="2800" b="1" u="sng" dirty="0">
                <a:solidFill>
                  <a:srgbClr val="FFFFCC"/>
                </a:solidFill>
              </a:rPr>
              <a:t>Christ’s Genealogy</a:t>
            </a:r>
          </a:p>
        </p:txBody>
      </p:sp>
      <p:sp>
        <p:nvSpPr>
          <p:cNvPr id="6" name="Title 1">
            <a:extLst>
              <a:ext uri="{FF2B5EF4-FFF2-40B4-BE49-F238E27FC236}">
                <a16:creationId xmlns:a16="http://schemas.microsoft.com/office/drawing/2014/main" id="{A007B753-DA16-48EC-8252-9D461C8C0DA0}"/>
              </a:ext>
            </a:extLst>
          </p:cNvPr>
          <p:cNvSpPr>
            <a:spLocks noGrp="1"/>
          </p:cNvSpPr>
          <p:nvPr>
            <p:ph type="title"/>
          </p:nvPr>
        </p:nvSpPr>
        <p:spPr>
          <a:xfrm>
            <a:off x="2019300" y="228600"/>
            <a:ext cx="5105400" cy="685800"/>
          </a:xfrm>
        </p:spPr>
        <p:txBody>
          <a:bodyPr anchor="ctr"/>
          <a:lstStyle/>
          <a:p>
            <a:pPr algn="ctr"/>
            <a:r>
              <a:rPr lang="en-US" sz="3600" dirty="0"/>
              <a:t>INTRODUCTORY MATTERS</a:t>
            </a:r>
          </a:p>
        </p:txBody>
      </p:sp>
    </p:spTree>
    <p:extLst>
      <p:ext uri="{BB962C8B-B14F-4D97-AF65-F5344CB8AC3E}">
        <p14:creationId xmlns:p14="http://schemas.microsoft.com/office/powerpoint/2010/main" val="243347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a:spcBef>
                <a:spcPts val="0"/>
              </a:spcBef>
              <a:spcAft>
                <a:spcPts val="1200"/>
              </a:spcAft>
              <a:buNone/>
              <a:defRPr/>
            </a:pPr>
            <a:r>
              <a:rPr lang="en-US" sz="3600" dirty="0">
                <a:solidFill>
                  <a:schemeClr val="tx2"/>
                </a:solidFill>
                <a:ea typeface="+mj-ea"/>
                <a:cs typeface="+mj-cs"/>
              </a:rPr>
              <a:t>Solar Non-Consecutive Days?</a:t>
            </a:r>
          </a:p>
          <a:p>
            <a:pPr marL="0" indent="0" algn="ctr">
              <a:spcBef>
                <a:spcPts val="0"/>
              </a:spcBef>
              <a:spcAft>
                <a:spcPts val="1200"/>
              </a:spcAft>
              <a:buNone/>
              <a:defRPr/>
            </a:pPr>
            <a:r>
              <a:rPr lang="en-US" sz="3600" dirty="0">
                <a:solidFill>
                  <a:schemeClr val="tx2"/>
                </a:solidFill>
                <a:ea typeface="+mj-ea"/>
                <a:cs typeface="+mj-cs"/>
              </a:rPr>
              <a:t>Exodus 20:11</a:t>
            </a:r>
          </a:p>
          <a:p>
            <a:pPr marL="0" indent="0" algn="just">
              <a:spcBef>
                <a:spcPts val="0"/>
              </a:spcBef>
              <a:spcAft>
                <a:spcPts val="1200"/>
              </a:spcAft>
              <a:buNone/>
              <a:defRPr/>
            </a:pPr>
            <a:r>
              <a:rPr lang="en-US" dirty="0"/>
              <a:t>This is the account of the heavens and the earth when they were created (</a:t>
            </a:r>
            <a:r>
              <a:rPr lang="en-US" i="1" dirty="0"/>
              <a:t>bara</a:t>
            </a:r>
            <a:r>
              <a:rPr lang="en-US" dirty="0"/>
              <a:t>), in the day that the </a:t>
            </a:r>
            <a:r>
              <a:rPr lang="en-US" cap="small" dirty="0"/>
              <a:t>Lord</a:t>
            </a:r>
            <a:r>
              <a:rPr lang="en-US" dirty="0"/>
              <a:t> God </a:t>
            </a:r>
            <a:r>
              <a:rPr lang="en-US" b="1" u="sng" dirty="0">
                <a:solidFill>
                  <a:srgbClr val="FFFFCC"/>
                </a:solidFill>
              </a:rPr>
              <a:t>made (</a:t>
            </a:r>
            <a:r>
              <a:rPr lang="en-US" b="1" i="1" u="sng" dirty="0" err="1">
                <a:solidFill>
                  <a:srgbClr val="FFFFCC"/>
                </a:solidFill>
              </a:rPr>
              <a:t>asah</a:t>
            </a:r>
            <a:r>
              <a:rPr lang="en-US" b="1" u="sng" dirty="0">
                <a:solidFill>
                  <a:srgbClr val="FFFFCC"/>
                </a:solidFill>
              </a:rPr>
              <a:t>)</a:t>
            </a:r>
            <a:r>
              <a:rPr lang="en-US" dirty="0"/>
              <a:t> earth and heaven.</a:t>
            </a:r>
          </a:p>
        </p:txBody>
      </p:sp>
      <p:pic>
        <p:nvPicPr>
          <p:cNvPr id="3" name="Picture 2">
            <a:extLst>
              <a:ext uri="{FF2B5EF4-FFF2-40B4-BE49-F238E27FC236}">
                <a16:creationId xmlns:a16="http://schemas.microsoft.com/office/drawing/2014/main" id="{E8236F21-FD3A-449F-8CAB-C4243880C5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7072" y="3048000"/>
            <a:ext cx="2149856" cy="1828800"/>
          </a:xfrm>
          <a:prstGeom prst="rect">
            <a:avLst/>
          </a:prstGeom>
        </p:spPr>
      </p:pic>
    </p:spTree>
    <p:extLst>
      <p:ext uri="{BB962C8B-B14F-4D97-AF65-F5344CB8AC3E}">
        <p14:creationId xmlns:p14="http://schemas.microsoft.com/office/powerpoint/2010/main" val="3768225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a:spcBef>
                <a:spcPts val="0"/>
              </a:spcBef>
              <a:spcAft>
                <a:spcPts val="1200"/>
              </a:spcAft>
              <a:buNone/>
              <a:defRPr/>
            </a:pPr>
            <a:r>
              <a:rPr lang="en-US" sz="3600" dirty="0">
                <a:solidFill>
                  <a:schemeClr val="tx2"/>
                </a:solidFill>
                <a:ea typeface="+mj-ea"/>
                <a:cs typeface="+mj-cs"/>
              </a:rPr>
              <a:t>Days of Revelation?</a:t>
            </a:r>
          </a:p>
          <a:p>
            <a:pPr marL="0" indent="0" algn="ctr">
              <a:spcBef>
                <a:spcPts val="0"/>
              </a:spcBef>
              <a:spcAft>
                <a:spcPts val="1200"/>
              </a:spcAft>
              <a:buNone/>
              <a:defRPr/>
            </a:pPr>
            <a:r>
              <a:rPr lang="en-US" sz="3600" dirty="0">
                <a:solidFill>
                  <a:schemeClr val="tx2"/>
                </a:solidFill>
                <a:ea typeface="+mj-ea"/>
                <a:cs typeface="+mj-cs"/>
              </a:rPr>
              <a:t>Gen 1:26-27</a:t>
            </a:r>
          </a:p>
          <a:p>
            <a:pPr marL="0" indent="0" algn="just">
              <a:spcBef>
                <a:spcPts val="0"/>
              </a:spcBef>
              <a:spcAft>
                <a:spcPts val="1200"/>
              </a:spcAft>
              <a:buNone/>
              <a:defRPr/>
            </a:pPr>
            <a:r>
              <a:rPr lang="en-US" sz="2750" baseline="30000" dirty="0">
                <a:effectLst/>
              </a:rPr>
              <a:t>26</a:t>
            </a:r>
            <a:r>
              <a:rPr lang="en-US" sz="3000" dirty="0"/>
              <a:t> Then God said, “Let Us </a:t>
            </a:r>
            <a:r>
              <a:rPr lang="en-US" sz="3000" b="1" u="sng" dirty="0">
                <a:solidFill>
                  <a:srgbClr val="FFFFCC"/>
                </a:solidFill>
              </a:rPr>
              <a:t>make  (</a:t>
            </a:r>
            <a:r>
              <a:rPr lang="en-US" sz="3000" b="1" i="1" u="sng" dirty="0" err="1">
                <a:solidFill>
                  <a:srgbClr val="FFFFCC"/>
                </a:solidFill>
              </a:rPr>
              <a:t>asah</a:t>
            </a:r>
            <a:r>
              <a:rPr lang="en-US" sz="3000" b="1" u="sng" dirty="0">
                <a:solidFill>
                  <a:srgbClr val="FFFFCC"/>
                </a:solidFill>
              </a:rPr>
              <a:t>)</a:t>
            </a:r>
            <a:r>
              <a:rPr lang="en-US" sz="3000" dirty="0"/>
              <a:t> man in Our image, according to Our likeness; and let them rule over the fish of the sea and over the birds of the sky and over the cattle and over all the earth, and over every creeping thing that creeps on the earth.” </a:t>
            </a:r>
            <a:r>
              <a:rPr lang="en-US" sz="2750" baseline="30000" dirty="0">
                <a:effectLst/>
              </a:rPr>
              <a:t>27</a:t>
            </a:r>
            <a:r>
              <a:rPr lang="en-US" sz="3000" dirty="0"/>
              <a:t> God created man in His own image, in the image of God He </a:t>
            </a:r>
            <a:r>
              <a:rPr lang="en-US" sz="3000" b="1" u="sng" dirty="0">
                <a:solidFill>
                  <a:srgbClr val="FFFFCC"/>
                </a:solidFill>
              </a:rPr>
              <a:t>created (</a:t>
            </a:r>
            <a:r>
              <a:rPr lang="en-US" sz="3000" b="1" i="1" u="sng" dirty="0">
                <a:solidFill>
                  <a:srgbClr val="FFFFCC"/>
                </a:solidFill>
              </a:rPr>
              <a:t>bara</a:t>
            </a:r>
            <a:r>
              <a:rPr lang="en-US" sz="3000" b="1" u="sng" dirty="0">
                <a:solidFill>
                  <a:srgbClr val="FFFFCC"/>
                </a:solidFill>
              </a:rPr>
              <a:t>) </a:t>
            </a:r>
            <a:r>
              <a:rPr lang="en-US" sz="3000" dirty="0"/>
              <a:t>him; male and female He created them.</a:t>
            </a:r>
          </a:p>
        </p:txBody>
      </p:sp>
    </p:spTree>
    <p:extLst>
      <p:ext uri="{BB962C8B-B14F-4D97-AF65-F5344CB8AC3E}">
        <p14:creationId xmlns:p14="http://schemas.microsoft.com/office/powerpoint/2010/main" val="1982571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a:spcBef>
                <a:spcPts val="0"/>
              </a:spcBef>
              <a:spcAft>
                <a:spcPts val="1200"/>
              </a:spcAft>
              <a:buNone/>
              <a:defRPr/>
            </a:pPr>
            <a:r>
              <a:rPr lang="en-US" sz="3600" dirty="0">
                <a:solidFill>
                  <a:schemeClr val="tx2"/>
                </a:solidFill>
                <a:ea typeface="+mj-ea"/>
                <a:cs typeface="+mj-cs"/>
              </a:rPr>
              <a:t>Days of Revelation?</a:t>
            </a:r>
          </a:p>
          <a:p>
            <a:pPr marL="0" indent="0" algn="ctr">
              <a:spcBef>
                <a:spcPts val="0"/>
              </a:spcBef>
              <a:spcAft>
                <a:spcPts val="1200"/>
              </a:spcAft>
              <a:buNone/>
              <a:defRPr/>
            </a:pPr>
            <a:r>
              <a:rPr lang="en-US" sz="3600" dirty="0">
                <a:solidFill>
                  <a:schemeClr val="tx2"/>
                </a:solidFill>
                <a:ea typeface="+mj-ea"/>
                <a:cs typeface="+mj-cs"/>
              </a:rPr>
              <a:t>Gen 2:4</a:t>
            </a:r>
          </a:p>
          <a:p>
            <a:pPr marL="0" indent="0" algn="just">
              <a:spcBef>
                <a:spcPts val="0"/>
              </a:spcBef>
              <a:spcAft>
                <a:spcPts val="1200"/>
              </a:spcAft>
              <a:buNone/>
              <a:defRPr/>
            </a:pPr>
            <a:r>
              <a:rPr lang="en-US" sz="3000" dirty="0"/>
              <a:t>This is the account of the heavens and the earth when they were </a:t>
            </a:r>
            <a:r>
              <a:rPr lang="en-US" sz="3000" b="1" u="sng" dirty="0">
                <a:solidFill>
                  <a:srgbClr val="FFFFCC"/>
                </a:solidFill>
              </a:rPr>
              <a:t>created (</a:t>
            </a:r>
            <a:r>
              <a:rPr lang="en-US" sz="3000" b="1" i="1" u="sng" dirty="0">
                <a:solidFill>
                  <a:srgbClr val="FFFFCC"/>
                </a:solidFill>
              </a:rPr>
              <a:t>bara</a:t>
            </a:r>
            <a:r>
              <a:rPr lang="en-US" sz="3000" b="1" u="sng" dirty="0">
                <a:solidFill>
                  <a:srgbClr val="FFFFCC"/>
                </a:solidFill>
              </a:rPr>
              <a:t>)</a:t>
            </a:r>
            <a:r>
              <a:rPr lang="en-US" sz="3000" dirty="0"/>
              <a:t>, in the day that the </a:t>
            </a:r>
            <a:r>
              <a:rPr lang="en-US" sz="3000" cap="small" dirty="0"/>
              <a:t>Lord</a:t>
            </a:r>
            <a:r>
              <a:rPr lang="en-US" sz="3000" dirty="0"/>
              <a:t> God </a:t>
            </a:r>
            <a:r>
              <a:rPr lang="en-US" sz="3000" b="1" u="sng" dirty="0">
                <a:solidFill>
                  <a:srgbClr val="FFFFCC"/>
                </a:solidFill>
              </a:rPr>
              <a:t>made (</a:t>
            </a:r>
            <a:r>
              <a:rPr lang="en-US" sz="3000" b="1" i="1" u="sng" dirty="0" err="1">
                <a:solidFill>
                  <a:srgbClr val="FFFFCC"/>
                </a:solidFill>
              </a:rPr>
              <a:t>asah</a:t>
            </a:r>
            <a:r>
              <a:rPr lang="en-US" sz="3000" b="1" u="sng" dirty="0">
                <a:solidFill>
                  <a:srgbClr val="FFFFCC"/>
                </a:solidFill>
              </a:rPr>
              <a:t>)</a:t>
            </a:r>
            <a:r>
              <a:rPr lang="en-US" sz="3000" dirty="0"/>
              <a:t> earth and heaven.</a:t>
            </a:r>
          </a:p>
          <a:p>
            <a:pPr marL="0" indent="0" algn="ctr">
              <a:spcBef>
                <a:spcPts val="0"/>
              </a:spcBef>
              <a:spcAft>
                <a:spcPts val="1200"/>
              </a:spcAft>
              <a:buNone/>
              <a:defRPr/>
            </a:pPr>
            <a:r>
              <a:rPr lang="en-US" sz="3600" dirty="0">
                <a:solidFill>
                  <a:schemeClr val="tx2"/>
                </a:solidFill>
                <a:ea typeface="+mj-ea"/>
                <a:cs typeface="+mj-cs"/>
              </a:rPr>
              <a:t>Isaiah 43:7</a:t>
            </a:r>
          </a:p>
          <a:p>
            <a:pPr marL="0" indent="0" algn="just">
              <a:spcBef>
                <a:spcPts val="0"/>
              </a:spcBef>
              <a:spcAft>
                <a:spcPts val="1200"/>
              </a:spcAft>
              <a:buNone/>
              <a:defRPr/>
            </a:pPr>
            <a:r>
              <a:rPr lang="en-US" sz="3000" dirty="0"/>
              <a:t>Everyone who is called by My name, And whom I have </a:t>
            </a:r>
            <a:r>
              <a:rPr lang="en-US" sz="3000" b="1" u="sng" dirty="0">
                <a:solidFill>
                  <a:srgbClr val="FFFFCC"/>
                </a:solidFill>
              </a:rPr>
              <a:t>created (</a:t>
            </a:r>
            <a:r>
              <a:rPr lang="en-US" sz="3000" b="1" i="1" u="sng" dirty="0">
                <a:solidFill>
                  <a:srgbClr val="FFFFCC"/>
                </a:solidFill>
              </a:rPr>
              <a:t>bara</a:t>
            </a:r>
            <a:r>
              <a:rPr lang="en-US" sz="3000" b="1" u="sng" dirty="0">
                <a:solidFill>
                  <a:srgbClr val="FFFFCC"/>
                </a:solidFill>
              </a:rPr>
              <a:t>)</a:t>
            </a:r>
            <a:r>
              <a:rPr lang="en-US" sz="3000" dirty="0"/>
              <a:t> for My glory, Whom I have formed, even whom I have </a:t>
            </a:r>
            <a:r>
              <a:rPr lang="en-US" sz="3000" b="1" u="sng" dirty="0">
                <a:solidFill>
                  <a:srgbClr val="FFFFCC"/>
                </a:solidFill>
              </a:rPr>
              <a:t>made (</a:t>
            </a:r>
            <a:r>
              <a:rPr lang="en-US" sz="3000" b="1" i="1" u="sng" dirty="0" err="1">
                <a:solidFill>
                  <a:srgbClr val="FFFFCC"/>
                </a:solidFill>
              </a:rPr>
              <a:t>asah</a:t>
            </a:r>
            <a:r>
              <a:rPr lang="en-US" sz="3000" b="1" u="sng" dirty="0">
                <a:solidFill>
                  <a:srgbClr val="FFFFCC"/>
                </a:solidFill>
              </a:rPr>
              <a:t>)</a:t>
            </a:r>
            <a:r>
              <a:rPr lang="en-US" sz="3000" b="1" dirty="0"/>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a:spcBef>
                <a:spcPts val="0"/>
              </a:spcBef>
              <a:spcAft>
                <a:spcPts val="1200"/>
              </a:spcAft>
              <a:buNone/>
              <a:defRPr/>
            </a:pPr>
            <a:r>
              <a:rPr lang="en-US" sz="3600" dirty="0">
                <a:solidFill>
                  <a:schemeClr val="tx2"/>
                </a:solidFill>
                <a:ea typeface="+mj-ea"/>
                <a:cs typeface="+mj-cs"/>
              </a:rPr>
              <a:t>Solar Non-Consecutive Days?</a:t>
            </a:r>
          </a:p>
          <a:p>
            <a:pPr marL="0" indent="0" algn="ctr">
              <a:spcBef>
                <a:spcPts val="0"/>
              </a:spcBef>
              <a:spcAft>
                <a:spcPts val="1200"/>
              </a:spcAft>
              <a:buNone/>
              <a:defRPr/>
            </a:pPr>
            <a:r>
              <a:rPr lang="en-US" sz="3600" dirty="0">
                <a:solidFill>
                  <a:schemeClr val="tx2"/>
                </a:solidFill>
                <a:ea typeface="+mj-ea"/>
                <a:cs typeface="+mj-cs"/>
              </a:rPr>
              <a:t>Exodus 20:11</a:t>
            </a:r>
          </a:p>
          <a:p>
            <a:pPr marL="0" indent="0" algn="just">
              <a:spcBef>
                <a:spcPts val="0"/>
              </a:spcBef>
              <a:spcAft>
                <a:spcPts val="1200"/>
              </a:spcAft>
              <a:buNone/>
              <a:defRPr/>
            </a:pPr>
            <a:r>
              <a:rPr lang="en-US" dirty="0"/>
              <a:t>This is the account of the heavens and the earth when they were </a:t>
            </a:r>
            <a:r>
              <a:rPr lang="en-US" b="1" u="sng" dirty="0">
                <a:solidFill>
                  <a:srgbClr val="FFFFCC"/>
                </a:solidFill>
              </a:rPr>
              <a:t>created (</a:t>
            </a:r>
            <a:r>
              <a:rPr lang="en-US" b="1" i="1" u="sng" dirty="0">
                <a:solidFill>
                  <a:srgbClr val="FFFFCC"/>
                </a:solidFill>
              </a:rPr>
              <a:t>bara</a:t>
            </a:r>
            <a:r>
              <a:rPr lang="en-US" b="1" u="sng" dirty="0">
                <a:solidFill>
                  <a:srgbClr val="FFFFCC"/>
                </a:solidFill>
              </a:rPr>
              <a:t>)</a:t>
            </a:r>
            <a:r>
              <a:rPr lang="en-US" dirty="0"/>
              <a:t>, in the day that the </a:t>
            </a:r>
            <a:r>
              <a:rPr lang="en-US" cap="small" dirty="0"/>
              <a:t>Lord</a:t>
            </a:r>
            <a:r>
              <a:rPr lang="en-US" dirty="0"/>
              <a:t> God </a:t>
            </a:r>
            <a:r>
              <a:rPr lang="en-US" b="1" u="sng" dirty="0">
                <a:solidFill>
                  <a:srgbClr val="FFFFCC"/>
                </a:solidFill>
              </a:rPr>
              <a:t>made (</a:t>
            </a:r>
            <a:r>
              <a:rPr lang="en-US" b="1" i="1" u="sng" dirty="0" err="1">
                <a:solidFill>
                  <a:srgbClr val="FFFFCC"/>
                </a:solidFill>
              </a:rPr>
              <a:t>asah</a:t>
            </a:r>
            <a:r>
              <a:rPr lang="en-US" b="1" u="sng" dirty="0">
                <a:solidFill>
                  <a:srgbClr val="FFFFCC"/>
                </a:solidFill>
              </a:rPr>
              <a:t>)</a:t>
            </a:r>
            <a:r>
              <a:rPr lang="en-US" dirty="0"/>
              <a:t> earth and heaven.</a:t>
            </a:r>
          </a:p>
        </p:txBody>
      </p:sp>
      <p:pic>
        <p:nvPicPr>
          <p:cNvPr id="3" name="Picture 2">
            <a:extLst>
              <a:ext uri="{FF2B5EF4-FFF2-40B4-BE49-F238E27FC236}">
                <a16:creationId xmlns:a16="http://schemas.microsoft.com/office/drawing/2014/main" id="{E8236F21-FD3A-449F-8CAB-C4243880C5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7072" y="3048000"/>
            <a:ext cx="2149856" cy="1828800"/>
          </a:xfrm>
          <a:prstGeom prst="rect">
            <a:avLst/>
          </a:prstGeom>
        </p:spPr>
      </p:pic>
    </p:spTree>
    <p:extLst>
      <p:ext uri="{BB962C8B-B14F-4D97-AF65-F5344CB8AC3E}">
        <p14:creationId xmlns:p14="http://schemas.microsoft.com/office/powerpoint/2010/main" val="907500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0" y="1143001"/>
            <a:ext cx="9144000" cy="3809999"/>
          </a:xfrm>
        </p:spPr>
        <p:txBody>
          <a:bodyPr/>
          <a:lstStyle/>
          <a:p>
            <a:pPr marL="0" indent="0" algn="just">
              <a:buNone/>
            </a:pPr>
            <a:r>
              <a:rPr lang="en-US" b="1" dirty="0">
                <a:solidFill>
                  <a:srgbClr val="FFFFCC"/>
                </a:solidFill>
                <a:effectLst/>
              </a:rPr>
              <a:t>“Unwarranted adoption of an expanded semantic field</a:t>
            </a:r>
            <a:r>
              <a:rPr lang="en-US" dirty="0">
                <a:effectLst/>
              </a:rPr>
              <a:t>: The fallacy in this instance lies in the supposition that the meaning of a word in a specific context is much broader than the context itself allows and may bring with it the word’s entire semantic range. This step is sometimes called </a:t>
            </a:r>
            <a:r>
              <a:rPr lang="en-US" b="1" u="sng" dirty="0">
                <a:solidFill>
                  <a:srgbClr val="FFFFCC"/>
                </a:solidFill>
                <a:effectLst/>
              </a:rPr>
              <a:t>illegitimate totality transfer</a:t>
            </a:r>
            <a:r>
              <a:rPr lang="en-US" dirty="0">
                <a:effectLst/>
              </a:rPr>
              <a:t>.”</a:t>
            </a:r>
          </a:p>
        </p:txBody>
      </p:sp>
      <p:sp>
        <p:nvSpPr>
          <p:cNvPr id="4" name="TextBox 3">
            <a:extLst>
              <a:ext uri="{FF2B5EF4-FFF2-40B4-BE49-F238E27FC236}">
                <a16:creationId xmlns:a16="http://schemas.microsoft.com/office/drawing/2014/main" id="{3D0DF032-DE24-4699-83BD-7C8A3CB3ED9F}"/>
              </a:ext>
            </a:extLst>
          </p:cNvPr>
          <p:cNvSpPr txBox="1"/>
          <p:nvPr/>
        </p:nvSpPr>
        <p:spPr>
          <a:xfrm>
            <a:off x="1222904" y="206514"/>
            <a:ext cx="6324600" cy="646331"/>
          </a:xfrm>
          <a:prstGeom prst="rect">
            <a:avLst/>
          </a:prstGeom>
          <a:noFill/>
        </p:spPr>
        <p:txBody>
          <a:bodyPr wrap="square" rtlCol="0">
            <a:spAutoFit/>
          </a:bodyPr>
          <a:lstStyle/>
          <a:p>
            <a:pPr algn="ct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Illegitimate Totality Transfer</a:t>
            </a:r>
          </a:p>
        </p:txBody>
      </p:sp>
      <p:sp>
        <p:nvSpPr>
          <p:cNvPr id="5" name="TextBox 4">
            <a:extLst>
              <a:ext uri="{FF2B5EF4-FFF2-40B4-BE49-F238E27FC236}">
                <a16:creationId xmlns:a16="http://schemas.microsoft.com/office/drawing/2014/main" id="{E21C5394-53F7-4EDC-9FFA-9EEBCFD17462}"/>
              </a:ext>
            </a:extLst>
          </p:cNvPr>
          <p:cNvSpPr txBox="1"/>
          <p:nvPr/>
        </p:nvSpPr>
        <p:spPr>
          <a:xfrm>
            <a:off x="-1" y="6412468"/>
            <a:ext cx="9144001" cy="369332"/>
          </a:xfrm>
          <a:prstGeom prst="rect">
            <a:avLst/>
          </a:prstGeom>
          <a:noFill/>
        </p:spPr>
        <p:txBody>
          <a:bodyPr wrap="square" rtlCol="0">
            <a:spAutoFit/>
          </a:bodyPr>
          <a:lstStyle/>
          <a:p>
            <a:pPr algn="ctr"/>
            <a:r>
              <a:rPr lang="en-US" sz="1800" dirty="0">
                <a:latin typeface="Calibri" panose="020F0502020204030204" pitchFamily="34" charset="0"/>
              </a:rPr>
              <a:t>D. A. Carson, </a:t>
            </a:r>
            <a:r>
              <a:rPr lang="en-US" sz="1800" i="1" dirty="0">
                <a:latin typeface="Calibri" panose="020F0502020204030204" pitchFamily="34" charset="0"/>
              </a:rPr>
              <a:t>Exegetical Fallacies</a:t>
            </a:r>
            <a:r>
              <a:rPr lang="en-US" sz="1800" dirty="0">
                <a:latin typeface="Calibri" panose="020F0502020204030204" pitchFamily="34" charset="0"/>
              </a:rPr>
              <a:t>, 2nd ed. (Grand Rapids, MI: Baker Academic, 1996), 60-61.</a:t>
            </a:r>
          </a:p>
        </p:txBody>
      </p:sp>
    </p:spTree>
    <p:extLst>
      <p:ext uri="{BB962C8B-B14F-4D97-AF65-F5344CB8AC3E}">
        <p14:creationId xmlns:p14="http://schemas.microsoft.com/office/powerpoint/2010/main" val="2086494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3"/>
          <p:cNvSpPr>
            <a:spLocks noChangeArrowheads="1"/>
          </p:cNvSpPr>
          <p:nvPr/>
        </p:nvSpPr>
        <p:spPr bwMode="auto">
          <a:xfrm>
            <a:off x="0" y="1600200"/>
            <a:ext cx="9144000" cy="4401205"/>
          </a:xfrm>
          <a:prstGeom prst="rect">
            <a:avLst/>
          </a:prstGeom>
          <a:noFill/>
          <a:ln w="9525">
            <a:noFill/>
            <a:miter lim="800000"/>
            <a:headEnd/>
            <a:tailEnd/>
          </a:ln>
        </p:spPr>
        <p:txBody>
          <a:bodyPr wrap="square" anchor="ctr">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rPr>
              <a:t>I </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rPr>
              <a:t>ran</a:t>
            </a:r>
            <a:r>
              <a:rPr lang="en-US" sz="2800" dirty="0">
                <a:effectLst>
                  <a:outerShdw blurRad="38100" dist="38100" dir="2700000" algn="tl">
                    <a:srgbClr val="000000">
                      <a:alpha val="43137"/>
                    </a:srgbClr>
                  </a:outerShdw>
                </a:effectLst>
                <a:latin typeface="Calibri" panose="020F0502020204030204" pitchFamily="34" charset="0"/>
              </a:rPr>
              <a:t> out of ingredients for the salad, so I decided to make a quick </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rPr>
              <a:t>run</a:t>
            </a:r>
            <a:r>
              <a:rPr lang="en-US" sz="2800" dirty="0">
                <a:effectLst>
                  <a:outerShdw blurRad="38100" dist="38100" dir="2700000" algn="tl">
                    <a:srgbClr val="000000">
                      <a:alpha val="43137"/>
                    </a:srgbClr>
                  </a:outerShdw>
                </a:effectLst>
                <a:latin typeface="Calibri" panose="020F0502020204030204" pitchFamily="34" charset="0"/>
              </a:rPr>
              <a:t> down to the store. While at the store, I left the car engine </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rPr>
              <a:t>running</a:t>
            </a:r>
            <a:r>
              <a:rPr lang="en-US" sz="2800" dirty="0">
                <a:effectLst>
                  <a:outerShdw blurRad="38100" dist="38100" dir="2700000" algn="tl">
                    <a:srgbClr val="000000">
                      <a:alpha val="43137"/>
                    </a:srgbClr>
                  </a:outerShdw>
                </a:effectLst>
                <a:latin typeface="Calibri" panose="020F0502020204030204" pitchFamily="34" charset="0"/>
              </a:rPr>
              <a:t> while I made my purchase, thinking that I would be right out again. However, while I was in the store, I </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rPr>
              <a:t>ran</a:t>
            </a:r>
            <a:r>
              <a:rPr lang="en-US" sz="2800" dirty="0">
                <a:effectLst>
                  <a:outerShdw blurRad="38100" dist="38100" dir="2700000" algn="tl">
                    <a:srgbClr val="000000">
                      <a:alpha val="43137"/>
                    </a:srgbClr>
                  </a:outerShdw>
                </a:effectLst>
                <a:latin typeface="Calibri" panose="020F0502020204030204" pitchFamily="34" charset="0"/>
              </a:rPr>
              <a:t> into my good friend Edward who was </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rPr>
              <a:t>running</a:t>
            </a:r>
            <a:r>
              <a:rPr lang="en-US" sz="2800" dirty="0">
                <a:effectLst>
                  <a:outerShdw blurRad="38100" dist="38100" dir="2700000" algn="tl">
                    <a:srgbClr val="000000">
                      <a:alpha val="43137"/>
                    </a:srgbClr>
                  </a:outerShdw>
                </a:effectLst>
                <a:latin typeface="Calibri" panose="020F0502020204030204" pitchFamily="34" charset="0"/>
              </a:rPr>
              <a:t> for county supervisor. This resulted in my having to endure a somewhat long-winded </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rPr>
              <a:t>run</a:t>
            </a:r>
            <a:r>
              <a:rPr lang="en-US" sz="2800" dirty="0">
                <a:effectLst>
                  <a:outerShdw blurRad="38100" dist="38100" dir="2700000" algn="tl">
                    <a:srgbClr val="000000">
                      <a:alpha val="43137"/>
                    </a:srgbClr>
                  </a:outerShdw>
                </a:effectLst>
                <a:latin typeface="Calibri" panose="020F0502020204030204" pitchFamily="34" charset="0"/>
              </a:rPr>
              <a:t>down on how his campaign was </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rPr>
              <a:t>running</a:t>
            </a:r>
            <a:r>
              <a:rPr lang="en-US" sz="2800" dirty="0">
                <a:effectLst>
                  <a:outerShdw blurRad="38100" dist="38100" dir="2700000" algn="tl">
                    <a:srgbClr val="000000">
                      <a:alpha val="43137"/>
                    </a:srgbClr>
                  </a:outerShdw>
                </a:effectLst>
                <a:latin typeface="Calibri" panose="020F0502020204030204" pitchFamily="34" charset="0"/>
              </a:rPr>
              <a:t>. Finally, fearing that my car would </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rPr>
              <a:t>run</a:t>
            </a:r>
            <a:r>
              <a:rPr lang="en-US" sz="2800" dirty="0">
                <a:effectLst>
                  <a:outerShdw blurRad="38100" dist="38100" dir="2700000" algn="tl">
                    <a:srgbClr val="000000">
                      <a:alpha val="43137"/>
                    </a:srgbClr>
                  </a:outerShdw>
                </a:effectLst>
                <a:latin typeface="Calibri" panose="020F0502020204030204" pitchFamily="34" charset="0"/>
              </a:rPr>
              <a:t> out of gas, I </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rPr>
              <a:t>ran</a:t>
            </a:r>
            <a:r>
              <a:rPr lang="en-US" sz="2800" dirty="0">
                <a:effectLst>
                  <a:outerShdw blurRad="38100" dist="38100" dir="2700000" algn="tl">
                    <a:srgbClr val="000000">
                      <a:alpha val="43137"/>
                    </a:srgbClr>
                  </a:outerShdw>
                </a:effectLst>
                <a:latin typeface="Calibri" panose="020F0502020204030204" pitchFamily="34" charset="0"/>
              </a:rPr>
              <a:t> with great haste out to the parking lot and returned home with the car surely </a:t>
            </a:r>
            <a:r>
              <a:rPr lang="en-US" sz="2800" b="1" i="1" u="sng" dirty="0">
                <a:solidFill>
                  <a:srgbClr val="FFFFCC"/>
                </a:solidFill>
                <a:effectLst>
                  <a:outerShdw blurRad="38100" dist="38100" dir="2700000" algn="tl">
                    <a:srgbClr val="000000">
                      <a:alpha val="43137"/>
                    </a:srgbClr>
                  </a:outerShdw>
                </a:effectLst>
                <a:latin typeface="Calibri" panose="020F0502020204030204" pitchFamily="34" charset="0"/>
              </a:rPr>
              <a:t>running</a:t>
            </a:r>
            <a:r>
              <a:rPr lang="en-US" sz="2800" dirty="0">
                <a:effectLst>
                  <a:outerShdw blurRad="38100" dist="38100" dir="2700000" algn="tl">
                    <a:srgbClr val="000000">
                      <a:alpha val="43137"/>
                    </a:srgbClr>
                  </a:outerShdw>
                </a:effectLst>
                <a:latin typeface="Calibri" panose="020F0502020204030204" pitchFamily="34" charset="0"/>
              </a:rPr>
              <a:t> only on fumes.</a:t>
            </a:r>
          </a:p>
        </p:txBody>
      </p:sp>
      <p:sp>
        <p:nvSpPr>
          <p:cNvPr id="72707" name="TextBox 4"/>
          <p:cNvSpPr txBox="1">
            <a:spLocks noChangeArrowheads="1"/>
          </p:cNvSpPr>
          <p:nvPr/>
        </p:nvSpPr>
        <p:spPr bwMode="auto">
          <a:xfrm>
            <a:off x="609600" y="228600"/>
            <a:ext cx="7924800" cy="1031051"/>
          </a:xfrm>
          <a:prstGeom prst="rect">
            <a:avLst/>
          </a:prstGeom>
          <a:noFill/>
          <a:ln w="9525">
            <a:noFill/>
            <a:miter lim="800000"/>
            <a:headEnd/>
            <a:tailEnd/>
          </a:ln>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George Gunn</a:t>
            </a:r>
          </a:p>
          <a:p>
            <a:pPr algn="ctr"/>
            <a:r>
              <a:rPr lang="en-US" sz="2000" dirty="0">
                <a:effectLst>
                  <a:outerShdw blurRad="38100" dist="38100" dir="2700000" algn="tl">
                    <a:srgbClr val="000000">
                      <a:alpha val="43137"/>
                    </a:srgbClr>
                  </a:outerShdw>
                </a:effectLst>
                <a:latin typeface="Calibri" panose="020F0502020204030204" pitchFamily="34" charset="0"/>
              </a:rPr>
              <a:t>John 14:1-3 – The Father’s House: Are We There Yet?, 30. www.pre-trib.org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Days of Creation</a:t>
            </a:r>
          </a:p>
        </p:txBody>
      </p:sp>
      <p:sp>
        <p:nvSpPr>
          <p:cNvPr id="19459" name="Rectangle 3"/>
          <p:cNvSpPr>
            <a:spLocks noGrp="1" noChangeArrowheads="1"/>
          </p:cNvSpPr>
          <p:nvPr>
            <p:ph idx="1"/>
          </p:nvPr>
        </p:nvSpPr>
        <p:spPr>
          <a:xfrm>
            <a:off x="228600" y="1828800"/>
            <a:ext cx="6400800" cy="3200400"/>
          </a:xfrm>
        </p:spPr>
        <p:txBody>
          <a:bodyPr/>
          <a:lstStyle/>
          <a:p>
            <a:pPr marL="461963" indent="-461963" algn="just" eaLnBrk="1" hangingPunct="1">
              <a:spcBef>
                <a:spcPts val="0"/>
              </a:spcBef>
              <a:spcAft>
                <a:spcPts val="2400"/>
              </a:spcAft>
              <a:defRPr/>
            </a:pPr>
            <a:r>
              <a:rPr lang="en-US" dirty="0"/>
              <a:t>Revelatory Days</a:t>
            </a:r>
          </a:p>
          <a:p>
            <a:pPr marL="461963" indent="-461963" algn="just" eaLnBrk="1" hangingPunct="1">
              <a:spcBef>
                <a:spcPts val="0"/>
              </a:spcBef>
              <a:spcAft>
                <a:spcPts val="2400"/>
              </a:spcAft>
              <a:defRPr/>
            </a:pPr>
            <a:r>
              <a:rPr lang="en-US" b="1" u="sng" dirty="0">
                <a:solidFill>
                  <a:srgbClr val="FFFFCC"/>
                </a:solidFill>
              </a:rPr>
              <a:t>Solar Non-consecutive Days</a:t>
            </a:r>
          </a:p>
          <a:p>
            <a:pPr marL="461963" indent="-461963" algn="just" eaLnBrk="1" hangingPunct="1">
              <a:spcBef>
                <a:spcPts val="0"/>
              </a:spcBef>
              <a:spcAft>
                <a:spcPts val="2400"/>
              </a:spcAft>
              <a:defRPr/>
            </a:pPr>
            <a:r>
              <a:rPr lang="en-US" dirty="0"/>
              <a:t>Day Age Theory</a:t>
            </a:r>
          </a:p>
          <a:p>
            <a:pPr marL="461963" indent="-461963" algn="just" eaLnBrk="1" hangingPunct="1">
              <a:spcBef>
                <a:spcPts val="0"/>
              </a:spcBef>
              <a:spcAft>
                <a:spcPts val="2400"/>
              </a:spcAft>
              <a:defRPr/>
            </a:pPr>
            <a:r>
              <a:rPr lang="en-US" dirty="0"/>
              <a:t>Solar And Consecutive Days</a:t>
            </a:r>
          </a:p>
        </p:txBody>
      </p:sp>
      <p:pic>
        <p:nvPicPr>
          <p:cNvPr id="2" name="Picture 1">
            <a:extLst>
              <a:ext uri="{FF2B5EF4-FFF2-40B4-BE49-F238E27FC236}">
                <a16:creationId xmlns:a16="http://schemas.microsoft.com/office/drawing/2014/main" id="{B8DF07E5-59B6-4599-8F8A-4553B2DB1387}"/>
              </a:ext>
            </a:extLst>
          </p:cNvPr>
          <p:cNvPicPr>
            <a:picLocks noChangeAspect="1"/>
          </p:cNvPicPr>
          <p:nvPr/>
        </p:nvPicPr>
        <p:blipFill>
          <a:blip r:embed="rId2"/>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3192197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5E1094-C4E0-436D-BBED-163310DAAACD}"/>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24539" y="0"/>
            <a:ext cx="9144000" cy="4114800"/>
          </a:xfrm>
        </p:spPr>
        <p:txBody>
          <a:bodyPr/>
          <a:lstStyle/>
          <a:p>
            <a:pPr marL="0" indent="0" algn="ctr">
              <a:spcBef>
                <a:spcPts val="0"/>
              </a:spcBef>
              <a:spcAft>
                <a:spcPts val="1200"/>
              </a:spcAft>
              <a:buNone/>
              <a:defRPr/>
            </a:pPr>
            <a:r>
              <a:rPr lang="en-US" sz="3600" dirty="0">
                <a:solidFill>
                  <a:schemeClr val="tx2"/>
                </a:solidFill>
                <a:ea typeface="+mj-ea"/>
                <a:cs typeface="+mj-cs"/>
              </a:rPr>
              <a:t>Solar Non-Consecutive Days?</a:t>
            </a:r>
          </a:p>
          <a:p>
            <a:pPr marL="0" indent="0" algn="ctr">
              <a:spcBef>
                <a:spcPts val="0"/>
              </a:spcBef>
              <a:spcAft>
                <a:spcPts val="1200"/>
              </a:spcAft>
              <a:buNone/>
              <a:defRPr/>
            </a:pPr>
            <a:r>
              <a:rPr lang="en-US" sz="3600" dirty="0">
                <a:solidFill>
                  <a:schemeClr val="tx2"/>
                </a:solidFill>
                <a:ea typeface="+mj-ea"/>
                <a:cs typeface="+mj-cs"/>
              </a:rPr>
              <a:t>Exodus 20:8-11</a:t>
            </a:r>
          </a:p>
          <a:p>
            <a:pPr marL="0" indent="0" algn="just">
              <a:spcBef>
                <a:spcPts val="0"/>
              </a:spcBef>
              <a:spcAft>
                <a:spcPts val="1200"/>
              </a:spcAft>
              <a:buNone/>
              <a:defRPr/>
            </a:pPr>
            <a:r>
              <a:rPr lang="en-US" sz="2800" baseline="30000" dirty="0">
                <a:effectLst/>
              </a:rPr>
              <a:t>8</a:t>
            </a:r>
            <a:r>
              <a:rPr lang="en-US" sz="2800" dirty="0"/>
              <a:t> “Remember the sabbath day, to keep it holy. </a:t>
            </a:r>
            <a:r>
              <a:rPr lang="en-US" sz="2800" baseline="30000" dirty="0">
                <a:effectLst/>
              </a:rPr>
              <a:t>9</a:t>
            </a:r>
            <a:r>
              <a:rPr lang="en-US" sz="2800" dirty="0"/>
              <a:t> Six days you shall labor and do all your work, </a:t>
            </a:r>
            <a:r>
              <a:rPr lang="en-US" sz="2800" baseline="30000" dirty="0">
                <a:effectLst/>
              </a:rPr>
              <a:t>10</a:t>
            </a:r>
            <a:r>
              <a:rPr lang="en-US" sz="2800" dirty="0"/>
              <a:t> but the seventh day is a sabbath of the Lord your God; in it you shall not do any work, you or your son or your daughter, your male or your female servant or your cattle or your sojourner who stays with you. </a:t>
            </a:r>
            <a:r>
              <a:rPr lang="en-US" sz="2800" baseline="30000" dirty="0">
                <a:effectLst/>
              </a:rPr>
              <a:t>11</a:t>
            </a:r>
            <a:r>
              <a:rPr lang="en-US" sz="2800" dirty="0"/>
              <a:t> For in six days the Lord made the heavens and the earth, the sea and all that is in them, and rested on the seventh day; therefore the Lord blessed the sabbath day and made it holy. </a:t>
            </a:r>
          </a:p>
        </p:txBody>
      </p:sp>
    </p:spTree>
    <p:extLst>
      <p:ext uri="{BB962C8B-B14F-4D97-AF65-F5344CB8AC3E}">
        <p14:creationId xmlns:p14="http://schemas.microsoft.com/office/powerpoint/2010/main" val="2516200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a:spcBef>
                <a:spcPts val="0"/>
              </a:spcBef>
              <a:spcAft>
                <a:spcPts val="1200"/>
              </a:spcAft>
              <a:buNone/>
              <a:defRPr/>
            </a:pPr>
            <a:r>
              <a:rPr lang="en-US" sz="3600" dirty="0">
                <a:solidFill>
                  <a:schemeClr val="tx2"/>
                </a:solidFill>
                <a:ea typeface="+mj-ea"/>
                <a:cs typeface="+mj-cs"/>
              </a:rPr>
              <a:t>Solar Non-Consecutive Days?</a:t>
            </a:r>
          </a:p>
          <a:p>
            <a:pPr marL="0" indent="0" algn="ctr">
              <a:spcBef>
                <a:spcPts val="0"/>
              </a:spcBef>
              <a:spcAft>
                <a:spcPts val="1200"/>
              </a:spcAft>
              <a:buNone/>
              <a:defRPr/>
            </a:pPr>
            <a:r>
              <a:rPr lang="en-US" sz="3600" dirty="0">
                <a:solidFill>
                  <a:schemeClr val="tx2"/>
                </a:solidFill>
                <a:ea typeface="+mj-ea"/>
                <a:cs typeface="+mj-cs"/>
              </a:rPr>
              <a:t>Exodus 31:15-17</a:t>
            </a:r>
          </a:p>
          <a:p>
            <a:pPr marL="0" indent="0" algn="just">
              <a:spcBef>
                <a:spcPts val="0"/>
              </a:spcBef>
              <a:buNone/>
            </a:pPr>
            <a:r>
              <a:rPr lang="en-US" sz="2750" baseline="30000" dirty="0">
                <a:effectLst/>
              </a:rPr>
              <a:t>15</a:t>
            </a:r>
            <a:r>
              <a:rPr lang="en-US" sz="2750" dirty="0">
                <a:effectLst/>
              </a:rPr>
              <a:t> ‘For six days work may be done, but on the seventh day there is a sabbath of complete rest, holy to the </a:t>
            </a:r>
            <a:r>
              <a:rPr lang="en-US" sz="2750" cap="small" dirty="0">
                <a:effectLst/>
              </a:rPr>
              <a:t>Lord</a:t>
            </a:r>
            <a:r>
              <a:rPr lang="en-US" sz="2750" dirty="0">
                <a:effectLst/>
              </a:rPr>
              <a:t>; whoever does any work on the sabbath day shall surely be put to death. </a:t>
            </a:r>
            <a:r>
              <a:rPr lang="en-US" sz="2750" baseline="30000" dirty="0">
                <a:effectLst/>
              </a:rPr>
              <a:t>16</a:t>
            </a:r>
            <a:r>
              <a:rPr lang="en-US" sz="2750" dirty="0">
                <a:effectLst/>
              </a:rPr>
              <a:t> ‘So the sons of Israel shall observe the sabbath, to celebrate the sabbath throughout their generations as a perpetual covenant.’ </a:t>
            </a:r>
            <a:r>
              <a:rPr lang="en-US" sz="2750" baseline="30000" dirty="0">
                <a:effectLst/>
              </a:rPr>
              <a:t>17</a:t>
            </a:r>
            <a:r>
              <a:rPr lang="en-US" sz="2750" dirty="0">
                <a:effectLst/>
              </a:rPr>
              <a:t> “It is a sign between Me and the sons of Israel forever; for in six days the </a:t>
            </a:r>
            <a:r>
              <a:rPr lang="en-US" sz="2750" cap="small" dirty="0">
                <a:effectLst/>
              </a:rPr>
              <a:t>Lord</a:t>
            </a:r>
            <a:r>
              <a:rPr lang="en-US" sz="2750" dirty="0">
                <a:effectLst/>
              </a:rPr>
              <a:t> made heaven and earth, but on the seventh day He ceased </a:t>
            </a:r>
            <a:r>
              <a:rPr lang="en-US" sz="2750" i="1" dirty="0">
                <a:effectLst/>
              </a:rPr>
              <a:t>from labor,</a:t>
            </a:r>
            <a:r>
              <a:rPr lang="en-US" sz="2750" dirty="0">
                <a:effectLst/>
              </a:rPr>
              <a:t> and was refreshed.” </a:t>
            </a:r>
          </a:p>
        </p:txBody>
      </p:sp>
    </p:spTree>
    <p:extLst>
      <p:ext uri="{BB962C8B-B14F-4D97-AF65-F5344CB8AC3E}">
        <p14:creationId xmlns:p14="http://schemas.microsoft.com/office/powerpoint/2010/main" val="1884193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228600"/>
            <a:ext cx="7772400" cy="685800"/>
          </a:xfrm>
        </p:spPr>
        <p:txBody>
          <a:bodyPr/>
          <a:lstStyle/>
          <a:p>
            <a:pPr algn="ctr" eaLnBrk="1" hangingPunct="1"/>
            <a:r>
              <a:rPr lang="en-US" sz="3600" dirty="0"/>
              <a:t>Days of Creation</a:t>
            </a:r>
          </a:p>
        </p:txBody>
      </p:sp>
      <p:sp>
        <p:nvSpPr>
          <p:cNvPr id="19459" name="Rectangle 3"/>
          <p:cNvSpPr>
            <a:spLocks noGrp="1" noChangeArrowheads="1"/>
          </p:cNvSpPr>
          <p:nvPr>
            <p:ph idx="1"/>
          </p:nvPr>
        </p:nvSpPr>
        <p:spPr>
          <a:xfrm>
            <a:off x="228600" y="1828800"/>
            <a:ext cx="6400800" cy="3200400"/>
          </a:xfrm>
        </p:spPr>
        <p:txBody>
          <a:bodyPr/>
          <a:lstStyle/>
          <a:p>
            <a:pPr marL="461963" indent="-461963" algn="just" eaLnBrk="1" hangingPunct="1">
              <a:spcBef>
                <a:spcPts val="0"/>
              </a:spcBef>
              <a:spcAft>
                <a:spcPts val="2400"/>
              </a:spcAft>
              <a:defRPr/>
            </a:pPr>
            <a:r>
              <a:rPr lang="en-US" dirty="0"/>
              <a:t>Revelatory Days</a:t>
            </a:r>
          </a:p>
          <a:p>
            <a:pPr marL="461963" indent="-461963" algn="just" eaLnBrk="1" hangingPunct="1">
              <a:spcBef>
                <a:spcPts val="0"/>
              </a:spcBef>
              <a:spcAft>
                <a:spcPts val="2400"/>
              </a:spcAft>
              <a:defRPr/>
            </a:pPr>
            <a:r>
              <a:rPr lang="en-US" dirty="0"/>
              <a:t>Solar Non-consecutive Days</a:t>
            </a:r>
          </a:p>
          <a:p>
            <a:pPr marL="461963" indent="-461963" algn="just" eaLnBrk="1" hangingPunct="1">
              <a:spcBef>
                <a:spcPts val="0"/>
              </a:spcBef>
              <a:spcAft>
                <a:spcPts val="2400"/>
              </a:spcAft>
              <a:defRPr/>
            </a:pPr>
            <a:r>
              <a:rPr lang="en-US" b="1" u="sng" dirty="0">
                <a:solidFill>
                  <a:srgbClr val="FFFFCC"/>
                </a:solidFill>
              </a:rPr>
              <a:t>Day Age Theory</a:t>
            </a:r>
          </a:p>
          <a:p>
            <a:pPr marL="461963" indent="-461963" algn="just" eaLnBrk="1" hangingPunct="1">
              <a:spcBef>
                <a:spcPts val="0"/>
              </a:spcBef>
              <a:spcAft>
                <a:spcPts val="2400"/>
              </a:spcAft>
              <a:defRPr/>
            </a:pPr>
            <a:r>
              <a:rPr lang="en-US" dirty="0"/>
              <a:t>Solar And Consecutive Days</a:t>
            </a:r>
          </a:p>
        </p:txBody>
      </p:sp>
      <p:pic>
        <p:nvPicPr>
          <p:cNvPr id="2" name="Picture 1">
            <a:extLst>
              <a:ext uri="{FF2B5EF4-FFF2-40B4-BE49-F238E27FC236}">
                <a16:creationId xmlns:a16="http://schemas.microsoft.com/office/drawing/2014/main" id="{B8DF07E5-59B6-4599-8F8A-4553B2DB1387}"/>
              </a:ext>
            </a:extLst>
          </p:cNvPr>
          <p:cNvPicPr>
            <a:picLocks noChangeAspect="1"/>
          </p:cNvPicPr>
          <p:nvPr/>
        </p:nvPicPr>
        <p:blipFill>
          <a:blip r:embed="rId2"/>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3337552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Beginning of the Hebrew race (Gen. 12</a:t>
            </a:r>
            <a:r>
              <a:rPr lang="en-US" dirty="0">
                <a:cs typeface="Calibri" panose="020F0502020204030204" pitchFamily="34" charset="0"/>
              </a:rPr>
              <a:t>‒50)</a:t>
            </a:r>
            <a:endParaRPr lang="en-US" dirty="0"/>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5029200"/>
          </a:xfrm>
        </p:spPr>
        <p:txBody>
          <a:bodyPr/>
          <a:lstStyle/>
          <a:p>
            <a:pPr marL="0" indent="0" algn="ctr">
              <a:spcBef>
                <a:spcPts val="0"/>
              </a:spcBef>
              <a:spcAft>
                <a:spcPts val="1200"/>
              </a:spcAft>
              <a:buNone/>
              <a:defRPr/>
            </a:pPr>
            <a:r>
              <a:rPr lang="en-US" sz="3600" dirty="0">
                <a:solidFill>
                  <a:schemeClr val="tx2"/>
                </a:solidFill>
                <a:ea typeface="+mj-ea"/>
                <a:cs typeface="+mj-cs"/>
              </a:rPr>
              <a:t>Day Age?</a:t>
            </a:r>
          </a:p>
          <a:p>
            <a:pPr marL="0" indent="0" algn="ctr">
              <a:spcBef>
                <a:spcPts val="0"/>
              </a:spcBef>
              <a:spcAft>
                <a:spcPts val="1200"/>
              </a:spcAft>
              <a:buNone/>
              <a:defRPr/>
            </a:pPr>
            <a:r>
              <a:rPr lang="en-US" sz="3600" dirty="0">
                <a:solidFill>
                  <a:schemeClr val="tx2"/>
                </a:solidFill>
                <a:ea typeface="+mj-ea"/>
                <a:cs typeface="+mj-cs"/>
              </a:rPr>
              <a:t>2 Peter 3:8</a:t>
            </a:r>
          </a:p>
          <a:p>
            <a:pPr marL="0" marR="0" indent="0" algn="just">
              <a:spcBef>
                <a:spcPts val="0"/>
              </a:spcBef>
              <a:spcAft>
                <a:spcPts val="600"/>
              </a:spcAft>
              <a:buNone/>
            </a:pPr>
            <a:r>
              <a:rPr lang="en-US" dirty="0">
                <a:effectLst>
                  <a:outerShdw blurRad="38100" dist="38100" dir="2700000" algn="tl">
                    <a:srgbClr val="000000">
                      <a:alpha val="43137"/>
                    </a:srgbClr>
                  </a:outerShdw>
                </a:effectLst>
              </a:rPr>
              <a:t>But do not let this one </a:t>
            </a:r>
            <a:r>
              <a:rPr lang="en-US" i="1" dirty="0">
                <a:effectLst>
                  <a:outerShdw blurRad="38100" dist="38100" dir="2700000" algn="tl">
                    <a:srgbClr val="000000">
                      <a:alpha val="43137"/>
                    </a:srgbClr>
                  </a:outerShdw>
                </a:effectLst>
              </a:rPr>
              <a:t>fact</a:t>
            </a:r>
            <a:r>
              <a:rPr lang="en-US" dirty="0">
                <a:effectLst>
                  <a:outerShdw blurRad="38100" dist="38100" dir="2700000" algn="tl">
                    <a:srgbClr val="000000">
                      <a:alpha val="43137"/>
                    </a:srgbClr>
                  </a:outerShdw>
                </a:effectLst>
              </a:rPr>
              <a:t> escape your notice, beloved, that with the Lord one day is like a thousand years, and a thousand years like one day.</a:t>
            </a:r>
          </a:p>
          <a:p>
            <a:pPr marL="0" indent="0" algn="ctr">
              <a:spcBef>
                <a:spcPts val="0"/>
              </a:spcBef>
              <a:spcAft>
                <a:spcPts val="1200"/>
              </a:spcAft>
              <a:buNone/>
              <a:defRPr/>
            </a:pPr>
            <a:r>
              <a:rPr lang="en-US" dirty="0">
                <a:effectLst>
                  <a:outerShdw blurRad="38100" dist="38100" dir="2700000" algn="tl">
                    <a:srgbClr val="000000">
                      <a:alpha val="43137"/>
                    </a:srgbClr>
                  </a:outerShdw>
                </a:effectLst>
              </a:rPr>
              <a:t> </a:t>
            </a:r>
            <a:r>
              <a:rPr lang="en-US" sz="3600" dirty="0">
                <a:solidFill>
                  <a:schemeClr val="tx2"/>
                </a:solidFill>
              </a:rPr>
              <a:t>Genesis 2:4?</a:t>
            </a:r>
          </a:p>
          <a:p>
            <a:pPr marL="0" marR="0" indent="0" algn="just">
              <a:spcBef>
                <a:spcPts val="0"/>
              </a:spcBef>
              <a:spcAft>
                <a:spcPts val="0"/>
              </a:spcAft>
              <a:buNone/>
            </a:pPr>
            <a:r>
              <a:rPr lang="en-US" dirty="0">
                <a:effectLst>
                  <a:outerShdw blurRad="38100" dist="38100" dir="2700000" algn="tl">
                    <a:srgbClr val="000000">
                      <a:alpha val="43137"/>
                    </a:srgbClr>
                  </a:outerShdw>
                </a:effectLst>
              </a:rPr>
              <a:t>This is the account of the heavens and the earth when they were created, in </a:t>
            </a:r>
            <a:r>
              <a:rPr lang="en-US" b="1" u="sng" dirty="0">
                <a:solidFill>
                  <a:srgbClr val="FFFFCC"/>
                </a:solidFill>
                <a:effectLst>
                  <a:outerShdw blurRad="38100" dist="38100" dir="2700000" algn="tl">
                    <a:srgbClr val="000000">
                      <a:alpha val="43137"/>
                    </a:srgbClr>
                  </a:outerShdw>
                </a:effectLst>
              </a:rPr>
              <a:t>the day</a:t>
            </a:r>
            <a:r>
              <a:rPr lang="en-US" dirty="0">
                <a:effectLst>
                  <a:outerShdw blurRad="38100" dist="38100" dir="2700000" algn="tl">
                    <a:srgbClr val="000000">
                      <a:alpha val="43137"/>
                    </a:srgbClr>
                  </a:outerShdw>
                </a:effectLst>
              </a:rPr>
              <a:t> that the LORD God made earth and heaven.</a:t>
            </a:r>
          </a:p>
        </p:txBody>
      </p:sp>
    </p:spTree>
    <p:extLst>
      <p:ext uri="{BB962C8B-B14F-4D97-AF65-F5344CB8AC3E}">
        <p14:creationId xmlns:p14="http://schemas.microsoft.com/office/powerpoint/2010/main" val="437269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752600" y="6096000"/>
            <a:ext cx="5638800" cy="685800"/>
          </a:xfrm>
        </p:spPr>
        <p:txBody>
          <a:bodyPr/>
          <a:lstStyle/>
          <a:p>
            <a:pPr algn="ctr" eaLnBrk="1" hangingPunct="1">
              <a:defRPr/>
            </a:pPr>
            <a:r>
              <a:rPr lang="en-US" sz="2000" kern="1200" dirty="0">
                <a:solidFill>
                  <a:schemeClr val="tx1"/>
                </a:solidFill>
                <a:ea typeface="+mn-ea"/>
                <a:cs typeface="Arial" panose="020B0604020202020204" pitchFamily="34" charset="0"/>
              </a:rPr>
              <a:t>Ken Ham et al, </a:t>
            </a:r>
            <a:r>
              <a:rPr lang="en-US" sz="2000" i="1" kern="1200" dirty="0">
                <a:solidFill>
                  <a:schemeClr val="tx1"/>
                </a:solidFill>
                <a:ea typeface="+mn-ea"/>
                <a:cs typeface="Arial" panose="020B0604020202020204" pitchFamily="34" charset="0"/>
              </a:rPr>
              <a:t>Answers in Genesis</a:t>
            </a:r>
            <a:r>
              <a:rPr lang="en-US" sz="2000" kern="1200" dirty="0">
                <a:solidFill>
                  <a:schemeClr val="tx1"/>
                </a:solidFill>
                <a:ea typeface="+mn-ea"/>
                <a:cs typeface="Arial" panose="020B0604020202020204" pitchFamily="34" charset="0"/>
              </a:rPr>
              <a:t>, rev ed. (Green Forest, AR: Master Books, 1990), 37-emphasis mine.</a:t>
            </a:r>
          </a:p>
        </p:txBody>
      </p:sp>
      <p:sp>
        <p:nvSpPr>
          <p:cNvPr id="24579" name="Rectangle 3"/>
          <p:cNvSpPr>
            <a:spLocks noGrp="1" noChangeArrowheads="1"/>
          </p:cNvSpPr>
          <p:nvPr>
            <p:ph idx="1"/>
          </p:nvPr>
        </p:nvSpPr>
        <p:spPr>
          <a:xfrm>
            <a:off x="685800" y="2632075"/>
            <a:ext cx="7772400" cy="1939925"/>
          </a:xfrm>
        </p:spPr>
        <p:txBody>
          <a:bodyPr/>
          <a:lstStyle/>
          <a:p>
            <a:pPr marL="0" indent="0" algn="just" eaLnBrk="1" hangingPunct="1">
              <a:buFont typeface="Wingdings" pitchFamily="2" charset="2"/>
              <a:buNone/>
              <a:defRPr/>
            </a:pPr>
            <a:r>
              <a:rPr lang="en-US" sz="3600" dirty="0">
                <a:cs typeface="Calibri" panose="020F0502020204030204" pitchFamily="34" charset="0"/>
              </a:rPr>
              <a:t>“Back in my father’s </a:t>
            </a:r>
            <a:r>
              <a:rPr lang="en-US" sz="3600" b="1" u="sng" dirty="0">
                <a:solidFill>
                  <a:srgbClr val="FFFFCC"/>
                </a:solidFill>
                <a:cs typeface="Calibri" panose="020F0502020204030204" pitchFamily="34" charset="0"/>
              </a:rPr>
              <a:t>day</a:t>
            </a:r>
            <a:r>
              <a:rPr lang="en-US" sz="3600" dirty="0">
                <a:cs typeface="Calibri" panose="020F0502020204030204" pitchFamily="34" charset="0"/>
              </a:rPr>
              <a:t>, it took ten </a:t>
            </a:r>
            <a:r>
              <a:rPr lang="en-US" sz="3600" b="1" u="sng" dirty="0">
                <a:solidFill>
                  <a:srgbClr val="FFFFCC"/>
                </a:solidFill>
                <a:cs typeface="Calibri" panose="020F0502020204030204" pitchFamily="34" charset="0"/>
              </a:rPr>
              <a:t>days</a:t>
            </a:r>
            <a:r>
              <a:rPr lang="en-US" sz="3600" dirty="0">
                <a:cs typeface="Calibri" panose="020F0502020204030204" pitchFamily="34" charset="0"/>
              </a:rPr>
              <a:t> to drive across the Australian outback during the </a:t>
            </a:r>
            <a:r>
              <a:rPr lang="en-US" sz="3600" b="1" u="sng" dirty="0">
                <a:solidFill>
                  <a:srgbClr val="FFFFCC"/>
                </a:solidFill>
                <a:cs typeface="Calibri" panose="020F0502020204030204" pitchFamily="34" charset="0"/>
              </a:rPr>
              <a:t>day</a:t>
            </a:r>
            <a:r>
              <a:rPr lang="en-US" sz="3600" dirty="0">
                <a:cs typeface="Calibri" panose="020F0502020204030204" pitchFamily="34" charset="0"/>
              </a:rPr>
              <a:t>.”</a:t>
            </a:r>
            <a:endParaRPr lang="en-US" sz="3600" dirty="0"/>
          </a:p>
        </p:txBody>
      </p:sp>
      <p:pic>
        <p:nvPicPr>
          <p:cNvPr id="3" name="Picture 2">
            <a:extLst>
              <a:ext uri="{FF2B5EF4-FFF2-40B4-BE49-F238E27FC236}">
                <a16:creationId xmlns:a16="http://schemas.microsoft.com/office/drawing/2014/main" id="{9B7A3846-8FB5-445E-B6D1-A1BAF0817105}"/>
              </a:ext>
            </a:extLst>
          </p:cNvPr>
          <p:cNvPicPr>
            <a:picLocks noChangeAspect="1"/>
          </p:cNvPicPr>
          <p:nvPr/>
        </p:nvPicPr>
        <p:blipFill>
          <a:blip r:embed="rId2"/>
          <a:stretch>
            <a:fillRect/>
          </a:stretch>
        </p:blipFill>
        <p:spPr>
          <a:xfrm>
            <a:off x="3499011" y="228600"/>
            <a:ext cx="2145978" cy="182895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3"/>
          <p:cNvSpPr>
            <a:spLocks noChangeArrowheads="1"/>
          </p:cNvSpPr>
          <p:nvPr/>
        </p:nvSpPr>
        <p:spPr bwMode="auto">
          <a:xfrm>
            <a:off x="0" y="1600200"/>
            <a:ext cx="9144000" cy="4401205"/>
          </a:xfrm>
          <a:prstGeom prst="rect">
            <a:avLst/>
          </a:prstGeom>
          <a:noFill/>
          <a:ln w="9525">
            <a:noFill/>
            <a:miter lim="800000"/>
            <a:headEnd/>
            <a:tailEnd/>
          </a:ln>
        </p:spPr>
        <p:txBody>
          <a:bodyPr wrap="square">
            <a:spAutoFit/>
          </a:bodyPr>
          <a:lstStyle/>
          <a:p>
            <a:pPr algn="just"/>
            <a:r>
              <a:rPr lang="en-US" sz="2800" dirty="0">
                <a:latin typeface="Calibri" panose="020F0502020204030204" pitchFamily="34" charset="0"/>
              </a:rPr>
              <a:t>I </a:t>
            </a:r>
            <a:r>
              <a:rPr lang="en-US" sz="2800" b="1" i="1" u="sng" dirty="0">
                <a:solidFill>
                  <a:srgbClr val="FFFFCC"/>
                </a:solidFill>
                <a:latin typeface="Calibri" panose="020F0502020204030204" pitchFamily="34" charset="0"/>
              </a:rPr>
              <a:t>ran</a:t>
            </a:r>
            <a:r>
              <a:rPr lang="en-US" sz="2800" dirty="0">
                <a:latin typeface="Calibri" panose="020F0502020204030204" pitchFamily="34" charset="0"/>
              </a:rPr>
              <a:t> out of ingredients for the salad, so I decided to make a quick </a:t>
            </a:r>
            <a:r>
              <a:rPr lang="en-US" sz="2800" b="1" i="1" u="sng" dirty="0">
                <a:solidFill>
                  <a:srgbClr val="FFFFCC"/>
                </a:solidFill>
                <a:latin typeface="Calibri" panose="020F0502020204030204" pitchFamily="34" charset="0"/>
              </a:rPr>
              <a:t>run</a:t>
            </a:r>
            <a:r>
              <a:rPr lang="en-US" sz="2800" dirty="0">
                <a:latin typeface="Calibri" panose="020F0502020204030204" pitchFamily="34" charset="0"/>
              </a:rPr>
              <a:t> down to the store. While at the store, I left the car engine </a:t>
            </a:r>
            <a:r>
              <a:rPr lang="en-US" sz="2800" b="1" i="1" u="sng" dirty="0">
                <a:solidFill>
                  <a:srgbClr val="FFFFCC"/>
                </a:solidFill>
                <a:latin typeface="Calibri" panose="020F0502020204030204" pitchFamily="34" charset="0"/>
              </a:rPr>
              <a:t>running</a:t>
            </a:r>
            <a:r>
              <a:rPr lang="en-US" sz="2800" dirty="0">
                <a:latin typeface="Calibri" panose="020F0502020204030204" pitchFamily="34" charset="0"/>
              </a:rPr>
              <a:t> while I made my purchase, thinking that I would be right out again. However, while I was in the store, I </a:t>
            </a:r>
            <a:r>
              <a:rPr lang="en-US" sz="2800" b="1" i="1" u="sng" dirty="0">
                <a:solidFill>
                  <a:srgbClr val="FFFFCC"/>
                </a:solidFill>
                <a:latin typeface="Calibri" panose="020F0502020204030204" pitchFamily="34" charset="0"/>
              </a:rPr>
              <a:t>ran</a:t>
            </a:r>
            <a:r>
              <a:rPr lang="en-US" sz="2800" dirty="0">
                <a:latin typeface="Calibri" panose="020F0502020204030204" pitchFamily="34" charset="0"/>
              </a:rPr>
              <a:t> into my good friend Edward who was </a:t>
            </a:r>
            <a:r>
              <a:rPr lang="en-US" sz="2800" b="1" i="1" u="sng" dirty="0">
                <a:solidFill>
                  <a:srgbClr val="FFFFCC"/>
                </a:solidFill>
                <a:latin typeface="Calibri" panose="020F0502020204030204" pitchFamily="34" charset="0"/>
              </a:rPr>
              <a:t>running</a:t>
            </a:r>
            <a:r>
              <a:rPr lang="en-US" sz="2800" dirty="0">
                <a:latin typeface="Calibri" panose="020F0502020204030204" pitchFamily="34" charset="0"/>
              </a:rPr>
              <a:t> for county supervisor. This resulted in my having to endure a somewhat long-winded </a:t>
            </a:r>
            <a:r>
              <a:rPr lang="en-US" sz="2800" b="1" i="1" u="sng" dirty="0">
                <a:solidFill>
                  <a:srgbClr val="FFFFCC"/>
                </a:solidFill>
                <a:latin typeface="Calibri" panose="020F0502020204030204" pitchFamily="34" charset="0"/>
              </a:rPr>
              <a:t>run</a:t>
            </a:r>
            <a:r>
              <a:rPr lang="en-US" sz="2800" b="1" i="1" dirty="0">
                <a:solidFill>
                  <a:srgbClr val="FFFFCC"/>
                </a:solidFill>
                <a:latin typeface="Calibri" panose="020F0502020204030204" pitchFamily="34" charset="0"/>
              </a:rPr>
              <a:t> </a:t>
            </a:r>
            <a:r>
              <a:rPr lang="en-US" sz="2800" dirty="0">
                <a:latin typeface="Calibri" panose="020F0502020204030204" pitchFamily="34" charset="0"/>
              </a:rPr>
              <a:t>down on how his campaign was </a:t>
            </a:r>
            <a:r>
              <a:rPr lang="en-US" sz="2800" b="1" i="1" u="sng" dirty="0">
                <a:solidFill>
                  <a:srgbClr val="FFFFCC"/>
                </a:solidFill>
                <a:latin typeface="Calibri" panose="020F0502020204030204" pitchFamily="34" charset="0"/>
              </a:rPr>
              <a:t>running</a:t>
            </a:r>
            <a:r>
              <a:rPr lang="en-US" sz="2800" dirty="0">
                <a:latin typeface="Calibri" panose="020F0502020204030204" pitchFamily="34" charset="0"/>
              </a:rPr>
              <a:t>. Finally, fearing that my car would </a:t>
            </a:r>
            <a:r>
              <a:rPr lang="en-US" sz="2800" b="1" i="1" u="sng" dirty="0">
                <a:solidFill>
                  <a:srgbClr val="FFFFCC"/>
                </a:solidFill>
                <a:latin typeface="Calibri" panose="020F0502020204030204" pitchFamily="34" charset="0"/>
              </a:rPr>
              <a:t>run</a:t>
            </a:r>
            <a:r>
              <a:rPr lang="en-US" sz="2800" dirty="0">
                <a:latin typeface="Calibri" panose="020F0502020204030204" pitchFamily="34" charset="0"/>
              </a:rPr>
              <a:t> out of gas, I </a:t>
            </a:r>
            <a:r>
              <a:rPr lang="en-US" sz="2800" b="1" i="1" u="sng" dirty="0">
                <a:solidFill>
                  <a:srgbClr val="FFFFCC"/>
                </a:solidFill>
                <a:latin typeface="Calibri" panose="020F0502020204030204" pitchFamily="34" charset="0"/>
              </a:rPr>
              <a:t>ran</a:t>
            </a:r>
            <a:r>
              <a:rPr lang="en-US" sz="2800" dirty="0">
                <a:latin typeface="Calibri" panose="020F0502020204030204" pitchFamily="34" charset="0"/>
              </a:rPr>
              <a:t> with great haste out to the parking lot and returned home with the car surely </a:t>
            </a:r>
            <a:r>
              <a:rPr lang="en-US" sz="2800" b="1" i="1" u="sng" dirty="0">
                <a:solidFill>
                  <a:srgbClr val="FFFFCC"/>
                </a:solidFill>
                <a:latin typeface="Calibri" panose="020F0502020204030204" pitchFamily="34" charset="0"/>
              </a:rPr>
              <a:t>running</a:t>
            </a:r>
            <a:r>
              <a:rPr lang="en-US" sz="2800" dirty="0">
                <a:latin typeface="Calibri" panose="020F0502020204030204" pitchFamily="34" charset="0"/>
              </a:rPr>
              <a:t> only on fumes.</a:t>
            </a:r>
          </a:p>
        </p:txBody>
      </p:sp>
      <p:sp>
        <p:nvSpPr>
          <p:cNvPr id="81923" name="TextBox 4"/>
          <p:cNvSpPr txBox="1">
            <a:spLocks noChangeArrowheads="1"/>
          </p:cNvSpPr>
          <p:nvPr/>
        </p:nvSpPr>
        <p:spPr bwMode="auto">
          <a:xfrm>
            <a:off x="685800" y="228600"/>
            <a:ext cx="7772400" cy="1031051"/>
          </a:xfrm>
          <a:prstGeom prst="rect">
            <a:avLst/>
          </a:prstGeom>
          <a:noFill/>
          <a:ln w="9525">
            <a:noFill/>
            <a:miter lim="800000"/>
            <a:headEnd/>
            <a:tailEnd/>
          </a:ln>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George Gunn</a:t>
            </a:r>
          </a:p>
          <a:p>
            <a:pPr algn="ctr"/>
            <a:r>
              <a:rPr lang="en-US" sz="2000" dirty="0">
                <a:latin typeface="Calibri" panose="020F0502020204030204" pitchFamily="34" charset="0"/>
              </a:rPr>
              <a:t>John 14:1-3-The Father’s House: Are We There Yet?, 30. www.pre-trib.org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228600"/>
            <a:ext cx="7772400" cy="685800"/>
          </a:xfrm>
        </p:spPr>
        <p:txBody>
          <a:bodyPr/>
          <a:lstStyle/>
          <a:p>
            <a:pPr algn="ctr" eaLnBrk="1" hangingPunct="1">
              <a:spcAft>
                <a:spcPts val="600"/>
              </a:spcAft>
            </a:pPr>
            <a:r>
              <a:rPr lang="en-US" sz="3600" kern="1200" dirty="0">
                <a:effectLst>
                  <a:outerShdw blurRad="38100" dist="38100" dir="2700000" algn="tl">
                    <a:srgbClr val="000000">
                      <a:alpha val="43137"/>
                    </a:srgbClr>
                  </a:outerShdw>
                </a:effectLst>
              </a:rPr>
              <a:t>Alternative Ways of Describing Ages</a:t>
            </a:r>
          </a:p>
        </p:txBody>
      </p:sp>
      <p:sp>
        <p:nvSpPr>
          <p:cNvPr id="25603" name="Rectangle 3"/>
          <p:cNvSpPr>
            <a:spLocks noGrp="1" noChangeArrowheads="1"/>
          </p:cNvSpPr>
          <p:nvPr>
            <p:ph idx="1"/>
          </p:nvPr>
        </p:nvSpPr>
        <p:spPr>
          <a:xfrm>
            <a:off x="304800" y="2133600"/>
            <a:ext cx="4953000" cy="2590800"/>
          </a:xfrm>
        </p:spPr>
        <p:txBody>
          <a:bodyPr/>
          <a:lstStyle/>
          <a:p>
            <a:pPr marL="461963" indent="-461963" algn="just" eaLnBrk="1" hangingPunct="1">
              <a:spcBef>
                <a:spcPts val="0"/>
              </a:spcBef>
              <a:spcAft>
                <a:spcPts val="2400"/>
              </a:spcAft>
              <a:defRPr/>
            </a:pPr>
            <a:r>
              <a:rPr lang="en-US" dirty="0"/>
              <a:t>Olam</a:t>
            </a:r>
          </a:p>
          <a:p>
            <a:pPr marL="461963" indent="-461963" algn="just" eaLnBrk="1" hangingPunct="1">
              <a:spcBef>
                <a:spcPts val="0"/>
              </a:spcBef>
              <a:spcAft>
                <a:spcPts val="2400"/>
              </a:spcAft>
              <a:defRPr/>
            </a:pPr>
            <a:r>
              <a:rPr lang="en-US" dirty="0"/>
              <a:t>Attached adjective “long” (</a:t>
            </a:r>
            <a:r>
              <a:rPr lang="en-US" dirty="0" err="1"/>
              <a:t>rab</a:t>
            </a:r>
            <a:r>
              <a:rPr lang="en-US" dirty="0"/>
              <a:t>) to the word “day” (</a:t>
            </a:r>
            <a:r>
              <a:rPr lang="en-US" dirty="0" err="1"/>
              <a:t>yom</a:t>
            </a:r>
            <a:r>
              <a:rPr lang="en-US" dirty="0"/>
              <a:t>)</a:t>
            </a:r>
          </a:p>
        </p:txBody>
      </p:sp>
      <p:pic>
        <p:nvPicPr>
          <p:cNvPr id="2" name="Picture 1">
            <a:extLst>
              <a:ext uri="{FF2B5EF4-FFF2-40B4-BE49-F238E27FC236}">
                <a16:creationId xmlns:a16="http://schemas.microsoft.com/office/drawing/2014/main" id="{48BD51A3-783B-4A73-AB12-AC7867A7EAFB}"/>
              </a:ext>
            </a:extLst>
          </p:cNvPr>
          <p:cNvPicPr>
            <a:picLocks noChangeAspect="1"/>
          </p:cNvPicPr>
          <p:nvPr/>
        </p:nvPicPr>
        <p:blipFill>
          <a:blip r:embed="rId2"/>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1327521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228600"/>
            <a:ext cx="7772400" cy="685800"/>
          </a:xfrm>
        </p:spPr>
        <p:txBody>
          <a:bodyPr/>
          <a:lstStyle/>
          <a:p>
            <a:pPr algn="ctr" eaLnBrk="1" hangingPunct="1">
              <a:spcAft>
                <a:spcPts val="600"/>
              </a:spcAft>
            </a:pPr>
            <a:r>
              <a:rPr lang="en-US" sz="3600" kern="1200" dirty="0">
                <a:effectLst>
                  <a:outerShdw blurRad="38100" dist="38100" dir="2700000" algn="tl">
                    <a:srgbClr val="000000">
                      <a:alpha val="43137"/>
                    </a:srgbClr>
                  </a:outerShdw>
                </a:effectLst>
              </a:rPr>
              <a:t>Alternative Ways of Describing Ages</a:t>
            </a:r>
          </a:p>
        </p:txBody>
      </p:sp>
      <p:sp>
        <p:nvSpPr>
          <p:cNvPr id="25603" name="Rectangle 3"/>
          <p:cNvSpPr>
            <a:spLocks noGrp="1" noChangeArrowheads="1"/>
          </p:cNvSpPr>
          <p:nvPr>
            <p:ph idx="1"/>
          </p:nvPr>
        </p:nvSpPr>
        <p:spPr>
          <a:xfrm>
            <a:off x="304800" y="2133600"/>
            <a:ext cx="4953000" cy="2590800"/>
          </a:xfrm>
        </p:spPr>
        <p:txBody>
          <a:bodyPr/>
          <a:lstStyle/>
          <a:p>
            <a:pPr marL="461963" indent="-461963" algn="just" eaLnBrk="1" hangingPunct="1">
              <a:spcBef>
                <a:spcPts val="0"/>
              </a:spcBef>
              <a:spcAft>
                <a:spcPts val="2400"/>
              </a:spcAft>
              <a:defRPr/>
            </a:pPr>
            <a:r>
              <a:rPr lang="en-US" b="1" u="sng" dirty="0">
                <a:solidFill>
                  <a:srgbClr val="FFFFCC"/>
                </a:solidFill>
              </a:rPr>
              <a:t>Olam</a:t>
            </a:r>
          </a:p>
          <a:p>
            <a:pPr marL="461963" indent="-461963" algn="just" eaLnBrk="1" hangingPunct="1">
              <a:spcBef>
                <a:spcPts val="0"/>
              </a:spcBef>
              <a:spcAft>
                <a:spcPts val="2400"/>
              </a:spcAft>
              <a:defRPr/>
            </a:pPr>
            <a:r>
              <a:rPr lang="en-US" dirty="0"/>
              <a:t>Attached adjective “long” (</a:t>
            </a:r>
            <a:r>
              <a:rPr lang="en-US" dirty="0" err="1"/>
              <a:t>rab</a:t>
            </a:r>
            <a:r>
              <a:rPr lang="en-US" dirty="0"/>
              <a:t>) to the word “day” (</a:t>
            </a:r>
            <a:r>
              <a:rPr lang="en-US" dirty="0" err="1"/>
              <a:t>yom</a:t>
            </a:r>
            <a:r>
              <a:rPr lang="en-US" dirty="0"/>
              <a:t>)</a:t>
            </a:r>
          </a:p>
        </p:txBody>
      </p:sp>
      <p:pic>
        <p:nvPicPr>
          <p:cNvPr id="2" name="Picture 1">
            <a:extLst>
              <a:ext uri="{FF2B5EF4-FFF2-40B4-BE49-F238E27FC236}">
                <a16:creationId xmlns:a16="http://schemas.microsoft.com/office/drawing/2014/main" id="{48BD51A3-783B-4A73-AB12-AC7867A7EAFB}"/>
              </a:ext>
            </a:extLst>
          </p:cNvPr>
          <p:cNvPicPr>
            <a:picLocks noChangeAspect="1"/>
          </p:cNvPicPr>
          <p:nvPr/>
        </p:nvPicPr>
        <p:blipFill>
          <a:blip r:embed="rId2"/>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1935406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Psalm 90:2</a:t>
            </a:r>
          </a:p>
          <a:p>
            <a:pPr algn="just">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mountains were born Or You gave birth to the earth and the world, Even from everlasting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everlasting</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God.”</a:t>
            </a:r>
          </a:p>
        </p:txBody>
      </p:sp>
      <p:pic>
        <p:nvPicPr>
          <p:cNvPr id="2" name="Picture 1">
            <a:extLst>
              <a:ext uri="{FF2B5EF4-FFF2-40B4-BE49-F238E27FC236}">
                <a16:creationId xmlns:a16="http://schemas.microsoft.com/office/drawing/2014/main" id="{D4FB6D4B-C9AD-4835-8633-956DCBF6A79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62300" y="3048000"/>
            <a:ext cx="2819400" cy="1828800"/>
          </a:xfrm>
          <a:prstGeom prst="rect">
            <a:avLst/>
          </a:prstGeom>
        </p:spPr>
      </p:pic>
    </p:spTree>
    <p:extLst>
      <p:ext uri="{BB962C8B-B14F-4D97-AF65-F5344CB8AC3E}">
        <p14:creationId xmlns:p14="http://schemas.microsoft.com/office/powerpoint/2010/main" val="4071656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Exodus 21:2, 5-6</a:t>
            </a:r>
          </a:p>
          <a:p>
            <a:pPr algn="just">
              <a:spcAft>
                <a:spcPts val="10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you buy a Hebrew servant, he shall serve six years; and in the seventh he shall go out free and pay nothing…</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if the servant plainly says, ‘I love my master, my wife, and my children; I will not go out free,’.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his master shall bring him to the judges. He shall also bring him to the door, or to the doorpost, and his master shall pierce his ear with an awl; and he shall serve him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72354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228600"/>
            <a:ext cx="7772400" cy="685800"/>
          </a:xfrm>
        </p:spPr>
        <p:txBody>
          <a:bodyPr/>
          <a:lstStyle/>
          <a:p>
            <a:pPr algn="ctr" eaLnBrk="1" hangingPunct="1">
              <a:spcAft>
                <a:spcPts val="600"/>
              </a:spcAft>
            </a:pPr>
            <a:r>
              <a:rPr lang="en-US" sz="3600" kern="1200" dirty="0">
                <a:effectLst>
                  <a:outerShdw blurRad="38100" dist="38100" dir="2700000" algn="tl">
                    <a:srgbClr val="000000">
                      <a:alpha val="43137"/>
                    </a:srgbClr>
                  </a:outerShdw>
                </a:effectLst>
              </a:rPr>
              <a:t>Alternative Ways of Describing Ages</a:t>
            </a:r>
          </a:p>
        </p:txBody>
      </p:sp>
      <p:sp>
        <p:nvSpPr>
          <p:cNvPr id="25603" name="Rectangle 3"/>
          <p:cNvSpPr>
            <a:spLocks noGrp="1" noChangeArrowheads="1"/>
          </p:cNvSpPr>
          <p:nvPr>
            <p:ph idx="1"/>
          </p:nvPr>
        </p:nvSpPr>
        <p:spPr>
          <a:xfrm>
            <a:off x="304800" y="2133600"/>
            <a:ext cx="4953000" cy="2590800"/>
          </a:xfrm>
        </p:spPr>
        <p:txBody>
          <a:bodyPr/>
          <a:lstStyle/>
          <a:p>
            <a:pPr marL="461963" indent="-461963" algn="just" eaLnBrk="1" hangingPunct="1">
              <a:spcBef>
                <a:spcPts val="0"/>
              </a:spcBef>
              <a:spcAft>
                <a:spcPts val="2400"/>
              </a:spcAft>
              <a:defRPr/>
            </a:pPr>
            <a:r>
              <a:rPr lang="en-US" dirty="0"/>
              <a:t>Olam</a:t>
            </a:r>
          </a:p>
          <a:p>
            <a:pPr marL="461963" indent="-461963" algn="just" eaLnBrk="1" hangingPunct="1">
              <a:spcBef>
                <a:spcPts val="0"/>
              </a:spcBef>
              <a:spcAft>
                <a:spcPts val="2400"/>
              </a:spcAft>
              <a:defRPr/>
            </a:pPr>
            <a:r>
              <a:rPr lang="en-US" sz="3100" b="1" u="sng" dirty="0">
                <a:solidFill>
                  <a:srgbClr val="FFFFCC"/>
                </a:solidFill>
              </a:rPr>
              <a:t>Attached adjective “long” (</a:t>
            </a:r>
            <a:r>
              <a:rPr lang="en-US" sz="3100" b="1" u="sng" dirty="0" err="1">
                <a:solidFill>
                  <a:srgbClr val="FFFFCC"/>
                </a:solidFill>
              </a:rPr>
              <a:t>rab</a:t>
            </a:r>
            <a:r>
              <a:rPr lang="en-US" sz="3100" b="1" u="sng" dirty="0">
                <a:solidFill>
                  <a:srgbClr val="FFFFCC"/>
                </a:solidFill>
              </a:rPr>
              <a:t>) to the word “day” (</a:t>
            </a:r>
            <a:r>
              <a:rPr lang="en-US" sz="3100" b="1" u="sng" dirty="0" err="1">
                <a:solidFill>
                  <a:srgbClr val="FFFFCC"/>
                </a:solidFill>
              </a:rPr>
              <a:t>yom</a:t>
            </a:r>
            <a:r>
              <a:rPr lang="en-US" sz="3100" b="1" u="sng" dirty="0">
                <a:solidFill>
                  <a:srgbClr val="FFFFCC"/>
                </a:solidFill>
              </a:rPr>
              <a:t>)</a:t>
            </a:r>
          </a:p>
        </p:txBody>
      </p:sp>
      <p:pic>
        <p:nvPicPr>
          <p:cNvPr id="2" name="Picture 1">
            <a:extLst>
              <a:ext uri="{FF2B5EF4-FFF2-40B4-BE49-F238E27FC236}">
                <a16:creationId xmlns:a16="http://schemas.microsoft.com/office/drawing/2014/main" id="{48BD51A3-783B-4A73-AB12-AC7867A7EAFB}"/>
              </a:ext>
            </a:extLst>
          </p:cNvPr>
          <p:cNvPicPr>
            <a:picLocks noChangeAspect="1"/>
          </p:cNvPicPr>
          <p:nvPr/>
        </p:nvPicPr>
        <p:blipFill>
          <a:blip r:embed="rId2"/>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4179474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01E0442E-4A08-4FBD-AAA7-12D8142D155B}"/>
              </a:ext>
            </a:extLst>
          </p:cNvPr>
          <p:cNvGraphicFramePr>
            <a:graphicFrameLocks noGrp="1"/>
          </p:cNvGraphicFramePr>
          <p:nvPr>
            <p:ph sz="half" idx="1"/>
          </p:nvPr>
        </p:nvGraphicFramePr>
        <p:xfrm>
          <a:off x="114300" y="379476"/>
          <a:ext cx="8915400" cy="6099048"/>
        </p:xfrm>
        <a:graphic>
          <a:graphicData uri="http://schemas.openxmlformats.org/drawingml/2006/table">
            <a:tbl>
              <a:tblPr firstRow="1" bandRow="1">
                <a:tableStyleId>{073A0DAA-6AF3-43AB-8588-CEC1D06C72B9}</a:tableStyleId>
              </a:tblPr>
              <a:tblGrid>
                <a:gridCol w="4457700">
                  <a:extLst>
                    <a:ext uri="{9D8B030D-6E8A-4147-A177-3AD203B41FA5}">
                      <a16:colId xmlns:a16="http://schemas.microsoft.com/office/drawing/2014/main" val="3678228928"/>
                    </a:ext>
                  </a:extLst>
                </a:gridCol>
                <a:gridCol w="4457700">
                  <a:extLst>
                    <a:ext uri="{9D8B030D-6E8A-4147-A177-3AD203B41FA5}">
                      <a16:colId xmlns:a16="http://schemas.microsoft.com/office/drawing/2014/main" val="2382543196"/>
                    </a:ext>
                  </a:extLst>
                </a:gridCol>
              </a:tblGrid>
              <a:tr h="914400">
                <a:tc gridSpan="2">
                  <a:txBody>
                    <a:bodyPr/>
                    <a:lstStyle/>
                    <a:p>
                      <a:pPr marL="0" marR="0" lvl="0" indent="0" algn="ctr" defTabSz="914400" rtl="0" eaLnBrk="1" fontAlgn="base" latinLnBrk="0" hangingPunct="1">
                        <a:lnSpc>
                          <a:spcPct val="90000"/>
                        </a:lnSpc>
                        <a:spcBef>
                          <a:spcPct val="20000"/>
                        </a:spcBef>
                        <a:spcAft>
                          <a:spcPct val="0"/>
                        </a:spcAft>
                        <a:buClr>
                          <a:srgbClr val="00FFFF"/>
                        </a:buClr>
                        <a:buSzPct val="75000"/>
                        <a:buFont typeface="Wingdings" panose="05000000000000000000" pitchFamily="2" charset="2"/>
                        <a:buNone/>
                        <a:tabLst/>
                        <a:defRPr/>
                      </a:pPr>
                      <a:r>
                        <a:rPr kumimoji="0" lang="en-US" sz="3600" b="0" u="none" strike="noStrike" kern="120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10 Ways of Communicating Ages in Gen 1</a:t>
                      </a:r>
                      <a:endPar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295566894"/>
                  </a:ext>
                </a:extLst>
              </a:tr>
              <a:tr h="914400">
                <a:tc>
                  <a:txBody>
                    <a:bodyPr/>
                    <a:lstStyle/>
                    <a:p>
                      <a:pPr marL="0" marR="0" lvl="0" indent="0" algn="l" defTabSz="914400" rtl="0" eaLnBrk="1" fontAlgn="base" latinLnBrk="0" hangingPunct="1">
                        <a:lnSpc>
                          <a:spcPct val="90000"/>
                        </a:lnSpc>
                        <a:spcBef>
                          <a:spcPct val="20000"/>
                        </a:spcBef>
                        <a:spcAft>
                          <a:spcPct val="0"/>
                        </a:spcAft>
                        <a:buClr>
                          <a:srgbClr val="00FFFF"/>
                        </a:buClr>
                        <a:buSzPct val="75000"/>
                        <a:buFont typeface="+mj-lt"/>
                        <a:buNone/>
                        <a:tabLst/>
                        <a:defRPr/>
                      </a:pPr>
                      <a:r>
                        <a:rPr kumimoji="0" lang="en-US" sz="2600" b="1" u="none" strike="noStrike" kern="0" cap="none" spc="0" normalizeH="0" baseline="0" noProof="0" dirty="0" err="1">
                          <a:ln>
                            <a:noFill/>
                          </a:ln>
                          <a:solidFill>
                            <a:schemeClr val="bg2"/>
                          </a:solidFill>
                          <a:effectLst/>
                          <a:uLnTx/>
                          <a:uFillTx/>
                          <a:latin typeface="Calibri" panose="020F0502020204030204" pitchFamily="34" charset="0"/>
                          <a:cs typeface="Calibri" panose="020F0502020204030204" pitchFamily="34" charset="0"/>
                        </a:rPr>
                        <a:t>yāmîm</a:t>
                      </a:r>
                      <a:r>
                        <a:rPr kumimoji="0" lang="en-US" sz="2600" b="0" u="none" strike="noStrike" kern="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 with “evening and morning” = many days of evening and morning</a:t>
                      </a:r>
                      <a:endParaRPr kumimoji="0" lang="en-US" sz="26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anchor="ctr"/>
                </a:tc>
                <a:tc>
                  <a:txBody>
                    <a:bodyPr/>
                    <a:lstStyle/>
                    <a:p>
                      <a:r>
                        <a:rPr kumimoji="0" lang="en-US" sz="2600" b="1" u="none" strike="noStrike" kern="0" cap="none" spc="0" normalizeH="0" baseline="0" dirty="0" err="1">
                          <a:ln>
                            <a:noFill/>
                          </a:ln>
                          <a:solidFill>
                            <a:schemeClr val="bg2"/>
                          </a:solidFill>
                          <a:effectLst/>
                          <a:uLnTx/>
                          <a:uFillTx/>
                          <a:latin typeface="Calibri" panose="020F0502020204030204" pitchFamily="34" charset="0"/>
                          <a:cs typeface="Calibri" panose="020F0502020204030204" pitchFamily="34" charset="0"/>
                        </a:rPr>
                        <a:t>tamîd</a:t>
                      </a:r>
                      <a:r>
                        <a:rPr kumimoji="0" lang="en-US" sz="2600" b="0" u="none" strike="noStrike" kern="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 </a:t>
                      </a:r>
                      <a:r>
                        <a:rPr kumimoji="0" lang="en-US" sz="2600" b="0" u="none" strike="noStrike" kern="0" cap="none" spc="0" normalizeH="0" baseline="0" dirty="0">
                          <a:ln>
                            <a:noFill/>
                          </a:ln>
                          <a:solidFill>
                            <a:schemeClr val="bg2"/>
                          </a:solidFill>
                          <a:effectLst/>
                          <a:uLnTx/>
                          <a:uFillTx/>
                          <a:latin typeface="Calibri" panose="020F0502020204030204" pitchFamily="34" charset="0"/>
                          <a:cs typeface="Calibri" panose="020F0502020204030204" pitchFamily="34" charset="0"/>
                        </a:rPr>
                        <a:t>continually, forever</a:t>
                      </a:r>
                      <a:endParaRPr kumimoji="0" lang="en-US" sz="26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28067973"/>
                  </a:ext>
                </a:extLst>
              </a:tr>
              <a:tr h="914400">
                <a:tc>
                  <a:txBody>
                    <a:bodyPr/>
                    <a:lstStyle/>
                    <a:p>
                      <a:pPr marL="0" marR="0" lvl="0" indent="0" algn="l" defTabSz="914400" rtl="0" eaLnBrk="1" fontAlgn="base" latinLnBrk="0" hangingPunct="1">
                        <a:lnSpc>
                          <a:spcPct val="90000"/>
                        </a:lnSpc>
                        <a:spcBef>
                          <a:spcPct val="20000"/>
                        </a:spcBef>
                        <a:spcAft>
                          <a:spcPct val="0"/>
                        </a:spcAft>
                        <a:buClr>
                          <a:srgbClr val="00FFFF"/>
                        </a:buClr>
                        <a:buSzPct val="75000"/>
                        <a:buFont typeface="+mj-lt"/>
                        <a:buNone/>
                        <a:tabLst/>
                        <a:defRPr/>
                      </a:pPr>
                      <a:r>
                        <a:rPr kumimoji="0" lang="en-US" sz="2600" b="1" u="none" strike="noStrike" kern="0" cap="none" spc="0" normalizeH="0" baseline="0" noProof="0" dirty="0" err="1">
                          <a:ln>
                            <a:noFill/>
                          </a:ln>
                          <a:solidFill>
                            <a:schemeClr val="bg2"/>
                          </a:solidFill>
                          <a:effectLst/>
                          <a:uLnTx/>
                          <a:uFillTx/>
                          <a:latin typeface="Calibri" panose="020F0502020204030204" pitchFamily="34" charset="0"/>
                          <a:cs typeface="Calibri" panose="020F0502020204030204" pitchFamily="34" charset="0"/>
                        </a:rPr>
                        <a:t>dōr</a:t>
                      </a:r>
                      <a:r>
                        <a:rPr kumimoji="0" lang="en-US" sz="2600" b="0" u="none" strike="noStrike" kern="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 generation, period</a:t>
                      </a:r>
                      <a:endParaRPr lang="en-US" sz="2600" dirty="0">
                        <a:solidFill>
                          <a:schemeClr val="bg2"/>
                        </a:solidFill>
                        <a:effectLst/>
                        <a:latin typeface="Calibri" panose="020F0502020204030204" pitchFamily="34" charset="0"/>
                        <a:cs typeface="Calibri" panose="020F0502020204030204" pitchFamily="34" charset="0"/>
                      </a:endParaRPr>
                    </a:p>
                  </a:txBody>
                  <a:tcPr anchor="ctr"/>
                </a:tc>
                <a:tc>
                  <a:txBody>
                    <a:bodyPr/>
                    <a:lstStyle/>
                    <a:p>
                      <a:r>
                        <a:rPr kumimoji="0" lang="en-US" sz="2600" b="1" u="none" strike="noStrike" kern="0" cap="none" spc="0" normalizeH="0" baseline="0" dirty="0">
                          <a:ln>
                            <a:noFill/>
                          </a:ln>
                          <a:solidFill>
                            <a:schemeClr val="bg2"/>
                          </a:solidFill>
                          <a:effectLst/>
                          <a:uLnTx/>
                          <a:uFillTx/>
                          <a:latin typeface="Calibri" panose="020F0502020204030204" pitchFamily="34" charset="0"/>
                          <a:cs typeface="Calibri" panose="020F0502020204030204" pitchFamily="34" charset="0"/>
                        </a:rPr>
                        <a:t>`</a:t>
                      </a:r>
                      <a:r>
                        <a:rPr kumimoji="0" lang="en-US" sz="2600" b="1" u="none" strike="noStrike" kern="0" cap="none" spc="0" normalizeH="0" baseline="0" dirty="0" err="1">
                          <a:ln>
                            <a:noFill/>
                          </a:ln>
                          <a:solidFill>
                            <a:schemeClr val="bg2"/>
                          </a:solidFill>
                          <a:effectLst/>
                          <a:uLnTx/>
                          <a:uFillTx/>
                          <a:latin typeface="Calibri" panose="020F0502020204030204" pitchFamily="34" charset="0"/>
                          <a:cs typeface="Calibri" panose="020F0502020204030204" pitchFamily="34" charset="0"/>
                        </a:rPr>
                        <a:t>orek</a:t>
                      </a:r>
                      <a:r>
                        <a:rPr kumimoji="0" lang="en-US" sz="2600" b="1" u="none" strike="noStrike" kern="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a:t>
                      </a:r>
                      <a:r>
                        <a:rPr kumimoji="0" lang="en-US" sz="2600" b="0" u="none" strike="noStrike" kern="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a:t>
                      </a:r>
                      <a:r>
                        <a:rPr kumimoji="0" lang="en-US" sz="2600" b="0" u="none" strike="noStrike" kern="0" cap="none" spc="0" normalizeH="0" baseline="0" dirty="0">
                          <a:ln>
                            <a:noFill/>
                          </a:ln>
                          <a:solidFill>
                            <a:schemeClr val="bg2"/>
                          </a:solidFill>
                          <a:effectLst/>
                          <a:uLnTx/>
                          <a:uFillTx/>
                          <a:latin typeface="Calibri" panose="020F0502020204030204" pitchFamily="34" charset="0"/>
                          <a:cs typeface="Calibri" panose="020F0502020204030204" pitchFamily="34" charset="0"/>
                        </a:rPr>
                        <a:t>with </a:t>
                      </a:r>
                      <a:r>
                        <a:rPr kumimoji="0" lang="en-US" sz="2600" b="0" u="none" strike="noStrike" kern="0" cap="none" spc="0" normalizeH="0" baseline="0" dirty="0" err="1">
                          <a:ln>
                            <a:noFill/>
                          </a:ln>
                          <a:solidFill>
                            <a:schemeClr val="bg2"/>
                          </a:solidFill>
                          <a:effectLst/>
                          <a:uLnTx/>
                          <a:uFillTx/>
                          <a:latin typeface="Calibri" panose="020F0502020204030204" pitchFamily="34" charset="0"/>
                          <a:cs typeface="Calibri" panose="020F0502020204030204" pitchFamily="34" charset="0"/>
                        </a:rPr>
                        <a:t>yom</a:t>
                      </a:r>
                      <a:r>
                        <a:rPr kumimoji="0" lang="en-US" sz="2600" b="0" u="none" strike="noStrike" kern="0" cap="none" spc="0" normalizeH="0" baseline="0" dirty="0">
                          <a:ln>
                            <a:noFill/>
                          </a:ln>
                          <a:solidFill>
                            <a:schemeClr val="bg2"/>
                          </a:solidFill>
                          <a:effectLst/>
                          <a:uLnTx/>
                          <a:uFillTx/>
                          <a:latin typeface="Calibri" panose="020F0502020204030204" pitchFamily="34" charset="0"/>
                          <a:cs typeface="Calibri" panose="020F0502020204030204" pitchFamily="34" charset="0"/>
                        </a:rPr>
                        <a:t> = length of days</a:t>
                      </a:r>
                      <a:endParaRPr kumimoji="0" lang="en-US" sz="26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536075989"/>
                  </a:ext>
                </a:extLst>
              </a:tr>
              <a:tr h="914400">
                <a:tc>
                  <a:txBody>
                    <a:bodyPr/>
                    <a:lstStyle/>
                    <a:p>
                      <a:pPr marL="0" marR="0" lvl="0" indent="0" algn="l" defTabSz="914400" rtl="0" eaLnBrk="1" fontAlgn="base" latinLnBrk="0" hangingPunct="1">
                        <a:lnSpc>
                          <a:spcPct val="90000"/>
                        </a:lnSpc>
                        <a:spcBef>
                          <a:spcPct val="20000"/>
                        </a:spcBef>
                        <a:spcAft>
                          <a:spcPct val="0"/>
                        </a:spcAft>
                        <a:buClr>
                          <a:srgbClr val="00FFFF"/>
                        </a:buClr>
                        <a:buSzPct val="75000"/>
                        <a:buFont typeface="+mj-lt"/>
                        <a:buNone/>
                        <a:tabLst/>
                        <a:defRPr/>
                      </a:pPr>
                      <a:r>
                        <a:rPr kumimoji="0" lang="en-US" sz="2600" b="1" u="none" strike="noStrike" kern="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`ad </a:t>
                      </a:r>
                      <a:r>
                        <a:rPr kumimoji="0" lang="en-US" sz="2600" b="0" u="none" strike="noStrike" kern="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ancient, forever</a:t>
                      </a:r>
                      <a:endParaRPr lang="en-US" sz="2600" dirty="0">
                        <a:solidFill>
                          <a:schemeClr val="bg2"/>
                        </a:solidFill>
                        <a:effectLst/>
                        <a:latin typeface="Calibri" panose="020F0502020204030204" pitchFamily="34" charset="0"/>
                        <a:cs typeface="Calibri" panose="020F0502020204030204" pitchFamily="34" charset="0"/>
                      </a:endParaRPr>
                    </a:p>
                  </a:txBody>
                  <a:tcPr anchor="ctr"/>
                </a:tc>
                <a:tc>
                  <a:txBody>
                    <a:bodyPr/>
                    <a:lstStyle/>
                    <a:p>
                      <a:r>
                        <a:rPr kumimoji="0" lang="en-US" sz="2600" b="1" u="none" strike="noStrike" kern="0" cap="none" spc="0" normalizeH="0" baseline="0" dirty="0" err="1">
                          <a:ln>
                            <a:noFill/>
                          </a:ln>
                          <a:solidFill>
                            <a:schemeClr val="bg2"/>
                          </a:solidFill>
                          <a:effectLst/>
                          <a:uLnTx/>
                          <a:uFillTx/>
                          <a:latin typeface="Calibri" panose="020F0502020204030204" pitchFamily="34" charset="0"/>
                          <a:cs typeface="Calibri" panose="020F0502020204030204" pitchFamily="34" charset="0"/>
                        </a:rPr>
                        <a:t>zemān</a:t>
                      </a:r>
                      <a:r>
                        <a:rPr kumimoji="0" lang="en-US" sz="2600" b="0" u="none" strike="noStrike" kern="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 </a:t>
                      </a:r>
                      <a:r>
                        <a:rPr kumimoji="0" lang="en-US" sz="2600" b="0" u="none" strike="noStrike" kern="0" cap="none" spc="0" normalizeH="0" baseline="0" dirty="0">
                          <a:ln>
                            <a:noFill/>
                          </a:ln>
                          <a:solidFill>
                            <a:schemeClr val="bg2"/>
                          </a:solidFill>
                          <a:effectLst/>
                          <a:uLnTx/>
                          <a:uFillTx/>
                          <a:latin typeface="Calibri" panose="020F0502020204030204" pitchFamily="34" charset="0"/>
                          <a:cs typeface="Calibri" panose="020F0502020204030204" pitchFamily="34" charset="0"/>
                        </a:rPr>
                        <a:t>season, time</a:t>
                      </a:r>
                      <a:endParaRPr kumimoji="0" lang="en-US" sz="26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618605184"/>
                  </a:ext>
                </a:extLst>
              </a:tr>
              <a:tr h="9144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2600" b="1" u="none" strike="noStrike" kern="0" cap="none" spc="0" normalizeH="0" baseline="0" noProof="0" dirty="0" err="1">
                          <a:ln>
                            <a:noFill/>
                          </a:ln>
                          <a:solidFill>
                            <a:schemeClr val="bg2"/>
                          </a:solidFill>
                          <a:effectLst/>
                          <a:uLnTx/>
                          <a:uFillTx/>
                          <a:latin typeface="Calibri" panose="020F0502020204030204" pitchFamily="34" charset="0"/>
                          <a:cs typeface="Calibri" panose="020F0502020204030204" pitchFamily="34" charset="0"/>
                        </a:rPr>
                        <a:t>qedem</a:t>
                      </a:r>
                      <a:r>
                        <a:rPr kumimoji="0" lang="en-US" sz="2600" b="0" u="none" strike="noStrike" kern="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 of old, ancient time</a:t>
                      </a:r>
                      <a:endParaRPr kumimoji="0" lang="en-US" sz="26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anchor="ctr"/>
                </a:tc>
                <a:tc>
                  <a:txBody>
                    <a:bodyPr/>
                    <a:lstStyle/>
                    <a:p>
                      <a:r>
                        <a:rPr kumimoji="0" lang="en-US" sz="2600" b="1" u="none" strike="noStrike" kern="0" cap="none" spc="0" normalizeH="0" baseline="0" dirty="0">
                          <a:ln>
                            <a:noFill/>
                          </a:ln>
                          <a:solidFill>
                            <a:schemeClr val="bg2"/>
                          </a:solidFill>
                          <a:effectLst/>
                          <a:uLnTx/>
                          <a:uFillTx/>
                          <a:latin typeface="Calibri" panose="020F0502020204030204" pitchFamily="34" charset="0"/>
                          <a:cs typeface="Calibri" panose="020F0502020204030204" pitchFamily="34" charset="0"/>
                        </a:rPr>
                        <a:t>`et</a:t>
                      </a:r>
                      <a:r>
                        <a:rPr kumimoji="0" lang="en-US" sz="2600" b="1" u="none" strike="noStrike" kern="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a:t>
                      </a:r>
                      <a:r>
                        <a:rPr kumimoji="0" lang="en-US" sz="2600" b="0" u="none" strike="noStrike" kern="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a:t>
                      </a:r>
                      <a:r>
                        <a:rPr kumimoji="0" lang="en-US" sz="2600" b="0" u="none" strike="noStrike" kern="0" cap="none" spc="0" normalizeH="0" baseline="0" dirty="0">
                          <a:ln>
                            <a:noFill/>
                          </a:ln>
                          <a:solidFill>
                            <a:schemeClr val="bg2"/>
                          </a:solidFill>
                          <a:effectLst/>
                          <a:uLnTx/>
                          <a:uFillTx/>
                          <a:latin typeface="Calibri" panose="020F0502020204030204" pitchFamily="34" charset="0"/>
                          <a:cs typeface="Calibri" panose="020F0502020204030204" pitchFamily="34" charset="0"/>
                        </a:rPr>
                        <a:t>time</a:t>
                      </a:r>
                      <a:endParaRPr kumimoji="0" lang="en-US" sz="26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521044251"/>
                  </a:ext>
                </a:extLst>
              </a:tr>
              <a:tr h="9144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2600" b="1" u="none" strike="noStrike" kern="0" cap="none" spc="0" normalizeH="0" baseline="0" noProof="0" dirty="0" err="1">
                          <a:ln>
                            <a:noFill/>
                          </a:ln>
                          <a:solidFill>
                            <a:schemeClr val="bg2"/>
                          </a:solidFill>
                          <a:effectLst/>
                          <a:uLnTx/>
                          <a:uFillTx/>
                          <a:latin typeface="Calibri" panose="020F0502020204030204" pitchFamily="34" charset="0"/>
                          <a:cs typeface="Calibri" panose="020F0502020204030204" pitchFamily="34" charset="0"/>
                        </a:rPr>
                        <a:t>netsach</a:t>
                      </a:r>
                      <a:r>
                        <a:rPr kumimoji="0" lang="en-US" sz="2600" b="0" u="none" strike="noStrike" kern="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 always, everlasting, forever</a:t>
                      </a:r>
                      <a:endParaRPr kumimoji="0" lang="en-US" sz="2600" b="0"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u="none" strike="noStrike" kern="0" cap="none" spc="0" normalizeH="0" baseline="0" dirty="0" err="1">
                          <a:ln>
                            <a:noFill/>
                          </a:ln>
                          <a:solidFill>
                            <a:schemeClr val="bg2"/>
                          </a:solidFill>
                          <a:effectLst/>
                          <a:uLnTx/>
                          <a:uFillTx/>
                          <a:latin typeface="Calibri" panose="020F0502020204030204" pitchFamily="34" charset="0"/>
                          <a:cs typeface="Calibri" panose="020F0502020204030204" pitchFamily="34" charset="0"/>
                        </a:rPr>
                        <a:t>mô</a:t>
                      </a:r>
                      <a:r>
                        <a:rPr kumimoji="0" lang="en-US" sz="2600" b="1" u="none" strike="noStrike" kern="0" cap="none" spc="0" normalizeH="0" baseline="0" dirty="0">
                          <a:ln>
                            <a:noFill/>
                          </a:ln>
                          <a:solidFill>
                            <a:schemeClr val="bg2"/>
                          </a:solidFill>
                          <a:effectLst/>
                          <a:uLnTx/>
                          <a:uFillTx/>
                          <a:latin typeface="Calibri" panose="020F0502020204030204" pitchFamily="34" charset="0"/>
                          <a:cs typeface="Calibri" panose="020F0502020204030204" pitchFamily="34" charset="0"/>
                        </a:rPr>
                        <a:t> `</a:t>
                      </a:r>
                      <a:r>
                        <a:rPr kumimoji="0" lang="en-US" sz="2600" b="1" u="none" strike="noStrike" kern="0" cap="none" spc="0" normalizeH="0" baseline="0" dirty="0" err="1">
                          <a:ln>
                            <a:noFill/>
                          </a:ln>
                          <a:solidFill>
                            <a:schemeClr val="bg2"/>
                          </a:solidFill>
                          <a:effectLst/>
                          <a:uLnTx/>
                          <a:uFillTx/>
                          <a:latin typeface="Calibri" panose="020F0502020204030204" pitchFamily="34" charset="0"/>
                          <a:cs typeface="Calibri" panose="020F0502020204030204" pitchFamily="34" charset="0"/>
                        </a:rPr>
                        <a:t>ēd</a:t>
                      </a:r>
                      <a:r>
                        <a:rPr kumimoji="0" lang="en-US" sz="2600" b="1" u="none" strike="noStrike" kern="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a:t>
                      </a:r>
                      <a:r>
                        <a:rPr kumimoji="0" lang="en-US" sz="2600" b="0" u="none" strike="noStrike" kern="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a:t>
                      </a:r>
                      <a:r>
                        <a:rPr kumimoji="0" lang="en-US" sz="2600" b="0" u="none" strike="noStrike" kern="0" cap="none" spc="0" normalizeH="0" baseline="0" dirty="0">
                          <a:ln>
                            <a:noFill/>
                          </a:ln>
                          <a:solidFill>
                            <a:schemeClr val="bg2"/>
                          </a:solidFill>
                          <a:effectLst/>
                          <a:uLnTx/>
                          <a:uFillTx/>
                          <a:latin typeface="Calibri" panose="020F0502020204030204" pitchFamily="34" charset="0"/>
                          <a:cs typeface="Calibri" panose="020F0502020204030204" pitchFamily="34" charset="0"/>
                        </a:rPr>
                        <a:t>time, season</a:t>
                      </a:r>
                      <a:endParaRPr kumimoji="0" lang="en-US" sz="26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630811638"/>
                  </a:ext>
                </a:extLst>
              </a:tr>
              <a:tr h="274320">
                <a:tc gridSpan="2">
                  <a:txBody>
                    <a:bodyPr/>
                    <a:lstStyle/>
                    <a:p>
                      <a:pPr algn="ctr"/>
                      <a:r>
                        <a:rPr lang="en-US" sz="1800" kern="0" dirty="0">
                          <a:solidFill>
                            <a:schemeClr val="bg2"/>
                          </a:solidFill>
                          <a:effectLst/>
                          <a:latin typeface="Calibri" panose="020F0502020204030204" pitchFamily="34" charset="0"/>
                          <a:cs typeface="Calibri" panose="020F0502020204030204" pitchFamily="34" charset="0"/>
                        </a:rPr>
                        <a:t>Jonathan </a:t>
                      </a:r>
                      <a:r>
                        <a:rPr lang="en-US" sz="1800" kern="0" dirty="0" err="1">
                          <a:solidFill>
                            <a:schemeClr val="bg2"/>
                          </a:solidFill>
                          <a:effectLst/>
                          <a:latin typeface="Calibri" panose="020F0502020204030204" pitchFamily="34" charset="0"/>
                          <a:cs typeface="Calibri" panose="020F0502020204030204" pitchFamily="34" charset="0"/>
                        </a:rPr>
                        <a:t>Sarfati</a:t>
                      </a:r>
                      <a:r>
                        <a:rPr lang="en-US" sz="1800" kern="0" dirty="0">
                          <a:solidFill>
                            <a:schemeClr val="bg2"/>
                          </a:solidFill>
                          <a:effectLst/>
                          <a:latin typeface="Calibri" panose="020F0502020204030204" pitchFamily="34" charset="0"/>
                          <a:cs typeface="Calibri" panose="020F0502020204030204" pitchFamily="34" charset="0"/>
                        </a:rPr>
                        <a:t>, Refuting Compromise (Green Forest, AR: Master Books), 327-28</a:t>
                      </a:r>
                      <a:endParaRPr lang="en-US" dirty="0">
                        <a:solidFill>
                          <a:schemeClr val="bg2"/>
                        </a:solidFill>
                        <a:effectLst/>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3704353509"/>
                  </a:ext>
                </a:extLst>
              </a:tr>
            </a:tbl>
          </a:graphicData>
        </a:graphic>
      </p:graphicFrame>
    </p:spTree>
    <p:extLst>
      <p:ext uri="{BB962C8B-B14F-4D97-AF65-F5344CB8AC3E}">
        <p14:creationId xmlns:p14="http://schemas.microsoft.com/office/powerpoint/2010/main" val="3660293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228600"/>
            <a:ext cx="7772400" cy="685800"/>
          </a:xfrm>
        </p:spPr>
        <p:txBody>
          <a:bodyPr/>
          <a:lstStyle/>
          <a:p>
            <a:pPr algn="ctr" eaLnBrk="1" hangingPunct="1"/>
            <a:r>
              <a:rPr lang="en-US" sz="3600" dirty="0"/>
              <a:t>Days of Creation</a:t>
            </a:r>
          </a:p>
        </p:txBody>
      </p:sp>
      <p:sp>
        <p:nvSpPr>
          <p:cNvPr id="19459" name="Rectangle 3"/>
          <p:cNvSpPr>
            <a:spLocks noGrp="1" noChangeArrowheads="1"/>
          </p:cNvSpPr>
          <p:nvPr>
            <p:ph idx="1"/>
          </p:nvPr>
        </p:nvSpPr>
        <p:spPr>
          <a:xfrm>
            <a:off x="228600" y="1828800"/>
            <a:ext cx="6400800" cy="3200400"/>
          </a:xfrm>
        </p:spPr>
        <p:txBody>
          <a:bodyPr/>
          <a:lstStyle/>
          <a:p>
            <a:pPr marL="461963" indent="-461963" algn="just" eaLnBrk="1" hangingPunct="1">
              <a:spcBef>
                <a:spcPts val="0"/>
              </a:spcBef>
              <a:spcAft>
                <a:spcPts val="2400"/>
              </a:spcAft>
              <a:defRPr/>
            </a:pPr>
            <a:r>
              <a:rPr lang="en-US" dirty="0"/>
              <a:t>Revelatory Days</a:t>
            </a:r>
          </a:p>
          <a:p>
            <a:pPr marL="461963" indent="-461963" algn="just" eaLnBrk="1" hangingPunct="1">
              <a:spcBef>
                <a:spcPts val="0"/>
              </a:spcBef>
              <a:spcAft>
                <a:spcPts val="2400"/>
              </a:spcAft>
              <a:defRPr/>
            </a:pPr>
            <a:r>
              <a:rPr lang="en-US" dirty="0"/>
              <a:t>Solar Non-consecutive Days</a:t>
            </a:r>
          </a:p>
          <a:p>
            <a:pPr marL="461963" indent="-461963" algn="just" eaLnBrk="1" hangingPunct="1">
              <a:spcBef>
                <a:spcPts val="0"/>
              </a:spcBef>
              <a:spcAft>
                <a:spcPts val="2400"/>
              </a:spcAft>
              <a:defRPr/>
            </a:pPr>
            <a:r>
              <a:rPr lang="en-US" dirty="0"/>
              <a:t>Day Age Theory</a:t>
            </a:r>
          </a:p>
          <a:p>
            <a:pPr marL="461963" indent="-461963" algn="just" eaLnBrk="1" hangingPunct="1">
              <a:spcBef>
                <a:spcPts val="0"/>
              </a:spcBef>
              <a:spcAft>
                <a:spcPts val="2400"/>
              </a:spcAft>
              <a:defRPr/>
            </a:pPr>
            <a:r>
              <a:rPr lang="en-US" b="1" u="sng" dirty="0">
                <a:solidFill>
                  <a:srgbClr val="FFFFCC"/>
                </a:solidFill>
              </a:rPr>
              <a:t>Solar And Consecutive Days</a:t>
            </a:r>
          </a:p>
        </p:txBody>
      </p:sp>
      <p:pic>
        <p:nvPicPr>
          <p:cNvPr id="2" name="Picture 1">
            <a:extLst>
              <a:ext uri="{FF2B5EF4-FFF2-40B4-BE49-F238E27FC236}">
                <a16:creationId xmlns:a16="http://schemas.microsoft.com/office/drawing/2014/main" id="{B8DF07E5-59B6-4599-8F8A-4553B2DB1387}"/>
              </a:ext>
            </a:extLst>
          </p:cNvPr>
          <p:cNvPicPr>
            <a:picLocks noChangeAspect="1"/>
          </p:cNvPicPr>
          <p:nvPr/>
        </p:nvPicPr>
        <p:blipFill>
          <a:blip r:embed="rId2"/>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1948819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rPr>
              <a:t>Genesis 1-11 (four events)</a:t>
            </a:r>
          </a:p>
          <a:p>
            <a:pPr marL="914400" lvl="1" indent="-457200" eaLnBrk="1" hangingPunct="1">
              <a:spcBef>
                <a:spcPts val="0"/>
              </a:spcBef>
              <a:spcAft>
                <a:spcPts val="3000"/>
              </a:spcAft>
              <a:buSzPct val="100000"/>
              <a:buFont typeface="+mj-lt"/>
              <a:buAutoNum type="alphaUcPeriod"/>
              <a:defRPr/>
            </a:pPr>
            <a:r>
              <a:rPr lang="en-US" b="1" u="sng" dirty="0">
                <a:solidFill>
                  <a:srgbClr val="FFFFCC"/>
                </a:solidFill>
              </a:rPr>
              <a:t>Creation (1-2)</a:t>
            </a:r>
          </a:p>
          <a:p>
            <a:pPr marL="914400" lvl="1" indent="-457200" eaLnBrk="1" hangingPunct="1">
              <a:spcBef>
                <a:spcPts val="0"/>
              </a:spcBef>
              <a:spcAft>
                <a:spcPts val="3000"/>
              </a:spcAft>
              <a:buSzPct val="100000"/>
              <a:buFont typeface="+mj-lt"/>
              <a:buAutoNum type="alphaUcPeriod"/>
              <a:defRPr/>
            </a:pPr>
            <a:r>
              <a:rPr lang="en-US" dirty="0"/>
              <a:t>Fall (3-5)</a:t>
            </a:r>
          </a:p>
          <a:p>
            <a:pPr marL="914400" lvl="1" indent="-457200" eaLnBrk="1" hangingPunct="1">
              <a:spcBef>
                <a:spcPts val="0"/>
              </a:spcBef>
              <a:spcAft>
                <a:spcPts val="3000"/>
              </a:spcAft>
              <a:buSzPct val="100000"/>
              <a:buFont typeface="+mj-lt"/>
              <a:buAutoNum type="alphaUcPeriod"/>
              <a:defRPr/>
            </a:pPr>
            <a:r>
              <a:rPr lang="en-US" dirty="0"/>
              <a:t>Flood (6-9)</a:t>
            </a:r>
          </a:p>
          <a:p>
            <a:pPr marL="914400" lvl="1" indent="-457200" eaLnBrk="1" hangingPunct="1">
              <a:spcBef>
                <a:spcPts val="0"/>
              </a:spcBef>
              <a:spcAft>
                <a:spcPts val="3000"/>
              </a:spcAft>
              <a:buSzPct val="100000"/>
              <a:buFont typeface="+mj-lt"/>
              <a:buAutoNum type="alphaUcPeriod"/>
              <a:defRPr/>
            </a:pPr>
            <a:r>
              <a:rPr lang="en-US" dirty="0"/>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Ordinary and Consecutive Days?</a:t>
            </a:r>
          </a:p>
        </p:txBody>
      </p:sp>
      <p:sp>
        <p:nvSpPr>
          <p:cNvPr id="21507" name="Rectangle 3"/>
          <p:cNvSpPr>
            <a:spLocks noGrp="1" noChangeArrowheads="1"/>
          </p:cNvSpPr>
          <p:nvPr>
            <p:ph idx="1"/>
          </p:nvPr>
        </p:nvSpPr>
        <p:spPr>
          <a:xfrm>
            <a:off x="201706" y="1143000"/>
            <a:ext cx="8789894" cy="4918075"/>
          </a:xfrm>
        </p:spPr>
        <p:txBody>
          <a:bodyPr/>
          <a:lstStyle/>
          <a:p>
            <a:pPr marL="461963" indent="-461963" algn="just" eaLnBrk="1" hangingPunct="1">
              <a:lnSpc>
                <a:spcPct val="90000"/>
              </a:lnSpc>
              <a:spcBef>
                <a:spcPts val="0"/>
              </a:spcBef>
              <a:spcAft>
                <a:spcPts val="2400"/>
              </a:spcAft>
              <a:defRPr/>
            </a:pPr>
            <a:r>
              <a:rPr lang="en-US" dirty="0"/>
              <a:t>Numerical ordinal modifier used 359 times outside of Genesis 1-2 (Joshua 6:3; Esther 4:16)</a:t>
            </a:r>
          </a:p>
          <a:p>
            <a:pPr marL="461963" indent="-461963" algn="just" eaLnBrk="1" hangingPunct="1">
              <a:lnSpc>
                <a:spcPct val="90000"/>
              </a:lnSpc>
              <a:spcBef>
                <a:spcPts val="0"/>
              </a:spcBef>
              <a:spcAft>
                <a:spcPts val="2400"/>
              </a:spcAft>
              <a:defRPr/>
            </a:pPr>
            <a:r>
              <a:rPr lang="en-US" dirty="0"/>
              <a:t>“Evening and morning” used 38 times outside of Genesis 1-2</a:t>
            </a:r>
          </a:p>
          <a:p>
            <a:pPr marL="461963" indent="-461963" algn="just" eaLnBrk="1" hangingPunct="1">
              <a:lnSpc>
                <a:spcPct val="90000"/>
              </a:lnSpc>
              <a:spcBef>
                <a:spcPts val="0"/>
              </a:spcBef>
              <a:spcAft>
                <a:spcPts val="2400"/>
              </a:spcAft>
              <a:defRPr/>
            </a:pPr>
            <a:r>
              <a:rPr lang="en-US" dirty="0"/>
              <a:t>Exodus 20:8-11; 31:17</a:t>
            </a:r>
          </a:p>
          <a:p>
            <a:pPr marL="461963" indent="-461963" algn="just" eaLnBrk="1" hangingPunct="1">
              <a:lnSpc>
                <a:spcPct val="90000"/>
              </a:lnSpc>
              <a:spcBef>
                <a:spcPts val="0"/>
              </a:spcBef>
              <a:spcAft>
                <a:spcPts val="2400"/>
              </a:spcAft>
              <a:defRPr/>
            </a:pPr>
            <a:r>
              <a:rPr lang="en-US" dirty="0"/>
              <a:t>Adam’s age (Gen. 5:5)</a:t>
            </a:r>
          </a:p>
        </p:txBody>
      </p:sp>
      <p:pic>
        <p:nvPicPr>
          <p:cNvPr id="2" name="Picture 1">
            <a:extLst>
              <a:ext uri="{FF2B5EF4-FFF2-40B4-BE49-F238E27FC236}">
                <a16:creationId xmlns:a16="http://schemas.microsoft.com/office/drawing/2014/main" id="{98245963-81B8-429C-9C74-012BC1051EC3}"/>
              </a:ext>
            </a:extLst>
          </p:cNvPr>
          <p:cNvPicPr>
            <a:picLocks noChangeAspect="1"/>
          </p:cNvPicPr>
          <p:nvPr/>
        </p:nvPicPr>
        <p:blipFill>
          <a:blip r:embed="rId2"/>
          <a:stretch>
            <a:fillRect/>
          </a:stretch>
        </p:blipFill>
        <p:spPr>
          <a:xfrm>
            <a:off x="5764306" y="3886200"/>
            <a:ext cx="3227294"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37BE91-463D-4735-BE51-87F8C13BDF5D}"/>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24539" y="0"/>
            <a:ext cx="9144000" cy="4114800"/>
          </a:xfrm>
        </p:spPr>
        <p:txBody>
          <a:bodyPr/>
          <a:lstStyle/>
          <a:p>
            <a:pPr marL="0" indent="0" algn="ctr">
              <a:spcBef>
                <a:spcPts val="0"/>
              </a:spcBef>
              <a:spcAft>
                <a:spcPts val="1200"/>
              </a:spcAft>
              <a:buNone/>
              <a:defRPr/>
            </a:pPr>
            <a:r>
              <a:rPr lang="en-US" sz="3600" dirty="0">
                <a:solidFill>
                  <a:schemeClr val="tx2"/>
                </a:solidFill>
                <a:ea typeface="+mj-ea"/>
                <a:cs typeface="+mj-cs"/>
              </a:rPr>
              <a:t>Solar Non-Consecutive Days?</a:t>
            </a:r>
          </a:p>
          <a:p>
            <a:pPr marL="0" indent="0" algn="ctr">
              <a:spcBef>
                <a:spcPts val="0"/>
              </a:spcBef>
              <a:spcAft>
                <a:spcPts val="1200"/>
              </a:spcAft>
              <a:buNone/>
              <a:defRPr/>
            </a:pPr>
            <a:r>
              <a:rPr lang="en-US" sz="3600" dirty="0">
                <a:solidFill>
                  <a:schemeClr val="tx2"/>
                </a:solidFill>
                <a:ea typeface="+mj-ea"/>
                <a:cs typeface="+mj-cs"/>
              </a:rPr>
              <a:t>Exodus 20:8-11</a:t>
            </a:r>
          </a:p>
          <a:p>
            <a:pPr marL="0" indent="0" algn="just">
              <a:spcBef>
                <a:spcPts val="0"/>
              </a:spcBef>
              <a:spcAft>
                <a:spcPts val="1200"/>
              </a:spcAft>
              <a:buNone/>
              <a:defRPr/>
            </a:pPr>
            <a:r>
              <a:rPr lang="en-US" sz="2800" baseline="30000" dirty="0">
                <a:effectLst/>
              </a:rPr>
              <a:t>8</a:t>
            </a:r>
            <a:r>
              <a:rPr lang="en-US" sz="2800" dirty="0"/>
              <a:t> “Remember the sabbath day, to keep it holy. </a:t>
            </a:r>
            <a:r>
              <a:rPr lang="en-US" sz="2800" baseline="30000" dirty="0">
                <a:effectLst/>
              </a:rPr>
              <a:t>9</a:t>
            </a:r>
            <a:r>
              <a:rPr lang="en-US" sz="2800" dirty="0"/>
              <a:t> Six days you shall labor and do all your work, </a:t>
            </a:r>
            <a:r>
              <a:rPr lang="en-US" sz="2800" baseline="30000" dirty="0">
                <a:effectLst/>
              </a:rPr>
              <a:t>10</a:t>
            </a:r>
            <a:r>
              <a:rPr lang="en-US" sz="2800" dirty="0"/>
              <a:t> but the seventh day is a sabbath of the Lord your God; in it you shall not do any work, you or your son or your daughter, your male or your female servant or your cattle or your sojourner who stays with you. </a:t>
            </a:r>
            <a:r>
              <a:rPr lang="en-US" sz="2800" baseline="30000" dirty="0">
                <a:effectLst/>
              </a:rPr>
              <a:t>11</a:t>
            </a:r>
            <a:r>
              <a:rPr lang="en-US" sz="2800" dirty="0"/>
              <a:t> For in six days the Lord made the heavens and the earth, the sea and all that is in them, and rested on the seventh day; therefore the Lord blessed the sabbath day and made it holy. </a:t>
            </a:r>
          </a:p>
        </p:txBody>
      </p:sp>
    </p:spTree>
    <p:extLst>
      <p:ext uri="{BB962C8B-B14F-4D97-AF65-F5344CB8AC3E}">
        <p14:creationId xmlns:p14="http://schemas.microsoft.com/office/powerpoint/2010/main" val="934894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FAF6D6-4322-42C1-BEDE-8A2B8D38F285}"/>
              </a:ext>
            </a:extLst>
          </p:cNvPr>
          <p:cNvPicPr>
            <a:picLocks noChangeAspect="1"/>
          </p:cNvPicPr>
          <p:nvPr/>
        </p:nvPicPr>
        <p:blipFill>
          <a:blip r:embed="rId2"/>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a:spcBef>
                <a:spcPts val="0"/>
              </a:spcBef>
              <a:spcAft>
                <a:spcPts val="1200"/>
              </a:spcAft>
              <a:buNone/>
              <a:defRPr/>
            </a:pPr>
            <a:r>
              <a:rPr lang="en-US" sz="3600" dirty="0">
                <a:solidFill>
                  <a:schemeClr val="tx2"/>
                </a:solidFill>
                <a:ea typeface="+mj-ea"/>
                <a:cs typeface="+mj-cs"/>
              </a:rPr>
              <a:t>Solar Non-Consecutive Days?</a:t>
            </a:r>
          </a:p>
          <a:p>
            <a:pPr marL="0" indent="0" algn="ctr">
              <a:spcBef>
                <a:spcPts val="0"/>
              </a:spcBef>
              <a:spcAft>
                <a:spcPts val="1200"/>
              </a:spcAft>
              <a:buNone/>
              <a:defRPr/>
            </a:pPr>
            <a:r>
              <a:rPr lang="en-US" sz="3600" dirty="0">
                <a:solidFill>
                  <a:schemeClr val="tx2"/>
                </a:solidFill>
                <a:ea typeface="+mj-ea"/>
                <a:cs typeface="+mj-cs"/>
              </a:rPr>
              <a:t>Exodus 31:15-17</a:t>
            </a:r>
          </a:p>
          <a:p>
            <a:pPr marL="0" indent="0" algn="just">
              <a:spcBef>
                <a:spcPts val="0"/>
              </a:spcBef>
              <a:buNone/>
            </a:pPr>
            <a:r>
              <a:rPr lang="en-US" sz="2750" baseline="30000" dirty="0">
                <a:effectLst/>
              </a:rPr>
              <a:t>15</a:t>
            </a:r>
            <a:r>
              <a:rPr lang="en-US" sz="2750" dirty="0">
                <a:effectLst/>
              </a:rPr>
              <a:t> ‘For six days work may be done, but on the seventh day there is a sabbath of complete rest, holy to the </a:t>
            </a:r>
            <a:r>
              <a:rPr lang="en-US" sz="2750" cap="small" dirty="0">
                <a:effectLst/>
              </a:rPr>
              <a:t>Lord</a:t>
            </a:r>
            <a:r>
              <a:rPr lang="en-US" sz="2750" dirty="0">
                <a:effectLst/>
              </a:rPr>
              <a:t>; whoever does any work on the sabbath day shall surely be put to death. </a:t>
            </a:r>
            <a:r>
              <a:rPr lang="en-US" sz="2750" baseline="30000" dirty="0">
                <a:effectLst/>
              </a:rPr>
              <a:t>16</a:t>
            </a:r>
            <a:r>
              <a:rPr lang="en-US" sz="2750" dirty="0">
                <a:effectLst/>
              </a:rPr>
              <a:t> ‘So the sons of Israel shall observe the sabbath, to celebrate the sabbath throughout their generations as a perpetual covenant.’ </a:t>
            </a:r>
            <a:r>
              <a:rPr lang="en-US" sz="2750" baseline="30000" dirty="0">
                <a:effectLst/>
              </a:rPr>
              <a:t>17</a:t>
            </a:r>
            <a:r>
              <a:rPr lang="en-US" sz="2750" dirty="0">
                <a:effectLst/>
              </a:rPr>
              <a:t> “It is a sign between Me and the sons of Israel forever; for in six days the </a:t>
            </a:r>
            <a:r>
              <a:rPr lang="en-US" sz="2750" cap="small" dirty="0">
                <a:effectLst/>
              </a:rPr>
              <a:t>Lord</a:t>
            </a:r>
            <a:r>
              <a:rPr lang="en-US" sz="2750" dirty="0">
                <a:effectLst/>
              </a:rPr>
              <a:t> made heaven and earth, but on the seventh day He ceased </a:t>
            </a:r>
            <a:r>
              <a:rPr lang="en-US" sz="2750" i="1" dirty="0">
                <a:effectLst/>
              </a:rPr>
              <a:t>from labor,</a:t>
            </a:r>
            <a:r>
              <a:rPr lang="en-US" sz="2750" dirty="0">
                <a:effectLst/>
              </a:rPr>
              <a:t> and was refreshed.” </a:t>
            </a:r>
          </a:p>
        </p:txBody>
      </p:sp>
    </p:spTree>
    <p:extLst>
      <p:ext uri="{BB962C8B-B14F-4D97-AF65-F5344CB8AC3E}">
        <p14:creationId xmlns:p14="http://schemas.microsoft.com/office/powerpoint/2010/main" val="2034740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Ordinary and Consecutive Days?</a:t>
            </a:r>
          </a:p>
        </p:txBody>
      </p:sp>
      <p:sp>
        <p:nvSpPr>
          <p:cNvPr id="21507" name="Rectangle 3"/>
          <p:cNvSpPr>
            <a:spLocks noGrp="1" noChangeArrowheads="1"/>
          </p:cNvSpPr>
          <p:nvPr>
            <p:ph idx="1"/>
          </p:nvPr>
        </p:nvSpPr>
        <p:spPr>
          <a:xfrm>
            <a:off x="201706" y="1143000"/>
            <a:ext cx="8789894" cy="4918075"/>
          </a:xfrm>
        </p:spPr>
        <p:txBody>
          <a:bodyPr/>
          <a:lstStyle/>
          <a:p>
            <a:pPr marL="461963" indent="-461963" algn="just" eaLnBrk="1" hangingPunct="1">
              <a:lnSpc>
                <a:spcPct val="90000"/>
              </a:lnSpc>
              <a:spcBef>
                <a:spcPts val="0"/>
              </a:spcBef>
              <a:spcAft>
                <a:spcPts val="2400"/>
              </a:spcAft>
              <a:defRPr/>
            </a:pPr>
            <a:r>
              <a:rPr lang="en-US" dirty="0"/>
              <a:t>Numerical ordinal modifier used 359 times outside of Genesis 1-2 (Joshua 6:3; Esther 4:16)</a:t>
            </a:r>
          </a:p>
          <a:p>
            <a:pPr marL="461963" indent="-461963" algn="just" eaLnBrk="1" hangingPunct="1">
              <a:lnSpc>
                <a:spcPct val="90000"/>
              </a:lnSpc>
              <a:spcBef>
                <a:spcPts val="0"/>
              </a:spcBef>
              <a:spcAft>
                <a:spcPts val="2400"/>
              </a:spcAft>
              <a:defRPr/>
            </a:pPr>
            <a:r>
              <a:rPr lang="en-US" dirty="0"/>
              <a:t>“Evening and morning” used 38 times outside of Genesis 1-2</a:t>
            </a:r>
          </a:p>
          <a:p>
            <a:pPr marL="461963" indent="-461963" algn="just" eaLnBrk="1" hangingPunct="1">
              <a:lnSpc>
                <a:spcPct val="90000"/>
              </a:lnSpc>
              <a:spcBef>
                <a:spcPts val="0"/>
              </a:spcBef>
              <a:spcAft>
                <a:spcPts val="2400"/>
              </a:spcAft>
              <a:defRPr/>
            </a:pPr>
            <a:r>
              <a:rPr lang="en-US" dirty="0"/>
              <a:t>Exodus 20:8-11; 31:17</a:t>
            </a:r>
          </a:p>
          <a:p>
            <a:pPr marL="461963" indent="-461963" algn="just" eaLnBrk="1" hangingPunct="1">
              <a:lnSpc>
                <a:spcPct val="90000"/>
              </a:lnSpc>
              <a:spcBef>
                <a:spcPts val="0"/>
              </a:spcBef>
              <a:spcAft>
                <a:spcPts val="2400"/>
              </a:spcAft>
              <a:defRPr/>
            </a:pPr>
            <a:r>
              <a:rPr lang="en-US" dirty="0"/>
              <a:t>Adam’s age (Gen. 5:5)</a:t>
            </a:r>
          </a:p>
        </p:txBody>
      </p:sp>
      <p:pic>
        <p:nvPicPr>
          <p:cNvPr id="2" name="Picture 1">
            <a:extLst>
              <a:ext uri="{FF2B5EF4-FFF2-40B4-BE49-F238E27FC236}">
                <a16:creationId xmlns:a16="http://schemas.microsoft.com/office/drawing/2014/main" id="{98245963-81B8-429C-9C74-012BC1051EC3}"/>
              </a:ext>
            </a:extLst>
          </p:cNvPr>
          <p:cNvPicPr>
            <a:picLocks noChangeAspect="1"/>
          </p:cNvPicPr>
          <p:nvPr/>
        </p:nvPicPr>
        <p:blipFill>
          <a:blip r:embed="rId2"/>
          <a:stretch>
            <a:fillRect/>
          </a:stretch>
        </p:blipFill>
        <p:spPr>
          <a:xfrm>
            <a:off x="5764306" y="3886200"/>
            <a:ext cx="3227294" cy="2743200"/>
          </a:xfrm>
          <a:prstGeom prst="rect">
            <a:avLst/>
          </a:prstGeom>
        </p:spPr>
      </p:pic>
    </p:spTree>
    <p:extLst>
      <p:ext uri="{BB962C8B-B14F-4D97-AF65-F5344CB8AC3E}">
        <p14:creationId xmlns:p14="http://schemas.microsoft.com/office/powerpoint/2010/main" val="2951345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0" y="1600200"/>
            <a:ext cx="9144000" cy="3200400"/>
          </a:xfrm>
        </p:spPr>
        <p:txBody>
          <a:bodyPr/>
          <a:lstStyle/>
          <a:p>
            <a:pPr marL="0" indent="0" algn="just" eaLnBrk="1" hangingPunct="1">
              <a:buFont typeface="Wingdings" pitchFamily="2" charset="2"/>
              <a:buNone/>
              <a:defRPr/>
            </a:pPr>
            <a:r>
              <a:rPr lang="en-US" dirty="0">
                <a:cs typeface="Calibri" panose="020F0502020204030204" pitchFamily="34" charset="0"/>
              </a:rPr>
              <a:t>“From a superficial reading of Genesis 1, the impression would seem to be that the entire creative process took place in six twenty-four-hour days. </a:t>
            </a:r>
            <a:r>
              <a:rPr lang="en-US" b="1" u="sng" dirty="0">
                <a:solidFill>
                  <a:srgbClr val="FFFFCC"/>
                </a:solidFill>
                <a:cs typeface="Calibri" panose="020F0502020204030204" pitchFamily="34" charset="0"/>
              </a:rPr>
              <a:t>This seems to run counter to modern scientific research</a:t>
            </a:r>
            <a:r>
              <a:rPr lang="en-US" dirty="0">
                <a:cs typeface="Calibri" panose="020F0502020204030204" pitchFamily="34" charset="0"/>
              </a:rPr>
              <a:t>, which indicates that planet earth was created several billion years ago.”</a:t>
            </a:r>
            <a:endParaRPr lang="en-US" dirty="0"/>
          </a:p>
        </p:txBody>
      </p:sp>
      <p:sp>
        <p:nvSpPr>
          <p:cNvPr id="2" name="Rectangle 1">
            <a:extLst>
              <a:ext uri="{FF2B5EF4-FFF2-40B4-BE49-F238E27FC236}">
                <a16:creationId xmlns:a16="http://schemas.microsoft.com/office/drawing/2014/main" id="{1EE15D80-3095-4D42-8318-E7C1A2C78B8F}"/>
              </a:ext>
            </a:extLst>
          </p:cNvPr>
          <p:cNvSpPr/>
          <p:nvPr/>
        </p:nvSpPr>
        <p:spPr>
          <a:xfrm>
            <a:off x="2247900" y="228600"/>
            <a:ext cx="4648200" cy="1277273"/>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Gleason Archer</a:t>
            </a:r>
          </a:p>
          <a:p>
            <a:r>
              <a:rPr lang="en-US" sz="1800" i="1" dirty="0">
                <a:effectLst>
                  <a:outerShdw blurRad="38100" dist="38100" dir="2700000" algn="tl">
                    <a:srgbClr val="000000"/>
                  </a:outerShdw>
                </a:effectLst>
                <a:latin typeface="Calibri" panose="020F0502020204030204" pitchFamily="34" charset="0"/>
                <a:cs typeface="Calibri" panose="020F0502020204030204" pitchFamily="34" charset="0"/>
              </a:rPr>
              <a:t>Survey of Old Testament Introduction</a:t>
            </a:r>
            <a:r>
              <a:rPr lang="en-US" sz="1800" dirty="0">
                <a:effectLst>
                  <a:outerShdw blurRad="38100" dist="38100" dir="2700000" algn="tl">
                    <a:srgbClr val="000000"/>
                  </a:outerShdw>
                </a:effectLst>
                <a:latin typeface="Calibri" panose="020F0502020204030204" pitchFamily="34" charset="0"/>
                <a:cs typeface="Calibri" panose="020F0502020204030204" pitchFamily="34" charset="0"/>
              </a:rPr>
              <a:t> (Chicago, IL: Moody Press, 1994), 196-97-emphasis mine.</a:t>
            </a:r>
          </a:p>
        </p:txBody>
      </p:sp>
      <p:pic>
        <p:nvPicPr>
          <p:cNvPr id="4" name="Picture 3">
            <a:extLst>
              <a:ext uri="{FF2B5EF4-FFF2-40B4-BE49-F238E27FC236}">
                <a16:creationId xmlns:a16="http://schemas.microsoft.com/office/drawing/2014/main" id="{0AAC6D39-E61F-49C3-886F-6102FC8182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96236" y="4876800"/>
            <a:ext cx="2151529" cy="1828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b="1" dirty="0">
                <a:solidFill>
                  <a:srgbClr val="FFFFCC"/>
                </a:solidFill>
              </a:rPr>
              <a:t>Creation week (Gen 1:3</a:t>
            </a:r>
            <a:r>
              <a:rPr lang="en-US" sz="2600" b="1" dirty="0">
                <a:solidFill>
                  <a:srgbClr val="FFFFCC"/>
                </a:solidFill>
                <a:cs typeface="Calibri" panose="020F0502020204030204" pitchFamily="34" charset="0"/>
                <a:sym typeface="Symbol" pitchFamily="18" charset="2"/>
              </a:rPr>
              <a:t>–</a:t>
            </a:r>
            <a:r>
              <a:rPr lang="en-US" sz="2600" b="1" dirty="0">
                <a:solidFill>
                  <a:srgbClr val="FFFFCC"/>
                </a:solidFill>
              </a:rPr>
              <a:t>2:3): “And God said,” “good”</a:t>
            </a:r>
          </a:p>
          <a:p>
            <a:pPr lvl="1" eaLnBrk="1" hangingPunct="1">
              <a:spcBef>
                <a:spcPts val="0"/>
              </a:spcBef>
              <a:spcAft>
                <a:spcPts val="1600"/>
              </a:spcAft>
              <a:defRPr/>
            </a:pPr>
            <a:r>
              <a:rPr lang="en-US" sz="2600" dirty="0"/>
              <a:t>First day 1:3-5</a:t>
            </a:r>
          </a:p>
          <a:p>
            <a:pPr lvl="1" eaLnBrk="1" hangingPunct="1">
              <a:spcBef>
                <a:spcPts val="0"/>
              </a:spcBef>
              <a:spcAft>
                <a:spcPts val="1600"/>
              </a:spcAft>
              <a:defRPr/>
            </a:pPr>
            <a:r>
              <a:rPr lang="en-US" sz="2600" b="1" u="sng" dirty="0">
                <a:solidFill>
                  <a:srgbClr val="FFFFCC"/>
                </a:solidFill>
              </a:rPr>
              <a:t>Second day 1:6-8</a:t>
            </a:r>
          </a:p>
          <a:p>
            <a:pPr lvl="1" eaLnBrk="1" hangingPunct="1">
              <a:spcBef>
                <a:spcPts val="0"/>
              </a:spcBef>
              <a:spcAft>
                <a:spcPts val="1600"/>
              </a:spcAft>
              <a:defRPr/>
            </a:pPr>
            <a:r>
              <a:rPr lang="en-US" sz="2600" dirty="0"/>
              <a:t>Third day 1:9-13</a:t>
            </a:r>
          </a:p>
          <a:p>
            <a:pPr lvl="1" eaLnBrk="1" hangingPunct="1">
              <a:spcBef>
                <a:spcPts val="0"/>
              </a:spcBef>
              <a:spcAft>
                <a:spcPts val="1600"/>
              </a:spcAft>
              <a:defRPr/>
            </a:pPr>
            <a:r>
              <a:rPr lang="en-US" sz="2600" dirty="0"/>
              <a:t>Fourth day 1:14-19</a:t>
            </a:r>
          </a:p>
          <a:p>
            <a:pPr lvl="1" eaLnBrk="1" hangingPunct="1">
              <a:spcBef>
                <a:spcPts val="0"/>
              </a:spcBef>
              <a:spcAft>
                <a:spcPts val="1600"/>
              </a:spcAft>
              <a:defRPr/>
            </a:pPr>
            <a:r>
              <a:rPr lang="en-US" sz="2600" dirty="0"/>
              <a:t>Fifth day 1:20-23</a:t>
            </a:r>
          </a:p>
          <a:p>
            <a:pPr lvl="1" eaLnBrk="1" hangingPunct="1">
              <a:spcBef>
                <a:spcPts val="0"/>
              </a:spcBef>
              <a:spcAft>
                <a:spcPts val="1600"/>
              </a:spcAft>
              <a:defRPr/>
            </a:pPr>
            <a:r>
              <a:rPr lang="en-US" sz="2600" dirty="0"/>
              <a:t>Sixth day 1:24-31</a:t>
            </a:r>
          </a:p>
          <a:p>
            <a:pPr lvl="1" eaLnBrk="1" hangingPunct="1">
              <a:spcBef>
                <a:spcPts val="0"/>
              </a:spcBef>
              <a:spcAft>
                <a:spcPts val="16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2587504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457200" y="914400"/>
            <a:ext cx="4953000" cy="5638800"/>
          </a:xfrm>
        </p:spPr>
        <p:txBody>
          <a:bodyPr/>
          <a:lstStyle/>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Importance of Gen. 1:1</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Gap Theory?</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Length of the creation days</a:t>
            </a:r>
          </a:p>
          <a:p>
            <a:pPr marL="573088" indent="-573088" eaLnBrk="1" hangingPunct="1">
              <a:spcBef>
                <a:spcPts val="1200"/>
              </a:spcBef>
              <a:spcAft>
                <a:spcPts val="1200"/>
              </a:spcAft>
              <a:buSzPct val="100000"/>
              <a:buAutoNum type="romanUcPeriod"/>
            </a:pPr>
            <a:r>
              <a:rPr lang="en-US" altLang="en-US" sz="2800" b="1" u="sng" dirty="0">
                <a:solidFill>
                  <a:srgbClr val="FFFFCC"/>
                </a:solidFill>
                <a:cs typeface="Calibri" panose="020F0502020204030204" pitchFamily="34" charset="0"/>
              </a:rPr>
              <a:t>Canopy Theory (day 2)</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Light before the sun (day 4)</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Creation of man (day 6)</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Sabbath (day 7)</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Evolution?</a:t>
            </a:r>
          </a:p>
          <a:p>
            <a:pPr marL="573088" indent="-573088" eaLnBrk="1" hangingPunct="1">
              <a:spcBef>
                <a:spcPts val="1200"/>
              </a:spcBef>
              <a:spcAft>
                <a:spcPts val="1200"/>
              </a:spcAft>
              <a:buSzPct val="100000"/>
              <a:buNone/>
            </a:pPr>
            <a:endParaRPr lang="en-US" altLang="en-US" sz="3600" dirty="0">
              <a:latin typeface="Calibri" panose="020F0502020204030204" pitchFamily="34" charset="0"/>
              <a:cs typeface="Calibri" panose="020F0502020204030204" pitchFamily="34" charset="0"/>
            </a:endParaRPr>
          </a:p>
        </p:txBody>
      </p:sp>
      <p:sp>
        <p:nvSpPr>
          <p:cNvPr id="5" name="Rectangle 6">
            <a:extLst>
              <a:ext uri="{FF2B5EF4-FFF2-40B4-BE49-F238E27FC236}">
                <a16:creationId xmlns:a16="http://schemas.microsoft.com/office/drawing/2014/main" id="{D826A589-9D45-4CFC-9960-8DE7F4F7ED12}"/>
              </a:ext>
            </a:extLst>
          </p:cNvPr>
          <p:cNvSpPr>
            <a:spLocks noGrp="1" noChangeArrowheads="1"/>
          </p:cNvSpPr>
          <p:nvPr>
            <p:ph type="title"/>
          </p:nvPr>
        </p:nvSpPr>
        <p:spPr>
          <a:xfrm>
            <a:off x="1524000" y="228600"/>
            <a:ext cx="6248400" cy="685800"/>
          </a:xfrm>
        </p:spPr>
        <p:txBody>
          <a:bodyPr/>
          <a:lstStyle/>
          <a:p>
            <a:pPr algn="ctr" eaLnBrk="1" hangingPunct="1">
              <a:lnSpc>
                <a:spcPct val="100000"/>
              </a:lnSpc>
            </a:pPr>
            <a:r>
              <a:rPr lang="en-US" altLang="en-US" sz="3600" dirty="0">
                <a:latin typeface="Calibri" panose="020F0502020204030204" pitchFamily="34" charset="0"/>
                <a:cs typeface="Calibri" panose="020F0502020204030204" pitchFamily="34" charset="0"/>
              </a:rPr>
              <a:t>Key Issues in Genesis 1</a:t>
            </a:r>
            <a:endParaRPr lang="en-US" altLang="en-US" sz="3600" b="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0344576-BA00-49BF-B193-B54A4E8256EE}"/>
              </a:ext>
            </a:extLst>
          </p:cNvPr>
          <p:cNvPicPr>
            <a:picLocks noChangeAspect="1"/>
          </p:cNvPicPr>
          <p:nvPr/>
        </p:nvPicPr>
        <p:blipFill>
          <a:blip r:embed="rId3"/>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2276879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333500" y="228600"/>
            <a:ext cx="6477000" cy="1143000"/>
          </a:xfrm>
        </p:spPr>
        <p:txBody>
          <a:bodyPr/>
          <a:lstStyle/>
          <a:p>
            <a:pPr algn="ctr" eaLnBrk="1" hangingPunct="1"/>
            <a:r>
              <a:rPr lang="en-US" sz="3600" dirty="0">
                <a:cs typeface="Calibri" panose="020F0502020204030204" pitchFamily="34" charset="0"/>
              </a:rPr>
              <a:t>Day 2 Canopy Theory </a:t>
            </a:r>
            <a:br>
              <a:rPr lang="en-US" sz="3600" dirty="0">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1:6-8)</a:t>
            </a:r>
          </a:p>
        </p:txBody>
      </p:sp>
      <p:sp>
        <p:nvSpPr>
          <p:cNvPr id="78851" name="Rectangle 3"/>
          <p:cNvSpPr>
            <a:spLocks noGrp="1" noChangeArrowheads="1"/>
          </p:cNvSpPr>
          <p:nvPr>
            <p:ph type="body" idx="1"/>
          </p:nvPr>
        </p:nvSpPr>
        <p:spPr>
          <a:xfrm>
            <a:off x="0" y="1600200"/>
            <a:ext cx="9144000" cy="4460875"/>
          </a:xfrm>
        </p:spPr>
        <p:txBody>
          <a:bodyPr/>
          <a:lstStyle/>
          <a:p>
            <a:pPr marL="461963" indent="-461963" algn="just" eaLnBrk="1" hangingPunct="1">
              <a:spcBef>
                <a:spcPts val="0"/>
              </a:spcBef>
              <a:spcAft>
                <a:spcPts val="2400"/>
              </a:spcAft>
              <a:defRPr/>
            </a:pPr>
            <a:r>
              <a:rPr lang="en-US" sz="2800" dirty="0"/>
              <a:t>Implied – Gen. 1:6-7; Ps. 148:4</a:t>
            </a:r>
          </a:p>
          <a:p>
            <a:pPr marL="461963" indent="-461963" algn="just" eaLnBrk="1" hangingPunct="1">
              <a:spcBef>
                <a:spcPts val="0"/>
              </a:spcBef>
              <a:spcAft>
                <a:spcPts val="2400"/>
              </a:spcAft>
              <a:defRPr/>
            </a:pPr>
            <a:r>
              <a:rPr lang="en-US" sz="2800" dirty="0"/>
              <a:t>Explains</a:t>
            </a:r>
          </a:p>
          <a:p>
            <a:pPr marL="914400" lvl="1" indent="-457200" algn="just" eaLnBrk="1" hangingPunct="1">
              <a:spcBef>
                <a:spcPts val="0"/>
              </a:spcBef>
              <a:spcAft>
                <a:spcPts val="2400"/>
              </a:spcAft>
              <a:defRPr/>
            </a:pPr>
            <a:r>
              <a:rPr lang="en-US" sz="2800" dirty="0"/>
              <a:t>Long life spans of early man-Gen. 5:5, 27</a:t>
            </a:r>
          </a:p>
          <a:p>
            <a:pPr marL="914400" lvl="1" indent="-457200" algn="just" eaLnBrk="1" hangingPunct="1">
              <a:spcBef>
                <a:spcPts val="0"/>
              </a:spcBef>
              <a:spcAft>
                <a:spcPts val="2400"/>
              </a:spcAft>
              <a:defRPr/>
            </a:pPr>
            <a:r>
              <a:rPr lang="en-US" sz="2800" dirty="0"/>
              <a:t>Strange beasts (Gen. 1:24-25; Job 40‒41)</a:t>
            </a:r>
          </a:p>
          <a:p>
            <a:pPr marL="914400" lvl="1" indent="-457200" algn="just" eaLnBrk="1" hangingPunct="1">
              <a:spcBef>
                <a:spcPts val="0"/>
              </a:spcBef>
              <a:spcAft>
                <a:spcPts val="2400"/>
              </a:spcAft>
              <a:defRPr/>
            </a:pPr>
            <a:r>
              <a:rPr lang="en-US" sz="2800" dirty="0"/>
              <a:t>Where the flood waters came from (Gen. 2:5-6)</a:t>
            </a:r>
          </a:p>
          <a:p>
            <a:pPr marL="914400" lvl="1" indent="-457200" algn="just" eaLnBrk="1" hangingPunct="1">
              <a:spcBef>
                <a:spcPts val="0"/>
              </a:spcBef>
              <a:spcAft>
                <a:spcPts val="2400"/>
              </a:spcAft>
              <a:defRPr/>
            </a:pPr>
            <a:r>
              <a:rPr lang="en-US" sz="2800" dirty="0"/>
              <a:t>Why man’s post-flood life span cut short (Gen. 11:24-25)</a:t>
            </a:r>
          </a:p>
        </p:txBody>
      </p:sp>
      <p:pic>
        <p:nvPicPr>
          <p:cNvPr id="2" name="Picture 1">
            <a:extLst>
              <a:ext uri="{FF2B5EF4-FFF2-40B4-BE49-F238E27FC236}">
                <a16:creationId xmlns:a16="http://schemas.microsoft.com/office/drawing/2014/main" id="{0C959778-6B16-48F2-A3BD-28D43CCAA2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333500" y="228600"/>
            <a:ext cx="6477000" cy="1143000"/>
          </a:xfrm>
        </p:spPr>
        <p:txBody>
          <a:bodyPr/>
          <a:lstStyle/>
          <a:p>
            <a:pPr algn="ctr" eaLnBrk="1" hangingPunct="1"/>
            <a:r>
              <a:rPr lang="en-US" sz="3600" dirty="0">
                <a:cs typeface="Calibri" panose="020F0502020204030204" pitchFamily="34" charset="0"/>
              </a:rPr>
              <a:t>Day 2 Canopy Theory </a:t>
            </a:r>
            <a:br>
              <a:rPr lang="en-US" sz="3600" dirty="0">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1:6-8)</a:t>
            </a:r>
          </a:p>
        </p:txBody>
      </p:sp>
      <p:sp>
        <p:nvSpPr>
          <p:cNvPr id="78851" name="Rectangle 3"/>
          <p:cNvSpPr>
            <a:spLocks noGrp="1" noChangeArrowheads="1"/>
          </p:cNvSpPr>
          <p:nvPr>
            <p:ph type="body" idx="1"/>
          </p:nvPr>
        </p:nvSpPr>
        <p:spPr>
          <a:xfrm>
            <a:off x="0" y="1600200"/>
            <a:ext cx="9144000" cy="4460875"/>
          </a:xfrm>
        </p:spPr>
        <p:txBody>
          <a:bodyPr/>
          <a:lstStyle/>
          <a:p>
            <a:pPr marL="461963" indent="-461963" algn="just" eaLnBrk="1" hangingPunct="1">
              <a:spcBef>
                <a:spcPts val="0"/>
              </a:spcBef>
              <a:spcAft>
                <a:spcPts val="2400"/>
              </a:spcAft>
              <a:defRPr/>
            </a:pPr>
            <a:r>
              <a:rPr lang="en-US" sz="2800" b="1" u="sng" dirty="0">
                <a:solidFill>
                  <a:srgbClr val="FFFFCC"/>
                </a:solidFill>
              </a:rPr>
              <a:t>Implied – Gen. 1:6-7; Ps. 148:4</a:t>
            </a:r>
          </a:p>
          <a:p>
            <a:pPr marL="461963" indent="-461963" algn="just" eaLnBrk="1" hangingPunct="1">
              <a:spcBef>
                <a:spcPts val="0"/>
              </a:spcBef>
              <a:spcAft>
                <a:spcPts val="2400"/>
              </a:spcAft>
              <a:defRPr/>
            </a:pPr>
            <a:r>
              <a:rPr lang="en-US" sz="2800" dirty="0"/>
              <a:t>Explains</a:t>
            </a:r>
          </a:p>
          <a:p>
            <a:pPr marL="914400" lvl="1" indent="-457200" algn="just" eaLnBrk="1" hangingPunct="1">
              <a:spcBef>
                <a:spcPts val="0"/>
              </a:spcBef>
              <a:spcAft>
                <a:spcPts val="2400"/>
              </a:spcAft>
              <a:defRPr/>
            </a:pPr>
            <a:r>
              <a:rPr lang="en-US" sz="2800" dirty="0"/>
              <a:t>Long life spans of early man-Gen. 5:5, 27</a:t>
            </a:r>
          </a:p>
          <a:p>
            <a:pPr marL="914400" lvl="1" indent="-457200" algn="just" eaLnBrk="1" hangingPunct="1">
              <a:spcBef>
                <a:spcPts val="0"/>
              </a:spcBef>
              <a:spcAft>
                <a:spcPts val="2400"/>
              </a:spcAft>
              <a:defRPr/>
            </a:pPr>
            <a:r>
              <a:rPr lang="en-US" sz="2800" dirty="0"/>
              <a:t>Strange beasts (Gen. 1:24-25; Job 40‒41)</a:t>
            </a:r>
          </a:p>
          <a:p>
            <a:pPr marL="914400" lvl="1" indent="-457200" algn="just" eaLnBrk="1" hangingPunct="1">
              <a:spcBef>
                <a:spcPts val="0"/>
              </a:spcBef>
              <a:spcAft>
                <a:spcPts val="2400"/>
              </a:spcAft>
              <a:defRPr/>
            </a:pPr>
            <a:r>
              <a:rPr lang="en-US" sz="2800" dirty="0"/>
              <a:t>Where the flood waters came from (Gen. 2:5-6)</a:t>
            </a:r>
          </a:p>
          <a:p>
            <a:pPr marL="914400" lvl="1" indent="-457200" algn="just" eaLnBrk="1" hangingPunct="1">
              <a:spcBef>
                <a:spcPts val="0"/>
              </a:spcBef>
              <a:spcAft>
                <a:spcPts val="2400"/>
              </a:spcAft>
              <a:defRPr/>
            </a:pPr>
            <a:r>
              <a:rPr lang="en-US" sz="2800" dirty="0"/>
              <a:t>Why man’s post-flood life span cut short (Gen. 11:24-25)</a:t>
            </a:r>
          </a:p>
        </p:txBody>
      </p:sp>
      <p:pic>
        <p:nvPicPr>
          <p:cNvPr id="2" name="Picture 1">
            <a:extLst>
              <a:ext uri="{FF2B5EF4-FFF2-40B4-BE49-F238E27FC236}">
                <a16:creationId xmlns:a16="http://schemas.microsoft.com/office/drawing/2014/main" id="{0C959778-6B16-48F2-A3BD-28D43CCAA2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293429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descr="http://www.purifiedbyfaith.com/CreationEvolution/Genesis6thru9/images/WaterCanopy.gif"/>
          <p:cNvPicPr>
            <a:picLocks noChangeAspect="1" noChangeArrowheads="1"/>
          </p:cNvPicPr>
          <p:nvPr/>
        </p:nvPicPr>
        <p:blipFill>
          <a:blip r:embed="rId2" cstate="print"/>
          <a:srcRect/>
          <a:stretch>
            <a:fillRect/>
          </a:stretch>
        </p:blipFill>
        <p:spPr bwMode="auto">
          <a:xfrm>
            <a:off x="280988" y="571500"/>
            <a:ext cx="8582025"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rPr>
              <a:t>Contradictory Account of Creation?</a:t>
            </a:r>
          </a:p>
        </p:txBody>
      </p:sp>
      <p:sp>
        <p:nvSpPr>
          <p:cNvPr id="21507" name="Rectangle 3"/>
          <p:cNvSpPr>
            <a:spLocks noGrp="1" noChangeArrowheads="1"/>
          </p:cNvSpPr>
          <p:nvPr>
            <p:ph type="body" idx="1"/>
          </p:nvPr>
        </p:nvSpPr>
        <p:spPr>
          <a:xfrm>
            <a:off x="76200" y="1600200"/>
            <a:ext cx="9067800" cy="2057400"/>
          </a:xfrm>
        </p:spPr>
        <p:txBody>
          <a:bodyPr/>
          <a:lstStyle/>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1 – Overview of the whole creation</a:t>
            </a:r>
          </a:p>
          <a:p>
            <a:pPr eaLnBrk="1" hangingPunct="1">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Genesis 2 – Details surrounding the creation of the garden, the first man, and his activities on day 6. </a:t>
            </a:r>
          </a:p>
        </p:txBody>
      </p:sp>
      <p:pic>
        <p:nvPicPr>
          <p:cNvPr id="2" name="Picture 1">
            <a:extLst>
              <a:ext uri="{FF2B5EF4-FFF2-40B4-BE49-F238E27FC236}">
                <a16:creationId xmlns:a16="http://schemas.microsoft.com/office/drawing/2014/main" id="{30BF6CE2-BB69-45FE-BA73-357684B952D3}"/>
              </a:ext>
            </a:extLst>
          </p:cNvPr>
          <p:cNvPicPr>
            <a:picLocks noChangeAspect="1"/>
          </p:cNvPicPr>
          <p:nvPr/>
        </p:nvPicPr>
        <p:blipFill>
          <a:blip r:embed="rId2"/>
          <a:stretch>
            <a:fillRect/>
          </a:stretch>
        </p:blipFill>
        <p:spPr>
          <a:xfrm>
            <a:off x="2958353" y="3962400"/>
            <a:ext cx="3227294"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descr="http://www.2peter3.com/wp-content/uploads/2015/09/canopy-theory.jpg"/>
          <p:cNvPicPr>
            <a:picLocks noChangeAspect="1" noChangeArrowheads="1"/>
          </p:cNvPicPr>
          <p:nvPr/>
        </p:nvPicPr>
        <p:blipFill>
          <a:blip r:embed="rId2" cstate="print"/>
          <a:srcRect/>
          <a:stretch>
            <a:fillRect/>
          </a:stretch>
        </p:blipFill>
        <p:spPr bwMode="auto">
          <a:xfrm>
            <a:off x="342900" y="257175"/>
            <a:ext cx="8458200" cy="634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333500" y="228600"/>
            <a:ext cx="6477000" cy="1143000"/>
          </a:xfrm>
        </p:spPr>
        <p:txBody>
          <a:bodyPr/>
          <a:lstStyle/>
          <a:p>
            <a:pPr algn="ctr" eaLnBrk="1" hangingPunct="1"/>
            <a:r>
              <a:rPr lang="en-US" sz="3600" dirty="0">
                <a:cs typeface="Calibri" panose="020F0502020204030204" pitchFamily="34" charset="0"/>
              </a:rPr>
              <a:t>Day 2 Canopy Theory </a:t>
            </a:r>
            <a:br>
              <a:rPr lang="en-US" sz="3600" dirty="0">
                <a:cs typeface="Calibri" panose="020F0502020204030204" pitchFamily="34" charset="0"/>
              </a:rPr>
            </a:br>
            <a:r>
              <a:rPr lang="en-US" sz="3200" dirty="0">
                <a:solidFill>
                  <a:schemeClr val="tx1"/>
                </a:solidFill>
                <a:effectLst>
                  <a:outerShdw blurRad="38100" dist="38100" dir="2700000" algn="tl">
                    <a:srgbClr val="000000"/>
                  </a:outerShdw>
                </a:effectLst>
              </a:rPr>
              <a:t>(Gen 1:6-8)</a:t>
            </a:r>
            <a:endParaRPr lang="en-US" sz="3600" dirty="0">
              <a:cs typeface="Calibri" panose="020F0502020204030204" pitchFamily="34" charset="0"/>
            </a:endParaRPr>
          </a:p>
        </p:txBody>
      </p:sp>
      <p:sp>
        <p:nvSpPr>
          <p:cNvPr id="78851" name="Rectangle 3"/>
          <p:cNvSpPr>
            <a:spLocks noGrp="1" noChangeArrowheads="1"/>
          </p:cNvSpPr>
          <p:nvPr>
            <p:ph type="body" idx="1"/>
          </p:nvPr>
        </p:nvSpPr>
        <p:spPr>
          <a:xfrm>
            <a:off x="0" y="1600200"/>
            <a:ext cx="9144000" cy="4460875"/>
          </a:xfrm>
        </p:spPr>
        <p:txBody>
          <a:bodyPr/>
          <a:lstStyle/>
          <a:p>
            <a:pPr marL="461963" indent="-461963" algn="just" eaLnBrk="1" hangingPunct="1">
              <a:spcBef>
                <a:spcPts val="0"/>
              </a:spcBef>
              <a:spcAft>
                <a:spcPts val="2400"/>
              </a:spcAft>
              <a:defRPr/>
            </a:pPr>
            <a:r>
              <a:rPr lang="en-US" sz="2800" dirty="0"/>
              <a:t>Implied – Gen. 1:6-7; Ps. 148:4</a:t>
            </a:r>
          </a:p>
          <a:p>
            <a:pPr marL="461963" indent="-461963" algn="just" eaLnBrk="1" hangingPunct="1">
              <a:spcBef>
                <a:spcPts val="0"/>
              </a:spcBef>
              <a:spcAft>
                <a:spcPts val="2400"/>
              </a:spcAft>
              <a:defRPr/>
            </a:pPr>
            <a:r>
              <a:rPr lang="en-US" sz="2800" b="1" u="sng" dirty="0">
                <a:solidFill>
                  <a:srgbClr val="FFFFCC"/>
                </a:solidFill>
              </a:rPr>
              <a:t>Explains</a:t>
            </a:r>
          </a:p>
          <a:p>
            <a:pPr marL="914400" lvl="1" indent="-457200" algn="just" eaLnBrk="1" hangingPunct="1">
              <a:spcBef>
                <a:spcPts val="0"/>
              </a:spcBef>
              <a:spcAft>
                <a:spcPts val="2400"/>
              </a:spcAft>
              <a:defRPr/>
            </a:pPr>
            <a:r>
              <a:rPr lang="en-US" sz="2800" dirty="0"/>
              <a:t>Long life spans of early man-Gen. 5:5, 27</a:t>
            </a:r>
          </a:p>
          <a:p>
            <a:pPr marL="914400" lvl="1" indent="-457200" algn="just" eaLnBrk="1" hangingPunct="1">
              <a:spcBef>
                <a:spcPts val="0"/>
              </a:spcBef>
              <a:spcAft>
                <a:spcPts val="2400"/>
              </a:spcAft>
              <a:defRPr/>
            </a:pPr>
            <a:r>
              <a:rPr lang="en-US" sz="2800" dirty="0"/>
              <a:t>Strange beasts (Gen. 1:24-25; Job 40‒41)</a:t>
            </a:r>
          </a:p>
          <a:p>
            <a:pPr marL="914400" lvl="1" indent="-457200" algn="just" eaLnBrk="1" hangingPunct="1">
              <a:spcBef>
                <a:spcPts val="0"/>
              </a:spcBef>
              <a:spcAft>
                <a:spcPts val="2400"/>
              </a:spcAft>
              <a:defRPr/>
            </a:pPr>
            <a:r>
              <a:rPr lang="en-US" sz="2800" dirty="0"/>
              <a:t>Where the flood waters came from (Gen. 2:5-6)</a:t>
            </a:r>
          </a:p>
          <a:p>
            <a:pPr marL="914400" lvl="1" indent="-457200" algn="just" eaLnBrk="1" hangingPunct="1">
              <a:spcBef>
                <a:spcPts val="0"/>
              </a:spcBef>
              <a:spcAft>
                <a:spcPts val="2400"/>
              </a:spcAft>
              <a:defRPr/>
            </a:pPr>
            <a:r>
              <a:rPr lang="en-US" sz="2800" dirty="0"/>
              <a:t>Why man’s post-flood life span cut short (Gen. 11:24-25)</a:t>
            </a:r>
          </a:p>
        </p:txBody>
      </p:sp>
      <p:pic>
        <p:nvPicPr>
          <p:cNvPr id="2" name="Picture 1">
            <a:extLst>
              <a:ext uri="{FF2B5EF4-FFF2-40B4-BE49-F238E27FC236}">
                <a16:creationId xmlns:a16="http://schemas.microsoft.com/office/drawing/2014/main" id="{1047A1AA-C185-4308-AB4A-2D7A249C90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4222733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333500" y="228600"/>
            <a:ext cx="6477000" cy="1143000"/>
          </a:xfrm>
        </p:spPr>
        <p:txBody>
          <a:bodyPr/>
          <a:lstStyle/>
          <a:p>
            <a:pPr algn="ctr" eaLnBrk="1" hangingPunct="1"/>
            <a:r>
              <a:rPr lang="en-US" sz="3600" dirty="0">
                <a:cs typeface="Calibri" panose="020F0502020204030204" pitchFamily="34" charset="0"/>
              </a:rPr>
              <a:t>Day 2 Canopy Theory </a:t>
            </a:r>
            <a:br>
              <a:rPr lang="en-US" sz="3600" dirty="0">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1:6-8)</a:t>
            </a:r>
          </a:p>
        </p:txBody>
      </p:sp>
      <p:sp>
        <p:nvSpPr>
          <p:cNvPr id="78851" name="Rectangle 3"/>
          <p:cNvSpPr>
            <a:spLocks noGrp="1" noChangeArrowheads="1"/>
          </p:cNvSpPr>
          <p:nvPr>
            <p:ph type="body" idx="1"/>
          </p:nvPr>
        </p:nvSpPr>
        <p:spPr>
          <a:xfrm>
            <a:off x="0" y="1600200"/>
            <a:ext cx="9144000" cy="4460875"/>
          </a:xfrm>
        </p:spPr>
        <p:txBody>
          <a:bodyPr/>
          <a:lstStyle/>
          <a:p>
            <a:pPr marL="461963" indent="-461963" algn="just" eaLnBrk="1" hangingPunct="1">
              <a:spcBef>
                <a:spcPts val="0"/>
              </a:spcBef>
              <a:spcAft>
                <a:spcPts val="2400"/>
              </a:spcAft>
              <a:defRPr/>
            </a:pPr>
            <a:r>
              <a:rPr lang="en-US" sz="2800" dirty="0"/>
              <a:t>Implied – Gen. 1:6-7; Ps. 148:4</a:t>
            </a:r>
          </a:p>
          <a:p>
            <a:pPr marL="461963" indent="-461963" algn="just" eaLnBrk="1" hangingPunct="1">
              <a:spcBef>
                <a:spcPts val="0"/>
              </a:spcBef>
              <a:spcAft>
                <a:spcPts val="2400"/>
              </a:spcAft>
              <a:defRPr/>
            </a:pPr>
            <a:r>
              <a:rPr lang="en-US" sz="2800" b="1" dirty="0">
                <a:solidFill>
                  <a:srgbClr val="FFFFCC"/>
                </a:solidFill>
              </a:rPr>
              <a:t>Explains</a:t>
            </a:r>
          </a:p>
          <a:p>
            <a:pPr marL="914400" lvl="1" indent="-457200" algn="just" eaLnBrk="1" hangingPunct="1">
              <a:spcBef>
                <a:spcPts val="0"/>
              </a:spcBef>
              <a:spcAft>
                <a:spcPts val="2400"/>
              </a:spcAft>
              <a:defRPr/>
            </a:pPr>
            <a:r>
              <a:rPr lang="en-US" sz="2800" b="1" u="sng" dirty="0">
                <a:solidFill>
                  <a:srgbClr val="FFFFCC"/>
                </a:solidFill>
              </a:rPr>
              <a:t>Long life spans of early man-Gen. 5:5, 27</a:t>
            </a:r>
          </a:p>
          <a:p>
            <a:pPr marL="914400" lvl="1" indent="-457200" algn="just" eaLnBrk="1" hangingPunct="1">
              <a:spcBef>
                <a:spcPts val="0"/>
              </a:spcBef>
              <a:spcAft>
                <a:spcPts val="2400"/>
              </a:spcAft>
              <a:defRPr/>
            </a:pPr>
            <a:r>
              <a:rPr lang="en-US" sz="2800" dirty="0"/>
              <a:t>Strange beasts (Gen. 1:24-25; Job 40‒41)</a:t>
            </a:r>
          </a:p>
          <a:p>
            <a:pPr marL="914400" lvl="1" indent="-457200" algn="just" eaLnBrk="1" hangingPunct="1">
              <a:spcBef>
                <a:spcPts val="0"/>
              </a:spcBef>
              <a:spcAft>
                <a:spcPts val="2400"/>
              </a:spcAft>
              <a:defRPr/>
            </a:pPr>
            <a:r>
              <a:rPr lang="en-US" sz="2800" dirty="0"/>
              <a:t>Where the flood waters came from (Gen. 2:5-6)</a:t>
            </a:r>
          </a:p>
          <a:p>
            <a:pPr marL="914400" lvl="1" indent="-457200" algn="just" eaLnBrk="1" hangingPunct="1">
              <a:spcBef>
                <a:spcPts val="0"/>
              </a:spcBef>
              <a:spcAft>
                <a:spcPts val="2400"/>
              </a:spcAft>
              <a:defRPr/>
            </a:pPr>
            <a:r>
              <a:rPr lang="en-US" sz="2800" dirty="0"/>
              <a:t>Why man’s post-flood life span cut short (Gen. 11:24-25)</a:t>
            </a:r>
          </a:p>
        </p:txBody>
      </p:sp>
      <p:pic>
        <p:nvPicPr>
          <p:cNvPr id="2" name="Picture 1">
            <a:extLst>
              <a:ext uri="{FF2B5EF4-FFF2-40B4-BE49-F238E27FC236}">
                <a16:creationId xmlns:a16="http://schemas.microsoft.com/office/drawing/2014/main" id="{0C959778-6B16-48F2-A3BD-28D43CCAA2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39952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2146" name="Picture 2" descr="Image result for what was the average age of the patriarchs mentioned in genesis 5 and 11"/>
          <p:cNvPicPr>
            <a:picLocks noChangeAspect="1" noChangeArrowheads="1"/>
          </p:cNvPicPr>
          <p:nvPr/>
        </p:nvPicPr>
        <p:blipFill>
          <a:blip r:embed="rId2" cstate="print"/>
          <a:srcRect/>
          <a:stretch>
            <a:fillRect/>
          </a:stretch>
        </p:blipFill>
        <p:spPr bwMode="auto">
          <a:xfrm>
            <a:off x="109809" y="502920"/>
            <a:ext cx="8924382" cy="585216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5" name="Picture 2" descr="http://www.purifiedbyfaith.com/CreationEvolution/Genesis5and11/Images/Geneaologies5and11.gif"/>
          <p:cNvPicPr>
            <a:picLocks noChangeAspect="1" noChangeArrowheads="1"/>
          </p:cNvPicPr>
          <p:nvPr/>
        </p:nvPicPr>
        <p:blipFill>
          <a:blip r:embed="rId2"/>
          <a:srcRect/>
          <a:stretch>
            <a:fillRect/>
          </a:stretch>
        </p:blipFill>
        <p:spPr bwMode="auto">
          <a:xfrm>
            <a:off x="91440" y="455062"/>
            <a:ext cx="8961120" cy="594787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333500" y="228600"/>
            <a:ext cx="6477000" cy="1143000"/>
          </a:xfrm>
        </p:spPr>
        <p:txBody>
          <a:bodyPr/>
          <a:lstStyle/>
          <a:p>
            <a:pPr algn="ctr" eaLnBrk="1" hangingPunct="1"/>
            <a:r>
              <a:rPr lang="en-US" sz="3600" dirty="0">
                <a:cs typeface="Calibri" panose="020F0502020204030204" pitchFamily="34" charset="0"/>
              </a:rPr>
              <a:t>Day 2 Canopy Theory </a:t>
            </a:r>
            <a:br>
              <a:rPr lang="en-US" sz="3600" dirty="0">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1:6-8)</a:t>
            </a:r>
          </a:p>
        </p:txBody>
      </p:sp>
      <p:sp>
        <p:nvSpPr>
          <p:cNvPr id="78851" name="Rectangle 3"/>
          <p:cNvSpPr>
            <a:spLocks noGrp="1" noChangeArrowheads="1"/>
          </p:cNvSpPr>
          <p:nvPr>
            <p:ph type="body" idx="1"/>
          </p:nvPr>
        </p:nvSpPr>
        <p:spPr>
          <a:xfrm>
            <a:off x="0" y="1600200"/>
            <a:ext cx="9144000" cy="4460875"/>
          </a:xfrm>
        </p:spPr>
        <p:txBody>
          <a:bodyPr/>
          <a:lstStyle/>
          <a:p>
            <a:pPr marL="461963" indent="-461963" algn="just" eaLnBrk="1" hangingPunct="1">
              <a:spcBef>
                <a:spcPts val="0"/>
              </a:spcBef>
              <a:spcAft>
                <a:spcPts val="2400"/>
              </a:spcAft>
              <a:defRPr/>
            </a:pPr>
            <a:r>
              <a:rPr lang="en-US" sz="2800" dirty="0"/>
              <a:t>Implied – Gen. 1:6-7; Ps. 148:4</a:t>
            </a:r>
          </a:p>
          <a:p>
            <a:pPr marL="461963" indent="-461963" algn="just" eaLnBrk="1" hangingPunct="1">
              <a:spcBef>
                <a:spcPts val="0"/>
              </a:spcBef>
              <a:spcAft>
                <a:spcPts val="2400"/>
              </a:spcAft>
              <a:defRPr/>
            </a:pPr>
            <a:r>
              <a:rPr lang="en-US" sz="2800" b="1" dirty="0">
                <a:solidFill>
                  <a:srgbClr val="FFFFCC"/>
                </a:solidFill>
              </a:rPr>
              <a:t>Explains</a:t>
            </a:r>
          </a:p>
          <a:p>
            <a:pPr marL="914400" lvl="1" indent="-457200" algn="just" eaLnBrk="1" hangingPunct="1">
              <a:spcBef>
                <a:spcPts val="0"/>
              </a:spcBef>
              <a:spcAft>
                <a:spcPts val="2400"/>
              </a:spcAft>
              <a:defRPr/>
            </a:pPr>
            <a:r>
              <a:rPr lang="en-US" sz="2800" dirty="0"/>
              <a:t>Long life spans of early man-Gen. 5:5, 27</a:t>
            </a:r>
          </a:p>
          <a:p>
            <a:pPr marL="914400" lvl="1" indent="-457200" algn="just" eaLnBrk="1" hangingPunct="1">
              <a:spcBef>
                <a:spcPts val="0"/>
              </a:spcBef>
              <a:spcAft>
                <a:spcPts val="2400"/>
              </a:spcAft>
              <a:defRPr/>
            </a:pPr>
            <a:r>
              <a:rPr lang="en-US" sz="2800" b="1" u="sng" dirty="0">
                <a:solidFill>
                  <a:srgbClr val="FFFFCC"/>
                </a:solidFill>
              </a:rPr>
              <a:t>Strange beasts (Gen. 1:24-25; Job 40‒41)</a:t>
            </a:r>
          </a:p>
          <a:p>
            <a:pPr marL="914400" lvl="1" indent="-457200" algn="just" eaLnBrk="1" hangingPunct="1">
              <a:spcBef>
                <a:spcPts val="0"/>
              </a:spcBef>
              <a:spcAft>
                <a:spcPts val="2400"/>
              </a:spcAft>
              <a:defRPr/>
            </a:pPr>
            <a:r>
              <a:rPr lang="en-US" sz="2800" dirty="0"/>
              <a:t>Where the flood waters came from (Gen. 2:5-6)</a:t>
            </a:r>
          </a:p>
          <a:p>
            <a:pPr marL="914400" lvl="1" indent="-457200" algn="just" eaLnBrk="1" hangingPunct="1">
              <a:spcBef>
                <a:spcPts val="0"/>
              </a:spcBef>
              <a:spcAft>
                <a:spcPts val="2400"/>
              </a:spcAft>
              <a:defRPr/>
            </a:pPr>
            <a:r>
              <a:rPr lang="en-US" sz="2800" dirty="0"/>
              <a:t>Why man’s post-flood life span cut short (Gen. 11:24-25)</a:t>
            </a:r>
          </a:p>
        </p:txBody>
      </p:sp>
      <p:pic>
        <p:nvPicPr>
          <p:cNvPr id="2" name="Picture 1">
            <a:extLst>
              <a:ext uri="{FF2B5EF4-FFF2-40B4-BE49-F238E27FC236}">
                <a16:creationId xmlns:a16="http://schemas.microsoft.com/office/drawing/2014/main" id="{0C959778-6B16-48F2-A3BD-28D43CCAA2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01379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333500" y="228600"/>
            <a:ext cx="6477000" cy="1143000"/>
          </a:xfrm>
        </p:spPr>
        <p:txBody>
          <a:bodyPr/>
          <a:lstStyle/>
          <a:p>
            <a:pPr algn="ctr" eaLnBrk="1" hangingPunct="1"/>
            <a:r>
              <a:rPr lang="en-US" sz="3600" dirty="0">
                <a:cs typeface="Calibri" panose="020F0502020204030204" pitchFamily="34" charset="0"/>
              </a:rPr>
              <a:t>Day 2 Canopy Theory </a:t>
            </a:r>
            <a:br>
              <a:rPr lang="en-US" sz="3600" dirty="0">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1:6-8)</a:t>
            </a:r>
          </a:p>
        </p:txBody>
      </p:sp>
      <p:sp>
        <p:nvSpPr>
          <p:cNvPr id="78851" name="Rectangle 3"/>
          <p:cNvSpPr>
            <a:spLocks noGrp="1" noChangeArrowheads="1"/>
          </p:cNvSpPr>
          <p:nvPr>
            <p:ph type="body" idx="1"/>
          </p:nvPr>
        </p:nvSpPr>
        <p:spPr>
          <a:xfrm>
            <a:off x="0" y="1600200"/>
            <a:ext cx="9144000" cy="4460875"/>
          </a:xfrm>
        </p:spPr>
        <p:txBody>
          <a:bodyPr/>
          <a:lstStyle/>
          <a:p>
            <a:pPr marL="461963" indent="-461963" algn="just" eaLnBrk="1" hangingPunct="1">
              <a:spcBef>
                <a:spcPts val="0"/>
              </a:spcBef>
              <a:spcAft>
                <a:spcPts val="2400"/>
              </a:spcAft>
              <a:defRPr/>
            </a:pPr>
            <a:r>
              <a:rPr lang="en-US" sz="2800" dirty="0"/>
              <a:t>Implied – Gen. 1:6-7; Ps. 148:4</a:t>
            </a:r>
          </a:p>
          <a:p>
            <a:pPr marL="461963" indent="-461963" algn="just" eaLnBrk="1" hangingPunct="1">
              <a:spcBef>
                <a:spcPts val="0"/>
              </a:spcBef>
              <a:spcAft>
                <a:spcPts val="2400"/>
              </a:spcAft>
              <a:defRPr/>
            </a:pPr>
            <a:r>
              <a:rPr lang="en-US" sz="2800" b="1" dirty="0">
                <a:solidFill>
                  <a:srgbClr val="FFFFCC"/>
                </a:solidFill>
              </a:rPr>
              <a:t>Explains</a:t>
            </a:r>
          </a:p>
          <a:p>
            <a:pPr marL="914400" lvl="1" indent="-457200" algn="just" eaLnBrk="1" hangingPunct="1">
              <a:spcBef>
                <a:spcPts val="0"/>
              </a:spcBef>
              <a:spcAft>
                <a:spcPts val="2400"/>
              </a:spcAft>
              <a:defRPr/>
            </a:pPr>
            <a:r>
              <a:rPr lang="en-US" sz="2800" dirty="0"/>
              <a:t>Long life spans of early man-Gen. 5:5, 27</a:t>
            </a:r>
          </a:p>
          <a:p>
            <a:pPr marL="914400" lvl="1" indent="-457200" algn="just" eaLnBrk="1" hangingPunct="1">
              <a:spcBef>
                <a:spcPts val="0"/>
              </a:spcBef>
              <a:spcAft>
                <a:spcPts val="2400"/>
              </a:spcAft>
              <a:defRPr/>
            </a:pPr>
            <a:r>
              <a:rPr lang="en-US" sz="2800" dirty="0"/>
              <a:t>Strange beasts (Gen. 1:24-25; Job 40‒41)</a:t>
            </a:r>
          </a:p>
          <a:p>
            <a:pPr marL="914400" lvl="1" indent="-457200" algn="just" eaLnBrk="1" hangingPunct="1">
              <a:spcBef>
                <a:spcPts val="0"/>
              </a:spcBef>
              <a:spcAft>
                <a:spcPts val="2400"/>
              </a:spcAft>
              <a:defRPr/>
            </a:pPr>
            <a:r>
              <a:rPr lang="en-US" sz="2800" b="1" u="sng" dirty="0">
                <a:solidFill>
                  <a:srgbClr val="FFFFCC"/>
                </a:solidFill>
              </a:rPr>
              <a:t>Where the flood waters came from (Gen. 2:5-6)</a:t>
            </a:r>
          </a:p>
          <a:p>
            <a:pPr marL="914400" lvl="1" indent="-457200" algn="just" eaLnBrk="1" hangingPunct="1">
              <a:spcBef>
                <a:spcPts val="0"/>
              </a:spcBef>
              <a:spcAft>
                <a:spcPts val="2400"/>
              </a:spcAft>
              <a:defRPr/>
            </a:pPr>
            <a:r>
              <a:rPr lang="en-US" sz="2800" dirty="0"/>
              <a:t>Why man’s post-flood life span cut short (Gen. 11:24-25)</a:t>
            </a:r>
          </a:p>
        </p:txBody>
      </p:sp>
      <p:pic>
        <p:nvPicPr>
          <p:cNvPr id="2" name="Picture 1">
            <a:extLst>
              <a:ext uri="{FF2B5EF4-FFF2-40B4-BE49-F238E27FC236}">
                <a16:creationId xmlns:a16="http://schemas.microsoft.com/office/drawing/2014/main" id="{0C959778-6B16-48F2-A3BD-28D43CCAA2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283104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333500" y="228600"/>
            <a:ext cx="6477000" cy="1143000"/>
          </a:xfrm>
        </p:spPr>
        <p:txBody>
          <a:bodyPr/>
          <a:lstStyle/>
          <a:p>
            <a:pPr algn="ctr" eaLnBrk="1" hangingPunct="1"/>
            <a:r>
              <a:rPr lang="en-US" sz="3600" dirty="0">
                <a:cs typeface="Calibri" panose="020F0502020204030204" pitchFamily="34" charset="0"/>
              </a:rPr>
              <a:t>Day 2 Canopy Theory </a:t>
            </a:r>
            <a:br>
              <a:rPr lang="en-US" sz="3600" dirty="0">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1:6-8)</a:t>
            </a:r>
          </a:p>
        </p:txBody>
      </p:sp>
      <p:sp>
        <p:nvSpPr>
          <p:cNvPr id="78851" name="Rectangle 3"/>
          <p:cNvSpPr>
            <a:spLocks noGrp="1" noChangeArrowheads="1"/>
          </p:cNvSpPr>
          <p:nvPr>
            <p:ph type="body" idx="1"/>
          </p:nvPr>
        </p:nvSpPr>
        <p:spPr>
          <a:xfrm>
            <a:off x="0" y="1600200"/>
            <a:ext cx="9144000" cy="4460875"/>
          </a:xfrm>
        </p:spPr>
        <p:txBody>
          <a:bodyPr/>
          <a:lstStyle/>
          <a:p>
            <a:pPr marL="461963" indent="-461963" algn="just" eaLnBrk="1" hangingPunct="1">
              <a:spcBef>
                <a:spcPts val="0"/>
              </a:spcBef>
              <a:spcAft>
                <a:spcPts val="2400"/>
              </a:spcAft>
              <a:defRPr/>
            </a:pPr>
            <a:r>
              <a:rPr lang="en-US" sz="2800" dirty="0"/>
              <a:t>Implied – Gen. 1:6-7; Ps. 148:4</a:t>
            </a:r>
          </a:p>
          <a:p>
            <a:pPr marL="461963" indent="-461963" algn="just" eaLnBrk="1" hangingPunct="1">
              <a:spcBef>
                <a:spcPts val="0"/>
              </a:spcBef>
              <a:spcAft>
                <a:spcPts val="2400"/>
              </a:spcAft>
              <a:defRPr/>
            </a:pPr>
            <a:r>
              <a:rPr lang="en-US" sz="2800" b="1" dirty="0">
                <a:solidFill>
                  <a:srgbClr val="FFFFCC"/>
                </a:solidFill>
              </a:rPr>
              <a:t>Explains</a:t>
            </a:r>
          </a:p>
          <a:p>
            <a:pPr marL="914400" lvl="1" indent="-457200" algn="just" eaLnBrk="1" hangingPunct="1">
              <a:spcBef>
                <a:spcPts val="0"/>
              </a:spcBef>
              <a:spcAft>
                <a:spcPts val="2400"/>
              </a:spcAft>
              <a:defRPr/>
            </a:pPr>
            <a:r>
              <a:rPr lang="en-US" sz="2800" dirty="0"/>
              <a:t>Long life spans of early man-Gen. 5:5, 27</a:t>
            </a:r>
          </a:p>
          <a:p>
            <a:pPr marL="914400" lvl="1" indent="-457200" algn="just" eaLnBrk="1" hangingPunct="1">
              <a:spcBef>
                <a:spcPts val="0"/>
              </a:spcBef>
              <a:spcAft>
                <a:spcPts val="2400"/>
              </a:spcAft>
              <a:defRPr/>
            </a:pPr>
            <a:r>
              <a:rPr lang="en-US" sz="2800" dirty="0"/>
              <a:t>Strange beasts (Gen. 1:24-25; Job 40‒41)</a:t>
            </a:r>
          </a:p>
          <a:p>
            <a:pPr marL="914400" lvl="1" indent="-457200" algn="just" eaLnBrk="1" hangingPunct="1">
              <a:spcBef>
                <a:spcPts val="0"/>
              </a:spcBef>
              <a:spcAft>
                <a:spcPts val="2400"/>
              </a:spcAft>
              <a:defRPr/>
            </a:pPr>
            <a:r>
              <a:rPr lang="en-US" sz="2800" dirty="0"/>
              <a:t>Where the flood waters came from (Gen. 2:5-6)</a:t>
            </a:r>
          </a:p>
          <a:p>
            <a:pPr marL="914400" lvl="1" indent="-457200" algn="just" eaLnBrk="1" hangingPunct="1">
              <a:spcBef>
                <a:spcPts val="0"/>
              </a:spcBef>
              <a:spcAft>
                <a:spcPts val="2400"/>
              </a:spcAft>
              <a:defRPr/>
            </a:pPr>
            <a:r>
              <a:rPr lang="en-US" sz="2800" b="1" u="sng" dirty="0">
                <a:solidFill>
                  <a:srgbClr val="FFFFCC"/>
                </a:solidFill>
              </a:rPr>
              <a:t>Why man’s post-flood life span cut short (Gen. 11:24-25)</a:t>
            </a:r>
            <a:endParaRPr lang="en-US" sz="2800" dirty="0"/>
          </a:p>
        </p:txBody>
      </p:sp>
      <p:pic>
        <p:nvPicPr>
          <p:cNvPr id="2" name="Picture 1">
            <a:extLst>
              <a:ext uri="{FF2B5EF4-FFF2-40B4-BE49-F238E27FC236}">
                <a16:creationId xmlns:a16="http://schemas.microsoft.com/office/drawing/2014/main" id="{0C959778-6B16-48F2-A3BD-28D43CCAA2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939641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2146" name="Picture 2" descr="Image result for what was the average age of the patriarchs mentioned in genesis 5 and 11"/>
          <p:cNvPicPr>
            <a:picLocks noChangeAspect="1" noChangeArrowheads="1"/>
          </p:cNvPicPr>
          <p:nvPr/>
        </p:nvPicPr>
        <p:blipFill>
          <a:blip r:embed="rId2" cstate="print"/>
          <a:srcRect/>
          <a:stretch>
            <a:fillRect/>
          </a:stretch>
        </p:blipFill>
        <p:spPr bwMode="auto">
          <a:xfrm>
            <a:off x="109809" y="502920"/>
            <a:ext cx="8924382" cy="5852160"/>
          </a:xfrm>
          <a:prstGeom prst="rect">
            <a:avLst/>
          </a:prstGeom>
          <a:noFill/>
        </p:spPr>
      </p:pic>
    </p:spTree>
    <p:extLst>
      <p:ext uri="{BB962C8B-B14F-4D97-AF65-F5344CB8AC3E}">
        <p14:creationId xmlns:p14="http://schemas.microsoft.com/office/powerpoint/2010/main" val="128301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5" name="Picture 2" descr="http://www.purifiedbyfaith.com/CreationEvolution/Genesis5and11/Images/Geneaologies5and11.gif"/>
          <p:cNvPicPr>
            <a:picLocks noChangeAspect="1" noChangeArrowheads="1"/>
          </p:cNvPicPr>
          <p:nvPr/>
        </p:nvPicPr>
        <p:blipFill>
          <a:blip r:embed="rId2"/>
          <a:srcRect/>
          <a:stretch>
            <a:fillRect/>
          </a:stretch>
        </p:blipFill>
        <p:spPr bwMode="auto">
          <a:xfrm>
            <a:off x="91440" y="455062"/>
            <a:ext cx="8961120" cy="5947877"/>
          </a:xfrm>
          <a:prstGeom prst="rect">
            <a:avLst/>
          </a:prstGeom>
          <a:noFill/>
          <a:ln w="9525">
            <a:noFill/>
            <a:miter lim="800000"/>
            <a:headEnd/>
            <a:tailEnd/>
          </a:ln>
        </p:spPr>
      </p:pic>
    </p:spTree>
    <p:extLst>
      <p:ext uri="{BB962C8B-B14F-4D97-AF65-F5344CB8AC3E}">
        <p14:creationId xmlns:p14="http://schemas.microsoft.com/office/powerpoint/2010/main" val="2375812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dirty="0"/>
              <a:t>Creation week (Gen 1:3</a:t>
            </a:r>
            <a:r>
              <a:rPr lang="en-US" sz="2600" dirty="0">
                <a:cs typeface="Calibri" panose="020F0502020204030204" pitchFamily="34" charset="0"/>
                <a:sym typeface="Symbol" pitchFamily="18" charset="2"/>
              </a:rPr>
              <a:t>–</a:t>
            </a:r>
            <a:r>
              <a:rPr lang="en-US" sz="2600" dirty="0"/>
              <a:t>2:3): “And God said,” “good”</a:t>
            </a:r>
          </a:p>
          <a:p>
            <a:pPr lvl="1" eaLnBrk="1" hangingPunct="1">
              <a:spcBef>
                <a:spcPts val="0"/>
              </a:spcBef>
              <a:spcAft>
                <a:spcPts val="1600"/>
              </a:spcAft>
              <a:defRPr/>
            </a:pPr>
            <a:r>
              <a:rPr lang="en-US" sz="2600" dirty="0"/>
              <a:t>First day 1:3-5</a:t>
            </a:r>
          </a:p>
          <a:p>
            <a:pPr lvl="1" eaLnBrk="1" hangingPunct="1">
              <a:spcBef>
                <a:spcPts val="0"/>
              </a:spcBef>
              <a:spcAft>
                <a:spcPts val="1600"/>
              </a:spcAft>
              <a:defRPr/>
            </a:pPr>
            <a:r>
              <a:rPr lang="en-US" sz="2600" dirty="0"/>
              <a:t>Second day 1:6-8</a:t>
            </a:r>
          </a:p>
          <a:p>
            <a:pPr lvl="1" eaLnBrk="1" hangingPunct="1">
              <a:spcBef>
                <a:spcPts val="0"/>
              </a:spcBef>
              <a:spcAft>
                <a:spcPts val="1600"/>
              </a:spcAft>
              <a:defRPr/>
            </a:pPr>
            <a:r>
              <a:rPr lang="en-US" sz="2600" dirty="0"/>
              <a:t>Third day 1:9-13</a:t>
            </a:r>
          </a:p>
          <a:p>
            <a:pPr lvl="1" eaLnBrk="1" hangingPunct="1">
              <a:spcBef>
                <a:spcPts val="0"/>
              </a:spcBef>
              <a:spcAft>
                <a:spcPts val="1600"/>
              </a:spcAft>
              <a:defRPr/>
            </a:pPr>
            <a:r>
              <a:rPr lang="en-US" sz="2600" dirty="0"/>
              <a:t>Fourth day 1:14-19</a:t>
            </a:r>
          </a:p>
          <a:p>
            <a:pPr lvl="1" eaLnBrk="1" hangingPunct="1">
              <a:spcBef>
                <a:spcPts val="0"/>
              </a:spcBef>
              <a:spcAft>
                <a:spcPts val="1600"/>
              </a:spcAft>
              <a:defRPr/>
            </a:pPr>
            <a:r>
              <a:rPr lang="en-US" sz="2600" dirty="0"/>
              <a:t>Fifth day 1:20-23</a:t>
            </a:r>
          </a:p>
          <a:p>
            <a:pPr lvl="1" eaLnBrk="1" hangingPunct="1">
              <a:spcBef>
                <a:spcPts val="0"/>
              </a:spcBef>
              <a:spcAft>
                <a:spcPts val="1600"/>
              </a:spcAft>
              <a:defRPr/>
            </a:pPr>
            <a:r>
              <a:rPr lang="en-US" sz="2600" dirty="0"/>
              <a:t>Sixth day 1:24-31</a:t>
            </a:r>
          </a:p>
          <a:p>
            <a:pPr lvl="1" eaLnBrk="1" hangingPunct="1">
              <a:spcBef>
                <a:spcPts val="0"/>
              </a:spcBef>
              <a:spcAft>
                <a:spcPts val="16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1" name="Picture 2" descr="http://www.answersingenesis.org/assets/images/articles/2009/01/timeline.gif"/>
          <p:cNvPicPr>
            <a:picLocks noChangeAspect="1" noChangeArrowheads="1"/>
          </p:cNvPicPr>
          <p:nvPr/>
        </p:nvPicPr>
        <p:blipFill>
          <a:blip r:embed="rId2"/>
          <a:srcRect/>
          <a:stretch>
            <a:fillRect/>
          </a:stretch>
        </p:blipFill>
        <p:spPr bwMode="auto">
          <a:xfrm>
            <a:off x="1069938" y="137160"/>
            <a:ext cx="7004124" cy="6583680"/>
          </a:xfrm>
          <a:prstGeom prst="rect">
            <a:avLst/>
          </a:prstGeom>
          <a:noFill/>
          <a:ln w="9525">
            <a:noFill/>
            <a:miter lim="800000"/>
            <a:headEnd/>
            <a:tailEnd/>
          </a:ln>
        </p:spPr>
      </p:pic>
    </p:spTree>
    <p:extLst>
      <p:ext uri="{BB962C8B-B14F-4D97-AF65-F5344CB8AC3E}">
        <p14:creationId xmlns:p14="http://schemas.microsoft.com/office/powerpoint/2010/main" val="1560735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b="1" dirty="0">
                <a:solidFill>
                  <a:srgbClr val="FFFFCC"/>
                </a:solidFill>
              </a:rPr>
              <a:t>Creation week (Gen 1:3</a:t>
            </a:r>
            <a:r>
              <a:rPr lang="en-US" sz="2600" b="1" dirty="0">
                <a:solidFill>
                  <a:srgbClr val="FFFFCC"/>
                </a:solidFill>
                <a:cs typeface="Calibri" panose="020F0502020204030204" pitchFamily="34" charset="0"/>
                <a:sym typeface="Symbol" pitchFamily="18" charset="2"/>
              </a:rPr>
              <a:t>–</a:t>
            </a:r>
            <a:r>
              <a:rPr lang="en-US" sz="2600" b="1" dirty="0">
                <a:solidFill>
                  <a:srgbClr val="FFFFCC"/>
                </a:solidFill>
              </a:rPr>
              <a:t>2:3): “And God said,” “good”</a:t>
            </a:r>
          </a:p>
          <a:p>
            <a:pPr lvl="1" eaLnBrk="1" hangingPunct="1">
              <a:spcBef>
                <a:spcPts val="0"/>
              </a:spcBef>
              <a:spcAft>
                <a:spcPts val="1600"/>
              </a:spcAft>
              <a:defRPr/>
            </a:pPr>
            <a:r>
              <a:rPr lang="en-US" sz="2600" dirty="0"/>
              <a:t>First day 1:3-5</a:t>
            </a:r>
          </a:p>
          <a:p>
            <a:pPr lvl="1" eaLnBrk="1" hangingPunct="1">
              <a:spcBef>
                <a:spcPts val="0"/>
              </a:spcBef>
              <a:spcAft>
                <a:spcPts val="1600"/>
              </a:spcAft>
              <a:defRPr/>
            </a:pPr>
            <a:r>
              <a:rPr lang="en-US" sz="2600" dirty="0"/>
              <a:t>Second day 1:6-8</a:t>
            </a:r>
          </a:p>
          <a:p>
            <a:pPr lvl="1" eaLnBrk="1" hangingPunct="1">
              <a:spcBef>
                <a:spcPts val="0"/>
              </a:spcBef>
              <a:spcAft>
                <a:spcPts val="1600"/>
              </a:spcAft>
              <a:defRPr/>
            </a:pPr>
            <a:r>
              <a:rPr lang="en-US" sz="2600" b="1" u="sng" dirty="0">
                <a:solidFill>
                  <a:srgbClr val="FFFFCC"/>
                </a:solidFill>
              </a:rPr>
              <a:t>Third day 1:9-13</a:t>
            </a:r>
          </a:p>
          <a:p>
            <a:pPr lvl="1" eaLnBrk="1" hangingPunct="1">
              <a:spcBef>
                <a:spcPts val="0"/>
              </a:spcBef>
              <a:spcAft>
                <a:spcPts val="1600"/>
              </a:spcAft>
              <a:defRPr/>
            </a:pPr>
            <a:r>
              <a:rPr lang="en-US" sz="2600" dirty="0"/>
              <a:t>Fourth day 1:14-19</a:t>
            </a:r>
          </a:p>
          <a:p>
            <a:pPr lvl="1" eaLnBrk="1" hangingPunct="1">
              <a:spcBef>
                <a:spcPts val="0"/>
              </a:spcBef>
              <a:spcAft>
                <a:spcPts val="1600"/>
              </a:spcAft>
              <a:defRPr/>
            </a:pPr>
            <a:r>
              <a:rPr lang="en-US" sz="2600" dirty="0"/>
              <a:t>Fifth day 1:20-23</a:t>
            </a:r>
          </a:p>
          <a:p>
            <a:pPr lvl="1" eaLnBrk="1" hangingPunct="1">
              <a:spcBef>
                <a:spcPts val="0"/>
              </a:spcBef>
              <a:spcAft>
                <a:spcPts val="1600"/>
              </a:spcAft>
              <a:defRPr/>
            </a:pPr>
            <a:r>
              <a:rPr lang="en-US" sz="2600" dirty="0"/>
              <a:t>Sixth day 1:24-31</a:t>
            </a:r>
          </a:p>
          <a:p>
            <a:pPr lvl="1" eaLnBrk="1" hangingPunct="1">
              <a:spcBef>
                <a:spcPts val="0"/>
              </a:spcBef>
              <a:spcAft>
                <a:spcPts val="16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2271005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Theory of evolution of man. Human development. From monkey to ...">
            <a:extLst>
              <a:ext uri="{FF2B5EF4-FFF2-40B4-BE49-F238E27FC236}">
                <a16:creationId xmlns:a16="http://schemas.microsoft.com/office/drawing/2014/main" id="{8E882AF5-0106-4F38-A8D7-0674CCF07F3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718" y="1638300"/>
            <a:ext cx="89535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094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b="1" dirty="0">
                <a:solidFill>
                  <a:srgbClr val="FFFFCC"/>
                </a:solidFill>
              </a:rPr>
              <a:t>Creation week (Gen 1:3</a:t>
            </a:r>
            <a:r>
              <a:rPr lang="en-US" sz="2600" b="1" dirty="0">
                <a:solidFill>
                  <a:srgbClr val="FFFFCC"/>
                </a:solidFill>
                <a:cs typeface="Calibri" panose="020F0502020204030204" pitchFamily="34" charset="0"/>
                <a:sym typeface="Symbol" pitchFamily="18" charset="2"/>
              </a:rPr>
              <a:t>–</a:t>
            </a:r>
            <a:r>
              <a:rPr lang="en-US" sz="2600" b="1" dirty="0">
                <a:solidFill>
                  <a:srgbClr val="FFFFCC"/>
                </a:solidFill>
              </a:rPr>
              <a:t>2:3): “And God said,” “good”</a:t>
            </a:r>
          </a:p>
          <a:p>
            <a:pPr lvl="1" eaLnBrk="1" hangingPunct="1">
              <a:spcBef>
                <a:spcPts val="0"/>
              </a:spcBef>
              <a:spcAft>
                <a:spcPts val="1600"/>
              </a:spcAft>
              <a:defRPr/>
            </a:pPr>
            <a:r>
              <a:rPr lang="en-US" sz="2600" dirty="0"/>
              <a:t>First day 1:3-5</a:t>
            </a:r>
          </a:p>
          <a:p>
            <a:pPr lvl="1" eaLnBrk="1" hangingPunct="1">
              <a:spcBef>
                <a:spcPts val="0"/>
              </a:spcBef>
              <a:spcAft>
                <a:spcPts val="1600"/>
              </a:spcAft>
              <a:defRPr/>
            </a:pPr>
            <a:r>
              <a:rPr lang="en-US" sz="2600" dirty="0"/>
              <a:t>Second day 1:6-8</a:t>
            </a:r>
          </a:p>
          <a:p>
            <a:pPr lvl="1" eaLnBrk="1" hangingPunct="1">
              <a:spcBef>
                <a:spcPts val="0"/>
              </a:spcBef>
              <a:spcAft>
                <a:spcPts val="1600"/>
              </a:spcAft>
              <a:defRPr/>
            </a:pPr>
            <a:r>
              <a:rPr lang="en-US" sz="2600" dirty="0"/>
              <a:t>Third day 1:9-13</a:t>
            </a:r>
          </a:p>
          <a:p>
            <a:pPr lvl="1" eaLnBrk="1" hangingPunct="1">
              <a:spcBef>
                <a:spcPts val="0"/>
              </a:spcBef>
              <a:spcAft>
                <a:spcPts val="1600"/>
              </a:spcAft>
              <a:defRPr/>
            </a:pPr>
            <a:r>
              <a:rPr lang="en-US" sz="2600" b="1" u="sng" dirty="0">
                <a:solidFill>
                  <a:srgbClr val="FFFFCC"/>
                </a:solidFill>
              </a:rPr>
              <a:t>Fourth day 1:14-19</a:t>
            </a:r>
          </a:p>
          <a:p>
            <a:pPr lvl="1" eaLnBrk="1" hangingPunct="1">
              <a:spcBef>
                <a:spcPts val="0"/>
              </a:spcBef>
              <a:spcAft>
                <a:spcPts val="1600"/>
              </a:spcAft>
              <a:defRPr/>
            </a:pPr>
            <a:r>
              <a:rPr lang="en-US" sz="2600" dirty="0"/>
              <a:t>Fifth day 1:20-23</a:t>
            </a:r>
          </a:p>
          <a:p>
            <a:pPr lvl="1" eaLnBrk="1" hangingPunct="1">
              <a:spcBef>
                <a:spcPts val="0"/>
              </a:spcBef>
              <a:spcAft>
                <a:spcPts val="1600"/>
              </a:spcAft>
              <a:defRPr/>
            </a:pPr>
            <a:r>
              <a:rPr lang="en-US" sz="2600" dirty="0"/>
              <a:t>Sixth day 1:24-31</a:t>
            </a:r>
          </a:p>
          <a:p>
            <a:pPr lvl="1" eaLnBrk="1" hangingPunct="1">
              <a:spcBef>
                <a:spcPts val="0"/>
              </a:spcBef>
              <a:spcAft>
                <a:spcPts val="16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2850817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685800"/>
          </a:xfrm>
        </p:spPr>
        <p:txBody>
          <a:bodyPr/>
          <a:lstStyle/>
          <a:p>
            <a:pPr algn="ctr" eaLnBrk="1" hangingPunct="1"/>
            <a:r>
              <a:rPr lang="en-US" sz="3600" dirty="0"/>
              <a:t>Shaping and Populating (Gen 1:1)</a:t>
            </a:r>
          </a:p>
        </p:txBody>
      </p:sp>
      <p:graphicFrame>
        <p:nvGraphicFramePr>
          <p:cNvPr id="2" name="Table 2">
            <a:extLst>
              <a:ext uri="{FF2B5EF4-FFF2-40B4-BE49-F238E27FC236}">
                <a16:creationId xmlns:a16="http://schemas.microsoft.com/office/drawing/2014/main" id="{C172685B-5F94-481D-B94C-19A7742E7221}"/>
              </a:ext>
            </a:extLst>
          </p:cNvPr>
          <p:cNvGraphicFramePr>
            <a:graphicFrameLocks noGrp="1"/>
          </p:cNvGraphicFramePr>
          <p:nvPr/>
        </p:nvGraphicFramePr>
        <p:xfrm>
          <a:off x="533400" y="990600"/>
          <a:ext cx="8153400" cy="27432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937399128"/>
                    </a:ext>
                  </a:extLst>
                </a:gridCol>
                <a:gridCol w="2362200">
                  <a:extLst>
                    <a:ext uri="{9D8B030D-6E8A-4147-A177-3AD203B41FA5}">
                      <a16:colId xmlns:a16="http://schemas.microsoft.com/office/drawing/2014/main" val="3378488866"/>
                    </a:ext>
                  </a:extLst>
                </a:gridCol>
                <a:gridCol w="1143000">
                  <a:extLst>
                    <a:ext uri="{9D8B030D-6E8A-4147-A177-3AD203B41FA5}">
                      <a16:colId xmlns:a16="http://schemas.microsoft.com/office/drawing/2014/main" val="3580775410"/>
                    </a:ext>
                  </a:extLst>
                </a:gridCol>
                <a:gridCol w="3429000">
                  <a:extLst>
                    <a:ext uri="{9D8B030D-6E8A-4147-A177-3AD203B41FA5}">
                      <a16:colId xmlns:a16="http://schemas.microsoft.com/office/drawing/2014/main" val="2862036682"/>
                    </a:ext>
                  </a:extLst>
                </a:gridCol>
              </a:tblGrid>
              <a:tr h="914400">
                <a:tc>
                  <a:txBody>
                    <a:bodyPr/>
                    <a:lstStyle/>
                    <a:p>
                      <a:pPr marL="0" indent="0">
                        <a:buClr>
                          <a:schemeClr val="tx2"/>
                        </a:buClr>
                        <a:buFont typeface="Wingdings" panose="05000000000000000000" pitchFamily="2" charset="2"/>
                        <a:buNone/>
                      </a:pPr>
                      <a:r>
                        <a:rPr lang="en-US" sz="2400" dirty="0">
                          <a:solidFill>
                            <a:schemeClr val="tx1"/>
                          </a:solidFill>
                          <a:effectLst>
                            <a:outerShdw blurRad="38100" dist="38100" dir="2700000" algn="tl">
                              <a:srgbClr val="000000"/>
                            </a:outerShdw>
                          </a:effectLst>
                          <a:latin typeface="Calibri" panose="020F0502020204030204" pitchFamily="34" charset="0"/>
                          <a:ea typeface="+mn-ea"/>
                          <a:cs typeface="+mn-cs"/>
                        </a:rPr>
                        <a:t>Day 1:</a:t>
                      </a:r>
                    </a:p>
                  </a:txBody>
                  <a:tcPr anchor="ctr"/>
                </a:tc>
                <a:tc>
                  <a:txBody>
                    <a:bodyPr/>
                    <a:lstStyle/>
                    <a:p>
                      <a:pPr marL="0" indent="0" algn="ctr">
                        <a:buClr>
                          <a:schemeClr val="tx2"/>
                        </a:buClr>
                        <a:buFont typeface="Wingdings" panose="05000000000000000000" pitchFamily="2" charset="2"/>
                        <a:buNone/>
                      </a:pPr>
                      <a:r>
                        <a:rPr lang="en-US" sz="2400" dirty="0">
                          <a:solidFill>
                            <a:schemeClr val="tx1"/>
                          </a:solidFill>
                          <a:effectLst>
                            <a:outerShdw blurRad="38100" dist="38100" dir="2700000" algn="tl">
                              <a:srgbClr val="000000"/>
                            </a:outerShdw>
                          </a:effectLst>
                          <a:latin typeface="Calibri" panose="020F0502020204030204" pitchFamily="34" charset="0"/>
                          <a:ea typeface="+mn-ea"/>
                          <a:cs typeface="+mn-cs"/>
                        </a:rPr>
                        <a:t>Light </a:t>
                      </a:r>
                    </a:p>
                  </a:txBody>
                  <a:tcPr anchor="ct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4:</a:t>
                      </a:r>
                    </a:p>
                  </a:txBody>
                  <a:tcPr anchor="ct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Luminaries</a:t>
                      </a:r>
                    </a:p>
                  </a:txBody>
                  <a:tcPr anchor="ctr"/>
                </a:tc>
                <a:extLst>
                  <a:ext uri="{0D108BD9-81ED-4DB2-BD59-A6C34878D82A}">
                    <a16:rowId xmlns:a16="http://schemas.microsoft.com/office/drawing/2014/main" val="351636776"/>
                  </a:ext>
                </a:extLst>
              </a:tr>
              <a:tr h="914400">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2:</a:t>
                      </a:r>
                    </a:p>
                  </a:txBody>
                  <a:tcPr anchor="ct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Water, sky </a:t>
                      </a:r>
                    </a:p>
                  </a:txBody>
                  <a:tcPr anchor="ct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5:</a:t>
                      </a:r>
                    </a:p>
                  </a:txBody>
                  <a:tcPr anchor="ct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Sea animals, birds</a:t>
                      </a:r>
                    </a:p>
                  </a:txBody>
                  <a:tcPr anchor="ctr"/>
                </a:tc>
                <a:extLst>
                  <a:ext uri="{0D108BD9-81ED-4DB2-BD59-A6C34878D82A}">
                    <a16:rowId xmlns:a16="http://schemas.microsoft.com/office/drawing/2014/main" val="1206115199"/>
                  </a:ext>
                </a:extLst>
              </a:tr>
              <a:tr h="914400">
                <a:tc>
                  <a:txBody>
                    <a:bodyPr/>
                    <a:lstStyle/>
                    <a:p>
                      <a:pPr marL="0" indent="0" algn="l" defTabSz="914400" rtl="0" eaLnBrk="1" latinLnBrk="0" hangingPunct="1">
                        <a:buClr>
                          <a:schemeClr val="tx2"/>
                        </a:buClr>
                        <a:buFont typeface="Wingdings" panose="05000000000000000000" pitchFamily="2" charset="2"/>
                        <a:buNone/>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Day 3:</a:t>
                      </a:r>
                      <a:endPar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tc>
                <a:tc>
                  <a:txBody>
                    <a:bodyPr/>
                    <a:lstStyle/>
                    <a:p>
                      <a:pPr marL="0" indent="0" algn="ctr" defTabSz="914400" rtl="0" eaLnBrk="1" latinLnBrk="0" hangingPunct="1">
                        <a:buClr>
                          <a:schemeClr val="tx2"/>
                        </a:buClr>
                        <a:buFont typeface="Wingdings" panose="05000000000000000000" pitchFamily="2" charset="2"/>
                        <a:buNone/>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Land, vegetation </a:t>
                      </a:r>
                      <a:endPar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tc>
                <a:tc>
                  <a:txBody>
                    <a:bodyPr/>
                    <a:lstStyle/>
                    <a:p>
                      <a:pPr marL="0" indent="0" algn="l"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Day 6:</a:t>
                      </a:r>
                    </a:p>
                  </a:txBody>
                  <a:tcPr anchor="ctr"/>
                </a:tc>
                <a:tc>
                  <a:txBody>
                    <a:bodyPr/>
                    <a:lstStyle/>
                    <a:p>
                      <a:pPr marL="0" indent="0" algn="ctr" defTabSz="914400" rtl="0" eaLnBrk="1" latinLnBrk="0" hangingPunct="1">
                        <a:buClr>
                          <a:schemeClr val="tx2"/>
                        </a:buClr>
                        <a:buFont typeface="Wingdings" panose="05000000000000000000" pitchFamily="2" charset="2"/>
                        <a:buNone/>
                      </a:pPr>
                      <a:r>
                        <a:rPr lang="en-US" sz="2400" kern="1200" dirty="0">
                          <a:solidFill>
                            <a:schemeClr val="tx1"/>
                          </a:solidFill>
                          <a:effectLst>
                            <a:outerShdw blurRad="38100" dist="38100" dir="2700000" algn="tl">
                              <a:srgbClr val="000000"/>
                            </a:outerShdw>
                          </a:effectLst>
                          <a:latin typeface="Calibri" panose="020F0502020204030204" pitchFamily="34" charset="0"/>
                          <a:ea typeface="+mn-ea"/>
                          <a:cs typeface="+mn-cs"/>
                        </a:rPr>
                        <a:t>Land animals, man</a:t>
                      </a:r>
                    </a:p>
                  </a:txBody>
                  <a:tcPr anchor="ctr"/>
                </a:tc>
                <a:extLst>
                  <a:ext uri="{0D108BD9-81ED-4DB2-BD59-A6C34878D82A}">
                    <a16:rowId xmlns:a16="http://schemas.microsoft.com/office/drawing/2014/main" val="2074151327"/>
                  </a:ext>
                </a:extLst>
              </a:tr>
            </a:tbl>
          </a:graphicData>
        </a:graphic>
      </p:graphicFrame>
      <p:pic>
        <p:nvPicPr>
          <p:cNvPr id="3" name="Picture 2">
            <a:extLst>
              <a:ext uri="{FF2B5EF4-FFF2-40B4-BE49-F238E27FC236}">
                <a16:creationId xmlns:a16="http://schemas.microsoft.com/office/drawing/2014/main" id="{AEAE413A-CAB7-4AD0-A037-D426BED5E9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55602" y="3962400"/>
            <a:ext cx="6032797" cy="2743200"/>
          </a:xfrm>
          <a:prstGeom prst="rect">
            <a:avLst/>
          </a:prstGeom>
          <a:solidFill>
            <a:srgbClr val="FFFFFF">
              <a:shade val="85000"/>
            </a:srgbClr>
          </a:solidFill>
          <a:ln w="28575"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052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11544185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457200" y="914400"/>
            <a:ext cx="4953000" cy="5638800"/>
          </a:xfrm>
        </p:spPr>
        <p:txBody>
          <a:bodyPr/>
          <a:lstStyle/>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Importance of Gen. 1:1</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Gap Theory?</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Length of the creation days</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Canopy Theory (day 2)</a:t>
            </a:r>
          </a:p>
          <a:p>
            <a:pPr marL="573088" indent="-573088" eaLnBrk="1" hangingPunct="1">
              <a:spcBef>
                <a:spcPts val="1200"/>
              </a:spcBef>
              <a:spcAft>
                <a:spcPts val="1200"/>
              </a:spcAft>
              <a:buSzPct val="100000"/>
              <a:buAutoNum type="romanUcPeriod"/>
            </a:pPr>
            <a:r>
              <a:rPr lang="en-US" altLang="en-US" sz="2800" b="1" u="sng" dirty="0">
                <a:solidFill>
                  <a:srgbClr val="FFFFCC"/>
                </a:solidFill>
                <a:cs typeface="Calibri" panose="020F0502020204030204" pitchFamily="34" charset="0"/>
              </a:rPr>
              <a:t>Light before the sun (day 4)</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Creation of man (day 6)</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Sabbath (day 7)</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Evolution?</a:t>
            </a:r>
          </a:p>
          <a:p>
            <a:pPr marL="573088" indent="-573088" eaLnBrk="1" hangingPunct="1">
              <a:spcBef>
                <a:spcPts val="1200"/>
              </a:spcBef>
              <a:spcAft>
                <a:spcPts val="1200"/>
              </a:spcAft>
              <a:buSzPct val="100000"/>
              <a:buNone/>
            </a:pPr>
            <a:endParaRPr lang="en-US" altLang="en-US" sz="3600" dirty="0">
              <a:latin typeface="Calibri" panose="020F0502020204030204" pitchFamily="34" charset="0"/>
              <a:cs typeface="Calibri" panose="020F0502020204030204" pitchFamily="34" charset="0"/>
            </a:endParaRPr>
          </a:p>
        </p:txBody>
      </p:sp>
      <p:sp>
        <p:nvSpPr>
          <p:cNvPr id="5" name="Rectangle 6">
            <a:extLst>
              <a:ext uri="{FF2B5EF4-FFF2-40B4-BE49-F238E27FC236}">
                <a16:creationId xmlns:a16="http://schemas.microsoft.com/office/drawing/2014/main" id="{D826A589-9D45-4CFC-9960-8DE7F4F7ED12}"/>
              </a:ext>
            </a:extLst>
          </p:cNvPr>
          <p:cNvSpPr>
            <a:spLocks noGrp="1" noChangeArrowheads="1"/>
          </p:cNvSpPr>
          <p:nvPr>
            <p:ph type="title"/>
          </p:nvPr>
        </p:nvSpPr>
        <p:spPr>
          <a:xfrm>
            <a:off x="1524000" y="228600"/>
            <a:ext cx="6248400" cy="685800"/>
          </a:xfrm>
        </p:spPr>
        <p:txBody>
          <a:bodyPr/>
          <a:lstStyle/>
          <a:p>
            <a:pPr algn="ctr" eaLnBrk="1" hangingPunct="1">
              <a:lnSpc>
                <a:spcPct val="100000"/>
              </a:lnSpc>
            </a:pPr>
            <a:r>
              <a:rPr lang="en-US" altLang="en-US" sz="3600" dirty="0">
                <a:latin typeface="Calibri" panose="020F0502020204030204" pitchFamily="34" charset="0"/>
                <a:cs typeface="Calibri" panose="020F0502020204030204" pitchFamily="34" charset="0"/>
              </a:rPr>
              <a:t>Key Issues in Genesis 1</a:t>
            </a:r>
            <a:endParaRPr lang="en-US" altLang="en-US" sz="3600" b="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0344576-BA00-49BF-B193-B54A4E8256EE}"/>
              </a:ext>
            </a:extLst>
          </p:cNvPr>
          <p:cNvPicPr>
            <a:picLocks noChangeAspect="1"/>
          </p:cNvPicPr>
          <p:nvPr/>
        </p:nvPicPr>
        <p:blipFill>
          <a:blip r:embed="rId3"/>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2872565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said, ‘Let there be light’; and there was light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73163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4 Light Before the Sun? </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a:t>
            </a:r>
            <a:r>
              <a:rPr lang="en-US" sz="3200" dirty="0">
                <a:solidFill>
                  <a:schemeClr val="tx1"/>
                </a:solidFill>
                <a:effectLst>
                  <a:outerShdw blurRad="38100" dist="38100" dir="2700000" algn="tl">
                    <a:srgbClr val="000000">
                      <a:alpha val="43137"/>
                    </a:srgbClr>
                  </a:outerShdw>
                </a:effectLst>
              </a:rPr>
              <a:t>Gen. 1:3; Gen 1:14-19)</a:t>
            </a:r>
          </a:p>
        </p:txBody>
      </p:sp>
      <p:sp>
        <p:nvSpPr>
          <p:cNvPr id="78851" name="Rectangle 3"/>
          <p:cNvSpPr>
            <a:spLocks noGrp="1" noChangeArrowheads="1"/>
          </p:cNvSpPr>
          <p:nvPr>
            <p:ph type="body" idx="1"/>
          </p:nvPr>
        </p:nvSpPr>
        <p:spPr>
          <a:xfrm>
            <a:off x="304800" y="1946275"/>
            <a:ext cx="5105400" cy="3235325"/>
          </a:xfrm>
        </p:spPr>
        <p:txBody>
          <a:bodyPr/>
          <a:lstStyle/>
          <a:p>
            <a:pPr marL="461963" indent="-461963" algn="just" eaLnBrk="1" hangingPunct="1">
              <a:spcBef>
                <a:spcPts val="0"/>
              </a:spcBef>
              <a:spcAft>
                <a:spcPts val="2400"/>
              </a:spcAft>
              <a:defRPr/>
            </a:pPr>
            <a:r>
              <a:rPr lang="en-US" dirty="0"/>
              <a:t>God can create light independently without the use of a secondary source</a:t>
            </a:r>
          </a:p>
          <a:p>
            <a:pPr marL="461963" indent="-461963" algn="just" eaLnBrk="1" hangingPunct="1">
              <a:spcBef>
                <a:spcPts val="0"/>
              </a:spcBef>
              <a:spcAft>
                <a:spcPts val="2400"/>
              </a:spcAft>
              <a:defRPr/>
            </a:pPr>
            <a:r>
              <a:rPr lang="en-US" dirty="0"/>
              <a:t>Revelation 21:23; 22:5</a:t>
            </a:r>
          </a:p>
          <a:p>
            <a:pPr marL="461963" indent="-461963" algn="just" eaLnBrk="1" hangingPunct="1">
              <a:spcBef>
                <a:spcPts val="0"/>
              </a:spcBef>
              <a:spcAft>
                <a:spcPts val="2400"/>
              </a:spcAft>
              <a:defRPr/>
            </a:pPr>
            <a:r>
              <a:rPr lang="en-US" dirty="0"/>
              <a:t>Deuteronomy 4:19</a:t>
            </a:r>
          </a:p>
        </p:txBody>
      </p:sp>
      <p:pic>
        <p:nvPicPr>
          <p:cNvPr id="2" name="Picture 1">
            <a:extLst>
              <a:ext uri="{FF2B5EF4-FFF2-40B4-BE49-F238E27FC236}">
                <a16:creationId xmlns:a16="http://schemas.microsoft.com/office/drawing/2014/main" id="{B0E89599-D8FC-48C4-A298-699DF71DE7DB}"/>
              </a:ext>
            </a:extLst>
          </p:cNvPr>
          <p:cNvPicPr>
            <a:picLocks noChangeAspect="1"/>
          </p:cNvPicPr>
          <p:nvPr/>
        </p:nvPicPr>
        <p:blipFill>
          <a:blip r:embed="rId2"/>
          <a:stretch>
            <a:fillRect/>
          </a:stretch>
        </p:blipFill>
        <p:spPr>
          <a:xfrm>
            <a:off x="5562600" y="2057400"/>
            <a:ext cx="3227294"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4 Light Before the Sun? </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a:t>
            </a:r>
            <a:r>
              <a:rPr lang="en-US" sz="3200" dirty="0">
                <a:solidFill>
                  <a:schemeClr val="tx1"/>
                </a:solidFill>
                <a:effectLst>
                  <a:outerShdw blurRad="38100" dist="38100" dir="2700000" algn="tl">
                    <a:srgbClr val="000000">
                      <a:alpha val="43137"/>
                    </a:srgbClr>
                  </a:outerShdw>
                </a:effectLst>
              </a:rPr>
              <a:t>Gen. 1:3; Gen 1:14-19)</a:t>
            </a:r>
          </a:p>
        </p:txBody>
      </p:sp>
      <p:sp>
        <p:nvSpPr>
          <p:cNvPr id="78851" name="Rectangle 3"/>
          <p:cNvSpPr>
            <a:spLocks noGrp="1" noChangeArrowheads="1"/>
          </p:cNvSpPr>
          <p:nvPr>
            <p:ph type="body" idx="1"/>
          </p:nvPr>
        </p:nvSpPr>
        <p:spPr>
          <a:xfrm>
            <a:off x="304800" y="1946275"/>
            <a:ext cx="5105400" cy="3235325"/>
          </a:xfrm>
        </p:spPr>
        <p:txBody>
          <a:bodyPr/>
          <a:lstStyle/>
          <a:p>
            <a:pPr marL="461963" indent="-461963" algn="just" eaLnBrk="1" hangingPunct="1">
              <a:spcBef>
                <a:spcPts val="0"/>
              </a:spcBef>
              <a:spcAft>
                <a:spcPts val="2400"/>
              </a:spcAft>
              <a:defRPr/>
            </a:pPr>
            <a:r>
              <a:rPr lang="en-US" sz="3100" b="1" u="sng" dirty="0">
                <a:solidFill>
                  <a:srgbClr val="FFFFCC"/>
                </a:solidFill>
              </a:rPr>
              <a:t>God can create light independently without the use of a secondary source</a:t>
            </a:r>
          </a:p>
          <a:p>
            <a:pPr marL="461963" indent="-461963" algn="just" eaLnBrk="1" hangingPunct="1">
              <a:spcBef>
                <a:spcPts val="0"/>
              </a:spcBef>
              <a:spcAft>
                <a:spcPts val="2400"/>
              </a:spcAft>
              <a:defRPr/>
            </a:pPr>
            <a:r>
              <a:rPr lang="en-US" dirty="0"/>
              <a:t>Revelation 21:23; 22:5</a:t>
            </a:r>
          </a:p>
          <a:p>
            <a:pPr marL="461963" indent="-461963" algn="just" eaLnBrk="1" hangingPunct="1">
              <a:spcBef>
                <a:spcPts val="0"/>
              </a:spcBef>
              <a:spcAft>
                <a:spcPts val="2400"/>
              </a:spcAft>
              <a:defRPr/>
            </a:pPr>
            <a:r>
              <a:rPr lang="en-US" dirty="0"/>
              <a:t>Deuteronomy 4:19</a:t>
            </a:r>
          </a:p>
        </p:txBody>
      </p:sp>
      <p:pic>
        <p:nvPicPr>
          <p:cNvPr id="2" name="Picture 1">
            <a:extLst>
              <a:ext uri="{FF2B5EF4-FFF2-40B4-BE49-F238E27FC236}">
                <a16:creationId xmlns:a16="http://schemas.microsoft.com/office/drawing/2014/main" id="{B0E89599-D8FC-48C4-A298-699DF71DE7DB}"/>
              </a:ext>
            </a:extLst>
          </p:cNvPr>
          <p:cNvPicPr>
            <a:picLocks noChangeAspect="1"/>
          </p:cNvPicPr>
          <p:nvPr/>
        </p:nvPicPr>
        <p:blipFill>
          <a:blip r:embed="rId2"/>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1950554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524000" y="228600"/>
            <a:ext cx="6248400" cy="685800"/>
          </a:xfrm>
        </p:spPr>
        <p:txBody>
          <a:bodyPr/>
          <a:lstStyle/>
          <a:p>
            <a:pPr algn="ctr" eaLnBrk="1" hangingPunct="1">
              <a:lnSpc>
                <a:spcPct val="100000"/>
              </a:lnSpc>
            </a:pPr>
            <a:r>
              <a:rPr lang="en-US" altLang="en-US" sz="3600" dirty="0">
                <a:latin typeface="Calibri" panose="020F0502020204030204" pitchFamily="34" charset="0"/>
                <a:cs typeface="Calibri" panose="020F0502020204030204" pitchFamily="34" charset="0"/>
              </a:rPr>
              <a:t>Key Issues in Genesis 1</a:t>
            </a:r>
            <a:endParaRPr lang="en-US" altLang="en-US" sz="3600" b="0"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457200" y="914400"/>
            <a:ext cx="5029200" cy="5638800"/>
          </a:xfrm>
        </p:spPr>
        <p:txBody>
          <a:bodyPr/>
          <a:lstStyle/>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Importance of Gen. 1:1</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Gap Theory?</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Length of the creation days</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Canopy Theory (day 2)</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Light before the sun (day 4)</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Creation of man (day 6)</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Sabbath (day 7)</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Evolution?</a:t>
            </a:r>
          </a:p>
          <a:p>
            <a:pPr marL="573088" indent="-573088" eaLnBrk="1" hangingPunct="1">
              <a:spcBef>
                <a:spcPts val="1200"/>
              </a:spcBef>
              <a:spcAft>
                <a:spcPts val="1200"/>
              </a:spcAft>
              <a:buSzPct val="100000"/>
              <a:buNone/>
            </a:pPr>
            <a:endParaRPr lang="en-US" altLang="en-US" sz="36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A901D83-C21F-4863-8C0A-83AD9469E4CF}"/>
              </a:ext>
            </a:extLst>
          </p:cNvPr>
          <p:cNvPicPr>
            <a:picLocks noChangeAspect="1"/>
          </p:cNvPicPr>
          <p:nvPr/>
        </p:nvPicPr>
        <p:blipFill>
          <a:blip r:embed="rId3"/>
          <a:stretch>
            <a:fillRect/>
          </a:stretch>
        </p:blipFill>
        <p:spPr>
          <a:xfrm>
            <a:off x="5562600" y="2057400"/>
            <a:ext cx="3227294"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4 Light Before the Sun? </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a:t>
            </a:r>
            <a:r>
              <a:rPr lang="en-US" sz="3200" dirty="0">
                <a:solidFill>
                  <a:schemeClr val="tx1"/>
                </a:solidFill>
                <a:effectLst>
                  <a:outerShdw blurRad="38100" dist="38100" dir="2700000" algn="tl">
                    <a:srgbClr val="000000">
                      <a:alpha val="43137"/>
                    </a:srgbClr>
                  </a:outerShdw>
                </a:effectLst>
              </a:rPr>
              <a:t>Gen. 1:3; Gen 1:14-19)</a:t>
            </a:r>
          </a:p>
        </p:txBody>
      </p:sp>
      <p:sp>
        <p:nvSpPr>
          <p:cNvPr id="78851" name="Rectangle 3"/>
          <p:cNvSpPr>
            <a:spLocks noGrp="1" noChangeArrowheads="1"/>
          </p:cNvSpPr>
          <p:nvPr>
            <p:ph type="body" idx="1"/>
          </p:nvPr>
        </p:nvSpPr>
        <p:spPr>
          <a:xfrm>
            <a:off x="304800" y="1946275"/>
            <a:ext cx="5105400" cy="3235325"/>
          </a:xfrm>
        </p:spPr>
        <p:txBody>
          <a:bodyPr/>
          <a:lstStyle/>
          <a:p>
            <a:pPr marL="461963" indent="-461963" algn="just" eaLnBrk="1" hangingPunct="1">
              <a:spcBef>
                <a:spcPts val="0"/>
              </a:spcBef>
              <a:spcAft>
                <a:spcPts val="2400"/>
              </a:spcAft>
              <a:defRPr/>
            </a:pPr>
            <a:r>
              <a:rPr lang="en-US" dirty="0"/>
              <a:t>God can create light independently without the use of a secondary source</a:t>
            </a:r>
          </a:p>
          <a:p>
            <a:pPr marL="461963" indent="-461963" algn="just" eaLnBrk="1" hangingPunct="1">
              <a:spcBef>
                <a:spcPts val="0"/>
              </a:spcBef>
              <a:spcAft>
                <a:spcPts val="2400"/>
              </a:spcAft>
              <a:defRPr/>
            </a:pPr>
            <a:r>
              <a:rPr lang="en-US" b="1" u="sng" dirty="0">
                <a:solidFill>
                  <a:srgbClr val="FFFFCC"/>
                </a:solidFill>
              </a:rPr>
              <a:t>Revelation 21:23; 22:5</a:t>
            </a:r>
          </a:p>
          <a:p>
            <a:pPr marL="461963" indent="-461963" algn="just" eaLnBrk="1" hangingPunct="1">
              <a:spcBef>
                <a:spcPts val="0"/>
              </a:spcBef>
              <a:spcAft>
                <a:spcPts val="2400"/>
              </a:spcAft>
              <a:defRPr/>
            </a:pPr>
            <a:r>
              <a:rPr lang="en-US" dirty="0"/>
              <a:t>Deuteronomy 4:19</a:t>
            </a:r>
          </a:p>
        </p:txBody>
      </p:sp>
      <p:pic>
        <p:nvPicPr>
          <p:cNvPr id="2" name="Picture 1">
            <a:extLst>
              <a:ext uri="{FF2B5EF4-FFF2-40B4-BE49-F238E27FC236}">
                <a16:creationId xmlns:a16="http://schemas.microsoft.com/office/drawing/2014/main" id="{B0E89599-D8FC-48C4-A298-699DF71DE7DB}"/>
              </a:ext>
            </a:extLst>
          </p:cNvPr>
          <p:cNvPicPr>
            <a:picLocks noChangeAspect="1"/>
          </p:cNvPicPr>
          <p:nvPr/>
        </p:nvPicPr>
        <p:blipFill>
          <a:blip r:embed="rId2"/>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3035249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7169869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4 Light Before the Sun? </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a:t>
            </a:r>
            <a:r>
              <a:rPr lang="en-US" sz="3200" dirty="0">
                <a:solidFill>
                  <a:schemeClr val="tx1"/>
                </a:solidFill>
                <a:effectLst>
                  <a:outerShdw blurRad="38100" dist="38100" dir="2700000" algn="tl">
                    <a:srgbClr val="000000">
                      <a:alpha val="43137"/>
                    </a:srgbClr>
                  </a:outerShdw>
                </a:effectLst>
              </a:rPr>
              <a:t>Gen. 1:3; Gen 1:14-19)</a:t>
            </a:r>
          </a:p>
        </p:txBody>
      </p:sp>
      <p:sp>
        <p:nvSpPr>
          <p:cNvPr id="78851" name="Rectangle 3"/>
          <p:cNvSpPr>
            <a:spLocks noGrp="1" noChangeArrowheads="1"/>
          </p:cNvSpPr>
          <p:nvPr>
            <p:ph type="body" idx="1"/>
          </p:nvPr>
        </p:nvSpPr>
        <p:spPr>
          <a:xfrm>
            <a:off x="304800" y="1946275"/>
            <a:ext cx="5105400" cy="3235325"/>
          </a:xfrm>
        </p:spPr>
        <p:txBody>
          <a:bodyPr/>
          <a:lstStyle/>
          <a:p>
            <a:pPr marL="461963" indent="-461963" algn="just" eaLnBrk="1" hangingPunct="1">
              <a:spcBef>
                <a:spcPts val="0"/>
              </a:spcBef>
              <a:spcAft>
                <a:spcPts val="2400"/>
              </a:spcAft>
              <a:defRPr/>
            </a:pPr>
            <a:r>
              <a:rPr lang="en-US" dirty="0"/>
              <a:t>God can create light independently without the use of a secondary source</a:t>
            </a:r>
          </a:p>
          <a:p>
            <a:pPr marL="461963" indent="-461963" algn="just" eaLnBrk="1" hangingPunct="1">
              <a:spcBef>
                <a:spcPts val="0"/>
              </a:spcBef>
              <a:spcAft>
                <a:spcPts val="2400"/>
              </a:spcAft>
              <a:defRPr/>
            </a:pPr>
            <a:r>
              <a:rPr lang="en-US" dirty="0"/>
              <a:t>Revelation 21:23; 22:5</a:t>
            </a:r>
          </a:p>
          <a:p>
            <a:pPr marL="461963" indent="-461963" algn="just" eaLnBrk="1" hangingPunct="1">
              <a:spcBef>
                <a:spcPts val="0"/>
              </a:spcBef>
              <a:spcAft>
                <a:spcPts val="2400"/>
              </a:spcAft>
              <a:defRPr/>
            </a:pPr>
            <a:r>
              <a:rPr lang="en-US" b="1" u="sng" dirty="0">
                <a:solidFill>
                  <a:srgbClr val="FFFFCC"/>
                </a:solidFill>
              </a:rPr>
              <a:t>Deuteronomy 4:19</a:t>
            </a:r>
          </a:p>
        </p:txBody>
      </p:sp>
      <p:pic>
        <p:nvPicPr>
          <p:cNvPr id="2" name="Picture 1">
            <a:extLst>
              <a:ext uri="{FF2B5EF4-FFF2-40B4-BE49-F238E27FC236}">
                <a16:creationId xmlns:a16="http://schemas.microsoft.com/office/drawing/2014/main" id="{B0E89599-D8FC-48C4-A298-699DF71DE7DB}"/>
              </a:ext>
            </a:extLst>
          </p:cNvPr>
          <p:cNvPicPr>
            <a:picLocks noChangeAspect="1"/>
          </p:cNvPicPr>
          <p:nvPr/>
        </p:nvPicPr>
        <p:blipFill>
          <a:blip r:embed="rId2"/>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1084299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Deuteronomy 4:19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beware not to lift up your eyes to heaven and see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sun and the moon and the stars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host of heaven, and be drawn away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worship them and serve them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those which the Lord your God has allotted to all the peoples under the whole heaven.”</a:t>
            </a:r>
          </a:p>
        </p:txBody>
      </p:sp>
    </p:spTree>
    <p:extLst>
      <p:ext uri="{BB962C8B-B14F-4D97-AF65-F5344CB8AC3E}">
        <p14:creationId xmlns:p14="http://schemas.microsoft.com/office/powerpoint/2010/main" val="881603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1026"/>
          <p:cNvSpPr>
            <a:spLocks noGrp="1" noChangeArrowheads="1"/>
          </p:cNvSpPr>
          <p:nvPr>
            <p:ph type="title"/>
          </p:nvPr>
        </p:nvSpPr>
        <p:spPr>
          <a:xfrm>
            <a:off x="685800" y="228600"/>
            <a:ext cx="7772400" cy="685800"/>
          </a:xfrm>
        </p:spPr>
        <p:txBody>
          <a:bodyPr/>
          <a:lstStyle/>
          <a:p>
            <a:pPr algn="ctr" eaLnBrk="1" hangingPunct="1"/>
            <a:r>
              <a:rPr lang="en-US" sz="3600" dirty="0">
                <a:effectLst>
                  <a:outerShdw blurRad="38100" dist="38100" dir="2700000" algn="tl">
                    <a:srgbClr val="000000">
                      <a:alpha val="43137"/>
                    </a:srgbClr>
                  </a:outerShdw>
                </a:effectLst>
              </a:rPr>
              <a:t>Light only Revealed on Day 4?</a:t>
            </a:r>
          </a:p>
        </p:txBody>
      </p:sp>
      <p:sp>
        <p:nvSpPr>
          <p:cNvPr id="79875" name="Rectangle 1027"/>
          <p:cNvSpPr>
            <a:spLocks noGrp="1" noChangeArrowheads="1"/>
          </p:cNvSpPr>
          <p:nvPr>
            <p:ph type="body" idx="1"/>
          </p:nvPr>
        </p:nvSpPr>
        <p:spPr>
          <a:xfrm>
            <a:off x="0" y="1600200"/>
            <a:ext cx="9144000" cy="4918075"/>
          </a:xfrm>
        </p:spPr>
        <p:txBody>
          <a:bodyPr/>
          <a:lstStyle/>
          <a:p>
            <a:pPr marL="461963" indent="-461963" algn="just" eaLnBrk="1" hangingPunct="1">
              <a:lnSpc>
                <a:spcPct val="90000"/>
              </a:lnSpc>
              <a:spcBef>
                <a:spcPts val="0"/>
              </a:spcBef>
              <a:spcAft>
                <a:spcPts val="2400"/>
              </a:spcAft>
              <a:defRPr/>
            </a:pPr>
            <a:r>
              <a:rPr lang="en-US" dirty="0"/>
              <a:t>Luminaries not created on day 4 but only became visible to someone standing upon the earth?</a:t>
            </a:r>
          </a:p>
          <a:p>
            <a:pPr marL="461963" indent="-461963" algn="just" eaLnBrk="1" hangingPunct="1">
              <a:lnSpc>
                <a:spcPct val="90000"/>
              </a:lnSpc>
              <a:spcBef>
                <a:spcPts val="0"/>
              </a:spcBef>
              <a:spcAft>
                <a:spcPts val="2400"/>
              </a:spcAft>
              <a:defRPr/>
            </a:pPr>
            <a:r>
              <a:rPr lang="en-US" dirty="0"/>
              <a:t>Big bang cosmology indicating that the sun preceded the earth</a:t>
            </a:r>
          </a:p>
          <a:p>
            <a:pPr marL="461963" indent="-461963" algn="just" eaLnBrk="1" hangingPunct="1">
              <a:lnSpc>
                <a:spcPct val="90000"/>
              </a:lnSpc>
              <a:spcBef>
                <a:spcPts val="0"/>
              </a:spcBef>
              <a:spcAft>
                <a:spcPts val="2400"/>
              </a:spcAft>
              <a:defRPr/>
            </a:pPr>
            <a:r>
              <a:rPr lang="en-US" dirty="0"/>
              <a:t>Man not created until day 6</a:t>
            </a:r>
          </a:p>
          <a:p>
            <a:pPr marL="461963" indent="-461963" algn="just" eaLnBrk="1" hangingPunct="1">
              <a:lnSpc>
                <a:spcPct val="90000"/>
              </a:lnSpc>
              <a:spcBef>
                <a:spcPts val="0"/>
              </a:spcBef>
              <a:spcAft>
                <a:spcPts val="2400"/>
              </a:spcAft>
              <a:defRPr/>
            </a:pPr>
            <a:r>
              <a:rPr lang="en-US" i="1" dirty="0" err="1"/>
              <a:t>Asah</a:t>
            </a:r>
            <a:r>
              <a:rPr lang="en-US" dirty="0"/>
              <a:t> = “to show” (Gen 1:16; 24:12) yet </a:t>
            </a:r>
            <a:r>
              <a:rPr lang="en-US" i="1" dirty="0" err="1"/>
              <a:t>asah</a:t>
            </a:r>
            <a:r>
              <a:rPr lang="en-US" dirty="0"/>
              <a:t> (Gen 1:26) and </a:t>
            </a:r>
            <a:r>
              <a:rPr lang="en-US" i="1" dirty="0" err="1"/>
              <a:t>bara</a:t>
            </a:r>
            <a:r>
              <a:rPr lang="en-US" dirty="0"/>
              <a:t> (Gen 1:27)</a:t>
            </a:r>
          </a:p>
          <a:p>
            <a:pPr marL="461963" indent="-461963" algn="just" eaLnBrk="1" hangingPunct="1">
              <a:lnSpc>
                <a:spcPct val="90000"/>
              </a:lnSpc>
              <a:spcBef>
                <a:spcPts val="0"/>
              </a:spcBef>
              <a:spcAft>
                <a:spcPts val="2400"/>
              </a:spcAft>
              <a:defRPr/>
            </a:pPr>
            <a:r>
              <a:rPr lang="en-US" i="1" dirty="0" err="1"/>
              <a:t>Raah</a:t>
            </a:r>
            <a:r>
              <a:rPr lang="en-US" dirty="0"/>
              <a:t> = “Appear” (Gen 1:9)</a:t>
            </a:r>
          </a:p>
        </p:txBody>
      </p:sp>
      <p:pic>
        <p:nvPicPr>
          <p:cNvPr id="2" name="Picture 1">
            <a:extLst>
              <a:ext uri="{FF2B5EF4-FFF2-40B4-BE49-F238E27FC236}">
                <a16:creationId xmlns:a16="http://schemas.microsoft.com/office/drawing/2014/main" id="{295A80AA-D9C1-4907-9A60-416E13D6C3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b="1" dirty="0">
                <a:solidFill>
                  <a:srgbClr val="FFFFCC"/>
                </a:solidFill>
              </a:rPr>
              <a:t>Creation week (Gen 1:3</a:t>
            </a:r>
            <a:r>
              <a:rPr lang="en-US" sz="2600" b="1" dirty="0">
                <a:solidFill>
                  <a:srgbClr val="FFFFCC"/>
                </a:solidFill>
                <a:cs typeface="Calibri" panose="020F0502020204030204" pitchFamily="34" charset="0"/>
                <a:sym typeface="Symbol" pitchFamily="18" charset="2"/>
              </a:rPr>
              <a:t>–</a:t>
            </a:r>
            <a:r>
              <a:rPr lang="en-US" sz="2600" b="1" dirty="0">
                <a:solidFill>
                  <a:srgbClr val="FFFFCC"/>
                </a:solidFill>
              </a:rPr>
              <a:t>2:3): “And God said,” “good”</a:t>
            </a:r>
          </a:p>
          <a:p>
            <a:pPr lvl="1" eaLnBrk="1" hangingPunct="1">
              <a:spcBef>
                <a:spcPts val="0"/>
              </a:spcBef>
              <a:spcAft>
                <a:spcPts val="1600"/>
              </a:spcAft>
              <a:defRPr/>
            </a:pPr>
            <a:r>
              <a:rPr lang="en-US" sz="2600" dirty="0"/>
              <a:t>First day 1:3-5</a:t>
            </a:r>
          </a:p>
          <a:p>
            <a:pPr lvl="1" eaLnBrk="1" hangingPunct="1">
              <a:spcBef>
                <a:spcPts val="0"/>
              </a:spcBef>
              <a:spcAft>
                <a:spcPts val="1600"/>
              </a:spcAft>
              <a:defRPr/>
            </a:pPr>
            <a:r>
              <a:rPr lang="en-US" sz="2600" dirty="0"/>
              <a:t>Second day 1:6-8</a:t>
            </a:r>
          </a:p>
          <a:p>
            <a:pPr lvl="1" eaLnBrk="1" hangingPunct="1">
              <a:spcBef>
                <a:spcPts val="0"/>
              </a:spcBef>
              <a:spcAft>
                <a:spcPts val="1600"/>
              </a:spcAft>
              <a:defRPr/>
            </a:pPr>
            <a:r>
              <a:rPr lang="en-US" sz="2600" dirty="0"/>
              <a:t>Third day 1:9-13</a:t>
            </a:r>
          </a:p>
          <a:p>
            <a:pPr lvl="1" eaLnBrk="1" hangingPunct="1">
              <a:spcBef>
                <a:spcPts val="0"/>
              </a:spcBef>
              <a:spcAft>
                <a:spcPts val="1600"/>
              </a:spcAft>
              <a:defRPr/>
            </a:pPr>
            <a:r>
              <a:rPr lang="en-US" sz="2600" dirty="0"/>
              <a:t>Fourth day 1:14-19</a:t>
            </a:r>
          </a:p>
          <a:p>
            <a:pPr lvl="1" eaLnBrk="1" hangingPunct="1">
              <a:spcBef>
                <a:spcPts val="0"/>
              </a:spcBef>
              <a:spcAft>
                <a:spcPts val="1600"/>
              </a:spcAft>
              <a:defRPr/>
            </a:pPr>
            <a:r>
              <a:rPr lang="en-US" sz="2600" b="1" u="sng" dirty="0">
                <a:solidFill>
                  <a:srgbClr val="FFFFCC"/>
                </a:solidFill>
              </a:rPr>
              <a:t>Fifth day 1:20-23</a:t>
            </a:r>
          </a:p>
          <a:p>
            <a:pPr lvl="1" eaLnBrk="1" hangingPunct="1">
              <a:spcBef>
                <a:spcPts val="0"/>
              </a:spcBef>
              <a:spcAft>
                <a:spcPts val="1600"/>
              </a:spcAft>
              <a:defRPr/>
            </a:pPr>
            <a:r>
              <a:rPr lang="en-US" sz="2600" dirty="0"/>
              <a:t>Sixth day 1:24-31</a:t>
            </a:r>
          </a:p>
          <a:p>
            <a:pPr lvl="1" eaLnBrk="1" hangingPunct="1">
              <a:spcBef>
                <a:spcPts val="0"/>
              </a:spcBef>
              <a:spcAft>
                <a:spcPts val="16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2079260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dirty="0"/>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b="1" dirty="0">
                <a:solidFill>
                  <a:srgbClr val="FFFFCC"/>
                </a:solidFill>
              </a:rPr>
              <a:t>Creation week (Gen 1:3</a:t>
            </a:r>
            <a:r>
              <a:rPr lang="en-US" sz="2600" b="1" dirty="0">
                <a:solidFill>
                  <a:srgbClr val="FFFFCC"/>
                </a:solidFill>
                <a:cs typeface="Calibri" panose="020F0502020204030204" pitchFamily="34" charset="0"/>
                <a:sym typeface="Symbol" pitchFamily="18" charset="2"/>
              </a:rPr>
              <a:t>–</a:t>
            </a:r>
            <a:r>
              <a:rPr lang="en-US" sz="2600" b="1" dirty="0">
                <a:solidFill>
                  <a:srgbClr val="FFFFCC"/>
                </a:solidFill>
              </a:rPr>
              <a:t>2:3): “And God said,” “good”</a:t>
            </a:r>
          </a:p>
          <a:p>
            <a:pPr lvl="1" eaLnBrk="1" hangingPunct="1">
              <a:spcBef>
                <a:spcPts val="0"/>
              </a:spcBef>
              <a:spcAft>
                <a:spcPts val="1600"/>
              </a:spcAft>
              <a:defRPr/>
            </a:pPr>
            <a:r>
              <a:rPr lang="en-US" sz="2600" dirty="0"/>
              <a:t>First day 1:3-5</a:t>
            </a:r>
          </a:p>
          <a:p>
            <a:pPr lvl="1" eaLnBrk="1" hangingPunct="1">
              <a:spcBef>
                <a:spcPts val="0"/>
              </a:spcBef>
              <a:spcAft>
                <a:spcPts val="1600"/>
              </a:spcAft>
              <a:defRPr/>
            </a:pPr>
            <a:r>
              <a:rPr lang="en-US" sz="2600" dirty="0"/>
              <a:t>Second day 1:6-8</a:t>
            </a:r>
          </a:p>
          <a:p>
            <a:pPr lvl="1" eaLnBrk="1" hangingPunct="1">
              <a:spcBef>
                <a:spcPts val="0"/>
              </a:spcBef>
              <a:spcAft>
                <a:spcPts val="1600"/>
              </a:spcAft>
              <a:defRPr/>
            </a:pPr>
            <a:r>
              <a:rPr lang="en-US" sz="2600" dirty="0"/>
              <a:t>Third day 1:9-13</a:t>
            </a:r>
          </a:p>
          <a:p>
            <a:pPr lvl="1" eaLnBrk="1" hangingPunct="1">
              <a:spcBef>
                <a:spcPts val="0"/>
              </a:spcBef>
              <a:spcAft>
                <a:spcPts val="1600"/>
              </a:spcAft>
              <a:defRPr/>
            </a:pPr>
            <a:r>
              <a:rPr lang="en-US" sz="2600" dirty="0"/>
              <a:t>Fourth day 1:14-19</a:t>
            </a:r>
          </a:p>
          <a:p>
            <a:pPr lvl="1" eaLnBrk="1" hangingPunct="1">
              <a:spcBef>
                <a:spcPts val="0"/>
              </a:spcBef>
              <a:spcAft>
                <a:spcPts val="1600"/>
              </a:spcAft>
              <a:defRPr/>
            </a:pPr>
            <a:r>
              <a:rPr lang="en-US" sz="2600" dirty="0"/>
              <a:t>Fifth day 1:20-23</a:t>
            </a:r>
          </a:p>
          <a:p>
            <a:pPr lvl="1" eaLnBrk="1" hangingPunct="1">
              <a:spcBef>
                <a:spcPts val="0"/>
              </a:spcBef>
              <a:spcAft>
                <a:spcPts val="1600"/>
              </a:spcAft>
              <a:defRPr/>
            </a:pPr>
            <a:r>
              <a:rPr lang="en-US" sz="2600" b="1" u="sng" dirty="0">
                <a:solidFill>
                  <a:srgbClr val="FFFFCC"/>
                </a:solidFill>
              </a:rPr>
              <a:t>Sixth day 1:24-31</a:t>
            </a:r>
          </a:p>
          <a:p>
            <a:pPr lvl="1" eaLnBrk="1" hangingPunct="1">
              <a:spcBef>
                <a:spcPts val="0"/>
              </a:spcBef>
              <a:spcAft>
                <a:spcPts val="16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3574125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457200" y="914400"/>
            <a:ext cx="4953000" cy="5638800"/>
          </a:xfrm>
        </p:spPr>
        <p:txBody>
          <a:bodyPr/>
          <a:lstStyle/>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Importance of Gen. 1:1</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Gap Theory?</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Length of the creation days</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Canopy Theory (day 2)</a:t>
            </a:r>
          </a:p>
          <a:p>
            <a:pPr marL="573088" indent="-573088" eaLnBrk="1" hangingPunct="1">
              <a:spcBef>
                <a:spcPts val="1200"/>
              </a:spcBef>
              <a:spcAft>
                <a:spcPts val="1200"/>
              </a:spcAft>
              <a:buSzPct val="100000"/>
              <a:buAutoNum type="romanUcPeriod"/>
            </a:pPr>
            <a:r>
              <a:rPr lang="en-US" altLang="en-US" sz="2800" dirty="0">
                <a:cs typeface="Calibri" panose="020F0502020204030204" pitchFamily="34" charset="0"/>
              </a:rPr>
              <a:t>Light before the sun (day 4)</a:t>
            </a:r>
          </a:p>
          <a:p>
            <a:pPr marL="573088" indent="-573088" eaLnBrk="1" hangingPunct="1">
              <a:spcBef>
                <a:spcPts val="1200"/>
              </a:spcBef>
              <a:spcAft>
                <a:spcPts val="1200"/>
              </a:spcAft>
              <a:buSzPct val="100000"/>
              <a:buAutoNum type="romanUcPeriod"/>
            </a:pPr>
            <a:r>
              <a:rPr lang="en-US" altLang="en-US" sz="2800" b="1" u="sng" dirty="0">
                <a:solidFill>
                  <a:srgbClr val="FFFFCC"/>
                </a:solidFill>
                <a:cs typeface="Calibri" panose="020F0502020204030204" pitchFamily="34" charset="0"/>
              </a:rPr>
              <a:t>Creation of man (day 6)</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Sabbath (day 7)</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Evolution?</a:t>
            </a:r>
          </a:p>
          <a:p>
            <a:pPr marL="573088" indent="-573088" eaLnBrk="1" hangingPunct="1">
              <a:spcBef>
                <a:spcPts val="1200"/>
              </a:spcBef>
              <a:spcAft>
                <a:spcPts val="1200"/>
              </a:spcAft>
              <a:buSzPct val="100000"/>
              <a:buNone/>
            </a:pPr>
            <a:endParaRPr lang="en-US" altLang="en-US" sz="3600" dirty="0">
              <a:latin typeface="Calibri" panose="020F0502020204030204" pitchFamily="34" charset="0"/>
              <a:cs typeface="Calibri" panose="020F0502020204030204" pitchFamily="34" charset="0"/>
            </a:endParaRPr>
          </a:p>
        </p:txBody>
      </p:sp>
      <p:sp>
        <p:nvSpPr>
          <p:cNvPr id="5" name="Rectangle 6">
            <a:extLst>
              <a:ext uri="{FF2B5EF4-FFF2-40B4-BE49-F238E27FC236}">
                <a16:creationId xmlns:a16="http://schemas.microsoft.com/office/drawing/2014/main" id="{D826A589-9D45-4CFC-9960-8DE7F4F7ED12}"/>
              </a:ext>
            </a:extLst>
          </p:cNvPr>
          <p:cNvSpPr>
            <a:spLocks noGrp="1" noChangeArrowheads="1"/>
          </p:cNvSpPr>
          <p:nvPr>
            <p:ph type="title"/>
          </p:nvPr>
        </p:nvSpPr>
        <p:spPr>
          <a:xfrm>
            <a:off x="1524000" y="228600"/>
            <a:ext cx="6248400" cy="685800"/>
          </a:xfrm>
        </p:spPr>
        <p:txBody>
          <a:bodyPr/>
          <a:lstStyle/>
          <a:p>
            <a:pPr algn="ctr" eaLnBrk="1" hangingPunct="1">
              <a:lnSpc>
                <a:spcPct val="100000"/>
              </a:lnSpc>
            </a:pPr>
            <a:r>
              <a:rPr lang="en-US" altLang="en-US" sz="3600" dirty="0">
                <a:latin typeface="Calibri" panose="020F0502020204030204" pitchFamily="34" charset="0"/>
                <a:cs typeface="Calibri" panose="020F0502020204030204" pitchFamily="34" charset="0"/>
              </a:rPr>
              <a:t>Key Issues in Genesis 1</a:t>
            </a:r>
            <a:endParaRPr lang="en-US" altLang="en-US" sz="3600" b="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0344576-BA00-49BF-B193-B54A4E8256EE}"/>
              </a:ext>
            </a:extLst>
          </p:cNvPr>
          <p:cNvPicPr>
            <a:picLocks noChangeAspect="1"/>
          </p:cNvPicPr>
          <p:nvPr/>
        </p:nvPicPr>
        <p:blipFill>
          <a:blip r:embed="rId3"/>
          <a:stretch>
            <a:fillRect/>
          </a:stretch>
        </p:blipFill>
        <p:spPr>
          <a:xfrm>
            <a:off x="5562600" y="2057400"/>
            <a:ext cx="3227294" cy="2743200"/>
          </a:xfrm>
          <a:prstGeom prst="rect">
            <a:avLst/>
          </a:prstGeom>
        </p:spPr>
      </p:pic>
    </p:spTree>
    <p:extLst>
      <p:ext uri="{BB962C8B-B14F-4D97-AF65-F5344CB8AC3E}">
        <p14:creationId xmlns:p14="http://schemas.microsoft.com/office/powerpoint/2010/main" val="522254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6 Theocratic Administrator </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(Gen 1:24-31)</a:t>
            </a:r>
          </a:p>
        </p:txBody>
      </p:sp>
      <p:sp>
        <p:nvSpPr>
          <p:cNvPr id="78851" name="Rectangle 3"/>
          <p:cNvSpPr>
            <a:spLocks noGrp="1" noChangeArrowheads="1"/>
          </p:cNvSpPr>
          <p:nvPr>
            <p:ph type="body" idx="1"/>
          </p:nvPr>
        </p:nvSpPr>
        <p:spPr>
          <a:xfrm>
            <a:off x="685800" y="1752600"/>
            <a:ext cx="7772400" cy="4114800"/>
          </a:xfrm>
        </p:spPr>
        <p:txBody>
          <a:bodyPr/>
          <a:lstStyle/>
          <a:p>
            <a:pPr marL="461963" indent="-461963" algn="just" eaLnBrk="1" hangingPunct="1">
              <a:lnSpc>
                <a:spcPct val="90000"/>
              </a:lnSpc>
              <a:spcBef>
                <a:spcPts val="0"/>
              </a:spcBef>
              <a:spcAft>
                <a:spcPts val="2400"/>
              </a:spcAft>
              <a:defRPr/>
            </a:pPr>
            <a:r>
              <a:rPr lang="en-US" dirty="0"/>
              <a:t>Land animals (Gen. 1:24-25)</a:t>
            </a:r>
          </a:p>
          <a:p>
            <a:pPr marL="461963" indent="-461963" algn="just" eaLnBrk="1" hangingPunct="1">
              <a:lnSpc>
                <a:spcPct val="90000"/>
              </a:lnSpc>
              <a:spcBef>
                <a:spcPts val="0"/>
              </a:spcBef>
              <a:spcAft>
                <a:spcPts val="2400"/>
              </a:spcAft>
              <a:defRPr/>
            </a:pPr>
            <a:r>
              <a:rPr lang="en-US" dirty="0"/>
              <a:t>Man (Gen. 1:26-28)</a:t>
            </a:r>
          </a:p>
          <a:p>
            <a:pPr marL="461963" indent="-461963" algn="just" eaLnBrk="1" hangingPunct="1">
              <a:lnSpc>
                <a:spcPct val="90000"/>
              </a:lnSpc>
              <a:spcBef>
                <a:spcPts val="0"/>
              </a:spcBef>
              <a:spcAft>
                <a:spcPts val="2400"/>
              </a:spcAft>
              <a:defRPr/>
            </a:pPr>
            <a:r>
              <a:rPr lang="en-US" dirty="0"/>
              <a:t>Office of Theocratic Administrator</a:t>
            </a:r>
          </a:p>
          <a:p>
            <a:pPr marL="461963" indent="-461963" algn="just" eaLnBrk="1" hangingPunct="1">
              <a:lnSpc>
                <a:spcPct val="90000"/>
              </a:lnSpc>
              <a:spcBef>
                <a:spcPts val="0"/>
              </a:spcBef>
              <a:spcAft>
                <a:spcPts val="2400"/>
              </a:spcAft>
              <a:defRPr/>
            </a:pPr>
            <a:r>
              <a:rPr lang="en-US" dirty="0"/>
              <a:t>Beginning of kingdom program</a:t>
            </a:r>
          </a:p>
          <a:p>
            <a:pPr marL="461963" indent="-461963" algn="just" eaLnBrk="1" hangingPunct="1">
              <a:lnSpc>
                <a:spcPct val="90000"/>
              </a:lnSpc>
              <a:spcBef>
                <a:spcPts val="0"/>
              </a:spcBef>
              <a:spcAft>
                <a:spcPts val="2400"/>
              </a:spcAft>
              <a:defRPr/>
            </a:pPr>
            <a:r>
              <a:rPr lang="en-US" dirty="0"/>
              <a:t>Animal &amp; man as vegetarian (Gen. 1:29-30; 2:17; 9:3)</a:t>
            </a:r>
          </a:p>
          <a:p>
            <a:pPr marL="461963" indent="-461963" algn="just" eaLnBrk="1" hangingPunct="1">
              <a:lnSpc>
                <a:spcPct val="90000"/>
              </a:lnSpc>
              <a:spcBef>
                <a:spcPts val="0"/>
              </a:spcBef>
              <a:spcAft>
                <a:spcPts val="2400"/>
              </a:spcAft>
              <a:defRPr/>
            </a:pPr>
            <a:r>
              <a:rPr lang="en-US" dirty="0"/>
              <a:t>The perfection of creation (Gen. 1:31)</a:t>
            </a:r>
          </a:p>
          <a:p>
            <a:pPr eaLnBrk="1" hangingPunct="1">
              <a:defRPr/>
            </a:pPr>
            <a:endParaRPr lang="en-US" sz="2700" dirty="0"/>
          </a:p>
          <a:p>
            <a:pPr eaLnBrk="1" hangingPunct="1">
              <a:defRPr/>
            </a:pPr>
            <a:endParaRPr lang="en-US" sz="2700" dirty="0"/>
          </a:p>
          <a:p>
            <a:pPr eaLnBrk="1" hangingPunct="1">
              <a:buNone/>
              <a:defRPr/>
            </a:pPr>
            <a:endParaRPr lang="en-US" dirty="0"/>
          </a:p>
        </p:txBody>
      </p:sp>
      <p:pic>
        <p:nvPicPr>
          <p:cNvPr id="2" name="Picture 1">
            <a:extLst>
              <a:ext uri="{FF2B5EF4-FFF2-40B4-BE49-F238E27FC236}">
                <a16:creationId xmlns:a16="http://schemas.microsoft.com/office/drawing/2014/main" id="{E636BF9D-86DF-449F-AE0A-3B87122F53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6 Theocratic Administrator </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(Gen 1:24-31)</a:t>
            </a:r>
          </a:p>
        </p:txBody>
      </p:sp>
      <p:sp>
        <p:nvSpPr>
          <p:cNvPr id="78851" name="Rectangle 3"/>
          <p:cNvSpPr>
            <a:spLocks noGrp="1" noChangeArrowheads="1"/>
          </p:cNvSpPr>
          <p:nvPr>
            <p:ph type="body" idx="1"/>
          </p:nvPr>
        </p:nvSpPr>
        <p:spPr>
          <a:xfrm>
            <a:off x="685800" y="1752600"/>
            <a:ext cx="7772400" cy="4114800"/>
          </a:xfrm>
        </p:spPr>
        <p:txBody>
          <a:bodyPr/>
          <a:lstStyle/>
          <a:p>
            <a:pPr marL="461963" indent="-461963" algn="just" eaLnBrk="1" hangingPunct="1">
              <a:lnSpc>
                <a:spcPct val="90000"/>
              </a:lnSpc>
              <a:spcBef>
                <a:spcPts val="0"/>
              </a:spcBef>
              <a:spcAft>
                <a:spcPts val="2400"/>
              </a:spcAft>
              <a:defRPr/>
            </a:pPr>
            <a:r>
              <a:rPr lang="en-US" b="1" u="sng" dirty="0">
                <a:solidFill>
                  <a:srgbClr val="FFFFCC"/>
                </a:solidFill>
              </a:rPr>
              <a:t>Land animals (Gen. 1:24-25)</a:t>
            </a:r>
          </a:p>
          <a:p>
            <a:pPr marL="461963" indent="-461963" algn="just" eaLnBrk="1" hangingPunct="1">
              <a:lnSpc>
                <a:spcPct val="90000"/>
              </a:lnSpc>
              <a:spcBef>
                <a:spcPts val="0"/>
              </a:spcBef>
              <a:spcAft>
                <a:spcPts val="2400"/>
              </a:spcAft>
              <a:defRPr/>
            </a:pPr>
            <a:r>
              <a:rPr lang="en-US" dirty="0"/>
              <a:t>Man (Gen. 1:26-28)</a:t>
            </a:r>
          </a:p>
          <a:p>
            <a:pPr marL="461963" indent="-461963" algn="just" eaLnBrk="1" hangingPunct="1">
              <a:lnSpc>
                <a:spcPct val="90000"/>
              </a:lnSpc>
              <a:spcBef>
                <a:spcPts val="0"/>
              </a:spcBef>
              <a:spcAft>
                <a:spcPts val="2400"/>
              </a:spcAft>
              <a:defRPr/>
            </a:pPr>
            <a:r>
              <a:rPr lang="en-US" dirty="0"/>
              <a:t>Office of Theocratic Administrator</a:t>
            </a:r>
          </a:p>
          <a:p>
            <a:pPr marL="461963" indent="-461963" algn="just" eaLnBrk="1" hangingPunct="1">
              <a:lnSpc>
                <a:spcPct val="90000"/>
              </a:lnSpc>
              <a:spcBef>
                <a:spcPts val="0"/>
              </a:spcBef>
              <a:spcAft>
                <a:spcPts val="2400"/>
              </a:spcAft>
              <a:defRPr/>
            </a:pPr>
            <a:r>
              <a:rPr lang="en-US" dirty="0"/>
              <a:t>Beginning of kingdom program</a:t>
            </a:r>
          </a:p>
          <a:p>
            <a:pPr marL="461963" indent="-461963" algn="just" eaLnBrk="1" hangingPunct="1">
              <a:lnSpc>
                <a:spcPct val="90000"/>
              </a:lnSpc>
              <a:spcBef>
                <a:spcPts val="0"/>
              </a:spcBef>
              <a:spcAft>
                <a:spcPts val="2400"/>
              </a:spcAft>
              <a:defRPr/>
            </a:pPr>
            <a:r>
              <a:rPr lang="en-US" dirty="0"/>
              <a:t>Animal &amp; man as vegetarian (Gen. 1:29-30; 2:17; 9:3)</a:t>
            </a:r>
          </a:p>
          <a:p>
            <a:pPr marL="461963" indent="-461963" algn="just" eaLnBrk="1" hangingPunct="1">
              <a:lnSpc>
                <a:spcPct val="90000"/>
              </a:lnSpc>
              <a:spcBef>
                <a:spcPts val="0"/>
              </a:spcBef>
              <a:spcAft>
                <a:spcPts val="2400"/>
              </a:spcAft>
              <a:defRPr/>
            </a:pPr>
            <a:r>
              <a:rPr lang="en-US" dirty="0"/>
              <a:t>The perfection of creation (Gen. 1:31)</a:t>
            </a:r>
          </a:p>
          <a:p>
            <a:pPr eaLnBrk="1" hangingPunct="1">
              <a:defRPr/>
            </a:pPr>
            <a:endParaRPr lang="en-US" sz="2700" dirty="0"/>
          </a:p>
          <a:p>
            <a:pPr eaLnBrk="1" hangingPunct="1">
              <a:defRPr/>
            </a:pPr>
            <a:endParaRPr lang="en-US" sz="2700" dirty="0"/>
          </a:p>
          <a:p>
            <a:pPr eaLnBrk="1" hangingPunct="1">
              <a:buNone/>
              <a:defRPr/>
            </a:pPr>
            <a:endParaRPr lang="en-US" dirty="0"/>
          </a:p>
        </p:txBody>
      </p:sp>
      <p:pic>
        <p:nvPicPr>
          <p:cNvPr id="2" name="Picture 1">
            <a:extLst>
              <a:ext uri="{FF2B5EF4-FFF2-40B4-BE49-F238E27FC236}">
                <a16:creationId xmlns:a16="http://schemas.microsoft.com/office/drawing/2014/main" id="{E636BF9D-86DF-449F-AE0A-3B87122F53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713241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28600"/>
            <a:ext cx="7772400" cy="685800"/>
          </a:xfrm>
        </p:spPr>
        <p:txBody>
          <a:bodyPr/>
          <a:lstStyle/>
          <a:p>
            <a:pPr algn="ctr" eaLnBrk="1" hangingPunct="1"/>
            <a:r>
              <a:rPr lang="en-US" sz="3600" dirty="0"/>
              <a:t>Genesis 1:1</a:t>
            </a:r>
            <a:r>
              <a:rPr lang="en-US" sz="3600" dirty="0">
                <a:cs typeface="Calibri" panose="020F0502020204030204" pitchFamily="34" charset="0"/>
                <a:sym typeface="Symbol" pitchFamily="18" charset="2"/>
              </a:rPr>
              <a:t>–</a:t>
            </a:r>
            <a:r>
              <a:rPr lang="en-US" sz="3600" dirty="0">
                <a:sym typeface="Symbol" pitchFamily="18" charset="2"/>
              </a:rPr>
              <a:t>2:3</a:t>
            </a:r>
            <a:r>
              <a:rPr lang="en-US" sz="3600" dirty="0"/>
              <a:t> Outline</a:t>
            </a:r>
          </a:p>
        </p:txBody>
      </p:sp>
      <p:sp>
        <p:nvSpPr>
          <p:cNvPr id="73731" name="Rectangle 3"/>
          <p:cNvSpPr>
            <a:spLocks noGrp="1" noChangeArrowheads="1"/>
          </p:cNvSpPr>
          <p:nvPr>
            <p:ph type="body" idx="1"/>
          </p:nvPr>
        </p:nvSpPr>
        <p:spPr>
          <a:xfrm>
            <a:off x="228600" y="914400"/>
            <a:ext cx="8686800" cy="5791200"/>
          </a:xfrm>
        </p:spPr>
        <p:txBody>
          <a:bodyPr/>
          <a:lstStyle/>
          <a:p>
            <a:pPr eaLnBrk="1" hangingPunct="1">
              <a:spcBef>
                <a:spcPts val="0"/>
              </a:spcBef>
              <a:spcAft>
                <a:spcPts val="1600"/>
              </a:spcAft>
              <a:defRPr/>
            </a:pPr>
            <a:r>
              <a:rPr lang="en-US" sz="2600" b="1" u="sng" dirty="0">
                <a:solidFill>
                  <a:srgbClr val="FFFFCC"/>
                </a:solidFill>
              </a:rPr>
              <a:t>Original creation on the first day (Gen 1:1)</a:t>
            </a:r>
          </a:p>
          <a:p>
            <a:pPr eaLnBrk="1" hangingPunct="1">
              <a:spcBef>
                <a:spcPts val="0"/>
              </a:spcBef>
              <a:spcAft>
                <a:spcPts val="1600"/>
              </a:spcAft>
              <a:defRPr/>
            </a:pPr>
            <a:r>
              <a:rPr lang="en-US" sz="2600" dirty="0"/>
              <a:t>Original creation in its unfilled and unformed state (Gen 1:2)</a:t>
            </a:r>
          </a:p>
          <a:p>
            <a:pPr eaLnBrk="1" hangingPunct="1">
              <a:spcBef>
                <a:spcPts val="0"/>
              </a:spcBef>
              <a:spcAft>
                <a:spcPts val="1600"/>
              </a:spcAft>
              <a:defRPr/>
            </a:pPr>
            <a:r>
              <a:rPr lang="en-US" sz="2600" dirty="0"/>
              <a:t>Creation week (Gen 1:3</a:t>
            </a:r>
            <a:r>
              <a:rPr lang="en-US" sz="2600" dirty="0">
                <a:cs typeface="Calibri" panose="020F0502020204030204" pitchFamily="34" charset="0"/>
                <a:sym typeface="Symbol" pitchFamily="18" charset="2"/>
              </a:rPr>
              <a:t>–</a:t>
            </a:r>
            <a:r>
              <a:rPr lang="en-US" sz="2600" dirty="0"/>
              <a:t>2:3): “And God said,” “good”</a:t>
            </a:r>
          </a:p>
          <a:p>
            <a:pPr lvl="1" eaLnBrk="1" hangingPunct="1">
              <a:spcBef>
                <a:spcPts val="0"/>
              </a:spcBef>
              <a:spcAft>
                <a:spcPts val="1600"/>
              </a:spcAft>
              <a:defRPr/>
            </a:pPr>
            <a:r>
              <a:rPr lang="en-US" sz="2600" dirty="0"/>
              <a:t>First day 1:3-5</a:t>
            </a:r>
          </a:p>
          <a:p>
            <a:pPr lvl="1" eaLnBrk="1" hangingPunct="1">
              <a:spcBef>
                <a:spcPts val="0"/>
              </a:spcBef>
              <a:spcAft>
                <a:spcPts val="1600"/>
              </a:spcAft>
              <a:defRPr/>
            </a:pPr>
            <a:r>
              <a:rPr lang="en-US" sz="2600" dirty="0"/>
              <a:t>Second day 1:6-8</a:t>
            </a:r>
          </a:p>
          <a:p>
            <a:pPr lvl="1" eaLnBrk="1" hangingPunct="1">
              <a:spcBef>
                <a:spcPts val="0"/>
              </a:spcBef>
              <a:spcAft>
                <a:spcPts val="1600"/>
              </a:spcAft>
              <a:defRPr/>
            </a:pPr>
            <a:r>
              <a:rPr lang="en-US" sz="2600" dirty="0"/>
              <a:t>Third day 1:9-13</a:t>
            </a:r>
          </a:p>
          <a:p>
            <a:pPr lvl="1" eaLnBrk="1" hangingPunct="1">
              <a:spcBef>
                <a:spcPts val="0"/>
              </a:spcBef>
              <a:spcAft>
                <a:spcPts val="1600"/>
              </a:spcAft>
              <a:defRPr/>
            </a:pPr>
            <a:r>
              <a:rPr lang="en-US" sz="2600" dirty="0"/>
              <a:t>Fourth day 1:14-19</a:t>
            </a:r>
          </a:p>
          <a:p>
            <a:pPr lvl="1" eaLnBrk="1" hangingPunct="1">
              <a:spcBef>
                <a:spcPts val="0"/>
              </a:spcBef>
              <a:spcAft>
                <a:spcPts val="1600"/>
              </a:spcAft>
              <a:defRPr/>
            </a:pPr>
            <a:r>
              <a:rPr lang="en-US" sz="2600" dirty="0"/>
              <a:t>Fifth day 1:20-23</a:t>
            </a:r>
          </a:p>
          <a:p>
            <a:pPr lvl="1" eaLnBrk="1" hangingPunct="1">
              <a:spcBef>
                <a:spcPts val="0"/>
              </a:spcBef>
              <a:spcAft>
                <a:spcPts val="1600"/>
              </a:spcAft>
              <a:defRPr/>
            </a:pPr>
            <a:r>
              <a:rPr lang="en-US" sz="2600" dirty="0"/>
              <a:t>Sixth day 1:24-31</a:t>
            </a:r>
          </a:p>
          <a:p>
            <a:pPr lvl="1" eaLnBrk="1" hangingPunct="1">
              <a:spcBef>
                <a:spcPts val="0"/>
              </a:spcBef>
              <a:spcAft>
                <a:spcPts val="1600"/>
              </a:spcAft>
              <a:defRPr/>
            </a:pPr>
            <a:r>
              <a:rPr lang="en-US" sz="2600" dirty="0"/>
              <a:t>Seventh day 2:1-3 </a:t>
            </a:r>
          </a:p>
        </p:txBody>
      </p:sp>
      <p:pic>
        <p:nvPicPr>
          <p:cNvPr id="4" name="Picture 3">
            <a:extLst>
              <a:ext uri="{FF2B5EF4-FFF2-40B4-BE49-F238E27FC236}">
                <a16:creationId xmlns:a16="http://schemas.microsoft.com/office/drawing/2014/main" id="{563E8743-656A-48C0-8734-DAD11947C1EA}"/>
              </a:ext>
            </a:extLst>
          </p:cNvPr>
          <p:cNvPicPr>
            <a:picLocks noChangeAspect="1"/>
          </p:cNvPicPr>
          <p:nvPr/>
        </p:nvPicPr>
        <p:blipFill>
          <a:blip r:embed="rId2"/>
          <a:stretch>
            <a:fillRect/>
          </a:stretch>
        </p:blipFill>
        <p:spPr>
          <a:xfrm>
            <a:off x="5562600" y="3886200"/>
            <a:ext cx="3227294" cy="2743200"/>
          </a:xfrm>
          <a:prstGeom prst="rect">
            <a:avLst/>
          </a:prstGeom>
        </p:spPr>
      </p:pic>
    </p:spTree>
    <p:extLst>
      <p:ext uri="{BB962C8B-B14F-4D97-AF65-F5344CB8AC3E}">
        <p14:creationId xmlns:p14="http://schemas.microsoft.com/office/powerpoint/2010/main" val="81228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6 Theocratic Administrator </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(Gen 1:24-31)</a:t>
            </a:r>
          </a:p>
        </p:txBody>
      </p:sp>
      <p:sp>
        <p:nvSpPr>
          <p:cNvPr id="78851" name="Rectangle 3"/>
          <p:cNvSpPr>
            <a:spLocks noGrp="1" noChangeArrowheads="1"/>
          </p:cNvSpPr>
          <p:nvPr>
            <p:ph type="body" idx="1"/>
          </p:nvPr>
        </p:nvSpPr>
        <p:spPr>
          <a:xfrm>
            <a:off x="685800" y="1752600"/>
            <a:ext cx="7772400" cy="4114800"/>
          </a:xfrm>
        </p:spPr>
        <p:txBody>
          <a:bodyPr/>
          <a:lstStyle/>
          <a:p>
            <a:pPr marL="461963" indent="-461963" algn="just" eaLnBrk="1" hangingPunct="1">
              <a:lnSpc>
                <a:spcPct val="90000"/>
              </a:lnSpc>
              <a:spcBef>
                <a:spcPts val="0"/>
              </a:spcBef>
              <a:spcAft>
                <a:spcPts val="2400"/>
              </a:spcAft>
              <a:defRPr/>
            </a:pPr>
            <a:r>
              <a:rPr lang="en-US" dirty="0"/>
              <a:t>Land animals (Gen. 1:24-25)</a:t>
            </a:r>
          </a:p>
          <a:p>
            <a:pPr marL="461963" indent="-461963" algn="just" eaLnBrk="1" hangingPunct="1">
              <a:lnSpc>
                <a:spcPct val="90000"/>
              </a:lnSpc>
              <a:spcBef>
                <a:spcPts val="0"/>
              </a:spcBef>
              <a:spcAft>
                <a:spcPts val="2400"/>
              </a:spcAft>
              <a:defRPr/>
            </a:pPr>
            <a:r>
              <a:rPr lang="en-US" b="1" u="sng" dirty="0">
                <a:solidFill>
                  <a:srgbClr val="FFFFCC"/>
                </a:solidFill>
              </a:rPr>
              <a:t>Man (Gen. 1:26-28)</a:t>
            </a:r>
          </a:p>
          <a:p>
            <a:pPr marL="461963" indent="-461963" algn="just" eaLnBrk="1" hangingPunct="1">
              <a:lnSpc>
                <a:spcPct val="90000"/>
              </a:lnSpc>
              <a:spcBef>
                <a:spcPts val="0"/>
              </a:spcBef>
              <a:spcAft>
                <a:spcPts val="2400"/>
              </a:spcAft>
              <a:defRPr/>
            </a:pPr>
            <a:r>
              <a:rPr lang="en-US" dirty="0"/>
              <a:t>Office of Theocratic Administrator</a:t>
            </a:r>
          </a:p>
          <a:p>
            <a:pPr marL="461963" indent="-461963" algn="just" eaLnBrk="1" hangingPunct="1">
              <a:lnSpc>
                <a:spcPct val="90000"/>
              </a:lnSpc>
              <a:spcBef>
                <a:spcPts val="0"/>
              </a:spcBef>
              <a:spcAft>
                <a:spcPts val="2400"/>
              </a:spcAft>
              <a:defRPr/>
            </a:pPr>
            <a:r>
              <a:rPr lang="en-US" dirty="0"/>
              <a:t>Beginning of kingdom program</a:t>
            </a:r>
          </a:p>
          <a:p>
            <a:pPr marL="461963" indent="-461963" algn="just" eaLnBrk="1" hangingPunct="1">
              <a:lnSpc>
                <a:spcPct val="90000"/>
              </a:lnSpc>
              <a:spcBef>
                <a:spcPts val="0"/>
              </a:spcBef>
              <a:spcAft>
                <a:spcPts val="2400"/>
              </a:spcAft>
              <a:defRPr/>
            </a:pPr>
            <a:r>
              <a:rPr lang="en-US" dirty="0"/>
              <a:t>Animal &amp; man as vegetarian (Gen. 1:29-30; 2:17; 9:3)</a:t>
            </a:r>
          </a:p>
          <a:p>
            <a:pPr marL="461963" indent="-461963" algn="just" eaLnBrk="1" hangingPunct="1">
              <a:lnSpc>
                <a:spcPct val="90000"/>
              </a:lnSpc>
              <a:spcBef>
                <a:spcPts val="0"/>
              </a:spcBef>
              <a:spcAft>
                <a:spcPts val="2400"/>
              </a:spcAft>
              <a:defRPr/>
            </a:pPr>
            <a:r>
              <a:rPr lang="en-US" dirty="0"/>
              <a:t>The perfection of creation (Gen. 1:31)</a:t>
            </a:r>
          </a:p>
          <a:p>
            <a:pPr eaLnBrk="1" hangingPunct="1">
              <a:defRPr/>
            </a:pPr>
            <a:endParaRPr lang="en-US" sz="2700" dirty="0"/>
          </a:p>
          <a:p>
            <a:pPr eaLnBrk="1" hangingPunct="1">
              <a:defRPr/>
            </a:pPr>
            <a:endParaRPr lang="en-US" sz="2700" dirty="0"/>
          </a:p>
          <a:p>
            <a:pPr eaLnBrk="1" hangingPunct="1">
              <a:buNone/>
              <a:defRPr/>
            </a:pPr>
            <a:endParaRPr lang="en-US" dirty="0"/>
          </a:p>
        </p:txBody>
      </p:sp>
      <p:pic>
        <p:nvPicPr>
          <p:cNvPr id="2" name="Picture 1">
            <a:extLst>
              <a:ext uri="{FF2B5EF4-FFF2-40B4-BE49-F238E27FC236}">
                <a16:creationId xmlns:a16="http://schemas.microsoft.com/office/drawing/2014/main" id="{E636BF9D-86DF-449F-AE0A-3B87122F53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2222277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DCB619-6A0A-42FE-90CC-244D5A814A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114438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F1BDF1-8DBC-40CB-BE6D-B970F2393C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a:t>
            </a:r>
            <a:r>
              <a:rPr lang="en-US" sz="2800" b="1" u="sng" dirty="0">
                <a:solidFill>
                  <a:srgbClr val="FFFFCC"/>
                </a:solidFill>
                <a:latin typeface="Calibri" panose="020F0502020204030204" pitchFamily="34" charset="0"/>
              </a:rPr>
              <a:t>Our</a:t>
            </a:r>
            <a:r>
              <a:rPr lang="en-US" sz="2800" dirty="0">
                <a:latin typeface="Calibri" panose="020F0502020204030204" pitchFamily="34" charset="0"/>
              </a:rPr>
              <a:t> image, according to </a:t>
            </a:r>
            <a:r>
              <a:rPr lang="en-US" sz="2800" b="1" u="sng" dirty="0">
                <a:solidFill>
                  <a:srgbClr val="FFFFCC"/>
                </a:solidFill>
                <a:latin typeface="Calibri" panose="020F0502020204030204" pitchFamily="34" charset="0"/>
              </a:rPr>
              <a:t>Our</a:t>
            </a:r>
            <a:r>
              <a:rPr lang="en-US" sz="2800" dirty="0">
                <a:latin typeface="Calibri" panose="020F0502020204030204" pitchFamily="34" charset="0"/>
              </a:rPr>
              <a:t> likeness;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2343194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873125"/>
          </a:xfrm>
        </p:spPr>
        <p:txBody>
          <a:bodyPr/>
          <a:lstStyle/>
          <a:p>
            <a:pPr algn="ctr" eaLnBrk="1" hangingPunct="1"/>
            <a:r>
              <a:rPr lang="en-US" sz="3600" dirty="0">
                <a:effectLst>
                  <a:outerShdw blurRad="38100" dist="38100" dir="2700000" algn="tl">
                    <a:srgbClr val="000000">
                      <a:alpha val="43137"/>
                    </a:srgbClr>
                  </a:outerShdw>
                </a:effectLst>
              </a:rPr>
              <a:t>Trinitarianism in Genesis</a:t>
            </a:r>
          </a:p>
        </p:txBody>
      </p:sp>
      <p:sp>
        <p:nvSpPr>
          <p:cNvPr id="40963" name="Rectangle 3"/>
          <p:cNvSpPr>
            <a:spLocks noGrp="1" noChangeArrowheads="1"/>
          </p:cNvSpPr>
          <p:nvPr>
            <p:ph type="body" idx="1"/>
          </p:nvPr>
        </p:nvSpPr>
        <p:spPr>
          <a:xfrm>
            <a:off x="280769" y="1849438"/>
            <a:ext cx="2614831" cy="3159125"/>
          </a:xfrm>
        </p:spPr>
        <p:txBody>
          <a:bodyPr/>
          <a:lstStyle/>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 1:26</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 3:22</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Gen 11:7</a:t>
            </a:r>
          </a:p>
          <a:p>
            <a:pPr marL="457200" lvl="1" indent="-457200"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Isa 6:8</a:t>
            </a:r>
          </a:p>
        </p:txBody>
      </p:sp>
      <p:pic>
        <p:nvPicPr>
          <p:cNvPr id="2" name="Picture 1">
            <a:extLst>
              <a:ext uri="{FF2B5EF4-FFF2-40B4-BE49-F238E27FC236}">
                <a16:creationId xmlns:a16="http://schemas.microsoft.com/office/drawing/2014/main" id="{83D7980E-0B14-4AE5-B20F-379168F7E9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2800" y="1600200"/>
            <a:ext cx="5358031" cy="3657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1352953" y="152810"/>
            <a:ext cx="6438095" cy="6552381"/>
          </a:xfrm>
          <a:prstGeom prst="rect">
            <a:avLst/>
          </a:prstGeom>
        </p:spPr>
      </p:pic>
    </p:spTree>
    <p:extLst>
      <p:ext uri="{BB962C8B-B14F-4D97-AF65-F5344CB8AC3E}">
        <p14:creationId xmlns:p14="http://schemas.microsoft.com/office/powerpoint/2010/main" val="2543268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F60268-F382-4999-988E-7120E0B06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a:t>
            </a:r>
            <a:r>
              <a:rPr lang="en-US" sz="2800" b="1" u="sng" dirty="0">
                <a:solidFill>
                  <a:srgbClr val="FFFFCC"/>
                </a:solidFill>
                <a:latin typeface="Calibri" panose="020F0502020204030204" pitchFamily="34" charset="0"/>
              </a:rPr>
              <a:t>image</a:t>
            </a:r>
            <a:r>
              <a:rPr lang="en-US" sz="2800" dirty="0">
                <a:latin typeface="Calibri" panose="020F0502020204030204" pitchFamily="34" charset="0"/>
              </a:rPr>
              <a:t>, according to Our </a:t>
            </a:r>
            <a:r>
              <a:rPr lang="en-US" sz="2800" b="1" u="sng" dirty="0">
                <a:solidFill>
                  <a:srgbClr val="FFFFCC"/>
                </a:solidFill>
                <a:latin typeface="Calibri" panose="020F0502020204030204" pitchFamily="34" charset="0"/>
              </a:rPr>
              <a:t>likeness</a:t>
            </a:r>
            <a:r>
              <a:rPr lang="en-US" sz="2800" dirty="0">
                <a:latin typeface="Calibri" panose="020F0502020204030204" pitchFamily="34" charset="0"/>
              </a:rPr>
              <a:t>;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a:t>
            </a:r>
            <a:r>
              <a:rPr lang="en-US" sz="2800" b="1" u="sng" dirty="0">
                <a:solidFill>
                  <a:srgbClr val="FFFFCC"/>
                </a:solidFill>
                <a:latin typeface="Calibri" panose="020F0502020204030204" pitchFamily="34" charset="0"/>
              </a:rPr>
              <a:t>His own image</a:t>
            </a:r>
            <a:r>
              <a:rPr lang="en-US" sz="2800" dirty="0">
                <a:latin typeface="Calibri" panose="020F0502020204030204" pitchFamily="34" charset="0"/>
              </a:rPr>
              <a:t>, in the </a:t>
            </a:r>
            <a:r>
              <a:rPr lang="en-US" sz="2800" b="1" u="sng" dirty="0">
                <a:solidFill>
                  <a:srgbClr val="FFFFCC"/>
                </a:solidFill>
                <a:latin typeface="Calibri" panose="020F0502020204030204" pitchFamily="34" charset="0"/>
              </a:rPr>
              <a:t>image of God</a:t>
            </a:r>
            <a:r>
              <a:rPr lang="en-US" sz="2800" dirty="0">
                <a:latin typeface="Calibri" panose="020F0502020204030204" pitchFamily="34" charset="0"/>
              </a:rPr>
              <a:t>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1840758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AEE78C-FC44-4C0A-B21D-4CA69B9320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a:t>
            </a:r>
            <a:r>
              <a:rPr lang="en-US" sz="2800" b="1" u="sng" dirty="0">
                <a:solidFill>
                  <a:srgbClr val="FFFFCC"/>
                </a:solidFill>
                <a:latin typeface="Calibri" panose="020F0502020204030204" pitchFamily="34" charset="0"/>
              </a:rPr>
              <a:t>male and female</a:t>
            </a:r>
            <a:r>
              <a:rPr lang="en-US" sz="2800" dirty="0">
                <a:latin typeface="Calibri" panose="020F0502020204030204" pitchFamily="34" charset="0"/>
              </a:rPr>
              <a:t>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4015135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6 Theocratic Administrator </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(Gen 1:24-31)</a:t>
            </a:r>
          </a:p>
        </p:txBody>
      </p:sp>
      <p:sp>
        <p:nvSpPr>
          <p:cNvPr id="78851" name="Rectangle 3"/>
          <p:cNvSpPr>
            <a:spLocks noGrp="1" noChangeArrowheads="1"/>
          </p:cNvSpPr>
          <p:nvPr>
            <p:ph type="body" idx="1"/>
          </p:nvPr>
        </p:nvSpPr>
        <p:spPr>
          <a:xfrm>
            <a:off x="685800" y="1752600"/>
            <a:ext cx="7772400" cy="4114800"/>
          </a:xfrm>
        </p:spPr>
        <p:txBody>
          <a:bodyPr/>
          <a:lstStyle/>
          <a:p>
            <a:pPr marL="461963" indent="-461963" algn="just" eaLnBrk="1" hangingPunct="1">
              <a:lnSpc>
                <a:spcPct val="90000"/>
              </a:lnSpc>
              <a:spcBef>
                <a:spcPts val="0"/>
              </a:spcBef>
              <a:spcAft>
                <a:spcPts val="2400"/>
              </a:spcAft>
              <a:defRPr/>
            </a:pPr>
            <a:r>
              <a:rPr lang="en-US" dirty="0"/>
              <a:t>Land animals (Gen. 1:24-25)</a:t>
            </a:r>
          </a:p>
          <a:p>
            <a:pPr marL="461963" indent="-461963" algn="just" eaLnBrk="1" hangingPunct="1">
              <a:lnSpc>
                <a:spcPct val="90000"/>
              </a:lnSpc>
              <a:spcBef>
                <a:spcPts val="0"/>
              </a:spcBef>
              <a:spcAft>
                <a:spcPts val="2400"/>
              </a:spcAft>
              <a:defRPr/>
            </a:pPr>
            <a:r>
              <a:rPr lang="en-US" dirty="0"/>
              <a:t>Man (Gen. 1:26-28)</a:t>
            </a:r>
          </a:p>
          <a:p>
            <a:pPr marL="461963" indent="-461963" algn="just" eaLnBrk="1" hangingPunct="1">
              <a:lnSpc>
                <a:spcPct val="90000"/>
              </a:lnSpc>
              <a:spcBef>
                <a:spcPts val="0"/>
              </a:spcBef>
              <a:spcAft>
                <a:spcPts val="2400"/>
              </a:spcAft>
              <a:defRPr/>
            </a:pPr>
            <a:r>
              <a:rPr lang="en-US" b="1" u="sng" dirty="0">
                <a:solidFill>
                  <a:srgbClr val="FFFFCC"/>
                </a:solidFill>
              </a:rPr>
              <a:t>Office of Theocratic Administrator</a:t>
            </a:r>
          </a:p>
          <a:p>
            <a:pPr marL="461963" indent="-461963" algn="just" eaLnBrk="1" hangingPunct="1">
              <a:lnSpc>
                <a:spcPct val="90000"/>
              </a:lnSpc>
              <a:spcBef>
                <a:spcPts val="0"/>
              </a:spcBef>
              <a:spcAft>
                <a:spcPts val="2400"/>
              </a:spcAft>
              <a:defRPr/>
            </a:pPr>
            <a:r>
              <a:rPr lang="en-US" dirty="0"/>
              <a:t>Beginning of kingdom program</a:t>
            </a:r>
          </a:p>
          <a:p>
            <a:pPr marL="461963" indent="-461963" algn="just" eaLnBrk="1" hangingPunct="1">
              <a:lnSpc>
                <a:spcPct val="90000"/>
              </a:lnSpc>
              <a:spcBef>
                <a:spcPts val="0"/>
              </a:spcBef>
              <a:spcAft>
                <a:spcPts val="2400"/>
              </a:spcAft>
              <a:defRPr/>
            </a:pPr>
            <a:r>
              <a:rPr lang="en-US" dirty="0"/>
              <a:t>Animal &amp; man as vegetarian (Gen. 1:29-30; 2:17; 9:3)</a:t>
            </a:r>
          </a:p>
          <a:p>
            <a:pPr marL="461963" indent="-461963" algn="just" eaLnBrk="1" hangingPunct="1">
              <a:lnSpc>
                <a:spcPct val="90000"/>
              </a:lnSpc>
              <a:spcBef>
                <a:spcPts val="0"/>
              </a:spcBef>
              <a:spcAft>
                <a:spcPts val="2400"/>
              </a:spcAft>
              <a:defRPr/>
            </a:pPr>
            <a:r>
              <a:rPr lang="en-US" dirty="0"/>
              <a:t>The perfection of creation (Gen. 1:31)</a:t>
            </a:r>
          </a:p>
          <a:p>
            <a:pPr eaLnBrk="1" hangingPunct="1">
              <a:defRPr/>
            </a:pPr>
            <a:endParaRPr lang="en-US" sz="2700" dirty="0"/>
          </a:p>
          <a:p>
            <a:pPr eaLnBrk="1" hangingPunct="1">
              <a:defRPr/>
            </a:pPr>
            <a:endParaRPr lang="en-US" sz="2700" dirty="0"/>
          </a:p>
          <a:p>
            <a:pPr eaLnBrk="1" hangingPunct="1">
              <a:buNone/>
              <a:defRPr/>
            </a:pPr>
            <a:endParaRPr lang="en-US" dirty="0"/>
          </a:p>
        </p:txBody>
      </p:sp>
      <p:pic>
        <p:nvPicPr>
          <p:cNvPr id="2" name="Picture 1">
            <a:extLst>
              <a:ext uri="{FF2B5EF4-FFF2-40B4-BE49-F238E27FC236}">
                <a16:creationId xmlns:a16="http://schemas.microsoft.com/office/drawing/2014/main" id="{E636BF9D-86DF-449F-AE0A-3B87122F53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162515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89D1C6-D37D-4CD3-B500-6B518BB5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27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image, according to Our likeness; and let </a:t>
            </a:r>
            <a:r>
              <a:rPr lang="en-US" sz="2800" b="1" u="sng" dirty="0">
                <a:solidFill>
                  <a:srgbClr val="FFFFCC"/>
                </a:solidFill>
                <a:latin typeface="Calibri" panose="020F0502020204030204" pitchFamily="34" charset="0"/>
              </a:rPr>
              <a:t>them rule over the fish of the sea and over the birds of the sky and over the cattle and over all the earth, and over every creeping thing that creeps on the earth</a:t>
            </a:r>
            <a:r>
              <a:rPr lang="en-US" sz="2800" dirty="0">
                <a:latin typeface="Calibri" panose="020F0502020204030204" pitchFamily="34" charset="0"/>
              </a:rPr>
              <a:t>.” </a:t>
            </a:r>
            <a:r>
              <a:rPr lang="en-US" sz="2800" baseline="30000" dirty="0">
                <a:latin typeface="Calibri" panose="020F0502020204030204" pitchFamily="34" charset="0"/>
              </a:rPr>
              <a:t>27 </a:t>
            </a:r>
            <a:r>
              <a:rPr lang="en-US" sz="2800" dirty="0">
                <a:latin typeface="Calibri" panose="020F0502020204030204" pitchFamily="34" charset="0"/>
              </a:rPr>
              <a:t>God created man in His own image, in the image of God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a:t>
            </a:r>
            <a:r>
              <a:rPr lang="en-US" sz="2800" b="1" u="sng" dirty="0">
                <a:solidFill>
                  <a:srgbClr val="FFFFCC"/>
                </a:solidFill>
                <a:latin typeface="Calibri" panose="020F0502020204030204" pitchFamily="34" charset="0"/>
              </a:rPr>
              <a:t>subdue it; and rule over the fish of the sea and over the birds of the sky and over every living thing that moves on the earth</a:t>
            </a:r>
            <a:r>
              <a:rPr lang="en-US" sz="2800" dirty="0">
                <a:latin typeface="Calibri" panose="020F0502020204030204" pitchFamily="34" charset="0"/>
              </a:rPr>
              <a:t>.”</a:t>
            </a:r>
          </a:p>
        </p:txBody>
      </p:sp>
    </p:spTree>
    <p:extLst>
      <p:ext uri="{BB962C8B-B14F-4D97-AF65-F5344CB8AC3E}">
        <p14:creationId xmlns:p14="http://schemas.microsoft.com/office/powerpoint/2010/main" val="663330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3821" y="456946"/>
            <a:ext cx="7096359" cy="594411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7"/>
          <p:cNvSpPr>
            <a:spLocks noGrp="1" noChangeArrowheads="1"/>
          </p:cNvSpPr>
          <p:nvPr>
            <p:ph type="body" idx="1"/>
          </p:nvPr>
        </p:nvSpPr>
        <p:spPr>
          <a:xfrm>
            <a:off x="457200" y="914400"/>
            <a:ext cx="5029200" cy="5562600"/>
          </a:xfrm>
        </p:spPr>
        <p:txBody>
          <a:bodyPr/>
          <a:lstStyle/>
          <a:p>
            <a:pPr marL="573088" indent="-573088" eaLnBrk="1" hangingPunct="1">
              <a:spcBef>
                <a:spcPts val="1200"/>
              </a:spcBef>
              <a:spcAft>
                <a:spcPts val="1200"/>
              </a:spcAft>
              <a:buSzPct val="100000"/>
              <a:buAutoNum type="romanUcPeriod"/>
            </a:pPr>
            <a:r>
              <a:rPr lang="en-US" altLang="en-US" sz="2800" b="1" u="sng" dirty="0">
                <a:solidFill>
                  <a:srgbClr val="FFFFCC"/>
                </a:solidFill>
                <a:latin typeface="Calibri" panose="020F0502020204030204" pitchFamily="34" charset="0"/>
                <a:cs typeface="Calibri" panose="020F0502020204030204" pitchFamily="34" charset="0"/>
              </a:rPr>
              <a:t>Importance of Gen. 1:1</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Gap </a:t>
            </a:r>
            <a:r>
              <a:rPr lang="en-US" altLang="en-US" sz="2800" dirty="0">
                <a:cs typeface="Calibri" panose="020F0502020204030204" pitchFamily="34" charset="0"/>
              </a:rPr>
              <a:t>Theory?</a:t>
            </a:r>
            <a:endParaRPr lang="en-US" altLang="en-US" sz="2800" dirty="0">
              <a:latin typeface="Calibri" panose="020F0502020204030204" pitchFamily="34" charset="0"/>
              <a:cs typeface="Calibri" panose="020F0502020204030204" pitchFamily="34" charset="0"/>
            </a:endParaRP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Length of the creation days</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Canopy </a:t>
            </a:r>
            <a:r>
              <a:rPr lang="en-US" altLang="en-US" sz="2800" dirty="0">
                <a:cs typeface="Calibri" panose="020F0502020204030204" pitchFamily="34" charset="0"/>
              </a:rPr>
              <a:t>Theory </a:t>
            </a:r>
            <a:r>
              <a:rPr lang="en-US" altLang="en-US" sz="2800" dirty="0">
                <a:latin typeface="Calibri" panose="020F0502020204030204" pitchFamily="34" charset="0"/>
                <a:cs typeface="Calibri" panose="020F0502020204030204" pitchFamily="34" charset="0"/>
              </a:rPr>
              <a:t>(day 2)</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Light before the sun (day 4)</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Creation of man (day 6)</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Sabbath (day 7)</a:t>
            </a:r>
          </a:p>
          <a:p>
            <a:pPr marL="573088" indent="-573088" eaLnBrk="1" hangingPunct="1">
              <a:spcBef>
                <a:spcPts val="1200"/>
              </a:spcBef>
              <a:spcAft>
                <a:spcPts val="1200"/>
              </a:spcAft>
              <a:buSzPct val="100000"/>
              <a:buAutoNum type="romanUcPeriod"/>
            </a:pPr>
            <a:r>
              <a:rPr lang="en-US" altLang="en-US" sz="2800" dirty="0">
                <a:latin typeface="Calibri" panose="020F0502020204030204" pitchFamily="34" charset="0"/>
                <a:cs typeface="Calibri" panose="020F0502020204030204" pitchFamily="34" charset="0"/>
              </a:rPr>
              <a:t> Evolution?</a:t>
            </a:r>
          </a:p>
          <a:p>
            <a:pPr marL="573088" indent="-573088" eaLnBrk="1" hangingPunct="1">
              <a:spcBef>
                <a:spcPts val="1200"/>
              </a:spcBef>
              <a:spcAft>
                <a:spcPts val="1200"/>
              </a:spcAft>
              <a:buSzPct val="100000"/>
              <a:buNone/>
            </a:pPr>
            <a:endParaRPr lang="en-US" altLang="en-US" sz="3600" dirty="0">
              <a:latin typeface="Calibri" panose="020F0502020204030204" pitchFamily="34" charset="0"/>
              <a:cs typeface="Calibri" panose="020F0502020204030204" pitchFamily="34" charset="0"/>
            </a:endParaRPr>
          </a:p>
        </p:txBody>
      </p:sp>
      <p:sp>
        <p:nvSpPr>
          <p:cNvPr id="5" name="Rectangle 6">
            <a:extLst>
              <a:ext uri="{FF2B5EF4-FFF2-40B4-BE49-F238E27FC236}">
                <a16:creationId xmlns:a16="http://schemas.microsoft.com/office/drawing/2014/main" id="{64F84ABD-9E2E-40A1-89D2-84884F83E8E0}"/>
              </a:ext>
            </a:extLst>
          </p:cNvPr>
          <p:cNvSpPr>
            <a:spLocks noGrp="1" noChangeArrowheads="1"/>
          </p:cNvSpPr>
          <p:nvPr>
            <p:ph type="title"/>
          </p:nvPr>
        </p:nvSpPr>
        <p:spPr>
          <a:xfrm>
            <a:off x="1524000" y="228600"/>
            <a:ext cx="6248400" cy="685800"/>
          </a:xfrm>
        </p:spPr>
        <p:txBody>
          <a:bodyPr/>
          <a:lstStyle/>
          <a:p>
            <a:pPr algn="ctr" eaLnBrk="1" hangingPunct="1">
              <a:lnSpc>
                <a:spcPct val="100000"/>
              </a:lnSpc>
            </a:pPr>
            <a:r>
              <a:rPr lang="en-US" altLang="en-US" sz="3600" dirty="0">
                <a:latin typeface="Calibri" panose="020F0502020204030204" pitchFamily="34" charset="0"/>
                <a:cs typeface="Calibri" panose="020F0502020204030204" pitchFamily="34" charset="0"/>
              </a:rPr>
              <a:t>Key Issues in Genesis 1</a:t>
            </a:r>
            <a:endParaRPr lang="en-US" altLang="en-US" sz="3600" b="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663CD9D-1BD6-4FBA-95B2-B6B9690132E4}"/>
              </a:ext>
            </a:extLst>
          </p:cNvPr>
          <p:cNvPicPr>
            <a:picLocks noChangeAspect="1"/>
          </p:cNvPicPr>
          <p:nvPr/>
        </p:nvPicPr>
        <p:blipFill>
          <a:blip r:embed="rId3"/>
          <a:stretch>
            <a:fillRect/>
          </a:stretch>
        </p:blipFill>
        <p:spPr>
          <a:xfrm>
            <a:off x="5562600" y="2057400"/>
            <a:ext cx="3227294" cy="2743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6 Theocratic Administrator </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(Gen 1:24-31)</a:t>
            </a:r>
          </a:p>
        </p:txBody>
      </p:sp>
      <p:sp>
        <p:nvSpPr>
          <p:cNvPr id="78851" name="Rectangle 3"/>
          <p:cNvSpPr>
            <a:spLocks noGrp="1" noChangeArrowheads="1"/>
          </p:cNvSpPr>
          <p:nvPr>
            <p:ph type="body" idx="1"/>
          </p:nvPr>
        </p:nvSpPr>
        <p:spPr>
          <a:xfrm>
            <a:off x="685800" y="1752600"/>
            <a:ext cx="7772400" cy="4114800"/>
          </a:xfrm>
        </p:spPr>
        <p:txBody>
          <a:bodyPr/>
          <a:lstStyle/>
          <a:p>
            <a:pPr marL="461963" indent="-461963" algn="just" eaLnBrk="1" hangingPunct="1">
              <a:lnSpc>
                <a:spcPct val="90000"/>
              </a:lnSpc>
              <a:spcBef>
                <a:spcPts val="0"/>
              </a:spcBef>
              <a:spcAft>
                <a:spcPts val="2400"/>
              </a:spcAft>
              <a:defRPr/>
            </a:pPr>
            <a:r>
              <a:rPr lang="en-US" dirty="0"/>
              <a:t>Land animals (Gen. 1:24-25)</a:t>
            </a:r>
          </a:p>
          <a:p>
            <a:pPr marL="461963" indent="-461963" algn="just" eaLnBrk="1" hangingPunct="1">
              <a:lnSpc>
                <a:spcPct val="90000"/>
              </a:lnSpc>
              <a:spcBef>
                <a:spcPts val="0"/>
              </a:spcBef>
              <a:spcAft>
                <a:spcPts val="2400"/>
              </a:spcAft>
              <a:defRPr/>
            </a:pPr>
            <a:r>
              <a:rPr lang="en-US" dirty="0"/>
              <a:t>Man (Gen. 1:26-28)</a:t>
            </a:r>
          </a:p>
          <a:p>
            <a:pPr marL="461963" indent="-461963" algn="just" eaLnBrk="1" hangingPunct="1">
              <a:lnSpc>
                <a:spcPct val="90000"/>
              </a:lnSpc>
              <a:spcBef>
                <a:spcPts val="0"/>
              </a:spcBef>
              <a:spcAft>
                <a:spcPts val="2400"/>
              </a:spcAft>
              <a:defRPr/>
            </a:pPr>
            <a:r>
              <a:rPr lang="en-US" dirty="0"/>
              <a:t>Office of Theocratic Administrator</a:t>
            </a:r>
          </a:p>
          <a:p>
            <a:pPr marL="461963" indent="-461963" algn="just" eaLnBrk="1" hangingPunct="1">
              <a:lnSpc>
                <a:spcPct val="90000"/>
              </a:lnSpc>
              <a:spcBef>
                <a:spcPts val="0"/>
              </a:spcBef>
              <a:spcAft>
                <a:spcPts val="2400"/>
              </a:spcAft>
              <a:defRPr/>
            </a:pPr>
            <a:r>
              <a:rPr lang="en-US" b="1" u="sng" dirty="0">
                <a:solidFill>
                  <a:srgbClr val="FFFFCC"/>
                </a:solidFill>
              </a:rPr>
              <a:t>Beginning of kingdom program</a:t>
            </a:r>
          </a:p>
          <a:p>
            <a:pPr marL="461963" indent="-461963" algn="just" eaLnBrk="1" hangingPunct="1">
              <a:lnSpc>
                <a:spcPct val="90000"/>
              </a:lnSpc>
              <a:spcBef>
                <a:spcPts val="0"/>
              </a:spcBef>
              <a:spcAft>
                <a:spcPts val="2400"/>
              </a:spcAft>
              <a:defRPr/>
            </a:pPr>
            <a:r>
              <a:rPr lang="en-US" dirty="0"/>
              <a:t>Animal &amp; man as vegetarian (Gen. 1:29-30; 2:17; 9:3)</a:t>
            </a:r>
          </a:p>
          <a:p>
            <a:pPr marL="461963" indent="-461963" algn="just" eaLnBrk="1" hangingPunct="1">
              <a:lnSpc>
                <a:spcPct val="90000"/>
              </a:lnSpc>
              <a:spcBef>
                <a:spcPts val="0"/>
              </a:spcBef>
              <a:spcAft>
                <a:spcPts val="2400"/>
              </a:spcAft>
              <a:defRPr/>
            </a:pPr>
            <a:r>
              <a:rPr lang="en-US" dirty="0"/>
              <a:t>The perfection of creation (Gen. 1:31)</a:t>
            </a:r>
          </a:p>
          <a:p>
            <a:pPr eaLnBrk="1" hangingPunct="1">
              <a:defRPr/>
            </a:pPr>
            <a:endParaRPr lang="en-US" sz="2700" dirty="0"/>
          </a:p>
          <a:p>
            <a:pPr eaLnBrk="1" hangingPunct="1">
              <a:defRPr/>
            </a:pPr>
            <a:endParaRPr lang="en-US" sz="2700" dirty="0"/>
          </a:p>
          <a:p>
            <a:pPr eaLnBrk="1" hangingPunct="1">
              <a:buNone/>
              <a:defRPr/>
            </a:pPr>
            <a:endParaRPr lang="en-US" dirty="0"/>
          </a:p>
        </p:txBody>
      </p:sp>
      <p:pic>
        <p:nvPicPr>
          <p:cNvPr id="2" name="Picture 1">
            <a:extLst>
              <a:ext uri="{FF2B5EF4-FFF2-40B4-BE49-F238E27FC236}">
                <a16:creationId xmlns:a16="http://schemas.microsoft.com/office/drawing/2014/main" id="{E636BF9D-86DF-449F-AE0A-3B87122F53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726265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4236677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0" y="1524000"/>
            <a:ext cx="9144000" cy="4876800"/>
          </a:xfrm>
        </p:spPr>
        <p:txBody>
          <a:bodyPr/>
          <a:lstStyle/>
          <a:p>
            <a:pPr marL="0" indent="0" algn="just" eaLnBrk="1" hangingPunct="1">
              <a:buFontTx/>
              <a:buNone/>
              <a:defRPr/>
            </a:pPr>
            <a:r>
              <a:rPr lang="en-US" sz="3000" dirty="0"/>
              <a:t>“Why is an earthly kingdom necessary? Did He not receive His inheritance when He was raised and exalted in heaven?  Is not His present rule His inheritance? Why does there need to be an earthly kingdom?  Because He must be triumphant in the same arena where His was seemingly defeated.  His rejection by the rulers of this world was on this earth (1  Cor. 2:8). His exaltation must also be on this earth. And so it shall be when He comes again to rule this world in righteousness.  He has waited long for His inheritance; soon He shall receive it.”</a:t>
            </a:r>
          </a:p>
        </p:txBody>
      </p:sp>
      <p:pic>
        <p:nvPicPr>
          <p:cNvPr id="65540" name="Picture 4"/>
          <p:cNvPicPr>
            <a:picLocks noChangeAspect="1" noChangeArrowheads="1"/>
          </p:cNvPicPr>
          <p:nvPr/>
        </p:nvPicPr>
        <p:blipFill>
          <a:blip r:embed="rId2" cstate="print"/>
          <a:srcRect/>
          <a:stretch>
            <a:fillRect/>
          </a:stretch>
        </p:blipFill>
        <p:spPr bwMode="auto">
          <a:xfrm>
            <a:off x="83820" y="45720"/>
            <a:ext cx="906780"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917C18D2-7C06-43DF-AEA1-0D4E1FD6C76E}"/>
              </a:ext>
            </a:extLst>
          </p:cNvPr>
          <p:cNvSpPr/>
          <p:nvPr/>
        </p:nvSpPr>
        <p:spPr>
          <a:xfrm>
            <a:off x="2286000" y="203537"/>
            <a:ext cx="4572000" cy="1015663"/>
          </a:xfrm>
          <a:prstGeom prst="rect">
            <a:avLst/>
          </a:prstGeom>
        </p:spPr>
        <p:txBody>
          <a:bodyPr>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Charles Ryrie</a:t>
            </a:r>
          </a:p>
          <a:p>
            <a:pPr algn="ctr"/>
            <a:r>
              <a:rPr lang="en-US" sz="2000" i="1" dirty="0">
                <a:effectLst>
                  <a:outerShdw blurRad="38100" dist="38100" dir="2700000" algn="tl">
                    <a:srgbClr val="000000"/>
                  </a:outerShdw>
                </a:effectLst>
                <a:latin typeface="Calibri" panose="020F0502020204030204" pitchFamily="34" charset="0"/>
                <a:cs typeface="+mn-cs"/>
              </a:rPr>
              <a:t>Basic Theology</a:t>
            </a:r>
            <a:r>
              <a:rPr lang="en-US" dirty="0"/>
              <a:t>. </a:t>
            </a:r>
            <a:r>
              <a:rPr lang="en-US" sz="2000" dirty="0">
                <a:effectLst>
                  <a:outerShdw blurRad="38100" dist="38100" dir="2700000" algn="tl">
                    <a:srgbClr val="000000"/>
                  </a:outerShdw>
                </a:effectLst>
                <a:latin typeface="Calibri" panose="020F0502020204030204" pitchFamily="34" charset="0"/>
                <a:cs typeface="+mn-cs"/>
              </a:rPr>
              <a:t>Page 511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600" dirty="0"/>
              <a:t>J. Dwight Pentecost</a:t>
            </a:r>
            <a:br>
              <a:rPr lang="en-US" sz="3600" dirty="0"/>
            </a:br>
            <a:r>
              <a:rPr lang="en-US" sz="2000" i="1" kern="1200" dirty="0">
                <a:solidFill>
                  <a:schemeClr val="tx1"/>
                </a:solidFill>
                <a:effectLst>
                  <a:outerShdw blurRad="38100" dist="38100" dir="2700000" algn="tl">
                    <a:srgbClr val="000000"/>
                  </a:outerShdw>
                </a:effectLst>
                <a:ea typeface="+mn-ea"/>
                <a:cs typeface="+mn-cs"/>
              </a:rPr>
              <a:t>Thy kingdom Come, </a:t>
            </a:r>
            <a:r>
              <a:rPr lang="en-US" sz="2000" kern="1200" dirty="0">
                <a:solidFill>
                  <a:schemeClr val="tx1"/>
                </a:solidFill>
                <a:effectLst>
                  <a:outerShdw blurRad="38100" dist="38100" dir="2700000" algn="tl">
                    <a:srgbClr val="000000"/>
                  </a:outerShdw>
                </a:effectLst>
                <a:ea typeface="+mn-ea"/>
                <a:cs typeface="+mn-cs"/>
              </a:rPr>
              <a:t>Page 316</a:t>
            </a:r>
          </a:p>
        </p:txBody>
      </p:sp>
      <p:sp>
        <p:nvSpPr>
          <p:cNvPr id="16387" name="Rectangle 3"/>
          <p:cNvSpPr>
            <a:spLocks noGrp="1" noChangeArrowheads="1"/>
          </p:cNvSpPr>
          <p:nvPr>
            <p:ph type="body" idx="1"/>
          </p:nvPr>
        </p:nvSpPr>
        <p:spPr>
          <a:xfrm>
            <a:off x="0" y="1524000"/>
            <a:ext cx="9144000" cy="4038600"/>
          </a:xfrm>
        </p:spPr>
        <p:txBody>
          <a:bodyPr/>
          <a:lstStyle/>
          <a:p>
            <a:pPr marL="0" indent="0" algn="just">
              <a:buFontTx/>
              <a:buNone/>
              <a:defRPr/>
            </a:pPr>
            <a:r>
              <a:rPr lang="en-US" i="1" dirty="0"/>
              <a:t>“</a:t>
            </a:r>
            <a:r>
              <a:rPr lang="en-US" dirty="0">
                <a:effectLst/>
              </a:rPr>
              <a:t>Apart from the reign of Christ…here on earth…And apart from this rule, God’s purpose for man would never be brought to conclusion. God’s purpose for the earth would be unrealized and the problem generated by Satan’s rebellion would never be resolved. Thus the physical, literal reign of Christ on the earth is </a:t>
            </a:r>
            <a:r>
              <a:rPr lang="en-US" i="1" dirty="0">
                <a:effectLst/>
              </a:rPr>
              <a:t>a theological and biblical necessity</a:t>
            </a:r>
            <a:r>
              <a:rPr lang="en-US" dirty="0">
                <a:effectLst/>
              </a:rPr>
              <a:t>—unless Satan is victorious over God</a:t>
            </a:r>
            <a:r>
              <a:rPr lang="en-US" i="1" dirty="0"/>
              <a:t>.”</a:t>
            </a:r>
          </a:p>
        </p:txBody>
      </p:sp>
      <p:pic>
        <p:nvPicPr>
          <p:cNvPr id="1026" name="Picture 2" descr="Image result for j. dwight pentecost"/>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6200" y="76200"/>
            <a:ext cx="109728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051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600" dirty="0"/>
              <a:t>Mark Hitchcock</a:t>
            </a:r>
            <a:br>
              <a:rPr lang="en-US" sz="3600" dirty="0"/>
            </a:br>
            <a:r>
              <a:rPr lang="en-US" sz="2000" i="1" kern="1200" dirty="0">
                <a:solidFill>
                  <a:schemeClr val="tx1"/>
                </a:solidFill>
                <a:effectLst>
                  <a:outerShdw blurRad="38100" dist="38100" dir="2700000" algn="tl">
                    <a:srgbClr val="000000"/>
                  </a:outerShdw>
                </a:effectLst>
                <a:ea typeface="+mn-ea"/>
                <a:cs typeface="+mn-cs"/>
              </a:rPr>
              <a:t>The End, </a:t>
            </a:r>
            <a:r>
              <a:rPr lang="en-US" sz="2000" kern="1200" dirty="0">
                <a:solidFill>
                  <a:schemeClr val="tx1"/>
                </a:solidFill>
                <a:effectLst>
                  <a:outerShdw blurRad="38100" dist="38100" dir="2700000" algn="tl">
                    <a:srgbClr val="000000"/>
                  </a:outerShdw>
                </a:effectLst>
                <a:ea typeface="+mn-ea"/>
                <a:cs typeface="+mn-cs"/>
              </a:rPr>
              <a:t>Page 421-22</a:t>
            </a:r>
          </a:p>
        </p:txBody>
      </p:sp>
      <p:sp>
        <p:nvSpPr>
          <p:cNvPr id="16387" name="Rectangle 3"/>
          <p:cNvSpPr>
            <a:spLocks noGrp="1" noChangeArrowheads="1"/>
          </p:cNvSpPr>
          <p:nvPr>
            <p:ph type="body" idx="1"/>
          </p:nvPr>
        </p:nvSpPr>
        <p:spPr>
          <a:xfrm>
            <a:off x="0" y="1371600"/>
            <a:ext cx="9144000" cy="4876800"/>
          </a:xfrm>
        </p:spPr>
        <p:txBody>
          <a:bodyPr/>
          <a:lstStyle/>
          <a:p>
            <a:pPr marL="0" indent="0" algn="just">
              <a:buFontTx/>
              <a:buNone/>
              <a:defRPr/>
            </a:pPr>
            <a:r>
              <a:rPr lang="en-US" sz="2800" i="1" dirty="0"/>
              <a:t>“</a:t>
            </a:r>
            <a:r>
              <a:rPr lang="en-US" sz="2800" dirty="0" err="1"/>
              <a:t>Johahn</a:t>
            </a:r>
            <a:r>
              <a:rPr lang="en-US" sz="2800" dirty="0"/>
              <a:t> Sebastian Bach sometimes slept more than he should have. His children had a unique way of waking him up. They would go to the piano and begin to play a composition. When they would get to the last note, they would stop. They wouldn't play the last note. It worked like a charm, and it would always wake him up. He would get up from his sleep, go to the piano, and play the final chord. He couldn't stand to leave it hanging there incomplete – unfinished. In the same way today, we are all waiting for the last note on the final page of God's song of victory. God will not leave His grand composition without striking the final note. That final note is the messianic Kingdom of Jesus Christ</a:t>
            </a:r>
            <a:r>
              <a:rPr lang="en-US" sz="2800" i="1" dirty="0"/>
              <a:t>.”</a:t>
            </a:r>
          </a:p>
        </p:txBody>
      </p:sp>
      <p:pic>
        <p:nvPicPr>
          <p:cNvPr id="2" name="Picture 1">
            <a:extLst>
              <a:ext uri="{FF2B5EF4-FFF2-40B4-BE49-F238E27FC236}">
                <a16:creationId xmlns:a16="http://schemas.microsoft.com/office/drawing/2014/main" id="{7D95D4AC-E093-4400-A3CE-8869154F62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77"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3054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Day 6 Theocratic Administrator </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outerShdw>
                </a:effectLst>
                <a:ea typeface="+mn-ea"/>
                <a:cs typeface="+mn-cs"/>
              </a:rPr>
              <a:t>(Gen 1:24-31)</a:t>
            </a:r>
          </a:p>
        </p:txBody>
      </p:sp>
      <p:sp>
        <p:nvSpPr>
          <p:cNvPr id="78851" name="Rectangle 3"/>
          <p:cNvSpPr>
            <a:spLocks noGrp="1" noChangeArrowheads="1"/>
          </p:cNvSpPr>
          <p:nvPr>
            <p:ph type="body" idx="1"/>
          </p:nvPr>
        </p:nvSpPr>
        <p:spPr>
          <a:xfrm>
            <a:off x="685800" y="1752600"/>
            <a:ext cx="7772400" cy="4114800"/>
          </a:xfrm>
        </p:spPr>
        <p:txBody>
          <a:bodyPr/>
          <a:lstStyle/>
          <a:p>
            <a:pPr marL="461963" indent="-461963" algn="just" eaLnBrk="1" hangingPunct="1">
              <a:lnSpc>
                <a:spcPct val="90000"/>
              </a:lnSpc>
              <a:spcBef>
                <a:spcPts val="0"/>
              </a:spcBef>
              <a:spcAft>
                <a:spcPts val="2400"/>
              </a:spcAft>
              <a:defRPr/>
            </a:pPr>
            <a:r>
              <a:rPr lang="en-US" dirty="0"/>
              <a:t>Land animals (Gen. 1:24-25)</a:t>
            </a:r>
          </a:p>
          <a:p>
            <a:pPr marL="461963" indent="-461963" algn="just" eaLnBrk="1" hangingPunct="1">
              <a:lnSpc>
                <a:spcPct val="90000"/>
              </a:lnSpc>
              <a:spcBef>
                <a:spcPts val="0"/>
              </a:spcBef>
              <a:spcAft>
                <a:spcPts val="2400"/>
              </a:spcAft>
              <a:defRPr/>
            </a:pPr>
            <a:r>
              <a:rPr lang="en-US" dirty="0"/>
              <a:t>Man (Gen. 1:26-28)</a:t>
            </a:r>
          </a:p>
          <a:p>
            <a:pPr marL="461963" indent="-461963" algn="just" eaLnBrk="1" hangingPunct="1">
              <a:lnSpc>
                <a:spcPct val="90000"/>
              </a:lnSpc>
              <a:spcBef>
                <a:spcPts val="0"/>
              </a:spcBef>
              <a:spcAft>
                <a:spcPts val="2400"/>
              </a:spcAft>
              <a:defRPr/>
            </a:pPr>
            <a:r>
              <a:rPr lang="en-US" dirty="0"/>
              <a:t>Office of Theocratic Administrator</a:t>
            </a:r>
          </a:p>
          <a:p>
            <a:pPr marL="461963" indent="-461963" algn="just" eaLnBrk="1" hangingPunct="1">
              <a:lnSpc>
                <a:spcPct val="90000"/>
              </a:lnSpc>
              <a:spcBef>
                <a:spcPts val="0"/>
              </a:spcBef>
              <a:spcAft>
                <a:spcPts val="2400"/>
              </a:spcAft>
              <a:defRPr/>
            </a:pPr>
            <a:r>
              <a:rPr lang="en-US" dirty="0"/>
              <a:t>Beginning of kingdom program</a:t>
            </a:r>
          </a:p>
          <a:p>
            <a:pPr marL="461963" indent="-461963" algn="just" eaLnBrk="1" hangingPunct="1">
              <a:lnSpc>
                <a:spcPct val="90000"/>
              </a:lnSpc>
              <a:spcBef>
                <a:spcPts val="0"/>
              </a:spcBef>
              <a:spcAft>
                <a:spcPts val="2400"/>
              </a:spcAft>
              <a:defRPr/>
            </a:pPr>
            <a:r>
              <a:rPr lang="en-US" b="1" u="sng" dirty="0">
                <a:solidFill>
                  <a:srgbClr val="FFFFCC"/>
                </a:solidFill>
              </a:rPr>
              <a:t>Animal &amp; man as vegetarian (Gen. 1:29-30; 2:17; 9:3)</a:t>
            </a:r>
          </a:p>
          <a:p>
            <a:pPr marL="461963" indent="-461963" algn="just" eaLnBrk="1" hangingPunct="1">
              <a:lnSpc>
                <a:spcPct val="90000"/>
              </a:lnSpc>
              <a:spcBef>
                <a:spcPts val="0"/>
              </a:spcBef>
              <a:spcAft>
                <a:spcPts val="2400"/>
              </a:spcAft>
              <a:defRPr/>
            </a:pPr>
            <a:r>
              <a:rPr lang="en-US" dirty="0"/>
              <a:t>The perfection of creation (Gen. 1:31)</a:t>
            </a:r>
          </a:p>
          <a:p>
            <a:pPr eaLnBrk="1" hangingPunct="1">
              <a:defRPr/>
            </a:pPr>
            <a:endParaRPr lang="en-US" sz="2700" dirty="0"/>
          </a:p>
          <a:p>
            <a:pPr eaLnBrk="1" hangingPunct="1">
              <a:defRPr/>
            </a:pPr>
            <a:endParaRPr lang="en-US" sz="2700" dirty="0"/>
          </a:p>
          <a:p>
            <a:pPr eaLnBrk="1" hangingPunct="1">
              <a:buNone/>
              <a:defRPr/>
            </a:pPr>
            <a:endParaRPr lang="en-US" dirty="0"/>
          </a:p>
        </p:txBody>
      </p:sp>
      <p:pic>
        <p:nvPicPr>
          <p:cNvPr id="2" name="Picture 1">
            <a:extLst>
              <a:ext uri="{FF2B5EF4-FFF2-40B4-BE49-F238E27FC236}">
                <a16:creationId xmlns:a16="http://schemas.microsoft.com/office/drawing/2014/main" id="{E636BF9D-86DF-449F-AE0A-3B87122F53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extLst>
      <p:ext uri="{BB962C8B-B14F-4D97-AF65-F5344CB8AC3E}">
        <p14:creationId xmlns:p14="http://schemas.microsoft.com/office/powerpoint/2010/main" val="3050376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1:29-30</a:t>
            </a:r>
          </a:p>
          <a:p>
            <a:pPr algn="just">
              <a:spcAft>
                <a:spcPts val="10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God said, ‘Behold, I have given you every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yielding seed that is on the surface of all the earth, and every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tree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has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fruit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yielding seed; it shall be food for you;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to every beast of the earth and to every bird of the sky and to every thing that moves on the earth which has life, I have given every green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food’; and it was so.”</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3345414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4100" y="3505200"/>
            <a:ext cx="1955800" cy="1371600"/>
          </a:xfrm>
          <a:prstGeom prst="rect">
            <a:avLst/>
          </a:prstGeom>
        </p:spPr>
      </p:pic>
    </p:spTree>
    <p:extLst>
      <p:ext uri="{BB962C8B-B14F-4D97-AF65-F5344CB8AC3E}">
        <p14:creationId xmlns:p14="http://schemas.microsoft.com/office/powerpoint/2010/main" val="3282537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3:19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the sweat of your face You will eat bread, Till you return to the ground, Because from it you were taken; For you are dust, And to dust you shall return.”</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2444043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9:3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Every moving thing that is alive shall be food for you; I give all to you, as I gave the green plant.”</a:t>
            </a:r>
          </a:p>
        </p:txBody>
      </p:sp>
      <p:pic>
        <p:nvPicPr>
          <p:cNvPr id="4" name="Picture 3">
            <a:extLst>
              <a:ext uri="{FF2B5EF4-FFF2-40B4-BE49-F238E27FC236}">
                <a16:creationId xmlns:a16="http://schemas.microsoft.com/office/drawing/2014/main" id="{B230EA1E-D217-4101-BD8F-0931646E2C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3572061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11695</TotalTime>
  <Words>9833</Words>
  <Application>Microsoft Office PowerPoint</Application>
  <PresentationFormat>On-screen Show (4:3)</PresentationFormat>
  <Paragraphs>1053</Paragraphs>
  <Slides>165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165</vt:i4>
      </vt:variant>
    </vt:vector>
  </HeadingPairs>
  <TitlesOfParts>
    <vt:vector size="171" baseType="lpstr">
      <vt:lpstr>Arial</vt:lpstr>
      <vt:lpstr>Calibri</vt:lpstr>
      <vt:lpstr>system-ui</vt:lpstr>
      <vt:lpstr>Times New Roman</vt:lpstr>
      <vt:lpstr>Wingdings</vt:lpstr>
      <vt:lpstr>Azure</vt:lpstr>
      <vt:lpstr>PowerPoint Presentation</vt:lpstr>
      <vt:lpstr>INTRODUCTORY MATTERS</vt:lpstr>
      <vt:lpstr>GENESIS STRUCTURE</vt:lpstr>
      <vt:lpstr>GENESIS STRUCTURE</vt:lpstr>
      <vt:lpstr>Contradictory Account of Creation?</vt:lpstr>
      <vt:lpstr>Genesis 1:1–2:3 Outline</vt:lpstr>
      <vt:lpstr>Key Issues in Genesis 1</vt:lpstr>
      <vt:lpstr>Genesis 1:1–2:3 Outline</vt:lpstr>
      <vt:lpstr>Key Issues in Genesis 1</vt:lpstr>
      <vt:lpstr>Refutation of Man’s Philosophies  (Gen 1:1)</vt:lpstr>
      <vt:lpstr>Genesis 1:1–2:3 Outline</vt:lpstr>
      <vt:lpstr>PowerPoint Presentation</vt:lpstr>
      <vt:lpstr>Genesis 1:1–2:3 Outline</vt:lpstr>
      <vt:lpstr>Genesis 1:1–2:3 Outline</vt:lpstr>
      <vt:lpstr>PowerPoint Presentation</vt:lpstr>
      <vt:lpstr>Key Issues in Genesis 1</vt:lpstr>
      <vt:lpstr>Days of Creation</vt:lpstr>
      <vt:lpstr>Days of Creation</vt:lpstr>
      <vt:lpstr>Days of Revelation?</vt:lpstr>
      <vt:lpstr>PowerPoint Presentation</vt:lpstr>
      <vt:lpstr>PowerPoint Presentation</vt:lpstr>
      <vt:lpstr>PowerPoint Presentation</vt:lpstr>
      <vt:lpstr>PowerPoint Presentation</vt:lpstr>
      <vt:lpstr>PowerPoint Presentation</vt:lpstr>
      <vt:lpstr>PowerPoint Presentation</vt:lpstr>
      <vt:lpstr>Days of Creation</vt:lpstr>
      <vt:lpstr>PowerPoint Presentation</vt:lpstr>
      <vt:lpstr>PowerPoint Presentation</vt:lpstr>
      <vt:lpstr>Days of Creation</vt:lpstr>
      <vt:lpstr>PowerPoint Presentation</vt:lpstr>
      <vt:lpstr>Ken Ham et al, Answers in Genesis, rev ed. (Green Forest, AR: Master Books, 1990), 37-emphasis mine.</vt:lpstr>
      <vt:lpstr>PowerPoint Presentation</vt:lpstr>
      <vt:lpstr>Alternative Ways of Describing Ages</vt:lpstr>
      <vt:lpstr>Alternative Ways of Describing Ages</vt:lpstr>
      <vt:lpstr>PowerPoint Presentation</vt:lpstr>
      <vt:lpstr>PowerPoint Presentation</vt:lpstr>
      <vt:lpstr>Alternative Ways of Describing Ages</vt:lpstr>
      <vt:lpstr>PowerPoint Presentation</vt:lpstr>
      <vt:lpstr>Days of Creation</vt:lpstr>
      <vt:lpstr>Ordinary and Consecutive Days?</vt:lpstr>
      <vt:lpstr>PowerPoint Presentation</vt:lpstr>
      <vt:lpstr>PowerPoint Presentation</vt:lpstr>
      <vt:lpstr>Ordinary and Consecutive Days?</vt:lpstr>
      <vt:lpstr>PowerPoint Presentation</vt:lpstr>
      <vt:lpstr>Genesis 1:1–2:3 Outline</vt:lpstr>
      <vt:lpstr>Key Issues in Genesis 1</vt:lpstr>
      <vt:lpstr>Day 2 Canopy Theory  (Gen 1:6-8)</vt:lpstr>
      <vt:lpstr>Day 2 Canopy Theory  (Gen 1:6-8)</vt:lpstr>
      <vt:lpstr>PowerPoint Presentation</vt:lpstr>
      <vt:lpstr>PowerPoint Presentation</vt:lpstr>
      <vt:lpstr>Day 2 Canopy Theory  (Gen 1:6-8)</vt:lpstr>
      <vt:lpstr>Day 2 Canopy Theory  (Gen 1:6-8)</vt:lpstr>
      <vt:lpstr>PowerPoint Presentation</vt:lpstr>
      <vt:lpstr>PowerPoint Presentation</vt:lpstr>
      <vt:lpstr>Day 2 Canopy Theory  (Gen 1:6-8)</vt:lpstr>
      <vt:lpstr>Day 2 Canopy Theory  (Gen 1:6-8)</vt:lpstr>
      <vt:lpstr>Day 2 Canopy Theory  (Gen 1:6-8)</vt:lpstr>
      <vt:lpstr>PowerPoint Presentation</vt:lpstr>
      <vt:lpstr>PowerPoint Presentation</vt:lpstr>
      <vt:lpstr>PowerPoint Presentation</vt:lpstr>
      <vt:lpstr>Genesis 1:1–2:3 Outline</vt:lpstr>
      <vt:lpstr>PowerPoint Presentation</vt:lpstr>
      <vt:lpstr>Genesis 1:1–2:3 Outline</vt:lpstr>
      <vt:lpstr>Shaping and Populating (Gen 1:1)</vt:lpstr>
      <vt:lpstr>PowerPoint Presentation</vt:lpstr>
      <vt:lpstr>Key Issues in Genesis 1</vt:lpstr>
      <vt:lpstr>PowerPoint Presentation</vt:lpstr>
      <vt:lpstr>Day 4 Light Before the Sun?  (Gen. 1:3; Gen 1:14-19)</vt:lpstr>
      <vt:lpstr>Day 4 Light Before the Sun?  (Gen. 1:3; Gen 1:14-19)</vt:lpstr>
      <vt:lpstr>Day 4 Light Before the Sun?  (Gen. 1:3; Gen 1:14-19)</vt:lpstr>
      <vt:lpstr>PowerPoint Presentation</vt:lpstr>
      <vt:lpstr>Day 4 Light Before the Sun?  (Gen. 1:3; Gen 1:14-19)</vt:lpstr>
      <vt:lpstr>PowerPoint Presentation</vt:lpstr>
      <vt:lpstr>Light only Revealed on Day 4?</vt:lpstr>
      <vt:lpstr>Genesis 1:1–2:3 Outline</vt:lpstr>
      <vt:lpstr>Genesis 1:1–2:3 Outline</vt:lpstr>
      <vt:lpstr>Key Issues in Genesis 1</vt:lpstr>
      <vt:lpstr>Day 6 Theocratic Administrator  (Gen 1:24-31)</vt:lpstr>
      <vt:lpstr>Day 6 Theocratic Administrator  (Gen 1:24-31)</vt:lpstr>
      <vt:lpstr>Day 6 Theocratic Administrator  (Gen 1:24-31)</vt:lpstr>
      <vt:lpstr>PowerPoint Presentation</vt:lpstr>
      <vt:lpstr>PowerPoint Presentation</vt:lpstr>
      <vt:lpstr>Trinitarianism in Genesis</vt:lpstr>
      <vt:lpstr>PowerPoint Presentation</vt:lpstr>
      <vt:lpstr>PowerPoint Presentation</vt:lpstr>
      <vt:lpstr>PowerPoint Presentation</vt:lpstr>
      <vt:lpstr>Day 6 Theocratic Administrator  (Gen 1:24-31)</vt:lpstr>
      <vt:lpstr>PowerPoint Presentation</vt:lpstr>
      <vt:lpstr>PowerPoint Presentation</vt:lpstr>
      <vt:lpstr>Day 6 Theocratic Administrator  (Gen 1:24-31)</vt:lpstr>
      <vt:lpstr>PowerPoint Presentation</vt:lpstr>
      <vt:lpstr>PowerPoint Presentation</vt:lpstr>
      <vt:lpstr>J. Dwight Pentecost Thy kingdom Come, Page 316</vt:lpstr>
      <vt:lpstr>Mark Hitchcock The End, Page 421-22</vt:lpstr>
      <vt:lpstr>Day 6 Theocratic Administrator  (Gen 1:24-31)</vt:lpstr>
      <vt:lpstr>PowerPoint Presentation</vt:lpstr>
      <vt:lpstr>PowerPoint Presentation</vt:lpstr>
      <vt:lpstr>PowerPoint Presentation</vt:lpstr>
      <vt:lpstr>PowerPoint Presentation</vt:lpstr>
      <vt:lpstr>Day 6 Theocratic Administrator  (Gen 1:24-31)</vt:lpstr>
      <vt:lpstr>PowerPoint Presentation</vt:lpstr>
      <vt:lpstr>PowerPoint Presentation</vt:lpstr>
      <vt:lpstr>Genesis 1:1–2:3 Outline</vt:lpstr>
      <vt:lpstr>PowerPoint Presentation</vt:lpstr>
      <vt:lpstr>Key Issues in Genesis 1</vt:lpstr>
      <vt:lpstr>PowerPoint Presentation</vt:lpstr>
      <vt:lpstr>Day 7 Sabbath  (Gen 2:1-3)</vt:lpstr>
      <vt:lpstr>Day 7 Sabbath  (Gen 2:1-3)</vt:lpstr>
      <vt:lpstr>Day 7 Sabbath  (Gen 2:1-3)</vt:lpstr>
      <vt:lpstr>PowerPoint Presentation</vt:lpstr>
      <vt:lpstr>PowerPoint Presentation</vt:lpstr>
      <vt:lpstr>Day 7 Sabbath  (Gen 2:1-3)</vt:lpstr>
      <vt:lpstr>Day 7 Sabbath  (Gen 2:1-3)</vt:lpstr>
      <vt:lpstr>Day 7 Sabbath  (Gen 2:1-3)</vt:lpstr>
      <vt:lpstr>Day 7 Sabbath  (Gen 2:1-3)</vt:lpstr>
      <vt:lpstr>PowerPoint Presentation</vt:lpstr>
      <vt:lpstr>Key Issues in Genesis 1</vt:lpstr>
      <vt:lpstr>Origin of Man</vt:lpstr>
      <vt:lpstr>Evolution Wikapedia</vt:lpstr>
      <vt:lpstr>Source: Henry Morris, The Long War Against God</vt:lpstr>
      <vt:lpstr>Intelligent Design Resources</vt:lpstr>
      <vt:lpstr>Evolution’s Flaws</vt:lpstr>
      <vt:lpstr>Evolution’s Flaws</vt:lpstr>
      <vt:lpstr>Missing Links</vt:lpstr>
      <vt:lpstr>Missing Links</vt:lpstr>
      <vt:lpstr>Evolution’s Flaws</vt:lpstr>
      <vt:lpstr>PowerPoint Presentation</vt:lpstr>
      <vt:lpstr>Evolution’s Flaws</vt:lpstr>
      <vt:lpstr>Evolution’s Flaws</vt:lpstr>
      <vt:lpstr>Evolution’s Flaws</vt:lpstr>
      <vt:lpstr>Evolution’s Flaws</vt:lpstr>
      <vt:lpstr>Why Evolution’s Popularity?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Genesis 1:1–2:3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004 - 1v3-2v3</dc:title>
  <dc:subject>Genesis</dc:subject>
  <dc:creator>A. Woods</dc:creator>
  <dc:description>Modified by Jim McGowan</dc:description>
  <cp:lastModifiedBy>Andy Woods</cp:lastModifiedBy>
  <cp:revision>1195</cp:revision>
  <cp:lastPrinted>2011-06-25T18:12:52Z</cp:lastPrinted>
  <dcterms:created xsi:type="dcterms:W3CDTF">2009-03-17T12:21:13Z</dcterms:created>
  <dcterms:modified xsi:type="dcterms:W3CDTF">2020-08-15T21:26:21Z</dcterms:modified>
</cp:coreProperties>
</file>