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7"/>
  </p:notesMasterIdLst>
  <p:handoutMasterIdLst>
    <p:handoutMasterId r:id="rId148"/>
  </p:handoutMasterIdLst>
  <p:sldIdLst>
    <p:sldId id="4643" r:id="rId2"/>
    <p:sldId id="4644" r:id="rId3"/>
    <p:sldId id="4645" r:id="rId4"/>
    <p:sldId id="4646" r:id="rId5"/>
    <p:sldId id="4647" r:id="rId6"/>
    <p:sldId id="4665" r:id="rId7"/>
    <p:sldId id="2501" r:id="rId8"/>
    <p:sldId id="284" r:id="rId9"/>
    <p:sldId id="2573" r:id="rId10"/>
    <p:sldId id="3742" r:id="rId11"/>
    <p:sldId id="2574" r:id="rId12"/>
    <p:sldId id="5512" r:id="rId13"/>
    <p:sldId id="2575" r:id="rId14"/>
    <p:sldId id="2576" r:id="rId15"/>
    <p:sldId id="2625" r:id="rId16"/>
    <p:sldId id="2667" r:id="rId17"/>
    <p:sldId id="2579" r:id="rId18"/>
    <p:sldId id="3745" r:id="rId19"/>
    <p:sldId id="3746" r:id="rId20"/>
    <p:sldId id="2582" r:id="rId21"/>
    <p:sldId id="2583" r:id="rId22"/>
    <p:sldId id="3747" r:id="rId23"/>
    <p:sldId id="2672" r:id="rId24"/>
    <p:sldId id="5513" r:id="rId25"/>
    <p:sldId id="2631" r:id="rId26"/>
    <p:sldId id="2315" r:id="rId27"/>
    <p:sldId id="2387" r:id="rId28"/>
    <p:sldId id="2584" r:id="rId29"/>
    <p:sldId id="5514" r:id="rId30"/>
    <p:sldId id="3748" r:id="rId31"/>
    <p:sldId id="1529" r:id="rId32"/>
    <p:sldId id="3733" r:id="rId33"/>
    <p:sldId id="3732" r:id="rId34"/>
    <p:sldId id="6584" r:id="rId35"/>
    <p:sldId id="5518" r:id="rId36"/>
    <p:sldId id="3721" r:id="rId37"/>
    <p:sldId id="3720" r:id="rId38"/>
    <p:sldId id="2611" r:id="rId39"/>
    <p:sldId id="3734" r:id="rId40"/>
    <p:sldId id="3771" r:id="rId41"/>
    <p:sldId id="6576" r:id="rId42"/>
    <p:sldId id="3750" r:id="rId43"/>
    <p:sldId id="5517" r:id="rId44"/>
    <p:sldId id="2596" r:id="rId45"/>
    <p:sldId id="5516" r:id="rId46"/>
    <p:sldId id="2595" r:id="rId47"/>
    <p:sldId id="5515" r:id="rId48"/>
    <p:sldId id="3749" r:id="rId49"/>
    <p:sldId id="6583" r:id="rId50"/>
    <p:sldId id="2673" r:id="rId51"/>
    <p:sldId id="1269" r:id="rId52"/>
    <p:sldId id="1349" r:id="rId53"/>
    <p:sldId id="492" r:id="rId54"/>
    <p:sldId id="6577" r:id="rId55"/>
    <p:sldId id="6315" r:id="rId56"/>
    <p:sldId id="6407" r:id="rId57"/>
    <p:sldId id="1154" r:id="rId58"/>
    <p:sldId id="3751" r:id="rId59"/>
    <p:sldId id="3752" r:id="rId60"/>
    <p:sldId id="3724" r:id="rId61"/>
    <p:sldId id="6413" r:id="rId62"/>
    <p:sldId id="2613" r:id="rId63"/>
    <p:sldId id="2654" r:id="rId64"/>
    <p:sldId id="2655" r:id="rId65"/>
    <p:sldId id="5511" r:id="rId66"/>
    <p:sldId id="6414" r:id="rId67"/>
    <p:sldId id="3753" r:id="rId68"/>
    <p:sldId id="2614" r:id="rId69"/>
    <p:sldId id="6573" r:id="rId70"/>
    <p:sldId id="6574" r:id="rId71"/>
    <p:sldId id="3723" r:id="rId72"/>
    <p:sldId id="6575" r:id="rId73"/>
    <p:sldId id="2619" r:id="rId74"/>
    <p:sldId id="6412" r:id="rId75"/>
    <p:sldId id="6408" r:id="rId76"/>
    <p:sldId id="6409" r:id="rId77"/>
    <p:sldId id="6415" r:id="rId78"/>
    <p:sldId id="6411" r:id="rId79"/>
    <p:sldId id="6410" r:id="rId80"/>
    <p:sldId id="3756" r:id="rId81"/>
    <p:sldId id="2612" r:id="rId82"/>
    <p:sldId id="3757" r:id="rId83"/>
    <p:sldId id="2674" r:id="rId84"/>
    <p:sldId id="3759" r:id="rId85"/>
    <p:sldId id="3722" r:id="rId86"/>
    <p:sldId id="2600" r:id="rId87"/>
    <p:sldId id="3760" r:id="rId88"/>
    <p:sldId id="2602" r:id="rId89"/>
    <p:sldId id="6562" r:id="rId90"/>
    <p:sldId id="2603" r:id="rId91"/>
    <p:sldId id="6563" r:id="rId92"/>
    <p:sldId id="6508" r:id="rId93"/>
    <p:sldId id="6564" r:id="rId94"/>
    <p:sldId id="5600" r:id="rId95"/>
    <p:sldId id="6567" r:id="rId96"/>
    <p:sldId id="6565" r:id="rId97"/>
    <p:sldId id="2660" r:id="rId98"/>
    <p:sldId id="6566" r:id="rId99"/>
    <p:sldId id="6479" r:id="rId100"/>
    <p:sldId id="2617" r:id="rId101"/>
    <p:sldId id="5073" r:id="rId102"/>
    <p:sldId id="2661" r:id="rId103"/>
    <p:sldId id="2662" r:id="rId104"/>
    <p:sldId id="3758" r:id="rId105"/>
    <p:sldId id="4882" r:id="rId106"/>
    <p:sldId id="6568" r:id="rId107"/>
    <p:sldId id="2663" r:id="rId108"/>
    <p:sldId id="2678" r:id="rId109"/>
    <p:sldId id="3761" r:id="rId110"/>
    <p:sldId id="2604" r:id="rId111"/>
    <p:sldId id="2665" r:id="rId112"/>
    <p:sldId id="2666" r:id="rId113"/>
    <p:sldId id="3762" r:id="rId114"/>
    <p:sldId id="2679" r:id="rId115"/>
    <p:sldId id="6586" r:id="rId116"/>
    <p:sldId id="3729" r:id="rId117"/>
    <p:sldId id="3730" r:id="rId118"/>
    <p:sldId id="3731" r:id="rId119"/>
    <p:sldId id="3728" r:id="rId120"/>
    <p:sldId id="3770" r:id="rId121"/>
    <p:sldId id="3772" r:id="rId122"/>
    <p:sldId id="6578" r:id="rId123"/>
    <p:sldId id="3727" r:id="rId124"/>
    <p:sldId id="6579" r:id="rId125"/>
    <p:sldId id="6569" r:id="rId126"/>
    <p:sldId id="3741" r:id="rId127"/>
    <p:sldId id="6580" r:id="rId128"/>
    <p:sldId id="3738" r:id="rId129"/>
    <p:sldId id="942" r:id="rId130"/>
    <p:sldId id="943" r:id="rId131"/>
    <p:sldId id="6581" r:id="rId132"/>
    <p:sldId id="6571" r:id="rId133"/>
    <p:sldId id="6570" r:id="rId134"/>
    <p:sldId id="3739" r:id="rId135"/>
    <p:sldId id="3766" r:id="rId136"/>
    <p:sldId id="6582" r:id="rId137"/>
    <p:sldId id="3777" r:id="rId138"/>
    <p:sldId id="3767" r:id="rId139"/>
    <p:sldId id="6585" r:id="rId140"/>
    <p:sldId id="1348" r:id="rId141"/>
    <p:sldId id="3768" r:id="rId142"/>
    <p:sldId id="3769" r:id="rId143"/>
    <p:sldId id="2650" r:id="rId144"/>
    <p:sldId id="5613" r:id="rId145"/>
    <p:sldId id="6572" r:id="rId14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00CC"/>
    <a:srgbClr val="003399"/>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41" autoAdjust="0"/>
    <p:restoredTop sz="65362" autoAdjust="0"/>
  </p:normalViewPr>
  <p:slideViewPr>
    <p:cSldViewPr>
      <p:cViewPr varScale="1">
        <p:scale>
          <a:sx n="110" d="100"/>
          <a:sy n="110" d="100"/>
        </p:scale>
        <p:origin x="147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38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handoutMaster" Target="handoutMasters/handoutMaster1.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6" name="Header Placeholder 1">
            <a:extLst>
              <a:ext uri="{FF2B5EF4-FFF2-40B4-BE49-F238E27FC236}">
                <a16:creationId xmlns:a16="http://schemas.microsoft.com/office/drawing/2014/main" id="{F057D64B-F009-46DE-9951-AD2B4D992E06}"/>
              </a:ext>
            </a:extLst>
          </p:cNvPr>
          <p:cNvSpPr>
            <a:spLocks noGrp="1"/>
          </p:cNvSpPr>
          <p:nvPr>
            <p:ph type="hdr" sz="quarter"/>
          </p:nvPr>
        </p:nvSpPr>
        <p:spPr>
          <a:xfrm>
            <a:off x="1935481" y="172154"/>
            <a:ext cx="3606800" cy="521377"/>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 – Rapture 018</a:t>
            </a:r>
          </a:p>
          <a:p>
            <a:pPr>
              <a:defRPr/>
            </a:pPr>
            <a:r>
              <a:rPr lang="en-US" sz="1400" dirty="0"/>
              <a:t>08-16-2020</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8/15/2020</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35428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8/15/2020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2118964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147695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169988" y="1946275"/>
            <a:ext cx="77724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4"/>
            <a:ext cx="108585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 id="2147496306"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18</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1866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0" y="1143000"/>
            <a:ext cx="9144000" cy="54864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971801"/>
            <a:ext cx="200995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281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0" y="228599"/>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0" y="1143003"/>
            <a:ext cx="9144000" cy="4343398"/>
          </a:xfrm>
        </p:spPr>
        <p:txBody>
          <a:bodyPr/>
          <a:lstStyle/>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Restrainer holds back the Antichrist (2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2:6-7)</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Restrainer = the omnipotent Holy Spirit (2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2:9)</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Holy Spirit permanently indwells all Christians (John 14:16; Rom 8:9)</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Sprit indwelt Christians must first be removed prior to the Antichrist's advent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631FA-B366-4FD5-8B0A-F6AB410FF9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905767"/>
          </a:xfrm>
          <a:prstGeom prst="rect">
            <a:avLst/>
          </a:prstGeom>
        </p:spPr>
      </p:pic>
      <p:sp>
        <p:nvSpPr>
          <p:cNvPr id="38914" name="Rectangle 3"/>
          <p:cNvSpPr>
            <a:spLocks noChangeArrowheads="1"/>
          </p:cNvSpPr>
          <p:nvPr/>
        </p:nvSpPr>
        <p:spPr bwMode="auto">
          <a:xfrm>
            <a:off x="0" y="0"/>
            <a:ext cx="9144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14427967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25182704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C409F4A-1241-40AC-9708-E0673FF5FA77}"/>
              </a:ext>
            </a:extLst>
          </p:cNvPr>
          <p:cNvSpPr>
            <a:spLocks noGrp="1" noChangeArrowheads="1"/>
          </p:cNvSpPr>
          <p:nvPr>
            <p:ph type="title"/>
          </p:nvPr>
        </p:nvSpPr>
        <p:spPr>
          <a:xfrm>
            <a:off x="0" y="219074"/>
            <a:ext cx="9144000" cy="933452"/>
          </a:xfrm>
        </p:spPr>
        <p:txBody>
          <a:bodyPr>
            <a:normAutofit/>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Guessing the Identity of the Antichrist?</a:t>
            </a:r>
          </a:p>
        </p:txBody>
      </p:sp>
      <p:sp>
        <p:nvSpPr>
          <p:cNvPr id="14339" name="Rectangle 3">
            <a:extLst>
              <a:ext uri="{FF2B5EF4-FFF2-40B4-BE49-F238E27FC236}">
                <a16:creationId xmlns:a16="http://schemas.microsoft.com/office/drawing/2014/main" id="{F5BAF2F2-AFCD-4AB8-AC01-8CB9E758F003}"/>
              </a:ext>
            </a:extLst>
          </p:cNvPr>
          <p:cNvSpPr>
            <a:spLocks noGrp="1" noChangeArrowheads="1"/>
          </p:cNvSpPr>
          <p:nvPr>
            <p:ph type="body" idx="1"/>
          </p:nvPr>
        </p:nvSpPr>
        <p:spPr>
          <a:xfrm>
            <a:off x="0" y="1152526"/>
            <a:ext cx="9144000" cy="4105275"/>
          </a:xfrm>
        </p:spPr>
        <p:txBody>
          <a:bodyPr>
            <a:noAutofit/>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however, incur the risk of pronouncing positively as to the name of Antichrist. But if it had been necessary to announce his name plainly at the present time, it would have been spoken by him who saw the apocalypse. For it was not seen long ago, but almost in our own time, at the end of the reign of Domitian.” </a:t>
            </a:r>
          </a:p>
        </p:txBody>
      </p:sp>
      <p:sp>
        <p:nvSpPr>
          <p:cNvPr id="45060" name="Text Box 4">
            <a:extLst>
              <a:ext uri="{FF2B5EF4-FFF2-40B4-BE49-F238E27FC236}">
                <a16:creationId xmlns:a16="http://schemas.microsoft.com/office/drawing/2014/main" id="{F2FF976C-2ACF-4CE2-8FD1-B65910B15FD6}"/>
              </a:ext>
            </a:extLst>
          </p:cNvPr>
          <p:cNvSpPr txBox="1">
            <a:spLocks noChangeArrowheads="1"/>
          </p:cNvSpPr>
          <p:nvPr/>
        </p:nvSpPr>
        <p:spPr bwMode="auto">
          <a:xfrm>
            <a:off x="1562100" y="6381690"/>
            <a:ext cx="601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Heresies</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5.30.3 </a:t>
            </a:r>
          </a:p>
        </p:txBody>
      </p:sp>
    </p:spTree>
    <p:extLst>
      <p:ext uri="{BB962C8B-B14F-4D97-AF65-F5344CB8AC3E}">
        <p14:creationId xmlns:p14="http://schemas.microsoft.com/office/powerpoint/2010/main" val="42405023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14300" y="1066800"/>
            <a:ext cx="8915400" cy="4267200"/>
          </a:xfrm>
        </p:spPr>
        <p:txBody>
          <a:bodyPr/>
          <a:lstStyle/>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 Thess. 2:2 is a review course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154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6946270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2"/>
            <a:ext cx="9144000" cy="3052118"/>
          </a:xfrm>
          <a:prstGeom prst="rect">
            <a:avLst/>
          </a:prstGeom>
        </p:spPr>
        <p:txBody>
          <a:bodyPr wrap="square">
            <a:spAutoFit/>
          </a:body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7973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2E4743B-575C-44A9-9262-2A7E3CDDAD3F}"/>
              </a:ext>
            </a:extLst>
          </p:cNvPr>
          <p:cNvSpPr>
            <a:spLocks noGrp="1" noChangeArrowheads="1"/>
          </p:cNvSpPr>
          <p:nvPr>
            <p:ph type="title" idx="4294967295"/>
          </p:nvPr>
        </p:nvSpPr>
        <p:spPr>
          <a:xfrm>
            <a:off x="0" y="228603"/>
            <a:ext cx="9144000" cy="902855"/>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Various Rapture Terms</a:t>
            </a:r>
          </a:p>
        </p:txBody>
      </p:sp>
      <p:sp>
        <p:nvSpPr>
          <p:cNvPr id="13315" name="Rectangle 3">
            <a:extLst>
              <a:ext uri="{FF2B5EF4-FFF2-40B4-BE49-F238E27FC236}">
                <a16:creationId xmlns:a16="http://schemas.microsoft.com/office/drawing/2014/main" id="{F8A6D208-1DD9-42B6-A68A-62C440E3D5E3}"/>
              </a:ext>
            </a:extLst>
          </p:cNvPr>
          <p:cNvSpPr>
            <a:spLocks noGrp="1" noChangeArrowheads="1"/>
          </p:cNvSpPr>
          <p:nvPr>
            <p:ph type="body" idx="4294967295"/>
          </p:nvPr>
        </p:nvSpPr>
        <p:spPr>
          <a:xfrm>
            <a:off x="304800" y="1131457"/>
            <a:ext cx="5334000" cy="4964543"/>
          </a:xfrm>
        </p:spPr>
        <p:txBody>
          <a:bodyPr/>
          <a:lstStyle/>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parousia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2:1)</a:t>
            </a:r>
          </a:p>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episynagōgē</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2:1)</a:t>
            </a:r>
          </a:p>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apokalypsis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Cor. 1:7)</a:t>
            </a:r>
          </a:p>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epiphaneia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(Titus 2:13)</a:t>
            </a:r>
          </a:p>
          <a:p>
            <a:pPr marL="457189" indent="-457189" eaLnBrk="1" hangingPunct="1">
              <a:spcBef>
                <a:spcPts val="0"/>
              </a:spcBef>
              <a:spcAft>
                <a:spcPts val="1800"/>
              </a:spcAft>
              <a:defRPr/>
            </a:pP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rhyomai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Thess. 1:10)</a:t>
            </a:r>
          </a:p>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Thess. 4:17)</a:t>
            </a:r>
          </a:p>
          <a:p>
            <a:pPr marL="457189" indent="-457189" eaLnBrk="1" hangingPunct="1">
              <a:spcBef>
                <a:spcPts val="0"/>
              </a:spcBef>
              <a:spcAft>
                <a:spcPts val="1800"/>
              </a:spcAft>
              <a:defRPr/>
            </a:pP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2:3a)</a:t>
            </a:r>
          </a:p>
        </p:txBody>
      </p:sp>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7400" y="1371602"/>
            <a:ext cx="294392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3956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CA0091-545A-4A7C-B950-EEA7695A45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8914" name="Rectangle 3"/>
          <p:cNvSpPr>
            <a:spLocks noChangeArrowheads="1"/>
          </p:cNvSpPr>
          <p:nvPr/>
        </p:nvSpPr>
        <p:spPr bwMode="auto">
          <a:xfrm>
            <a:off x="0" y="3"/>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not remember that while I was still with you, I was telling you these things?”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23FA2F4-1BCD-49A4-82C1-56449B6551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0149" y="2133600"/>
            <a:ext cx="2203702" cy="2743200"/>
          </a:xfrm>
          <a:prstGeom prst="rect">
            <a:avLst/>
          </a:prstGeom>
        </p:spPr>
      </p:pic>
    </p:spTree>
    <p:extLst>
      <p:ext uri="{BB962C8B-B14F-4D97-AF65-F5344CB8AC3E}">
        <p14:creationId xmlns:p14="http://schemas.microsoft.com/office/powerpoint/2010/main" val="2614057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14300" y="1066800"/>
            <a:ext cx="9029700" cy="4267200"/>
          </a:xfrm>
        </p:spPr>
        <p:txBody>
          <a:bodyPr/>
          <a:lstStyle/>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 Thess. 2:2 is a review course</a:t>
            </a:r>
          </a:p>
          <a:p>
            <a:pPr marL="687388" indent="-687388">
              <a:spcBef>
                <a:spcPts val="0"/>
              </a:spcBef>
              <a:spcAft>
                <a:spcPts val="2400"/>
              </a:spcAft>
              <a:buSzPct val="100000"/>
              <a:buFont typeface="+mj-lt"/>
              <a:buAutoNum type="romanUcPeriod" startAt="6"/>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Early Bible translations favor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302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1866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0" y="1143000"/>
            <a:ext cx="9144000" cy="54864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971801"/>
            <a:ext cx="200995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13CC42A-8689-4622-8CF2-84D9749B3263}"/>
              </a:ext>
            </a:extLst>
          </p:cNvPr>
          <p:cNvGraphicFramePr>
            <a:graphicFrameLocks noGrp="1"/>
          </p:cNvGraphicFramePr>
          <p:nvPr>
            <p:ph idx="1"/>
            <p:extLst>
              <p:ext uri="{D42A27DB-BD31-4B8C-83A1-F6EECF244321}">
                <p14:modId xmlns:p14="http://schemas.microsoft.com/office/powerpoint/2010/main" val="845251295"/>
              </p:ext>
            </p:extLst>
          </p:nvPr>
        </p:nvGraphicFramePr>
        <p:xfrm>
          <a:off x="647700" y="182860"/>
          <a:ext cx="7848600" cy="6492281"/>
        </p:xfrm>
        <a:graphic>
          <a:graphicData uri="http://schemas.openxmlformats.org/drawingml/2006/table">
            <a:tbl>
              <a:tblPr firstRow="1" bandRow="1">
                <a:tableStyleId>{073A0DAA-6AF3-43AB-8588-CEC1D06C72B9}</a:tableStyleId>
              </a:tblPr>
              <a:tblGrid>
                <a:gridCol w="1189182">
                  <a:extLst>
                    <a:ext uri="{9D8B030D-6E8A-4147-A177-3AD203B41FA5}">
                      <a16:colId xmlns:a16="http://schemas.microsoft.com/office/drawing/2014/main" val="20000"/>
                    </a:ext>
                  </a:extLst>
                </a:gridCol>
                <a:gridCol w="3329709">
                  <a:extLst>
                    <a:ext uri="{9D8B030D-6E8A-4147-A177-3AD203B41FA5}">
                      <a16:colId xmlns:a16="http://schemas.microsoft.com/office/drawing/2014/main" val="20001"/>
                    </a:ext>
                  </a:extLst>
                </a:gridCol>
                <a:gridCol w="3329709">
                  <a:extLst>
                    <a:ext uri="{9D8B030D-6E8A-4147-A177-3AD203B41FA5}">
                      <a16:colId xmlns:a16="http://schemas.microsoft.com/office/drawing/2014/main" val="20002"/>
                    </a:ext>
                  </a:extLst>
                </a:gridCol>
              </a:tblGrid>
              <a:tr h="579133">
                <a:tc gridSpan="3">
                  <a:txBody>
                    <a:bodyPr/>
                    <a:lstStyle/>
                    <a:p>
                      <a:pPr algn="ctr"/>
                      <a:r>
                        <a:rPr lang="en-US" sz="3200" b="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“Departing First” or “Falling Away”</a:t>
                      </a:r>
                    </a:p>
                  </a:txBody>
                  <a:tcPr marT="45727" marB="45727" anchor="ctr"/>
                </a:tc>
                <a:tc hMerge="1">
                  <a:txBody>
                    <a:bodyPr/>
                    <a:lstStyle/>
                    <a:p>
                      <a:endParaRPr lang="en-US" sz="2800" dirty="0"/>
                    </a:p>
                  </a:txBody>
                  <a:tcPr marT="45726" marB="45726"/>
                </a:tc>
                <a:tc hMerge="1">
                  <a:txBody>
                    <a:bodyPr/>
                    <a:lstStyle/>
                    <a:p>
                      <a:endParaRPr lang="en-US" sz="2800" dirty="0"/>
                    </a:p>
                  </a:txBody>
                  <a:tcPr marT="45726" marB="45726"/>
                </a:tc>
                <a:extLst>
                  <a:ext uri="{0D108BD9-81ED-4DB2-BD59-A6C34878D82A}">
                    <a16:rowId xmlns:a16="http://schemas.microsoft.com/office/drawing/2014/main" val="3394375327"/>
                  </a:ext>
                </a:extLst>
              </a:tr>
              <a:tr h="518173">
                <a:tc>
                  <a:txBody>
                    <a:bodyPr/>
                    <a:lstStyle/>
                    <a:p>
                      <a:pPr algn="ctr"/>
                      <a:r>
                        <a:rPr lang="en-US" sz="2800" dirty="0">
                          <a:solidFill>
                            <a:srgbClr val="C00000"/>
                          </a:solidFill>
                          <a:latin typeface="Calibri" panose="020F0502020204030204" pitchFamily="34" charset="0"/>
                          <a:cs typeface="Calibri" panose="020F0502020204030204" pitchFamily="34" charset="0"/>
                        </a:rPr>
                        <a:t>Year</a:t>
                      </a:r>
                    </a:p>
                  </a:txBody>
                  <a:tcPr marT="45727" marB="45727" anchor="ctr"/>
                </a:tc>
                <a:tc>
                  <a:txBody>
                    <a:bodyPr/>
                    <a:lstStyle/>
                    <a:p>
                      <a:pPr algn="ctr"/>
                      <a:r>
                        <a:rPr lang="en-US" sz="2800" dirty="0">
                          <a:solidFill>
                            <a:srgbClr val="C00000"/>
                          </a:solidFill>
                          <a:latin typeface="Calibri" panose="020F0502020204030204" pitchFamily="34" charset="0"/>
                          <a:cs typeface="Calibri" panose="020F0502020204030204" pitchFamily="34" charset="0"/>
                        </a:rPr>
                        <a:t>Bible</a:t>
                      </a:r>
                    </a:p>
                  </a:txBody>
                  <a:tcPr marT="45727" marB="45727" anchor="ctr"/>
                </a:tc>
                <a:tc>
                  <a:txBody>
                    <a:bodyPr/>
                    <a:lstStyle/>
                    <a:p>
                      <a:pPr algn="ctr"/>
                      <a:r>
                        <a:rPr lang="en-US" sz="2800" dirty="0">
                          <a:solidFill>
                            <a:srgbClr val="C00000"/>
                          </a:solidFill>
                          <a:latin typeface="Calibri" panose="020F0502020204030204" pitchFamily="34" charset="0"/>
                          <a:cs typeface="Calibri" panose="020F0502020204030204" pitchFamily="34" charset="0"/>
                        </a:rPr>
                        <a:t>Translation</a:t>
                      </a:r>
                    </a:p>
                  </a:txBody>
                  <a:tcPr marT="45727" marB="45727" anchor="ctr"/>
                </a:tc>
                <a:extLst>
                  <a:ext uri="{0D108BD9-81ED-4DB2-BD59-A6C34878D82A}">
                    <a16:rowId xmlns:a16="http://schemas.microsoft.com/office/drawing/2014/main" val="10000"/>
                  </a:ext>
                </a:extLst>
              </a:tr>
              <a:tr h="548640">
                <a:tc>
                  <a:txBody>
                    <a:bodyPr/>
                    <a:lstStyle/>
                    <a:p>
                      <a:pPr algn="ctr"/>
                      <a:r>
                        <a:rPr lang="en-US" sz="2600" dirty="0">
                          <a:latin typeface="Calibri" panose="020F0502020204030204" pitchFamily="34" charset="0"/>
                          <a:cs typeface="Calibri" panose="020F0502020204030204" pitchFamily="34" charset="0"/>
                        </a:rPr>
                        <a:t>1384</a:t>
                      </a:r>
                    </a:p>
                  </a:txBody>
                  <a:tcPr marT="45727" marB="45727" anchor="ctr"/>
                </a:tc>
                <a:tc>
                  <a:txBody>
                    <a:bodyPr/>
                    <a:lstStyle/>
                    <a:p>
                      <a:r>
                        <a:rPr lang="en-US" sz="2600" dirty="0">
                          <a:latin typeface="Calibri" panose="020F0502020204030204" pitchFamily="34" charset="0"/>
                          <a:cs typeface="Calibri" panose="020F0502020204030204" pitchFamily="34" charset="0"/>
                        </a:rPr>
                        <a:t>Wycliffe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1"/>
                  </a:ext>
                </a:extLst>
              </a:tr>
              <a:tr h="548640">
                <a:tc>
                  <a:txBody>
                    <a:bodyPr/>
                    <a:lstStyle/>
                    <a:p>
                      <a:pPr algn="ctr"/>
                      <a:r>
                        <a:rPr lang="en-US" sz="2600" dirty="0">
                          <a:latin typeface="Calibri" panose="020F0502020204030204" pitchFamily="34" charset="0"/>
                          <a:cs typeface="Calibri" panose="020F0502020204030204" pitchFamily="34" charset="0"/>
                        </a:rPr>
                        <a:t>1526</a:t>
                      </a:r>
                    </a:p>
                  </a:txBody>
                  <a:tcPr marT="45727" marB="45727" anchor="ctr"/>
                </a:tc>
                <a:tc>
                  <a:txBody>
                    <a:bodyPr/>
                    <a:lstStyle/>
                    <a:p>
                      <a:r>
                        <a:rPr lang="en-US" sz="2600" dirty="0">
                          <a:latin typeface="Calibri" panose="020F0502020204030204" pitchFamily="34" charset="0"/>
                          <a:cs typeface="Calibri" panose="020F0502020204030204" pitchFamily="34" charset="0"/>
                        </a:rPr>
                        <a:t>Tyndale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2"/>
                  </a:ext>
                </a:extLst>
              </a:tr>
              <a:tr h="548640">
                <a:tc>
                  <a:txBody>
                    <a:bodyPr/>
                    <a:lstStyle/>
                    <a:p>
                      <a:pPr algn="ctr"/>
                      <a:r>
                        <a:rPr lang="en-US" sz="2600" dirty="0">
                          <a:latin typeface="Calibri" panose="020F0502020204030204" pitchFamily="34" charset="0"/>
                          <a:cs typeface="Calibri" panose="020F0502020204030204" pitchFamily="34" charset="0"/>
                        </a:rPr>
                        <a:t>1535</a:t>
                      </a:r>
                    </a:p>
                  </a:txBody>
                  <a:tcPr marT="45727" marB="45727" anchor="ctr"/>
                </a:tc>
                <a:tc>
                  <a:txBody>
                    <a:bodyPr/>
                    <a:lstStyle/>
                    <a:p>
                      <a:r>
                        <a:rPr lang="en-US" sz="2600" dirty="0">
                          <a:latin typeface="Calibri" panose="020F0502020204030204" pitchFamily="34" charset="0"/>
                          <a:cs typeface="Calibri" panose="020F0502020204030204" pitchFamily="34" charset="0"/>
                        </a:rPr>
                        <a:t>Coverdale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3"/>
                  </a:ext>
                </a:extLst>
              </a:tr>
              <a:tr h="548640">
                <a:tc>
                  <a:txBody>
                    <a:bodyPr/>
                    <a:lstStyle/>
                    <a:p>
                      <a:pPr algn="ctr"/>
                      <a:r>
                        <a:rPr lang="en-US" sz="2600" dirty="0">
                          <a:latin typeface="Calibri" panose="020F0502020204030204" pitchFamily="34" charset="0"/>
                          <a:cs typeface="Calibri" panose="020F0502020204030204" pitchFamily="34" charset="0"/>
                        </a:rPr>
                        <a:t>1539</a:t>
                      </a:r>
                    </a:p>
                  </a:txBody>
                  <a:tcPr marT="45727" marB="45727" anchor="ctr"/>
                </a:tc>
                <a:tc>
                  <a:txBody>
                    <a:bodyPr/>
                    <a:lstStyle/>
                    <a:p>
                      <a:r>
                        <a:rPr lang="en-US" sz="2600" dirty="0">
                          <a:latin typeface="Calibri" panose="020F0502020204030204" pitchFamily="34" charset="0"/>
                          <a:cs typeface="Calibri" panose="020F0502020204030204" pitchFamily="34" charset="0"/>
                        </a:rPr>
                        <a:t>Crammer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4"/>
                  </a:ext>
                </a:extLst>
              </a:tr>
              <a:tr h="548640">
                <a:tc>
                  <a:txBody>
                    <a:bodyPr/>
                    <a:lstStyle/>
                    <a:p>
                      <a:pPr algn="ctr"/>
                      <a:r>
                        <a:rPr lang="en-US" sz="2600" dirty="0">
                          <a:latin typeface="Calibri" panose="020F0502020204030204" pitchFamily="34" charset="0"/>
                          <a:cs typeface="Calibri" panose="020F0502020204030204" pitchFamily="34" charset="0"/>
                        </a:rPr>
                        <a:t>1576</a:t>
                      </a:r>
                    </a:p>
                  </a:txBody>
                  <a:tcPr marT="45727" marB="45727" anchor="ctr"/>
                </a:tc>
                <a:tc>
                  <a:txBody>
                    <a:bodyPr/>
                    <a:lstStyle/>
                    <a:p>
                      <a:r>
                        <a:rPr lang="en-US" sz="2600" dirty="0">
                          <a:latin typeface="Calibri" panose="020F0502020204030204" pitchFamily="34" charset="0"/>
                          <a:cs typeface="Calibri" panose="020F0502020204030204" pitchFamily="34" charset="0"/>
                        </a:rPr>
                        <a:t>Breeches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5"/>
                  </a:ext>
                </a:extLst>
              </a:tr>
              <a:tr h="548640">
                <a:tc>
                  <a:txBody>
                    <a:bodyPr/>
                    <a:lstStyle/>
                    <a:p>
                      <a:pPr algn="ctr"/>
                      <a:r>
                        <a:rPr lang="en-US" sz="2600" dirty="0">
                          <a:latin typeface="Calibri" panose="020F0502020204030204" pitchFamily="34" charset="0"/>
                          <a:cs typeface="Calibri" panose="020F0502020204030204" pitchFamily="34" charset="0"/>
                        </a:rPr>
                        <a:t>1583</a:t>
                      </a:r>
                    </a:p>
                  </a:txBody>
                  <a:tcPr marT="45727" marB="45727" anchor="ctr"/>
                </a:tc>
                <a:tc>
                  <a:txBody>
                    <a:bodyPr/>
                    <a:lstStyle/>
                    <a:p>
                      <a:r>
                        <a:rPr lang="en-US" sz="2600" dirty="0">
                          <a:latin typeface="Calibri" panose="020F0502020204030204" pitchFamily="34" charset="0"/>
                          <a:cs typeface="Calibri" panose="020F0502020204030204" pitchFamily="34" charset="0"/>
                        </a:rPr>
                        <a:t>Beeza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6"/>
                  </a:ext>
                </a:extLst>
              </a:tr>
              <a:tr h="548640">
                <a:tc>
                  <a:txBody>
                    <a:bodyPr/>
                    <a:lstStyle/>
                    <a:p>
                      <a:pPr algn="ctr"/>
                      <a:r>
                        <a:rPr lang="en-US" sz="2600" dirty="0">
                          <a:latin typeface="Calibri" panose="020F0502020204030204" pitchFamily="34" charset="0"/>
                          <a:cs typeface="Calibri" panose="020F0502020204030204" pitchFamily="34" charset="0"/>
                        </a:rPr>
                        <a:t>1608</a:t>
                      </a:r>
                    </a:p>
                  </a:txBody>
                  <a:tcPr marT="45727" marB="45727" anchor="ctr"/>
                </a:tc>
                <a:tc>
                  <a:txBody>
                    <a:bodyPr/>
                    <a:lstStyle/>
                    <a:p>
                      <a:r>
                        <a:rPr lang="en-US" sz="2600" dirty="0">
                          <a:latin typeface="Calibri" panose="020F0502020204030204" pitchFamily="34" charset="0"/>
                          <a:cs typeface="Calibri" panose="020F0502020204030204" pitchFamily="34" charset="0"/>
                        </a:rPr>
                        <a:t>Geneva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7"/>
                  </a:ext>
                </a:extLst>
              </a:tr>
              <a:tr h="548640">
                <a:tc>
                  <a:txBody>
                    <a:bodyPr/>
                    <a:lstStyle/>
                    <a:p>
                      <a:pPr algn="ctr"/>
                      <a:r>
                        <a:rPr lang="en-US" sz="2600" dirty="0">
                          <a:latin typeface="Calibri" panose="020F0502020204030204" pitchFamily="34" charset="0"/>
                          <a:cs typeface="Calibri" panose="020F0502020204030204" pitchFamily="34" charset="0"/>
                        </a:rPr>
                        <a:t>1576</a:t>
                      </a:r>
                    </a:p>
                  </a:txBody>
                  <a:tcPr marT="45727" marB="45727" anchor="ctr"/>
                </a:tc>
                <a:tc>
                  <a:txBody>
                    <a:bodyPr/>
                    <a:lstStyle/>
                    <a:p>
                      <a:r>
                        <a:rPr lang="en-US" sz="2600" dirty="0">
                          <a:latin typeface="Calibri" panose="020F0502020204030204" pitchFamily="34" charset="0"/>
                          <a:cs typeface="Calibri" panose="020F0502020204030204" pitchFamily="34" charset="0"/>
                        </a:rPr>
                        <a:t>Rheims Bible</a:t>
                      </a:r>
                    </a:p>
                  </a:txBody>
                  <a:tcPr marT="45727" marB="45727" anchor="ctr"/>
                </a:tc>
                <a:tc>
                  <a:txBody>
                    <a:bodyPr/>
                    <a:lstStyle/>
                    <a:p>
                      <a:r>
                        <a:rPr lang="en-US" sz="2600" dirty="0">
                          <a:latin typeface="Calibri" panose="020F0502020204030204" pitchFamily="34" charset="0"/>
                          <a:cs typeface="Calibri" panose="020F0502020204030204" pitchFamily="34" charset="0"/>
                        </a:rPr>
                        <a:t>The Protestant Revolt</a:t>
                      </a:r>
                    </a:p>
                  </a:txBody>
                  <a:tcPr marT="45727" marB="45727" anchor="ctr"/>
                </a:tc>
                <a:extLst>
                  <a:ext uri="{0D108BD9-81ED-4DB2-BD59-A6C34878D82A}">
                    <a16:rowId xmlns:a16="http://schemas.microsoft.com/office/drawing/2014/main" val="1896520417"/>
                  </a:ext>
                </a:extLst>
              </a:tr>
              <a:tr h="548640">
                <a:tc>
                  <a:txBody>
                    <a:bodyPr/>
                    <a:lstStyle/>
                    <a:p>
                      <a:pPr algn="ctr"/>
                      <a:r>
                        <a:rPr lang="en-US" sz="2600" dirty="0">
                          <a:latin typeface="Calibri" panose="020F0502020204030204" pitchFamily="34" charset="0"/>
                          <a:cs typeface="Calibri" panose="020F0502020204030204" pitchFamily="34" charset="0"/>
                        </a:rPr>
                        <a:t>1611</a:t>
                      </a:r>
                    </a:p>
                  </a:txBody>
                  <a:tcPr marT="45727" marB="45727" anchor="ctr"/>
                </a:tc>
                <a:tc>
                  <a:txBody>
                    <a:bodyPr/>
                    <a:lstStyle/>
                    <a:p>
                      <a:r>
                        <a:rPr lang="en-US" sz="2600" dirty="0">
                          <a:latin typeface="Calibri" panose="020F0502020204030204" pitchFamily="34" charset="0"/>
                          <a:cs typeface="Calibri" panose="020F0502020204030204" pitchFamily="34" charset="0"/>
                        </a:rPr>
                        <a:t>King James V.</a:t>
                      </a:r>
                    </a:p>
                  </a:txBody>
                  <a:tcPr marT="45727" marB="45727" anchor="ctr"/>
                </a:tc>
                <a:tc>
                  <a:txBody>
                    <a:bodyPr/>
                    <a:lstStyle/>
                    <a:p>
                      <a:r>
                        <a:rPr lang="en-US" sz="2600" b="1" kern="1200" dirty="0">
                          <a:solidFill>
                            <a:srgbClr val="C00000"/>
                          </a:solidFill>
                          <a:latin typeface="Calibri" panose="020F0502020204030204" pitchFamily="34" charset="0"/>
                          <a:ea typeface="+mn-ea"/>
                          <a:cs typeface="Calibri" panose="020F0502020204030204" pitchFamily="34" charset="0"/>
                        </a:rPr>
                        <a:t>Falling Away</a:t>
                      </a:r>
                    </a:p>
                  </a:txBody>
                  <a:tcPr marT="45727" marB="45727" anchor="ctr"/>
                </a:tc>
                <a:extLst>
                  <a:ext uri="{0D108BD9-81ED-4DB2-BD59-A6C34878D82A}">
                    <a16:rowId xmlns:a16="http://schemas.microsoft.com/office/drawing/2014/main" val="10008"/>
                  </a:ext>
                </a:extLst>
              </a:tr>
              <a:tr h="457213">
                <a:tc gridSpan="3">
                  <a:txBody>
                    <a:bodyPr/>
                    <a:lstStyle/>
                    <a:p>
                      <a:pPr algn="ctr"/>
                      <a:r>
                        <a:rPr lang="en-US" sz="2000" dirty="0">
                          <a:latin typeface="Calibri" panose="020F0502020204030204" pitchFamily="34" charset="0"/>
                          <a:cs typeface="Calibri" panose="020F0502020204030204" pitchFamily="34" charset="0"/>
                        </a:rPr>
                        <a:t>House, When the Trumpet Sounds, p. 270.</a:t>
                      </a:r>
                    </a:p>
                  </a:txBody>
                  <a:tcPr marT="45727" marB="45727" anchor="ctr"/>
                </a:tc>
                <a:tc hMerge="1">
                  <a:txBody>
                    <a:bodyPr/>
                    <a:lstStyle/>
                    <a:p>
                      <a:endParaRPr lang="en-US" sz="3200" dirty="0">
                        <a:latin typeface="Calibri" panose="020F0502020204030204" pitchFamily="34" charset="0"/>
                        <a:cs typeface="Calibri" panose="020F0502020204030204" pitchFamily="34" charset="0"/>
                      </a:endParaRPr>
                    </a:p>
                  </a:txBody>
                  <a:tcPr marT="45726" marB="45726"/>
                </a:tc>
                <a:tc hMerge="1">
                  <a:txBody>
                    <a:bodyPr/>
                    <a:lstStyle/>
                    <a:p>
                      <a:endParaRPr lang="en-US" sz="3200" dirty="0">
                        <a:latin typeface="Calibri" panose="020F0502020204030204" pitchFamily="34" charset="0"/>
                        <a:cs typeface="Calibri" panose="020F0502020204030204" pitchFamily="34" charset="0"/>
                      </a:endParaRPr>
                    </a:p>
                  </a:txBody>
                  <a:tcPr marT="45726" marB="45726"/>
                </a:tc>
                <a:extLst>
                  <a:ext uri="{0D108BD9-81ED-4DB2-BD59-A6C34878D82A}">
                    <a16:rowId xmlns:a16="http://schemas.microsoft.com/office/drawing/2014/main" val="2442827259"/>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1" y="1524000"/>
            <a:ext cx="9144000" cy="5105400"/>
          </a:xfrm>
        </p:spPr>
        <p:txBody>
          <a:bodyPr/>
          <a:lstStyle/>
          <a:p>
            <a:pPr marL="0" indent="0" algn="just">
              <a:buNone/>
            </a:pP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scholars say that no one knows the reason for the translation shift. However, a plausible theory has been put forth by Martin </a:t>
            </a:r>
            <a:r>
              <a:rPr lang="en-US" sz="2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Butalla</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his Master of Theology thesis produced at Dallas Theology Seminary in 1998. It appears that the Catholic translation into English from Jerome’s Latin Vulgate known as the Rheims Bible (1576) was the first to break the translation trend. “</a:t>
            </a:r>
            <a:r>
              <a:rPr lang="en-US" sz="2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 </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revised from ‘the departure’ to ‘the Protestant Revolt,’” explains </a:t>
            </a:r>
            <a:r>
              <a:rPr lang="en-US" sz="2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Butalla</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“Revolution is the terminology still in use today when Catholicism teaches the history of the Protestant Reformation. Under this guise, </a:t>
            </a:r>
            <a:r>
              <a:rPr lang="en-US" sz="2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2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would refer to a departure of Protestants from the Catholic Church.” The Catholic translators appear eager to engage in polemics against the Reformation by even allowing it to impact Bible translation.”</a:t>
            </a:r>
          </a:p>
        </p:txBody>
      </p:sp>
      <p:sp>
        <p:nvSpPr>
          <p:cNvPr id="4" name="TextBox 3">
            <a:extLst>
              <a:ext uri="{FF2B5EF4-FFF2-40B4-BE49-F238E27FC236}">
                <a16:creationId xmlns:a16="http://schemas.microsoft.com/office/drawing/2014/main" id="{3D0DF032-DE24-4699-83BD-7C8A3CB3ED9F}"/>
              </a:ext>
            </a:extLst>
          </p:cNvPr>
          <p:cNvSpPr txBox="1"/>
          <p:nvPr/>
        </p:nvSpPr>
        <p:spPr>
          <a:xfrm>
            <a:off x="1676400" y="247472"/>
            <a:ext cx="5791200" cy="1338828"/>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Thomas Ice</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‘Departure’ in 2 Thessalonians 2:3,” </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online: www.pre-trib.org, accessed 7 May 2017, 2.</a:t>
            </a:r>
          </a:p>
        </p:txBody>
      </p:sp>
    </p:spTree>
    <p:extLst>
      <p:ext uri="{BB962C8B-B14F-4D97-AF65-F5344CB8AC3E}">
        <p14:creationId xmlns:p14="http://schemas.microsoft.com/office/powerpoint/2010/main" val="505796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2E4743B-575C-44A9-9262-2A7E3CDDAD3F}"/>
              </a:ext>
            </a:extLst>
          </p:cNvPr>
          <p:cNvSpPr>
            <a:spLocks noGrp="1" noChangeArrowheads="1"/>
          </p:cNvSpPr>
          <p:nvPr>
            <p:ph type="title" idx="4294967295"/>
          </p:nvPr>
        </p:nvSpPr>
        <p:spPr>
          <a:xfrm>
            <a:off x="0" y="228600"/>
            <a:ext cx="91440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NKJV, NIV, RSV, ASV, JB, NASB</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315" name="Rectangle 3">
            <a:extLst>
              <a:ext uri="{FF2B5EF4-FFF2-40B4-BE49-F238E27FC236}">
                <a16:creationId xmlns:a16="http://schemas.microsoft.com/office/drawing/2014/main" id="{F8A6D208-1DD9-42B6-A68A-62C440E3D5E3}"/>
              </a:ext>
            </a:extLst>
          </p:cNvPr>
          <p:cNvSpPr>
            <a:spLocks noGrp="1" noChangeArrowheads="1"/>
          </p:cNvSpPr>
          <p:nvPr>
            <p:ph type="body" idx="4294967295"/>
          </p:nvPr>
        </p:nvSpPr>
        <p:spPr>
          <a:xfrm>
            <a:off x="942279" y="1485901"/>
            <a:ext cx="3401122" cy="38861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“falling away”</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“revolt”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“rejection”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“rebellion”</a:t>
            </a:r>
          </a:p>
        </p:txBody>
      </p:sp>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0" y="1600200"/>
            <a:ext cx="294392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0467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14300" y="1066800"/>
            <a:ext cx="8915400" cy="4267200"/>
          </a:xfrm>
        </p:spPr>
        <p:txBody>
          <a:bodyPr/>
          <a:lstStyle/>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 Thess. 2:2 is a review course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2400"/>
              </a:spcAft>
              <a:buSzPct val="100000"/>
              <a:buFont typeface="+mj-lt"/>
              <a:buAutoNum type="romanUcPeriod" startAt="6"/>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Physical departure is held by credible scholars</a:t>
            </a: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0675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13CC42A-8689-4622-8CF2-84D9749B3263}"/>
              </a:ext>
            </a:extLst>
          </p:cNvPr>
          <p:cNvGraphicFramePr>
            <a:graphicFrameLocks noGrp="1"/>
          </p:cNvGraphicFramePr>
          <p:nvPr>
            <p:ph idx="1"/>
            <p:extLst>
              <p:ext uri="{D42A27DB-BD31-4B8C-83A1-F6EECF244321}">
                <p14:modId xmlns:p14="http://schemas.microsoft.com/office/powerpoint/2010/main" val="503277777"/>
              </p:ext>
            </p:extLst>
          </p:nvPr>
        </p:nvGraphicFramePr>
        <p:xfrm>
          <a:off x="91440" y="228586"/>
          <a:ext cx="8961120" cy="6126494"/>
        </p:xfrm>
        <a:graphic>
          <a:graphicData uri="http://schemas.openxmlformats.org/drawingml/2006/table">
            <a:tbl>
              <a:tblPr firstRow="1" bandRow="1">
                <a:tableStyleId>{073A0DAA-6AF3-43AB-8588-CEC1D06C72B9}</a:tableStyleId>
              </a:tblPr>
              <a:tblGrid>
                <a:gridCol w="3249637">
                  <a:extLst>
                    <a:ext uri="{9D8B030D-6E8A-4147-A177-3AD203B41FA5}">
                      <a16:colId xmlns:a16="http://schemas.microsoft.com/office/drawing/2014/main" val="20000"/>
                    </a:ext>
                  </a:extLst>
                </a:gridCol>
                <a:gridCol w="2461846">
                  <a:extLst>
                    <a:ext uri="{9D8B030D-6E8A-4147-A177-3AD203B41FA5}">
                      <a16:colId xmlns:a16="http://schemas.microsoft.com/office/drawing/2014/main" val="20001"/>
                    </a:ext>
                  </a:extLst>
                </a:gridCol>
                <a:gridCol w="3249637">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Physical Departure Adherents</a:t>
                      </a:r>
                    </a:p>
                  </a:txBody>
                  <a:tcPr marT="45727" marB="45727" anchor="ctr"/>
                </a:tc>
                <a:tc hMerge="1">
                  <a:txBody>
                    <a:bodyPr/>
                    <a:lstStyle/>
                    <a:p>
                      <a:endParaRPr lang="en-US" sz="2800" dirty="0"/>
                    </a:p>
                  </a:txBody>
                  <a:tcPr marT="45726" marB="45726"/>
                </a:tc>
                <a:tc hMerge="1">
                  <a:txBody>
                    <a:bodyPr/>
                    <a:lstStyle/>
                    <a:p>
                      <a:endParaRPr lang="en-US" sz="2800" dirty="0"/>
                    </a:p>
                  </a:txBody>
                  <a:tcPr marT="45726" marB="45726"/>
                </a:tc>
                <a:extLst>
                  <a:ext uri="{0D108BD9-81ED-4DB2-BD59-A6C34878D82A}">
                    <a16:rowId xmlns:a16="http://schemas.microsoft.com/office/drawing/2014/main" val="3394375327"/>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Kenneth Wuest</a:t>
                      </a:r>
                    </a:p>
                  </a:txBody>
                  <a:tcPr marT="45727" marB="45727" anchor="ctr"/>
                </a:tc>
                <a:tc rowSpan="9">
                  <a:txBody>
                    <a:bodyPr/>
                    <a:lstStyle/>
                    <a:p>
                      <a:pPr marL="342900" marR="0" lvl="0" indent="-34290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Char char="n"/>
                        <a:tabLst/>
                        <a:defRPr/>
                      </a:pPr>
                      <a:endPar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Paul Lee Tan</a:t>
                      </a:r>
                    </a:p>
                  </a:txBody>
                  <a:tcPr marT="45727" marB="45727" anchor="ctr"/>
                </a:tc>
                <a:extLst>
                  <a:ext uri="{0D108BD9-81ED-4DB2-BD59-A6C34878D82A}">
                    <a16:rowId xmlns:a16="http://schemas.microsoft.com/office/drawing/2014/main" val="10000"/>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E. Schuyler English</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Arnold Fruchtenbaum*</a:t>
                      </a:r>
                    </a:p>
                  </a:txBody>
                  <a:tcPr marT="45727" marB="45727" anchor="ctr"/>
                </a:tc>
                <a:extLst>
                  <a:ext uri="{0D108BD9-81ED-4DB2-BD59-A6C34878D82A}">
                    <a16:rowId xmlns:a16="http://schemas.microsoft.com/office/drawing/2014/main" val="10001"/>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J. Dwight Pentecost</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Tim LaHaye</a:t>
                      </a:r>
                    </a:p>
                  </a:txBody>
                  <a:tcPr marT="45727" marB="45727" anchor="ctr"/>
                </a:tc>
                <a:extLst>
                  <a:ext uri="{0D108BD9-81ED-4DB2-BD59-A6C34878D82A}">
                    <a16:rowId xmlns:a16="http://schemas.microsoft.com/office/drawing/2014/main" val="10002"/>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H. Wayne House</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Thomas Ice</a:t>
                      </a:r>
                    </a:p>
                  </a:txBody>
                  <a:tcPr marT="45727" marB="45727" anchor="ctr"/>
                </a:tc>
                <a:extLst>
                  <a:ext uri="{0D108BD9-81ED-4DB2-BD59-A6C34878D82A}">
                    <a16:rowId xmlns:a16="http://schemas.microsoft.com/office/drawing/2014/main" val="10003"/>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Stanley Ellison</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Don Stewart</a:t>
                      </a:r>
                    </a:p>
                  </a:txBody>
                  <a:tcPr marT="45727" marB="45727" anchor="ctr"/>
                </a:tc>
                <a:extLst>
                  <a:ext uri="{0D108BD9-81ED-4DB2-BD59-A6C34878D82A}">
                    <a16:rowId xmlns:a16="http://schemas.microsoft.com/office/drawing/2014/main" val="10004"/>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J.S. Mabie</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Robert Thieme</a:t>
                      </a:r>
                    </a:p>
                  </a:txBody>
                  <a:tcPr marT="45727" marB="45727" anchor="ctr"/>
                </a:tc>
                <a:extLst>
                  <a:ext uri="{0D108BD9-81ED-4DB2-BD59-A6C34878D82A}">
                    <a16:rowId xmlns:a16="http://schemas.microsoft.com/office/drawing/2014/main" val="10005"/>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Allen McRae</a:t>
                      </a:r>
                    </a:p>
                  </a:txBody>
                  <a:tcPr marT="45727" marB="45727" anchor="ctr"/>
                </a:tc>
                <a:tc vMerge="1">
                  <a:txBody>
                    <a:bodyPr/>
                    <a:lstStyle/>
                    <a:p>
                      <a:pPr algn="ctr"/>
                      <a:endParaRPr lang="en-US" sz="2600"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Gordon Olson*</a:t>
                      </a:r>
                    </a:p>
                  </a:txBody>
                  <a:tcPr marT="45727" marB="45727" anchor="ctr"/>
                </a:tc>
                <a:extLst>
                  <a:ext uri="{0D108BD9-81ED-4DB2-BD59-A6C34878D82A}">
                    <a16:rowId xmlns:a16="http://schemas.microsoft.com/office/drawing/2014/main" val="3495780500"/>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Gordon Lewis</a:t>
                      </a:r>
                    </a:p>
                  </a:txBody>
                  <a:tcPr marT="45727" marB="45727" anchor="ctr"/>
                </a:tc>
                <a:tc vMerge="1">
                  <a:txBody>
                    <a:bodyPr/>
                    <a:lstStyle/>
                    <a:p>
                      <a:pPr algn="ctr"/>
                      <a:endParaRPr lang="en-US" sz="2600"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 Vernon McGee*</a:t>
                      </a:r>
                    </a:p>
                  </a:txBody>
                  <a:tcPr marT="45727" marB="45727" anchor="ctr"/>
                </a:tc>
                <a:extLst>
                  <a:ext uri="{0D108BD9-81ED-4DB2-BD59-A6C34878D82A}">
                    <a16:rowId xmlns:a16="http://schemas.microsoft.com/office/drawing/2014/main" val="3415392241"/>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Henry Morris*</a:t>
                      </a:r>
                    </a:p>
                  </a:txBody>
                  <a:tcPr marT="45727" marB="45727" anchor="ctr"/>
                </a:tc>
                <a:tc vMerge="1">
                  <a:txBody>
                    <a:bodyPr/>
                    <a:lstStyle/>
                    <a:p>
                      <a:pPr algn="ctr"/>
                      <a:endParaRPr lang="en-US" sz="2600"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Jimmy DeYoung*</a:t>
                      </a:r>
                    </a:p>
                  </a:txBody>
                  <a:tcPr marT="45727" marB="45727" anchor="ctr"/>
                </a:tc>
                <a:extLst>
                  <a:ext uri="{0D108BD9-81ED-4DB2-BD59-A6C34878D82A}">
                    <a16:rowId xmlns:a16="http://schemas.microsoft.com/office/drawing/2014/main" val="198792130"/>
                  </a:ext>
                </a:extLst>
              </a:tr>
              <a:tr h="548640">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John. R. Rice</a:t>
                      </a:r>
                    </a:p>
                  </a:txBody>
                  <a:tcPr marT="45727" marB="45727" anchor="ctr"/>
                </a:tc>
                <a:tc>
                  <a:txBody>
                    <a:bodyPr/>
                    <a:lstStyle/>
                    <a:p>
                      <a:pPr marL="342900" marR="0" lvl="0" indent="-34290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Char char="n"/>
                        <a:tabLst/>
                        <a:defRPr/>
                      </a:pPr>
                      <a:endPar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J.D. Farag</a:t>
                      </a:r>
                    </a:p>
                  </a:txBody>
                  <a:tcPr marT="45727" marB="45727" anchor="ctr"/>
                </a:tc>
                <a:extLst>
                  <a:ext uri="{0D108BD9-81ED-4DB2-BD59-A6C34878D82A}">
                    <a16:rowId xmlns:a16="http://schemas.microsoft.com/office/drawing/2014/main" val="2182340917"/>
                  </a:ext>
                </a:extLst>
              </a:tr>
            </a:tbl>
          </a:graphicData>
        </a:graphic>
      </p:graphicFrame>
      <p:pic>
        <p:nvPicPr>
          <p:cNvPr id="2" name="Picture 1">
            <a:extLst>
              <a:ext uri="{FF2B5EF4-FFF2-40B4-BE49-F238E27FC236}">
                <a16:creationId xmlns:a16="http://schemas.microsoft.com/office/drawing/2014/main" id="{D1FF2400-0410-4441-AD67-041077DCCD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6220" y="2467289"/>
            <a:ext cx="1551560" cy="1923423"/>
          </a:xfrm>
          <a:prstGeom prst="rect">
            <a:avLst/>
          </a:prstGeom>
        </p:spPr>
      </p:pic>
    </p:spTree>
    <p:extLst>
      <p:ext uri="{BB962C8B-B14F-4D97-AF65-F5344CB8AC3E}">
        <p14:creationId xmlns:p14="http://schemas.microsoft.com/office/powerpoint/2010/main" val="14140800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570911"/>
            <a:ext cx="9144000" cy="5105400"/>
          </a:xfrm>
        </p:spPr>
        <p:txBody>
          <a:bodyPr/>
          <a:lstStyle/>
          <a:p>
            <a:pPr marL="0" marR="0" indent="0" algn="just">
              <a:spcBef>
                <a:spcPts val="0"/>
              </a:spcBef>
              <a:spcAft>
                <a:spcPts val="0"/>
              </a:spcAft>
              <a:buNone/>
            </a:pPr>
            <a:r>
              <a:rPr lang="en-US" sz="2750" dirty="0">
                <a:effectLst>
                  <a:outerShdw blurRad="38100" dist="38100" dir="2700000" algn="tl">
                    <a:srgbClr val="000000">
                      <a:alpha val="43137"/>
                    </a:srgbClr>
                  </a:outerShdw>
                </a:effectLst>
              </a:rPr>
              <a:t>“‘Let no one deceive you in anyway, for that day will not come unless </a:t>
            </a:r>
            <a:r>
              <a:rPr lang="en-US" sz="2750" b="1" i="1" u="sng" dirty="0">
                <a:solidFill>
                  <a:srgbClr val="FFFFCC"/>
                </a:solidFill>
                <a:effectLst>
                  <a:outerShdw blurRad="38100" dist="38100" dir="2700000" algn="tl">
                    <a:srgbClr val="000000">
                      <a:alpha val="43137"/>
                    </a:srgbClr>
                  </a:outerShdw>
                </a:effectLst>
              </a:rPr>
              <a:t>the departure</a:t>
            </a:r>
            <a:r>
              <a:rPr lang="en-US" sz="2750" dirty="0">
                <a:effectLst>
                  <a:outerShdw blurRad="38100" dist="38100" dir="2700000" algn="tl">
                    <a:srgbClr val="000000">
                      <a:alpha val="43137"/>
                    </a:srgbClr>
                  </a:outerShdw>
                </a:effectLst>
              </a:rPr>
              <a:t> comes first and the man of lawlessness is revealed, the man doomed to destruction.’….The Greek </a:t>
            </a:r>
            <a:r>
              <a:rPr lang="en-US" sz="2750" i="1" dirty="0">
                <a:effectLst>
                  <a:outerShdw blurRad="38100" dist="38100" dir="2700000" algn="tl">
                    <a:srgbClr val="000000">
                      <a:alpha val="43137"/>
                    </a:srgbClr>
                  </a:outerShdw>
                </a:effectLst>
              </a:rPr>
              <a:t>Apostasy</a:t>
            </a:r>
            <a:r>
              <a:rPr lang="en-US" sz="2750" dirty="0">
                <a:effectLst>
                  <a:outerShdw blurRad="38100" dist="38100" dir="2700000" algn="tl">
                    <a:srgbClr val="000000">
                      <a:alpha val="43137"/>
                    </a:srgbClr>
                  </a:outerShdw>
                </a:effectLst>
              </a:rPr>
              <a:t> means a departure, as does its verb </a:t>
            </a:r>
            <a:r>
              <a:rPr lang="en-US" sz="2750" i="1" dirty="0">
                <a:effectLst>
                  <a:outerShdw blurRad="38100" dist="38100" dir="2700000" algn="tl">
                    <a:srgbClr val="000000">
                      <a:alpha val="43137"/>
                    </a:srgbClr>
                  </a:outerShdw>
                </a:effectLst>
              </a:rPr>
              <a:t>aphistēmi</a:t>
            </a:r>
            <a:r>
              <a:rPr lang="en-US" sz="2750" dirty="0">
                <a:effectLst>
                  <a:outerShdw blurRad="38100" dist="38100" dir="2700000" algn="tl">
                    <a:srgbClr val="000000">
                      <a:alpha val="43137"/>
                    </a:srgbClr>
                  </a:outerShdw>
                </a:effectLst>
              </a:rPr>
              <a:t>. It can refer to </a:t>
            </a:r>
            <a:r>
              <a:rPr lang="en-US" sz="2750" b="1" u="sng" dirty="0">
                <a:solidFill>
                  <a:srgbClr val="FFFFCC"/>
                </a:solidFill>
                <a:effectLst>
                  <a:outerShdw blurRad="38100" dist="38100" dir="2700000" algn="tl">
                    <a:srgbClr val="000000">
                      <a:alpha val="43137"/>
                    </a:srgbClr>
                  </a:outerShdw>
                </a:effectLst>
              </a:rPr>
              <a:t>a physical departure</a:t>
            </a:r>
            <a:r>
              <a:rPr lang="en-US" sz="2750" dirty="0">
                <a:effectLst>
                  <a:outerShdw blurRad="38100" dist="38100" dir="2700000" algn="tl">
                    <a:srgbClr val="000000">
                      <a:alpha val="43137"/>
                    </a:srgbClr>
                  </a:outerShdw>
                </a:effectLst>
              </a:rPr>
              <a:t>, a spiritual departure, or a rebellion. The rapture of Christians would be a physical departure, which is supported by his announced subject in 2:1, ‘our gathering together unto him’ (cf. 1 Th. 4:13-18). Otherwise Paul never returned to his declared topic in a lapse of thought, which raises questions. Only two other versions so render it: GNV &amp; WNB.”</a:t>
            </a:r>
            <a:endParaRPr lang="en-US" sz="2750" dirty="0">
              <a:effectLst>
                <a:outerShdw blurRad="38100" dist="38100" dir="2700000" algn="tl">
                  <a:srgbClr val="000000">
                    <a:alpha val="43137"/>
                  </a:srgbClr>
                </a:outerShdw>
              </a:effectLst>
              <a:cs typeface="Calibri" panose="020F0502020204030204" pitchFamily="34" charset="0"/>
            </a:endParaRPr>
          </a:p>
        </p:txBody>
      </p:sp>
      <p:sp>
        <p:nvSpPr>
          <p:cNvPr id="5" name="TextBox 4">
            <a:extLst>
              <a:ext uri="{FF2B5EF4-FFF2-40B4-BE49-F238E27FC236}">
                <a16:creationId xmlns:a16="http://schemas.microsoft.com/office/drawing/2014/main" id="{98F9BB36-70E6-493B-AD4B-AA0049E498F2}"/>
              </a:ext>
            </a:extLst>
          </p:cNvPr>
          <p:cNvSpPr txBox="1"/>
          <p:nvPr/>
        </p:nvSpPr>
        <p:spPr>
          <a:xfrm>
            <a:off x="1562100" y="247471"/>
            <a:ext cx="6019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 Gordon Olson </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C. Gordon Olson,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Resurrection New Testament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(Lynchburg, VA: Global Gospel Publishers, 2017), 261, n. B.</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44705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570911"/>
            <a:ext cx="9144000" cy="5105400"/>
          </a:xfrm>
        </p:spPr>
        <p:txBody>
          <a:bodyPr/>
          <a:lstStyle/>
          <a:p>
            <a:pPr marL="0" indent="0" algn="just">
              <a:buNone/>
            </a:pPr>
            <a:r>
              <a:rPr lang="en-US" sz="2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750" dirty="0">
                <a:effectLst>
                  <a:outerShdw blurRad="38100" dist="38100" dir="2700000" algn="tl">
                    <a:srgbClr val="000000">
                      <a:alpha val="43137"/>
                    </a:srgbClr>
                  </a:outerShdw>
                </a:effectLst>
              </a:rPr>
              <a:t>2:3 </a:t>
            </a:r>
            <a:r>
              <a:rPr lang="en-US" sz="2750" b="1" i="1" dirty="0">
                <a:solidFill>
                  <a:srgbClr val="FFFFCC"/>
                </a:solidFill>
                <a:effectLst>
                  <a:outerShdw blurRad="38100" dist="38100" dir="2700000" algn="tl">
                    <a:srgbClr val="000000">
                      <a:alpha val="43137"/>
                    </a:srgbClr>
                  </a:outerShdw>
                </a:effectLst>
              </a:rPr>
              <a:t>falling away</a:t>
            </a:r>
            <a:r>
              <a:rPr lang="en-US" sz="2750" dirty="0">
                <a:effectLst>
                  <a:outerShdw blurRad="38100" dist="38100" dir="2700000" algn="tl">
                    <a:srgbClr val="000000">
                      <a:alpha val="43137"/>
                    </a:srgbClr>
                  </a:outerShdw>
                </a:effectLst>
              </a:rPr>
              <a:t>. The ‘falling away’ (Greek </a:t>
            </a:r>
            <a:r>
              <a:rPr lang="en-US" sz="2750" i="1" dirty="0" err="1">
                <a:effectLst>
                  <a:outerShdw blurRad="38100" dist="38100" dir="2700000" algn="tl">
                    <a:srgbClr val="000000">
                      <a:alpha val="43137"/>
                    </a:srgbClr>
                  </a:outerShdw>
                </a:effectLst>
              </a:rPr>
              <a:t>apostasia</a:t>
            </a:r>
            <a:r>
              <a:rPr lang="en-US" sz="2750" dirty="0">
                <a:effectLst>
                  <a:outerShdw blurRad="38100" dist="38100" dir="2700000" algn="tl">
                    <a:srgbClr val="000000">
                      <a:alpha val="43137"/>
                    </a:srgbClr>
                  </a:outerShdw>
                </a:effectLst>
              </a:rPr>
              <a:t>) has commonly been translated as the apostasy (the definite article in the Greek indicates Paul had already told them about it), and then assumed to apply to the final, great religious apostasy at the end of the age. The context, however, as well as the etymology of the word itself, makes this interpretation unlikely. In this precise form, it is used nowhere else in the New Testament, so its meaning must be defined by its context here. It is derived from two Greek words, </a:t>
            </a:r>
            <a:r>
              <a:rPr lang="en-US" sz="2750" i="1" dirty="0">
                <a:effectLst>
                  <a:outerShdw blurRad="38100" dist="38100" dir="2700000" algn="tl">
                    <a:srgbClr val="000000">
                      <a:alpha val="43137"/>
                    </a:srgbClr>
                  </a:outerShdw>
                </a:effectLst>
              </a:rPr>
              <a:t>apo</a:t>
            </a:r>
            <a:r>
              <a:rPr lang="en-US" sz="2750" dirty="0">
                <a:effectLst>
                  <a:outerShdw blurRad="38100" dist="38100" dir="2700000" algn="tl">
                    <a:srgbClr val="000000">
                      <a:alpha val="43137"/>
                    </a:srgbClr>
                  </a:outerShdw>
                </a:effectLst>
              </a:rPr>
              <a:t> (meaning ‘away from’) and </a:t>
            </a:r>
            <a:r>
              <a:rPr lang="en-US" sz="2750" i="1" dirty="0">
                <a:effectLst>
                  <a:outerShdw blurRad="38100" dist="38100" dir="2700000" algn="tl">
                    <a:srgbClr val="000000">
                      <a:alpha val="43137"/>
                    </a:srgbClr>
                  </a:outerShdw>
                </a:effectLst>
              </a:rPr>
              <a:t>stasis</a:t>
            </a:r>
            <a:r>
              <a:rPr lang="en-US" sz="2750" dirty="0">
                <a:effectLst>
                  <a:outerShdw blurRad="38100" dist="38100" dir="2700000" algn="tl">
                    <a:srgbClr val="000000">
                      <a:alpha val="43137"/>
                    </a:srgbClr>
                  </a:outerShdw>
                </a:effectLst>
              </a:rPr>
              <a:t> (meaning ‘standing’). It could properly be rendered ‘standing away’ instead of ‘falling away.’”</a:t>
            </a:r>
            <a:endParaRPr lang="en-US" sz="2750" dirty="0">
              <a:effectLst>
                <a:outerShdw blurRad="38100" dist="38100" dir="2700000" algn="tl">
                  <a:srgbClr val="000000">
                    <a:alpha val="43137"/>
                  </a:srgbClr>
                </a:outerShdw>
              </a:effectLst>
              <a:cs typeface="Calibri" panose="020F0502020204030204" pitchFamily="34" charset="0"/>
            </a:endParaRPr>
          </a:p>
        </p:txBody>
      </p:sp>
      <p:sp>
        <p:nvSpPr>
          <p:cNvPr id="4" name="TextBox 3">
            <a:extLst>
              <a:ext uri="{FF2B5EF4-FFF2-40B4-BE49-F238E27FC236}">
                <a16:creationId xmlns:a16="http://schemas.microsoft.com/office/drawing/2014/main" id="{3D0DF032-DE24-4699-83BD-7C8A3CB3ED9F}"/>
              </a:ext>
            </a:extLst>
          </p:cNvPr>
          <p:cNvSpPr txBox="1"/>
          <p:nvPr/>
        </p:nvSpPr>
        <p:spPr>
          <a:xfrm>
            <a:off x="1562100" y="247471"/>
            <a:ext cx="6019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 Morris </a:t>
            </a:r>
          </a:p>
          <a:p>
            <a:pPr algn="ctr"/>
            <a:r>
              <a:rPr lang="en-US" sz="1800" i="1" dirty="0">
                <a:effectLst>
                  <a:outerShdw blurRad="38100" dist="38100" dir="2700000" algn="tl">
                    <a:srgbClr val="000000">
                      <a:alpha val="43137"/>
                    </a:srgbClr>
                  </a:outerShdw>
                </a:effectLst>
                <a:latin typeface="Calibri" panose="020F0502020204030204" pitchFamily="34" charset="0"/>
              </a:rPr>
              <a:t>The Defender's Study Bible: King James Version</a:t>
            </a:r>
            <a:r>
              <a:rPr lang="en-US" sz="1800" dirty="0">
                <a:effectLst>
                  <a:outerShdw blurRad="38100" dist="38100" dir="2700000" algn="tl">
                    <a:srgbClr val="000000">
                      <a:alpha val="43137"/>
                    </a:srgbClr>
                  </a:outerShdw>
                </a:effectLst>
                <a:latin typeface="Calibri" panose="020F0502020204030204" pitchFamily="34" charset="0"/>
              </a:rPr>
              <a:t> (Iowa Falls, IA: World Bible Publishers, 1995), 1337-38.</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9191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570911"/>
            <a:ext cx="9144000" cy="5105400"/>
          </a:xfrm>
        </p:spPr>
        <p:txBody>
          <a:bodyPr/>
          <a:lstStyle/>
          <a:p>
            <a:pPr marL="0" indent="0" algn="just">
              <a:buNone/>
            </a:pPr>
            <a:r>
              <a:rPr lang="en-US" sz="2750" dirty="0">
                <a:effectLst>
                  <a:outerShdw blurRad="38100" dist="38100" dir="2700000" algn="tl">
                    <a:srgbClr val="000000">
                      <a:alpha val="43137"/>
                    </a:srgbClr>
                  </a:outerShdw>
                </a:effectLst>
              </a:rPr>
              <a:t>“In Paul’s previous letter, he made no reference to a coming departure from the faith, but he had discussed, at length, a coming departure from the earth by all believers when Christ returns to meet them in the air (1 Thessalonians 4:13-18). This standing away from, in context, seems to refer to all the raptured believers standing away from the earth, as they stand before their returning Lord when they meet Him in the heavens. Here, Paul is reminding them that the ‘sudden destruction’ that would come upon unbelievers when the day of the Lord begins could not happen until the rapture - the standing away from the earth before Christ (Romans 14:10) - had taken place.”</a:t>
            </a:r>
            <a:endParaRPr lang="en-US" sz="2750" dirty="0">
              <a:effectLst>
                <a:outerShdw blurRad="38100" dist="38100" dir="2700000" algn="tl">
                  <a:srgbClr val="000000">
                    <a:alpha val="43137"/>
                  </a:srgbClr>
                </a:outerShdw>
              </a:effectLst>
              <a:cs typeface="Calibri" panose="020F0502020204030204" pitchFamily="34" charset="0"/>
            </a:endParaRPr>
          </a:p>
        </p:txBody>
      </p:sp>
      <p:sp>
        <p:nvSpPr>
          <p:cNvPr id="5" name="TextBox 4">
            <a:extLst>
              <a:ext uri="{FF2B5EF4-FFF2-40B4-BE49-F238E27FC236}">
                <a16:creationId xmlns:a16="http://schemas.microsoft.com/office/drawing/2014/main" id="{98F9BB36-70E6-493B-AD4B-AA0049E498F2}"/>
              </a:ext>
            </a:extLst>
          </p:cNvPr>
          <p:cNvSpPr txBox="1"/>
          <p:nvPr/>
        </p:nvSpPr>
        <p:spPr>
          <a:xfrm>
            <a:off x="1562100" y="247471"/>
            <a:ext cx="6019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 Morris </a:t>
            </a:r>
          </a:p>
          <a:p>
            <a:pPr algn="ctr"/>
            <a:r>
              <a:rPr lang="en-US" sz="1800" i="1" dirty="0">
                <a:effectLst>
                  <a:outerShdw blurRad="38100" dist="38100" dir="2700000" algn="tl">
                    <a:srgbClr val="000000">
                      <a:alpha val="43137"/>
                    </a:srgbClr>
                  </a:outerShdw>
                </a:effectLst>
                <a:latin typeface="Calibri" panose="020F0502020204030204" pitchFamily="34" charset="0"/>
              </a:rPr>
              <a:t>The Defender's Study Bible: King James Version</a:t>
            </a:r>
            <a:r>
              <a:rPr lang="en-US" sz="1800" dirty="0">
                <a:effectLst>
                  <a:outerShdw blurRad="38100" dist="38100" dir="2700000" algn="tl">
                    <a:srgbClr val="000000">
                      <a:alpha val="43137"/>
                    </a:srgbClr>
                  </a:outerShdw>
                </a:effectLst>
                <a:latin typeface="Calibri" panose="020F0502020204030204" pitchFamily="34" charset="0"/>
              </a:rPr>
              <a:t> (Iowa Falls, IA: World Bible Publishers, 1995), 1337-38.</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8255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570911"/>
            <a:ext cx="9144000" cy="3458289"/>
          </a:xfrm>
        </p:spPr>
        <p:txBody>
          <a:bodyPr/>
          <a:lstStyle/>
          <a:p>
            <a:pPr marL="0" indent="0" algn="just">
              <a:buNone/>
            </a:pPr>
            <a:r>
              <a:rPr lang="en-US" sz="2800" dirty="0">
                <a:effectLst>
                  <a:outerShdw blurRad="38100" dist="38100" dir="2700000" algn="tl">
                    <a:srgbClr val="000000">
                      <a:alpha val="43137"/>
                    </a:srgbClr>
                  </a:outerShdw>
                </a:effectLst>
              </a:rPr>
              <a:t>“The entire context, before and after, fits this understanding of the text better than the idea of the apostasy from the faith. Over the 1950 years since Paul wrote these lines, there have been numerous great apostasies from the faith, and none of these introduced the day of the Lord, although the persecuted believers in each case might easily have so interpreted them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9E3606AD-0B3B-4A0A-95E5-F7A3BF9CCD46}"/>
              </a:ext>
            </a:extLst>
          </p:cNvPr>
          <p:cNvSpPr txBox="1"/>
          <p:nvPr/>
        </p:nvSpPr>
        <p:spPr>
          <a:xfrm>
            <a:off x="1562100" y="247471"/>
            <a:ext cx="6019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 Morris </a:t>
            </a:r>
          </a:p>
          <a:p>
            <a:pPr algn="ctr"/>
            <a:r>
              <a:rPr lang="en-US" sz="1800" i="1" dirty="0">
                <a:effectLst>
                  <a:outerShdw blurRad="38100" dist="38100" dir="2700000" algn="tl">
                    <a:srgbClr val="000000">
                      <a:alpha val="43137"/>
                    </a:srgbClr>
                  </a:outerShdw>
                </a:effectLst>
                <a:latin typeface="Calibri" panose="020F0502020204030204" pitchFamily="34" charset="0"/>
              </a:rPr>
              <a:t>The Defender's Study Bible: King James Version</a:t>
            </a:r>
            <a:r>
              <a:rPr lang="en-US" sz="1800" dirty="0">
                <a:effectLst>
                  <a:outerShdw blurRad="38100" dist="38100" dir="2700000" algn="tl">
                    <a:srgbClr val="000000">
                      <a:alpha val="43137"/>
                    </a:srgbClr>
                  </a:outerShdw>
                </a:effectLst>
                <a:latin typeface="Calibri" panose="020F0502020204030204" pitchFamily="34" charset="0"/>
              </a:rPr>
              <a:t> (Iowa Falls, IA: World Bible Publishers, 1995), 1337-38.</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92200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600200"/>
            <a:ext cx="9144000" cy="3657600"/>
          </a:xfrm>
        </p:spPr>
        <p:txBody>
          <a:bodyPr/>
          <a:lstStyle/>
          <a:p>
            <a:pPr marL="0" indent="0" algn="just">
              <a:buNone/>
            </a:pPr>
            <a:r>
              <a:rPr lang="en-US" sz="2800" dirty="0">
                <a:effectLst/>
              </a:rPr>
              <a:t>"… (1) the organization of the church [as contrasted with the true church] has separated from the faith—it has apostatized and (2) there has been another departure, </a:t>
            </a:r>
            <a:r>
              <a:rPr lang="en-US" sz="2800" b="1" u="sng" dirty="0">
                <a:solidFill>
                  <a:srgbClr val="FFFFCC"/>
                </a:solidFill>
                <a:effectLst/>
              </a:rPr>
              <a:t>the departure of the true church from the earth</a:t>
            </a:r>
            <a:r>
              <a:rPr lang="en-US" sz="2800" dirty="0">
                <a:effectLst/>
              </a:rPr>
              <a:t>. The departure of the true church leads into the total apostatizing of the organized church.“ </a:t>
            </a:r>
          </a:p>
        </p:txBody>
      </p:sp>
      <p:sp>
        <p:nvSpPr>
          <p:cNvPr id="4" name="TextBox 3">
            <a:extLst>
              <a:ext uri="{FF2B5EF4-FFF2-40B4-BE49-F238E27FC236}">
                <a16:creationId xmlns:a16="http://schemas.microsoft.com/office/drawing/2014/main" id="{3D0DF032-DE24-4699-83BD-7C8A3CB3ED9F}"/>
              </a:ext>
            </a:extLst>
          </p:cNvPr>
          <p:cNvSpPr txBox="1"/>
          <p:nvPr/>
        </p:nvSpPr>
        <p:spPr>
          <a:xfrm>
            <a:off x="912548" y="247471"/>
            <a:ext cx="7318904"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Vernon McGee</a:t>
            </a:r>
          </a:p>
          <a:p>
            <a:pPr algn="ctr"/>
            <a:r>
              <a:rPr lang="en-US" sz="1800" dirty="0">
                <a:latin typeface="Calibri" panose="020F0502020204030204" pitchFamily="34" charset="0"/>
              </a:rPr>
              <a:t>Thru the Bible with J. Vernon McGee. 5 vols. Pasadena, Calif.: Thru The Bible Radio; and Nashville: Thomas Nelson, Inc., 1983. 5:413. </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1607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992A3B-5E0B-45C0-8329-24019EE8F4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8914" name="Rectangle 3"/>
          <p:cNvSpPr>
            <a:spLocks noChangeArrowheads="1"/>
          </p:cNvSpPr>
          <p:nvPr/>
        </p:nvSpPr>
        <p:spPr bwMode="auto">
          <a:xfrm>
            <a:off x="0" y="1"/>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8347" y="3216348"/>
            <a:ext cx="128731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628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371600"/>
            <a:ext cx="9144000" cy="4053245"/>
          </a:xfrm>
        </p:spPr>
        <p:txBody>
          <a:bodyPr/>
          <a:lstStyle/>
          <a:p>
            <a:pPr marL="0" indent="0" algn="just">
              <a:buNone/>
            </a:pPr>
            <a:r>
              <a:rPr lang="en-US" sz="2800" dirty="0">
                <a:effectLst>
                  <a:outerShdw blurRad="38100" dist="38100" dir="2700000" algn="tl">
                    <a:srgbClr val="000000">
                      <a:alpha val="43137"/>
                    </a:srgbClr>
                  </a:outerShdw>
                </a:effectLst>
              </a:rPr>
              <a:t>“Our key verse for this devotional, verse 3, has become somewhat controversial. There are those that believe that the Antichrist will come when the ‘falling away’ of the church, apostasy in the Church, has happened. This then seems to be saying that the church will be here when the Antichrist appears. This belief comes from a wrong understanding of the Greek word used in the passage and translated, ‘a falling away’…A close and careful word study of the Greek word </a:t>
            </a:r>
            <a:r>
              <a:rPr lang="en-US" sz="2800" dirty="0" err="1">
                <a:effectLst>
                  <a:outerShdw blurRad="38100" dist="38100" dir="2700000" algn="tl">
                    <a:srgbClr val="000000">
                      <a:alpha val="43137"/>
                    </a:srgbClr>
                  </a:outerShdw>
                </a:effectLst>
              </a:rPr>
              <a:t>apostasia</a:t>
            </a:r>
            <a:r>
              <a:rPr lang="en-US" sz="2800" dirty="0">
                <a:effectLst>
                  <a:outerShdw blurRad="38100" dist="38100" dir="2700000" algn="tl">
                    <a:srgbClr val="000000">
                      <a:alpha val="43137"/>
                    </a:srgbClr>
                  </a:outerShdw>
                </a:effectLst>
              </a:rPr>
              <a:t> will conclude that the true meaning of the word is found in the phrase, ‘departing from one place and going to another’, not a falling away from the doctrines of the church.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3" descr="Jimmy DeYoung">
            <a:extLst>
              <a:ext uri="{FF2B5EF4-FFF2-40B4-BE49-F238E27FC236}">
                <a16:creationId xmlns:a16="http://schemas.microsoft.com/office/drawing/2014/main" id="{AD34251F-BA2A-470F-8E90-06C07E200EA9}"/>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76200"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1626F7-0A53-4642-A235-DD324499966F}"/>
              </a:ext>
            </a:extLst>
          </p:cNvPr>
          <p:cNvSpPr txBox="1"/>
          <p:nvPr/>
        </p:nvSpPr>
        <p:spPr>
          <a:xfrm>
            <a:off x="1409700" y="247474"/>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latin typeface="Calibri" panose="020F0502020204030204" pitchFamily="34" charset="0"/>
              </a:rPr>
              <a:t>Prophetic Prospective – Daily Devotional</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49354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371600"/>
            <a:ext cx="9144000" cy="5238926"/>
          </a:xfrm>
        </p:spPr>
        <p:txBody>
          <a:bodyPr/>
          <a:lstStyle/>
          <a:p>
            <a:pPr marL="0" indent="0" algn="just">
              <a:buNone/>
            </a:pPr>
            <a:r>
              <a:rPr lang="en-US" sz="2800" dirty="0">
                <a:effectLst>
                  <a:outerShdw blurRad="38100" dist="38100" dir="2700000" algn="tl">
                    <a:srgbClr val="000000">
                      <a:alpha val="43137"/>
                    </a:srgbClr>
                  </a:outerShdw>
                </a:effectLst>
              </a:rPr>
              <a:t>“If the word ‘</a:t>
            </a:r>
            <a:r>
              <a:rPr lang="en-US" sz="2800" dirty="0" err="1">
                <a:effectLst>
                  <a:outerShdw blurRad="38100" dist="38100" dir="2700000" algn="tl">
                    <a:srgbClr val="000000">
                      <a:alpha val="43137"/>
                    </a:srgbClr>
                  </a:outerShdw>
                </a:effectLst>
              </a:rPr>
              <a:t>apostasia</a:t>
            </a:r>
            <a:r>
              <a:rPr lang="en-US" sz="2800" dirty="0">
                <a:effectLst>
                  <a:outerShdw blurRad="38100" dist="38100" dir="2700000" algn="tl">
                    <a:srgbClr val="000000">
                      <a:alpha val="43137"/>
                    </a:srgbClr>
                  </a:outerShdw>
                </a:effectLst>
              </a:rPr>
              <a:t>’ was communicating that ‘apostasy’ was what it was talking about then the Rapture and the coming of the Antichrist would have happened during the writing of II Thessalonians. Apostasy had infiltrated the early church by the time Paul wrote this passage. What Paul is saying here is that the Antichrist, the ‘Son of Perdition’, would not come until the Church departs from one place and goes to another. That is what happens at the Rapture. The scenario for the future according to all prophetic passages is that the Rapture takes all Christians into Heaven and then the Antichrist appears on earth…Let me remind you that all preparations have been made for the temple to be built in . . . </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3" descr="Jimmy DeYoung">
            <a:extLst>
              <a:ext uri="{FF2B5EF4-FFF2-40B4-BE49-F238E27FC236}">
                <a16:creationId xmlns:a16="http://schemas.microsoft.com/office/drawing/2014/main" id="{43E32252-4E97-41FB-B328-2536CD751E03}"/>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76200"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12F038E-9D6D-4552-A5B2-8596EE9E937C}"/>
              </a:ext>
            </a:extLst>
          </p:cNvPr>
          <p:cNvSpPr txBox="1"/>
          <p:nvPr/>
        </p:nvSpPr>
        <p:spPr>
          <a:xfrm>
            <a:off x="1409700" y="247474"/>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latin typeface="Calibri" panose="020F0502020204030204" pitchFamily="34" charset="0"/>
              </a:rPr>
              <a:t>Prophetic Prospective – Daily Devotional</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6957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371600"/>
            <a:ext cx="9144000" cy="3840469"/>
          </a:xfrm>
        </p:spPr>
        <p:txBody>
          <a:bodyPr/>
          <a:lstStyle/>
          <a:p>
            <a:pPr marL="0" indent="0" algn="just">
              <a:buNone/>
            </a:pPr>
            <a:r>
              <a:rPr lang="en-US" sz="2800" dirty="0">
                <a:effectLst>
                  <a:outerShdw blurRad="38100" dist="38100" dir="2700000" algn="tl">
                    <a:srgbClr val="000000">
                      <a:alpha val="43137"/>
                    </a:srgbClr>
                  </a:outerShdw>
                </a:effectLst>
              </a:rPr>
              <a:t>. . . Jerusalem. False teachers and deception presently are a part of our society today, which indicates that Antichrist is nearing his appearance on earth. Remember, before the appearance of Antichrist and the temple is built, the Rapture happens. Actually the Rapture could happen at any moment. Be ready!</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3" descr="Jimmy DeYoung">
            <a:extLst>
              <a:ext uri="{FF2B5EF4-FFF2-40B4-BE49-F238E27FC236}">
                <a16:creationId xmlns:a16="http://schemas.microsoft.com/office/drawing/2014/main" id="{43E32252-4E97-41FB-B328-2536CD751E03}"/>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76200"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12F038E-9D6D-4552-A5B2-8596EE9E937C}"/>
              </a:ext>
            </a:extLst>
          </p:cNvPr>
          <p:cNvSpPr txBox="1"/>
          <p:nvPr/>
        </p:nvSpPr>
        <p:spPr>
          <a:xfrm>
            <a:off x="1409700" y="247474"/>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latin typeface="Calibri" panose="020F0502020204030204" pitchFamily="34" charset="0"/>
              </a:rPr>
              <a:t>Prophetic Prospective – Daily Devotional</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64870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828800" y="228600"/>
            <a:ext cx="5486400" cy="1143000"/>
          </a:xfrm>
        </p:spPr>
        <p:txBody>
          <a:bodyPr/>
          <a:lstStyle/>
          <a:p>
            <a:pPr algn="ctr"/>
            <a:r>
              <a:rPr lang="en-US" altLang="en-US" sz="3600" dirty="0">
                <a:latin typeface="Calibri" panose="020F0502020204030204" pitchFamily="34" charset="0"/>
                <a:cs typeface="Calibri" panose="020F0502020204030204" pitchFamily="34" charset="0"/>
              </a:rPr>
              <a:t>Answering Objections to the Physical Departure View</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0" y="1600200"/>
            <a:ext cx="9144000" cy="4495800"/>
          </a:xfrm>
        </p:spPr>
        <p:txBody>
          <a:bodyPr/>
          <a:lstStyle/>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 </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58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4702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828800" y="228600"/>
            <a:ext cx="5486400" cy="1143000"/>
          </a:xfrm>
        </p:spPr>
        <p:txBody>
          <a:bodyPr/>
          <a:lstStyle/>
          <a:p>
            <a:pPr algn="ctr"/>
            <a:r>
              <a:rPr lang="en-US" altLang="en-US" sz="3600" dirty="0">
                <a:latin typeface="Calibri" panose="020F0502020204030204" pitchFamily="34" charset="0"/>
                <a:cs typeface="Calibri" panose="020F0502020204030204" pitchFamily="34" charset="0"/>
              </a:rPr>
              <a:t>Answering Objections to the Physical Departure View</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0" y="1600200"/>
            <a:ext cx="9144000" cy="4495800"/>
          </a:xfrm>
        </p:spPr>
        <p:txBody>
          <a:bodyPr/>
          <a:lstStyle/>
          <a:p>
            <a:pPr marL="457200" indent="-457200" algn="just">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r>
              <a:rPr lang="en-US" dirty="0">
                <a:solidFill>
                  <a:srgbClr val="FFFFCC"/>
                </a:solidFill>
                <a:effectLst>
                  <a:outerShdw blurRad="38100" dist="38100" dir="2700000" algn="tl">
                    <a:srgbClr val="000000">
                      <a:alpha val="43137"/>
                    </a:srgbClr>
                  </a:outerShdw>
                </a:effectLst>
                <a:cs typeface="Calibri" panose="020F0502020204030204" pitchFamily="34" charset="0"/>
              </a:rPr>
              <a:t>?</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 </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6CC41EB-24FE-422B-BEE4-49C749B94C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58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1006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1104900" y="228600"/>
            <a:ext cx="69342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228600" y="1066800"/>
            <a:ext cx="6324600" cy="5410200"/>
          </a:xfrm>
        </p:spPr>
        <p:txBody>
          <a:bodyPr/>
          <a:lstStyle/>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p>
          <a:p>
            <a:pPr marL="857229" indent="-857229">
              <a:spcBef>
                <a:spcPts val="0"/>
              </a:spcBef>
              <a:spcAft>
                <a:spcPts val="1200"/>
              </a:spcAft>
              <a:buSzPct val="100000"/>
              <a:buFont typeface="Wingdings" panose="05000000000000000000" pitchFamily="2" charset="2"/>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09585" indent="-609585">
              <a:spcBef>
                <a:spcPts val="0"/>
              </a:spcBef>
              <a:spcAft>
                <a:spcPts val="1200"/>
              </a:spcAft>
              <a:buSzPct val="100000"/>
              <a:buFont typeface="Wingdings" panose="05000000000000000000" pitchFamily="2" charset="2"/>
              <a:buAutoNum type="arabicPeriod"/>
              <a:defRPr/>
            </a:pP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1" y="1943100"/>
            <a:ext cx="212773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821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992A3B-5E0B-45C0-8329-24019EE8F4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8914" name="Rectangle 3"/>
          <p:cNvSpPr>
            <a:spLocks noChangeArrowheads="1"/>
          </p:cNvSpPr>
          <p:nvPr/>
        </p:nvSpPr>
        <p:spPr bwMode="auto">
          <a:xfrm>
            <a:off x="0" y="1"/>
            <a:ext cx="9144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Spirit explicitly says that in later times some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 away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paying attention to deceitful spirits and doctrines of demons.”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8347" y="3216348"/>
            <a:ext cx="128731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6148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828800" y="228600"/>
            <a:ext cx="5486400" cy="1143000"/>
          </a:xfrm>
        </p:spPr>
        <p:txBody>
          <a:bodyPr/>
          <a:lstStyle/>
          <a:p>
            <a:pPr algn="ctr"/>
            <a:r>
              <a:rPr lang="en-US" altLang="en-US" sz="3600" dirty="0">
                <a:latin typeface="Calibri" panose="020F0502020204030204" pitchFamily="34" charset="0"/>
                <a:cs typeface="Calibri" panose="020F0502020204030204" pitchFamily="34" charset="0"/>
              </a:rPr>
              <a:t>Answering Objections to the Physical Departure View</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0" y="1600200"/>
            <a:ext cx="9144000" cy="4495800"/>
          </a:xfrm>
        </p:spPr>
        <p:txBody>
          <a:bodyPr/>
          <a:lstStyle/>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Rapture is passive and apostasy is active</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 </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17B4495-B6DA-44C2-BD2C-D0151C5B01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58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2900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524000"/>
            <a:ext cx="9144000" cy="4114800"/>
          </a:xfrm>
        </p:spPr>
        <p:txBody>
          <a:bodyPr/>
          <a:lstStyle/>
          <a:p>
            <a:pPr marL="0" indent="0" algn="just">
              <a:buNone/>
            </a:pPr>
            <a:r>
              <a:rPr lang="en-US" sz="3000" dirty="0">
                <a:effectLst>
                  <a:outerShdw blurRad="38100" dist="38100" dir="2700000" algn="tl">
                    <a:srgbClr val="000000">
                      <a:alpha val="43137"/>
                    </a:srgbClr>
                  </a:outerShdw>
                </a:effectLst>
              </a:rPr>
              <a:t>"Nowhere else does the Scripture speak of the rapture as 'the departure.' A departure denotes an act on the part of the individual or company departing. But the rapture is not an act of departure on the part of the saints. In the rapture the church is passive, not active. At the rapture, the church is 'caught up' or 'snatched away,' an event wherein the Lord acts to transport believers from earth into His presence (1 Thess. 4:16-17). Everything that takes place with the believers at the rapture is initiated by the Lord and done by Him.”</a:t>
            </a:r>
          </a:p>
        </p:txBody>
      </p:sp>
      <p:sp>
        <p:nvSpPr>
          <p:cNvPr id="4" name="TextBox 3">
            <a:extLst>
              <a:ext uri="{FF2B5EF4-FFF2-40B4-BE49-F238E27FC236}">
                <a16:creationId xmlns:a16="http://schemas.microsoft.com/office/drawing/2014/main" id="{3D0DF032-DE24-4699-83BD-7C8A3CB3ED9F}"/>
              </a:ext>
            </a:extLst>
          </p:cNvPr>
          <p:cNvSpPr txBox="1"/>
          <p:nvPr/>
        </p:nvSpPr>
        <p:spPr>
          <a:xfrm>
            <a:off x="2322248" y="232827"/>
            <a:ext cx="4499504"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 Edmond Hiebert</a:t>
            </a:r>
          </a:p>
          <a:p>
            <a:pPr algn="ctr"/>
            <a:r>
              <a:rPr lang="en-US" sz="1800" dirty="0">
                <a:effectLst>
                  <a:outerShdw blurRad="38100" dist="38100" dir="2700000" algn="tl">
                    <a:srgbClr val="000000">
                      <a:alpha val="43137"/>
                    </a:srgbClr>
                  </a:outerShdw>
                </a:effectLst>
                <a:latin typeface="Calibri" panose="020F0502020204030204" pitchFamily="34" charset="0"/>
              </a:rPr>
              <a:t>The Thessalonian Epistles. Chicago: Moody Press, 1971. Page 306</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3015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8D8ECB-FD6E-43B6-BCA5-15077755DB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134147" name="Rectangle 1"/>
          <p:cNvSpPr>
            <a:spLocks noChangeArrowheads="1"/>
          </p:cNvSpPr>
          <p:nvPr/>
        </p:nvSpPr>
        <p:spPr bwMode="auto">
          <a:xfrm>
            <a:off x="-1" y="0"/>
            <a:ext cx="9143999" cy="258532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4:4 </a:t>
            </a:r>
          </a:p>
          <a:p>
            <a:pPr marL="0" indent="0" algn="just" eaLnBrk="1" hangingPunct="1">
              <a:buFont typeface="Wingdings" panose="05000000000000000000" pitchFamily="2" charset="2"/>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live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048000"/>
            <a:ext cx="1828800" cy="1828800"/>
          </a:xfrm>
          <a:prstGeom prst="ellipse">
            <a:avLst/>
          </a:prstGeom>
          <a:ln>
            <a:noFill/>
          </a:ln>
          <a:effectLst>
            <a:softEdge rad="112500"/>
          </a:effectLst>
        </p:spPr>
      </p:pic>
    </p:spTree>
    <p:extLst>
      <p:ext uri="{BB962C8B-B14F-4D97-AF65-F5344CB8AC3E}">
        <p14:creationId xmlns:p14="http://schemas.microsoft.com/office/powerpoint/2010/main" val="2919725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457203" y="228600"/>
            <a:ext cx="8229599" cy="6400800"/>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76B228-579F-4ADB-B045-5A7A37D3D3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5:18 </a:t>
            </a:r>
          </a:p>
          <a:p>
            <a:pPr marL="0" indent="0" algn="just" eaLnBrk="1" hangingPunct="1">
              <a:buFont typeface="Wingdings" panose="05000000000000000000" pitchFamily="2" charset="2"/>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truly I say to you, until heaven and earth pass away, not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smallest letter or stroke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shall pass from the Law until all is accomplished.”</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048000"/>
            <a:ext cx="1828800" cy="1828800"/>
          </a:xfrm>
          <a:prstGeom prst="ellipse">
            <a:avLst/>
          </a:prstGeom>
          <a:ln>
            <a:noFill/>
          </a:ln>
          <a:effectLst>
            <a:softEdge rad="112500"/>
          </a:effectLst>
        </p:spPr>
      </p:pic>
    </p:spTree>
    <p:extLst>
      <p:ext uri="{BB962C8B-B14F-4D97-AF65-F5344CB8AC3E}">
        <p14:creationId xmlns:p14="http://schemas.microsoft.com/office/powerpoint/2010/main" val="32999530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828800" y="228600"/>
            <a:ext cx="5486400" cy="1143000"/>
          </a:xfrm>
        </p:spPr>
        <p:txBody>
          <a:bodyPr/>
          <a:lstStyle/>
          <a:p>
            <a:pPr algn="ctr"/>
            <a:r>
              <a:rPr lang="en-US" altLang="en-US" sz="3600" dirty="0">
                <a:latin typeface="Calibri" panose="020F0502020204030204" pitchFamily="34" charset="0"/>
                <a:cs typeface="Calibri" panose="020F0502020204030204" pitchFamily="34" charset="0"/>
              </a:rPr>
              <a:t>Answering Objections to the Physical Departure View</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0" y="1600200"/>
            <a:ext cx="9144000" cy="4495800"/>
          </a:xfrm>
        </p:spPr>
        <p:txBody>
          <a:bodyPr/>
          <a:lstStyle/>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Incongruence with verse 1</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a:t>
            </a:r>
          </a:p>
          <a:p>
            <a:pPr marL="457200" indent="-457200" algn="just">
              <a:spcBef>
                <a:spcPts val="0"/>
              </a:spcBef>
              <a:spcAft>
                <a:spcPts val="1800"/>
              </a:spcAft>
              <a:buSzPct val="100000"/>
              <a:buFont typeface="+mj-lt"/>
              <a:buAutoNum type="arabicPeriod"/>
              <a:defRPr/>
            </a:pPr>
            <a:r>
              <a:rPr lang="en-GB"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 </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17B4495-B6DA-44C2-BD2C-D0151C5B01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58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15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5B256B-F878-45B4-B773-00D7C45CF7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3077766"/>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we request you, brethren, with regard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coming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parousia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our Lord Jesus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gathering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790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2"/>
            <a:ext cx="91440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3531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85800" y="1726769"/>
            <a:ext cx="7772400" cy="2311831"/>
          </a:xfrm>
        </p:spPr>
        <p:txBody>
          <a:bodyPr/>
          <a:lstStyle/>
          <a:p>
            <a:pPr marL="0" indent="0" algn="just">
              <a:buNone/>
            </a:pPr>
            <a:r>
              <a:rPr lang="en-US" dirty="0">
                <a:effectLst>
                  <a:outerShdw blurRad="38100" dist="38100" dir="2700000" algn="tl">
                    <a:srgbClr val="000000">
                      <a:alpha val="43137"/>
                    </a:srgbClr>
                  </a:outerShdw>
                </a:effectLst>
              </a:rPr>
              <a:t>"Paul has just referred to the rapture as 'our gathering together unto him' (v. 1); why then should he now use this unlikely term to mean the same thing?”</a:t>
            </a:r>
          </a:p>
        </p:txBody>
      </p:sp>
      <p:sp>
        <p:nvSpPr>
          <p:cNvPr id="5" name="TextBox 4">
            <a:extLst>
              <a:ext uri="{FF2B5EF4-FFF2-40B4-BE49-F238E27FC236}">
                <a16:creationId xmlns:a16="http://schemas.microsoft.com/office/drawing/2014/main" id="{60899C66-1705-4189-A53C-515692D0BE2B}"/>
              </a:ext>
            </a:extLst>
          </p:cNvPr>
          <p:cNvSpPr txBox="1"/>
          <p:nvPr/>
        </p:nvSpPr>
        <p:spPr>
          <a:xfrm>
            <a:off x="2322248" y="232827"/>
            <a:ext cx="4499504"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 Edmond Hiebert</a:t>
            </a:r>
          </a:p>
          <a:p>
            <a:pPr algn="ctr"/>
            <a:r>
              <a:rPr lang="en-US" sz="1800" dirty="0">
                <a:effectLst>
                  <a:outerShdw blurRad="38100" dist="38100" dir="2700000" algn="tl">
                    <a:srgbClr val="000000">
                      <a:alpha val="43137"/>
                    </a:srgbClr>
                  </a:outerShdw>
                </a:effectLst>
                <a:latin typeface="Calibri" panose="020F0502020204030204" pitchFamily="34" charset="0"/>
              </a:rPr>
              <a:t>The Thessalonian Epistles. Chicago: Moody Press, 1971. Page 306</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82363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2E4743B-575C-44A9-9262-2A7E3CDDAD3F}"/>
              </a:ext>
            </a:extLst>
          </p:cNvPr>
          <p:cNvSpPr>
            <a:spLocks noGrp="1" noChangeArrowheads="1"/>
          </p:cNvSpPr>
          <p:nvPr>
            <p:ph type="title" idx="4294967295"/>
          </p:nvPr>
        </p:nvSpPr>
        <p:spPr>
          <a:xfrm>
            <a:off x="0" y="228603"/>
            <a:ext cx="9144000" cy="902855"/>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Various Rapture Terms</a:t>
            </a:r>
          </a:p>
        </p:txBody>
      </p:sp>
      <p:sp>
        <p:nvSpPr>
          <p:cNvPr id="13315" name="Rectangle 3">
            <a:extLst>
              <a:ext uri="{FF2B5EF4-FFF2-40B4-BE49-F238E27FC236}">
                <a16:creationId xmlns:a16="http://schemas.microsoft.com/office/drawing/2014/main" id="{F8A6D208-1DD9-42B6-A68A-62C440E3D5E3}"/>
              </a:ext>
            </a:extLst>
          </p:cNvPr>
          <p:cNvSpPr>
            <a:spLocks noGrp="1" noChangeArrowheads="1"/>
          </p:cNvSpPr>
          <p:nvPr>
            <p:ph type="body" idx="4294967295"/>
          </p:nvPr>
        </p:nvSpPr>
        <p:spPr>
          <a:xfrm>
            <a:off x="304800" y="1131457"/>
            <a:ext cx="5334000" cy="4964543"/>
          </a:xfrm>
        </p:spPr>
        <p:txBody>
          <a:bodyPr/>
          <a:lstStyle/>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parousia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2:1)</a:t>
            </a:r>
          </a:p>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episynagōgē</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2:1)</a:t>
            </a:r>
          </a:p>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apokalypsis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Cor. 1:7)</a:t>
            </a:r>
          </a:p>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epiphaneia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(Titus 2:13)</a:t>
            </a:r>
          </a:p>
          <a:p>
            <a:pPr marL="457189" indent="-457189" eaLnBrk="1" hangingPunct="1">
              <a:spcBef>
                <a:spcPts val="0"/>
              </a:spcBef>
              <a:spcAft>
                <a:spcPts val="1800"/>
              </a:spcAft>
              <a:defRPr/>
            </a:pP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rhyomai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Thess. 1:10)</a:t>
            </a:r>
          </a:p>
          <a:p>
            <a:pPr marL="457189" indent="-457189"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Thess. 4:17)</a:t>
            </a:r>
          </a:p>
          <a:p>
            <a:pPr marL="457189" indent="-457189" eaLnBrk="1" hangingPunct="1">
              <a:spcBef>
                <a:spcPts val="0"/>
              </a:spcBef>
              <a:spcAft>
                <a:spcPts val="1800"/>
              </a:spcAft>
              <a:defRPr/>
            </a:pP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2:3a)</a:t>
            </a:r>
          </a:p>
        </p:txBody>
      </p:sp>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7400" y="1371602"/>
            <a:ext cx="294392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096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828800" y="228600"/>
            <a:ext cx="5486400" cy="1143000"/>
          </a:xfrm>
        </p:spPr>
        <p:txBody>
          <a:bodyPr/>
          <a:lstStyle/>
          <a:p>
            <a:pPr algn="ctr"/>
            <a:r>
              <a:rPr lang="en-US" altLang="en-US" sz="3600" dirty="0">
                <a:latin typeface="Calibri" panose="020F0502020204030204" pitchFamily="34" charset="0"/>
                <a:cs typeface="Calibri" panose="020F0502020204030204" pitchFamily="34" charset="0"/>
              </a:rPr>
              <a:t>Answering Objections to the Physical Departure View</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0" y="1600200"/>
            <a:ext cx="9144000" cy="4495800"/>
          </a:xfrm>
        </p:spPr>
        <p:txBody>
          <a:bodyPr/>
          <a:lstStyle/>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Incongruence with verse 1?</a:t>
            </a:r>
          </a:p>
          <a:p>
            <a:pPr marL="457200" indent="-457200" algn="just">
              <a:spcBef>
                <a:spcPts val="0"/>
              </a:spcBef>
              <a:spcAft>
                <a:spcPts val="1800"/>
              </a:spcAft>
              <a:buSzPct val="100000"/>
              <a:buFont typeface="+mj-lt"/>
              <a:buAutoNum type="arabicPeriod"/>
              <a:defRPr/>
            </a:pPr>
            <a:r>
              <a:rPr lang="en-GB" b="1" u="sng" dirty="0">
                <a:solidFill>
                  <a:srgbClr val="FFFFCC"/>
                </a:solidFill>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r>
              <a:rPr lang="en-GB" b="1" dirty="0">
                <a:solidFill>
                  <a:srgbClr val="FFFFCC"/>
                </a:solidFill>
                <a:effectLst>
                  <a:outerShdw blurRad="38100" dist="38100" dir="2700000" algn="tl">
                    <a:srgbClr val="000000">
                      <a:alpha val="43137"/>
                    </a:srgbClr>
                  </a:outerShdw>
                </a:effectLst>
                <a:cs typeface="Calibri" panose="020F0502020204030204" pitchFamily="34" charset="0"/>
              </a:rPr>
              <a:t>!</a:t>
            </a:r>
            <a:r>
              <a:rPr lang="en-GB" b="1" u="sng" dirty="0">
                <a:solidFill>
                  <a:srgbClr val="FFFFCC"/>
                </a:solidFill>
                <a:effectLst>
                  <a:outerShdw blurRad="38100" dist="38100" dir="2700000" algn="tl">
                    <a:srgbClr val="000000">
                      <a:alpha val="43137"/>
                    </a:srgbClr>
                  </a:outerShdw>
                </a:effectLst>
                <a:cs typeface="Calibri" panose="020F0502020204030204" pitchFamily="34" charset="0"/>
              </a:rPr>
              <a:t> </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17B4495-B6DA-44C2-BD2C-D0151C5B01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58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3728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992A3B-5E0B-45C0-8329-24019EE8F4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8914" name="Rectangle 3"/>
          <p:cNvSpPr>
            <a:spLocks noChangeArrowheads="1"/>
          </p:cNvSpPr>
          <p:nvPr/>
        </p:nvSpPr>
        <p:spPr bwMode="auto">
          <a:xfrm>
            <a:off x="0" y="1"/>
            <a:ext cx="9144000"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shaken from your composure or be disturbed either by a spirit or a message or a letter as if from us,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8347" y="3216348"/>
            <a:ext cx="128731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2888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1866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0" y="1143000"/>
            <a:ext cx="9144000" cy="54864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971801"/>
            <a:ext cx="200995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1588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1866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0" y="1143000"/>
            <a:ext cx="9144000" cy="54864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971801"/>
            <a:ext cx="200995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569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28600"/>
            <a:ext cx="8229600" cy="640080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01866BA-D5D9-4D2F-A0A4-703FC9225D0C}"/>
              </a:ext>
            </a:extLst>
          </p:cNvPr>
          <p:cNvSpPr>
            <a:spLocks noGrp="1" noChangeArrowheads="1"/>
          </p:cNvSpPr>
          <p:nvPr>
            <p:ph type="title" idx="4294967295"/>
          </p:nvPr>
        </p:nvSpPr>
        <p:spPr>
          <a:xfrm>
            <a:off x="685800" y="2857500"/>
            <a:ext cx="7772400" cy="1143000"/>
          </a:xfrm>
        </p:spPr>
        <p:txBody>
          <a:bodyPr/>
          <a:lstStyle/>
          <a:p>
            <a:pPr algn="ctr"/>
            <a:r>
              <a:rPr lang="en-US" altLang="en-US" sz="6000">
                <a:latin typeface="Calibri" panose="020F0502020204030204" pitchFamily="34" charset="0"/>
              </a:rPr>
              <a:t>Conclusion</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14300" y="1066800"/>
            <a:ext cx="8915400" cy="4114800"/>
          </a:xfrm>
        </p:spPr>
        <p:txBody>
          <a:bodyPr/>
          <a:lstStyle/>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4819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14300" y="1066800"/>
            <a:ext cx="8915400" cy="4267200"/>
          </a:xfrm>
        </p:spPr>
        <p:txBody>
          <a:bodyPr/>
          <a:lstStyle/>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Extended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Immediate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4529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0FD6F-3414-4D6C-9CEB-885E4A5D3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664" y="228324"/>
            <a:ext cx="8126672" cy="6401355"/>
          </a:xfrm>
          <a:prstGeom prst="rect">
            <a:avLst/>
          </a:prstGeom>
        </p:spPr>
      </p:pic>
    </p:spTree>
    <p:extLst>
      <p:ext uri="{BB962C8B-B14F-4D97-AF65-F5344CB8AC3E}">
        <p14:creationId xmlns:p14="http://schemas.microsoft.com/office/powerpoint/2010/main" val="6095260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sp>
        <p:nvSpPr>
          <p:cNvPr id="4" name="Slide Number Placeholder 1">
            <a:extLst>
              <a:ext uri="{FF2B5EF4-FFF2-40B4-BE49-F238E27FC236}">
                <a16:creationId xmlns:a16="http://schemas.microsoft.com/office/drawing/2014/main" id="{C046709C-6CAE-410A-9372-319CF774EB2C}"/>
              </a:ext>
            </a:extLst>
          </p:cNvPr>
          <p:cNvSpPr txBox="1">
            <a:spLocks/>
          </p:cNvSpPr>
          <p:nvPr/>
        </p:nvSpPr>
        <p:spPr>
          <a:xfrm>
            <a:off x="8229600" y="6248400"/>
            <a:ext cx="6858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144</a:t>
            </a:fld>
            <a:endParaRPr lang="en-US" altLang="en-US" sz="1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spTree>
    <p:extLst>
      <p:ext uri="{BB962C8B-B14F-4D97-AF65-F5344CB8AC3E}">
        <p14:creationId xmlns:p14="http://schemas.microsoft.com/office/powerpoint/2010/main" val="21388265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13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0" y="1143001"/>
            <a:ext cx="9144000" cy="5276851"/>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Destruction of lawless one’s followers (2:10-12)</a:t>
            </a:r>
          </a:p>
        </p:txBody>
      </p:sp>
      <p:sp>
        <p:nvSpPr>
          <p:cNvPr id="7" name="Rectangle 2">
            <a:extLst>
              <a:ext uri="{FF2B5EF4-FFF2-40B4-BE49-F238E27FC236}">
                <a16:creationId xmlns:a16="http://schemas.microsoft.com/office/drawing/2014/main" id="{2FBF51E9-F2FA-4E47-A4C6-25C0E0303D7B}"/>
              </a:ext>
            </a:extLst>
          </p:cNvPr>
          <p:cNvSpPr>
            <a:spLocks noGrp="1" noChangeArrowheads="1"/>
          </p:cNvSpPr>
          <p:nvPr>
            <p:ph type="title"/>
          </p:nvPr>
        </p:nvSpPr>
        <p:spPr>
          <a:xfrm>
            <a:off x="1866900" y="228601"/>
            <a:ext cx="5410200" cy="923925"/>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pic>
        <p:nvPicPr>
          <p:cNvPr id="5" name="Picture 5" descr="http://beginningandend.com/wp-content/uploads/2013/03/2-Thesslaonians-Is-The-Antichrist-Revealed-Before-or-After-The-Rapture-e1363686381895.jpg">
            <a:extLst>
              <a:ext uri="{FF2B5EF4-FFF2-40B4-BE49-F238E27FC236}">
                <a16:creationId xmlns:a16="http://schemas.microsoft.com/office/drawing/2014/main" id="{CACE8048-90F7-48E1-966C-5F35BB02EC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971801"/>
            <a:ext cx="200995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474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0" y="1143001"/>
            <a:ext cx="9144000" cy="5276851"/>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Destruction of lawless one’s followers (2:10-12)</a:t>
            </a:r>
          </a:p>
        </p:txBody>
      </p:sp>
      <p:sp>
        <p:nvSpPr>
          <p:cNvPr id="7" name="Rectangle 2">
            <a:extLst>
              <a:ext uri="{FF2B5EF4-FFF2-40B4-BE49-F238E27FC236}">
                <a16:creationId xmlns:a16="http://schemas.microsoft.com/office/drawing/2014/main" id="{2FBF51E9-F2FA-4E47-A4C6-25C0E0303D7B}"/>
              </a:ext>
            </a:extLst>
          </p:cNvPr>
          <p:cNvSpPr>
            <a:spLocks noGrp="1" noChangeArrowheads="1"/>
          </p:cNvSpPr>
          <p:nvPr>
            <p:ph type="title"/>
          </p:nvPr>
        </p:nvSpPr>
        <p:spPr>
          <a:xfrm>
            <a:off x="1866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pic>
        <p:nvPicPr>
          <p:cNvPr id="5" name="Picture 5" descr="http://beginningandend.com/wp-content/uploads/2013/03/2-Thesslaonians-Is-The-Antichrist-Revealed-Before-or-After-The-Rapture-e1363686381895.jpg">
            <a:extLst>
              <a:ext uri="{FF2B5EF4-FFF2-40B4-BE49-F238E27FC236}">
                <a16:creationId xmlns:a16="http://schemas.microsoft.com/office/drawing/2014/main" id="{7A030927-69AF-4527-9B72-D128D246CC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971801"/>
            <a:ext cx="200995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537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2514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381000" y="1108076"/>
            <a:ext cx="8382000" cy="2701924"/>
          </a:xfrm>
        </p:spPr>
        <p:txBody>
          <a:bodyPr/>
          <a:lstStyle/>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2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2514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381000" y="1108076"/>
            <a:ext cx="8382000" cy="2701924"/>
          </a:xfrm>
        </p:spPr>
        <p:txBody>
          <a:bodyPr/>
          <a:lstStyle/>
          <a:p>
            <a:pPr marL="457189" indent="-457189" eaLnBrk="1" hangingPunct="1">
              <a:spcBef>
                <a:spcPts val="0"/>
              </a:spcBef>
              <a:spcAft>
                <a:spcPts val="2400"/>
              </a:spcAft>
              <a:defRPr/>
            </a:pPr>
            <a:r>
              <a:rPr lang="en-US" b="1" u="sng" dirty="0">
                <a:solidFill>
                  <a:srgbClr val="FFFFCC"/>
                </a:solidFill>
                <a:latin typeface="Calibri" panose="020F0502020204030204" pitchFamily="34" charset="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2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768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2514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381000" y="1108076"/>
            <a:ext cx="8382000" cy="2701924"/>
          </a:xfrm>
        </p:spPr>
        <p:txBody>
          <a:bodyPr/>
          <a:lstStyle/>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b="1" u="sng" dirty="0">
                <a:solidFill>
                  <a:srgbClr val="FFFFCC"/>
                </a:solidFill>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2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58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9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F7C0842-02FF-486E-B1D4-24799C13A948}"/>
              </a:ext>
            </a:extLst>
          </p:cNvPr>
          <p:cNvSpPr>
            <a:spLocks noGrp="1" noChangeArrowheads="1"/>
          </p:cNvSpPr>
          <p:nvPr>
            <p:ph type="title"/>
          </p:nvPr>
        </p:nvSpPr>
        <p:spPr>
          <a:xfrm>
            <a:off x="1237192" y="228600"/>
            <a:ext cx="6669616" cy="13716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a:extLst>
              <a:ext uri="{FF2B5EF4-FFF2-40B4-BE49-F238E27FC236}">
                <a16:creationId xmlns:a16="http://schemas.microsoft.com/office/drawing/2014/main" id="{AA4A36BA-99AF-44B8-803C-E29B4CE773D1}"/>
              </a:ext>
            </a:extLst>
          </p:cNvPr>
          <p:cNvSpPr>
            <a:spLocks noGrp="1" noChangeArrowheads="1"/>
          </p:cNvSpPr>
          <p:nvPr>
            <p:ph type="body" idx="1"/>
          </p:nvPr>
        </p:nvSpPr>
        <p:spPr>
          <a:xfrm>
            <a:off x="1237192" y="1828802"/>
            <a:ext cx="6669616" cy="4232275"/>
          </a:xfrm>
        </p:spPr>
        <p:txBody>
          <a:bodyPr/>
          <a:lstStyle/>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Pre-tribulation rapture theory</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Mid-tribulation rapture theory</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Post-tribulation rapture theory</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Pre-wrath rapture theory</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Partial rapture theory</a:t>
            </a:r>
          </a:p>
          <a:p>
            <a:pPr eaLnBrk="1" hangingPunct="1">
              <a:defRPr/>
            </a:pPr>
            <a:endParaRPr 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0FD6F-3414-4D6C-9CEB-885E4A5D3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664" y="228324"/>
            <a:ext cx="8126672" cy="64013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2514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381000" y="1108076"/>
            <a:ext cx="8382000" cy="2701924"/>
          </a:xfrm>
        </p:spPr>
        <p:txBody>
          <a:bodyPr/>
          <a:lstStyle/>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b="1" u="sng" dirty="0">
                <a:solidFill>
                  <a:srgbClr val="FFFFCC"/>
                </a:solidFill>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2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37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237A02-4506-4DEA-850E-782E256D1E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2"/>
            <a:ext cx="91440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80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0" y="1143001"/>
            <a:ext cx="9144000" cy="5276851"/>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Destruction of lawless one’s followers (2:10-12)</a:t>
            </a:r>
          </a:p>
        </p:txBody>
      </p:sp>
      <p:sp>
        <p:nvSpPr>
          <p:cNvPr id="7" name="Rectangle 2">
            <a:extLst>
              <a:ext uri="{FF2B5EF4-FFF2-40B4-BE49-F238E27FC236}">
                <a16:creationId xmlns:a16="http://schemas.microsoft.com/office/drawing/2014/main" id="{2FBF51E9-F2FA-4E47-A4C6-25C0E0303D7B}"/>
              </a:ext>
            </a:extLst>
          </p:cNvPr>
          <p:cNvSpPr>
            <a:spLocks noGrp="1" noChangeArrowheads="1"/>
          </p:cNvSpPr>
          <p:nvPr>
            <p:ph type="title"/>
          </p:nvPr>
        </p:nvSpPr>
        <p:spPr>
          <a:xfrm>
            <a:off x="1866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pic>
        <p:nvPicPr>
          <p:cNvPr id="5" name="Picture 5" descr="http://beginningandend.com/wp-content/uploads/2013/03/2-Thesslaonians-Is-The-Antichrist-Revealed-Before-or-After-The-Rapture-e1363686381895.jpg">
            <a:extLst>
              <a:ext uri="{FF2B5EF4-FFF2-40B4-BE49-F238E27FC236}">
                <a16:creationId xmlns:a16="http://schemas.microsoft.com/office/drawing/2014/main" id="{7A030927-69AF-4527-9B72-D128D246CC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971801"/>
            <a:ext cx="200995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1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0FD6F-3414-4D6C-9CEB-885E4A5D3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664" y="228324"/>
            <a:ext cx="8126672" cy="6401355"/>
          </a:xfrm>
          <a:prstGeom prst="rect">
            <a:avLst/>
          </a:prstGeom>
        </p:spPr>
      </p:pic>
    </p:spTree>
    <p:extLst>
      <p:ext uri="{BB962C8B-B14F-4D97-AF65-F5344CB8AC3E}">
        <p14:creationId xmlns:p14="http://schemas.microsoft.com/office/powerpoint/2010/main" val="3055569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000"/>
            <a:ext cx="9144000" cy="4876800"/>
          </a:xfrm>
        </p:spPr>
        <p:txBody>
          <a:bodyPr/>
          <a:lstStyle/>
          <a:p>
            <a:pPr marL="0" indent="0" algn="just">
              <a:buNone/>
              <a:defRPr/>
            </a:pPr>
            <a:r>
              <a:rPr lang="en-US" i="1" dirty="0">
                <a:latin typeface="Calibri" panose="020F0502020204030204" pitchFamily="34" charset="0"/>
                <a:cs typeface="Calibri" panose="020F0502020204030204" pitchFamily="34" charset="0"/>
              </a:rPr>
              <a:t>“</a:t>
            </a:r>
            <a:r>
              <a:rPr lang="en-US" dirty="0">
                <a:effectLst/>
                <a:latin typeface="Calibri" panose="020F0502020204030204" pitchFamily="34" charset="0"/>
                <a:cs typeface="Calibri" panose="020F0502020204030204" pitchFamily="34" charset="0"/>
              </a:rPr>
              <a:t>Since the word </a:t>
            </a:r>
            <a:r>
              <a:rPr lang="en-US" i="1" dirty="0" err="1">
                <a:effectLst/>
                <a:latin typeface="Calibri" panose="020F0502020204030204" pitchFamily="34" charset="0"/>
                <a:cs typeface="Calibri" panose="020F0502020204030204" pitchFamily="34" charset="0"/>
              </a:rPr>
              <a:t>apostasia</a:t>
            </a:r>
            <a:r>
              <a:rPr lang="en-US" dirty="0">
                <a:effectLst/>
                <a:latin typeface="Calibri" panose="020F0502020204030204" pitchFamily="34" charset="0"/>
                <a:cs typeface="Calibri" panose="020F0502020204030204" pitchFamily="34" charset="0"/>
              </a:rPr>
              <a:t> means ‘departure,’ some have understood the term ‘the apostasy’ to be the physical departure of the church itself—that is, the Rapture, since the Rapture will be a physical departure of believers from the earth. If this view were correct, it would definitely place the Rapture before the Tribulation, which would be a </a:t>
            </a:r>
            <a:r>
              <a:rPr lang="en-US" b="1" u="sng" dirty="0">
                <a:solidFill>
                  <a:srgbClr val="FFFFCC"/>
                </a:solidFill>
                <a:effectLst/>
                <a:latin typeface="Calibri" panose="020F0502020204030204" pitchFamily="34" charset="0"/>
                <a:cs typeface="Calibri" panose="020F0502020204030204" pitchFamily="34" charset="0"/>
              </a:rPr>
              <a:t>slam dunk</a:t>
            </a:r>
            <a:r>
              <a:rPr lang="en-US" dirty="0">
                <a:effectLst/>
                <a:latin typeface="Calibri" panose="020F0502020204030204" pitchFamily="34" charset="0"/>
                <a:cs typeface="Calibri" panose="020F0502020204030204" pitchFamily="34" charset="0"/>
              </a:rPr>
              <a:t> for the pre-Tribulation Rapture position</a:t>
            </a:r>
            <a:r>
              <a:rPr lang="en-US" i="1" dirty="0">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88310CC8-5CF2-409F-AE97-0E28EB84DBB0}"/>
              </a:ext>
            </a:extLst>
          </p:cNvPr>
          <p:cNvSpPr txBox="1"/>
          <p:nvPr/>
        </p:nvSpPr>
        <p:spPr>
          <a:xfrm>
            <a:off x="2053828" y="228600"/>
            <a:ext cx="5036344" cy="1031051"/>
          </a:xfrm>
          <a:prstGeom prst="rect">
            <a:avLst/>
          </a:prstGeom>
          <a:noFill/>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Hitchcock</a:t>
            </a:r>
          </a:p>
          <a:p>
            <a:pPr algn="ctr"/>
            <a:r>
              <a:rPr lang="en-US" sz="2000" i="1" dirty="0">
                <a:latin typeface="Calibri" panose="020F0502020204030204" pitchFamily="34" charset="0"/>
                <a:cs typeface="Calibri" panose="020F0502020204030204" pitchFamily="34" charset="0"/>
              </a:rPr>
              <a:t>The Coming Apostasy</a:t>
            </a:r>
            <a:r>
              <a:rPr lang="en-US" sz="2000" dirty="0">
                <a:latin typeface="Calibri" panose="020F0502020204030204" pitchFamily="34" charset="0"/>
                <a:cs typeface="Calibri" panose="020F0502020204030204" pitchFamily="34" charset="0"/>
              </a:rPr>
              <a:t>, Kindle Edition, Loc. 2367</a:t>
            </a:r>
          </a:p>
        </p:txBody>
      </p:sp>
      <p:pic>
        <p:nvPicPr>
          <p:cNvPr id="4" name="Picture 3">
            <a:extLst>
              <a:ext uri="{FF2B5EF4-FFF2-40B4-BE49-F238E27FC236}">
                <a16:creationId xmlns:a16="http://schemas.microsoft.com/office/drawing/2014/main" id="{90903417-3C10-419F-90E6-71267BD014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77" y="76200"/>
            <a:ext cx="825023"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3054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14300" y="1066800"/>
            <a:ext cx="8915400" cy="4114800"/>
          </a:xfrm>
        </p:spPr>
        <p:txBody>
          <a:bodyPr/>
          <a:lstStyle/>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14300" y="1066800"/>
            <a:ext cx="8915400" cy="4267200"/>
          </a:xfrm>
        </p:spPr>
        <p:txBody>
          <a:bodyPr/>
          <a:lstStyle/>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Extended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Immediate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5189C43-28B2-40ED-A635-B3C9515024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6262" y="228600"/>
            <a:ext cx="427147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3007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617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14300" y="1066800"/>
            <a:ext cx="8915400" cy="4114800"/>
          </a:xfrm>
        </p:spPr>
        <p:txBody>
          <a:bodyPr/>
          <a:lstStyle/>
          <a:p>
            <a:pPr marL="687388" indent="-687388">
              <a:spcBef>
                <a:spcPts val="0"/>
              </a:spcBef>
              <a:spcAft>
                <a:spcPts val="2400"/>
              </a:spcAft>
              <a:buSzPct val="100000"/>
              <a:buFont typeface="Wingdings" panose="05000000000000000000"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574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EF7E8-AECF-468C-8527-37122A6624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 name="Rectangle 3"/>
          <p:cNvSpPr>
            <a:spLocks noGrp="1" noChangeArrowheads="1"/>
          </p:cNvSpPr>
          <p:nvPr>
            <p:ph sz="half" idx="2"/>
          </p:nvPr>
        </p:nvSpPr>
        <p:spPr>
          <a:xfrm>
            <a:off x="0" y="0"/>
            <a:ext cx="9144000" cy="4171950"/>
          </a:xfrm>
          <a:noFill/>
          <a:ln w="28575">
            <a:noFill/>
          </a:ln>
        </p:spPr>
        <p:txBody>
          <a:bodyPr/>
          <a:lstStyle/>
          <a:p>
            <a:pPr marL="0" indent="0" algn="ctr" eaLnBrk="1" hangingPunct="1">
              <a:spcBef>
                <a:spcPts val="0"/>
              </a:spcBef>
              <a:spcAft>
                <a:spcPts val="1200"/>
              </a:spcAft>
              <a:buNone/>
              <a:defRPr/>
            </a:pPr>
            <a:r>
              <a:rPr lang="en-US" sz="4000" dirty="0">
                <a:solidFill>
                  <a:srgbClr val="00FFFF"/>
                </a:solidFill>
                <a:ea typeface="+mj-ea"/>
                <a:cs typeface="+mj-cs"/>
              </a:rPr>
              <a:t>Acts 20:29-31</a:t>
            </a:r>
          </a:p>
          <a:p>
            <a:pPr marL="0" indent="0" algn="just" eaLnBrk="1" hangingPunct="1">
              <a:spcBef>
                <a:spcPts val="0"/>
              </a:spcBef>
              <a:buNone/>
              <a:defRPr/>
            </a:pPr>
            <a:r>
              <a:rPr lang="en-US" sz="3200" dirty="0">
                <a:effectLst>
                  <a:outerShdw blurRad="38100" dist="38100" dir="2700000" algn="tl">
                    <a:srgbClr val="000000">
                      <a:alpha val="43137"/>
                    </a:srgbClr>
                  </a:outerShdw>
                </a:effectLst>
              </a:rPr>
              <a:t>“For I know this, that after my departure savage wolves </a:t>
            </a:r>
            <a:r>
              <a:rPr lang="en-US" sz="3200" b="1" i="1" u="sng" dirty="0">
                <a:solidFill>
                  <a:srgbClr val="FFFFCC"/>
                </a:solidFill>
                <a:effectLst>
                  <a:outerShdw blurRad="38100" dist="38100" dir="2700000" algn="tl">
                    <a:srgbClr val="000000">
                      <a:alpha val="43137"/>
                    </a:srgbClr>
                  </a:outerShdw>
                </a:effectLst>
              </a:rPr>
              <a:t>will come in among you</a:t>
            </a:r>
            <a:r>
              <a:rPr lang="en-US" sz="3200" dirty="0">
                <a:effectLst>
                  <a:outerShdw blurRad="38100" dist="38100" dir="2700000" algn="tl">
                    <a:srgbClr val="000000">
                      <a:alpha val="43137"/>
                    </a:srgbClr>
                  </a:outerShdw>
                </a:effectLst>
              </a:rPr>
              <a:t>, not sparing the flock.”Also </a:t>
            </a:r>
            <a:r>
              <a:rPr lang="en-US" sz="3200" b="1" i="1" u="sng" dirty="0">
                <a:solidFill>
                  <a:srgbClr val="FFFFCC"/>
                </a:solidFill>
                <a:effectLst>
                  <a:outerShdw blurRad="38100" dist="38100" dir="2700000" algn="tl">
                    <a:srgbClr val="000000">
                      <a:alpha val="43137"/>
                    </a:srgbClr>
                  </a:outerShdw>
                </a:effectLst>
              </a:rPr>
              <a:t>from among yourselves</a:t>
            </a:r>
            <a:r>
              <a:rPr lang="en-US" sz="3200" b="1" i="1"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men will rise up, speaking perverse things, to draw away the disciples after themselves. Therefore be on the alert, remembering that night and day for a period of three years I did not cease to admonish each one with tears.” (Italics added). </a:t>
            </a:r>
          </a:p>
        </p:txBody>
      </p:sp>
    </p:spTree>
    <p:extLst>
      <p:ext uri="{BB962C8B-B14F-4D97-AF65-F5344CB8AC3E}">
        <p14:creationId xmlns:p14="http://schemas.microsoft.com/office/powerpoint/2010/main" val="611558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AF7597-A407-418F-9A31-AD62E30481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7"/>
          </a:xfrm>
          <a:prstGeom prst="rect">
            <a:avLst/>
          </a:prstGeom>
        </p:spPr>
      </p:pic>
      <p:sp>
        <p:nvSpPr>
          <p:cNvPr id="21507" name="Rectangle 3"/>
          <p:cNvSpPr>
            <a:spLocks noGrp="1" noChangeArrowheads="1"/>
          </p:cNvSpPr>
          <p:nvPr>
            <p:ph type="body" idx="1"/>
          </p:nvPr>
        </p:nvSpPr>
        <p:spPr>
          <a:xfrm>
            <a:off x="0" y="0"/>
            <a:ext cx="9144000" cy="3048000"/>
          </a:xfrm>
        </p:spPr>
        <p:txBody>
          <a:bodyPr/>
          <a:lstStyle/>
          <a:p>
            <a:pPr marL="0" indent="0" algn="ctr" eaLnBrk="1" hangingPunct="1">
              <a:spcBef>
                <a:spcPts val="0"/>
              </a:spcBef>
              <a:spcAft>
                <a:spcPts val="1200"/>
              </a:spcAft>
              <a:buNone/>
              <a:defRPr/>
            </a:pPr>
            <a:r>
              <a:rPr lang="en-US" sz="4000" dirty="0">
                <a:solidFill>
                  <a:srgbClr val="00FFFF"/>
                </a:solidFill>
                <a:ea typeface="+mj-ea"/>
                <a:cs typeface="+mj-cs"/>
              </a:rPr>
              <a:t>Acts 19:10</a:t>
            </a:r>
          </a:p>
          <a:p>
            <a:pPr marL="0" indent="0" algn="just" eaLnBrk="1" hangingPunct="1">
              <a:spcBef>
                <a:spcPts val="0"/>
              </a:spcBef>
              <a:buNone/>
            </a:pPr>
            <a:r>
              <a:rPr lang="en-US" sz="3600" dirty="0"/>
              <a:t>“This took place for two years, so that </a:t>
            </a:r>
            <a:r>
              <a:rPr lang="en-US" sz="3600" b="1" u="sng" dirty="0">
                <a:solidFill>
                  <a:srgbClr val="FFFFCC"/>
                </a:solidFill>
              </a:rPr>
              <a:t>all who lived in Asia heard the word of the Lord</a:t>
            </a:r>
            <a:r>
              <a:rPr lang="en-US" sz="3600" dirty="0"/>
              <a:t>, both Jews and Greeks.”</a:t>
            </a:r>
          </a:p>
        </p:txBody>
      </p:sp>
      <p:pic>
        <p:nvPicPr>
          <p:cNvPr id="7" name="Picture 8">
            <a:extLst>
              <a:ext uri="{FF2B5EF4-FFF2-40B4-BE49-F238E27FC236}">
                <a16:creationId xmlns:a16="http://schemas.microsoft.com/office/drawing/2014/main" id="{711FE21F-338E-4339-B63B-5B872A8D15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352802"/>
            <a:ext cx="2895600" cy="1479551"/>
          </a:xfrm>
          <a:prstGeom prst="rect">
            <a:avLst/>
          </a:prstGeom>
          <a:noFill/>
          <a:ln w="9525">
            <a:noFill/>
            <a:miter lim="800000"/>
            <a:headEnd/>
            <a:tailEnd/>
          </a:ln>
        </p:spPr>
      </p:pic>
    </p:spTree>
    <p:extLst>
      <p:ext uri="{BB962C8B-B14F-4D97-AF65-F5344CB8AC3E}">
        <p14:creationId xmlns:p14="http://schemas.microsoft.com/office/powerpoint/2010/main" val="4195871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1FC74-C862-4E47-B213-70527A802F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7"/>
          </a:xfrm>
          <a:prstGeom prst="rect">
            <a:avLst/>
          </a:prstGeom>
        </p:spPr>
      </p:pic>
      <p:sp>
        <p:nvSpPr>
          <p:cNvPr id="21507" name="Rectangle 3"/>
          <p:cNvSpPr>
            <a:spLocks noGrp="1" noChangeArrowheads="1"/>
          </p:cNvSpPr>
          <p:nvPr>
            <p:ph type="body" idx="1"/>
          </p:nvPr>
        </p:nvSpPr>
        <p:spPr>
          <a:xfrm>
            <a:off x="0" y="0"/>
            <a:ext cx="9144000" cy="3048000"/>
          </a:xfrm>
        </p:spPr>
        <p:txBody>
          <a:bodyPr/>
          <a:lstStyle/>
          <a:p>
            <a:pPr marL="0" indent="0" algn="ctr" eaLnBrk="1" hangingPunct="1">
              <a:spcBef>
                <a:spcPts val="0"/>
              </a:spcBef>
              <a:spcAft>
                <a:spcPts val="1200"/>
              </a:spcAft>
              <a:buNone/>
              <a:defRPr/>
            </a:pPr>
            <a:r>
              <a:rPr lang="en-US" sz="4000" dirty="0">
                <a:solidFill>
                  <a:srgbClr val="00FFFF"/>
                </a:solidFill>
                <a:ea typeface="+mj-ea"/>
                <a:cs typeface="+mj-cs"/>
              </a:rPr>
              <a:t>2 Timothy 1:15 </a:t>
            </a:r>
          </a:p>
          <a:p>
            <a:pPr marL="0" indent="0" algn="just" eaLnBrk="1" hangingPunct="1">
              <a:spcBef>
                <a:spcPts val="0"/>
              </a:spcBef>
              <a:buNone/>
            </a:pPr>
            <a:r>
              <a:rPr lang="en-US" sz="3600" dirty="0"/>
              <a:t>“You are aware of the fact that </a:t>
            </a:r>
            <a:r>
              <a:rPr lang="en-US" sz="3600" b="1" u="sng" dirty="0">
                <a:solidFill>
                  <a:srgbClr val="FFFFCC"/>
                </a:solidFill>
              </a:rPr>
              <a:t>all who are in Asia turned away from me,</a:t>
            </a:r>
            <a:r>
              <a:rPr lang="en-US" sz="3600" dirty="0"/>
              <a:t> among whom are </a:t>
            </a:r>
            <a:r>
              <a:rPr lang="en-US" sz="3600" dirty="0" err="1"/>
              <a:t>Phygelus</a:t>
            </a:r>
            <a:r>
              <a:rPr lang="en-US" sz="3600" dirty="0"/>
              <a:t> and Hermogenes.”</a:t>
            </a:r>
          </a:p>
        </p:txBody>
      </p:sp>
      <p:pic>
        <p:nvPicPr>
          <p:cNvPr id="6" name="Picture 8">
            <a:extLst>
              <a:ext uri="{FF2B5EF4-FFF2-40B4-BE49-F238E27FC236}">
                <a16:creationId xmlns:a16="http://schemas.microsoft.com/office/drawing/2014/main" id="{4A8C71A9-89A9-4038-B0BB-0484D6DCBA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352802"/>
            <a:ext cx="2895600" cy="1479551"/>
          </a:xfrm>
          <a:prstGeom prst="rect">
            <a:avLst/>
          </a:prstGeom>
          <a:noFill/>
          <a:ln w="9525">
            <a:noFill/>
            <a:miter lim="800000"/>
            <a:headEnd/>
            <a:tailEnd/>
          </a:ln>
        </p:spPr>
      </p:pic>
    </p:spTree>
    <p:extLst>
      <p:ext uri="{BB962C8B-B14F-4D97-AF65-F5344CB8AC3E}">
        <p14:creationId xmlns:p14="http://schemas.microsoft.com/office/powerpoint/2010/main" val="1883096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600200" y="1143000"/>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838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2" name="Oval 7">
            <a:extLst>
              <a:ext uri="{FF2B5EF4-FFF2-40B4-BE49-F238E27FC236}">
                <a16:creationId xmlns:a16="http://schemas.microsoft.com/office/drawing/2014/main" id="{2304E4F4-2AA4-48A8-B572-0DF6700D8414}"/>
              </a:ext>
            </a:extLst>
          </p:cNvPr>
          <p:cNvSpPr>
            <a:spLocks noChangeArrowheads="1"/>
          </p:cNvSpPr>
          <p:nvPr/>
        </p:nvSpPr>
        <p:spPr bwMode="auto">
          <a:xfrm>
            <a:off x="3057041" y="4114800"/>
            <a:ext cx="1133959" cy="8001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56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C7F3B-80C8-4BEF-962C-D77F2E3409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0" y="0"/>
            <a:ext cx="9144000" cy="3810000"/>
          </a:xfrm>
        </p:spPr>
        <p:txBody>
          <a:bodyPr/>
          <a:lstStyle/>
          <a:p>
            <a:pPr marL="0" indent="0" algn="ctr" eaLnBrk="1" hangingPunct="1">
              <a:spcBef>
                <a:spcPts val="0"/>
              </a:spcBef>
              <a:spcAft>
                <a:spcPts val="0"/>
              </a:spcAft>
              <a:buNone/>
              <a:defRPr/>
            </a:pPr>
            <a:r>
              <a:rPr lang="en-US" sz="4000" dirty="0">
                <a:solidFill>
                  <a:srgbClr val="00FFFF"/>
                </a:solidFill>
                <a:ea typeface="+mj-ea"/>
                <a:cs typeface="+mj-cs"/>
              </a:rPr>
              <a:t>Rev 2:4-5</a:t>
            </a:r>
          </a:p>
          <a:p>
            <a:pPr marL="0" indent="0" algn="ctr" eaLnBrk="1" hangingPunct="1">
              <a:spcBef>
                <a:spcPts val="0"/>
              </a:spcBef>
              <a:spcAft>
                <a:spcPts val="600"/>
              </a:spcAft>
              <a:buNone/>
              <a:defRPr/>
            </a:pPr>
            <a:r>
              <a:rPr lang="en-US" sz="3600" dirty="0">
                <a:solidFill>
                  <a:srgbClr val="00FFFF"/>
                </a:solidFill>
                <a:ea typeface="+mj-ea"/>
                <a:cs typeface="+mj-cs"/>
              </a:rPr>
              <a:t>Apostasy</a:t>
            </a:r>
          </a:p>
          <a:p>
            <a:pPr marL="0" indent="0" algn="just">
              <a:spcBef>
                <a:spcPts val="0"/>
              </a:spcBef>
              <a:spcAft>
                <a:spcPts val="0"/>
              </a:spcAft>
              <a:buNone/>
              <a:defRPr/>
            </a:pPr>
            <a:r>
              <a:rPr lang="en-US" altLang="en-US" sz="3000" dirty="0">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cs typeface="Calibri" panose="020F0502020204030204" pitchFamily="34" charset="0"/>
              </a:rPr>
              <a:t>4</a:t>
            </a:r>
            <a:r>
              <a:rPr lang="en-US" sz="3000" dirty="0">
                <a:effectLst>
                  <a:outerShdw blurRad="38100" dist="38100" dir="2700000" algn="tl">
                    <a:srgbClr val="000000">
                      <a:alpha val="43137"/>
                    </a:srgbClr>
                  </a:outerShdw>
                </a:effectLst>
              </a:rPr>
              <a:t> But I have this against you, that </a:t>
            </a:r>
            <a:r>
              <a:rPr lang="en-US" sz="3000" b="1" u="sng" dirty="0">
                <a:solidFill>
                  <a:srgbClr val="FFFFCC"/>
                </a:solidFill>
                <a:effectLst>
                  <a:outerShdw blurRad="38100" dist="38100" dir="2700000" algn="tl">
                    <a:srgbClr val="000000">
                      <a:alpha val="43137"/>
                    </a:srgbClr>
                  </a:outerShdw>
                </a:effectLst>
                <a:cs typeface="Calibri" pitchFamily="34" charset="0"/>
              </a:rPr>
              <a:t>you have left your first love</a:t>
            </a:r>
            <a:r>
              <a:rPr lang="en-US" sz="3000"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altLang="en-US" sz="3000" dirty="0">
                <a:effectLst>
                  <a:outerShdw blurRad="38100" dist="38100" dir="2700000" algn="tl">
                    <a:srgbClr val="000000">
                      <a:alpha val="43137"/>
                    </a:srgbClr>
                  </a:outerShdw>
                </a:effectLst>
              </a:rPr>
              <a:t>Therefore </a:t>
            </a:r>
            <a:r>
              <a:rPr lang="en-US" altLang="en-US" sz="3000" b="1" u="sng" dirty="0">
                <a:solidFill>
                  <a:srgbClr val="FFFFCC"/>
                </a:solidFill>
                <a:effectLst>
                  <a:outerShdw blurRad="38100" dist="38100" dir="2700000" algn="tl">
                    <a:srgbClr val="000000">
                      <a:alpha val="43137"/>
                    </a:srgbClr>
                  </a:outerShdw>
                </a:effectLst>
                <a:cs typeface="Calibri" pitchFamily="34" charset="0"/>
              </a:rPr>
              <a:t>remember from where you have fallen</a:t>
            </a:r>
            <a:r>
              <a:rPr lang="en-US" altLang="en-US" sz="3000" dirty="0">
                <a:effectLst>
                  <a:outerShdw blurRad="38100" dist="38100" dir="2700000" algn="tl">
                    <a:srgbClr val="000000">
                      <a:alpha val="43137"/>
                    </a:srgbClr>
                  </a:outerShdw>
                </a:effectLst>
                <a:cs typeface="Calibri" pitchFamily="34" charset="0"/>
              </a:rPr>
              <a:t>, and </a:t>
            </a:r>
            <a:r>
              <a:rPr lang="en-US" altLang="en-US" sz="3000" dirty="0">
                <a:effectLst>
                  <a:outerShdw blurRad="38100" dist="38100" dir="2700000" algn="tl">
                    <a:srgbClr val="000000">
                      <a:alpha val="43137"/>
                    </a:srgbClr>
                  </a:outerShdw>
                </a:effectLst>
                <a:latin typeface="Calibri" panose="020F0502020204030204" pitchFamily="34" charset="0"/>
              </a:rPr>
              <a:t>repent and do the deeds you did at first; or else I am coming to you and will remove your lampstand out of its place—unless you repent.”</a:t>
            </a:r>
            <a:endParaRPr lang="en-US" sz="30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a:extLst>
              <a:ext uri="{FF2B5EF4-FFF2-40B4-BE49-F238E27FC236}">
                <a16:creationId xmlns:a16="http://schemas.microsoft.com/office/drawing/2014/main" id="{D7A8BB6E-F31C-4F9C-9AC8-D93B5F4CC1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7638" y="3505200"/>
            <a:ext cx="1228725" cy="1371600"/>
          </a:xfrm>
          <a:prstGeom prst="rect">
            <a:avLst/>
          </a:prstGeom>
        </p:spPr>
      </p:pic>
    </p:spTree>
    <p:extLst>
      <p:ext uri="{BB962C8B-B14F-4D97-AF65-F5344CB8AC3E}">
        <p14:creationId xmlns:p14="http://schemas.microsoft.com/office/powerpoint/2010/main" val="82342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8334B-5B2B-4D39-B714-21BA844E17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7"/>
          </a:xfrm>
          <a:prstGeom prst="rect">
            <a:avLst/>
          </a:prstGeom>
        </p:spPr>
      </p:pic>
      <p:sp>
        <p:nvSpPr>
          <p:cNvPr id="21507" name="Rectangle 3"/>
          <p:cNvSpPr>
            <a:spLocks noGrp="1" noChangeArrowheads="1"/>
          </p:cNvSpPr>
          <p:nvPr>
            <p:ph type="body" idx="1"/>
          </p:nvPr>
        </p:nvSpPr>
        <p:spPr>
          <a:xfrm>
            <a:off x="0" y="0"/>
            <a:ext cx="9144000" cy="3048000"/>
          </a:xfrm>
        </p:spPr>
        <p:txBody>
          <a:bodyPr/>
          <a:lstStyle/>
          <a:p>
            <a:pPr marL="0" indent="0" algn="ctr" eaLnBrk="1" hangingPunct="1">
              <a:spcBef>
                <a:spcPts val="0"/>
              </a:spcBef>
              <a:spcAft>
                <a:spcPts val="1200"/>
              </a:spcAft>
              <a:buNone/>
            </a:pPr>
            <a:r>
              <a:rPr lang="en-US" sz="4000" dirty="0">
                <a:solidFill>
                  <a:srgbClr val="00FFFF"/>
                </a:solidFill>
                <a:ea typeface="+mj-ea"/>
                <a:cs typeface="+mj-cs"/>
              </a:rPr>
              <a:t>2 Thessalonians 2:7 </a:t>
            </a:r>
          </a:p>
          <a:p>
            <a:pPr marL="0" indent="0" algn="just" eaLnBrk="1" hangingPunct="1">
              <a:spcBef>
                <a:spcPts val="0"/>
              </a:spcBef>
              <a:buNone/>
            </a:pPr>
            <a:r>
              <a:rPr lang="en-US" sz="3600" dirty="0"/>
              <a:t>“For the mystery of lawlessness </a:t>
            </a:r>
            <a:r>
              <a:rPr lang="en-US" sz="3600" b="1" u="sng" dirty="0">
                <a:solidFill>
                  <a:srgbClr val="FFFFCC"/>
                </a:solidFill>
              </a:rPr>
              <a:t>is already at work</a:t>
            </a:r>
            <a:r>
              <a:rPr lang="en-US" sz="3600" dirty="0"/>
              <a:t>; only he who now restrains </a:t>
            </a:r>
            <a:r>
              <a:rPr lang="en-US" sz="3600" i="1" dirty="0"/>
              <a:t>will do so</a:t>
            </a:r>
            <a:r>
              <a:rPr lang="en-US" sz="3600" dirty="0"/>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352802"/>
            <a:ext cx="2895600" cy="1479551"/>
          </a:xfrm>
          <a:prstGeom prst="rect">
            <a:avLst/>
          </a:prstGeom>
          <a:noFill/>
          <a:ln w="9525">
            <a:noFill/>
            <a:miter lim="800000"/>
            <a:headEnd/>
            <a:tailEnd/>
          </a:ln>
        </p:spPr>
      </p:pic>
    </p:spTree>
    <p:extLst>
      <p:ext uri="{BB962C8B-B14F-4D97-AF65-F5344CB8AC3E}">
        <p14:creationId xmlns:p14="http://schemas.microsoft.com/office/powerpoint/2010/main" val="2065013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B4A20-33A3-4ACE-96DB-5C497EFBB8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35280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0" y="0"/>
            <a:ext cx="9144000" cy="3048000"/>
          </a:xfrm>
        </p:spPr>
        <p:txBody>
          <a:bodyPr/>
          <a:lstStyle/>
          <a:p>
            <a:pPr marL="0" indent="0" algn="ctr" eaLnBrk="1" hangingPunct="1">
              <a:spcBef>
                <a:spcPts val="0"/>
              </a:spcBef>
              <a:spcAft>
                <a:spcPts val="1200"/>
              </a:spcAft>
              <a:buNone/>
            </a:pPr>
            <a:r>
              <a:rPr lang="en-US" sz="4000" dirty="0">
                <a:solidFill>
                  <a:srgbClr val="00FFFF"/>
                </a:solidFill>
                <a:ea typeface="+mj-ea"/>
                <a:cs typeface="+mj-cs"/>
              </a:rPr>
              <a:t>1 John 4:3 </a:t>
            </a:r>
          </a:p>
          <a:p>
            <a:pPr marL="0" indent="0" algn="just" eaLnBrk="1" hangingPunct="1">
              <a:spcBef>
                <a:spcPts val="0"/>
              </a:spcBef>
              <a:buFontTx/>
              <a:buNone/>
            </a:pPr>
            <a:r>
              <a:rPr lang="en-US" sz="3600" dirty="0"/>
              <a:t>“and every spirit that does not confess Jesus is not from God; this is </a:t>
            </a:r>
            <a:r>
              <a:rPr lang="en-US" sz="3600" b="1" u="sng" dirty="0">
                <a:solidFill>
                  <a:srgbClr val="FFFFCC"/>
                </a:solidFill>
              </a:rPr>
              <a:t>the </a:t>
            </a:r>
            <a:r>
              <a:rPr lang="en-US" sz="3600" b="1" i="1" u="sng" dirty="0">
                <a:solidFill>
                  <a:srgbClr val="FFFFCC"/>
                </a:solidFill>
              </a:rPr>
              <a:t>spirit</a:t>
            </a:r>
            <a:r>
              <a:rPr lang="en-US" sz="3600" b="1" u="sng" dirty="0">
                <a:solidFill>
                  <a:srgbClr val="FFFFCC"/>
                </a:solidFill>
              </a:rPr>
              <a:t> of the antichrist</a:t>
            </a:r>
            <a:r>
              <a:rPr lang="en-US" sz="3600" dirty="0"/>
              <a:t>, of which you have heard that it is coming, </a:t>
            </a:r>
            <a:r>
              <a:rPr lang="en-US" sz="3600" b="1" u="sng" dirty="0">
                <a:solidFill>
                  <a:srgbClr val="FFFFCC"/>
                </a:solidFill>
              </a:rPr>
              <a:t>and now it is already in the world</a:t>
            </a:r>
            <a:r>
              <a:rPr lang="en-US" sz="3600" dirty="0"/>
              <a:t>.”</a:t>
            </a:r>
          </a:p>
        </p:txBody>
      </p:sp>
    </p:spTree>
    <p:extLst>
      <p:ext uri="{BB962C8B-B14F-4D97-AF65-F5344CB8AC3E}">
        <p14:creationId xmlns:p14="http://schemas.microsoft.com/office/powerpoint/2010/main" val="864073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4E08292D-3B13-4BCD-A241-3B90C59374E6}"/>
              </a:ext>
            </a:extLst>
          </p:cNvPr>
          <p:cNvSpPr>
            <a:spLocks noGrp="1" noChangeArrowheads="1"/>
          </p:cNvSpPr>
          <p:nvPr>
            <p:ph type="title" idx="4294967295"/>
          </p:nvPr>
        </p:nvSpPr>
        <p:spPr>
          <a:xfrm>
            <a:off x="2152651" y="228600"/>
            <a:ext cx="4838700" cy="6858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Harvard University</a:t>
            </a:r>
          </a:p>
        </p:txBody>
      </p:sp>
      <p:pic>
        <p:nvPicPr>
          <p:cNvPr id="34820" name="Picture 2">
            <a:extLst>
              <a:ext uri="{FF2B5EF4-FFF2-40B4-BE49-F238E27FC236}">
                <a16:creationId xmlns:a16="http://schemas.microsoft.com/office/drawing/2014/main" id="{1F971101-2D6A-48EC-AA6D-DC3C55684F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81463" y="76200"/>
            <a:ext cx="128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F667649-A838-4D86-827E-CC0373FDC8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080873"/>
            <a:ext cx="8839200" cy="469625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570911"/>
            <a:ext cx="9144000" cy="3991689"/>
          </a:xfrm>
        </p:spPr>
        <p:txBody>
          <a:bodyPr/>
          <a:lstStyle/>
          <a:p>
            <a:pPr marL="0" indent="0" algn="just">
              <a:buNone/>
            </a:pPr>
            <a:r>
              <a:rPr lang="en-US" dirty="0">
                <a:effectLst>
                  <a:outerShdw blurRad="38100" dist="38100" dir="2700000" algn="tl">
                    <a:srgbClr val="000000">
                      <a:alpha val="43137"/>
                    </a:srgbClr>
                  </a:outerShdw>
                </a:effectLst>
              </a:rPr>
              <a:t>“2:3 </a:t>
            </a:r>
            <a:r>
              <a:rPr lang="en-US" b="1" i="1" dirty="0">
                <a:solidFill>
                  <a:srgbClr val="FFFFCC"/>
                </a:solidFill>
                <a:effectLst>
                  <a:outerShdw blurRad="38100" dist="38100" dir="2700000" algn="tl">
                    <a:srgbClr val="000000">
                      <a:alpha val="43137"/>
                    </a:srgbClr>
                  </a:outerShdw>
                </a:effectLst>
              </a:rPr>
              <a:t>falling away</a:t>
            </a:r>
            <a:r>
              <a:rPr lang="en-US" dirty="0">
                <a:effectLst>
                  <a:outerShdw blurRad="38100" dist="38100" dir="2700000" algn="tl">
                    <a:srgbClr val="000000">
                      <a:alpha val="43137"/>
                    </a:srgbClr>
                  </a:outerShdw>
                </a:effectLst>
              </a:rPr>
              <a:t>…The entire context, before and after, fits this understanding of the text better than the idea of the apostasy from the faith. </a:t>
            </a:r>
            <a:r>
              <a:rPr lang="en-US" b="1" u="sng" dirty="0">
                <a:solidFill>
                  <a:srgbClr val="FFFFCC"/>
                </a:solidFill>
                <a:effectLst>
                  <a:outerShdw blurRad="38100" dist="38100" dir="2700000" algn="tl">
                    <a:srgbClr val="000000">
                      <a:alpha val="43137"/>
                    </a:srgbClr>
                  </a:outerShdw>
                </a:effectLst>
              </a:rPr>
              <a:t>Over the 1950 years since Paul wrote these lines, there have been numerous great apostasies from the faith, and none of these introduced the day of the Lord</a:t>
            </a:r>
            <a:r>
              <a:rPr lang="en-US" dirty="0">
                <a:effectLst>
                  <a:outerShdw blurRad="38100" dist="38100" dir="2700000" algn="tl">
                    <a:srgbClr val="000000">
                      <a:alpha val="43137"/>
                    </a:srgbClr>
                  </a:outerShdw>
                </a:effectLst>
              </a:rPr>
              <a:t>, although the persecuted believers in each case might easily have so interpreted them</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3D0DF032-DE24-4699-83BD-7C8A3CB3ED9F}"/>
              </a:ext>
            </a:extLst>
          </p:cNvPr>
          <p:cNvSpPr txBox="1"/>
          <p:nvPr/>
        </p:nvSpPr>
        <p:spPr>
          <a:xfrm>
            <a:off x="1409700" y="247474"/>
            <a:ext cx="6324600" cy="1338828"/>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 Morris </a:t>
            </a:r>
          </a:p>
          <a:p>
            <a:pPr algn="ctr"/>
            <a:r>
              <a:rPr lang="en-US" sz="2000" i="1" dirty="0">
                <a:latin typeface="Calibri" panose="020F0502020204030204" pitchFamily="34" charset="0"/>
              </a:rPr>
              <a:t>The Defender's Study Bible: King James Version</a:t>
            </a:r>
            <a:r>
              <a:rPr lang="en-US" sz="2000" dirty="0">
                <a:latin typeface="Calibri" panose="020F0502020204030204" pitchFamily="34" charset="0"/>
              </a:rPr>
              <a:t> (Iowa Falls, IA: World Bible Publishers, 1995), 1338.</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1425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664" y="252710"/>
            <a:ext cx="8126672" cy="6352583"/>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600200"/>
            <a:ext cx="9144000" cy="3611869"/>
          </a:xfrm>
        </p:spPr>
        <p:txBody>
          <a:bodyPr/>
          <a:lstStyle/>
          <a:p>
            <a:pPr marL="0" indent="0" algn="just">
              <a:buNone/>
            </a:pPr>
            <a:r>
              <a:rPr lang="en-US" sz="3000" dirty="0">
                <a:effectLst>
                  <a:outerShdw blurRad="38100" dist="38100" dir="2700000" algn="tl">
                    <a:srgbClr val="000000">
                      <a:alpha val="43137"/>
                    </a:srgbClr>
                  </a:outerShdw>
                </a:effectLst>
              </a:rPr>
              <a:t>“If the word ‘</a:t>
            </a:r>
            <a:r>
              <a:rPr lang="en-US" sz="3000" i="1" dirty="0" err="1">
                <a:effectLst>
                  <a:outerShdw blurRad="38100" dist="38100" dir="2700000" algn="tl">
                    <a:srgbClr val="000000">
                      <a:alpha val="43137"/>
                    </a:srgbClr>
                  </a:outerShdw>
                </a:effectLst>
              </a:rPr>
              <a:t>apostasia</a:t>
            </a:r>
            <a:r>
              <a:rPr lang="en-US" sz="3000" dirty="0">
                <a:effectLst>
                  <a:outerShdw blurRad="38100" dist="38100" dir="2700000" algn="tl">
                    <a:srgbClr val="000000">
                      <a:alpha val="43137"/>
                    </a:srgbClr>
                  </a:outerShdw>
                </a:effectLst>
              </a:rPr>
              <a:t>’ was communicating that ‘apostasy’ was what it was talking about then the Rapture and </a:t>
            </a:r>
            <a:r>
              <a:rPr lang="en-US" sz="3000" b="1" u="sng" dirty="0">
                <a:solidFill>
                  <a:srgbClr val="FFFFCC"/>
                </a:solidFill>
                <a:effectLst>
                  <a:outerShdw blurRad="38100" dist="38100" dir="2700000" algn="tl">
                    <a:srgbClr val="000000">
                      <a:alpha val="43137"/>
                    </a:srgbClr>
                  </a:outerShdw>
                </a:effectLst>
              </a:rPr>
              <a:t>the coming of the Antichrist would have happened during the writing of II Thessalonians. Apostasy had infiltrated the early church by the time Paul wrote this passage</a:t>
            </a:r>
            <a:r>
              <a:rPr lang="en-US" sz="3000" dirty="0">
                <a:effectLst>
                  <a:outerShdw blurRad="38100" dist="38100" dir="2700000" algn="tl">
                    <a:srgbClr val="000000">
                      <a:alpha val="43137"/>
                    </a:srgbClr>
                  </a:outerShdw>
                </a:effectLst>
              </a:rPr>
              <a:t>. What Paul is saying here is that the Antichrist, the ‘Son of Perdition’, would not come until the Church departs from one place and goes to another. That is what happens at the Rapture. The scenario for the future according to all prophetic passages is that the Rapture takes all Christians into Heaven and then the Antichrist. . .</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7" name="Picture 3" descr="Jimmy DeYoung">
            <a:extLst>
              <a:ext uri="{FF2B5EF4-FFF2-40B4-BE49-F238E27FC236}">
                <a16:creationId xmlns:a16="http://schemas.microsoft.com/office/drawing/2014/main" id="{017A8B4B-4DB3-40E9-92A5-407CAE6DF6B6}"/>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76200"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291694A-CFE9-499A-A855-7C5C0CD2996B}"/>
              </a:ext>
            </a:extLst>
          </p:cNvPr>
          <p:cNvSpPr txBox="1"/>
          <p:nvPr/>
        </p:nvSpPr>
        <p:spPr>
          <a:xfrm>
            <a:off x="1409700" y="247474"/>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latin typeface="Calibri" panose="020F0502020204030204" pitchFamily="34" charset="0"/>
              </a:rPr>
              <a:t>Prophetic Prospective – Daily Devotional</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1284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600200"/>
            <a:ext cx="9144000" cy="3611869"/>
          </a:xfrm>
        </p:spPr>
        <p:txBody>
          <a:bodyPr/>
          <a:lstStyle/>
          <a:p>
            <a:pPr marL="0" indent="0" algn="just">
              <a:buNone/>
            </a:pPr>
            <a:r>
              <a:rPr lang="en-US" sz="3000" dirty="0">
                <a:effectLst>
                  <a:outerShdw blurRad="38100" dist="38100" dir="2700000" algn="tl">
                    <a:srgbClr val="000000">
                      <a:alpha val="43137"/>
                    </a:srgbClr>
                  </a:outerShdw>
                </a:effectLst>
              </a:rPr>
              <a:t>. . . appears on earth. Let me remind you that all preparations have been made for the temple to be built in Jerusalem. False teachers and deception presently are a part of our society today, which indicates that Antichrist is nearing his appearance on earth. Remember, before the appearance of Antichrist and the temple is built, the Rapture happens. Actually the Rapture could happen at any moment. Be ready!</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7" name="Picture 3" descr="Jimmy DeYoung">
            <a:extLst>
              <a:ext uri="{FF2B5EF4-FFF2-40B4-BE49-F238E27FC236}">
                <a16:creationId xmlns:a16="http://schemas.microsoft.com/office/drawing/2014/main" id="{017A8B4B-4DB3-40E9-92A5-407CAE6DF6B6}"/>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76200"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291694A-CFE9-499A-A855-7C5C0CD2996B}"/>
              </a:ext>
            </a:extLst>
          </p:cNvPr>
          <p:cNvSpPr txBox="1"/>
          <p:nvPr/>
        </p:nvSpPr>
        <p:spPr>
          <a:xfrm>
            <a:off x="1409700" y="247474"/>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latin typeface="Calibri" panose="020F0502020204030204" pitchFamily="34" charset="0"/>
              </a:rPr>
              <a:t>Prophetic Prospective – Daily Devotional</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128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14300" y="1066800"/>
            <a:ext cx="8915400" cy="4114800"/>
          </a:xfrm>
        </p:spPr>
        <p:txBody>
          <a:bodyPr/>
          <a:lstStyle/>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2400"/>
              </a:spcAft>
              <a:buSzPct val="100000"/>
              <a:buFont typeface="Wingdings" panose="05000000000000000000"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37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1104900" y="228600"/>
            <a:ext cx="69342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228600" y="1066800"/>
            <a:ext cx="6324600" cy="5410200"/>
          </a:xfrm>
        </p:spPr>
        <p:txBody>
          <a:bodyPr/>
          <a:lstStyle/>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p>
          <a:p>
            <a:pPr marL="857229" indent="-857229">
              <a:spcBef>
                <a:spcPts val="0"/>
              </a:spcBef>
              <a:spcAft>
                <a:spcPts val="1200"/>
              </a:spcAft>
              <a:buSzPct val="100000"/>
              <a:buFont typeface="Wingdings" panose="05000000000000000000" pitchFamily="2" charset="2"/>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09585" indent="-609585">
              <a:spcBef>
                <a:spcPts val="0"/>
              </a:spcBef>
              <a:spcAft>
                <a:spcPts val="1200"/>
              </a:spcAft>
              <a:buSzPct val="100000"/>
              <a:buFont typeface="Wingdings" panose="05000000000000000000" pitchFamily="2" charset="2"/>
              <a:buAutoNum type="arabicPeriod"/>
              <a:defRPr/>
            </a:pP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1" y="1943100"/>
            <a:ext cx="212773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188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FFED137-851E-4A47-81F6-4690192FADDF}"/>
              </a:ext>
            </a:extLst>
          </p:cNvPr>
          <p:cNvSpPr>
            <a:spLocks noGrp="1" noChangeArrowheads="1"/>
          </p:cNvSpPr>
          <p:nvPr>
            <p:ph type="title"/>
          </p:nvPr>
        </p:nvSpPr>
        <p:spPr>
          <a:xfrm>
            <a:off x="1" y="228600"/>
            <a:ext cx="9144000" cy="1447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Unique Characteristics of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a:t>
            </a:r>
          </a:p>
        </p:txBody>
      </p:sp>
      <p:sp>
        <p:nvSpPr>
          <p:cNvPr id="13315" name="Rectangle 3">
            <a:extLst>
              <a:ext uri="{FF2B5EF4-FFF2-40B4-BE49-F238E27FC236}">
                <a16:creationId xmlns:a16="http://schemas.microsoft.com/office/drawing/2014/main" id="{397F752B-4EA3-46DB-A905-98A3FCE32E96}"/>
              </a:ext>
            </a:extLst>
          </p:cNvPr>
          <p:cNvSpPr>
            <a:spLocks noGrp="1" noChangeArrowheads="1"/>
          </p:cNvSpPr>
          <p:nvPr>
            <p:ph type="body" idx="1"/>
          </p:nvPr>
        </p:nvSpPr>
        <p:spPr>
          <a:xfrm>
            <a:off x="0" y="1946275"/>
            <a:ext cx="9144000" cy="4114800"/>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chapter ends with a reference to the Second Advent</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Small amount of time in between planting of the church and the first letter to the church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289DF-DCBE-4C4D-AE41-C3E706DB08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 name="Rectangle 3"/>
          <p:cNvSpPr>
            <a:spLocks noGrp="1" noChangeArrowheads="1"/>
          </p:cNvSpPr>
          <p:nvPr>
            <p:ph sz="half" idx="2"/>
          </p:nvPr>
        </p:nvSpPr>
        <p:spPr>
          <a:xfrm>
            <a:off x="0" y="0"/>
            <a:ext cx="9144000" cy="4171950"/>
          </a:xfrm>
          <a:noFill/>
          <a:ln w="28575">
            <a:noFill/>
          </a:ln>
        </p:spPr>
        <p:txBody>
          <a:bodyPr/>
          <a:lstStyle/>
          <a:p>
            <a:pPr marL="0" indent="0" algn="ctr" eaLnBrk="1" hangingPunct="1">
              <a:spcBef>
                <a:spcPts val="0"/>
              </a:spcBef>
              <a:spcAft>
                <a:spcPts val="1200"/>
              </a:spcAft>
              <a:buNone/>
              <a:defRPr/>
            </a:pPr>
            <a:r>
              <a:rPr lang="en-US" sz="4000" dirty="0">
                <a:solidFill>
                  <a:srgbClr val="00FFFF"/>
                </a:solidFill>
                <a:ea typeface="+mj-ea"/>
                <a:cs typeface="+mj-cs"/>
              </a:rPr>
              <a:t>Acts 20:29-31</a:t>
            </a:r>
          </a:p>
          <a:p>
            <a:pPr marL="0" indent="0" algn="just" eaLnBrk="1" hangingPunct="1">
              <a:spcBef>
                <a:spcPts val="0"/>
              </a:spcBef>
              <a:buNone/>
              <a:defRPr/>
            </a:pPr>
            <a:r>
              <a:rPr lang="en-US" sz="3200" dirty="0">
                <a:effectLst>
                  <a:outerShdw blurRad="38100" dist="38100" dir="2700000" algn="tl">
                    <a:srgbClr val="000000">
                      <a:alpha val="43137"/>
                    </a:srgbClr>
                  </a:outerShdw>
                </a:effectLst>
              </a:rPr>
              <a:t>“For I know this, that after my departure savage wolves </a:t>
            </a:r>
            <a:r>
              <a:rPr lang="en-US" sz="3200" b="1" i="1" u="sng" dirty="0">
                <a:solidFill>
                  <a:srgbClr val="FFFFCC"/>
                </a:solidFill>
                <a:effectLst>
                  <a:outerShdw blurRad="38100" dist="38100" dir="2700000" algn="tl">
                    <a:srgbClr val="000000">
                      <a:alpha val="43137"/>
                    </a:srgbClr>
                  </a:outerShdw>
                </a:effectLst>
              </a:rPr>
              <a:t>will come in among you</a:t>
            </a:r>
            <a:r>
              <a:rPr lang="en-US" sz="3200" dirty="0">
                <a:effectLst>
                  <a:outerShdw blurRad="38100" dist="38100" dir="2700000" algn="tl">
                    <a:srgbClr val="000000">
                      <a:alpha val="43137"/>
                    </a:srgbClr>
                  </a:outerShdw>
                </a:effectLst>
              </a:rPr>
              <a:t>, not sparing the flock.”Also </a:t>
            </a:r>
            <a:r>
              <a:rPr lang="en-US" sz="3200" b="1" i="1" u="sng" dirty="0">
                <a:solidFill>
                  <a:srgbClr val="FFFFCC"/>
                </a:solidFill>
                <a:effectLst>
                  <a:outerShdw blurRad="38100" dist="38100" dir="2700000" algn="tl">
                    <a:srgbClr val="000000">
                      <a:alpha val="43137"/>
                    </a:srgbClr>
                  </a:outerShdw>
                </a:effectLst>
              </a:rPr>
              <a:t>from among yourselves</a:t>
            </a:r>
            <a:r>
              <a:rPr lang="en-US" sz="3200" b="1" i="1"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men will rise up, speaking perverse things, to draw away the disciples after themselves. Therefore be on the alert, remembering that night and day for a period of three years I did not cease to admonish each one with tears.” (Italics added). </a:t>
            </a:r>
          </a:p>
        </p:txBody>
      </p:sp>
    </p:spTree>
    <p:extLst>
      <p:ext uri="{BB962C8B-B14F-4D97-AF65-F5344CB8AC3E}">
        <p14:creationId xmlns:p14="http://schemas.microsoft.com/office/powerpoint/2010/main" val="765729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1104900" y="228600"/>
            <a:ext cx="69342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228600" y="1066800"/>
            <a:ext cx="6324600" cy="5410200"/>
          </a:xfrm>
        </p:spPr>
        <p:txBody>
          <a:bodyPr/>
          <a:lstStyle/>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461963" indent="-461963">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p>
          <a:p>
            <a:pPr marL="857229" indent="-857229">
              <a:spcBef>
                <a:spcPts val="0"/>
              </a:spcBef>
              <a:spcAft>
                <a:spcPts val="1200"/>
              </a:spcAft>
              <a:buSzPct val="100000"/>
              <a:buFont typeface="Wingdings" panose="05000000000000000000" pitchFamily="2" charset="2"/>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09585" indent="-609585">
              <a:spcBef>
                <a:spcPts val="0"/>
              </a:spcBef>
              <a:spcAft>
                <a:spcPts val="1200"/>
              </a:spcAft>
              <a:buSzPct val="100000"/>
              <a:buFont typeface="Wingdings" panose="05000000000000000000" pitchFamily="2" charset="2"/>
              <a:buAutoNum type="arabicPeriod"/>
              <a:defRPr/>
            </a:pP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1" y="1943100"/>
            <a:ext cx="212773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E95B2-314D-40E5-860D-02B18ABD9D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8914" name="Rectangle 3"/>
          <p:cNvSpPr>
            <a:spLocks noChangeArrowheads="1"/>
          </p:cNvSpPr>
          <p:nvPr/>
        </p:nvSpPr>
        <p:spPr bwMode="auto">
          <a:xfrm>
            <a:off x="0" y="1"/>
            <a:ext cx="9144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Timothy 4:1</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Spirit explicitly says that in later times some will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 away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faith</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paying attention to deceitful spirits and doctrines of demons.” </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8347" y="3216348"/>
            <a:ext cx="128731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1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14300" y="1066800"/>
            <a:ext cx="8915400" cy="4114800"/>
          </a:xfrm>
        </p:spPr>
        <p:txBody>
          <a:bodyPr/>
          <a:lstStyle/>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2400"/>
              </a:spcAft>
              <a:buSzPct val="100000"/>
              <a:buFont typeface="Wingdings" panose="05000000000000000000"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187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2BA87D-446B-4B58-B3BA-9711F8C1C6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7"/>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2"/>
            <a:ext cx="91440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31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0" y="1447800"/>
            <a:ext cx="9144000" cy="5334000"/>
          </a:xfrm>
        </p:spPr>
        <p:txBody>
          <a:bodyPr/>
          <a:lstStyle/>
          <a:p>
            <a:pPr marL="514350" indent="-514350"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514350" indent="-514350"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514350" indent="-514350"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514350" indent="-514350"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514350" indent="-514350"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514350" indent="-514350"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514350" indent="-514350"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2BA87D-446B-4B58-B3BA-9711F8C1C6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7"/>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2"/>
            <a:ext cx="91440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man of lawlessness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328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586854"/>
            <a:ext cx="8961120" cy="5684293"/>
          </a:xfrm>
          <a:prstGeom prst="rect">
            <a:avLst/>
          </a:prstGeom>
          <a:ln w="28575">
            <a:solidFill>
              <a:srgbClr val="FFFFCC"/>
            </a:solidFill>
          </a:ln>
        </p:spPr>
      </p:pic>
    </p:spTree>
    <p:extLst>
      <p:ext uri="{BB962C8B-B14F-4D97-AF65-F5344CB8AC3E}">
        <p14:creationId xmlns:p14="http://schemas.microsoft.com/office/powerpoint/2010/main" val="708450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305336" y="605193"/>
            <a:ext cx="8533333" cy="5647619"/>
          </a:xfrm>
          <a:prstGeom prst="rect">
            <a:avLst/>
          </a:prstGeom>
        </p:spPr>
      </p:pic>
    </p:spTree>
    <p:extLst>
      <p:ext uri="{BB962C8B-B14F-4D97-AF65-F5344CB8AC3E}">
        <p14:creationId xmlns:p14="http://schemas.microsoft.com/office/powerpoint/2010/main" val="1329526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600200" y="1143000"/>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838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2" name="Oval 7">
            <a:extLst>
              <a:ext uri="{FF2B5EF4-FFF2-40B4-BE49-F238E27FC236}">
                <a16:creationId xmlns:a16="http://schemas.microsoft.com/office/drawing/2014/main" id="{2304E4F4-2AA4-48A8-B572-0DF6700D8414}"/>
              </a:ext>
            </a:extLst>
          </p:cNvPr>
          <p:cNvSpPr>
            <a:spLocks noChangeArrowheads="1"/>
          </p:cNvSpPr>
          <p:nvPr/>
        </p:nvSpPr>
        <p:spPr bwMode="auto">
          <a:xfrm>
            <a:off x="3057041" y="4114800"/>
            <a:ext cx="1133959" cy="8001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C7F3B-80C8-4BEF-962C-D77F2E3409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0" y="0"/>
            <a:ext cx="9144000" cy="3810000"/>
          </a:xfrm>
        </p:spPr>
        <p:txBody>
          <a:bodyPr/>
          <a:lstStyle/>
          <a:p>
            <a:pPr marL="0" indent="0" algn="ctr" eaLnBrk="1" hangingPunct="1">
              <a:spcBef>
                <a:spcPts val="0"/>
              </a:spcBef>
              <a:spcAft>
                <a:spcPts val="0"/>
              </a:spcAft>
              <a:buNone/>
              <a:defRPr/>
            </a:pPr>
            <a:r>
              <a:rPr lang="en-US" sz="4000" dirty="0">
                <a:solidFill>
                  <a:srgbClr val="00FFFF"/>
                </a:solidFill>
                <a:ea typeface="+mj-ea"/>
                <a:cs typeface="+mj-cs"/>
              </a:rPr>
              <a:t>Rev 2:4-5</a:t>
            </a:r>
          </a:p>
          <a:p>
            <a:pPr marL="0" indent="0" algn="ctr" eaLnBrk="1" hangingPunct="1">
              <a:spcBef>
                <a:spcPts val="0"/>
              </a:spcBef>
              <a:spcAft>
                <a:spcPts val="600"/>
              </a:spcAft>
              <a:buNone/>
              <a:defRPr/>
            </a:pPr>
            <a:r>
              <a:rPr lang="en-US" sz="3600" dirty="0">
                <a:solidFill>
                  <a:srgbClr val="00FFFF"/>
                </a:solidFill>
                <a:ea typeface="+mj-ea"/>
                <a:cs typeface="+mj-cs"/>
              </a:rPr>
              <a:t>Apostasy</a:t>
            </a:r>
          </a:p>
          <a:p>
            <a:pPr marL="0" indent="0" algn="just">
              <a:spcBef>
                <a:spcPts val="0"/>
              </a:spcBef>
              <a:spcAft>
                <a:spcPts val="0"/>
              </a:spcAft>
              <a:buNone/>
              <a:defRPr/>
            </a:pPr>
            <a:r>
              <a:rPr lang="en-US" altLang="en-US" sz="3000" dirty="0">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cs typeface="Calibri" panose="020F0502020204030204" pitchFamily="34" charset="0"/>
              </a:rPr>
              <a:t>4</a:t>
            </a:r>
            <a:r>
              <a:rPr lang="en-US" sz="3000" dirty="0">
                <a:effectLst>
                  <a:outerShdw blurRad="38100" dist="38100" dir="2700000" algn="tl">
                    <a:srgbClr val="000000">
                      <a:alpha val="43137"/>
                    </a:srgbClr>
                  </a:outerShdw>
                </a:effectLst>
              </a:rPr>
              <a:t> But I have this against you, that </a:t>
            </a:r>
            <a:r>
              <a:rPr lang="en-US" sz="3000" b="1" u="sng" dirty="0">
                <a:solidFill>
                  <a:srgbClr val="FFFFCC"/>
                </a:solidFill>
                <a:effectLst>
                  <a:outerShdw blurRad="38100" dist="38100" dir="2700000" algn="tl">
                    <a:srgbClr val="000000">
                      <a:alpha val="43137"/>
                    </a:srgbClr>
                  </a:outerShdw>
                </a:effectLst>
                <a:cs typeface="Calibri" pitchFamily="34" charset="0"/>
              </a:rPr>
              <a:t>you have left your first love</a:t>
            </a:r>
            <a:r>
              <a:rPr lang="en-US" sz="3000"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altLang="en-US" sz="3000" dirty="0">
                <a:effectLst>
                  <a:outerShdw blurRad="38100" dist="38100" dir="2700000" algn="tl">
                    <a:srgbClr val="000000">
                      <a:alpha val="43137"/>
                    </a:srgbClr>
                  </a:outerShdw>
                </a:effectLst>
              </a:rPr>
              <a:t>Therefore </a:t>
            </a:r>
            <a:r>
              <a:rPr lang="en-US" altLang="en-US" sz="3000" b="1" u="sng" dirty="0">
                <a:solidFill>
                  <a:srgbClr val="FFFFCC"/>
                </a:solidFill>
                <a:effectLst>
                  <a:outerShdw blurRad="38100" dist="38100" dir="2700000" algn="tl">
                    <a:srgbClr val="000000">
                      <a:alpha val="43137"/>
                    </a:srgbClr>
                  </a:outerShdw>
                </a:effectLst>
                <a:cs typeface="Calibri" pitchFamily="34" charset="0"/>
              </a:rPr>
              <a:t>remember from where you have fallen</a:t>
            </a:r>
            <a:r>
              <a:rPr lang="en-US" altLang="en-US" sz="3000" dirty="0">
                <a:effectLst>
                  <a:outerShdw blurRad="38100" dist="38100" dir="2700000" algn="tl">
                    <a:srgbClr val="000000">
                      <a:alpha val="43137"/>
                    </a:srgbClr>
                  </a:outerShdw>
                </a:effectLst>
                <a:cs typeface="Calibri" pitchFamily="34" charset="0"/>
              </a:rPr>
              <a:t>, and </a:t>
            </a:r>
            <a:r>
              <a:rPr lang="en-US" altLang="en-US" sz="3000" dirty="0">
                <a:effectLst>
                  <a:outerShdw blurRad="38100" dist="38100" dir="2700000" algn="tl">
                    <a:srgbClr val="000000">
                      <a:alpha val="43137"/>
                    </a:srgbClr>
                  </a:outerShdw>
                </a:effectLst>
                <a:latin typeface="Calibri" panose="020F0502020204030204" pitchFamily="34" charset="0"/>
              </a:rPr>
              <a:t>repent and do the deeds you did at first; or else I am coming to you and will remove your lampstand out of its place—unless you repent.”</a:t>
            </a:r>
            <a:endParaRPr lang="en-US" sz="30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a:extLst>
              <a:ext uri="{FF2B5EF4-FFF2-40B4-BE49-F238E27FC236}">
                <a16:creationId xmlns:a16="http://schemas.microsoft.com/office/drawing/2014/main" id="{D7A8BB6E-F31C-4F9C-9AC8-D93B5F4CC1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7638" y="3505200"/>
            <a:ext cx="1228725" cy="1371600"/>
          </a:xfrm>
          <a:prstGeom prst="rect">
            <a:avLst/>
          </a:prstGeom>
        </p:spPr>
      </p:pic>
    </p:spTree>
    <p:extLst>
      <p:ext uri="{BB962C8B-B14F-4D97-AF65-F5344CB8AC3E}">
        <p14:creationId xmlns:p14="http://schemas.microsoft.com/office/powerpoint/2010/main" val="156290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 moment,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twinkling of an eye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4125797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twinkling of an eye,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1831854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15:52)</a:t>
            </a:r>
          </a:p>
        </p:txBody>
      </p:sp>
      <p:sp>
        <p:nvSpPr>
          <p:cNvPr id="14339" name="Rectangle 3"/>
          <p:cNvSpPr>
            <a:spLocks noGrp="1" noChangeArrowheads="1"/>
          </p:cNvSpPr>
          <p:nvPr>
            <p:ph idx="1"/>
          </p:nvPr>
        </p:nvSpPr>
        <p:spPr>
          <a:xfrm>
            <a:off x="1548606" y="1447800"/>
            <a:ext cx="6046788" cy="2743200"/>
          </a:xfrm>
        </p:spPr>
        <p:txBody>
          <a:bodyPr/>
          <a:lstStyle/>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Twinkling of an eye</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Flash or moment</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Split second</a:t>
            </a:r>
          </a:p>
          <a:p>
            <a:pPr marL="457200" indent="-457200"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(Greek) = atom (English)</a:t>
            </a:r>
          </a:p>
        </p:txBody>
      </p:sp>
      <p:pic>
        <p:nvPicPr>
          <p:cNvPr id="2" name="Picture 1">
            <a:extLst>
              <a:ext uri="{FF2B5EF4-FFF2-40B4-BE49-F238E27FC236}">
                <a16:creationId xmlns:a16="http://schemas.microsoft.com/office/drawing/2014/main" id="{A424D64D-A029-48FF-8DE1-88F55500BC78}"/>
              </a:ext>
            </a:extLst>
          </p:cNvPr>
          <p:cNvPicPr>
            <a:picLocks noChangeAspect="1"/>
          </p:cNvPicPr>
          <p:nvPr/>
        </p:nvPicPr>
        <p:blipFill>
          <a:blip r:embed="rId2"/>
          <a:stretch>
            <a:fillRect/>
          </a:stretch>
        </p:blipFill>
        <p:spPr>
          <a:xfrm>
            <a:off x="3020416" y="4343400"/>
            <a:ext cx="3103168" cy="2286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14300" y="1066800"/>
            <a:ext cx="8915400" cy="4114800"/>
          </a:xfrm>
        </p:spPr>
        <p:txBody>
          <a:bodyPr/>
          <a:lstStyle/>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The definite article before </a:t>
            </a:r>
            <a:r>
              <a:rPr lang="en-US" i="1" dirty="0" err="1">
                <a:effectLst>
                  <a:outerShdw blurRad="38100" dist="38100" dir="2700000" algn="tl">
                    <a:srgbClr val="000000">
                      <a:alpha val="43137"/>
                    </a:srgbClr>
                  </a:outerShdw>
                </a:effectLst>
                <a:cs typeface="Calibri" panose="020F0502020204030204" pitchFamily="34" charset="0"/>
              </a:rPr>
              <a:t>apostasia</a:t>
            </a:r>
            <a:endParaRPr lang="en-US" i="1" dirty="0">
              <a:effectLst>
                <a:outerShdw blurRad="38100" dist="38100" dir="2700000" algn="tl">
                  <a:srgbClr val="000000">
                    <a:alpha val="43137"/>
                  </a:srgbClr>
                </a:outerShdw>
              </a:effectLst>
              <a:cs typeface="Calibri" panose="020F0502020204030204" pitchFamily="34" charset="0"/>
            </a:endParaRPr>
          </a:p>
          <a:p>
            <a:pPr marL="687388" indent="-687388">
              <a:spcBef>
                <a:spcPts val="0"/>
              </a:spcBef>
              <a:spcAft>
                <a:spcPts val="2400"/>
              </a:spcAft>
              <a:buSzPct val="100000"/>
              <a:buFont typeface="Wingdings" panose="05000000000000000000"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Noun </a:t>
            </a:r>
            <a:r>
              <a:rPr lang="en-US" b="1" i="1" u="sng" dirty="0" err="1">
                <a:solidFill>
                  <a:srgbClr val="FFFFCC"/>
                </a:solidFill>
                <a:effectLst>
                  <a:outerShdw blurRad="38100" dist="38100" dir="2700000" algn="tl">
                    <a:srgbClr val="000000">
                      <a:alpha val="43137"/>
                    </a:srgbClr>
                  </a:outerShdw>
                </a:effectLst>
                <a:cs typeface="Calibri" panose="020F0502020204030204" pitchFamily="34" charset="0"/>
              </a:rPr>
              <a:t>apostasia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can refer to physical departure</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652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2514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381000" y="1108076"/>
            <a:ext cx="8382000" cy="2701924"/>
          </a:xfrm>
        </p:spPr>
        <p:txBody>
          <a:bodyPr/>
          <a:lstStyle/>
          <a:p>
            <a:pPr marL="457189" indent="-457189" eaLnBrk="1" hangingPunct="1">
              <a:spcBef>
                <a:spcPts val="0"/>
              </a:spcBef>
              <a:spcAft>
                <a:spcPts val="2400"/>
              </a:spcAft>
              <a:defRPr/>
            </a:pPr>
            <a:r>
              <a:rPr lang="en-US" b="1" u="sng" dirty="0">
                <a:solidFill>
                  <a:srgbClr val="FFFFCC"/>
                </a:solidFill>
                <a:latin typeface="Calibri" panose="020F0502020204030204" pitchFamily="34" charset="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2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77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88969C-9A36-4C31-A854-C741859983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7"/>
          </a:xfrm>
          <a:prstGeom prst="rect">
            <a:avLst/>
          </a:prstGeom>
        </p:spPr>
      </p:pic>
      <p:sp>
        <p:nvSpPr>
          <p:cNvPr id="38914" name="Rectangle 3"/>
          <p:cNvSpPr>
            <a:spLocks noChangeArrowheads="1"/>
          </p:cNvSpPr>
          <p:nvPr/>
        </p:nvSpPr>
        <p:spPr bwMode="auto">
          <a:xfrm>
            <a:off x="0"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21:21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have been told about you, that you are teaching all the Jews who are among the Gentiles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forsake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 telling them not to circumcise their children nor to walk according to the customs.” </a:t>
            </a:r>
          </a:p>
        </p:txBody>
      </p:sp>
      <p:pic>
        <p:nvPicPr>
          <p:cNvPr id="8" name="Picture 7">
            <a:extLst>
              <a:ext uri="{FF2B5EF4-FFF2-40B4-BE49-F238E27FC236}">
                <a16:creationId xmlns:a16="http://schemas.microsoft.com/office/drawing/2014/main" id="{5F9B83AA-62B6-4CE2-BB44-DD06F5089A0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20295" y="3581400"/>
            <a:ext cx="110341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41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2514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381000" y="1108076"/>
            <a:ext cx="8382000" cy="2701924"/>
          </a:xfrm>
        </p:spPr>
        <p:txBody>
          <a:bodyPr/>
          <a:lstStyle/>
          <a:p>
            <a:pPr marL="457189" indent="-457189" eaLnBrk="1" hangingPunct="1">
              <a:spcBef>
                <a:spcPts val="0"/>
              </a:spcBef>
              <a:spcAft>
                <a:spcPts val="2400"/>
              </a:spcAft>
              <a:defRPr/>
            </a:pPr>
            <a:r>
              <a:rPr lang="en-US" dirty="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b="1" u="sng" dirty="0">
                <a:solidFill>
                  <a:srgbClr val="FFFFCC"/>
                </a:solidFill>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2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794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2E4743B-575C-44A9-9262-2A7E3CDDAD3F}"/>
              </a:ext>
            </a:extLst>
          </p:cNvPr>
          <p:cNvSpPr>
            <a:spLocks noGrp="1" noChangeArrowheads="1"/>
          </p:cNvSpPr>
          <p:nvPr>
            <p:ph type="title" idx="4294967295"/>
          </p:nvPr>
        </p:nvSpPr>
        <p:spPr>
          <a:xfrm>
            <a:off x="914400" y="228601"/>
            <a:ext cx="7315200" cy="904876"/>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Entries for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Liddell &amp; Scott</a:t>
            </a:r>
          </a:p>
        </p:txBody>
      </p:sp>
      <p:sp>
        <p:nvSpPr>
          <p:cNvPr id="13315" name="Rectangle 3">
            <a:extLst>
              <a:ext uri="{FF2B5EF4-FFF2-40B4-BE49-F238E27FC236}">
                <a16:creationId xmlns:a16="http://schemas.microsoft.com/office/drawing/2014/main" id="{F8A6D208-1DD9-42B6-A68A-62C440E3D5E3}"/>
              </a:ext>
            </a:extLst>
          </p:cNvPr>
          <p:cNvSpPr>
            <a:spLocks noGrp="1" noChangeArrowheads="1"/>
          </p:cNvSpPr>
          <p:nvPr>
            <p:ph type="body" idx="4294967295"/>
          </p:nvPr>
        </p:nvSpPr>
        <p:spPr>
          <a:xfrm>
            <a:off x="914400" y="1481138"/>
            <a:ext cx="4267200" cy="3895724"/>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Rebellion against God</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Departure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Disappearance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Distance</a:t>
            </a:r>
          </a:p>
        </p:txBody>
      </p:sp>
      <p:sp>
        <p:nvSpPr>
          <p:cNvPr id="41988" name="TextBox 3">
            <a:extLst>
              <a:ext uri="{FF2B5EF4-FFF2-40B4-BE49-F238E27FC236}">
                <a16:creationId xmlns:a16="http://schemas.microsoft.com/office/drawing/2014/main" id="{EE5E64AE-55ED-41CF-A455-5D608C44DCD3}"/>
              </a:ext>
            </a:extLst>
          </p:cNvPr>
          <p:cNvSpPr txBox="1">
            <a:spLocks noChangeArrowheads="1"/>
          </p:cNvSpPr>
          <p:nvPr/>
        </p:nvSpPr>
        <p:spPr bwMode="auto">
          <a:xfrm>
            <a:off x="266700" y="6384133"/>
            <a:ext cx="8610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Henry Liddell &amp; Henry Scott,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Greek English Lexicon </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(Oxford: Oxford University Press, 1940), 218.</a:t>
            </a:r>
          </a:p>
        </p:txBody>
      </p:sp>
      <p:pic>
        <p:nvPicPr>
          <p:cNvPr id="6" name="Picture 4">
            <a:extLst>
              <a:ext uri="{FF2B5EF4-FFF2-40B4-BE49-F238E27FC236}">
                <a16:creationId xmlns:a16="http://schemas.microsoft.com/office/drawing/2014/main" id="{38F9189C-7714-429E-AE0B-10BCEF6BBB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3651" y="2057400"/>
            <a:ext cx="220794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2E4743B-575C-44A9-9262-2A7E3CDDAD3F}"/>
              </a:ext>
            </a:extLst>
          </p:cNvPr>
          <p:cNvSpPr>
            <a:spLocks noGrp="1" noChangeArrowheads="1"/>
          </p:cNvSpPr>
          <p:nvPr>
            <p:ph type="title" idx="4294967295"/>
          </p:nvPr>
        </p:nvSpPr>
        <p:spPr>
          <a:xfrm>
            <a:off x="1447800" y="228600"/>
            <a:ext cx="6248400" cy="13716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Entries for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Lampe’s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Patristic Greek Lexicon</a:t>
            </a:r>
          </a:p>
        </p:txBody>
      </p:sp>
      <p:sp>
        <p:nvSpPr>
          <p:cNvPr id="13315" name="Rectangle 3">
            <a:extLst>
              <a:ext uri="{FF2B5EF4-FFF2-40B4-BE49-F238E27FC236}">
                <a16:creationId xmlns:a16="http://schemas.microsoft.com/office/drawing/2014/main" id="{F8A6D208-1DD9-42B6-A68A-62C440E3D5E3}"/>
              </a:ext>
            </a:extLst>
          </p:cNvPr>
          <p:cNvSpPr>
            <a:spLocks noGrp="1" noChangeArrowheads="1"/>
          </p:cNvSpPr>
          <p:nvPr>
            <p:ph type="body" idx="4294967295"/>
          </p:nvPr>
        </p:nvSpPr>
        <p:spPr>
          <a:xfrm>
            <a:off x="285749" y="1600202"/>
            <a:ext cx="6115052" cy="4460875"/>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Revolt</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Defection</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 from paganism, Judaism, Christianity, orthodoxy</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Divorce</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Departure</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Standing aloof</a:t>
            </a:r>
          </a:p>
        </p:txBody>
      </p:sp>
      <p:sp>
        <p:nvSpPr>
          <p:cNvPr id="41988" name="TextBox 3">
            <a:extLst>
              <a:ext uri="{FF2B5EF4-FFF2-40B4-BE49-F238E27FC236}">
                <a16:creationId xmlns:a16="http://schemas.microsoft.com/office/drawing/2014/main" id="{EE5E64AE-55ED-41CF-A455-5D608C44DCD3}"/>
              </a:ext>
            </a:extLst>
          </p:cNvPr>
          <p:cNvSpPr txBox="1">
            <a:spLocks noChangeArrowheads="1"/>
          </p:cNvSpPr>
          <p:nvPr/>
        </p:nvSpPr>
        <p:spPr bwMode="auto">
          <a:xfrm>
            <a:off x="266700" y="6400802"/>
            <a:ext cx="8610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 W. H. Lampe,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Patristic Greek Lexicon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(Oxford: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Clarnedon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Press, 1961), 208.</a:t>
            </a:r>
            <a:endPar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C63DEADF-0890-4A2B-889E-41952F6E90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3651" y="2057400"/>
            <a:ext cx="220794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71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828800"/>
            <a:ext cx="9144000" cy="4724400"/>
          </a:xfrm>
        </p:spPr>
        <p:txBody>
          <a:bodyPr/>
          <a:lstStyle/>
          <a:p>
            <a:pPr marL="0" indent="0" algn="just">
              <a:spcBef>
                <a:spcPts val="0"/>
              </a:spcBef>
              <a:buNone/>
            </a:pP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noun form allows for </a:t>
            </a:r>
            <a:r>
              <a:rPr lang="en-US" sz="2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simple departure in the classical period, proved by examples from Liddell and Scott...If one says that this is not important because the meaning is only classical or ancient and thus lost its meaning by the time of the New Testament, then I may turn to the same root meaning of </a:t>
            </a:r>
            <a:r>
              <a:rPr lang="en-US" sz="2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patristic era immediately following the New Testament period, as indicated in the definitions for the noun form in Lampe's </a:t>
            </a:r>
            <a:r>
              <a:rPr lang="en-US" sz="2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Patristic Greek Lexicon</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Although the noun used in the sense of spatial departure is not the normal meaning…during New Testament times, the word is found with this meaning in time periods before and after the New Testament era, and it is likely to have been understood this way at least sometimes.”</a:t>
            </a:r>
          </a:p>
        </p:txBody>
      </p:sp>
      <p:sp>
        <p:nvSpPr>
          <p:cNvPr id="4" name="TextBox 3">
            <a:extLst>
              <a:ext uri="{FF2B5EF4-FFF2-40B4-BE49-F238E27FC236}">
                <a16:creationId xmlns:a16="http://schemas.microsoft.com/office/drawing/2014/main" id="{3D0DF032-DE24-4699-83BD-7C8A3CB3ED9F}"/>
              </a:ext>
            </a:extLst>
          </p:cNvPr>
          <p:cNvSpPr txBox="1"/>
          <p:nvPr/>
        </p:nvSpPr>
        <p:spPr>
          <a:xfrm>
            <a:off x="1219200" y="235806"/>
            <a:ext cx="6705600" cy="1461939"/>
          </a:xfrm>
          <a:prstGeom prst="rect">
            <a:avLst/>
          </a:prstGeom>
          <a:noFill/>
        </p:spPr>
        <p:txBody>
          <a:bodyPr wrap="square" rtlCol="0">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 Wayne 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 in 2 Thessalonians 2:3: Apostasy of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Trumpet Sounds: Today's Foremost Authorities Speak out on End-Time Controversies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Thomas Ice and Timothy Demy(Eugene, OR: Harvest House, 1995), 273.</a:t>
            </a:r>
          </a:p>
        </p:txBody>
      </p:sp>
    </p:spTree>
    <p:extLst>
      <p:ext uri="{BB962C8B-B14F-4D97-AF65-F5344CB8AC3E}">
        <p14:creationId xmlns:p14="http://schemas.microsoft.com/office/powerpoint/2010/main" val="1945193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457200" y="2"/>
            <a:ext cx="8229601" cy="2498120"/>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5:32</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was said, ‘Whoever sends his wife away, let him give her a certificate of divorce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apostosion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424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638300" y="228600"/>
            <a:ext cx="5867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Definition of “Apostasy”</a:t>
            </a:r>
          </a:p>
        </p:txBody>
      </p:sp>
      <p:sp>
        <p:nvSpPr>
          <p:cNvPr id="3075" name="Rectangle 3"/>
          <p:cNvSpPr>
            <a:spLocks noGrp="1" noChangeArrowheads="1"/>
          </p:cNvSpPr>
          <p:nvPr>
            <p:ph type="body" idx="1"/>
          </p:nvPr>
        </p:nvSpPr>
        <p:spPr>
          <a:xfrm>
            <a:off x="381000" y="1295400"/>
            <a:ext cx="6781800" cy="5334000"/>
          </a:xfrm>
        </p:spPr>
        <p:txBody>
          <a:bodyPr/>
          <a:lstStyle/>
          <a:p>
            <a:pPr marL="342900" indent="-342900" eaLnBrk="1" hangingPunct="1">
              <a:spcBef>
                <a:spcPts val="0"/>
              </a:spcBef>
              <a:spcAft>
                <a:spcPts val="1800"/>
              </a:spcAft>
              <a:defRPr/>
            </a:pPr>
            <a:r>
              <a:rPr lang="en-US" i="1" dirty="0" err="1">
                <a:effectLst>
                  <a:outerShdw blurRad="38100" dist="38100" dir="2700000" algn="tl">
                    <a:srgbClr val="000000">
                      <a:alpha val="43137"/>
                    </a:srgbClr>
                  </a:outerShdw>
                </a:effectLst>
              </a:rPr>
              <a:t>apos</a:t>
            </a:r>
            <a:r>
              <a:rPr lang="en-US" dirty="0">
                <a:effectLst>
                  <a:outerShdw blurRad="38100" dist="38100" dir="2700000" algn="tl">
                    <a:srgbClr val="000000">
                      <a:alpha val="43137"/>
                    </a:srgbClr>
                  </a:outerShdw>
                </a:effectLst>
              </a:rPr>
              <a:t> = away from</a:t>
            </a:r>
          </a:p>
          <a:p>
            <a:pPr marL="342900" indent="-342900" eaLnBrk="1" hangingPunct="1">
              <a:spcBef>
                <a:spcPts val="0"/>
              </a:spcBef>
              <a:spcAft>
                <a:spcPts val="1800"/>
              </a:spcAft>
              <a:defRPr/>
            </a:pPr>
            <a:r>
              <a:rPr lang="en-US" i="1" dirty="0" err="1">
                <a:effectLst>
                  <a:outerShdw blurRad="38100" dist="38100" dir="2700000" algn="tl">
                    <a:srgbClr val="000000">
                      <a:alpha val="43137"/>
                    </a:srgbClr>
                  </a:outerShdw>
                </a:effectLst>
              </a:rPr>
              <a:t>hist</a:t>
            </a:r>
            <a:r>
              <a:rPr lang="en-US" i="1" dirty="0" err="1">
                <a:effectLst>
                  <a:outerShdw blurRad="38100" dist="38100" dir="2700000" algn="tl">
                    <a:srgbClr val="000000">
                      <a:alpha val="43137"/>
                    </a:srgbClr>
                  </a:outerShdw>
                </a:effectLst>
                <a:cs typeface="Arial" charset="0"/>
              </a:rPr>
              <a:t>ēmi</a:t>
            </a:r>
            <a:r>
              <a:rPr lang="en-US" dirty="0">
                <a:effectLst>
                  <a:outerShdw blurRad="38100" dist="38100" dir="2700000" algn="tl">
                    <a:srgbClr val="000000">
                      <a:alpha val="43137"/>
                    </a:srgbClr>
                  </a:outerShdw>
                </a:effectLst>
              </a:rPr>
              <a:t> = to stand</a:t>
            </a:r>
          </a:p>
          <a:p>
            <a:pPr marL="342900" indent="-342900" eaLnBrk="1" hangingPunct="1">
              <a:spcBef>
                <a:spcPts val="0"/>
              </a:spcBef>
              <a:spcAft>
                <a:spcPts val="1800"/>
              </a:spcAft>
              <a:defRPr/>
            </a:pPr>
            <a:r>
              <a:rPr lang="en-US" dirty="0">
                <a:effectLst>
                  <a:outerShdw blurRad="38100" dist="38100" dir="2700000" algn="tl">
                    <a:srgbClr val="000000">
                      <a:alpha val="43137"/>
                    </a:srgbClr>
                  </a:outerShdw>
                </a:effectLst>
              </a:rPr>
              <a:t>Apostasy = to stand away from</a:t>
            </a:r>
          </a:p>
          <a:p>
            <a:pPr marL="342900" indent="-342900" eaLnBrk="1" hangingPunct="1">
              <a:spcBef>
                <a:spcPts val="0"/>
              </a:spcBef>
              <a:spcAft>
                <a:spcPts val="1800"/>
              </a:spcAft>
              <a:defRPr/>
            </a:pPr>
            <a:r>
              <a:rPr lang="en-US" dirty="0">
                <a:effectLst>
                  <a:outerShdw blurRad="38100" dist="38100" dir="2700000" algn="tl">
                    <a:srgbClr val="000000">
                      <a:alpha val="43137"/>
                    </a:srgbClr>
                  </a:outerShdw>
                </a:effectLst>
              </a:rPr>
              <a:t>Apostasy = a departure</a:t>
            </a:r>
          </a:p>
          <a:p>
            <a:pPr marL="342900" indent="-342900" eaLnBrk="1" hangingPunct="1">
              <a:spcBef>
                <a:spcPts val="0"/>
              </a:spcBef>
              <a:spcAft>
                <a:spcPts val="1800"/>
              </a:spcAft>
              <a:defRPr/>
            </a:pPr>
            <a:r>
              <a:rPr lang="en-US" dirty="0">
                <a:effectLst>
                  <a:outerShdw blurRad="38100" dist="38100" dir="2700000" algn="tl">
                    <a:srgbClr val="000000">
                      <a:alpha val="43137"/>
                    </a:srgbClr>
                  </a:outerShdw>
                </a:effectLst>
              </a:rPr>
              <a:t>A departure from what?</a:t>
            </a:r>
          </a:p>
          <a:p>
            <a:pPr marL="742941" lvl="1" indent="-342900" eaLnBrk="1" hangingPunct="1">
              <a:spcBef>
                <a:spcPts val="0"/>
              </a:spcBef>
              <a:spcAft>
                <a:spcPts val="1800"/>
              </a:spcAft>
              <a:defRPr/>
            </a:pPr>
            <a:r>
              <a:rPr lang="en-US" dirty="0">
                <a:effectLst>
                  <a:outerShdw blurRad="38100" dist="38100" dir="2700000" algn="tl">
                    <a:srgbClr val="000000">
                      <a:alpha val="43137"/>
                    </a:srgbClr>
                  </a:outerShdw>
                </a:effectLst>
              </a:rPr>
              <a:t>From previously known truth</a:t>
            </a:r>
          </a:p>
          <a:p>
            <a:pPr marL="742941" lvl="1" indent="-342900" eaLnBrk="1" hangingPunct="1">
              <a:spcBef>
                <a:spcPts val="0"/>
              </a:spcBef>
              <a:spcAft>
                <a:spcPts val="1800"/>
              </a:spcAft>
              <a:defRPr/>
            </a:pPr>
            <a:r>
              <a:rPr lang="en-US" dirty="0">
                <a:effectLst>
                  <a:outerShdw blurRad="38100" dist="38100" dir="2700000" algn="tl">
                    <a:srgbClr val="000000">
                      <a:alpha val="43137"/>
                    </a:srgbClr>
                  </a:outerShdw>
                </a:effectLst>
              </a:rPr>
              <a:t>Physically from something</a:t>
            </a:r>
            <a:endParaRPr lang="en-US" sz="3600" dirty="0">
              <a:effectLst>
                <a:outerShdw blurRad="38100" dist="38100" dir="2700000" algn="tl">
                  <a:srgbClr val="000000">
                    <a:alpha val="43137"/>
                  </a:srgbClr>
                </a:outerShdw>
              </a:effectLst>
            </a:endParaRPr>
          </a:p>
        </p:txBody>
      </p:sp>
      <p:pic>
        <p:nvPicPr>
          <p:cNvPr id="2" name="Picture 4">
            <a:extLst>
              <a:ext uri="{FF2B5EF4-FFF2-40B4-BE49-F238E27FC236}">
                <a16:creationId xmlns:a16="http://schemas.microsoft.com/office/drawing/2014/main" id="{E5178314-2F89-4ECC-8E74-195C564253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9001" y="2209800"/>
            <a:ext cx="1753704" cy="217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479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14300" y="1066800"/>
            <a:ext cx="8915400" cy="4114800"/>
          </a:xfrm>
        </p:spPr>
        <p:txBody>
          <a:bodyPr/>
          <a:lstStyle/>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The definite article before </a:t>
            </a:r>
            <a:r>
              <a:rPr lang="en-US" i="1" dirty="0" err="1">
                <a:effectLst>
                  <a:outerShdw blurRad="38100" dist="38100" dir="2700000" algn="tl">
                    <a:srgbClr val="000000">
                      <a:alpha val="43137"/>
                    </a:srgbClr>
                  </a:outerShdw>
                </a:effectLst>
                <a:cs typeface="Calibri" panose="020F0502020204030204" pitchFamily="34" charset="0"/>
              </a:rPr>
              <a:t>apostasia</a:t>
            </a:r>
            <a:endParaRPr lang="en-US" i="1" dirty="0">
              <a:effectLst>
                <a:outerShdw blurRad="38100" dist="38100" dir="2700000" algn="tl">
                  <a:srgbClr val="000000">
                    <a:alpha val="43137"/>
                  </a:srgbClr>
                </a:outerShdw>
              </a:effectLst>
              <a:cs typeface="Calibri" panose="020F0502020204030204" pitchFamily="34" charset="0"/>
            </a:endParaRPr>
          </a:p>
          <a:p>
            <a:pPr marL="687388" indent="-687388">
              <a:spcBef>
                <a:spcPts val="0"/>
              </a:spcBef>
              <a:spcAft>
                <a:spcPts val="2400"/>
              </a:spcAft>
              <a:buSzPct val="100000"/>
              <a:buFont typeface="Wingdings" panose="05000000000000000000"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Noun </a:t>
            </a:r>
            <a:r>
              <a:rPr lang="en-US" i="1" dirty="0" err="1">
                <a:effectLst>
                  <a:outerShdw blurRad="38100" dist="38100" dir="2700000" algn="tl">
                    <a:srgbClr val="000000">
                      <a:alpha val="43137"/>
                    </a:srgbClr>
                  </a:outerShdw>
                </a:effectLst>
                <a:cs typeface="Calibri" panose="020F0502020204030204" pitchFamily="34" charset="0"/>
              </a:rPr>
              <a:t>apostasia</a:t>
            </a:r>
            <a:r>
              <a:rPr lang="en-US" dirty="0">
                <a:effectLst>
                  <a:outerShdw blurRad="38100" dist="38100" dir="2700000" algn="tl">
                    <a:srgbClr val="000000">
                      <a:alpha val="43137"/>
                    </a:srgbClr>
                  </a:outerShdw>
                </a:effectLst>
                <a:cs typeface="Calibri" panose="020F0502020204030204" pitchFamily="34" charset="0"/>
              </a:rPr>
              <a:t> can refer to physical departure</a:t>
            </a:r>
          </a:p>
          <a:p>
            <a:pPr marL="687388" indent="-687388">
              <a:spcBef>
                <a:spcPts val="0"/>
              </a:spcBef>
              <a:spcAft>
                <a:spcPts val="2400"/>
              </a:spcAft>
              <a:buSzPct val="100000"/>
              <a:buFont typeface="Wingdings" panose="05000000000000000000"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Verb </a:t>
            </a:r>
            <a:r>
              <a:rPr lang="en-US" b="1" i="1" u="sng" dirty="0">
                <a:solidFill>
                  <a:srgbClr val="FFFFCC"/>
                </a:solidFill>
                <a:effectLst>
                  <a:outerShdw blurRad="38100" dist="38100" dir="2700000" algn="tl">
                    <a:srgbClr val="000000">
                      <a:alpha val="43137"/>
                    </a:srgbClr>
                  </a:outerShdw>
                </a:effectLst>
                <a:cs typeface="Calibri" panose="020F0502020204030204" pitchFamily="34" charset="0"/>
              </a:rPr>
              <a:t>aphistēmi</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591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A6E4CD3-8162-42DB-9FD6-AE1AF09032F5}"/>
              </a:ext>
            </a:extLst>
          </p:cNvPr>
          <p:cNvSpPr>
            <a:spLocks noGrp="1" noChangeArrowheads="1"/>
          </p:cNvSpPr>
          <p:nvPr>
            <p:ph type="title" idx="4294967295"/>
          </p:nvPr>
        </p:nvSpPr>
        <p:spPr>
          <a:xfrm>
            <a:off x="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Testament Meanings of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p>
        </p:txBody>
      </p:sp>
      <p:sp>
        <p:nvSpPr>
          <p:cNvPr id="13315" name="Rectangle 3">
            <a:extLst>
              <a:ext uri="{FF2B5EF4-FFF2-40B4-BE49-F238E27FC236}">
                <a16:creationId xmlns:a16="http://schemas.microsoft.com/office/drawing/2014/main" id="{A86AF34C-075B-4A49-8CD8-5401BED5F062}"/>
              </a:ext>
            </a:extLst>
          </p:cNvPr>
          <p:cNvSpPr>
            <a:spLocks noGrp="1" noChangeArrowheads="1"/>
          </p:cNvSpPr>
          <p:nvPr>
            <p:ph type="body" idx="4294967295"/>
          </p:nvPr>
        </p:nvSpPr>
        <p:spPr>
          <a:xfrm>
            <a:off x="0" y="1143001"/>
            <a:ext cx="9144000" cy="3810000"/>
          </a:xfrm>
        </p:spPr>
        <p:txBody>
          <a:bodyPr/>
          <a:lstStyle/>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New Testament uses</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departure – Luke 8:13; 1 Tim. 4:1; Heb. 3:12</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 Luke 2:37; 4:13; 13:27; Acts 5:37-38; 12:10; 13:13; 15:38; 19:9; 22:29; 2 Cor. 12:8; 2 Tim. 2:19</a:t>
            </a:r>
          </a:p>
        </p:txBody>
      </p:sp>
      <p:pic>
        <p:nvPicPr>
          <p:cNvPr id="5" name="Picture 4">
            <a:extLst>
              <a:ext uri="{FF2B5EF4-FFF2-40B4-BE49-F238E27FC236}">
                <a16:creationId xmlns:a16="http://schemas.microsoft.com/office/drawing/2014/main" id="{7539E0D1-4414-4194-BCDD-DC7054FE4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2447" y="4495800"/>
            <a:ext cx="16191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A6E4CD3-8162-42DB-9FD6-AE1AF09032F5}"/>
              </a:ext>
            </a:extLst>
          </p:cNvPr>
          <p:cNvSpPr>
            <a:spLocks noGrp="1" noChangeArrowheads="1"/>
          </p:cNvSpPr>
          <p:nvPr>
            <p:ph type="title" idx="4294967295"/>
          </p:nvPr>
        </p:nvSpPr>
        <p:spPr>
          <a:xfrm>
            <a:off x="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Testament Meanings of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p>
        </p:txBody>
      </p:sp>
      <p:sp>
        <p:nvSpPr>
          <p:cNvPr id="13315" name="Rectangle 3">
            <a:extLst>
              <a:ext uri="{FF2B5EF4-FFF2-40B4-BE49-F238E27FC236}">
                <a16:creationId xmlns:a16="http://schemas.microsoft.com/office/drawing/2014/main" id="{A86AF34C-075B-4A49-8CD8-5401BED5F062}"/>
              </a:ext>
            </a:extLst>
          </p:cNvPr>
          <p:cNvSpPr>
            <a:spLocks noGrp="1" noChangeArrowheads="1"/>
          </p:cNvSpPr>
          <p:nvPr>
            <p:ph type="body" idx="4294967295"/>
          </p:nvPr>
        </p:nvSpPr>
        <p:spPr>
          <a:xfrm>
            <a:off x="0" y="1143001"/>
            <a:ext cx="9144000" cy="3810000"/>
          </a:xfrm>
        </p:spPr>
        <p:txBody>
          <a:bodyPr/>
          <a:lstStyle/>
          <a:p>
            <a:pPr marL="457189" indent="-457189" eaLnBrk="1" hangingPunct="1">
              <a:spcBef>
                <a:spcPts val="0"/>
              </a:spcBef>
              <a:spcAft>
                <a:spcPts val="3600"/>
              </a:spcAft>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15 New Testament uses</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departure – Luke 8:13; 1 Tim. 4:1; Heb. 3:12</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 Luke 2:37; 4:13; 13:27; Acts 5:37-38; 12:10; 13:13; 15:38; 19:9; 22:29; 2 Cor. 12:8; 2 Tim. 2:19</a:t>
            </a:r>
          </a:p>
        </p:txBody>
      </p:sp>
      <p:pic>
        <p:nvPicPr>
          <p:cNvPr id="5" name="Picture 4">
            <a:extLst>
              <a:ext uri="{FF2B5EF4-FFF2-40B4-BE49-F238E27FC236}">
                <a16:creationId xmlns:a16="http://schemas.microsoft.com/office/drawing/2014/main" id="{7539E0D1-4414-4194-BCDD-DC7054FE4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2447" y="4495800"/>
            <a:ext cx="16191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755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F204D2-030C-45FA-95EF-DCE609C49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0" y="5209309"/>
            <a:ext cx="913733" cy="1371600"/>
          </a:xfrm>
          <a:prstGeom prst="rect">
            <a:avLst/>
          </a:prstGeom>
        </p:spPr>
      </p:pic>
      <p:pic>
        <p:nvPicPr>
          <p:cNvPr id="8" name="Picture 7">
            <a:extLst>
              <a:ext uri="{FF2B5EF4-FFF2-40B4-BE49-F238E27FC236}">
                <a16:creationId xmlns:a16="http://schemas.microsoft.com/office/drawing/2014/main" id="{DABC90B4-9D19-4A6A-BA8D-22C5C2D0CB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7576" y="2286002"/>
            <a:ext cx="2228851" cy="27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934962ED-5D2D-4373-85E1-4BEE568CDCC9}"/>
              </a:ext>
            </a:extLst>
          </p:cNvPr>
          <p:cNvSpPr txBox="1">
            <a:spLocks/>
          </p:cNvSpPr>
          <p:nvPr/>
        </p:nvSpPr>
        <p:spPr bwMode="auto">
          <a:xfrm>
            <a:off x="2190751" y="5209309"/>
            <a:ext cx="4762500" cy="1524000"/>
          </a:xfrm>
          <a:prstGeom prst="rect">
            <a:avLst/>
          </a:prstGeom>
          <a:noFill/>
          <a:ln w="9525">
            <a:noFill/>
            <a:miter lim="800000"/>
            <a:headEnd/>
            <a:tailEnd/>
          </a:ln>
          <a:effectLst/>
        </p:spPr>
        <p:txBody>
          <a:bodyPr vert="horz" wrap="square" lIns="92075" tIns="46039" rIns="92075" bIns="46039"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chemeClr val="tx1"/>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
        <p:nvSpPr>
          <p:cNvPr id="11" name="Title 1">
            <a:extLst>
              <a:ext uri="{FF2B5EF4-FFF2-40B4-BE49-F238E27FC236}">
                <a16:creationId xmlns:a16="http://schemas.microsoft.com/office/drawing/2014/main" id="{9F8EB2B7-24E6-44ED-9401-6F6BA478AE3F}"/>
              </a:ext>
            </a:extLst>
          </p:cNvPr>
          <p:cNvSpPr txBox="1">
            <a:spLocks/>
          </p:cNvSpPr>
          <p:nvPr/>
        </p:nvSpPr>
        <p:spPr bwMode="auto">
          <a:xfrm>
            <a:off x="800100" y="228601"/>
            <a:ext cx="7543800" cy="18204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hangingPunct="1">
              <a:spcBef>
                <a:spcPct val="20000"/>
              </a:spcBef>
              <a:buClr>
                <a:srgbClr val="00FFFF"/>
              </a:buClr>
              <a:buSzPct val="75000"/>
              <a:defRPr/>
            </a:pPr>
            <a:r>
              <a:rPr lang="en-US" i="1" kern="0" dirty="0">
                <a:solidFill>
                  <a:srgbClr val="FFFFCC"/>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Apostasy</a:t>
            </a:r>
            <a:r>
              <a:rPr lang="en-US"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 or </a:t>
            </a:r>
            <a:r>
              <a:rPr lang="en-US" i="1"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Rapture</a:t>
            </a:r>
            <a:r>
              <a:rPr lang="en-US"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a:t>
            </a:r>
            <a:r>
              <a:rPr lang="en-US" dirty="0">
                <a:solidFill>
                  <a:srgbClr val="00FFFF"/>
                </a:solidFill>
                <a:latin typeface="Calibri"/>
              </a:rPr>
              <a:t> </a:t>
            </a:r>
            <a:br>
              <a:rPr lang="en-US" dirty="0">
                <a:solidFill>
                  <a:srgbClr val="00FFFF"/>
                </a:solidFill>
                <a:latin typeface="Calibri"/>
              </a:rPr>
            </a:br>
            <a:r>
              <a:rPr lang="en-US" sz="3200" kern="0" dirty="0">
                <a:effectLst>
                  <a:outerShdw blurRad="38100" dist="38100" dir="2700000" algn="tl">
                    <a:srgbClr val="000000">
                      <a:alpha val="43137"/>
                    </a:srgbClr>
                  </a:outerShdw>
                </a:effectLst>
                <a:latin typeface="Calibri" panose="020F0502020204030204" pitchFamily="34" charset="0"/>
                <a:ea typeface="+mn-ea"/>
                <a:cs typeface="+mn-cs"/>
              </a:rPr>
              <a:t>(2 Thessalonians 2:3A)</a:t>
            </a:r>
          </a:p>
        </p:txBody>
      </p:sp>
    </p:spTree>
    <p:extLst>
      <p:ext uri="{BB962C8B-B14F-4D97-AF65-F5344CB8AC3E}">
        <p14:creationId xmlns:p14="http://schemas.microsoft.com/office/powerpoint/2010/main" val="27586136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A6E4CD3-8162-42DB-9FD6-AE1AF09032F5}"/>
              </a:ext>
            </a:extLst>
          </p:cNvPr>
          <p:cNvSpPr>
            <a:spLocks noGrp="1" noChangeArrowheads="1"/>
          </p:cNvSpPr>
          <p:nvPr>
            <p:ph type="title" idx="4294967295"/>
          </p:nvPr>
        </p:nvSpPr>
        <p:spPr>
          <a:xfrm>
            <a:off x="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Testament Meanings of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p>
        </p:txBody>
      </p:sp>
      <p:sp>
        <p:nvSpPr>
          <p:cNvPr id="13315" name="Rectangle 3">
            <a:extLst>
              <a:ext uri="{FF2B5EF4-FFF2-40B4-BE49-F238E27FC236}">
                <a16:creationId xmlns:a16="http://schemas.microsoft.com/office/drawing/2014/main" id="{A86AF34C-075B-4A49-8CD8-5401BED5F062}"/>
              </a:ext>
            </a:extLst>
          </p:cNvPr>
          <p:cNvSpPr>
            <a:spLocks noGrp="1" noChangeArrowheads="1"/>
          </p:cNvSpPr>
          <p:nvPr>
            <p:ph type="body" idx="4294967295"/>
          </p:nvPr>
        </p:nvSpPr>
        <p:spPr>
          <a:xfrm>
            <a:off x="0" y="1143001"/>
            <a:ext cx="9144000" cy="3810000"/>
          </a:xfrm>
        </p:spPr>
        <p:txBody>
          <a:bodyPr/>
          <a:lstStyle/>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New Testament uses</a:t>
            </a:r>
          </a:p>
          <a:p>
            <a:pPr marL="457189" indent="-457189" eaLnBrk="1" hangingPunct="1">
              <a:spcBef>
                <a:spcPts val="0"/>
              </a:spcBef>
              <a:spcAft>
                <a:spcPts val="3600"/>
              </a:spcAft>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Spiritual departure – Luke 8:13; 1 Tim. 4:1; Heb. 3:12</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 Luke 2:37; 4:13; 13:27; Acts 5:37-38; 12:10; 13:13; 15:38; 19:9; 22:29; 2 Cor. 12:8; 2 Tim. 2:19</a:t>
            </a:r>
          </a:p>
        </p:txBody>
      </p:sp>
      <p:pic>
        <p:nvPicPr>
          <p:cNvPr id="5" name="Picture 4">
            <a:extLst>
              <a:ext uri="{FF2B5EF4-FFF2-40B4-BE49-F238E27FC236}">
                <a16:creationId xmlns:a16="http://schemas.microsoft.com/office/drawing/2014/main" id="{7539E0D1-4414-4194-BCDD-DC7054FE4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2447" y="4495800"/>
            <a:ext cx="16191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390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E95B2-314D-40E5-860D-02B18ABD9D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8914" name="Rectangle 3"/>
          <p:cNvSpPr>
            <a:spLocks noChangeArrowheads="1"/>
          </p:cNvSpPr>
          <p:nvPr/>
        </p:nvSpPr>
        <p:spPr bwMode="auto">
          <a:xfrm>
            <a:off x="0" y="1"/>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Timothy 4:1</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Spirit explicitly says that in later times some will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 away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faith</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paying attention to deceitful spirits and doctrines of demons.” </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8347" y="3216348"/>
            <a:ext cx="128731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92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A6E4CD3-8162-42DB-9FD6-AE1AF09032F5}"/>
              </a:ext>
            </a:extLst>
          </p:cNvPr>
          <p:cNvSpPr>
            <a:spLocks noGrp="1" noChangeArrowheads="1"/>
          </p:cNvSpPr>
          <p:nvPr>
            <p:ph type="title" idx="4294967295"/>
          </p:nvPr>
        </p:nvSpPr>
        <p:spPr>
          <a:xfrm>
            <a:off x="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Testament Meanings of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p>
        </p:txBody>
      </p:sp>
      <p:sp>
        <p:nvSpPr>
          <p:cNvPr id="13315" name="Rectangle 3">
            <a:extLst>
              <a:ext uri="{FF2B5EF4-FFF2-40B4-BE49-F238E27FC236}">
                <a16:creationId xmlns:a16="http://schemas.microsoft.com/office/drawing/2014/main" id="{A86AF34C-075B-4A49-8CD8-5401BED5F062}"/>
              </a:ext>
            </a:extLst>
          </p:cNvPr>
          <p:cNvSpPr>
            <a:spLocks noGrp="1" noChangeArrowheads="1"/>
          </p:cNvSpPr>
          <p:nvPr>
            <p:ph type="body" idx="4294967295"/>
          </p:nvPr>
        </p:nvSpPr>
        <p:spPr>
          <a:xfrm>
            <a:off x="0" y="1143001"/>
            <a:ext cx="9144000" cy="3810000"/>
          </a:xfrm>
        </p:spPr>
        <p:txBody>
          <a:bodyPr/>
          <a:lstStyle/>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New Testament uses</a:t>
            </a:r>
          </a:p>
          <a:p>
            <a:pPr marL="457189" indent="-457189" eaLnBrk="1" hangingPunct="1">
              <a:spcBef>
                <a:spcPts val="0"/>
              </a:spcBef>
              <a:spcAft>
                <a:spcPts val="36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departure – Luke 8:13; 1 Tim. 4:1; Heb. 3:12</a:t>
            </a:r>
          </a:p>
          <a:p>
            <a:pPr marL="457189" indent="-457189" eaLnBrk="1" hangingPunct="1">
              <a:spcBef>
                <a:spcPts val="0"/>
              </a:spcBef>
              <a:spcAft>
                <a:spcPts val="3600"/>
              </a:spcAft>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Physical departure – Luke 2:37; 4:13; 13:27; Acts 5:37-38; 12:10; 13:13; 15:38; 19:9; 22:29; 2 Cor. 12:8; 2 Tim. 2:19</a:t>
            </a:r>
          </a:p>
        </p:txBody>
      </p:sp>
      <p:pic>
        <p:nvPicPr>
          <p:cNvPr id="5" name="Picture 4">
            <a:extLst>
              <a:ext uri="{FF2B5EF4-FFF2-40B4-BE49-F238E27FC236}">
                <a16:creationId xmlns:a16="http://schemas.microsoft.com/office/drawing/2014/main" id="{7539E0D1-4414-4194-BCDD-DC7054FE4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2447" y="4495800"/>
            <a:ext cx="16191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962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5821C039-CB7A-4D93-B10F-0F7E17DA96A1}"/>
              </a:ext>
            </a:extLst>
          </p:cNvPr>
          <p:cNvSpPr>
            <a:spLocks noChangeArrowheads="1"/>
          </p:cNvSpPr>
          <p:nvPr/>
        </p:nvSpPr>
        <p:spPr bwMode="auto">
          <a:xfrm>
            <a:off x="0" y="1371601"/>
            <a:ext cx="91440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ingredients for the salad, so I decided to make a quick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down to the store. While at the store, I left the car engine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I made my purchase, thinking that I would be right out again. However, while I was in the store, 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my good friend Edward who was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county supervisor. This resulted in my having to endure a somewhat long-winded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down on how his campaign was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Finally, fearing that my car would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gas, 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great haste out to the parking lot and returned home with the car surely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only on fumes.”</a:t>
            </a:r>
          </a:p>
        </p:txBody>
      </p:sp>
      <p:sp>
        <p:nvSpPr>
          <p:cNvPr id="47107" name="TextBox 4">
            <a:extLst>
              <a:ext uri="{FF2B5EF4-FFF2-40B4-BE49-F238E27FC236}">
                <a16:creationId xmlns:a16="http://schemas.microsoft.com/office/drawing/2014/main" id="{7FD25604-B6E0-4EBA-AAED-E10342248A30}"/>
              </a:ext>
            </a:extLst>
          </p:cNvPr>
          <p:cNvSpPr txBox="1">
            <a:spLocks noChangeArrowheads="1"/>
          </p:cNvSpPr>
          <p:nvPr/>
        </p:nvSpPr>
        <p:spPr bwMode="auto">
          <a:xfrm>
            <a:off x="0" y="228601"/>
            <a:ext cx="91440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George Gunn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14:1-3 – The Father’s House: Are We There Yet?, 30. www.pre-trib.org</a:t>
            </a:r>
          </a:p>
        </p:txBody>
      </p:sp>
    </p:spTree>
    <p:extLst>
      <p:ext uri="{BB962C8B-B14F-4D97-AF65-F5344CB8AC3E}">
        <p14:creationId xmlns:p14="http://schemas.microsoft.com/office/powerpoint/2010/main" val="27457284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143001"/>
            <a:ext cx="9144000" cy="3809999"/>
          </a:xfrm>
        </p:spPr>
        <p:txBody>
          <a:bodyPr/>
          <a:lstStyle/>
          <a:p>
            <a:pPr marL="0" indent="0" algn="just">
              <a:buNone/>
            </a:pPr>
            <a:r>
              <a:rPr lang="en-US" b="1" dirty="0">
                <a:solidFill>
                  <a:srgbClr val="FFFFCC"/>
                </a:solidFill>
                <a:effectLst/>
              </a:rPr>
              <a:t>“Unwarranted adoption of an expanded semantic field</a:t>
            </a:r>
            <a:r>
              <a:rPr lang="en-US" dirty="0">
                <a:effectLst/>
              </a:rPr>
              <a:t>: The fallacy in this instance lies in the supposition that the meaning of a word in a specific context is much broader than the context itself allows and may bring with it the word’s entire semantic range. This step is sometimes called </a:t>
            </a:r>
            <a:r>
              <a:rPr lang="en-US" b="1" u="sng" dirty="0">
                <a:solidFill>
                  <a:srgbClr val="FFFFCC"/>
                </a:solidFill>
                <a:effectLst/>
              </a:rPr>
              <a:t>illegitimate totality transfer</a:t>
            </a:r>
            <a:r>
              <a:rPr lang="en-US" dirty="0">
                <a:effectLst/>
              </a:rPr>
              <a:t>.”</a:t>
            </a:r>
          </a:p>
        </p:txBody>
      </p:sp>
      <p:sp>
        <p:nvSpPr>
          <p:cNvPr id="4" name="TextBox 3">
            <a:extLst>
              <a:ext uri="{FF2B5EF4-FFF2-40B4-BE49-F238E27FC236}">
                <a16:creationId xmlns:a16="http://schemas.microsoft.com/office/drawing/2014/main" id="{3D0DF032-DE24-4699-83BD-7C8A3CB3ED9F}"/>
              </a:ext>
            </a:extLst>
          </p:cNvPr>
          <p:cNvSpPr txBox="1"/>
          <p:nvPr/>
        </p:nvSpPr>
        <p:spPr>
          <a:xfrm>
            <a:off x="1222904" y="206514"/>
            <a:ext cx="6324600" cy="646331"/>
          </a:xfrm>
          <a:prstGeom prst="rect">
            <a:avLst/>
          </a:prstGeom>
          <a:noFill/>
        </p:spPr>
        <p:txBody>
          <a:bodyPr wrap="square" rtlCol="0">
            <a:spAutoFit/>
          </a:bodyPr>
          <a:lstStyle/>
          <a:p>
            <a:pPr algn="ct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Illegitimate Totality Transfer</a:t>
            </a:r>
          </a:p>
        </p:txBody>
      </p:sp>
      <p:sp>
        <p:nvSpPr>
          <p:cNvPr id="5" name="TextBox 4">
            <a:extLst>
              <a:ext uri="{FF2B5EF4-FFF2-40B4-BE49-F238E27FC236}">
                <a16:creationId xmlns:a16="http://schemas.microsoft.com/office/drawing/2014/main" id="{E21C5394-53F7-4EDC-9FFA-9EEBCFD17462}"/>
              </a:ext>
            </a:extLst>
          </p:cNvPr>
          <p:cNvSpPr txBox="1"/>
          <p:nvPr/>
        </p:nvSpPr>
        <p:spPr>
          <a:xfrm>
            <a:off x="-1" y="6412468"/>
            <a:ext cx="9144001" cy="369332"/>
          </a:xfrm>
          <a:prstGeom prst="rect">
            <a:avLst/>
          </a:prstGeom>
          <a:noFill/>
        </p:spPr>
        <p:txBody>
          <a:bodyPr wrap="square" rtlCol="0">
            <a:spAutoFit/>
          </a:bodyPr>
          <a:lstStyle/>
          <a:p>
            <a:pPr algn="ctr"/>
            <a:r>
              <a:rPr lang="en-US" sz="1800" dirty="0">
                <a:latin typeface="Calibri" panose="020F0502020204030204" pitchFamily="34" charset="0"/>
              </a:rPr>
              <a:t>D. A. Carson, </a:t>
            </a:r>
            <a:r>
              <a:rPr lang="en-US" sz="1800" i="1" dirty="0">
                <a:latin typeface="Calibri" panose="020F0502020204030204" pitchFamily="34" charset="0"/>
              </a:rPr>
              <a:t>Exegetical Fallacies</a:t>
            </a:r>
            <a:r>
              <a:rPr lang="en-US" sz="1800" dirty="0">
                <a:latin typeface="Calibri" panose="020F0502020204030204" pitchFamily="34" charset="0"/>
              </a:rPr>
              <a:t>, 2nd ed. (Grand Rapids, MI: Baker Academic, 1996), 60-61.</a:t>
            </a:r>
          </a:p>
        </p:txBody>
      </p:sp>
    </p:spTree>
    <p:extLst>
      <p:ext uri="{BB962C8B-B14F-4D97-AF65-F5344CB8AC3E}">
        <p14:creationId xmlns:p14="http://schemas.microsoft.com/office/powerpoint/2010/main" val="525967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88969C-9A36-4C31-A854-C741859983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7"/>
          </a:xfrm>
          <a:prstGeom prst="rect">
            <a:avLst/>
          </a:prstGeom>
        </p:spPr>
      </p:pic>
      <p:sp>
        <p:nvSpPr>
          <p:cNvPr id="38914" name="Rectangle 3"/>
          <p:cNvSpPr>
            <a:spLocks noChangeArrowheads="1"/>
          </p:cNvSpPr>
          <p:nvPr/>
        </p:nvSpPr>
        <p:spPr bwMode="auto">
          <a:xfrm>
            <a:off x="0"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21:21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have been told about you, that you are teaching all the Jews who are among the Gentiles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forsake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 telling them not to circumcise their children nor to walk according to the customs.” </a:t>
            </a:r>
          </a:p>
        </p:txBody>
      </p:sp>
      <p:pic>
        <p:nvPicPr>
          <p:cNvPr id="8" name="Picture 7">
            <a:extLst>
              <a:ext uri="{FF2B5EF4-FFF2-40B4-BE49-F238E27FC236}">
                <a16:creationId xmlns:a16="http://schemas.microsoft.com/office/drawing/2014/main" id="{5F9B83AA-62B6-4CE2-BB44-DD06F5089A0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20295" y="3505200"/>
            <a:ext cx="110341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983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791D1B6-26D5-4E37-8CC7-7EAFC9A205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2045" y="76200"/>
            <a:ext cx="4619910" cy="6705600"/>
          </a:xfrm>
          <a:prstGeom prst="rect">
            <a:avLst/>
          </a:prstGeom>
        </p:spPr>
      </p:pic>
    </p:spTree>
    <p:extLst>
      <p:ext uri="{BB962C8B-B14F-4D97-AF65-F5344CB8AC3E}">
        <p14:creationId xmlns:p14="http://schemas.microsoft.com/office/powerpoint/2010/main" val="35995056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88969C-9A36-4C31-A854-C741859983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7"/>
          </a:xfrm>
          <a:prstGeom prst="rect">
            <a:avLst/>
          </a:prstGeom>
        </p:spPr>
      </p:pic>
      <p:sp>
        <p:nvSpPr>
          <p:cNvPr id="38914" name="Rectangle 3"/>
          <p:cNvSpPr>
            <a:spLocks noChangeArrowheads="1"/>
          </p:cNvSpPr>
          <p:nvPr/>
        </p:nvSpPr>
        <p:spPr bwMode="auto">
          <a:xfrm>
            <a:off x="0"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21:21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have been told about you, that you are teaching all the Jews who are among the Gentiles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forsake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 telling them not to circumcise their children nor to walk according to the customs.” </a:t>
            </a:r>
          </a:p>
        </p:txBody>
      </p:sp>
      <p:pic>
        <p:nvPicPr>
          <p:cNvPr id="8" name="Picture 7">
            <a:extLst>
              <a:ext uri="{FF2B5EF4-FFF2-40B4-BE49-F238E27FC236}">
                <a16:creationId xmlns:a16="http://schemas.microsoft.com/office/drawing/2014/main" id="{5F9B83AA-62B6-4CE2-BB44-DD06F5089A0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20295" y="3505200"/>
            <a:ext cx="110341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702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2"/>
            <a:ext cx="91440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142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33B6D-9485-4502-BF3D-B9343F35BD64}"/>
              </a:ext>
            </a:extLst>
          </p:cNvPr>
          <p:cNvGraphicFramePr>
            <a:graphicFrameLocks noGrp="1"/>
          </p:cNvGraphicFramePr>
          <p:nvPr>
            <p:ph idx="4294967295"/>
            <p:extLst>
              <p:ext uri="{D42A27DB-BD31-4B8C-83A1-F6EECF244321}">
                <p14:modId xmlns:p14="http://schemas.microsoft.com/office/powerpoint/2010/main" val="708798327"/>
              </p:ext>
            </p:extLst>
          </p:nvPr>
        </p:nvGraphicFramePr>
        <p:xfrm>
          <a:off x="91440" y="121920"/>
          <a:ext cx="8961120" cy="6583681"/>
        </p:xfrm>
        <a:graphic>
          <a:graphicData uri="http://schemas.openxmlformats.org/drawingml/2006/table">
            <a:tbl>
              <a:tblPr firstRow="1" bandRow="1">
                <a:tableStyleId>{073A0DAA-6AF3-43AB-8588-CEC1D06C72B9}</a:tableStyleId>
              </a:tblPr>
              <a:tblGrid>
                <a:gridCol w="4480560">
                  <a:extLst>
                    <a:ext uri="{9D8B030D-6E8A-4147-A177-3AD203B41FA5}">
                      <a16:colId xmlns:a16="http://schemas.microsoft.com/office/drawing/2014/main" val="4133773365"/>
                    </a:ext>
                  </a:extLst>
                </a:gridCol>
                <a:gridCol w="4480560">
                  <a:extLst>
                    <a:ext uri="{9D8B030D-6E8A-4147-A177-3AD203B41FA5}">
                      <a16:colId xmlns:a16="http://schemas.microsoft.com/office/drawing/2014/main" val="1587703666"/>
                    </a:ext>
                  </a:extLst>
                </a:gridCol>
              </a:tblGrid>
              <a:tr h="881743">
                <a:tc gridSpan="2">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APOSTASIA</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363493036"/>
                  </a:ext>
                </a:extLst>
              </a:tr>
              <a:tr h="881743">
                <a:tc>
                  <a:txBody>
                    <a:bodyPr/>
                    <a:lstStyle/>
                    <a:p>
                      <a:pPr algn="ctr"/>
                      <a:r>
                        <a:rPr lang="en-US" sz="3200" b="1" dirty="0">
                          <a:solidFill>
                            <a:srgbClr val="C00000"/>
                          </a:solidFill>
                          <a:latin typeface="Calibri" panose="020F0502020204030204" pitchFamily="34" charset="0"/>
                          <a:cs typeface="Calibri" panose="020F0502020204030204" pitchFamily="34" charset="0"/>
                        </a:rPr>
                        <a:t>2 Thessalonians 2:3a</a:t>
                      </a:r>
                    </a:p>
                  </a:txBody>
                  <a:tcPr anchor="ctr"/>
                </a:tc>
                <a:tc>
                  <a:txBody>
                    <a:bodyPr/>
                    <a:lstStyle/>
                    <a:p>
                      <a:pPr algn="ctr"/>
                      <a:r>
                        <a:rPr lang="en-US" sz="3200" b="1" dirty="0">
                          <a:solidFill>
                            <a:srgbClr val="0000CC"/>
                          </a:solidFill>
                          <a:latin typeface="Calibri" panose="020F0502020204030204" pitchFamily="34" charset="0"/>
                          <a:cs typeface="Calibri" panose="020F0502020204030204" pitchFamily="34" charset="0"/>
                        </a:rPr>
                        <a:t>Acts 21:21</a:t>
                      </a:r>
                    </a:p>
                  </a:txBody>
                  <a:tcPr anchor="ctr"/>
                </a:tc>
                <a:extLst>
                  <a:ext uri="{0D108BD9-81ED-4DB2-BD59-A6C34878D82A}">
                    <a16:rowId xmlns:a16="http://schemas.microsoft.com/office/drawing/2014/main" val="920619013"/>
                  </a:ext>
                </a:extLst>
              </a:tr>
              <a:tr h="881743">
                <a:tc>
                  <a:txBody>
                    <a:bodyPr/>
                    <a:lstStyle/>
                    <a:p>
                      <a:r>
                        <a:rPr lang="en-US" sz="3200" dirty="0">
                          <a:latin typeface="Calibri" panose="020F0502020204030204" pitchFamily="34" charset="0"/>
                          <a:cs typeface="Calibri" panose="020F0502020204030204" pitchFamily="34" charset="0"/>
                        </a:rPr>
                        <a:t>Pauline authorship</a:t>
                      </a:r>
                    </a:p>
                  </a:txBody>
                  <a:tcPr anchor="ctr"/>
                </a:tc>
                <a:tc>
                  <a:txBody>
                    <a:bodyPr/>
                    <a:lstStyle/>
                    <a:p>
                      <a:r>
                        <a:rPr lang="en-US" sz="3200" dirty="0">
                          <a:latin typeface="Calibri" panose="020F0502020204030204" pitchFamily="34" charset="0"/>
                          <a:cs typeface="Calibri" panose="020F0502020204030204" pitchFamily="34" charset="0"/>
                        </a:rPr>
                        <a:t>Lukan authorship</a:t>
                      </a:r>
                    </a:p>
                  </a:txBody>
                  <a:tcPr anchor="ctr"/>
                </a:tc>
                <a:extLst>
                  <a:ext uri="{0D108BD9-81ED-4DB2-BD59-A6C34878D82A}">
                    <a16:rowId xmlns:a16="http://schemas.microsoft.com/office/drawing/2014/main" val="1434946491"/>
                  </a:ext>
                </a:extLst>
              </a:tr>
              <a:tr h="1087483">
                <a:tc>
                  <a:txBody>
                    <a:bodyPr/>
                    <a:lstStyle/>
                    <a:p>
                      <a:r>
                        <a:rPr lang="en-US" sz="3200" dirty="0">
                          <a:latin typeface="Calibri" panose="020F0502020204030204" pitchFamily="34" charset="0"/>
                          <a:cs typeface="Calibri" panose="020F0502020204030204" pitchFamily="34" charset="0"/>
                        </a:rPr>
                        <a:t>Paul speaking</a:t>
                      </a:r>
                    </a:p>
                  </a:txBody>
                  <a:tcPr anchor="ctr"/>
                </a:tc>
                <a:tc>
                  <a:txBody>
                    <a:bodyPr/>
                    <a:lstStyle/>
                    <a:p>
                      <a:r>
                        <a:rPr lang="en-US" sz="3200" dirty="0">
                          <a:latin typeface="Calibri" panose="020F0502020204030204" pitchFamily="34" charset="0"/>
                          <a:cs typeface="Calibri" panose="020F0502020204030204" pitchFamily="34" charset="0"/>
                        </a:rPr>
                        <a:t>Paul not speaking (v. 20)</a:t>
                      </a:r>
                    </a:p>
                  </a:txBody>
                  <a:tcPr anchor="ctr"/>
                </a:tc>
                <a:extLst>
                  <a:ext uri="{0D108BD9-81ED-4DB2-BD59-A6C34878D82A}">
                    <a16:rowId xmlns:a16="http://schemas.microsoft.com/office/drawing/2014/main" val="676783065"/>
                  </a:ext>
                </a:extLst>
              </a:tr>
              <a:tr h="1087483">
                <a:tc>
                  <a:txBody>
                    <a:bodyPr/>
                    <a:lstStyle/>
                    <a:p>
                      <a:r>
                        <a:rPr lang="en-US" sz="3200" dirty="0">
                          <a:latin typeface="Calibri" panose="020F0502020204030204" pitchFamily="34" charset="0"/>
                          <a:cs typeface="Calibri" panose="020F0502020204030204" pitchFamily="34" charset="0"/>
                        </a:rPr>
                        <a:t>Mosaic Law not mentioned</a:t>
                      </a:r>
                    </a:p>
                  </a:txBody>
                  <a:tcPr anchor="ctr"/>
                </a:tc>
                <a:tc>
                  <a:txBody>
                    <a:bodyPr/>
                    <a:lstStyle/>
                    <a:p>
                      <a:r>
                        <a:rPr lang="en-US" sz="3200" dirty="0">
                          <a:latin typeface="Calibri" panose="020F0502020204030204" pitchFamily="34" charset="0"/>
                          <a:cs typeface="Calibri" panose="020F0502020204030204" pitchFamily="34" charset="0"/>
                        </a:rPr>
                        <a:t>Departure from the Mosaic Law</a:t>
                      </a:r>
                    </a:p>
                  </a:txBody>
                  <a:tcPr anchor="ctr"/>
                </a:tc>
                <a:extLst>
                  <a:ext uri="{0D108BD9-81ED-4DB2-BD59-A6C34878D82A}">
                    <a16:rowId xmlns:a16="http://schemas.microsoft.com/office/drawing/2014/main" val="3417443409"/>
                  </a:ext>
                </a:extLst>
              </a:tr>
              <a:tr h="881743">
                <a:tc>
                  <a:txBody>
                    <a:bodyPr/>
                    <a:lstStyle/>
                    <a:p>
                      <a:r>
                        <a:rPr lang="en-US" sz="3200" dirty="0">
                          <a:latin typeface="Calibri" panose="020F0502020204030204" pitchFamily="34" charset="0"/>
                          <a:cs typeface="Calibri" panose="020F0502020204030204" pitchFamily="34" charset="0"/>
                        </a:rPr>
                        <a:t>Epistolary genre</a:t>
                      </a:r>
                    </a:p>
                  </a:txBody>
                  <a:tcPr anchor="ctr"/>
                </a:tc>
                <a:tc>
                  <a:txBody>
                    <a:bodyPr/>
                    <a:lstStyle/>
                    <a:p>
                      <a:r>
                        <a:rPr lang="en-US" sz="3200" dirty="0">
                          <a:latin typeface="Calibri" panose="020F0502020204030204" pitchFamily="34" charset="0"/>
                          <a:cs typeface="Calibri" panose="020F0502020204030204" pitchFamily="34" charset="0"/>
                        </a:rPr>
                        <a:t>Narrative genre</a:t>
                      </a:r>
                    </a:p>
                  </a:txBody>
                  <a:tcPr anchor="ctr"/>
                </a:tc>
                <a:extLst>
                  <a:ext uri="{0D108BD9-81ED-4DB2-BD59-A6C34878D82A}">
                    <a16:rowId xmlns:a16="http://schemas.microsoft.com/office/drawing/2014/main" val="785581226"/>
                  </a:ext>
                </a:extLst>
              </a:tr>
              <a:tr h="881743">
                <a:tc>
                  <a:txBody>
                    <a:bodyPr/>
                    <a:lstStyle/>
                    <a:p>
                      <a:r>
                        <a:rPr lang="en-US" sz="3200" dirty="0">
                          <a:latin typeface="Calibri" panose="020F0502020204030204" pitchFamily="34" charset="0"/>
                          <a:cs typeface="Calibri" panose="020F0502020204030204" pitchFamily="34" charset="0"/>
                        </a:rPr>
                        <a:t>Definite article</a:t>
                      </a:r>
                    </a:p>
                  </a:txBody>
                  <a:tcPr anchor="ctr"/>
                </a:tc>
                <a:tc>
                  <a:txBody>
                    <a:bodyPr/>
                    <a:lstStyle/>
                    <a:p>
                      <a:r>
                        <a:rPr lang="en-US" sz="3200" dirty="0">
                          <a:latin typeface="Calibri" panose="020F0502020204030204" pitchFamily="34" charset="0"/>
                          <a:cs typeface="Calibri" panose="020F0502020204030204" pitchFamily="34" charset="0"/>
                        </a:rPr>
                        <a:t>No definite article</a:t>
                      </a:r>
                    </a:p>
                  </a:txBody>
                  <a:tcPr anchor="ctr"/>
                </a:tc>
                <a:extLst>
                  <a:ext uri="{0D108BD9-81ED-4DB2-BD59-A6C34878D82A}">
                    <a16:rowId xmlns:a16="http://schemas.microsoft.com/office/drawing/2014/main" val="2819195413"/>
                  </a:ext>
                </a:extLst>
              </a:tr>
            </a:tbl>
          </a:graphicData>
        </a:graphic>
      </p:graphicFrame>
    </p:spTree>
    <p:extLst>
      <p:ext uri="{BB962C8B-B14F-4D97-AF65-F5344CB8AC3E}">
        <p14:creationId xmlns:p14="http://schemas.microsoft.com/office/powerpoint/2010/main" val="2607493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2"/>
            <a:ext cx="91440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14300" y="1066800"/>
            <a:ext cx="8915400" cy="4267200"/>
          </a:xfrm>
        </p:spPr>
        <p:txBody>
          <a:bodyPr/>
          <a:lstStyle/>
          <a:p>
            <a:pPr marL="687388" indent="-687388">
              <a:spcBef>
                <a:spcPts val="0"/>
              </a:spcBef>
              <a:spcAft>
                <a:spcPts val="2400"/>
              </a:spcAft>
              <a:buSzPct val="100000"/>
              <a:buFont typeface="+mj-lt"/>
              <a:buAutoNum type="romanUcPeriod" startAt="6"/>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Extended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Immediate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9681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8CA68EC-A501-4EB5-B70B-D670E5D2DFD0}"/>
              </a:ext>
            </a:extLst>
          </p:cNvPr>
          <p:cNvSpPr>
            <a:spLocks noGrp="1" noChangeArrowheads="1"/>
          </p:cNvSpPr>
          <p:nvPr>
            <p:ph type="title" idx="4294967295"/>
          </p:nvPr>
        </p:nvSpPr>
        <p:spPr>
          <a:xfrm>
            <a:off x="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Unique Characteristics of 1 Thessalonians</a:t>
            </a:r>
          </a:p>
        </p:txBody>
      </p:sp>
      <p:sp>
        <p:nvSpPr>
          <p:cNvPr id="13315" name="Rectangle 3">
            <a:extLst>
              <a:ext uri="{FF2B5EF4-FFF2-40B4-BE49-F238E27FC236}">
                <a16:creationId xmlns:a16="http://schemas.microsoft.com/office/drawing/2014/main" id="{005418EE-01FA-4E4C-B9AD-C1E2A0C9DF08}"/>
              </a:ext>
            </a:extLst>
          </p:cNvPr>
          <p:cNvSpPr>
            <a:spLocks noGrp="1" noChangeArrowheads="1"/>
          </p:cNvSpPr>
          <p:nvPr>
            <p:ph type="body" idx="4294967295"/>
          </p:nvPr>
        </p:nvSpPr>
        <p:spPr>
          <a:xfrm>
            <a:off x="228600" y="1143003"/>
            <a:ext cx="8686800" cy="2819398"/>
          </a:xfrm>
        </p:spPr>
        <p:txBody>
          <a:bodyPr/>
          <a:lstStyle/>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chapter ends with a reference to the Second Advent</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Small amount of time in between planting of the church and the first letter to the church</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0" y="228600"/>
            <a:ext cx="91440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14300" y="1066800"/>
            <a:ext cx="8915400" cy="4267200"/>
          </a:xfrm>
        </p:spPr>
        <p:txBody>
          <a:bodyPr/>
          <a:lstStyle/>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2400"/>
              </a:spcAft>
              <a:buSzPct val="100000"/>
              <a:buFont typeface="+mj-lt"/>
              <a:buAutoNum type="romanUcPeriod" startAt="6"/>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2400"/>
              </a:spcAft>
              <a:buSzPct val="100000"/>
              <a:buFont typeface="+mj-lt"/>
              <a:buAutoNum type="romanU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3983" y="5105401"/>
            <a:ext cx="131603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319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5B256B-F878-45B4-B773-00D7C45CF7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2523768"/>
          </a:xfrm>
          <a:prstGeom prst="rect">
            <a:avLst/>
          </a:prstGeom>
        </p:spPr>
        <p:txBody>
          <a:bodyPr wrap="square">
            <a:spAutoFit/>
          </a:body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we request you, brethren, with regard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coming of our Lord Jesus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gathering together to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071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0" y="1143001"/>
            <a:ext cx="9144000" cy="5276851"/>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ea typeface="+mn-ea"/>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Destruction of lawless one’s followers (2:10-12)</a:t>
            </a:r>
          </a:p>
        </p:txBody>
      </p:sp>
      <p:sp>
        <p:nvSpPr>
          <p:cNvPr id="7" name="Rectangle 2">
            <a:extLst>
              <a:ext uri="{FF2B5EF4-FFF2-40B4-BE49-F238E27FC236}">
                <a16:creationId xmlns:a16="http://schemas.microsoft.com/office/drawing/2014/main" id="{2FBF51E9-F2FA-4E47-A4C6-25C0E0303D7B}"/>
              </a:ext>
            </a:extLst>
          </p:cNvPr>
          <p:cNvSpPr>
            <a:spLocks noGrp="1" noChangeArrowheads="1"/>
          </p:cNvSpPr>
          <p:nvPr>
            <p:ph type="title"/>
          </p:nvPr>
        </p:nvSpPr>
        <p:spPr>
          <a:xfrm>
            <a:off x="1866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pic>
        <p:nvPicPr>
          <p:cNvPr id="5" name="Picture 5" descr="http://beginningandend.com/wp-content/uploads/2013/03/2-Thesslaonians-Is-The-Antichrist-Revealed-Before-or-After-The-Rapture-e1363686381895.jpg">
            <a:extLst>
              <a:ext uri="{FF2B5EF4-FFF2-40B4-BE49-F238E27FC236}">
                <a16:creationId xmlns:a16="http://schemas.microsoft.com/office/drawing/2014/main" id="{7A030927-69AF-4527-9B72-D128D246CC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971801"/>
            <a:ext cx="200995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8093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FCB7F-4925-4AA1-A1A3-0465BAEB12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8914" name="Rectangle 3"/>
          <p:cNvSpPr>
            <a:spLocks noChangeArrowheads="1"/>
          </p:cNvSpPr>
          <p:nvPr/>
        </p:nvSpPr>
        <p:spPr bwMode="auto">
          <a:xfrm>
            <a:off x="1" y="1"/>
            <a:ext cx="9144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4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6898" y="3322320"/>
            <a:ext cx="1650211" cy="1554480"/>
          </a:xfrm>
          <a:prstGeom prst="rect">
            <a:avLst/>
          </a:prstGeom>
        </p:spPr>
      </p:pic>
    </p:spTree>
    <p:extLst>
      <p:ext uri="{BB962C8B-B14F-4D97-AF65-F5344CB8AC3E}">
        <p14:creationId xmlns:p14="http://schemas.microsoft.com/office/powerpoint/2010/main" val="42446522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2324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919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2324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919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3942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659" y="228324"/>
            <a:ext cx="8632684" cy="640135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1352953" y="152810"/>
            <a:ext cx="6438095" cy="6552381"/>
          </a:xfrm>
          <a:prstGeom prst="rect">
            <a:avLst/>
          </a:prstGeom>
        </p:spPr>
      </p:pic>
    </p:spTree>
    <p:extLst>
      <p:ext uri="{BB962C8B-B14F-4D97-AF65-F5344CB8AC3E}">
        <p14:creationId xmlns:p14="http://schemas.microsoft.com/office/powerpoint/2010/main" val="410849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804" y="200888"/>
            <a:ext cx="8614395" cy="6456224"/>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0" y="228600"/>
            <a:ext cx="9144000" cy="13716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304800" y="1941513"/>
            <a:ext cx="8534400" cy="3621087"/>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1737" y="5449887"/>
            <a:ext cx="151606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304800" y="1941513"/>
            <a:ext cx="8534400" cy="3621087"/>
          </a:xfrm>
        </p:spPr>
        <p:txBody>
          <a:bodyPr/>
          <a:lstStyle/>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1737" y="5449887"/>
            <a:ext cx="151606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4EAF154-6347-42C6-9CF0-C90D0A43E8B3}"/>
              </a:ext>
            </a:extLst>
          </p:cNvPr>
          <p:cNvSpPr>
            <a:spLocks noGrp="1" noChangeArrowheads="1"/>
          </p:cNvSpPr>
          <p:nvPr>
            <p:ph type="title"/>
          </p:nvPr>
        </p:nvSpPr>
        <p:spPr>
          <a:xfrm>
            <a:off x="0" y="228600"/>
            <a:ext cx="9144000" cy="13716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2:6-7)</a:t>
            </a:r>
          </a:p>
        </p:txBody>
      </p:sp>
    </p:spTree>
    <p:extLst>
      <p:ext uri="{BB962C8B-B14F-4D97-AF65-F5344CB8AC3E}">
        <p14:creationId xmlns:p14="http://schemas.microsoft.com/office/powerpoint/2010/main" val="5749785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1507" name="Rectangle 3"/>
          <p:cNvSpPr>
            <a:spLocks noGrp="1" noChangeArrowheads="1"/>
          </p:cNvSpPr>
          <p:nvPr>
            <p:ph idx="1"/>
          </p:nvPr>
        </p:nvSpPr>
        <p:spPr>
          <a:xfrm>
            <a:off x="1" y="0"/>
            <a:ext cx="9144000" cy="3048000"/>
          </a:xfrm>
        </p:spPr>
        <p:txBody>
          <a:bodyPr/>
          <a:lstStyle/>
          <a:p>
            <a:pPr marL="0" indent="0" algn="ctr">
              <a:spcBef>
                <a:spcPct val="0"/>
              </a:spcBef>
              <a:spcAft>
                <a:spcPts val="1200"/>
              </a:spcAft>
              <a:buClr>
                <a:schemeClr val="tx1"/>
              </a:buClr>
              <a:buNone/>
              <a:defRPr/>
            </a:pPr>
            <a:r>
              <a:rPr lang="en-US" sz="4000" kern="1200" dirty="0">
                <a:solidFill>
                  <a:schemeClr val="tx2"/>
                </a:solidFill>
                <a:latin typeface="Calibri" panose="020F0502020204030204" pitchFamily="34" charset="0"/>
                <a:ea typeface="+mj-ea"/>
                <a:cs typeface="Calibri" panose="020F0502020204030204" pitchFamily="34" charset="0"/>
              </a:rPr>
              <a:t>2 Thessalonians 2:9</a:t>
            </a:r>
          </a:p>
          <a:p>
            <a:pPr marL="0" indent="0" algn="just" eaLnBrk="1" hangingPunct="1">
              <a:spcBef>
                <a:spcPts val="0"/>
              </a:spcBef>
              <a:buNone/>
            </a:pPr>
            <a:r>
              <a:rPr lang="en-US" sz="3600" dirty="0">
                <a:latin typeface="Calibri" panose="020F0502020204030204" pitchFamily="34" charset="0"/>
                <a:cs typeface="Calibri" panose="020F0502020204030204" pitchFamily="34" charset="0"/>
              </a:rPr>
              <a:t>“that is, the one whose coming is in accord with the activity of Satan,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3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183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304800" y="1941513"/>
            <a:ext cx="8534400" cy="3621087"/>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1737" y="5449887"/>
            <a:ext cx="151606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B6DDBDC7-0353-475D-947B-0A29988ACE12}"/>
              </a:ext>
            </a:extLst>
          </p:cNvPr>
          <p:cNvSpPr>
            <a:spLocks noGrp="1" noChangeArrowheads="1"/>
          </p:cNvSpPr>
          <p:nvPr>
            <p:ph type="title"/>
          </p:nvPr>
        </p:nvSpPr>
        <p:spPr>
          <a:xfrm>
            <a:off x="0" y="228600"/>
            <a:ext cx="9144000" cy="13716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2:6-7)</a:t>
            </a:r>
          </a:p>
        </p:txBody>
      </p:sp>
    </p:spTree>
    <p:extLst>
      <p:ext uri="{BB962C8B-B14F-4D97-AF65-F5344CB8AC3E}">
        <p14:creationId xmlns:p14="http://schemas.microsoft.com/office/powerpoint/2010/main" val="42946042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514350">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latin typeface="Calibri" panose="020F0502020204030204" pitchFamily="34" charset="0"/>
                <a:cs typeface="Calibri" panose="020F0502020204030204" pitchFamily="34" charset="0"/>
              </a:rPr>
              <a:t>1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dirty="0">
                <a:effectLst/>
                <a:latin typeface="Calibri" panose="020F0502020204030204" pitchFamily="34" charset="0"/>
                <a:cs typeface="Calibri" panose="020F0502020204030204" pitchFamily="34" charset="0"/>
              </a:rPr>
              <a:t>, </a:t>
            </a:r>
            <a:r>
              <a:rPr lang="en-US" baseline="30000" dirty="0">
                <a:effectLst/>
                <a:latin typeface="Calibri" panose="020F0502020204030204" pitchFamily="34" charset="0"/>
                <a:cs typeface="Calibri" panose="020F0502020204030204" pitchFamily="34" charset="0"/>
              </a:rPr>
              <a:t>2 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baseline="30000" dirty="0">
                <a:effectLst/>
                <a:latin typeface="Calibri" panose="020F0502020204030204" pitchFamily="34" charset="0"/>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Spirit shall not strive with man forever, because he also is flesh; nevertheless his days shall be one hundred and twenty years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p>
        </p:txBody>
      </p:sp>
    </p:spTree>
    <p:extLst>
      <p:ext uri="{BB962C8B-B14F-4D97-AF65-F5344CB8AC3E}">
        <p14:creationId xmlns:p14="http://schemas.microsoft.com/office/powerpoint/2010/main" val="24941241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eaLnBrk="1" hangingPunct="1">
              <a:spcBef>
                <a:spcPts val="0"/>
              </a:spcBef>
              <a:spcAft>
                <a:spcPts val="1200"/>
              </a:spcAft>
              <a:buNone/>
              <a:defRPr/>
            </a:pPr>
            <a:r>
              <a:rPr lang="en-US" sz="4000" kern="1200" dirty="0">
                <a:solidFill>
                  <a:srgbClr val="00FFFF"/>
                </a:solidFill>
                <a:latin typeface="Calibri" panose="020F0502020204030204" pitchFamily="34" charset="0"/>
                <a:ea typeface="+mj-ea"/>
                <a:cs typeface="Calibri" panose="020F0502020204030204" pitchFamily="34" charset="0"/>
              </a:rPr>
              <a:t>John 16:7-11</a:t>
            </a:r>
          </a:p>
          <a:p>
            <a:pPr marL="0" indent="0" algn="just">
              <a:spcBef>
                <a:spcPts val="0"/>
              </a:spcBef>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latin typeface="Calibri" panose="020F0502020204030204" pitchFamily="34" charset="0"/>
                <a:cs typeface="Calibri" panose="020F0502020204030204" pitchFamily="34" charset="0"/>
              </a:rPr>
              <a:t>7 </a:t>
            </a:r>
            <a:r>
              <a:rPr lang="en-US" sz="3100" dirty="0">
                <a:effectLst/>
                <a:latin typeface="Calibri" panose="020F0502020204030204" pitchFamily="34" charset="0"/>
                <a:cs typeface="Calibri" panose="020F0502020204030204" pitchFamily="34" charset="0"/>
              </a:rPr>
              <a:t>But I tell you the truth, it is to your advantage that I go away; for if I do not go away, the </a:t>
            </a:r>
            <a:r>
              <a:rPr lang="en-US" sz="3100" b="1" u="sng" dirty="0">
                <a:solidFill>
                  <a:srgbClr val="FFFFCC"/>
                </a:solidFill>
                <a:effectLst/>
                <a:latin typeface="Calibri" panose="020F0502020204030204" pitchFamily="34" charset="0"/>
                <a:cs typeface="Calibri" panose="020F0502020204030204" pitchFamily="34" charset="0"/>
              </a:rPr>
              <a:t>Helper</a:t>
            </a:r>
            <a:r>
              <a:rPr lang="en-US" sz="3100" dirty="0">
                <a:effectLst/>
                <a:latin typeface="Calibri" panose="020F0502020204030204" pitchFamily="34" charset="0"/>
                <a:cs typeface="Calibri" panose="020F0502020204030204" pitchFamily="34" charset="0"/>
              </a:rPr>
              <a:t> will not come to you; but if I go, I will send </a:t>
            </a:r>
            <a:r>
              <a:rPr lang="en-US" sz="3100" b="1" u="sng" dirty="0">
                <a:solidFill>
                  <a:srgbClr val="FFFFCC"/>
                </a:solidFill>
                <a:effectLst/>
                <a:latin typeface="Calibri" panose="020F0502020204030204" pitchFamily="34" charset="0"/>
                <a:cs typeface="Calibri" panose="020F0502020204030204" pitchFamily="34" charset="0"/>
              </a:rPr>
              <a:t>Him</a:t>
            </a:r>
            <a:r>
              <a:rPr lang="en-US" sz="3100" dirty="0">
                <a:effectLst/>
                <a:latin typeface="Calibri" panose="020F0502020204030204" pitchFamily="34" charset="0"/>
                <a:cs typeface="Calibri" panose="020F0502020204030204" pitchFamily="34" charset="0"/>
              </a:rPr>
              <a:t> to you. </a:t>
            </a:r>
            <a:r>
              <a:rPr lang="en-US" sz="3100" baseline="30000" dirty="0">
                <a:effectLst/>
                <a:latin typeface="Calibri" panose="020F0502020204030204" pitchFamily="34" charset="0"/>
                <a:cs typeface="Calibri" panose="020F0502020204030204" pitchFamily="34" charset="0"/>
              </a:rPr>
              <a:t>8 </a:t>
            </a:r>
            <a:r>
              <a:rPr lang="en-US" sz="3100" dirty="0">
                <a:effectLst/>
                <a:latin typeface="Calibri" panose="020F0502020204030204" pitchFamily="34" charset="0"/>
                <a:cs typeface="Calibri" panose="020F0502020204030204" pitchFamily="34" charset="0"/>
              </a:rPr>
              <a:t>And </a:t>
            </a:r>
            <a:r>
              <a:rPr lang="en-US" sz="3100" b="1" u="sng" dirty="0">
                <a:solidFill>
                  <a:srgbClr val="FFFFCC"/>
                </a:solidFill>
                <a:effectLst/>
                <a:latin typeface="Calibri" panose="020F0502020204030204" pitchFamily="34" charset="0"/>
                <a:cs typeface="Calibri" panose="020F0502020204030204" pitchFamily="34" charset="0"/>
              </a:rPr>
              <a:t>He</a:t>
            </a:r>
            <a:r>
              <a:rPr lang="en-US" sz="3100" dirty="0">
                <a:effectLst/>
                <a:latin typeface="Calibri" panose="020F0502020204030204" pitchFamily="34" charset="0"/>
                <a:cs typeface="Calibri" panose="020F0502020204030204" pitchFamily="34" charset="0"/>
              </a:rPr>
              <a:t>, when </a:t>
            </a:r>
            <a:r>
              <a:rPr lang="en-US" sz="3100" b="1" u="sng" dirty="0">
                <a:solidFill>
                  <a:srgbClr val="FFFFCC"/>
                </a:solidFill>
                <a:effectLst/>
                <a:latin typeface="Calibri" panose="020F0502020204030204" pitchFamily="34" charset="0"/>
                <a:cs typeface="Calibri" panose="020F0502020204030204" pitchFamily="34" charset="0"/>
              </a:rPr>
              <a:t>He</a:t>
            </a:r>
            <a:r>
              <a:rPr lang="en-US" sz="3100" dirty="0">
                <a:effectLst/>
                <a:latin typeface="Calibri" panose="020F0502020204030204" pitchFamily="34" charset="0"/>
                <a:cs typeface="Calibri" panose="020F0502020204030204" pitchFamily="34" charset="0"/>
              </a:rPr>
              <a:t> comes, will convict the world concerning sin and righteousness and judgment; </a:t>
            </a:r>
            <a:r>
              <a:rPr lang="en-US" sz="3100" baseline="30000" dirty="0">
                <a:effectLst/>
                <a:latin typeface="Calibri" panose="020F0502020204030204" pitchFamily="34" charset="0"/>
                <a:cs typeface="Calibri" panose="020F0502020204030204" pitchFamily="34" charset="0"/>
              </a:rPr>
              <a:t>9 </a:t>
            </a:r>
            <a:r>
              <a:rPr lang="en-US" sz="3100" dirty="0">
                <a:effectLst/>
                <a:latin typeface="Calibri" panose="020F0502020204030204" pitchFamily="34" charset="0"/>
                <a:cs typeface="Calibri" panose="020F0502020204030204" pitchFamily="34" charset="0"/>
              </a:rPr>
              <a:t>concerning sin, because they do not believe in Me; </a:t>
            </a:r>
            <a:r>
              <a:rPr lang="en-US" sz="3100" baseline="30000" dirty="0">
                <a:effectLst/>
                <a:latin typeface="Calibri" panose="020F0502020204030204" pitchFamily="34" charset="0"/>
                <a:cs typeface="Calibri" panose="020F0502020204030204" pitchFamily="34" charset="0"/>
              </a:rPr>
              <a:t>10 </a:t>
            </a:r>
            <a:r>
              <a:rPr lang="en-US" sz="3100" dirty="0">
                <a:effectLst/>
                <a:latin typeface="Calibri" panose="020F0502020204030204" pitchFamily="34" charset="0"/>
                <a:cs typeface="Calibri" panose="020F0502020204030204" pitchFamily="34" charset="0"/>
              </a:rPr>
              <a:t>and concerning righteousness, because I go to the Father and you no longer see Me; </a:t>
            </a:r>
            <a:r>
              <a:rPr lang="en-US" sz="3100" baseline="30000" dirty="0">
                <a:effectLst/>
                <a:latin typeface="Calibri" panose="020F0502020204030204" pitchFamily="34" charset="0"/>
                <a:cs typeface="Calibri" panose="020F0502020204030204" pitchFamily="34" charset="0"/>
              </a:rPr>
              <a:t>11 </a:t>
            </a:r>
            <a:r>
              <a:rPr lang="en-US" sz="3100" dirty="0">
                <a:effectLst/>
                <a:latin typeface="Calibri" panose="020F0502020204030204" pitchFamily="34" charset="0"/>
                <a:cs typeface="Calibri" panose="020F0502020204030204" pitchFamily="34" charset="0"/>
              </a:rPr>
              <a:t>and concerning judgment, because the ruler of this world has been judged.”</a:t>
            </a:r>
          </a:p>
        </p:txBody>
      </p:sp>
    </p:spTree>
    <p:extLst>
      <p:ext uri="{BB962C8B-B14F-4D97-AF65-F5344CB8AC3E}">
        <p14:creationId xmlns:p14="http://schemas.microsoft.com/office/powerpoint/2010/main" val="25827085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304800" y="1941513"/>
            <a:ext cx="8534400" cy="3621087"/>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1737" y="5449887"/>
            <a:ext cx="151606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FC30E64-0F48-45A0-B7E8-8CFB83FDDF1E}"/>
              </a:ext>
            </a:extLst>
          </p:cNvPr>
          <p:cNvSpPr>
            <a:spLocks noGrp="1" noChangeArrowheads="1"/>
          </p:cNvSpPr>
          <p:nvPr>
            <p:ph type="title"/>
          </p:nvPr>
        </p:nvSpPr>
        <p:spPr>
          <a:xfrm>
            <a:off x="0" y="228600"/>
            <a:ext cx="9144000" cy="13716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2:6-7)</a:t>
            </a:r>
          </a:p>
        </p:txBody>
      </p:sp>
    </p:spTree>
    <p:extLst>
      <p:ext uri="{BB962C8B-B14F-4D97-AF65-F5344CB8AC3E}">
        <p14:creationId xmlns:p14="http://schemas.microsoft.com/office/powerpoint/2010/main" val="32170434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305D29-B8F4-41FC-859B-F442E543D1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8914" name="Rectangle 3"/>
          <p:cNvSpPr>
            <a:spLocks noChangeArrowheads="1"/>
          </p:cNvSpPr>
          <p:nvPr/>
        </p:nvSpPr>
        <p:spPr bwMode="auto">
          <a:xfrm>
            <a:off x="1" y="1"/>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6898" y="3322320"/>
            <a:ext cx="1650211" cy="1554480"/>
          </a:xfrm>
          <a:prstGeom prst="rect">
            <a:avLst/>
          </a:prstGeom>
        </p:spPr>
      </p:pic>
    </p:spTree>
    <p:extLst>
      <p:ext uri="{BB962C8B-B14F-4D97-AF65-F5344CB8AC3E}">
        <p14:creationId xmlns:p14="http://schemas.microsoft.com/office/powerpoint/2010/main" val="21103395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forever;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in you.</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6823452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eaLnBrk="1" hangingPunct="1">
              <a:spcBef>
                <a:spcPts val="0"/>
              </a:spcBef>
              <a:spcAft>
                <a:spcPts val="1200"/>
              </a:spcAft>
              <a:buNone/>
              <a:defRPr/>
            </a:pPr>
            <a:r>
              <a:rPr lang="en-US" sz="4000" kern="1200" dirty="0">
                <a:solidFill>
                  <a:srgbClr val="00FFFF"/>
                </a:solidFill>
                <a:latin typeface="Calibri" panose="020F0502020204030204" pitchFamily="34" charset="0"/>
                <a:ea typeface="+mj-ea"/>
                <a:cs typeface="Calibri" panose="020F0502020204030204" pitchFamily="34" charset="0"/>
              </a:rPr>
              <a:t>John 16:7-11</a:t>
            </a:r>
          </a:p>
          <a:p>
            <a:pPr marL="0" indent="0" algn="just">
              <a:spcBef>
                <a:spcPts val="0"/>
              </a:spcBef>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latin typeface="Calibri" panose="020F0502020204030204" pitchFamily="34" charset="0"/>
                <a:cs typeface="Calibri" panose="020F0502020204030204" pitchFamily="34" charset="0"/>
              </a:rPr>
              <a:t>7 </a:t>
            </a:r>
            <a:r>
              <a:rPr lang="en-US" sz="3100" dirty="0">
                <a:effectLst/>
                <a:latin typeface="Calibri" panose="020F0502020204030204" pitchFamily="34" charset="0"/>
                <a:cs typeface="Calibri" panose="020F0502020204030204" pitchFamily="34" charset="0"/>
              </a:rPr>
              <a:t>But I tell you the truth, it is to your advantage that I go away; for if I do not go away, the </a:t>
            </a:r>
            <a:r>
              <a:rPr lang="en-US" sz="3100" b="1" u="sng" dirty="0">
                <a:solidFill>
                  <a:srgbClr val="FFFFCC"/>
                </a:solidFill>
                <a:effectLst/>
                <a:latin typeface="Calibri" panose="020F0502020204030204" pitchFamily="34" charset="0"/>
                <a:cs typeface="Calibri" panose="020F0502020204030204" pitchFamily="34" charset="0"/>
              </a:rPr>
              <a:t>Helper</a:t>
            </a:r>
            <a:r>
              <a:rPr lang="en-US" sz="3100" dirty="0">
                <a:effectLst/>
                <a:latin typeface="Calibri" panose="020F0502020204030204" pitchFamily="34" charset="0"/>
                <a:cs typeface="Calibri" panose="020F0502020204030204" pitchFamily="34" charset="0"/>
              </a:rPr>
              <a:t> will not come to you; but if I go, I will send </a:t>
            </a:r>
            <a:r>
              <a:rPr lang="en-US" sz="3100" b="1" u="sng" dirty="0">
                <a:solidFill>
                  <a:srgbClr val="FFFFCC"/>
                </a:solidFill>
                <a:effectLst/>
                <a:latin typeface="Calibri" panose="020F0502020204030204" pitchFamily="34" charset="0"/>
                <a:cs typeface="Calibri" panose="020F0502020204030204" pitchFamily="34" charset="0"/>
              </a:rPr>
              <a:t>Him</a:t>
            </a:r>
            <a:r>
              <a:rPr lang="en-US" sz="3100" dirty="0">
                <a:effectLst/>
                <a:latin typeface="Calibri" panose="020F0502020204030204" pitchFamily="34" charset="0"/>
                <a:cs typeface="Calibri" panose="020F0502020204030204" pitchFamily="34" charset="0"/>
              </a:rPr>
              <a:t> to you. </a:t>
            </a:r>
            <a:r>
              <a:rPr lang="en-US" sz="3100" baseline="30000" dirty="0">
                <a:effectLst/>
                <a:latin typeface="Calibri" panose="020F0502020204030204" pitchFamily="34" charset="0"/>
                <a:cs typeface="Calibri" panose="020F0502020204030204" pitchFamily="34" charset="0"/>
              </a:rPr>
              <a:t>8 </a:t>
            </a:r>
            <a:r>
              <a:rPr lang="en-US" sz="3100" dirty="0">
                <a:effectLst/>
                <a:latin typeface="Calibri" panose="020F0502020204030204" pitchFamily="34" charset="0"/>
                <a:cs typeface="Calibri" panose="020F0502020204030204" pitchFamily="34" charset="0"/>
              </a:rPr>
              <a:t>And </a:t>
            </a:r>
            <a:r>
              <a:rPr lang="en-US" sz="3100" b="1" u="sng" dirty="0">
                <a:solidFill>
                  <a:srgbClr val="FFFFCC"/>
                </a:solidFill>
                <a:effectLst/>
                <a:latin typeface="Calibri" panose="020F0502020204030204" pitchFamily="34" charset="0"/>
                <a:cs typeface="Calibri" panose="020F0502020204030204" pitchFamily="34" charset="0"/>
              </a:rPr>
              <a:t>He</a:t>
            </a:r>
            <a:r>
              <a:rPr lang="en-US" sz="3100" dirty="0">
                <a:effectLst/>
                <a:latin typeface="Calibri" panose="020F0502020204030204" pitchFamily="34" charset="0"/>
                <a:cs typeface="Calibri" panose="020F0502020204030204" pitchFamily="34" charset="0"/>
              </a:rPr>
              <a:t>, when </a:t>
            </a:r>
            <a:r>
              <a:rPr lang="en-US" sz="3100" b="1" u="sng" dirty="0">
                <a:solidFill>
                  <a:srgbClr val="FFFFCC"/>
                </a:solidFill>
                <a:effectLst/>
                <a:latin typeface="Calibri" panose="020F0502020204030204" pitchFamily="34" charset="0"/>
                <a:cs typeface="Calibri" panose="020F0502020204030204" pitchFamily="34" charset="0"/>
              </a:rPr>
              <a:t>He</a:t>
            </a:r>
            <a:r>
              <a:rPr lang="en-US" sz="3100" dirty="0">
                <a:effectLst/>
                <a:latin typeface="Calibri" panose="020F0502020204030204" pitchFamily="34" charset="0"/>
                <a:cs typeface="Calibri" panose="020F0502020204030204" pitchFamily="34" charset="0"/>
              </a:rPr>
              <a:t> comes, will convict the world concerning sin and righteousness and judgment; </a:t>
            </a:r>
            <a:r>
              <a:rPr lang="en-US" sz="3100" baseline="30000" dirty="0">
                <a:effectLst/>
                <a:latin typeface="Calibri" panose="020F0502020204030204" pitchFamily="34" charset="0"/>
                <a:cs typeface="Calibri" panose="020F0502020204030204" pitchFamily="34" charset="0"/>
              </a:rPr>
              <a:t>9 </a:t>
            </a:r>
            <a:r>
              <a:rPr lang="en-US" sz="3100" dirty="0">
                <a:effectLst/>
                <a:latin typeface="Calibri" panose="020F0502020204030204" pitchFamily="34" charset="0"/>
                <a:cs typeface="Calibri" panose="020F0502020204030204" pitchFamily="34" charset="0"/>
              </a:rPr>
              <a:t>concerning sin, because they do not believe in Me; </a:t>
            </a:r>
            <a:r>
              <a:rPr lang="en-US" sz="3100" baseline="30000" dirty="0">
                <a:effectLst/>
                <a:latin typeface="Calibri" panose="020F0502020204030204" pitchFamily="34" charset="0"/>
                <a:cs typeface="Calibri" panose="020F0502020204030204" pitchFamily="34" charset="0"/>
              </a:rPr>
              <a:t>10 </a:t>
            </a:r>
            <a:r>
              <a:rPr lang="en-US" sz="3100" dirty="0">
                <a:effectLst/>
                <a:latin typeface="Calibri" panose="020F0502020204030204" pitchFamily="34" charset="0"/>
                <a:cs typeface="Calibri" panose="020F0502020204030204" pitchFamily="34" charset="0"/>
              </a:rPr>
              <a:t>and concerning righteousness, because I go to the Father and you no longer see Me; </a:t>
            </a:r>
            <a:r>
              <a:rPr lang="en-US" sz="3100" baseline="30000" dirty="0">
                <a:effectLst/>
                <a:latin typeface="Calibri" panose="020F0502020204030204" pitchFamily="34" charset="0"/>
                <a:cs typeface="Calibri" panose="020F0502020204030204" pitchFamily="34" charset="0"/>
              </a:rPr>
              <a:t>11 </a:t>
            </a:r>
            <a:r>
              <a:rPr lang="en-US" sz="3100" dirty="0">
                <a:effectLst/>
                <a:latin typeface="Calibri" panose="020F0502020204030204" pitchFamily="34" charset="0"/>
                <a:cs typeface="Calibri" panose="020F0502020204030204" pitchFamily="34" charset="0"/>
              </a:rPr>
              <a:t>and concerning judgment, because the ruler of this world has been judged.”</a:t>
            </a:r>
          </a:p>
        </p:txBody>
      </p:sp>
    </p:spTree>
    <p:extLst>
      <p:ext uri="{BB962C8B-B14F-4D97-AF65-F5344CB8AC3E}">
        <p14:creationId xmlns:p14="http://schemas.microsoft.com/office/powerpoint/2010/main" val="1737602990"/>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15497</TotalTime>
  <Words>7420</Words>
  <Application>Microsoft Office PowerPoint</Application>
  <PresentationFormat>On-screen Show (4:3)</PresentationFormat>
  <Paragraphs>586</Paragraphs>
  <Slides>145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145</vt:i4>
      </vt:variant>
    </vt:vector>
  </HeadingPairs>
  <TitlesOfParts>
    <vt:vector size="149" baseType="lpstr">
      <vt:lpstr>Calibri</vt:lpstr>
      <vt:lpstr>Times New Roman</vt:lpstr>
      <vt:lpstr>Wingdings</vt:lpstr>
      <vt:lpstr>Azure</vt:lpstr>
      <vt:lpstr>PowerPoint Presentation</vt:lpstr>
      <vt:lpstr>What is the Rapture?</vt:lpstr>
      <vt:lpstr>When Will the Rapture Take Place Relative to the Tribulation Period?</vt:lpstr>
      <vt:lpstr>PowerPoint Presentation</vt:lpstr>
      <vt:lpstr>PowerPoint Presentation</vt:lpstr>
      <vt:lpstr>Strengthening the Pre-Tribulation Case</vt:lpstr>
      <vt:lpstr>PowerPoint Presentation</vt:lpstr>
      <vt:lpstr>PowerPoint Presentation</vt:lpstr>
      <vt:lpstr>PowerPoint Presentation</vt:lpstr>
      <vt:lpstr>2 Thessalonians 2:1-12</vt:lpstr>
      <vt:lpstr>2 Thessalonians 2:1-12</vt:lpstr>
      <vt:lpstr>PowerPoint Presentation</vt:lpstr>
      <vt:lpstr>PowerPoint Presentation</vt:lpstr>
      <vt:lpstr>PowerPoint Presentation</vt:lpstr>
      <vt:lpstr>2 Thessalonians 2:1-12</vt:lpstr>
      <vt:lpstr>2 Thessalonians 2:1-12</vt:lpstr>
      <vt:lpstr>Apostasy? (2:3a)</vt:lpstr>
      <vt:lpstr>Apostasy? (2:3a)</vt:lpstr>
      <vt:lpstr>Apostasy? (2:3a)</vt:lpstr>
      <vt:lpstr>When Will the Rapture Take Place Relative to the Tribulation Period?</vt:lpstr>
      <vt:lpstr>PowerPoint Presentation</vt:lpstr>
      <vt:lpstr>Apostasy? (2:3a)</vt:lpstr>
      <vt:lpstr>PowerPoint Presentation</vt:lpstr>
      <vt:lpstr>2 Thessalonians 2:1-12</vt:lpstr>
      <vt:lpstr>PowerPoint Presentation</vt:lpstr>
      <vt:lpstr>PowerPoint Presentation</vt:lpstr>
      <vt:lpstr>10 Reasons Favoring Physical Departure</vt:lpstr>
      <vt:lpstr>10 Reasons Favoring Physical Departure</vt:lpstr>
      <vt:lpstr>PowerPoint Presentation</vt:lpstr>
      <vt:lpstr>10 Reasons Favoring Physical Departure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Harvard University</vt:lpstr>
      <vt:lpstr>PowerPoint Presentation</vt:lpstr>
      <vt:lpstr>PowerPoint Presentation</vt:lpstr>
      <vt:lpstr>PowerPoint Presentation</vt:lpstr>
      <vt:lpstr>10 Reasons Favoring Physical Departure</vt:lpstr>
      <vt:lpstr>Order of Paul’s Letters</vt:lpstr>
      <vt:lpstr>Unique Characteristics of  1‒2 Thessalonians</vt:lpstr>
      <vt:lpstr>PowerPoint Presentation</vt:lpstr>
      <vt:lpstr>Order of Paul’s Letters</vt:lpstr>
      <vt:lpstr>PowerPoint Presentation</vt:lpstr>
      <vt:lpstr>10 Reasons Favoring Physical Departure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Instantaneous  (1 Cor 15:52)</vt:lpstr>
      <vt:lpstr>10 Reasons Favoring Physical Departure</vt:lpstr>
      <vt:lpstr>Apostasy? (2:3a)</vt:lpstr>
      <vt:lpstr>PowerPoint Presentation</vt:lpstr>
      <vt:lpstr>Apostasy? (2:3a)</vt:lpstr>
      <vt:lpstr>Entries for Apostasia in Liddell &amp; Scott</vt:lpstr>
      <vt:lpstr>Entries for Apostasia in Lampe’s  A Patristic Greek Lexicon</vt:lpstr>
      <vt:lpstr>PowerPoint Presentation</vt:lpstr>
      <vt:lpstr>PowerPoint Presentation</vt:lpstr>
      <vt:lpstr>Definition of “Apostasy”</vt:lpstr>
      <vt:lpstr>10 Reasons Favoring Physical Departure</vt:lpstr>
      <vt:lpstr>New Testament Meanings of Aphistēmi</vt:lpstr>
      <vt:lpstr>New Testament Meanings of Aphistēmi</vt:lpstr>
      <vt:lpstr>New Testament Meanings of Aphistēmi</vt:lpstr>
      <vt:lpstr>PowerPoint Presentation</vt:lpstr>
      <vt:lpstr>New Testament Meanings of Aphistēmi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Reasons Favoring Physical Departure</vt:lpstr>
      <vt:lpstr>Unique Characteristics of 1 Thessalonians</vt:lpstr>
      <vt:lpstr>10 Reasons Favoring Physical Departure</vt:lpstr>
      <vt:lpstr>PowerPoint Presentation</vt:lpstr>
      <vt:lpstr>2 Thessalonians 2:1-12</vt:lpstr>
      <vt:lpstr>PowerPoint Presentation</vt:lpstr>
      <vt:lpstr>Restrainer? (2:6-7)</vt:lpstr>
      <vt:lpstr>Restrainer? (2:6-7)</vt:lpstr>
      <vt:lpstr>PowerPoint Presentation</vt:lpstr>
      <vt:lpstr>PowerPoint Presentation</vt:lpstr>
      <vt:lpstr>3 Reasons Why the Restrainer is the Holy Spirit  (2 Thessalonians 2:6-7)</vt:lpstr>
      <vt:lpstr>3 Reasons Why the Restrainer is the Holy Spirit  (2 Thessalonians 2:6-7)</vt:lpstr>
      <vt:lpstr>PowerPoint Presentation</vt:lpstr>
      <vt:lpstr>3 Reasons Why the Restrainer is the Holy Spirit  (2 Thessalonians 2:6-7)</vt:lpstr>
      <vt:lpstr>PowerPoint Presentation</vt:lpstr>
      <vt:lpstr>PowerPoint Presentation</vt:lpstr>
      <vt:lpstr>3 Reasons Why the Restrainer is the Holy Spirit  (2 Thessalonians 2:6-7)</vt:lpstr>
      <vt:lpstr>PowerPoint Presentation</vt:lpstr>
      <vt:lpstr>PowerPoint Presentation</vt:lpstr>
      <vt:lpstr>PowerPoint Presentation</vt:lpstr>
      <vt:lpstr>Restrainer Must First be Removed</vt:lpstr>
      <vt:lpstr>PowerPoint Presentation</vt:lpstr>
      <vt:lpstr>PowerPoint Presentation</vt:lpstr>
      <vt:lpstr>Guessing the Identity of the Antichrist?</vt:lpstr>
      <vt:lpstr>10 Reasons Favoring Physical Departure</vt:lpstr>
      <vt:lpstr>PowerPoint Presentation</vt:lpstr>
      <vt:lpstr>PowerPoint Presentation</vt:lpstr>
      <vt:lpstr>Paul’s Various Rapture Terms</vt:lpstr>
      <vt:lpstr>PowerPoint Presentation</vt:lpstr>
      <vt:lpstr>10 Reasons Favoring Physical Departure</vt:lpstr>
      <vt:lpstr>PowerPoint Presentation</vt:lpstr>
      <vt:lpstr>PowerPoint Presentation</vt:lpstr>
      <vt:lpstr>NKJV, NIV, RSV, ASV, JB, NASB</vt:lpstr>
      <vt:lpstr>10 Reasons Favoring Physical Departure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Answering Objections to the Physical Departure View</vt:lpstr>
      <vt:lpstr>Answering Objections to the Physical Departure View</vt:lpstr>
      <vt:lpstr>Order of Paul’s Letters</vt:lpstr>
      <vt:lpstr>PowerPoint Presentation</vt:lpstr>
      <vt:lpstr>Answering Objections to the Physical Departure View</vt:lpstr>
      <vt:lpstr>PowerPoint Presentation</vt:lpstr>
      <vt:lpstr>PowerPoint Presentation</vt:lpstr>
      <vt:lpstr>PowerPoint Presentation</vt:lpstr>
      <vt:lpstr>Answering Objections to the Physical Departure View</vt:lpstr>
      <vt:lpstr>PowerPoint Presentation</vt:lpstr>
      <vt:lpstr>PowerPoint Presentation</vt:lpstr>
      <vt:lpstr>PowerPoint Presentation</vt:lpstr>
      <vt:lpstr>Paul’s Various Rapture Terms</vt:lpstr>
      <vt:lpstr>Answering Objections to the Physical Departure View</vt:lpstr>
      <vt:lpstr>PowerPoint Presentation</vt:lpstr>
      <vt:lpstr>2 Thessalonians 2:1-12</vt:lpstr>
      <vt:lpstr>2 Thessalonians 2:1-12</vt:lpstr>
      <vt:lpstr>Conclusion</vt:lpstr>
      <vt:lpstr>10 Reasons Favoring Physical Departure</vt:lpstr>
      <vt:lpstr>10 Reasons Favoring Physical Departure</vt:lpstr>
      <vt:lpstr>PowerPoint Presentation</vt:lpstr>
      <vt:lpstr>PowerPoint Presentation</vt:lpstr>
      <vt:lpstr>Strengthening the Pre-Tribulation Case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018 - 2 Thess 2v3 -Part 1</dc:title>
  <dc:subject>THE RAPTURE</dc:subject>
  <dc:creator>A. Woods</dc:creator>
  <dc:description>Modified by Jim McGowan</dc:description>
  <cp:lastModifiedBy>Andy Woods</cp:lastModifiedBy>
  <cp:revision>1785</cp:revision>
  <cp:lastPrinted>2011-06-25T18:12:52Z</cp:lastPrinted>
  <dcterms:created xsi:type="dcterms:W3CDTF">2009-03-17T12:21:13Z</dcterms:created>
  <dcterms:modified xsi:type="dcterms:W3CDTF">2020-08-15T20:28:59Z</dcterms:modified>
</cp:coreProperties>
</file>