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57"/>
  </p:notesMasterIdLst>
  <p:handoutMasterIdLst>
    <p:handoutMasterId r:id="rId58"/>
  </p:handoutMasterIdLst>
  <p:sldIdLst>
    <p:sldId id="4643" r:id="rId2"/>
    <p:sldId id="4644" r:id="rId3"/>
    <p:sldId id="4645" r:id="rId4"/>
    <p:sldId id="4646" r:id="rId5"/>
    <p:sldId id="4647" r:id="rId6"/>
    <p:sldId id="4665" r:id="rId7"/>
    <p:sldId id="6290" r:id="rId8"/>
    <p:sldId id="6291" r:id="rId9"/>
    <p:sldId id="6292" r:id="rId10"/>
    <p:sldId id="6294" r:id="rId11"/>
    <p:sldId id="3738" r:id="rId12"/>
    <p:sldId id="6295" r:id="rId13"/>
    <p:sldId id="6296" r:id="rId14"/>
    <p:sldId id="6297" r:id="rId15"/>
    <p:sldId id="6298" r:id="rId16"/>
    <p:sldId id="2060" r:id="rId17"/>
    <p:sldId id="284" r:id="rId18"/>
    <p:sldId id="3742" r:id="rId19"/>
    <p:sldId id="3694" r:id="rId20"/>
    <p:sldId id="3649" r:id="rId21"/>
    <p:sldId id="322" r:id="rId22"/>
    <p:sldId id="5867" r:id="rId23"/>
    <p:sldId id="6299" r:id="rId24"/>
    <p:sldId id="4703" r:id="rId25"/>
    <p:sldId id="4704" r:id="rId26"/>
    <p:sldId id="6300" r:id="rId27"/>
    <p:sldId id="6301" r:id="rId28"/>
    <p:sldId id="6302" r:id="rId29"/>
    <p:sldId id="2789" r:id="rId30"/>
    <p:sldId id="6303" r:id="rId31"/>
    <p:sldId id="6304" r:id="rId32"/>
    <p:sldId id="6306" r:id="rId33"/>
    <p:sldId id="4705" r:id="rId34"/>
    <p:sldId id="6293" r:id="rId35"/>
    <p:sldId id="6307" r:id="rId36"/>
    <p:sldId id="6308" r:id="rId37"/>
    <p:sldId id="6309" r:id="rId38"/>
    <p:sldId id="6310" r:id="rId39"/>
    <p:sldId id="6471" r:id="rId40"/>
    <p:sldId id="6311" r:id="rId41"/>
    <p:sldId id="6312" r:id="rId42"/>
    <p:sldId id="6313" r:id="rId43"/>
    <p:sldId id="6314" r:id="rId44"/>
    <p:sldId id="6472" r:id="rId45"/>
    <p:sldId id="6473" r:id="rId46"/>
    <p:sldId id="6474" r:id="rId47"/>
    <p:sldId id="6476" r:id="rId48"/>
    <p:sldId id="6477" r:id="rId49"/>
    <p:sldId id="6475" r:id="rId50"/>
    <p:sldId id="6478" r:id="rId51"/>
    <p:sldId id="942" r:id="rId52"/>
    <p:sldId id="943" r:id="rId53"/>
    <p:sldId id="4706" r:id="rId54"/>
    <p:sldId id="4642" r:id="rId55"/>
    <p:sldId id="4702" r:id="rId56"/>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FF99FF"/>
    <a:srgbClr val="006600"/>
    <a:srgbClr val="003300"/>
    <a:srgbClr val="008000"/>
    <a:srgbClr val="0000CC"/>
    <a:srgbClr val="FFFF99"/>
    <a:srgbClr val="A50021"/>
    <a:srgbClr val="000066"/>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591" autoAdjust="0"/>
    <p:restoredTop sz="95071" autoAdjust="0"/>
  </p:normalViewPr>
  <p:slideViewPr>
    <p:cSldViewPr>
      <p:cViewPr varScale="1">
        <p:scale>
          <a:sx n="86" d="100"/>
          <a:sy n="86" d="100"/>
        </p:scale>
        <p:origin x="456" y="3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79" d="100"/>
          <a:sy n="79" d="100"/>
        </p:scale>
        <p:origin x="3384"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im McGowan" userId="e2c7446dd3aca506" providerId="LiveId" clId="{2686594B-5C6B-40A2-BA37-81C5D5197955}"/>
    <pc:docChg chg="modSld">
      <pc:chgData name="Jim McGowan" userId="e2c7446dd3aca506" providerId="LiveId" clId="{2686594B-5C6B-40A2-BA37-81C5D5197955}" dt="2020-08-09T15:30:12.468" v="2" actId="14100"/>
      <pc:docMkLst>
        <pc:docMk/>
      </pc:docMkLst>
      <pc:sldChg chg="addSp modSp mod">
        <pc:chgData name="Jim McGowan" userId="e2c7446dd3aca506" providerId="LiveId" clId="{2686594B-5C6B-40A2-BA37-81C5D5197955}" dt="2020-08-09T15:30:12.468" v="2" actId="14100"/>
        <pc:sldMkLst>
          <pc:docMk/>
          <pc:sldMk cId="1198451143" sldId="6306"/>
        </pc:sldMkLst>
        <pc:spChg chg="mod">
          <ac:chgData name="Jim McGowan" userId="e2c7446dd3aca506" providerId="LiveId" clId="{2686594B-5C6B-40A2-BA37-81C5D5197955}" dt="2020-08-09T15:30:12.468" v="2" actId="14100"/>
          <ac:spMkLst>
            <pc:docMk/>
            <pc:sldMk cId="1198451143" sldId="6306"/>
            <ac:spMk id="39939" creationId="{00000000-0000-0000-0000-000000000000}"/>
          </ac:spMkLst>
        </pc:spChg>
        <pc:picChg chg="add">
          <ac:chgData name="Jim McGowan" userId="e2c7446dd3aca506" providerId="LiveId" clId="{2686594B-5C6B-40A2-BA37-81C5D5197955}" dt="2020-08-09T15:29:14.680" v="0" actId="22"/>
          <ac:picMkLst>
            <pc:docMk/>
            <pc:sldMk cId="1198451143" sldId="6306"/>
            <ac:picMk id="2" creationId="{C35B3A51-5B35-46C5-94C4-9ABA78D5BDEB}"/>
          </ac:picMkLst>
        </pc:picChg>
      </pc:sldChg>
    </pc:docChg>
  </pc:docChgLst>
  <pc:docChgLst>
    <pc:chgData name="Jim McGowan" userId="e2c7446dd3aca506" providerId="LiveId" clId="{A595AE9C-8D5E-4A5D-89BC-4E4B48260383}"/>
    <pc:docChg chg="undo custSel modSld">
      <pc:chgData name="Jim McGowan" userId="e2c7446dd3aca506" providerId="LiveId" clId="{A595AE9C-8D5E-4A5D-89BC-4E4B48260383}" dt="2020-07-26T15:41:19.950" v="73"/>
      <pc:docMkLst>
        <pc:docMk/>
      </pc:docMkLst>
      <pc:sldChg chg="modSp mod">
        <pc:chgData name="Jim McGowan" userId="e2c7446dd3aca506" providerId="LiveId" clId="{A595AE9C-8D5E-4A5D-89BC-4E4B48260383}" dt="2020-07-26T15:05:00.277" v="23" actId="947"/>
        <pc:sldMkLst>
          <pc:docMk/>
          <pc:sldMk cId="0" sldId="1102"/>
        </pc:sldMkLst>
        <pc:spChg chg="mod">
          <ac:chgData name="Jim McGowan" userId="e2c7446dd3aca506" providerId="LiveId" clId="{A595AE9C-8D5E-4A5D-89BC-4E4B48260383}" dt="2020-07-26T15:05:00.277" v="23" actId="947"/>
          <ac:spMkLst>
            <pc:docMk/>
            <pc:sldMk cId="0" sldId="1102"/>
            <ac:spMk id="63490" creationId="{00000000-0000-0000-0000-000000000000}"/>
          </ac:spMkLst>
        </pc:spChg>
      </pc:sldChg>
      <pc:sldChg chg="modSp mod">
        <pc:chgData name="Jim McGowan" userId="e2c7446dd3aca506" providerId="LiveId" clId="{A595AE9C-8D5E-4A5D-89BC-4E4B48260383}" dt="2020-07-26T14:57:38.780" v="21" actId="1035"/>
        <pc:sldMkLst>
          <pc:docMk/>
          <pc:sldMk cId="3210595731" sldId="3643"/>
        </pc:sldMkLst>
        <pc:spChg chg="mod">
          <ac:chgData name="Jim McGowan" userId="e2c7446dd3aca506" providerId="LiveId" clId="{A595AE9C-8D5E-4A5D-89BC-4E4B48260383}" dt="2020-07-26T14:57:15.702" v="20" actId="6549"/>
          <ac:spMkLst>
            <pc:docMk/>
            <pc:sldMk cId="3210595731" sldId="3643"/>
            <ac:spMk id="5" creationId="{0734396F-BFC9-4821-9C21-5D34AD7A14CE}"/>
          </ac:spMkLst>
        </pc:spChg>
        <pc:spChg chg="mod">
          <ac:chgData name="Jim McGowan" userId="e2c7446dd3aca506" providerId="LiveId" clId="{A595AE9C-8D5E-4A5D-89BC-4E4B48260383}" dt="2020-07-26T14:57:38.780" v="21" actId="1035"/>
          <ac:spMkLst>
            <pc:docMk/>
            <pc:sldMk cId="3210595731" sldId="3643"/>
            <ac:spMk id="16387" creationId="{ABF8628F-B2C2-4A30-823A-E199E52723D4}"/>
          </ac:spMkLst>
        </pc:spChg>
      </pc:sldChg>
      <pc:sldChg chg="modSp">
        <pc:chgData name="Jim McGowan" userId="e2c7446dd3aca506" providerId="LiveId" clId="{A595AE9C-8D5E-4A5D-89BC-4E4B48260383}" dt="2020-07-26T14:56:14.384" v="8"/>
        <pc:sldMkLst>
          <pc:docMk/>
          <pc:sldMk cId="2038418760" sldId="4600"/>
        </pc:sldMkLst>
        <pc:spChg chg="mod">
          <ac:chgData name="Jim McGowan" userId="e2c7446dd3aca506" providerId="LiveId" clId="{A595AE9C-8D5E-4A5D-89BC-4E4B48260383}" dt="2020-07-26T14:56:14.384" v="8"/>
          <ac:spMkLst>
            <pc:docMk/>
            <pc:sldMk cId="2038418760" sldId="4600"/>
            <ac:spMk id="134147" creationId="{00000000-0000-0000-0000-000000000000}"/>
          </ac:spMkLst>
        </pc:spChg>
      </pc:sldChg>
      <pc:sldChg chg="modSp mod">
        <pc:chgData name="Jim McGowan" userId="e2c7446dd3aca506" providerId="LiveId" clId="{A595AE9C-8D5E-4A5D-89BC-4E4B48260383}" dt="2020-07-26T15:08:53.370" v="39" actId="6549"/>
        <pc:sldMkLst>
          <pc:docMk/>
          <pc:sldMk cId="2402773130" sldId="4635"/>
        </pc:sldMkLst>
        <pc:spChg chg="mod">
          <ac:chgData name="Jim McGowan" userId="e2c7446dd3aca506" providerId="LiveId" clId="{A595AE9C-8D5E-4A5D-89BC-4E4B48260383}" dt="2020-07-26T15:08:53.370" v="39" actId="6549"/>
          <ac:spMkLst>
            <pc:docMk/>
            <pc:sldMk cId="2402773130" sldId="4635"/>
            <ac:spMk id="9" creationId="{7666DE99-98DB-4EED-AA8B-CC312301BC16}"/>
          </ac:spMkLst>
        </pc:spChg>
      </pc:sldChg>
      <pc:sldChg chg="modSp mod">
        <pc:chgData name="Jim McGowan" userId="e2c7446dd3aca506" providerId="LiveId" clId="{A595AE9C-8D5E-4A5D-89BC-4E4B48260383}" dt="2020-07-26T15:19:51.365" v="47" actId="108"/>
        <pc:sldMkLst>
          <pc:docMk/>
          <pc:sldMk cId="2360640433" sldId="4655"/>
        </pc:sldMkLst>
        <pc:spChg chg="mod">
          <ac:chgData name="Jim McGowan" userId="e2c7446dd3aca506" providerId="LiveId" clId="{A595AE9C-8D5E-4A5D-89BC-4E4B48260383}" dt="2020-07-26T15:19:51.365" v="47" actId="108"/>
          <ac:spMkLst>
            <pc:docMk/>
            <pc:sldMk cId="2360640433" sldId="4655"/>
            <ac:spMk id="134147" creationId="{00000000-0000-0000-0000-000000000000}"/>
          </ac:spMkLst>
        </pc:spChg>
      </pc:sldChg>
      <pc:sldChg chg="addSp delSp modSp mod">
        <pc:chgData name="Jim McGowan" userId="e2c7446dd3aca506" providerId="LiveId" clId="{A595AE9C-8D5E-4A5D-89BC-4E4B48260383}" dt="2020-07-26T15:21:25.203" v="52"/>
        <pc:sldMkLst>
          <pc:docMk/>
          <pc:sldMk cId="1484724949" sldId="4656"/>
        </pc:sldMkLst>
        <pc:spChg chg="del">
          <ac:chgData name="Jim McGowan" userId="e2c7446dd3aca506" providerId="LiveId" clId="{A595AE9C-8D5E-4A5D-89BC-4E4B48260383}" dt="2020-07-26T15:21:20.204" v="51" actId="478"/>
          <ac:spMkLst>
            <pc:docMk/>
            <pc:sldMk cId="1484724949" sldId="4656"/>
            <ac:spMk id="2" creationId="{84727207-6A24-4CEA-BE40-BFCD112D3340}"/>
          </ac:spMkLst>
        </pc:spChg>
        <pc:spChg chg="del">
          <ac:chgData name="Jim McGowan" userId="e2c7446dd3aca506" providerId="LiveId" clId="{A595AE9C-8D5E-4A5D-89BC-4E4B48260383}" dt="2020-07-26T15:21:20.204" v="51" actId="478"/>
          <ac:spMkLst>
            <pc:docMk/>
            <pc:sldMk cId="1484724949" sldId="4656"/>
            <ac:spMk id="4" creationId="{DC8996D7-A86C-4331-AE72-DE6BCD508FEC}"/>
          </ac:spMkLst>
        </pc:spChg>
        <pc:spChg chg="add del mod">
          <ac:chgData name="Jim McGowan" userId="e2c7446dd3aca506" providerId="LiveId" clId="{A595AE9C-8D5E-4A5D-89BC-4E4B48260383}" dt="2020-07-26T15:20:54.106" v="50" actId="478"/>
          <ac:spMkLst>
            <pc:docMk/>
            <pc:sldMk cId="1484724949" sldId="4656"/>
            <ac:spMk id="5" creationId="{71EF95BC-BEC2-47AB-A1C6-0E2352325A9E}"/>
          </ac:spMkLst>
        </pc:spChg>
        <pc:picChg chg="add">
          <ac:chgData name="Jim McGowan" userId="e2c7446dd3aca506" providerId="LiveId" clId="{A595AE9C-8D5E-4A5D-89BC-4E4B48260383}" dt="2020-07-26T15:21:25.203" v="52"/>
          <ac:picMkLst>
            <pc:docMk/>
            <pc:sldMk cId="1484724949" sldId="4656"/>
            <ac:picMk id="6" creationId="{81AE2D2C-07B1-4607-AF90-3A7CAD728662}"/>
          </ac:picMkLst>
        </pc:picChg>
        <pc:picChg chg="del">
          <ac:chgData name="Jim McGowan" userId="e2c7446dd3aca506" providerId="LiveId" clId="{A595AE9C-8D5E-4A5D-89BC-4E4B48260383}" dt="2020-07-26T15:20:48.893" v="49" actId="478"/>
          <ac:picMkLst>
            <pc:docMk/>
            <pc:sldMk cId="1484724949" sldId="4656"/>
            <ac:picMk id="26626" creationId="{262D227C-7ABB-4FAE-81CF-0276FD57ABE8}"/>
          </ac:picMkLst>
        </pc:picChg>
        <pc:picChg chg="del mod">
          <ac:chgData name="Jim McGowan" userId="e2c7446dd3aca506" providerId="LiveId" clId="{A595AE9C-8D5E-4A5D-89BC-4E4B48260383}" dt="2020-07-26T15:21:20.204" v="51" actId="478"/>
          <ac:picMkLst>
            <pc:docMk/>
            <pc:sldMk cId="1484724949" sldId="4656"/>
            <ac:picMk id="26627" creationId="{1D34D6F6-82FD-481C-8B43-412F426B3DC7}"/>
          </ac:picMkLst>
        </pc:picChg>
      </pc:sldChg>
      <pc:sldChg chg="addSp delSp modSp mod">
        <pc:chgData name="Jim McGowan" userId="e2c7446dd3aca506" providerId="LiveId" clId="{A595AE9C-8D5E-4A5D-89BC-4E4B48260383}" dt="2020-07-26T15:41:19.950" v="73"/>
        <pc:sldMkLst>
          <pc:docMk/>
          <pc:sldMk cId="2858099348" sldId="4662"/>
        </pc:sldMkLst>
        <pc:spChg chg="del">
          <ac:chgData name="Jim McGowan" userId="e2c7446dd3aca506" providerId="LiveId" clId="{A595AE9C-8D5E-4A5D-89BC-4E4B48260383}" dt="2020-07-26T15:41:14.923" v="72" actId="478"/>
          <ac:spMkLst>
            <pc:docMk/>
            <pc:sldMk cId="2858099348" sldId="4662"/>
            <ac:spMk id="19459" creationId="{00000000-0000-0000-0000-000000000000}"/>
          </ac:spMkLst>
        </pc:spChg>
        <pc:picChg chg="add">
          <ac:chgData name="Jim McGowan" userId="e2c7446dd3aca506" providerId="LiveId" clId="{A595AE9C-8D5E-4A5D-89BC-4E4B48260383}" dt="2020-07-26T15:41:19.950" v="73"/>
          <ac:picMkLst>
            <pc:docMk/>
            <pc:sldMk cId="2858099348" sldId="4662"/>
            <ac:picMk id="2" creationId="{D0327173-C776-4D59-AD32-A5F7D9EAE1D6}"/>
          </ac:picMkLst>
        </pc:picChg>
        <pc:picChg chg="del mod">
          <ac:chgData name="Jim McGowan" userId="e2c7446dd3aca506" providerId="LiveId" clId="{A595AE9C-8D5E-4A5D-89BC-4E4B48260383}" dt="2020-07-26T15:41:14.923" v="72" actId="478"/>
          <ac:picMkLst>
            <pc:docMk/>
            <pc:sldMk cId="2858099348" sldId="4662"/>
            <ac:picMk id="19458" creationId="{00000000-0000-0000-0000-000000000000}"/>
          </ac:picMkLst>
        </pc:picChg>
      </pc:sldChg>
      <pc:sldChg chg="modSp mod">
        <pc:chgData name="Jim McGowan" userId="e2c7446dd3aca506" providerId="LiveId" clId="{A595AE9C-8D5E-4A5D-89BC-4E4B48260383}" dt="2020-07-26T14:55:34.841" v="7" actId="6549"/>
        <pc:sldMkLst>
          <pc:docMk/>
          <pc:sldMk cId="3113219726" sldId="4676"/>
        </pc:sldMkLst>
        <pc:spChg chg="mod">
          <ac:chgData name="Jim McGowan" userId="e2c7446dd3aca506" providerId="LiveId" clId="{A595AE9C-8D5E-4A5D-89BC-4E4B48260383}" dt="2020-07-26T14:55:34.841" v="7" actId="6549"/>
          <ac:spMkLst>
            <pc:docMk/>
            <pc:sldMk cId="3113219726" sldId="4676"/>
            <ac:spMk id="3" creationId="{780E5A7D-6A3A-48AC-9DF9-CAEB7CC09539}"/>
          </ac:spMkLst>
        </pc:spChg>
      </pc:sldChg>
      <pc:sldChg chg="modSp mod">
        <pc:chgData name="Jim McGowan" userId="e2c7446dd3aca506" providerId="LiveId" clId="{A595AE9C-8D5E-4A5D-89BC-4E4B48260383}" dt="2020-07-26T15:10:56.799" v="46" actId="114"/>
        <pc:sldMkLst>
          <pc:docMk/>
          <pc:sldMk cId="559922360" sldId="4680"/>
        </pc:sldMkLst>
        <pc:spChg chg="mod">
          <ac:chgData name="Jim McGowan" userId="e2c7446dd3aca506" providerId="LiveId" clId="{A595AE9C-8D5E-4A5D-89BC-4E4B48260383}" dt="2020-07-26T15:10:56.799" v="46" actId="114"/>
          <ac:spMkLst>
            <pc:docMk/>
            <pc:sldMk cId="559922360" sldId="4680"/>
            <ac:spMk id="3" creationId="{780E5A7D-6A3A-48AC-9DF9-CAEB7CC09539}"/>
          </ac:spMkLst>
        </pc:spChg>
      </pc:sldChg>
      <pc:sldChg chg="addSp modSp mod">
        <pc:chgData name="Jim McGowan" userId="e2c7446dd3aca506" providerId="LiveId" clId="{A595AE9C-8D5E-4A5D-89BC-4E4B48260383}" dt="2020-07-26T15:38:58.122" v="62" actId="1036"/>
        <pc:sldMkLst>
          <pc:docMk/>
          <pc:sldMk cId="3097344391" sldId="4693"/>
        </pc:sldMkLst>
        <pc:picChg chg="add mod">
          <ac:chgData name="Jim McGowan" userId="e2c7446dd3aca506" providerId="LiveId" clId="{A595AE9C-8D5E-4A5D-89BC-4E4B48260383}" dt="2020-07-26T15:38:58.122" v="62" actId="1036"/>
          <ac:picMkLst>
            <pc:docMk/>
            <pc:sldMk cId="3097344391" sldId="4693"/>
            <ac:picMk id="2" creationId="{F2988C29-4485-4A20-8344-939654062EA3}"/>
          </ac:picMkLst>
        </pc:picChg>
      </pc:sldChg>
      <pc:sldChg chg="addSp modSp">
        <pc:chgData name="Jim McGowan" userId="e2c7446dd3aca506" providerId="LiveId" clId="{A595AE9C-8D5E-4A5D-89BC-4E4B48260383}" dt="2020-07-26T15:39:26.201" v="63"/>
        <pc:sldMkLst>
          <pc:docMk/>
          <pc:sldMk cId="2319426669" sldId="4694"/>
        </pc:sldMkLst>
        <pc:picChg chg="add mod">
          <ac:chgData name="Jim McGowan" userId="e2c7446dd3aca506" providerId="LiveId" clId="{A595AE9C-8D5E-4A5D-89BC-4E4B48260383}" dt="2020-07-26T15:39:26.201" v="63"/>
          <ac:picMkLst>
            <pc:docMk/>
            <pc:sldMk cId="2319426669" sldId="4694"/>
            <ac:picMk id="4" creationId="{C8E0B4A1-0061-48D3-8236-A2C831C02206}"/>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8" name="Rectangle 4"/>
          <p:cNvSpPr>
            <a:spLocks noGrp="1" noChangeArrowheads="1"/>
          </p:cNvSpPr>
          <p:nvPr>
            <p:ph type="ftr" sz="quarter" idx="2"/>
          </p:nvPr>
        </p:nvSpPr>
        <p:spPr bwMode="auto">
          <a:xfrm>
            <a:off x="0" y="9121775"/>
            <a:ext cx="3170238"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defTabSz="920970" eaLnBrk="1" hangingPunct="1">
              <a:defRPr sz="14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Sugar Land Bible Church</a:t>
            </a:r>
          </a:p>
        </p:txBody>
      </p:sp>
      <p:sp>
        <p:nvSpPr>
          <p:cNvPr id="36869" name="Rectangle 5"/>
          <p:cNvSpPr>
            <a:spLocks noGrp="1" noChangeArrowheads="1"/>
          </p:cNvSpPr>
          <p:nvPr>
            <p:ph type="sldNum" sz="quarter" idx="3"/>
          </p:nvPr>
        </p:nvSpPr>
        <p:spPr bwMode="auto">
          <a:xfrm>
            <a:off x="4144963" y="9121775"/>
            <a:ext cx="3170237"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163" eaLnBrk="1" hangingPunct="1">
              <a:defRPr sz="1400" smtClean="0"/>
            </a:lvl1pPr>
          </a:lstStyle>
          <a:p>
            <a:pPr>
              <a:defRPr/>
            </a:pPr>
            <a:fld id="{F12A5B29-4538-4C3D-A81C-6C008BE36C0F}" type="slidenum">
              <a:rPr lang="en-US" altLang="en-US">
                <a:latin typeface="Calibri" panose="020F0502020204030204" pitchFamily="34" charset="0"/>
                <a:cs typeface="Calibri" panose="020F0502020204030204" pitchFamily="34" charset="0"/>
              </a:rPr>
              <a:pPr>
                <a:defRPr/>
              </a:pPr>
              <a:t>‹#›</a:t>
            </a:fld>
            <a:endParaRPr lang="en-US" altLang="en-US" dirty="0">
              <a:latin typeface="Calibri" panose="020F0502020204030204" pitchFamily="34" charset="0"/>
              <a:cs typeface="Calibri" panose="020F0502020204030204" pitchFamily="34" charset="0"/>
            </a:endParaRPr>
          </a:p>
        </p:txBody>
      </p:sp>
      <p:sp>
        <p:nvSpPr>
          <p:cNvPr id="6" name="Header Placeholder 1">
            <a:extLst>
              <a:ext uri="{FF2B5EF4-FFF2-40B4-BE49-F238E27FC236}">
                <a16:creationId xmlns:a16="http://schemas.microsoft.com/office/drawing/2014/main" id="{6C91226C-DCA9-4E07-BFD7-24469E0EDD3D}"/>
              </a:ext>
            </a:extLst>
          </p:cNvPr>
          <p:cNvSpPr>
            <a:spLocks noGrp="1"/>
          </p:cNvSpPr>
          <p:nvPr>
            <p:ph type="hdr" sz="quarter"/>
          </p:nvPr>
        </p:nvSpPr>
        <p:spPr>
          <a:xfrm>
            <a:off x="1814513" y="166688"/>
            <a:ext cx="3381375" cy="504825"/>
          </a:xfrm>
          <a:prstGeom prst="rect">
            <a:avLst/>
          </a:prstGeom>
        </p:spPr>
        <p:txBody>
          <a:bodyPr vert="horz" lIns="102166" tIns="51083" rIns="102166" bIns="51083" rtlCol="0"/>
          <a:lstStyle>
            <a:lvl1pPr algn="ctr">
              <a:defRPr sz="1400" dirty="0">
                <a:latin typeface="Calibri" panose="020F0502020204030204" pitchFamily="34" charset="0"/>
                <a:cs typeface="Calibri" panose="020F0502020204030204" pitchFamily="34" charset="0"/>
              </a:defRPr>
            </a:lvl1pPr>
          </a:lstStyle>
          <a:p>
            <a:pPr>
              <a:defRPr/>
            </a:pPr>
            <a:r>
              <a:rPr lang="en-US" dirty="0"/>
              <a:t>Dr. Andy Woods – 017 The Rapture</a:t>
            </a:r>
          </a:p>
          <a:p>
            <a:pPr>
              <a:defRPr/>
            </a:pPr>
            <a:r>
              <a:rPr lang="en-US" dirty="0"/>
              <a:t>08-09-2020</a:t>
            </a: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170238" cy="479425"/>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defTabSz="920970" eaLnBrk="1" hangingPunct="1">
              <a:defRPr sz="1400">
                <a:latin typeface="Calibri" panose="020F0502020204030204" pitchFamily="34" charset="0"/>
                <a:cs typeface="Calibri" panose="020F0502020204030204" pitchFamily="34" charset="0"/>
              </a:defRPr>
            </a:lvl1pPr>
          </a:lstStyle>
          <a:p>
            <a:pPr>
              <a:defRPr/>
            </a:pPr>
            <a:r>
              <a:rPr lang="en-US" dirty="0"/>
              <a:t>Dr. Andy Woods</a:t>
            </a:r>
          </a:p>
        </p:txBody>
      </p:sp>
      <p:sp>
        <p:nvSpPr>
          <p:cNvPr id="3" name="Date Placeholder 2"/>
          <p:cNvSpPr>
            <a:spLocks noGrp="1"/>
          </p:cNvSpPr>
          <p:nvPr>
            <p:ph type="dt" idx="1"/>
          </p:nvPr>
        </p:nvSpPr>
        <p:spPr bwMode="auto">
          <a:xfrm>
            <a:off x="4143375" y="0"/>
            <a:ext cx="3170238" cy="479425"/>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algn="r" defTabSz="920970" eaLnBrk="1" hangingPunct="1">
              <a:defRPr sz="1400">
                <a:latin typeface="Calibri" panose="020F0502020204030204" pitchFamily="34" charset="0"/>
                <a:cs typeface="Calibri" panose="020F0502020204030204" pitchFamily="34" charset="0"/>
              </a:defRPr>
            </a:lvl1pPr>
          </a:lstStyle>
          <a:p>
            <a:pPr>
              <a:defRPr/>
            </a:pPr>
            <a:fld id="{0F6AA0AE-7CD5-4F16-ABCB-735DB84D759A}" type="datetime1">
              <a:rPr lang="en-US" smtClean="0"/>
              <a:t>8/9/2020</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101038" tIns="50519" rIns="101038" bIns="50519" rtlCol="0" anchor="ctr"/>
          <a:lstStyle/>
          <a:p>
            <a:pPr lvl="0"/>
            <a:endParaRPr lang="en-US" noProof="0" dirty="0"/>
          </a:p>
        </p:txBody>
      </p:sp>
      <p:sp>
        <p:nvSpPr>
          <p:cNvPr id="5" name="Notes Placeholder 4"/>
          <p:cNvSpPr>
            <a:spLocks noGrp="1"/>
          </p:cNvSpPr>
          <p:nvPr>
            <p:ph type="body" sz="quarter" idx="3"/>
          </p:nvPr>
        </p:nvSpPr>
        <p:spPr bwMode="auto">
          <a:xfrm>
            <a:off x="731838" y="4560888"/>
            <a:ext cx="5851525" cy="4319587"/>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0" y="9120188"/>
            <a:ext cx="3170238"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defTabSz="920970" eaLnBrk="1" hangingPunct="1">
              <a:defRPr sz="1400">
                <a:latin typeface="Calibri" panose="020F0502020204030204" pitchFamily="34" charset="0"/>
                <a:cs typeface="Calibri" panose="020F0502020204030204" pitchFamily="34" charset="0"/>
              </a:defRPr>
            </a:lvl1pPr>
          </a:lstStyle>
          <a:p>
            <a:pPr>
              <a:defRPr/>
            </a:pPr>
            <a:r>
              <a:rPr lang="en-US" dirty="0"/>
              <a:t>Sugar Land Bible Church</a:t>
            </a:r>
          </a:p>
        </p:txBody>
      </p:sp>
      <p:sp>
        <p:nvSpPr>
          <p:cNvPr id="7" name="Slide Number Placeholder 6"/>
          <p:cNvSpPr>
            <a:spLocks noGrp="1"/>
          </p:cNvSpPr>
          <p:nvPr>
            <p:ph type="sldNum" sz="quarter" idx="5"/>
          </p:nvPr>
        </p:nvSpPr>
        <p:spPr bwMode="auto">
          <a:xfrm>
            <a:off x="4143375" y="9120188"/>
            <a:ext cx="3170238"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163" eaLnBrk="1" hangingPunct="1">
              <a:defRPr sz="1400" smtClean="0">
                <a:latin typeface="Calibri" panose="020F0502020204030204" pitchFamily="34" charset="0"/>
                <a:cs typeface="Calibri" panose="020F0502020204030204" pitchFamily="34" charset="0"/>
              </a:defRPr>
            </a:lvl1pPr>
          </a:lstStyle>
          <a:p>
            <a:pPr>
              <a:defRPr/>
            </a:pPr>
            <a:fld id="{F3584848-F49B-4589-80F1-8AC4D2C6A1D1}" type="slidenum">
              <a:rPr lang="en-US" altLang="en-US" smtClean="0"/>
              <a:pPr>
                <a:defRPr/>
              </a:pPr>
              <a:t>‹#›</a:t>
            </a:fld>
            <a:endParaRPr lang="en-US" altLang="en-US" dirty="0"/>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1002667">
              <a:defRPr/>
            </a:pPr>
            <a:fld id="{888B744C-CCA7-42F0-B026-54AA483E0A4D}" type="slidenum">
              <a:rPr lang="en-US" altLang="en-US">
                <a:solidFill>
                  <a:srgbClr val="000000"/>
                </a:solidFill>
                <a:latin typeface="Calibri" panose="020F0502020204030204" pitchFamily="34" charset="0"/>
                <a:cs typeface="+mn-cs"/>
              </a:rPr>
              <a:pPr defTabSz="1002667">
                <a:defRPr/>
              </a:pPr>
              <a:t>1</a:t>
            </a:fld>
            <a:endParaRPr lang="en-US" altLang="en-US" dirty="0">
              <a:solidFill>
                <a:srgbClr val="000000"/>
              </a:solidFill>
              <a:latin typeface="Calibri" panose="020F0502020204030204" pitchFamily="34" charset="0"/>
              <a:cs typeface="+mn-cs"/>
            </a:endParaRPr>
          </a:p>
        </p:txBody>
      </p:sp>
    </p:spTree>
    <p:extLst>
      <p:ext uri="{BB962C8B-B14F-4D97-AF65-F5344CB8AC3E}">
        <p14:creationId xmlns:p14="http://schemas.microsoft.com/office/powerpoint/2010/main" val="1586609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26058274"/>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smtClean="0"/>
            </a:lvl1pPr>
          </a:lstStyle>
          <a:p>
            <a:pPr>
              <a:defRPr/>
            </a:pPr>
            <a:fld id="{B3C3A6CF-E9D9-4FB9-8425-0D4364AA3ACE}" type="slidenum">
              <a:rPr lang="en-US" altLang="en-US"/>
              <a:pPr>
                <a:defRPr/>
              </a:pPr>
              <a:t>‹#›</a:t>
            </a:fld>
            <a:endParaRPr lang="en-US" altLang="en-US"/>
          </a:p>
        </p:txBody>
      </p:sp>
    </p:spTree>
    <p:extLst>
      <p:ext uri="{BB962C8B-B14F-4D97-AF65-F5344CB8AC3E}">
        <p14:creationId xmlns:p14="http://schemas.microsoft.com/office/powerpoint/2010/main" val="10364542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a:p>
        </p:txBody>
      </p:sp>
      <p:sp>
        <p:nvSpPr>
          <p:cNvPr id="3" name="Rectangle 36"/>
          <p:cNvSpPr>
            <a:spLocks noGrp="1" noChangeArrowheads="1"/>
          </p:cNvSpPr>
          <p:nvPr>
            <p:ph type="ftr" sz="quarter" idx="11"/>
          </p:nvPr>
        </p:nvSpPr>
        <p:spPr/>
        <p:txBody>
          <a:bodyPr/>
          <a:lstStyle>
            <a:lvl1pPr>
              <a:defRPr/>
            </a:lvl1pPr>
          </a:lstStyle>
          <a:p>
            <a:pPr>
              <a:defRPr/>
            </a:pPr>
            <a:endParaRPr lang="en-US"/>
          </a:p>
        </p:txBody>
      </p:sp>
      <p:sp>
        <p:nvSpPr>
          <p:cNvPr id="4" name="Rectangle 37"/>
          <p:cNvSpPr>
            <a:spLocks noGrp="1" noChangeArrowheads="1"/>
          </p:cNvSpPr>
          <p:nvPr>
            <p:ph type="sldNum" sz="quarter" idx="12"/>
          </p:nvPr>
        </p:nvSpPr>
        <p:spPr/>
        <p:txBody>
          <a:bodyPr/>
          <a:lstStyle>
            <a:lvl1pPr>
              <a:defRPr smtClean="0"/>
            </a:lvl1pPr>
          </a:lstStyle>
          <a:p>
            <a:pPr>
              <a:defRPr/>
            </a:pPr>
            <a:fld id="{53B3D57C-D3B2-4DA0-B014-3E13462AB546}" type="slidenum">
              <a:rPr lang="en-US" altLang="en-US"/>
              <a:pPr>
                <a:defRPr/>
              </a:pPr>
              <a:t>‹#›</a:t>
            </a:fld>
            <a:endParaRPr lang="en-US" altLang="en-US"/>
          </a:p>
        </p:txBody>
      </p:sp>
    </p:spTree>
    <p:extLst>
      <p:ext uri="{BB962C8B-B14F-4D97-AF65-F5344CB8AC3E}">
        <p14:creationId xmlns:p14="http://schemas.microsoft.com/office/powerpoint/2010/main" val="141224210"/>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fld id="{A59691FE-0289-4C30-AC1E-B4493DEEE7A5}" type="datetime1">
              <a:rPr lang="en-US"/>
              <a:pPr>
                <a:defRPr/>
              </a:pPr>
              <a:t>8/9/2020</a:t>
            </a:fld>
            <a:endParaRPr lang="en-US"/>
          </a:p>
        </p:txBody>
      </p:sp>
      <p:sp>
        <p:nvSpPr>
          <p:cNvPr id="4" name="Footer Placeholder 3"/>
          <p:cNvSpPr>
            <a:spLocks noGrp="1"/>
          </p:cNvSpPr>
          <p:nvPr>
            <p:ph type="ftr" sz="quarter" idx="11"/>
          </p:nvPr>
        </p:nvSpPr>
        <p:spPr/>
        <p:txBody>
          <a:bodyPr/>
          <a:lstStyle>
            <a:lvl1pPr>
              <a:defRPr/>
            </a:lvl1pPr>
          </a:lstStyle>
          <a:p>
            <a:pPr>
              <a:defRPr/>
            </a:pPr>
            <a:r>
              <a:rPr lang="en-US"/>
              <a:t>DANIEL</a:t>
            </a:r>
          </a:p>
        </p:txBody>
      </p:sp>
      <p:sp>
        <p:nvSpPr>
          <p:cNvPr id="5" name="Slide Number Placeholder 4"/>
          <p:cNvSpPr>
            <a:spLocks noGrp="1"/>
          </p:cNvSpPr>
          <p:nvPr>
            <p:ph type="sldNum" sz="quarter" idx="12"/>
          </p:nvPr>
        </p:nvSpPr>
        <p:spPr/>
        <p:txBody>
          <a:bodyPr/>
          <a:lstStyle>
            <a:lvl1pPr>
              <a:defRPr/>
            </a:lvl1pPr>
          </a:lstStyle>
          <a:p>
            <a:fld id="{0831CE7A-67AC-4113-9A38-5E67E965B48E}" type="slidenum">
              <a:rPr lang="en-US" altLang="en-US"/>
              <a:pPr/>
              <a:t>‹#›</a:t>
            </a:fld>
            <a:endParaRPr lang="en-US" altLang="en-US"/>
          </a:p>
        </p:txBody>
      </p:sp>
    </p:spTree>
    <p:extLst>
      <p:ext uri="{BB962C8B-B14F-4D97-AF65-F5344CB8AC3E}">
        <p14:creationId xmlns:p14="http://schemas.microsoft.com/office/powerpoint/2010/main" val="30629484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A791FBE2-C716-4B6E-8688-39C69791537F}" type="datetimeFigureOut">
              <a:rPr lang="en-US"/>
              <a:pPr>
                <a:defRPr/>
              </a:pPr>
              <a:t>8/9/2020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38A64DC-FAB6-449B-97D0-DE092BD3C765}" type="slidenum">
              <a:rPr lang="en-US"/>
              <a:pPr>
                <a:defRPr/>
              </a:pPr>
              <a:t>‹#›</a:t>
            </a:fld>
            <a:endParaRPr lang="en-US"/>
          </a:p>
        </p:txBody>
      </p:sp>
    </p:spTree>
    <p:extLst>
      <p:ext uri="{BB962C8B-B14F-4D97-AF65-F5344CB8AC3E}">
        <p14:creationId xmlns:p14="http://schemas.microsoft.com/office/powerpoint/2010/main" val="13602455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lipArt Placeholder 2"/>
          <p:cNvSpPr>
            <a:spLocks noGrp="1"/>
          </p:cNvSpPr>
          <p:nvPr>
            <p:ph type="clipArt" sz="half" idx="1"/>
          </p:nvPr>
        </p:nvSpPr>
        <p:spPr>
          <a:xfrm>
            <a:off x="1169988" y="1946275"/>
            <a:ext cx="3810000" cy="4114800"/>
          </a:xfrm>
        </p:spPr>
        <p:txBody>
          <a:bodyPr/>
          <a:lstStyle/>
          <a:p>
            <a:pPr lvl="0"/>
            <a:endParaRPr lang="en-US" noProof="0" dirty="0"/>
          </a:p>
        </p:txBody>
      </p:sp>
      <p:sp>
        <p:nvSpPr>
          <p:cNvPr id="4" name="Text Placeholder 3"/>
          <p:cNvSpPr>
            <a:spLocks noGrp="1"/>
          </p:cNvSpPr>
          <p:nvPr>
            <p:ph type="body" sz="half" idx="2"/>
          </p:nvPr>
        </p:nvSpPr>
        <p:spPr>
          <a:xfrm>
            <a:off x="5132388" y="1946275"/>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5"/>
          <p:cNvSpPr>
            <a:spLocks noGrp="1" noChangeArrowheads="1"/>
          </p:cNvSpPr>
          <p:nvPr>
            <p:ph type="dt" sz="half" idx="10"/>
          </p:nvPr>
        </p:nvSpPr>
        <p:spPr/>
        <p:txBody>
          <a:bodyPr/>
          <a:lstStyle>
            <a:lvl1pPr>
              <a:defRPr/>
            </a:lvl1pPr>
          </a:lstStyle>
          <a:p>
            <a:pPr>
              <a:defRPr/>
            </a:pPr>
            <a:endParaRPr lang="en-US" dirty="0"/>
          </a:p>
        </p:txBody>
      </p:sp>
      <p:sp>
        <p:nvSpPr>
          <p:cNvPr id="6" name="Rectangle 36"/>
          <p:cNvSpPr>
            <a:spLocks noGrp="1" noChangeArrowheads="1"/>
          </p:cNvSpPr>
          <p:nvPr>
            <p:ph type="ftr" sz="quarter" idx="11"/>
          </p:nvPr>
        </p:nvSpPr>
        <p:spPr/>
        <p:txBody>
          <a:bodyPr/>
          <a:lstStyle>
            <a:lvl1pPr>
              <a:defRPr/>
            </a:lvl1pPr>
          </a:lstStyle>
          <a:p>
            <a:pPr>
              <a:defRPr/>
            </a:pPr>
            <a:endParaRPr lang="en-US" dirty="0"/>
          </a:p>
        </p:txBody>
      </p:sp>
      <p:sp>
        <p:nvSpPr>
          <p:cNvPr id="7" name="Rectangle 37"/>
          <p:cNvSpPr>
            <a:spLocks noGrp="1" noChangeArrowheads="1"/>
          </p:cNvSpPr>
          <p:nvPr>
            <p:ph type="sldNum" sz="quarter" idx="12"/>
          </p:nvPr>
        </p:nvSpPr>
        <p:spPr/>
        <p:txBody>
          <a:bodyPr/>
          <a:lstStyle>
            <a:lvl1pPr>
              <a:defRPr smtClean="0"/>
            </a:lvl1pPr>
          </a:lstStyle>
          <a:p>
            <a:pPr>
              <a:defRPr/>
            </a:pPr>
            <a:fld id="{2E6AC120-5AD1-4F3C-9026-490E77274D1D}" type="slidenum">
              <a:rPr lang="en-US" altLang="en-US"/>
              <a:pPr>
                <a:defRPr/>
              </a:pPr>
              <a:t>‹#›</a:t>
            </a:fld>
            <a:endParaRPr lang="en-US" altLang="en-US" dirty="0"/>
          </a:p>
        </p:txBody>
      </p:sp>
    </p:spTree>
    <p:extLst>
      <p:ext uri="{BB962C8B-B14F-4D97-AF65-F5344CB8AC3E}">
        <p14:creationId xmlns:p14="http://schemas.microsoft.com/office/powerpoint/2010/main" val="4933231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7090857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843557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8133249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8565704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57859783"/>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0898383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1075347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60119707"/>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08585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cs typeface="Calibri" panose="020F0502020204030204" pitchFamily="34" charset="0"/>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grpSp>
      </p:grpSp>
      <p:sp>
        <p:nvSpPr>
          <p:cNvPr id="1027" name="Rectangle 34"/>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4371" name="Rectangle 35"/>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smtClean="0">
                <a:latin typeface="Calibri" panose="020F0502020204030204" pitchFamily="34" charset="0"/>
                <a:cs typeface="Calibri" panose="020F0502020204030204" pitchFamily="34" charset="0"/>
              </a:defRPr>
            </a:lvl1pPr>
          </a:lstStyle>
          <a:p>
            <a:pPr>
              <a:defRPr/>
            </a:pPr>
            <a:fld id="{29634EE1-7EB7-4B53-9DE7-78AC25DB4F0A}" type="slidenum">
              <a:rPr lang="en-US" altLang="en-US" smtClean="0"/>
              <a:pPr>
                <a:defRPr/>
              </a:pPr>
              <a:t>‹#›</a:t>
            </a:fld>
            <a:endParaRPr lang="en-US" altLang="en-US" dirty="0"/>
          </a:p>
        </p:txBody>
      </p:sp>
      <p:sp>
        <p:nvSpPr>
          <p:cNvPr id="14374"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8" r:id="rId7"/>
    <p:sldLayoutId id="2147483909" r:id="rId8"/>
    <p:sldLayoutId id="2147483910" r:id="rId9"/>
    <p:sldLayoutId id="2147483911" r:id="rId10"/>
    <p:sldLayoutId id="2147483912" r:id="rId11"/>
    <p:sldLayoutId id="2147483915" r:id="rId12"/>
    <p:sldLayoutId id="2147483918" r:id="rId13"/>
    <p:sldLayoutId id="2147483920" r:id="rId14"/>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FF43D649-8361-4C4A-B28C-00395921C611}"/>
              </a:ext>
            </a:extLst>
          </p:cNvPr>
          <p:cNvSpPr txBox="1"/>
          <p:nvPr/>
        </p:nvSpPr>
        <p:spPr>
          <a:xfrm>
            <a:off x="0" y="228600"/>
            <a:ext cx="9144000" cy="1323439"/>
          </a:xfrm>
          <a:prstGeom prst="rect">
            <a:avLst/>
          </a:prstGeom>
          <a:noFill/>
        </p:spPr>
        <p:txBody>
          <a:bodyPr wrap="square" rtlCol="0">
            <a:spAutoFit/>
          </a:bodyPr>
          <a:lstStyle/>
          <a:p>
            <a:pPr algn="ctr"/>
            <a:r>
              <a:rPr lang="en-US" sz="44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RAPTURE</a:t>
            </a:r>
          </a:p>
          <a:p>
            <a:pPr algn="ct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What and When? – Part 17</a:t>
            </a:r>
          </a:p>
        </p:txBody>
      </p:sp>
      <p:pic>
        <p:nvPicPr>
          <p:cNvPr id="10" name="Picture 9">
            <a:extLst>
              <a:ext uri="{FF2B5EF4-FFF2-40B4-BE49-F238E27FC236}">
                <a16:creationId xmlns:a16="http://schemas.microsoft.com/office/drawing/2014/main" id="{41C08501-9EF7-45D6-B47B-36B8A964BCA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33600" y="1600200"/>
            <a:ext cx="4876801" cy="3657600"/>
          </a:xfrm>
          <a:prstGeom prst="rect">
            <a:avLst/>
          </a:prstGeom>
        </p:spPr>
      </p:pic>
      <p:sp>
        <p:nvSpPr>
          <p:cNvPr id="6" name="Rectangle 7">
            <a:extLst>
              <a:ext uri="{FF2B5EF4-FFF2-40B4-BE49-F238E27FC236}">
                <a16:creationId xmlns:a16="http://schemas.microsoft.com/office/drawing/2014/main" id="{D65195AB-2281-49E9-B37C-074446855AB8}"/>
              </a:ext>
            </a:extLst>
          </p:cNvPr>
          <p:cNvSpPr txBox="1">
            <a:spLocks noChangeArrowheads="1"/>
          </p:cNvSpPr>
          <p:nvPr/>
        </p:nvSpPr>
        <p:spPr bwMode="auto">
          <a:xfrm>
            <a:off x="1828800" y="5715000"/>
            <a:ext cx="5486400" cy="857250"/>
          </a:xfrm>
          <a:prstGeom prst="rect">
            <a:avLst/>
          </a:prstGeom>
          <a:noFill/>
          <a:ln w="9525">
            <a:noFill/>
            <a:miter lim="800000"/>
            <a:headEnd/>
            <a:tailEnd/>
          </a:ln>
          <a:effectLst/>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defTabSz="685800" eaLnBrk="1" hangingPunct="1">
              <a:buClr>
                <a:srgbClr val="00FFFF"/>
              </a:buClr>
              <a:buNone/>
            </a:pPr>
            <a:r>
              <a:rPr lang="en-US" altLang="en-US" sz="2400" kern="0" dirty="0">
                <a:solidFill>
                  <a:srgbClr val="FFFFFF"/>
                </a:solidFill>
                <a:latin typeface="Calibri" panose="020F0502020204030204" pitchFamily="34" charset="0"/>
                <a:cs typeface="Calibri" panose="020F0502020204030204" pitchFamily="34" charset="0"/>
              </a:rPr>
              <a:t>Andrew Marshall Woods, Th.M., JD., PhD.</a:t>
            </a:r>
          </a:p>
          <a:p>
            <a:pPr marL="0" indent="0" algn="ctr" defTabSz="685800" eaLnBrk="1" hangingPunct="1">
              <a:buClr>
                <a:srgbClr val="00FFFF"/>
              </a:buClr>
              <a:buNone/>
            </a:pPr>
            <a:r>
              <a:rPr lang="en-US" altLang="en-US" sz="2400" kern="0" dirty="0">
                <a:solidFill>
                  <a:srgbClr val="FFFFFF"/>
                </a:solidFill>
                <a:latin typeface="Calibri" panose="020F0502020204030204" pitchFamily="34" charset="0"/>
                <a:cs typeface="Calibri" panose="020F0502020204030204" pitchFamily="34" charset="0"/>
              </a:rPr>
              <a:t>Sr. Pastor, Sugar Land Bible Church</a:t>
            </a:r>
          </a:p>
        </p:txBody>
      </p:sp>
      <p:pic>
        <p:nvPicPr>
          <p:cNvPr id="11" name="Picture 1">
            <a:extLst>
              <a:ext uri="{FF2B5EF4-FFF2-40B4-BE49-F238E27FC236}">
                <a16:creationId xmlns:a16="http://schemas.microsoft.com/office/drawing/2014/main" id="{F5D3EB02-A17E-484E-97FB-B34B32CA0779}"/>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951062" y="5820314"/>
            <a:ext cx="885286" cy="885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01266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181A323-982F-4D83-B7B8-35CDBE08E1A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0"/>
            <a:ext cx="9144000" cy="6858000"/>
          </a:xfrm>
          <a:prstGeom prst="rect">
            <a:avLst/>
          </a:prstGeom>
        </p:spPr>
      </p:pic>
      <p:sp>
        <p:nvSpPr>
          <p:cNvPr id="39939" name="Rectangle 3"/>
          <p:cNvSpPr>
            <a:spLocks noGrp="1"/>
          </p:cNvSpPr>
          <p:nvPr>
            <p:ph type="body" sz="half" idx="2"/>
          </p:nvPr>
        </p:nvSpPr>
        <p:spPr>
          <a:xfrm>
            <a:off x="0" y="0"/>
            <a:ext cx="9143999" cy="5105400"/>
          </a:xfrm>
        </p:spPr>
        <p:txBody>
          <a:bodyPr/>
          <a:lstStyle/>
          <a:p>
            <a:pPr marL="0" indent="0" algn="ctr">
              <a:spcBef>
                <a:spcPts val="0"/>
              </a:spcBef>
              <a:spcAft>
                <a:spcPts val="1200"/>
              </a:spcAft>
              <a:buNone/>
            </a:pPr>
            <a:r>
              <a:rPr lang="en-US" sz="4000" dirty="0">
                <a:solidFill>
                  <a:srgbClr val="00FFFF"/>
                </a:solidFill>
                <a:effectLst>
                  <a:outerShdw blurRad="38100" dist="38100" dir="2700000" algn="tl">
                    <a:srgbClr val="000000">
                      <a:alpha val="43137"/>
                    </a:srgbClr>
                  </a:outerShdw>
                </a:effectLst>
                <a:ea typeface="+mj-ea"/>
                <a:cs typeface="Calibri" panose="020F0502020204030204" pitchFamily="34" charset="0"/>
              </a:rPr>
              <a:t>1 Thessalonians 5:1-3</a:t>
            </a:r>
          </a:p>
          <a:p>
            <a:pPr marL="0" indent="0" algn="just">
              <a:spcBef>
                <a:spcPts val="0"/>
              </a:spcBef>
              <a:buNone/>
            </a:pPr>
            <a:r>
              <a:rPr lang="en-US"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a:t>
            </a:r>
            <a:r>
              <a:rPr lang="en-US" dirty="0">
                <a:effectLst>
                  <a:outerShdw blurRad="38100" dist="38100" dir="2700000" algn="tl">
                    <a:srgbClr val="000000">
                      <a:alpha val="43137"/>
                    </a:srgbClr>
                  </a:outerShdw>
                </a:effectLst>
                <a:cs typeface="Calibri" panose="020F0502020204030204" pitchFamily="34" charset="0"/>
              </a:rPr>
              <a:t>"</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Now (</a:t>
            </a:r>
            <a:r>
              <a:rPr lang="en-US" b="1" i="1" u="sng" dirty="0">
                <a:solidFill>
                  <a:srgbClr val="FFFFCC"/>
                </a:solidFill>
                <a:effectLst>
                  <a:outerShdw blurRad="38100" dist="38100" dir="2700000" algn="tl">
                    <a:srgbClr val="000000">
                      <a:alpha val="43137"/>
                    </a:srgbClr>
                  </a:outerShdw>
                </a:effectLst>
                <a:cs typeface="Calibri" panose="020F0502020204030204" pitchFamily="34" charset="0"/>
              </a:rPr>
              <a:t>peri de</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a:t>
            </a:r>
            <a:r>
              <a:rPr lang="en-US" dirty="0">
                <a:effectLst>
                  <a:outerShdw blurRad="38100" dist="38100" dir="2700000" algn="tl">
                    <a:srgbClr val="000000">
                      <a:alpha val="43137"/>
                    </a:srgbClr>
                  </a:outerShdw>
                </a:effectLst>
                <a:cs typeface="Calibri" panose="020F0502020204030204" pitchFamily="34" charset="0"/>
              </a:rPr>
              <a:t> as to the times and the epochs, brethren, you have no need of anything to be written to you. </a:t>
            </a:r>
            <a:r>
              <a:rPr lang="en-US" baseline="30000" dirty="0">
                <a:effectLst>
                  <a:outerShdw blurRad="38100" dist="38100" dir="2700000" algn="tl">
                    <a:srgbClr val="000000">
                      <a:alpha val="43137"/>
                    </a:srgbClr>
                  </a:outerShdw>
                </a:effectLst>
                <a:cs typeface="Calibri" panose="020F0502020204030204" pitchFamily="34" charset="0"/>
              </a:rPr>
              <a:t>2</a:t>
            </a:r>
            <a:r>
              <a:rPr lang="en-US" dirty="0">
                <a:effectLst>
                  <a:outerShdw blurRad="38100" dist="38100" dir="2700000" algn="tl">
                    <a:srgbClr val="000000">
                      <a:alpha val="43137"/>
                    </a:srgbClr>
                  </a:outerShdw>
                </a:effectLst>
                <a:cs typeface="Calibri" panose="020F0502020204030204" pitchFamily="34" charset="0"/>
              </a:rPr>
              <a:t> For you yourselves know full well that the day of the Lord will come just like a thief in the night. </a:t>
            </a:r>
            <a:r>
              <a:rPr lang="en-US" baseline="30000" dirty="0">
                <a:effectLst>
                  <a:outerShdw blurRad="38100" dist="38100" dir="2700000" algn="tl">
                    <a:srgbClr val="000000">
                      <a:alpha val="43137"/>
                    </a:srgbClr>
                  </a:outerShdw>
                </a:effectLst>
                <a:cs typeface="Calibri" panose="020F0502020204030204" pitchFamily="34" charset="0"/>
              </a:rPr>
              <a:t>3</a:t>
            </a:r>
            <a:r>
              <a:rPr lang="en-US" dirty="0">
                <a:effectLst>
                  <a:outerShdw blurRad="38100" dist="38100" dir="2700000" algn="tl">
                    <a:srgbClr val="000000">
                      <a:alpha val="43137"/>
                    </a:srgbClr>
                  </a:outerShdw>
                </a:effectLst>
                <a:cs typeface="Calibri" panose="020F0502020204030204" pitchFamily="34" charset="0"/>
              </a:rPr>
              <a:t> While they are saying, “Peace and safety!” then destruction will come upon them suddenly like labor pains upon a woman with child, and they will not escape.”</a:t>
            </a:r>
          </a:p>
        </p:txBody>
      </p:sp>
    </p:spTree>
    <p:extLst>
      <p:ext uri="{BB962C8B-B14F-4D97-AF65-F5344CB8AC3E}">
        <p14:creationId xmlns:p14="http://schemas.microsoft.com/office/powerpoint/2010/main" val="30020481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F7484B-CBDF-49B7-A1F4-D59553B09D0F}"/>
              </a:ext>
            </a:extLst>
          </p:cNvPr>
          <p:cNvSpPr>
            <a:spLocks noGrp="1"/>
          </p:cNvSpPr>
          <p:nvPr>
            <p:ph idx="1"/>
          </p:nvPr>
        </p:nvSpPr>
        <p:spPr>
          <a:xfrm>
            <a:off x="0" y="1371600"/>
            <a:ext cx="9144000" cy="4267200"/>
          </a:xfrm>
        </p:spPr>
        <p:txBody>
          <a:bodyPr/>
          <a:lstStyle/>
          <a:p>
            <a:pPr marL="0" indent="0" algn="just">
              <a:buNone/>
            </a:pPr>
            <a:r>
              <a:rPr lang="en-US" sz="2800" dirty="0">
                <a:effectLst>
                  <a:outerShdw blurRad="38100" dist="38100" dir="2700000" algn="tl">
                    <a:srgbClr val="000000">
                      <a:alpha val="43137"/>
                    </a:srgbClr>
                  </a:outerShdw>
                </a:effectLst>
              </a:rPr>
              <a:t>"The connective particle translated ‘But’ (</a:t>
            </a:r>
            <a:r>
              <a:rPr lang="en-US" sz="2800" i="1" dirty="0">
                <a:effectLst>
                  <a:outerShdw blurRad="38100" dist="38100" dir="2700000" algn="tl">
                    <a:srgbClr val="000000">
                      <a:alpha val="43137"/>
                    </a:srgbClr>
                  </a:outerShdw>
                </a:effectLst>
              </a:rPr>
              <a:t>de</a:t>
            </a:r>
            <a:r>
              <a:rPr lang="en-US" sz="2800" dirty="0">
                <a:effectLst>
                  <a:outerShdw blurRad="38100" dist="38100" dir="2700000" algn="tl">
                    <a:srgbClr val="000000">
                      <a:alpha val="43137"/>
                    </a:srgbClr>
                  </a:outerShdw>
                </a:effectLst>
              </a:rPr>
              <a:t>) is again transitional; it indicates that a new subject is being introduced. The majority of our modern versions render it ‘but,’ thus suggesting that a contrasting thought is being introduced. Then the contrast seems to be between the certainty of Christ’s coming as set forth in the preceding section and the uncertainty as to its time. While some interpreters hold that this paragraph is simply a continuation of the discussion in 4:13-18, it seems clear that a new aspect of the </a:t>
            </a:r>
            <a:r>
              <a:rPr lang="en-US" sz="2800" i="1" dirty="0" err="1">
                <a:effectLst>
                  <a:outerShdw blurRad="38100" dist="38100" dir="2700000" algn="tl">
                    <a:srgbClr val="000000">
                      <a:alpha val="43137"/>
                    </a:srgbClr>
                  </a:outerShdw>
                </a:effectLst>
              </a:rPr>
              <a:t>parousia</a:t>
            </a:r>
            <a:r>
              <a:rPr lang="en-US" sz="2800" dirty="0">
                <a:effectLst>
                  <a:outerShdw blurRad="38100" dist="38100" dir="2700000" algn="tl">
                    <a:srgbClr val="000000">
                      <a:alpha val="43137"/>
                    </a:srgbClr>
                  </a:outerShdw>
                </a:effectLst>
              </a:rPr>
              <a:t> is now to be considered. Thus the particle (de) is best taken, not as adversative, but transitional and may well be rendered ‘now.’”</a:t>
            </a:r>
          </a:p>
        </p:txBody>
      </p:sp>
      <p:sp>
        <p:nvSpPr>
          <p:cNvPr id="4" name="TextBox 3">
            <a:extLst>
              <a:ext uri="{FF2B5EF4-FFF2-40B4-BE49-F238E27FC236}">
                <a16:creationId xmlns:a16="http://schemas.microsoft.com/office/drawing/2014/main" id="{3D0DF032-DE24-4699-83BD-7C8A3CB3ED9F}"/>
              </a:ext>
            </a:extLst>
          </p:cNvPr>
          <p:cNvSpPr txBox="1"/>
          <p:nvPr/>
        </p:nvSpPr>
        <p:spPr>
          <a:xfrm>
            <a:off x="1427824" y="232827"/>
            <a:ext cx="6288352" cy="923330"/>
          </a:xfrm>
          <a:prstGeom prst="rect">
            <a:avLst/>
          </a:prstGeom>
          <a:noFill/>
        </p:spPr>
        <p:txBody>
          <a:bodyPr wrap="square" rtlCol="0">
            <a:spAutoFit/>
          </a:bodyPr>
          <a:lstStyle/>
          <a:p>
            <a:pPr algn="ctr"/>
            <a:r>
              <a:rPr lang="en-US" sz="3600" kern="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D. Edmond Hiebert</a:t>
            </a:r>
          </a:p>
          <a:p>
            <a:pPr algn="ctr"/>
            <a:r>
              <a:rPr lang="en-US" sz="1800" i="1" dirty="0">
                <a:effectLst>
                  <a:outerShdw blurRad="38100" dist="38100" dir="2700000" algn="tl">
                    <a:srgbClr val="000000">
                      <a:alpha val="43137"/>
                    </a:srgbClr>
                  </a:outerShdw>
                </a:effectLst>
                <a:latin typeface="Calibri" panose="020F0502020204030204" pitchFamily="34" charset="0"/>
              </a:rPr>
              <a:t>The Thessalonian Epistles</a:t>
            </a:r>
            <a:r>
              <a:rPr lang="en-US" sz="1800" dirty="0">
                <a:effectLst>
                  <a:outerShdw blurRad="38100" dist="38100" dir="2700000" algn="tl">
                    <a:srgbClr val="000000">
                      <a:alpha val="43137"/>
                    </a:srgbClr>
                  </a:outerShdw>
                </a:effectLst>
                <a:latin typeface="Calibri" panose="020F0502020204030204" pitchFamily="34" charset="0"/>
              </a:rPr>
              <a:t>. Chicago: Moody Press, 1971. Page 207</a:t>
            </a:r>
            <a:endPar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31843884"/>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181A323-982F-4D83-B7B8-35CDBE08E1A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0"/>
            <a:ext cx="9144000" cy="6858000"/>
          </a:xfrm>
          <a:prstGeom prst="rect">
            <a:avLst/>
          </a:prstGeom>
        </p:spPr>
      </p:pic>
      <p:sp>
        <p:nvSpPr>
          <p:cNvPr id="39939" name="Rectangle 3"/>
          <p:cNvSpPr>
            <a:spLocks noGrp="1"/>
          </p:cNvSpPr>
          <p:nvPr>
            <p:ph type="body" sz="half" idx="2"/>
          </p:nvPr>
        </p:nvSpPr>
        <p:spPr>
          <a:xfrm>
            <a:off x="0" y="0"/>
            <a:ext cx="9143999" cy="5105400"/>
          </a:xfrm>
        </p:spPr>
        <p:txBody>
          <a:bodyPr/>
          <a:lstStyle/>
          <a:p>
            <a:pPr marL="0" indent="0" algn="ctr">
              <a:spcBef>
                <a:spcPts val="0"/>
              </a:spcBef>
              <a:spcAft>
                <a:spcPts val="1200"/>
              </a:spcAft>
              <a:buNone/>
            </a:pPr>
            <a:r>
              <a:rPr lang="en-US" sz="4000" dirty="0">
                <a:solidFill>
                  <a:srgbClr val="00FFFF"/>
                </a:solidFill>
                <a:effectLst>
                  <a:outerShdw blurRad="38100" dist="38100" dir="2700000" algn="tl">
                    <a:srgbClr val="000000">
                      <a:alpha val="43137"/>
                    </a:srgbClr>
                  </a:outerShdw>
                </a:effectLst>
                <a:ea typeface="+mj-ea"/>
                <a:cs typeface="Calibri" panose="020F0502020204030204" pitchFamily="34" charset="0"/>
              </a:rPr>
              <a:t>1 Thessalonians 5:1-3</a:t>
            </a:r>
          </a:p>
          <a:p>
            <a:pPr marL="0" indent="0" algn="just">
              <a:spcBef>
                <a:spcPts val="0"/>
              </a:spcBef>
              <a:buNone/>
            </a:pPr>
            <a:r>
              <a:rPr lang="en-US"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a:t>
            </a:r>
            <a:r>
              <a:rPr lang="en-US" dirty="0">
                <a:effectLst>
                  <a:outerShdw blurRad="38100" dist="38100" dir="2700000" algn="tl">
                    <a:srgbClr val="000000">
                      <a:alpha val="43137"/>
                    </a:srgbClr>
                  </a:outerShdw>
                </a:effectLst>
                <a:cs typeface="Calibri" panose="020F0502020204030204" pitchFamily="34" charset="0"/>
              </a:rPr>
              <a:t>"Now as to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the times and the epochs</a:t>
            </a:r>
            <a:r>
              <a:rPr lang="en-US" dirty="0">
                <a:effectLst>
                  <a:outerShdw blurRad="38100" dist="38100" dir="2700000" algn="tl">
                    <a:srgbClr val="000000">
                      <a:alpha val="43137"/>
                    </a:srgbClr>
                  </a:outerShdw>
                </a:effectLst>
                <a:cs typeface="Calibri" panose="020F0502020204030204" pitchFamily="34" charset="0"/>
              </a:rPr>
              <a:t>, brethren, you have no need of anything to be written to you. </a:t>
            </a:r>
            <a:r>
              <a:rPr lang="en-US" baseline="30000" dirty="0">
                <a:effectLst>
                  <a:outerShdw blurRad="38100" dist="38100" dir="2700000" algn="tl">
                    <a:srgbClr val="000000">
                      <a:alpha val="43137"/>
                    </a:srgbClr>
                  </a:outerShdw>
                </a:effectLst>
                <a:cs typeface="Calibri" panose="020F0502020204030204" pitchFamily="34" charset="0"/>
              </a:rPr>
              <a:t>2</a:t>
            </a:r>
            <a:r>
              <a:rPr lang="en-US" dirty="0">
                <a:effectLst>
                  <a:outerShdw blurRad="38100" dist="38100" dir="2700000" algn="tl">
                    <a:srgbClr val="000000">
                      <a:alpha val="43137"/>
                    </a:srgbClr>
                  </a:outerShdw>
                </a:effectLst>
                <a:cs typeface="Calibri" panose="020F0502020204030204" pitchFamily="34" charset="0"/>
              </a:rPr>
              <a:t> For you yourselves know full well that the day of the Lord will come just like a thief in the night. </a:t>
            </a:r>
            <a:r>
              <a:rPr lang="en-US" baseline="30000" dirty="0">
                <a:effectLst>
                  <a:outerShdw blurRad="38100" dist="38100" dir="2700000" algn="tl">
                    <a:srgbClr val="000000">
                      <a:alpha val="43137"/>
                    </a:srgbClr>
                  </a:outerShdw>
                </a:effectLst>
                <a:cs typeface="Calibri" panose="020F0502020204030204" pitchFamily="34" charset="0"/>
              </a:rPr>
              <a:t>3</a:t>
            </a:r>
            <a:r>
              <a:rPr lang="en-US" dirty="0">
                <a:effectLst>
                  <a:outerShdw blurRad="38100" dist="38100" dir="2700000" algn="tl">
                    <a:srgbClr val="000000">
                      <a:alpha val="43137"/>
                    </a:srgbClr>
                  </a:outerShdw>
                </a:effectLst>
                <a:cs typeface="Calibri" panose="020F0502020204030204" pitchFamily="34" charset="0"/>
              </a:rPr>
              <a:t> While they are saying, “Peace and safety!” then destruction will come upon them suddenly like labor pains upon a woman with child, and they will not escape.”</a:t>
            </a:r>
          </a:p>
        </p:txBody>
      </p:sp>
    </p:spTree>
    <p:extLst>
      <p:ext uri="{BB962C8B-B14F-4D97-AF65-F5344CB8AC3E}">
        <p14:creationId xmlns:p14="http://schemas.microsoft.com/office/powerpoint/2010/main" val="1164552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181A323-982F-4D83-B7B8-35CDBE08E1A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0"/>
            <a:ext cx="9144000" cy="6858000"/>
          </a:xfrm>
          <a:prstGeom prst="rect">
            <a:avLst/>
          </a:prstGeom>
        </p:spPr>
      </p:pic>
      <p:sp>
        <p:nvSpPr>
          <p:cNvPr id="39939" name="Rectangle 3"/>
          <p:cNvSpPr>
            <a:spLocks noGrp="1"/>
          </p:cNvSpPr>
          <p:nvPr>
            <p:ph type="body" sz="half" idx="2"/>
          </p:nvPr>
        </p:nvSpPr>
        <p:spPr>
          <a:xfrm>
            <a:off x="0" y="0"/>
            <a:ext cx="9143999" cy="5105400"/>
          </a:xfrm>
        </p:spPr>
        <p:txBody>
          <a:bodyPr/>
          <a:lstStyle/>
          <a:p>
            <a:pPr marL="0" indent="0" algn="ctr">
              <a:spcBef>
                <a:spcPts val="0"/>
              </a:spcBef>
              <a:spcAft>
                <a:spcPts val="1200"/>
              </a:spcAft>
              <a:buNone/>
            </a:pPr>
            <a:r>
              <a:rPr lang="en-US" sz="4000" dirty="0">
                <a:solidFill>
                  <a:srgbClr val="00FFFF"/>
                </a:solidFill>
                <a:effectLst>
                  <a:outerShdw blurRad="38100" dist="38100" dir="2700000" algn="tl">
                    <a:srgbClr val="000000">
                      <a:alpha val="43137"/>
                    </a:srgbClr>
                  </a:outerShdw>
                </a:effectLst>
                <a:ea typeface="+mj-ea"/>
                <a:cs typeface="Calibri" panose="020F0502020204030204" pitchFamily="34" charset="0"/>
              </a:rPr>
              <a:t>1 Thessalonians 5:1-3</a:t>
            </a:r>
          </a:p>
          <a:p>
            <a:pPr marL="0" indent="0" algn="just">
              <a:spcBef>
                <a:spcPts val="0"/>
              </a:spcBef>
              <a:buNone/>
            </a:pPr>
            <a:r>
              <a:rPr lang="en-US"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a:t>
            </a:r>
            <a:r>
              <a:rPr lang="en-US" dirty="0">
                <a:effectLst>
                  <a:outerShdw blurRad="38100" dist="38100" dir="2700000" algn="tl">
                    <a:srgbClr val="000000">
                      <a:alpha val="43137"/>
                    </a:srgbClr>
                  </a:outerShdw>
                </a:effectLst>
                <a:cs typeface="Calibri" panose="020F0502020204030204" pitchFamily="34" charset="0"/>
              </a:rPr>
              <a:t>"Now as to the times and the epochs, brethren, you have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no need of anything to be written to you</a:t>
            </a:r>
            <a:r>
              <a:rPr lang="en-US" dirty="0">
                <a:effectLst>
                  <a:outerShdw blurRad="38100" dist="38100" dir="2700000" algn="tl">
                    <a:srgbClr val="000000">
                      <a:alpha val="43137"/>
                    </a:srgbClr>
                  </a:outerShdw>
                </a:effectLst>
                <a:cs typeface="Calibri" panose="020F0502020204030204" pitchFamily="34" charset="0"/>
              </a:rPr>
              <a:t>. </a:t>
            </a:r>
            <a:r>
              <a:rPr lang="en-US" baseline="30000" dirty="0">
                <a:effectLst>
                  <a:outerShdw blurRad="38100" dist="38100" dir="2700000" algn="tl">
                    <a:srgbClr val="000000">
                      <a:alpha val="43137"/>
                    </a:srgbClr>
                  </a:outerShdw>
                </a:effectLst>
                <a:cs typeface="Calibri" panose="020F0502020204030204" pitchFamily="34" charset="0"/>
              </a:rPr>
              <a:t>2</a:t>
            </a:r>
            <a:r>
              <a:rPr lang="en-US" dirty="0">
                <a:effectLst>
                  <a:outerShdw blurRad="38100" dist="38100" dir="2700000" algn="tl">
                    <a:srgbClr val="000000">
                      <a:alpha val="43137"/>
                    </a:srgbClr>
                  </a:outerShdw>
                </a:effectLst>
                <a:cs typeface="Calibri" panose="020F0502020204030204" pitchFamily="34" charset="0"/>
              </a:rPr>
              <a:t> For you yourselves know full well that the day of the Lord will come just like a thief in the night. </a:t>
            </a:r>
            <a:r>
              <a:rPr lang="en-US" baseline="30000" dirty="0">
                <a:effectLst>
                  <a:outerShdw blurRad="38100" dist="38100" dir="2700000" algn="tl">
                    <a:srgbClr val="000000">
                      <a:alpha val="43137"/>
                    </a:srgbClr>
                  </a:outerShdw>
                </a:effectLst>
                <a:cs typeface="Calibri" panose="020F0502020204030204" pitchFamily="34" charset="0"/>
              </a:rPr>
              <a:t>3</a:t>
            </a:r>
            <a:r>
              <a:rPr lang="en-US" dirty="0">
                <a:effectLst>
                  <a:outerShdw blurRad="38100" dist="38100" dir="2700000" algn="tl">
                    <a:srgbClr val="000000">
                      <a:alpha val="43137"/>
                    </a:srgbClr>
                  </a:outerShdw>
                </a:effectLst>
                <a:cs typeface="Calibri" panose="020F0502020204030204" pitchFamily="34" charset="0"/>
              </a:rPr>
              <a:t> While they are saying, “Peace and safety!” then destruction will come upon them suddenly like labor pains upon a woman with child, and they will not escape.”</a:t>
            </a:r>
          </a:p>
        </p:txBody>
      </p:sp>
    </p:spTree>
    <p:extLst>
      <p:ext uri="{BB962C8B-B14F-4D97-AF65-F5344CB8AC3E}">
        <p14:creationId xmlns:p14="http://schemas.microsoft.com/office/powerpoint/2010/main" val="37104137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181A323-982F-4D83-B7B8-35CDBE08E1A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0"/>
            <a:ext cx="9144000" cy="6858000"/>
          </a:xfrm>
          <a:prstGeom prst="rect">
            <a:avLst/>
          </a:prstGeom>
        </p:spPr>
      </p:pic>
      <p:sp>
        <p:nvSpPr>
          <p:cNvPr id="39939" name="Rectangle 3"/>
          <p:cNvSpPr>
            <a:spLocks noGrp="1"/>
          </p:cNvSpPr>
          <p:nvPr>
            <p:ph type="body" sz="half" idx="2"/>
          </p:nvPr>
        </p:nvSpPr>
        <p:spPr>
          <a:xfrm>
            <a:off x="0" y="0"/>
            <a:ext cx="9143999" cy="5105400"/>
          </a:xfrm>
        </p:spPr>
        <p:txBody>
          <a:bodyPr/>
          <a:lstStyle/>
          <a:p>
            <a:pPr marL="0" indent="0" algn="ctr">
              <a:spcBef>
                <a:spcPts val="0"/>
              </a:spcBef>
              <a:spcAft>
                <a:spcPts val="1200"/>
              </a:spcAft>
              <a:buNone/>
            </a:pPr>
            <a:r>
              <a:rPr lang="en-US" sz="4000" dirty="0">
                <a:solidFill>
                  <a:srgbClr val="00FFFF"/>
                </a:solidFill>
                <a:effectLst>
                  <a:outerShdw blurRad="38100" dist="38100" dir="2700000" algn="tl">
                    <a:srgbClr val="000000">
                      <a:alpha val="43137"/>
                    </a:srgbClr>
                  </a:outerShdw>
                </a:effectLst>
                <a:ea typeface="+mj-ea"/>
                <a:cs typeface="Calibri" panose="020F0502020204030204" pitchFamily="34" charset="0"/>
              </a:rPr>
              <a:t>1 Thessalonians 5:1-3</a:t>
            </a:r>
          </a:p>
          <a:p>
            <a:pPr marL="0" indent="0" algn="just">
              <a:spcBef>
                <a:spcPts val="0"/>
              </a:spcBef>
              <a:buNone/>
            </a:pPr>
            <a:r>
              <a:rPr lang="en-US"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a:t>
            </a:r>
            <a:r>
              <a:rPr lang="en-US" dirty="0">
                <a:effectLst>
                  <a:outerShdw blurRad="38100" dist="38100" dir="2700000" algn="tl">
                    <a:srgbClr val="000000">
                      <a:alpha val="43137"/>
                    </a:srgbClr>
                  </a:outerShdw>
                </a:effectLst>
                <a:cs typeface="Calibri" panose="020F0502020204030204" pitchFamily="34" charset="0"/>
              </a:rPr>
              <a:t>"Now as to the times and the epochs, brethren, you have no need of anything to be written to you. </a:t>
            </a:r>
            <a:r>
              <a:rPr lang="en-US" baseline="30000" dirty="0">
                <a:effectLst>
                  <a:outerShdw blurRad="38100" dist="38100" dir="2700000" algn="tl">
                    <a:srgbClr val="000000">
                      <a:alpha val="43137"/>
                    </a:srgbClr>
                  </a:outerShdw>
                </a:effectLst>
                <a:cs typeface="Calibri" panose="020F0502020204030204" pitchFamily="34" charset="0"/>
              </a:rPr>
              <a:t>2</a:t>
            </a:r>
            <a:r>
              <a:rPr lang="en-US" dirty="0">
                <a:effectLst>
                  <a:outerShdw blurRad="38100" dist="38100" dir="2700000" algn="tl">
                    <a:srgbClr val="000000">
                      <a:alpha val="43137"/>
                    </a:srgbClr>
                  </a:outerShdw>
                </a:effectLst>
                <a:cs typeface="Calibri" panose="020F0502020204030204" pitchFamily="34" charset="0"/>
              </a:rPr>
              <a:t> For you yourselves know full well that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the day of the Lord</a:t>
            </a:r>
            <a:r>
              <a:rPr lang="en-US" dirty="0">
                <a:effectLst>
                  <a:outerShdw blurRad="38100" dist="38100" dir="2700000" algn="tl">
                    <a:srgbClr val="000000">
                      <a:alpha val="43137"/>
                    </a:srgbClr>
                  </a:outerShdw>
                </a:effectLst>
                <a:cs typeface="Calibri" panose="020F0502020204030204" pitchFamily="34" charset="0"/>
              </a:rPr>
              <a:t> will come just like a thief in the night. </a:t>
            </a:r>
            <a:r>
              <a:rPr lang="en-US" baseline="30000" dirty="0">
                <a:effectLst>
                  <a:outerShdw blurRad="38100" dist="38100" dir="2700000" algn="tl">
                    <a:srgbClr val="000000">
                      <a:alpha val="43137"/>
                    </a:srgbClr>
                  </a:outerShdw>
                </a:effectLst>
                <a:cs typeface="Calibri" panose="020F0502020204030204" pitchFamily="34" charset="0"/>
              </a:rPr>
              <a:t>3</a:t>
            </a:r>
            <a:r>
              <a:rPr lang="en-US" dirty="0">
                <a:effectLst>
                  <a:outerShdw blurRad="38100" dist="38100" dir="2700000" algn="tl">
                    <a:srgbClr val="000000">
                      <a:alpha val="43137"/>
                    </a:srgbClr>
                  </a:outerShdw>
                </a:effectLst>
                <a:cs typeface="Calibri" panose="020F0502020204030204" pitchFamily="34" charset="0"/>
              </a:rPr>
              <a:t> While they are saying, “Peace and safety!” then destruction will come upon them suddenly like labor pains upon a woman with child, and they will not escape.”</a:t>
            </a:r>
          </a:p>
        </p:txBody>
      </p:sp>
    </p:spTree>
    <p:extLst>
      <p:ext uri="{BB962C8B-B14F-4D97-AF65-F5344CB8AC3E}">
        <p14:creationId xmlns:p14="http://schemas.microsoft.com/office/powerpoint/2010/main" val="5085748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181A323-982F-4D83-B7B8-35CDBE08E1A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468" y="0"/>
            <a:ext cx="9143999" cy="6857999"/>
          </a:xfrm>
          <a:prstGeom prst="rect">
            <a:avLst/>
          </a:prstGeom>
        </p:spPr>
      </p:pic>
      <p:sp>
        <p:nvSpPr>
          <p:cNvPr id="39939" name="Rectangle 3"/>
          <p:cNvSpPr>
            <a:spLocks noGrp="1"/>
          </p:cNvSpPr>
          <p:nvPr>
            <p:ph type="body" sz="half" idx="2"/>
          </p:nvPr>
        </p:nvSpPr>
        <p:spPr>
          <a:xfrm>
            <a:off x="0" y="0"/>
            <a:ext cx="9143999" cy="2514600"/>
          </a:xfrm>
        </p:spPr>
        <p:txBody>
          <a:bodyPr/>
          <a:lstStyle/>
          <a:p>
            <a:pPr marL="0" indent="0" algn="ctr">
              <a:spcBef>
                <a:spcPts val="0"/>
              </a:spcBef>
              <a:spcAft>
                <a:spcPts val="1200"/>
              </a:spcAft>
              <a:buNone/>
            </a:pPr>
            <a:r>
              <a:rPr lang="en-US" sz="4000" dirty="0">
                <a:solidFill>
                  <a:srgbClr val="00FFFF"/>
                </a:solidFill>
                <a:effectLst>
                  <a:outerShdw blurRad="38100" dist="38100" dir="2700000" algn="tl">
                    <a:srgbClr val="000000">
                      <a:alpha val="43137"/>
                    </a:srgbClr>
                  </a:outerShdw>
                </a:effectLst>
                <a:ea typeface="+mj-ea"/>
                <a:cs typeface="Calibri" panose="020F0502020204030204" pitchFamily="34" charset="0"/>
              </a:rPr>
              <a:t>Genesis 1:5</a:t>
            </a:r>
          </a:p>
          <a:p>
            <a:pPr marL="0" indent="0" algn="just">
              <a:spcBef>
                <a:spcPts val="0"/>
              </a:spcBef>
              <a:buNone/>
            </a:pPr>
            <a:r>
              <a:rPr lang="en-US" sz="3600" dirty="0">
                <a:effectLst>
                  <a:outerShdw blurRad="38100" dist="38100" dir="2700000" algn="tl">
                    <a:srgbClr val="000000">
                      <a:alpha val="43137"/>
                    </a:srgbClr>
                  </a:outerShdw>
                </a:effectLst>
                <a:cs typeface="Calibri" panose="020F0502020204030204" pitchFamily="34" charset="0"/>
              </a:rPr>
              <a:t>"God called the light day, and the darkness He called night. And there was </a:t>
            </a:r>
            <a:r>
              <a:rPr lang="en-US" sz="3600" b="1" u="sng" dirty="0">
                <a:solidFill>
                  <a:srgbClr val="FFFFCC"/>
                </a:solidFill>
                <a:effectLst>
                  <a:outerShdw blurRad="38100" dist="38100" dir="2700000" algn="tl">
                    <a:srgbClr val="000000">
                      <a:alpha val="43137"/>
                    </a:srgbClr>
                  </a:outerShdw>
                </a:effectLst>
                <a:cs typeface="Calibri" panose="020F0502020204030204" pitchFamily="34" charset="0"/>
              </a:rPr>
              <a:t>evening and there was morning</a:t>
            </a:r>
            <a:r>
              <a:rPr lang="en-US" sz="3600" dirty="0">
                <a:effectLst>
                  <a:outerShdw blurRad="38100" dist="38100" dir="2700000" algn="tl">
                    <a:srgbClr val="000000">
                      <a:alpha val="43137"/>
                    </a:srgbClr>
                  </a:outerShdw>
                </a:effectLst>
                <a:cs typeface="Calibri" panose="020F0502020204030204" pitchFamily="34" charset="0"/>
              </a:rPr>
              <a:t>, one day.”</a:t>
            </a:r>
          </a:p>
        </p:txBody>
      </p:sp>
      <p:pic>
        <p:nvPicPr>
          <p:cNvPr id="1030" name="Picture 6" descr="What is the day of the Lord? | GotQuestions.org">
            <a:extLst>
              <a:ext uri="{FF2B5EF4-FFF2-40B4-BE49-F238E27FC236}">
                <a16:creationId xmlns:a16="http://schemas.microsoft.com/office/drawing/2014/main" id="{A1ADF71D-C0A5-4365-BB02-B8F54D0F7E9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830286" y="2666998"/>
            <a:ext cx="3483429" cy="2209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96015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0" y="1447800"/>
            <a:ext cx="9144000" cy="5105400"/>
          </a:xfrm>
        </p:spPr>
        <p:txBody>
          <a:bodyPr/>
          <a:lstStyle/>
          <a:p>
            <a:pPr marL="0" indent="0" algn="just">
              <a:buNone/>
              <a:defRPr/>
            </a:pPr>
            <a:r>
              <a:rPr lang="en-US" sz="3000" dirty="0"/>
              <a:t>“A study of numerous Old Testament references to the day of the Lord and ‘the day,’ as it is sometimes called, should make clear to anyone who respects the details of prophecy that the designation denotes an extensive time of divine judgment on the world. Among the texts are Isaiah 2:12-21; 13:9-16; 34:1-8; Joel 1:15-2:11, 28-32; 3:9-12; Amos 5:18-20; Obadiah 15-17; Zephaniah 1:7-18... Based on the Old Testament revelation, the day of the Lord is a time of judgment, culminating in the second coming of Christ, and followed by a time of special divine blessing to be fulfilled in the millennial kingdom.”</a:t>
            </a:r>
          </a:p>
        </p:txBody>
      </p:sp>
      <p:pic>
        <p:nvPicPr>
          <p:cNvPr id="28676" name="Picture 2" descr="http://walvoordhistory.com/wp-content/uploads/2009/11/JohnFWalvoord-e1419653447886.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1436" y="76200"/>
            <a:ext cx="766764" cy="91440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extBox 1">
            <a:extLst>
              <a:ext uri="{FF2B5EF4-FFF2-40B4-BE49-F238E27FC236}">
                <a16:creationId xmlns:a16="http://schemas.microsoft.com/office/drawing/2014/main" id="{C3BAC09F-9A18-49D6-83E5-16E083401F49}"/>
              </a:ext>
            </a:extLst>
          </p:cNvPr>
          <p:cNvSpPr txBox="1"/>
          <p:nvPr/>
        </p:nvSpPr>
        <p:spPr>
          <a:xfrm>
            <a:off x="1427824" y="232827"/>
            <a:ext cx="6288352" cy="923330"/>
          </a:xfrm>
          <a:prstGeom prst="rect">
            <a:avLst/>
          </a:prstGeom>
          <a:noFill/>
        </p:spPr>
        <p:txBody>
          <a:bodyPr wrap="square" rtlCol="0">
            <a:spAutoFit/>
          </a:bodyPr>
          <a:lstStyle/>
          <a:p>
            <a:pPr algn="ctr"/>
            <a:r>
              <a:rPr lang="en-US" sz="3600" kern="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John F. Walvoord</a:t>
            </a:r>
          </a:p>
          <a:p>
            <a:pPr algn="ctr"/>
            <a:r>
              <a:rPr lang="en-US" sz="1800" i="1" dirty="0">
                <a:effectLst>
                  <a:outerShdw blurRad="38100" dist="38100" dir="2700000" algn="tl">
                    <a:srgbClr val="000000">
                      <a:alpha val="43137"/>
                    </a:srgbClr>
                  </a:outerShdw>
                </a:effectLst>
                <a:latin typeface="Calibri" panose="020F0502020204030204" pitchFamily="34" charset="0"/>
              </a:rPr>
              <a:t>The Rapture Question </a:t>
            </a:r>
            <a:r>
              <a:rPr lang="en-US" sz="1800" dirty="0">
                <a:effectLst>
                  <a:outerShdw blurRad="38100" dist="38100" dir="2700000" algn="tl">
                    <a:srgbClr val="000000">
                      <a:alpha val="43137"/>
                    </a:srgbClr>
                  </a:outerShdw>
                </a:effectLst>
                <a:latin typeface="Calibri" panose="020F0502020204030204" pitchFamily="34" charset="0"/>
              </a:rPr>
              <a:t>(Grand Rapids: Zondervan, 1979), 216, 218.</a:t>
            </a:r>
            <a:endPar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23779923"/>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3F45DB4-CDBC-49FB-891D-9E44C81B13D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8"/>
          </a:xfrm>
          <a:prstGeom prst="rect">
            <a:avLst/>
          </a:prstGeom>
        </p:spPr>
      </p:pic>
      <p:sp>
        <p:nvSpPr>
          <p:cNvPr id="3" name="Rectangle 2">
            <a:extLst>
              <a:ext uri="{FF2B5EF4-FFF2-40B4-BE49-F238E27FC236}">
                <a16:creationId xmlns:a16="http://schemas.microsoft.com/office/drawing/2014/main" id="{A240BBFD-3BCA-4D4C-AFB8-F750B1DF6001}"/>
              </a:ext>
            </a:extLst>
          </p:cNvPr>
          <p:cNvSpPr/>
          <p:nvPr/>
        </p:nvSpPr>
        <p:spPr>
          <a:xfrm>
            <a:off x="1" y="2"/>
            <a:ext cx="9144000" cy="3052118"/>
          </a:xfrm>
          <a:prstGeom prst="rect">
            <a:avLst/>
          </a:prstGeom>
        </p:spPr>
        <p:txBody>
          <a:bodyPr wrap="square">
            <a:spAutoFit/>
          </a:bodyPr>
          <a:lstStyle/>
          <a:p>
            <a:pPr algn="ctr">
              <a:spcBef>
                <a:spcPts val="0"/>
              </a:spcBef>
              <a:spcAft>
                <a:spcPts val="10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2 Thessalonians 2:2</a:t>
            </a:r>
          </a:p>
          <a:p>
            <a:pPr lvl="0" algn="just"/>
            <a:r>
              <a:rPr lang="en-US" sz="36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“that you not be quickly shaken from your composure or be disturbed either by a spirit or a message or a letter as if from us, to the effect that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day of the Lord</a:t>
            </a:r>
            <a:r>
              <a:rPr lang="en-US" sz="36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has come.”</a:t>
            </a:r>
          </a:p>
        </p:txBody>
      </p:sp>
      <p:pic>
        <p:nvPicPr>
          <p:cNvPr id="5" name="Picture 4">
            <a:extLst>
              <a:ext uri="{FF2B5EF4-FFF2-40B4-BE49-F238E27FC236}">
                <a16:creationId xmlns:a16="http://schemas.microsoft.com/office/drawing/2014/main" id="{4B81A8E9-54A0-4773-8616-95CCE27280F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36395" y="3048000"/>
            <a:ext cx="147121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7F4D653B-73A0-459A-8C23-05B83E2F2D31}"/>
              </a:ext>
            </a:extLst>
          </p:cNvPr>
          <p:cNvSpPr>
            <a:spLocks noGrp="1" noChangeArrowheads="1"/>
          </p:cNvSpPr>
          <p:nvPr>
            <p:ph type="title"/>
          </p:nvPr>
        </p:nvSpPr>
        <p:spPr>
          <a:xfrm>
            <a:off x="1866900" y="228600"/>
            <a:ext cx="5410200" cy="914400"/>
          </a:xfrm>
        </p:spPr>
        <p:txBody>
          <a:bodyPr/>
          <a:lstStyle/>
          <a:p>
            <a:pPr algn="ctr" eaLnBrk="1" hangingPunct="1"/>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 Thessalonians 2:1-12</a:t>
            </a:r>
          </a:p>
        </p:txBody>
      </p:sp>
      <p:sp>
        <p:nvSpPr>
          <p:cNvPr id="13315" name="Rectangle 3">
            <a:extLst>
              <a:ext uri="{FF2B5EF4-FFF2-40B4-BE49-F238E27FC236}">
                <a16:creationId xmlns:a16="http://schemas.microsoft.com/office/drawing/2014/main" id="{F146D43A-3AB3-486F-8CF8-89DE0558DA89}"/>
              </a:ext>
            </a:extLst>
          </p:cNvPr>
          <p:cNvSpPr>
            <a:spLocks noGrp="1" noChangeArrowheads="1"/>
          </p:cNvSpPr>
          <p:nvPr>
            <p:ph type="body" idx="1"/>
          </p:nvPr>
        </p:nvSpPr>
        <p:spPr>
          <a:xfrm>
            <a:off x="0" y="1143000"/>
            <a:ext cx="9144000" cy="5486400"/>
          </a:xfrm>
        </p:spPr>
        <p:txBody>
          <a:bodyPr/>
          <a:lstStyle/>
          <a:p>
            <a:pPr marL="457189"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Problem (2:1-2)</a:t>
            </a:r>
          </a:p>
          <a:p>
            <a:pPr marL="457189"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Prerequisites for the Day of the Lord (2:3-12)</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apostasy (2:3a)</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Advent of the lawless one (2:3b-4)</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Removal of the restrainer (2:5-7)</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Destruction of the lawless one (2:8-9)</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Destruction of lawless one’s followers (2:10-12)</a:t>
            </a:r>
          </a:p>
        </p:txBody>
      </p:sp>
      <p:pic>
        <p:nvPicPr>
          <p:cNvPr id="18436" name="Picture 5" descr="http://beginningandend.com/wp-content/uploads/2013/03/2-Thesslaonians-Is-The-Antichrist-Revealed-Before-or-After-The-Rapture-e1363686381895.jpg">
            <a:extLst>
              <a:ext uri="{FF2B5EF4-FFF2-40B4-BE49-F238E27FC236}">
                <a16:creationId xmlns:a16="http://schemas.microsoft.com/office/drawing/2014/main" id="{7C7A1305-7B5F-499F-A19E-BAE5872075B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934200" y="2971801"/>
            <a:ext cx="2009955"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7928145"/>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18DC1E5-7937-4F3F-8612-C0693040854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9144000" cy="6857999"/>
          </a:xfrm>
          <a:prstGeom prst="rect">
            <a:avLst/>
          </a:prstGeom>
        </p:spPr>
      </p:pic>
      <p:sp>
        <p:nvSpPr>
          <p:cNvPr id="24579" name="Rectangle 3">
            <a:extLst>
              <a:ext uri="{FF2B5EF4-FFF2-40B4-BE49-F238E27FC236}">
                <a16:creationId xmlns:a16="http://schemas.microsoft.com/office/drawing/2014/main" id="{64164359-1CCE-491B-8BD9-5FB74E8EE1B2}"/>
              </a:ext>
            </a:extLst>
          </p:cNvPr>
          <p:cNvSpPr>
            <a:spLocks noGrp="1"/>
          </p:cNvSpPr>
          <p:nvPr>
            <p:ph type="body" idx="4294967295"/>
          </p:nvPr>
        </p:nvSpPr>
        <p:spPr>
          <a:xfrm>
            <a:off x="0" y="0"/>
            <a:ext cx="9144000" cy="2590800"/>
          </a:xfrm>
        </p:spPr>
        <p:txBody>
          <a:bodyPr/>
          <a:lstStyle/>
          <a:p>
            <a:pPr marL="0" indent="0" algn="ctr">
              <a:spcBef>
                <a:spcPts val="0"/>
              </a:spcBef>
              <a:spcAft>
                <a:spcPts val="1200"/>
              </a:spcAft>
              <a:buNone/>
              <a:defRPr/>
            </a:pPr>
            <a:r>
              <a:rPr lang="en-US" altLang="en-US" sz="4000" kern="12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Jeremiah 30:7</a:t>
            </a:r>
            <a:endPar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0" indent="0" algn="just">
              <a:spcBef>
                <a:spcPts val="0"/>
              </a:spcBef>
              <a:buNone/>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“Alas! for that day is great, There is none like it; And it is the time of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Jacob’s distress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(Gen. 32:8; 35:10), But </a:t>
            </a:r>
            <a:r>
              <a:rPr lang="en-US" sz="3600" b="1" u="sng" dirty="0">
                <a:solidFill>
                  <a:srgbClr val="FFFFCC"/>
                </a:solidFill>
                <a:effectLst>
                  <a:outerShdw blurRad="38100" dist="38100" dir="2700000" algn="tl">
                    <a:srgbClr val="000000">
                      <a:alpha val="43137"/>
                    </a:srgbClr>
                  </a:outerShdw>
                </a:effectLst>
                <a:cs typeface="Calibri" panose="020F0502020204030204" pitchFamily="34" charset="0"/>
              </a:rPr>
              <a:t>he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will be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saved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from</a:t>
            </a:r>
            <a:r>
              <a:rPr lang="en-US" sz="36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it.”</a:t>
            </a:r>
          </a:p>
        </p:txBody>
      </p:sp>
      <p:pic>
        <p:nvPicPr>
          <p:cNvPr id="74756" name="Picture 2" descr="http://www.iconograms.org/images/igimages/I0219000501S0037AA_jeremiah_prophet.jpg">
            <a:extLst>
              <a:ext uri="{FF2B5EF4-FFF2-40B4-BE49-F238E27FC236}">
                <a16:creationId xmlns:a16="http://schemas.microsoft.com/office/drawing/2014/main" id="{F55345D5-26C4-423C-AAE9-757EDACD564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781425" y="2667000"/>
            <a:ext cx="158115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617962"/>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85800" y="228600"/>
            <a:ext cx="7772400" cy="762000"/>
          </a:xfrm>
        </p:spPr>
        <p:txBody>
          <a:bodyPr/>
          <a:lstStyle/>
          <a:p>
            <a:pPr algn="ctr" eaLnBrk="1" hangingPunct="1"/>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What is the Rapture?</a:t>
            </a:r>
          </a:p>
        </p:txBody>
      </p:sp>
      <p:sp>
        <p:nvSpPr>
          <p:cNvPr id="32771" name="Rectangle 3"/>
          <p:cNvSpPr>
            <a:spLocks noGrp="1" noChangeArrowheads="1"/>
          </p:cNvSpPr>
          <p:nvPr>
            <p:ph idx="1"/>
          </p:nvPr>
        </p:nvSpPr>
        <p:spPr>
          <a:xfrm>
            <a:off x="228600" y="990600"/>
            <a:ext cx="8686800" cy="5715000"/>
          </a:xfrm>
        </p:spPr>
        <p:txBody>
          <a:bodyPr/>
          <a:lstStyle/>
          <a:p>
            <a:pPr marL="514350" indent="-514350" eaLnBrk="1" hangingPunct="1">
              <a:spcBef>
                <a:spcPts val="0"/>
              </a:spcBef>
              <a:spcAft>
                <a:spcPts val="900"/>
              </a:spcAft>
              <a:buClr>
                <a:srgbClr val="00FFFF"/>
              </a:buClr>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 important doctrine</a:t>
            </a:r>
          </a:p>
          <a:p>
            <a:pPr marL="514350" indent="-514350" eaLnBrk="1" hangingPunct="1">
              <a:spcBef>
                <a:spcPts val="0"/>
              </a:spcBef>
              <a:spcAft>
                <a:spcPts val="900"/>
              </a:spcAft>
              <a:buClr>
                <a:srgbClr val="00FFFF"/>
              </a:buClr>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Distinct from the Second Advent</a:t>
            </a:r>
          </a:p>
          <a:p>
            <a:pPr marL="514350" indent="-514350" eaLnBrk="1" hangingPunct="1">
              <a:spcBef>
                <a:spcPts val="0"/>
              </a:spcBef>
              <a:spcAft>
                <a:spcPts val="900"/>
              </a:spcAft>
              <a:buClr>
                <a:srgbClr val="00FFFF"/>
              </a:buClr>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Catching away of all living believers (1 Thess 4:17)</a:t>
            </a:r>
          </a:p>
          <a:p>
            <a:pPr marL="514350" indent="-514350" eaLnBrk="1" hangingPunct="1">
              <a:spcBef>
                <a:spcPts val="0"/>
              </a:spcBef>
              <a:spcAft>
                <a:spcPts val="900"/>
              </a:spcAft>
              <a:buClr>
                <a:srgbClr val="00FFFF"/>
              </a:buClr>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Reunion (1 Thess 4:14-16)</a:t>
            </a:r>
          </a:p>
          <a:p>
            <a:pPr marL="514350" indent="-514350" eaLnBrk="1" hangingPunct="1">
              <a:spcBef>
                <a:spcPts val="0"/>
              </a:spcBef>
              <a:spcAft>
                <a:spcPts val="900"/>
              </a:spcAft>
              <a:buClr>
                <a:srgbClr val="00FFFF"/>
              </a:buClr>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Resurrection (1 Cor 15:50-54)</a:t>
            </a:r>
          </a:p>
          <a:p>
            <a:pPr marL="514350" indent="-514350" eaLnBrk="1" hangingPunct="1">
              <a:spcBef>
                <a:spcPts val="0"/>
              </a:spcBef>
              <a:spcAft>
                <a:spcPts val="900"/>
              </a:spcAft>
              <a:buClr>
                <a:srgbClr val="00FFFF"/>
              </a:buClr>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Exemption from death (1 Cor 15:51, 54-56) </a:t>
            </a:r>
          </a:p>
          <a:p>
            <a:pPr marL="514350" indent="-514350" eaLnBrk="1" hangingPunct="1">
              <a:spcBef>
                <a:spcPts val="0"/>
              </a:spcBef>
              <a:spcAft>
                <a:spcPts val="900"/>
              </a:spcAft>
              <a:buClr>
                <a:srgbClr val="00FFFF"/>
              </a:buClr>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Instantaneous (1 Cor 15:52)</a:t>
            </a:r>
          </a:p>
          <a:p>
            <a:pPr marL="514350" indent="-514350" eaLnBrk="1" hangingPunct="1">
              <a:spcBef>
                <a:spcPts val="0"/>
              </a:spcBef>
              <a:spcAft>
                <a:spcPts val="900"/>
              </a:spcAft>
              <a:buClr>
                <a:srgbClr val="00FFFF"/>
              </a:buClr>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Mystery (1 Cor 15:51)</a:t>
            </a:r>
          </a:p>
          <a:p>
            <a:pPr marL="514350" indent="-514350" eaLnBrk="1" hangingPunct="1">
              <a:spcBef>
                <a:spcPts val="0"/>
              </a:spcBef>
              <a:spcAft>
                <a:spcPts val="900"/>
              </a:spcAft>
              <a:buClr>
                <a:srgbClr val="00FFFF"/>
              </a:buClr>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Imminent (1 Cor 15:51; 1 Thess 4:15)</a:t>
            </a:r>
          </a:p>
          <a:p>
            <a:pPr marL="514350" indent="-514350" eaLnBrk="1" hangingPunct="1">
              <a:spcBef>
                <a:spcPts val="0"/>
              </a:spcBef>
              <a:spcAft>
                <a:spcPts val="900"/>
              </a:spcAft>
              <a:buClr>
                <a:srgbClr val="00FFFF"/>
              </a:buClr>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Traditional doctrine now being recovered</a:t>
            </a:r>
          </a:p>
        </p:txBody>
      </p:sp>
      <p:pic>
        <p:nvPicPr>
          <p:cNvPr id="4" name="Picture 2">
            <a:extLst>
              <a:ext uri="{FF2B5EF4-FFF2-40B4-BE49-F238E27FC236}">
                <a16:creationId xmlns:a16="http://schemas.microsoft.com/office/drawing/2014/main" id="{DDEC3774-7228-4A36-A551-261335795F4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848600" y="76200"/>
            <a:ext cx="1219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98770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9ABFA96-28D9-4A14-9076-8CC0CD00908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1534" y="228600"/>
            <a:ext cx="8900931" cy="5364945"/>
          </a:xfrm>
          <a:prstGeom prst="rect">
            <a:avLst/>
          </a:prstGeom>
        </p:spPr>
      </p:pic>
    </p:spTree>
    <p:extLst>
      <p:ext uri="{BB962C8B-B14F-4D97-AF65-F5344CB8AC3E}">
        <p14:creationId xmlns:p14="http://schemas.microsoft.com/office/powerpoint/2010/main" val="2466320392"/>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81DCB00-EAFE-40A8-88DB-7EAAA0A2736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05333" y="605190"/>
            <a:ext cx="8533333" cy="5647619"/>
          </a:xfrm>
          <a:prstGeom prst="rect">
            <a:avLst/>
          </a:prstGeom>
        </p:spPr>
      </p:pic>
    </p:spTree>
    <p:extLst>
      <p:ext uri="{BB962C8B-B14F-4D97-AF65-F5344CB8AC3E}">
        <p14:creationId xmlns:p14="http://schemas.microsoft.com/office/powerpoint/2010/main" val="2850121518"/>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399" y="533400"/>
            <a:ext cx="8839201" cy="5791200"/>
          </a:xfrm>
          <a:prstGeom prst="rect">
            <a:avLst/>
          </a:prstGeom>
          <a:ln>
            <a:solidFill>
              <a:srgbClr val="FFFFCC"/>
            </a:solidFill>
          </a:ln>
        </p:spPr>
      </p:pic>
    </p:spTree>
    <p:extLst>
      <p:ext uri="{BB962C8B-B14F-4D97-AF65-F5344CB8AC3E}">
        <p14:creationId xmlns:p14="http://schemas.microsoft.com/office/powerpoint/2010/main" val="25447756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181A323-982F-4D83-B7B8-35CDBE08E1A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0"/>
            <a:ext cx="9144000" cy="6858000"/>
          </a:xfrm>
          <a:prstGeom prst="rect">
            <a:avLst/>
          </a:prstGeom>
        </p:spPr>
      </p:pic>
      <p:sp>
        <p:nvSpPr>
          <p:cNvPr id="39939" name="Rectangle 3"/>
          <p:cNvSpPr>
            <a:spLocks noGrp="1"/>
          </p:cNvSpPr>
          <p:nvPr>
            <p:ph type="body" sz="half" idx="2"/>
          </p:nvPr>
        </p:nvSpPr>
        <p:spPr>
          <a:xfrm>
            <a:off x="0" y="0"/>
            <a:ext cx="9143999" cy="5105400"/>
          </a:xfrm>
        </p:spPr>
        <p:txBody>
          <a:bodyPr/>
          <a:lstStyle/>
          <a:p>
            <a:pPr marL="0" indent="0" algn="ctr">
              <a:spcBef>
                <a:spcPts val="0"/>
              </a:spcBef>
              <a:spcAft>
                <a:spcPts val="1200"/>
              </a:spcAft>
              <a:buNone/>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Thessalonians 5:1-3</a:t>
            </a:r>
          </a:p>
          <a:p>
            <a:pPr marL="0" indent="0" algn="just">
              <a:spcBef>
                <a:spcPts val="0"/>
              </a:spcBef>
              <a:buNone/>
            </a:pPr>
            <a:r>
              <a:rPr lang="en-US"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a:t>
            </a:r>
            <a:r>
              <a:rPr lang="en-US" dirty="0">
                <a:effectLst>
                  <a:outerShdw blurRad="38100" dist="38100" dir="2700000" algn="tl">
                    <a:srgbClr val="000000">
                      <a:alpha val="43137"/>
                    </a:srgbClr>
                  </a:outerShdw>
                </a:effectLst>
                <a:cs typeface="Calibri" panose="020F0502020204030204" pitchFamily="34" charset="0"/>
              </a:rPr>
              <a:t>"Now as to the times and the epochs, brethren, you have no need of anything to be written to you. </a:t>
            </a:r>
            <a:r>
              <a:rPr lang="en-US" baseline="30000" dirty="0">
                <a:effectLst>
                  <a:outerShdw blurRad="38100" dist="38100" dir="2700000" algn="tl">
                    <a:srgbClr val="000000">
                      <a:alpha val="43137"/>
                    </a:srgbClr>
                  </a:outerShdw>
                </a:effectLst>
                <a:cs typeface="Calibri" panose="020F0502020204030204" pitchFamily="34" charset="0"/>
              </a:rPr>
              <a:t>2</a:t>
            </a:r>
            <a:r>
              <a:rPr lang="en-US" dirty="0">
                <a:effectLst>
                  <a:outerShdw blurRad="38100" dist="38100" dir="2700000" algn="tl">
                    <a:srgbClr val="000000">
                      <a:alpha val="43137"/>
                    </a:srgbClr>
                  </a:outerShdw>
                </a:effectLst>
                <a:cs typeface="Calibri" panose="020F0502020204030204" pitchFamily="34" charset="0"/>
              </a:rPr>
              <a:t> For you yourselves know full well that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the day of the Lord will come just like a thief in the night</a:t>
            </a:r>
            <a:r>
              <a:rPr lang="en-US" dirty="0">
                <a:effectLst>
                  <a:outerShdw blurRad="38100" dist="38100" dir="2700000" algn="tl">
                    <a:srgbClr val="000000">
                      <a:alpha val="43137"/>
                    </a:srgbClr>
                  </a:outerShdw>
                </a:effectLst>
                <a:cs typeface="Calibri" panose="020F0502020204030204" pitchFamily="34" charset="0"/>
              </a:rPr>
              <a:t>. </a:t>
            </a:r>
            <a:r>
              <a:rPr lang="en-US" baseline="30000" dirty="0">
                <a:effectLst>
                  <a:outerShdw blurRad="38100" dist="38100" dir="2700000" algn="tl">
                    <a:srgbClr val="000000">
                      <a:alpha val="43137"/>
                    </a:srgbClr>
                  </a:outerShdw>
                </a:effectLst>
                <a:cs typeface="Calibri" panose="020F0502020204030204" pitchFamily="34" charset="0"/>
              </a:rPr>
              <a:t>3</a:t>
            </a:r>
            <a:r>
              <a:rPr lang="en-US" dirty="0">
                <a:effectLst>
                  <a:outerShdw blurRad="38100" dist="38100" dir="2700000" algn="tl">
                    <a:srgbClr val="000000">
                      <a:alpha val="43137"/>
                    </a:srgbClr>
                  </a:outerShdw>
                </a:effectLst>
                <a:cs typeface="Calibri" panose="020F0502020204030204" pitchFamily="34" charset="0"/>
              </a:rPr>
              <a:t> While they are saying, “Peace and safety!” then destruction will come upon them suddenly like labor pains upon a woman with child, and they will not escape.”</a:t>
            </a:r>
          </a:p>
        </p:txBody>
      </p:sp>
    </p:spTree>
    <p:extLst>
      <p:ext uri="{BB962C8B-B14F-4D97-AF65-F5344CB8AC3E}">
        <p14:creationId xmlns:p14="http://schemas.microsoft.com/office/powerpoint/2010/main" val="4167824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a:extLst>
              <a:ext uri="{FF2B5EF4-FFF2-40B4-BE49-F238E27FC236}">
                <a16:creationId xmlns:a16="http://schemas.microsoft.com/office/drawing/2014/main" id="{ABF8628F-B2C2-4A30-823A-E199E52723D4}"/>
              </a:ext>
            </a:extLst>
          </p:cNvPr>
          <p:cNvSpPr>
            <a:spLocks noGrp="1" noChangeArrowheads="1"/>
          </p:cNvSpPr>
          <p:nvPr>
            <p:ph type="body" idx="1"/>
          </p:nvPr>
        </p:nvSpPr>
        <p:spPr>
          <a:xfrm>
            <a:off x="0" y="1543050"/>
            <a:ext cx="9144000" cy="5200650"/>
          </a:xfrm>
        </p:spPr>
        <p:txBody>
          <a:bodyPr/>
          <a:lstStyle/>
          <a:p>
            <a:pPr marL="0" indent="0" algn="just">
              <a:buFontTx/>
              <a:buNone/>
              <a:defRPr/>
            </a:pPr>
            <a:r>
              <a:rPr lang="en-US" sz="2900" dirty="0">
                <a:effectLst>
                  <a:outerShdw blurRad="38100" dist="38100" dir="2700000" algn="tl">
                    <a:srgbClr val="000000">
                      <a:alpha val="43137"/>
                    </a:srgbClr>
                  </a:outerShdw>
                </a:effectLst>
              </a:rPr>
              <a:t>“The ‘thief’ idea in relation to a coming of Christ is used seven times and only in the New Testament (Matt. 24:43; Lk. 12:39; 1 Thess. 5:2, 4; 2 Pet. 3:10; Rev. 3:3; 16:15)…The thief in the night imagery never applies to the rapture. Such language usually is descriptive of unbelievers and God’s wrath or judgment related to the tribulation or second coming. The picture painted by a thief in the night shows it is the unbeliever who is caught off guard since he never really believes God is actually going to judge in history. The unbeliever thinks he has gotten away with ignoring God all his life, therefore, the Lord is a non-factor, he thinks...”</a:t>
            </a:r>
          </a:p>
        </p:txBody>
      </p:sp>
      <p:pic>
        <p:nvPicPr>
          <p:cNvPr id="3" name="Picture 2">
            <a:extLst>
              <a:ext uri="{FF2B5EF4-FFF2-40B4-BE49-F238E27FC236}">
                <a16:creationId xmlns:a16="http://schemas.microsoft.com/office/drawing/2014/main" id="{5F31FA72-A38A-4B9E-B0D1-6F7D84D005C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20000" y="114300"/>
            <a:ext cx="1438911" cy="981075"/>
          </a:xfrm>
          <a:prstGeom prst="rect">
            <a:avLst/>
          </a:prstGeom>
        </p:spPr>
      </p:pic>
      <p:sp>
        <p:nvSpPr>
          <p:cNvPr id="5" name="Rectangle 4">
            <a:extLst>
              <a:ext uri="{FF2B5EF4-FFF2-40B4-BE49-F238E27FC236}">
                <a16:creationId xmlns:a16="http://schemas.microsoft.com/office/drawing/2014/main" id="{0734396F-BFC9-4821-9C21-5D34AD7A14CE}"/>
              </a:ext>
            </a:extLst>
          </p:cNvPr>
          <p:cNvSpPr/>
          <p:nvPr/>
        </p:nvSpPr>
        <p:spPr>
          <a:xfrm>
            <a:off x="2133600" y="228600"/>
            <a:ext cx="4876800" cy="1215717"/>
          </a:xfrm>
          <a:prstGeom prst="rect">
            <a:avLst/>
          </a:prstGeom>
        </p:spPr>
        <p:txBody>
          <a:bodyPr wrap="square">
            <a:spAutoFit/>
          </a:bodyPr>
          <a:lstStyle/>
          <a:p>
            <a:pPr algn="ctr">
              <a:spcAft>
                <a:spcPts val="6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Thomas Ice</a:t>
            </a:r>
            <a:endPar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p>
            <a:pPr algn="ctr"/>
            <a:r>
              <a:rPr lang="en-US" sz="1600" kern="0" dirty="0">
                <a:solidFill>
                  <a:srgbClr val="FFFFFF"/>
                </a:solidFill>
                <a:effectLst>
                  <a:outerShdw blurRad="38100" dist="38100" dir="2700000" algn="tl">
                    <a:srgbClr val="000000">
                      <a:alpha val="43137"/>
                    </a:srgbClr>
                  </a:outerShdw>
                </a:effectLst>
                <a:latin typeface="Calibri" panose="020F0502020204030204" pitchFamily="34" charset="0"/>
                <a:ea typeface="+mj-ea"/>
                <a:cs typeface="+mj-cs"/>
              </a:rPr>
              <a:t>“A Thief in the Night,” online: www.pre-trib.org, accessed 8 August 2020, 2-3.</a:t>
            </a:r>
            <a:endParaRPr lang="en-US" sz="1600" dirty="0">
              <a:effectLst>
                <a:outerShdw blurRad="38100" dist="38100" dir="2700000" algn="tl">
                  <a:srgbClr val="000000">
                    <a:alpha val="43137"/>
                  </a:srgbClr>
                </a:outerShdw>
              </a:effectLst>
              <a:latin typeface="Calibri" panose="020F0502020204030204" pitchFamily="34" charset="0"/>
              <a:cs typeface="+mn-cs"/>
            </a:endParaRPr>
          </a:p>
        </p:txBody>
      </p:sp>
    </p:spTree>
    <p:extLst>
      <p:ext uri="{BB962C8B-B14F-4D97-AF65-F5344CB8AC3E}">
        <p14:creationId xmlns:p14="http://schemas.microsoft.com/office/powerpoint/2010/main" val="3265567691"/>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a:extLst>
              <a:ext uri="{FF2B5EF4-FFF2-40B4-BE49-F238E27FC236}">
                <a16:creationId xmlns:a16="http://schemas.microsoft.com/office/drawing/2014/main" id="{ABF8628F-B2C2-4A30-823A-E199E52723D4}"/>
              </a:ext>
            </a:extLst>
          </p:cNvPr>
          <p:cNvSpPr>
            <a:spLocks noGrp="1" noChangeArrowheads="1"/>
          </p:cNvSpPr>
          <p:nvPr>
            <p:ph type="body" idx="1"/>
          </p:nvPr>
        </p:nvSpPr>
        <p:spPr>
          <a:xfrm>
            <a:off x="0" y="1543050"/>
            <a:ext cx="9144000" cy="5200650"/>
          </a:xfrm>
        </p:spPr>
        <p:txBody>
          <a:bodyPr/>
          <a:lstStyle/>
          <a:p>
            <a:pPr marL="0" indent="0" algn="just">
              <a:buFontTx/>
              <a:buNone/>
              <a:defRPr/>
            </a:pPr>
            <a:r>
              <a:rPr lang="en-US" sz="3000" dirty="0">
                <a:effectLst>
                  <a:outerShdw blurRad="38100" dist="38100" dir="2700000" algn="tl">
                    <a:srgbClr val="000000">
                      <a:alpha val="43137"/>
                    </a:srgbClr>
                  </a:outerShdw>
                </a:effectLst>
              </a:rPr>
              <a:t>“The point of the Bible is: ‘Boy is he in for a big surprise one day,’ just like an individual who is robbed by a thief. When one is robbed, it is an event that disrupts the normal status of coming home every day in the past to a house that is as it should be. Like the slothful student who is never ready for the exam, and therefore, caught off guard when it actually comes, so the unbeliever will never be ready since he either does not believe in God at all or does not believe that God will ever hold him accountable.”</a:t>
            </a:r>
          </a:p>
        </p:txBody>
      </p:sp>
      <p:pic>
        <p:nvPicPr>
          <p:cNvPr id="3" name="Picture 2">
            <a:extLst>
              <a:ext uri="{FF2B5EF4-FFF2-40B4-BE49-F238E27FC236}">
                <a16:creationId xmlns:a16="http://schemas.microsoft.com/office/drawing/2014/main" id="{5F31FA72-A38A-4B9E-B0D1-6F7D84D005C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20000" y="114300"/>
            <a:ext cx="1438911" cy="981075"/>
          </a:xfrm>
          <a:prstGeom prst="rect">
            <a:avLst/>
          </a:prstGeom>
        </p:spPr>
      </p:pic>
      <p:sp>
        <p:nvSpPr>
          <p:cNvPr id="5" name="Rectangle 4">
            <a:extLst>
              <a:ext uri="{FF2B5EF4-FFF2-40B4-BE49-F238E27FC236}">
                <a16:creationId xmlns:a16="http://schemas.microsoft.com/office/drawing/2014/main" id="{0734396F-BFC9-4821-9C21-5D34AD7A14CE}"/>
              </a:ext>
            </a:extLst>
          </p:cNvPr>
          <p:cNvSpPr/>
          <p:nvPr/>
        </p:nvSpPr>
        <p:spPr>
          <a:xfrm>
            <a:off x="2133600" y="228600"/>
            <a:ext cx="4876800" cy="1215717"/>
          </a:xfrm>
          <a:prstGeom prst="rect">
            <a:avLst/>
          </a:prstGeom>
        </p:spPr>
        <p:txBody>
          <a:bodyPr wrap="square">
            <a:spAutoFit/>
          </a:bodyPr>
          <a:lstStyle/>
          <a:p>
            <a:pPr algn="ctr">
              <a:spcAft>
                <a:spcPts val="6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Thomas Ice</a:t>
            </a:r>
            <a:endPar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p>
            <a:pPr algn="ctr"/>
            <a:r>
              <a:rPr lang="en-US" sz="1600" kern="0" dirty="0">
                <a:solidFill>
                  <a:srgbClr val="FFFFFF"/>
                </a:solidFill>
                <a:effectLst>
                  <a:outerShdw blurRad="38100" dist="38100" dir="2700000" algn="tl">
                    <a:srgbClr val="000000">
                      <a:alpha val="43137"/>
                    </a:srgbClr>
                  </a:outerShdw>
                </a:effectLst>
                <a:latin typeface="Calibri" panose="020F0502020204030204" pitchFamily="34" charset="0"/>
                <a:ea typeface="+mj-ea"/>
                <a:cs typeface="+mj-cs"/>
              </a:rPr>
              <a:t>“A Thief in the Night,” online: www.pre-trib.org, accessed 8 August 2020, 2-3.</a:t>
            </a:r>
            <a:endParaRPr lang="en-US" sz="1600" dirty="0">
              <a:effectLst>
                <a:outerShdw blurRad="38100" dist="38100" dir="2700000" algn="tl">
                  <a:srgbClr val="000000">
                    <a:alpha val="43137"/>
                  </a:srgbClr>
                </a:outerShdw>
              </a:effectLst>
              <a:latin typeface="Calibri" panose="020F0502020204030204" pitchFamily="34" charset="0"/>
              <a:cs typeface="+mn-cs"/>
            </a:endParaRPr>
          </a:p>
        </p:txBody>
      </p:sp>
    </p:spTree>
    <p:extLst>
      <p:ext uri="{BB962C8B-B14F-4D97-AF65-F5344CB8AC3E}">
        <p14:creationId xmlns:p14="http://schemas.microsoft.com/office/powerpoint/2010/main" val="3674849606"/>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181A323-982F-4D83-B7B8-35CDBE08E1A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0"/>
            <a:ext cx="9144000" cy="6858000"/>
          </a:xfrm>
          <a:prstGeom prst="rect">
            <a:avLst/>
          </a:prstGeom>
        </p:spPr>
      </p:pic>
      <p:sp>
        <p:nvSpPr>
          <p:cNvPr id="39939" name="Rectangle 3"/>
          <p:cNvSpPr>
            <a:spLocks noGrp="1"/>
          </p:cNvSpPr>
          <p:nvPr>
            <p:ph type="body" sz="half" idx="2"/>
          </p:nvPr>
        </p:nvSpPr>
        <p:spPr>
          <a:xfrm>
            <a:off x="0" y="0"/>
            <a:ext cx="9143999" cy="5105400"/>
          </a:xfrm>
        </p:spPr>
        <p:txBody>
          <a:bodyPr/>
          <a:lstStyle/>
          <a:p>
            <a:pPr marL="0" indent="0" algn="ctr">
              <a:spcBef>
                <a:spcPts val="0"/>
              </a:spcBef>
              <a:spcAft>
                <a:spcPts val="1200"/>
              </a:spcAft>
              <a:buNone/>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Thessalonians 5:1-3</a:t>
            </a:r>
          </a:p>
          <a:p>
            <a:pPr marL="0" indent="0" algn="just">
              <a:spcBef>
                <a:spcPts val="0"/>
              </a:spcBef>
              <a:buNone/>
            </a:pPr>
            <a:r>
              <a:rPr lang="en-US"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a:t>
            </a:r>
            <a:r>
              <a:rPr lang="en-US" dirty="0">
                <a:effectLst>
                  <a:outerShdw blurRad="38100" dist="38100" dir="2700000" algn="tl">
                    <a:srgbClr val="000000">
                      <a:alpha val="43137"/>
                    </a:srgbClr>
                  </a:outerShdw>
                </a:effectLst>
                <a:cs typeface="Calibri" panose="020F0502020204030204" pitchFamily="34" charset="0"/>
              </a:rPr>
              <a:t>"Now as to the times and the epochs, brethren, you have no need of anything to be written to you. </a:t>
            </a:r>
            <a:r>
              <a:rPr lang="en-US" baseline="30000" dirty="0">
                <a:effectLst>
                  <a:outerShdw blurRad="38100" dist="38100" dir="2700000" algn="tl">
                    <a:srgbClr val="000000">
                      <a:alpha val="43137"/>
                    </a:srgbClr>
                  </a:outerShdw>
                </a:effectLst>
                <a:cs typeface="Calibri" panose="020F0502020204030204" pitchFamily="34" charset="0"/>
              </a:rPr>
              <a:t>2</a:t>
            </a:r>
            <a:r>
              <a:rPr lang="en-US" dirty="0">
                <a:effectLst>
                  <a:outerShdw blurRad="38100" dist="38100" dir="2700000" algn="tl">
                    <a:srgbClr val="000000">
                      <a:alpha val="43137"/>
                    </a:srgbClr>
                  </a:outerShdw>
                </a:effectLst>
                <a:cs typeface="Calibri" panose="020F0502020204030204" pitchFamily="34" charset="0"/>
              </a:rPr>
              <a:t> For you yourselves know full well that the day of the Lord will come just like a thief in the night. </a:t>
            </a:r>
            <a:r>
              <a:rPr lang="en-US" baseline="30000" dirty="0">
                <a:effectLst>
                  <a:outerShdw blurRad="38100" dist="38100" dir="2700000" algn="tl">
                    <a:srgbClr val="000000">
                      <a:alpha val="43137"/>
                    </a:srgbClr>
                  </a:outerShdw>
                </a:effectLst>
                <a:cs typeface="Calibri" panose="020F0502020204030204" pitchFamily="34" charset="0"/>
              </a:rPr>
              <a:t>3</a:t>
            </a:r>
            <a:r>
              <a:rPr lang="en-US" dirty="0">
                <a:effectLst>
                  <a:outerShdw blurRad="38100" dist="38100" dir="2700000" algn="tl">
                    <a:srgbClr val="000000">
                      <a:alpha val="43137"/>
                    </a:srgbClr>
                  </a:outerShdw>
                </a:effectLst>
                <a:cs typeface="Calibri" panose="020F0502020204030204" pitchFamily="34" charset="0"/>
              </a:rPr>
              <a:t> While they are saying,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Peace and safety!</a:t>
            </a:r>
            <a:r>
              <a:rPr lang="en-US" dirty="0">
                <a:effectLst>
                  <a:outerShdw blurRad="38100" dist="38100" dir="2700000" algn="tl">
                    <a:srgbClr val="000000">
                      <a:alpha val="43137"/>
                    </a:srgbClr>
                  </a:outerShdw>
                </a:effectLst>
                <a:cs typeface="Calibri" panose="020F0502020204030204" pitchFamily="34" charset="0"/>
              </a:rPr>
              <a:t>” then destruction will come upon them suddenly like labor pains upon a woman with child, and they will not escape.”</a:t>
            </a:r>
          </a:p>
        </p:txBody>
      </p:sp>
    </p:spTree>
    <p:extLst>
      <p:ext uri="{BB962C8B-B14F-4D97-AF65-F5344CB8AC3E}">
        <p14:creationId xmlns:p14="http://schemas.microsoft.com/office/powerpoint/2010/main" val="1119059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9ABFA96-28D9-4A14-9076-8CC0CD00908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1534" y="228600"/>
            <a:ext cx="8900931" cy="5364945"/>
          </a:xfrm>
          <a:prstGeom prst="rect">
            <a:avLst/>
          </a:prstGeom>
        </p:spPr>
      </p:pic>
    </p:spTree>
    <p:extLst>
      <p:ext uri="{BB962C8B-B14F-4D97-AF65-F5344CB8AC3E}">
        <p14:creationId xmlns:p14="http://schemas.microsoft.com/office/powerpoint/2010/main" val="3154031039"/>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81DCB00-EAFE-40A8-88DB-7EAAA0A2736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05333" y="605190"/>
            <a:ext cx="8533333" cy="5647619"/>
          </a:xfrm>
          <a:prstGeom prst="rect">
            <a:avLst/>
          </a:prstGeom>
        </p:spPr>
      </p:pic>
    </p:spTree>
    <p:extLst>
      <p:ext uri="{BB962C8B-B14F-4D97-AF65-F5344CB8AC3E}">
        <p14:creationId xmlns:p14="http://schemas.microsoft.com/office/powerpoint/2010/main" val="1710207314"/>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C:\Users\HP Desktop\Pictures\Gog-Magog-Map-Final.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61925" y="152400"/>
            <a:ext cx="8820150" cy="6553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228600"/>
            <a:ext cx="7772400" cy="1143000"/>
          </a:xfrm>
        </p:spPr>
        <p:txBody>
          <a:bodyPr/>
          <a:lstStyle/>
          <a:p>
            <a:pPr algn="ctr" eaLnBrk="1" hangingPunct="1"/>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When Will the Rapture Take Place Relative to the Tribulation Period?</a:t>
            </a:r>
          </a:p>
        </p:txBody>
      </p:sp>
      <p:sp>
        <p:nvSpPr>
          <p:cNvPr id="19459" name="Rectangle 3"/>
          <p:cNvSpPr>
            <a:spLocks noGrp="1" noChangeArrowheads="1"/>
          </p:cNvSpPr>
          <p:nvPr>
            <p:ph idx="1"/>
          </p:nvPr>
        </p:nvSpPr>
        <p:spPr>
          <a:xfrm>
            <a:off x="1540331" y="1600200"/>
            <a:ext cx="6063343" cy="3200400"/>
          </a:xfrm>
        </p:spPr>
        <p:txBody>
          <a:bodyPr/>
          <a:lstStyle/>
          <a:p>
            <a:pPr marL="457200" indent="-457200" eaLnBrk="1" hangingPunct="1">
              <a:spcBef>
                <a:spcPts val="0"/>
              </a:spcBef>
              <a:spcAft>
                <a:spcPts val="2400"/>
              </a:spcAft>
              <a:buClr>
                <a:srgbClr val="00FFFF"/>
              </a:buClr>
              <a:defRPr/>
            </a:pP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Pre-tribulation rapture theory</a:t>
            </a:r>
          </a:p>
          <a:p>
            <a:pPr marL="457200" indent="-457200" eaLnBrk="1" hangingPunct="1">
              <a:spcBef>
                <a:spcPts val="0"/>
              </a:spcBef>
              <a:spcAft>
                <a:spcPts val="2400"/>
              </a:spcAft>
              <a:buClr>
                <a:srgbClr val="00FFFF"/>
              </a:buClr>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Mid-tribulation rapture theory</a:t>
            </a:r>
          </a:p>
          <a:p>
            <a:pPr marL="457200" indent="-457200" eaLnBrk="1" hangingPunct="1">
              <a:spcBef>
                <a:spcPts val="0"/>
              </a:spcBef>
              <a:spcAft>
                <a:spcPts val="2400"/>
              </a:spcAft>
              <a:buClr>
                <a:srgbClr val="00FFFF"/>
              </a:buClr>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Post-tribulation rapture theory</a:t>
            </a:r>
          </a:p>
          <a:p>
            <a:pPr marL="457200" indent="-457200" eaLnBrk="1" hangingPunct="1">
              <a:spcBef>
                <a:spcPts val="0"/>
              </a:spcBef>
              <a:spcAft>
                <a:spcPts val="2400"/>
              </a:spcAft>
              <a:buClr>
                <a:srgbClr val="00FFFF"/>
              </a:buClr>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Pre-wrath rapture theory</a:t>
            </a:r>
          </a:p>
          <a:p>
            <a:pPr marL="457200" indent="-457200" eaLnBrk="1" hangingPunct="1">
              <a:spcBef>
                <a:spcPts val="0"/>
              </a:spcBef>
              <a:spcAft>
                <a:spcPts val="2400"/>
              </a:spcAft>
              <a:buClr>
                <a:srgbClr val="00FFFF"/>
              </a:buClr>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Partial rapture theory</a:t>
            </a:r>
          </a:p>
        </p:txBody>
      </p:sp>
      <p:pic>
        <p:nvPicPr>
          <p:cNvPr id="5" name="Picture 2">
            <a:extLst>
              <a:ext uri="{FF2B5EF4-FFF2-40B4-BE49-F238E27FC236}">
                <a16:creationId xmlns:a16="http://schemas.microsoft.com/office/drawing/2014/main" id="{B4272B38-B865-4289-B283-753930A86FC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708400" y="5410200"/>
            <a:ext cx="17272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56175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181A323-982F-4D83-B7B8-35CDBE08E1A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0"/>
            <a:ext cx="9144000" cy="6858000"/>
          </a:xfrm>
          <a:prstGeom prst="rect">
            <a:avLst/>
          </a:prstGeom>
        </p:spPr>
      </p:pic>
      <p:sp>
        <p:nvSpPr>
          <p:cNvPr id="39939" name="Rectangle 3"/>
          <p:cNvSpPr>
            <a:spLocks noGrp="1"/>
          </p:cNvSpPr>
          <p:nvPr>
            <p:ph type="body" sz="half" idx="2"/>
          </p:nvPr>
        </p:nvSpPr>
        <p:spPr>
          <a:xfrm>
            <a:off x="0" y="0"/>
            <a:ext cx="9143999" cy="5105400"/>
          </a:xfrm>
        </p:spPr>
        <p:txBody>
          <a:bodyPr/>
          <a:lstStyle/>
          <a:p>
            <a:pPr marL="0" indent="0" algn="ctr">
              <a:spcBef>
                <a:spcPts val="0"/>
              </a:spcBef>
              <a:spcAft>
                <a:spcPts val="1200"/>
              </a:spcAft>
              <a:buNone/>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Thessalonians 5:1-3</a:t>
            </a:r>
          </a:p>
          <a:p>
            <a:pPr marL="0" indent="0" algn="just">
              <a:spcBef>
                <a:spcPts val="0"/>
              </a:spcBef>
              <a:buNone/>
            </a:pPr>
            <a:r>
              <a:rPr lang="en-US"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a:t>
            </a:r>
            <a:r>
              <a:rPr lang="en-US" dirty="0">
                <a:effectLst>
                  <a:outerShdw blurRad="38100" dist="38100" dir="2700000" algn="tl">
                    <a:srgbClr val="000000">
                      <a:alpha val="43137"/>
                    </a:srgbClr>
                  </a:outerShdw>
                </a:effectLst>
                <a:cs typeface="Calibri" panose="020F0502020204030204" pitchFamily="34" charset="0"/>
              </a:rPr>
              <a:t>"Now as to the times and the epochs, brethren, you have no need of anything to be written to you. </a:t>
            </a:r>
            <a:r>
              <a:rPr lang="en-US" baseline="30000" dirty="0">
                <a:effectLst>
                  <a:outerShdw blurRad="38100" dist="38100" dir="2700000" algn="tl">
                    <a:srgbClr val="000000">
                      <a:alpha val="43137"/>
                    </a:srgbClr>
                  </a:outerShdw>
                </a:effectLst>
                <a:cs typeface="Calibri" panose="020F0502020204030204" pitchFamily="34" charset="0"/>
              </a:rPr>
              <a:t>2</a:t>
            </a:r>
            <a:r>
              <a:rPr lang="en-US" dirty="0">
                <a:effectLst>
                  <a:outerShdw blurRad="38100" dist="38100" dir="2700000" algn="tl">
                    <a:srgbClr val="000000">
                      <a:alpha val="43137"/>
                    </a:srgbClr>
                  </a:outerShdw>
                </a:effectLst>
                <a:cs typeface="Calibri" panose="020F0502020204030204" pitchFamily="34" charset="0"/>
              </a:rPr>
              <a:t> For you yourselves know full well that the day of the Lord will come just like a thief in the night. </a:t>
            </a:r>
            <a:r>
              <a:rPr lang="en-US" baseline="30000" dirty="0">
                <a:effectLst>
                  <a:outerShdw blurRad="38100" dist="38100" dir="2700000" algn="tl">
                    <a:srgbClr val="000000">
                      <a:alpha val="43137"/>
                    </a:srgbClr>
                  </a:outerShdw>
                </a:effectLst>
                <a:cs typeface="Calibri" panose="020F0502020204030204" pitchFamily="34" charset="0"/>
              </a:rPr>
              <a:t>3</a:t>
            </a:r>
            <a:r>
              <a:rPr lang="en-US" dirty="0">
                <a:effectLst>
                  <a:outerShdw blurRad="38100" dist="38100" dir="2700000" algn="tl">
                    <a:srgbClr val="000000">
                      <a:alpha val="43137"/>
                    </a:srgbClr>
                  </a:outerShdw>
                </a:effectLst>
                <a:cs typeface="Calibri" panose="020F0502020204030204" pitchFamily="34" charset="0"/>
              </a:rPr>
              <a:t> While they are saying, “Peace and safety!”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then destruction will come upon them suddenly like labor pains upon a woman with child</a:t>
            </a:r>
            <a:r>
              <a:rPr lang="en-US" dirty="0">
                <a:effectLst>
                  <a:outerShdw blurRad="38100" dist="38100" dir="2700000" algn="tl">
                    <a:srgbClr val="000000">
                      <a:alpha val="43137"/>
                    </a:srgbClr>
                  </a:outerShdw>
                </a:effectLst>
                <a:cs typeface="Calibri" panose="020F0502020204030204" pitchFamily="34" charset="0"/>
              </a:rPr>
              <a:t>, and they will not escape.”</a:t>
            </a:r>
          </a:p>
        </p:txBody>
      </p:sp>
    </p:spTree>
    <p:extLst>
      <p:ext uri="{BB962C8B-B14F-4D97-AF65-F5344CB8AC3E}">
        <p14:creationId xmlns:p14="http://schemas.microsoft.com/office/powerpoint/2010/main" val="31541230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181A323-982F-4D83-B7B8-35CDBE08E1A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0"/>
            <a:ext cx="9144000" cy="6858000"/>
          </a:xfrm>
          <a:prstGeom prst="rect">
            <a:avLst/>
          </a:prstGeom>
        </p:spPr>
      </p:pic>
      <p:sp>
        <p:nvSpPr>
          <p:cNvPr id="39939" name="Rectangle 3"/>
          <p:cNvSpPr>
            <a:spLocks noGrp="1"/>
          </p:cNvSpPr>
          <p:nvPr>
            <p:ph type="body" sz="half" idx="2"/>
          </p:nvPr>
        </p:nvSpPr>
        <p:spPr>
          <a:xfrm>
            <a:off x="0" y="0"/>
            <a:ext cx="9143999" cy="5105400"/>
          </a:xfrm>
        </p:spPr>
        <p:txBody>
          <a:bodyPr/>
          <a:lstStyle/>
          <a:p>
            <a:pPr marL="0" indent="0" algn="ctr">
              <a:spcBef>
                <a:spcPts val="0"/>
              </a:spcBef>
              <a:spcAft>
                <a:spcPts val="1200"/>
              </a:spcAft>
              <a:buNone/>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Thessalonians 5:1-3</a:t>
            </a:r>
          </a:p>
          <a:p>
            <a:pPr marL="0" indent="0" algn="just">
              <a:spcBef>
                <a:spcPts val="0"/>
              </a:spcBef>
              <a:buNone/>
            </a:pPr>
            <a:r>
              <a:rPr lang="en-US"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a:t>
            </a:r>
            <a:r>
              <a:rPr lang="en-US" dirty="0">
                <a:effectLst>
                  <a:outerShdw blurRad="38100" dist="38100" dir="2700000" algn="tl">
                    <a:srgbClr val="000000">
                      <a:alpha val="43137"/>
                    </a:srgbClr>
                  </a:outerShdw>
                </a:effectLst>
                <a:cs typeface="Calibri" panose="020F0502020204030204" pitchFamily="34" charset="0"/>
              </a:rPr>
              <a:t>"Now as to the times and the epochs, brethren, you have no need of anything to be written to you. </a:t>
            </a:r>
            <a:r>
              <a:rPr lang="en-US" baseline="30000" dirty="0">
                <a:effectLst>
                  <a:outerShdw blurRad="38100" dist="38100" dir="2700000" algn="tl">
                    <a:srgbClr val="000000">
                      <a:alpha val="43137"/>
                    </a:srgbClr>
                  </a:outerShdw>
                </a:effectLst>
                <a:cs typeface="Calibri" panose="020F0502020204030204" pitchFamily="34" charset="0"/>
              </a:rPr>
              <a:t>2</a:t>
            </a:r>
            <a:r>
              <a:rPr lang="en-US" dirty="0">
                <a:effectLst>
                  <a:outerShdw blurRad="38100" dist="38100" dir="2700000" algn="tl">
                    <a:srgbClr val="000000">
                      <a:alpha val="43137"/>
                    </a:srgbClr>
                  </a:outerShdw>
                </a:effectLst>
                <a:cs typeface="Calibri" panose="020F0502020204030204" pitchFamily="34" charset="0"/>
              </a:rPr>
              <a:t> For you yourselves know full well that the day of the Lord will come just like a thief in the night. </a:t>
            </a:r>
            <a:r>
              <a:rPr lang="en-US" baseline="30000" dirty="0">
                <a:effectLst>
                  <a:outerShdw blurRad="38100" dist="38100" dir="2700000" algn="tl">
                    <a:srgbClr val="000000">
                      <a:alpha val="43137"/>
                    </a:srgbClr>
                  </a:outerShdw>
                </a:effectLst>
                <a:cs typeface="Calibri" panose="020F0502020204030204" pitchFamily="34" charset="0"/>
              </a:rPr>
              <a:t>3</a:t>
            </a:r>
            <a:r>
              <a:rPr lang="en-US" dirty="0">
                <a:effectLst>
                  <a:outerShdw blurRad="38100" dist="38100" dir="2700000" algn="tl">
                    <a:srgbClr val="000000">
                      <a:alpha val="43137"/>
                    </a:srgbClr>
                  </a:outerShdw>
                </a:effectLst>
                <a:cs typeface="Calibri" panose="020F0502020204030204" pitchFamily="34" charset="0"/>
              </a:rPr>
              <a:t> While they are saying, “Peace and safety!” then destruction will come upon them suddenly like labor pains upon a woman with child, and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they will not [</a:t>
            </a:r>
            <a:r>
              <a:rPr lang="en-US" b="1" i="1" u="sng" dirty="0" err="1">
                <a:solidFill>
                  <a:srgbClr val="FFFFCC"/>
                </a:solidFill>
                <a:effectLst>
                  <a:outerShdw blurRad="38100" dist="38100" dir="2700000" algn="tl">
                    <a:srgbClr val="000000">
                      <a:alpha val="43137"/>
                    </a:srgbClr>
                  </a:outerShdw>
                </a:effectLst>
                <a:cs typeface="Calibri" panose="020F0502020204030204" pitchFamily="34" charset="0"/>
              </a:rPr>
              <a:t>ou</a:t>
            </a:r>
            <a:r>
              <a:rPr lang="en-US" b="1" i="1" u="sng" dirty="0">
                <a:solidFill>
                  <a:srgbClr val="FFFFCC"/>
                </a:solidFill>
                <a:effectLst>
                  <a:outerShdw blurRad="38100" dist="38100" dir="2700000" algn="tl">
                    <a:srgbClr val="000000">
                      <a:alpha val="43137"/>
                    </a:srgbClr>
                  </a:outerShdw>
                </a:effectLst>
                <a:cs typeface="Calibri" panose="020F0502020204030204" pitchFamily="34" charset="0"/>
              </a:rPr>
              <a:t> </a:t>
            </a:r>
            <a:r>
              <a:rPr lang="en-US" b="1" i="1" u="sng" dirty="0" err="1">
                <a:solidFill>
                  <a:srgbClr val="FFFFCC"/>
                </a:solidFill>
                <a:effectLst>
                  <a:outerShdw blurRad="38100" dist="38100" dir="2700000" algn="tl">
                    <a:srgbClr val="000000">
                      <a:alpha val="43137"/>
                    </a:srgbClr>
                  </a:outerShdw>
                </a:effectLst>
                <a:cs typeface="Calibri" panose="020F0502020204030204" pitchFamily="34" charset="0"/>
              </a:rPr>
              <a:t>mē</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 escape</a:t>
            </a:r>
            <a:r>
              <a:rPr lang="en-US" dirty="0">
                <a:effectLst>
                  <a:outerShdw blurRad="38100" dist="38100" dir="2700000" algn="tl">
                    <a:srgbClr val="000000">
                      <a:alpha val="43137"/>
                    </a:srgbClr>
                  </a:outerShdw>
                </a:effectLst>
                <a:cs typeface="Calibri" panose="020F0502020204030204" pitchFamily="34" charset="0"/>
              </a:rPr>
              <a:t>.”</a:t>
            </a:r>
          </a:p>
        </p:txBody>
      </p:sp>
    </p:spTree>
    <p:extLst>
      <p:ext uri="{BB962C8B-B14F-4D97-AF65-F5344CB8AC3E}">
        <p14:creationId xmlns:p14="http://schemas.microsoft.com/office/powerpoint/2010/main" val="42924931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181A323-982F-4D83-B7B8-35CDBE08E1A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0"/>
            <a:ext cx="9144000" cy="6858000"/>
          </a:xfrm>
          <a:prstGeom prst="rect">
            <a:avLst/>
          </a:prstGeom>
        </p:spPr>
      </p:pic>
      <p:sp>
        <p:nvSpPr>
          <p:cNvPr id="39939" name="Rectangle 3"/>
          <p:cNvSpPr>
            <a:spLocks noGrp="1"/>
          </p:cNvSpPr>
          <p:nvPr>
            <p:ph type="body" sz="half" idx="2"/>
          </p:nvPr>
        </p:nvSpPr>
        <p:spPr>
          <a:xfrm>
            <a:off x="0" y="0"/>
            <a:ext cx="9143999" cy="2819400"/>
          </a:xfrm>
        </p:spPr>
        <p:txBody>
          <a:bodyPr/>
          <a:lstStyle/>
          <a:p>
            <a:pPr marL="0" indent="0" algn="ctr">
              <a:spcBef>
                <a:spcPts val="0"/>
              </a:spcBef>
              <a:spcAft>
                <a:spcPts val="1200"/>
              </a:spcAft>
              <a:buNone/>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Thessalonians 5:4-5</a:t>
            </a:r>
          </a:p>
          <a:p>
            <a:pPr marL="0" indent="0" algn="just">
              <a:spcBef>
                <a:spcPts val="0"/>
              </a:spcBef>
              <a:buNone/>
            </a:pPr>
            <a:r>
              <a:rPr lang="en-US"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 </a:t>
            </a:r>
            <a:r>
              <a:rPr lang="en-US" dirty="0">
                <a:effectLst>
                  <a:outerShdw blurRad="38100" dist="38100" dir="2700000" algn="tl">
                    <a:srgbClr val="000000">
                      <a:alpha val="43137"/>
                    </a:srgbClr>
                  </a:outerShdw>
                </a:effectLst>
                <a:cs typeface="Calibri" panose="020F0502020204030204" pitchFamily="34" charset="0"/>
              </a:rPr>
              <a:t>"But you, brethren, are not in darkness, that the day would overtake you like a thief; </a:t>
            </a:r>
            <a:r>
              <a:rPr lang="en-US" baseline="30000" dirty="0">
                <a:effectLst>
                  <a:outerShdw blurRad="38100" dist="38100" dir="2700000" algn="tl">
                    <a:srgbClr val="000000">
                      <a:alpha val="43137"/>
                    </a:srgbClr>
                  </a:outerShdw>
                </a:effectLst>
                <a:cs typeface="Calibri" panose="020F0502020204030204" pitchFamily="34" charset="0"/>
              </a:rPr>
              <a:t>5</a:t>
            </a:r>
            <a:r>
              <a:rPr lang="en-US" dirty="0">
                <a:effectLst>
                  <a:outerShdw blurRad="38100" dist="38100" dir="2700000" algn="tl">
                    <a:srgbClr val="000000">
                      <a:alpha val="43137"/>
                    </a:srgbClr>
                  </a:outerShdw>
                </a:effectLst>
                <a:cs typeface="Calibri" panose="020F0502020204030204" pitchFamily="34" charset="0"/>
              </a:rPr>
              <a:t> for you are all sons of light and sons of day. We are not of night nor of darkness.”</a:t>
            </a:r>
          </a:p>
        </p:txBody>
      </p:sp>
      <p:pic>
        <p:nvPicPr>
          <p:cNvPr id="2" name="Picture 2" descr="NEW YEAR'S RESOLUTIONS – Ecclesiastes 5:2, 4-5 | Mission Venture ...">
            <a:extLst>
              <a:ext uri="{FF2B5EF4-FFF2-40B4-BE49-F238E27FC236}">
                <a16:creationId xmlns:a16="http://schemas.microsoft.com/office/drawing/2014/main" id="{C35B3A51-5B35-46C5-94C4-9ABA78D5BDEB}"/>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178278" y="3048000"/>
            <a:ext cx="2787445"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84511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0" y="1310640"/>
            <a:ext cx="9144000" cy="5334000"/>
          </a:xfrm>
        </p:spPr>
        <p:txBody>
          <a:bodyPr/>
          <a:lstStyle/>
          <a:p>
            <a:pPr marL="0" indent="0" algn="just">
              <a:buNone/>
              <a:defRPr/>
            </a:pPr>
            <a:r>
              <a:rPr lang="en-US" sz="2750" dirty="0"/>
              <a:t>“Paul stated that the day of the Lord will not overtake the Thessalonians as a thief. Why does an event coming as a thief come unexpectedly upon the world but with proper expectation for believers? Paul explained this in verses 4 and 5: ‘But you, brothers, are not in darkness so that this day should surprise you like a thief. You are all sons of the light and sons of the day. We do not belong to the night or to the darkness.’ Here is a crucial point in Paul’s explanation: the thief is going to come in the night, but the believers are declared not to belong to the night or the darkness. The implication is quite clear that believers are in a different time reference; that is, they belong to the day that precedes the darkness.”</a:t>
            </a:r>
          </a:p>
        </p:txBody>
      </p:sp>
      <p:sp>
        <p:nvSpPr>
          <p:cNvPr id="2" name="TextBox 1">
            <a:extLst>
              <a:ext uri="{FF2B5EF4-FFF2-40B4-BE49-F238E27FC236}">
                <a16:creationId xmlns:a16="http://schemas.microsoft.com/office/drawing/2014/main" id="{86BFCF1C-5107-45E7-AD38-D6677DEC1508}"/>
              </a:ext>
            </a:extLst>
          </p:cNvPr>
          <p:cNvSpPr txBox="1"/>
          <p:nvPr/>
        </p:nvSpPr>
        <p:spPr>
          <a:xfrm>
            <a:off x="1504024" y="232827"/>
            <a:ext cx="6135952" cy="923330"/>
          </a:xfrm>
          <a:prstGeom prst="rect">
            <a:avLst/>
          </a:prstGeom>
          <a:noFill/>
        </p:spPr>
        <p:txBody>
          <a:bodyPr wrap="square" rtlCol="0">
            <a:spAutoFit/>
          </a:bodyPr>
          <a:lstStyle/>
          <a:p>
            <a:pPr algn="ctr"/>
            <a:r>
              <a:rPr lang="en-US" sz="3600" kern="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John F. Walvoord</a:t>
            </a:r>
          </a:p>
          <a:p>
            <a:pPr algn="ctr"/>
            <a:r>
              <a:rPr lang="en-US" sz="1800" i="1" dirty="0">
                <a:effectLst>
                  <a:outerShdw blurRad="38100" dist="38100" dir="2700000" algn="tl">
                    <a:srgbClr val="000000">
                      <a:alpha val="43137"/>
                    </a:srgbClr>
                  </a:outerShdw>
                </a:effectLst>
                <a:latin typeface="Calibri" panose="020F0502020204030204" pitchFamily="34" charset="0"/>
              </a:rPr>
              <a:t>The Rapture Question </a:t>
            </a:r>
            <a:r>
              <a:rPr lang="en-US" sz="1800" dirty="0">
                <a:effectLst>
                  <a:outerShdw blurRad="38100" dist="38100" dir="2700000" algn="tl">
                    <a:srgbClr val="000000">
                      <a:alpha val="43137"/>
                    </a:srgbClr>
                  </a:outerShdw>
                </a:effectLst>
                <a:latin typeface="Calibri" panose="020F0502020204030204" pitchFamily="34" charset="0"/>
              </a:rPr>
              <a:t>(Grand Rapids: Zondervan, 1979), 220-21.</a:t>
            </a:r>
            <a:endPar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4" name="Picture 2" descr="http://walvoordhistory.com/wp-content/uploads/2009/11/JohnFWalvoord-e1419653447886.jpg">
            <a:extLst>
              <a:ext uri="{FF2B5EF4-FFF2-40B4-BE49-F238E27FC236}">
                <a16:creationId xmlns:a16="http://schemas.microsoft.com/office/drawing/2014/main" id="{C46404B9-0728-4B08-A776-C15EC167112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1436" y="76200"/>
            <a:ext cx="766764" cy="91440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842923137"/>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5A7A903-BAB0-455C-8CBD-A119D18ED39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0"/>
            <a:ext cx="9144000" cy="6858000"/>
          </a:xfrm>
          <a:prstGeom prst="rect">
            <a:avLst/>
          </a:prstGeom>
        </p:spPr>
      </p:pic>
      <p:sp>
        <p:nvSpPr>
          <p:cNvPr id="39939" name="Rectangle 3"/>
          <p:cNvSpPr>
            <a:spLocks noGrp="1"/>
          </p:cNvSpPr>
          <p:nvPr>
            <p:ph type="body" sz="half" idx="2"/>
          </p:nvPr>
        </p:nvSpPr>
        <p:spPr>
          <a:xfrm>
            <a:off x="0" y="0"/>
            <a:ext cx="9143999" cy="5105400"/>
          </a:xfrm>
        </p:spPr>
        <p:txBody>
          <a:bodyPr/>
          <a:lstStyle/>
          <a:p>
            <a:pPr marL="0" indent="0" algn="ctr">
              <a:spcBef>
                <a:spcPts val="0"/>
              </a:spcBef>
              <a:spcAft>
                <a:spcPts val="1200"/>
              </a:spcAft>
              <a:buNone/>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Thessalonians 5:6-11</a:t>
            </a:r>
          </a:p>
          <a:p>
            <a:pPr marL="0" indent="0" algn="just">
              <a:spcBef>
                <a:spcPts val="0"/>
              </a:spcBef>
              <a:buNone/>
            </a:pPr>
            <a:r>
              <a:rPr lang="en-US" sz="2800" dirty="0">
                <a:effectLst>
                  <a:outerShdw blurRad="38100" dist="38100" dir="2700000" algn="tl">
                    <a:srgbClr val="000000">
                      <a:alpha val="43137"/>
                    </a:srgbClr>
                  </a:outerShdw>
                </a:effectLst>
                <a:cs typeface="Calibri" panose="020F0502020204030204" pitchFamily="34" charset="0"/>
              </a:rPr>
              <a:t>"</a:t>
            </a:r>
            <a:r>
              <a:rPr lang="en-US" sz="2800" baseline="30000" dirty="0">
                <a:effectLst>
                  <a:outerShdw blurRad="38100" dist="38100" dir="2700000" algn="tl">
                    <a:srgbClr val="000000">
                      <a:alpha val="43137"/>
                    </a:srgbClr>
                  </a:outerShdw>
                </a:effectLst>
                <a:cs typeface="Calibri" panose="020F0502020204030204" pitchFamily="34" charset="0"/>
              </a:rPr>
              <a:t>6</a:t>
            </a:r>
            <a:r>
              <a:rPr lang="en-US" sz="2800" dirty="0">
                <a:effectLst>
                  <a:outerShdw blurRad="38100" dist="38100" dir="2700000" algn="tl">
                    <a:srgbClr val="000000">
                      <a:alpha val="43137"/>
                    </a:srgbClr>
                  </a:outerShdw>
                </a:effectLst>
                <a:cs typeface="Calibri" panose="020F0502020204030204" pitchFamily="34" charset="0"/>
              </a:rPr>
              <a:t> so then let us not sleep as others do, but let us be alert and sober. </a:t>
            </a:r>
            <a:r>
              <a:rPr lang="en-US" sz="2800" baseline="30000" dirty="0">
                <a:effectLst>
                  <a:outerShdw blurRad="38100" dist="38100" dir="2700000" algn="tl">
                    <a:srgbClr val="000000">
                      <a:alpha val="43137"/>
                    </a:srgbClr>
                  </a:outerShdw>
                </a:effectLst>
                <a:cs typeface="Calibri" panose="020F0502020204030204" pitchFamily="34" charset="0"/>
              </a:rPr>
              <a:t>7</a:t>
            </a:r>
            <a:r>
              <a:rPr lang="en-US" sz="2800" dirty="0">
                <a:effectLst>
                  <a:outerShdw blurRad="38100" dist="38100" dir="2700000" algn="tl">
                    <a:srgbClr val="000000">
                      <a:alpha val="43137"/>
                    </a:srgbClr>
                  </a:outerShdw>
                </a:effectLst>
                <a:cs typeface="Calibri" panose="020F0502020204030204" pitchFamily="34" charset="0"/>
              </a:rPr>
              <a:t> For those who sleep do their sleeping at night, and those who get drunk get drunk at night. </a:t>
            </a:r>
            <a:r>
              <a:rPr lang="en-US" sz="2800" baseline="30000" dirty="0">
                <a:effectLst>
                  <a:outerShdw blurRad="38100" dist="38100" dir="2700000" algn="tl">
                    <a:srgbClr val="000000">
                      <a:alpha val="43137"/>
                    </a:srgbClr>
                  </a:outerShdw>
                </a:effectLst>
                <a:cs typeface="Calibri" panose="020F0502020204030204" pitchFamily="34" charset="0"/>
              </a:rPr>
              <a:t>8</a:t>
            </a:r>
            <a:r>
              <a:rPr lang="en-US" sz="2800" dirty="0">
                <a:effectLst>
                  <a:outerShdw blurRad="38100" dist="38100" dir="2700000" algn="tl">
                    <a:srgbClr val="000000">
                      <a:alpha val="43137"/>
                    </a:srgbClr>
                  </a:outerShdw>
                </a:effectLst>
                <a:cs typeface="Calibri" panose="020F0502020204030204" pitchFamily="34" charset="0"/>
              </a:rPr>
              <a:t> But since we are of the day, let us be sober, having put on the breastplate of faith and love, and as a helmet, the hope of salvation. </a:t>
            </a:r>
            <a:r>
              <a:rPr lang="en-US" sz="2800" baseline="30000" dirty="0">
                <a:effectLst>
                  <a:outerShdw blurRad="38100" dist="38100" dir="2700000" algn="tl">
                    <a:srgbClr val="000000">
                      <a:alpha val="43137"/>
                    </a:srgbClr>
                  </a:outerShdw>
                </a:effectLst>
                <a:cs typeface="Calibri" panose="020F0502020204030204" pitchFamily="34" charset="0"/>
              </a:rPr>
              <a:t>9</a:t>
            </a:r>
            <a:r>
              <a:rPr lang="en-US" sz="2800" dirty="0">
                <a:effectLst>
                  <a:outerShdw blurRad="38100" dist="38100" dir="2700000" algn="tl">
                    <a:srgbClr val="000000">
                      <a:alpha val="43137"/>
                    </a:srgbClr>
                  </a:outerShdw>
                </a:effectLst>
                <a:cs typeface="Calibri" panose="020F0502020204030204" pitchFamily="34" charset="0"/>
              </a:rPr>
              <a:t> For God has not destined us for wrath, but for obtaining salvation through our Lord Jesus Christ, </a:t>
            </a:r>
            <a:r>
              <a:rPr lang="en-US" sz="2800" baseline="30000" dirty="0">
                <a:effectLst>
                  <a:outerShdw blurRad="38100" dist="38100" dir="2700000" algn="tl">
                    <a:srgbClr val="000000">
                      <a:alpha val="43137"/>
                    </a:srgbClr>
                  </a:outerShdw>
                </a:effectLst>
                <a:cs typeface="Calibri" panose="020F0502020204030204" pitchFamily="34" charset="0"/>
              </a:rPr>
              <a:t>10</a:t>
            </a:r>
            <a:r>
              <a:rPr lang="en-US" sz="2800" dirty="0">
                <a:effectLst>
                  <a:outerShdw blurRad="38100" dist="38100" dir="2700000" algn="tl">
                    <a:srgbClr val="000000">
                      <a:alpha val="43137"/>
                    </a:srgbClr>
                  </a:outerShdw>
                </a:effectLst>
                <a:cs typeface="Calibri" panose="020F0502020204030204" pitchFamily="34" charset="0"/>
              </a:rPr>
              <a:t> who died for us, so that whether we are awake or asleep, we will live together with Him. </a:t>
            </a:r>
            <a:r>
              <a:rPr lang="en-US" sz="2800" baseline="30000" dirty="0">
                <a:effectLst>
                  <a:outerShdw blurRad="38100" dist="38100" dir="2700000" algn="tl">
                    <a:srgbClr val="000000">
                      <a:alpha val="43137"/>
                    </a:srgbClr>
                  </a:outerShdw>
                </a:effectLst>
                <a:cs typeface="Calibri" panose="020F0502020204030204" pitchFamily="34" charset="0"/>
              </a:rPr>
              <a:t>11</a:t>
            </a:r>
            <a:r>
              <a:rPr lang="en-US" sz="2800" dirty="0">
                <a:effectLst>
                  <a:outerShdw blurRad="38100" dist="38100" dir="2700000" algn="tl">
                    <a:srgbClr val="000000">
                      <a:alpha val="43137"/>
                    </a:srgbClr>
                  </a:outerShdw>
                </a:effectLst>
                <a:cs typeface="Calibri" panose="020F0502020204030204" pitchFamily="34" charset="0"/>
              </a:rPr>
              <a:t> Therefore encourage one another and build up one another, just as you also are doing.”</a:t>
            </a:r>
          </a:p>
        </p:txBody>
      </p:sp>
    </p:spTree>
    <p:extLst>
      <p:ext uri="{BB962C8B-B14F-4D97-AF65-F5344CB8AC3E}">
        <p14:creationId xmlns:p14="http://schemas.microsoft.com/office/powerpoint/2010/main" val="27257216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FFCF8A1-049E-485F-AD65-E512EC4AAB8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0"/>
            <a:ext cx="9144000" cy="6858000"/>
          </a:xfrm>
          <a:prstGeom prst="rect">
            <a:avLst/>
          </a:prstGeom>
        </p:spPr>
      </p:pic>
      <p:sp>
        <p:nvSpPr>
          <p:cNvPr id="39939" name="Rectangle 3"/>
          <p:cNvSpPr>
            <a:spLocks noGrp="1"/>
          </p:cNvSpPr>
          <p:nvPr>
            <p:ph type="body" sz="half" idx="2"/>
          </p:nvPr>
        </p:nvSpPr>
        <p:spPr>
          <a:xfrm>
            <a:off x="0" y="0"/>
            <a:ext cx="9143999" cy="5105400"/>
          </a:xfrm>
        </p:spPr>
        <p:txBody>
          <a:bodyPr/>
          <a:lstStyle/>
          <a:p>
            <a:pPr marL="0" indent="0" algn="ctr">
              <a:spcBef>
                <a:spcPts val="0"/>
              </a:spcBef>
              <a:spcAft>
                <a:spcPts val="1200"/>
              </a:spcAft>
              <a:buNone/>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Thessalonians 5:6-11</a:t>
            </a:r>
          </a:p>
          <a:p>
            <a:pPr marL="0" indent="0" algn="just">
              <a:spcBef>
                <a:spcPts val="0"/>
              </a:spcBef>
              <a:buNone/>
            </a:pPr>
            <a:r>
              <a:rPr lang="en-US" sz="2800" dirty="0">
                <a:effectLst>
                  <a:outerShdw blurRad="38100" dist="38100" dir="2700000" algn="tl">
                    <a:srgbClr val="000000">
                      <a:alpha val="43137"/>
                    </a:srgbClr>
                  </a:outerShdw>
                </a:effectLst>
                <a:cs typeface="Calibri" panose="020F0502020204030204" pitchFamily="34" charset="0"/>
              </a:rPr>
              <a:t>"</a:t>
            </a:r>
            <a:r>
              <a:rPr lang="en-US" sz="2800" baseline="30000" dirty="0">
                <a:effectLst>
                  <a:outerShdw blurRad="38100" dist="38100" dir="2700000" algn="tl">
                    <a:srgbClr val="000000">
                      <a:alpha val="43137"/>
                    </a:srgbClr>
                  </a:outerShdw>
                </a:effectLst>
                <a:cs typeface="Calibri" panose="020F0502020204030204" pitchFamily="34" charset="0"/>
              </a:rPr>
              <a:t>6</a:t>
            </a:r>
            <a:r>
              <a:rPr lang="en-US" sz="2800" dirty="0">
                <a:effectLst>
                  <a:outerShdw blurRad="38100" dist="38100" dir="2700000" algn="tl">
                    <a:srgbClr val="000000">
                      <a:alpha val="43137"/>
                    </a:srgbClr>
                  </a:outerShdw>
                </a:effectLst>
                <a:cs typeface="Calibri" panose="020F0502020204030204" pitchFamily="34" charset="0"/>
              </a:rPr>
              <a:t> </a:t>
            </a:r>
            <a:r>
              <a:rPr lang="en-US" sz="2800" b="1" u="sng" dirty="0">
                <a:solidFill>
                  <a:srgbClr val="FFFFCC"/>
                </a:solidFill>
                <a:effectLst>
                  <a:outerShdw blurRad="38100" dist="38100" dir="2700000" algn="tl">
                    <a:srgbClr val="000000">
                      <a:alpha val="43137"/>
                    </a:srgbClr>
                  </a:outerShdw>
                </a:effectLst>
                <a:cs typeface="Calibri" panose="020F0502020204030204" pitchFamily="34" charset="0"/>
              </a:rPr>
              <a:t>so then let us not sleep as others do, but let us be alert and sober</a:t>
            </a:r>
            <a:r>
              <a:rPr lang="en-US" sz="2800" dirty="0">
                <a:effectLst>
                  <a:outerShdw blurRad="38100" dist="38100" dir="2700000" algn="tl">
                    <a:srgbClr val="000000">
                      <a:alpha val="43137"/>
                    </a:srgbClr>
                  </a:outerShdw>
                </a:effectLst>
                <a:cs typeface="Calibri" panose="020F0502020204030204" pitchFamily="34" charset="0"/>
              </a:rPr>
              <a:t>. </a:t>
            </a:r>
            <a:r>
              <a:rPr lang="en-US" sz="2800" baseline="30000" dirty="0">
                <a:effectLst>
                  <a:outerShdw blurRad="38100" dist="38100" dir="2700000" algn="tl">
                    <a:srgbClr val="000000">
                      <a:alpha val="43137"/>
                    </a:srgbClr>
                  </a:outerShdw>
                </a:effectLst>
                <a:cs typeface="Calibri" panose="020F0502020204030204" pitchFamily="34" charset="0"/>
              </a:rPr>
              <a:t>7</a:t>
            </a:r>
            <a:r>
              <a:rPr lang="en-US" sz="2800" dirty="0">
                <a:effectLst>
                  <a:outerShdw blurRad="38100" dist="38100" dir="2700000" algn="tl">
                    <a:srgbClr val="000000">
                      <a:alpha val="43137"/>
                    </a:srgbClr>
                  </a:outerShdw>
                </a:effectLst>
                <a:cs typeface="Calibri" panose="020F0502020204030204" pitchFamily="34" charset="0"/>
              </a:rPr>
              <a:t> For those who sleep do their sleeping at night, and those who get drunk get drunk at night. </a:t>
            </a:r>
            <a:r>
              <a:rPr lang="en-US" sz="2800" baseline="30000" dirty="0">
                <a:effectLst>
                  <a:outerShdw blurRad="38100" dist="38100" dir="2700000" algn="tl">
                    <a:srgbClr val="000000">
                      <a:alpha val="43137"/>
                    </a:srgbClr>
                  </a:outerShdw>
                </a:effectLst>
                <a:cs typeface="Calibri" panose="020F0502020204030204" pitchFamily="34" charset="0"/>
              </a:rPr>
              <a:t>8</a:t>
            </a:r>
            <a:r>
              <a:rPr lang="en-US" sz="2800" dirty="0">
                <a:effectLst>
                  <a:outerShdw blurRad="38100" dist="38100" dir="2700000" algn="tl">
                    <a:srgbClr val="000000">
                      <a:alpha val="43137"/>
                    </a:srgbClr>
                  </a:outerShdw>
                </a:effectLst>
                <a:cs typeface="Calibri" panose="020F0502020204030204" pitchFamily="34" charset="0"/>
              </a:rPr>
              <a:t> But since we are of the day, let us be sober, having put on the breastplate of faith and love, and as a helmet, the hope of salvation. </a:t>
            </a:r>
            <a:r>
              <a:rPr lang="en-US" sz="2800" baseline="30000" dirty="0">
                <a:effectLst>
                  <a:outerShdw blurRad="38100" dist="38100" dir="2700000" algn="tl">
                    <a:srgbClr val="000000">
                      <a:alpha val="43137"/>
                    </a:srgbClr>
                  </a:outerShdw>
                </a:effectLst>
                <a:cs typeface="Calibri" panose="020F0502020204030204" pitchFamily="34" charset="0"/>
              </a:rPr>
              <a:t>9</a:t>
            </a:r>
            <a:r>
              <a:rPr lang="en-US" sz="2800" dirty="0">
                <a:effectLst>
                  <a:outerShdw blurRad="38100" dist="38100" dir="2700000" algn="tl">
                    <a:srgbClr val="000000">
                      <a:alpha val="43137"/>
                    </a:srgbClr>
                  </a:outerShdw>
                </a:effectLst>
                <a:cs typeface="Calibri" panose="020F0502020204030204" pitchFamily="34" charset="0"/>
              </a:rPr>
              <a:t> For God has not destined us for wrath, but for obtaining salvation through our Lord Jesus Christ, </a:t>
            </a:r>
            <a:r>
              <a:rPr lang="en-US" sz="2800" baseline="30000" dirty="0">
                <a:effectLst>
                  <a:outerShdw blurRad="38100" dist="38100" dir="2700000" algn="tl">
                    <a:srgbClr val="000000">
                      <a:alpha val="43137"/>
                    </a:srgbClr>
                  </a:outerShdw>
                </a:effectLst>
                <a:cs typeface="Calibri" panose="020F0502020204030204" pitchFamily="34" charset="0"/>
              </a:rPr>
              <a:t>10</a:t>
            </a:r>
            <a:r>
              <a:rPr lang="en-US" sz="2800" dirty="0">
                <a:effectLst>
                  <a:outerShdw blurRad="38100" dist="38100" dir="2700000" algn="tl">
                    <a:srgbClr val="000000">
                      <a:alpha val="43137"/>
                    </a:srgbClr>
                  </a:outerShdw>
                </a:effectLst>
                <a:cs typeface="Calibri" panose="020F0502020204030204" pitchFamily="34" charset="0"/>
              </a:rPr>
              <a:t> who died for us, so that whether we are awake or asleep, we will live together with Him. </a:t>
            </a:r>
            <a:r>
              <a:rPr lang="en-US" sz="2800" baseline="30000" dirty="0">
                <a:effectLst>
                  <a:outerShdw blurRad="38100" dist="38100" dir="2700000" algn="tl">
                    <a:srgbClr val="000000">
                      <a:alpha val="43137"/>
                    </a:srgbClr>
                  </a:outerShdw>
                </a:effectLst>
                <a:cs typeface="Calibri" panose="020F0502020204030204" pitchFamily="34" charset="0"/>
              </a:rPr>
              <a:t>11</a:t>
            </a:r>
            <a:r>
              <a:rPr lang="en-US" sz="2800" dirty="0">
                <a:effectLst>
                  <a:outerShdw blurRad="38100" dist="38100" dir="2700000" algn="tl">
                    <a:srgbClr val="000000">
                      <a:alpha val="43137"/>
                    </a:srgbClr>
                  </a:outerShdw>
                </a:effectLst>
                <a:cs typeface="Calibri" panose="020F0502020204030204" pitchFamily="34" charset="0"/>
              </a:rPr>
              <a:t> Therefore encourage one another and build up one another, just as you also are doing.”</a:t>
            </a:r>
          </a:p>
        </p:txBody>
      </p:sp>
    </p:spTree>
    <p:extLst>
      <p:ext uri="{BB962C8B-B14F-4D97-AF65-F5344CB8AC3E}">
        <p14:creationId xmlns:p14="http://schemas.microsoft.com/office/powerpoint/2010/main" val="26261074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EAC7C16-7D42-4027-9EA6-0E33E3D00D2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0"/>
            <a:ext cx="9144000" cy="6858000"/>
          </a:xfrm>
          <a:prstGeom prst="rect">
            <a:avLst/>
          </a:prstGeom>
        </p:spPr>
      </p:pic>
      <p:sp>
        <p:nvSpPr>
          <p:cNvPr id="39939" name="Rectangle 3"/>
          <p:cNvSpPr>
            <a:spLocks noGrp="1"/>
          </p:cNvSpPr>
          <p:nvPr>
            <p:ph type="body" sz="half" idx="2"/>
          </p:nvPr>
        </p:nvSpPr>
        <p:spPr>
          <a:xfrm>
            <a:off x="0" y="0"/>
            <a:ext cx="9143999" cy="5105400"/>
          </a:xfrm>
        </p:spPr>
        <p:txBody>
          <a:bodyPr/>
          <a:lstStyle/>
          <a:p>
            <a:pPr marL="0" indent="0" algn="ctr">
              <a:spcBef>
                <a:spcPts val="0"/>
              </a:spcBef>
              <a:spcAft>
                <a:spcPts val="1200"/>
              </a:spcAft>
              <a:buNone/>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Thessalonians 5:6-11</a:t>
            </a:r>
          </a:p>
          <a:p>
            <a:pPr marL="0" indent="0" algn="just">
              <a:spcBef>
                <a:spcPts val="0"/>
              </a:spcBef>
              <a:buNone/>
            </a:pPr>
            <a:r>
              <a:rPr lang="en-US" sz="2800" dirty="0">
                <a:effectLst>
                  <a:outerShdw blurRad="38100" dist="38100" dir="2700000" algn="tl">
                    <a:srgbClr val="000000">
                      <a:alpha val="43137"/>
                    </a:srgbClr>
                  </a:outerShdw>
                </a:effectLst>
                <a:cs typeface="Calibri" panose="020F0502020204030204" pitchFamily="34" charset="0"/>
              </a:rPr>
              <a:t>"</a:t>
            </a:r>
            <a:r>
              <a:rPr lang="en-US" sz="2800" baseline="30000" dirty="0">
                <a:effectLst>
                  <a:outerShdw blurRad="38100" dist="38100" dir="2700000" algn="tl">
                    <a:srgbClr val="000000">
                      <a:alpha val="43137"/>
                    </a:srgbClr>
                  </a:outerShdw>
                </a:effectLst>
                <a:cs typeface="Calibri" panose="020F0502020204030204" pitchFamily="34" charset="0"/>
              </a:rPr>
              <a:t>6</a:t>
            </a:r>
            <a:r>
              <a:rPr lang="en-US" sz="2800" dirty="0">
                <a:effectLst>
                  <a:outerShdw blurRad="38100" dist="38100" dir="2700000" algn="tl">
                    <a:srgbClr val="000000">
                      <a:alpha val="43137"/>
                    </a:srgbClr>
                  </a:outerShdw>
                </a:effectLst>
                <a:cs typeface="Calibri" panose="020F0502020204030204" pitchFamily="34" charset="0"/>
              </a:rPr>
              <a:t> so then let us not sleep as others do, but let us be alert and sober. </a:t>
            </a:r>
            <a:r>
              <a:rPr lang="en-US" sz="2800" baseline="30000" dirty="0">
                <a:effectLst>
                  <a:outerShdw blurRad="38100" dist="38100" dir="2700000" algn="tl">
                    <a:srgbClr val="000000">
                      <a:alpha val="43137"/>
                    </a:srgbClr>
                  </a:outerShdw>
                </a:effectLst>
                <a:cs typeface="Calibri" panose="020F0502020204030204" pitchFamily="34" charset="0"/>
              </a:rPr>
              <a:t>7</a:t>
            </a:r>
            <a:r>
              <a:rPr lang="en-US" sz="2800" dirty="0">
                <a:effectLst>
                  <a:outerShdw blurRad="38100" dist="38100" dir="2700000" algn="tl">
                    <a:srgbClr val="000000">
                      <a:alpha val="43137"/>
                    </a:srgbClr>
                  </a:outerShdw>
                </a:effectLst>
                <a:cs typeface="Calibri" panose="020F0502020204030204" pitchFamily="34" charset="0"/>
              </a:rPr>
              <a:t> </a:t>
            </a:r>
            <a:r>
              <a:rPr lang="en-US" sz="2800" b="1" u="sng" dirty="0">
                <a:solidFill>
                  <a:srgbClr val="FFFFCC"/>
                </a:solidFill>
                <a:effectLst>
                  <a:outerShdw blurRad="38100" dist="38100" dir="2700000" algn="tl">
                    <a:srgbClr val="000000">
                      <a:alpha val="43137"/>
                    </a:srgbClr>
                  </a:outerShdw>
                </a:effectLst>
                <a:cs typeface="Calibri" panose="020F0502020204030204" pitchFamily="34" charset="0"/>
              </a:rPr>
              <a:t>For those who sleep do their sleeping at night, and those who get drunk get drunk at night</a:t>
            </a:r>
            <a:r>
              <a:rPr lang="en-US" sz="2800" dirty="0">
                <a:effectLst>
                  <a:outerShdw blurRad="38100" dist="38100" dir="2700000" algn="tl">
                    <a:srgbClr val="000000">
                      <a:alpha val="43137"/>
                    </a:srgbClr>
                  </a:outerShdw>
                </a:effectLst>
                <a:cs typeface="Calibri" panose="020F0502020204030204" pitchFamily="34" charset="0"/>
              </a:rPr>
              <a:t>. </a:t>
            </a:r>
            <a:r>
              <a:rPr lang="en-US" sz="2800" baseline="30000" dirty="0">
                <a:effectLst>
                  <a:outerShdw blurRad="38100" dist="38100" dir="2700000" algn="tl">
                    <a:srgbClr val="000000">
                      <a:alpha val="43137"/>
                    </a:srgbClr>
                  </a:outerShdw>
                </a:effectLst>
                <a:cs typeface="Calibri" panose="020F0502020204030204" pitchFamily="34" charset="0"/>
              </a:rPr>
              <a:t>8</a:t>
            </a:r>
            <a:r>
              <a:rPr lang="en-US" sz="2800" dirty="0">
                <a:effectLst>
                  <a:outerShdw blurRad="38100" dist="38100" dir="2700000" algn="tl">
                    <a:srgbClr val="000000">
                      <a:alpha val="43137"/>
                    </a:srgbClr>
                  </a:outerShdw>
                </a:effectLst>
                <a:cs typeface="Calibri" panose="020F0502020204030204" pitchFamily="34" charset="0"/>
              </a:rPr>
              <a:t> But since we are of the day, let us be sober, having put on the breastplate of faith and love, and as a helmet, the hope of salvation. </a:t>
            </a:r>
            <a:r>
              <a:rPr lang="en-US" sz="2800" baseline="30000" dirty="0">
                <a:effectLst>
                  <a:outerShdw blurRad="38100" dist="38100" dir="2700000" algn="tl">
                    <a:srgbClr val="000000">
                      <a:alpha val="43137"/>
                    </a:srgbClr>
                  </a:outerShdw>
                </a:effectLst>
                <a:cs typeface="Calibri" panose="020F0502020204030204" pitchFamily="34" charset="0"/>
              </a:rPr>
              <a:t>9</a:t>
            </a:r>
            <a:r>
              <a:rPr lang="en-US" sz="2800" dirty="0">
                <a:effectLst>
                  <a:outerShdw blurRad="38100" dist="38100" dir="2700000" algn="tl">
                    <a:srgbClr val="000000">
                      <a:alpha val="43137"/>
                    </a:srgbClr>
                  </a:outerShdw>
                </a:effectLst>
                <a:cs typeface="Calibri" panose="020F0502020204030204" pitchFamily="34" charset="0"/>
              </a:rPr>
              <a:t> For God has not destined us for wrath, but for obtaining salvation through our Lord Jesus Christ, </a:t>
            </a:r>
            <a:r>
              <a:rPr lang="en-US" sz="2800" baseline="30000" dirty="0">
                <a:effectLst>
                  <a:outerShdw blurRad="38100" dist="38100" dir="2700000" algn="tl">
                    <a:srgbClr val="000000">
                      <a:alpha val="43137"/>
                    </a:srgbClr>
                  </a:outerShdw>
                </a:effectLst>
                <a:cs typeface="Calibri" panose="020F0502020204030204" pitchFamily="34" charset="0"/>
              </a:rPr>
              <a:t>10</a:t>
            </a:r>
            <a:r>
              <a:rPr lang="en-US" sz="2800" dirty="0">
                <a:effectLst>
                  <a:outerShdw blurRad="38100" dist="38100" dir="2700000" algn="tl">
                    <a:srgbClr val="000000">
                      <a:alpha val="43137"/>
                    </a:srgbClr>
                  </a:outerShdw>
                </a:effectLst>
                <a:cs typeface="Calibri" panose="020F0502020204030204" pitchFamily="34" charset="0"/>
              </a:rPr>
              <a:t> who died for us, so that whether we are awake or asleep, we will live together with Him. </a:t>
            </a:r>
            <a:r>
              <a:rPr lang="en-US" sz="2800" baseline="30000" dirty="0">
                <a:effectLst>
                  <a:outerShdw blurRad="38100" dist="38100" dir="2700000" algn="tl">
                    <a:srgbClr val="000000">
                      <a:alpha val="43137"/>
                    </a:srgbClr>
                  </a:outerShdw>
                </a:effectLst>
                <a:cs typeface="Calibri" panose="020F0502020204030204" pitchFamily="34" charset="0"/>
              </a:rPr>
              <a:t>11</a:t>
            </a:r>
            <a:r>
              <a:rPr lang="en-US" sz="2800" dirty="0">
                <a:effectLst>
                  <a:outerShdw blurRad="38100" dist="38100" dir="2700000" algn="tl">
                    <a:srgbClr val="000000">
                      <a:alpha val="43137"/>
                    </a:srgbClr>
                  </a:outerShdw>
                </a:effectLst>
                <a:cs typeface="Calibri" panose="020F0502020204030204" pitchFamily="34" charset="0"/>
              </a:rPr>
              <a:t> Therefore encourage one another and build up one another, just as you also are doing.”</a:t>
            </a:r>
          </a:p>
        </p:txBody>
      </p:sp>
    </p:spTree>
    <p:extLst>
      <p:ext uri="{BB962C8B-B14F-4D97-AF65-F5344CB8AC3E}">
        <p14:creationId xmlns:p14="http://schemas.microsoft.com/office/powerpoint/2010/main" val="37398725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6D7B2F5-9C98-466E-8435-3231542A413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9939" name="Rectangle 3"/>
          <p:cNvSpPr>
            <a:spLocks noGrp="1"/>
          </p:cNvSpPr>
          <p:nvPr>
            <p:ph type="body" sz="half" idx="2"/>
          </p:nvPr>
        </p:nvSpPr>
        <p:spPr>
          <a:xfrm>
            <a:off x="0" y="0"/>
            <a:ext cx="9143999" cy="5105400"/>
          </a:xfrm>
        </p:spPr>
        <p:txBody>
          <a:bodyPr/>
          <a:lstStyle/>
          <a:p>
            <a:pPr marL="0" indent="0" algn="ctr">
              <a:spcBef>
                <a:spcPts val="0"/>
              </a:spcBef>
              <a:spcAft>
                <a:spcPts val="1200"/>
              </a:spcAft>
              <a:buNone/>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Thessalonians 5:6-11</a:t>
            </a:r>
          </a:p>
          <a:p>
            <a:pPr marL="0" indent="0" algn="just">
              <a:spcBef>
                <a:spcPts val="0"/>
              </a:spcBef>
              <a:buNone/>
            </a:pPr>
            <a:r>
              <a:rPr lang="en-US" sz="2800" dirty="0">
                <a:effectLst>
                  <a:outerShdw blurRad="38100" dist="38100" dir="2700000" algn="tl">
                    <a:srgbClr val="000000">
                      <a:alpha val="43137"/>
                    </a:srgbClr>
                  </a:outerShdw>
                </a:effectLst>
                <a:cs typeface="Calibri" panose="020F0502020204030204" pitchFamily="34" charset="0"/>
              </a:rPr>
              <a:t>"</a:t>
            </a:r>
            <a:r>
              <a:rPr lang="en-US" sz="2800" baseline="30000" dirty="0">
                <a:effectLst>
                  <a:outerShdw blurRad="38100" dist="38100" dir="2700000" algn="tl">
                    <a:srgbClr val="000000">
                      <a:alpha val="43137"/>
                    </a:srgbClr>
                  </a:outerShdw>
                </a:effectLst>
                <a:cs typeface="Calibri" panose="020F0502020204030204" pitchFamily="34" charset="0"/>
              </a:rPr>
              <a:t>6</a:t>
            </a:r>
            <a:r>
              <a:rPr lang="en-US" sz="2800" dirty="0">
                <a:effectLst>
                  <a:outerShdw blurRad="38100" dist="38100" dir="2700000" algn="tl">
                    <a:srgbClr val="000000">
                      <a:alpha val="43137"/>
                    </a:srgbClr>
                  </a:outerShdw>
                </a:effectLst>
                <a:cs typeface="Calibri" panose="020F0502020204030204" pitchFamily="34" charset="0"/>
              </a:rPr>
              <a:t> so then let us not sleep as others do, but let us be alert and sober. </a:t>
            </a:r>
            <a:r>
              <a:rPr lang="en-US" sz="2800" baseline="30000" dirty="0">
                <a:effectLst>
                  <a:outerShdw blurRad="38100" dist="38100" dir="2700000" algn="tl">
                    <a:srgbClr val="000000">
                      <a:alpha val="43137"/>
                    </a:srgbClr>
                  </a:outerShdw>
                </a:effectLst>
                <a:cs typeface="Calibri" panose="020F0502020204030204" pitchFamily="34" charset="0"/>
              </a:rPr>
              <a:t>7</a:t>
            </a:r>
            <a:r>
              <a:rPr lang="en-US" sz="2800" dirty="0">
                <a:effectLst>
                  <a:outerShdw blurRad="38100" dist="38100" dir="2700000" algn="tl">
                    <a:srgbClr val="000000">
                      <a:alpha val="43137"/>
                    </a:srgbClr>
                  </a:outerShdw>
                </a:effectLst>
                <a:cs typeface="Calibri" panose="020F0502020204030204" pitchFamily="34" charset="0"/>
              </a:rPr>
              <a:t> For those who sleep do their sleeping at night, and those who get drunk get drunk at night. </a:t>
            </a:r>
            <a:r>
              <a:rPr lang="en-US" sz="2800" baseline="30000" dirty="0">
                <a:effectLst>
                  <a:outerShdw blurRad="38100" dist="38100" dir="2700000" algn="tl">
                    <a:srgbClr val="000000">
                      <a:alpha val="43137"/>
                    </a:srgbClr>
                  </a:outerShdw>
                </a:effectLst>
                <a:cs typeface="Calibri" panose="020F0502020204030204" pitchFamily="34" charset="0"/>
              </a:rPr>
              <a:t>8</a:t>
            </a:r>
            <a:r>
              <a:rPr lang="en-US" sz="2800" dirty="0">
                <a:effectLst>
                  <a:outerShdw blurRad="38100" dist="38100" dir="2700000" algn="tl">
                    <a:srgbClr val="000000">
                      <a:alpha val="43137"/>
                    </a:srgbClr>
                  </a:outerShdw>
                </a:effectLst>
                <a:cs typeface="Calibri" panose="020F0502020204030204" pitchFamily="34" charset="0"/>
              </a:rPr>
              <a:t> </a:t>
            </a:r>
            <a:r>
              <a:rPr lang="en-US" sz="2800" b="1" u="sng" dirty="0">
                <a:solidFill>
                  <a:srgbClr val="FFFFCC"/>
                </a:solidFill>
                <a:effectLst>
                  <a:outerShdw blurRad="38100" dist="38100" dir="2700000" algn="tl">
                    <a:srgbClr val="000000">
                      <a:alpha val="43137"/>
                    </a:srgbClr>
                  </a:outerShdw>
                </a:effectLst>
                <a:cs typeface="Calibri" panose="020F0502020204030204" pitchFamily="34" charset="0"/>
              </a:rPr>
              <a:t>But since we are of the day, let us be sober, having put on the breastplate of faith and love, and as a helmet, the hope of salvation</a:t>
            </a:r>
            <a:r>
              <a:rPr lang="en-US" sz="2800" dirty="0">
                <a:effectLst>
                  <a:outerShdw blurRad="38100" dist="38100" dir="2700000" algn="tl">
                    <a:srgbClr val="000000">
                      <a:alpha val="43137"/>
                    </a:srgbClr>
                  </a:outerShdw>
                </a:effectLst>
                <a:cs typeface="Calibri" panose="020F0502020204030204" pitchFamily="34" charset="0"/>
              </a:rPr>
              <a:t>. </a:t>
            </a:r>
            <a:r>
              <a:rPr lang="en-US" sz="2800" baseline="30000" dirty="0">
                <a:effectLst>
                  <a:outerShdw blurRad="38100" dist="38100" dir="2700000" algn="tl">
                    <a:srgbClr val="000000">
                      <a:alpha val="43137"/>
                    </a:srgbClr>
                  </a:outerShdw>
                </a:effectLst>
                <a:cs typeface="Calibri" panose="020F0502020204030204" pitchFamily="34" charset="0"/>
              </a:rPr>
              <a:t>9</a:t>
            </a:r>
            <a:r>
              <a:rPr lang="en-US" sz="2800" dirty="0">
                <a:effectLst>
                  <a:outerShdw blurRad="38100" dist="38100" dir="2700000" algn="tl">
                    <a:srgbClr val="000000">
                      <a:alpha val="43137"/>
                    </a:srgbClr>
                  </a:outerShdw>
                </a:effectLst>
                <a:cs typeface="Calibri" panose="020F0502020204030204" pitchFamily="34" charset="0"/>
              </a:rPr>
              <a:t> For God has not destined us for wrath, but for obtaining salvation through our Lord Jesus Christ, </a:t>
            </a:r>
            <a:r>
              <a:rPr lang="en-US" sz="2800" baseline="30000" dirty="0">
                <a:effectLst>
                  <a:outerShdw blurRad="38100" dist="38100" dir="2700000" algn="tl">
                    <a:srgbClr val="000000">
                      <a:alpha val="43137"/>
                    </a:srgbClr>
                  </a:outerShdw>
                </a:effectLst>
                <a:cs typeface="Calibri" panose="020F0502020204030204" pitchFamily="34" charset="0"/>
              </a:rPr>
              <a:t>10</a:t>
            </a:r>
            <a:r>
              <a:rPr lang="en-US" sz="2800" dirty="0">
                <a:effectLst>
                  <a:outerShdw blurRad="38100" dist="38100" dir="2700000" algn="tl">
                    <a:srgbClr val="000000">
                      <a:alpha val="43137"/>
                    </a:srgbClr>
                  </a:outerShdw>
                </a:effectLst>
                <a:cs typeface="Calibri" panose="020F0502020204030204" pitchFamily="34" charset="0"/>
              </a:rPr>
              <a:t> who died for us, so that whether we are awake or asleep, we will live together with Him. </a:t>
            </a:r>
            <a:r>
              <a:rPr lang="en-US" sz="2800" baseline="30000" dirty="0">
                <a:effectLst>
                  <a:outerShdw blurRad="38100" dist="38100" dir="2700000" algn="tl">
                    <a:srgbClr val="000000">
                      <a:alpha val="43137"/>
                    </a:srgbClr>
                  </a:outerShdw>
                </a:effectLst>
                <a:cs typeface="Calibri" panose="020F0502020204030204" pitchFamily="34" charset="0"/>
              </a:rPr>
              <a:t>11</a:t>
            </a:r>
            <a:r>
              <a:rPr lang="en-US" sz="2800" dirty="0">
                <a:effectLst>
                  <a:outerShdw blurRad="38100" dist="38100" dir="2700000" algn="tl">
                    <a:srgbClr val="000000">
                      <a:alpha val="43137"/>
                    </a:srgbClr>
                  </a:outerShdw>
                </a:effectLst>
                <a:cs typeface="Calibri" panose="020F0502020204030204" pitchFamily="34" charset="0"/>
              </a:rPr>
              <a:t> Therefore encourage one another and build up one another, just as you also are doing.”</a:t>
            </a:r>
          </a:p>
        </p:txBody>
      </p:sp>
    </p:spTree>
    <p:extLst>
      <p:ext uri="{BB962C8B-B14F-4D97-AF65-F5344CB8AC3E}">
        <p14:creationId xmlns:p14="http://schemas.microsoft.com/office/powerpoint/2010/main" val="29174340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F8CDE23-A932-45C3-8F58-B23D3A3E940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0"/>
            <a:ext cx="9144000" cy="6858000"/>
          </a:xfrm>
          <a:prstGeom prst="rect">
            <a:avLst/>
          </a:prstGeom>
        </p:spPr>
      </p:pic>
      <p:sp>
        <p:nvSpPr>
          <p:cNvPr id="39939" name="Rectangle 3"/>
          <p:cNvSpPr>
            <a:spLocks noGrp="1"/>
          </p:cNvSpPr>
          <p:nvPr>
            <p:ph type="body" sz="half" idx="2"/>
          </p:nvPr>
        </p:nvSpPr>
        <p:spPr>
          <a:xfrm>
            <a:off x="0" y="0"/>
            <a:ext cx="9143999" cy="5105400"/>
          </a:xfrm>
        </p:spPr>
        <p:txBody>
          <a:bodyPr/>
          <a:lstStyle/>
          <a:p>
            <a:pPr marL="0" indent="0" algn="ctr">
              <a:spcBef>
                <a:spcPts val="0"/>
              </a:spcBef>
              <a:spcAft>
                <a:spcPts val="1200"/>
              </a:spcAft>
              <a:buNone/>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Thessalonians 5:6-11</a:t>
            </a:r>
          </a:p>
          <a:p>
            <a:pPr marL="0" indent="0" algn="just">
              <a:spcBef>
                <a:spcPts val="0"/>
              </a:spcBef>
              <a:buNone/>
            </a:pPr>
            <a:r>
              <a:rPr lang="en-US" sz="2800" dirty="0">
                <a:effectLst>
                  <a:outerShdw blurRad="38100" dist="38100" dir="2700000" algn="tl">
                    <a:srgbClr val="000000">
                      <a:alpha val="43137"/>
                    </a:srgbClr>
                  </a:outerShdw>
                </a:effectLst>
                <a:cs typeface="Calibri" panose="020F0502020204030204" pitchFamily="34" charset="0"/>
              </a:rPr>
              <a:t>"</a:t>
            </a:r>
            <a:r>
              <a:rPr lang="en-US" sz="2800" baseline="30000" dirty="0">
                <a:effectLst>
                  <a:outerShdw blurRad="38100" dist="38100" dir="2700000" algn="tl">
                    <a:srgbClr val="000000">
                      <a:alpha val="43137"/>
                    </a:srgbClr>
                  </a:outerShdw>
                </a:effectLst>
                <a:cs typeface="Calibri" panose="020F0502020204030204" pitchFamily="34" charset="0"/>
              </a:rPr>
              <a:t>6</a:t>
            </a:r>
            <a:r>
              <a:rPr lang="en-US" sz="2800" dirty="0">
                <a:effectLst>
                  <a:outerShdw blurRad="38100" dist="38100" dir="2700000" algn="tl">
                    <a:srgbClr val="000000">
                      <a:alpha val="43137"/>
                    </a:srgbClr>
                  </a:outerShdw>
                </a:effectLst>
                <a:cs typeface="Calibri" panose="020F0502020204030204" pitchFamily="34" charset="0"/>
              </a:rPr>
              <a:t> so then let us not sleep as others do, but let us be alert and sober. </a:t>
            </a:r>
            <a:r>
              <a:rPr lang="en-US" sz="2800" baseline="30000" dirty="0">
                <a:effectLst>
                  <a:outerShdw blurRad="38100" dist="38100" dir="2700000" algn="tl">
                    <a:srgbClr val="000000">
                      <a:alpha val="43137"/>
                    </a:srgbClr>
                  </a:outerShdw>
                </a:effectLst>
                <a:cs typeface="Calibri" panose="020F0502020204030204" pitchFamily="34" charset="0"/>
              </a:rPr>
              <a:t>7</a:t>
            </a:r>
            <a:r>
              <a:rPr lang="en-US" sz="2800" dirty="0">
                <a:effectLst>
                  <a:outerShdw blurRad="38100" dist="38100" dir="2700000" algn="tl">
                    <a:srgbClr val="000000">
                      <a:alpha val="43137"/>
                    </a:srgbClr>
                  </a:outerShdw>
                </a:effectLst>
                <a:cs typeface="Calibri" panose="020F0502020204030204" pitchFamily="34" charset="0"/>
              </a:rPr>
              <a:t> For those who sleep do their sleeping at night, and those who get drunk get drunk at night. </a:t>
            </a:r>
            <a:r>
              <a:rPr lang="en-US" sz="2800" baseline="30000" dirty="0">
                <a:effectLst>
                  <a:outerShdw blurRad="38100" dist="38100" dir="2700000" algn="tl">
                    <a:srgbClr val="000000">
                      <a:alpha val="43137"/>
                    </a:srgbClr>
                  </a:outerShdw>
                </a:effectLst>
                <a:cs typeface="Calibri" panose="020F0502020204030204" pitchFamily="34" charset="0"/>
              </a:rPr>
              <a:t>8</a:t>
            </a:r>
            <a:r>
              <a:rPr lang="en-US" sz="2800" dirty="0">
                <a:effectLst>
                  <a:outerShdw blurRad="38100" dist="38100" dir="2700000" algn="tl">
                    <a:srgbClr val="000000">
                      <a:alpha val="43137"/>
                    </a:srgbClr>
                  </a:outerShdw>
                </a:effectLst>
                <a:cs typeface="Calibri" panose="020F0502020204030204" pitchFamily="34" charset="0"/>
              </a:rPr>
              <a:t> But since we are of the day, let us be sober, having put on the breastplate of faith and love, and as a helmet, the hope of salvation. </a:t>
            </a:r>
            <a:r>
              <a:rPr lang="en-US" sz="2800" baseline="30000" dirty="0">
                <a:effectLst>
                  <a:outerShdw blurRad="38100" dist="38100" dir="2700000" algn="tl">
                    <a:srgbClr val="000000">
                      <a:alpha val="43137"/>
                    </a:srgbClr>
                  </a:outerShdw>
                </a:effectLst>
                <a:cs typeface="Calibri" panose="020F0502020204030204" pitchFamily="34" charset="0"/>
              </a:rPr>
              <a:t>9</a:t>
            </a:r>
            <a:r>
              <a:rPr lang="en-US" sz="2800" dirty="0">
                <a:effectLst>
                  <a:outerShdw blurRad="38100" dist="38100" dir="2700000" algn="tl">
                    <a:srgbClr val="000000">
                      <a:alpha val="43137"/>
                    </a:srgbClr>
                  </a:outerShdw>
                </a:effectLst>
                <a:cs typeface="Calibri" panose="020F0502020204030204" pitchFamily="34" charset="0"/>
              </a:rPr>
              <a:t> </a:t>
            </a:r>
            <a:r>
              <a:rPr lang="en-US" sz="2800" b="1" u="sng" dirty="0">
                <a:solidFill>
                  <a:srgbClr val="FFFFCC"/>
                </a:solidFill>
                <a:effectLst>
                  <a:outerShdw blurRad="38100" dist="38100" dir="2700000" algn="tl">
                    <a:srgbClr val="000000">
                      <a:alpha val="43137"/>
                    </a:srgbClr>
                  </a:outerShdw>
                </a:effectLst>
                <a:cs typeface="Calibri" panose="020F0502020204030204" pitchFamily="34" charset="0"/>
              </a:rPr>
              <a:t>For God has not destined us for wrath, but for obtaining salvation through our Lord Jesus Christ</a:t>
            </a:r>
            <a:r>
              <a:rPr lang="en-US" sz="2800" dirty="0">
                <a:effectLst>
                  <a:outerShdw blurRad="38100" dist="38100" dir="2700000" algn="tl">
                    <a:srgbClr val="000000">
                      <a:alpha val="43137"/>
                    </a:srgbClr>
                  </a:outerShdw>
                </a:effectLst>
                <a:cs typeface="Calibri" panose="020F0502020204030204" pitchFamily="34" charset="0"/>
              </a:rPr>
              <a:t>, </a:t>
            </a:r>
            <a:r>
              <a:rPr lang="en-US" sz="2800" baseline="30000" dirty="0">
                <a:effectLst>
                  <a:outerShdw blurRad="38100" dist="38100" dir="2700000" algn="tl">
                    <a:srgbClr val="000000">
                      <a:alpha val="43137"/>
                    </a:srgbClr>
                  </a:outerShdw>
                </a:effectLst>
                <a:cs typeface="Calibri" panose="020F0502020204030204" pitchFamily="34" charset="0"/>
              </a:rPr>
              <a:t>10</a:t>
            </a:r>
            <a:r>
              <a:rPr lang="en-US" sz="2800" dirty="0">
                <a:effectLst>
                  <a:outerShdw blurRad="38100" dist="38100" dir="2700000" algn="tl">
                    <a:srgbClr val="000000">
                      <a:alpha val="43137"/>
                    </a:srgbClr>
                  </a:outerShdw>
                </a:effectLst>
                <a:cs typeface="Calibri" panose="020F0502020204030204" pitchFamily="34" charset="0"/>
              </a:rPr>
              <a:t> who died for us, so that whether we are awake or asleep, we will live together with Him. </a:t>
            </a:r>
            <a:r>
              <a:rPr lang="en-US" sz="2800" baseline="30000" dirty="0">
                <a:effectLst>
                  <a:outerShdw blurRad="38100" dist="38100" dir="2700000" algn="tl">
                    <a:srgbClr val="000000">
                      <a:alpha val="43137"/>
                    </a:srgbClr>
                  </a:outerShdw>
                </a:effectLst>
                <a:cs typeface="Calibri" panose="020F0502020204030204" pitchFamily="34" charset="0"/>
              </a:rPr>
              <a:t>11</a:t>
            </a:r>
            <a:r>
              <a:rPr lang="en-US" sz="2800" dirty="0">
                <a:effectLst>
                  <a:outerShdw blurRad="38100" dist="38100" dir="2700000" algn="tl">
                    <a:srgbClr val="000000">
                      <a:alpha val="43137"/>
                    </a:srgbClr>
                  </a:outerShdw>
                </a:effectLst>
                <a:cs typeface="Calibri" panose="020F0502020204030204" pitchFamily="34" charset="0"/>
              </a:rPr>
              <a:t> Therefore encourage one another and build up one another, just as you also are doing.”</a:t>
            </a:r>
          </a:p>
        </p:txBody>
      </p:sp>
    </p:spTree>
    <p:extLst>
      <p:ext uri="{BB962C8B-B14F-4D97-AF65-F5344CB8AC3E}">
        <p14:creationId xmlns:p14="http://schemas.microsoft.com/office/powerpoint/2010/main" val="32391568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685800" y="228600"/>
            <a:ext cx="7772400" cy="1143000"/>
          </a:xfrm>
        </p:spPr>
        <p:txBody>
          <a:bodyPr/>
          <a:lstStyle/>
          <a:p>
            <a:pPr algn="ctr" eaLnBrk="1" hangingPunct="1"/>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a:t>
            </a:r>
            <a:r>
              <a:rPr lang="en-US" alt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st</a:t>
            </a:r>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Six Seals (Revelation 6)</a:t>
            </a:r>
          </a:p>
        </p:txBody>
      </p:sp>
      <p:sp>
        <p:nvSpPr>
          <p:cNvPr id="77827" name="Content Placeholder 2"/>
          <p:cNvSpPr>
            <a:spLocks noGrp="1"/>
          </p:cNvSpPr>
          <p:nvPr>
            <p:ph idx="1"/>
          </p:nvPr>
        </p:nvSpPr>
        <p:spPr>
          <a:xfrm>
            <a:off x="457200" y="1600202"/>
            <a:ext cx="7429500" cy="4906963"/>
          </a:xfrm>
        </p:spPr>
        <p:txBody>
          <a:bodyPr/>
          <a:lstStyle/>
          <a:p>
            <a:pPr marL="0" indent="0" eaLnBrk="1" hangingPunct="1">
              <a:spcBef>
                <a:spcPts val="0"/>
              </a:spcBef>
              <a:spcAft>
                <a:spcPts val="2400"/>
              </a:spcAft>
              <a:buSzPct val="100000"/>
              <a:buNone/>
              <a:defRPr/>
            </a:pPr>
            <a:r>
              <a:rPr lang="en-US"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SEAL </a:t>
            </a:r>
            <a:r>
              <a:rPr lang="en-US" b="1" dirty="0">
                <a:solidFill>
                  <a:srgbClr val="FFFFCC"/>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a:t>
            </a:r>
            <a:r>
              <a:rPr lang="en-US"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 </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6:1-2 – Advent of antichrist</a:t>
            </a:r>
          </a:p>
          <a:p>
            <a:pPr marL="0" indent="0" eaLnBrk="1" hangingPunct="1">
              <a:spcBef>
                <a:spcPts val="0"/>
              </a:spcBef>
              <a:spcAft>
                <a:spcPts val="2400"/>
              </a:spcAft>
              <a:buSzPct val="100000"/>
              <a:buNone/>
              <a:defRPr/>
            </a:pPr>
            <a:r>
              <a:rPr lang="en-US"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SEAL</a:t>
            </a:r>
            <a:r>
              <a:rPr lang="en-US"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 </a:t>
            </a:r>
            <a:r>
              <a:rPr lang="en-US" b="1" dirty="0">
                <a:solidFill>
                  <a:srgbClr val="FFFFCC"/>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2</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 6:3-4 – War</a:t>
            </a:r>
          </a:p>
          <a:p>
            <a:pPr marL="0" indent="0" eaLnBrk="1" hangingPunct="1">
              <a:spcBef>
                <a:spcPts val="0"/>
              </a:spcBef>
              <a:spcAft>
                <a:spcPts val="2400"/>
              </a:spcAft>
              <a:buSzPct val="100000"/>
              <a:buNone/>
              <a:defRPr/>
            </a:pPr>
            <a:r>
              <a:rPr lang="en-US"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SEAL</a:t>
            </a:r>
            <a:r>
              <a:rPr lang="en-US"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 </a:t>
            </a:r>
            <a:r>
              <a:rPr lang="en-US" b="1" dirty="0">
                <a:solidFill>
                  <a:srgbClr val="FFFFCC"/>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3</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 6:5-6 – Famine</a:t>
            </a:r>
          </a:p>
          <a:p>
            <a:pPr marL="0" indent="0" eaLnBrk="1" hangingPunct="1">
              <a:spcBef>
                <a:spcPts val="0"/>
              </a:spcBef>
              <a:spcAft>
                <a:spcPts val="2400"/>
              </a:spcAft>
              <a:buSzPct val="100000"/>
              <a:buNone/>
              <a:defRPr/>
            </a:pPr>
            <a:r>
              <a:rPr lang="en-US"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SEAL</a:t>
            </a:r>
            <a:r>
              <a:rPr lang="en-US"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 </a:t>
            </a:r>
            <a:r>
              <a:rPr lang="en-US" b="1" dirty="0">
                <a:solidFill>
                  <a:srgbClr val="FFFFCC"/>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4</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 6:7-8 – Death</a:t>
            </a:r>
          </a:p>
          <a:p>
            <a:pPr marL="0" indent="0" eaLnBrk="1" hangingPunct="1">
              <a:spcBef>
                <a:spcPts val="0"/>
              </a:spcBef>
              <a:spcAft>
                <a:spcPts val="2400"/>
              </a:spcAft>
              <a:buSzPct val="100000"/>
              <a:buNone/>
              <a:defRPr/>
            </a:pPr>
            <a:r>
              <a:rPr lang="en-US"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SEAL</a:t>
            </a:r>
            <a:r>
              <a:rPr lang="en-US"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 </a:t>
            </a:r>
            <a:r>
              <a:rPr lang="en-US" b="1" dirty="0">
                <a:solidFill>
                  <a:srgbClr val="FFFFCC"/>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5</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 6:9-11 – Martyrdoms</a:t>
            </a:r>
          </a:p>
          <a:p>
            <a:pPr marL="0" indent="0" eaLnBrk="1" hangingPunct="1">
              <a:spcBef>
                <a:spcPts val="0"/>
              </a:spcBef>
              <a:spcAft>
                <a:spcPts val="2400"/>
              </a:spcAft>
              <a:buSzPct val="100000"/>
              <a:buNone/>
              <a:defRPr/>
            </a:pPr>
            <a:r>
              <a:rPr lang="en-US"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SEAL</a:t>
            </a:r>
            <a:r>
              <a:rPr lang="en-US"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 </a:t>
            </a:r>
            <a:r>
              <a:rPr lang="en-US" b="1" dirty="0">
                <a:solidFill>
                  <a:srgbClr val="FFFFCC"/>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6</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 6:12-17 – Cosmic disturbances</a:t>
            </a:r>
          </a:p>
        </p:txBody>
      </p:sp>
      <p:pic>
        <p:nvPicPr>
          <p:cNvPr id="4" name="Picture 5">
            <a:extLst>
              <a:ext uri="{FF2B5EF4-FFF2-40B4-BE49-F238E27FC236}">
                <a16:creationId xmlns:a16="http://schemas.microsoft.com/office/drawing/2014/main" id="{795A955A-F2CC-4F25-9947-C8EF722E236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48400" y="2438400"/>
            <a:ext cx="24003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0244238"/>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08664" y="252710"/>
            <a:ext cx="8126672" cy="6352583"/>
          </a:xfrm>
          <a:prstGeom prst="rect">
            <a:avLst/>
          </a:prstGeom>
          <a:ln w="28575">
            <a:solidFill>
              <a:srgbClr val="FFFFCC"/>
            </a:solidFill>
          </a:ln>
        </p:spPr>
      </p:pic>
    </p:spTree>
    <p:extLst>
      <p:ext uri="{BB962C8B-B14F-4D97-AF65-F5344CB8AC3E}">
        <p14:creationId xmlns:p14="http://schemas.microsoft.com/office/powerpoint/2010/main" val="36730676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7B1D56C-0C30-42D9-92EC-4AB3949A7D2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0"/>
            <a:ext cx="9144000" cy="6858000"/>
          </a:xfrm>
          <a:prstGeom prst="rect">
            <a:avLst/>
          </a:prstGeom>
        </p:spPr>
      </p:pic>
      <p:sp>
        <p:nvSpPr>
          <p:cNvPr id="39939" name="Rectangle 3"/>
          <p:cNvSpPr>
            <a:spLocks noGrp="1"/>
          </p:cNvSpPr>
          <p:nvPr>
            <p:ph type="body" sz="half" idx="2"/>
          </p:nvPr>
        </p:nvSpPr>
        <p:spPr>
          <a:xfrm>
            <a:off x="0" y="0"/>
            <a:ext cx="9143999" cy="5105400"/>
          </a:xfrm>
        </p:spPr>
        <p:txBody>
          <a:bodyPr/>
          <a:lstStyle/>
          <a:p>
            <a:pPr marL="0" indent="0" algn="ctr">
              <a:spcBef>
                <a:spcPts val="0"/>
              </a:spcBef>
              <a:spcAft>
                <a:spcPts val="1200"/>
              </a:spcAft>
              <a:buNone/>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Thessalonians 5:6-11</a:t>
            </a:r>
          </a:p>
          <a:p>
            <a:pPr marL="0" indent="0" algn="just">
              <a:spcBef>
                <a:spcPts val="0"/>
              </a:spcBef>
              <a:buNone/>
            </a:pPr>
            <a:r>
              <a:rPr lang="en-US" sz="2800" dirty="0">
                <a:effectLst>
                  <a:outerShdw blurRad="38100" dist="38100" dir="2700000" algn="tl">
                    <a:srgbClr val="000000">
                      <a:alpha val="43137"/>
                    </a:srgbClr>
                  </a:outerShdw>
                </a:effectLst>
                <a:cs typeface="Calibri" panose="020F0502020204030204" pitchFamily="34" charset="0"/>
              </a:rPr>
              <a:t>"</a:t>
            </a:r>
            <a:r>
              <a:rPr lang="en-US" sz="2800" baseline="30000" dirty="0">
                <a:effectLst>
                  <a:outerShdw blurRad="38100" dist="38100" dir="2700000" algn="tl">
                    <a:srgbClr val="000000">
                      <a:alpha val="43137"/>
                    </a:srgbClr>
                  </a:outerShdw>
                </a:effectLst>
                <a:cs typeface="Calibri" panose="020F0502020204030204" pitchFamily="34" charset="0"/>
              </a:rPr>
              <a:t>6</a:t>
            </a:r>
            <a:r>
              <a:rPr lang="en-US" sz="2800" dirty="0">
                <a:effectLst>
                  <a:outerShdw blurRad="38100" dist="38100" dir="2700000" algn="tl">
                    <a:srgbClr val="000000">
                      <a:alpha val="43137"/>
                    </a:srgbClr>
                  </a:outerShdw>
                </a:effectLst>
                <a:cs typeface="Calibri" panose="020F0502020204030204" pitchFamily="34" charset="0"/>
              </a:rPr>
              <a:t> so then let us not sleep as others do, but let us be alert and sober. </a:t>
            </a:r>
            <a:r>
              <a:rPr lang="en-US" sz="2800" baseline="30000" dirty="0">
                <a:effectLst>
                  <a:outerShdw blurRad="38100" dist="38100" dir="2700000" algn="tl">
                    <a:srgbClr val="000000">
                      <a:alpha val="43137"/>
                    </a:srgbClr>
                  </a:outerShdw>
                </a:effectLst>
                <a:cs typeface="Calibri" panose="020F0502020204030204" pitchFamily="34" charset="0"/>
              </a:rPr>
              <a:t>7</a:t>
            </a:r>
            <a:r>
              <a:rPr lang="en-US" sz="2800" dirty="0">
                <a:effectLst>
                  <a:outerShdw blurRad="38100" dist="38100" dir="2700000" algn="tl">
                    <a:srgbClr val="000000">
                      <a:alpha val="43137"/>
                    </a:srgbClr>
                  </a:outerShdw>
                </a:effectLst>
                <a:cs typeface="Calibri" panose="020F0502020204030204" pitchFamily="34" charset="0"/>
              </a:rPr>
              <a:t> For those who sleep do their sleeping at night, and those who get drunk get drunk at night. </a:t>
            </a:r>
            <a:r>
              <a:rPr lang="en-US" sz="2800" baseline="30000" dirty="0">
                <a:effectLst>
                  <a:outerShdw blurRad="38100" dist="38100" dir="2700000" algn="tl">
                    <a:srgbClr val="000000">
                      <a:alpha val="43137"/>
                    </a:srgbClr>
                  </a:outerShdw>
                </a:effectLst>
                <a:cs typeface="Calibri" panose="020F0502020204030204" pitchFamily="34" charset="0"/>
              </a:rPr>
              <a:t>8</a:t>
            </a:r>
            <a:r>
              <a:rPr lang="en-US" sz="2800" dirty="0">
                <a:effectLst>
                  <a:outerShdw blurRad="38100" dist="38100" dir="2700000" algn="tl">
                    <a:srgbClr val="000000">
                      <a:alpha val="43137"/>
                    </a:srgbClr>
                  </a:outerShdw>
                </a:effectLst>
                <a:cs typeface="Calibri" panose="020F0502020204030204" pitchFamily="34" charset="0"/>
              </a:rPr>
              <a:t> But since we are of the day, let us be sober, having put on the breastplate of faith and love, and as a helmet, the hope of salvation. </a:t>
            </a:r>
            <a:r>
              <a:rPr lang="en-US" sz="2800" baseline="30000" dirty="0">
                <a:effectLst>
                  <a:outerShdw blurRad="38100" dist="38100" dir="2700000" algn="tl">
                    <a:srgbClr val="000000">
                      <a:alpha val="43137"/>
                    </a:srgbClr>
                  </a:outerShdw>
                </a:effectLst>
                <a:cs typeface="Calibri" panose="020F0502020204030204" pitchFamily="34" charset="0"/>
              </a:rPr>
              <a:t>9</a:t>
            </a:r>
            <a:r>
              <a:rPr lang="en-US" sz="2800" dirty="0">
                <a:effectLst>
                  <a:outerShdw blurRad="38100" dist="38100" dir="2700000" algn="tl">
                    <a:srgbClr val="000000">
                      <a:alpha val="43137"/>
                    </a:srgbClr>
                  </a:outerShdw>
                </a:effectLst>
                <a:cs typeface="Calibri" panose="020F0502020204030204" pitchFamily="34" charset="0"/>
              </a:rPr>
              <a:t> For God has not destined us for wrath, but for obtaining salvation through our Lord Jesus Christ, </a:t>
            </a:r>
            <a:r>
              <a:rPr lang="en-US" sz="2800" baseline="30000" dirty="0">
                <a:effectLst>
                  <a:outerShdw blurRad="38100" dist="38100" dir="2700000" algn="tl">
                    <a:srgbClr val="000000">
                      <a:alpha val="43137"/>
                    </a:srgbClr>
                  </a:outerShdw>
                </a:effectLst>
                <a:cs typeface="Calibri" panose="020F0502020204030204" pitchFamily="34" charset="0"/>
              </a:rPr>
              <a:t>10</a:t>
            </a:r>
            <a:r>
              <a:rPr lang="en-US" sz="2800" dirty="0">
                <a:effectLst>
                  <a:outerShdw blurRad="38100" dist="38100" dir="2700000" algn="tl">
                    <a:srgbClr val="000000">
                      <a:alpha val="43137"/>
                    </a:srgbClr>
                  </a:outerShdw>
                </a:effectLst>
                <a:cs typeface="Calibri" panose="020F0502020204030204" pitchFamily="34" charset="0"/>
              </a:rPr>
              <a:t> </a:t>
            </a:r>
            <a:r>
              <a:rPr lang="en-US" sz="2800" b="1" u="sng" dirty="0">
                <a:solidFill>
                  <a:srgbClr val="FFFFCC"/>
                </a:solidFill>
                <a:effectLst>
                  <a:outerShdw blurRad="38100" dist="38100" dir="2700000" algn="tl">
                    <a:srgbClr val="000000">
                      <a:alpha val="43137"/>
                    </a:srgbClr>
                  </a:outerShdw>
                </a:effectLst>
                <a:cs typeface="Calibri" panose="020F0502020204030204" pitchFamily="34" charset="0"/>
              </a:rPr>
              <a:t>who died for us, so that whether we are awake or asleep, we will live together with Him</a:t>
            </a:r>
            <a:r>
              <a:rPr lang="en-US" sz="2800" dirty="0">
                <a:effectLst>
                  <a:outerShdw blurRad="38100" dist="38100" dir="2700000" algn="tl">
                    <a:srgbClr val="000000">
                      <a:alpha val="43137"/>
                    </a:srgbClr>
                  </a:outerShdw>
                </a:effectLst>
                <a:cs typeface="Calibri" panose="020F0502020204030204" pitchFamily="34" charset="0"/>
              </a:rPr>
              <a:t>. </a:t>
            </a:r>
            <a:r>
              <a:rPr lang="en-US" sz="2800" baseline="30000" dirty="0">
                <a:effectLst>
                  <a:outerShdw blurRad="38100" dist="38100" dir="2700000" algn="tl">
                    <a:srgbClr val="000000">
                      <a:alpha val="43137"/>
                    </a:srgbClr>
                  </a:outerShdw>
                </a:effectLst>
                <a:cs typeface="Calibri" panose="020F0502020204030204" pitchFamily="34" charset="0"/>
              </a:rPr>
              <a:t>11</a:t>
            </a:r>
            <a:r>
              <a:rPr lang="en-US" sz="2800" dirty="0">
                <a:effectLst>
                  <a:outerShdw blurRad="38100" dist="38100" dir="2700000" algn="tl">
                    <a:srgbClr val="000000">
                      <a:alpha val="43137"/>
                    </a:srgbClr>
                  </a:outerShdw>
                </a:effectLst>
                <a:cs typeface="Calibri" panose="020F0502020204030204" pitchFamily="34" charset="0"/>
              </a:rPr>
              <a:t> Therefore encourage one another and build up one another, just as you also are doing.”</a:t>
            </a:r>
          </a:p>
        </p:txBody>
      </p:sp>
    </p:spTree>
    <p:extLst>
      <p:ext uri="{BB962C8B-B14F-4D97-AF65-F5344CB8AC3E}">
        <p14:creationId xmlns:p14="http://schemas.microsoft.com/office/powerpoint/2010/main" val="21979859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794F235-2EEB-4EDA-A3DB-6383CA1D872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0"/>
            <a:ext cx="9144000" cy="6858000"/>
          </a:xfrm>
          <a:prstGeom prst="rect">
            <a:avLst/>
          </a:prstGeom>
        </p:spPr>
      </p:pic>
      <p:sp>
        <p:nvSpPr>
          <p:cNvPr id="39939" name="Rectangle 3"/>
          <p:cNvSpPr>
            <a:spLocks noGrp="1"/>
          </p:cNvSpPr>
          <p:nvPr>
            <p:ph type="body" sz="half" idx="2"/>
          </p:nvPr>
        </p:nvSpPr>
        <p:spPr>
          <a:xfrm>
            <a:off x="0" y="0"/>
            <a:ext cx="9143999" cy="5105400"/>
          </a:xfrm>
        </p:spPr>
        <p:txBody>
          <a:bodyPr/>
          <a:lstStyle/>
          <a:p>
            <a:pPr marL="0" indent="0" algn="ctr">
              <a:spcBef>
                <a:spcPts val="0"/>
              </a:spcBef>
              <a:spcAft>
                <a:spcPts val="1200"/>
              </a:spcAft>
              <a:buNone/>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Thessalonians 5:6-11</a:t>
            </a:r>
          </a:p>
          <a:p>
            <a:pPr marL="0" indent="0" algn="just">
              <a:spcBef>
                <a:spcPts val="0"/>
              </a:spcBef>
              <a:buNone/>
            </a:pPr>
            <a:r>
              <a:rPr lang="en-US" sz="2800" dirty="0">
                <a:effectLst>
                  <a:outerShdw blurRad="38100" dist="38100" dir="2700000" algn="tl">
                    <a:srgbClr val="000000">
                      <a:alpha val="43137"/>
                    </a:srgbClr>
                  </a:outerShdw>
                </a:effectLst>
                <a:cs typeface="Calibri" panose="020F0502020204030204" pitchFamily="34" charset="0"/>
              </a:rPr>
              <a:t>"</a:t>
            </a:r>
            <a:r>
              <a:rPr lang="en-US" sz="2800" baseline="30000" dirty="0">
                <a:effectLst>
                  <a:outerShdw blurRad="38100" dist="38100" dir="2700000" algn="tl">
                    <a:srgbClr val="000000">
                      <a:alpha val="43137"/>
                    </a:srgbClr>
                  </a:outerShdw>
                </a:effectLst>
                <a:cs typeface="Calibri" panose="020F0502020204030204" pitchFamily="34" charset="0"/>
              </a:rPr>
              <a:t>6</a:t>
            </a:r>
            <a:r>
              <a:rPr lang="en-US" sz="2800" dirty="0">
                <a:effectLst>
                  <a:outerShdw blurRad="38100" dist="38100" dir="2700000" algn="tl">
                    <a:srgbClr val="000000">
                      <a:alpha val="43137"/>
                    </a:srgbClr>
                  </a:outerShdw>
                </a:effectLst>
                <a:cs typeface="Calibri" panose="020F0502020204030204" pitchFamily="34" charset="0"/>
              </a:rPr>
              <a:t> so then let us not sleep as others do, but let us be alert and sober. </a:t>
            </a:r>
            <a:r>
              <a:rPr lang="en-US" sz="2800" baseline="30000" dirty="0">
                <a:effectLst>
                  <a:outerShdw blurRad="38100" dist="38100" dir="2700000" algn="tl">
                    <a:srgbClr val="000000">
                      <a:alpha val="43137"/>
                    </a:srgbClr>
                  </a:outerShdw>
                </a:effectLst>
                <a:cs typeface="Calibri" panose="020F0502020204030204" pitchFamily="34" charset="0"/>
              </a:rPr>
              <a:t>7</a:t>
            </a:r>
            <a:r>
              <a:rPr lang="en-US" sz="2800" dirty="0">
                <a:effectLst>
                  <a:outerShdw blurRad="38100" dist="38100" dir="2700000" algn="tl">
                    <a:srgbClr val="000000">
                      <a:alpha val="43137"/>
                    </a:srgbClr>
                  </a:outerShdw>
                </a:effectLst>
                <a:cs typeface="Calibri" panose="020F0502020204030204" pitchFamily="34" charset="0"/>
              </a:rPr>
              <a:t> For those who sleep do their sleeping at night, and those who get drunk get drunk at night. </a:t>
            </a:r>
            <a:r>
              <a:rPr lang="en-US" sz="2800" baseline="30000" dirty="0">
                <a:effectLst>
                  <a:outerShdw blurRad="38100" dist="38100" dir="2700000" algn="tl">
                    <a:srgbClr val="000000">
                      <a:alpha val="43137"/>
                    </a:srgbClr>
                  </a:outerShdw>
                </a:effectLst>
                <a:cs typeface="Calibri" panose="020F0502020204030204" pitchFamily="34" charset="0"/>
              </a:rPr>
              <a:t>8</a:t>
            </a:r>
            <a:r>
              <a:rPr lang="en-US" sz="2800" dirty="0">
                <a:effectLst>
                  <a:outerShdw blurRad="38100" dist="38100" dir="2700000" algn="tl">
                    <a:srgbClr val="000000">
                      <a:alpha val="43137"/>
                    </a:srgbClr>
                  </a:outerShdw>
                </a:effectLst>
                <a:cs typeface="Calibri" panose="020F0502020204030204" pitchFamily="34" charset="0"/>
              </a:rPr>
              <a:t> But since we are of the day, let us be sober, having put on the breastplate of faith and love, and as a helmet, the hope of salvation. </a:t>
            </a:r>
            <a:r>
              <a:rPr lang="en-US" sz="2800" baseline="30000" dirty="0">
                <a:effectLst>
                  <a:outerShdw blurRad="38100" dist="38100" dir="2700000" algn="tl">
                    <a:srgbClr val="000000">
                      <a:alpha val="43137"/>
                    </a:srgbClr>
                  </a:outerShdw>
                </a:effectLst>
                <a:cs typeface="Calibri" panose="020F0502020204030204" pitchFamily="34" charset="0"/>
              </a:rPr>
              <a:t>9</a:t>
            </a:r>
            <a:r>
              <a:rPr lang="en-US" sz="2800" dirty="0">
                <a:effectLst>
                  <a:outerShdw blurRad="38100" dist="38100" dir="2700000" algn="tl">
                    <a:srgbClr val="000000">
                      <a:alpha val="43137"/>
                    </a:srgbClr>
                  </a:outerShdw>
                </a:effectLst>
                <a:cs typeface="Calibri" panose="020F0502020204030204" pitchFamily="34" charset="0"/>
              </a:rPr>
              <a:t> For God has not destined us for wrath, but for obtaining salvation through our Lord Jesus Christ, </a:t>
            </a:r>
            <a:r>
              <a:rPr lang="en-US" sz="2800" baseline="30000" dirty="0">
                <a:effectLst>
                  <a:outerShdw blurRad="38100" dist="38100" dir="2700000" algn="tl">
                    <a:srgbClr val="000000">
                      <a:alpha val="43137"/>
                    </a:srgbClr>
                  </a:outerShdw>
                </a:effectLst>
                <a:cs typeface="Calibri" panose="020F0502020204030204" pitchFamily="34" charset="0"/>
              </a:rPr>
              <a:t>10</a:t>
            </a:r>
            <a:r>
              <a:rPr lang="en-US" sz="2800" dirty="0">
                <a:effectLst>
                  <a:outerShdw blurRad="38100" dist="38100" dir="2700000" algn="tl">
                    <a:srgbClr val="000000">
                      <a:alpha val="43137"/>
                    </a:srgbClr>
                  </a:outerShdw>
                </a:effectLst>
                <a:cs typeface="Calibri" panose="020F0502020204030204" pitchFamily="34" charset="0"/>
              </a:rPr>
              <a:t> who died for us, so that whether we are awake or asleep, we will live together with Him. </a:t>
            </a:r>
            <a:r>
              <a:rPr lang="en-US" sz="2800" baseline="30000" dirty="0">
                <a:effectLst>
                  <a:outerShdw blurRad="38100" dist="38100" dir="2700000" algn="tl">
                    <a:srgbClr val="000000">
                      <a:alpha val="43137"/>
                    </a:srgbClr>
                  </a:outerShdw>
                </a:effectLst>
                <a:cs typeface="Calibri" panose="020F0502020204030204" pitchFamily="34" charset="0"/>
              </a:rPr>
              <a:t>11</a:t>
            </a:r>
            <a:r>
              <a:rPr lang="en-US" sz="2800" dirty="0">
                <a:effectLst>
                  <a:outerShdw blurRad="38100" dist="38100" dir="2700000" algn="tl">
                    <a:srgbClr val="000000">
                      <a:alpha val="43137"/>
                    </a:srgbClr>
                  </a:outerShdw>
                </a:effectLst>
                <a:cs typeface="Calibri" panose="020F0502020204030204" pitchFamily="34" charset="0"/>
              </a:rPr>
              <a:t> </a:t>
            </a:r>
            <a:r>
              <a:rPr lang="en-US" sz="2800" b="1" u="sng" dirty="0">
                <a:solidFill>
                  <a:srgbClr val="FFFFCC"/>
                </a:solidFill>
                <a:effectLst>
                  <a:outerShdw blurRad="38100" dist="38100" dir="2700000" algn="tl">
                    <a:srgbClr val="000000">
                      <a:alpha val="43137"/>
                    </a:srgbClr>
                  </a:outerShdw>
                </a:effectLst>
                <a:cs typeface="Calibri" panose="020F0502020204030204" pitchFamily="34" charset="0"/>
              </a:rPr>
              <a:t>Therefore encourage one another and build up one another, just as you also are doing</a:t>
            </a:r>
            <a:r>
              <a:rPr lang="en-US" sz="2800" dirty="0">
                <a:effectLst>
                  <a:outerShdw blurRad="38100" dist="38100" dir="2700000" algn="tl">
                    <a:srgbClr val="000000">
                      <a:alpha val="43137"/>
                    </a:srgbClr>
                  </a:outerShdw>
                </a:effectLst>
                <a:cs typeface="Calibri" panose="020F0502020204030204" pitchFamily="34" charset="0"/>
              </a:rPr>
              <a:t>.”</a:t>
            </a:r>
          </a:p>
        </p:txBody>
      </p:sp>
    </p:spTree>
    <p:extLst>
      <p:ext uri="{BB962C8B-B14F-4D97-AF65-F5344CB8AC3E}">
        <p14:creationId xmlns:p14="http://schemas.microsoft.com/office/powerpoint/2010/main" val="34556538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181A323-982F-4D83-B7B8-35CDBE08E1A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0"/>
            <a:ext cx="9144000" cy="6858000"/>
          </a:xfrm>
          <a:prstGeom prst="rect">
            <a:avLst/>
          </a:prstGeom>
        </p:spPr>
      </p:pic>
      <p:sp>
        <p:nvSpPr>
          <p:cNvPr id="39939" name="Rectangle 3"/>
          <p:cNvSpPr>
            <a:spLocks noGrp="1"/>
          </p:cNvSpPr>
          <p:nvPr>
            <p:ph type="body" sz="half" idx="2"/>
          </p:nvPr>
        </p:nvSpPr>
        <p:spPr>
          <a:xfrm>
            <a:off x="0" y="0"/>
            <a:ext cx="9143999" cy="5105400"/>
          </a:xfrm>
        </p:spPr>
        <p:txBody>
          <a:bodyPr/>
          <a:lstStyle/>
          <a:p>
            <a:pPr marL="0" indent="0" algn="ctr">
              <a:spcBef>
                <a:spcPts val="0"/>
              </a:spcBef>
              <a:spcAft>
                <a:spcPts val="1200"/>
              </a:spcAft>
              <a:buNone/>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Thessalonians 4:13-18</a:t>
            </a:r>
          </a:p>
          <a:p>
            <a:pPr marL="0" indent="0" algn="just">
              <a:spcBef>
                <a:spcPts val="0"/>
              </a:spcBef>
              <a:buNone/>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 . have fallen asleep.</a:t>
            </a:r>
            <a:r>
              <a:rPr lang="en-US"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16 </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the Lord Himself will descend from heaven with a shout, with the voice of </a:t>
            </a: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archangel and with the trumpet of God, and the dead in Christ will rise first. </a:t>
            </a:r>
            <a:r>
              <a:rPr lang="en-US"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17 </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 we who are alive and remain will be </a:t>
            </a:r>
            <a:r>
              <a:rPr lang="en-US" dirty="0">
                <a:effectLst>
                  <a:outerShdw blurRad="38100" dist="38100" dir="2700000" algn="tl">
                    <a:srgbClr val="000000">
                      <a:alpha val="43137"/>
                    </a:srgbClr>
                  </a:outerShdw>
                </a:effectLst>
                <a:cs typeface="Calibri" panose="020F0502020204030204" pitchFamily="34" charset="0"/>
              </a:rPr>
              <a:t>caught up </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together with them in the clouds to meet the Lord in the air, and so we shall always be with the Lord. </a:t>
            </a:r>
            <a:r>
              <a:rPr lang="en-US"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18 </a:t>
            </a: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Therefore comfort one another with these words</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9824357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08664" y="252710"/>
            <a:ext cx="8126672" cy="6352583"/>
          </a:xfrm>
          <a:prstGeom prst="rect">
            <a:avLst/>
          </a:prstGeom>
          <a:ln w="28575">
            <a:solidFill>
              <a:srgbClr val="FFFFCC"/>
            </a:solidFill>
          </a:ln>
        </p:spPr>
      </p:pic>
    </p:spTree>
    <p:extLst>
      <p:ext uri="{BB962C8B-B14F-4D97-AF65-F5344CB8AC3E}">
        <p14:creationId xmlns:p14="http://schemas.microsoft.com/office/powerpoint/2010/main" val="25570745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181A323-982F-4D83-B7B8-35CDBE08E1A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0"/>
            <a:ext cx="9144000" cy="6858000"/>
          </a:xfrm>
          <a:prstGeom prst="rect">
            <a:avLst/>
          </a:prstGeom>
        </p:spPr>
      </p:pic>
      <p:sp>
        <p:nvSpPr>
          <p:cNvPr id="39939" name="Rectangle 3"/>
          <p:cNvSpPr>
            <a:spLocks noGrp="1"/>
          </p:cNvSpPr>
          <p:nvPr>
            <p:ph type="body" sz="half" idx="2"/>
          </p:nvPr>
        </p:nvSpPr>
        <p:spPr>
          <a:xfrm>
            <a:off x="0" y="0"/>
            <a:ext cx="9143999" cy="5105400"/>
          </a:xfrm>
        </p:spPr>
        <p:txBody>
          <a:bodyPr/>
          <a:lstStyle/>
          <a:p>
            <a:pPr marL="0" indent="0" algn="ctr">
              <a:spcBef>
                <a:spcPts val="0"/>
              </a:spcBef>
              <a:spcAft>
                <a:spcPts val="1200"/>
              </a:spcAft>
              <a:buNone/>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Thessalonians 4:13-18</a:t>
            </a:r>
          </a:p>
          <a:p>
            <a:pPr marL="0" indent="0" algn="just">
              <a:spcBef>
                <a:spcPts val="0"/>
              </a:spcBef>
              <a:buNone/>
            </a:pPr>
            <a:r>
              <a:rPr lang="en-US"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13 </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a:t>
            </a: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we</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do not want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you</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 be uninformed, brethren, about those who are asleep, so that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you</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will not grieve as do the rest who have no hope. </a:t>
            </a:r>
            <a:r>
              <a:rPr lang="en-US"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14 </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if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we</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believe that Jesus died and rose again, even so God will bring with Him those who have fallen asleep in Jesus. </a:t>
            </a:r>
            <a:r>
              <a:rPr lang="en-US"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15 </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this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we</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say to you by the word of the Lord, that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we</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who are alive and remain until the coming of the Lord, will not precede those who . . .</a:t>
            </a:r>
          </a:p>
        </p:txBody>
      </p:sp>
    </p:spTree>
    <p:extLst>
      <p:ext uri="{BB962C8B-B14F-4D97-AF65-F5344CB8AC3E}">
        <p14:creationId xmlns:p14="http://schemas.microsoft.com/office/powerpoint/2010/main" val="32435697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181A323-982F-4D83-B7B8-35CDBE08E1A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0"/>
            <a:ext cx="9144000" cy="6858000"/>
          </a:xfrm>
          <a:prstGeom prst="rect">
            <a:avLst/>
          </a:prstGeom>
        </p:spPr>
      </p:pic>
      <p:sp>
        <p:nvSpPr>
          <p:cNvPr id="39939" name="Rectangle 3"/>
          <p:cNvSpPr>
            <a:spLocks noGrp="1"/>
          </p:cNvSpPr>
          <p:nvPr>
            <p:ph type="body" sz="half" idx="2"/>
          </p:nvPr>
        </p:nvSpPr>
        <p:spPr>
          <a:xfrm>
            <a:off x="0" y="0"/>
            <a:ext cx="9143999" cy="5105400"/>
          </a:xfrm>
        </p:spPr>
        <p:txBody>
          <a:bodyPr/>
          <a:lstStyle/>
          <a:p>
            <a:pPr marL="0" indent="0" algn="ctr">
              <a:spcBef>
                <a:spcPts val="0"/>
              </a:spcBef>
              <a:spcAft>
                <a:spcPts val="1200"/>
              </a:spcAft>
              <a:buNone/>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Thessalonians 4:13-18</a:t>
            </a:r>
          </a:p>
          <a:p>
            <a:pPr marL="0" indent="0" algn="just">
              <a:spcBef>
                <a:spcPts val="0"/>
              </a:spcBef>
              <a:buNone/>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 . have fallen asleep.</a:t>
            </a:r>
            <a:r>
              <a:rPr lang="en-US"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16 </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the Lord Himself will descend from heaven with a shout, with the voice of </a:t>
            </a: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archangel and with the trumpet of God, and the dead in Christ will rise first. </a:t>
            </a:r>
            <a:r>
              <a:rPr lang="en-US"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17 </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we</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who are alive and remain will be </a:t>
            </a:r>
            <a:r>
              <a:rPr lang="en-US" dirty="0">
                <a:effectLst>
                  <a:outerShdw blurRad="38100" dist="38100" dir="2700000" algn="tl">
                    <a:srgbClr val="000000">
                      <a:alpha val="43137"/>
                    </a:srgbClr>
                  </a:outerShdw>
                </a:effectLst>
                <a:cs typeface="Calibri" panose="020F0502020204030204" pitchFamily="34" charset="0"/>
              </a:rPr>
              <a:t>caught up </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together with them in the clouds to meet the Lord in the air, and so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we</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shall always be with the Lord. </a:t>
            </a:r>
            <a:r>
              <a:rPr lang="en-US"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18 </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Therefore comfort one another with these words."</a:t>
            </a:r>
          </a:p>
        </p:txBody>
      </p:sp>
    </p:spTree>
    <p:extLst>
      <p:ext uri="{BB962C8B-B14F-4D97-AF65-F5344CB8AC3E}">
        <p14:creationId xmlns:p14="http://schemas.microsoft.com/office/powerpoint/2010/main" val="335719363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181A323-982F-4D83-B7B8-35CDBE08E1A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0"/>
            <a:ext cx="9144000" cy="6858000"/>
          </a:xfrm>
          <a:prstGeom prst="rect">
            <a:avLst/>
          </a:prstGeom>
        </p:spPr>
      </p:pic>
      <p:sp>
        <p:nvSpPr>
          <p:cNvPr id="39939" name="Rectangle 3"/>
          <p:cNvSpPr>
            <a:spLocks noGrp="1"/>
          </p:cNvSpPr>
          <p:nvPr>
            <p:ph type="body" sz="half" idx="2"/>
          </p:nvPr>
        </p:nvSpPr>
        <p:spPr>
          <a:xfrm>
            <a:off x="0" y="0"/>
            <a:ext cx="9143999" cy="5105400"/>
          </a:xfrm>
        </p:spPr>
        <p:txBody>
          <a:bodyPr/>
          <a:lstStyle/>
          <a:p>
            <a:pPr marL="0" indent="0" algn="ctr">
              <a:spcBef>
                <a:spcPts val="0"/>
              </a:spcBef>
              <a:spcAft>
                <a:spcPts val="1200"/>
              </a:spcAft>
              <a:buNone/>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Thessalonians 5:1-3</a:t>
            </a:r>
          </a:p>
          <a:p>
            <a:pPr marL="0" indent="0" algn="just">
              <a:spcBef>
                <a:spcPts val="0"/>
              </a:spcBef>
              <a:buNone/>
            </a:pPr>
            <a:r>
              <a:rPr lang="en-US"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a:t>
            </a:r>
            <a:r>
              <a:rPr lang="en-US" dirty="0">
                <a:effectLst>
                  <a:outerShdw blurRad="38100" dist="38100" dir="2700000" algn="tl">
                    <a:srgbClr val="000000">
                      <a:alpha val="43137"/>
                    </a:srgbClr>
                  </a:outerShdw>
                </a:effectLst>
                <a:cs typeface="Calibri" panose="020F0502020204030204" pitchFamily="34" charset="0"/>
              </a:rPr>
              <a:t>"Now as to the times and the epochs, brethren, you have no need of anything to be written to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you</a:t>
            </a:r>
            <a:r>
              <a:rPr lang="en-US" dirty="0">
                <a:effectLst>
                  <a:outerShdw blurRad="38100" dist="38100" dir="2700000" algn="tl">
                    <a:srgbClr val="000000">
                      <a:alpha val="43137"/>
                    </a:srgbClr>
                  </a:outerShdw>
                </a:effectLst>
                <a:cs typeface="Calibri" panose="020F0502020204030204" pitchFamily="34" charset="0"/>
              </a:rPr>
              <a:t>. </a:t>
            </a:r>
            <a:r>
              <a:rPr lang="en-US" baseline="30000" dirty="0">
                <a:effectLst>
                  <a:outerShdw blurRad="38100" dist="38100" dir="2700000" algn="tl">
                    <a:srgbClr val="000000">
                      <a:alpha val="43137"/>
                    </a:srgbClr>
                  </a:outerShdw>
                </a:effectLst>
                <a:cs typeface="Calibri" panose="020F0502020204030204" pitchFamily="34" charset="0"/>
              </a:rPr>
              <a:t>2</a:t>
            </a:r>
            <a:r>
              <a:rPr lang="en-US" dirty="0">
                <a:effectLst>
                  <a:outerShdw blurRad="38100" dist="38100" dir="2700000" algn="tl">
                    <a:srgbClr val="000000">
                      <a:alpha val="43137"/>
                    </a:srgbClr>
                  </a:outerShdw>
                </a:effectLst>
                <a:cs typeface="Calibri" panose="020F0502020204030204" pitchFamily="34" charset="0"/>
              </a:rPr>
              <a:t> For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you yourselves</a:t>
            </a:r>
            <a:r>
              <a:rPr lang="en-US" dirty="0">
                <a:effectLst>
                  <a:outerShdw blurRad="38100" dist="38100" dir="2700000" algn="tl">
                    <a:srgbClr val="000000">
                      <a:alpha val="43137"/>
                    </a:srgbClr>
                  </a:outerShdw>
                </a:effectLst>
                <a:cs typeface="Calibri" panose="020F0502020204030204" pitchFamily="34" charset="0"/>
              </a:rPr>
              <a:t> know full well that the day of the Lord will come just like a thief in the night. </a:t>
            </a:r>
            <a:r>
              <a:rPr lang="en-US" baseline="30000" dirty="0">
                <a:effectLst>
                  <a:outerShdw blurRad="38100" dist="38100" dir="2700000" algn="tl">
                    <a:srgbClr val="000000">
                      <a:alpha val="43137"/>
                    </a:srgbClr>
                  </a:outerShdw>
                </a:effectLst>
                <a:cs typeface="Calibri" panose="020F0502020204030204" pitchFamily="34" charset="0"/>
              </a:rPr>
              <a:t>3</a:t>
            </a:r>
            <a:r>
              <a:rPr lang="en-US" dirty="0">
                <a:effectLst>
                  <a:outerShdw blurRad="38100" dist="38100" dir="2700000" algn="tl">
                    <a:srgbClr val="000000">
                      <a:alpha val="43137"/>
                    </a:srgbClr>
                  </a:outerShdw>
                </a:effectLst>
                <a:cs typeface="Calibri" panose="020F0502020204030204" pitchFamily="34" charset="0"/>
              </a:rPr>
              <a:t> While they are saying, “Peace and safety!” then destruction will come upon them suddenly like labor pains upon a woman with child, and they will not escape.”</a:t>
            </a:r>
          </a:p>
        </p:txBody>
      </p:sp>
    </p:spTree>
    <p:extLst>
      <p:ext uri="{BB962C8B-B14F-4D97-AF65-F5344CB8AC3E}">
        <p14:creationId xmlns:p14="http://schemas.microsoft.com/office/powerpoint/2010/main" val="27248959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181A323-982F-4D83-B7B8-35CDBE08E1A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0"/>
            <a:ext cx="9144000" cy="6858000"/>
          </a:xfrm>
          <a:prstGeom prst="rect">
            <a:avLst/>
          </a:prstGeom>
        </p:spPr>
      </p:pic>
      <p:sp>
        <p:nvSpPr>
          <p:cNvPr id="39939" name="Rectangle 3"/>
          <p:cNvSpPr>
            <a:spLocks noGrp="1"/>
          </p:cNvSpPr>
          <p:nvPr>
            <p:ph type="body" sz="half" idx="2"/>
          </p:nvPr>
        </p:nvSpPr>
        <p:spPr>
          <a:xfrm>
            <a:off x="0" y="0"/>
            <a:ext cx="9143999" cy="2819400"/>
          </a:xfrm>
        </p:spPr>
        <p:txBody>
          <a:bodyPr/>
          <a:lstStyle/>
          <a:p>
            <a:pPr marL="0" indent="0" algn="ctr">
              <a:spcBef>
                <a:spcPts val="0"/>
              </a:spcBef>
              <a:spcAft>
                <a:spcPts val="1200"/>
              </a:spcAft>
              <a:buNone/>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Thessalonians 5:4-5</a:t>
            </a:r>
          </a:p>
          <a:p>
            <a:pPr marL="0" indent="0" algn="just">
              <a:spcBef>
                <a:spcPts val="0"/>
              </a:spcBef>
              <a:buNone/>
            </a:pPr>
            <a:r>
              <a:rPr lang="en-US"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 </a:t>
            </a:r>
            <a:r>
              <a:rPr lang="en-US" dirty="0">
                <a:effectLst>
                  <a:outerShdw blurRad="38100" dist="38100" dir="2700000" algn="tl">
                    <a:srgbClr val="000000">
                      <a:alpha val="43137"/>
                    </a:srgbClr>
                  </a:outerShdw>
                </a:effectLst>
                <a:cs typeface="Calibri" panose="020F0502020204030204" pitchFamily="34" charset="0"/>
              </a:rPr>
              <a:t>"But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you</a:t>
            </a:r>
            <a:r>
              <a:rPr lang="en-US" dirty="0">
                <a:effectLst>
                  <a:outerShdw blurRad="38100" dist="38100" dir="2700000" algn="tl">
                    <a:srgbClr val="000000">
                      <a:alpha val="43137"/>
                    </a:srgbClr>
                  </a:outerShdw>
                </a:effectLst>
                <a:cs typeface="Calibri" panose="020F0502020204030204" pitchFamily="34" charset="0"/>
              </a:rPr>
              <a:t>, brethren, are not in darkness, that the day would overtake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you</a:t>
            </a:r>
            <a:r>
              <a:rPr lang="en-US" dirty="0">
                <a:effectLst>
                  <a:outerShdw blurRad="38100" dist="38100" dir="2700000" algn="tl">
                    <a:srgbClr val="000000">
                      <a:alpha val="43137"/>
                    </a:srgbClr>
                  </a:outerShdw>
                </a:effectLst>
                <a:cs typeface="Calibri" panose="020F0502020204030204" pitchFamily="34" charset="0"/>
              </a:rPr>
              <a:t> like a thief; </a:t>
            </a:r>
            <a:r>
              <a:rPr lang="en-US" baseline="30000" dirty="0">
                <a:effectLst>
                  <a:outerShdw blurRad="38100" dist="38100" dir="2700000" algn="tl">
                    <a:srgbClr val="000000">
                      <a:alpha val="43137"/>
                    </a:srgbClr>
                  </a:outerShdw>
                </a:effectLst>
                <a:cs typeface="Calibri" panose="020F0502020204030204" pitchFamily="34" charset="0"/>
              </a:rPr>
              <a:t>5</a:t>
            </a:r>
            <a:r>
              <a:rPr lang="en-US" dirty="0">
                <a:effectLst>
                  <a:outerShdw blurRad="38100" dist="38100" dir="2700000" algn="tl">
                    <a:srgbClr val="000000">
                      <a:alpha val="43137"/>
                    </a:srgbClr>
                  </a:outerShdw>
                </a:effectLst>
                <a:cs typeface="Calibri" panose="020F0502020204030204" pitchFamily="34" charset="0"/>
              </a:rPr>
              <a:t> for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you</a:t>
            </a:r>
            <a:r>
              <a:rPr lang="en-US" dirty="0">
                <a:effectLst>
                  <a:outerShdw blurRad="38100" dist="38100" dir="2700000" algn="tl">
                    <a:srgbClr val="000000">
                      <a:alpha val="43137"/>
                    </a:srgbClr>
                  </a:outerShdw>
                </a:effectLst>
                <a:cs typeface="Calibri" panose="020F0502020204030204" pitchFamily="34" charset="0"/>
              </a:rPr>
              <a:t> are all sons of light and sons of day.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We</a:t>
            </a:r>
            <a:r>
              <a:rPr lang="en-US" dirty="0">
                <a:effectLst>
                  <a:outerShdw blurRad="38100" dist="38100" dir="2700000" algn="tl">
                    <a:srgbClr val="000000">
                      <a:alpha val="43137"/>
                    </a:srgbClr>
                  </a:outerShdw>
                </a:effectLst>
                <a:cs typeface="Calibri" panose="020F0502020204030204" pitchFamily="34" charset="0"/>
              </a:rPr>
              <a:t> are not of night nor of darkness.”</a:t>
            </a:r>
          </a:p>
        </p:txBody>
      </p:sp>
      <p:pic>
        <p:nvPicPr>
          <p:cNvPr id="1026" name="Picture 2" descr="NEW YEAR'S RESOLUTIONS – Ecclesiastes 5:2, 4-5 | Mission Venture ...">
            <a:extLst>
              <a:ext uri="{FF2B5EF4-FFF2-40B4-BE49-F238E27FC236}">
                <a16:creationId xmlns:a16="http://schemas.microsoft.com/office/drawing/2014/main" id="{9911A589-A53B-41B7-8DE6-0D8CF2A31FD8}"/>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178278" y="3048000"/>
            <a:ext cx="2787445"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790578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593E7AF-A9A4-4CAD-B369-7AB9D187089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0"/>
            <a:ext cx="9144000" cy="6858000"/>
          </a:xfrm>
          <a:prstGeom prst="rect">
            <a:avLst/>
          </a:prstGeom>
        </p:spPr>
      </p:pic>
      <p:sp>
        <p:nvSpPr>
          <p:cNvPr id="39939" name="Rectangle 3"/>
          <p:cNvSpPr>
            <a:spLocks noGrp="1"/>
          </p:cNvSpPr>
          <p:nvPr>
            <p:ph type="body" sz="half" idx="2"/>
          </p:nvPr>
        </p:nvSpPr>
        <p:spPr>
          <a:xfrm>
            <a:off x="0" y="0"/>
            <a:ext cx="9143999" cy="5105400"/>
          </a:xfrm>
        </p:spPr>
        <p:txBody>
          <a:bodyPr/>
          <a:lstStyle/>
          <a:p>
            <a:pPr marL="0" indent="0" algn="ctr">
              <a:spcBef>
                <a:spcPts val="0"/>
              </a:spcBef>
              <a:spcAft>
                <a:spcPts val="1200"/>
              </a:spcAft>
              <a:buNone/>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Thessalonians 5:6-11</a:t>
            </a:r>
          </a:p>
          <a:p>
            <a:pPr marL="0" indent="0" algn="just">
              <a:spcBef>
                <a:spcPts val="0"/>
              </a:spcBef>
              <a:buNone/>
            </a:pPr>
            <a:r>
              <a:rPr lang="en-US" sz="2800" dirty="0">
                <a:effectLst>
                  <a:outerShdw blurRad="38100" dist="38100" dir="2700000" algn="tl">
                    <a:srgbClr val="000000">
                      <a:alpha val="43137"/>
                    </a:srgbClr>
                  </a:outerShdw>
                </a:effectLst>
                <a:cs typeface="Calibri" panose="020F0502020204030204" pitchFamily="34" charset="0"/>
              </a:rPr>
              <a:t>"</a:t>
            </a:r>
            <a:r>
              <a:rPr lang="en-US" sz="2800" baseline="30000" dirty="0">
                <a:effectLst>
                  <a:outerShdw blurRad="38100" dist="38100" dir="2700000" algn="tl">
                    <a:srgbClr val="000000">
                      <a:alpha val="43137"/>
                    </a:srgbClr>
                  </a:outerShdw>
                </a:effectLst>
                <a:cs typeface="Calibri" panose="020F0502020204030204" pitchFamily="34" charset="0"/>
              </a:rPr>
              <a:t>6</a:t>
            </a:r>
            <a:r>
              <a:rPr lang="en-US" sz="2800" dirty="0">
                <a:effectLst>
                  <a:outerShdw blurRad="38100" dist="38100" dir="2700000" algn="tl">
                    <a:srgbClr val="000000">
                      <a:alpha val="43137"/>
                    </a:srgbClr>
                  </a:outerShdw>
                </a:effectLst>
                <a:cs typeface="Calibri" panose="020F0502020204030204" pitchFamily="34" charset="0"/>
              </a:rPr>
              <a:t> so then let </a:t>
            </a:r>
            <a:r>
              <a:rPr lang="en-US" sz="2800" b="1" u="sng" dirty="0">
                <a:solidFill>
                  <a:srgbClr val="FFFFCC"/>
                </a:solidFill>
                <a:effectLst>
                  <a:outerShdw blurRad="38100" dist="38100" dir="2700000" algn="tl">
                    <a:srgbClr val="000000">
                      <a:alpha val="43137"/>
                    </a:srgbClr>
                  </a:outerShdw>
                </a:effectLst>
                <a:cs typeface="Calibri" panose="020F0502020204030204" pitchFamily="34" charset="0"/>
              </a:rPr>
              <a:t>us</a:t>
            </a:r>
            <a:r>
              <a:rPr lang="en-US" sz="2800" dirty="0">
                <a:effectLst>
                  <a:outerShdw blurRad="38100" dist="38100" dir="2700000" algn="tl">
                    <a:srgbClr val="000000">
                      <a:alpha val="43137"/>
                    </a:srgbClr>
                  </a:outerShdw>
                </a:effectLst>
                <a:cs typeface="Calibri" panose="020F0502020204030204" pitchFamily="34" charset="0"/>
              </a:rPr>
              <a:t> not sleep as others do, but let </a:t>
            </a:r>
            <a:r>
              <a:rPr lang="en-US" sz="2800" b="1" u="sng" dirty="0">
                <a:solidFill>
                  <a:srgbClr val="FFFFCC"/>
                </a:solidFill>
                <a:effectLst>
                  <a:outerShdw blurRad="38100" dist="38100" dir="2700000" algn="tl">
                    <a:srgbClr val="000000">
                      <a:alpha val="43137"/>
                    </a:srgbClr>
                  </a:outerShdw>
                </a:effectLst>
                <a:cs typeface="Calibri" panose="020F0502020204030204" pitchFamily="34" charset="0"/>
              </a:rPr>
              <a:t>us</a:t>
            </a:r>
            <a:r>
              <a:rPr lang="en-US" sz="2800" dirty="0">
                <a:effectLst>
                  <a:outerShdw blurRad="38100" dist="38100" dir="2700000" algn="tl">
                    <a:srgbClr val="000000">
                      <a:alpha val="43137"/>
                    </a:srgbClr>
                  </a:outerShdw>
                </a:effectLst>
                <a:cs typeface="Calibri" panose="020F0502020204030204" pitchFamily="34" charset="0"/>
              </a:rPr>
              <a:t> be alert and sober. </a:t>
            </a:r>
            <a:r>
              <a:rPr lang="en-US" sz="2800" baseline="30000" dirty="0">
                <a:effectLst>
                  <a:outerShdw blurRad="38100" dist="38100" dir="2700000" algn="tl">
                    <a:srgbClr val="000000">
                      <a:alpha val="43137"/>
                    </a:srgbClr>
                  </a:outerShdw>
                </a:effectLst>
                <a:cs typeface="Calibri" panose="020F0502020204030204" pitchFamily="34" charset="0"/>
              </a:rPr>
              <a:t>7</a:t>
            </a:r>
            <a:r>
              <a:rPr lang="en-US" sz="2800" dirty="0">
                <a:effectLst>
                  <a:outerShdw blurRad="38100" dist="38100" dir="2700000" algn="tl">
                    <a:srgbClr val="000000">
                      <a:alpha val="43137"/>
                    </a:srgbClr>
                  </a:outerShdw>
                </a:effectLst>
                <a:cs typeface="Calibri" panose="020F0502020204030204" pitchFamily="34" charset="0"/>
              </a:rPr>
              <a:t> For those who sleep do their sleeping at night, and those who get drunk get drunk at night. </a:t>
            </a:r>
            <a:r>
              <a:rPr lang="en-US" sz="2800" baseline="30000" dirty="0">
                <a:effectLst>
                  <a:outerShdw blurRad="38100" dist="38100" dir="2700000" algn="tl">
                    <a:srgbClr val="000000">
                      <a:alpha val="43137"/>
                    </a:srgbClr>
                  </a:outerShdw>
                </a:effectLst>
                <a:cs typeface="Calibri" panose="020F0502020204030204" pitchFamily="34" charset="0"/>
              </a:rPr>
              <a:t>8</a:t>
            </a:r>
            <a:r>
              <a:rPr lang="en-US" sz="2800" dirty="0">
                <a:effectLst>
                  <a:outerShdw blurRad="38100" dist="38100" dir="2700000" algn="tl">
                    <a:srgbClr val="000000">
                      <a:alpha val="43137"/>
                    </a:srgbClr>
                  </a:outerShdw>
                </a:effectLst>
                <a:cs typeface="Calibri" panose="020F0502020204030204" pitchFamily="34" charset="0"/>
              </a:rPr>
              <a:t> But since </a:t>
            </a:r>
            <a:r>
              <a:rPr lang="en-US" sz="2800" b="1" u="sng" dirty="0">
                <a:solidFill>
                  <a:srgbClr val="FFFFCC"/>
                </a:solidFill>
                <a:effectLst>
                  <a:outerShdw blurRad="38100" dist="38100" dir="2700000" algn="tl">
                    <a:srgbClr val="000000">
                      <a:alpha val="43137"/>
                    </a:srgbClr>
                  </a:outerShdw>
                </a:effectLst>
                <a:cs typeface="Calibri" panose="020F0502020204030204" pitchFamily="34" charset="0"/>
              </a:rPr>
              <a:t>we</a:t>
            </a:r>
            <a:r>
              <a:rPr lang="en-US" sz="2800" dirty="0">
                <a:effectLst>
                  <a:outerShdw blurRad="38100" dist="38100" dir="2700000" algn="tl">
                    <a:srgbClr val="000000">
                      <a:alpha val="43137"/>
                    </a:srgbClr>
                  </a:outerShdw>
                </a:effectLst>
                <a:cs typeface="Calibri" panose="020F0502020204030204" pitchFamily="34" charset="0"/>
              </a:rPr>
              <a:t> are of the day, let </a:t>
            </a:r>
            <a:r>
              <a:rPr lang="en-US" sz="2800" b="1" u="sng" dirty="0">
                <a:solidFill>
                  <a:srgbClr val="FFFFCC"/>
                </a:solidFill>
                <a:effectLst>
                  <a:outerShdw blurRad="38100" dist="38100" dir="2700000" algn="tl">
                    <a:srgbClr val="000000">
                      <a:alpha val="43137"/>
                    </a:srgbClr>
                  </a:outerShdw>
                </a:effectLst>
                <a:cs typeface="Calibri" panose="020F0502020204030204" pitchFamily="34" charset="0"/>
              </a:rPr>
              <a:t>us</a:t>
            </a:r>
            <a:r>
              <a:rPr lang="en-US" sz="2800" dirty="0">
                <a:effectLst>
                  <a:outerShdw blurRad="38100" dist="38100" dir="2700000" algn="tl">
                    <a:srgbClr val="000000">
                      <a:alpha val="43137"/>
                    </a:srgbClr>
                  </a:outerShdw>
                </a:effectLst>
                <a:cs typeface="Calibri" panose="020F0502020204030204" pitchFamily="34" charset="0"/>
              </a:rPr>
              <a:t> be sober, having put on the breastplate of faith and love, and as a helmet, the hope of salvation. </a:t>
            </a:r>
            <a:r>
              <a:rPr lang="en-US" sz="2800" baseline="30000" dirty="0">
                <a:effectLst>
                  <a:outerShdw blurRad="38100" dist="38100" dir="2700000" algn="tl">
                    <a:srgbClr val="000000">
                      <a:alpha val="43137"/>
                    </a:srgbClr>
                  </a:outerShdw>
                </a:effectLst>
                <a:cs typeface="Calibri" panose="020F0502020204030204" pitchFamily="34" charset="0"/>
              </a:rPr>
              <a:t>9</a:t>
            </a:r>
            <a:r>
              <a:rPr lang="en-US" sz="2800" dirty="0">
                <a:effectLst>
                  <a:outerShdw blurRad="38100" dist="38100" dir="2700000" algn="tl">
                    <a:srgbClr val="000000">
                      <a:alpha val="43137"/>
                    </a:srgbClr>
                  </a:outerShdw>
                </a:effectLst>
                <a:cs typeface="Calibri" panose="020F0502020204030204" pitchFamily="34" charset="0"/>
              </a:rPr>
              <a:t> For God has not destined </a:t>
            </a:r>
            <a:r>
              <a:rPr lang="en-US" sz="2800" b="1" u="sng" dirty="0">
                <a:solidFill>
                  <a:srgbClr val="FFFFCC"/>
                </a:solidFill>
                <a:effectLst>
                  <a:outerShdw blurRad="38100" dist="38100" dir="2700000" algn="tl">
                    <a:srgbClr val="000000">
                      <a:alpha val="43137"/>
                    </a:srgbClr>
                  </a:outerShdw>
                </a:effectLst>
                <a:cs typeface="Calibri" panose="020F0502020204030204" pitchFamily="34" charset="0"/>
              </a:rPr>
              <a:t>us</a:t>
            </a:r>
            <a:r>
              <a:rPr lang="en-US" sz="2800" dirty="0">
                <a:effectLst>
                  <a:outerShdw blurRad="38100" dist="38100" dir="2700000" algn="tl">
                    <a:srgbClr val="000000">
                      <a:alpha val="43137"/>
                    </a:srgbClr>
                  </a:outerShdw>
                </a:effectLst>
                <a:cs typeface="Calibri" panose="020F0502020204030204" pitchFamily="34" charset="0"/>
              </a:rPr>
              <a:t> for wrath, but for obtaining salvation through our Lord Jesus Christ, </a:t>
            </a:r>
            <a:r>
              <a:rPr lang="en-US" sz="2800" baseline="30000" dirty="0">
                <a:effectLst>
                  <a:outerShdw blurRad="38100" dist="38100" dir="2700000" algn="tl">
                    <a:srgbClr val="000000">
                      <a:alpha val="43137"/>
                    </a:srgbClr>
                  </a:outerShdw>
                </a:effectLst>
                <a:cs typeface="Calibri" panose="020F0502020204030204" pitchFamily="34" charset="0"/>
              </a:rPr>
              <a:t>10</a:t>
            </a:r>
            <a:r>
              <a:rPr lang="en-US" sz="2800" dirty="0">
                <a:effectLst>
                  <a:outerShdw blurRad="38100" dist="38100" dir="2700000" algn="tl">
                    <a:srgbClr val="000000">
                      <a:alpha val="43137"/>
                    </a:srgbClr>
                  </a:outerShdw>
                </a:effectLst>
                <a:cs typeface="Calibri" panose="020F0502020204030204" pitchFamily="34" charset="0"/>
              </a:rPr>
              <a:t> who died for </a:t>
            </a:r>
            <a:r>
              <a:rPr lang="en-US" sz="2800" b="1" u="sng" dirty="0">
                <a:solidFill>
                  <a:srgbClr val="FFFFCC"/>
                </a:solidFill>
                <a:effectLst>
                  <a:outerShdw blurRad="38100" dist="38100" dir="2700000" algn="tl">
                    <a:srgbClr val="000000">
                      <a:alpha val="43137"/>
                    </a:srgbClr>
                  </a:outerShdw>
                </a:effectLst>
                <a:cs typeface="Calibri" panose="020F0502020204030204" pitchFamily="34" charset="0"/>
              </a:rPr>
              <a:t>us</a:t>
            </a:r>
            <a:r>
              <a:rPr lang="en-US" sz="2800" dirty="0">
                <a:effectLst>
                  <a:outerShdw blurRad="38100" dist="38100" dir="2700000" algn="tl">
                    <a:srgbClr val="000000">
                      <a:alpha val="43137"/>
                    </a:srgbClr>
                  </a:outerShdw>
                </a:effectLst>
                <a:cs typeface="Calibri" panose="020F0502020204030204" pitchFamily="34" charset="0"/>
              </a:rPr>
              <a:t>, so that whether </a:t>
            </a:r>
            <a:r>
              <a:rPr lang="en-US" sz="2800" b="1" u="sng" dirty="0">
                <a:solidFill>
                  <a:srgbClr val="FFFFCC"/>
                </a:solidFill>
                <a:effectLst>
                  <a:outerShdw blurRad="38100" dist="38100" dir="2700000" algn="tl">
                    <a:srgbClr val="000000">
                      <a:alpha val="43137"/>
                    </a:srgbClr>
                  </a:outerShdw>
                </a:effectLst>
                <a:cs typeface="Calibri" panose="020F0502020204030204" pitchFamily="34" charset="0"/>
              </a:rPr>
              <a:t>we</a:t>
            </a:r>
            <a:r>
              <a:rPr lang="en-US" sz="2800" dirty="0">
                <a:effectLst>
                  <a:outerShdw blurRad="38100" dist="38100" dir="2700000" algn="tl">
                    <a:srgbClr val="000000">
                      <a:alpha val="43137"/>
                    </a:srgbClr>
                  </a:outerShdw>
                </a:effectLst>
                <a:cs typeface="Calibri" panose="020F0502020204030204" pitchFamily="34" charset="0"/>
              </a:rPr>
              <a:t> are awake or asleep, </a:t>
            </a:r>
            <a:r>
              <a:rPr lang="en-US" sz="2800" b="1" u="sng" dirty="0">
                <a:solidFill>
                  <a:srgbClr val="FFFFCC"/>
                </a:solidFill>
                <a:effectLst>
                  <a:outerShdw blurRad="38100" dist="38100" dir="2700000" algn="tl">
                    <a:srgbClr val="000000">
                      <a:alpha val="43137"/>
                    </a:srgbClr>
                  </a:outerShdw>
                </a:effectLst>
                <a:cs typeface="Calibri" panose="020F0502020204030204" pitchFamily="34" charset="0"/>
              </a:rPr>
              <a:t>we</a:t>
            </a:r>
            <a:r>
              <a:rPr lang="en-US" sz="2800" dirty="0">
                <a:effectLst>
                  <a:outerShdw blurRad="38100" dist="38100" dir="2700000" algn="tl">
                    <a:srgbClr val="000000">
                      <a:alpha val="43137"/>
                    </a:srgbClr>
                  </a:outerShdw>
                </a:effectLst>
                <a:cs typeface="Calibri" panose="020F0502020204030204" pitchFamily="34" charset="0"/>
              </a:rPr>
              <a:t> will live together with Him. </a:t>
            </a:r>
            <a:r>
              <a:rPr lang="en-US" sz="2800" baseline="30000" dirty="0">
                <a:effectLst>
                  <a:outerShdw blurRad="38100" dist="38100" dir="2700000" algn="tl">
                    <a:srgbClr val="000000">
                      <a:alpha val="43137"/>
                    </a:srgbClr>
                  </a:outerShdw>
                </a:effectLst>
                <a:cs typeface="Calibri" panose="020F0502020204030204" pitchFamily="34" charset="0"/>
              </a:rPr>
              <a:t>11</a:t>
            </a:r>
            <a:r>
              <a:rPr lang="en-US" sz="2800" dirty="0">
                <a:effectLst>
                  <a:outerShdw blurRad="38100" dist="38100" dir="2700000" algn="tl">
                    <a:srgbClr val="000000">
                      <a:alpha val="43137"/>
                    </a:srgbClr>
                  </a:outerShdw>
                </a:effectLst>
                <a:cs typeface="Calibri" panose="020F0502020204030204" pitchFamily="34" charset="0"/>
              </a:rPr>
              <a:t> Therefore encourage one another and build up one another, just as </a:t>
            </a:r>
            <a:r>
              <a:rPr lang="en-US" sz="2800" b="1" u="sng" dirty="0">
                <a:solidFill>
                  <a:srgbClr val="FFFFCC"/>
                </a:solidFill>
                <a:effectLst>
                  <a:outerShdw blurRad="38100" dist="38100" dir="2700000" algn="tl">
                    <a:srgbClr val="000000">
                      <a:alpha val="43137"/>
                    </a:srgbClr>
                  </a:outerShdw>
                </a:effectLst>
                <a:cs typeface="Calibri" panose="020F0502020204030204" pitchFamily="34" charset="0"/>
              </a:rPr>
              <a:t>you</a:t>
            </a:r>
            <a:r>
              <a:rPr lang="en-US" sz="2800" dirty="0">
                <a:effectLst>
                  <a:outerShdw blurRad="38100" dist="38100" dir="2700000" algn="tl">
                    <a:srgbClr val="000000">
                      <a:alpha val="43137"/>
                    </a:srgbClr>
                  </a:outerShdw>
                </a:effectLst>
                <a:cs typeface="Calibri" panose="020F0502020204030204" pitchFamily="34" charset="0"/>
              </a:rPr>
              <a:t> also are doing.”</a:t>
            </a:r>
          </a:p>
        </p:txBody>
      </p:sp>
    </p:spTree>
    <p:extLst>
      <p:ext uri="{BB962C8B-B14F-4D97-AF65-F5344CB8AC3E}">
        <p14:creationId xmlns:p14="http://schemas.microsoft.com/office/powerpoint/2010/main" val="384647844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181A323-982F-4D83-B7B8-35CDBE08E1A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0"/>
            <a:ext cx="9144000" cy="6858000"/>
          </a:xfrm>
          <a:prstGeom prst="rect">
            <a:avLst/>
          </a:prstGeom>
        </p:spPr>
      </p:pic>
      <p:sp>
        <p:nvSpPr>
          <p:cNvPr id="39939" name="Rectangle 3"/>
          <p:cNvSpPr>
            <a:spLocks noGrp="1"/>
          </p:cNvSpPr>
          <p:nvPr>
            <p:ph type="body" sz="half" idx="2"/>
          </p:nvPr>
        </p:nvSpPr>
        <p:spPr>
          <a:xfrm>
            <a:off x="0" y="0"/>
            <a:ext cx="9143999" cy="5105400"/>
          </a:xfrm>
        </p:spPr>
        <p:txBody>
          <a:bodyPr/>
          <a:lstStyle/>
          <a:p>
            <a:pPr marL="0" indent="0" algn="ctr">
              <a:spcBef>
                <a:spcPts val="0"/>
              </a:spcBef>
              <a:spcAft>
                <a:spcPts val="1200"/>
              </a:spcAft>
              <a:buNone/>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Thessalonians 5:1-3</a:t>
            </a:r>
          </a:p>
          <a:p>
            <a:pPr marL="0" indent="0" algn="just">
              <a:spcBef>
                <a:spcPts val="0"/>
              </a:spcBef>
              <a:buNone/>
            </a:pPr>
            <a:r>
              <a:rPr lang="en-US"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a:t>
            </a:r>
            <a:r>
              <a:rPr lang="en-US" dirty="0">
                <a:effectLst>
                  <a:outerShdw blurRad="38100" dist="38100" dir="2700000" algn="tl">
                    <a:srgbClr val="000000">
                      <a:alpha val="43137"/>
                    </a:srgbClr>
                  </a:outerShdw>
                </a:effectLst>
                <a:cs typeface="Calibri" panose="020F0502020204030204" pitchFamily="34" charset="0"/>
              </a:rPr>
              <a:t>"Now as to the times and the epochs, brethren, you have no need of anything to be written to you. </a:t>
            </a:r>
            <a:r>
              <a:rPr lang="en-US" baseline="30000" dirty="0">
                <a:effectLst>
                  <a:outerShdw blurRad="38100" dist="38100" dir="2700000" algn="tl">
                    <a:srgbClr val="000000">
                      <a:alpha val="43137"/>
                    </a:srgbClr>
                  </a:outerShdw>
                </a:effectLst>
                <a:cs typeface="Calibri" panose="020F0502020204030204" pitchFamily="34" charset="0"/>
              </a:rPr>
              <a:t>2</a:t>
            </a:r>
            <a:r>
              <a:rPr lang="en-US" dirty="0">
                <a:effectLst>
                  <a:outerShdw blurRad="38100" dist="38100" dir="2700000" algn="tl">
                    <a:srgbClr val="000000">
                      <a:alpha val="43137"/>
                    </a:srgbClr>
                  </a:outerShdw>
                </a:effectLst>
                <a:cs typeface="Calibri" panose="020F0502020204030204" pitchFamily="34" charset="0"/>
              </a:rPr>
              <a:t> For you yourselves know full well that the day of the Lord will come just like a thief in the night. </a:t>
            </a:r>
            <a:r>
              <a:rPr lang="en-US" baseline="30000" dirty="0">
                <a:effectLst>
                  <a:outerShdw blurRad="38100" dist="38100" dir="2700000" algn="tl">
                    <a:srgbClr val="000000">
                      <a:alpha val="43137"/>
                    </a:srgbClr>
                  </a:outerShdw>
                </a:effectLst>
                <a:cs typeface="Calibri" panose="020F0502020204030204" pitchFamily="34" charset="0"/>
              </a:rPr>
              <a:t>3</a:t>
            </a:r>
            <a:r>
              <a:rPr lang="en-US" dirty="0">
                <a:effectLst>
                  <a:outerShdw blurRad="38100" dist="38100" dir="2700000" algn="tl">
                    <a:srgbClr val="000000">
                      <a:alpha val="43137"/>
                    </a:srgbClr>
                  </a:outerShdw>
                </a:effectLst>
                <a:cs typeface="Calibri" panose="020F0502020204030204" pitchFamily="34" charset="0"/>
              </a:rPr>
              <a:t> While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they</a:t>
            </a:r>
            <a:r>
              <a:rPr lang="en-US" dirty="0">
                <a:effectLst>
                  <a:outerShdw blurRad="38100" dist="38100" dir="2700000" algn="tl">
                    <a:srgbClr val="000000">
                      <a:alpha val="43137"/>
                    </a:srgbClr>
                  </a:outerShdw>
                </a:effectLst>
                <a:cs typeface="Calibri" panose="020F0502020204030204" pitchFamily="34" charset="0"/>
              </a:rPr>
              <a:t> are saying, “Peace and safety!” then destruction will come upon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them</a:t>
            </a:r>
            <a:r>
              <a:rPr lang="en-US" dirty="0">
                <a:effectLst>
                  <a:outerShdw blurRad="38100" dist="38100" dir="2700000" algn="tl">
                    <a:srgbClr val="000000">
                      <a:alpha val="43137"/>
                    </a:srgbClr>
                  </a:outerShdw>
                </a:effectLst>
                <a:cs typeface="Calibri" panose="020F0502020204030204" pitchFamily="34" charset="0"/>
              </a:rPr>
              <a:t> suddenly like labor pains upon a woman with child, and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they</a:t>
            </a:r>
            <a:r>
              <a:rPr lang="en-US" dirty="0">
                <a:effectLst>
                  <a:outerShdw blurRad="38100" dist="38100" dir="2700000" algn="tl">
                    <a:srgbClr val="000000">
                      <a:alpha val="43137"/>
                    </a:srgbClr>
                  </a:outerShdw>
                </a:effectLst>
                <a:cs typeface="Calibri" panose="020F0502020204030204" pitchFamily="34" charset="0"/>
              </a:rPr>
              <a:t> will not escape.”</a:t>
            </a:r>
          </a:p>
        </p:txBody>
      </p:sp>
    </p:spTree>
    <p:extLst>
      <p:ext uri="{BB962C8B-B14F-4D97-AF65-F5344CB8AC3E}">
        <p14:creationId xmlns:p14="http://schemas.microsoft.com/office/powerpoint/2010/main" val="22233717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idx="1"/>
          </p:nvPr>
        </p:nvSpPr>
        <p:spPr>
          <a:xfrm>
            <a:off x="0" y="1447800"/>
            <a:ext cx="9144000" cy="5334000"/>
          </a:xfrm>
        </p:spPr>
        <p:txBody>
          <a:bodyPr/>
          <a:lstStyle/>
          <a:p>
            <a:pPr marL="514350" indent="-514350" eaLnBrk="1" hangingPunct="1">
              <a:spcBef>
                <a:spcPts val="0"/>
              </a:spcBef>
              <a:spcAft>
                <a:spcPts val="9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Tribulation's purpose concerns Israel (Jer 30:7; Dan 9:24)</a:t>
            </a:r>
          </a:p>
          <a:p>
            <a:pPr marL="514350" indent="-514350" eaLnBrk="1" hangingPunct="1">
              <a:spcBef>
                <a:spcPts val="0"/>
              </a:spcBef>
              <a:spcAft>
                <a:spcPts val="9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 biblical reference to the church on earth during the Tribulation period (Rev 4-22)</a:t>
            </a:r>
          </a:p>
          <a:p>
            <a:pPr marL="514350" indent="-514350" eaLnBrk="1" hangingPunct="1">
              <a:spcBef>
                <a:spcPts val="0"/>
              </a:spcBef>
              <a:spcAft>
                <a:spcPts val="9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Church is promised an exemption from divine wrath (1 Thess 1:10; 5:9; Rom 5:9; Rev 3:10; 6:17)</a:t>
            </a:r>
          </a:p>
          <a:p>
            <a:pPr marL="514350" indent="-514350" eaLnBrk="1" hangingPunct="1">
              <a:spcBef>
                <a:spcPts val="0"/>
              </a:spcBef>
              <a:spcAft>
                <a:spcPts val="9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Rapture is imminent (1 Cor 15:51; 1 Thess 4:15)</a:t>
            </a:r>
          </a:p>
          <a:p>
            <a:pPr marL="514350" indent="-514350" eaLnBrk="1" hangingPunct="1">
              <a:spcBef>
                <a:spcPts val="0"/>
              </a:spcBef>
              <a:spcAft>
                <a:spcPts val="9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Rapture is a comfort (1 Thess 4:18)</a:t>
            </a:r>
          </a:p>
          <a:p>
            <a:pPr marL="514350" indent="-514350" eaLnBrk="1" hangingPunct="1">
              <a:spcBef>
                <a:spcPts val="0"/>
              </a:spcBef>
              <a:spcAft>
                <a:spcPts val="9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Antichrist cannot come to power until the restrainer is removed (2 Thess 2:6-7)</a:t>
            </a:r>
          </a:p>
          <a:p>
            <a:pPr marL="514350" indent="-514350" eaLnBrk="1" hangingPunct="1">
              <a:spcBef>
                <a:spcPts val="0"/>
              </a:spcBef>
              <a:spcAft>
                <a:spcPts val="9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Symbolic parallels (2 Peter 2:5-9)</a:t>
            </a:r>
            <a:endPar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2" name="Rectangle 1">
            <a:extLst>
              <a:ext uri="{FF2B5EF4-FFF2-40B4-BE49-F238E27FC236}">
                <a16:creationId xmlns:a16="http://schemas.microsoft.com/office/drawing/2014/main" id="{2636A59E-F606-4720-AC0C-C62BB4647C7D}"/>
              </a:ext>
            </a:extLst>
          </p:cNvPr>
          <p:cNvSpPr/>
          <p:nvPr/>
        </p:nvSpPr>
        <p:spPr>
          <a:xfrm>
            <a:off x="0" y="218182"/>
            <a:ext cx="9144000" cy="1154162"/>
          </a:xfrm>
          <a:prstGeom prst="rect">
            <a:avLst/>
          </a:prstGeom>
        </p:spPr>
        <p:txBody>
          <a:bodyPr wrap="square">
            <a:spAutoFit/>
          </a:bodyPr>
          <a:lstStyle/>
          <a:p>
            <a:pPr algn="ctr">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When is the Rapture?</a:t>
            </a:r>
          </a:p>
          <a:p>
            <a:pPr algn="ct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7 Arguments Favoring the Pre-Tribulation View</a:t>
            </a:r>
          </a:p>
        </p:txBody>
      </p:sp>
    </p:spTree>
    <p:extLst>
      <p:ext uri="{BB962C8B-B14F-4D97-AF65-F5344CB8AC3E}">
        <p14:creationId xmlns:p14="http://schemas.microsoft.com/office/powerpoint/2010/main" val="321044932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645EDA2-BE41-4157-8D45-B6AA4B15B99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0"/>
            <a:ext cx="9144000" cy="6858000"/>
          </a:xfrm>
          <a:prstGeom prst="rect">
            <a:avLst/>
          </a:prstGeom>
        </p:spPr>
      </p:pic>
      <p:sp>
        <p:nvSpPr>
          <p:cNvPr id="39939" name="Rectangle 3"/>
          <p:cNvSpPr>
            <a:spLocks noGrp="1"/>
          </p:cNvSpPr>
          <p:nvPr>
            <p:ph type="body" sz="half" idx="2"/>
          </p:nvPr>
        </p:nvSpPr>
        <p:spPr>
          <a:xfrm>
            <a:off x="0" y="0"/>
            <a:ext cx="9143999" cy="5105400"/>
          </a:xfrm>
        </p:spPr>
        <p:txBody>
          <a:bodyPr/>
          <a:lstStyle/>
          <a:p>
            <a:pPr marL="0" indent="0" algn="ctr">
              <a:spcBef>
                <a:spcPts val="0"/>
              </a:spcBef>
              <a:spcAft>
                <a:spcPts val="1200"/>
              </a:spcAft>
              <a:buNone/>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Thessalonians 5:6-11</a:t>
            </a:r>
          </a:p>
          <a:p>
            <a:pPr marL="0" indent="0" algn="just">
              <a:spcBef>
                <a:spcPts val="0"/>
              </a:spcBef>
              <a:buNone/>
            </a:pPr>
            <a:r>
              <a:rPr lang="en-US" sz="2800" dirty="0">
                <a:effectLst>
                  <a:outerShdw blurRad="38100" dist="38100" dir="2700000" algn="tl">
                    <a:srgbClr val="000000">
                      <a:alpha val="43137"/>
                    </a:srgbClr>
                  </a:outerShdw>
                </a:effectLst>
                <a:cs typeface="Calibri" panose="020F0502020204030204" pitchFamily="34" charset="0"/>
              </a:rPr>
              <a:t>"</a:t>
            </a:r>
            <a:r>
              <a:rPr lang="en-US" sz="2800" baseline="30000" dirty="0">
                <a:effectLst>
                  <a:outerShdw blurRad="38100" dist="38100" dir="2700000" algn="tl">
                    <a:srgbClr val="000000">
                      <a:alpha val="43137"/>
                    </a:srgbClr>
                  </a:outerShdw>
                </a:effectLst>
                <a:cs typeface="Calibri" panose="020F0502020204030204" pitchFamily="34" charset="0"/>
              </a:rPr>
              <a:t>6</a:t>
            </a:r>
            <a:r>
              <a:rPr lang="en-US" sz="2800" dirty="0">
                <a:effectLst>
                  <a:outerShdw blurRad="38100" dist="38100" dir="2700000" algn="tl">
                    <a:srgbClr val="000000">
                      <a:alpha val="43137"/>
                    </a:srgbClr>
                  </a:outerShdw>
                </a:effectLst>
                <a:cs typeface="Calibri" panose="020F0502020204030204" pitchFamily="34" charset="0"/>
              </a:rPr>
              <a:t> so then let us not sleep as </a:t>
            </a:r>
            <a:r>
              <a:rPr lang="en-US" sz="2800" b="1" u="sng" dirty="0">
                <a:solidFill>
                  <a:srgbClr val="FFFFCC"/>
                </a:solidFill>
                <a:effectLst>
                  <a:outerShdw blurRad="38100" dist="38100" dir="2700000" algn="tl">
                    <a:srgbClr val="000000">
                      <a:alpha val="43137"/>
                    </a:srgbClr>
                  </a:outerShdw>
                </a:effectLst>
                <a:cs typeface="Calibri" panose="020F0502020204030204" pitchFamily="34" charset="0"/>
              </a:rPr>
              <a:t>others</a:t>
            </a:r>
            <a:r>
              <a:rPr lang="en-US" sz="2800" dirty="0">
                <a:effectLst>
                  <a:outerShdw blurRad="38100" dist="38100" dir="2700000" algn="tl">
                    <a:srgbClr val="000000">
                      <a:alpha val="43137"/>
                    </a:srgbClr>
                  </a:outerShdw>
                </a:effectLst>
                <a:cs typeface="Calibri" panose="020F0502020204030204" pitchFamily="34" charset="0"/>
              </a:rPr>
              <a:t> do, but let us be alert and sober. </a:t>
            </a:r>
            <a:r>
              <a:rPr lang="en-US" sz="2800" baseline="30000" dirty="0">
                <a:effectLst>
                  <a:outerShdw blurRad="38100" dist="38100" dir="2700000" algn="tl">
                    <a:srgbClr val="000000">
                      <a:alpha val="43137"/>
                    </a:srgbClr>
                  </a:outerShdw>
                </a:effectLst>
                <a:cs typeface="Calibri" panose="020F0502020204030204" pitchFamily="34" charset="0"/>
              </a:rPr>
              <a:t>7</a:t>
            </a:r>
            <a:r>
              <a:rPr lang="en-US" sz="2800" dirty="0">
                <a:effectLst>
                  <a:outerShdw blurRad="38100" dist="38100" dir="2700000" algn="tl">
                    <a:srgbClr val="000000">
                      <a:alpha val="43137"/>
                    </a:srgbClr>
                  </a:outerShdw>
                </a:effectLst>
                <a:cs typeface="Calibri" panose="020F0502020204030204" pitchFamily="34" charset="0"/>
              </a:rPr>
              <a:t> For </a:t>
            </a:r>
            <a:r>
              <a:rPr lang="en-US" sz="2800" b="1" u="sng" dirty="0">
                <a:solidFill>
                  <a:srgbClr val="FFFFCC"/>
                </a:solidFill>
                <a:effectLst>
                  <a:outerShdw blurRad="38100" dist="38100" dir="2700000" algn="tl">
                    <a:srgbClr val="000000">
                      <a:alpha val="43137"/>
                    </a:srgbClr>
                  </a:outerShdw>
                </a:effectLst>
                <a:cs typeface="Calibri" panose="020F0502020204030204" pitchFamily="34" charset="0"/>
              </a:rPr>
              <a:t>those</a:t>
            </a:r>
            <a:r>
              <a:rPr lang="en-US" sz="2800" dirty="0">
                <a:effectLst>
                  <a:outerShdw blurRad="38100" dist="38100" dir="2700000" algn="tl">
                    <a:srgbClr val="000000">
                      <a:alpha val="43137"/>
                    </a:srgbClr>
                  </a:outerShdw>
                </a:effectLst>
                <a:cs typeface="Calibri" panose="020F0502020204030204" pitchFamily="34" charset="0"/>
              </a:rPr>
              <a:t> who sleep do their sleeping at night, and those who get drunk get drunk at night. </a:t>
            </a:r>
            <a:r>
              <a:rPr lang="en-US" sz="2800" baseline="30000" dirty="0">
                <a:effectLst>
                  <a:outerShdw blurRad="38100" dist="38100" dir="2700000" algn="tl">
                    <a:srgbClr val="000000">
                      <a:alpha val="43137"/>
                    </a:srgbClr>
                  </a:outerShdw>
                </a:effectLst>
                <a:cs typeface="Calibri" panose="020F0502020204030204" pitchFamily="34" charset="0"/>
              </a:rPr>
              <a:t>8</a:t>
            </a:r>
            <a:r>
              <a:rPr lang="en-US" sz="2800" dirty="0">
                <a:effectLst>
                  <a:outerShdw blurRad="38100" dist="38100" dir="2700000" algn="tl">
                    <a:srgbClr val="000000">
                      <a:alpha val="43137"/>
                    </a:srgbClr>
                  </a:outerShdw>
                </a:effectLst>
                <a:cs typeface="Calibri" panose="020F0502020204030204" pitchFamily="34" charset="0"/>
              </a:rPr>
              <a:t> But since we are of the day, let us be sober, having put on the breastplate of faith and love, and as a helmet, the hope of salvation. </a:t>
            </a:r>
            <a:r>
              <a:rPr lang="en-US" sz="2800" baseline="30000" dirty="0">
                <a:effectLst>
                  <a:outerShdw blurRad="38100" dist="38100" dir="2700000" algn="tl">
                    <a:srgbClr val="000000">
                      <a:alpha val="43137"/>
                    </a:srgbClr>
                  </a:outerShdw>
                </a:effectLst>
                <a:cs typeface="Calibri" panose="020F0502020204030204" pitchFamily="34" charset="0"/>
              </a:rPr>
              <a:t>9</a:t>
            </a:r>
            <a:r>
              <a:rPr lang="en-US" sz="2800" dirty="0">
                <a:effectLst>
                  <a:outerShdw blurRad="38100" dist="38100" dir="2700000" algn="tl">
                    <a:srgbClr val="000000">
                      <a:alpha val="43137"/>
                    </a:srgbClr>
                  </a:outerShdw>
                </a:effectLst>
                <a:cs typeface="Calibri" panose="020F0502020204030204" pitchFamily="34" charset="0"/>
              </a:rPr>
              <a:t> For God has not destined us for wrath, but for obtaining salvation through our Lord Jesus Christ, </a:t>
            </a:r>
            <a:r>
              <a:rPr lang="en-US" sz="2800" baseline="30000" dirty="0">
                <a:effectLst>
                  <a:outerShdw blurRad="38100" dist="38100" dir="2700000" algn="tl">
                    <a:srgbClr val="000000">
                      <a:alpha val="43137"/>
                    </a:srgbClr>
                  </a:outerShdw>
                </a:effectLst>
                <a:cs typeface="Calibri" panose="020F0502020204030204" pitchFamily="34" charset="0"/>
              </a:rPr>
              <a:t>10</a:t>
            </a:r>
            <a:r>
              <a:rPr lang="en-US" sz="2800" dirty="0">
                <a:effectLst>
                  <a:outerShdw blurRad="38100" dist="38100" dir="2700000" algn="tl">
                    <a:srgbClr val="000000">
                      <a:alpha val="43137"/>
                    </a:srgbClr>
                  </a:outerShdw>
                </a:effectLst>
                <a:cs typeface="Calibri" panose="020F0502020204030204" pitchFamily="34" charset="0"/>
              </a:rPr>
              <a:t> who died for us, so that whether we are awake or asleep, we will live together with Him. </a:t>
            </a:r>
            <a:r>
              <a:rPr lang="en-US" sz="2800" baseline="30000" dirty="0">
                <a:effectLst>
                  <a:outerShdw blurRad="38100" dist="38100" dir="2700000" algn="tl">
                    <a:srgbClr val="000000">
                      <a:alpha val="43137"/>
                    </a:srgbClr>
                  </a:outerShdw>
                </a:effectLst>
                <a:cs typeface="Calibri" panose="020F0502020204030204" pitchFamily="34" charset="0"/>
              </a:rPr>
              <a:t>11</a:t>
            </a:r>
            <a:r>
              <a:rPr lang="en-US" sz="2800" dirty="0">
                <a:effectLst>
                  <a:outerShdw blurRad="38100" dist="38100" dir="2700000" algn="tl">
                    <a:srgbClr val="000000">
                      <a:alpha val="43137"/>
                    </a:srgbClr>
                  </a:outerShdw>
                </a:effectLst>
                <a:cs typeface="Calibri" panose="020F0502020204030204" pitchFamily="34" charset="0"/>
              </a:rPr>
              <a:t> Therefore encourage one another and build up one another, just as you also are doing.”</a:t>
            </a:r>
          </a:p>
        </p:txBody>
      </p:sp>
    </p:spTree>
    <p:extLst>
      <p:ext uri="{BB962C8B-B14F-4D97-AF65-F5344CB8AC3E}">
        <p14:creationId xmlns:p14="http://schemas.microsoft.com/office/powerpoint/2010/main" val="48883672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98D8ECB-FD6E-43B6-BCA5-15077755DB4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0"/>
            <a:ext cx="9144000" cy="6858000"/>
          </a:xfrm>
          <a:prstGeom prst="rect">
            <a:avLst/>
          </a:prstGeom>
        </p:spPr>
      </p:pic>
      <p:sp>
        <p:nvSpPr>
          <p:cNvPr id="134147" name="Rectangle 1"/>
          <p:cNvSpPr>
            <a:spLocks noChangeArrowheads="1"/>
          </p:cNvSpPr>
          <p:nvPr/>
        </p:nvSpPr>
        <p:spPr bwMode="auto">
          <a:xfrm>
            <a:off x="-1" y="0"/>
            <a:ext cx="9143999" cy="2585323"/>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Matthew 4:4 </a:t>
            </a:r>
          </a:p>
          <a:p>
            <a:pPr marL="0" indent="0" algn="just" eaLnBrk="1" hangingPunct="1">
              <a:buFont typeface="Wingdings" panose="05000000000000000000" pitchFamily="2" charset="2"/>
              <a:buNone/>
              <a:defRPr/>
            </a:pPr>
            <a:r>
              <a:rPr lang="en-US" sz="3600" dirty="0">
                <a:latin typeface="Calibri" panose="020F0502020204030204" pitchFamily="34" charset="0"/>
                <a:cs typeface="Calibri" panose="020F0502020204030204" pitchFamily="34" charset="0"/>
              </a:rPr>
              <a:t>“But He answered and said, “It is written, ‘</a:t>
            </a:r>
            <a:r>
              <a:rPr lang="en-US" sz="3600" cap="small" dirty="0">
                <a:latin typeface="Calibri" panose="020F0502020204030204" pitchFamily="34" charset="0"/>
                <a:cs typeface="Calibri" panose="020F0502020204030204" pitchFamily="34" charset="0"/>
              </a:rPr>
              <a:t>Man shall not live on bread alone, but on </a:t>
            </a:r>
            <a:r>
              <a:rPr lang="en-US" sz="3600" b="1" i="1" u="sng" cap="small" dirty="0">
                <a:solidFill>
                  <a:srgbClr val="FFFFCC"/>
                </a:solidFill>
                <a:latin typeface="Calibri" panose="020F0502020204030204" pitchFamily="34" charset="0"/>
                <a:cs typeface="Calibri" panose="020F0502020204030204" pitchFamily="34" charset="0"/>
              </a:rPr>
              <a:t>every word</a:t>
            </a:r>
            <a:r>
              <a:rPr lang="en-US" sz="3600" cap="small" dirty="0">
                <a:latin typeface="Calibri" panose="020F0502020204030204" pitchFamily="34" charset="0"/>
                <a:cs typeface="Calibri" panose="020F0502020204030204" pitchFamily="34" charset="0"/>
              </a:rPr>
              <a:t> that proceeds out of the mouth of God</a:t>
            </a:r>
            <a:r>
              <a:rPr lang="en-US" sz="3600" dirty="0">
                <a:latin typeface="Calibri" panose="020F0502020204030204" pitchFamily="34" charset="0"/>
                <a:cs typeface="Calibri" panose="020F0502020204030204" pitchFamily="34" charset="0"/>
              </a:rPr>
              <a:t>.’”</a:t>
            </a:r>
          </a:p>
        </p:txBody>
      </p:sp>
      <p:pic>
        <p:nvPicPr>
          <p:cNvPr id="4" name="Picture 3">
            <a:extLst>
              <a:ext uri="{FF2B5EF4-FFF2-40B4-BE49-F238E27FC236}">
                <a16:creationId xmlns:a16="http://schemas.microsoft.com/office/drawing/2014/main" id="{2F14D2C0-63E0-4170-B97D-6B44881F0E2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57600" y="3048000"/>
            <a:ext cx="1828800" cy="1828800"/>
          </a:xfrm>
          <a:prstGeom prst="ellipse">
            <a:avLst/>
          </a:prstGeom>
          <a:ln>
            <a:noFill/>
          </a:ln>
          <a:effectLst>
            <a:softEdge rad="112500"/>
          </a:effectLst>
        </p:spPr>
      </p:pic>
    </p:spTree>
    <p:extLst>
      <p:ext uri="{BB962C8B-B14F-4D97-AF65-F5344CB8AC3E}">
        <p14:creationId xmlns:p14="http://schemas.microsoft.com/office/powerpoint/2010/main" val="2919725625"/>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F76B228-579F-4ADB-B045-5A7A37D3D39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0"/>
            <a:ext cx="9144000" cy="6858000"/>
          </a:xfrm>
          <a:prstGeom prst="rect">
            <a:avLst/>
          </a:prstGeom>
        </p:spPr>
      </p:pic>
      <p:sp>
        <p:nvSpPr>
          <p:cNvPr id="134147" name="Rectangle 1"/>
          <p:cNvSpPr>
            <a:spLocks noChangeArrowheads="1"/>
          </p:cNvSpPr>
          <p:nvPr/>
        </p:nvSpPr>
        <p:spPr bwMode="auto">
          <a:xfrm>
            <a:off x="0" y="0"/>
            <a:ext cx="9144000" cy="2523768"/>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Matthew 5:18 </a:t>
            </a:r>
          </a:p>
          <a:p>
            <a:pPr marL="0" indent="0" algn="just" eaLnBrk="1" hangingPunct="1">
              <a:buFont typeface="Wingdings" panose="05000000000000000000" pitchFamily="2" charset="2"/>
              <a:buNone/>
              <a:defRPr/>
            </a:pPr>
            <a:r>
              <a:rPr lang="en-US" sz="3600" dirty="0">
                <a:latin typeface="Calibri" panose="020F0502020204030204" pitchFamily="34" charset="0"/>
                <a:cs typeface="Calibri" panose="020F0502020204030204" pitchFamily="34" charset="0"/>
              </a:rPr>
              <a:t>“For truly I say to you, until heaven and earth pass away, not </a:t>
            </a:r>
            <a:r>
              <a:rPr lang="en-US" sz="3600" b="1" i="1" u="sng" dirty="0">
                <a:solidFill>
                  <a:srgbClr val="FFFFCC"/>
                </a:solidFill>
                <a:latin typeface="Calibri" panose="020F0502020204030204" pitchFamily="34" charset="0"/>
                <a:cs typeface="Calibri" panose="020F0502020204030204" pitchFamily="34" charset="0"/>
              </a:rPr>
              <a:t>the smallest letter or stroke</a:t>
            </a:r>
            <a:r>
              <a:rPr lang="en-US" sz="3600" dirty="0">
                <a:latin typeface="Calibri" panose="020F0502020204030204" pitchFamily="34" charset="0"/>
                <a:cs typeface="Calibri" panose="020F0502020204030204" pitchFamily="34" charset="0"/>
              </a:rPr>
              <a:t> shall pass from the Law until all is accomplished.”</a:t>
            </a:r>
          </a:p>
        </p:txBody>
      </p:sp>
      <p:pic>
        <p:nvPicPr>
          <p:cNvPr id="4" name="Picture 3">
            <a:extLst>
              <a:ext uri="{FF2B5EF4-FFF2-40B4-BE49-F238E27FC236}">
                <a16:creationId xmlns:a16="http://schemas.microsoft.com/office/drawing/2014/main" id="{2F14D2C0-63E0-4170-B97D-6B44881F0E2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57600" y="3048000"/>
            <a:ext cx="1828800" cy="1828800"/>
          </a:xfrm>
          <a:prstGeom prst="ellipse">
            <a:avLst/>
          </a:prstGeom>
          <a:ln>
            <a:noFill/>
          </a:ln>
          <a:effectLst>
            <a:softEdge rad="112500"/>
          </a:effectLst>
        </p:spPr>
      </p:pic>
    </p:spTree>
    <p:extLst>
      <p:ext uri="{BB962C8B-B14F-4D97-AF65-F5344CB8AC3E}">
        <p14:creationId xmlns:p14="http://schemas.microsoft.com/office/powerpoint/2010/main" val="3299953039"/>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6096" y="1524000"/>
            <a:ext cx="9144000" cy="4495800"/>
          </a:xfrm>
        </p:spPr>
        <p:txBody>
          <a:bodyPr/>
          <a:lstStyle/>
          <a:p>
            <a:pPr marL="0" indent="0" algn="just">
              <a:buNone/>
              <a:defRPr/>
            </a:pPr>
            <a:r>
              <a:rPr lang="en-US" dirty="0"/>
              <a:t>“Taken as a whole, the pretribulation point of view gives sense and meaning to 1 Thessalonians 5 and explains why this is introduced after the Rapture. In effect, Paul was saying that the time of the Rapture cannot be determined any more than the time of the beginning of the day of the Lord; but this is of no concern to believers because our appointment is not the wrath of the day of the Lord but rather the salvation that is ours in Christ.”</a:t>
            </a:r>
          </a:p>
        </p:txBody>
      </p:sp>
      <p:sp>
        <p:nvSpPr>
          <p:cNvPr id="2" name="TextBox 1">
            <a:extLst>
              <a:ext uri="{FF2B5EF4-FFF2-40B4-BE49-F238E27FC236}">
                <a16:creationId xmlns:a16="http://schemas.microsoft.com/office/drawing/2014/main" id="{31D3EE94-2372-41BB-A931-9C86EE1D9928}"/>
              </a:ext>
            </a:extLst>
          </p:cNvPr>
          <p:cNvSpPr txBox="1"/>
          <p:nvPr/>
        </p:nvSpPr>
        <p:spPr>
          <a:xfrm>
            <a:off x="1641396" y="232827"/>
            <a:ext cx="5861208" cy="923330"/>
          </a:xfrm>
          <a:prstGeom prst="rect">
            <a:avLst/>
          </a:prstGeom>
          <a:noFill/>
        </p:spPr>
        <p:txBody>
          <a:bodyPr wrap="square" rtlCol="0">
            <a:spAutoFit/>
          </a:bodyPr>
          <a:lstStyle/>
          <a:p>
            <a:pPr algn="ctr"/>
            <a:r>
              <a:rPr lang="en-US" sz="3600" kern="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John F. Walvoord</a:t>
            </a:r>
          </a:p>
          <a:p>
            <a:pPr algn="ctr"/>
            <a:r>
              <a:rPr lang="en-US" sz="1800" i="1" dirty="0">
                <a:effectLst>
                  <a:outerShdw blurRad="38100" dist="38100" dir="2700000" algn="tl">
                    <a:srgbClr val="000000">
                      <a:alpha val="43137"/>
                    </a:srgbClr>
                  </a:outerShdw>
                </a:effectLst>
                <a:latin typeface="Calibri" panose="020F0502020204030204" pitchFamily="34" charset="0"/>
              </a:rPr>
              <a:t>The Rapture Question </a:t>
            </a:r>
            <a:r>
              <a:rPr lang="en-US" sz="1800" dirty="0">
                <a:effectLst>
                  <a:outerShdw blurRad="38100" dist="38100" dir="2700000" algn="tl">
                    <a:srgbClr val="000000">
                      <a:alpha val="43137"/>
                    </a:srgbClr>
                  </a:outerShdw>
                </a:effectLst>
                <a:latin typeface="Calibri" panose="020F0502020204030204" pitchFamily="34" charset="0"/>
              </a:rPr>
              <a:t>(Grand Rapids: Zondervan, 1979), 233.</a:t>
            </a:r>
            <a:endPar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4" name="Picture 2" descr="http://walvoordhistory.com/wp-content/uploads/2009/11/JohnFWalvoord-e1419653447886.jpg">
            <a:extLst>
              <a:ext uri="{FF2B5EF4-FFF2-40B4-BE49-F238E27FC236}">
                <a16:creationId xmlns:a16="http://schemas.microsoft.com/office/drawing/2014/main" id="{3907AABC-8811-41A7-8472-CA97732D5C3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1436" y="76200"/>
            <a:ext cx="766764" cy="91440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329798648"/>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idx="4294967295"/>
          </p:nvPr>
        </p:nvSpPr>
        <p:spPr>
          <a:xfrm>
            <a:off x="685800" y="2857500"/>
            <a:ext cx="7772400" cy="1143000"/>
          </a:xfrm>
        </p:spPr>
        <p:txBody>
          <a:bodyPr/>
          <a:lstStyle/>
          <a:p>
            <a:pPr algn="ctr"/>
            <a:r>
              <a:rPr lang="en-US" altLang="en-US" sz="6000">
                <a:effectLst>
                  <a:outerShdw blurRad="38100" dist="38100" dir="2700000" algn="tl">
                    <a:srgbClr val="000000">
                      <a:alpha val="43137"/>
                    </a:srgbClr>
                  </a:outerShdw>
                </a:effectLst>
                <a:latin typeface="Calibri" panose="020F0502020204030204" pitchFamily="34" charset="0"/>
              </a:rPr>
              <a:t>Conclusion</a:t>
            </a:r>
          </a:p>
        </p:txBody>
      </p:sp>
    </p:spTree>
    <p:extLst>
      <p:ext uri="{BB962C8B-B14F-4D97-AF65-F5344CB8AC3E}">
        <p14:creationId xmlns:p14="http://schemas.microsoft.com/office/powerpoint/2010/main" val="1141022899"/>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228600"/>
            <a:ext cx="7772400" cy="1143000"/>
          </a:xfrm>
        </p:spPr>
        <p:txBody>
          <a:bodyPr/>
          <a:lstStyle/>
          <a:p>
            <a:pPr algn="ctr" eaLnBrk="1" hangingPunct="1"/>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Strengthening the Pre-Tribulation Case</a:t>
            </a:r>
          </a:p>
        </p:txBody>
      </p:sp>
      <p:sp>
        <p:nvSpPr>
          <p:cNvPr id="19459" name="Rectangle 3"/>
          <p:cNvSpPr>
            <a:spLocks noGrp="1" noChangeArrowheads="1"/>
          </p:cNvSpPr>
          <p:nvPr>
            <p:ph idx="1"/>
          </p:nvPr>
        </p:nvSpPr>
        <p:spPr>
          <a:xfrm>
            <a:off x="635001" y="1600200"/>
            <a:ext cx="6968674" cy="3810000"/>
          </a:xfrm>
        </p:spPr>
        <p:txBody>
          <a:bodyPr/>
          <a:lstStyle/>
          <a:p>
            <a:pPr marL="514350" indent="-514350" eaLnBrk="1" hangingPunct="1">
              <a:spcBef>
                <a:spcPts val="0"/>
              </a:spcBef>
              <a:spcAft>
                <a:spcPts val="2400"/>
              </a:spcAft>
              <a:buClr>
                <a:srgbClr val="00FFFF"/>
              </a:buClr>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John 14:1-4</a:t>
            </a:r>
          </a:p>
          <a:p>
            <a:pPr marL="514350" indent="-514350" eaLnBrk="1" hangingPunct="1">
              <a:spcBef>
                <a:spcPts val="0"/>
              </a:spcBef>
              <a:spcAft>
                <a:spcPts val="2400"/>
              </a:spcAft>
              <a:buClr>
                <a:srgbClr val="00FFFF"/>
              </a:buClr>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Revelation 3:10</a:t>
            </a:r>
          </a:p>
          <a:p>
            <a:pPr marL="514350" indent="-514350" eaLnBrk="1" hangingPunct="1">
              <a:spcBef>
                <a:spcPts val="0"/>
              </a:spcBef>
              <a:spcAft>
                <a:spcPts val="2400"/>
              </a:spcAft>
              <a:buClr>
                <a:srgbClr val="00FFFF"/>
              </a:buClr>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First Thessalonians 4‒5</a:t>
            </a:r>
          </a:p>
          <a:p>
            <a:pPr marL="514350" indent="-514350" eaLnBrk="1" hangingPunct="1">
              <a:spcBef>
                <a:spcPts val="0"/>
              </a:spcBef>
              <a:spcAft>
                <a:spcPts val="2400"/>
              </a:spcAft>
              <a:buClr>
                <a:srgbClr val="00FFFF"/>
              </a:buClr>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Second Thessalonians 2:3a</a:t>
            </a:r>
          </a:p>
          <a:p>
            <a:pPr marL="514350" indent="-514350" eaLnBrk="1" hangingPunct="1">
              <a:spcBef>
                <a:spcPts val="0"/>
              </a:spcBef>
              <a:spcAft>
                <a:spcPts val="2400"/>
              </a:spcAft>
              <a:buClr>
                <a:srgbClr val="00FFFF"/>
              </a:buClr>
              <a:buSzPct val="100000"/>
              <a:buFont typeface="+mj-lt"/>
              <a:buAutoNum type="arabi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Matthew 24‒25</a:t>
            </a:r>
          </a:p>
        </p:txBody>
      </p:sp>
      <p:pic>
        <p:nvPicPr>
          <p:cNvPr id="5" name="Picture 2">
            <a:extLst>
              <a:ext uri="{FF2B5EF4-FFF2-40B4-BE49-F238E27FC236}">
                <a16:creationId xmlns:a16="http://schemas.microsoft.com/office/drawing/2014/main" id="{B4272B38-B865-4289-B283-753930A86FC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435275" y="2362200"/>
            <a:ext cx="2336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1014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228600"/>
            <a:ext cx="7772400" cy="1143000"/>
          </a:xfrm>
        </p:spPr>
        <p:txBody>
          <a:bodyPr/>
          <a:lstStyle/>
          <a:p>
            <a:pPr algn="ctr" eaLnBrk="1" hangingPunct="1"/>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Strengthening the Pre-Tribulation Case</a:t>
            </a:r>
          </a:p>
        </p:txBody>
      </p:sp>
      <p:sp>
        <p:nvSpPr>
          <p:cNvPr id="19459" name="Rectangle 3"/>
          <p:cNvSpPr>
            <a:spLocks noGrp="1" noChangeArrowheads="1"/>
          </p:cNvSpPr>
          <p:nvPr>
            <p:ph idx="1"/>
          </p:nvPr>
        </p:nvSpPr>
        <p:spPr>
          <a:xfrm>
            <a:off x="635001" y="1600200"/>
            <a:ext cx="6968674" cy="3810000"/>
          </a:xfrm>
        </p:spPr>
        <p:txBody>
          <a:bodyPr/>
          <a:lstStyle/>
          <a:p>
            <a:pPr marL="514350" indent="-514350" eaLnBrk="1" hangingPunct="1">
              <a:spcBef>
                <a:spcPts val="0"/>
              </a:spcBef>
              <a:spcAft>
                <a:spcPts val="2400"/>
              </a:spcAft>
              <a:buClr>
                <a:srgbClr val="00FFFF"/>
              </a:buClr>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John 14:1-4</a:t>
            </a:r>
          </a:p>
          <a:p>
            <a:pPr marL="514350" indent="-514350" eaLnBrk="1" hangingPunct="1">
              <a:spcBef>
                <a:spcPts val="0"/>
              </a:spcBef>
              <a:spcAft>
                <a:spcPts val="2400"/>
              </a:spcAft>
              <a:buClr>
                <a:srgbClr val="00FFFF"/>
              </a:buClr>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Revelation 3:10</a:t>
            </a:r>
          </a:p>
          <a:p>
            <a:pPr marL="514350" indent="-514350" eaLnBrk="1" hangingPunct="1">
              <a:spcBef>
                <a:spcPts val="0"/>
              </a:spcBef>
              <a:spcAft>
                <a:spcPts val="2400"/>
              </a:spcAft>
              <a:buClr>
                <a:srgbClr val="00FFFF"/>
              </a:buClr>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First Thessalonians 4‒5</a:t>
            </a:r>
          </a:p>
          <a:p>
            <a:pPr marL="514350" indent="-514350" eaLnBrk="1" hangingPunct="1">
              <a:spcBef>
                <a:spcPts val="0"/>
              </a:spcBef>
              <a:spcAft>
                <a:spcPts val="2400"/>
              </a:spcAft>
              <a:buClr>
                <a:srgbClr val="00FFFF"/>
              </a:buClr>
              <a:buSzPct val="100000"/>
              <a:buFont typeface="+mj-lt"/>
              <a:buAutoNum type="arabi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Second Thessalonians 2:3a</a:t>
            </a:r>
          </a:p>
          <a:p>
            <a:pPr marL="514350" indent="-514350" eaLnBrk="1" hangingPunct="1">
              <a:spcBef>
                <a:spcPts val="0"/>
              </a:spcBef>
              <a:spcAft>
                <a:spcPts val="2400"/>
              </a:spcAft>
              <a:buClr>
                <a:srgbClr val="00FFFF"/>
              </a:buClr>
              <a:buSzPct val="100000"/>
              <a:buFont typeface="+mj-lt"/>
              <a:buAutoNum type="arabi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Matthew 24‒25</a:t>
            </a:r>
          </a:p>
        </p:txBody>
      </p:sp>
      <p:pic>
        <p:nvPicPr>
          <p:cNvPr id="5" name="Picture 2">
            <a:extLst>
              <a:ext uri="{FF2B5EF4-FFF2-40B4-BE49-F238E27FC236}">
                <a16:creationId xmlns:a16="http://schemas.microsoft.com/office/drawing/2014/main" id="{B4272B38-B865-4289-B283-753930A86FC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435275" y="2362200"/>
            <a:ext cx="2336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77723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181A323-982F-4D83-B7B8-35CDBE08E1A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0"/>
            <a:ext cx="9144000" cy="6858000"/>
          </a:xfrm>
          <a:prstGeom prst="rect">
            <a:avLst/>
          </a:prstGeom>
        </p:spPr>
      </p:pic>
      <p:sp>
        <p:nvSpPr>
          <p:cNvPr id="39939" name="Rectangle 3"/>
          <p:cNvSpPr>
            <a:spLocks noGrp="1"/>
          </p:cNvSpPr>
          <p:nvPr>
            <p:ph type="body" sz="half" idx="2"/>
          </p:nvPr>
        </p:nvSpPr>
        <p:spPr>
          <a:xfrm>
            <a:off x="0" y="0"/>
            <a:ext cx="9143999" cy="5105400"/>
          </a:xfrm>
        </p:spPr>
        <p:txBody>
          <a:bodyPr/>
          <a:lstStyle/>
          <a:p>
            <a:pPr marL="0" indent="0" algn="ctr">
              <a:spcBef>
                <a:spcPts val="0"/>
              </a:spcBef>
              <a:spcAft>
                <a:spcPts val="1200"/>
              </a:spcAft>
              <a:buNone/>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Thessalonians 4:13-18</a:t>
            </a:r>
          </a:p>
          <a:p>
            <a:pPr marL="0" indent="0" algn="just">
              <a:spcBef>
                <a:spcPts val="0"/>
              </a:spcBef>
              <a:buNone/>
            </a:pPr>
            <a:r>
              <a:rPr lang="en-US"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13 </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we do not want you to be uninformed, brethren, about those who are asleep, so that you will not grieve as do the rest who have no hope. </a:t>
            </a:r>
            <a:r>
              <a:rPr lang="en-US"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14 </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if we believe that Jesus died and rose again, even so God will bring with Him those who have fallen asleep in Jesus. </a:t>
            </a:r>
            <a:r>
              <a:rPr lang="en-US"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15 </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this we say to you by the word of the Lord, that we who are alive and remain until the coming of the Lord, will not precede those who . . .</a:t>
            </a:r>
          </a:p>
        </p:txBody>
      </p:sp>
    </p:spTree>
    <p:extLst>
      <p:ext uri="{BB962C8B-B14F-4D97-AF65-F5344CB8AC3E}">
        <p14:creationId xmlns:p14="http://schemas.microsoft.com/office/powerpoint/2010/main" val="36199184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181A323-982F-4D83-B7B8-35CDBE08E1A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0"/>
            <a:ext cx="9144000" cy="6858000"/>
          </a:xfrm>
          <a:prstGeom prst="rect">
            <a:avLst/>
          </a:prstGeom>
        </p:spPr>
      </p:pic>
      <p:sp>
        <p:nvSpPr>
          <p:cNvPr id="39939" name="Rectangle 3"/>
          <p:cNvSpPr>
            <a:spLocks noGrp="1"/>
          </p:cNvSpPr>
          <p:nvPr>
            <p:ph type="body" sz="half" idx="2"/>
          </p:nvPr>
        </p:nvSpPr>
        <p:spPr>
          <a:xfrm>
            <a:off x="0" y="0"/>
            <a:ext cx="9143999" cy="5105400"/>
          </a:xfrm>
        </p:spPr>
        <p:txBody>
          <a:bodyPr/>
          <a:lstStyle/>
          <a:p>
            <a:pPr marL="0" indent="0" algn="ctr">
              <a:spcBef>
                <a:spcPts val="0"/>
              </a:spcBef>
              <a:spcAft>
                <a:spcPts val="1200"/>
              </a:spcAft>
              <a:buNone/>
            </a:pPr>
            <a:r>
              <a:rPr lang="en-US" sz="4000" dirty="0">
                <a:solidFill>
                  <a:srgbClr val="00FFFF"/>
                </a:solidFill>
                <a:effectLst>
                  <a:outerShdw blurRad="38100" dist="38100" dir="2700000" algn="tl">
                    <a:srgbClr val="000000">
                      <a:alpha val="43137"/>
                    </a:srgbClr>
                  </a:outerShdw>
                </a:effectLst>
                <a:ea typeface="+mj-ea"/>
                <a:cs typeface="Calibri" panose="020F0502020204030204" pitchFamily="34" charset="0"/>
              </a:rPr>
              <a:t>1 Thessalonians 4:13-18</a:t>
            </a:r>
          </a:p>
          <a:p>
            <a:pPr marL="0" indent="0" algn="just">
              <a:spcBef>
                <a:spcPts val="0"/>
              </a:spcBef>
              <a:buNone/>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 . have fallen asleep.</a:t>
            </a:r>
            <a:r>
              <a:rPr lang="en-US"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16 </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the Lord Himself will descend from heaven with a shout, with the voice of </a:t>
            </a: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archangel and with the trumpet of God, and the dead in Christ will rise first. </a:t>
            </a:r>
            <a:r>
              <a:rPr lang="en-US"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17 </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 we who are alive and remain will be </a:t>
            </a:r>
            <a:r>
              <a:rPr lang="en-US" dirty="0">
                <a:effectLst>
                  <a:outerShdw blurRad="38100" dist="38100" dir="2700000" algn="tl">
                    <a:srgbClr val="000000">
                      <a:alpha val="43137"/>
                    </a:srgbClr>
                  </a:outerShdw>
                </a:effectLst>
                <a:cs typeface="Calibri" panose="020F0502020204030204" pitchFamily="34" charset="0"/>
              </a:rPr>
              <a:t>caught up </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together with them in the clouds to meet the Lord in the air, and so we shall always be with the Lord. </a:t>
            </a:r>
            <a:r>
              <a:rPr lang="en-US"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18 </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Therefore comfort one another with these words."</a:t>
            </a:r>
          </a:p>
        </p:txBody>
      </p:sp>
    </p:spTree>
    <p:extLst>
      <p:ext uri="{BB962C8B-B14F-4D97-AF65-F5344CB8AC3E}">
        <p14:creationId xmlns:p14="http://schemas.microsoft.com/office/powerpoint/2010/main" val="7570021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181A323-982F-4D83-B7B8-35CDBE08E1A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0"/>
            <a:ext cx="9144000" cy="6858000"/>
          </a:xfrm>
          <a:prstGeom prst="rect">
            <a:avLst/>
          </a:prstGeom>
        </p:spPr>
      </p:pic>
      <p:sp>
        <p:nvSpPr>
          <p:cNvPr id="39939" name="Rectangle 3"/>
          <p:cNvSpPr>
            <a:spLocks noGrp="1"/>
          </p:cNvSpPr>
          <p:nvPr>
            <p:ph type="body" sz="half" idx="2"/>
          </p:nvPr>
        </p:nvSpPr>
        <p:spPr>
          <a:xfrm>
            <a:off x="0" y="0"/>
            <a:ext cx="9143999" cy="5105400"/>
          </a:xfrm>
        </p:spPr>
        <p:txBody>
          <a:bodyPr/>
          <a:lstStyle/>
          <a:p>
            <a:pPr marL="0" indent="0" algn="ctr">
              <a:spcBef>
                <a:spcPts val="0"/>
              </a:spcBef>
              <a:spcAft>
                <a:spcPts val="1200"/>
              </a:spcAft>
              <a:buNone/>
            </a:pPr>
            <a:r>
              <a:rPr lang="en-US" sz="4000" dirty="0">
                <a:solidFill>
                  <a:srgbClr val="00FFFF"/>
                </a:solidFill>
                <a:effectLst>
                  <a:outerShdw blurRad="38100" dist="38100" dir="2700000" algn="tl">
                    <a:srgbClr val="000000">
                      <a:alpha val="43137"/>
                    </a:srgbClr>
                  </a:outerShdw>
                </a:effectLst>
                <a:ea typeface="+mj-ea"/>
                <a:cs typeface="Calibri" panose="020F0502020204030204" pitchFamily="34" charset="0"/>
              </a:rPr>
              <a:t>1 Thessalonians 5:1-3</a:t>
            </a:r>
          </a:p>
          <a:p>
            <a:pPr marL="0" indent="0" algn="just">
              <a:spcBef>
                <a:spcPts val="0"/>
              </a:spcBef>
              <a:buNone/>
            </a:pPr>
            <a:r>
              <a:rPr lang="en-US"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a:t>
            </a:r>
            <a:r>
              <a:rPr lang="en-US" dirty="0">
                <a:effectLst>
                  <a:outerShdw blurRad="38100" dist="38100" dir="2700000" algn="tl">
                    <a:srgbClr val="000000">
                      <a:alpha val="43137"/>
                    </a:srgbClr>
                  </a:outerShdw>
                </a:effectLst>
                <a:cs typeface="Calibri" panose="020F0502020204030204" pitchFamily="34" charset="0"/>
              </a:rPr>
              <a:t>"Now as to the times and the epochs, brethren, you have no need of anything to be written to you. </a:t>
            </a:r>
            <a:r>
              <a:rPr lang="en-US" baseline="30000" dirty="0">
                <a:effectLst>
                  <a:outerShdw blurRad="38100" dist="38100" dir="2700000" algn="tl">
                    <a:srgbClr val="000000">
                      <a:alpha val="43137"/>
                    </a:srgbClr>
                  </a:outerShdw>
                </a:effectLst>
                <a:cs typeface="Calibri" panose="020F0502020204030204" pitchFamily="34" charset="0"/>
              </a:rPr>
              <a:t>2</a:t>
            </a:r>
            <a:r>
              <a:rPr lang="en-US" dirty="0">
                <a:effectLst>
                  <a:outerShdw blurRad="38100" dist="38100" dir="2700000" algn="tl">
                    <a:srgbClr val="000000">
                      <a:alpha val="43137"/>
                    </a:srgbClr>
                  </a:outerShdw>
                </a:effectLst>
                <a:cs typeface="Calibri" panose="020F0502020204030204" pitchFamily="34" charset="0"/>
              </a:rPr>
              <a:t> For you yourselves know full well that the day of the Lord will come just like a thief in the night. </a:t>
            </a:r>
            <a:r>
              <a:rPr lang="en-US" baseline="30000" dirty="0">
                <a:effectLst>
                  <a:outerShdw blurRad="38100" dist="38100" dir="2700000" algn="tl">
                    <a:srgbClr val="000000">
                      <a:alpha val="43137"/>
                    </a:srgbClr>
                  </a:outerShdw>
                </a:effectLst>
                <a:cs typeface="Calibri" panose="020F0502020204030204" pitchFamily="34" charset="0"/>
              </a:rPr>
              <a:t>3</a:t>
            </a:r>
            <a:r>
              <a:rPr lang="en-US" dirty="0">
                <a:effectLst>
                  <a:outerShdw blurRad="38100" dist="38100" dir="2700000" algn="tl">
                    <a:srgbClr val="000000">
                      <a:alpha val="43137"/>
                    </a:srgbClr>
                  </a:outerShdw>
                </a:effectLst>
                <a:cs typeface="Calibri" panose="020F0502020204030204" pitchFamily="34" charset="0"/>
              </a:rPr>
              <a:t> While they are saying, “Peace and safety!” then destruction will come upon them suddenly like labor pains upon a woman with child, and they will not escape.”</a:t>
            </a:r>
          </a:p>
        </p:txBody>
      </p:sp>
    </p:spTree>
    <p:extLst>
      <p:ext uri="{BB962C8B-B14F-4D97-AF65-F5344CB8AC3E}">
        <p14:creationId xmlns:p14="http://schemas.microsoft.com/office/powerpoint/2010/main" val="3990866345"/>
      </p:ext>
    </p:extLst>
  </p:cSld>
  <p:clrMapOvr>
    <a:masterClrMapping/>
  </p:clrMapOvr>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17626</TotalTime>
  <Words>4153</Words>
  <Application>Microsoft Office PowerPoint</Application>
  <PresentationFormat>On-screen Show (4:3)</PresentationFormat>
  <Paragraphs>141</Paragraphs>
  <Slides>55</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55</vt:i4>
      </vt:variant>
    </vt:vector>
  </HeadingPairs>
  <TitlesOfParts>
    <vt:vector size="59" baseType="lpstr">
      <vt:lpstr>Calibri</vt:lpstr>
      <vt:lpstr>Times New Roman</vt:lpstr>
      <vt:lpstr>Wingdings</vt:lpstr>
      <vt:lpstr>Azure</vt:lpstr>
      <vt:lpstr>PowerPoint Presentation</vt:lpstr>
      <vt:lpstr>What is the Rapture?</vt:lpstr>
      <vt:lpstr>When Will the Rapture Take Place Relative to the Tribulation Period?</vt:lpstr>
      <vt:lpstr>PowerPoint Presentation</vt:lpstr>
      <vt:lpstr>PowerPoint Presentation</vt:lpstr>
      <vt:lpstr>Strengthening the Pre-Tribulation Case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 Thessalonians 2:1-12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1st Six Seals (Revelation 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vt:lpstr>
      <vt:lpstr>Strengthening the Pre-Tribulation Case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RAPTURE 017 - 1 Thess 5v1-11</dc:title>
  <dc:subject>THE RAPTURE</dc:subject>
  <dc:creator>A. Woods</dc:creator>
  <dc:description>Modified by Jim McGowan</dc:description>
  <cp:lastModifiedBy>Jim McGowan</cp:lastModifiedBy>
  <cp:revision>1888</cp:revision>
  <cp:lastPrinted>2020-08-09T02:20:55Z</cp:lastPrinted>
  <dcterms:created xsi:type="dcterms:W3CDTF">2009-03-17T12:21:13Z</dcterms:created>
  <dcterms:modified xsi:type="dcterms:W3CDTF">2020-08-09T15:30:32Z</dcterms:modified>
</cp:coreProperties>
</file>