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8"/>
  </p:notesMasterIdLst>
  <p:handoutMasterIdLst>
    <p:handoutMasterId r:id="rId229"/>
  </p:handoutMasterIdLst>
  <p:sldIdLst>
    <p:sldId id="2287" r:id="rId2"/>
    <p:sldId id="2032" r:id="rId3"/>
    <p:sldId id="2064" r:id="rId4"/>
    <p:sldId id="1984" r:id="rId5"/>
    <p:sldId id="2038" r:id="rId6"/>
    <p:sldId id="2257" r:id="rId7"/>
    <p:sldId id="2253" r:id="rId8"/>
    <p:sldId id="2323" r:id="rId9"/>
    <p:sldId id="6498" r:id="rId10"/>
    <p:sldId id="2260" r:id="rId11"/>
    <p:sldId id="2186" r:id="rId12"/>
    <p:sldId id="5603" r:id="rId13"/>
    <p:sldId id="2187" r:id="rId14"/>
    <p:sldId id="5358" r:id="rId15"/>
    <p:sldId id="5604" r:id="rId16"/>
    <p:sldId id="2324" r:id="rId17"/>
    <p:sldId id="6503" r:id="rId18"/>
    <p:sldId id="2195" r:id="rId19"/>
    <p:sldId id="6499" r:id="rId20"/>
    <p:sldId id="5595" r:id="rId21"/>
    <p:sldId id="5596" r:id="rId22"/>
    <p:sldId id="5597" r:id="rId23"/>
    <p:sldId id="6500" r:id="rId24"/>
    <p:sldId id="6501" r:id="rId25"/>
    <p:sldId id="6562" r:id="rId26"/>
    <p:sldId id="5073" r:id="rId27"/>
    <p:sldId id="2661" r:id="rId28"/>
    <p:sldId id="5161" r:id="rId29"/>
    <p:sldId id="2259" r:id="rId30"/>
    <p:sldId id="2261" r:id="rId31"/>
    <p:sldId id="2189" r:id="rId32"/>
    <p:sldId id="6504" r:id="rId33"/>
    <p:sldId id="2190" r:id="rId34"/>
    <p:sldId id="2191" r:id="rId35"/>
    <p:sldId id="6507" r:id="rId36"/>
    <p:sldId id="5469" r:id="rId37"/>
    <p:sldId id="5507" r:id="rId38"/>
    <p:sldId id="5598" r:id="rId39"/>
    <p:sldId id="6508" r:id="rId40"/>
    <p:sldId id="6517" r:id="rId41"/>
    <p:sldId id="6518" r:id="rId42"/>
    <p:sldId id="6519" r:id="rId43"/>
    <p:sldId id="6509" r:id="rId44"/>
    <p:sldId id="5471" r:id="rId45"/>
    <p:sldId id="5031" r:id="rId46"/>
    <p:sldId id="3744" r:id="rId47"/>
    <p:sldId id="2619" r:id="rId48"/>
    <p:sldId id="5509" r:id="rId49"/>
    <p:sldId id="6510" r:id="rId50"/>
    <p:sldId id="5482" r:id="rId51"/>
    <p:sldId id="5524" r:id="rId52"/>
    <p:sldId id="5526" r:id="rId53"/>
    <p:sldId id="6511" r:id="rId54"/>
    <p:sldId id="5548" r:id="rId55"/>
    <p:sldId id="5549" r:id="rId56"/>
    <p:sldId id="6512" r:id="rId57"/>
    <p:sldId id="5552" r:id="rId58"/>
    <p:sldId id="5553" r:id="rId59"/>
    <p:sldId id="6513" r:id="rId60"/>
    <p:sldId id="5593" r:id="rId61"/>
    <p:sldId id="5594" r:id="rId62"/>
    <p:sldId id="5550" r:id="rId63"/>
    <p:sldId id="5551" r:id="rId64"/>
    <p:sldId id="1379" r:id="rId65"/>
    <p:sldId id="2194" r:id="rId66"/>
    <p:sldId id="6514" r:id="rId67"/>
    <p:sldId id="5561" r:id="rId68"/>
    <p:sldId id="5559" r:id="rId69"/>
    <p:sldId id="5560" r:id="rId70"/>
    <p:sldId id="5558" r:id="rId71"/>
    <p:sldId id="5557" r:id="rId72"/>
    <p:sldId id="6515" r:id="rId73"/>
    <p:sldId id="377" r:id="rId74"/>
    <p:sldId id="2289" r:id="rId75"/>
    <p:sldId id="6516" r:id="rId76"/>
    <p:sldId id="5554" r:id="rId77"/>
    <p:sldId id="5555" r:id="rId78"/>
    <p:sldId id="2325" r:id="rId79"/>
    <p:sldId id="2326" r:id="rId80"/>
    <p:sldId id="6502" r:id="rId81"/>
    <p:sldId id="2292" r:id="rId82"/>
    <p:sldId id="2263" r:id="rId83"/>
    <p:sldId id="2299" r:id="rId84"/>
    <p:sldId id="2265" r:id="rId85"/>
    <p:sldId id="6527" r:id="rId86"/>
    <p:sldId id="6563" r:id="rId87"/>
    <p:sldId id="2266" r:id="rId88"/>
    <p:sldId id="6528" r:id="rId89"/>
    <p:sldId id="2267" r:id="rId90"/>
    <p:sldId id="2300" r:id="rId91"/>
    <p:sldId id="2303" r:id="rId92"/>
    <p:sldId id="2304" r:id="rId93"/>
    <p:sldId id="2302" r:id="rId94"/>
    <p:sldId id="2305" r:id="rId95"/>
    <p:sldId id="2275" r:id="rId96"/>
    <p:sldId id="2276" r:id="rId97"/>
    <p:sldId id="5609" r:id="rId98"/>
    <p:sldId id="6530" r:id="rId99"/>
    <p:sldId id="6529" r:id="rId100"/>
    <p:sldId id="6531" r:id="rId101"/>
    <p:sldId id="2306" r:id="rId102"/>
    <p:sldId id="2301" r:id="rId103"/>
    <p:sldId id="2271" r:id="rId104"/>
    <p:sldId id="6564" r:id="rId105"/>
    <p:sldId id="6565" r:id="rId106"/>
    <p:sldId id="6566" r:id="rId107"/>
    <p:sldId id="2272" r:id="rId108"/>
    <p:sldId id="2327" r:id="rId109"/>
    <p:sldId id="2294" r:id="rId110"/>
    <p:sldId id="2249" r:id="rId111"/>
    <p:sldId id="5610" r:id="rId112"/>
    <p:sldId id="2247" r:id="rId113"/>
    <p:sldId id="2248" r:id="rId114"/>
    <p:sldId id="2307" r:id="rId115"/>
    <p:sldId id="5611" r:id="rId116"/>
    <p:sldId id="2251" r:id="rId117"/>
    <p:sldId id="1991" r:id="rId118"/>
    <p:sldId id="5613" r:id="rId119"/>
    <p:sldId id="5614" r:id="rId120"/>
    <p:sldId id="5615" r:id="rId121"/>
    <p:sldId id="6532" r:id="rId122"/>
    <p:sldId id="6533" r:id="rId123"/>
    <p:sldId id="6534" r:id="rId124"/>
    <p:sldId id="2328" r:id="rId125"/>
    <p:sldId id="2329" r:id="rId126"/>
    <p:sldId id="6535" r:id="rId127"/>
    <p:sldId id="6536" r:id="rId128"/>
    <p:sldId id="2297" r:id="rId129"/>
    <p:sldId id="6493" r:id="rId130"/>
    <p:sldId id="2024" r:id="rId131"/>
    <p:sldId id="6537" r:id="rId132"/>
    <p:sldId id="6538" r:id="rId133"/>
    <p:sldId id="4707" r:id="rId134"/>
    <p:sldId id="6539" r:id="rId135"/>
    <p:sldId id="6402" r:id="rId136"/>
    <p:sldId id="2025" r:id="rId137"/>
    <p:sldId id="2330" r:id="rId138"/>
    <p:sldId id="2331" r:id="rId139"/>
    <p:sldId id="2295" r:id="rId140"/>
    <p:sldId id="2256" r:id="rId141"/>
    <p:sldId id="6521" r:id="rId142"/>
    <p:sldId id="6522" r:id="rId143"/>
    <p:sldId id="6506" r:id="rId144"/>
    <p:sldId id="6540" r:id="rId145"/>
    <p:sldId id="6542" r:id="rId146"/>
    <p:sldId id="1232" r:id="rId147"/>
    <p:sldId id="6541" r:id="rId148"/>
    <p:sldId id="6543" r:id="rId149"/>
    <p:sldId id="6523" r:id="rId150"/>
    <p:sldId id="6505" r:id="rId151"/>
    <p:sldId id="2254" r:id="rId152"/>
    <p:sldId id="6524" r:id="rId153"/>
    <p:sldId id="6548" r:id="rId154"/>
    <p:sldId id="2255" r:id="rId155"/>
    <p:sldId id="5620" r:id="rId156"/>
    <p:sldId id="5621" r:id="rId157"/>
    <p:sldId id="6525" r:id="rId158"/>
    <p:sldId id="5591" r:id="rId159"/>
    <p:sldId id="6544" r:id="rId160"/>
    <p:sldId id="6545" r:id="rId161"/>
    <p:sldId id="5592" r:id="rId162"/>
    <p:sldId id="6526" r:id="rId163"/>
    <p:sldId id="6520" r:id="rId164"/>
    <p:sldId id="5568" r:id="rId165"/>
    <p:sldId id="2332" r:id="rId166"/>
    <p:sldId id="6546" r:id="rId167"/>
    <p:sldId id="2296" r:id="rId168"/>
    <p:sldId id="6547" r:id="rId169"/>
    <p:sldId id="2258" r:id="rId170"/>
    <p:sldId id="6549" r:id="rId171"/>
    <p:sldId id="6550" r:id="rId172"/>
    <p:sldId id="6555" r:id="rId173"/>
    <p:sldId id="6556" r:id="rId174"/>
    <p:sldId id="6551" r:id="rId175"/>
    <p:sldId id="6552" r:id="rId176"/>
    <p:sldId id="6553" r:id="rId177"/>
    <p:sldId id="6554" r:id="rId178"/>
    <p:sldId id="6557" r:id="rId179"/>
    <p:sldId id="2298" r:id="rId180"/>
    <p:sldId id="2215" r:id="rId181"/>
    <p:sldId id="2216" r:id="rId182"/>
    <p:sldId id="2217" r:id="rId183"/>
    <p:sldId id="2218" r:id="rId184"/>
    <p:sldId id="5622" r:id="rId185"/>
    <p:sldId id="2219" r:id="rId186"/>
    <p:sldId id="2220" r:id="rId187"/>
    <p:sldId id="2221" r:id="rId188"/>
    <p:sldId id="2222" r:id="rId189"/>
    <p:sldId id="2310" r:id="rId190"/>
    <p:sldId id="6558" r:id="rId191"/>
    <p:sldId id="6559" r:id="rId192"/>
    <p:sldId id="6560" r:id="rId193"/>
    <p:sldId id="2224" r:id="rId194"/>
    <p:sldId id="5846" r:id="rId195"/>
    <p:sldId id="6485" r:id="rId196"/>
    <p:sldId id="2311" r:id="rId197"/>
    <p:sldId id="6494" r:id="rId198"/>
    <p:sldId id="6495" r:id="rId199"/>
    <p:sldId id="2226" r:id="rId200"/>
    <p:sldId id="2312" r:id="rId201"/>
    <p:sldId id="6496" r:id="rId202"/>
    <p:sldId id="6561" r:id="rId203"/>
    <p:sldId id="2228" r:id="rId204"/>
    <p:sldId id="2313" r:id="rId205"/>
    <p:sldId id="2314" r:id="rId206"/>
    <p:sldId id="2315" r:id="rId207"/>
    <p:sldId id="2316" r:id="rId208"/>
    <p:sldId id="2317" r:id="rId209"/>
    <p:sldId id="2233" r:id="rId210"/>
    <p:sldId id="2234" r:id="rId211"/>
    <p:sldId id="2235" r:id="rId212"/>
    <p:sldId id="6497" r:id="rId213"/>
    <p:sldId id="2318" r:id="rId214"/>
    <p:sldId id="5627" r:id="rId215"/>
    <p:sldId id="2238" r:id="rId216"/>
    <p:sldId id="2239" r:id="rId217"/>
    <p:sldId id="320" r:id="rId218"/>
    <p:sldId id="2319" r:id="rId219"/>
    <p:sldId id="2320" r:id="rId220"/>
    <p:sldId id="5628" r:id="rId221"/>
    <p:sldId id="2243" r:id="rId222"/>
    <p:sldId id="2244" r:id="rId223"/>
    <p:sldId id="2321" r:id="rId224"/>
    <p:sldId id="2322" r:id="rId225"/>
    <p:sldId id="5602" r:id="rId226"/>
    <p:sldId id="2333" r:id="rId22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A50021"/>
    <a:srgbClr val="FFFF99"/>
    <a:srgbClr val="0000FF"/>
    <a:srgbClr val="0099FF"/>
    <a:srgbClr val="FFFF00"/>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5974" autoAdjust="0"/>
  </p:normalViewPr>
  <p:slideViewPr>
    <p:cSldViewPr>
      <p:cViewPr varScale="1">
        <p:scale>
          <a:sx n="62" d="100"/>
          <a:sy n="62" d="100"/>
        </p:scale>
        <p:origin x="5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handoutMaster" Target="handoutMasters/handoutMaster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8/8/2020</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164</a:t>
            </a:fld>
            <a:endParaRPr lang="en-US" altLang="en-US" dirty="0"/>
          </a:p>
        </p:txBody>
      </p:sp>
    </p:spTree>
    <p:extLst>
      <p:ext uri="{BB962C8B-B14F-4D97-AF65-F5344CB8AC3E}">
        <p14:creationId xmlns:p14="http://schemas.microsoft.com/office/powerpoint/2010/main" val="214842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16013" y="698500"/>
            <a:ext cx="4649787" cy="34861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CA5406-0544-4707-9917-6B8FB837F1FE}" type="slidenum">
              <a:rPr lang="en-US" smtClean="0"/>
              <a:pPr/>
              <a:t>203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225</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20</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57359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10354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22</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88803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40</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4515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86006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42</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951398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F1219C8-A6BD-49EF-BE98-E554E48F3D3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a:p>
        </p:txBody>
      </p:sp>
    </p:spTree>
    <p:extLst>
      <p:ext uri="{BB962C8B-B14F-4D97-AF65-F5344CB8AC3E}">
        <p14:creationId xmlns:p14="http://schemas.microsoft.com/office/powerpoint/2010/main" val="278651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46.jpeg"/><Relationship Id="rId4" Type="http://schemas.openxmlformats.org/officeDocument/2006/relationships/image" Target="../media/image33.emf"/><Relationship Id="rId9" Type="http://schemas.openxmlformats.org/officeDocument/2006/relationships/image" Target="../media/image45.jpeg"/></Relationships>
</file>

<file path=ppt/slides/_rels/slide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0800" y="16002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04800" y="2286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t>Genesis 1:1</a:t>
            </a:r>
            <a:r>
              <a:rPr lang="en-US" sz="3600" kern="0" dirty="0">
                <a:cs typeface="Calibri" panose="020F0502020204030204" pitchFamily="34" charset="0"/>
                <a:sym typeface="Symbol" pitchFamily="18" charset="2"/>
              </a:rPr>
              <a:t>–</a:t>
            </a:r>
            <a:r>
              <a:rPr lang="en-US" sz="3600" kern="0" dirty="0">
                <a:sym typeface="Symbol" pitchFamily="18" charset="2"/>
              </a:rPr>
              <a:t>2:3</a:t>
            </a:r>
          </a:p>
          <a:p>
            <a:pPr algn="ctr" eaLnBrk="1" hangingPunct="1"/>
            <a:r>
              <a:rPr lang="en-US" sz="3600" kern="0" dirty="0">
                <a:sym typeface="Symbol" pitchFamily="18" charset="2"/>
              </a:rPr>
              <a:t>Creation of the Cosmos</a:t>
            </a:r>
          </a:p>
        </p:txBody>
      </p:sp>
    </p:spTree>
    <p:extLst>
      <p:ext uri="{BB962C8B-B14F-4D97-AF65-F5344CB8AC3E}">
        <p14:creationId xmlns:p14="http://schemas.microsoft.com/office/powerpoint/2010/main" val="351911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5029200" cy="5562600"/>
          </a:xfrm>
        </p:spPr>
        <p:txBody>
          <a:bodyPr/>
          <a:lstStyle/>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Gap </a:t>
            </a:r>
            <a:r>
              <a:rPr lang="en-US" altLang="en-US" sz="2800" dirty="0">
                <a:cs typeface="Calibri" panose="020F0502020204030204" pitchFamily="34" charset="0"/>
              </a:rPr>
              <a:t>Theory?</a:t>
            </a:r>
            <a:endParaRPr lang="en-US" altLang="en-US" sz="2800" dirty="0">
              <a:latin typeface="Calibri" panose="020F0502020204030204" pitchFamily="34" charset="0"/>
              <a:cs typeface="Calibri" panose="020F0502020204030204" pitchFamily="34" charset="0"/>
            </a:endParaRP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Canopy </a:t>
            </a:r>
            <a:r>
              <a:rPr lang="en-US" altLang="en-US" sz="2800" dirty="0">
                <a:cs typeface="Calibri" panose="020F0502020204030204" pitchFamily="34" charset="0"/>
              </a:rPr>
              <a:t>Theory </a:t>
            </a:r>
            <a:r>
              <a:rPr lang="en-US" altLang="en-US" sz="2800" dirty="0">
                <a:latin typeface="Calibri" panose="020F0502020204030204" pitchFamily="34" charset="0"/>
                <a:cs typeface="Calibri" panose="020F0502020204030204" pitchFamily="34" charset="0"/>
              </a:rPr>
              <a:t>(day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64F84ABD-9E2E-40A1-89D2-84884F83E8E0}"/>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663CD9D-1BD6-4FBA-95B2-B6B9690132E4}"/>
              </a:ext>
            </a:extLst>
          </p:cNvPr>
          <p:cNvPicPr>
            <a:picLocks noChangeAspect="1"/>
          </p:cNvPicPr>
          <p:nvPr/>
        </p:nvPicPr>
        <p:blipFill>
          <a:blip r:embed="rId3"/>
          <a:stretch>
            <a:fillRect/>
          </a:stretch>
        </p:blipFill>
        <p:spPr>
          <a:xfrm>
            <a:off x="5562600" y="2057400"/>
            <a:ext cx="3227294" cy="2743200"/>
          </a:xfrm>
          <a:prstGeom prst="rect">
            <a:avLst/>
          </a:prstGeom>
        </p:spPr>
      </p:pic>
    </p:spTree>
  </p:cSld>
  <p:clrMapOvr>
    <a:masterClrMapping/>
  </p:clrMapOvr>
  <p:transition>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Alternative Ways of Describing Ages</a:t>
            </a:r>
          </a:p>
        </p:txBody>
      </p:sp>
      <p:sp>
        <p:nvSpPr>
          <p:cNvPr id="25603" name="Rectangle 3"/>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sz="3100" b="1" u="sng" dirty="0">
                <a:solidFill>
                  <a:srgbClr val="FFFFCC"/>
                </a:solidFill>
              </a:rPr>
              <a:t>Attached adjective “long” (</a:t>
            </a:r>
            <a:r>
              <a:rPr lang="en-US" sz="3100" b="1" u="sng" dirty="0" err="1">
                <a:solidFill>
                  <a:srgbClr val="FFFFCC"/>
                </a:solidFill>
              </a:rPr>
              <a:t>rab</a:t>
            </a:r>
            <a:r>
              <a:rPr lang="en-US" sz="3100" b="1" u="sng" dirty="0">
                <a:solidFill>
                  <a:srgbClr val="FFFFCC"/>
                </a:solidFill>
              </a:rPr>
              <a:t>) to the word “day” (</a:t>
            </a:r>
            <a:r>
              <a:rPr lang="en-US" sz="3100" b="1" u="sng" dirty="0" err="1">
                <a:solidFill>
                  <a:srgbClr val="FFFFCC"/>
                </a:solidFill>
              </a:rPr>
              <a:t>yom</a:t>
            </a:r>
            <a:r>
              <a:rPr lang="en-US" sz="3100" b="1" u="sng" dirty="0">
                <a:solidFill>
                  <a:srgbClr val="FFFFCC"/>
                </a:solidFill>
              </a:rPr>
              <a:t>)</a:t>
            </a:r>
          </a:p>
        </p:txBody>
      </p:sp>
      <p:pic>
        <p:nvPicPr>
          <p:cNvPr id="2" name="Picture 1">
            <a:extLst>
              <a:ext uri="{FF2B5EF4-FFF2-40B4-BE49-F238E27FC236}">
                <a16:creationId xmlns:a16="http://schemas.microsoft.com/office/drawing/2014/main" id="{48BD51A3-783B-4A73-AB12-AC7867A7EAF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41794744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1E0442E-4A08-4FBD-AAA7-12D8142D155B}"/>
              </a:ext>
            </a:extLst>
          </p:cNvPr>
          <p:cNvGraphicFramePr>
            <a:graphicFrameLocks noGrp="1"/>
          </p:cNvGraphicFramePr>
          <p:nvPr>
            <p:ph sz="half" idx="1"/>
          </p:nvPr>
        </p:nvGraphicFramePr>
        <p:xfrm>
          <a:off x="114300" y="379476"/>
          <a:ext cx="8915400" cy="6099048"/>
        </p:xfrm>
        <a:graphic>
          <a:graphicData uri="http://schemas.openxmlformats.org/drawingml/2006/table">
            <a:tbl>
              <a:tblPr firstRow="1" bandRow="1">
                <a:tableStyleId>{073A0DAA-6AF3-43AB-8588-CEC1D06C72B9}</a:tableStyleId>
              </a:tblPr>
              <a:tblGrid>
                <a:gridCol w="4457700">
                  <a:extLst>
                    <a:ext uri="{9D8B030D-6E8A-4147-A177-3AD203B41FA5}">
                      <a16:colId xmlns:a16="http://schemas.microsoft.com/office/drawing/2014/main" val="3678228928"/>
                    </a:ext>
                  </a:extLst>
                </a:gridCol>
                <a:gridCol w="4457700">
                  <a:extLst>
                    <a:ext uri="{9D8B030D-6E8A-4147-A177-3AD203B41FA5}">
                      <a16:colId xmlns:a16="http://schemas.microsoft.com/office/drawing/2014/main" val="2382543196"/>
                    </a:ext>
                  </a:extLst>
                </a:gridCol>
              </a:tblGrid>
              <a:tr h="914400">
                <a:tc gridSpan="2">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Wingdings" panose="05000000000000000000" pitchFamily="2" charset="2"/>
                        <a:buNone/>
                        <a:tabLst/>
                        <a:defRPr/>
                      </a:pPr>
                      <a:r>
                        <a:rPr kumimoji="0" lang="en-US" sz="3600" b="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10 Ways of Communicating Ages in Gen 1</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295566894"/>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rPr>
                        <a:t>yāmîm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with “evening and morning” = many days of evening and morning</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tamîd</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continually, forever</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8067973"/>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rPr>
                        <a:t>dōr</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generation, period</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a:t>
                      </a:r>
                      <a:r>
                        <a:rPr kumimoji="0" lang="en-US" sz="2600" b="1"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orek</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with </a:t>
                      </a:r>
                      <a:r>
                        <a:rPr kumimoji="0" lang="en-US" sz="2600" b="0"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yom</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 = length of days</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536075989"/>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`ad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ancient, forever</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zemān</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season, time</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860518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rPr>
                        <a:t>qedem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of old, ancient time</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`et</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time</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21044251"/>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rPr>
                        <a:t>netsach</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always, everlasting, forever</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mô</a:t>
                      </a:r>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1" u="none" strike="noStrike" kern="0" cap="none" spc="0" normalizeH="0" baseline="0" dirty="0" err="1">
                          <a:ln>
                            <a:noFill/>
                          </a:ln>
                          <a:solidFill>
                            <a:schemeClr val="bg2"/>
                          </a:solidFill>
                          <a:effectLst/>
                          <a:uLnTx/>
                          <a:uFillTx/>
                          <a:latin typeface="Calibri" panose="020F0502020204030204" pitchFamily="34" charset="0"/>
                          <a:cs typeface="Calibri" panose="020F0502020204030204" pitchFamily="34" charset="0"/>
                        </a:rPr>
                        <a:t>ēd</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time, season</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630811638"/>
                  </a:ext>
                </a:extLst>
              </a:tr>
              <a:tr h="274320">
                <a:tc gridSpan="2">
                  <a:txBody>
                    <a:bodyPr/>
                    <a:lstStyle/>
                    <a:p>
                      <a:pPr algn="ctr"/>
                      <a:r>
                        <a:rPr lang="en-US" sz="1800" kern="0" dirty="0">
                          <a:solidFill>
                            <a:schemeClr val="bg2"/>
                          </a:solidFill>
                          <a:effectLst/>
                          <a:latin typeface="Calibri" panose="020F0502020204030204" pitchFamily="34" charset="0"/>
                          <a:cs typeface="Calibri" panose="020F0502020204030204" pitchFamily="34" charset="0"/>
                        </a:rPr>
                        <a:t>Jonathan </a:t>
                      </a:r>
                      <a:r>
                        <a:rPr lang="en-US" sz="1800" kern="0" dirty="0" err="1">
                          <a:solidFill>
                            <a:schemeClr val="bg2"/>
                          </a:solidFill>
                          <a:effectLst/>
                          <a:latin typeface="Calibri" panose="020F0502020204030204" pitchFamily="34" charset="0"/>
                          <a:cs typeface="Calibri" panose="020F0502020204030204" pitchFamily="34" charset="0"/>
                        </a:rPr>
                        <a:t>Sarfati</a:t>
                      </a:r>
                      <a:r>
                        <a:rPr lang="en-US" sz="1800" kern="0" dirty="0">
                          <a:solidFill>
                            <a:schemeClr val="bg2"/>
                          </a:solidFill>
                          <a:effectLst/>
                          <a:latin typeface="Calibri" panose="020F0502020204030204" pitchFamily="34" charset="0"/>
                          <a:cs typeface="Calibri" panose="020F0502020204030204" pitchFamily="34" charset="0"/>
                        </a:rPr>
                        <a:t>, Refuting Compromise (Green Forest, AR: Master Books), 327-28</a:t>
                      </a:r>
                      <a:endParaRPr lang="en-US" dirty="0">
                        <a:solidFill>
                          <a:schemeClr val="bg2"/>
                        </a:solidFill>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704353509"/>
                  </a:ext>
                </a:extLst>
              </a:tr>
            </a:tbl>
          </a:graphicData>
        </a:graphic>
      </p:graphicFrame>
    </p:spTree>
    <p:extLst>
      <p:ext uri="{BB962C8B-B14F-4D97-AF65-F5344CB8AC3E}">
        <p14:creationId xmlns:p14="http://schemas.microsoft.com/office/powerpoint/2010/main" val="3660293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Days of Creation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Revelatory Days</a:t>
            </a:r>
          </a:p>
          <a:p>
            <a:pPr marL="461963" indent="-461963" algn="just" eaLnBrk="1" hangingPunct="1">
              <a:spcBef>
                <a:spcPts val="0"/>
              </a:spcBef>
              <a:spcAft>
                <a:spcPts val="2400"/>
              </a:spcAft>
              <a:defRPr/>
            </a:pPr>
            <a:r>
              <a:rPr lang="en-US" dirty="0"/>
              <a:t>Solar Non-consecutive Days</a:t>
            </a:r>
          </a:p>
          <a:p>
            <a:pPr marL="461963" indent="-461963" algn="just" eaLnBrk="1" hangingPunct="1">
              <a:spcBef>
                <a:spcPts val="0"/>
              </a:spcBef>
              <a:spcAft>
                <a:spcPts val="2400"/>
              </a:spcAft>
              <a:defRPr/>
            </a:pPr>
            <a:r>
              <a:rPr lang="en-US" dirty="0"/>
              <a:t>Day Age Theory</a:t>
            </a:r>
          </a:p>
          <a:p>
            <a:pPr marL="461963" indent="-461963" algn="just" eaLnBrk="1" hangingPunct="1">
              <a:spcBef>
                <a:spcPts val="0"/>
              </a:spcBef>
              <a:spcAft>
                <a:spcPts val="2400"/>
              </a:spcAft>
              <a:defRPr/>
            </a:pPr>
            <a:r>
              <a:rPr lang="en-US" b="1" u="sng" dirty="0">
                <a:solidFill>
                  <a:srgbClr val="FFFFCC"/>
                </a:solidFill>
              </a:rPr>
              <a:t>Solar And Consecutive Days</a:t>
            </a:r>
          </a:p>
        </p:txBody>
      </p:sp>
      <p:pic>
        <p:nvPicPr>
          <p:cNvPr id="2" name="Picture 1">
            <a:extLst>
              <a:ext uri="{FF2B5EF4-FFF2-40B4-BE49-F238E27FC236}">
                <a16:creationId xmlns:a16="http://schemas.microsoft.com/office/drawing/2014/main" id="{B8DF07E5-59B6-4599-8F8A-4553B2DB1387}"/>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948819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Ordinary and Consecutive Days?</a:t>
            </a:r>
          </a:p>
        </p:txBody>
      </p:sp>
      <p:sp>
        <p:nvSpPr>
          <p:cNvPr id="21507" name="Rectangle 3"/>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n-US" dirty="0"/>
              <a:t>Numerical ordinal modifier used 359 times outside of Genesis 1-2 (Joshua 6:3; Esther 4:16)</a:t>
            </a:r>
          </a:p>
          <a:p>
            <a:pPr marL="461963" indent="-461963" algn="just" eaLnBrk="1" hangingPunct="1">
              <a:lnSpc>
                <a:spcPct val="90000"/>
              </a:lnSpc>
              <a:spcBef>
                <a:spcPts val="0"/>
              </a:spcBef>
              <a:spcAft>
                <a:spcPts val="2400"/>
              </a:spcAft>
              <a:defRPr/>
            </a:pPr>
            <a:r>
              <a:rPr lang="en-US" dirty="0"/>
              <a:t>“Evening and morning” used 38 times outside of Genesis 1-2</a:t>
            </a:r>
          </a:p>
          <a:p>
            <a:pPr marL="461963" indent="-461963" algn="just" eaLnBrk="1" hangingPunct="1">
              <a:lnSpc>
                <a:spcPct val="90000"/>
              </a:lnSpc>
              <a:spcBef>
                <a:spcPts val="0"/>
              </a:spcBef>
              <a:spcAft>
                <a:spcPts val="2400"/>
              </a:spcAft>
              <a:defRPr/>
            </a:pPr>
            <a:r>
              <a:rPr lang="en-US" dirty="0"/>
              <a:t>Exodus 20:8-11; 31:17</a:t>
            </a:r>
          </a:p>
          <a:p>
            <a:pPr marL="461963" indent="-461963" algn="just" eaLnBrk="1" hangingPunct="1">
              <a:lnSpc>
                <a:spcPct val="90000"/>
              </a:lnSpc>
              <a:spcBef>
                <a:spcPts val="0"/>
              </a:spcBef>
              <a:spcAft>
                <a:spcPts val="2400"/>
              </a:spcAft>
              <a:defRPr/>
            </a:pPr>
            <a:r>
              <a:rPr lang="en-US" dirty="0"/>
              <a:t>Adam’s age (Gen. 5:5)</a:t>
            </a:r>
          </a:p>
        </p:txBody>
      </p:sp>
      <p:pic>
        <p:nvPicPr>
          <p:cNvPr id="2" name="Picture 1">
            <a:extLst>
              <a:ext uri="{FF2B5EF4-FFF2-40B4-BE49-F238E27FC236}">
                <a16:creationId xmlns:a16="http://schemas.microsoft.com/office/drawing/2014/main" id="{98245963-81B8-429C-9C74-012BC1051EC3}"/>
              </a:ext>
            </a:extLst>
          </p:cNvPr>
          <p:cNvPicPr>
            <a:picLocks noChangeAspect="1"/>
          </p:cNvPicPr>
          <p:nvPr/>
        </p:nvPicPr>
        <p:blipFill>
          <a:blip r:embed="rId2"/>
          <a:stretch>
            <a:fillRect/>
          </a:stretch>
        </p:blipFill>
        <p:spPr>
          <a:xfrm>
            <a:off x="5764306" y="3886200"/>
            <a:ext cx="3227294" cy="27432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24539"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20:8-11</a:t>
            </a:r>
          </a:p>
          <a:p>
            <a:pPr marL="0" indent="0" algn="just">
              <a:spcBef>
                <a:spcPts val="0"/>
              </a:spcBef>
              <a:spcAft>
                <a:spcPts val="1200"/>
              </a:spcAft>
              <a:buNone/>
              <a:defRPr/>
            </a:pPr>
            <a:r>
              <a:rPr lang="en-US" sz="2750" baseline="30000" dirty="0">
                <a:effectLst/>
              </a:rPr>
              <a:t>8</a:t>
            </a:r>
            <a:r>
              <a:rPr lang="en-US" dirty="0"/>
              <a:t> “Remember the sabbath day, to keep it holy. </a:t>
            </a:r>
            <a:r>
              <a:rPr lang="en-US" sz="2750" baseline="30000" dirty="0">
                <a:effectLst/>
              </a:rPr>
              <a:t>9</a:t>
            </a:r>
            <a:r>
              <a:rPr lang="en-US" dirty="0"/>
              <a:t> Six days you shall labor and do all your work, </a:t>
            </a:r>
            <a:r>
              <a:rPr lang="en-US" sz="2750" baseline="30000" dirty="0">
                <a:effectLst/>
              </a:rPr>
              <a:t>10</a:t>
            </a:r>
            <a:r>
              <a:rPr lang="en-US" dirty="0"/>
              <a:t> but the seventh day is a sabbath of the Lord your God; in it you shall not do any work, you or your son or your daughter, your male or your female servant or your cattle or your sojourner who stays with you. </a:t>
            </a:r>
            <a:r>
              <a:rPr lang="en-US" sz="2750" baseline="30000" dirty="0">
                <a:effectLst/>
              </a:rPr>
              <a:t>11</a:t>
            </a:r>
            <a:r>
              <a:rPr lang="en-US" dirty="0"/>
              <a:t> For in six days the Lord made the heavens and the earth, the sea and all that is in them, and rested on the seventh day; therefore the Lord blessed the sabbath day and made it holy. </a:t>
            </a:r>
          </a:p>
        </p:txBody>
      </p:sp>
    </p:spTree>
    <p:extLst>
      <p:ext uri="{BB962C8B-B14F-4D97-AF65-F5344CB8AC3E}">
        <p14:creationId xmlns:p14="http://schemas.microsoft.com/office/powerpoint/2010/main" val="934894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31:15-17</a:t>
            </a:r>
          </a:p>
          <a:p>
            <a:pPr marL="0" indent="0" algn="just">
              <a:spcBef>
                <a:spcPts val="0"/>
              </a:spcBef>
              <a:buNone/>
            </a:pPr>
            <a:r>
              <a:rPr lang="en-US" sz="2750" baseline="30000" dirty="0">
                <a:effectLst/>
              </a:rPr>
              <a:t>15</a:t>
            </a:r>
            <a:r>
              <a:rPr lang="en-US" sz="2750" dirty="0">
                <a:effectLst/>
              </a:rPr>
              <a:t> ‘For six days work may be done, but on the seventh day there is a sabbath of complete rest, holy to the </a:t>
            </a:r>
            <a:r>
              <a:rPr lang="en-US" sz="2750" cap="small" dirty="0">
                <a:effectLst/>
              </a:rPr>
              <a:t>Lord</a:t>
            </a:r>
            <a:r>
              <a:rPr lang="en-US" sz="2750" dirty="0">
                <a:effectLst/>
              </a:rPr>
              <a:t>; whoever does any work on the sabbath day shall surely be put to death. </a:t>
            </a:r>
            <a:r>
              <a:rPr lang="en-US" sz="2750" baseline="30000" dirty="0">
                <a:effectLst/>
              </a:rPr>
              <a:t>16</a:t>
            </a:r>
            <a:r>
              <a:rPr lang="en-US" sz="2750" dirty="0">
                <a:effectLst/>
              </a:rPr>
              <a:t> ‘So the sons of Israel shall observe the sabbath, to celebrate the sabbath throughout their generations as a perpetual covenant.’ </a:t>
            </a:r>
            <a:r>
              <a:rPr lang="en-US" sz="2750" baseline="30000" dirty="0">
                <a:effectLst/>
              </a:rPr>
              <a:t>17</a:t>
            </a:r>
            <a:r>
              <a:rPr lang="en-US" sz="2750" dirty="0">
                <a:effectLst/>
              </a:rPr>
              <a:t> “It is a sign between Me and the sons of Israel forever; for in six days the </a:t>
            </a:r>
            <a:r>
              <a:rPr lang="en-US" sz="2750" cap="small" dirty="0">
                <a:effectLst/>
              </a:rPr>
              <a:t>Lord</a:t>
            </a:r>
            <a:r>
              <a:rPr lang="en-US" sz="2750" dirty="0">
                <a:effectLst/>
              </a:rPr>
              <a:t> made heaven and earth, but on the seventh day He ceased </a:t>
            </a:r>
            <a:r>
              <a:rPr lang="en-US" sz="2750" i="1" dirty="0">
                <a:effectLst/>
              </a:rPr>
              <a:t>from labor,</a:t>
            </a:r>
            <a:r>
              <a:rPr lang="en-US" sz="2750" dirty="0">
                <a:effectLst/>
              </a:rPr>
              <a:t> and was refreshed.” </a:t>
            </a:r>
          </a:p>
        </p:txBody>
      </p:sp>
    </p:spTree>
    <p:extLst>
      <p:ext uri="{BB962C8B-B14F-4D97-AF65-F5344CB8AC3E}">
        <p14:creationId xmlns:p14="http://schemas.microsoft.com/office/powerpoint/2010/main" val="20347406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Ordinary and Consecutive Days?</a:t>
            </a:r>
          </a:p>
        </p:txBody>
      </p:sp>
      <p:sp>
        <p:nvSpPr>
          <p:cNvPr id="21507" name="Rectangle 3"/>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n-US" dirty="0"/>
              <a:t>Numerical ordinal modifier used 359 times outside of Genesis 1-2 (Joshua 6:3; Esther 4:16)</a:t>
            </a:r>
          </a:p>
          <a:p>
            <a:pPr marL="461963" indent="-461963" algn="just" eaLnBrk="1" hangingPunct="1">
              <a:lnSpc>
                <a:spcPct val="90000"/>
              </a:lnSpc>
              <a:spcBef>
                <a:spcPts val="0"/>
              </a:spcBef>
              <a:spcAft>
                <a:spcPts val="2400"/>
              </a:spcAft>
              <a:defRPr/>
            </a:pPr>
            <a:r>
              <a:rPr lang="en-US" dirty="0"/>
              <a:t>“Evening and morning” used 38 times outside of Genesis 1-2</a:t>
            </a:r>
          </a:p>
          <a:p>
            <a:pPr marL="461963" indent="-461963" algn="just" eaLnBrk="1" hangingPunct="1">
              <a:lnSpc>
                <a:spcPct val="90000"/>
              </a:lnSpc>
              <a:spcBef>
                <a:spcPts val="0"/>
              </a:spcBef>
              <a:spcAft>
                <a:spcPts val="2400"/>
              </a:spcAft>
              <a:defRPr/>
            </a:pPr>
            <a:r>
              <a:rPr lang="en-US" dirty="0"/>
              <a:t>Exodus 20:8-11; 31:17</a:t>
            </a:r>
          </a:p>
          <a:p>
            <a:pPr marL="461963" indent="-461963" algn="just" eaLnBrk="1" hangingPunct="1">
              <a:lnSpc>
                <a:spcPct val="90000"/>
              </a:lnSpc>
              <a:spcBef>
                <a:spcPts val="0"/>
              </a:spcBef>
              <a:spcAft>
                <a:spcPts val="2400"/>
              </a:spcAft>
              <a:defRPr/>
            </a:pPr>
            <a:r>
              <a:rPr lang="en-US" dirty="0"/>
              <a:t>Adam’s age (Gen. 5:5)</a:t>
            </a:r>
          </a:p>
        </p:txBody>
      </p:sp>
      <p:pic>
        <p:nvPicPr>
          <p:cNvPr id="2" name="Picture 1">
            <a:extLst>
              <a:ext uri="{FF2B5EF4-FFF2-40B4-BE49-F238E27FC236}">
                <a16:creationId xmlns:a16="http://schemas.microsoft.com/office/drawing/2014/main" id="{98245963-81B8-429C-9C74-012BC1051EC3}"/>
              </a:ext>
            </a:extLst>
          </p:cNvPr>
          <p:cNvPicPr>
            <a:picLocks noChangeAspect="1"/>
          </p:cNvPicPr>
          <p:nvPr/>
        </p:nvPicPr>
        <p:blipFill>
          <a:blip r:embed="rId2"/>
          <a:stretch>
            <a:fillRect/>
          </a:stretch>
        </p:blipFill>
        <p:spPr>
          <a:xfrm>
            <a:off x="5764306" y="3886200"/>
            <a:ext cx="3227294" cy="2743200"/>
          </a:xfrm>
          <a:prstGeom prst="rect">
            <a:avLst/>
          </a:prstGeom>
        </p:spPr>
      </p:pic>
    </p:spTree>
    <p:extLst>
      <p:ext uri="{BB962C8B-B14F-4D97-AF65-F5344CB8AC3E}">
        <p14:creationId xmlns:p14="http://schemas.microsoft.com/office/powerpoint/2010/main" val="29513455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0" y="1600200"/>
            <a:ext cx="9144000" cy="3200400"/>
          </a:xfrm>
        </p:spPr>
        <p:txBody>
          <a:bodyPr/>
          <a:lstStyle/>
          <a:p>
            <a:pPr marL="0" indent="0" algn="just" eaLnBrk="1" hangingPunct="1">
              <a:buFont typeface="Wingdings" pitchFamily="2" charset="2"/>
              <a:buNone/>
              <a:defRPr/>
            </a:pPr>
            <a:r>
              <a:rPr lang="en-US" dirty="0">
                <a:cs typeface="Calibri" panose="020F0502020204030204" pitchFamily="34" charset="0"/>
              </a:rPr>
              <a:t>“From a superficial reading of Genesis 1, the impression would seem to be that the entire creative process took place in six twenty-four-hour days. </a:t>
            </a:r>
            <a:r>
              <a:rPr lang="en-US" b="1" u="sng" dirty="0">
                <a:solidFill>
                  <a:srgbClr val="FFFFCC"/>
                </a:solidFill>
                <a:cs typeface="Calibri" panose="020F0502020204030204" pitchFamily="34" charset="0"/>
              </a:rPr>
              <a:t>This seems to run counter to modern scientific research</a:t>
            </a:r>
            <a:r>
              <a:rPr lang="en-US" dirty="0">
                <a:cs typeface="Calibri" panose="020F0502020204030204" pitchFamily="34" charset="0"/>
              </a:rPr>
              <a:t>, which indicates that planet earth was created several billion years ago.”</a:t>
            </a:r>
            <a:endParaRPr lang="en-US" dirty="0"/>
          </a:p>
        </p:txBody>
      </p:sp>
      <p:sp>
        <p:nvSpPr>
          <p:cNvPr id="2" name="Rectangle 1">
            <a:extLst>
              <a:ext uri="{FF2B5EF4-FFF2-40B4-BE49-F238E27FC236}">
                <a16:creationId xmlns:a16="http://schemas.microsoft.com/office/drawing/2014/main" id="{1EE15D80-3095-4D42-8318-E7C1A2C78B8F}"/>
              </a:ext>
            </a:extLst>
          </p:cNvPr>
          <p:cNvSpPr/>
          <p:nvPr/>
        </p:nvSpPr>
        <p:spPr>
          <a:xfrm>
            <a:off x="2247900" y="228600"/>
            <a:ext cx="46482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Gleason Archer</a:t>
            </a:r>
          </a:p>
          <a:p>
            <a:r>
              <a:rPr 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Survey of Old Testament Introduction</a:t>
            </a:r>
            <a:r>
              <a:rPr lang="en-US" sz="1800" dirty="0">
                <a:effectLst>
                  <a:outerShdw blurRad="38100" dist="38100" dir="2700000" algn="tl">
                    <a:srgbClr val="000000"/>
                  </a:outerShdw>
                </a:effectLst>
                <a:latin typeface="Calibri" panose="020F0502020204030204" pitchFamily="34" charset="0"/>
                <a:cs typeface="Calibri" panose="020F0502020204030204" pitchFamily="34" charset="0"/>
              </a:rPr>
              <a:t> (Chicago, IL: Moody Press, 1994), 196-97-emphasis mine.</a:t>
            </a:r>
          </a:p>
        </p:txBody>
      </p:sp>
      <p:pic>
        <p:nvPicPr>
          <p:cNvPr id="4" name="Picture 3">
            <a:extLst>
              <a:ext uri="{FF2B5EF4-FFF2-40B4-BE49-F238E27FC236}">
                <a16:creationId xmlns:a16="http://schemas.microsoft.com/office/drawing/2014/main" id="{0AAC6D39-E61F-49C3-886F-6102FC8182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236" y="4876800"/>
            <a:ext cx="2151529" cy="18288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b="1" u="sng" dirty="0">
                <a:solidFill>
                  <a:srgbClr val="FFFFCC"/>
                </a:solidFill>
              </a:rPr>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2587504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b="1" u="sng" dirty="0">
                <a:solidFill>
                  <a:srgbClr val="FFFFCC"/>
                </a:solidFill>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227687997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599"/>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533400" y="1447800"/>
            <a:ext cx="80772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153" y="5410200"/>
            <a:ext cx="1613647" cy="13716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dirty="0"/>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b="1" u="sng" dirty="0">
                <a:solidFill>
                  <a:srgbClr val="FFFFCC"/>
                </a:solidFill>
              </a:rPr>
              <a:t>Implied – Gen. 1:6-7; Ps. 148:4</a:t>
            </a:r>
          </a:p>
          <a:p>
            <a:pPr marL="461963" indent="-461963" algn="just" eaLnBrk="1" hangingPunct="1">
              <a:spcBef>
                <a:spcPts val="0"/>
              </a:spcBef>
              <a:spcAft>
                <a:spcPts val="2400"/>
              </a:spcAft>
              <a:defRPr/>
            </a:pPr>
            <a:r>
              <a:rPr lang="en-US" sz="2800" dirty="0"/>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2934294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8"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rPr>
              <a:t>(Gen 1:6-8)</a:t>
            </a:r>
            <a:endParaRPr lang="en-US" sz="3600" dirty="0">
              <a:cs typeface="Calibri" panose="020F0502020204030204" pitchFamily="34" charset="0"/>
            </a:endParaRP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b="1" u="sng" dirty="0">
                <a:solidFill>
                  <a:srgbClr val="FFFFCC"/>
                </a:solidFill>
              </a:rPr>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1047A1AA-C185-4308-AB4A-2D7A249C90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42227330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b="1" dirty="0">
                <a:solidFill>
                  <a:srgbClr val="FFFFCC"/>
                </a:solidFill>
              </a:rPr>
              <a:t>Explains</a:t>
            </a:r>
          </a:p>
          <a:p>
            <a:pPr marL="914400" lvl="1" indent="-457200" algn="just" eaLnBrk="1" hangingPunct="1">
              <a:spcBef>
                <a:spcPts val="0"/>
              </a:spcBef>
              <a:spcAft>
                <a:spcPts val="2400"/>
              </a:spcAft>
              <a:defRPr/>
            </a:pPr>
            <a:r>
              <a:rPr lang="en-US" sz="2800" b="1" u="sng" dirty="0">
                <a:solidFill>
                  <a:srgbClr val="FFFFCC"/>
                </a:solidFill>
              </a:rPr>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399529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a:blip r:embed="rId2" cstate="print"/>
          <a:srcRect/>
          <a:stretch>
            <a:fillRect/>
          </a:stretch>
        </p:blipFill>
        <p:spPr bwMode="auto">
          <a:xfrm>
            <a:off x="109809" y="502920"/>
            <a:ext cx="8924382" cy="5852160"/>
          </a:xfrm>
          <a:prstGeom prst="rect">
            <a:avLst/>
          </a:prstGeom>
          <a:noFill/>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purifiedbyfaith.com/CreationEvolution/Genesis5and11/Images/Geneaologies5and11.gif"/>
          <p:cNvPicPr>
            <a:picLocks noChangeAspect="1" noChangeArrowheads="1"/>
          </p:cNvPicPr>
          <p:nvPr/>
        </p:nvPicPr>
        <p:blipFill>
          <a:blip r:embed="rId2"/>
          <a:srcRect/>
          <a:stretch>
            <a:fillRect/>
          </a:stretch>
        </p:blipFill>
        <p:spPr bwMode="auto">
          <a:xfrm>
            <a:off x="91440" y="455062"/>
            <a:ext cx="8961120" cy="5947877"/>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b="1" dirty="0">
                <a:solidFill>
                  <a:srgbClr val="FFFFCC"/>
                </a:solidFill>
              </a:rPr>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b="1" u="sng" dirty="0">
                <a:solidFill>
                  <a:srgbClr val="FFFFCC"/>
                </a:solidFill>
              </a:rPr>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013793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b="1" dirty="0">
                <a:solidFill>
                  <a:srgbClr val="FFFFCC"/>
                </a:solidFill>
              </a:rPr>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b="1" u="sng" dirty="0">
                <a:solidFill>
                  <a:srgbClr val="FFFFCC"/>
                </a:solidFill>
              </a:rPr>
              <a:t>Where the flood waters came from (Gen. 2:5-6)</a:t>
            </a:r>
          </a:p>
          <a:p>
            <a:pPr marL="914400" lvl="1" indent="-457200" algn="just" eaLnBrk="1" hangingPunct="1">
              <a:spcBef>
                <a:spcPts val="0"/>
              </a:spcBef>
              <a:spcAft>
                <a:spcPts val="2400"/>
              </a:spcAft>
              <a:defRPr/>
            </a:pPr>
            <a:r>
              <a:rPr lang="en-US" sz="2800" dirty="0"/>
              <a:t>Why man’s post-flood life span cut short (Gen.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283104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599"/>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533400" y="1447800"/>
            <a:ext cx="80772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153" y="5410200"/>
            <a:ext cx="1613647" cy="1371600"/>
          </a:xfrm>
          <a:prstGeom prst="rect">
            <a:avLst/>
          </a:prstGeom>
        </p:spPr>
      </p:pic>
    </p:spTree>
    <p:extLst>
      <p:ext uri="{BB962C8B-B14F-4D97-AF65-F5344CB8AC3E}">
        <p14:creationId xmlns:p14="http://schemas.microsoft.com/office/powerpoint/2010/main" val="12320927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en-US" sz="2800" dirty="0"/>
              <a:t>Implied – Gen. 1:6-7; Ps. 148:4</a:t>
            </a:r>
          </a:p>
          <a:p>
            <a:pPr marL="461963" indent="-461963" algn="just" eaLnBrk="1" hangingPunct="1">
              <a:spcBef>
                <a:spcPts val="0"/>
              </a:spcBef>
              <a:spcAft>
                <a:spcPts val="2400"/>
              </a:spcAft>
              <a:defRPr/>
            </a:pPr>
            <a:r>
              <a:rPr lang="en-US" sz="2800" b="1" dirty="0">
                <a:solidFill>
                  <a:srgbClr val="FFFFCC"/>
                </a:solidFill>
              </a:rPr>
              <a:t>Explains</a:t>
            </a:r>
          </a:p>
          <a:p>
            <a:pPr marL="914400" lvl="1" indent="-457200" algn="just" eaLnBrk="1" hangingPunct="1">
              <a:spcBef>
                <a:spcPts val="0"/>
              </a:spcBef>
              <a:spcAft>
                <a:spcPts val="2400"/>
              </a:spcAft>
              <a:defRPr/>
            </a:pPr>
            <a:r>
              <a:rPr lang="en-US" sz="2800" dirty="0"/>
              <a:t>Long life spans of early man-Gen. 5:5, 27</a:t>
            </a:r>
          </a:p>
          <a:p>
            <a:pPr marL="914400" lvl="1" indent="-457200" algn="just" eaLnBrk="1" hangingPunct="1">
              <a:spcBef>
                <a:spcPts val="0"/>
              </a:spcBef>
              <a:spcAft>
                <a:spcPts val="2400"/>
              </a:spcAft>
              <a:defRPr/>
            </a:pPr>
            <a:r>
              <a:rPr lang="en-US" sz="2800" dirty="0"/>
              <a:t>Strange beasts (Gen. 1:24-25; Job 40‒41)</a:t>
            </a:r>
          </a:p>
          <a:p>
            <a:pPr marL="914400" lvl="1" indent="-457200" algn="just" eaLnBrk="1" hangingPunct="1">
              <a:spcBef>
                <a:spcPts val="0"/>
              </a:spcBef>
              <a:spcAft>
                <a:spcPts val="2400"/>
              </a:spcAft>
              <a:defRPr/>
            </a:pPr>
            <a:r>
              <a:rPr lang="en-US" sz="2800" dirty="0"/>
              <a:t>Where the flood waters came from (Gen. 2:5-6)</a:t>
            </a:r>
          </a:p>
          <a:p>
            <a:pPr marL="914400" lvl="1" indent="-457200" algn="just" eaLnBrk="1" hangingPunct="1">
              <a:spcBef>
                <a:spcPts val="0"/>
              </a:spcBef>
              <a:spcAft>
                <a:spcPts val="2400"/>
              </a:spcAft>
              <a:defRPr/>
            </a:pPr>
            <a:r>
              <a:rPr lang="en-US" sz="2800" b="1" u="sng" dirty="0">
                <a:solidFill>
                  <a:srgbClr val="FFFFCC"/>
                </a:solidFill>
              </a:rPr>
              <a:t>Why man’s post-flood life span cut short (Gen. 11:24-25)</a:t>
            </a:r>
            <a:endParaRPr lang="en-US" sz="2800" dirty="0"/>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9396419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a:blip r:embed="rId2" cstate="print"/>
          <a:srcRect/>
          <a:stretch>
            <a:fillRect/>
          </a:stretch>
        </p:blipFill>
        <p:spPr bwMode="auto">
          <a:xfrm>
            <a:off x="109809" y="502920"/>
            <a:ext cx="8924382" cy="5852160"/>
          </a:xfrm>
          <a:prstGeom prst="rect">
            <a:avLst/>
          </a:prstGeom>
          <a:noFill/>
        </p:spPr>
      </p:pic>
    </p:spTree>
    <p:extLst>
      <p:ext uri="{BB962C8B-B14F-4D97-AF65-F5344CB8AC3E}">
        <p14:creationId xmlns:p14="http://schemas.microsoft.com/office/powerpoint/2010/main" val="12830155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purifiedbyfaith.com/CreationEvolution/Genesis5and11/Images/Geneaologies5and11.gif"/>
          <p:cNvPicPr>
            <a:picLocks noChangeAspect="1" noChangeArrowheads="1"/>
          </p:cNvPicPr>
          <p:nvPr/>
        </p:nvPicPr>
        <p:blipFill>
          <a:blip r:embed="rId2"/>
          <a:srcRect/>
          <a:stretch>
            <a:fillRect/>
          </a:stretch>
        </p:blipFill>
        <p:spPr bwMode="auto">
          <a:xfrm>
            <a:off x="91440" y="455062"/>
            <a:ext cx="8961120" cy="5947877"/>
          </a:xfrm>
          <a:prstGeom prst="rect">
            <a:avLst/>
          </a:prstGeom>
          <a:noFill/>
          <a:ln w="9525">
            <a:noFill/>
            <a:miter lim="800000"/>
            <a:headEnd/>
            <a:tailEnd/>
          </a:ln>
        </p:spPr>
      </p:pic>
    </p:spTree>
    <p:extLst>
      <p:ext uri="{BB962C8B-B14F-4D97-AF65-F5344CB8AC3E}">
        <p14:creationId xmlns:p14="http://schemas.microsoft.com/office/powerpoint/2010/main" val="23758124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answersingenesis.org/assets/images/articles/2009/01/timeline.gif"/>
          <p:cNvPicPr>
            <a:picLocks noChangeAspect="1" noChangeArrowheads="1"/>
          </p:cNvPicPr>
          <p:nvPr/>
        </p:nvPicPr>
        <p:blipFill>
          <a:blip r:embed="rId2"/>
          <a:srcRect/>
          <a:stretch>
            <a:fillRect/>
          </a:stretch>
        </p:blipFill>
        <p:spPr bwMode="auto">
          <a:xfrm>
            <a:off x="1069938" y="137160"/>
            <a:ext cx="7004124" cy="6583680"/>
          </a:xfrm>
          <a:prstGeom prst="rect">
            <a:avLst/>
          </a:prstGeom>
          <a:noFill/>
          <a:ln w="9525">
            <a:noFill/>
            <a:miter lim="800000"/>
            <a:headEnd/>
            <a:tailEnd/>
          </a:ln>
        </p:spPr>
      </p:pic>
    </p:spTree>
    <p:extLst>
      <p:ext uri="{BB962C8B-B14F-4D97-AF65-F5344CB8AC3E}">
        <p14:creationId xmlns:p14="http://schemas.microsoft.com/office/powerpoint/2010/main" val="1560735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b="1" u="sng" dirty="0">
                <a:solidFill>
                  <a:srgbClr val="FFFFCC"/>
                </a:solidFill>
              </a:rPr>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22710050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b="1" u="sng" dirty="0">
                <a:solidFill>
                  <a:srgbClr val="FFFFCC"/>
                </a:solidFill>
              </a:rPr>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28508170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5602"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52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11544185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b="1" u="sng" dirty="0">
                <a:solidFill>
                  <a:srgbClr val="FFFFCC"/>
                </a:solidFill>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2872565683"/>
      </p:ext>
    </p:extLst>
  </p:cSld>
  <p:clrMapOvr>
    <a:masterClrMapping/>
  </p:clrMapOvr>
  <p:transition>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491168" y="914400"/>
            <a:ext cx="8161665" cy="50292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4 Light Before the Sun?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Gen. 1:3; Gen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n-US" dirty="0"/>
              <a:t>God can create light independently without the use of a secondary source</a:t>
            </a:r>
          </a:p>
          <a:p>
            <a:pPr marL="461963" indent="-461963" algn="just" eaLnBrk="1" hangingPunct="1">
              <a:spcBef>
                <a:spcPts val="0"/>
              </a:spcBef>
              <a:spcAft>
                <a:spcPts val="2400"/>
              </a:spcAft>
              <a:defRPr/>
            </a:pPr>
            <a:r>
              <a:rPr lang="en-US" dirty="0"/>
              <a:t>Revelation 21:23; 22:5</a:t>
            </a:r>
          </a:p>
          <a:p>
            <a:pPr marL="461963" indent="-461963" algn="just" eaLnBrk="1" hangingPunct="1">
              <a:spcBef>
                <a:spcPts val="0"/>
              </a:spcBef>
              <a:spcAft>
                <a:spcPts val="2400"/>
              </a:spcAft>
              <a:defRPr/>
            </a:pPr>
            <a:r>
              <a:rPr lang="en-US" dirty="0"/>
              <a:t>Deuteronomy 4:19</a:t>
            </a:r>
          </a:p>
        </p:txBody>
      </p:sp>
      <p:pic>
        <p:nvPicPr>
          <p:cNvPr id="2" name="Picture 1">
            <a:extLst>
              <a:ext uri="{FF2B5EF4-FFF2-40B4-BE49-F238E27FC236}">
                <a16:creationId xmlns:a16="http://schemas.microsoft.com/office/drawing/2014/main" id="{B0E89599-D8FC-48C4-A298-699DF71DE7DB}"/>
              </a:ext>
            </a:extLst>
          </p:cNvPr>
          <p:cNvPicPr>
            <a:picLocks noChangeAspect="1"/>
          </p:cNvPicPr>
          <p:nvPr/>
        </p:nvPicPr>
        <p:blipFill>
          <a:blip r:embed="rId2"/>
          <a:stretch>
            <a:fillRect/>
          </a:stretch>
        </p:blipFill>
        <p:spPr>
          <a:xfrm>
            <a:off x="5562600" y="2057400"/>
            <a:ext cx="3227294" cy="27432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4 Light Before the Sun?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Gen. 1:3; Gen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n-US" sz="3100" b="1" u="sng" dirty="0">
                <a:solidFill>
                  <a:srgbClr val="FFFFCC"/>
                </a:solidFill>
              </a:rPr>
              <a:t>God can create light independently without the use of a secondary source</a:t>
            </a:r>
          </a:p>
          <a:p>
            <a:pPr marL="461963" indent="-461963" algn="just" eaLnBrk="1" hangingPunct="1">
              <a:spcBef>
                <a:spcPts val="0"/>
              </a:spcBef>
              <a:spcAft>
                <a:spcPts val="2400"/>
              </a:spcAft>
              <a:defRPr/>
            </a:pPr>
            <a:r>
              <a:rPr lang="en-US" dirty="0"/>
              <a:t>Revelation 21:23; 22:5</a:t>
            </a:r>
          </a:p>
          <a:p>
            <a:pPr marL="461963" indent="-461963" algn="just" eaLnBrk="1" hangingPunct="1">
              <a:spcBef>
                <a:spcPts val="0"/>
              </a:spcBef>
              <a:spcAft>
                <a:spcPts val="2400"/>
              </a:spcAft>
              <a:defRPr/>
            </a:pPr>
            <a:r>
              <a:rPr lang="en-US" dirty="0"/>
              <a:t>Deuteronomy 4:19</a:t>
            </a:r>
          </a:p>
        </p:txBody>
      </p:sp>
      <p:pic>
        <p:nvPicPr>
          <p:cNvPr id="2" name="Picture 1">
            <a:extLst>
              <a:ext uri="{FF2B5EF4-FFF2-40B4-BE49-F238E27FC236}">
                <a16:creationId xmlns:a16="http://schemas.microsoft.com/office/drawing/2014/main" id="{B0E89599-D8FC-48C4-A298-699DF71DE7D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9505547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4 Light Before the Sun?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Gen. 1:3; Gen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n-US" dirty="0"/>
              <a:t>God can create light independently without the use of a secondary source</a:t>
            </a:r>
          </a:p>
          <a:p>
            <a:pPr marL="461963" indent="-461963" algn="just" eaLnBrk="1" hangingPunct="1">
              <a:spcBef>
                <a:spcPts val="0"/>
              </a:spcBef>
              <a:spcAft>
                <a:spcPts val="2400"/>
              </a:spcAft>
              <a:defRPr/>
            </a:pPr>
            <a:r>
              <a:rPr lang="en-US" b="1" u="sng" dirty="0">
                <a:solidFill>
                  <a:srgbClr val="FFFFCC"/>
                </a:solidFill>
              </a:rPr>
              <a:t>Revelation 21:23; 22:5</a:t>
            </a:r>
          </a:p>
          <a:p>
            <a:pPr marL="461963" indent="-461963" algn="just" eaLnBrk="1" hangingPunct="1">
              <a:spcBef>
                <a:spcPts val="0"/>
              </a:spcBef>
              <a:spcAft>
                <a:spcPts val="2400"/>
              </a:spcAft>
              <a:defRPr/>
            </a:pPr>
            <a:r>
              <a:rPr lang="en-US" dirty="0"/>
              <a:t>Deuteronomy 4:19</a:t>
            </a:r>
          </a:p>
        </p:txBody>
      </p:sp>
      <p:pic>
        <p:nvPicPr>
          <p:cNvPr id="2" name="Picture 1">
            <a:extLst>
              <a:ext uri="{FF2B5EF4-FFF2-40B4-BE49-F238E27FC236}">
                <a16:creationId xmlns:a16="http://schemas.microsoft.com/office/drawing/2014/main" id="{B0E89599-D8FC-48C4-A298-699DF71DE7D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30352495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37169869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4 Light Before the Sun?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Gen. 1:3; Gen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n-US" dirty="0"/>
              <a:t>God can create light independently without the use of a secondary source</a:t>
            </a:r>
          </a:p>
          <a:p>
            <a:pPr marL="461963" indent="-461963" algn="just" eaLnBrk="1" hangingPunct="1">
              <a:spcBef>
                <a:spcPts val="0"/>
              </a:spcBef>
              <a:spcAft>
                <a:spcPts val="2400"/>
              </a:spcAft>
              <a:defRPr/>
            </a:pPr>
            <a:r>
              <a:rPr lang="en-US" dirty="0"/>
              <a:t>Revelation 21:23; 22:5</a:t>
            </a:r>
          </a:p>
          <a:p>
            <a:pPr marL="461963" indent="-461963" algn="just" eaLnBrk="1" hangingPunct="1">
              <a:spcBef>
                <a:spcPts val="0"/>
              </a:spcBef>
              <a:spcAft>
                <a:spcPts val="2400"/>
              </a:spcAft>
              <a:defRPr/>
            </a:pPr>
            <a:r>
              <a:rPr lang="en-US" b="1" u="sng" dirty="0">
                <a:solidFill>
                  <a:srgbClr val="FFFFCC"/>
                </a:solidFill>
              </a:rPr>
              <a:t>Deuteronomy 4:19</a:t>
            </a:r>
          </a:p>
        </p:txBody>
      </p:sp>
      <p:pic>
        <p:nvPicPr>
          <p:cNvPr id="2" name="Picture 1">
            <a:extLst>
              <a:ext uri="{FF2B5EF4-FFF2-40B4-BE49-F238E27FC236}">
                <a16:creationId xmlns:a16="http://schemas.microsoft.com/office/drawing/2014/main" id="{B0E89599-D8FC-48C4-A298-699DF71DE7D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0842996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Deuteronomy 4:19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beware not to lift up your eyes to heaven and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and the moon and the stars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 of heaven, and be drawn away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worship them and serve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which the Lord your God has allotted to all the peoples under the whole heaven.”</a:t>
            </a:r>
          </a:p>
        </p:txBody>
      </p:sp>
    </p:spTree>
    <p:extLst>
      <p:ext uri="{BB962C8B-B14F-4D97-AF65-F5344CB8AC3E}">
        <p14:creationId xmlns:p14="http://schemas.microsoft.com/office/powerpoint/2010/main" val="88160329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Light only Revealed on Day 4?</a:t>
            </a:r>
          </a:p>
        </p:txBody>
      </p:sp>
      <p:sp>
        <p:nvSpPr>
          <p:cNvPr id="79875" name="Rectangle 1027"/>
          <p:cNvSpPr>
            <a:spLocks noGrp="1" noChangeArrowheads="1"/>
          </p:cNvSpPr>
          <p:nvPr>
            <p:ph type="body" idx="1"/>
          </p:nvPr>
        </p:nvSpPr>
        <p:spPr>
          <a:xfrm>
            <a:off x="0" y="1600200"/>
            <a:ext cx="9144000" cy="4918075"/>
          </a:xfrm>
        </p:spPr>
        <p:txBody>
          <a:bodyPr/>
          <a:lstStyle/>
          <a:p>
            <a:pPr marL="461963" indent="-461963" algn="just" eaLnBrk="1" hangingPunct="1">
              <a:lnSpc>
                <a:spcPct val="90000"/>
              </a:lnSpc>
              <a:spcBef>
                <a:spcPts val="0"/>
              </a:spcBef>
              <a:spcAft>
                <a:spcPts val="2400"/>
              </a:spcAft>
              <a:defRPr/>
            </a:pPr>
            <a:r>
              <a:rPr lang="en-US" dirty="0"/>
              <a:t>Luminaries not created on day 4 but only became visible to someone standing upon the earth?</a:t>
            </a:r>
          </a:p>
          <a:p>
            <a:pPr marL="461963" indent="-461963" algn="just" eaLnBrk="1" hangingPunct="1">
              <a:lnSpc>
                <a:spcPct val="90000"/>
              </a:lnSpc>
              <a:spcBef>
                <a:spcPts val="0"/>
              </a:spcBef>
              <a:spcAft>
                <a:spcPts val="2400"/>
              </a:spcAft>
              <a:defRPr/>
            </a:pPr>
            <a:r>
              <a:rPr lang="en-US" dirty="0"/>
              <a:t>Big bang cosmology indicating that the sun preceded the earth</a:t>
            </a:r>
          </a:p>
          <a:p>
            <a:pPr marL="461963" indent="-461963" algn="just" eaLnBrk="1" hangingPunct="1">
              <a:lnSpc>
                <a:spcPct val="90000"/>
              </a:lnSpc>
              <a:spcBef>
                <a:spcPts val="0"/>
              </a:spcBef>
              <a:spcAft>
                <a:spcPts val="2400"/>
              </a:spcAft>
              <a:defRPr/>
            </a:pPr>
            <a:r>
              <a:rPr lang="en-US" dirty="0"/>
              <a:t>Man not created until day 6</a:t>
            </a:r>
          </a:p>
          <a:p>
            <a:pPr marL="461963" indent="-461963" algn="just" eaLnBrk="1" hangingPunct="1">
              <a:lnSpc>
                <a:spcPct val="90000"/>
              </a:lnSpc>
              <a:spcBef>
                <a:spcPts val="0"/>
              </a:spcBef>
              <a:spcAft>
                <a:spcPts val="2400"/>
              </a:spcAft>
              <a:defRPr/>
            </a:pPr>
            <a:r>
              <a:rPr lang="en-US" i="1" dirty="0" err="1"/>
              <a:t>Asah</a:t>
            </a:r>
            <a:r>
              <a:rPr lang="en-US" dirty="0"/>
              <a:t> = “to show” (Gen 1:16; 24:12) yet </a:t>
            </a:r>
            <a:r>
              <a:rPr lang="en-US" i="1" dirty="0" err="1"/>
              <a:t>asah</a:t>
            </a:r>
            <a:r>
              <a:rPr lang="en-US" dirty="0"/>
              <a:t> (Gen 1:26) and </a:t>
            </a:r>
            <a:r>
              <a:rPr lang="en-US" i="1" dirty="0" err="1"/>
              <a:t>bara</a:t>
            </a:r>
            <a:r>
              <a:rPr lang="en-US" dirty="0"/>
              <a:t> (Gen 1:27)</a:t>
            </a:r>
          </a:p>
          <a:p>
            <a:pPr marL="461963" indent="-461963" algn="just" eaLnBrk="1" hangingPunct="1">
              <a:lnSpc>
                <a:spcPct val="90000"/>
              </a:lnSpc>
              <a:spcBef>
                <a:spcPts val="0"/>
              </a:spcBef>
              <a:spcAft>
                <a:spcPts val="2400"/>
              </a:spcAft>
              <a:defRPr/>
            </a:pPr>
            <a:r>
              <a:rPr lang="en-US" i="1" dirty="0" err="1"/>
              <a:t>Raah</a:t>
            </a:r>
            <a:r>
              <a:rPr lang="en-US" dirty="0"/>
              <a:t> = “Appear” (Gen 1:9)</a:t>
            </a:r>
          </a:p>
        </p:txBody>
      </p:sp>
      <p:pic>
        <p:nvPicPr>
          <p:cNvPr id="2" name="Picture 1">
            <a:extLst>
              <a:ext uri="{FF2B5EF4-FFF2-40B4-BE49-F238E27FC236}">
                <a16:creationId xmlns:a16="http://schemas.microsoft.com/office/drawing/2014/main" id="{295A80AA-D9C1-4907-9A60-416E13D6C3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b="1" u="sng" dirty="0">
                <a:solidFill>
                  <a:srgbClr val="FFFFCC"/>
                </a:solidFill>
              </a:rPr>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20792609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b="1" u="sng" dirty="0">
                <a:solidFill>
                  <a:srgbClr val="FFFFCC"/>
                </a:solidFill>
              </a:rPr>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35741259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b="1" u="sng" dirty="0">
                <a:solidFill>
                  <a:srgbClr val="FFFFCC"/>
                </a:solidFill>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522254058"/>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28:13, 15</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prepared…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blameless in your ways From the day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unrighteousness was found in you.”</a:t>
            </a:r>
          </a:p>
        </p:txBody>
      </p:sp>
    </p:spTree>
    <p:extLst>
      <p:ext uri="{BB962C8B-B14F-4D97-AF65-F5344CB8AC3E}">
        <p14:creationId xmlns:p14="http://schemas.microsoft.com/office/powerpoint/2010/main" val="279441445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7132417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b="1" u="sng" dirty="0">
                <a:solidFill>
                  <a:srgbClr val="FFFFCC"/>
                </a:solidFill>
              </a:rPr>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2222771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CB619-6A0A-42FE-90CC-244D5A814A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dirty="0">
                <a:latin typeface="Calibri" panose="020F0502020204030204" pitchFamily="34" charset="0"/>
              </a:rPr>
              <a:t>God created man in His own image, in the image of God He created him; male and female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1443873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1BDF1-8DBC-40CB-BE6D-B970F2393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a:t>
            </a:r>
            <a:r>
              <a:rPr lang="en-US" sz="2800" b="1" u="sng" dirty="0">
                <a:solidFill>
                  <a:srgbClr val="FFFFCC"/>
                </a:solidFill>
                <a:latin typeface="Calibri" panose="020F0502020204030204" pitchFamily="34" charset="0"/>
              </a:rPr>
              <a:t>Our</a:t>
            </a:r>
            <a:r>
              <a:rPr lang="en-US" sz="2800" dirty="0">
                <a:latin typeface="Calibri" panose="020F0502020204030204" pitchFamily="34" charset="0"/>
              </a:rPr>
              <a:t> image, according to </a:t>
            </a:r>
            <a:r>
              <a:rPr lang="en-US" sz="2800" b="1" u="sng" dirty="0">
                <a:solidFill>
                  <a:srgbClr val="FFFFCC"/>
                </a:solidFill>
                <a:latin typeface="Calibri" panose="020F0502020204030204" pitchFamily="34" charset="0"/>
              </a:rPr>
              <a:t>Our</a:t>
            </a:r>
            <a:r>
              <a:rPr lang="en-US" sz="2800" dirty="0">
                <a:latin typeface="Calibri" panose="020F0502020204030204" pitchFamily="34" charset="0"/>
              </a:rPr>
              <a:t> likeness; and let them rule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dirty="0">
                <a:latin typeface="Calibri" panose="020F0502020204030204" pitchFamily="34" charset="0"/>
              </a:rPr>
              <a:t>God created man in His own image, in the image of God He created him; male and female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34319412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873125"/>
          </a:xfrm>
        </p:spPr>
        <p:txBody>
          <a:bodyPr/>
          <a:lstStyle/>
          <a:p>
            <a:pPr algn="ctr" eaLnBrk="1" hangingPunct="1"/>
            <a:r>
              <a:rPr lang="en-US" sz="3600" dirty="0">
                <a:effectLst>
                  <a:outerShdw blurRad="38100" dist="38100" dir="2700000" algn="tl">
                    <a:srgbClr val="000000">
                      <a:alpha val="43137"/>
                    </a:srgbClr>
                  </a:outerShdw>
                </a:effectLst>
              </a:rPr>
              <a:t>Trinitarianism in Genesis</a:t>
            </a:r>
          </a:p>
        </p:txBody>
      </p:sp>
      <p:sp>
        <p:nvSpPr>
          <p:cNvPr id="40963" name="Rectangle 3"/>
          <p:cNvSpPr>
            <a:spLocks noGrp="1" noChangeArrowheads="1"/>
          </p:cNvSpPr>
          <p:nvPr>
            <p:ph type="body" idx="1"/>
          </p:nvPr>
        </p:nvSpPr>
        <p:spPr>
          <a:xfrm>
            <a:off x="280769" y="1849438"/>
            <a:ext cx="2614831" cy="3159125"/>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1:26</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3:22</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1600200"/>
            <a:ext cx="5358031" cy="36576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a:t>
            </a:r>
            <a:r>
              <a:rPr lang="en-US" sz="2800" b="1" u="sng" dirty="0">
                <a:solidFill>
                  <a:srgbClr val="FFFFCC"/>
                </a:solidFill>
                <a:latin typeface="Calibri" panose="020F0502020204030204" pitchFamily="34" charset="0"/>
              </a:rPr>
              <a:t>image</a:t>
            </a:r>
            <a:r>
              <a:rPr lang="en-US" sz="2800" dirty="0">
                <a:latin typeface="Calibri" panose="020F0502020204030204" pitchFamily="34" charset="0"/>
              </a:rPr>
              <a:t>, according to Our </a:t>
            </a:r>
            <a:r>
              <a:rPr lang="en-US" sz="2800" b="1" u="sng" dirty="0">
                <a:solidFill>
                  <a:srgbClr val="FFFFCC"/>
                </a:solidFill>
                <a:latin typeface="Calibri" panose="020F0502020204030204" pitchFamily="34" charset="0"/>
              </a:rPr>
              <a:t>likeness</a:t>
            </a:r>
            <a:r>
              <a:rPr lang="en-US" sz="2800" dirty="0">
                <a:latin typeface="Calibri" panose="020F0502020204030204" pitchFamily="34" charset="0"/>
              </a:rPr>
              <a:t>; and let them rule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dirty="0">
                <a:latin typeface="Calibri" panose="020F0502020204030204" pitchFamily="34" charset="0"/>
              </a:rPr>
              <a:t>God created man in </a:t>
            </a:r>
            <a:r>
              <a:rPr lang="en-US" sz="2800" b="1" u="sng" dirty="0">
                <a:solidFill>
                  <a:srgbClr val="FFFFCC"/>
                </a:solidFill>
                <a:latin typeface="Calibri" panose="020F0502020204030204" pitchFamily="34" charset="0"/>
              </a:rPr>
              <a:t>His own image</a:t>
            </a:r>
            <a:r>
              <a:rPr lang="en-US" sz="2800" dirty="0">
                <a:latin typeface="Calibri" panose="020F0502020204030204" pitchFamily="34" charset="0"/>
              </a:rPr>
              <a:t>, in the </a:t>
            </a:r>
            <a:r>
              <a:rPr lang="en-US" sz="2800" b="1" u="sng" dirty="0">
                <a:solidFill>
                  <a:srgbClr val="FFFFCC"/>
                </a:solidFill>
                <a:latin typeface="Calibri" panose="020F0502020204030204" pitchFamily="34" charset="0"/>
              </a:rPr>
              <a:t>image of God</a:t>
            </a:r>
            <a:r>
              <a:rPr lang="en-US" sz="2800" dirty="0">
                <a:latin typeface="Calibri" panose="020F0502020204030204" pitchFamily="34" charset="0"/>
              </a:rPr>
              <a:t> He created him; male and female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84075833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dirty="0">
                <a:latin typeface="Calibri" panose="020F0502020204030204" pitchFamily="34" charset="0"/>
              </a:rPr>
              <a:t>God created man in His own image, in the image of God He created him; </a:t>
            </a:r>
            <a:r>
              <a:rPr lang="en-US" sz="2800" b="1" u="sng" dirty="0">
                <a:solidFill>
                  <a:srgbClr val="FFFFCC"/>
                </a:solidFill>
                <a:latin typeface="Calibri" panose="020F0502020204030204" pitchFamily="34" charset="0"/>
              </a:rPr>
              <a:t>male and female</a:t>
            </a:r>
            <a:r>
              <a:rPr lang="en-US" sz="2800" dirty="0">
                <a:latin typeface="Calibri" panose="020F0502020204030204" pitchFamily="34" charset="0"/>
              </a:rPr>
              <a:t>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401513525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b="1" u="sng" dirty="0">
                <a:solidFill>
                  <a:srgbClr val="FFFFCC"/>
                </a:solidFill>
              </a:rPr>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62515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599"/>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533400" y="1447800"/>
            <a:ext cx="80772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153" y="5410200"/>
            <a:ext cx="1613647" cy="1371600"/>
          </a:xfrm>
          <a:prstGeom prst="rect">
            <a:avLst/>
          </a:prstGeom>
        </p:spPr>
      </p:pic>
    </p:spTree>
    <p:extLst>
      <p:ext uri="{BB962C8B-B14F-4D97-AF65-F5344CB8AC3E}">
        <p14:creationId xmlns:p14="http://schemas.microsoft.com/office/powerpoint/2010/main" val="18150601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image, according to Our likeness; and let </a:t>
            </a:r>
            <a:r>
              <a:rPr lang="en-US" sz="2800" b="1" u="sng" dirty="0">
                <a:solidFill>
                  <a:srgbClr val="FFFFCC"/>
                </a:solidFill>
                <a:latin typeface="Calibri" panose="020F0502020204030204" pitchFamily="34" charset="0"/>
              </a:rPr>
              <a:t>them rule over the fish of the sea and over the birds of the sky and over the cattle and over all the earth, and over every creeping thing that creeps on the earth</a:t>
            </a:r>
            <a:r>
              <a:rPr lang="en-US" sz="2800" dirty="0">
                <a:latin typeface="Calibri" panose="020F0502020204030204" pitchFamily="34" charset="0"/>
              </a:rPr>
              <a:t>.” </a:t>
            </a:r>
            <a:r>
              <a:rPr lang="en-US" sz="2800" baseline="30000" dirty="0">
                <a:latin typeface="Calibri" panose="020F0502020204030204" pitchFamily="34" charset="0"/>
              </a:rPr>
              <a:t>27 </a:t>
            </a:r>
            <a:r>
              <a:rPr lang="en-US" sz="2800" dirty="0">
                <a:latin typeface="Calibri" panose="020F0502020204030204" pitchFamily="34" charset="0"/>
              </a:rPr>
              <a:t>God created man in His own image, in the image of God He created him; male and female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a:t>
            </a:r>
            <a:r>
              <a:rPr lang="en-US" sz="2800" b="1" u="sng" dirty="0">
                <a:solidFill>
                  <a:srgbClr val="FFFFCC"/>
                </a:solidFill>
                <a:latin typeface="Calibri" panose="020F0502020204030204" pitchFamily="34" charset="0"/>
              </a:rPr>
              <a:t>subdue it; and rule over the fish of the sea and over the birds of the sky and over every living thing that moves on the earth</a:t>
            </a:r>
            <a:r>
              <a:rPr lang="en-US" sz="2800" dirty="0">
                <a:latin typeface="Calibri" panose="020F0502020204030204" pitchFamily="34" charset="0"/>
              </a:rPr>
              <a:t>.”</a:t>
            </a:r>
          </a:p>
        </p:txBody>
      </p:sp>
    </p:spTree>
    <p:extLst>
      <p:ext uri="{BB962C8B-B14F-4D97-AF65-F5344CB8AC3E}">
        <p14:creationId xmlns:p14="http://schemas.microsoft.com/office/powerpoint/2010/main" val="66333098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821" y="456946"/>
            <a:ext cx="7096359" cy="5944115"/>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b="1" u="sng" dirty="0">
                <a:solidFill>
                  <a:srgbClr val="FFFFCC"/>
                </a:solidFill>
              </a:rPr>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7262653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4236677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0" y="1524000"/>
            <a:ext cx="9144000" cy="4876800"/>
          </a:xfrm>
        </p:spPr>
        <p:txBody>
          <a:bodyPr/>
          <a:lstStyle/>
          <a:p>
            <a:pPr marL="0" indent="0" algn="just" eaLnBrk="1" hangingPunct="1">
              <a:buFontTx/>
              <a:buNone/>
              <a:defRPr/>
            </a:pPr>
            <a:r>
              <a:rPr lang="en-US" sz="3000" dirty="0"/>
              <a:t>“Why is an earthly kingdom necessary? Did He not receive His inheritance when He was raised and exalted in heaven?  Is not His present rule His inheritance? Why does there need to be an earthly kingdom?  Because He must be triumphant in the same arena where His was seemingly defeated.  His rejection by the rulers of this world was on this earth (1  Cor. 2:8). His exaltation must also be on this earth. And so it shall be when He comes again to rule this world in righteousness.  He has waited long for His inheritance; soon He shall receive it.”</a:t>
            </a:r>
          </a:p>
        </p:txBody>
      </p:sp>
      <p:pic>
        <p:nvPicPr>
          <p:cNvPr id="65540" name="Picture 4"/>
          <p:cNvPicPr>
            <a:picLocks noChangeAspect="1" noChangeArrowheads="1"/>
          </p:cNvPicPr>
          <p:nvPr/>
        </p:nvPicPr>
        <p:blipFill>
          <a:blip r:embed="rId2" cstate="print"/>
          <a:srcRect/>
          <a:stretch>
            <a:fillRect/>
          </a:stretch>
        </p:blipFill>
        <p:spPr bwMode="auto">
          <a:xfrm>
            <a:off x="83820" y="45720"/>
            <a:ext cx="90678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17C18D2-7C06-43DF-AEA1-0D4E1FD6C76E}"/>
              </a:ext>
            </a:extLst>
          </p:cNvPr>
          <p:cNvSpPr/>
          <p:nvPr/>
        </p:nvSpPr>
        <p:spPr>
          <a:xfrm>
            <a:off x="2286000" y="203537"/>
            <a:ext cx="4572000" cy="1015663"/>
          </a:xfrm>
          <a:prstGeom prst="rect">
            <a:avLst/>
          </a:prstGeom>
        </p:spPr>
        <p:txBody>
          <a:bodyPr>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Ryrie</a:t>
            </a:r>
          </a:p>
          <a:p>
            <a:pPr algn="ctr"/>
            <a:r>
              <a:rPr lang="en-US" sz="2000" i="1" dirty="0">
                <a:effectLst>
                  <a:outerShdw blurRad="38100" dist="38100" dir="2700000" algn="tl">
                    <a:srgbClr val="000000"/>
                  </a:outerShdw>
                </a:effectLst>
                <a:latin typeface="Calibri" panose="020F0502020204030204" pitchFamily="34" charset="0"/>
                <a:cs typeface="+mn-cs"/>
              </a:rPr>
              <a:t>Basic Theology</a:t>
            </a:r>
            <a:r>
              <a:rPr lang="en-US" dirty="0"/>
              <a:t>. </a:t>
            </a:r>
            <a:r>
              <a:rPr lang="en-US" sz="2000" dirty="0">
                <a:effectLst>
                  <a:outerShdw blurRad="38100" dist="38100" dir="2700000" algn="tl">
                    <a:srgbClr val="000000"/>
                  </a:outerShdw>
                </a:effectLst>
                <a:latin typeface="Calibri" panose="020F0502020204030204" pitchFamily="34" charset="0"/>
                <a:cs typeface="+mn-cs"/>
              </a:rPr>
              <a:t>Page 511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kern="1200" dirty="0">
                <a:solidFill>
                  <a:schemeClr val="tx1"/>
                </a:solidFill>
                <a:effectLst>
                  <a:outerShdw blurRad="38100" dist="38100" dir="2700000" algn="tl">
                    <a:srgbClr val="000000"/>
                  </a:outerShdw>
                </a:effectLst>
                <a:ea typeface="+mn-ea"/>
                <a:cs typeface="+mn-cs"/>
              </a:rPr>
              <a:t>Thy kingdom Come, </a:t>
            </a:r>
            <a:r>
              <a:rPr lang="en-US" sz="2000" kern="1200" dirty="0">
                <a:solidFill>
                  <a:schemeClr val="tx1"/>
                </a:solidFill>
                <a:effectLst>
                  <a:outerShdw blurRad="38100" dist="38100" dir="2700000" algn="tl">
                    <a:srgbClr val="000000"/>
                  </a:outerShdw>
                </a:effectLst>
                <a:ea typeface="+mn-ea"/>
                <a:cs typeface="+mn-cs"/>
              </a:rPr>
              <a:t>Page 316</a:t>
            </a:r>
          </a:p>
        </p:txBody>
      </p:sp>
      <p:sp>
        <p:nvSpPr>
          <p:cNvPr id="16387" name="Rectangle 3"/>
          <p:cNvSpPr>
            <a:spLocks noGrp="1" noChangeArrowheads="1"/>
          </p:cNvSpPr>
          <p:nvPr>
            <p:ph type="body" idx="1"/>
          </p:nvPr>
        </p:nvSpPr>
        <p:spPr>
          <a:xfrm>
            <a:off x="0" y="1524000"/>
            <a:ext cx="9144000" cy="4038600"/>
          </a:xfrm>
        </p:spPr>
        <p:txBody>
          <a:bodyPr/>
          <a:lstStyle/>
          <a:p>
            <a:pPr marL="0" indent="0" algn="just">
              <a:buFontTx/>
              <a:buNone/>
              <a:defRPr/>
            </a:pPr>
            <a:r>
              <a:rPr lang="en-US" i="1" dirty="0"/>
              <a:t>“</a:t>
            </a:r>
            <a:r>
              <a:rPr lang="en-US" dirty="0">
                <a:effectLst/>
              </a:rPr>
              <a:t>Apart from the reign of Christ…here on earth…And apart from this rule, God’s purpose for man would never be brought to conclusion. God’s purpose for the earth would be unrealized and the problem generated by Satan’s rebellion would never be resolved. Thus the physical, literal reign of Christ on the earth is </a:t>
            </a:r>
            <a:r>
              <a:rPr lang="en-US" i="1" dirty="0">
                <a:effectLst/>
              </a:rPr>
              <a:t>a theological and biblical necessity</a:t>
            </a:r>
            <a:r>
              <a:rPr lang="en-US" dirty="0">
                <a:effectLst/>
              </a:rPr>
              <a:t>—unless Satan is victorious over God</a:t>
            </a:r>
            <a:r>
              <a:rPr lang="en-US" i="1" dirty="0"/>
              <a:t>.”</a:t>
            </a:r>
          </a:p>
        </p:txBody>
      </p:sp>
      <p:pic>
        <p:nvPicPr>
          <p:cNvPr id="1026" name="Picture 2" descr="Image result for j. dwight pentecos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76200"/>
            <a:ext cx="109728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Mark Hitchcock</a:t>
            </a:r>
            <a:br>
              <a:rPr lang="en-US" sz="3600" dirty="0"/>
            </a:br>
            <a:r>
              <a:rPr lang="en-US" sz="2000" i="1" kern="1200" dirty="0">
                <a:solidFill>
                  <a:schemeClr val="tx1"/>
                </a:solidFill>
                <a:effectLst>
                  <a:outerShdw blurRad="38100" dist="38100" dir="2700000" algn="tl">
                    <a:srgbClr val="000000"/>
                  </a:outerShdw>
                </a:effectLst>
                <a:ea typeface="+mn-ea"/>
                <a:cs typeface="+mn-cs"/>
              </a:rPr>
              <a:t>The End, </a:t>
            </a:r>
            <a:r>
              <a:rPr lang="en-US" sz="2000" kern="1200" dirty="0">
                <a:solidFill>
                  <a:schemeClr val="tx1"/>
                </a:solidFill>
                <a:effectLst>
                  <a:outerShdw blurRad="38100" dist="38100" dir="2700000" algn="tl">
                    <a:srgbClr val="000000"/>
                  </a:outerShdw>
                </a:effectLst>
                <a:ea typeface="+mn-ea"/>
                <a:cs typeface="+mn-cs"/>
              </a:rPr>
              <a:t>Page 421-22</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t>“</a:t>
            </a:r>
            <a:r>
              <a:rPr lang="en-US" sz="2800" dirty="0" err="1"/>
              <a:t>Johahn</a:t>
            </a:r>
            <a:r>
              <a:rPr lang="en-US" sz="2800" dirty="0"/>
              <a:t> Sebastian Bach sometimes slept more than he should have. His children had a unique way of waking him up. They would go to the piano and begin to play a composition. When they would get to the last note, they would stop. They wouldn't play the last note. It worked like a charm, and it would always wake him up. He would get up from his sleep, go to the piano, and play the final chord. He couldn't stand to leave it hanging there incomplete – unfinished. In the same way today, we are all waiting for the last note on the final page of God's song of victory. God will not leave His grand composition without striking the final note. That final note is the messianic Kingdom of Jesus Christ</a:t>
            </a:r>
            <a:r>
              <a:rPr lang="en-US" sz="2800" i="1" dirty="0"/>
              <a:t>.”</a:t>
            </a:r>
          </a:p>
        </p:txBody>
      </p:sp>
    </p:spTree>
    <p:extLst>
      <p:ext uri="{BB962C8B-B14F-4D97-AF65-F5344CB8AC3E}">
        <p14:creationId xmlns:p14="http://schemas.microsoft.com/office/powerpoint/2010/main" val="38530541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b="1" u="sng" dirty="0">
                <a:solidFill>
                  <a:srgbClr val="FFFFCC"/>
                </a:solidFill>
              </a:rPr>
              <a:t>Animal &amp; man as vegetarian (Gen. 1:29-30; 2:17; 9:3)</a:t>
            </a:r>
          </a:p>
          <a:p>
            <a:pPr marL="461963" indent="-461963" algn="just" eaLnBrk="1" hangingPunct="1">
              <a:lnSpc>
                <a:spcPct val="90000"/>
              </a:lnSpc>
              <a:spcBef>
                <a:spcPts val="0"/>
              </a:spcBef>
              <a:spcAft>
                <a:spcPts val="2400"/>
              </a:spcAft>
              <a:defRPr/>
            </a:pPr>
            <a:r>
              <a:rPr lang="en-US" dirty="0"/>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0503761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‘Behold, I have given you every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yielding seed that is on the surface of all the earth, and every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fruit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yielding seed; it shall be food for you;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every beast of the earth and to every bird of the sky and to every thing that moves on the earth which has life, I have given every green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food’; and it was so.”</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34541406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2825370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105159" y="832214"/>
            <a:ext cx="8933682"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b="1" u="sng" dirty="0">
                <a:solidFill>
                  <a:srgbClr val="FFFFCC"/>
                </a:solidFill>
              </a:rPr>
              <a:t>Original creation in its unfilled and unformed state (Gen 1:2)</a:t>
            </a:r>
          </a:p>
          <a:p>
            <a:pPr eaLnBrk="1" hangingPunct="1">
              <a:spcBef>
                <a:spcPts val="0"/>
              </a:spcBef>
              <a:spcAft>
                <a:spcPts val="1600"/>
              </a:spcAft>
              <a:defRPr/>
            </a:pPr>
            <a:r>
              <a:rPr lang="en-US" sz="2600" dirty="0"/>
              <a:t>Creation week (Gen 1:3</a:t>
            </a:r>
            <a:r>
              <a:rPr lang="en-US" sz="2600" dirty="0">
                <a:cs typeface="Calibri" panose="020F0502020204030204" pitchFamily="34" charset="0"/>
                <a:sym typeface="Symbol" pitchFamily="18" charset="2"/>
              </a:rPr>
              <a:t>–</a:t>
            </a:r>
            <a:r>
              <a:rPr lang="en-US" sz="2600" dirty="0"/>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12186251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134" y="3048000"/>
            <a:ext cx="2607733" cy="1828800"/>
          </a:xfrm>
          <a:prstGeom prst="rect">
            <a:avLst/>
          </a:prstGeom>
        </p:spPr>
      </p:pic>
    </p:spTree>
    <p:extLst>
      <p:ext uri="{BB962C8B-B14F-4D97-AF65-F5344CB8AC3E}">
        <p14:creationId xmlns:p14="http://schemas.microsoft.com/office/powerpoint/2010/main" val="2444043850"/>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 moving thing that is alive shall be food for you; I give all to you, as I gave the green plant.”</a:t>
            </a:r>
          </a:p>
        </p:txBody>
      </p:sp>
      <p:pic>
        <p:nvPicPr>
          <p:cNvPr id="4" name="Picture 3">
            <a:extLst>
              <a:ext uri="{FF2B5EF4-FFF2-40B4-BE49-F238E27FC236}">
                <a16:creationId xmlns:a16="http://schemas.microsoft.com/office/drawing/2014/main" id="{B230EA1E-D217-4101-BD8F-0931646E2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134" y="3048000"/>
            <a:ext cx="2607733" cy="1828800"/>
          </a:xfrm>
          <a:prstGeom prst="rect">
            <a:avLst/>
          </a:prstGeom>
        </p:spPr>
      </p:pic>
    </p:spTree>
    <p:extLst>
      <p:ext uri="{BB962C8B-B14F-4D97-AF65-F5344CB8AC3E}">
        <p14:creationId xmlns:p14="http://schemas.microsoft.com/office/powerpoint/2010/main" val="357206182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6 Theocratic Administrator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(Gen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Land animals (Gen. 1:24-25)</a:t>
            </a:r>
          </a:p>
          <a:p>
            <a:pPr marL="461963" indent="-461963" algn="just" eaLnBrk="1" hangingPunct="1">
              <a:lnSpc>
                <a:spcPct val="90000"/>
              </a:lnSpc>
              <a:spcBef>
                <a:spcPts val="0"/>
              </a:spcBef>
              <a:spcAft>
                <a:spcPts val="2400"/>
              </a:spcAft>
              <a:defRPr/>
            </a:pPr>
            <a:r>
              <a:rPr lang="en-US" dirty="0"/>
              <a:t>Man (Gen. 1:26-28)</a:t>
            </a:r>
          </a:p>
          <a:p>
            <a:pPr marL="461963" indent="-461963" algn="just" eaLnBrk="1" hangingPunct="1">
              <a:lnSpc>
                <a:spcPct val="90000"/>
              </a:lnSpc>
              <a:spcBef>
                <a:spcPts val="0"/>
              </a:spcBef>
              <a:spcAft>
                <a:spcPts val="2400"/>
              </a:spcAft>
              <a:defRPr/>
            </a:pPr>
            <a:r>
              <a:rPr lang="en-US" dirty="0"/>
              <a:t>Office of Theocratic Administrator</a:t>
            </a:r>
          </a:p>
          <a:p>
            <a:pPr marL="461963" indent="-461963" algn="just" eaLnBrk="1" hangingPunct="1">
              <a:lnSpc>
                <a:spcPct val="90000"/>
              </a:lnSpc>
              <a:spcBef>
                <a:spcPts val="0"/>
              </a:spcBef>
              <a:spcAft>
                <a:spcPts val="2400"/>
              </a:spcAft>
              <a:defRPr/>
            </a:pPr>
            <a:r>
              <a:rPr lang="en-US" dirty="0"/>
              <a:t>Beginning of kingdom program</a:t>
            </a:r>
          </a:p>
          <a:p>
            <a:pPr marL="461963" indent="-461963" algn="just" eaLnBrk="1" hangingPunct="1">
              <a:lnSpc>
                <a:spcPct val="90000"/>
              </a:lnSpc>
              <a:spcBef>
                <a:spcPts val="0"/>
              </a:spcBef>
              <a:spcAft>
                <a:spcPts val="2400"/>
              </a:spcAft>
              <a:defRPr/>
            </a:pPr>
            <a:r>
              <a:rPr lang="en-US" dirty="0"/>
              <a:t>Animal &amp; man as vegetarian (Gen. 1:29-30; 2:17; 9:3)</a:t>
            </a:r>
          </a:p>
          <a:p>
            <a:pPr marL="461963" indent="-461963" algn="just" eaLnBrk="1" hangingPunct="1">
              <a:lnSpc>
                <a:spcPct val="90000"/>
              </a:lnSpc>
              <a:spcBef>
                <a:spcPts val="0"/>
              </a:spcBef>
              <a:spcAft>
                <a:spcPts val="2400"/>
              </a:spcAft>
              <a:defRPr/>
            </a:pPr>
            <a:r>
              <a:rPr lang="en-US" b="1" u="sng" dirty="0">
                <a:solidFill>
                  <a:srgbClr val="FFFFCC"/>
                </a:solidFill>
              </a:rPr>
              <a:t>The perfection of creation (Gen.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E636BF9D-86DF-449F-AE0A-3B87122F5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7434521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that He had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good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there was evening and there was morning, the sixth day.”</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25804900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37160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700" dirty="0">
                <a:effectLst>
                  <a:outerShdw blurRad="38100" dist="38100" dir="2700000" algn="tl">
                    <a:srgbClr val="000000">
                      <a:alpha val="43137"/>
                    </a:srgbClr>
                  </a:outerShdw>
                </a:effectLst>
                <a:latin typeface="Calibri" panose="020F0502020204030204" pitchFamily="34" charset="0"/>
              </a:rPr>
              <a:t>“When did Satan fall away from God? We noted earlier that sin was nonexistent in every part of God‘s creation, including the angels, through the end of the sixth or final day of creation (Gen. 1:31). Satan‘s fall therefore took place after the end of creation. However, Satan was evil by the time he came to earth to tempt man to fall away from God (Gen. 3). These things prompt the conclusion that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Satan‘s fall took place in the interval between the end of creation and the fall of man</a:t>
            </a:r>
            <a:r>
              <a:rPr lang="en-US" sz="2700" dirty="0">
                <a:effectLst>
                  <a:outerShdw blurRad="38100" dist="38100" dir="2700000" algn="tl">
                    <a:srgbClr val="000000">
                      <a:alpha val="43137"/>
                    </a:srgbClr>
                  </a:outerShdw>
                </a:effectLst>
                <a:latin typeface="Calibri" panose="020F0502020204030204" pitchFamily="34" charset="0"/>
              </a:rPr>
              <a:t>. How long was the interval? It must have been quite short because when God created the first man and woman, he commanded them to be fruitful and multiply through procreation (Gen. 1:27–28), but there was no human conception until after the fall of man (Gen. 4:1).”</a:t>
            </a:r>
            <a:endParaRPr lang="en-US" sz="27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Renald Showers, </a:t>
            </a: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82-83.</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1630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b="1" u="sng" dirty="0">
                <a:solidFill>
                  <a:srgbClr val="FFFFCC"/>
                </a:solidFill>
              </a:rPr>
              <a:t>Seventh day 2:1-3</a:t>
            </a:r>
            <a:r>
              <a:rPr lang="en-US" sz="2600" dirty="0"/>
              <a:t>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38167653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the heavens and the earth were completed, and all their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hosts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seventh day God completed His work which He had done, and He rested on the seventh day from all His work which He had done.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blessed the seventh day and sanctified it, because in it He rested from all His work which God had created and made.”</a:t>
            </a:r>
          </a:p>
        </p:txBody>
      </p:sp>
    </p:spTree>
    <p:extLst>
      <p:ext uri="{BB962C8B-B14F-4D97-AF65-F5344CB8AC3E}">
        <p14:creationId xmlns:p14="http://schemas.microsoft.com/office/powerpoint/2010/main" val="291082377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cs typeface="Calibri" panose="020F0502020204030204" pitchFamily="34" charset="0"/>
              </a:rPr>
              <a:t>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Key Issues in Genesis 1</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421980106"/>
      </p:ext>
    </p:extLst>
  </p:cSld>
  <p:clrMapOvr>
    <a:masterClrMapping/>
  </p:clrMapOvr>
  <p:transition>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the heavens and the earth were completed, and all their hosts.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seventh day God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work which He had done, and 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 seventh day from all His work which He had done.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blessed the seventh day and sanctified it, because in it 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all His work which God had created and made.”</a:t>
            </a:r>
          </a:p>
        </p:txBody>
      </p:sp>
    </p:spTree>
    <p:extLst>
      <p:ext uri="{BB962C8B-B14F-4D97-AF65-F5344CB8AC3E}">
        <p14:creationId xmlns:p14="http://schemas.microsoft.com/office/powerpoint/2010/main" val="115053031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dirty="0"/>
              <a:t>7</a:t>
            </a:r>
            <a:r>
              <a:rPr lang="en-US" baseline="30000" dirty="0"/>
              <a:t>th</a:t>
            </a:r>
            <a:r>
              <a:rPr lang="en-US" dirty="0"/>
              <a:t>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43347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dirty="0"/>
              <a:t>7</a:t>
            </a:r>
            <a:r>
              <a:rPr lang="en-US" baseline="30000" dirty="0"/>
              <a:t>th</a:t>
            </a:r>
            <a:r>
              <a:rPr lang="en-US" dirty="0"/>
              <a:t>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361640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b="1" u="sng" dirty="0">
                <a:solidFill>
                  <a:srgbClr val="FFFFCC"/>
                </a:solidFill>
              </a:rPr>
              <a:t>Sabbath pattern (Exod. 20:8-11; 31:15-17)</a:t>
            </a:r>
          </a:p>
          <a:p>
            <a:pPr marL="461963" indent="-461963" algn="just" eaLnBrk="1" hangingPunct="1">
              <a:lnSpc>
                <a:spcPct val="90000"/>
              </a:lnSpc>
              <a:spcBef>
                <a:spcPts val="0"/>
              </a:spcBef>
              <a:spcAft>
                <a:spcPts val="2400"/>
              </a:spcAft>
              <a:defRPr/>
            </a:pPr>
            <a:r>
              <a:rPr lang="en-US" dirty="0"/>
              <a:t>7</a:t>
            </a:r>
            <a:r>
              <a:rPr lang="en-US" baseline="30000" dirty="0"/>
              <a:t>th</a:t>
            </a:r>
            <a:r>
              <a:rPr lang="en-US" dirty="0"/>
              <a:t>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66046974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Exodus 20:8-11</a:t>
            </a:r>
          </a:p>
          <a:p>
            <a:pPr marL="0" indent="0" algn="just">
              <a:spcBef>
                <a:spcPts val="0"/>
              </a:spcBef>
              <a:spcAft>
                <a:spcPts val="1200"/>
              </a:spcAft>
              <a:buNone/>
              <a:defRPr/>
            </a:pPr>
            <a:r>
              <a:rPr lang="en-US" sz="3000" i="0" baseline="30000" dirty="0">
                <a:effectLst/>
                <a:latin typeface="system-ui"/>
              </a:rPr>
              <a:t>8 </a:t>
            </a:r>
            <a:r>
              <a:rPr lang="en-US" sz="3000" i="0" dirty="0">
                <a:effectLst/>
                <a:latin typeface="system-ui"/>
              </a:rPr>
              <a:t>“Remember the sabbath day, to keep it holy. </a:t>
            </a:r>
            <a:r>
              <a:rPr lang="en-US" sz="3000" i="0" baseline="30000" dirty="0">
                <a:effectLst/>
                <a:latin typeface="system-ui"/>
              </a:rPr>
              <a:t>9 </a:t>
            </a:r>
            <a:r>
              <a:rPr lang="en-US" sz="3000" i="0" dirty="0">
                <a:effectLst/>
                <a:latin typeface="system-ui"/>
              </a:rPr>
              <a:t>Six days you shall labor and do all your work, </a:t>
            </a:r>
            <a:r>
              <a:rPr lang="en-US" sz="3000" i="0" baseline="30000" dirty="0">
                <a:effectLst/>
                <a:latin typeface="system-ui"/>
              </a:rPr>
              <a:t>10 </a:t>
            </a:r>
            <a:r>
              <a:rPr lang="en-US" sz="3000" i="0" dirty="0">
                <a:effectLst/>
                <a:latin typeface="system-ui"/>
              </a:rPr>
              <a:t>but the seventh day is a sabbath of the </a:t>
            </a:r>
            <a:r>
              <a:rPr lang="en-US" sz="3000" i="0" cap="small" dirty="0">
                <a:effectLst/>
                <a:latin typeface="system-ui"/>
              </a:rPr>
              <a:t>Lord</a:t>
            </a:r>
            <a:r>
              <a:rPr lang="en-US" sz="3000" i="0" dirty="0">
                <a:effectLst/>
                <a:latin typeface="system-ui"/>
              </a:rPr>
              <a:t> your God; </a:t>
            </a:r>
            <a:r>
              <a:rPr lang="en-US" sz="3000" i="1" dirty="0">
                <a:effectLst/>
                <a:latin typeface="system-ui"/>
              </a:rPr>
              <a:t>in it</a:t>
            </a:r>
            <a:r>
              <a:rPr lang="en-US" sz="3000" i="0" dirty="0">
                <a:effectLst/>
                <a:latin typeface="system-ui"/>
              </a:rPr>
              <a:t> you shall not do any work, you or your son or your daughter, your male or your female servant or your cattle or your sojourner who stays with you. </a:t>
            </a:r>
            <a:r>
              <a:rPr lang="en-US" sz="3000" i="0" baseline="30000" dirty="0">
                <a:effectLst/>
                <a:latin typeface="system-ui"/>
              </a:rPr>
              <a:t>11 </a:t>
            </a:r>
            <a:r>
              <a:rPr lang="en-US" sz="3000" i="0" dirty="0">
                <a:effectLst/>
                <a:latin typeface="system-ui"/>
              </a:rPr>
              <a:t>For in six days the </a:t>
            </a:r>
            <a:r>
              <a:rPr lang="en-US" sz="3000" i="0" cap="small" dirty="0">
                <a:effectLst/>
                <a:latin typeface="system-ui"/>
              </a:rPr>
              <a:t>Lord</a:t>
            </a:r>
            <a:r>
              <a:rPr lang="en-US" sz="3000" i="0" dirty="0">
                <a:effectLst/>
                <a:latin typeface="system-ui"/>
              </a:rPr>
              <a:t> made the heavens and the earth, the sea and all that is in them, and rested on the seventh day; therefore the </a:t>
            </a:r>
            <a:r>
              <a:rPr lang="en-US" sz="3000" i="0" cap="small" dirty="0">
                <a:effectLst/>
                <a:latin typeface="system-ui"/>
              </a:rPr>
              <a:t>Lord</a:t>
            </a:r>
            <a:r>
              <a:rPr lang="en-US" sz="3000" i="0" dirty="0">
                <a:effectLst/>
                <a:latin typeface="system-ui"/>
              </a:rPr>
              <a:t> blessed the sabbath day and made it holy.”</a:t>
            </a:r>
            <a:endParaRPr lang="en-US" sz="3000" dirty="0"/>
          </a:p>
        </p:txBody>
      </p:sp>
    </p:spTree>
    <p:extLst>
      <p:ext uri="{BB962C8B-B14F-4D97-AF65-F5344CB8AC3E}">
        <p14:creationId xmlns:p14="http://schemas.microsoft.com/office/powerpoint/2010/main" val="20235861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Exodus 31:15-17</a:t>
            </a:r>
          </a:p>
          <a:p>
            <a:pPr marL="0" indent="0" algn="just">
              <a:spcBef>
                <a:spcPts val="0"/>
              </a:spcBef>
              <a:buNone/>
            </a:pPr>
            <a:r>
              <a:rPr lang="en-US" sz="3000" baseline="30000" dirty="0">
                <a:effectLst/>
              </a:rPr>
              <a:t>15</a:t>
            </a:r>
            <a:r>
              <a:rPr lang="en-US" sz="3000" dirty="0">
                <a:effectLst/>
              </a:rPr>
              <a:t> ‘For six days work may be done, but on the seventh day there is a sabbath of complete rest, holy to the </a:t>
            </a:r>
            <a:r>
              <a:rPr lang="en-US" sz="3000" cap="small" dirty="0">
                <a:effectLst/>
              </a:rPr>
              <a:t>Lord</a:t>
            </a:r>
            <a:r>
              <a:rPr lang="en-US" sz="3000" dirty="0">
                <a:effectLst/>
              </a:rPr>
              <a:t>; whoever does any work on the sabbath day shall surely be put to death. </a:t>
            </a:r>
            <a:r>
              <a:rPr lang="en-US" sz="3000" baseline="30000" dirty="0">
                <a:effectLst/>
              </a:rPr>
              <a:t>16</a:t>
            </a:r>
            <a:r>
              <a:rPr lang="en-US" sz="3000" dirty="0">
                <a:effectLst/>
              </a:rPr>
              <a:t> ‘So the sons of Israel shall observe the sabbath, to celebrate the sabbath throughout their generations as a perpetual covenant.’ </a:t>
            </a:r>
            <a:r>
              <a:rPr lang="en-US" sz="3000" baseline="30000" dirty="0">
                <a:effectLst/>
              </a:rPr>
              <a:t>17</a:t>
            </a:r>
            <a:r>
              <a:rPr lang="en-US" sz="3000" dirty="0">
                <a:effectLst/>
              </a:rPr>
              <a:t> “It is a sign between Me and the sons of Israel forever; for in six days the </a:t>
            </a:r>
            <a:r>
              <a:rPr lang="en-US" sz="3000" cap="small" dirty="0">
                <a:effectLst/>
              </a:rPr>
              <a:t>Lord</a:t>
            </a:r>
            <a:r>
              <a:rPr lang="en-US" sz="3000" dirty="0">
                <a:effectLst/>
              </a:rPr>
              <a:t> made heaven and earth, but on the seventh day He ceased </a:t>
            </a:r>
            <a:r>
              <a:rPr lang="en-US" sz="3000" i="1" dirty="0">
                <a:effectLst/>
              </a:rPr>
              <a:t>from labor,</a:t>
            </a:r>
            <a:r>
              <a:rPr lang="en-US" sz="3000" dirty="0">
                <a:effectLst/>
              </a:rPr>
              <a:t> and was refreshed.” </a:t>
            </a:r>
          </a:p>
        </p:txBody>
      </p:sp>
    </p:spTree>
    <p:extLst>
      <p:ext uri="{BB962C8B-B14F-4D97-AF65-F5344CB8AC3E}">
        <p14:creationId xmlns:p14="http://schemas.microsoft.com/office/powerpoint/2010/main" val="27145784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b="1" u="sng" dirty="0">
                <a:solidFill>
                  <a:srgbClr val="FFFFCC"/>
                </a:solidFill>
              </a:rPr>
              <a:t>7th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40641771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b="1" dirty="0">
                <a:solidFill>
                  <a:srgbClr val="FFFFCC"/>
                </a:solidFill>
              </a:rPr>
              <a:t>7th day continues?</a:t>
            </a:r>
          </a:p>
          <a:p>
            <a:pPr marL="862013" lvl="1" indent="-461963" algn="just" eaLnBrk="1" hangingPunct="1">
              <a:lnSpc>
                <a:spcPct val="90000"/>
              </a:lnSpc>
              <a:spcBef>
                <a:spcPts val="0"/>
              </a:spcBef>
              <a:spcAft>
                <a:spcPts val="2400"/>
              </a:spcAft>
              <a:defRPr/>
            </a:pPr>
            <a:r>
              <a:rPr lang="en-US" b="1" u="sng" dirty="0">
                <a:solidFill>
                  <a:srgbClr val="FFFFCC"/>
                </a:solidFill>
              </a:rPr>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459510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b="1" u="sng" dirty="0">
                <a:solidFill>
                  <a:srgbClr val="FFFFCC"/>
                </a:solidFill>
              </a:rPr>
              <a:t>7th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b="1" u="sng" dirty="0">
                <a:solidFill>
                  <a:srgbClr val="FFFFCC"/>
                </a:solidFill>
              </a:rPr>
              <a:t>Absence of “evening and morning”</a:t>
            </a:r>
          </a:p>
          <a:p>
            <a:pPr marL="862013" lvl="1" indent="-461963" algn="just" eaLnBrk="1" hangingPunct="1">
              <a:lnSpc>
                <a:spcPct val="90000"/>
              </a:lnSpc>
              <a:spcBef>
                <a:spcPts val="0"/>
              </a:spcBef>
              <a:spcAft>
                <a:spcPts val="2400"/>
              </a:spcAft>
              <a:defRPr/>
            </a:pPr>
            <a:r>
              <a:rPr lang="en-US" dirty="0"/>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7501374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Day 7 Sabbath </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2:1-3)</a:t>
            </a:r>
          </a:p>
        </p:txBody>
      </p:sp>
      <p:sp>
        <p:nvSpPr>
          <p:cNvPr id="78851" name="Rectangle 3"/>
          <p:cNvSpPr>
            <a:spLocks noGrp="1" noChangeArrowheads="1"/>
          </p:cNvSpPr>
          <p:nvPr>
            <p:ph type="body" idx="1"/>
          </p:nvPr>
        </p:nvSpPr>
        <p:spPr>
          <a:xfrm>
            <a:off x="717153" y="1600200"/>
            <a:ext cx="7709694" cy="3657600"/>
          </a:xfrm>
        </p:spPr>
        <p:txBody>
          <a:bodyPr/>
          <a:lstStyle/>
          <a:p>
            <a:pPr marL="461963" indent="-461963" algn="just" eaLnBrk="1" hangingPunct="1">
              <a:lnSpc>
                <a:spcPct val="90000"/>
              </a:lnSpc>
              <a:spcBef>
                <a:spcPts val="0"/>
              </a:spcBef>
              <a:spcAft>
                <a:spcPts val="2400"/>
              </a:spcAft>
              <a:defRPr/>
            </a:pPr>
            <a:r>
              <a:rPr lang="en-US" dirty="0"/>
              <a:t>The Lord rested</a:t>
            </a:r>
          </a:p>
          <a:p>
            <a:pPr marL="461963" indent="-461963" algn="just" eaLnBrk="1" hangingPunct="1">
              <a:lnSpc>
                <a:spcPct val="90000"/>
              </a:lnSpc>
              <a:spcBef>
                <a:spcPts val="0"/>
              </a:spcBef>
              <a:spcAft>
                <a:spcPts val="2400"/>
              </a:spcAft>
              <a:defRPr/>
            </a:pPr>
            <a:r>
              <a:rPr lang="en-US" dirty="0"/>
              <a:t>Sabbath pattern (Exod. 20:8-11; 31:15-17)</a:t>
            </a:r>
          </a:p>
          <a:p>
            <a:pPr marL="461963" indent="-461963" algn="just" eaLnBrk="1" hangingPunct="1">
              <a:lnSpc>
                <a:spcPct val="90000"/>
              </a:lnSpc>
              <a:spcBef>
                <a:spcPts val="0"/>
              </a:spcBef>
              <a:spcAft>
                <a:spcPts val="2400"/>
              </a:spcAft>
              <a:defRPr/>
            </a:pPr>
            <a:r>
              <a:rPr lang="en-US" b="1" u="sng" dirty="0">
                <a:solidFill>
                  <a:srgbClr val="FFFFCC"/>
                </a:solidFill>
              </a:rPr>
              <a:t>7th day continues?</a:t>
            </a:r>
          </a:p>
          <a:p>
            <a:pPr marL="862013" lvl="1" indent="-461963" algn="just" eaLnBrk="1" hangingPunct="1">
              <a:lnSpc>
                <a:spcPct val="90000"/>
              </a:lnSpc>
              <a:spcBef>
                <a:spcPts val="0"/>
              </a:spcBef>
              <a:spcAft>
                <a:spcPts val="2400"/>
              </a:spcAft>
              <a:defRPr/>
            </a:pPr>
            <a:r>
              <a:rPr lang="en-US" dirty="0"/>
              <a:t>Creation is past (Heb. 4:3-4)</a:t>
            </a:r>
          </a:p>
          <a:p>
            <a:pPr marL="862013" lvl="1" indent="-461963" algn="just" eaLnBrk="1" hangingPunct="1">
              <a:lnSpc>
                <a:spcPct val="90000"/>
              </a:lnSpc>
              <a:spcBef>
                <a:spcPts val="0"/>
              </a:spcBef>
              <a:spcAft>
                <a:spcPts val="2400"/>
              </a:spcAft>
              <a:defRPr/>
            </a:pPr>
            <a:r>
              <a:rPr lang="en-US" dirty="0"/>
              <a:t>Absence of “evening and morning”</a:t>
            </a:r>
          </a:p>
          <a:p>
            <a:pPr marL="862013" lvl="1" indent="-461963" algn="just" eaLnBrk="1" hangingPunct="1">
              <a:lnSpc>
                <a:spcPct val="90000"/>
              </a:lnSpc>
              <a:spcBef>
                <a:spcPts val="0"/>
              </a:spcBef>
              <a:spcAft>
                <a:spcPts val="2400"/>
              </a:spcAft>
              <a:defRPr/>
            </a:pPr>
            <a:r>
              <a:rPr lang="en-US" b="1" u="sng" dirty="0">
                <a:solidFill>
                  <a:srgbClr val="FFFFCC"/>
                </a:solidFill>
              </a:rPr>
              <a:t>Yom + ordinal modifier</a:t>
            </a:r>
          </a:p>
        </p:txBody>
      </p:sp>
      <p:pic>
        <p:nvPicPr>
          <p:cNvPr id="2" name="Picture 1">
            <a:extLst>
              <a:ext uri="{FF2B5EF4-FFF2-40B4-BE49-F238E27FC236}">
                <a16:creationId xmlns:a16="http://schemas.microsoft.com/office/drawing/2014/main" id="{4031C583-A86C-4663-ACD6-CF591EAFE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6607599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the heavens and the earth were completed, and all their hosts.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seventh day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completed His work which He had done, and He rested on the seventh day from all His work which He had done.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blessed the seventh day and sanctified it, because in it He rested from all His work which God had created and made.”</a:t>
            </a:r>
          </a:p>
        </p:txBody>
      </p:sp>
    </p:spTree>
    <p:extLst>
      <p:ext uri="{BB962C8B-B14F-4D97-AF65-F5344CB8AC3E}">
        <p14:creationId xmlns:p14="http://schemas.microsoft.com/office/powerpoint/2010/main" val="20329256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dirty="0">
                <a:cs typeface="Calibri" panose="020F0502020204030204" pitchFamily="34" charset="0"/>
              </a:rPr>
              <a:t>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cs typeface="Calibri" panose="020F0502020204030204" pitchFamily="34" charset="0"/>
              </a:rPr>
              <a:t>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Key Issues in Genesis 1</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469235011"/>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228600" y="952500"/>
            <a:ext cx="8686800" cy="4953000"/>
          </a:xfrm>
        </p:spPr>
        <p:txBody>
          <a:bodyPr/>
          <a:lstStyle/>
          <a:p>
            <a:pPr marL="461963" indent="-461963" algn="just" eaLnBrk="1" hangingPunct="1">
              <a:spcBef>
                <a:spcPts val="0"/>
              </a:spcBef>
              <a:spcAft>
                <a:spcPts val="2400"/>
              </a:spcAft>
              <a:defRPr/>
            </a:pPr>
            <a:r>
              <a:rPr lang="en-US" sz="2800" dirty="0"/>
              <a:t>Original creation view = no creation before creation</a:t>
            </a:r>
          </a:p>
          <a:p>
            <a:pPr marL="914400" lvl="1" indent="-457200" algn="just" eaLnBrk="1" hangingPunct="1">
              <a:spcBef>
                <a:spcPts val="0"/>
              </a:spcBef>
              <a:spcAft>
                <a:spcPts val="2400"/>
              </a:spcAft>
              <a:defRPr/>
            </a:pPr>
            <a:r>
              <a:rPr lang="en-US" sz="2800" dirty="0"/>
              <a:t>1:1 God’s original creation on the first day</a:t>
            </a:r>
          </a:p>
          <a:p>
            <a:pPr marL="914400" lvl="1" indent="-457200" algn="just" eaLnBrk="1" hangingPunct="1">
              <a:spcBef>
                <a:spcPts val="0"/>
              </a:spcBef>
              <a:spcAft>
                <a:spcPts val="2400"/>
              </a:spcAft>
              <a:defRPr/>
            </a:pPr>
            <a:r>
              <a:rPr lang="en-US" sz="2800" dirty="0"/>
              <a:t>1:2 Description of this original creation in its original state and described through the use of three circumstantial participles</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Unfilled &amp; unformed (</a:t>
            </a:r>
            <a:r>
              <a:rPr lang="en-US" sz="2800" i="1" dirty="0" err="1"/>
              <a:t>tohu</a:t>
            </a:r>
            <a:r>
              <a:rPr lang="en-US" sz="2800" dirty="0"/>
              <a:t> and </a:t>
            </a:r>
            <a:r>
              <a:rPr lang="en-US" sz="2800" i="1" dirty="0" err="1"/>
              <a:t>bohu</a:t>
            </a:r>
            <a:r>
              <a:rPr lang="en-US" sz="2800" dirty="0"/>
              <a:t>)</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Darkness = no physical light (Gen. 1:3)</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Spirit = anticipation</a:t>
            </a:r>
          </a:p>
          <a:p>
            <a:pPr marL="914400" lvl="1" indent="-457200" algn="just" eaLnBrk="1" hangingPunct="1">
              <a:spcBef>
                <a:spcPts val="0"/>
              </a:spcBef>
              <a:spcAft>
                <a:spcPts val="2400"/>
              </a:spcAft>
              <a:defRPr/>
            </a:pPr>
            <a:r>
              <a:rPr lang="en-US" sz="2800" dirty="0"/>
              <a:t>1:3-31 Filling and forming process </a:t>
            </a:r>
          </a:p>
        </p:txBody>
      </p:sp>
      <p:sp>
        <p:nvSpPr>
          <p:cNvPr id="4" name="Rectangle 6">
            <a:extLst>
              <a:ext uri="{FF2B5EF4-FFF2-40B4-BE49-F238E27FC236}">
                <a16:creationId xmlns:a16="http://schemas.microsoft.com/office/drawing/2014/main" id="{07B5F0E7-56FD-4641-A826-59A4B2BC3707}"/>
              </a:ext>
            </a:extLst>
          </p:cNvPr>
          <p:cNvSpPr txBox="1">
            <a:spLocks noChangeArrowheads="1"/>
          </p:cNvSpPr>
          <p:nvPr/>
        </p:nvSpPr>
        <p:spPr bwMode="auto">
          <a:xfrm>
            <a:off x="1524000" y="22860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cs typeface="Calibri" panose="020F0502020204030204" pitchFamily="34" charset="0"/>
              </a:rPr>
              <a:t>Genesis 1:1-3</a:t>
            </a:r>
          </a:p>
        </p:txBody>
      </p:sp>
      <p:pic>
        <p:nvPicPr>
          <p:cNvPr id="3" name="Picture 2">
            <a:extLst>
              <a:ext uri="{FF2B5EF4-FFF2-40B4-BE49-F238E27FC236}">
                <a16:creationId xmlns:a16="http://schemas.microsoft.com/office/drawing/2014/main" id="{26122EC4-1ACC-48D2-A1BE-80B2DB8FF8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153" y="5410200"/>
            <a:ext cx="1613647" cy="1371600"/>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Origin of Man</a:t>
            </a:r>
          </a:p>
        </p:txBody>
      </p:sp>
      <p:sp>
        <p:nvSpPr>
          <p:cNvPr id="4099" name="Rectangle 3"/>
          <p:cNvSpPr>
            <a:spLocks noGrp="1" noChangeArrowheads="1"/>
          </p:cNvSpPr>
          <p:nvPr>
            <p:ph idx="1"/>
          </p:nvPr>
        </p:nvSpPr>
        <p:spPr>
          <a:xfrm>
            <a:off x="457200" y="2192338"/>
            <a:ext cx="3940082" cy="2473325"/>
          </a:xfrm>
        </p:spPr>
        <p:txBody>
          <a:bodyPr/>
          <a:lstStyle/>
          <a:p>
            <a:pPr marL="461963" indent="-461963" algn="just" eaLnBrk="1" hangingPunct="1">
              <a:spcBef>
                <a:spcPts val="0"/>
              </a:spcBef>
              <a:spcAft>
                <a:spcPts val="2400"/>
              </a:spcAft>
              <a:defRPr/>
            </a:pPr>
            <a:r>
              <a:rPr lang="en-US" dirty="0"/>
              <a:t>Two views</a:t>
            </a:r>
          </a:p>
          <a:p>
            <a:pPr marL="914400" lvl="1" indent="-457200" algn="just" eaLnBrk="1" hangingPunct="1">
              <a:spcBef>
                <a:spcPts val="0"/>
              </a:spcBef>
              <a:spcAft>
                <a:spcPts val="2400"/>
              </a:spcAft>
              <a:defRPr/>
            </a:pPr>
            <a:r>
              <a:rPr lang="en-US" dirty="0">
                <a:ea typeface="+mn-ea"/>
                <a:cs typeface="+mn-cs"/>
              </a:rPr>
              <a:t>Evolution</a:t>
            </a:r>
          </a:p>
          <a:p>
            <a:pPr marL="914400" lvl="1" indent="-457200" algn="just" eaLnBrk="1" hangingPunct="1">
              <a:spcBef>
                <a:spcPts val="0"/>
              </a:spcBef>
              <a:spcAft>
                <a:spcPts val="2400"/>
              </a:spcAft>
              <a:defRPr/>
            </a:pPr>
            <a:r>
              <a:rPr lang="en-US" dirty="0">
                <a:ea typeface="+mn-ea"/>
                <a:cs typeface="+mn-cs"/>
              </a:rPr>
              <a:t>Creation</a:t>
            </a:r>
          </a:p>
        </p:txBody>
      </p:sp>
      <p:pic>
        <p:nvPicPr>
          <p:cNvPr id="2" name="Picture 1">
            <a:extLst>
              <a:ext uri="{FF2B5EF4-FFF2-40B4-BE49-F238E27FC236}">
                <a16:creationId xmlns:a16="http://schemas.microsoft.com/office/drawing/2014/main" id="{CE75267E-972B-4608-A516-289D8C829F81}"/>
              </a:ext>
            </a:extLst>
          </p:cNvPr>
          <p:cNvPicPr>
            <a:picLocks noChangeAspect="1"/>
          </p:cNvPicPr>
          <p:nvPr/>
        </p:nvPicPr>
        <p:blipFill>
          <a:blip r:embed="rId2"/>
          <a:stretch>
            <a:fillRect/>
          </a:stretch>
        </p:blipFill>
        <p:spPr>
          <a:xfrm>
            <a:off x="5562600" y="2057400"/>
            <a:ext cx="3227294" cy="27432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914400"/>
          </a:xfrm>
        </p:spPr>
        <p:txBody>
          <a:bodyPr/>
          <a:lstStyle/>
          <a:p>
            <a:pPr lvl="0" algn="ctr" eaLnBrk="1" hangingPunct="1">
              <a:spcBef>
                <a:spcPct val="50000"/>
              </a:spcBef>
            </a:pPr>
            <a:r>
              <a:rPr lang="en-US" sz="3600" dirty="0">
                <a:effectLst>
                  <a:outerShdw blurRad="38100" dist="38100" dir="2700000" algn="tl">
                    <a:srgbClr val="000000">
                      <a:alpha val="43137"/>
                    </a:srgbClr>
                  </a:outerShdw>
                </a:effectLst>
                <a:cs typeface="Calibri" panose="020F0502020204030204" pitchFamily="34" charset="0"/>
              </a:rPr>
              <a:t>Evolution</a:t>
            </a:r>
            <a:br>
              <a:rPr lang="en-US" sz="3600" dirty="0">
                <a:effectLst>
                  <a:outerShdw blurRad="38100" dist="38100" dir="2700000" algn="tl">
                    <a:srgbClr val="000000">
                      <a:alpha val="43137"/>
                    </a:srgbClr>
                  </a:outerShdw>
                </a:effectLst>
                <a:cs typeface="Calibri" panose="020F0502020204030204" pitchFamily="34" charset="0"/>
              </a:rPr>
            </a:br>
            <a:r>
              <a:rPr lang="en-US" sz="2400" kern="1200" dirty="0" err="1">
                <a:solidFill>
                  <a:srgbClr val="FFFFFF"/>
                </a:solidFill>
                <a:ea typeface="+mn-ea"/>
                <a:cs typeface="Arial" panose="020B0604020202020204" pitchFamily="34" charset="0"/>
              </a:rPr>
              <a:t>Wikapedia</a:t>
            </a:r>
            <a:endParaRPr lang="en-US" sz="3600" dirty="0">
              <a:effectLst>
                <a:outerShdw blurRad="38100" dist="38100" dir="2700000" algn="tl">
                  <a:srgbClr val="000000">
                    <a:alpha val="43137"/>
                  </a:srgbClr>
                </a:outerShdw>
              </a:effectLst>
              <a:cs typeface="Calibri" panose="020F0502020204030204" pitchFamily="34" charset="0"/>
            </a:endParaRPr>
          </a:p>
        </p:txBody>
      </p:sp>
      <p:sp>
        <p:nvSpPr>
          <p:cNvPr id="5123" name="Rectangle 3"/>
          <p:cNvSpPr>
            <a:spLocks noGrp="1" noChangeArrowheads="1"/>
          </p:cNvSpPr>
          <p:nvPr>
            <p:ph idx="1"/>
          </p:nvPr>
        </p:nvSpPr>
        <p:spPr>
          <a:xfrm>
            <a:off x="0" y="1295400"/>
            <a:ext cx="9144000" cy="3505200"/>
          </a:xfrm>
        </p:spPr>
        <p:txBody>
          <a:bodyPr/>
          <a:lstStyle/>
          <a:p>
            <a:pPr marL="0" indent="0" algn="just" eaLnBrk="1" hangingPunct="1">
              <a:buNone/>
              <a:defRPr/>
            </a:pPr>
            <a:r>
              <a:rPr lang="en-US" dirty="0"/>
              <a:t>Definition – A </a:t>
            </a:r>
            <a:r>
              <a:rPr lang="en-US" b="1" u="sng" dirty="0">
                <a:solidFill>
                  <a:srgbClr val="FFFFCC"/>
                </a:solidFill>
              </a:rPr>
              <a:t>gradual process</a:t>
            </a:r>
            <a:r>
              <a:rPr lang="en-US" dirty="0"/>
              <a:t> in which something </a:t>
            </a:r>
            <a:r>
              <a:rPr lang="en-US" b="1" u="sng" dirty="0">
                <a:solidFill>
                  <a:srgbClr val="FFFFCC"/>
                </a:solidFill>
              </a:rPr>
              <a:t>changes into a different and usually more complex</a:t>
            </a:r>
            <a:r>
              <a:rPr lang="en-US" dirty="0">
                <a:solidFill>
                  <a:srgbClr val="FFFFCC"/>
                </a:solidFill>
              </a:rPr>
              <a:t> </a:t>
            </a:r>
            <a:r>
              <a:rPr lang="en-US" dirty="0"/>
              <a:t>or better form. Change in the genetic composition of a population during successive generations, as a result of </a:t>
            </a:r>
            <a:r>
              <a:rPr lang="en-US" b="1" u="sng" dirty="0">
                <a:solidFill>
                  <a:srgbClr val="FFFFCC"/>
                </a:solidFill>
              </a:rPr>
              <a:t>natural selection</a:t>
            </a:r>
            <a:r>
              <a:rPr lang="en-US" dirty="0"/>
              <a:t> acting on the genetic variation among individuals, and resulting in the </a:t>
            </a:r>
            <a:r>
              <a:rPr lang="en-US" b="1" u="sng" dirty="0">
                <a:solidFill>
                  <a:srgbClr val="FFFFCC"/>
                </a:solidFill>
              </a:rPr>
              <a:t>development of new species</a:t>
            </a:r>
            <a:r>
              <a:rPr lang="en-US" dirty="0"/>
              <a:t>. </a:t>
            </a:r>
          </a:p>
        </p:txBody>
      </p:sp>
      <p:pic>
        <p:nvPicPr>
          <p:cNvPr id="2" name="Picture 1">
            <a:extLst>
              <a:ext uri="{FF2B5EF4-FFF2-40B4-BE49-F238E27FC236}">
                <a16:creationId xmlns:a16="http://schemas.microsoft.com/office/drawing/2014/main" id="{F6A0C8F9-9D44-4EAE-A0D8-F43B883929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6944" y="4876800"/>
            <a:ext cx="3990113"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790BBC3-26EA-4B2C-B2DA-80DBFA244A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828800" y="228600"/>
            <a:ext cx="5486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Intelligent Design Resources</a:t>
            </a:r>
          </a:p>
        </p:txBody>
      </p:sp>
      <p:sp>
        <p:nvSpPr>
          <p:cNvPr id="6147" name="Rectangle 3"/>
          <p:cNvSpPr>
            <a:spLocks noGrp="1" noChangeArrowheads="1"/>
          </p:cNvSpPr>
          <p:nvPr>
            <p:ph idx="1"/>
          </p:nvPr>
        </p:nvSpPr>
        <p:spPr>
          <a:xfrm>
            <a:off x="457200" y="1371600"/>
            <a:ext cx="8229600" cy="4114800"/>
          </a:xfrm>
        </p:spPr>
        <p:txBody>
          <a:bodyPr/>
          <a:lstStyle/>
          <a:p>
            <a:pPr marL="457200" indent="-457200" eaLnBrk="1" hangingPunct="1">
              <a:spcBef>
                <a:spcPts val="0"/>
              </a:spcBef>
              <a:spcAft>
                <a:spcPts val="2400"/>
              </a:spcAft>
              <a:defRPr/>
            </a:pPr>
            <a:r>
              <a:rPr lang="en-US" dirty="0"/>
              <a:t>Michael </a:t>
            </a:r>
            <a:r>
              <a:rPr lang="en-US" dirty="0" err="1"/>
              <a:t>Behe</a:t>
            </a:r>
            <a:r>
              <a:rPr lang="en-US" dirty="0"/>
              <a:t> – </a:t>
            </a:r>
            <a:r>
              <a:rPr lang="en-US" i="1" dirty="0"/>
              <a:t>Darwin’s Black Box</a:t>
            </a:r>
          </a:p>
          <a:p>
            <a:pPr marL="457200" indent="-457200" eaLnBrk="1" hangingPunct="1">
              <a:spcBef>
                <a:spcPts val="0"/>
              </a:spcBef>
              <a:spcAft>
                <a:spcPts val="2400"/>
              </a:spcAft>
              <a:defRPr/>
            </a:pPr>
            <a:r>
              <a:rPr lang="en-US" dirty="0"/>
              <a:t>Michael Denton – </a:t>
            </a:r>
            <a:r>
              <a:rPr lang="en-US" i="1" dirty="0"/>
              <a:t>Evolution: A Theory in Crisis</a:t>
            </a:r>
          </a:p>
          <a:p>
            <a:pPr marL="457200" indent="-457200" eaLnBrk="1" hangingPunct="1">
              <a:spcBef>
                <a:spcPts val="0"/>
              </a:spcBef>
              <a:spcAft>
                <a:spcPts val="2400"/>
              </a:spcAft>
              <a:defRPr/>
            </a:pPr>
            <a:r>
              <a:rPr lang="en-US" dirty="0"/>
              <a:t>Philip Johnson – </a:t>
            </a:r>
            <a:r>
              <a:rPr lang="en-US" i="1" dirty="0"/>
              <a:t>Darwin on Trial</a:t>
            </a:r>
          </a:p>
          <a:p>
            <a:pPr marL="457200" indent="-457200" eaLnBrk="1" hangingPunct="1">
              <a:spcBef>
                <a:spcPts val="0"/>
              </a:spcBef>
              <a:spcAft>
                <a:spcPts val="2400"/>
              </a:spcAft>
              <a:defRPr/>
            </a:pPr>
            <a:r>
              <a:rPr lang="en-US" dirty="0"/>
              <a:t>William </a:t>
            </a:r>
            <a:r>
              <a:rPr lang="en-US" dirty="0" err="1"/>
              <a:t>Dembski</a:t>
            </a:r>
            <a:r>
              <a:rPr lang="en-US" dirty="0"/>
              <a:t> – </a:t>
            </a:r>
            <a:r>
              <a:rPr lang="en-US" i="1" dirty="0"/>
              <a:t>Intelligent Design</a:t>
            </a:r>
          </a:p>
          <a:p>
            <a:pPr marL="457200" indent="-457200" eaLnBrk="1" hangingPunct="1">
              <a:spcBef>
                <a:spcPts val="0"/>
              </a:spcBef>
              <a:spcAft>
                <a:spcPts val="2400"/>
              </a:spcAft>
              <a:defRPr/>
            </a:pPr>
            <a:r>
              <a:rPr lang="en-US" dirty="0"/>
              <a:t>Marvin </a:t>
            </a:r>
            <a:r>
              <a:rPr lang="en-US" dirty="0" err="1"/>
              <a:t>Lubenow</a:t>
            </a:r>
            <a:r>
              <a:rPr lang="en-US" dirty="0"/>
              <a:t> – </a:t>
            </a:r>
            <a:r>
              <a:rPr lang="en-US" i="1" dirty="0"/>
              <a:t>Bones of Contention</a:t>
            </a:r>
          </a:p>
        </p:txBody>
      </p:sp>
      <p:pic>
        <p:nvPicPr>
          <p:cNvPr id="2" name="Picture 1">
            <a:extLst>
              <a:ext uri="{FF2B5EF4-FFF2-40B4-BE49-F238E27FC236}">
                <a16:creationId xmlns:a16="http://schemas.microsoft.com/office/drawing/2014/main" id="{41BA23B1-77E4-4920-AB60-0AE042B6EE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781300" y="228600"/>
            <a:ext cx="3581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7171" name="Rectangle 3"/>
          <p:cNvSpPr>
            <a:spLocks noGrp="1" noChangeArrowheads="1"/>
          </p:cNvSpPr>
          <p:nvPr>
            <p:ph idx="1"/>
          </p:nvPr>
        </p:nvSpPr>
        <p:spPr>
          <a:xfrm>
            <a:off x="342900" y="1371600"/>
            <a:ext cx="8458200" cy="4800600"/>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A9FBD77E-E7EE-4DA4-B37C-0A233D39D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781300" y="228600"/>
            <a:ext cx="3581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7171" name="Rectangle 3"/>
          <p:cNvSpPr>
            <a:spLocks noGrp="1" noChangeArrowheads="1"/>
          </p:cNvSpPr>
          <p:nvPr>
            <p:ph idx="1"/>
          </p:nvPr>
        </p:nvSpPr>
        <p:spPr>
          <a:xfrm>
            <a:off x="342900" y="1371600"/>
            <a:ext cx="8458200" cy="48006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A9FBD77E-E7EE-4DA4-B37C-0A233D39D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8009175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238500" y="228600"/>
            <a:ext cx="2667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Missing Links</a:t>
            </a:r>
          </a:p>
        </p:txBody>
      </p:sp>
      <p:sp>
        <p:nvSpPr>
          <p:cNvPr id="8195" name="Rectangle 3"/>
          <p:cNvSpPr>
            <a:spLocks noGrp="1" noChangeArrowheads="1"/>
          </p:cNvSpPr>
          <p:nvPr>
            <p:ph idx="1"/>
          </p:nvPr>
        </p:nvSpPr>
        <p:spPr>
          <a:xfrm>
            <a:off x="342900" y="1946275"/>
            <a:ext cx="8458200" cy="1939925"/>
          </a:xfrm>
        </p:spPr>
        <p:txBody>
          <a:bodyPr/>
          <a:lstStyle/>
          <a:p>
            <a:pPr marL="0" indent="0" algn="just" eaLnBrk="1" hangingPunct="1">
              <a:buNone/>
              <a:defRPr/>
            </a:pPr>
            <a:r>
              <a:rPr lang="en-US" dirty="0"/>
              <a:t>“Links are missing just </a:t>
            </a:r>
            <a:r>
              <a:rPr lang="en-US" b="1" u="sng" dirty="0">
                <a:solidFill>
                  <a:srgbClr val="FFFFCC"/>
                </a:solidFill>
              </a:rPr>
              <a:t>where we most fervently desire them</a:t>
            </a:r>
            <a:r>
              <a:rPr lang="en-US" dirty="0"/>
              <a:t> and its all too probable that many ‘links’ will continue to be missing.”</a:t>
            </a:r>
          </a:p>
        </p:txBody>
      </p:sp>
      <p:sp>
        <p:nvSpPr>
          <p:cNvPr id="26628" name="Text Box 4"/>
          <p:cNvSpPr txBox="1">
            <a:spLocks noChangeArrowheads="1"/>
          </p:cNvSpPr>
          <p:nvPr/>
        </p:nvSpPr>
        <p:spPr bwMode="auto">
          <a:xfrm>
            <a:off x="628650" y="6396335"/>
            <a:ext cx="7886700" cy="400110"/>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Alfred S. Romer, </a:t>
            </a:r>
            <a:r>
              <a:rPr lang="en-US" sz="2000" i="1" dirty="0">
                <a:effectLst>
                  <a:outerShdw blurRad="38100" dist="38100" dir="2700000" algn="tl">
                    <a:srgbClr val="000000">
                      <a:alpha val="43137"/>
                    </a:srgbClr>
                  </a:outerShdw>
                </a:effectLst>
                <a:latin typeface="Calibri" panose="020F0502020204030204" pitchFamily="34" charset="0"/>
              </a:rPr>
              <a:t>Genetics, Evolution, and Paleontology</a:t>
            </a:r>
            <a:r>
              <a:rPr lang="en-US" sz="2000" dirty="0">
                <a:effectLst>
                  <a:outerShdw blurRad="38100" dist="38100" dir="2700000" algn="tl">
                    <a:srgbClr val="000000">
                      <a:alpha val="43137"/>
                    </a:srgbClr>
                  </a:outerShdw>
                </a:effectLst>
                <a:latin typeface="Calibri" panose="020F0502020204030204" pitchFamily="34" charset="0"/>
              </a:rPr>
              <a:t>, p. 114</a:t>
            </a:r>
          </a:p>
        </p:txBody>
      </p:sp>
      <p:pic>
        <p:nvPicPr>
          <p:cNvPr id="2" name="Picture 1">
            <a:extLst>
              <a:ext uri="{FF2B5EF4-FFF2-40B4-BE49-F238E27FC236}">
                <a16:creationId xmlns:a16="http://schemas.microsoft.com/office/drawing/2014/main" id="{AF90543C-2184-4BC1-AFBF-FC6CD81D30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0" y="1371600"/>
            <a:ext cx="9144000" cy="4724400"/>
          </a:xfrm>
        </p:spPr>
        <p:txBody>
          <a:bodyPr/>
          <a:lstStyle/>
          <a:p>
            <a:pPr marL="0" indent="0" algn="just" eaLnBrk="1" hangingPunct="1">
              <a:spcBef>
                <a:spcPts val="0"/>
              </a:spcBef>
              <a:buNone/>
              <a:defRPr/>
            </a:pPr>
            <a:r>
              <a:rPr lang="en-US" sz="2800" b="1" u="sng" dirty="0">
                <a:solidFill>
                  <a:srgbClr val="FFFFCC"/>
                </a:solidFill>
              </a:rPr>
              <a:t>“Gradualism is a concept I believe in</a:t>
            </a:r>
            <a:r>
              <a:rPr lang="en-US" sz="2800" dirty="0"/>
              <a:t>…Yet Gould and the American museum people are hard to contradict when they say that there are </a:t>
            </a:r>
            <a:r>
              <a:rPr lang="en-US" sz="2800" b="1" u="sng" dirty="0">
                <a:solidFill>
                  <a:srgbClr val="FFFFCC"/>
                </a:solidFill>
              </a:rPr>
              <a:t>no transitional fossils</a:t>
            </a:r>
            <a:r>
              <a:rPr lang="en-US" sz="2800" dirty="0"/>
              <a:t>..You say that I should show a photo of the fossil from which each type of organism was derived. I will lay it on the </a:t>
            </a:r>
            <a:r>
              <a:rPr lang="en-US" sz="2800" dirty="0">
                <a:solidFill>
                  <a:srgbClr val="FFFFCC"/>
                </a:solidFill>
              </a:rPr>
              <a:t>line-</a:t>
            </a:r>
            <a:r>
              <a:rPr lang="en-US" sz="2800" b="1" u="sng" dirty="0">
                <a:solidFill>
                  <a:srgbClr val="FFFFCC"/>
                </a:solidFill>
              </a:rPr>
              <a:t>there is not one such fossil from which one could make an airtight argument</a:t>
            </a:r>
            <a:r>
              <a:rPr lang="en-US" sz="2800" dirty="0"/>
              <a:t>…It is easy enough to </a:t>
            </a:r>
            <a:r>
              <a:rPr lang="en-US" sz="2800" b="1" u="sng" dirty="0">
                <a:solidFill>
                  <a:srgbClr val="FFFFCC"/>
                </a:solidFill>
              </a:rPr>
              <a:t>make up stories</a:t>
            </a:r>
            <a:r>
              <a:rPr lang="en-US" sz="2800" dirty="0"/>
              <a:t> of how one form gave rise to another, and to find reasons why the stages should be </a:t>
            </a:r>
            <a:r>
              <a:rPr lang="en-US" sz="2800" dirty="0" err="1"/>
              <a:t>favoured</a:t>
            </a:r>
            <a:r>
              <a:rPr lang="en-US" sz="2800" dirty="0"/>
              <a:t> by natural selection. But such </a:t>
            </a:r>
            <a:r>
              <a:rPr lang="en-US" sz="2800" b="1" u="sng" dirty="0">
                <a:solidFill>
                  <a:srgbClr val="FFFFCC"/>
                </a:solidFill>
              </a:rPr>
              <a:t>stories are not part of science</a:t>
            </a:r>
            <a:r>
              <a:rPr lang="en-US" sz="2800" dirty="0"/>
              <a:t>, for there is no way of putting them to the test.”</a:t>
            </a:r>
          </a:p>
        </p:txBody>
      </p:sp>
      <p:sp>
        <p:nvSpPr>
          <p:cNvPr id="27652" name="Text Box 4"/>
          <p:cNvSpPr txBox="1">
            <a:spLocks noChangeArrowheads="1"/>
          </p:cNvSpPr>
          <p:nvPr/>
        </p:nvSpPr>
        <p:spPr bwMode="auto">
          <a:xfrm>
            <a:off x="1524000" y="6096000"/>
            <a:ext cx="60960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Colin Patterson of the British Museum of Natural History, </a:t>
            </a:r>
            <a:r>
              <a:rPr lang="en-US" sz="2000" i="1" dirty="0">
                <a:effectLst>
                  <a:outerShdw blurRad="38100" dist="38100" dir="2700000" algn="tl">
                    <a:srgbClr val="000000">
                      <a:alpha val="43137"/>
                    </a:srgbClr>
                  </a:outerShdw>
                </a:effectLst>
                <a:latin typeface="Calibri" panose="020F0502020204030204" pitchFamily="34" charset="0"/>
              </a:rPr>
              <a:t>Bible-Science Newsletter</a:t>
            </a:r>
            <a:r>
              <a:rPr lang="en-US" sz="2000" dirty="0">
                <a:effectLst>
                  <a:outerShdw blurRad="38100" dist="38100" dir="2700000" algn="tl">
                    <a:srgbClr val="000000">
                      <a:alpha val="43137"/>
                    </a:srgbClr>
                  </a:outerShdw>
                </a:effectLst>
                <a:latin typeface="Calibri" panose="020F0502020204030204" pitchFamily="34" charset="0"/>
              </a:rPr>
              <a:t> (Aug, 1981), p. 8.</a:t>
            </a:r>
          </a:p>
        </p:txBody>
      </p:sp>
      <p:sp>
        <p:nvSpPr>
          <p:cNvPr id="6" name="Rectangle 2">
            <a:extLst>
              <a:ext uri="{FF2B5EF4-FFF2-40B4-BE49-F238E27FC236}">
                <a16:creationId xmlns:a16="http://schemas.microsoft.com/office/drawing/2014/main" id="{DE651688-DD44-4B8E-A99F-4DFCD6708DAC}"/>
              </a:ext>
            </a:extLst>
          </p:cNvPr>
          <p:cNvSpPr>
            <a:spLocks noGrp="1" noChangeArrowheads="1"/>
          </p:cNvSpPr>
          <p:nvPr>
            <p:ph type="title"/>
          </p:nvPr>
        </p:nvSpPr>
        <p:spPr>
          <a:xfrm>
            <a:off x="3238500" y="228600"/>
            <a:ext cx="2667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Missing Links</a:t>
            </a:r>
          </a:p>
        </p:txBody>
      </p:sp>
      <p:pic>
        <p:nvPicPr>
          <p:cNvPr id="7" name="Picture 6">
            <a:extLst>
              <a:ext uri="{FF2B5EF4-FFF2-40B4-BE49-F238E27FC236}">
                <a16:creationId xmlns:a16="http://schemas.microsoft.com/office/drawing/2014/main" id="{DD4B0AA7-C09B-49F7-9F1C-389E6241EE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57500" y="228600"/>
            <a:ext cx="3429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32771" name="Rectangle 3"/>
          <p:cNvSpPr>
            <a:spLocks noGrp="1" noChangeArrowheads="1"/>
          </p:cNvSpPr>
          <p:nvPr>
            <p:ph idx="1"/>
          </p:nvPr>
        </p:nvSpPr>
        <p:spPr>
          <a:xfrm>
            <a:off x="100806" y="1143000"/>
            <a:ext cx="8942388" cy="4918075"/>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b="1" u="sng" dirty="0">
                <a:solidFill>
                  <a:srgbClr val="FFFFCC"/>
                </a:solidFill>
              </a:rPr>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3CE5B7E0-0423-401D-BE57-FA5328CF2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scontent-a-ord.xx.fbcdn.net/hphotos-frc3/1483354_679287357383_1750060647_n.jpg"/>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57500" y="228600"/>
            <a:ext cx="3429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32771" name="Rectangle 3"/>
          <p:cNvSpPr>
            <a:spLocks noGrp="1" noChangeArrowheads="1"/>
          </p:cNvSpPr>
          <p:nvPr>
            <p:ph idx="1"/>
          </p:nvPr>
        </p:nvSpPr>
        <p:spPr>
          <a:xfrm>
            <a:off x="100806" y="1143000"/>
            <a:ext cx="8942388" cy="4918075"/>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b="1" u="sng" dirty="0">
                <a:solidFill>
                  <a:srgbClr val="FFFFCC"/>
                </a:solidFill>
              </a:rPr>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3CE5B7E0-0423-401D-BE57-FA5328CF2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59417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890663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57500" y="228600"/>
            <a:ext cx="3429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32771" name="Rectangle 3"/>
          <p:cNvSpPr>
            <a:spLocks noGrp="1" noChangeArrowheads="1"/>
          </p:cNvSpPr>
          <p:nvPr>
            <p:ph idx="1"/>
          </p:nvPr>
        </p:nvSpPr>
        <p:spPr>
          <a:xfrm>
            <a:off x="100806" y="1143000"/>
            <a:ext cx="8942388" cy="4918075"/>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b="1" u="sng" dirty="0">
                <a:solidFill>
                  <a:srgbClr val="FFFFCC"/>
                </a:solidFill>
              </a:rPr>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3CE5B7E0-0423-401D-BE57-FA5328CF2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2076438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57500" y="228600"/>
            <a:ext cx="3429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32771" name="Rectangle 3"/>
          <p:cNvSpPr>
            <a:spLocks noGrp="1" noChangeArrowheads="1"/>
          </p:cNvSpPr>
          <p:nvPr>
            <p:ph idx="1"/>
          </p:nvPr>
        </p:nvSpPr>
        <p:spPr>
          <a:xfrm>
            <a:off x="100806" y="1143000"/>
            <a:ext cx="8942388" cy="4918075"/>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b="1" u="sng" dirty="0">
                <a:solidFill>
                  <a:srgbClr val="FFFFCC"/>
                </a:solidFill>
              </a:rPr>
              <a:t>Young earth clocks</a:t>
            </a:r>
          </a:p>
          <a:p>
            <a:pPr marL="461963" indent="-461963" algn="just" eaLnBrk="1" hangingPunct="1">
              <a:lnSpc>
                <a:spcPct val="90000"/>
              </a:lnSpc>
              <a:spcBef>
                <a:spcPts val="0"/>
              </a:spcBef>
              <a:spcAft>
                <a:spcPts val="2400"/>
              </a:spcAft>
              <a:defRPr/>
            </a:pPr>
            <a:r>
              <a:rPr lang="en-US" dirty="0"/>
              <a:t>Not conforming to the scientific method</a:t>
            </a:r>
          </a:p>
        </p:txBody>
      </p:sp>
      <p:pic>
        <p:nvPicPr>
          <p:cNvPr id="2" name="Picture 1">
            <a:extLst>
              <a:ext uri="{FF2B5EF4-FFF2-40B4-BE49-F238E27FC236}">
                <a16:creationId xmlns:a16="http://schemas.microsoft.com/office/drawing/2014/main" id="{3CE5B7E0-0423-401D-BE57-FA5328CF2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148018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57500" y="228600"/>
            <a:ext cx="3429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Evolution’s Flaws</a:t>
            </a:r>
          </a:p>
        </p:txBody>
      </p:sp>
      <p:sp>
        <p:nvSpPr>
          <p:cNvPr id="32771" name="Rectangle 3"/>
          <p:cNvSpPr>
            <a:spLocks noGrp="1" noChangeArrowheads="1"/>
          </p:cNvSpPr>
          <p:nvPr>
            <p:ph idx="1"/>
          </p:nvPr>
        </p:nvSpPr>
        <p:spPr>
          <a:xfrm>
            <a:off x="100806" y="1143000"/>
            <a:ext cx="8942388" cy="4918075"/>
          </a:xfrm>
        </p:spPr>
        <p:txBody>
          <a:bodyPr/>
          <a:lstStyle/>
          <a:p>
            <a:pPr marL="461963" indent="-461963" algn="just" eaLnBrk="1" hangingPunct="1">
              <a:lnSpc>
                <a:spcPct val="90000"/>
              </a:lnSpc>
              <a:spcBef>
                <a:spcPts val="0"/>
              </a:spcBef>
              <a:spcAft>
                <a:spcPts val="2400"/>
              </a:spcAft>
              <a:defRPr/>
            </a:pPr>
            <a:r>
              <a:rPr lang="en-US" dirty="0"/>
              <a:t>The “missing link” is still missing</a:t>
            </a:r>
          </a:p>
          <a:p>
            <a:pPr marL="461963" indent="-461963" algn="just" eaLnBrk="1" hangingPunct="1">
              <a:lnSpc>
                <a:spcPct val="90000"/>
              </a:lnSpc>
              <a:spcBef>
                <a:spcPts val="0"/>
              </a:spcBef>
              <a:spcAft>
                <a:spcPts val="2400"/>
              </a:spcAft>
              <a:defRPr/>
            </a:pPr>
            <a:r>
              <a:rPr lang="en-US" dirty="0"/>
              <a:t>No design from randomness</a:t>
            </a:r>
          </a:p>
          <a:p>
            <a:pPr marL="461963" indent="-461963" algn="just" eaLnBrk="1" hangingPunct="1">
              <a:lnSpc>
                <a:spcPct val="90000"/>
              </a:lnSpc>
              <a:spcBef>
                <a:spcPts val="0"/>
              </a:spcBef>
              <a:spcAft>
                <a:spcPts val="2400"/>
              </a:spcAft>
              <a:defRPr/>
            </a:pPr>
            <a:r>
              <a:rPr lang="en-US" dirty="0"/>
              <a:t>Contradiction with scientific laws: Biogenesis, Second Law of thermodynamics</a:t>
            </a:r>
          </a:p>
          <a:p>
            <a:pPr marL="461963" indent="-461963" algn="just" eaLnBrk="1" hangingPunct="1">
              <a:lnSpc>
                <a:spcPct val="90000"/>
              </a:lnSpc>
              <a:spcBef>
                <a:spcPts val="0"/>
              </a:spcBef>
              <a:spcAft>
                <a:spcPts val="2400"/>
              </a:spcAft>
              <a:defRPr/>
            </a:pPr>
            <a:r>
              <a:rPr lang="en-US" dirty="0"/>
              <a:t>Statistical improbabilities</a:t>
            </a:r>
          </a:p>
          <a:p>
            <a:pPr marL="461963" indent="-461963" algn="just" eaLnBrk="1" hangingPunct="1">
              <a:lnSpc>
                <a:spcPct val="90000"/>
              </a:lnSpc>
              <a:spcBef>
                <a:spcPts val="0"/>
              </a:spcBef>
              <a:spcAft>
                <a:spcPts val="2400"/>
              </a:spcAft>
              <a:defRPr/>
            </a:pPr>
            <a:r>
              <a:rPr lang="en-US" dirty="0"/>
              <a:t>Young earth clocks</a:t>
            </a:r>
          </a:p>
          <a:p>
            <a:pPr marL="461963" indent="-461963" algn="just" eaLnBrk="1" hangingPunct="1">
              <a:lnSpc>
                <a:spcPct val="90000"/>
              </a:lnSpc>
              <a:spcBef>
                <a:spcPts val="0"/>
              </a:spcBef>
              <a:spcAft>
                <a:spcPts val="2400"/>
              </a:spcAft>
              <a:defRPr/>
            </a:pPr>
            <a:r>
              <a:rPr lang="en-US" b="1" u="sng" dirty="0">
                <a:solidFill>
                  <a:srgbClr val="FFFFCC"/>
                </a:solidFill>
              </a:rPr>
              <a:t>Not conforming to the scientific method</a:t>
            </a:r>
          </a:p>
        </p:txBody>
      </p:sp>
      <p:pic>
        <p:nvPicPr>
          <p:cNvPr id="2" name="Picture 1">
            <a:extLst>
              <a:ext uri="{FF2B5EF4-FFF2-40B4-BE49-F238E27FC236}">
                <a16:creationId xmlns:a16="http://schemas.microsoft.com/office/drawing/2014/main" id="{3CE5B7E0-0423-401D-BE57-FA5328CF2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42643281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28800" y="228600"/>
            <a:ext cx="5486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Why Evolution’s Popularity?</a:t>
            </a:r>
          </a:p>
        </p:txBody>
      </p:sp>
      <p:sp>
        <p:nvSpPr>
          <p:cNvPr id="10243" name="Rectangle 3"/>
          <p:cNvSpPr>
            <a:spLocks noGrp="1" noChangeArrowheads="1"/>
          </p:cNvSpPr>
          <p:nvPr>
            <p:ph idx="1"/>
          </p:nvPr>
        </p:nvSpPr>
        <p:spPr>
          <a:xfrm>
            <a:off x="495300" y="1946275"/>
            <a:ext cx="8153400" cy="4114800"/>
          </a:xfrm>
        </p:spPr>
        <p:txBody>
          <a:bodyPr/>
          <a:lstStyle/>
          <a:p>
            <a:pPr marL="461963" indent="-461963" algn="just" eaLnBrk="1" hangingPunct="1">
              <a:lnSpc>
                <a:spcPct val="90000"/>
              </a:lnSpc>
              <a:spcBef>
                <a:spcPts val="0"/>
              </a:spcBef>
              <a:spcAft>
                <a:spcPts val="2400"/>
              </a:spcAft>
              <a:defRPr/>
            </a:pPr>
            <a:r>
              <a:rPr lang="en-US" dirty="0"/>
              <a:t>“The evolutionary origin of man relieves man of responsibility to a personal Creator outside of himself.”</a:t>
            </a:r>
          </a:p>
          <a:p>
            <a:pPr marL="461963" indent="-461963" algn="just" eaLnBrk="1" hangingPunct="1">
              <a:lnSpc>
                <a:spcPct val="90000"/>
              </a:lnSpc>
              <a:spcBef>
                <a:spcPts val="0"/>
              </a:spcBef>
              <a:spcAft>
                <a:spcPts val="2400"/>
              </a:spcAft>
              <a:defRPr/>
            </a:pPr>
            <a:r>
              <a:rPr lang="en-US" dirty="0"/>
              <a:t>Rom 1:18ff; 2 Pet. 3:5 (KJV)</a:t>
            </a:r>
          </a:p>
        </p:txBody>
      </p:sp>
      <p:sp>
        <p:nvSpPr>
          <p:cNvPr id="31748" name="Text Box 4"/>
          <p:cNvSpPr txBox="1">
            <a:spLocks noChangeArrowheads="1"/>
          </p:cNvSpPr>
          <p:nvPr/>
        </p:nvSpPr>
        <p:spPr bwMode="auto">
          <a:xfrm>
            <a:off x="952500" y="6400800"/>
            <a:ext cx="7239000" cy="400110"/>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Ryrie, </a:t>
            </a:r>
            <a:r>
              <a:rPr lang="en-US" sz="2000" i="1" dirty="0">
                <a:effectLst>
                  <a:outerShdw blurRad="38100" dist="38100" dir="2700000" algn="tl">
                    <a:srgbClr val="000000">
                      <a:alpha val="43137"/>
                    </a:srgbClr>
                  </a:outerShdw>
                </a:effectLst>
                <a:latin typeface="Calibri" panose="020F0502020204030204" pitchFamily="34" charset="0"/>
              </a:rPr>
              <a:t>Survey of Bible Doctrine</a:t>
            </a:r>
            <a:r>
              <a:rPr lang="en-US" sz="2000" dirty="0">
                <a:effectLst>
                  <a:outerShdw blurRad="38100" dist="38100" dir="2700000" algn="tl">
                    <a:srgbClr val="000000">
                      <a:alpha val="43137"/>
                    </a:srgbClr>
                  </a:outerShdw>
                </a:effectLst>
                <a:latin typeface="Calibri" panose="020F0502020204030204" pitchFamily="34" charset="0"/>
              </a:rPr>
              <a:t>, 101</a:t>
            </a:r>
          </a:p>
        </p:txBody>
      </p:sp>
      <p:pic>
        <p:nvPicPr>
          <p:cNvPr id="2" name="Picture 1">
            <a:extLst>
              <a:ext uri="{FF2B5EF4-FFF2-40B4-BE49-F238E27FC236}">
                <a16:creationId xmlns:a16="http://schemas.microsoft.com/office/drawing/2014/main" id="{E6AE96C3-E422-459C-8D1E-C5379CB7A7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0" y="0"/>
            <a:ext cx="9144000" cy="5293757"/>
          </a:xfrm>
          <a:prstGeom prst="rect">
            <a:avLst/>
          </a:prstGeom>
        </p:spPr>
        <p:txBody>
          <a:bodyPr wrap="square">
            <a:spAutoFit/>
          </a:bodyPr>
          <a:lstStyle/>
          <a:p>
            <a:pPr marR="0"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marL="0" marR="0" algn="just">
              <a:spcBef>
                <a:spcPts val="0"/>
              </a:spcBef>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18</a:t>
            </a:r>
            <a:r>
              <a:rPr lang="en-US" sz="31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because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100" dirty="0">
                <a:effectLst>
                  <a:outerShdw blurRad="38100" dist="38100" dir="2700000" algn="tl">
                    <a:srgbClr val="000000">
                      <a:alpha val="43137"/>
                    </a:srgbClr>
                  </a:outerShdw>
                </a:effectLst>
                <a:latin typeface="Calibri" panose="020F0502020204030204" pitchFamily="34" charset="0"/>
              </a:rPr>
              <a:t>, being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1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137295142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B15C7724-D471-43C0-B2F1-68DAB491F0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0" y="0"/>
            <a:ext cx="9144000" cy="47244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Peter 3:5 (KJV)</a:t>
            </a:r>
          </a:p>
          <a:p>
            <a:pPr marL="0" indent="0" algn="just">
              <a:spcBef>
                <a:spcPts val="0"/>
              </a:spcBef>
              <a:buNone/>
              <a:defRPr/>
            </a:pPr>
            <a:r>
              <a:rPr lang="en-US" sz="3600" dirty="0">
                <a:solidFill>
                  <a:srgbClr val="FFFFFF"/>
                </a:solidFill>
                <a:cs typeface="Calibri" panose="020F0502020204030204" pitchFamily="34" charset="0"/>
              </a:rPr>
              <a:t>“</a:t>
            </a:r>
            <a:r>
              <a:rPr lang="en-US" sz="3600" dirty="0">
                <a:effectLst/>
              </a:rPr>
              <a:t>For this </a:t>
            </a:r>
            <a:r>
              <a:rPr lang="en-US" sz="3600" b="1" u="sng" dirty="0">
                <a:solidFill>
                  <a:srgbClr val="FFFFCC"/>
                </a:solidFill>
                <a:effectLst/>
              </a:rPr>
              <a:t>they willingly are ignorant of [</a:t>
            </a:r>
            <a:r>
              <a:rPr lang="en-US" sz="3600" b="1" i="1" u="sng" dirty="0" err="1">
                <a:solidFill>
                  <a:srgbClr val="FFFFCC"/>
                </a:solidFill>
                <a:effectLst/>
              </a:rPr>
              <a:t>thel</a:t>
            </a:r>
            <a:r>
              <a:rPr lang="en-US" sz="3600" b="1" u="sng" dirty="0" err="1">
                <a:solidFill>
                  <a:srgbClr val="FFFFCC"/>
                </a:solidFill>
                <a:effectLst/>
              </a:rPr>
              <a:t>ō</a:t>
            </a:r>
            <a:r>
              <a:rPr lang="en-US" sz="3600" b="1" u="sng" dirty="0">
                <a:solidFill>
                  <a:srgbClr val="FFFFCC"/>
                </a:solidFill>
                <a:effectLst/>
              </a:rPr>
              <a:t>]</a:t>
            </a:r>
            <a:r>
              <a:rPr lang="en-US" sz="3600" dirty="0">
                <a:effectLst/>
              </a:rPr>
              <a:t>, that by the word of God the heavens were of old, and the earth standing out of the water and in the water</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2895600"/>
            <a:ext cx="3213614" cy="1828800"/>
          </a:xfrm>
          <a:prstGeom prst="rect">
            <a:avLst/>
          </a:prstGeom>
        </p:spPr>
      </p:pic>
    </p:spTree>
    <p:extLst>
      <p:ext uri="{BB962C8B-B14F-4D97-AF65-F5344CB8AC3E}">
        <p14:creationId xmlns:p14="http://schemas.microsoft.com/office/powerpoint/2010/main" val="358400104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359143766"/>
              </p:ext>
            </p:extLst>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a:t>
                      </a:r>
                      <a:r>
                        <a:rPr lang="en-US" sz="2000" kern="1200" dirty="0" err="1">
                          <a:solidFill>
                            <a:srgbClr val="0000CC"/>
                          </a:solidFill>
                          <a:effectLst/>
                          <a:latin typeface="Calibri" panose="020F0502020204030204" pitchFamily="34" charset="0"/>
                          <a:ea typeface="+mn-ea"/>
                          <a:cs typeface="+mn-cs"/>
                        </a:rPr>
                        <a:t>Deut</a:t>
                      </a:r>
                      <a:r>
                        <a:rPr lang="en-US" sz="2000" kern="1200" dirty="0">
                          <a:solidFill>
                            <a:srgbClr val="0000CC"/>
                          </a:solidFill>
                          <a:effectLst/>
                          <a:latin typeface="Calibri" panose="020F0502020204030204" pitchFamily="34" charset="0"/>
                          <a:ea typeface="+mn-ea"/>
                          <a:cs typeface="+mn-cs"/>
                        </a:rPr>
                        <a: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Hot to cold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Cold (Gen 1:2) to hot (2 Pet 3:10)</a:t>
                      </a:r>
                    </a:p>
                  </a:txBody>
                  <a:tcPr anchor="ct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Present is key to past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worked suddenly in the past  (Job 38:4-7; Heb 11:3; 2 Peter 3:3-7)</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48818987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4155327019"/>
              </p:ext>
            </p:extLst>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a:t>
                      </a:r>
                      <a:r>
                        <a:rPr lang="en-US" sz="2000" kern="1200" dirty="0" err="1">
                          <a:solidFill>
                            <a:srgbClr val="0000CC"/>
                          </a:solidFill>
                          <a:effectLst/>
                          <a:latin typeface="Calibri" panose="020F0502020204030204" pitchFamily="34" charset="0"/>
                          <a:ea typeface="+mn-ea"/>
                          <a:cs typeface="+mn-cs"/>
                        </a:rPr>
                        <a:t>Deut</a:t>
                      </a:r>
                      <a:r>
                        <a:rPr lang="en-US" sz="2000" kern="1200" dirty="0">
                          <a:solidFill>
                            <a:srgbClr val="0000CC"/>
                          </a:solidFill>
                          <a:effectLst/>
                          <a:latin typeface="Calibri" panose="020F0502020204030204" pitchFamily="34" charset="0"/>
                          <a:ea typeface="+mn-ea"/>
                          <a:cs typeface="+mn-cs"/>
                        </a:rPr>
                        <a: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b="1" u="sng" dirty="0">
                          <a:solidFill>
                            <a:srgbClr val="C00000"/>
                          </a:solidFill>
                          <a:effectLst/>
                          <a:latin typeface="Calibri" panose="020F0502020204030204" pitchFamily="34" charset="0"/>
                          <a:ea typeface="+mn-ea"/>
                          <a:cs typeface="+mn-cs"/>
                        </a:rPr>
                        <a:t>Hot to cold</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b="1" u="sng" kern="1200" dirty="0">
                          <a:solidFill>
                            <a:srgbClr val="0000CC"/>
                          </a:solidFill>
                          <a:effectLst/>
                          <a:latin typeface="Calibri" panose="020F0502020204030204" pitchFamily="34" charset="0"/>
                          <a:ea typeface="+mn-ea"/>
                          <a:cs typeface="+mn-cs"/>
                        </a:rPr>
                        <a:t>Cold (Gen 1:2) to hot (2 Pet 3:10)</a:t>
                      </a:r>
                    </a:p>
                  </a:txBody>
                  <a:tcPr anchor="ctr">
                    <a:solidFill>
                      <a:srgbClr val="FFFFCC"/>
                    </a:solidFill>
                  </a:tcP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Present is key to past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worked suddenly in the past  (Job 38:4-7; Heb 11:3; 2 Peter 3:3-7)</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113340282"/>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darkness was over the surface of the deep, and the Spirit of God was moving over the surface of the waters. </a:t>
            </a:r>
            <a:r>
              <a:rPr lang="en-US" sz="36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874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scontent-dfw1-1.xx.fbcdn.net/hphotos-xtf1/t31.0-8/11794619_10207462667233113_7088908926816719446_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7300" y="114300"/>
            <a:ext cx="6629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9067800" cy="5867400"/>
          </a:xfrm>
        </p:spPr>
        <p:txBody>
          <a:bodyPr/>
          <a:lstStyle/>
          <a:p>
            <a:pPr marL="457200" indent="-457200">
              <a:spcBef>
                <a:spcPts val="0"/>
              </a:spcBef>
              <a:spcAft>
                <a:spcPts val="900"/>
              </a:spcAft>
              <a:defRPr/>
            </a:pPr>
            <a:r>
              <a:rPr lang="en-US" sz="2800" dirty="0"/>
              <a:t>Title </a:t>
            </a:r>
            <a:r>
              <a:rPr lang="en-US" sz="2800" dirty="0">
                <a:latin typeface="Calibri" panose="020F0502020204030204" pitchFamily="34" charset="0"/>
                <a:cs typeface="Calibri" panose="020F0502020204030204" pitchFamily="34" charset="0"/>
              </a:rPr>
              <a:t>‒</a:t>
            </a:r>
            <a:r>
              <a:rPr lang="en-US" sz="2800" dirty="0"/>
              <a:t> </a:t>
            </a:r>
            <a:r>
              <a:rPr lang="en-US" sz="2800" b="1" u="sng" dirty="0">
                <a:solidFill>
                  <a:srgbClr val="FFFFCC"/>
                </a:solidFill>
              </a:rPr>
              <a:t>Genesis</a:t>
            </a:r>
          </a:p>
          <a:p>
            <a:pPr marL="457200" indent="-457200">
              <a:spcBef>
                <a:spcPts val="0"/>
              </a:spcBef>
              <a:spcAft>
                <a:spcPts val="900"/>
              </a:spcAft>
              <a:defRPr/>
            </a:pPr>
            <a:r>
              <a:rPr lang="en-US" sz="2800" dirty="0"/>
              <a:t>Authorship, Date, Recipients</a:t>
            </a:r>
            <a:r>
              <a:rPr lang="en-US" sz="2800" dirty="0">
                <a:latin typeface="Calibri" panose="020F0502020204030204" pitchFamily="34" charset="0"/>
                <a:cs typeface="Calibri" panose="020F0502020204030204" pitchFamily="34" charset="0"/>
              </a:rPr>
              <a:t> ‒</a:t>
            </a:r>
            <a:r>
              <a:rPr lang="en-US" sz="2800" dirty="0"/>
              <a:t> </a:t>
            </a:r>
            <a:r>
              <a:rPr lang="en-US" sz="2800" b="1" u="sng" dirty="0">
                <a:solidFill>
                  <a:srgbClr val="FFFFCC"/>
                </a:solidFill>
              </a:rPr>
              <a:t>Moses; 1445 ‒ 1405; Exodus Generation</a:t>
            </a:r>
          </a:p>
          <a:p>
            <a:pPr marL="457200" indent="-457200">
              <a:spcBef>
                <a:spcPts val="0"/>
              </a:spcBef>
              <a:spcAft>
                <a:spcPts val="900"/>
              </a:spcAft>
              <a:defRPr/>
            </a:pPr>
            <a:r>
              <a:rPr lang="en-US" sz="2800" dirty="0"/>
              <a:t>Structure</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Toledoth; 2 Parts (4 Events)</a:t>
            </a:r>
          </a:p>
          <a:p>
            <a:pPr marL="457200" indent="-457200">
              <a:spcBef>
                <a:spcPts val="0"/>
              </a:spcBef>
              <a:spcAft>
                <a:spcPts val="900"/>
              </a:spcAft>
              <a:defRPr/>
            </a:pPr>
            <a:r>
              <a:rPr lang="en-US" sz="2800" dirty="0"/>
              <a:t>Setting </a:t>
            </a:r>
            <a:r>
              <a:rPr lang="en-US" sz="2800" dirty="0">
                <a:latin typeface="Calibri" panose="020F0502020204030204" pitchFamily="34" charset="0"/>
                <a:cs typeface="Calibri" panose="020F0502020204030204" pitchFamily="34" charset="0"/>
              </a:rPr>
              <a:t>‒ </a:t>
            </a:r>
            <a:r>
              <a:rPr lang="en-US" sz="2800" b="1" u="sng" dirty="0">
                <a:solidFill>
                  <a:srgbClr val="FFFFCC"/>
                </a:solidFill>
              </a:rPr>
              <a:t>Mesopotamia, Canaan, Egypt</a:t>
            </a:r>
          </a:p>
          <a:p>
            <a:pPr marL="457200" indent="-457200">
              <a:spcBef>
                <a:spcPts val="0"/>
              </a:spcBef>
              <a:spcAft>
                <a:spcPts val="900"/>
              </a:spcAft>
              <a:defRPr/>
            </a:pPr>
            <a:r>
              <a:rPr lang="en-US" sz="2800" dirty="0"/>
              <a:t>Message &amp; Purpose</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Israel; Conquest</a:t>
            </a:r>
          </a:p>
          <a:p>
            <a:pPr marL="457200" indent="-457200">
              <a:spcBef>
                <a:spcPts val="0"/>
              </a:spcBef>
              <a:spcAft>
                <a:spcPts val="900"/>
              </a:spcAft>
              <a:defRPr/>
            </a:pPr>
            <a:r>
              <a:rPr lang="en-US" sz="2800" dirty="0"/>
              <a:t>Unique Characteristics</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Beginnings</a:t>
            </a:r>
          </a:p>
          <a:p>
            <a:pPr marL="457200" indent="-457200">
              <a:spcBef>
                <a:spcPts val="0"/>
              </a:spcBef>
              <a:spcAft>
                <a:spcPts val="900"/>
              </a:spcAft>
              <a:defRPr/>
            </a:pPr>
            <a:r>
              <a:rPr lang="en-US" sz="2800" dirty="0"/>
              <a:t>Themes</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Beginnings</a:t>
            </a:r>
          </a:p>
          <a:p>
            <a:pPr marL="457200" indent="-457200">
              <a:spcBef>
                <a:spcPts val="0"/>
              </a:spcBef>
              <a:spcAft>
                <a:spcPts val="900"/>
              </a:spcAft>
              <a:defRPr/>
            </a:pPr>
            <a:r>
              <a:rPr lang="en-US" sz="2800" dirty="0"/>
              <a:t>Christ In Genesis</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Gen. 3:15 Tracing</a:t>
            </a:r>
          </a:p>
          <a:p>
            <a:pPr marL="457200" indent="-457200">
              <a:spcBef>
                <a:spcPts val="0"/>
              </a:spcBef>
              <a:spcAft>
                <a:spcPts val="900"/>
              </a:spcAft>
              <a:defRPr/>
            </a:pPr>
            <a:r>
              <a:rPr lang="en-US" sz="2800" dirty="0"/>
              <a:t>Importance</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God’s Glory; Salvation</a:t>
            </a:r>
          </a:p>
          <a:p>
            <a:pPr marL="457200" indent="-457200">
              <a:spcBef>
                <a:spcPts val="0"/>
              </a:spcBef>
              <a:spcAft>
                <a:spcPts val="900"/>
              </a:spcAft>
              <a:defRPr/>
            </a:pPr>
            <a:r>
              <a:rPr lang="en-US" sz="2800" dirty="0"/>
              <a:t>Historicity</a:t>
            </a:r>
            <a:r>
              <a:rPr lang="en-US" sz="2800" dirty="0">
                <a:latin typeface="Calibri" panose="020F0502020204030204" pitchFamily="34" charset="0"/>
                <a:cs typeface="Calibri" panose="020F0502020204030204" pitchFamily="34" charset="0"/>
              </a:rPr>
              <a:t> ‒ </a:t>
            </a:r>
            <a:r>
              <a:rPr lang="en-US" sz="2800" b="1" u="sng" dirty="0">
                <a:solidFill>
                  <a:srgbClr val="FFFFCC"/>
                </a:solidFill>
              </a:rPr>
              <a:t>Christ’s Genealogy</a:t>
            </a:r>
          </a:p>
        </p:txBody>
      </p:sp>
      <p:sp>
        <p:nvSpPr>
          <p:cNvPr id="6" name="Title 1">
            <a:extLst>
              <a:ext uri="{FF2B5EF4-FFF2-40B4-BE49-F238E27FC236}">
                <a16:creationId xmlns:a16="http://schemas.microsoft.com/office/drawing/2014/main" id="{A007B753-DA16-48EC-8252-9D461C8C0DA0}"/>
              </a:ext>
            </a:extLst>
          </p:cNvPr>
          <p:cNvSpPr>
            <a:spLocks noGrp="1"/>
          </p:cNvSpPr>
          <p:nvPr>
            <p:ph type="title"/>
          </p:nvPr>
        </p:nvSpPr>
        <p:spPr>
          <a:xfrm>
            <a:off x="2019300" y="228600"/>
            <a:ext cx="5105400" cy="685800"/>
          </a:xfrm>
        </p:spPr>
        <p:txBody>
          <a:bodyPr anchor="ctr"/>
          <a:lstStyle/>
          <a:p>
            <a:pPr algn="ctr"/>
            <a:r>
              <a:rPr lang="en-US" sz="3600" dirty="0"/>
              <a:t>INTRODUCTORY MATTERS</a:t>
            </a:r>
          </a:p>
        </p:txBody>
      </p:sp>
    </p:spTree>
    <p:extLst>
      <p:ext uri="{BB962C8B-B14F-4D97-AF65-F5344CB8AC3E}">
        <p14:creationId xmlns:p14="http://schemas.microsoft.com/office/powerpoint/2010/main" val="24334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2743200" y="1752600"/>
            <a:ext cx="6400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In the case of </a:t>
            </a:r>
            <a:r>
              <a:rPr lang="en-US" sz="2800" i="1" dirty="0" err="1">
                <a:solidFill>
                  <a:schemeClr val="tx1"/>
                </a:solidFill>
                <a:effectLst>
                  <a:outerShdw blurRad="38100" dist="38100" dir="2700000" algn="tl">
                    <a:srgbClr val="000000"/>
                  </a:outerShdw>
                </a:effectLst>
                <a:ea typeface="+mn-ea"/>
                <a:cs typeface="Calibri" panose="020F0502020204030204" pitchFamily="34" charset="0"/>
              </a:rPr>
              <a:t>tohu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and </a:t>
            </a:r>
            <a:r>
              <a:rPr lang="en-US" sz="2800" i="1" dirty="0" err="1">
                <a:solidFill>
                  <a:schemeClr val="tx1"/>
                </a:solidFill>
                <a:effectLst>
                  <a:outerShdw blurRad="38100" dist="38100" dir="2700000" algn="tl">
                    <a:srgbClr val="000000">
                      <a:alpha val="43137"/>
                    </a:srgbClr>
                  </a:outerShdw>
                </a:effectLst>
                <a:cs typeface="Calibri" panose="020F0502020204030204" pitchFamily="34" charset="0"/>
              </a:rPr>
              <a:t>bohu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n-US" sz="2000" i="1" dirty="0">
                <a:cs typeface="Calibri" panose="020F0502020204030204" pitchFamily="34" charset="0"/>
              </a:rPr>
              <a:t>The Christian View of Science and Scripture</a:t>
            </a:r>
            <a:r>
              <a:rPr lang="en-US" sz="2000" dirty="0">
                <a:cs typeface="Calibri" panose="020F0502020204030204" pitchFamily="34" charset="0"/>
              </a:rPr>
              <a:t> (Grand Rapids: Eerdmans, 1954), 203.</a:t>
            </a:r>
          </a:p>
          <a:p>
            <a:pPr algn="l" eaLnBrk="1" hangingPunct="1">
              <a:defRPr/>
            </a:pPr>
            <a:endParaRPr lang="en-US" sz="2000" dirty="0">
              <a:cs typeface="Calibri" panose="020F0502020204030204" pitchFamily="34" charset="0"/>
            </a:endParaRPr>
          </a:p>
        </p:txBody>
      </p:sp>
      <p:pic>
        <p:nvPicPr>
          <p:cNvPr id="1026" name="Picture 2" descr="Image result for bernard ramm the christian view of science and scripture">
            <a:extLst>
              <a:ext uri="{FF2B5EF4-FFF2-40B4-BE49-F238E27FC236}">
                <a16:creationId xmlns:a16="http://schemas.microsoft.com/office/drawing/2014/main" id="{7BCC9A52-19B8-4479-8AAF-0CAED2316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4469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a:t>
                      </a:r>
                      <a:r>
                        <a:rPr lang="en-US" sz="2000" kern="1200" dirty="0" err="1">
                          <a:solidFill>
                            <a:srgbClr val="0000CC"/>
                          </a:solidFill>
                          <a:effectLst/>
                          <a:latin typeface="Calibri" panose="020F0502020204030204" pitchFamily="34" charset="0"/>
                          <a:ea typeface="+mn-ea"/>
                          <a:cs typeface="+mn-cs"/>
                        </a:rPr>
                        <a:t>Deut</a:t>
                      </a:r>
                      <a:r>
                        <a:rPr lang="en-US" sz="2000" kern="1200" dirty="0">
                          <a:solidFill>
                            <a:srgbClr val="0000CC"/>
                          </a:solidFill>
                          <a:effectLst/>
                          <a:latin typeface="Calibri" panose="020F0502020204030204" pitchFamily="34" charset="0"/>
                          <a:ea typeface="+mn-ea"/>
                          <a:cs typeface="+mn-cs"/>
                        </a:rPr>
                        <a: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Hot to cold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Cold (Gen 1:2) to hot (2 Pet 3:10)</a:t>
                      </a:r>
                    </a:p>
                  </a:txBody>
                  <a:tcPr anchor="ct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Present is key to past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worked suddenly in the past  (Job 38:4-7; Heb 11:3; 2 Peter 3:3-7)</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06294134"/>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883996401"/>
              </p:ext>
            </p:extLst>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a:t>
                      </a:r>
                      <a:r>
                        <a:rPr lang="en-US" sz="2000" kern="1200" dirty="0" err="1">
                          <a:solidFill>
                            <a:srgbClr val="0000CC"/>
                          </a:solidFill>
                          <a:effectLst/>
                          <a:latin typeface="Calibri" panose="020F0502020204030204" pitchFamily="34" charset="0"/>
                          <a:ea typeface="+mn-ea"/>
                          <a:cs typeface="+mn-cs"/>
                        </a:rPr>
                        <a:t>Deut</a:t>
                      </a:r>
                      <a:r>
                        <a:rPr lang="en-US" sz="2000" kern="1200" dirty="0">
                          <a:solidFill>
                            <a:srgbClr val="0000CC"/>
                          </a:solidFill>
                          <a:effectLst/>
                          <a:latin typeface="Calibri" panose="020F0502020204030204" pitchFamily="34" charset="0"/>
                          <a:ea typeface="+mn-ea"/>
                          <a:cs typeface="+mn-cs"/>
                        </a:rPr>
                        <a: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Hot to cold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Cold (Gen 1:2) to hot (2 Pet 3:10)</a:t>
                      </a:r>
                    </a:p>
                  </a:txBody>
                  <a:tcPr anchor="ct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b="1" u="sng" dirty="0">
                          <a:solidFill>
                            <a:srgbClr val="C00000"/>
                          </a:solidFill>
                          <a:effectLst/>
                          <a:latin typeface="Calibri" panose="020F0502020204030204" pitchFamily="34" charset="0"/>
                          <a:ea typeface="+mn-ea"/>
                          <a:cs typeface="+mn-cs"/>
                        </a:rPr>
                        <a:t>Present is key to past</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b="1" u="sng" kern="1200" dirty="0">
                          <a:solidFill>
                            <a:srgbClr val="0000CC"/>
                          </a:solidFill>
                          <a:effectLst/>
                          <a:latin typeface="Calibri" panose="020F0502020204030204" pitchFamily="34" charset="0"/>
                          <a:ea typeface="+mn-ea"/>
                          <a:cs typeface="+mn-cs"/>
                        </a:rPr>
                        <a:t>God worked suddenly in the past  (Job 38:4-7; Heb 11:3; 2 Peter 3:3-7)</a:t>
                      </a:r>
                    </a:p>
                  </a:txBody>
                  <a:tcPr anchor="ctr">
                    <a:solidFill>
                      <a:srgbClr val="FFFFCC"/>
                    </a:solidFill>
                  </a:tcP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74968765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9A658-9A12-4424-A4A8-B2826FDB31EE}"/>
              </a:ext>
            </a:extLst>
          </p:cNvPr>
          <p:cNvSpPr txBox="1"/>
          <p:nvPr/>
        </p:nvSpPr>
        <p:spPr>
          <a:xfrm>
            <a:off x="0" y="1143000"/>
            <a:ext cx="9144000" cy="5478423"/>
          </a:xfrm>
          <a:prstGeom prst="rect">
            <a:avLst/>
          </a:prstGeom>
          <a:noFill/>
        </p:spPr>
        <p:txBody>
          <a:bodyPr wrap="square">
            <a:spAutoFit/>
          </a:bodyPr>
          <a:lstStyle/>
          <a:p>
            <a:pPr algn="just"/>
            <a:r>
              <a:rPr lang="en-US" sz="2500" dirty="0">
                <a:latin typeface="Calibri" panose="020F0502020204030204" pitchFamily="34" charset="0"/>
                <a:cs typeface="Calibri" panose="020F0502020204030204" pitchFamily="34" charset="0"/>
              </a:rPr>
              <a:t>“Uniformitarianism, in geology, the doctrine suggesting that Earth’s geologic processes acted in the same manner and with essentially the same intensity in the past as they do in the present and that such uniformity is sufficient to account for all geologic change. This principle is fundamental to geologic thinking and underlies the whole development of the science of geology... When William Whewell, a University of Cambridge scholar, introduced the term in 1832, the prevailing view (called catastrophism) was that…Earth had originated through supernatural means and had been affected by a series of catastrophic events such as the biblical Flood. In contrast to catastrophism, uniformitarianism postulates that phenomena displayed in rocks may be entirely accounted for by geologic processes that continue to operate—in other words, the present is the key to the past.”</a:t>
            </a:r>
          </a:p>
        </p:txBody>
      </p:sp>
      <p:sp>
        <p:nvSpPr>
          <p:cNvPr id="7" name="Rectangle 2">
            <a:extLst>
              <a:ext uri="{FF2B5EF4-FFF2-40B4-BE49-F238E27FC236}">
                <a16:creationId xmlns:a16="http://schemas.microsoft.com/office/drawing/2014/main" id="{790FF940-F732-4105-8A20-4F7BCD6ECA64}"/>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200" dirty="0">
                <a:effectLst>
                  <a:outerShdw blurRad="38100" dist="38100" dir="2700000" algn="tl">
                    <a:srgbClr val="000000"/>
                  </a:outerShdw>
                </a:effectLst>
                <a:ea typeface="+mn-ea"/>
                <a:cs typeface="Arial" charset="0"/>
              </a:rPr>
              <a:t>Uniformitarianism Defined</a:t>
            </a:r>
          </a:p>
          <a:p>
            <a:pPr algn="ctr" eaLnBrk="1" hangingPunct="1"/>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153096559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4635479"/>
              </p:ext>
            </p:extLst>
          </p:nvPr>
        </p:nvGraphicFramePr>
        <p:xfrm>
          <a:off x="114300" y="480060"/>
          <a:ext cx="8915401" cy="5897880"/>
        </p:xfrm>
        <a:graphic>
          <a:graphicData uri="http://schemas.openxmlformats.org/drawingml/2006/table">
            <a:tbl>
              <a:tblPr firstRow="1" bandRow="1">
                <a:tableStyleId>{073A0DAA-6AF3-43AB-8588-CEC1D06C72B9}</a:tableStyleId>
              </a:tblPr>
              <a:tblGrid>
                <a:gridCol w="477610">
                  <a:extLst>
                    <a:ext uri="{9D8B030D-6E8A-4147-A177-3AD203B41FA5}">
                      <a16:colId xmlns:a16="http://schemas.microsoft.com/office/drawing/2014/main" val="20000"/>
                    </a:ext>
                  </a:extLst>
                </a:gridCol>
                <a:gridCol w="1592036">
                  <a:extLst>
                    <a:ext uri="{9D8B030D-6E8A-4147-A177-3AD203B41FA5}">
                      <a16:colId xmlns:a16="http://schemas.microsoft.com/office/drawing/2014/main" val="20001"/>
                    </a:ext>
                  </a:extLst>
                </a:gridCol>
                <a:gridCol w="2308452">
                  <a:extLst>
                    <a:ext uri="{9D8B030D-6E8A-4147-A177-3AD203B41FA5}">
                      <a16:colId xmlns:a16="http://schemas.microsoft.com/office/drawing/2014/main" val="20002"/>
                    </a:ext>
                  </a:extLst>
                </a:gridCol>
                <a:gridCol w="4537303">
                  <a:extLst>
                    <a:ext uri="{9D8B030D-6E8A-4147-A177-3AD203B41FA5}">
                      <a16:colId xmlns:a16="http://schemas.microsoft.com/office/drawing/2014/main" val="20003"/>
                    </a:ext>
                  </a:extLst>
                </a:gridCol>
              </a:tblGrid>
              <a:tr h="655320">
                <a:tc gridSpan="4">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Uniformitarianism is not Biblicism</a:t>
                      </a: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69579860"/>
                  </a:ext>
                </a:extLst>
              </a:tr>
              <a:tr h="655320">
                <a:tc>
                  <a:txBody>
                    <a:bodyPr/>
                    <a:lstStyle/>
                    <a:p>
                      <a:pPr algn="ctr"/>
                      <a:endParaRPr lang="en-US" sz="1800" b="1" dirty="0">
                        <a:solidFill>
                          <a:schemeClr val="bg2"/>
                        </a:solidFill>
                        <a:latin typeface="Calibri" panose="020F0502020204030204" pitchFamily="34" charset="0"/>
                        <a:cs typeface="Calibri" panose="020F0502020204030204" pitchFamily="34" charset="0"/>
                      </a:endParaRP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SCRIPTURE</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DISTINCTIVES</a:t>
                      </a:r>
                    </a:p>
                  </a:txBody>
                  <a:tcPr anchor="ctr"/>
                </a:tc>
                <a:extLst>
                  <a:ext uri="{0D108BD9-81ED-4DB2-BD59-A6C34878D82A}">
                    <a16:rowId xmlns:a16="http://schemas.microsoft.com/office/drawing/2014/main" val="10000"/>
                  </a:ext>
                </a:extLst>
              </a:tr>
              <a:tr h="655320">
                <a:tc>
                  <a:txBody>
                    <a:bodyPr/>
                    <a:lstStyle/>
                    <a:p>
                      <a:r>
                        <a:rPr lang="en-US" sz="1800" b="1" dirty="0">
                          <a:latin typeface="Calibri" panose="020F0502020204030204" pitchFamily="34" charset="0"/>
                          <a:cs typeface="Calibri" panose="020F0502020204030204" pitchFamily="34" charset="0"/>
                        </a:rPr>
                        <a:t>1.</a:t>
                      </a:r>
                    </a:p>
                  </a:txBody>
                  <a:tcPr/>
                </a:tc>
                <a:tc>
                  <a:txBody>
                    <a:bodyPr/>
                    <a:lstStyle/>
                    <a:p>
                      <a:r>
                        <a:rPr lang="en-US" sz="1800" dirty="0">
                          <a:latin typeface="Calibri" panose="020F0502020204030204" pitchFamily="34" charset="0"/>
                          <a:cs typeface="Calibri" panose="020F0502020204030204" pitchFamily="34" charset="0"/>
                        </a:rPr>
                        <a:t>Creation</a:t>
                      </a:r>
                    </a:p>
                  </a:txBody>
                  <a:tcPr/>
                </a:tc>
                <a:tc>
                  <a:txBody>
                    <a:bodyPr/>
                    <a:lstStyle/>
                    <a:p>
                      <a:r>
                        <a:rPr lang="en-US" sz="1800" dirty="0">
                          <a:latin typeface="Calibri" panose="020F0502020204030204" pitchFamily="34" charset="0"/>
                          <a:cs typeface="Calibri" panose="020F0502020204030204" pitchFamily="34" charset="0"/>
                        </a:rPr>
                        <a:t>Genesis 1-2</a:t>
                      </a:r>
                    </a:p>
                  </a:txBody>
                  <a:tcPr/>
                </a:tc>
                <a:tc>
                  <a:txBody>
                    <a:bodyPr/>
                    <a:lstStyle/>
                    <a:p>
                      <a:r>
                        <a:rPr lang="en-US" sz="1800" dirty="0">
                          <a:latin typeface="Calibri" panose="020F0502020204030204" pitchFamily="34" charset="0"/>
                          <a:cs typeface="Calibri" panose="020F0502020204030204" pitchFamily="34" charset="0"/>
                        </a:rPr>
                        <a:t>No death</a:t>
                      </a:r>
                    </a:p>
                  </a:txBody>
                  <a:tcPr/>
                </a:tc>
                <a:extLst>
                  <a:ext uri="{0D108BD9-81ED-4DB2-BD59-A6C34878D82A}">
                    <a16:rowId xmlns:a16="http://schemas.microsoft.com/office/drawing/2014/main" val="10001"/>
                  </a:ext>
                </a:extLst>
              </a:tr>
              <a:tr h="655320">
                <a:tc>
                  <a:txBody>
                    <a:bodyPr/>
                    <a:lstStyle/>
                    <a:p>
                      <a:r>
                        <a:rPr lang="en-US" sz="1800" b="1" dirty="0">
                          <a:latin typeface="Calibri" panose="020F0502020204030204" pitchFamily="34" charset="0"/>
                          <a:cs typeface="Calibri" panose="020F0502020204030204" pitchFamily="34" charset="0"/>
                        </a:rPr>
                        <a:t>2.</a:t>
                      </a:r>
                    </a:p>
                  </a:txBody>
                  <a:tcPr/>
                </a:tc>
                <a:tc>
                  <a:txBody>
                    <a:bodyPr/>
                    <a:lstStyle/>
                    <a:p>
                      <a:r>
                        <a:rPr lang="en-US" sz="1800" dirty="0">
                          <a:latin typeface="Calibri" panose="020F0502020204030204" pitchFamily="34" charset="0"/>
                          <a:cs typeface="Calibri" panose="020F0502020204030204" pitchFamily="34" charset="0"/>
                        </a:rPr>
                        <a:t>Fall</a:t>
                      </a:r>
                    </a:p>
                  </a:txBody>
                  <a:tcPr/>
                </a:tc>
                <a:tc>
                  <a:txBody>
                    <a:bodyPr/>
                    <a:lstStyle/>
                    <a:p>
                      <a:r>
                        <a:rPr lang="en-US" sz="1800" dirty="0">
                          <a:latin typeface="Calibri" panose="020F0502020204030204" pitchFamily="34" charset="0"/>
                          <a:cs typeface="Calibri" panose="020F0502020204030204" pitchFamily="34" charset="0"/>
                        </a:rPr>
                        <a:t>Genesis 3-6</a:t>
                      </a:r>
                    </a:p>
                  </a:txBody>
                  <a:tcPr/>
                </a:tc>
                <a:tc>
                  <a:txBody>
                    <a:bodyPr/>
                    <a:lstStyle/>
                    <a:p>
                      <a:r>
                        <a:rPr lang="en-US" sz="1800" dirty="0">
                          <a:latin typeface="Calibri" panose="020F0502020204030204" pitchFamily="34" charset="0"/>
                          <a:cs typeface="Calibri" panose="020F0502020204030204" pitchFamily="34" charset="0"/>
                        </a:rPr>
                        <a:t>Death, painful</a:t>
                      </a:r>
                      <a:r>
                        <a:rPr lang="en-US" sz="1800" baseline="0" dirty="0">
                          <a:latin typeface="Calibri" panose="020F0502020204030204" pitchFamily="34" charset="0"/>
                          <a:cs typeface="Calibri" panose="020F0502020204030204" pitchFamily="34" charset="0"/>
                        </a:rPr>
                        <a:t> pregnancy &amp; toil, long life spans, no human government</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655320">
                <a:tc>
                  <a:txBody>
                    <a:bodyPr/>
                    <a:lstStyle/>
                    <a:p>
                      <a:r>
                        <a:rPr lang="en-US" sz="1800" b="1" dirty="0">
                          <a:latin typeface="Calibri" panose="020F0502020204030204" pitchFamily="34" charset="0"/>
                          <a:cs typeface="Calibri" panose="020F0502020204030204" pitchFamily="34" charset="0"/>
                        </a:rPr>
                        <a:t>3.</a:t>
                      </a:r>
                    </a:p>
                  </a:txBody>
                  <a:tcPr/>
                </a:tc>
                <a:tc>
                  <a:txBody>
                    <a:bodyPr/>
                    <a:lstStyle/>
                    <a:p>
                      <a:r>
                        <a:rPr lang="en-US" sz="1800" dirty="0">
                          <a:latin typeface="Calibri" panose="020F0502020204030204" pitchFamily="34" charset="0"/>
                          <a:cs typeface="Calibri" panose="020F0502020204030204" pitchFamily="34" charset="0"/>
                        </a:rPr>
                        <a:t>Flood</a:t>
                      </a:r>
                    </a:p>
                  </a:txBody>
                  <a:tcPr/>
                </a:tc>
                <a:tc>
                  <a:txBody>
                    <a:bodyPr/>
                    <a:lstStyle/>
                    <a:p>
                      <a:r>
                        <a:rPr lang="en-US" sz="1800" dirty="0">
                          <a:latin typeface="Calibri" panose="020F0502020204030204" pitchFamily="34" charset="0"/>
                          <a:cs typeface="Calibri" panose="020F0502020204030204" pitchFamily="34" charset="0"/>
                        </a:rPr>
                        <a:t>Genesis 7-10</a:t>
                      </a:r>
                    </a:p>
                  </a:txBody>
                  <a:tcPr/>
                </a:tc>
                <a:tc>
                  <a:txBody>
                    <a:bodyPr/>
                    <a:lstStyle/>
                    <a:p>
                      <a:r>
                        <a:rPr lang="en-US" sz="1800" dirty="0">
                          <a:latin typeface="Calibri" panose="020F0502020204030204" pitchFamily="34" charset="0"/>
                          <a:cs typeface="Calibri" panose="020F0502020204030204" pitchFamily="34" charset="0"/>
                        </a:rPr>
                        <a:t>Shorter life spans, human government, one language, no nations</a:t>
                      </a:r>
                    </a:p>
                  </a:txBody>
                  <a:tcPr/>
                </a:tc>
                <a:extLst>
                  <a:ext uri="{0D108BD9-81ED-4DB2-BD59-A6C34878D82A}">
                    <a16:rowId xmlns:a16="http://schemas.microsoft.com/office/drawing/2014/main" val="10003"/>
                  </a:ext>
                </a:extLst>
              </a:tr>
              <a:tr h="655320">
                <a:tc>
                  <a:txBody>
                    <a:bodyPr/>
                    <a:lstStyle/>
                    <a:p>
                      <a:r>
                        <a:rPr lang="en-US" sz="1800" b="1" u="sng" dirty="0">
                          <a:solidFill>
                            <a:srgbClr val="0000CC"/>
                          </a:solidFill>
                          <a:latin typeface="Calibri" panose="020F0502020204030204" pitchFamily="34" charset="0"/>
                          <a:cs typeface="Calibri" panose="020F0502020204030204" pitchFamily="34" charset="0"/>
                        </a:rPr>
                        <a:t>4.</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Babel</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Genesis 11-present</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No</a:t>
                      </a:r>
                      <a:r>
                        <a:rPr lang="en-US" sz="1800" b="1" u="sng" baseline="0" dirty="0">
                          <a:solidFill>
                            <a:srgbClr val="0000CC"/>
                          </a:solidFill>
                          <a:latin typeface="Calibri" panose="020F0502020204030204" pitchFamily="34" charset="0"/>
                          <a:cs typeface="Calibri" panose="020F0502020204030204" pitchFamily="34" charset="0"/>
                        </a:rPr>
                        <a:t> global government, multiple languages, nations, ethnicities</a:t>
                      </a:r>
                      <a:endParaRPr lang="en-US" sz="1800" b="1" u="sng" dirty="0">
                        <a:solidFill>
                          <a:srgbClr val="0000CC"/>
                        </a:solidFill>
                        <a:latin typeface="Calibri" panose="020F0502020204030204" pitchFamily="34" charset="0"/>
                        <a:cs typeface="Calibri" panose="020F0502020204030204" pitchFamily="34" charset="0"/>
                      </a:endParaRPr>
                    </a:p>
                  </a:txBody>
                  <a:tcPr>
                    <a:solidFill>
                      <a:srgbClr val="FFFFCC"/>
                    </a:solidFill>
                  </a:tcPr>
                </a:tc>
                <a:extLst>
                  <a:ext uri="{0D108BD9-81ED-4DB2-BD59-A6C34878D82A}">
                    <a16:rowId xmlns:a16="http://schemas.microsoft.com/office/drawing/2014/main" val="10004"/>
                  </a:ext>
                </a:extLst>
              </a:tr>
              <a:tr h="655320">
                <a:tc>
                  <a:txBody>
                    <a:bodyPr/>
                    <a:lstStyle/>
                    <a:p>
                      <a:r>
                        <a:rPr lang="en-US" sz="1800" b="1" dirty="0">
                          <a:latin typeface="Calibri" panose="020F0502020204030204" pitchFamily="34" charset="0"/>
                          <a:cs typeface="Calibri" panose="020F0502020204030204" pitchFamily="34" charset="0"/>
                        </a:rPr>
                        <a:t>5.</a:t>
                      </a:r>
                    </a:p>
                  </a:txBody>
                  <a:tcPr/>
                </a:tc>
                <a:tc>
                  <a:txBody>
                    <a:bodyPr/>
                    <a:lstStyle/>
                    <a:p>
                      <a:r>
                        <a:rPr lang="en-US" sz="1800" dirty="0">
                          <a:latin typeface="Calibri" panose="020F0502020204030204" pitchFamily="34" charset="0"/>
                          <a:cs typeface="Calibri" panose="020F0502020204030204" pitchFamily="34" charset="0"/>
                        </a:rPr>
                        <a:t>Antichrist</a:t>
                      </a:r>
                    </a:p>
                  </a:txBody>
                  <a:tcPr/>
                </a:tc>
                <a:tc>
                  <a:txBody>
                    <a:bodyPr/>
                    <a:lstStyle/>
                    <a:p>
                      <a:r>
                        <a:rPr lang="en-US" sz="1800" dirty="0">
                          <a:latin typeface="Calibri" panose="020F0502020204030204" pitchFamily="34" charset="0"/>
                          <a:cs typeface="Calibri" panose="020F0502020204030204" pitchFamily="34" charset="0"/>
                        </a:rPr>
                        <a:t>Rapture to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Advent</a:t>
                      </a:r>
                    </a:p>
                  </a:txBody>
                  <a:tcPr/>
                </a:tc>
                <a:tc>
                  <a:txBody>
                    <a:bodyPr/>
                    <a:lstStyle/>
                    <a:p>
                      <a:r>
                        <a:rPr lang="en-US" sz="1800" dirty="0">
                          <a:latin typeface="Calibri" panose="020F0502020204030204" pitchFamily="34" charset="0"/>
                          <a:cs typeface="Calibri" panose="020F0502020204030204" pitchFamily="34" charset="0"/>
                        </a:rPr>
                        <a:t>Global government, restrainer removed</a:t>
                      </a:r>
                    </a:p>
                  </a:txBody>
                  <a:tcPr/>
                </a:tc>
                <a:extLst>
                  <a:ext uri="{0D108BD9-81ED-4DB2-BD59-A6C34878D82A}">
                    <a16:rowId xmlns:a16="http://schemas.microsoft.com/office/drawing/2014/main" val="10005"/>
                  </a:ext>
                </a:extLst>
              </a:tr>
              <a:tr h="655320">
                <a:tc>
                  <a:txBody>
                    <a:bodyPr/>
                    <a:lstStyle/>
                    <a:p>
                      <a:r>
                        <a:rPr lang="en-US" sz="1800" b="1" dirty="0">
                          <a:latin typeface="Calibri" panose="020F0502020204030204" pitchFamily="34" charset="0"/>
                          <a:cs typeface="Calibri" panose="020F0502020204030204" pitchFamily="34" charset="0"/>
                        </a:rPr>
                        <a:t>6.</a:t>
                      </a:r>
                    </a:p>
                  </a:txBody>
                  <a:tcPr/>
                </a:tc>
                <a:tc>
                  <a:txBody>
                    <a:bodyPr/>
                    <a:lstStyle/>
                    <a:p>
                      <a:r>
                        <a:rPr lang="en-US" sz="1800" dirty="0">
                          <a:latin typeface="Calibri" panose="020F0502020204030204" pitchFamily="34" charset="0"/>
                          <a:cs typeface="Calibri" panose="020F0502020204030204" pitchFamily="34" charset="0"/>
                        </a:rPr>
                        <a:t>Kingdom</a:t>
                      </a:r>
                    </a:p>
                  </a:txBody>
                  <a:tcPr/>
                </a:tc>
                <a:tc>
                  <a:txBody>
                    <a:bodyPr/>
                    <a:lstStyle/>
                    <a:p>
                      <a:r>
                        <a:rPr lang="en-US" sz="1800" dirty="0">
                          <a:latin typeface="Calibri" panose="020F0502020204030204" pitchFamily="34" charset="0"/>
                          <a:cs typeface="Calibri" panose="020F0502020204030204" pitchFamily="34" charset="0"/>
                        </a:rPr>
                        <a:t>Rev. 20:1-10</a:t>
                      </a:r>
                    </a:p>
                  </a:txBody>
                  <a:tcPr/>
                </a:tc>
                <a:tc>
                  <a:txBody>
                    <a:bodyPr/>
                    <a:lstStyle/>
                    <a:p>
                      <a:r>
                        <a:rPr lang="en-US" sz="1800" dirty="0">
                          <a:latin typeface="Calibri" panose="020F0502020204030204" pitchFamily="34" charset="0"/>
                          <a:cs typeface="Calibri" panose="020F0502020204030204" pitchFamily="34" charset="0"/>
                        </a:rPr>
                        <a:t>Long life spans,</a:t>
                      </a:r>
                      <a:r>
                        <a:rPr lang="en-US" sz="1800" baseline="0" dirty="0">
                          <a:latin typeface="Calibri" panose="020F0502020204030204" pitchFamily="34" charset="0"/>
                          <a:cs typeface="Calibri" panose="020F0502020204030204" pitchFamily="34" charset="0"/>
                        </a:rPr>
                        <a:t> kingdom conditions, reality of death, renovated earth</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r h="655320">
                <a:tc>
                  <a:txBody>
                    <a:bodyPr/>
                    <a:lstStyle/>
                    <a:p>
                      <a:r>
                        <a:rPr lang="en-US" sz="1800" b="1" dirty="0">
                          <a:latin typeface="Calibri" panose="020F0502020204030204" pitchFamily="34" charset="0"/>
                          <a:cs typeface="Calibri" panose="020F0502020204030204" pitchFamily="34" charset="0"/>
                        </a:rPr>
                        <a:t>7.</a:t>
                      </a:r>
                    </a:p>
                  </a:txBody>
                  <a:tcPr/>
                </a:tc>
                <a:tc>
                  <a:txBody>
                    <a:bodyPr/>
                    <a:lstStyle/>
                    <a:p>
                      <a:r>
                        <a:rPr lang="en-US" sz="1800" dirty="0">
                          <a:latin typeface="Calibri" panose="020F0502020204030204" pitchFamily="34" charset="0"/>
                          <a:cs typeface="Calibri" panose="020F0502020204030204" pitchFamily="34" charset="0"/>
                        </a:rPr>
                        <a:t>Eternal State</a:t>
                      </a:r>
                    </a:p>
                  </a:txBody>
                  <a:tcPr/>
                </a:tc>
                <a:tc>
                  <a:txBody>
                    <a:bodyPr/>
                    <a:lstStyle/>
                    <a:p>
                      <a:r>
                        <a:rPr lang="en-US" sz="1800" dirty="0">
                          <a:latin typeface="Calibri" panose="020F0502020204030204" pitchFamily="34" charset="0"/>
                          <a:cs typeface="Calibri" panose="020F0502020204030204" pitchFamily="34" charset="0"/>
                        </a:rPr>
                        <a:t>Rev. 21-22</a:t>
                      </a:r>
                    </a:p>
                  </a:txBody>
                  <a:tcPr/>
                </a:tc>
                <a:tc>
                  <a:txBody>
                    <a:bodyPr/>
                    <a:lstStyle/>
                    <a:p>
                      <a:r>
                        <a:rPr lang="en-US" sz="1800" dirty="0">
                          <a:latin typeface="Calibri" panose="020F0502020204030204" pitchFamily="34" charset="0"/>
                          <a:cs typeface="Calibri" panose="020F0502020204030204" pitchFamily="34" charset="0"/>
                        </a:rPr>
                        <a:t>No death, new earth</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928828338"/>
              </p:ext>
            </p:extLst>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a:t>
                      </a:r>
                      <a:r>
                        <a:rPr lang="en-US" sz="2000" kern="1200" dirty="0" err="1">
                          <a:solidFill>
                            <a:srgbClr val="0000CC"/>
                          </a:solidFill>
                          <a:effectLst/>
                          <a:latin typeface="Calibri" panose="020F0502020204030204" pitchFamily="34" charset="0"/>
                          <a:ea typeface="+mn-ea"/>
                          <a:cs typeface="+mn-cs"/>
                        </a:rPr>
                        <a:t>Deut</a:t>
                      </a:r>
                      <a:r>
                        <a:rPr lang="en-US" sz="2000" kern="1200" dirty="0">
                          <a:solidFill>
                            <a:srgbClr val="0000CC"/>
                          </a:solidFill>
                          <a:effectLst/>
                          <a:latin typeface="Calibri" panose="020F0502020204030204" pitchFamily="34" charset="0"/>
                          <a:ea typeface="+mn-ea"/>
                          <a:cs typeface="+mn-cs"/>
                        </a:rPr>
                        <a: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Hot to cold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Cold (Gen 1:2) to hot (2 Pet 3:10)</a:t>
                      </a:r>
                    </a:p>
                  </a:txBody>
                  <a:tcPr anchor="ct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Present is key to past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worked suddenly in the past  (Job 38:4-7; Heb 11:3; 2 Peter 3:3-7)</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b="1" u="sng"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b="1" u="sng"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76873760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8"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1367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4393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269180924"/>
              </p:ext>
            </p:extLst>
          </p:nvPr>
        </p:nvGraphicFramePr>
        <p:xfrm>
          <a:off x="228600" y="180340"/>
          <a:ext cx="8686800" cy="649732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Initial microscopic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Initial complex animals</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Plant life before atmosphere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Atmosphere before plant life</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Sun before plant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Plant life before the sun</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Continuity among all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Each only produces after its own kind (Gen 1:24; John 3:3-7)</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Sea life before land life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Land life before sea life</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Reptiles/dinosaurs before birds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noProof="0" dirty="0">
                          <a:solidFill>
                            <a:srgbClr val="0000CC"/>
                          </a:solidFill>
                          <a:effectLst/>
                          <a:latin typeface="Calibri" panose="020F0502020204030204" pitchFamily="34" charset="0"/>
                          <a:ea typeface="+mn-ea"/>
                          <a:cs typeface="+mn-cs"/>
                        </a:rPr>
                        <a:t>Birds before reptiles/dinosaurs  (Gen 1:24-25;  Ps 148:4; Gen 1:6-7; 5:5, 27; 11:24-25; Job 40-41)</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Fish before birds and trees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Trees before fish and fish created with birds</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animals were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animals were plant eaters (Gen1:29-30)</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Females before males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Males before females (Gen 2:18-25)</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87208031"/>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953649955"/>
              </p:ext>
            </p:extLst>
          </p:nvPr>
        </p:nvGraphicFramePr>
        <p:xfrm>
          <a:off x="228600" y="180340"/>
          <a:ext cx="8686800" cy="649732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Initial microscopic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Initial complex animals</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Plant life before atmosphere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Atmosphere before plant life</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Sun before plant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Plant life before the sun</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Continuity among all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Each only produces after its own kind (Gen 1:24; John 3:3-7)</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Sea life before land life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Land life before sea life</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b="1" u="sng" kern="1200" noProof="0" dirty="0">
                          <a:solidFill>
                            <a:srgbClr val="C00000"/>
                          </a:solidFill>
                          <a:effectLst/>
                          <a:latin typeface="Calibri" panose="020F0502020204030204" pitchFamily="34" charset="0"/>
                          <a:ea typeface="+mn-ea"/>
                          <a:cs typeface="+mn-cs"/>
                        </a:rPr>
                        <a:t>Reptiles/dinosaurs before birds</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b="1" u="sng" kern="1200" noProof="0" dirty="0">
                          <a:solidFill>
                            <a:srgbClr val="0000CC"/>
                          </a:solidFill>
                          <a:effectLst/>
                          <a:latin typeface="Calibri" panose="020F0502020204030204" pitchFamily="34" charset="0"/>
                          <a:ea typeface="+mn-ea"/>
                          <a:cs typeface="+mn-cs"/>
                        </a:rPr>
                        <a:t>Birds before reptiles/dinosaurs  (Gen 1:24-25;  Ps 148:4; Gen 1:6-7; 5:5, 27; 11:24-25; Job 40-41)</a:t>
                      </a:r>
                      <a:endParaRPr lang="en-US" sz="2000" b="1" u="sng" kern="1200" dirty="0">
                        <a:solidFill>
                          <a:srgbClr val="0000CC"/>
                        </a:solidFill>
                        <a:effectLst/>
                        <a:latin typeface="Calibri" panose="020F0502020204030204" pitchFamily="34" charset="0"/>
                        <a:ea typeface="+mn-ea"/>
                        <a:cs typeface="+mn-cs"/>
                      </a:endParaRPr>
                    </a:p>
                  </a:txBody>
                  <a:tcPr anchor="ctr">
                    <a:solidFill>
                      <a:srgbClr val="FFFFCC"/>
                    </a:solidFill>
                  </a:tcP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Fish before birds and trees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Trees before fish and fish created with birds</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animals were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animals were plant eaters (Gen1:29-30)</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Females before males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Males before females (Gen 2:18-25)</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529181808"/>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ancient dinosaur carvings"/>
          <p:cNvPicPr>
            <a:picLocks noChangeAspect="1" noChangeArrowheads="1"/>
          </p:cNvPicPr>
          <p:nvPr/>
        </p:nvPicPr>
        <p:blipFill>
          <a:blip r:embed="rId2" cstate="print"/>
          <a:srcRect/>
          <a:stretch>
            <a:fillRect/>
          </a:stretch>
        </p:blipFill>
        <p:spPr bwMode="auto">
          <a:xfrm>
            <a:off x="762002" y="304804"/>
            <a:ext cx="8189913" cy="61261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883855" y="1524000"/>
            <a:ext cx="7162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rPr>
              <a:t>תֹּ</a:t>
            </a:r>
            <a:r>
              <a:rPr lang="en-US" sz="2800" dirty="0" err="1">
                <a:solidFill>
                  <a:schemeClr val="tx1"/>
                </a:solidFill>
              </a:rPr>
              <a:t>הו</a:t>
            </a:r>
            <a:r>
              <a:rPr lang="en-US" sz="2800" dirty="0">
                <a:solidFill>
                  <a:schemeClr val="tx1"/>
                </a:solidFill>
              </a:rPr>
              <a:t>ּ n.m. </a:t>
            </a:r>
            <a:r>
              <a:rPr lang="en-US" sz="2800" b="1" u="sng" dirty="0">
                <a:solidFill>
                  <a:srgbClr val="FFFFCC"/>
                </a:solidFill>
              </a:rPr>
              <a:t>formlessness</a:t>
            </a:r>
            <a:r>
              <a:rPr lang="en-US" sz="2800" dirty="0">
                <a:solidFill>
                  <a:schemeClr val="tx1"/>
                </a:solidFill>
              </a:rPr>
              <a:t>, confusion, unreality, </a:t>
            </a:r>
            <a:r>
              <a:rPr lang="en-US" sz="2800" b="1" u="sng" dirty="0">
                <a:solidFill>
                  <a:srgbClr val="FFFFCC"/>
                </a:solidFill>
              </a:rPr>
              <a:t>emptiness</a:t>
            </a:r>
            <a:r>
              <a:rPr lang="en-US" sz="2800" dirty="0">
                <a:solidFill>
                  <a:schemeClr val="tx1"/>
                </a:solidFill>
              </a:rPr>
              <a:t> — 1. </a:t>
            </a:r>
            <a:r>
              <a:rPr lang="en-US" sz="2800" b="1" u="sng" dirty="0">
                <a:solidFill>
                  <a:srgbClr val="FFFFCC"/>
                </a:solidFill>
              </a:rPr>
              <a:t>formlessness</a:t>
            </a:r>
            <a:r>
              <a:rPr lang="en-US" sz="2800" dirty="0">
                <a:solidFill>
                  <a:schemeClr val="tx1"/>
                </a:solidFill>
              </a:rPr>
              <a:t>, of primaeval earth, of land reduced to primaeval chaos (both + </a:t>
            </a:r>
            <a:r>
              <a:rPr lang="en-US" sz="2800" dirty="0" err="1">
                <a:solidFill>
                  <a:schemeClr val="tx1"/>
                </a:solidFill>
              </a:rPr>
              <a:t>וָבֹהו</a:t>
            </a:r>
            <a:r>
              <a:rPr lang="en-US" sz="2800" dirty="0">
                <a:solidFill>
                  <a:schemeClr val="tx1"/>
                </a:solidFill>
              </a:rPr>
              <a:t>ּ and </a:t>
            </a:r>
            <a:r>
              <a:rPr lang="en-US" sz="2800" dirty="0" err="1">
                <a:solidFill>
                  <a:schemeClr val="tx1"/>
                </a:solidFill>
              </a:rPr>
              <a:t>voidness</a:t>
            </a:r>
            <a:r>
              <a:rPr lang="en-US" sz="2800" dirty="0">
                <a:solidFill>
                  <a:schemeClr val="tx1"/>
                </a:solidFill>
              </a:rPr>
              <a:t>), ˊ</a:t>
            </a:r>
            <a:r>
              <a:rPr lang="en-US" sz="2800" dirty="0" err="1">
                <a:solidFill>
                  <a:schemeClr val="tx1"/>
                </a:solidFill>
              </a:rPr>
              <a:t>קִרְיַת־ת</a:t>
            </a:r>
            <a:r>
              <a:rPr lang="en-US" sz="2800" dirty="0">
                <a:solidFill>
                  <a:schemeClr val="tx1"/>
                </a:solidFill>
              </a:rPr>
              <a:t>ּ‍ city of chaos (of ruined city); = nothingness, </a:t>
            </a:r>
            <a:r>
              <a:rPr lang="en-US" sz="2800" b="1" u="sng" dirty="0">
                <a:solidFill>
                  <a:srgbClr val="FFFFCC"/>
                </a:solidFill>
              </a:rPr>
              <a:t>empty</a:t>
            </a:r>
            <a:r>
              <a:rPr lang="en-US" sz="2800" dirty="0">
                <a:solidFill>
                  <a:schemeClr val="tx1"/>
                </a:solidFill>
              </a:rPr>
              <a:t> space; of </a:t>
            </a:r>
            <a:r>
              <a:rPr lang="en-US" sz="2800" b="1" u="sng" dirty="0">
                <a:solidFill>
                  <a:srgbClr val="FFFFCC"/>
                </a:solidFill>
              </a:rPr>
              <a:t>empty</a:t>
            </a:r>
            <a:r>
              <a:rPr lang="en-US" sz="2800" dirty="0">
                <a:solidFill>
                  <a:schemeClr val="tx1"/>
                </a:solidFill>
              </a:rPr>
              <a:t>, trackless waste. 2. fig. of what is </a:t>
            </a:r>
            <a:r>
              <a:rPr lang="en-US" sz="2800" b="1" u="sng" dirty="0">
                <a:solidFill>
                  <a:srgbClr val="FFFFCC"/>
                </a:solidFill>
              </a:rPr>
              <a:t>empty</a:t>
            </a:r>
            <a:r>
              <a:rPr lang="en-US" sz="2800" dirty="0">
                <a:solidFill>
                  <a:schemeClr val="tx1"/>
                </a:solidFill>
              </a:rPr>
              <a:t>, unreal, as idols (coll. of </a:t>
            </a:r>
            <a:r>
              <a:rPr lang="en-US" sz="2800" dirty="0" err="1">
                <a:solidFill>
                  <a:schemeClr val="tx1"/>
                </a:solidFill>
              </a:rPr>
              <a:t>idolmakers</a:t>
            </a:r>
            <a:r>
              <a:rPr lang="en-US" sz="2800" dirty="0">
                <a:solidFill>
                  <a:schemeClr val="tx1"/>
                </a:solidFill>
              </a:rPr>
              <a:t>), groundless arguments or considerations, moral unreality or falsehood; = a thing of </a:t>
            </a:r>
            <a:r>
              <a:rPr lang="en-US" sz="2800" dirty="0" err="1">
                <a:solidFill>
                  <a:schemeClr val="tx1"/>
                </a:solidFill>
              </a:rPr>
              <a:t>nought</a:t>
            </a:r>
            <a:r>
              <a:rPr lang="en-US" sz="2800" dirty="0">
                <a:solidFill>
                  <a:schemeClr val="tx1"/>
                </a:solidFill>
              </a:rPr>
              <a:t>, worthlessness; as adv. acc. I said not, תֹּ</a:t>
            </a:r>
            <a:r>
              <a:rPr lang="en-US" sz="2800" dirty="0" err="1">
                <a:solidFill>
                  <a:schemeClr val="tx1"/>
                </a:solidFill>
              </a:rPr>
              <a:t>הו</a:t>
            </a:r>
            <a:r>
              <a:rPr lang="en-US" sz="2800" dirty="0">
                <a:solidFill>
                  <a:schemeClr val="tx1"/>
                </a:solidFill>
              </a:rPr>
              <a:t>ּ </a:t>
            </a:r>
            <a:r>
              <a:rPr lang="en-US" sz="2800" dirty="0" err="1">
                <a:solidFill>
                  <a:schemeClr val="tx1"/>
                </a:solidFill>
              </a:rPr>
              <a:t>בַק</a:t>
            </a:r>
            <a:r>
              <a:rPr lang="en-US" sz="2800" dirty="0">
                <a:solidFill>
                  <a:schemeClr val="tx1"/>
                </a:solidFill>
              </a:rPr>
              <a:t>ְּ</a:t>
            </a:r>
            <a:r>
              <a:rPr lang="en-US" sz="2800" dirty="0" err="1">
                <a:solidFill>
                  <a:schemeClr val="tx1"/>
                </a:solidFill>
              </a:rPr>
              <a:t>שׁוּנִי</a:t>
            </a:r>
            <a:r>
              <a:rPr lang="en-US" sz="2800" dirty="0">
                <a:solidFill>
                  <a:schemeClr val="tx1"/>
                </a:solidFill>
              </a:rPr>
              <a:t> seek me </a:t>
            </a:r>
            <a:r>
              <a:rPr lang="en-US" sz="2800" b="1" u="sng" dirty="0">
                <a:solidFill>
                  <a:srgbClr val="FFFFCC"/>
                </a:solidFill>
              </a:rPr>
              <a:t>emptily</a:t>
            </a:r>
            <a:r>
              <a:rPr lang="en-US" sz="2800" dirty="0">
                <a:solidFill>
                  <a:schemeClr val="tx1"/>
                </a:solidFill>
              </a:rPr>
              <a:t>, to </a:t>
            </a:r>
            <a:r>
              <a:rPr lang="en-US" sz="2800" b="1" u="sng" dirty="0">
                <a:solidFill>
                  <a:srgbClr val="FFFFCC"/>
                </a:solidFill>
              </a:rPr>
              <a:t>no purpose</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err="1">
                <a:solidFill>
                  <a:srgbClr val="00FFFF"/>
                </a:solidFill>
                <a:effectLst>
                  <a:outerShdw blurRad="38100" dist="38100" dir="2700000" algn="tl">
                    <a:srgbClr val="000000">
                      <a:alpha val="43137"/>
                    </a:srgbClr>
                  </a:outerShdw>
                </a:effectLst>
              </a:rPr>
              <a:t>Toh</a:t>
            </a:r>
            <a:r>
              <a:rPr lang="en-US" sz="3600" kern="1200" dirty="0" err="1">
                <a:solidFill>
                  <a:srgbClr val="00FFFF"/>
                </a:solidFill>
                <a:effectLst>
                  <a:outerShdw blurRad="38100" dist="38100" dir="2700000" algn="tl">
                    <a:srgbClr val="000000">
                      <a:alpha val="43137"/>
                    </a:srgbClr>
                  </a:outerShdw>
                </a:effectLst>
              </a:rPr>
              <a:t>u</a:t>
            </a:r>
            <a:r>
              <a:rPr lang="en-US" sz="3600" kern="1200" dirty="0">
                <a:solidFill>
                  <a:srgbClr val="00FFFF"/>
                </a:solidFill>
                <a:effectLst>
                  <a:outerShdw blurRad="38100" dist="38100" dir="2700000" algn="tl">
                    <a:srgbClr val="000000">
                      <a:alpha val="43137"/>
                    </a:srgbClr>
                  </a:outerShdw>
                </a:effectLst>
              </a:rPr>
              <a:t> &amp; </a:t>
            </a:r>
            <a:r>
              <a:rPr lang="en-US" sz="3600" i="1" kern="1200" dirty="0" err="1">
                <a:solidFill>
                  <a:srgbClr val="00FFFF"/>
                </a:solidFill>
                <a:effectLst>
                  <a:outerShdw blurRad="38100" dist="38100" dir="2700000" algn="tl">
                    <a:srgbClr val="000000">
                      <a:alpha val="43137"/>
                    </a:srgbClr>
                  </a:outerShdw>
                </a:effectLst>
              </a:rPr>
              <a:t>Bohu</a:t>
            </a:r>
            <a:endParaRPr lang="en-US" sz="3600" i="1" kern="1200" dirty="0">
              <a:solidFill>
                <a:srgbClr val="00FFFF"/>
              </a:solidFill>
              <a:effectLst>
                <a:outerShdw blurRad="38100" dist="38100" dir="2700000" algn="tl">
                  <a:srgbClr val="000000">
                    <a:alpha val="43137"/>
                  </a:srgbClr>
                </a:outerShdw>
              </a:effectLst>
            </a:endParaRP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1062.</a:t>
            </a:r>
            <a:endParaRPr lang="en-US" sz="1700" dirty="0">
              <a:cs typeface="Calibri" panose="020F0502020204030204" pitchFamily="34" charset="0"/>
            </a:endParaRPr>
          </a:p>
          <a:p>
            <a:pPr marL="0" indent="0" algn="l" eaLnBrk="1" hangingPunct="1">
              <a:buNone/>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77329"/>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paleo.cc/ce/Ica_Stone2.jpg"/>
          <p:cNvPicPr>
            <a:picLocks noChangeAspect="1" noChangeArrowheads="1"/>
          </p:cNvPicPr>
          <p:nvPr/>
        </p:nvPicPr>
        <p:blipFill>
          <a:blip r:embed="rId2" cstate="print"/>
          <a:srcRect/>
          <a:stretch>
            <a:fillRect/>
          </a:stretch>
        </p:blipFill>
        <p:spPr bwMode="auto">
          <a:xfrm>
            <a:off x="2209800" y="304800"/>
            <a:ext cx="5257800" cy="6223000"/>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rabbithole2.com/presentation/images2/artifacts/mexico_dinosaurs.jpg"/>
          <p:cNvPicPr>
            <a:picLocks noChangeAspect="1" noChangeArrowheads="1"/>
          </p:cNvPicPr>
          <p:nvPr/>
        </p:nvPicPr>
        <p:blipFill>
          <a:blip r:embed="rId2" cstate="print"/>
          <a:srcRect/>
          <a:stretch>
            <a:fillRect/>
          </a:stretch>
        </p:blipFill>
        <p:spPr bwMode="auto">
          <a:xfrm>
            <a:off x="304800" y="2133604"/>
            <a:ext cx="8610600" cy="2024063"/>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567907829"/>
              </p:ext>
            </p:extLst>
          </p:nvPr>
        </p:nvGraphicFramePr>
        <p:xfrm>
          <a:off x="228600" y="180340"/>
          <a:ext cx="8686800" cy="649732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Initial microscopic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Initial complex animals</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Plant life before atmosphere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Atmosphere before plant life</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Sun before plant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Plant life before the sun</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Continuity among all life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Each only produces after its own kind (Gen 1:24; John 3:3-7)</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Sea life before land life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Land life before sea life</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Reptiles/dinosaurs before birds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noProof="0" dirty="0">
                          <a:solidFill>
                            <a:srgbClr val="0000CC"/>
                          </a:solidFill>
                          <a:effectLst/>
                          <a:latin typeface="Calibri" panose="020F0502020204030204" pitchFamily="34" charset="0"/>
                          <a:ea typeface="+mn-ea"/>
                          <a:cs typeface="+mn-cs"/>
                        </a:rPr>
                        <a:t>Birds before reptiles/dinosaurs  (Gen 1:24-25;  Ps 148:4; Gen 1:6-7; 5:5, 27; 11:24-25; Job 40-41)</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Fish before birds and trees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Trees before fish and fish created with birds</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animals were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animals were plant eaters (Gen1:29-30)</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Females before males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Males before females (Gen 2:18-25)</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18648864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528696813"/>
              </p:ext>
            </p:extLst>
          </p:nvPr>
        </p:nvGraphicFramePr>
        <p:xfrm>
          <a:off x="114300" y="193040"/>
          <a:ext cx="8915400" cy="628396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Evolution continues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Creation is complete (Gen 2:1-3; John 5:17; Col 1:17; Heb 4:3-4, 10)</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Suffering is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Suffering is unnatural (Gen 1:31; Rom 8:19-23; Rev. 21:4)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Death before Adam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Death after Adam (Gen 2:17; Rom 5:12)</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is an evolved animal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higher than the animals (Gen 1:26-28; Ps 8:4-6)</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exists long after history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existed at beginning (Matt 19:4)</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evolved from the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from the dust (Gen 2:7)</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Fossils before man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Fossils after man</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related to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not related to animals (Gen 5;11)</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Man’s genealogy is ancient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Man’s genealogy is recent</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man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man plant eaters (Gen 1:29; 9:3)</a:t>
                      </a:r>
                    </a:p>
                  </a:txBody>
                  <a:tcPr anchor="ctr"/>
                </a:tc>
                <a:extLst>
                  <a:ext uri="{0D108BD9-81ED-4DB2-BD59-A6C34878D82A}">
                    <a16:rowId xmlns:a16="http://schemas.microsoft.com/office/drawing/2014/main" val="155267498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850606272"/>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085892781"/>
              </p:ext>
            </p:extLst>
          </p:nvPr>
        </p:nvGraphicFramePr>
        <p:xfrm>
          <a:off x="114300" y="193040"/>
          <a:ext cx="8915400" cy="628396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Evolution continues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Creation is complete (Gen 2:1-3; John 5:17; Col 1:17; Heb 4:3-4, 10)</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Suffering is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Suffering is unnatural (Gen 1:31; Rom 8:19-23; Rev. 21:4)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Death before Adam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Death after Adam (Gen 2:17; Rom 5:12)</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is an evolved animal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higher than the animals (Gen 1:26-28; Ps 8:4-6)</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exists long after history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existed at beginning (Matt 19:4)</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evolved from the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from the dust (Gen 2:7)</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b="1" u="sng" kern="1200" noProof="0" dirty="0">
                          <a:solidFill>
                            <a:srgbClr val="A50021"/>
                          </a:solidFill>
                          <a:effectLst/>
                          <a:latin typeface="Calibri" panose="020F0502020204030204" pitchFamily="34" charset="0"/>
                          <a:ea typeface="+mn-ea"/>
                          <a:cs typeface="+mn-cs"/>
                        </a:rPr>
                        <a:t>Fossils before man</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b="1" u="sng" kern="1200" dirty="0">
                          <a:solidFill>
                            <a:srgbClr val="0000CC"/>
                          </a:solidFill>
                          <a:effectLst/>
                          <a:latin typeface="Calibri" panose="020F0502020204030204" pitchFamily="34" charset="0"/>
                          <a:ea typeface="+mn-ea"/>
                          <a:cs typeface="+mn-cs"/>
                        </a:rPr>
                        <a:t>Fossils after man</a:t>
                      </a:r>
                    </a:p>
                  </a:txBody>
                  <a:tcPr anchor="ctr">
                    <a:solidFill>
                      <a:srgbClr val="FFFFCC"/>
                    </a:solidFill>
                  </a:tcP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related to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not related to animals (Gen 5;11)</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Man’s genealogy is ancient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Man’s genealogy is recent</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man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man plant eaters (Gen 1:29; 9:3)</a:t>
                      </a:r>
                    </a:p>
                  </a:txBody>
                  <a:tcPr anchor="ctr"/>
                </a:tc>
                <a:extLst>
                  <a:ext uri="{0D108BD9-81ED-4DB2-BD59-A6C34878D82A}">
                    <a16:rowId xmlns:a16="http://schemas.microsoft.com/office/drawing/2014/main" val="155267498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66387490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dl0.creation.com/articles/p095/c09537/9537-eden-bones.jpg"/>
          <p:cNvPicPr>
            <a:picLocks noChangeAspect="1" noChangeArrowheads="1"/>
          </p:cNvPicPr>
          <p:nvPr/>
        </p:nvPicPr>
        <p:blipFill>
          <a:blip r:embed="rId2" cstate="print"/>
          <a:srcRect/>
          <a:stretch>
            <a:fillRect/>
          </a:stretch>
        </p:blipFill>
        <p:spPr bwMode="auto">
          <a:xfrm>
            <a:off x="381000" y="152400"/>
            <a:ext cx="8610600" cy="6457950"/>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endtimeupgrade.org/wp-content/uploads/2011/10/PLESIOSAUR.png"/>
          <p:cNvPicPr>
            <a:picLocks noChangeAspect="1" noChangeArrowheads="1"/>
          </p:cNvPicPr>
          <p:nvPr/>
        </p:nvPicPr>
        <p:blipFill>
          <a:blip r:embed="rId2" cstate="print"/>
          <a:srcRect/>
          <a:stretch>
            <a:fillRect/>
          </a:stretch>
        </p:blipFill>
        <p:spPr bwMode="auto">
          <a:xfrm>
            <a:off x="1828802" y="304800"/>
            <a:ext cx="5953125" cy="6275388"/>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329FF32-6073-4EAB-AF74-976036672B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849466"/>
            <a:ext cx="8229600" cy="515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14300" y="116840"/>
          <a:ext cx="8915400" cy="628396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Evolution continues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Creation is complete (Gen 2:1-3; John 5:17; Col 1:17; Heb 4:3-4, 10)</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Suffering is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Suffering is unnatural (Gen 1:31; Rom 8:19-23; Rev. 21:4)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Death before Adam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Death after Adam (Gen 2:17; Rom 5:12)</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is an evolved animal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higher than the animals (Gen 1:26-28; Ps 8:4-6)</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exists long after history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existed at beginning (Matt 19:4)</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evolved from the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from the dust (Gen 2:7)</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Fossils before man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Fossils after man</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related to animals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not related to animals (Gen 5;11)</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Man’s genealogy is ancient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Man’s genealogy is recent</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man meat eaters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Early man plant eaters (Gen 1:29; 9:3)</a:t>
                      </a:r>
                    </a:p>
                  </a:txBody>
                  <a:tcPr anchor="ctr"/>
                </a:tc>
                <a:extLst>
                  <a:ext uri="{0D108BD9-81ED-4DB2-BD59-A6C34878D82A}">
                    <a16:rowId xmlns:a16="http://schemas.microsoft.com/office/drawing/2014/main" val="155267498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81342085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206193100"/>
              </p:ext>
            </p:extLst>
          </p:nvPr>
        </p:nvGraphicFramePr>
        <p:xfrm>
          <a:off x="114300" y="116840"/>
          <a:ext cx="8915400" cy="649732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Marriage is an evolved custom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Marriage was instituted by God 	 (Gen 2:18-25; John 2:11)</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developed units of time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units of time (Gen 1:14)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Seven day week developed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the seven day week (Exod. 20:8-11; 31:15-17)</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People did not reach 100</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People reached 900 years of age (Ps 148:4; 90:10; Gen 1:6-7; 5:5, 27; 11:24-25)</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man was primitive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Early man was advanced (Gen 4:17, 20-22; 6:14; 11:4; Prov. 1:7; Ps 14:1; Rom 1:18ff)</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Language evolved slowly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with speaking ability (Gen 2:23; 3:9-10)</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Things are improving</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Things are deteriorating</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Thorns evolved with plants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Adam’s sin cause the thorns (Gen 3:18)</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Animalistic nature causes evil</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Sin nature causes evil (Jer. 17:9)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9281724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981200" y="1524000"/>
            <a:ext cx="7010400" cy="4495800"/>
          </a:xfrm>
        </p:spPr>
        <p:txBody>
          <a:bodyPr anchor="t"/>
          <a:lstStyle/>
          <a:p>
            <a:pPr algn="just"/>
            <a:r>
              <a:rPr lang="en-US" dirty="0"/>
              <a:t> </a:t>
            </a:r>
            <a:r>
              <a:rPr lang="en-US" dirty="0">
                <a:solidFill>
                  <a:schemeClr val="tx1"/>
                </a:solidFill>
              </a:rPr>
              <a:t>ב</a:t>
            </a:r>
            <a:r>
              <a:rPr lang="en-US" sz="3600" dirty="0">
                <a:solidFill>
                  <a:schemeClr val="tx1"/>
                </a:solidFill>
              </a:rPr>
              <a:t>ֹּ</a:t>
            </a:r>
            <a:r>
              <a:rPr lang="en-US" sz="3600" dirty="0" err="1">
                <a:solidFill>
                  <a:schemeClr val="tx1"/>
                </a:solidFill>
              </a:rPr>
              <a:t>הוn</a:t>
            </a:r>
            <a:r>
              <a:rPr lang="en-US" sz="3600" dirty="0">
                <a:solidFill>
                  <a:schemeClr val="tx1"/>
                </a:solidFill>
              </a:rPr>
              <a:t>.[m.] </a:t>
            </a:r>
            <a:r>
              <a:rPr lang="en-US" sz="3600" b="1" u="sng" dirty="0">
                <a:solidFill>
                  <a:srgbClr val="FFFFCC"/>
                </a:solidFill>
              </a:rPr>
              <a:t>emptiness</a:t>
            </a:r>
            <a:r>
              <a:rPr lang="en-US" sz="3600" dirty="0">
                <a:solidFill>
                  <a:schemeClr val="tx1"/>
                </a:solidFill>
              </a:rPr>
              <a:t>, </a:t>
            </a:r>
            <a:r>
              <a:rPr lang="en-US" sz="3600" dirty="0" err="1">
                <a:solidFill>
                  <a:schemeClr val="tx1"/>
                </a:solidFill>
              </a:rPr>
              <a:t>alw</a:t>
            </a:r>
            <a:r>
              <a:rPr lang="en-US" sz="3600" dirty="0">
                <a:solidFill>
                  <a:schemeClr val="tx1"/>
                </a:solidFill>
              </a:rPr>
              <a:t>. c. תֹּ</a:t>
            </a:r>
            <a:r>
              <a:rPr lang="en-US" sz="3600" dirty="0" err="1">
                <a:solidFill>
                  <a:schemeClr val="tx1"/>
                </a:solidFill>
              </a:rPr>
              <a:t>הו</a:t>
            </a:r>
            <a:r>
              <a:rPr lang="en-US" sz="3600" dirty="0">
                <a:solidFill>
                  <a:schemeClr val="tx1"/>
                </a:solidFill>
              </a:rPr>
              <a:t>ּ q.v.; תֹּ</a:t>
            </a:r>
            <a:r>
              <a:rPr lang="en-US" sz="3600" dirty="0" err="1">
                <a:solidFill>
                  <a:schemeClr val="tx1"/>
                </a:solidFill>
              </a:rPr>
              <a:t>הו</a:t>
            </a:r>
            <a:r>
              <a:rPr lang="en-US" sz="3600" dirty="0">
                <a:solidFill>
                  <a:schemeClr val="tx1"/>
                </a:solidFill>
              </a:rPr>
              <a:t>ּ </a:t>
            </a:r>
            <a:r>
              <a:rPr lang="en-US" sz="3600" dirty="0" err="1">
                <a:solidFill>
                  <a:schemeClr val="tx1"/>
                </a:solidFill>
              </a:rPr>
              <a:t>וָבֹהו</a:t>
            </a:r>
            <a:r>
              <a:rPr lang="en-US" sz="3600" dirty="0">
                <a:solidFill>
                  <a:schemeClr val="tx1"/>
                </a:solidFill>
              </a:rPr>
              <a:t>ּ of primaeval earth; of earth under judgment of ˊי‍; </a:t>
            </a:r>
            <a:r>
              <a:rPr lang="en-US" sz="3600" dirty="0" err="1">
                <a:solidFill>
                  <a:schemeClr val="tx1"/>
                </a:solidFill>
              </a:rPr>
              <a:t>קַו־תֹהו</a:t>
            </a:r>
            <a:r>
              <a:rPr lang="en-US" sz="3600" dirty="0">
                <a:solidFill>
                  <a:schemeClr val="tx1"/>
                </a:solidFill>
              </a:rPr>
              <a:t>ּ </a:t>
            </a:r>
            <a:r>
              <a:rPr lang="en-US" sz="3600" dirty="0" err="1">
                <a:solidFill>
                  <a:schemeClr val="tx1"/>
                </a:solidFill>
              </a:rPr>
              <a:t>וְאבְנֵי</a:t>
            </a:r>
            <a:r>
              <a:rPr lang="en-US" sz="3600" dirty="0">
                <a:solidFill>
                  <a:schemeClr val="tx1"/>
                </a:solidFill>
              </a:rPr>
              <a:t> </a:t>
            </a:r>
            <a:r>
              <a:rPr lang="en-US" sz="3600" dirty="0" err="1">
                <a:solidFill>
                  <a:schemeClr val="tx1"/>
                </a:solidFill>
              </a:rPr>
              <a:t>בֹהו</a:t>
            </a:r>
            <a:r>
              <a:rPr lang="en-US" sz="3600" dirty="0">
                <a:solidFill>
                  <a:schemeClr val="tx1"/>
                </a:solidFill>
              </a:rPr>
              <a:t>ּ the line of </a:t>
            </a:r>
            <a:r>
              <a:rPr lang="en-US" sz="3600" dirty="0" err="1">
                <a:solidFill>
                  <a:schemeClr val="tx1"/>
                </a:solidFill>
              </a:rPr>
              <a:t>wasteness</a:t>
            </a:r>
            <a:r>
              <a:rPr lang="en-US" sz="3600" dirty="0">
                <a:solidFill>
                  <a:schemeClr val="tx1"/>
                </a:solidFill>
              </a:rPr>
              <a:t> and the stones of </a:t>
            </a:r>
            <a:r>
              <a:rPr lang="en-US" sz="3600" b="1" u="sng" dirty="0">
                <a:solidFill>
                  <a:srgbClr val="FFFFCC"/>
                </a:solidFill>
              </a:rPr>
              <a:t>emptiness</a:t>
            </a:r>
            <a:r>
              <a:rPr lang="en-US" sz="3600" dirty="0">
                <a:solidFill>
                  <a:schemeClr val="tx1"/>
                </a:solidFill>
              </a:rPr>
              <a:t>, i.e. plummets, employed, not as usual for building, but for destroying walls; v. sub אבן6.</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err="1">
                <a:solidFill>
                  <a:srgbClr val="00FFFF"/>
                </a:solidFill>
                <a:effectLst>
                  <a:outerShdw blurRad="38100" dist="38100" dir="2700000" algn="tl">
                    <a:srgbClr val="000000">
                      <a:alpha val="43137"/>
                    </a:srgbClr>
                  </a:outerShdw>
                </a:effectLst>
              </a:rPr>
              <a:t>Toh</a:t>
            </a:r>
            <a:r>
              <a:rPr lang="en-US" sz="3600" kern="1200" dirty="0" err="1">
                <a:solidFill>
                  <a:srgbClr val="00FFFF"/>
                </a:solidFill>
                <a:effectLst>
                  <a:outerShdw blurRad="38100" dist="38100" dir="2700000" algn="tl">
                    <a:srgbClr val="000000">
                      <a:alpha val="43137"/>
                    </a:srgbClr>
                  </a:outerShdw>
                </a:effectLst>
              </a:rPr>
              <a:t>u</a:t>
            </a:r>
            <a:r>
              <a:rPr lang="en-US" sz="3600" kern="1200" dirty="0">
                <a:solidFill>
                  <a:srgbClr val="00FFFF"/>
                </a:solidFill>
                <a:effectLst>
                  <a:outerShdw blurRad="38100" dist="38100" dir="2700000" algn="tl">
                    <a:srgbClr val="000000">
                      <a:alpha val="43137"/>
                    </a:srgbClr>
                  </a:outerShdw>
                </a:effectLst>
              </a:rPr>
              <a:t> &amp; </a:t>
            </a:r>
            <a:r>
              <a:rPr lang="en-US" sz="3600" i="1" kern="1200" dirty="0" err="1">
                <a:solidFill>
                  <a:srgbClr val="00FFFF"/>
                </a:solidFill>
                <a:effectLst>
                  <a:outerShdw blurRad="38100" dist="38100" dir="2700000" algn="tl">
                    <a:srgbClr val="000000">
                      <a:alpha val="43137"/>
                    </a:srgbClr>
                  </a:outerShdw>
                </a:effectLst>
              </a:rPr>
              <a:t>Bohu</a:t>
            </a:r>
            <a:endParaRPr lang="en-US" sz="3600" i="1" kern="1200" dirty="0">
              <a:solidFill>
                <a:srgbClr val="00FFFF"/>
              </a:solidFill>
              <a:effectLst>
                <a:outerShdw blurRad="38100" dist="38100" dir="2700000" algn="tl">
                  <a:srgbClr val="000000">
                    <a:alpha val="43137"/>
                  </a:srgbClr>
                </a:outerShdw>
              </a:effectLst>
            </a:endParaRP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96.</a:t>
            </a:r>
            <a:endParaRPr lang="en-US" sz="1700" dirty="0">
              <a:cs typeface="Calibri" panose="020F0502020204030204" pitchFamily="34" charset="0"/>
            </a:endParaRPr>
          </a:p>
          <a:p>
            <a:pPr algn="l" eaLnBrk="1" hangingPunct="1">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7317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310126158"/>
              </p:ext>
            </p:extLst>
          </p:nvPr>
        </p:nvGraphicFramePr>
        <p:xfrm>
          <a:off x="114300" y="116840"/>
          <a:ext cx="8915400" cy="646684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Marriage is an evolved custom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Marriage was instituted by God 	 (Gen 2:18-25; John 2:11)</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developed units of time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units of time (Gen 1:14)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Seven day week developed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the seven day week (Exod. 20:8-11; 31:15-17)</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People did not reach 100</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People reached 900 years of age (Ps 148:4; 90:10; Gen 1:6-7; 5:5, 27; 11:24-25)</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b="1" u="sng" kern="1200" noProof="0" dirty="0">
                          <a:solidFill>
                            <a:srgbClr val="C00000"/>
                          </a:solidFill>
                          <a:effectLst/>
                          <a:latin typeface="Calibri" panose="020F0502020204030204" pitchFamily="34" charset="0"/>
                          <a:ea typeface="+mn-ea"/>
                          <a:cs typeface="+mn-cs"/>
                        </a:rPr>
                        <a:t>Early man was primitive</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900" b="1" u="sng" kern="1200" dirty="0">
                          <a:solidFill>
                            <a:srgbClr val="0000CC"/>
                          </a:solidFill>
                          <a:effectLst/>
                          <a:latin typeface="Calibri" panose="020F0502020204030204" pitchFamily="34" charset="0"/>
                          <a:ea typeface="+mn-ea"/>
                          <a:cs typeface="+mn-cs"/>
                        </a:rPr>
                        <a:t>Early man was advanced (Gen 4:17, 20-22; 6:14; 11:4; Prov. 1:7; Ps 14:1; Rom 1:18ff)</a:t>
                      </a:r>
                    </a:p>
                  </a:txBody>
                  <a:tcPr anchor="ctr">
                    <a:solidFill>
                      <a:srgbClr val="FFFFCC"/>
                    </a:solidFill>
                  </a:tcP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Language evolved slowly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with speaking ability (Gen 2:23; 3:9-10)</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Things are improving</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Things are deteriorating</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Thorns evolved with plants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Adam’s sin cause the thorns (Gen 3:18)</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Animalistic nature causes evil</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Sin nature causes evil (Jer. 17:9)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27910996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HP Desktop\Pictures\Anthropology-origins\GeoQuizc3ccc1ba38e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0518" y="1371600"/>
            <a:ext cx="8862965" cy="5334000"/>
          </a:xfrm>
          <a:prstGeom prst="rect">
            <a:avLst/>
          </a:prstGeom>
          <a:noFill/>
          <a:ln w="9525">
            <a:noFill/>
            <a:miter lim="800000"/>
            <a:headEnd/>
            <a:tailEnd/>
          </a:ln>
        </p:spPr>
      </p:pic>
      <p:sp>
        <p:nvSpPr>
          <p:cNvPr id="52227" name="TextBox 4"/>
          <p:cNvSpPr txBox="1">
            <a:spLocks noChangeArrowheads="1"/>
          </p:cNvSpPr>
          <p:nvPr/>
        </p:nvSpPr>
        <p:spPr bwMode="auto">
          <a:xfrm>
            <a:off x="0" y="228600"/>
            <a:ext cx="91440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Geography Quiz </a:t>
            </a:r>
          </a:p>
          <a:p>
            <a:pPr algn="ctr"/>
            <a:r>
              <a:rPr lang="en-US" sz="2000" dirty="0">
                <a:latin typeface="Calibri" panose="020F0502020204030204" pitchFamily="34" charset="0"/>
              </a:rPr>
              <a:t>(from the </a:t>
            </a:r>
            <a:r>
              <a:rPr lang="en-US" sz="2000" dirty="0" err="1">
                <a:latin typeface="Calibri" panose="020F0502020204030204" pitchFamily="34" charset="0"/>
              </a:rPr>
              <a:t>WallBuilders</a:t>
            </a:r>
            <a:r>
              <a:rPr lang="en-US" sz="2000" dirty="0">
                <a:latin typeface="Calibri" panose="020F0502020204030204" pitchFamily="34" charset="0"/>
              </a:rPr>
              <a:t>' library) that was given to Fourth Grades in 1862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fillthevoid.org/Christian/Schools/Schools_files/sat.gif"/>
          <p:cNvPicPr>
            <a:picLocks noChangeAspect="1" noChangeArrowheads="1"/>
          </p:cNvPicPr>
          <p:nvPr/>
        </p:nvPicPr>
        <p:blipFill>
          <a:blip r:embed="rId2" cstate="print"/>
          <a:srcRect/>
          <a:stretch>
            <a:fillRect/>
          </a:stretch>
        </p:blipFill>
        <p:spPr bwMode="auto">
          <a:xfrm>
            <a:off x="2343150" y="457200"/>
            <a:ext cx="4457700" cy="59436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258179227"/>
              </p:ext>
            </p:extLst>
          </p:nvPr>
        </p:nvGraphicFramePr>
        <p:xfrm>
          <a:off x="114300" y="116840"/>
          <a:ext cx="8915400" cy="649732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Marriage is an evolved custom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Marriage was instituted by God 	 (Gen 2:18-25; John 2:11)</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developed units of time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units of time (Gen 1:14)</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Seven day week developed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implemented the seven day week (Exod. 20:8-11; 31:15-17)</a:t>
                      </a: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People did not reach 100</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People reached 900 years of age (Ps 148:4; 90:10; Gen 1:6-7; 5:5, 27; 11:24-25)</a:t>
                      </a: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Early man was primitive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Early man was advanced (Gen 4:17, 20-22; 6:14; 11:4; Prov. 1:7; Ps 14:1; Rom 1:18ff)</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Language evolved slowly</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created with speaking ability (Gen 2:23; 3:9-10)</a:t>
                      </a: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Things are improving</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Things are deteriorating</a:t>
                      </a: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Thorns evolved with plants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Adam’s sin cause the thorns (Gen 3:18)</a:t>
                      </a: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Animalistic nature causes evil</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Sin nature causes evil (Jer. 17:9)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38607816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2470335229"/>
              </p:ext>
            </p:extLst>
          </p:nvPr>
        </p:nvGraphicFramePr>
        <p:xfrm>
          <a:off x="114300" y="116840"/>
          <a:ext cx="8915400" cy="250444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Suffering precedes man</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Suffering follows man (Gen 1:31; Rom 8:19-23; Rev. 21:4)</a:t>
                      </a: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Man is improving</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Man is failing (Rev. 14:20)</a:t>
                      </a:r>
                    </a:p>
                  </a:txBody>
                  <a:tcPr anchor="ctr"/>
                </a:tc>
                <a:extLst>
                  <a:ext uri="{0D108BD9-81ED-4DB2-BD59-A6C34878D82A}">
                    <a16:rowId xmlns:a16="http://schemas.microsoft.com/office/drawing/2014/main" val="1099843120"/>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417096756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685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dirty="0"/>
              <a:t>Creation week (Gen 1:3</a:t>
            </a:r>
            <a:r>
              <a:rPr lang="en-US" sz="2600" dirty="0">
                <a:cs typeface="Calibri" panose="020F0502020204030204" pitchFamily="34" charset="0"/>
                <a:sym typeface="Symbol" pitchFamily="18" charset="2"/>
              </a:rPr>
              <a:t>–</a:t>
            </a:r>
            <a:r>
              <a:rPr lang="en-US" sz="2600" dirty="0"/>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279932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darkness was over the surface of the deep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1525781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God was moving over the surface of the waters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16743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41084931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631FA-B366-4FD5-8B0A-F6AB410FF9DD}"/>
              </a:ext>
            </a:extLst>
          </p:cNvPr>
          <p:cNvPicPr>
            <a:picLocks noChangeAspect="1"/>
          </p:cNvPicPr>
          <p:nvPr/>
        </p:nvPicPr>
        <p:blipFill>
          <a:blip r:embed="rId2"/>
          <a:stretch>
            <a:fillRect/>
          </a:stretch>
        </p:blipFill>
        <p:spPr>
          <a:xfrm>
            <a:off x="0" y="0"/>
            <a:ext cx="9144000" cy="6905767"/>
          </a:xfrm>
          <a:prstGeom prst="rect">
            <a:avLst/>
          </a:prstGeom>
        </p:spPr>
      </p:pic>
      <p:sp>
        <p:nvSpPr>
          <p:cNvPr id="38914" name="Rectangle 3"/>
          <p:cNvSpPr>
            <a:spLocks noChangeArrowheads="1"/>
          </p:cNvSpPr>
          <p:nvPr/>
        </p:nvSpPr>
        <p:spPr bwMode="auto">
          <a:xfrm>
            <a:off x="0" y="0"/>
            <a:ext cx="9144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Samuel 16:13-14</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14427967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25182704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forever;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 of truth, whom the world cannot receive, because it does not see Him or know Him,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you know 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in you.</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23284848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5602"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t>Beginning of the Hebrew race (Gen. 12</a:t>
            </a:r>
            <a:r>
              <a:rPr lang="en-US" dirty="0">
                <a:cs typeface="Calibri" panose="020F0502020204030204" pitchFamily="34" charset="0"/>
              </a:rPr>
              <a:t>‒50)</a:t>
            </a:r>
            <a:endParaRPr lang="en-US" dirty="0"/>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Gap Theory</a:t>
            </a:r>
            <a:r>
              <a:rPr lang="en-US" altLang="en-US" sz="2800" b="1" dirty="0">
                <a:solidFill>
                  <a:srgbClr val="FFFFCC"/>
                </a:solidFill>
                <a:latin typeface="Calibri" panose="020F0502020204030204" pitchFamily="34" charset="0"/>
                <a:cs typeface="Calibri" panose="020F0502020204030204" pitchFamily="34" charset="0"/>
              </a:rPr>
              <a:t>?</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228600" y="990600"/>
            <a:ext cx="8305800" cy="5715000"/>
          </a:xfrm>
        </p:spPr>
        <p:txBody>
          <a:bodyPr/>
          <a:lstStyle/>
          <a:p>
            <a:pPr marL="461963" indent="-461963" algn="just" eaLnBrk="1" hangingPunct="1">
              <a:spcBef>
                <a:spcPts val="0"/>
              </a:spcBef>
              <a:spcAft>
                <a:spcPts val="2000"/>
              </a:spcAft>
              <a:defRPr/>
            </a:pPr>
            <a:r>
              <a:rPr lang="en-US" sz="2800" dirty="0"/>
              <a:t>Original creation brought into existence on the first day of creation (Gen 1:1)</a:t>
            </a:r>
          </a:p>
          <a:p>
            <a:pPr marL="461963" indent="-461963" algn="just" eaLnBrk="1" hangingPunct="1">
              <a:spcBef>
                <a:spcPts val="0"/>
              </a:spcBef>
              <a:spcAft>
                <a:spcPts val="2000"/>
              </a:spcAft>
              <a:defRPr/>
            </a:pPr>
            <a:r>
              <a:rPr lang="en-US" sz="2800" dirty="0"/>
              <a:t>Billions of years and Satan's fall in between verses 1 and 2</a:t>
            </a:r>
          </a:p>
          <a:p>
            <a:pPr marL="461963" indent="-461963" algn="just" eaLnBrk="1" hangingPunct="1">
              <a:spcBef>
                <a:spcPts val="0"/>
              </a:spcBef>
              <a:spcAft>
                <a:spcPts val="2000"/>
              </a:spcAft>
              <a:defRPr/>
            </a:pPr>
            <a:r>
              <a:rPr lang="en-US" sz="2800" dirty="0"/>
              <a:t>Chaotic conditions and fossil record (Gen 1:2)</a:t>
            </a:r>
          </a:p>
          <a:p>
            <a:pPr marL="914400" lvl="1" indent="-457200" algn="just" eaLnBrk="1" hangingPunct="1">
              <a:spcBef>
                <a:spcPts val="0"/>
              </a:spcBef>
              <a:spcAft>
                <a:spcPts val="2000"/>
              </a:spcAft>
              <a:defRPr/>
            </a:pPr>
            <a:r>
              <a:rPr lang="en-US" sz="2800" dirty="0"/>
              <a:t>Chaos (Jer. 4:23)</a:t>
            </a:r>
          </a:p>
          <a:p>
            <a:pPr marL="914400" lvl="1" indent="-457200" algn="just" eaLnBrk="1" hangingPunct="1">
              <a:spcBef>
                <a:spcPts val="0"/>
              </a:spcBef>
              <a:spcAft>
                <a:spcPts val="2000"/>
              </a:spcAft>
              <a:defRPr/>
            </a:pPr>
            <a:r>
              <a:rPr lang="en-US" sz="2800" dirty="0"/>
              <a:t>Darkness (John 3:19)</a:t>
            </a:r>
          </a:p>
          <a:p>
            <a:pPr marL="914400" lvl="1" indent="-457200" algn="just" eaLnBrk="1" hangingPunct="1">
              <a:spcBef>
                <a:spcPts val="0"/>
              </a:spcBef>
              <a:spcAft>
                <a:spcPts val="2000"/>
              </a:spcAft>
              <a:defRPr/>
            </a:pPr>
            <a:r>
              <a:rPr lang="en-US" sz="2800" dirty="0"/>
              <a:t>Spirit (Eph. 4:30)</a:t>
            </a:r>
          </a:p>
          <a:p>
            <a:pPr marL="461963" indent="-461963" algn="just" eaLnBrk="1" hangingPunct="1">
              <a:spcBef>
                <a:spcPts val="0"/>
              </a:spcBef>
              <a:spcAft>
                <a:spcPts val="2000"/>
              </a:spcAft>
              <a:defRPr/>
            </a:pPr>
            <a:r>
              <a:rPr lang="en-US" sz="2800" dirty="0"/>
              <a:t>Renovation (Gen 1:3-31)</a:t>
            </a:r>
          </a:p>
        </p:txBody>
      </p:sp>
      <p:sp>
        <p:nvSpPr>
          <p:cNvPr id="2" name="Rectangle 6">
            <a:extLst>
              <a:ext uri="{FF2B5EF4-FFF2-40B4-BE49-F238E27FC236}">
                <a16:creationId xmlns:a16="http://schemas.microsoft.com/office/drawing/2014/main" id="{F348E28B-5951-4C5A-9EDF-9F8C0BB09BDE}"/>
              </a:ext>
            </a:extLst>
          </p:cNvPr>
          <p:cNvSpPr txBox="1">
            <a:spLocks noChangeArrowheads="1"/>
          </p:cNvSpPr>
          <p:nvPr/>
        </p:nvSpPr>
        <p:spPr bwMode="auto">
          <a:xfrm>
            <a:off x="1524000" y="22860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cs typeface="Calibri" panose="020F0502020204030204" pitchFamily="34" charset="0"/>
              </a:rPr>
              <a:t>Gap Theory</a:t>
            </a:r>
          </a:p>
        </p:txBody>
      </p:sp>
      <p:pic>
        <p:nvPicPr>
          <p:cNvPr id="5" name="Picture 4">
            <a:extLst>
              <a:ext uri="{FF2B5EF4-FFF2-40B4-BE49-F238E27FC236}">
                <a16:creationId xmlns:a16="http://schemas.microsoft.com/office/drawing/2014/main" id="{D4A32D9C-4771-4B62-99FD-E313FB0546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153" y="5410200"/>
            <a:ext cx="1613647" cy="1371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79050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err="1"/>
              <a:t>Waw</a:t>
            </a:r>
            <a:r>
              <a:rPr lang="en-US" sz="2600" dirty="0"/>
              <a:t> + noun + </a:t>
            </a:r>
            <a:r>
              <a:rPr lang="en-US" sz="2600" i="1" dirty="0" err="1"/>
              <a:t>hayah</a:t>
            </a:r>
            <a:r>
              <a:rPr lang="en-US" sz="2600" dirty="0"/>
              <a:t> (</a:t>
            </a:r>
            <a:r>
              <a:rPr lang="en-US" sz="2600" dirty="0" err="1"/>
              <a:t>qal</a:t>
            </a:r>
            <a:r>
              <a:rPr lang="en-US" sz="2600" dirty="0"/>
              <a:t> perfect 3</a:t>
            </a:r>
            <a:r>
              <a:rPr lang="en-US" sz="2600" baseline="30000" dirty="0"/>
              <a:t>rd</a:t>
            </a:r>
            <a:r>
              <a:rPr lang="en-US" sz="2600" dirty="0"/>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i="1" dirty="0" err="1"/>
              <a:t>Tohu</a:t>
            </a:r>
            <a:r>
              <a:rPr lang="en-US" sz="2600" dirty="0"/>
              <a:t> and </a:t>
            </a:r>
            <a:r>
              <a:rPr lang="en-US" sz="2600" i="1" dirty="0" err="1"/>
              <a:t>bohu</a:t>
            </a:r>
            <a:r>
              <a:rPr lang="en-US" sz="2600" dirty="0"/>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dirty="0" err="1"/>
              <a:t>Jer</a:t>
            </a:r>
            <a:r>
              <a:rPr lang="en-US" sz="2600" dirty="0"/>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“replenish” (KJV)? </a:t>
            </a:r>
            <a:r>
              <a:rPr lang="en-US" sz="2600" i="1" dirty="0"/>
              <a:t>Male</a:t>
            </a:r>
            <a:r>
              <a:rPr lang="en-US" sz="2600" dirty="0"/>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dirty="0"/>
              <a:t>God created (not renovated) in the six creation days (</a:t>
            </a:r>
            <a:r>
              <a:rPr lang="en-US" sz="2600" dirty="0" err="1"/>
              <a:t>Exod</a:t>
            </a:r>
            <a:r>
              <a:rPr lang="en-US" sz="2600" dirty="0"/>
              <a:t> 20:8-11; </a:t>
            </a:r>
            <a:r>
              <a:rPr lang="en-US" sz="2600" dirty="0" err="1"/>
              <a:t>Jer</a:t>
            </a:r>
            <a:r>
              <a:rPr lang="en-US" sz="2600" dirty="0"/>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b="1" u="sng" dirty="0" err="1">
                <a:solidFill>
                  <a:srgbClr val="FFFFCC"/>
                </a:solidFill>
              </a:rPr>
              <a:t>Waw</a:t>
            </a:r>
            <a:r>
              <a:rPr lang="en-US" sz="2600" b="1" u="sng" dirty="0">
                <a:solidFill>
                  <a:srgbClr val="FFFFCC"/>
                </a:solidFill>
              </a:rPr>
              <a:t> + noun + </a:t>
            </a:r>
            <a:r>
              <a:rPr lang="en-US" sz="2600" b="1" i="1" u="sng" dirty="0" err="1">
                <a:solidFill>
                  <a:srgbClr val="FFFFCC"/>
                </a:solidFill>
              </a:rPr>
              <a:t>hayah</a:t>
            </a:r>
            <a:r>
              <a:rPr lang="en-US" sz="2600" b="1" u="sng" dirty="0">
                <a:solidFill>
                  <a:srgbClr val="FFFFCC"/>
                </a:solidFill>
              </a:rPr>
              <a:t> (</a:t>
            </a:r>
            <a:r>
              <a:rPr lang="en-US" sz="2600" b="1" u="sng" dirty="0" err="1">
                <a:solidFill>
                  <a:srgbClr val="FFFFCC"/>
                </a:solidFill>
              </a:rPr>
              <a:t>qal</a:t>
            </a:r>
            <a:r>
              <a:rPr lang="en-US" sz="2600" b="1" u="sng" dirty="0">
                <a:solidFill>
                  <a:srgbClr val="FFFFCC"/>
                </a:solidFill>
              </a:rPr>
              <a:t> perfect 3</a:t>
            </a:r>
            <a:r>
              <a:rPr lang="en-US" sz="2600" b="1" u="sng" baseline="30000" dirty="0">
                <a:solidFill>
                  <a:srgbClr val="FFFFCC"/>
                </a:solidFill>
              </a:rPr>
              <a:t>rd</a:t>
            </a:r>
            <a:r>
              <a:rPr lang="en-US" sz="2600" b="1" u="sng" dirty="0">
                <a:solidFill>
                  <a:srgbClr val="FFFFCC"/>
                </a:solidFill>
              </a:rPr>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i="1" dirty="0" err="1"/>
              <a:t>Tohu</a:t>
            </a:r>
            <a:r>
              <a:rPr lang="en-US" sz="2600" dirty="0"/>
              <a:t> and </a:t>
            </a:r>
            <a:r>
              <a:rPr lang="en-US" sz="2600" i="1" dirty="0" err="1"/>
              <a:t>bohu</a:t>
            </a:r>
            <a:r>
              <a:rPr lang="en-US" sz="2600" dirty="0"/>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dirty="0" err="1"/>
              <a:t>Jer</a:t>
            </a:r>
            <a:r>
              <a:rPr lang="en-US" sz="2600" dirty="0"/>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“replenish” (KJV)? </a:t>
            </a:r>
            <a:r>
              <a:rPr lang="en-US" sz="2600" i="1" dirty="0"/>
              <a:t>Male</a:t>
            </a:r>
            <a:r>
              <a:rPr lang="en-US" sz="2600" dirty="0"/>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dirty="0"/>
              <a:t>God created (not renovated) in the six creation days (</a:t>
            </a:r>
            <a:r>
              <a:rPr lang="en-US" sz="2600" dirty="0" err="1"/>
              <a:t>Exod</a:t>
            </a:r>
            <a:r>
              <a:rPr lang="en-US" sz="2600" dirty="0"/>
              <a:t> 20:8-11; </a:t>
            </a:r>
            <a:r>
              <a:rPr lang="en-US" sz="2600" dirty="0" err="1"/>
              <a:t>Jer</a:t>
            </a:r>
            <a:r>
              <a:rPr lang="en-US" sz="2600" dirty="0"/>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370479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became]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842471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F4F1C-4C67-4855-8AC6-2287BA8D78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48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Jonah 3:3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Jonah arose and went to Nineveh according to the word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Nineveh was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exceedingly great city, a three days’ walk.”</a:t>
            </a:r>
          </a:p>
          <a:p>
            <a:pPr algn="just">
              <a:spcBef>
                <a:spcPts val="1200"/>
              </a:spcBef>
              <a:spcAft>
                <a:spcPts val="0"/>
              </a:spcAft>
            </a:pP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Waw</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noun + </a:t>
            </a:r>
            <a:r>
              <a:rPr lang="en-US" sz="3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hayah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perfect 3rd person) = “was” and not “became” in rest of OT (Judges 8:11; Jonah 3:3)</a:t>
            </a: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90426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F4F1C-4C67-4855-8AC6-2287BA8D78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48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Judges 8:11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“Gideon went up by the way of those who lived in tents on the east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Nobah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Jogbehah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attacked the camp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camp was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unsuspecting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1200"/>
              </a:spcBef>
              <a:spcAft>
                <a:spcPts val="0"/>
              </a:spcAft>
            </a:pP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Waw</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noun + </a:t>
            </a:r>
            <a:r>
              <a:rPr lang="en-US" sz="3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hayah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perfect 3rd person) = “was” and not “became” in rest of OT (Judges 8:11; Jonah 3:3)</a:t>
            </a: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84184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err="1"/>
              <a:t>Waw</a:t>
            </a:r>
            <a:r>
              <a:rPr lang="en-US" sz="2600" dirty="0"/>
              <a:t> + noun + </a:t>
            </a:r>
            <a:r>
              <a:rPr lang="en-US" sz="2600" i="1" dirty="0" err="1"/>
              <a:t>hayah</a:t>
            </a:r>
            <a:r>
              <a:rPr lang="en-US" sz="2600" dirty="0"/>
              <a:t> (</a:t>
            </a:r>
            <a:r>
              <a:rPr lang="en-US" sz="2600" dirty="0" err="1"/>
              <a:t>qal</a:t>
            </a:r>
            <a:r>
              <a:rPr lang="en-US" sz="2600" dirty="0"/>
              <a:t> perfect 3</a:t>
            </a:r>
            <a:r>
              <a:rPr lang="en-US" sz="2600" baseline="30000" dirty="0"/>
              <a:t>rd</a:t>
            </a:r>
            <a:r>
              <a:rPr lang="en-US" sz="2600" dirty="0"/>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b="1" i="1" u="sng" dirty="0" err="1">
                <a:solidFill>
                  <a:srgbClr val="FFFFCC"/>
                </a:solidFill>
              </a:rPr>
              <a:t>Tohu</a:t>
            </a:r>
            <a:r>
              <a:rPr lang="en-US" sz="2600" b="1" u="sng" dirty="0">
                <a:solidFill>
                  <a:srgbClr val="FFFFCC"/>
                </a:solidFill>
              </a:rPr>
              <a:t> and </a:t>
            </a:r>
            <a:r>
              <a:rPr lang="en-US" sz="2600" b="1" i="1" u="sng" dirty="0" err="1">
                <a:solidFill>
                  <a:srgbClr val="FFFFCC"/>
                </a:solidFill>
              </a:rPr>
              <a:t>bohu</a:t>
            </a:r>
            <a:r>
              <a:rPr lang="en-US" sz="2600" b="1" u="sng" dirty="0">
                <a:solidFill>
                  <a:srgbClr val="FFFFCC"/>
                </a:solidFill>
              </a:rPr>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dirty="0" err="1"/>
              <a:t>Jer</a:t>
            </a:r>
            <a:r>
              <a:rPr lang="en-US" sz="2600" dirty="0"/>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“replenish” (KJV)? </a:t>
            </a:r>
            <a:r>
              <a:rPr lang="en-US" sz="2600" i="1" dirty="0"/>
              <a:t>Male</a:t>
            </a:r>
            <a:r>
              <a:rPr lang="en-US" sz="2600" dirty="0"/>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dirty="0"/>
              <a:t>God created (not renovated) in the six creation days (</a:t>
            </a:r>
            <a:r>
              <a:rPr lang="en-US" sz="2600" dirty="0" err="1"/>
              <a:t>Exod</a:t>
            </a:r>
            <a:r>
              <a:rPr lang="en-US" sz="2600" dirty="0"/>
              <a:t> 20:8-11; </a:t>
            </a:r>
            <a:r>
              <a:rPr lang="en-US" sz="2600" dirty="0" err="1"/>
              <a:t>Jer</a:t>
            </a:r>
            <a:r>
              <a:rPr lang="en-US" sz="2600" dirty="0"/>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283595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Genesis 1-11 (four events)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Creation (1-2)</a:t>
            </a:r>
          </a:p>
          <a:p>
            <a:pPr marL="914400" lvl="1" indent="-457200" eaLnBrk="1" hangingPunct="1">
              <a:spcBef>
                <a:spcPts val="0"/>
              </a:spcBef>
              <a:spcAft>
                <a:spcPts val="3000"/>
              </a:spcAft>
              <a:buSzPct val="100000"/>
              <a:buFont typeface="+mj-lt"/>
              <a:buAutoNum type="alphaUcPeriod"/>
              <a:defRPr/>
            </a:pPr>
            <a:r>
              <a:rPr lang="en-US" dirty="0"/>
              <a:t>Fall (3-5)</a:t>
            </a:r>
          </a:p>
          <a:p>
            <a:pPr marL="914400" lvl="1" indent="-457200" eaLnBrk="1" hangingPunct="1">
              <a:spcBef>
                <a:spcPts val="0"/>
              </a:spcBef>
              <a:spcAft>
                <a:spcPts val="3000"/>
              </a:spcAft>
              <a:buSzPct val="100000"/>
              <a:buFont typeface="+mj-lt"/>
              <a:buAutoNum type="alphaUcPeriod"/>
              <a:defRPr/>
            </a:pPr>
            <a:r>
              <a:rPr lang="en-US" dirty="0"/>
              <a:t>Flood (6-9)</a:t>
            </a:r>
          </a:p>
          <a:p>
            <a:pPr marL="914400" lvl="1" indent="-457200" eaLnBrk="1" hangingPunct="1">
              <a:spcBef>
                <a:spcPts val="0"/>
              </a:spcBef>
              <a:spcAft>
                <a:spcPts val="3000"/>
              </a:spcAft>
              <a:buSzPct val="100000"/>
              <a:buFont typeface="+mj-lt"/>
              <a:buAutoNum type="alphaUcPeriod"/>
              <a:defRPr/>
            </a:pPr>
            <a:r>
              <a:rPr lang="en-US" dirty="0"/>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t>GENESIS STRUCTURE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2743200" y="1752600"/>
            <a:ext cx="6400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In the case of </a:t>
            </a:r>
            <a:r>
              <a:rPr lang="en-US" sz="2800" i="1" dirty="0" err="1">
                <a:solidFill>
                  <a:schemeClr val="tx1"/>
                </a:solidFill>
                <a:effectLst>
                  <a:outerShdw blurRad="38100" dist="38100" dir="2700000" algn="tl">
                    <a:srgbClr val="000000"/>
                  </a:outerShdw>
                </a:effectLst>
                <a:ea typeface="+mn-ea"/>
                <a:cs typeface="Calibri" panose="020F0502020204030204" pitchFamily="34" charset="0"/>
              </a:rPr>
              <a:t>tohu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and </a:t>
            </a:r>
            <a:r>
              <a:rPr lang="en-US" sz="2800" i="1" dirty="0" err="1">
                <a:solidFill>
                  <a:schemeClr val="tx1"/>
                </a:solidFill>
                <a:effectLst>
                  <a:outerShdw blurRad="38100" dist="38100" dir="2700000" algn="tl">
                    <a:srgbClr val="000000">
                      <a:alpha val="43137"/>
                    </a:srgbClr>
                  </a:outerShdw>
                </a:effectLst>
                <a:cs typeface="Calibri" panose="020F0502020204030204" pitchFamily="34" charset="0"/>
              </a:rPr>
              <a:t>bohu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n-US" sz="2000" i="1" dirty="0">
                <a:cs typeface="Calibri" panose="020F0502020204030204" pitchFamily="34" charset="0"/>
              </a:rPr>
              <a:t>The Christian View of Science and Scripture</a:t>
            </a:r>
            <a:r>
              <a:rPr lang="en-US" sz="2000" dirty="0">
                <a:cs typeface="Calibri" panose="020F0502020204030204" pitchFamily="34" charset="0"/>
              </a:rPr>
              <a:t> (Grand Rapids: Eerdmans, 1954), 203.</a:t>
            </a:r>
          </a:p>
          <a:p>
            <a:pPr algn="l" eaLnBrk="1" hangingPunct="1">
              <a:defRPr/>
            </a:pPr>
            <a:endParaRPr lang="en-US" sz="2000" dirty="0">
              <a:cs typeface="Calibri" panose="020F0502020204030204" pitchFamily="34" charset="0"/>
            </a:endParaRPr>
          </a:p>
        </p:txBody>
      </p:sp>
      <p:pic>
        <p:nvPicPr>
          <p:cNvPr id="1026" name="Picture 2" descr="Image result for bernard ramm the christian view of science and scripture">
            <a:extLst>
              <a:ext uri="{FF2B5EF4-FFF2-40B4-BE49-F238E27FC236}">
                <a16:creationId xmlns:a16="http://schemas.microsoft.com/office/drawing/2014/main" id="{7BCC9A52-19B8-4479-8AAF-0CAED2316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009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883855" y="1524000"/>
            <a:ext cx="7162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rPr>
              <a:t>תֹּ</a:t>
            </a:r>
            <a:r>
              <a:rPr lang="en-US" sz="2800" dirty="0" err="1">
                <a:solidFill>
                  <a:schemeClr val="tx1"/>
                </a:solidFill>
              </a:rPr>
              <a:t>הו</a:t>
            </a:r>
            <a:r>
              <a:rPr lang="en-US" sz="2800" dirty="0">
                <a:solidFill>
                  <a:schemeClr val="tx1"/>
                </a:solidFill>
              </a:rPr>
              <a:t>ּ n.m. </a:t>
            </a:r>
            <a:r>
              <a:rPr lang="en-US" sz="2800" b="1" u="sng" dirty="0">
                <a:solidFill>
                  <a:srgbClr val="FFFFCC"/>
                </a:solidFill>
              </a:rPr>
              <a:t>formlessness</a:t>
            </a:r>
            <a:r>
              <a:rPr lang="en-US" sz="2800" dirty="0">
                <a:solidFill>
                  <a:schemeClr val="tx1"/>
                </a:solidFill>
              </a:rPr>
              <a:t>, confusion, unreality, </a:t>
            </a:r>
            <a:r>
              <a:rPr lang="en-US" sz="2800" b="1" u="sng" dirty="0">
                <a:solidFill>
                  <a:srgbClr val="FFFFCC"/>
                </a:solidFill>
              </a:rPr>
              <a:t>emptiness</a:t>
            </a:r>
            <a:r>
              <a:rPr lang="en-US" sz="2800" dirty="0">
                <a:solidFill>
                  <a:schemeClr val="tx1"/>
                </a:solidFill>
              </a:rPr>
              <a:t> — 1. </a:t>
            </a:r>
            <a:r>
              <a:rPr lang="en-US" sz="2800" b="1" u="sng" dirty="0">
                <a:solidFill>
                  <a:srgbClr val="FFFFCC"/>
                </a:solidFill>
              </a:rPr>
              <a:t>formlessness</a:t>
            </a:r>
            <a:r>
              <a:rPr lang="en-US" sz="2800" dirty="0">
                <a:solidFill>
                  <a:schemeClr val="tx1"/>
                </a:solidFill>
              </a:rPr>
              <a:t>, of primaeval earth, of land reduced to primaeval chaos (both + </a:t>
            </a:r>
            <a:r>
              <a:rPr lang="en-US" sz="2800" dirty="0" err="1">
                <a:solidFill>
                  <a:schemeClr val="tx1"/>
                </a:solidFill>
              </a:rPr>
              <a:t>וָבֹהו</a:t>
            </a:r>
            <a:r>
              <a:rPr lang="en-US" sz="2800" dirty="0">
                <a:solidFill>
                  <a:schemeClr val="tx1"/>
                </a:solidFill>
              </a:rPr>
              <a:t>ּ and </a:t>
            </a:r>
            <a:r>
              <a:rPr lang="en-US" sz="2800" dirty="0" err="1">
                <a:solidFill>
                  <a:schemeClr val="tx1"/>
                </a:solidFill>
              </a:rPr>
              <a:t>voidness</a:t>
            </a:r>
            <a:r>
              <a:rPr lang="en-US" sz="2800" dirty="0">
                <a:solidFill>
                  <a:schemeClr val="tx1"/>
                </a:solidFill>
              </a:rPr>
              <a:t>), ˊ</a:t>
            </a:r>
            <a:r>
              <a:rPr lang="en-US" sz="2800" dirty="0" err="1">
                <a:solidFill>
                  <a:schemeClr val="tx1"/>
                </a:solidFill>
              </a:rPr>
              <a:t>קִרְיַת־ת</a:t>
            </a:r>
            <a:r>
              <a:rPr lang="en-US" sz="2800" dirty="0">
                <a:solidFill>
                  <a:schemeClr val="tx1"/>
                </a:solidFill>
              </a:rPr>
              <a:t>ּ‍ city of chaos (of ruined city); = nothingness, </a:t>
            </a:r>
            <a:r>
              <a:rPr lang="en-US" sz="2800" b="1" u="sng" dirty="0">
                <a:solidFill>
                  <a:srgbClr val="FFFFCC"/>
                </a:solidFill>
              </a:rPr>
              <a:t>empty</a:t>
            </a:r>
            <a:r>
              <a:rPr lang="en-US" sz="2800" dirty="0">
                <a:solidFill>
                  <a:schemeClr val="tx1"/>
                </a:solidFill>
              </a:rPr>
              <a:t> space; of </a:t>
            </a:r>
            <a:r>
              <a:rPr lang="en-US" sz="2800" b="1" u="sng" dirty="0">
                <a:solidFill>
                  <a:srgbClr val="FFFFCC"/>
                </a:solidFill>
              </a:rPr>
              <a:t>empty</a:t>
            </a:r>
            <a:r>
              <a:rPr lang="en-US" sz="2800" dirty="0">
                <a:solidFill>
                  <a:schemeClr val="tx1"/>
                </a:solidFill>
              </a:rPr>
              <a:t>, trackless waste. 2. fig. of what is </a:t>
            </a:r>
            <a:r>
              <a:rPr lang="en-US" sz="2800" b="1" u="sng" dirty="0">
                <a:solidFill>
                  <a:srgbClr val="FFFFCC"/>
                </a:solidFill>
              </a:rPr>
              <a:t>empty</a:t>
            </a:r>
            <a:r>
              <a:rPr lang="en-US" sz="2800" dirty="0">
                <a:solidFill>
                  <a:schemeClr val="tx1"/>
                </a:solidFill>
              </a:rPr>
              <a:t>, unreal, as idols (coll. of </a:t>
            </a:r>
            <a:r>
              <a:rPr lang="en-US" sz="2800" dirty="0" err="1">
                <a:solidFill>
                  <a:schemeClr val="tx1"/>
                </a:solidFill>
              </a:rPr>
              <a:t>idolmakers</a:t>
            </a:r>
            <a:r>
              <a:rPr lang="en-US" sz="2800" dirty="0">
                <a:solidFill>
                  <a:schemeClr val="tx1"/>
                </a:solidFill>
              </a:rPr>
              <a:t>), groundless arguments or considerations, moral unreality or falsehood; = a thing of </a:t>
            </a:r>
            <a:r>
              <a:rPr lang="en-US" sz="2800" dirty="0" err="1">
                <a:solidFill>
                  <a:schemeClr val="tx1"/>
                </a:solidFill>
              </a:rPr>
              <a:t>nought</a:t>
            </a:r>
            <a:r>
              <a:rPr lang="en-US" sz="2800" dirty="0">
                <a:solidFill>
                  <a:schemeClr val="tx1"/>
                </a:solidFill>
              </a:rPr>
              <a:t>, worthlessness; as adv. acc. I said not, תֹּ</a:t>
            </a:r>
            <a:r>
              <a:rPr lang="en-US" sz="2800" dirty="0" err="1">
                <a:solidFill>
                  <a:schemeClr val="tx1"/>
                </a:solidFill>
              </a:rPr>
              <a:t>הו</a:t>
            </a:r>
            <a:r>
              <a:rPr lang="en-US" sz="2800" dirty="0">
                <a:solidFill>
                  <a:schemeClr val="tx1"/>
                </a:solidFill>
              </a:rPr>
              <a:t>ּ </a:t>
            </a:r>
            <a:r>
              <a:rPr lang="en-US" sz="2800" dirty="0" err="1">
                <a:solidFill>
                  <a:schemeClr val="tx1"/>
                </a:solidFill>
              </a:rPr>
              <a:t>בַק</a:t>
            </a:r>
            <a:r>
              <a:rPr lang="en-US" sz="2800" dirty="0">
                <a:solidFill>
                  <a:schemeClr val="tx1"/>
                </a:solidFill>
              </a:rPr>
              <a:t>ְּ</a:t>
            </a:r>
            <a:r>
              <a:rPr lang="en-US" sz="2800" dirty="0" err="1">
                <a:solidFill>
                  <a:schemeClr val="tx1"/>
                </a:solidFill>
              </a:rPr>
              <a:t>שׁוּנִי</a:t>
            </a:r>
            <a:r>
              <a:rPr lang="en-US" sz="2800" dirty="0">
                <a:solidFill>
                  <a:schemeClr val="tx1"/>
                </a:solidFill>
              </a:rPr>
              <a:t> seek me </a:t>
            </a:r>
            <a:r>
              <a:rPr lang="en-US" sz="2800" b="1" u="sng" dirty="0">
                <a:solidFill>
                  <a:srgbClr val="FFFFCC"/>
                </a:solidFill>
              </a:rPr>
              <a:t>emptily</a:t>
            </a:r>
            <a:r>
              <a:rPr lang="en-US" sz="2800" dirty="0">
                <a:solidFill>
                  <a:schemeClr val="tx1"/>
                </a:solidFill>
              </a:rPr>
              <a:t>, to </a:t>
            </a:r>
            <a:r>
              <a:rPr lang="en-US" sz="2800" b="1" u="sng" dirty="0">
                <a:solidFill>
                  <a:srgbClr val="FFFFCC"/>
                </a:solidFill>
              </a:rPr>
              <a:t>no purpose</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err="1">
                <a:solidFill>
                  <a:srgbClr val="00FFFF"/>
                </a:solidFill>
                <a:effectLst>
                  <a:outerShdw blurRad="38100" dist="38100" dir="2700000" algn="tl">
                    <a:srgbClr val="000000">
                      <a:alpha val="43137"/>
                    </a:srgbClr>
                  </a:outerShdw>
                </a:effectLst>
              </a:rPr>
              <a:t>Toh</a:t>
            </a:r>
            <a:r>
              <a:rPr lang="en-US" sz="3600" kern="1200" dirty="0" err="1">
                <a:solidFill>
                  <a:srgbClr val="00FFFF"/>
                </a:solidFill>
                <a:effectLst>
                  <a:outerShdw blurRad="38100" dist="38100" dir="2700000" algn="tl">
                    <a:srgbClr val="000000">
                      <a:alpha val="43137"/>
                    </a:srgbClr>
                  </a:outerShdw>
                </a:effectLst>
              </a:rPr>
              <a:t>u</a:t>
            </a:r>
            <a:r>
              <a:rPr lang="en-US" sz="3600" kern="1200" dirty="0">
                <a:solidFill>
                  <a:srgbClr val="00FFFF"/>
                </a:solidFill>
                <a:effectLst>
                  <a:outerShdw blurRad="38100" dist="38100" dir="2700000" algn="tl">
                    <a:srgbClr val="000000">
                      <a:alpha val="43137"/>
                    </a:srgbClr>
                  </a:outerShdw>
                </a:effectLst>
              </a:rPr>
              <a:t> &amp; </a:t>
            </a:r>
            <a:r>
              <a:rPr lang="en-US" sz="3600" i="1" kern="1200" dirty="0" err="1">
                <a:solidFill>
                  <a:srgbClr val="00FFFF"/>
                </a:solidFill>
                <a:effectLst>
                  <a:outerShdw blurRad="38100" dist="38100" dir="2700000" algn="tl">
                    <a:srgbClr val="000000">
                      <a:alpha val="43137"/>
                    </a:srgbClr>
                  </a:outerShdw>
                </a:effectLst>
              </a:rPr>
              <a:t>Bohu</a:t>
            </a:r>
            <a:endParaRPr lang="en-US" sz="3600" i="1" kern="1200" dirty="0">
              <a:solidFill>
                <a:srgbClr val="00FFFF"/>
              </a:solidFill>
              <a:effectLst>
                <a:outerShdw blurRad="38100" dist="38100" dir="2700000" algn="tl">
                  <a:srgbClr val="000000">
                    <a:alpha val="43137"/>
                  </a:srgbClr>
                </a:outerShdw>
              </a:effectLst>
            </a:endParaRP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1062.</a:t>
            </a:r>
            <a:endParaRPr lang="en-US" sz="1700" dirty="0">
              <a:cs typeface="Calibri" panose="020F0502020204030204" pitchFamily="34" charset="0"/>
            </a:endParaRPr>
          </a:p>
          <a:p>
            <a:pPr marL="0" indent="0" algn="l" eaLnBrk="1" hangingPunct="1">
              <a:buNone/>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6351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1981200" y="1524000"/>
            <a:ext cx="7010400" cy="4495800"/>
          </a:xfrm>
        </p:spPr>
        <p:txBody>
          <a:bodyPr anchor="t"/>
          <a:lstStyle/>
          <a:p>
            <a:pPr algn="just"/>
            <a:r>
              <a:rPr lang="en-US" dirty="0"/>
              <a:t> </a:t>
            </a:r>
            <a:r>
              <a:rPr lang="en-US" dirty="0">
                <a:solidFill>
                  <a:schemeClr val="tx1"/>
                </a:solidFill>
              </a:rPr>
              <a:t>ב</a:t>
            </a:r>
            <a:r>
              <a:rPr lang="en-US" sz="3600" dirty="0">
                <a:solidFill>
                  <a:schemeClr val="tx1"/>
                </a:solidFill>
              </a:rPr>
              <a:t>ֹּ</a:t>
            </a:r>
            <a:r>
              <a:rPr lang="en-US" sz="3600" dirty="0" err="1">
                <a:solidFill>
                  <a:schemeClr val="tx1"/>
                </a:solidFill>
              </a:rPr>
              <a:t>הוn</a:t>
            </a:r>
            <a:r>
              <a:rPr lang="en-US" sz="3600" dirty="0">
                <a:solidFill>
                  <a:schemeClr val="tx1"/>
                </a:solidFill>
              </a:rPr>
              <a:t>.[m.] </a:t>
            </a:r>
            <a:r>
              <a:rPr lang="en-US" sz="3600" b="1" u="sng" dirty="0">
                <a:solidFill>
                  <a:srgbClr val="FFFFCC"/>
                </a:solidFill>
              </a:rPr>
              <a:t>emptiness</a:t>
            </a:r>
            <a:r>
              <a:rPr lang="en-US" sz="3600" dirty="0">
                <a:solidFill>
                  <a:schemeClr val="tx1"/>
                </a:solidFill>
              </a:rPr>
              <a:t>, </a:t>
            </a:r>
            <a:r>
              <a:rPr lang="en-US" sz="3600" dirty="0" err="1">
                <a:solidFill>
                  <a:schemeClr val="tx1"/>
                </a:solidFill>
              </a:rPr>
              <a:t>alw</a:t>
            </a:r>
            <a:r>
              <a:rPr lang="en-US" sz="3600" dirty="0">
                <a:solidFill>
                  <a:schemeClr val="tx1"/>
                </a:solidFill>
              </a:rPr>
              <a:t>. c. תֹּ</a:t>
            </a:r>
            <a:r>
              <a:rPr lang="en-US" sz="3600" dirty="0" err="1">
                <a:solidFill>
                  <a:schemeClr val="tx1"/>
                </a:solidFill>
              </a:rPr>
              <a:t>הו</a:t>
            </a:r>
            <a:r>
              <a:rPr lang="en-US" sz="3600" dirty="0">
                <a:solidFill>
                  <a:schemeClr val="tx1"/>
                </a:solidFill>
              </a:rPr>
              <a:t>ּ q.v.; תֹּ</a:t>
            </a:r>
            <a:r>
              <a:rPr lang="en-US" sz="3600" dirty="0" err="1">
                <a:solidFill>
                  <a:schemeClr val="tx1"/>
                </a:solidFill>
              </a:rPr>
              <a:t>הו</a:t>
            </a:r>
            <a:r>
              <a:rPr lang="en-US" sz="3600" dirty="0">
                <a:solidFill>
                  <a:schemeClr val="tx1"/>
                </a:solidFill>
              </a:rPr>
              <a:t>ּ </a:t>
            </a:r>
            <a:r>
              <a:rPr lang="en-US" sz="3600" dirty="0" err="1">
                <a:solidFill>
                  <a:schemeClr val="tx1"/>
                </a:solidFill>
              </a:rPr>
              <a:t>וָבֹהו</a:t>
            </a:r>
            <a:r>
              <a:rPr lang="en-US" sz="3600" dirty="0">
                <a:solidFill>
                  <a:schemeClr val="tx1"/>
                </a:solidFill>
              </a:rPr>
              <a:t>ּ of primaeval earth; of earth under judgment of ˊי‍; </a:t>
            </a:r>
            <a:r>
              <a:rPr lang="en-US" sz="3600" dirty="0" err="1">
                <a:solidFill>
                  <a:schemeClr val="tx1"/>
                </a:solidFill>
              </a:rPr>
              <a:t>קַו־תֹהו</a:t>
            </a:r>
            <a:r>
              <a:rPr lang="en-US" sz="3600" dirty="0">
                <a:solidFill>
                  <a:schemeClr val="tx1"/>
                </a:solidFill>
              </a:rPr>
              <a:t>ּ </a:t>
            </a:r>
            <a:r>
              <a:rPr lang="en-US" sz="3600" dirty="0" err="1">
                <a:solidFill>
                  <a:schemeClr val="tx1"/>
                </a:solidFill>
              </a:rPr>
              <a:t>וְאבְנֵי</a:t>
            </a:r>
            <a:r>
              <a:rPr lang="en-US" sz="3600" dirty="0">
                <a:solidFill>
                  <a:schemeClr val="tx1"/>
                </a:solidFill>
              </a:rPr>
              <a:t> </a:t>
            </a:r>
            <a:r>
              <a:rPr lang="en-US" sz="3600" dirty="0" err="1">
                <a:solidFill>
                  <a:schemeClr val="tx1"/>
                </a:solidFill>
              </a:rPr>
              <a:t>בֹהו</a:t>
            </a:r>
            <a:r>
              <a:rPr lang="en-US" sz="3600" dirty="0">
                <a:solidFill>
                  <a:schemeClr val="tx1"/>
                </a:solidFill>
              </a:rPr>
              <a:t>ּ the line of </a:t>
            </a:r>
            <a:r>
              <a:rPr lang="en-US" sz="3600" dirty="0" err="1">
                <a:solidFill>
                  <a:schemeClr val="tx1"/>
                </a:solidFill>
              </a:rPr>
              <a:t>wasteness</a:t>
            </a:r>
            <a:r>
              <a:rPr lang="en-US" sz="3600" dirty="0">
                <a:solidFill>
                  <a:schemeClr val="tx1"/>
                </a:solidFill>
              </a:rPr>
              <a:t> and the stones of </a:t>
            </a:r>
            <a:r>
              <a:rPr lang="en-US" sz="3600" b="1" u="sng" dirty="0">
                <a:solidFill>
                  <a:srgbClr val="FFFFCC"/>
                </a:solidFill>
              </a:rPr>
              <a:t>emptiness</a:t>
            </a:r>
            <a:r>
              <a:rPr lang="en-US" sz="3600" dirty="0">
                <a:solidFill>
                  <a:schemeClr val="tx1"/>
                </a:solidFill>
              </a:rPr>
              <a:t>, i.e. plummets, employed, not as usual for building, but for destroying walls; v. sub אבן6.</a:t>
            </a:r>
          </a:p>
        </p:txBody>
      </p:sp>
      <p:sp>
        <p:nvSpPr>
          <p:cNvPr id="17411" name="Rectangle 3"/>
          <p:cNvSpPr>
            <a:spLocks noGrp="1" noChangeArrowheads="1"/>
          </p:cNvSpPr>
          <p:nvPr>
            <p:ph type="subTitle" sz="quarter" idx="4294967295"/>
          </p:nvPr>
        </p:nvSpPr>
        <p:spPr>
          <a:xfrm>
            <a:off x="0" y="228600"/>
            <a:ext cx="9144000" cy="1295400"/>
          </a:xfrm>
        </p:spPr>
        <p:txBody>
          <a:bodyPr/>
          <a:lstStyle/>
          <a:p>
            <a:pPr marL="0" indent="0" algn="ctr" eaLnBrk="1" hangingPunct="1">
              <a:buNone/>
              <a:defRPr/>
            </a:pPr>
            <a:r>
              <a:rPr lang="en-US" sz="3600" i="1" kern="1200" dirty="0" err="1">
                <a:solidFill>
                  <a:srgbClr val="00FFFF"/>
                </a:solidFill>
                <a:effectLst>
                  <a:outerShdw blurRad="38100" dist="38100" dir="2700000" algn="tl">
                    <a:srgbClr val="000000">
                      <a:alpha val="43137"/>
                    </a:srgbClr>
                  </a:outerShdw>
                </a:effectLst>
              </a:rPr>
              <a:t>Toh</a:t>
            </a:r>
            <a:r>
              <a:rPr lang="en-US" sz="3600" kern="1200" dirty="0" err="1">
                <a:solidFill>
                  <a:srgbClr val="00FFFF"/>
                </a:solidFill>
                <a:effectLst>
                  <a:outerShdw blurRad="38100" dist="38100" dir="2700000" algn="tl">
                    <a:srgbClr val="000000">
                      <a:alpha val="43137"/>
                    </a:srgbClr>
                  </a:outerShdw>
                </a:effectLst>
              </a:rPr>
              <a:t>u</a:t>
            </a:r>
            <a:r>
              <a:rPr lang="en-US" sz="3600" kern="1200" dirty="0">
                <a:solidFill>
                  <a:srgbClr val="00FFFF"/>
                </a:solidFill>
                <a:effectLst>
                  <a:outerShdw blurRad="38100" dist="38100" dir="2700000" algn="tl">
                    <a:srgbClr val="000000">
                      <a:alpha val="43137"/>
                    </a:srgbClr>
                  </a:outerShdw>
                </a:effectLst>
              </a:rPr>
              <a:t> &amp; </a:t>
            </a:r>
            <a:r>
              <a:rPr lang="en-US" sz="3600" i="1" kern="1200" dirty="0" err="1">
                <a:solidFill>
                  <a:srgbClr val="00FFFF"/>
                </a:solidFill>
                <a:effectLst>
                  <a:outerShdw blurRad="38100" dist="38100" dir="2700000" algn="tl">
                    <a:srgbClr val="000000">
                      <a:alpha val="43137"/>
                    </a:srgbClr>
                  </a:outerShdw>
                </a:effectLst>
              </a:rPr>
              <a:t>Bohu</a:t>
            </a:r>
            <a:endParaRPr lang="en-US" sz="3600" i="1" kern="1200" dirty="0">
              <a:solidFill>
                <a:srgbClr val="00FFFF"/>
              </a:solidFill>
              <a:effectLst>
                <a:outerShdw blurRad="38100" dist="38100" dir="2700000" algn="tl">
                  <a:srgbClr val="000000">
                    <a:alpha val="43137"/>
                  </a:srgbClr>
                </a:outerShdw>
              </a:effectLst>
            </a:endParaRPr>
          </a:p>
          <a:p>
            <a:pPr marL="0" indent="0" algn="ctr" eaLnBrk="1" hangingPunct="1">
              <a:buNone/>
              <a:defRPr/>
            </a:pPr>
            <a:r>
              <a:rPr lang="en-US" sz="1700" dirty="0">
                <a:effectLst/>
              </a:rPr>
              <a:t>Francis Brown, S. R. Driver, and Charles A. Briggs, eds., </a:t>
            </a:r>
            <a:r>
              <a:rPr lang="en-US" sz="1700" i="1" dirty="0">
                <a:effectLst/>
              </a:rPr>
              <a:t>A Hebrew and English Lexicon of the Old Testament: With an Appendix Containing the Biblical Aramaic</a:t>
            </a:r>
            <a:r>
              <a:rPr lang="en-US" sz="1700" dirty="0">
                <a:effectLst/>
              </a:rPr>
              <a:t> (Oxford: Clarendon Press, 1907), 96.</a:t>
            </a:r>
            <a:endParaRPr lang="en-US" sz="1700" dirty="0">
              <a:cs typeface="Calibri" panose="020F0502020204030204" pitchFamily="34" charset="0"/>
            </a:endParaRPr>
          </a:p>
          <a:p>
            <a:pPr algn="l" eaLnBrk="1" hangingPunct="1">
              <a:defRPr/>
            </a:pPr>
            <a:endParaRPr lang="en-US" sz="2000" dirty="0">
              <a:cs typeface="Calibri" panose="020F0502020204030204" pitchFamily="34" charset="0"/>
            </a:endParaRPr>
          </a:p>
        </p:txBody>
      </p:sp>
      <p:pic>
        <p:nvPicPr>
          <p:cNvPr id="2" name="Picture 2" descr="Hardcover The Brown-Driver-Briggs Hebrew and English Lexicon : Coded to Strong's Numbering System Book">
            <a:extLst>
              <a:ext uri="{FF2B5EF4-FFF2-40B4-BE49-F238E27FC236}">
                <a16:creationId xmlns:a16="http://schemas.microsoft.com/office/drawing/2014/main" id="{4889069C-AEE3-4BEA-9ED1-74751741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00300"/>
            <a:ext cx="173145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67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err="1"/>
              <a:t>Waw</a:t>
            </a:r>
            <a:r>
              <a:rPr lang="en-US" sz="2600" dirty="0"/>
              <a:t> + noun + </a:t>
            </a:r>
            <a:r>
              <a:rPr lang="en-US" sz="2600" i="1" dirty="0" err="1"/>
              <a:t>hayah</a:t>
            </a:r>
            <a:r>
              <a:rPr lang="en-US" sz="2600" dirty="0"/>
              <a:t> (</a:t>
            </a:r>
            <a:r>
              <a:rPr lang="en-US" sz="2600" dirty="0" err="1"/>
              <a:t>qal</a:t>
            </a:r>
            <a:r>
              <a:rPr lang="en-US" sz="2600" dirty="0"/>
              <a:t> perfect 3</a:t>
            </a:r>
            <a:r>
              <a:rPr lang="en-US" sz="2600" baseline="30000" dirty="0"/>
              <a:t>rd</a:t>
            </a:r>
            <a:r>
              <a:rPr lang="en-US" sz="2600" dirty="0"/>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i="1" dirty="0" err="1"/>
              <a:t>Tohu</a:t>
            </a:r>
            <a:r>
              <a:rPr lang="en-US" sz="2600" dirty="0"/>
              <a:t> and </a:t>
            </a:r>
            <a:r>
              <a:rPr lang="en-US" sz="2600" i="1" dirty="0" err="1"/>
              <a:t>bohu</a:t>
            </a:r>
            <a:r>
              <a:rPr lang="en-US" sz="2600" dirty="0"/>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b="1" u="sng" dirty="0" err="1">
                <a:solidFill>
                  <a:srgbClr val="FFFFCC"/>
                </a:solidFill>
              </a:rPr>
              <a:t>Jer</a:t>
            </a:r>
            <a:r>
              <a:rPr lang="en-US" sz="2600" b="1" u="sng" dirty="0">
                <a:solidFill>
                  <a:srgbClr val="FFFFCC"/>
                </a:solidFill>
              </a:rPr>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“replenish” (KJV)? </a:t>
            </a:r>
            <a:r>
              <a:rPr lang="en-US" sz="2600" i="1" dirty="0"/>
              <a:t>Male</a:t>
            </a:r>
            <a:r>
              <a:rPr lang="en-US" sz="2600" dirty="0"/>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dirty="0"/>
              <a:t>God created (not renovated) in the six creation days (</a:t>
            </a:r>
            <a:r>
              <a:rPr lang="en-US" sz="2600" dirty="0" err="1"/>
              <a:t>Exod</a:t>
            </a:r>
            <a:r>
              <a:rPr lang="en-US" sz="2600" dirty="0"/>
              <a:t> 20:8-11; </a:t>
            </a:r>
            <a:r>
              <a:rPr lang="en-US" sz="2600" dirty="0" err="1"/>
              <a:t>Jer</a:t>
            </a:r>
            <a:r>
              <a:rPr lang="en-US" sz="2600" dirty="0"/>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1787309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Jeremiah 4:23-25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on the earth,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the heavens, and they had no light.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on the mountains, and behold, they were quaking, And all the hills moved to and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and behold, there was no man,</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all the birds of the heavens had fled.”</a:t>
            </a:r>
          </a:p>
        </p:txBody>
      </p:sp>
    </p:spTree>
    <p:extLst>
      <p:ext uri="{BB962C8B-B14F-4D97-AF65-F5344CB8AC3E}">
        <p14:creationId xmlns:p14="http://schemas.microsoft.com/office/powerpoint/2010/main" val="18184802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600200"/>
            <a:ext cx="6248400" cy="3276600"/>
          </a:xfrm>
        </p:spPr>
        <p:txBody>
          <a:bodyPr/>
          <a:lstStyle/>
          <a:p>
            <a:pPr marL="0" indent="0" algn="just">
              <a:buNone/>
            </a:pPr>
            <a:r>
              <a:rPr lang="en-US" dirty="0">
                <a:effectLst>
                  <a:outerShdw blurRad="38100" dist="38100" dir="2700000" algn="tl">
                    <a:srgbClr val="000000">
                      <a:alpha val="43137"/>
                    </a:srgbClr>
                  </a:outerShdw>
                </a:effectLst>
              </a:rPr>
              <a:t>Jeremiah 4:23-</a:t>
            </a: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...[It] describes the condition of the earth as the result of judgment . . . which overthrew the primal order of Gen. I:I.</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2225633" y="228600"/>
            <a:ext cx="4692735" cy="103105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776 note</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108" y="1600200"/>
            <a:ext cx="2567637" cy="36576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143001"/>
            <a:ext cx="9144000" cy="3809999"/>
          </a:xfrm>
        </p:spPr>
        <p:txBody>
          <a:bodyPr/>
          <a:lstStyle/>
          <a:p>
            <a:pPr marL="0" indent="0" algn="just">
              <a:buNone/>
            </a:pPr>
            <a:r>
              <a:rPr lang="en-US" b="1" dirty="0">
                <a:solidFill>
                  <a:srgbClr val="FFFFCC"/>
                </a:solidFill>
                <a:effectLst/>
              </a:rPr>
              <a:t>“Unwarranted adoption of an expanded semantic field</a:t>
            </a:r>
            <a:r>
              <a:rPr lang="en-US" dirty="0">
                <a:effectLst/>
              </a:rPr>
              <a:t>: The fallacy in this instance lies in the supposition that the meaning of a word in a specific context is much broader than the context itself allows and may bring with it the word’s entire semantic range. This step is sometimes called </a:t>
            </a:r>
            <a:r>
              <a:rPr lang="en-US" b="1" u="sng" dirty="0">
                <a:solidFill>
                  <a:srgbClr val="FFFFCC"/>
                </a:solidFill>
                <a:effectLst/>
              </a:rPr>
              <a:t>illegitimate totality transfer</a:t>
            </a: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1222904" y="206514"/>
            <a:ext cx="6324600" cy="646331"/>
          </a:xfrm>
          <a:prstGeom prst="rect">
            <a:avLst/>
          </a:prstGeom>
          <a:noFill/>
        </p:spPr>
        <p:txBody>
          <a:bodyPr wrap="square" rtlCol="0">
            <a:spAutoFit/>
          </a:bodyPr>
          <a:lstStyle/>
          <a:p>
            <a:pPr algn="ct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Illegitimate Totality Transfer</a:t>
            </a:r>
          </a:p>
        </p:txBody>
      </p:sp>
      <p:sp>
        <p:nvSpPr>
          <p:cNvPr id="5" name="TextBox 4">
            <a:extLst>
              <a:ext uri="{FF2B5EF4-FFF2-40B4-BE49-F238E27FC236}">
                <a16:creationId xmlns:a16="http://schemas.microsoft.com/office/drawing/2014/main" id="{E21C5394-53F7-4EDC-9FFA-9EEBCFD17462}"/>
              </a:ext>
            </a:extLst>
          </p:cNvPr>
          <p:cNvSpPr txBox="1"/>
          <p:nvPr/>
        </p:nvSpPr>
        <p:spPr>
          <a:xfrm>
            <a:off x="-1" y="6412468"/>
            <a:ext cx="9144001" cy="369332"/>
          </a:xfrm>
          <a:prstGeom prst="rect">
            <a:avLst/>
          </a:prstGeom>
          <a:noFill/>
        </p:spPr>
        <p:txBody>
          <a:bodyPr wrap="square" rtlCol="0">
            <a:spAutoFit/>
          </a:bodyPr>
          <a:lstStyle/>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p:txBody>
      </p:sp>
    </p:spTree>
    <p:extLst>
      <p:ext uri="{BB962C8B-B14F-4D97-AF65-F5344CB8AC3E}">
        <p14:creationId xmlns:p14="http://schemas.microsoft.com/office/powerpoint/2010/main" val="20864948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0" y="1611154"/>
            <a:ext cx="9144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ingredients for the salad, so I decided to make a quick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down to the store. While at the store, I left the car engine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I made my purchase, thinking that I would be right out again. However, while I was in the store,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my good friend Edward who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county supervisor. This resulted in my having to endure a somewhat long-winded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down on how his campaign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Finally, fearing that my car would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gas,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great haste out to the parking lot and returned home with the car surely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only on fumes.”</a:t>
            </a:r>
          </a:p>
        </p:txBody>
      </p:sp>
      <p:sp>
        <p:nvSpPr>
          <p:cNvPr id="47107" name="TextBox 4">
            <a:extLst>
              <a:ext uri="{FF2B5EF4-FFF2-40B4-BE49-F238E27FC236}">
                <a16:creationId xmlns:a16="http://schemas.microsoft.com/office/drawing/2014/main" id="{7FD25604-B6E0-4EBA-AAED-E10342248A30}"/>
              </a:ext>
            </a:extLst>
          </p:cNvPr>
          <p:cNvSpPr txBox="1">
            <a:spLocks noChangeArrowheads="1"/>
          </p:cNvSpPr>
          <p:nvPr/>
        </p:nvSpPr>
        <p:spPr bwMode="auto">
          <a:xfrm>
            <a:off x="2552700" y="228600"/>
            <a:ext cx="4038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ts val="0"/>
              </a:spcBef>
              <a:spcAft>
                <a:spcPts val="6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George Gunn</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14:1-3 – The Father’s House: Are We There Yet?, 30. www.pre-trib.org</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nvPr>
        </p:nvGraphicFramePr>
        <p:xfrm>
          <a:off x="457200" y="121920"/>
          <a:ext cx="8229600" cy="6614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4133773365"/>
                    </a:ext>
                  </a:extLst>
                </a:gridCol>
                <a:gridCol w="4114800">
                  <a:extLst>
                    <a:ext uri="{9D8B030D-6E8A-4147-A177-3AD203B41FA5}">
                      <a16:colId xmlns:a16="http://schemas.microsoft.com/office/drawing/2014/main" val="1587703666"/>
                    </a:ext>
                  </a:extLst>
                </a:gridCol>
              </a:tblGrid>
              <a:tr h="914400">
                <a:tc gridSpan="2">
                  <a:txBody>
                    <a:bodyPr/>
                    <a:lstStyle/>
                    <a:p>
                      <a:pPr algn="ctr"/>
                      <a:r>
                        <a:rPr lang="en-US" sz="4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Tolu &amp; </a:t>
                      </a:r>
                      <a:r>
                        <a:rPr lang="en-US" sz="4000" b="0" kern="1200" noProof="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Bohu</a:t>
                      </a:r>
                      <a:endParaRPr lang="en-US" sz="40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363493036"/>
                  </a:ext>
                </a:extLst>
              </a:tr>
              <a:tr h="914400">
                <a:tc>
                  <a:txBody>
                    <a:bodyPr/>
                    <a:lstStyle/>
                    <a:p>
                      <a:pPr algn="ctr"/>
                      <a:r>
                        <a:rPr lang="en-US" sz="36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Jeremiah 4:23</a:t>
                      </a:r>
                    </a:p>
                  </a:txBody>
                  <a:tcPr anchor="ctr"/>
                </a:tc>
                <a:extLst>
                  <a:ext uri="{0D108BD9-81ED-4DB2-BD59-A6C34878D82A}">
                    <a16:rowId xmlns:a16="http://schemas.microsoft.com/office/drawing/2014/main" val="920619013"/>
                  </a:ext>
                </a:extLst>
              </a:tr>
              <a:tr h="914400">
                <a:tc>
                  <a:txBody>
                    <a:bodyPr/>
                    <a:lstStyle/>
                    <a:p>
                      <a:r>
                        <a:rPr lang="en-US" sz="3400" dirty="0">
                          <a:latin typeface="Calibri" panose="020F0502020204030204" pitchFamily="34" charset="0"/>
                          <a:cs typeface="Calibri" panose="020F0502020204030204" pitchFamily="34" charset="0"/>
                        </a:rPr>
                        <a:t>Original creation</a:t>
                      </a:r>
                    </a:p>
                  </a:txBody>
                  <a:tcPr/>
                </a:tc>
                <a:tc>
                  <a:txBody>
                    <a:bodyPr/>
                    <a:lstStyle/>
                    <a:p>
                      <a:r>
                        <a:rPr lang="en-US" sz="3400" dirty="0">
                          <a:latin typeface="Calibri" panose="020F0502020204030204" pitchFamily="34" charset="0"/>
                          <a:cs typeface="Calibri" panose="020F0502020204030204" pitchFamily="34" charset="0"/>
                        </a:rPr>
                        <a:t>Future judgment</a:t>
                      </a:r>
                    </a:p>
                  </a:txBody>
                  <a:tcPr/>
                </a:tc>
                <a:extLst>
                  <a:ext uri="{0D108BD9-81ED-4DB2-BD59-A6C34878D82A}">
                    <a16:rowId xmlns:a16="http://schemas.microsoft.com/office/drawing/2014/main" val="1434946491"/>
                  </a:ext>
                </a:extLst>
              </a:tr>
              <a:tr h="914400">
                <a:tc>
                  <a:txBody>
                    <a:bodyPr/>
                    <a:lstStyle/>
                    <a:p>
                      <a:r>
                        <a:rPr lang="en-US" sz="3400" dirty="0">
                          <a:latin typeface="Calibri" panose="020F0502020204030204" pitchFamily="34" charset="0"/>
                          <a:cs typeface="Calibri" panose="020F0502020204030204" pitchFamily="34" charset="0"/>
                        </a:rPr>
                        <a:t>Creation “very good”</a:t>
                      </a:r>
                    </a:p>
                  </a:txBody>
                  <a:tcPr/>
                </a:tc>
                <a:tc>
                  <a:txBody>
                    <a:bodyPr/>
                    <a:lstStyle/>
                    <a:p>
                      <a:r>
                        <a:rPr lang="en-US" sz="3400" dirty="0">
                          <a:latin typeface="Calibri" panose="020F0502020204030204" pitchFamily="34" charset="0"/>
                          <a:cs typeface="Calibri" panose="020F0502020204030204" pitchFamily="34" charset="0"/>
                        </a:rPr>
                        <a:t>Creation not “very good”</a:t>
                      </a:r>
                    </a:p>
                  </a:txBody>
                  <a:tcPr/>
                </a:tc>
                <a:extLst>
                  <a:ext uri="{0D108BD9-81ED-4DB2-BD59-A6C34878D82A}">
                    <a16:rowId xmlns:a16="http://schemas.microsoft.com/office/drawing/2014/main" val="676783065"/>
                  </a:ext>
                </a:extLst>
              </a:tr>
              <a:tr h="914400">
                <a:tc>
                  <a:txBody>
                    <a:bodyPr/>
                    <a:lstStyle/>
                    <a:p>
                      <a:r>
                        <a:rPr lang="en-US" sz="3400" dirty="0">
                          <a:latin typeface="Calibri" panose="020F0502020204030204" pitchFamily="34" charset="0"/>
                          <a:cs typeface="Calibri" panose="020F0502020204030204" pitchFamily="34" charset="0"/>
                        </a:rPr>
                        <a:t>Entire earth</a:t>
                      </a:r>
                    </a:p>
                  </a:txBody>
                  <a:tcPr/>
                </a:tc>
                <a:tc>
                  <a:txBody>
                    <a:bodyPr/>
                    <a:lstStyle/>
                    <a:p>
                      <a:r>
                        <a:rPr lang="en-US" sz="3400" dirty="0">
                          <a:latin typeface="Calibri" panose="020F0502020204030204" pitchFamily="34" charset="0"/>
                          <a:cs typeface="Calibri" panose="020F0502020204030204" pitchFamily="34" charset="0"/>
                        </a:rPr>
                        <a:t>The Land of Israel</a:t>
                      </a:r>
                    </a:p>
                  </a:txBody>
                  <a:tcPr/>
                </a:tc>
                <a:extLst>
                  <a:ext uri="{0D108BD9-81ED-4DB2-BD59-A6C34878D82A}">
                    <a16:rowId xmlns:a16="http://schemas.microsoft.com/office/drawing/2014/main" val="3417443409"/>
                  </a:ext>
                </a:extLst>
              </a:tr>
              <a:tr h="914400">
                <a:tc>
                  <a:txBody>
                    <a:bodyPr/>
                    <a:lstStyle/>
                    <a:p>
                      <a:r>
                        <a:rPr lang="en-US" sz="3400" dirty="0">
                          <a:latin typeface="Calibri" panose="020F0502020204030204" pitchFamily="34" charset="0"/>
                          <a:cs typeface="Calibri" panose="020F0502020204030204" pitchFamily="34" charset="0"/>
                        </a:rPr>
                        <a:t>Looking backward</a:t>
                      </a:r>
                    </a:p>
                  </a:txBody>
                  <a:tcPr/>
                </a:tc>
                <a:tc>
                  <a:txBody>
                    <a:bodyPr/>
                    <a:lstStyle/>
                    <a:p>
                      <a:r>
                        <a:rPr lang="en-US" sz="3400" dirty="0">
                          <a:latin typeface="Calibri" panose="020F0502020204030204" pitchFamily="34" charset="0"/>
                          <a:cs typeface="Calibri" panose="020F0502020204030204" pitchFamily="34" charset="0"/>
                        </a:rPr>
                        <a:t>Looking forward</a:t>
                      </a:r>
                    </a:p>
                  </a:txBody>
                  <a:tcPr/>
                </a:tc>
                <a:extLst>
                  <a:ext uri="{0D108BD9-81ED-4DB2-BD59-A6C34878D82A}">
                    <a16:rowId xmlns:a16="http://schemas.microsoft.com/office/drawing/2014/main" val="785581226"/>
                  </a:ext>
                </a:extLst>
              </a:tr>
              <a:tr h="914400">
                <a:tc>
                  <a:txBody>
                    <a:bodyPr/>
                    <a:lstStyle/>
                    <a:p>
                      <a:r>
                        <a:rPr lang="en-US" sz="3400" dirty="0">
                          <a:latin typeface="Calibri" panose="020F0502020204030204" pitchFamily="34" charset="0"/>
                          <a:cs typeface="Calibri" panose="020F0502020204030204" pitchFamily="34" charset="0"/>
                        </a:rPr>
                        <a:t>No humans</a:t>
                      </a:r>
                    </a:p>
                  </a:txBody>
                  <a:tcPr/>
                </a:tc>
                <a:tc>
                  <a:txBody>
                    <a:bodyPr/>
                    <a:lstStyle/>
                    <a:p>
                      <a:r>
                        <a:rPr lang="en-US" sz="3400" dirty="0">
                          <a:latin typeface="Calibri" panose="020F0502020204030204" pitchFamily="34" charset="0"/>
                          <a:cs typeface="Calibri" panose="020F0502020204030204" pitchFamily="34" charset="0"/>
                        </a:rPr>
                        <a:t>Surviving humans</a:t>
                      </a:r>
                    </a:p>
                  </a:txBody>
                  <a:tcPr/>
                </a:tc>
                <a:extLst>
                  <a:ext uri="{0D108BD9-81ED-4DB2-BD59-A6C34878D82A}">
                    <a16:rowId xmlns:a16="http://schemas.microsoft.com/office/drawing/2014/main" val="2819195413"/>
                  </a:ext>
                </a:extLst>
              </a:tr>
            </a:tbl>
          </a:graphicData>
        </a:graphic>
      </p:graphicFrame>
    </p:spTree>
    <p:extLst>
      <p:ext uri="{BB962C8B-B14F-4D97-AF65-F5344CB8AC3E}">
        <p14:creationId xmlns:p14="http://schemas.microsoft.com/office/powerpoint/2010/main" val="337121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err="1"/>
              <a:t>Waw</a:t>
            </a:r>
            <a:r>
              <a:rPr lang="en-US" sz="2600" dirty="0"/>
              <a:t> + noun + </a:t>
            </a:r>
            <a:r>
              <a:rPr lang="en-US" sz="2600" i="1" dirty="0" err="1"/>
              <a:t>hayah</a:t>
            </a:r>
            <a:r>
              <a:rPr lang="en-US" sz="2600" dirty="0"/>
              <a:t> (</a:t>
            </a:r>
            <a:r>
              <a:rPr lang="en-US" sz="2600" dirty="0" err="1"/>
              <a:t>qal</a:t>
            </a:r>
            <a:r>
              <a:rPr lang="en-US" sz="2600" dirty="0"/>
              <a:t> perfect 3</a:t>
            </a:r>
            <a:r>
              <a:rPr lang="en-US" sz="2600" baseline="30000" dirty="0"/>
              <a:t>rd</a:t>
            </a:r>
            <a:r>
              <a:rPr lang="en-US" sz="2600" dirty="0"/>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i="1" dirty="0" err="1"/>
              <a:t>Tohu</a:t>
            </a:r>
            <a:r>
              <a:rPr lang="en-US" sz="2600" dirty="0"/>
              <a:t> and </a:t>
            </a:r>
            <a:r>
              <a:rPr lang="en-US" sz="2600" i="1" dirty="0" err="1"/>
              <a:t>bohu</a:t>
            </a:r>
            <a:r>
              <a:rPr lang="en-US" sz="2600" dirty="0"/>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dirty="0" err="1"/>
              <a:t>Jer</a:t>
            </a:r>
            <a:r>
              <a:rPr lang="en-US" sz="2600" dirty="0"/>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b="1" u="sng" dirty="0">
                <a:solidFill>
                  <a:srgbClr val="FFFFCC"/>
                </a:solidFill>
              </a:rPr>
              <a:t>Gen 1:28 “replenish” (KJV)? </a:t>
            </a:r>
            <a:r>
              <a:rPr lang="en-US" sz="2600" b="1" i="1" u="sng" dirty="0">
                <a:solidFill>
                  <a:srgbClr val="FFFFCC"/>
                </a:solidFill>
              </a:rPr>
              <a:t>Male</a:t>
            </a:r>
            <a:r>
              <a:rPr lang="en-US" sz="2600" b="1" u="sng" dirty="0">
                <a:solidFill>
                  <a:srgbClr val="FFFFCC"/>
                </a:solidFill>
              </a:rPr>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dirty="0"/>
              <a:t>God created (not renovated) in the six creation days (</a:t>
            </a:r>
            <a:r>
              <a:rPr lang="en-US" sz="2600" dirty="0" err="1"/>
              <a:t>Exod</a:t>
            </a:r>
            <a:r>
              <a:rPr lang="en-US" sz="2600" dirty="0"/>
              <a:t> 20:8-11; </a:t>
            </a:r>
            <a:r>
              <a:rPr lang="en-US" sz="2600" dirty="0" err="1"/>
              <a:t>Jer</a:t>
            </a:r>
            <a:r>
              <a:rPr lang="en-US" sz="2600" dirty="0"/>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1798099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Contradictory Account of Creation?</a:t>
            </a:r>
          </a:p>
        </p:txBody>
      </p:sp>
      <p:sp>
        <p:nvSpPr>
          <p:cNvPr id="21507" name="Rectangle 3"/>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Genesis 1 – Overview of the whole creation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Genesis 2 – Details surrounding the creation of the garden, the first man, and his activities on day 6. </a:t>
            </a:r>
          </a:p>
        </p:txBody>
      </p:sp>
      <p:pic>
        <p:nvPicPr>
          <p:cNvPr id="2" name="Picture 1">
            <a:extLst>
              <a:ext uri="{FF2B5EF4-FFF2-40B4-BE49-F238E27FC236}">
                <a16:creationId xmlns:a16="http://schemas.microsoft.com/office/drawing/2014/main" id="{30BF6CE2-BB69-45FE-BA73-357684B952D3}"/>
              </a:ext>
            </a:extLst>
          </p:cNvPr>
          <p:cNvPicPr>
            <a:picLocks noChangeAspect="1"/>
          </p:cNvPicPr>
          <p:nvPr/>
        </p:nvPicPr>
        <p:blipFill>
          <a:blip r:embed="rId2"/>
          <a:stretch>
            <a:fillRect/>
          </a:stretch>
        </p:blipFill>
        <p:spPr>
          <a:xfrm>
            <a:off x="2958353" y="3962400"/>
            <a:ext cx="3227294" cy="27432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1:28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God blessed them, and God said unto them, Be fruitful, and multiply,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replenish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and subdue it: and have dominion over the fish of the sea, and over the fowl of the air, and over every living thing that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moveth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a:t>
            </a:r>
          </a:p>
        </p:txBody>
      </p:sp>
    </p:spTree>
    <p:extLst>
      <p:ext uri="{BB962C8B-B14F-4D97-AF65-F5344CB8AC3E}">
        <p14:creationId xmlns:p14="http://schemas.microsoft.com/office/powerpoint/2010/main" val="3215251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5FBDE-1796-416D-B904-80CA104DA3B8}"/>
              </a:ext>
            </a:extLst>
          </p:cNvPr>
          <p:cNvSpPr>
            <a:spLocks noGrp="1"/>
          </p:cNvSpPr>
          <p:nvPr>
            <p:ph type="title"/>
          </p:nvPr>
        </p:nvSpPr>
        <p:spPr>
          <a:xfrm>
            <a:off x="685800" y="228600"/>
            <a:ext cx="7772400" cy="914400"/>
          </a:xfrm>
        </p:spPr>
        <p:txBody>
          <a:bodyPr/>
          <a:lstStyle/>
          <a:p>
            <a:pPr algn="ctr"/>
            <a:r>
              <a:rPr lang="en-US" sz="4000" dirty="0">
                <a:effectLst>
                  <a:outerShdw blurRad="38100" dist="38100" dir="2700000" algn="tl">
                    <a:srgbClr val="000000">
                      <a:alpha val="43137"/>
                    </a:srgbClr>
                  </a:outerShdw>
                </a:effectLst>
              </a:rPr>
              <a:t>Replenish?</a:t>
            </a:r>
          </a:p>
        </p:txBody>
      </p:sp>
      <p:sp>
        <p:nvSpPr>
          <p:cNvPr id="3" name="Content Placeholder 2">
            <a:extLst>
              <a:ext uri="{FF2B5EF4-FFF2-40B4-BE49-F238E27FC236}">
                <a16:creationId xmlns:a16="http://schemas.microsoft.com/office/drawing/2014/main" id="{A5DA9748-C6D8-4016-9BDD-4277E1EF814E}"/>
              </a:ext>
            </a:extLst>
          </p:cNvPr>
          <p:cNvSpPr>
            <a:spLocks noGrp="1"/>
          </p:cNvSpPr>
          <p:nvPr>
            <p:ph idx="1"/>
          </p:nvPr>
        </p:nvSpPr>
        <p:spPr>
          <a:xfrm>
            <a:off x="253206" y="1371600"/>
            <a:ext cx="8637588" cy="4114800"/>
          </a:xfrm>
        </p:spPr>
        <p:txBody>
          <a:bodyPr/>
          <a:lstStyle/>
          <a:p>
            <a:pPr marL="457200" indent="-457200">
              <a:spcBef>
                <a:spcPts val="0"/>
              </a:spcBef>
              <a:spcAft>
                <a:spcPts val="3600"/>
              </a:spcAft>
            </a:pPr>
            <a:r>
              <a:rPr lang="en-US" dirty="0">
                <a:effectLst>
                  <a:outerShdw blurRad="38100" dist="38100" dir="2700000" algn="tl">
                    <a:srgbClr val="000000">
                      <a:alpha val="43137"/>
                    </a:srgbClr>
                  </a:outerShdw>
                </a:effectLst>
              </a:rPr>
              <a:t>Gen 1:28 “replenish” (KJV)? </a:t>
            </a:r>
          </a:p>
          <a:p>
            <a:pPr marL="457200" indent="-457200">
              <a:spcBef>
                <a:spcPts val="0"/>
              </a:spcBef>
              <a:spcAft>
                <a:spcPts val="3600"/>
              </a:spcAft>
            </a:pPr>
            <a:r>
              <a:rPr lang="en-US" i="1" dirty="0">
                <a:effectLst>
                  <a:outerShdw blurRad="38100" dist="38100" dir="2700000" algn="tl">
                    <a:srgbClr val="000000">
                      <a:alpha val="43137"/>
                    </a:srgbClr>
                  </a:outerShdw>
                </a:effectLst>
              </a:rPr>
              <a:t>Male’</a:t>
            </a:r>
            <a:r>
              <a:rPr lang="en-US" dirty="0">
                <a:effectLst>
                  <a:outerShdw blurRad="38100" dist="38100" dir="2700000" algn="tl">
                    <a:srgbClr val="000000">
                      <a:alpha val="43137"/>
                    </a:srgbClr>
                  </a:outerShdw>
                </a:effectLst>
              </a:rPr>
              <a:t> = “be full” or “fill” (BDB pp.569-71) and not “refill.” </a:t>
            </a:r>
          </a:p>
          <a:p>
            <a:pPr marL="457200" indent="-457200">
              <a:spcBef>
                <a:spcPts val="0"/>
              </a:spcBef>
              <a:spcAft>
                <a:spcPts val="3600"/>
              </a:spcAft>
            </a:pPr>
            <a:r>
              <a:rPr lang="en-US" dirty="0">
                <a:effectLst>
                  <a:outerShdw blurRad="38100" dist="38100" dir="2700000" algn="tl">
                    <a:srgbClr val="000000">
                      <a:alpha val="43137"/>
                    </a:srgbClr>
                  </a:outerShdw>
                </a:effectLst>
              </a:rPr>
              <a:t>“Re” prefix did not always signify “again” but intensification as in “research.”</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3884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1:22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God blessed them, saying, Be fruitful, and multiply,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fill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waters in the seas, and let fowl multiply in the earth.”</a:t>
            </a:r>
          </a:p>
        </p:txBody>
      </p:sp>
      <p:pic>
        <p:nvPicPr>
          <p:cNvPr id="2" name="Picture 1">
            <a:extLst>
              <a:ext uri="{FF2B5EF4-FFF2-40B4-BE49-F238E27FC236}">
                <a16:creationId xmlns:a16="http://schemas.microsoft.com/office/drawing/2014/main" id="{4E958953-CFA6-4678-AD69-FB65426391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514600"/>
            <a:ext cx="3048000" cy="2286000"/>
          </a:xfrm>
          <a:prstGeom prst="rect">
            <a:avLst/>
          </a:prstGeom>
        </p:spPr>
      </p:pic>
    </p:spTree>
    <p:extLst>
      <p:ext uri="{BB962C8B-B14F-4D97-AF65-F5344CB8AC3E}">
        <p14:creationId xmlns:p14="http://schemas.microsoft.com/office/powerpoint/2010/main" val="376705123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sp>
        <p:nvSpPr>
          <p:cNvPr id="28675" name="Rectangle 3"/>
          <p:cNvSpPr>
            <a:spLocks noGrp="1" noChangeArrowheads="1"/>
          </p:cNvSpPr>
          <p:nvPr>
            <p:ph idx="1"/>
          </p:nvPr>
        </p:nvSpPr>
        <p:spPr>
          <a:xfrm>
            <a:off x="0" y="1143000"/>
            <a:ext cx="9144000" cy="4876800"/>
          </a:xfrm>
        </p:spPr>
        <p:txBody>
          <a:bodyPr/>
          <a:lstStyle/>
          <a:p>
            <a:pPr marL="461963" lvl="1" indent="-460375" eaLnBrk="1" hangingPunct="1">
              <a:spcBef>
                <a:spcPts val="0"/>
              </a:spcBef>
              <a:spcAft>
                <a:spcPts val="2400"/>
              </a:spcAft>
              <a:buClr>
                <a:schemeClr val="tx2"/>
              </a:buClr>
              <a:buSzPct val="100000"/>
              <a:buFont typeface="+mj-lt"/>
              <a:buAutoNum type="arabicPeriod"/>
              <a:defRPr/>
            </a:pPr>
            <a:r>
              <a:rPr lang="en-US" sz="2600" dirty="0" err="1"/>
              <a:t>Waw</a:t>
            </a:r>
            <a:r>
              <a:rPr lang="en-US" sz="2600" dirty="0"/>
              <a:t> + noun + </a:t>
            </a:r>
            <a:r>
              <a:rPr lang="en-US" sz="2600" i="1" dirty="0" err="1"/>
              <a:t>hayah</a:t>
            </a:r>
            <a:r>
              <a:rPr lang="en-US" sz="2600" dirty="0"/>
              <a:t> (</a:t>
            </a:r>
            <a:r>
              <a:rPr lang="en-US" sz="2600" dirty="0" err="1"/>
              <a:t>qal</a:t>
            </a:r>
            <a:r>
              <a:rPr lang="en-US" sz="2600" dirty="0"/>
              <a:t> perfect 3</a:t>
            </a:r>
            <a:r>
              <a:rPr lang="en-US" sz="2600" baseline="30000" dirty="0"/>
              <a:t>rd</a:t>
            </a:r>
            <a:r>
              <a:rPr lang="en-US" sz="2600" dirty="0"/>
              <a:t> person) = “was” and not “became” in rest of OT (Judges 8:11; Jonah 3:3)</a:t>
            </a:r>
          </a:p>
          <a:p>
            <a:pPr marL="461963" lvl="1" indent="-460375" eaLnBrk="1" hangingPunct="1">
              <a:spcBef>
                <a:spcPts val="0"/>
              </a:spcBef>
              <a:spcAft>
                <a:spcPts val="2400"/>
              </a:spcAft>
              <a:buClr>
                <a:schemeClr val="tx2"/>
              </a:buClr>
              <a:buSzPct val="100000"/>
              <a:buFont typeface="+mj-lt"/>
              <a:buAutoNum type="arabicPeriod"/>
              <a:defRPr/>
            </a:pPr>
            <a:r>
              <a:rPr lang="en-US" sz="2600" i="1" dirty="0" err="1"/>
              <a:t>Tohu</a:t>
            </a:r>
            <a:r>
              <a:rPr lang="en-US" sz="2600" dirty="0"/>
              <a:t> and </a:t>
            </a:r>
            <a:r>
              <a:rPr lang="en-US" sz="2600" i="1" dirty="0" err="1"/>
              <a:t>bohu</a:t>
            </a:r>
            <a:r>
              <a:rPr lang="en-US" sz="2600" dirty="0"/>
              <a:t> only means “unfilled” and “unformed” and not chaotic conditions  </a:t>
            </a:r>
          </a:p>
          <a:p>
            <a:pPr marL="461963" lvl="1" indent="-460375" eaLnBrk="1" hangingPunct="1">
              <a:spcBef>
                <a:spcPts val="0"/>
              </a:spcBef>
              <a:spcAft>
                <a:spcPts val="2400"/>
              </a:spcAft>
              <a:buClr>
                <a:schemeClr val="tx2"/>
              </a:buClr>
              <a:buSzPct val="100000"/>
              <a:buFont typeface="+mj-lt"/>
              <a:buAutoNum type="arabicPeriod"/>
              <a:defRPr/>
            </a:pPr>
            <a:r>
              <a:rPr lang="en-US" sz="2600" dirty="0" err="1"/>
              <a:t>Jer</a:t>
            </a:r>
            <a:r>
              <a:rPr lang="en-US" sz="2600" dirty="0"/>
              <a:t> 4:23 and “Illegitimate Totality Transfer”</a:t>
            </a:r>
          </a:p>
          <a:p>
            <a:pPr marL="461963" lvl="1" indent="-460375" eaLnBrk="1" hangingPunct="1">
              <a:spcBef>
                <a:spcPts val="0"/>
              </a:spcBef>
              <a:spcAft>
                <a:spcPts val="2400"/>
              </a:spcAft>
              <a:buClr>
                <a:schemeClr val="tx2"/>
              </a:buClr>
              <a:buSzPct val="100000"/>
              <a:buFont typeface="+mj-lt"/>
              <a:buAutoNum type="arabicPeriod"/>
              <a:defRPr/>
            </a:pPr>
            <a:r>
              <a:rPr lang="en-US" sz="2600" dirty="0"/>
              <a:t>Gen 1:28 “replenish” (KJV)? </a:t>
            </a:r>
            <a:r>
              <a:rPr lang="en-US" sz="2600" i="1" dirty="0"/>
              <a:t>Male</a:t>
            </a:r>
            <a:r>
              <a:rPr lang="en-US" sz="2600" dirty="0"/>
              <a:t> = “be full” or “fill” (BDB pp.569-71) and not “refill.” “Re” prefix did not always signify “again” but intensification as in “research.”</a:t>
            </a:r>
          </a:p>
          <a:p>
            <a:pPr marL="461963" lvl="1" indent="-460375" eaLnBrk="1" hangingPunct="1">
              <a:spcBef>
                <a:spcPts val="0"/>
              </a:spcBef>
              <a:spcAft>
                <a:spcPts val="2400"/>
              </a:spcAft>
              <a:buClr>
                <a:schemeClr val="tx2"/>
              </a:buClr>
              <a:buSzPct val="100000"/>
              <a:buFont typeface="+mj-lt"/>
              <a:buAutoNum type="arabicPeriod"/>
              <a:defRPr/>
            </a:pPr>
            <a:r>
              <a:rPr lang="en-US" sz="2600" b="1" u="sng" dirty="0">
                <a:solidFill>
                  <a:srgbClr val="FFFFCC"/>
                </a:solidFill>
              </a:rPr>
              <a:t>God created (not renovated) in the six creation days (</a:t>
            </a:r>
            <a:r>
              <a:rPr lang="en-US" sz="2600" b="1" u="sng" dirty="0" err="1">
                <a:solidFill>
                  <a:srgbClr val="FFFFCC"/>
                </a:solidFill>
              </a:rPr>
              <a:t>Exod</a:t>
            </a:r>
            <a:r>
              <a:rPr lang="en-US" sz="2600" b="1" u="sng" dirty="0">
                <a:solidFill>
                  <a:srgbClr val="FFFFCC"/>
                </a:solidFill>
              </a:rPr>
              <a:t> 20:8-11; </a:t>
            </a:r>
            <a:r>
              <a:rPr lang="en-US" sz="2600" b="1" u="sng" dirty="0" err="1">
                <a:solidFill>
                  <a:srgbClr val="FFFFCC"/>
                </a:solidFill>
              </a:rPr>
              <a:t>Jer</a:t>
            </a:r>
            <a:r>
              <a:rPr lang="en-US" sz="2600" b="1" u="sng" dirty="0">
                <a:solidFill>
                  <a:srgbClr val="FFFFCC"/>
                </a:solidFill>
              </a:rPr>
              <a:t> 23:24)</a:t>
            </a:r>
          </a:p>
          <a:p>
            <a:pPr marL="461963" lvl="1" indent="-460375" eaLnBrk="1" hangingPunct="1">
              <a:spcBef>
                <a:spcPts val="0"/>
              </a:spcBef>
              <a:spcAft>
                <a:spcPts val="2400"/>
              </a:spcAft>
              <a:buClr>
                <a:schemeClr val="tx2"/>
              </a:buClr>
              <a:buSzPct val="100000"/>
              <a:buFont typeface="+mj-lt"/>
              <a:buAutoNum type="arabicPeriod"/>
              <a:defRPr/>
            </a:pPr>
            <a:endParaRPr lang="en-US" sz="2600" dirty="0"/>
          </a:p>
        </p:txBody>
      </p:sp>
      <p:pic>
        <p:nvPicPr>
          <p:cNvPr id="2" name="Picture 1">
            <a:extLst>
              <a:ext uri="{FF2B5EF4-FFF2-40B4-BE49-F238E27FC236}">
                <a16:creationId xmlns:a16="http://schemas.microsoft.com/office/drawing/2014/main" id="{3736CB7F-05C2-420E-8CAF-4F893DE62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130563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blessed the seventh day and sanctified it, because in it He rested from all His work which God had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 and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the account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heavens and the 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that the Lord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 and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2564897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Exodus 20:11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in six days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heavens and the 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sea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is in them, and rested on the seventh day; therefore the Lord blessed the sabbath day and made it holy.”</a:t>
            </a:r>
          </a:p>
        </p:txBody>
      </p:sp>
      <p:pic>
        <p:nvPicPr>
          <p:cNvPr id="2" name="Picture 1">
            <a:extLst>
              <a:ext uri="{FF2B5EF4-FFF2-40B4-BE49-F238E27FC236}">
                <a16:creationId xmlns:a16="http://schemas.microsoft.com/office/drawing/2014/main" id="{155BE22A-6ADE-4B99-9B75-BFB2D5FEF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4804" y="3048000"/>
            <a:ext cx="1414392" cy="1828800"/>
          </a:xfrm>
          <a:prstGeom prst="rect">
            <a:avLst/>
          </a:prstGeom>
          <a:ln>
            <a:solidFill>
              <a:schemeClr val="tx1"/>
            </a:solidFill>
          </a:ln>
        </p:spPr>
      </p:pic>
    </p:spTree>
    <p:extLst>
      <p:ext uri="{BB962C8B-B14F-4D97-AF65-F5344CB8AC3E}">
        <p14:creationId xmlns:p14="http://schemas.microsoft.com/office/powerpoint/2010/main" val="35678806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324107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that He had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good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there was evening and there was morning, the sixth day.”</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94613399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57F0C-C0CD-4C9A-87C1-AD0536540C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 y="200025"/>
            <a:ext cx="8610600" cy="645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98041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217160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dirty="0"/>
              <a:t>Creation week (Gen 1:3</a:t>
            </a:r>
            <a:r>
              <a:rPr lang="en-US" sz="2600" dirty="0">
                <a:cs typeface="Calibri" panose="020F0502020204030204" pitchFamily="34" charset="0"/>
                <a:sym typeface="Symbol" pitchFamily="18" charset="2"/>
              </a:rPr>
              <a:t>–</a:t>
            </a:r>
            <a:r>
              <a:rPr lang="en-US" sz="2600" dirty="0"/>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8520" y="3200400"/>
            <a:ext cx="2346961" cy="164592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1D2EE49E-C0CA-4832-AD62-06FA594A9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8520" y="3200400"/>
            <a:ext cx="2346961" cy="1645920"/>
          </a:xfrm>
          <a:prstGeom prst="rect">
            <a:avLst/>
          </a:prstGeom>
        </p:spPr>
      </p:pic>
    </p:spTree>
    <p:extLst>
      <p:ext uri="{BB962C8B-B14F-4D97-AF65-F5344CB8AC3E}">
        <p14:creationId xmlns:p14="http://schemas.microsoft.com/office/powerpoint/2010/main" val="7198470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3048000"/>
            <a:ext cx="2438400" cy="1828800"/>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134" y="3048000"/>
            <a:ext cx="2607733" cy="182880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CAAE4-E3D0-44CC-A2A3-BEB7A5ECB3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4678204"/>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anxious longing of the creation</a:t>
            </a:r>
            <a:r>
              <a:rPr lang="en-US" sz="31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100" dirty="0">
                <a:effectLst>
                  <a:outerShdw blurRad="38100" dist="38100" dir="2700000" algn="tl">
                    <a:srgbClr val="000000">
                      <a:alpha val="43137"/>
                    </a:srgbClr>
                  </a:outerShdw>
                </a:effectLst>
                <a:latin typeface="Calibri" panose="020F0502020204030204" pitchFamily="34" charset="0"/>
              </a:rPr>
              <a:t>, but because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100" dirty="0">
                <a:effectLst>
                  <a:outerShdw blurRad="38100" dist="38100" dir="2700000" algn="tl">
                    <a:srgbClr val="000000">
                      <a:alpha val="43137"/>
                    </a:srgbClr>
                  </a:outerShdw>
                </a:effectLst>
                <a:latin typeface="Calibri" panose="020F0502020204030204" pitchFamily="34" charset="0"/>
              </a:rPr>
              <a: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slavery to corruption</a:t>
            </a:r>
            <a:r>
              <a:rPr lang="en-US" sz="3100" dirty="0">
                <a:effectLst>
                  <a:outerShdw blurRad="38100" dist="38100" dir="2700000" algn="tl">
                    <a:srgbClr val="000000">
                      <a:alpha val="43137"/>
                    </a:srgbClr>
                  </a:outerShdw>
                </a:effectLst>
                <a:latin typeface="Calibri" panose="020F0502020204030204" pitchFamily="34" charset="0"/>
              </a:rPr>
              <a:t>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 whole creation groans and suffers</a:t>
            </a:r>
            <a:r>
              <a:rPr lang="en-US" sz="3100" dirty="0">
                <a:effectLst>
                  <a:outerShdw blurRad="38100" dist="38100" dir="2700000" algn="tl">
                    <a:srgbClr val="000000">
                      <a:alpha val="43137"/>
                    </a:srgbClr>
                  </a:outerShdw>
                </a:effectLst>
                <a:latin typeface="Calibri" panose="020F0502020204030204" pitchFamily="34" charset="0"/>
              </a:rPr>
              <a:t> the pains of childbirth together until now.</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dl0.creation.com/articles/p095/c09537/9537-eden-bones.jpg"/>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1622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1835103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Mathew 24:38-39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eating and drinking, marrying and giving in marriage, until the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 entered the ark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and took them all away; so will the coming of the Son of Man be.”</a:t>
            </a:r>
          </a:p>
        </p:txBody>
      </p:sp>
    </p:spTree>
    <p:extLst>
      <p:ext uri="{BB962C8B-B14F-4D97-AF65-F5344CB8AC3E}">
        <p14:creationId xmlns:p14="http://schemas.microsoft.com/office/powerpoint/2010/main" val="3148738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8BB06-27C1-41B9-B1D9-7CF1447CA5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3:18-21</a:t>
            </a:r>
          </a:p>
          <a:p>
            <a:pPr algn="just">
              <a:spcAft>
                <a:spcPts val="100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Christ also died for sins once for all, the just for the unjust, so that He might bring us to God, having been put to death in the flesh, but made alive in the spirit;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which also He went and made proclamation to the spirits now in prison,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once were disobedient, when the patience of God kept waiting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days of Noah, during the</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construction</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ark, in which a few, that is </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24625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8BB06-27C1-41B9-B1D9-7CF1447CA5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3:18-21</a:t>
            </a:r>
          </a:p>
          <a:p>
            <a:pPr algn="just">
              <a:spcAft>
                <a:spcPts val="0"/>
              </a:spcAft>
            </a:pP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...eight persons, were brought safely through the water</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Corresponding to that, baptism now saves you</a:t>
            </a:r>
            <a:r>
              <a:rPr lang="en-US" sz="33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the removal of dirt from the flesh, but an appeal to God for a good conscience—through the resurrection of Jesus Christ.”</a:t>
            </a:r>
          </a:p>
          <a:p>
            <a:pPr algn="just">
              <a:spcAft>
                <a:spcPts val="1000"/>
              </a:spcAft>
            </a:pP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55BDB5-C4F6-4278-9EF2-5CC2F2F1F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0991" y="3505200"/>
            <a:ext cx="2442019" cy="1371600"/>
          </a:xfrm>
          <a:prstGeom prst="rect">
            <a:avLst/>
          </a:prstGeom>
          <a:ln>
            <a:solidFill>
              <a:schemeClr val="tx1"/>
            </a:solidFill>
          </a:ln>
        </p:spPr>
      </p:pic>
    </p:spTree>
    <p:extLst>
      <p:ext uri="{BB962C8B-B14F-4D97-AF65-F5344CB8AC3E}">
        <p14:creationId xmlns:p14="http://schemas.microsoft.com/office/powerpoint/2010/main" val="21217601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457200" y="914400"/>
            <a:ext cx="50292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901D83-C21F-4863-8C0A-83AD9469E4CF}"/>
              </a:ext>
            </a:extLst>
          </p:cNvPr>
          <p:cNvPicPr>
            <a:picLocks noChangeAspect="1"/>
          </p:cNvPicPr>
          <p:nvPr/>
        </p:nvPicPr>
        <p:blipFill>
          <a:blip r:embed="rId3"/>
          <a:stretch>
            <a:fillRect/>
          </a:stretch>
        </p:blipFill>
        <p:spPr>
          <a:xfrm>
            <a:off x="5562600" y="2057400"/>
            <a:ext cx="3227294" cy="2743200"/>
          </a:xfrm>
          <a:prstGeom prst="rect">
            <a:avLst/>
          </a:prstGeom>
        </p:spPr>
      </p:pic>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2:5</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did not spare the ancient world, but preserved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preacher of righteousness, with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 others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He brought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flood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world of the ungodly.”</a:t>
            </a:r>
          </a:p>
        </p:txBody>
      </p:sp>
      <p:pic>
        <p:nvPicPr>
          <p:cNvPr id="2" name="Picture 1">
            <a:extLst>
              <a:ext uri="{FF2B5EF4-FFF2-40B4-BE49-F238E27FC236}">
                <a16:creationId xmlns:a16="http://schemas.microsoft.com/office/drawing/2014/main" id="{0E17EDC7-2BDF-4A87-AF87-6C3C177F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2936" y="2819400"/>
            <a:ext cx="5678128" cy="2011680"/>
          </a:xfrm>
          <a:prstGeom prst="rect">
            <a:avLst/>
          </a:prstGeom>
          <a:ln>
            <a:solidFill>
              <a:schemeClr val="tx1"/>
            </a:solidFill>
          </a:ln>
        </p:spPr>
      </p:pic>
    </p:spTree>
    <p:extLst>
      <p:ext uri="{BB962C8B-B14F-4D97-AF65-F5344CB8AC3E}">
        <p14:creationId xmlns:p14="http://schemas.microsoft.com/office/powerpoint/2010/main" val="27643190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3:5-7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when they maintain this, it escapes their notice that by the word of God the heavens existed long ago and the earth was formed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which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world at that time was destroyed, being flooded with water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by His word the present heavens and earth are being reserved for fire, kept for the day of judgment and destruction of ungodly men.”</a:t>
            </a:r>
          </a:p>
        </p:txBody>
      </p:sp>
    </p:spTree>
    <p:extLst>
      <p:ext uri="{BB962C8B-B14F-4D97-AF65-F5344CB8AC3E}">
        <p14:creationId xmlns:p14="http://schemas.microsoft.com/office/powerpoint/2010/main" val="97902522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3653964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BD4030A-166B-4FF2-9FBD-0A9698604BAC}"/>
              </a:ext>
            </a:extLst>
          </p:cNvPr>
          <p:cNvSpPr>
            <a:spLocks noGrp="1" noChangeArrowheads="1"/>
          </p:cNvSpPr>
          <p:nvPr>
            <p:ph type="title"/>
          </p:nvPr>
        </p:nvSpPr>
        <p:spPr>
          <a:xfrm>
            <a:off x="1485900" y="228600"/>
            <a:ext cx="6172200" cy="1143000"/>
          </a:xfrm>
        </p:spPr>
        <p:txBody>
          <a:bodyPr/>
          <a:lstStyle/>
          <a:p>
            <a:pPr algn="ctr" eaLnBrk="1" hangingPunct="1"/>
            <a:r>
              <a:rPr lang="en-US" altLang="en-US" sz="3600" dirty="0">
                <a:effectLst>
                  <a:outerShdw blurRad="38100" dist="38100" dir="2700000" algn="tl">
                    <a:srgbClr val="000000">
                      <a:alpha val="43137"/>
                    </a:srgbClr>
                  </a:outerShdw>
                </a:effectLst>
              </a:rPr>
              <a:t>Two Views on Harmonization of Early Genesis with “Science”</a:t>
            </a:r>
          </a:p>
        </p:txBody>
      </p:sp>
      <p:sp>
        <p:nvSpPr>
          <p:cNvPr id="28675" name="Rectangle 3">
            <a:extLst>
              <a:ext uri="{FF2B5EF4-FFF2-40B4-BE49-F238E27FC236}">
                <a16:creationId xmlns:a16="http://schemas.microsoft.com/office/drawing/2014/main" id="{68CF832B-D5C9-4BE0-83A9-45BB7F01203E}"/>
              </a:ext>
            </a:extLst>
          </p:cNvPr>
          <p:cNvSpPr>
            <a:spLocks noGrp="1" noChangeArrowheads="1"/>
          </p:cNvSpPr>
          <p:nvPr>
            <p:ph idx="1"/>
          </p:nvPr>
        </p:nvSpPr>
        <p:spPr>
          <a:xfrm>
            <a:off x="228600" y="1600200"/>
            <a:ext cx="8610600" cy="4648200"/>
          </a:xfrm>
        </p:spPr>
        <p:txBody>
          <a:bodyPr/>
          <a:lstStyle/>
          <a:p>
            <a:pPr marL="514350" lvl="1" indent="-514350" eaLnBrk="1" hangingPunct="1">
              <a:spcBef>
                <a:spcPts val="0"/>
              </a:spcBef>
              <a:spcAft>
                <a:spcPts val="1800"/>
              </a:spcAft>
              <a:buSzPct val="100000"/>
              <a:buAutoNum type="arabicPeriod"/>
              <a:defRPr/>
            </a:pPr>
            <a:r>
              <a:rPr lang="en-US" sz="2800" dirty="0"/>
              <a:t>Accommodation Model</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Definition</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W.H. Green (1892)</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Old strategy</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Backward Christian soldier</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Not exegesis but eisegesis</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Moving target (Job 38:4-7; Heb. 11:3; 1 Tim. 6:20)</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Chalmers, Scofield, Chafer, Larkin, </a:t>
            </a:r>
            <a:r>
              <a:rPr lang="en-US" sz="2800" kern="1200" dirty="0" err="1">
                <a:effectLst>
                  <a:outerShdw blurRad="38100" dist="38100" dir="2700000" algn="tl">
                    <a:srgbClr val="000000">
                      <a:alpha val="43137"/>
                    </a:srgbClr>
                  </a:outerShdw>
                </a:effectLst>
                <a:ea typeface="+mn-ea"/>
                <a:cs typeface="Calibri" panose="020F0502020204030204" pitchFamily="34" charset="0"/>
              </a:rPr>
              <a:t>etc</a:t>
            </a:r>
            <a:r>
              <a:rPr lang="en-US" sz="2800" kern="1200" dirty="0">
                <a:effectLst>
                  <a:outerShdw blurRad="38100" dist="38100" dir="2700000" algn="tl">
                    <a:srgbClr val="000000">
                      <a:alpha val="43137"/>
                    </a:srgbClr>
                  </a:outerShdw>
                </a:effectLst>
                <a:ea typeface="+mn-ea"/>
                <a:cs typeface="Calibri" panose="020F0502020204030204" pitchFamily="34" charset="0"/>
              </a:rPr>
              <a:t>…</a:t>
            </a:r>
          </a:p>
        </p:txBody>
      </p:sp>
      <p:pic>
        <p:nvPicPr>
          <p:cNvPr id="4" name="Picture 2" descr="Image result for gap theory">
            <a:extLst>
              <a:ext uri="{FF2B5EF4-FFF2-40B4-BE49-F238E27FC236}">
                <a16:creationId xmlns:a16="http://schemas.microsoft.com/office/drawing/2014/main" id="{1BA1EE67-1F21-4033-815C-6DB03EDCAD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7400" y="17526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0404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228600" y="1600200"/>
            <a:ext cx="5257800" cy="4114800"/>
          </a:xfrm>
        </p:spPr>
        <p:txBody>
          <a:bodyPr/>
          <a:lstStyle/>
          <a:p>
            <a:pPr marL="514350" lvl="1" indent="-514350" eaLnBrk="1" hangingPunct="1">
              <a:spcBef>
                <a:spcPts val="0"/>
              </a:spcBef>
              <a:spcAft>
                <a:spcPts val="1800"/>
              </a:spcAft>
              <a:buSzPct val="100000"/>
              <a:buFont typeface="+mj-lt"/>
              <a:buAutoNum type="arabicPeriod" startAt="2"/>
              <a:defRPr/>
            </a:pPr>
            <a:r>
              <a:rPr lang="en-US" sz="2800" dirty="0"/>
              <a:t>Biblical Presupposition Model</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Definition</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“Genesis Flood” (1961) by Morris and Whitcomb</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New strategy</a:t>
            </a:r>
          </a:p>
          <a:p>
            <a:pPr marL="968375" lvl="2" indent="-514350" eaLnBrk="1" hangingPunct="1">
              <a:spcBef>
                <a:spcPts val="0"/>
              </a:spcBef>
              <a:spcAft>
                <a:spcPts val="1800"/>
              </a:spcAft>
              <a:buSzPct val="100000"/>
              <a:buFont typeface="+mj-lt"/>
              <a:buAutoNum type="alphaLcPeriod"/>
              <a:defRPr/>
            </a:pPr>
            <a:r>
              <a:rPr lang="en-US" sz="2800" kern="1200" dirty="0">
                <a:effectLst>
                  <a:outerShdw blurRad="38100" dist="38100" dir="2700000" algn="tl">
                    <a:srgbClr val="000000">
                      <a:alpha val="43137"/>
                    </a:srgbClr>
                  </a:outerShdw>
                </a:effectLst>
                <a:ea typeface="+mn-ea"/>
                <a:cs typeface="Calibri" panose="020F0502020204030204" pitchFamily="34" charset="0"/>
              </a:rPr>
              <a:t>Not eisegesis but exegesis</a:t>
            </a:r>
            <a:endParaRPr lang="en-US" sz="2800" dirty="0"/>
          </a:p>
        </p:txBody>
      </p:sp>
      <p:pic>
        <p:nvPicPr>
          <p:cNvPr id="2" name="Picture 1">
            <a:extLst>
              <a:ext uri="{FF2B5EF4-FFF2-40B4-BE49-F238E27FC236}">
                <a16:creationId xmlns:a16="http://schemas.microsoft.com/office/drawing/2014/main" id="{83DF8DEE-5CEA-4C76-AFB0-804A9A79105C}"/>
              </a:ext>
            </a:extLst>
          </p:cNvPr>
          <p:cNvPicPr>
            <a:picLocks noChangeAspect="1"/>
          </p:cNvPicPr>
          <p:nvPr/>
        </p:nvPicPr>
        <p:blipFill>
          <a:blip r:embed="rId2"/>
          <a:stretch>
            <a:fillRect/>
          </a:stretch>
        </p:blipFill>
        <p:spPr>
          <a:xfrm>
            <a:off x="5562600" y="2057400"/>
            <a:ext cx="3227294" cy="2743200"/>
          </a:xfrm>
          <a:prstGeom prst="rect">
            <a:avLst/>
          </a:prstGeom>
        </p:spPr>
      </p:pic>
      <p:sp>
        <p:nvSpPr>
          <p:cNvPr id="6" name="Rectangle 2">
            <a:extLst>
              <a:ext uri="{FF2B5EF4-FFF2-40B4-BE49-F238E27FC236}">
                <a16:creationId xmlns:a16="http://schemas.microsoft.com/office/drawing/2014/main" id="{91064C8D-C75B-42C2-A3F6-E826AD5C251F}"/>
              </a:ext>
            </a:extLst>
          </p:cNvPr>
          <p:cNvSpPr>
            <a:spLocks noGrp="1" noChangeArrowheads="1"/>
          </p:cNvSpPr>
          <p:nvPr>
            <p:ph type="title"/>
          </p:nvPr>
        </p:nvSpPr>
        <p:spPr>
          <a:xfrm>
            <a:off x="1485900" y="228600"/>
            <a:ext cx="6172200" cy="1143000"/>
          </a:xfrm>
        </p:spPr>
        <p:txBody>
          <a:bodyPr/>
          <a:lstStyle/>
          <a:p>
            <a:pPr algn="ctr" eaLnBrk="1" hangingPunct="1"/>
            <a:r>
              <a:rPr lang="en-US" altLang="en-US" sz="3600" dirty="0">
                <a:effectLst>
                  <a:outerShdw blurRad="38100" dist="38100" dir="2700000" algn="tl">
                    <a:srgbClr val="000000">
                      <a:alpha val="43137"/>
                    </a:srgbClr>
                  </a:outerShdw>
                </a:effectLst>
              </a:rPr>
              <a:t>Two Views on Harmonization of Early Genesis with “Science”</a:t>
            </a:r>
          </a:p>
        </p:txBody>
      </p:sp>
    </p:spTree>
    <p:extLst>
      <p:ext uri="{BB962C8B-B14F-4D97-AF65-F5344CB8AC3E}">
        <p14:creationId xmlns:p14="http://schemas.microsoft.com/office/powerpoint/2010/main" val="2847948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0" y="1143000"/>
            <a:ext cx="9144000" cy="4267200"/>
          </a:xfrm>
        </p:spPr>
        <p:txBody>
          <a:bodyPr/>
          <a:lstStyle/>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“Good” (Gen 1:4, 10, 12, 18, 21, 25), “very good” (1:31)</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Scripture traces all chaos from Adam’s sin and not before Adam’s sin (Gen 3:17-19; Rom 5:12; 8:19-22)</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Luciferian flood? (Gradual? Two floods? 1 Pet. 3:20-21;  2 Pet. 2:5)</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dirty="0"/>
              <a:t>Late 19th century accommodation attempt to explain the fossil record</a:t>
            </a:r>
          </a:p>
          <a:p>
            <a:pPr marL="461963" lvl="1" indent="-460375" eaLnBrk="1" hangingPunct="1">
              <a:lnSpc>
                <a:spcPct val="90000"/>
              </a:lnSpc>
              <a:spcBef>
                <a:spcPts val="0"/>
              </a:spcBef>
              <a:spcAft>
                <a:spcPts val="2400"/>
              </a:spcAft>
              <a:buClr>
                <a:schemeClr val="tx2"/>
              </a:buClr>
              <a:buSzPct val="100000"/>
              <a:buFont typeface="+mj-lt"/>
              <a:buAutoNum type="arabicPeriod" startAt="6"/>
              <a:defRPr/>
            </a:pPr>
            <a:r>
              <a:rPr lang="en-US" sz="3000" b="1" u="sng" dirty="0">
                <a:solidFill>
                  <a:srgbClr val="FFFFCC"/>
                </a:solidFill>
              </a:rPr>
              <a:t>Man existed from the beginning (Matt 19:4)</a:t>
            </a:r>
          </a:p>
        </p:txBody>
      </p:sp>
      <p:sp>
        <p:nvSpPr>
          <p:cNvPr id="89092" name="TextBox 3"/>
          <p:cNvSpPr txBox="1">
            <a:spLocks noChangeArrowheads="1"/>
          </p:cNvSpPr>
          <p:nvPr/>
        </p:nvSpPr>
        <p:spPr bwMode="auto">
          <a:xfrm>
            <a:off x="1562100" y="6432550"/>
            <a:ext cx="6019800" cy="369332"/>
          </a:xfrm>
          <a:prstGeom prst="rect">
            <a:avLst/>
          </a:prstGeom>
          <a:noFill/>
          <a:ln w="9525">
            <a:noFill/>
            <a:miter lim="800000"/>
            <a:headEnd/>
            <a:tailEnd/>
          </a:ln>
        </p:spPr>
        <p:txBody>
          <a:bodyPr>
            <a:spAutoFit/>
          </a:bodyPr>
          <a:lstStyle/>
          <a:p>
            <a:pPr algn="ctr">
              <a:lnSpc>
                <a:spcPct val="90000"/>
              </a:lnSpc>
            </a:pPr>
            <a:r>
              <a:rPr lang="en-US" sz="2000" dirty="0">
                <a:latin typeface="Calibri" panose="020F0502020204030204" pitchFamily="34" charset="0"/>
              </a:rPr>
              <a:t>Fields, </a:t>
            </a:r>
            <a:r>
              <a:rPr lang="en-US" sz="2000" i="1" dirty="0">
                <a:latin typeface="Calibri" panose="020F0502020204030204" pitchFamily="34" charset="0"/>
              </a:rPr>
              <a:t>Unformed and Unfilled</a:t>
            </a:r>
            <a:r>
              <a:rPr lang="en-US" sz="2000" dirty="0">
                <a:latin typeface="Calibri" panose="020F0502020204030204" pitchFamily="34" charset="0"/>
              </a:rPr>
              <a:t>, 1976</a:t>
            </a:r>
          </a:p>
        </p:txBody>
      </p:sp>
      <p:sp>
        <p:nvSpPr>
          <p:cNvPr id="6" name="Rectangle 2">
            <a:extLst>
              <a:ext uri="{FF2B5EF4-FFF2-40B4-BE49-F238E27FC236}">
                <a16:creationId xmlns:a16="http://schemas.microsoft.com/office/drawing/2014/main" id="{95FFCB85-F9F5-4644-AB5A-3C40B5A7C1FB}"/>
              </a:ext>
            </a:extLst>
          </p:cNvPr>
          <p:cNvSpPr>
            <a:spLocks noGrp="1" noChangeArrowheads="1"/>
          </p:cNvSpPr>
          <p:nvPr>
            <p:ph type="title"/>
          </p:nvPr>
        </p:nvSpPr>
        <p:spPr>
          <a:xfrm>
            <a:off x="2476500" y="228600"/>
            <a:ext cx="4191000" cy="685800"/>
          </a:xfrm>
        </p:spPr>
        <p:txBody>
          <a:bodyPr/>
          <a:lstStyle/>
          <a:p>
            <a:pPr algn="ctr" eaLnBrk="1" hangingPunct="1"/>
            <a:r>
              <a:rPr lang="en-US" sz="3600" dirty="0">
                <a:cs typeface="Calibri" panose="020F0502020204030204" pitchFamily="34" charset="0"/>
              </a:rPr>
              <a:t>Gap Theory Problems</a:t>
            </a:r>
          </a:p>
        </p:txBody>
      </p:sp>
      <p:pic>
        <p:nvPicPr>
          <p:cNvPr id="3" name="Picture 2">
            <a:extLst>
              <a:ext uri="{FF2B5EF4-FFF2-40B4-BE49-F238E27FC236}">
                <a16:creationId xmlns:a16="http://schemas.microsoft.com/office/drawing/2014/main" id="{A44FACEE-D651-4C2E-AF09-8023BCCBE2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882" y="76200"/>
            <a:ext cx="1290918" cy="1097280"/>
          </a:xfrm>
          <a:prstGeom prst="rect">
            <a:avLst/>
          </a:prstGeom>
        </p:spPr>
      </p:pic>
    </p:spTree>
    <p:extLst>
      <p:ext uri="{BB962C8B-B14F-4D97-AF65-F5344CB8AC3E}">
        <p14:creationId xmlns:p14="http://schemas.microsoft.com/office/powerpoint/2010/main" val="42579436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19:4-6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Some Pharisees came to Jesus, testing Him and asking, “Is it lawful for a man to divorce his wife for any reason at all?”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answered and said, “Have you not read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created them from the beginning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made them male and female,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‘For this reason a man shall leave his father and mother and be…</a:t>
            </a:r>
          </a:p>
        </p:txBody>
      </p:sp>
    </p:spTree>
    <p:extLst>
      <p:ext uri="{BB962C8B-B14F-4D97-AF65-F5344CB8AC3E}">
        <p14:creationId xmlns:p14="http://schemas.microsoft.com/office/powerpoint/2010/main" val="39776567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10:6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 of creation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made them male and female.”</a:t>
            </a:r>
          </a:p>
        </p:txBody>
      </p:sp>
      <p:pic>
        <p:nvPicPr>
          <p:cNvPr id="4" name="Picture 2" descr="Image result for gap theory">
            <a:extLst>
              <a:ext uri="{FF2B5EF4-FFF2-40B4-BE49-F238E27FC236}">
                <a16:creationId xmlns:a16="http://schemas.microsoft.com/office/drawing/2014/main" id="{407E3123-D943-422D-A547-A47F1027CA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25908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033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u="sng" dirty="0">
                <a:solidFill>
                  <a:srgbClr val="FFFFCC"/>
                </a:solidFill>
              </a:rPr>
              <a:t>Creation week (Gen 1:3</a:t>
            </a:r>
            <a:r>
              <a:rPr lang="en-US" sz="2600" b="1" u="sng" dirty="0">
                <a:solidFill>
                  <a:srgbClr val="FFFFCC"/>
                </a:solidFill>
                <a:cs typeface="Calibri" panose="020F0502020204030204" pitchFamily="34" charset="0"/>
                <a:sym typeface="Symbol" pitchFamily="18" charset="2"/>
              </a:rPr>
              <a:t>–</a:t>
            </a:r>
            <a:r>
              <a:rPr lang="en-US" sz="2600" b="1" u="sng" dirty="0">
                <a:solidFill>
                  <a:srgbClr val="FFFFCC"/>
                </a:solidFill>
              </a:rPr>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912345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b="1" dirty="0">
                <a:solidFill>
                  <a:srgbClr val="FFFFCC"/>
                </a:solidFill>
              </a:rPr>
              <a:t>Creation week (Gen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“And God said,” “good”</a:t>
            </a:r>
          </a:p>
          <a:p>
            <a:pPr lvl="1" eaLnBrk="1" hangingPunct="1">
              <a:spcBef>
                <a:spcPts val="0"/>
              </a:spcBef>
              <a:spcAft>
                <a:spcPts val="1600"/>
              </a:spcAft>
              <a:defRPr/>
            </a:pPr>
            <a:r>
              <a:rPr lang="en-US" sz="2600" b="1" u="sng" dirty="0">
                <a:solidFill>
                  <a:srgbClr val="FFFFCC"/>
                </a:solidFill>
              </a:rPr>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195125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Genesis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Outline</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b="1" u="sng" dirty="0">
                <a:solidFill>
                  <a:srgbClr val="FFFFCC"/>
                </a:solidFill>
              </a:rPr>
              <a:t>Original creation on the first day (Gen 1:1)</a:t>
            </a:r>
          </a:p>
          <a:p>
            <a:pPr eaLnBrk="1" hangingPunct="1">
              <a:spcBef>
                <a:spcPts val="0"/>
              </a:spcBef>
              <a:spcAft>
                <a:spcPts val="1600"/>
              </a:spcAft>
              <a:defRPr/>
            </a:pPr>
            <a:r>
              <a:rPr lang="en-US" sz="2600" dirty="0"/>
              <a:t>Original creation in its unfilled and unformed state (Gen 1:2)</a:t>
            </a:r>
          </a:p>
          <a:p>
            <a:pPr eaLnBrk="1" hangingPunct="1">
              <a:spcBef>
                <a:spcPts val="0"/>
              </a:spcBef>
              <a:spcAft>
                <a:spcPts val="1600"/>
              </a:spcAft>
              <a:defRPr/>
            </a:pPr>
            <a:r>
              <a:rPr lang="en-US" sz="2600" dirty="0"/>
              <a:t>Creation week (Gen 1:3</a:t>
            </a:r>
            <a:r>
              <a:rPr lang="en-US" sz="2600" dirty="0">
                <a:cs typeface="Calibri" panose="020F0502020204030204" pitchFamily="34" charset="0"/>
                <a:sym typeface="Symbol" pitchFamily="18" charset="2"/>
              </a:rPr>
              <a:t>–</a:t>
            </a:r>
            <a:r>
              <a:rPr lang="en-US" sz="2600" dirty="0"/>
              <a:t>2:3): “And God said,” “good”</a:t>
            </a:r>
          </a:p>
          <a:p>
            <a:pPr lvl="1" eaLnBrk="1" hangingPunct="1">
              <a:spcBef>
                <a:spcPts val="0"/>
              </a:spcBef>
              <a:spcAft>
                <a:spcPts val="1600"/>
              </a:spcAft>
              <a:defRPr/>
            </a:pPr>
            <a:r>
              <a:rPr lang="en-US" sz="2600" dirty="0"/>
              <a:t>First day 1:3-5</a:t>
            </a:r>
          </a:p>
          <a:p>
            <a:pPr lvl="1" eaLnBrk="1" hangingPunct="1">
              <a:spcBef>
                <a:spcPts val="0"/>
              </a:spcBef>
              <a:spcAft>
                <a:spcPts val="1600"/>
              </a:spcAft>
              <a:defRPr/>
            </a:pPr>
            <a:r>
              <a:rPr lang="en-US" sz="2600" dirty="0"/>
              <a:t>Second day 1:6-8</a:t>
            </a:r>
          </a:p>
          <a:p>
            <a:pPr lvl="1" eaLnBrk="1" hangingPunct="1">
              <a:spcBef>
                <a:spcPts val="0"/>
              </a:spcBef>
              <a:spcAft>
                <a:spcPts val="1600"/>
              </a:spcAft>
              <a:defRPr/>
            </a:pPr>
            <a:r>
              <a:rPr lang="en-US" sz="2600" dirty="0"/>
              <a:t>Third day 1:9-13</a:t>
            </a:r>
          </a:p>
          <a:p>
            <a:pPr lvl="1" eaLnBrk="1" hangingPunct="1">
              <a:spcBef>
                <a:spcPts val="0"/>
              </a:spcBef>
              <a:spcAft>
                <a:spcPts val="1600"/>
              </a:spcAft>
              <a:defRPr/>
            </a:pPr>
            <a:r>
              <a:rPr lang="en-US" sz="2600" dirty="0"/>
              <a:t>Fourth day 1:14-19</a:t>
            </a:r>
          </a:p>
          <a:p>
            <a:pPr lvl="1" eaLnBrk="1" hangingPunct="1">
              <a:spcBef>
                <a:spcPts val="0"/>
              </a:spcBef>
              <a:spcAft>
                <a:spcPts val="1600"/>
              </a:spcAft>
              <a:defRPr/>
            </a:pPr>
            <a:r>
              <a:rPr lang="en-US" sz="2600" dirty="0"/>
              <a:t>Fifth day 1:20-23</a:t>
            </a:r>
          </a:p>
          <a:p>
            <a:pPr lvl="1" eaLnBrk="1" hangingPunct="1">
              <a:spcBef>
                <a:spcPts val="0"/>
              </a:spcBef>
              <a:spcAft>
                <a:spcPts val="1600"/>
              </a:spcAft>
              <a:defRPr/>
            </a:pPr>
            <a:r>
              <a:rPr lang="en-US" sz="2600" dirty="0"/>
              <a:t>Sixth day 1:24-31</a:t>
            </a:r>
          </a:p>
          <a:p>
            <a:pPr lvl="1" eaLnBrk="1" hangingPunct="1">
              <a:spcBef>
                <a:spcPts val="0"/>
              </a:spcBef>
              <a:spcAft>
                <a:spcPts val="1600"/>
              </a:spcAft>
              <a:defRPr/>
            </a:pPr>
            <a:r>
              <a:rPr lang="en-US" sz="2600" dirty="0"/>
              <a:t>Seventh day 2:1-3 </a:t>
            </a:r>
          </a:p>
        </p:txBody>
      </p:sp>
      <p:pic>
        <p:nvPicPr>
          <p:cNvPr id="4" name="Picture 3">
            <a:extLst>
              <a:ext uri="{FF2B5EF4-FFF2-40B4-BE49-F238E27FC236}">
                <a16:creationId xmlns:a16="http://schemas.microsoft.com/office/drawing/2014/main" id="{563E8743-656A-48C0-8734-DAD11947C1EA}"/>
              </a:ext>
            </a:extLst>
          </p:cNvPr>
          <p:cNvPicPr>
            <a:picLocks noChangeAspect="1"/>
          </p:cNvPicPr>
          <p:nvPr/>
        </p:nvPicPr>
        <p:blipFill>
          <a:blip r:embed="rId2"/>
          <a:stretch>
            <a:fillRect/>
          </a:stretch>
        </p:blipFill>
        <p:spPr>
          <a:xfrm>
            <a:off x="5562600" y="3886200"/>
            <a:ext cx="3227294" cy="2743200"/>
          </a:xfrm>
          <a:prstGeom prst="rect">
            <a:avLst/>
          </a:prstGeom>
        </p:spPr>
      </p:pic>
    </p:spTree>
    <p:extLst>
      <p:ext uri="{BB962C8B-B14F-4D97-AF65-F5344CB8AC3E}">
        <p14:creationId xmlns:p14="http://schemas.microsoft.com/office/powerpoint/2010/main" val="81228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4407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type="body" idx="1"/>
          </p:nvPr>
        </p:nvSpPr>
        <p:spPr>
          <a:xfrm>
            <a:off x="457200" y="914400"/>
            <a:ext cx="49530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Importance of Gen. 1:1</a:t>
            </a:r>
          </a:p>
          <a:p>
            <a:pPr marL="573088" indent="-573088" eaLnBrk="1" hangingPunct="1">
              <a:spcBef>
                <a:spcPts val="1200"/>
              </a:spcBef>
              <a:spcAft>
                <a:spcPts val="1200"/>
              </a:spcAft>
              <a:buSzPct val="100000"/>
              <a:buAutoNum type="romanUcPeriod"/>
            </a:pPr>
            <a:r>
              <a:rPr lang="en-US" altLang="en-US" sz="2800" dirty="0">
                <a:cs typeface="Calibri" panose="020F0502020204030204" pitchFamily="34" charset="0"/>
              </a:rPr>
              <a:t>Gap Theory?</a:t>
            </a:r>
          </a:p>
          <a:p>
            <a:pPr marL="573088" indent="-573088" eaLnBrk="1" hangingPunct="1">
              <a:spcBef>
                <a:spcPts val="1200"/>
              </a:spcBef>
              <a:spcAft>
                <a:spcPts val="1200"/>
              </a:spcAft>
              <a:buSzPct val="100000"/>
              <a:buAutoNum type="romanUcPeriod"/>
            </a:pPr>
            <a:r>
              <a:rPr lang="en-US" altLang="en-US" sz="2800" b="1" u="sng" dirty="0">
                <a:solidFill>
                  <a:srgbClr val="FFFFCC"/>
                </a:solidFill>
                <a:cs typeface="Calibri" panose="020F0502020204030204" pitchFamily="34" charset="0"/>
              </a:rPr>
              <a:t>Length of the creation days</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Canopy Theory (day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Light before the sun (day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Creation of man (day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Sabbath (day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Evolution?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sp>
        <p:nvSpPr>
          <p:cNvPr id="5" name="Rectangle 6">
            <a:extLst>
              <a:ext uri="{FF2B5EF4-FFF2-40B4-BE49-F238E27FC236}">
                <a16:creationId xmlns:a16="http://schemas.microsoft.com/office/drawing/2014/main" id="{D826A589-9D45-4CFC-9960-8DE7F4F7ED12}"/>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latin typeface="Calibri" panose="020F0502020204030204" pitchFamily="34" charset="0"/>
                <a:cs typeface="Calibri" panose="020F0502020204030204" pitchFamily="34" charset="0"/>
              </a:rPr>
              <a:t>Key Issues in Genesis 1</a:t>
            </a:r>
            <a:endParaRPr lang="en-US" altLang="en-US" sz="36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0344576-BA00-49BF-B193-B54A4E8256EE}"/>
              </a:ext>
            </a:extLst>
          </p:cNvPr>
          <p:cNvPicPr>
            <a:picLocks noChangeAspect="1"/>
          </p:cNvPicPr>
          <p:nvPr/>
        </p:nvPicPr>
        <p:blipFill>
          <a:blip r:embed="rId3"/>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2954155532"/>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Days of Creation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Revelatory Days</a:t>
            </a:r>
          </a:p>
          <a:p>
            <a:pPr marL="461963" indent="-461963" algn="just" eaLnBrk="1" hangingPunct="1">
              <a:spcBef>
                <a:spcPts val="0"/>
              </a:spcBef>
              <a:spcAft>
                <a:spcPts val="2400"/>
              </a:spcAft>
              <a:defRPr/>
            </a:pPr>
            <a:r>
              <a:rPr lang="en-US" dirty="0"/>
              <a:t>Solar Non-consecutive Days</a:t>
            </a:r>
          </a:p>
          <a:p>
            <a:pPr marL="461963" indent="-461963" algn="just" eaLnBrk="1" hangingPunct="1">
              <a:spcBef>
                <a:spcPts val="0"/>
              </a:spcBef>
              <a:spcAft>
                <a:spcPts val="2400"/>
              </a:spcAft>
              <a:defRPr/>
            </a:pPr>
            <a:r>
              <a:rPr lang="en-US" dirty="0"/>
              <a:t>Day Age Theory</a:t>
            </a:r>
          </a:p>
          <a:p>
            <a:pPr marL="461963" indent="-461963" algn="just" eaLnBrk="1" hangingPunct="1">
              <a:spcBef>
                <a:spcPts val="0"/>
              </a:spcBef>
              <a:spcAft>
                <a:spcPts val="2400"/>
              </a:spcAft>
              <a:defRPr/>
            </a:pPr>
            <a:r>
              <a:rPr lang="en-US" dirty="0"/>
              <a:t>Solar And Consecutive Days</a:t>
            </a:r>
          </a:p>
        </p:txBody>
      </p:sp>
      <p:pic>
        <p:nvPicPr>
          <p:cNvPr id="2" name="Picture 1">
            <a:extLst>
              <a:ext uri="{FF2B5EF4-FFF2-40B4-BE49-F238E27FC236}">
                <a16:creationId xmlns:a16="http://schemas.microsoft.com/office/drawing/2014/main" id="{B8DF07E5-59B6-4599-8F8A-4553B2DB1387}"/>
              </a:ext>
            </a:extLst>
          </p:cNvPr>
          <p:cNvPicPr>
            <a:picLocks noChangeAspect="1"/>
          </p:cNvPicPr>
          <p:nvPr/>
        </p:nvPicPr>
        <p:blipFill>
          <a:blip r:embed="rId2"/>
          <a:stretch>
            <a:fillRect/>
          </a:stretch>
        </p:blipFill>
        <p:spPr>
          <a:xfrm>
            <a:off x="5562600" y="2057400"/>
            <a:ext cx="3227294" cy="27432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Days of Creation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b="1" u="sng" dirty="0">
                <a:solidFill>
                  <a:srgbClr val="FFFFCC"/>
                </a:solidFill>
              </a:rPr>
              <a:t>Revelatory Days</a:t>
            </a:r>
          </a:p>
          <a:p>
            <a:pPr marL="461963" indent="-461963" algn="just" eaLnBrk="1" hangingPunct="1">
              <a:spcBef>
                <a:spcPts val="0"/>
              </a:spcBef>
              <a:spcAft>
                <a:spcPts val="2400"/>
              </a:spcAft>
              <a:defRPr/>
            </a:pPr>
            <a:r>
              <a:rPr lang="en-US" dirty="0"/>
              <a:t>Solar Non-consecutive Days</a:t>
            </a:r>
          </a:p>
          <a:p>
            <a:pPr marL="461963" indent="-461963" algn="just" eaLnBrk="1" hangingPunct="1">
              <a:spcBef>
                <a:spcPts val="0"/>
              </a:spcBef>
              <a:spcAft>
                <a:spcPts val="2400"/>
              </a:spcAft>
              <a:defRPr/>
            </a:pPr>
            <a:r>
              <a:rPr lang="en-US" dirty="0"/>
              <a:t>Day Age Theory</a:t>
            </a:r>
          </a:p>
          <a:p>
            <a:pPr marL="461963" indent="-461963" algn="just" eaLnBrk="1" hangingPunct="1">
              <a:spcBef>
                <a:spcPts val="0"/>
              </a:spcBef>
              <a:spcAft>
                <a:spcPts val="2400"/>
              </a:spcAft>
              <a:defRPr/>
            </a:pPr>
            <a:r>
              <a:rPr lang="en-US" dirty="0"/>
              <a:t>Solar And Consecutive Days</a:t>
            </a:r>
          </a:p>
        </p:txBody>
      </p:sp>
      <p:pic>
        <p:nvPicPr>
          <p:cNvPr id="2" name="Picture 1">
            <a:extLst>
              <a:ext uri="{FF2B5EF4-FFF2-40B4-BE49-F238E27FC236}">
                <a16:creationId xmlns:a16="http://schemas.microsoft.com/office/drawing/2014/main" id="{B8DF07E5-59B6-4599-8F8A-4553B2DB1387}"/>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4289715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Days of Revelation?</a:t>
            </a:r>
          </a:p>
        </p:txBody>
      </p:sp>
      <p:sp>
        <p:nvSpPr>
          <p:cNvPr id="20483" name="Rectangle 3"/>
          <p:cNvSpPr>
            <a:spLocks noGrp="1" noChangeArrowheads="1"/>
          </p:cNvSpPr>
          <p:nvPr>
            <p:ph idx="1"/>
          </p:nvPr>
        </p:nvSpPr>
        <p:spPr>
          <a:xfrm>
            <a:off x="228600" y="1828800"/>
            <a:ext cx="5181600" cy="3276600"/>
          </a:xfrm>
        </p:spPr>
        <p:txBody>
          <a:bodyPr/>
          <a:lstStyle/>
          <a:p>
            <a:pPr marL="461963" indent="-461963" algn="just" eaLnBrk="1" hangingPunct="1">
              <a:spcBef>
                <a:spcPts val="0"/>
              </a:spcBef>
              <a:spcAft>
                <a:spcPts val="2400"/>
              </a:spcAft>
              <a:defRPr/>
            </a:pPr>
            <a:r>
              <a:rPr lang="en-US" dirty="0"/>
              <a:t>Definition</a:t>
            </a:r>
          </a:p>
          <a:p>
            <a:pPr marL="461963" indent="-461963" algn="just" eaLnBrk="1" hangingPunct="1">
              <a:spcBef>
                <a:spcPts val="0"/>
              </a:spcBef>
              <a:spcAft>
                <a:spcPts val="2400"/>
              </a:spcAft>
              <a:defRPr/>
            </a:pPr>
            <a:r>
              <a:rPr lang="en-US" i="1" dirty="0" err="1"/>
              <a:t>Asah</a:t>
            </a:r>
            <a:r>
              <a:rPr lang="en-US" dirty="0"/>
              <a:t> = “to show” (Gen 24:12) in Exodus 20:11</a:t>
            </a:r>
          </a:p>
          <a:p>
            <a:pPr marL="461963" indent="-461963" algn="just" eaLnBrk="1" hangingPunct="1">
              <a:spcBef>
                <a:spcPts val="0"/>
              </a:spcBef>
              <a:spcAft>
                <a:spcPts val="2400"/>
              </a:spcAft>
              <a:defRPr/>
            </a:pPr>
            <a:r>
              <a:rPr lang="en-US" i="1" dirty="0" err="1"/>
              <a:t>Asah</a:t>
            </a:r>
            <a:r>
              <a:rPr lang="en-US" dirty="0"/>
              <a:t> (Gen 1:26) and </a:t>
            </a:r>
            <a:r>
              <a:rPr lang="en-US" i="1" dirty="0"/>
              <a:t>bara</a:t>
            </a:r>
            <a:r>
              <a:rPr lang="en-US" dirty="0"/>
              <a:t> (Gen 1:27)</a:t>
            </a:r>
          </a:p>
        </p:txBody>
      </p:sp>
      <p:pic>
        <p:nvPicPr>
          <p:cNvPr id="2" name="Picture 1">
            <a:extLst>
              <a:ext uri="{FF2B5EF4-FFF2-40B4-BE49-F238E27FC236}">
                <a16:creationId xmlns:a16="http://schemas.microsoft.com/office/drawing/2014/main" id="{FB064610-FD15-45B7-9B92-D11CFFA7F821}"/>
              </a:ext>
            </a:extLst>
          </p:cNvPr>
          <p:cNvPicPr>
            <a:picLocks noChangeAspect="1"/>
          </p:cNvPicPr>
          <p:nvPr/>
        </p:nvPicPr>
        <p:blipFill>
          <a:blip r:embed="rId2"/>
          <a:stretch>
            <a:fillRect/>
          </a:stretch>
        </p:blipFill>
        <p:spPr>
          <a:xfrm>
            <a:off x="5562600" y="2057400"/>
            <a:ext cx="3227294" cy="27432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20:8-11</a:t>
            </a:r>
          </a:p>
          <a:p>
            <a:pPr marL="0" indent="0" algn="just">
              <a:spcBef>
                <a:spcPts val="0"/>
              </a:spcBef>
              <a:spcAft>
                <a:spcPts val="1200"/>
              </a:spcAft>
              <a:buNone/>
              <a:defRPr/>
            </a:pPr>
            <a:r>
              <a:rPr lang="en-US" dirty="0"/>
              <a:t>This is the account of the heavens and the earth when they were created (</a:t>
            </a:r>
            <a:r>
              <a:rPr lang="en-US" i="1" dirty="0"/>
              <a:t>bara</a:t>
            </a:r>
            <a:r>
              <a:rPr lang="en-US" dirty="0"/>
              <a:t>), in the day that the </a:t>
            </a:r>
            <a:r>
              <a:rPr lang="en-US" cap="small" dirty="0"/>
              <a:t>Lord</a:t>
            </a:r>
            <a:r>
              <a:rPr lang="en-US" dirty="0"/>
              <a:t> God made (</a:t>
            </a:r>
            <a:r>
              <a:rPr lang="en-US" i="1" dirty="0" err="1"/>
              <a:t>asah</a:t>
            </a:r>
            <a:r>
              <a:rPr lang="en-US" dirty="0"/>
              <a:t>) earth and heaven.</a:t>
            </a:r>
          </a:p>
        </p:txBody>
      </p:sp>
      <p:pic>
        <p:nvPicPr>
          <p:cNvPr id="3" name="Picture 2">
            <a:extLst>
              <a:ext uri="{FF2B5EF4-FFF2-40B4-BE49-F238E27FC236}">
                <a16:creationId xmlns:a16="http://schemas.microsoft.com/office/drawing/2014/main" id="{E8236F21-FD3A-449F-8CAB-C4243880C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7072" y="3048000"/>
            <a:ext cx="2149856" cy="1828800"/>
          </a:xfrm>
          <a:prstGeom prst="rect">
            <a:avLst/>
          </a:prstGeom>
        </p:spPr>
      </p:pic>
    </p:spTree>
    <p:extLst>
      <p:ext uri="{BB962C8B-B14F-4D97-AF65-F5344CB8AC3E}">
        <p14:creationId xmlns:p14="http://schemas.microsoft.com/office/powerpoint/2010/main" val="37682254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Days of Revelation?</a:t>
            </a:r>
          </a:p>
          <a:p>
            <a:pPr marL="0" indent="0" algn="ctr">
              <a:spcBef>
                <a:spcPts val="0"/>
              </a:spcBef>
              <a:spcAft>
                <a:spcPts val="1200"/>
              </a:spcAft>
              <a:buNone/>
              <a:defRPr/>
            </a:pPr>
            <a:r>
              <a:rPr lang="en-US" sz="3600" dirty="0">
                <a:solidFill>
                  <a:schemeClr val="tx2"/>
                </a:solidFill>
                <a:ea typeface="+mj-ea"/>
                <a:cs typeface="+mj-cs"/>
              </a:rPr>
              <a:t>Gen 1:26-27</a:t>
            </a:r>
          </a:p>
          <a:p>
            <a:pPr marL="0" indent="0" algn="just">
              <a:spcBef>
                <a:spcPts val="0"/>
              </a:spcBef>
              <a:spcAft>
                <a:spcPts val="1200"/>
              </a:spcAft>
              <a:buNone/>
              <a:defRPr/>
            </a:pPr>
            <a:r>
              <a:rPr lang="en-US" sz="2750" baseline="30000" dirty="0">
                <a:effectLst/>
              </a:rPr>
              <a:t>26</a:t>
            </a:r>
            <a:r>
              <a:rPr lang="en-US" sz="3000" dirty="0"/>
              <a:t> Then God said, “Let Us make  (</a:t>
            </a:r>
            <a:r>
              <a:rPr lang="en-US" sz="3000" i="1" dirty="0" err="1"/>
              <a:t>asah</a:t>
            </a:r>
            <a:r>
              <a:rPr lang="en-US" sz="3000" dirty="0"/>
              <a:t>) man in Our image, according to Our likeness; and let them rule over the fish of the sea and over the birds of the sky and over the cattle and over all the earth, and over every creeping thing that creeps on the earth.” </a:t>
            </a:r>
            <a:r>
              <a:rPr lang="en-US" sz="2750" baseline="30000" dirty="0">
                <a:effectLst/>
              </a:rPr>
              <a:t>27</a:t>
            </a:r>
            <a:r>
              <a:rPr lang="en-US" sz="3000" dirty="0"/>
              <a:t> God created man in His own image, in the image of God He created (</a:t>
            </a:r>
            <a:r>
              <a:rPr lang="en-US" sz="3000" i="1" dirty="0"/>
              <a:t>bara</a:t>
            </a:r>
            <a:r>
              <a:rPr lang="en-US" sz="3000" dirty="0"/>
              <a:t>) him; male and female He created them.</a:t>
            </a:r>
          </a:p>
        </p:txBody>
      </p:sp>
    </p:spTree>
    <p:extLst>
      <p:ext uri="{BB962C8B-B14F-4D97-AF65-F5344CB8AC3E}">
        <p14:creationId xmlns:p14="http://schemas.microsoft.com/office/powerpoint/2010/main" val="1982571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Days of Revelation?</a:t>
            </a:r>
          </a:p>
          <a:p>
            <a:pPr marL="0" indent="0" algn="ctr">
              <a:spcBef>
                <a:spcPts val="0"/>
              </a:spcBef>
              <a:spcAft>
                <a:spcPts val="1200"/>
              </a:spcAft>
              <a:buNone/>
              <a:defRPr/>
            </a:pPr>
            <a:r>
              <a:rPr lang="en-US" sz="3600" dirty="0">
                <a:solidFill>
                  <a:schemeClr val="tx2"/>
                </a:solidFill>
                <a:ea typeface="+mj-ea"/>
                <a:cs typeface="+mj-cs"/>
              </a:rPr>
              <a:t>Gen 2:4</a:t>
            </a:r>
          </a:p>
          <a:p>
            <a:pPr marL="0" indent="0" algn="just">
              <a:spcBef>
                <a:spcPts val="0"/>
              </a:spcBef>
              <a:spcAft>
                <a:spcPts val="1200"/>
              </a:spcAft>
              <a:buNone/>
              <a:defRPr/>
            </a:pPr>
            <a:r>
              <a:rPr lang="en-US" sz="3000" dirty="0"/>
              <a:t>This is the account of the heavens and the earth when they were created (</a:t>
            </a:r>
            <a:r>
              <a:rPr lang="en-US" sz="3000" i="1" dirty="0"/>
              <a:t>bara</a:t>
            </a:r>
            <a:r>
              <a:rPr lang="en-US" sz="3000" dirty="0"/>
              <a:t>), in the day that the </a:t>
            </a:r>
            <a:r>
              <a:rPr lang="en-US" sz="3000" cap="small" dirty="0"/>
              <a:t>Lord</a:t>
            </a:r>
            <a:r>
              <a:rPr lang="en-US" sz="3000" dirty="0"/>
              <a:t> God made (</a:t>
            </a:r>
            <a:r>
              <a:rPr lang="en-US" sz="3000" i="1" dirty="0" err="1"/>
              <a:t>asah</a:t>
            </a:r>
            <a:r>
              <a:rPr lang="en-US" sz="3000" dirty="0"/>
              <a:t>) earth and heaven.</a:t>
            </a:r>
          </a:p>
          <a:p>
            <a:pPr marL="0" indent="0" algn="ctr">
              <a:spcBef>
                <a:spcPts val="0"/>
              </a:spcBef>
              <a:spcAft>
                <a:spcPts val="1200"/>
              </a:spcAft>
              <a:buNone/>
              <a:defRPr/>
            </a:pPr>
            <a:r>
              <a:rPr lang="en-US" sz="3600" dirty="0">
                <a:solidFill>
                  <a:schemeClr val="tx2"/>
                </a:solidFill>
                <a:ea typeface="+mj-ea"/>
                <a:cs typeface="+mj-cs"/>
              </a:rPr>
              <a:t>Isaiah 43:7</a:t>
            </a:r>
          </a:p>
          <a:p>
            <a:pPr marL="0" indent="0" algn="just">
              <a:spcBef>
                <a:spcPts val="0"/>
              </a:spcBef>
              <a:spcAft>
                <a:spcPts val="1200"/>
              </a:spcAft>
              <a:buNone/>
              <a:defRPr/>
            </a:pPr>
            <a:r>
              <a:rPr lang="en-US" sz="3000" dirty="0"/>
              <a:t>Everyone who is called by My name, And whom I have created (</a:t>
            </a:r>
            <a:r>
              <a:rPr lang="en-US" sz="3000" i="1" dirty="0"/>
              <a:t>bara</a:t>
            </a:r>
            <a:r>
              <a:rPr lang="en-US" sz="3000" dirty="0"/>
              <a:t>) for My glory, Whom I have formed, even whom I have made (</a:t>
            </a:r>
            <a:r>
              <a:rPr lang="en-US" sz="3000" i="1" dirty="0" err="1"/>
              <a:t>asah</a:t>
            </a:r>
            <a:r>
              <a:rPr lang="en-US" sz="3000" dirty="0"/>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20:8-11</a:t>
            </a:r>
          </a:p>
          <a:p>
            <a:pPr marL="0" indent="0" algn="just">
              <a:spcBef>
                <a:spcPts val="0"/>
              </a:spcBef>
              <a:spcAft>
                <a:spcPts val="1200"/>
              </a:spcAft>
              <a:buNone/>
              <a:defRPr/>
            </a:pPr>
            <a:r>
              <a:rPr lang="en-US" dirty="0"/>
              <a:t>This is the account of the heavens and the earth when they were created (</a:t>
            </a:r>
            <a:r>
              <a:rPr lang="en-US" i="1" dirty="0"/>
              <a:t>bara</a:t>
            </a:r>
            <a:r>
              <a:rPr lang="en-US" dirty="0"/>
              <a:t>), in the day that the </a:t>
            </a:r>
            <a:r>
              <a:rPr lang="en-US" cap="small" dirty="0"/>
              <a:t>Lord</a:t>
            </a:r>
            <a:r>
              <a:rPr lang="en-US" dirty="0"/>
              <a:t> God made (</a:t>
            </a:r>
            <a:r>
              <a:rPr lang="en-US" i="1" dirty="0" err="1"/>
              <a:t>asah</a:t>
            </a:r>
            <a:r>
              <a:rPr lang="en-US" dirty="0"/>
              <a:t>) earth and heaven.</a:t>
            </a:r>
          </a:p>
        </p:txBody>
      </p:sp>
      <p:pic>
        <p:nvPicPr>
          <p:cNvPr id="3" name="Picture 2">
            <a:extLst>
              <a:ext uri="{FF2B5EF4-FFF2-40B4-BE49-F238E27FC236}">
                <a16:creationId xmlns:a16="http://schemas.microsoft.com/office/drawing/2014/main" id="{E8236F21-FD3A-449F-8CAB-C4243880C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7072" y="3048000"/>
            <a:ext cx="2149856" cy="1828800"/>
          </a:xfrm>
          <a:prstGeom prst="rect">
            <a:avLst/>
          </a:prstGeom>
        </p:spPr>
      </p:pic>
    </p:spTree>
    <p:extLst>
      <p:ext uri="{BB962C8B-B14F-4D97-AF65-F5344CB8AC3E}">
        <p14:creationId xmlns:p14="http://schemas.microsoft.com/office/powerpoint/2010/main" val="706602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0" y="1600200"/>
            <a:ext cx="9144000" cy="4401205"/>
          </a:xfrm>
          <a:prstGeom prst="rect">
            <a:avLst/>
          </a:prstGeom>
          <a:noFill/>
          <a:ln w="9525">
            <a:noFill/>
            <a:miter lim="800000"/>
            <a:headEnd/>
            <a:tailEnd/>
          </a:ln>
        </p:spPr>
        <p:txBody>
          <a:bodyPr wrap="square" anchor="ctr">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rPr>
              <a:t>I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ran</a:t>
            </a:r>
            <a:r>
              <a:rPr lang="en-US" sz="2800" dirty="0">
                <a:effectLst>
                  <a:outerShdw blurRad="38100" dist="38100" dir="2700000" algn="tl">
                    <a:srgbClr val="000000">
                      <a:alpha val="43137"/>
                    </a:srgbClr>
                  </a:outerShdw>
                </a:effectLst>
                <a:latin typeface="Calibri" panose="020F0502020204030204" pitchFamily="34" charset="0"/>
              </a:rPr>
              <a:t> out of ingredients for the salad, so I decided to make a quick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a:t>
            </a:r>
            <a:r>
              <a:rPr lang="en-US" sz="2800" dirty="0">
                <a:effectLst>
                  <a:outerShdw blurRad="38100" dist="38100" dir="2700000" algn="tl">
                    <a:srgbClr val="000000">
                      <a:alpha val="43137"/>
                    </a:srgbClr>
                  </a:outerShdw>
                </a:effectLst>
                <a:latin typeface="Calibri" panose="020F0502020204030204" pitchFamily="34" charset="0"/>
              </a:rPr>
              <a:t> down to the store. While at the store, I left the car engine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running</a:t>
            </a:r>
            <a:r>
              <a:rPr lang="en-US" sz="2800" dirty="0">
                <a:effectLst>
                  <a:outerShdw blurRad="38100" dist="38100" dir="2700000" algn="tl">
                    <a:srgbClr val="000000">
                      <a:alpha val="43137"/>
                    </a:srgbClr>
                  </a:outerShdw>
                </a:effectLst>
                <a:latin typeface="Calibri" panose="020F0502020204030204" pitchFamily="34" charset="0"/>
              </a:rPr>
              <a:t> while I made my purchase, thinking that I would be right out again. However, while I was in the store, I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ran</a:t>
            </a:r>
            <a:r>
              <a:rPr lang="en-US" sz="2800" dirty="0">
                <a:effectLst>
                  <a:outerShdw blurRad="38100" dist="38100" dir="2700000" algn="tl">
                    <a:srgbClr val="000000">
                      <a:alpha val="43137"/>
                    </a:srgbClr>
                  </a:outerShdw>
                </a:effectLst>
                <a:latin typeface="Calibri" panose="020F0502020204030204" pitchFamily="34" charset="0"/>
              </a:rPr>
              <a:t> into my good friend Edward who was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running</a:t>
            </a:r>
            <a:r>
              <a:rPr lang="en-US" sz="2800" dirty="0">
                <a:effectLst>
                  <a:outerShdw blurRad="38100" dist="38100" dir="2700000" algn="tl">
                    <a:srgbClr val="000000">
                      <a:alpha val="43137"/>
                    </a:srgbClr>
                  </a:outerShdw>
                </a:effectLst>
                <a:latin typeface="Calibri" panose="020F0502020204030204" pitchFamily="34" charset="0"/>
              </a:rPr>
              <a:t> for county supervisor. This resulted in my having to endure a somewhat long-winded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a:t>
            </a:r>
            <a:r>
              <a:rPr lang="en-US" sz="2800" dirty="0">
                <a:effectLst>
                  <a:outerShdw blurRad="38100" dist="38100" dir="2700000" algn="tl">
                    <a:srgbClr val="000000">
                      <a:alpha val="43137"/>
                    </a:srgbClr>
                  </a:outerShdw>
                </a:effectLst>
                <a:latin typeface="Calibri" panose="020F0502020204030204" pitchFamily="34" charset="0"/>
              </a:rPr>
              <a:t>down on how his campaign was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running</a:t>
            </a:r>
            <a:r>
              <a:rPr lang="en-US" sz="2800" dirty="0">
                <a:effectLst>
                  <a:outerShdw blurRad="38100" dist="38100" dir="2700000" algn="tl">
                    <a:srgbClr val="000000">
                      <a:alpha val="43137"/>
                    </a:srgbClr>
                  </a:outerShdw>
                </a:effectLst>
                <a:latin typeface="Calibri" panose="020F0502020204030204" pitchFamily="34" charset="0"/>
              </a:rPr>
              <a:t>. Finally, fearing that my car would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a:t>
            </a:r>
            <a:r>
              <a:rPr lang="en-US" sz="2800" dirty="0">
                <a:effectLst>
                  <a:outerShdw blurRad="38100" dist="38100" dir="2700000" algn="tl">
                    <a:srgbClr val="000000">
                      <a:alpha val="43137"/>
                    </a:srgbClr>
                  </a:outerShdw>
                </a:effectLst>
                <a:latin typeface="Calibri" panose="020F0502020204030204" pitchFamily="34" charset="0"/>
              </a:rPr>
              <a:t> out of gas, I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ran</a:t>
            </a:r>
            <a:r>
              <a:rPr lang="en-US" sz="2800" dirty="0">
                <a:effectLst>
                  <a:outerShdw blurRad="38100" dist="38100" dir="2700000" algn="tl">
                    <a:srgbClr val="000000">
                      <a:alpha val="43137"/>
                    </a:srgbClr>
                  </a:outerShdw>
                </a:effectLst>
                <a:latin typeface="Calibri" panose="020F0502020204030204" pitchFamily="34" charset="0"/>
              </a:rPr>
              <a:t> with great haste out to the parking lot and returned home with the car surely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running</a:t>
            </a:r>
            <a:r>
              <a:rPr lang="en-US" sz="2800" dirty="0">
                <a:effectLst>
                  <a:outerShdw blurRad="38100" dist="38100" dir="2700000" algn="tl">
                    <a:srgbClr val="000000">
                      <a:alpha val="43137"/>
                    </a:srgbClr>
                  </a:outerShdw>
                </a:effectLst>
                <a:latin typeface="Calibri" panose="020F0502020204030204" pitchFamily="34" charset="0"/>
              </a:rPr>
              <a:t> only on fumes.</a:t>
            </a:r>
          </a:p>
        </p:txBody>
      </p:sp>
      <p:sp>
        <p:nvSpPr>
          <p:cNvPr id="72707" name="TextBox 4"/>
          <p:cNvSpPr txBox="1">
            <a:spLocks noChangeArrowheads="1"/>
          </p:cNvSpPr>
          <p:nvPr/>
        </p:nvSpPr>
        <p:spPr bwMode="auto">
          <a:xfrm>
            <a:off x="609600" y="228600"/>
            <a:ext cx="79248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George Gunn</a:t>
            </a:r>
          </a:p>
          <a:p>
            <a:pPr algn="ctr"/>
            <a:r>
              <a:rPr lang="en-US" sz="2000" dirty="0">
                <a:effectLst>
                  <a:outerShdw blurRad="38100" dist="38100" dir="2700000" algn="tl">
                    <a:srgbClr val="000000">
                      <a:alpha val="43137"/>
                    </a:srgbClr>
                  </a:outerShdw>
                </a:effectLst>
                <a:latin typeface="Calibri" panose="020F0502020204030204" pitchFamily="34" charset="0"/>
              </a:rPr>
              <a:t>John 14:1-3 – The Father’s House: Are We There Yet?, 30. www.pre-trib.org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Days of Creation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Revelatory Days</a:t>
            </a:r>
          </a:p>
          <a:p>
            <a:pPr marL="461963" indent="-461963" algn="just" eaLnBrk="1" hangingPunct="1">
              <a:spcBef>
                <a:spcPts val="0"/>
              </a:spcBef>
              <a:spcAft>
                <a:spcPts val="2400"/>
              </a:spcAft>
              <a:defRPr/>
            </a:pPr>
            <a:r>
              <a:rPr lang="en-US" b="1" u="sng" dirty="0">
                <a:solidFill>
                  <a:srgbClr val="FFFFCC"/>
                </a:solidFill>
              </a:rPr>
              <a:t>Solar Non-consecutive Days</a:t>
            </a:r>
          </a:p>
          <a:p>
            <a:pPr marL="461963" indent="-461963" algn="just" eaLnBrk="1" hangingPunct="1">
              <a:spcBef>
                <a:spcPts val="0"/>
              </a:spcBef>
              <a:spcAft>
                <a:spcPts val="2400"/>
              </a:spcAft>
              <a:defRPr/>
            </a:pPr>
            <a:r>
              <a:rPr lang="en-US" dirty="0"/>
              <a:t>Day Age Theory</a:t>
            </a:r>
          </a:p>
          <a:p>
            <a:pPr marL="461963" indent="-461963" algn="just" eaLnBrk="1" hangingPunct="1">
              <a:spcBef>
                <a:spcPts val="0"/>
              </a:spcBef>
              <a:spcAft>
                <a:spcPts val="2400"/>
              </a:spcAft>
              <a:defRPr/>
            </a:pPr>
            <a:r>
              <a:rPr lang="en-US" dirty="0"/>
              <a:t>Solar And Consecutive Days</a:t>
            </a:r>
          </a:p>
        </p:txBody>
      </p:sp>
      <p:pic>
        <p:nvPicPr>
          <p:cNvPr id="2" name="Picture 1">
            <a:extLst>
              <a:ext uri="{FF2B5EF4-FFF2-40B4-BE49-F238E27FC236}">
                <a16:creationId xmlns:a16="http://schemas.microsoft.com/office/drawing/2014/main" id="{B8DF07E5-59B6-4599-8F8A-4553B2DB1387}"/>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31921970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24539"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20:8-11</a:t>
            </a:r>
          </a:p>
          <a:p>
            <a:pPr marL="0" indent="0" algn="just">
              <a:spcBef>
                <a:spcPts val="0"/>
              </a:spcBef>
              <a:spcAft>
                <a:spcPts val="1200"/>
              </a:spcAft>
              <a:buNone/>
              <a:defRPr/>
            </a:pPr>
            <a:r>
              <a:rPr lang="en-US" sz="2750" baseline="30000" dirty="0">
                <a:effectLst/>
              </a:rPr>
              <a:t>8</a:t>
            </a:r>
            <a:r>
              <a:rPr lang="en-US" dirty="0"/>
              <a:t> “Remember the sabbath day, to keep it holy. </a:t>
            </a:r>
            <a:r>
              <a:rPr lang="en-US" sz="2750" baseline="30000" dirty="0">
                <a:effectLst/>
              </a:rPr>
              <a:t>9</a:t>
            </a:r>
            <a:r>
              <a:rPr lang="en-US" dirty="0"/>
              <a:t> Six days you shall labor and do all your work, </a:t>
            </a:r>
            <a:r>
              <a:rPr lang="en-US" sz="2750" baseline="30000" dirty="0">
                <a:effectLst/>
              </a:rPr>
              <a:t>10</a:t>
            </a:r>
            <a:r>
              <a:rPr lang="en-US" dirty="0"/>
              <a:t> but the seventh day is a sabbath of the Lord your God; in it you shall not do any work, you or your son or your daughter, your male or your female servant or your cattle or your sojourner who stays with you. </a:t>
            </a:r>
            <a:r>
              <a:rPr lang="en-US" sz="2750" baseline="30000" dirty="0">
                <a:effectLst/>
              </a:rPr>
              <a:t>11</a:t>
            </a:r>
            <a:r>
              <a:rPr lang="en-US" dirty="0"/>
              <a:t> For in six days the Lord made the heavens and the earth, the sea and all that is in them, and rested on the seventh day; therefore the Lord blessed the sabbath day and made it holy. </a:t>
            </a:r>
          </a:p>
        </p:txBody>
      </p:sp>
    </p:spTree>
    <p:extLst>
      <p:ext uri="{BB962C8B-B14F-4D97-AF65-F5344CB8AC3E}">
        <p14:creationId xmlns:p14="http://schemas.microsoft.com/office/powerpoint/2010/main" val="25162003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Solar Non-Consecutive Days?</a:t>
            </a:r>
          </a:p>
          <a:p>
            <a:pPr marL="0" indent="0" algn="ctr">
              <a:spcBef>
                <a:spcPts val="0"/>
              </a:spcBef>
              <a:spcAft>
                <a:spcPts val="1200"/>
              </a:spcAft>
              <a:buNone/>
              <a:defRPr/>
            </a:pPr>
            <a:r>
              <a:rPr lang="en-US" sz="3600" dirty="0">
                <a:solidFill>
                  <a:schemeClr val="tx2"/>
                </a:solidFill>
                <a:ea typeface="+mj-ea"/>
                <a:cs typeface="+mj-cs"/>
              </a:rPr>
              <a:t>Exodus 31:15-17</a:t>
            </a:r>
          </a:p>
          <a:p>
            <a:pPr marL="0" indent="0" algn="just">
              <a:spcBef>
                <a:spcPts val="0"/>
              </a:spcBef>
              <a:buNone/>
            </a:pPr>
            <a:r>
              <a:rPr lang="en-US" sz="2750" baseline="30000" dirty="0">
                <a:effectLst/>
              </a:rPr>
              <a:t>15</a:t>
            </a:r>
            <a:r>
              <a:rPr lang="en-US" sz="2750" dirty="0">
                <a:effectLst/>
              </a:rPr>
              <a:t> ‘For six days work may be done, but on the seventh day there is a sabbath of complete rest, holy to the </a:t>
            </a:r>
            <a:r>
              <a:rPr lang="en-US" sz="2750" cap="small" dirty="0">
                <a:effectLst/>
              </a:rPr>
              <a:t>Lord</a:t>
            </a:r>
            <a:r>
              <a:rPr lang="en-US" sz="2750" dirty="0">
                <a:effectLst/>
              </a:rPr>
              <a:t>; whoever does any work on the sabbath day shall surely be put to death. </a:t>
            </a:r>
            <a:r>
              <a:rPr lang="en-US" sz="2750" baseline="30000" dirty="0">
                <a:effectLst/>
              </a:rPr>
              <a:t>16</a:t>
            </a:r>
            <a:r>
              <a:rPr lang="en-US" sz="2750" dirty="0">
                <a:effectLst/>
              </a:rPr>
              <a:t> ‘So the sons of Israel shall observe the sabbath, to celebrate the sabbath throughout their generations as a perpetual covenant.’ </a:t>
            </a:r>
            <a:r>
              <a:rPr lang="en-US" sz="2750" baseline="30000" dirty="0">
                <a:effectLst/>
              </a:rPr>
              <a:t>17</a:t>
            </a:r>
            <a:r>
              <a:rPr lang="en-US" sz="2750" dirty="0">
                <a:effectLst/>
              </a:rPr>
              <a:t> “It is a sign between Me and the sons of Israel forever; for in six days the </a:t>
            </a:r>
            <a:r>
              <a:rPr lang="en-US" sz="2750" cap="small" dirty="0">
                <a:effectLst/>
              </a:rPr>
              <a:t>Lord</a:t>
            </a:r>
            <a:r>
              <a:rPr lang="en-US" sz="2750" dirty="0">
                <a:effectLst/>
              </a:rPr>
              <a:t> made heaven and earth, but on the seventh day He ceased </a:t>
            </a:r>
            <a:r>
              <a:rPr lang="en-US" sz="2750" i="1" dirty="0">
                <a:effectLst/>
              </a:rPr>
              <a:t>from labor,</a:t>
            </a:r>
            <a:r>
              <a:rPr lang="en-US" sz="2750" dirty="0">
                <a:effectLst/>
              </a:rPr>
              <a:t> and was refreshed.” </a:t>
            </a:r>
          </a:p>
        </p:txBody>
      </p:sp>
    </p:spTree>
    <p:extLst>
      <p:ext uri="{BB962C8B-B14F-4D97-AF65-F5344CB8AC3E}">
        <p14:creationId xmlns:p14="http://schemas.microsoft.com/office/powerpoint/2010/main" val="1884193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Days of Creation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Revelatory Days</a:t>
            </a:r>
          </a:p>
          <a:p>
            <a:pPr marL="461963" indent="-461963" algn="just" eaLnBrk="1" hangingPunct="1">
              <a:spcBef>
                <a:spcPts val="0"/>
              </a:spcBef>
              <a:spcAft>
                <a:spcPts val="2400"/>
              </a:spcAft>
              <a:defRPr/>
            </a:pPr>
            <a:r>
              <a:rPr lang="en-US" dirty="0"/>
              <a:t>Solar Non-consecutive Days</a:t>
            </a:r>
          </a:p>
          <a:p>
            <a:pPr marL="461963" indent="-461963" algn="just" eaLnBrk="1" hangingPunct="1">
              <a:spcBef>
                <a:spcPts val="0"/>
              </a:spcBef>
              <a:spcAft>
                <a:spcPts val="2400"/>
              </a:spcAft>
              <a:defRPr/>
            </a:pPr>
            <a:r>
              <a:rPr lang="en-US" b="1" u="sng" dirty="0">
                <a:solidFill>
                  <a:srgbClr val="FFFFCC"/>
                </a:solidFill>
              </a:rPr>
              <a:t>Day Age Theory</a:t>
            </a:r>
          </a:p>
          <a:p>
            <a:pPr marL="461963" indent="-461963" algn="just" eaLnBrk="1" hangingPunct="1">
              <a:spcBef>
                <a:spcPts val="0"/>
              </a:spcBef>
              <a:spcAft>
                <a:spcPts val="2400"/>
              </a:spcAft>
              <a:defRPr/>
            </a:pPr>
            <a:r>
              <a:rPr lang="en-US" dirty="0"/>
              <a:t>Solar And Consecutive Days</a:t>
            </a:r>
          </a:p>
        </p:txBody>
      </p:sp>
      <p:pic>
        <p:nvPicPr>
          <p:cNvPr id="2" name="Picture 1">
            <a:extLst>
              <a:ext uri="{FF2B5EF4-FFF2-40B4-BE49-F238E27FC236}">
                <a16:creationId xmlns:a16="http://schemas.microsoft.com/office/drawing/2014/main" id="{B8DF07E5-59B6-4599-8F8A-4553B2DB1387}"/>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33375523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5029200"/>
          </a:xfrm>
        </p:spPr>
        <p:txBody>
          <a:bodyPr/>
          <a:lstStyle/>
          <a:p>
            <a:pPr marL="0" indent="0" algn="ctr">
              <a:spcBef>
                <a:spcPts val="0"/>
              </a:spcBef>
              <a:spcAft>
                <a:spcPts val="1200"/>
              </a:spcAft>
              <a:buNone/>
              <a:defRPr/>
            </a:pPr>
            <a:r>
              <a:rPr lang="en-US" sz="3600" dirty="0">
                <a:solidFill>
                  <a:schemeClr val="tx2"/>
                </a:solidFill>
                <a:ea typeface="+mj-ea"/>
                <a:cs typeface="+mj-cs"/>
              </a:rPr>
              <a:t>Day Age?</a:t>
            </a:r>
          </a:p>
          <a:p>
            <a:pPr marL="0" indent="0" algn="ctr">
              <a:spcBef>
                <a:spcPts val="0"/>
              </a:spcBef>
              <a:spcAft>
                <a:spcPts val="1200"/>
              </a:spcAft>
              <a:buNone/>
              <a:defRPr/>
            </a:pPr>
            <a:r>
              <a:rPr lang="en-US" sz="3600" dirty="0">
                <a:solidFill>
                  <a:schemeClr val="tx2"/>
                </a:solidFill>
                <a:ea typeface="+mj-ea"/>
                <a:cs typeface="+mj-cs"/>
              </a:rPr>
              <a:t>2 Peter 3:8</a:t>
            </a:r>
          </a:p>
          <a:p>
            <a:pPr marL="0" marR="0" indent="0" algn="just">
              <a:spcBef>
                <a:spcPts val="0"/>
              </a:spcBef>
              <a:spcAft>
                <a:spcPts val="600"/>
              </a:spcAft>
              <a:buNone/>
            </a:pPr>
            <a:r>
              <a:rPr lang="en-US" dirty="0">
                <a:effectLst>
                  <a:outerShdw blurRad="38100" dist="38100" dir="2700000" algn="tl">
                    <a:srgbClr val="000000">
                      <a:alpha val="43137"/>
                    </a:srgbClr>
                  </a:outerShdw>
                </a:effectLst>
              </a:rPr>
              <a:t>But do not let this one </a:t>
            </a:r>
            <a:r>
              <a:rPr lang="en-US" i="1" dirty="0">
                <a:effectLst>
                  <a:outerShdw blurRad="38100" dist="38100" dir="2700000" algn="tl">
                    <a:srgbClr val="000000">
                      <a:alpha val="43137"/>
                    </a:srgbClr>
                  </a:outerShdw>
                </a:effectLst>
              </a:rPr>
              <a:t>fact</a:t>
            </a:r>
            <a:r>
              <a:rPr lang="en-US" dirty="0">
                <a:effectLst>
                  <a:outerShdw blurRad="38100" dist="38100" dir="2700000" algn="tl">
                    <a:srgbClr val="000000">
                      <a:alpha val="43137"/>
                    </a:srgbClr>
                  </a:outerShdw>
                </a:effectLst>
              </a:rPr>
              <a:t> escape your notice, beloved, that with the Lord one day is like a thousand years, and a thousand years like one day.</a:t>
            </a:r>
          </a:p>
          <a:p>
            <a:pPr marL="0" indent="0" algn="ctr">
              <a:spcBef>
                <a:spcPts val="0"/>
              </a:spcBef>
              <a:spcAft>
                <a:spcPts val="1200"/>
              </a:spcAft>
              <a:buNone/>
              <a:defRPr/>
            </a:pPr>
            <a:r>
              <a:rPr lang="en-US" dirty="0">
                <a:effectLst>
                  <a:outerShdw blurRad="38100" dist="38100" dir="2700000" algn="tl">
                    <a:srgbClr val="000000">
                      <a:alpha val="43137"/>
                    </a:srgbClr>
                  </a:outerShdw>
                </a:effectLst>
              </a:rPr>
              <a:t> </a:t>
            </a:r>
            <a:r>
              <a:rPr lang="en-US" sz="3600" dirty="0">
                <a:solidFill>
                  <a:schemeClr val="tx2"/>
                </a:solidFill>
              </a:rPr>
              <a:t>Genesis 2:4?</a:t>
            </a:r>
          </a:p>
          <a:p>
            <a:pPr marL="0" marR="0" indent="0" algn="just">
              <a:spcBef>
                <a:spcPts val="0"/>
              </a:spcBef>
              <a:spcAft>
                <a:spcPts val="0"/>
              </a:spcAft>
              <a:buNone/>
            </a:pPr>
            <a:r>
              <a:rPr lang="en-US" dirty="0">
                <a:effectLst>
                  <a:outerShdw blurRad="38100" dist="38100" dir="2700000" algn="tl">
                    <a:srgbClr val="000000">
                      <a:alpha val="43137"/>
                    </a:srgbClr>
                  </a:outerShdw>
                </a:effectLst>
              </a:rPr>
              <a:t>This is the account of the heavens and the earth when they were created, in the day that the LORD God made earth and heaven.</a:t>
            </a:r>
          </a:p>
        </p:txBody>
      </p:sp>
    </p:spTree>
    <p:extLst>
      <p:ext uri="{BB962C8B-B14F-4D97-AF65-F5344CB8AC3E}">
        <p14:creationId xmlns:p14="http://schemas.microsoft.com/office/powerpoint/2010/main" val="437269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52600" y="6096000"/>
            <a:ext cx="5638800" cy="685800"/>
          </a:xfrm>
        </p:spPr>
        <p:txBody>
          <a:bodyPr/>
          <a:lstStyle/>
          <a:p>
            <a:pPr algn="ctr" eaLnBrk="1" hangingPunct="1">
              <a:defRPr/>
            </a:pPr>
            <a:r>
              <a:rPr lang="en-US" sz="2000" kern="1200" dirty="0">
                <a:solidFill>
                  <a:schemeClr val="tx1"/>
                </a:solidFill>
                <a:ea typeface="+mn-ea"/>
                <a:cs typeface="Arial" panose="020B0604020202020204" pitchFamily="34" charset="0"/>
              </a:rPr>
              <a:t>Ken Ham et al, </a:t>
            </a:r>
            <a:r>
              <a:rPr lang="en-US" sz="2000" i="1" kern="1200" dirty="0">
                <a:solidFill>
                  <a:schemeClr val="tx1"/>
                </a:solidFill>
                <a:ea typeface="+mn-ea"/>
                <a:cs typeface="Arial" panose="020B0604020202020204" pitchFamily="34" charset="0"/>
              </a:rPr>
              <a:t>Answers in Genesis</a:t>
            </a:r>
            <a:r>
              <a:rPr lang="en-US" sz="2000" kern="1200" dirty="0">
                <a:solidFill>
                  <a:schemeClr val="tx1"/>
                </a:solidFill>
                <a:ea typeface="+mn-ea"/>
                <a:cs typeface="Arial" panose="020B0604020202020204" pitchFamily="34" charset="0"/>
              </a:rPr>
              <a:t>, rev ed. (Green Forest, AR: Master Books, 1990), 37-emphasis mine.</a:t>
            </a:r>
          </a:p>
        </p:txBody>
      </p:sp>
      <p:sp>
        <p:nvSpPr>
          <p:cNvPr id="24579" name="Rectangle 3"/>
          <p:cNvSpPr>
            <a:spLocks noGrp="1" noChangeArrowheads="1"/>
          </p:cNvSpPr>
          <p:nvPr>
            <p:ph idx="1"/>
          </p:nvPr>
        </p:nvSpPr>
        <p:spPr>
          <a:xfrm>
            <a:off x="685800" y="2632075"/>
            <a:ext cx="7772400" cy="1939925"/>
          </a:xfrm>
        </p:spPr>
        <p:txBody>
          <a:bodyPr/>
          <a:lstStyle/>
          <a:p>
            <a:pPr marL="0" indent="0" algn="just" eaLnBrk="1" hangingPunct="1">
              <a:buFont typeface="Wingdings" pitchFamily="2" charset="2"/>
              <a:buNone/>
              <a:defRPr/>
            </a:pPr>
            <a:r>
              <a:rPr lang="en-US" sz="3600" dirty="0">
                <a:cs typeface="Calibri" panose="020F0502020204030204" pitchFamily="34" charset="0"/>
              </a:rPr>
              <a:t>“Back in my father’s </a:t>
            </a:r>
            <a:r>
              <a:rPr lang="en-US" sz="3600" b="1" u="sng" dirty="0">
                <a:solidFill>
                  <a:srgbClr val="FFFFCC"/>
                </a:solidFill>
                <a:cs typeface="Calibri" panose="020F0502020204030204" pitchFamily="34" charset="0"/>
              </a:rPr>
              <a:t>day</a:t>
            </a:r>
            <a:r>
              <a:rPr lang="en-US" sz="3600" dirty="0">
                <a:cs typeface="Calibri" panose="020F0502020204030204" pitchFamily="34" charset="0"/>
              </a:rPr>
              <a:t>, it took ten </a:t>
            </a:r>
            <a:r>
              <a:rPr lang="en-US" sz="3600" b="1" u="sng" dirty="0">
                <a:solidFill>
                  <a:srgbClr val="FFFFCC"/>
                </a:solidFill>
                <a:cs typeface="Calibri" panose="020F0502020204030204" pitchFamily="34" charset="0"/>
              </a:rPr>
              <a:t>days</a:t>
            </a:r>
            <a:r>
              <a:rPr lang="en-US" sz="3600" dirty="0">
                <a:cs typeface="Calibri" panose="020F0502020204030204" pitchFamily="34" charset="0"/>
              </a:rPr>
              <a:t> to drive across the Australian outback during the </a:t>
            </a:r>
            <a:r>
              <a:rPr lang="en-US" sz="3600" b="1" u="sng" dirty="0">
                <a:solidFill>
                  <a:srgbClr val="FFFFCC"/>
                </a:solidFill>
                <a:cs typeface="Calibri" panose="020F0502020204030204" pitchFamily="34" charset="0"/>
              </a:rPr>
              <a:t>day</a:t>
            </a:r>
            <a:r>
              <a:rPr lang="en-US" sz="3600" dirty="0">
                <a:cs typeface="Calibri" panose="020F0502020204030204" pitchFamily="34" charset="0"/>
              </a:rPr>
              <a:t>.”</a:t>
            </a:r>
            <a:endParaRPr lang="en-US" sz="3600" dirty="0"/>
          </a:p>
        </p:txBody>
      </p:sp>
      <p:pic>
        <p:nvPicPr>
          <p:cNvPr id="3" name="Picture 2">
            <a:extLst>
              <a:ext uri="{FF2B5EF4-FFF2-40B4-BE49-F238E27FC236}">
                <a16:creationId xmlns:a16="http://schemas.microsoft.com/office/drawing/2014/main" id="{9B7A3846-8FB5-445E-B6D1-A1BAF0817105}"/>
              </a:ext>
            </a:extLst>
          </p:cNvPr>
          <p:cNvPicPr>
            <a:picLocks noChangeAspect="1"/>
          </p:cNvPicPr>
          <p:nvPr/>
        </p:nvPicPr>
        <p:blipFill>
          <a:blip r:embed="rId2"/>
          <a:stretch>
            <a:fillRect/>
          </a:stretch>
        </p:blipFill>
        <p:spPr>
          <a:xfrm>
            <a:off x="3499011" y="228600"/>
            <a:ext cx="2145978" cy="1828959"/>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0" y="1600200"/>
            <a:ext cx="9144000" cy="4401205"/>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rPr>
              <a:t>I </a:t>
            </a:r>
            <a:r>
              <a:rPr lang="en-US" sz="2800" b="1" i="1" u="sng" dirty="0">
                <a:solidFill>
                  <a:srgbClr val="FFFFCC"/>
                </a:solidFill>
                <a:latin typeface="Calibri" panose="020F0502020204030204" pitchFamily="34" charset="0"/>
              </a:rPr>
              <a:t>ran</a:t>
            </a:r>
            <a:r>
              <a:rPr lang="en-US" sz="2800" dirty="0">
                <a:latin typeface="Calibri" panose="020F0502020204030204" pitchFamily="34" charset="0"/>
              </a:rPr>
              <a:t> out of ingredients for the salad, so I decided to make a quick </a:t>
            </a:r>
            <a:r>
              <a:rPr lang="en-US" sz="2800" b="1" i="1" u="sng" dirty="0">
                <a:solidFill>
                  <a:srgbClr val="FFFFCC"/>
                </a:solidFill>
                <a:latin typeface="Calibri" panose="020F0502020204030204" pitchFamily="34" charset="0"/>
              </a:rPr>
              <a:t>run</a:t>
            </a:r>
            <a:r>
              <a:rPr lang="en-US" sz="2800" dirty="0">
                <a:latin typeface="Calibri" panose="020F0502020204030204" pitchFamily="34" charset="0"/>
              </a:rPr>
              <a:t> down to the store. While at the store, I left the car engine </a:t>
            </a:r>
            <a:r>
              <a:rPr lang="en-US" sz="2800" b="1" i="1" u="sng" dirty="0">
                <a:solidFill>
                  <a:srgbClr val="FFFFCC"/>
                </a:solidFill>
                <a:latin typeface="Calibri" panose="020F0502020204030204" pitchFamily="34" charset="0"/>
              </a:rPr>
              <a:t>running</a:t>
            </a:r>
            <a:r>
              <a:rPr lang="en-US" sz="2800" dirty="0">
                <a:latin typeface="Calibri" panose="020F0502020204030204" pitchFamily="34" charset="0"/>
              </a:rPr>
              <a:t> while I made my purchase, thinking that I would be right out again. However, while I was in the store, I </a:t>
            </a:r>
            <a:r>
              <a:rPr lang="en-US" sz="2800" b="1" i="1" u="sng" dirty="0">
                <a:solidFill>
                  <a:srgbClr val="FFFFCC"/>
                </a:solidFill>
                <a:latin typeface="Calibri" panose="020F0502020204030204" pitchFamily="34" charset="0"/>
              </a:rPr>
              <a:t>ran</a:t>
            </a:r>
            <a:r>
              <a:rPr lang="en-US" sz="2800" dirty="0">
                <a:latin typeface="Calibri" panose="020F0502020204030204" pitchFamily="34" charset="0"/>
              </a:rPr>
              <a:t> into my good friend Edward who was </a:t>
            </a:r>
            <a:r>
              <a:rPr lang="en-US" sz="2800" b="1" i="1" u="sng" dirty="0">
                <a:solidFill>
                  <a:srgbClr val="FFFFCC"/>
                </a:solidFill>
                <a:latin typeface="Calibri" panose="020F0502020204030204" pitchFamily="34" charset="0"/>
              </a:rPr>
              <a:t>running</a:t>
            </a:r>
            <a:r>
              <a:rPr lang="en-US" sz="2800" dirty="0">
                <a:latin typeface="Calibri" panose="020F0502020204030204" pitchFamily="34" charset="0"/>
              </a:rPr>
              <a:t> for county supervisor. This resulted in my having to endure a somewhat long-winded </a:t>
            </a:r>
            <a:r>
              <a:rPr lang="en-US" sz="2800" b="1" i="1" u="sng" dirty="0">
                <a:solidFill>
                  <a:srgbClr val="FFFFCC"/>
                </a:solidFill>
                <a:latin typeface="Calibri" panose="020F0502020204030204" pitchFamily="34" charset="0"/>
              </a:rPr>
              <a:t>run</a:t>
            </a:r>
            <a:r>
              <a:rPr lang="en-US" sz="2800" dirty="0">
                <a:latin typeface="Calibri" panose="020F0502020204030204" pitchFamily="34" charset="0"/>
              </a:rPr>
              <a:t>down on how his campaign was </a:t>
            </a:r>
            <a:r>
              <a:rPr lang="en-US" sz="2800" b="1" i="1" u="sng" dirty="0">
                <a:solidFill>
                  <a:srgbClr val="FFFFCC"/>
                </a:solidFill>
                <a:latin typeface="Calibri" panose="020F0502020204030204" pitchFamily="34" charset="0"/>
              </a:rPr>
              <a:t>running</a:t>
            </a:r>
            <a:r>
              <a:rPr lang="en-US" sz="2800" dirty="0">
                <a:latin typeface="Calibri" panose="020F0502020204030204" pitchFamily="34" charset="0"/>
              </a:rPr>
              <a:t>. Finally, fearing that my car would </a:t>
            </a:r>
            <a:r>
              <a:rPr lang="en-US" sz="2800" b="1" i="1" u="sng" dirty="0">
                <a:solidFill>
                  <a:srgbClr val="FFFFCC"/>
                </a:solidFill>
                <a:latin typeface="Calibri" panose="020F0502020204030204" pitchFamily="34" charset="0"/>
              </a:rPr>
              <a:t>run</a:t>
            </a:r>
            <a:r>
              <a:rPr lang="en-US" sz="2800" dirty="0">
                <a:latin typeface="Calibri" panose="020F0502020204030204" pitchFamily="34" charset="0"/>
              </a:rPr>
              <a:t> out of gas, I </a:t>
            </a:r>
            <a:r>
              <a:rPr lang="en-US" sz="2800" b="1" i="1" u="sng" dirty="0">
                <a:solidFill>
                  <a:srgbClr val="FFFFCC"/>
                </a:solidFill>
                <a:latin typeface="Calibri" panose="020F0502020204030204" pitchFamily="34" charset="0"/>
              </a:rPr>
              <a:t>ran</a:t>
            </a:r>
            <a:r>
              <a:rPr lang="en-US" sz="2800" dirty="0">
                <a:latin typeface="Calibri" panose="020F0502020204030204" pitchFamily="34" charset="0"/>
              </a:rPr>
              <a:t> with great haste out to the parking lot and returned home with the car surely </a:t>
            </a:r>
            <a:r>
              <a:rPr lang="en-US" sz="2800" b="1" i="1" u="sng" dirty="0">
                <a:solidFill>
                  <a:srgbClr val="FFFFCC"/>
                </a:solidFill>
                <a:latin typeface="Calibri" panose="020F0502020204030204" pitchFamily="34" charset="0"/>
              </a:rPr>
              <a:t>running</a:t>
            </a:r>
            <a:r>
              <a:rPr lang="en-US" sz="2800" dirty="0">
                <a:latin typeface="Calibri" panose="020F0502020204030204" pitchFamily="34" charset="0"/>
              </a:rPr>
              <a:t> only on fumes.</a:t>
            </a:r>
          </a:p>
        </p:txBody>
      </p:sp>
      <p:sp>
        <p:nvSpPr>
          <p:cNvPr id="81923" name="TextBox 4"/>
          <p:cNvSpPr txBox="1">
            <a:spLocks noChangeArrowheads="1"/>
          </p:cNvSpPr>
          <p:nvPr/>
        </p:nvSpPr>
        <p:spPr bwMode="auto">
          <a:xfrm>
            <a:off x="685800" y="228600"/>
            <a:ext cx="77724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George Gunn</a:t>
            </a:r>
          </a:p>
          <a:p>
            <a:pPr algn="ctr"/>
            <a:r>
              <a:rPr lang="en-US" sz="2000" dirty="0">
                <a:latin typeface="Calibri" panose="020F0502020204030204" pitchFamily="34" charset="0"/>
              </a:rPr>
              <a:t>John 14:1-3-The Father’s House: Are We There Yet?, 30. www.pre-trib.org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Alternative Ways of Describing Ages</a:t>
            </a:r>
          </a:p>
        </p:txBody>
      </p:sp>
      <p:sp>
        <p:nvSpPr>
          <p:cNvPr id="25603" name="Rectangle 3"/>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dirty="0"/>
              <a:t>Attached adjective “long” (</a:t>
            </a:r>
            <a:r>
              <a:rPr lang="en-US" dirty="0" err="1"/>
              <a:t>rab</a:t>
            </a:r>
            <a:r>
              <a:rPr lang="en-US" dirty="0"/>
              <a:t>) to the word “day” (</a:t>
            </a:r>
            <a:r>
              <a:rPr lang="en-US" dirty="0" err="1"/>
              <a:t>yom</a:t>
            </a:r>
            <a:r>
              <a:rPr lang="en-US" dirty="0"/>
              <a:t>)</a:t>
            </a:r>
          </a:p>
        </p:txBody>
      </p:sp>
      <p:pic>
        <p:nvPicPr>
          <p:cNvPr id="2" name="Picture 1">
            <a:extLst>
              <a:ext uri="{FF2B5EF4-FFF2-40B4-BE49-F238E27FC236}">
                <a16:creationId xmlns:a16="http://schemas.microsoft.com/office/drawing/2014/main" id="{48BD51A3-783B-4A73-AB12-AC7867A7EAF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3275215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Alternative Ways of Describing Ages</a:t>
            </a:r>
          </a:p>
        </p:txBody>
      </p:sp>
      <p:sp>
        <p:nvSpPr>
          <p:cNvPr id="25603" name="Rectangle 3"/>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b="1" u="sng" dirty="0">
                <a:solidFill>
                  <a:srgbClr val="FFFFCC"/>
                </a:solidFill>
              </a:rPr>
              <a:t>Olam</a:t>
            </a:r>
          </a:p>
          <a:p>
            <a:pPr marL="461963" indent="-461963" algn="just" eaLnBrk="1" hangingPunct="1">
              <a:spcBef>
                <a:spcPts val="0"/>
              </a:spcBef>
              <a:spcAft>
                <a:spcPts val="2400"/>
              </a:spcAft>
              <a:defRPr/>
            </a:pPr>
            <a:r>
              <a:rPr lang="en-US" dirty="0"/>
              <a:t>Attached adjective “long” (</a:t>
            </a:r>
            <a:r>
              <a:rPr lang="en-US" dirty="0" err="1"/>
              <a:t>rab</a:t>
            </a:r>
            <a:r>
              <a:rPr lang="en-US" dirty="0"/>
              <a:t>) to the word “day” (</a:t>
            </a:r>
            <a:r>
              <a:rPr lang="en-US" dirty="0" err="1"/>
              <a:t>yom</a:t>
            </a:r>
            <a:r>
              <a:rPr lang="en-US" dirty="0"/>
              <a:t>)</a:t>
            </a:r>
          </a:p>
        </p:txBody>
      </p:sp>
      <p:pic>
        <p:nvPicPr>
          <p:cNvPr id="2" name="Picture 1">
            <a:extLst>
              <a:ext uri="{FF2B5EF4-FFF2-40B4-BE49-F238E27FC236}">
                <a16:creationId xmlns:a16="http://schemas.microsoft.com/office/drawing/2014/main" id="{48BD51A3-783B-4A73-AB12-AC7867A7EAFB}"/>
              </a:ext>
            </a:extLst>
          </p:cNvPr>
          <p:cNvPicPr>
            <a:picLocks noChangeAspect="1"/>
          </p:cNvPicPr>
          <p:nvPr/>
        </p:nvPicPr>
        <p:blipFill>
          <a:blip r:embed="rId2"/>
          <a:stretch>
            <a:fillRect/>
          </a:stretch>
        </p:blipFill>
        <p:spPr>
          <a:xfrm>
            <a:off x="5562600" y="2057400"/>
            <a:ext cx="3227294" cy="2743200"/>
          </a:xfrm>
          <a:prstGeom prst="rect">
            <a:avLst/>
          </a:prstGeom>
        </p:spPr>
      </p:pic>
    </p:spTree>
    <p:extLst>
      <p:ext uri="{BB962C8B-B14F-4D97-AF65-F5344CB8AC3E}">
        <p14:creationId xmlns:p14="http://schemas.microsoft.com/office/powerpoint/2010/main" val="19354068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Exodus 21:2, 5-6</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you buy a Hebrew servant, he shall serve six years; and in the seventh he shall go out free and pay nothing…</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the servant plainly says, ‘I love my master, my wife, and my children; I will not go out free,’.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his master shall bring him to the judges. He shall also bring him to the door, or to the doorpost, and his master shall pierce his ear with an awl; and he shall serve him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7235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11507</TotalTime>
  <Words>14389</Words>
  <Application>Microsoft Office PowerPoint</Application>
  <PresentationFormat>On-screen Show (4:3)</PresentationFormat>
  <Paragraphs>1304</Paragraphs>
  <Slides>226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226</vt:i4>
      </vt:variant>
    </vt:vector>
  </HeadingPairs>
  <TitlesOfParts>
    <vt:vector size="232" baseType="lpstr">
      <vt:lpstr>Arial</vt:lpstr>
      <vt:lpstr>Calibri</vt:lpstr>
      <vt:lpstr>system-ui</vt:lpstr>
      <vt:lpstr>Times New Roman</vt:lpstr>
      <vt:lpstr>Wingdings</vt:lpstr>
      <vt:lpstr>Azure</vt:lpstr>
      <vt:lpstr>PowerPoint Presentation</vt:lpstr>
      <vt:lpstr>INTRODUCTORY MATTERS</vt:lpstr>
      <vt:lpstr>GENESIS STRUCTURE</vt:lpstr>
      <vt:lpstr>GENESIS STRUCTURE</vt:lpstr>
      <vt:lpstr>Contradictory Account of Creation?</vt:lpstr>
      <vt:lpstr>Genesis 1:1–2:3 Outline</vt:lpstr>
      <vt:lpstr>Key Issues in Genesis 1</vt:lpstr>
      <vt:lpstr>Genesis 1:1–2:3 Outline</vt:lpstr>
      <vt:lpstr>PowerPoint Presentation</vt:lpstr>
      <vt:lpstr>Key Issues in Genesis 1</vt:lpstr>
      <vt:lpstr>Refutation of Man’s Philosophies  (Gen 1:1)</vt:lpstr>
      <vt:lpstr>Refutation of Man’s Philosophies  (Gen 1:1)</vt:lpstr>
      <vt:lpstr>PowerPoint Presentation</vt:lpstr>
      <vt:lpstr>PowerPoint Presentation</vt:lpstr>
      <vt:lpstr>Refutation of Man’s Philosophies  (Gen 1:1)</vt:lpstr>
      <vt:lpstr>Genesis 1:1–2:3 Outline</vt:lpstr>
      <vt:lpstr>PowerPoint Presentation</vt:lpstr>
      <vt:lpstr>PowerPoint Presentation</vt:lpstr>
      <vt:lpstr>PowerPoint Presentation</vt:lpstr>
      <vt:lpstr>“In the case of tohu and bohu…it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vt:lpstr>
      <vt:lpstr>“תֹּהוּ n.m. formlessness, confusion, unreality, emptiness — 1. formlessness, of primaeval earth, of land reduced to primaeval chaos (both + וָבֹהוּ and voidness), ˊקִרְיַת־תּ‍ city of chaos (of ruined city); = nothingness, empty space; of empty, trackless waste. 2. fig. of what is empty, unreal, as idols (coll. of idolmakers), groundless arguments or considerations, moral unreality or falsehood; = a thing of nought, worthlessness; as adv. acc. I said not, תֹּהוּ בַקְּשׁוּנִי seek me emptily, to no purpose.”</vt:lpstr>
      <vt:lpstr> בֹּהוn.[m.] emptiness, alw. c. תֹּהוּ q.v.; תֹּהוּ וָבֹהוּ of primaeval earth; of earth under judgment of ˊי‍; קַו־תֹהוּ וְאבְנֵי בֹהוּ the line of wasteness and the stones of emptiness, i.e. plummets, employed, not as usual for building, but for destroying walls; v. sub אבן6.</vt:lpstr>
      <vt:lpstr>PowerPoint Presentation</vt:lpstr>
      <vt:lpstr>PowerPoint Presentation</vt:lpstr>
      <vt:lpstr>PowerPoint Presentation</vt:lpstr>
      <vt:lpstr>PowerPoint Presentation</vt:lpstr>
      <vt:lpstr>PowerPoint Presentation</vt:lpstr>
      <vt:lpstr>PowerPoint Presentation</vt:lpstr>
      <vt:lpstr>Shaping and Populating (Gen 1:1)</vt:lpstr>
      <vt:lpstr>Key Issues in Genesis 1</vt:lpstr>
      <vt:lpstr>PowerPoint Presentation</vt:lpstr>
      <vt:lpstr>PowerPoint Presentation</vt:lpstr>
      <vt:lpstr>Gap Theory Problems</vt:lpstr>
      <vt:lpstr>Gap Theory Problems</vt:lpstr>
      <vt:lpstr>Gap Theory Problems</vt:lpstr>
      <vt:lpstr>PowerPoint Presentation</vt:lpstr>
      <vt:lpstr>PowerPoint Presentation</vt:lpstr>
      <vt:lpstr>PowerPoint Presentation</vt:lpstr>
      <vt:lpstr>Gap Theory Problems</vt:lpstr>
      <vt:lpstr>“In the case of tohu and bohu…it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vt:lpstr>
      <vt:lpstr>“תֹּהוּ n.m. formlessness, confusion, unreality, emptiness — 1. formlessness, of primaeval earth, of land reduced to primaeval chaos (both + וָבֹהוּ and voidness), ˊקִרְיַת־תּ‍ city of chaos (of ruined city); = nothingness, empty space; of empty, trackless waste. 2. fig. of what is empty, unreal, as idols (coll. of idolmakers), groundless arguments or considerations, moral unreality or falsehood; = a thing of nought, worthlessness; as adv. acc. I said not, תֹּהוּ בַקְּשׁוּנִי seek me emptily, to no purpose.”</vt:lpstr>
      <vt:lpstr> בֹּהוn.[m.] emptiness, alw. c. תֹּהוּ q.v.; תֹּהוּ וָבֹהוּ of primaeval earth; of earth under judgment of ˊי‍; קַו־תֹהוּ וְאבְנֵי בֹהוּ the line of wasteness and the stones of emptiness, i.e. plummets, employed, not as usual for building, but for destroying walls; v. sub אבן6.</vt:lpstr>
      <vt:lpstr>Gap Theory Problems</vt:lpstr>
      <vt:lpstr>PowerPoint Presentation</vt:lpstr>
      <vt:lpstr>PowerPoint Presentation</vt:lpstr>
      <vt:lpstr>PowerPoint Presentation</vt:lpstr>
      <vt:lpstr>PowerPoint Presentation</vt:lpstr>
      <vt:lpstr>PowerPoint Presentation</vt:lpstr>
      <vt:lpstr>Gap Theory Problems</vt:lpstr>
      <vt:lpstr>PowerPoint Presentation</vt:lpstr>
      <vt:lpstr>Replenish?</vt:lpstr>
      <vt:lpstr>PowerPoint Presentation</vt:lpstr>
      <vt:lpstr>Gap Theory Problems</vt:lpstr>
      <vt:lpstr>PowerPoint Presentation</vt:lpstr>
      <vt:lpstr>PowerPoint Presentation</vt:lpstr>
      <vt:lpstr>Gap Theory Problems</vt:lpstr>
      <vt:lpstr>PowerPoint Presentation</vt:lpstr>
      <vt:lpstr>PowerPoint Presentation</vt:lpstr>
      <vt:lpstr>Gap Theory Problems</vt:lpstr>
      <vt:lpstr>PowerPoint Presentation</vt:lpstr>
      <vt:lpstr>PowerPoint Presentation</vt:lpstr>
      <vt:lpstr>PowerPoint Presentation</vt:lpstr>
      <vt:lpstr>PowerPoint Presentation</vt:lpstr>
      <vt:lpstr>PowerPoint Presentation</vt:lpstr>
      <vt:lpstr>PowerPoint Presentation</vt:lpstr>
      <vt:lpstr>Gap Theory Problems</vt:lpstr>
      <vt:lpstr>PowerPoint Presentation</vt:lpstr>
      <vt:lpstr>PowerPoint Presentation</vt:lpstr>
      <vt:lpstr>PowerPoint Presentation</vt:lpstr>
      <vt:lpstr>PowerPoint Presentation</vt:lpstr>
      <vt:lpstr>PowerPoint Presentation</vt:lpstr>
      <vt:lpstr>Gap Theory Problems</vt:lpstr>
      <vt:lpstr>Two Views on Harmonization of Early Genesis with “Science”</vt:lpstr>
      <vt:lpstr>Two Views on Harmonization of Early Genesis with “Science”</vt:lpstr>
      <vt:lpstr>Gap Theory Problems</vt:lpstr>
      <vt:lpstr>PowerPoint Presentation</vt:lpstr>
      <vt:lpstr>PowerPoint Presentation</vt:lpstr>
      <vt:lpstr>Genesis 1:1–2:3 Outline</vt:lpstr>
      <vt:lpstr>Genesis 1:1–2:3 Outline</vt:lpstr>
      <vt:lpstr>PowerPoint Presentation</vt:lpstr>
      <vt:lpstr>Key Issues in Genesis 1</vt:lpstr>
      <vt:lpstr>Days of Creation</vt:lpstr>
      <vt:lpstr>Days of Creation</vt:lpstr>
      <vt:lpstr>Days of Revelation?</vt:lpstr>
      <vt:lpstr>PowerPoint Presentation</vt:lpstr>
      <vt:lpstr>PowerPoint Presentation</vt:lpstr>
      <vt:lpstr>PowerPoint Presentation</vt:lpstr>
      <vt:lpstr>PowerPoint Presentation</vt:lpstr>
      <vt:lpstr>PowerPoint Presentation</vt:lpstr>
      <vt:lpstr>Days of Creation</vt:lpstr>
      <vt:lpstr>PowerPoint Presentation</vt:lpstr>
      <vt:lpstr>PowerPoint Presentation</vt:lpstr>
      <vt:lpstr>Days of Creation</vt:lpstr>
      <vt:lpstr>PowerPoint Presentation</vt:lpstr>
      <vt:lpstr>Ken Ham et al, Answers in Genesis, rev ed. (Green Forest, AR: Master Books, 1990), 37-emphasis mine.</vt:lpstr>
      <vt:lpstr>PowerPoint Presentation</vt:lpstr>
      <vt:lpstr>Alternative Ways of Describing Ages</vt:lpstr>
      <vt:lpstr>Alternative Ways of Describing Ages</vt:lpstr>
      <vt:lpstr>PowerPoint Presentation</vt:lpstr>
      <vt:lpstr>Alternative Ways of Describing Ages</vt:lpstr>
      <vt:lpstr>PowerPoint Presentation</vt:lpstr>
      <vt:lpstr>Days of Creation</vt:lpstr>
      <vt:lpstr>Ordinary and Consecutive Days?</vt:lpstr>
      <vt:lpstr>PowerPoint Presentation</vt:lpstr>
      <vt:lpstr>PowerPoint Presentation</vt:lpstr>
      <vt:lpstr>Ordinary and Consecutive Days?</vt:lpstr>
      <vt:lpstr>PowerPoint Presentation</vt:lpstr>
      <vt:lpstr>Genesis 1:1–2:3 Outline</vt:lpstr>
      <vt:lpstr>Key Issues in Genesis 1</vt:lpstr>
      <vt:lpstr>Day 2 Canopy Theory  (Gen 1:6-8)</vt:lpstr>
      <vt:lpstr>Day 2 Canopy Theory  (Gen 1:6-8)</vt:lpstr>
      <vt:lpstr>PowerPoint Presentation</vt:lpstr>
      <vt:lpstr>PowerPoint Presentation</vt:lpstr>
      <vt:lpstr>Day 2 Canopy Theory  (Gen 1:6-8)</vt:lpstr>
      <vt:lpstr>Day 2 Canopy Theory  (Gen 1:6-8)</vt:lpstr>
      <vt:lpstr>PowerPoint Presentation</vt:lpstr>
      <vt:lpstr>PowerPoint Presentation</vt:lpstr>
      <vt:lpstr>Day 2 Canopy Theory  (Gen 1:6-8)</vt:lpstr>
      <vt:lpstr>Day 2 Canopy Theory  (Gen 1:6-8)</vt:lpstr>
      <vt:lpstr>Day 2 Canopy Theory  (Gen 1:6-8)</vt:lpstr>
      <vt:lpstr>PowerPoint Presentation</vt:lpstr>
      <vt:lpstr>PowerPoint Presentation</vt:lpstr>
      <vt:lpstr>PowerPoint Presentation</vt:lpstr>
      <vt:lpstr>Genesis 1:1–2:3 Outline</vt:lpstr>
      <vt:lpstr>Genesis 1:1–2:3 Outline</vt:lpstr>
      <vt:lpstr>Shaping and Populating (Gen 1:1)</vt:lpstr>
      <vt:lpstr>PowerPoint Presentation</vt:lpstr>
      <vt:lpstr>Key Issues in Genesis 1</vt:lpstr>
      <vt:lpstr>PowerPoint Presentation</vt:lpstr>
      <vt:lpstr>Day 4 Light Before the Sun?  (Gen. 1:3; Gen 1:14-19)</vt:lpstr>
      <vt:lpstr>Day 4 Light Before the Sun?  (Gen. 1:3; Gen 1:14-19)</vt:lpstr>
      <vt:lpstr>Day 4 Light Before the Sun?  (Gen. 1:3; Gen 1:14-19)</vt:lpstr>
      <vt:lpstr>PowerPoint Presentation</vt:lpstr>
      <vt:lpstr>Day 4 Light Before the Sun?  (Gen. 1:3; Gen 1:14-19)</vt:lpstr>
      <vt:lpstr>PowerPoint Presentation</vt:lpstr>
      <vt:lpstr>Light only Revealed on Day 4?</vt:lpstr>
      <vt:lpstr>Genesis 1:1–2:3 Outline</vt:lpstr>
      <vt:lpstr>Genesis 1:1–2:3 Outline</vt:lpstr>
      <vt:lpstr>Key Issues in Genesis 1</vt:lpstr>
      <vt:lpstr>Day 6 Theocratic Administrator  (Gen 1:24-31)</vt:lpstr>
      <vt:lpstr>Day 6 Theocratic Administrator  (Gen 1:24-31)</vt:lpstr>
      <vt:lpstr>Day 6 Theocratic Administrator  (Gen 1:24-31)</vt:lpstr>
      <vt:lpstr>PowerPoint Presentation</vt:lpstr>
      <vt:lpstr>PowerPoint Presentation</vt:lpstr>
      <vt:lpstr>Trinitarianism in Genesis</vt:lpstr>
      <vt:lpstr>PowerPoint Presentation</vt:lpstr>
      <vt:lpstr>PowerPoint Presentation</vt:lpstr>
      <vt:lpstr>PowerPoint Presentation</vt:lpstr>
      <vt:lpstr>Day 6 Theocratic Administrator  (Gen 1:24-31)</vt:lpstr>
      <vt:lpstr>PowerPoint Presentation</vt:lpstr>
      <vt:lpstr>PowerPoint Presentation</vt:lpstr>
      <vt:lpstr>Day 6 Theocratic Administrator  (Gen 1:24-31)</vt:lpstr>
      <vt:lpstr>PowerPoint Presentation</vt:lpstr>
      <vt:lpstr>PowerPoint Presentation</vt:lpstr>
      <vt:lpstr>J. Dwight Pentecost Thy kingdom Come, Page 316</vt:lpstr>
      <vt:lpstr>Mark Hitchcock The End, Page 421-22</vt:lpstr>
      <vt:lpstr>Day 6 Theocratic Administrator  (Gen 1:24-31)</vt:lpstr>
      <vt:lpstr>PowerPoint Presentation</vt:lpstr>
      <vt:lpstr>PowerPoint Presentation</vt:lpstr>
      <vt:lpstr>PowerPoint Presentation</vt:lpstr>
      <vt:lpstr>PowerPoint Presentation</vt:lpstr>
      <vt:lpstr>Day 6 Theocratic Administrator  (Gen 1:24-31)</vt:lpstr>
      <vt:lpstr>PowerPoint Presentation</vt:lpstr>
      <vt:lpstr>PowerPoint Presentation</vt:lpstr>
      <vt:lpstr>Genesis 1:1–2:3 Outline</vt:lpstr>
      <vt:lpstr>PowerPoint Presentation</vt:lpstr>
      <vt:lpstr>Key Issues in Genesis 1</vt:lpstr>
      <vt:lpstr>PowerPoint Presentation</vt:lpstr>
      <vt:lpstr>Day 7 Sabbath  (Gen 2:1-3)</vt:lpstr>
      <vt:lpstr>Day 7 Sabbath  (Gen 2:1-3)</vt:lpstr>
      <vt:lpstr>Day 7 Sabbath  (Gen 2:1-3)</vt:lpstr>
      <vt:lpstr>PowerPoint Presentation</vt:lpstr>
      <vt:lpstr>PowerPoint Presentation</vt:lpstr>
      <vt:lpstr>Day 7 Sabbath  (Gen 2:1-3)</vt:lpstr>
      <vt:lpstr>Day 7 Sabbath  (Gen 2:1-3)</vt:lpstr>
      <vt:lpstr>Day 7 Sabbath  (Gen 2:1-3)</vt:lpstr>
      <vt:lpstr>Day 7 Sabbath  (Gen 2:1-3)</vt:lpstr>
      <vt:lpstr>PowerPoint Presentation</vt:lpstr>
      <vt:lpstr>Key Issues in Genesis 1</vt:lpstr>
      <vt:lpstr>Origin of Man</vt:lpstr>
      <vt:lpstr>Evolution Wikapedia</vt:lpstr>
      <vt:lpstr>Intelligent Design Resources</vt:lpstr>
      <vt:lpstr>Evolution’s Flaws</vt:lpstr>
      <vt:lpstr>Evolution’s Flaws</vt:lpstr>
      <vt:lpstr>Missing Links</vt:lpstr>
      <vt:lpstr>Missing Links</vt:lpstr>
      <vt:lpstr>Evolution’s Flaws</vt:lpstr>
      <vt:lpstr>PowerPoint Presentation</vt:lpstr>
      <vt:lpstr>Evolution’s Flaws</vt:lpstr>
      <vt:lpstr>Evolution’s Flaws</vt:lpstr>
      <vt:lpstr>Evolution’s Flaws</vt:lpstr>
      <vt:lpstr>Evolution’s Flaws</vt:lpstr>
      <vt:lpstr>Why Evolution’s Popularity?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Genesis 1:1–2:3 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dc:title>
  <dc:subject>Genesis 1</dc:subject>
  <dc:creator>A. Woods</dc:creator>
  <dc:description>Modified by Jim McGowan</dc:description>
  <cp:lastModifiedBy>Andy Woods</cp:lastModifiedBy>
  <cp:revision>1174</cp:revision>
  <cp:lastPrinted>2011-06-25T18:12:52Z</cp:lastPrinted>
  <dcterms:created xsi:type="dcterms:W3CDTF">2009-03-17T12:21:13Z</dcterms:created>
  <dcterms:modified xsi:type="dcterms:W3CDTF">2020-08-08T19:20:12Z</dcterms:modified>
</cp:coreProperties>
</file>