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6"/>
  </p:notesMasterIdLst>
  <p:handoutMasterIdLst>
    <p:handoutMasterId r:id="rId97"/>
  </p:handoutMasterIdLst>
  <p:sldIdLst>
    <p:sldId id="2044" r:id="rId2"/>
    <p:sldId id="1973" r:id="rId3"/>
    <p:sldId id="2104" r:id="rId4"/>
    <p:sldId id="1975" r:id="rId5"/>
    <p:sldId id="2105" r:id="rId6"/>
    <p:sldId id="2115" r:id="rId7"/>
    <p:sldId id="2045" r:id="rId8"/>
    <p:sldId id="2099" r:id="rId9"/>
    <p:sldId id="2106" r:id="rId10"/>
    <p:sldId id="2028" r:id="rId11"/>
    <p:sldId id="1984" r:id="rId12"/>
    <p:sldId id="1985" r:id="rId13"/>
    <p:sldId id="2107" r:id="rId14"/>
    <p:sldId id="2039" r:id="rId15"/>
    <p:sldId id="2034" r:id="rId16"/>
    <p:sldId id="2040" r:id="rId17"/>
    <p:sldId id="1988" r:id="rId18"/>
    <p:sldId id="1989" r:id="rId19"/>
    <p:sldId id="2091" r:id="rId20"/>
    <p:sldId id="2092" r:id="rId21"/>
    <p:sldId id="2086" r:id="rId22"/>
    <p:sldId id="2088" r:id="rId23"/>
    <p:sldId id="2093" r:id="rId24"/>
    <p:sldId id="2089" r:id="rId25"/>
    <p:sldId id="2094" r:id="rId26"/>
    <p:sldId id="2116" r:id="rId27"/>
    <p:sldId id="2095" r:id="rId28"/>
    <p:sldId id="2087" r:id="rId29"/>
    <p:sldId id="2090" r:id="rId30"/>
    <p:sldId id="2096" r:id="rId31"/>
    <p:sldId id="2097" r:id="rId32"/>
    <p:sldId id="1990" r:id="rId33"/>
    <p:sldId id="1991" r:id="rId34"/>
    <p:sldId id="2117" r:id="rId35"/>
    <p:sldId id="2084" r:id="rId36"/>
    <p:sldId id="2098" r:id="rId37"/>
    <p:sldId id="2066" r:id="rId38"/>
    <p:sldId id="2067" r:id="rId39"/>
    <p:sldId id="2068" r:id="rId40"/>
    <p:sldId id="2114" r:id="rId41"/>
    <p:sldId id="2118" r:id="rId42"/>
    <p:sldId id="1992" r:id="rId43"/>
    <p:sldId id="2108" r:id="rId44"/>
    <p:sldId id="1995" r:id="rId45"/>
    <p:sldId id="2071" r:id="rId46"/>
    <p:sldId id="1996" r:id="rId47"/>
    <p:sldId id="1994" r:id="rId48"/>
    <p:sldId id="2109" r:id="rId49"/>
    <p:sldId id="1998" r:id="rId50"/>
    <p:sldId id="2110" r:id="rId51"/>
    <p:sldId id="2000" r:id="rId52"/>
    <p:sldId id="2058" r:id="rId53"/>
    <p:sldId id="2002" r:id="rId54"/>
    <p:sldId id="2111" r:id="rId55"/>
    <p:sldId id="2029" r:id="rId56"/>
    <p:sldId id="2041" r:id="rId57"/>
    <p:sldId id="2030" r:id="rId58"/>
    <p:sldId id="2042" r:id="rId59"/>
    <p:sldId id="2038" r:id="rId60"/>
    <p:sldId id="2119" r:id="rId61"/>
    <p:sldId id="2005" r:id="rId62"/>
    <p:sldId id="2101" r:id="rId63"/>
    <p:sldId id="2100" r:id="rId64"/>
    <p:sldId id="2102" r:id="rId65"/>
    <p:sldId id="2103" r:id="rId66"/>
    <p:sldId id="2062" r:id="rId67"/>
    <p:sldId id="2006" r:id="rId68"/>
    <p:sldId id="2007" r:id="rId69"/>
    <p:sldId id="2008" r:id="rId70"/>
    <p:sldId id="2009" r:id="rId71"/>
    <p:sldId id="2112" r:id="rId72"/>
    <p:sldId id="2012" r:id="rId73"/>
    <p:sldId id="2072" r:id="rId74"/>
    <p:sldId id="2046" r:id="rId75"/>
    <p:sldId id="2073" r:id="rId76"/>
    <p:sldId id="2074" r:id="rId77"/>
    <p:sldId id="2047" r:id="rId78"/>
    <p:sldId id="2075" r:id="rId79"/>
    <p:sldId id="2069" r:id="rId80"/>
    <p:sldId id="2070" r:id="rId81"/>
    <p:sldId id="2076" r:id="rId82"/>
    <p:sldId id="2113" r:id="rId83"/>
    <p:sldId id="2014" r:id="rId84"/>
    <p:sldId id="2080" r:id="rId85"/>
    <p:sldId id="2079" r:id="rId86"/>
    <p:sldId id="2077" r:id="rId87"/>
    <p:sldId id="2078" r:id="rId88"/>
    <p:sldId id="2081" r:id="rId89"/>
    <p:sldId id="2083" r:id="rId90"/>
    <p:sldId id="2082" r:id="rId91"/>
    <p:sldId id="2063" r:id="rId92"/>
    <p:sldId id="2033" r:id="rId93"/>
    <p:sldId id="2032" r:id="rId94"/>
    <p:sldId id="2085" r:id="rId95"/>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FF"/>
    <a:srgbClr val="FF99FF"/>
    <a:srgbClr val="008000"/>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EBCC7-AE08-4337-AAB6-207F96A052D7}" v="6" dt="2020-07-19T17:26:31.43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5974" autoAdjust="0"/>
  </p:normalViewPr>
  <p:slideViewPr>
    <p:cSldViewPr>
      <p:cViewPr varScale="1">
        <p:scale>
          <a:sx n="104" d="100"/>
          <a:sy n="104" d="100"/>
        </p:scale>
        <p:origin x="14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87EBCC7-AE08-4337-AAB6-207F96A052D7}"/>
    <pc:docChg chg="custSel addSld modSld">
      <pc:chgData name="Jim McGowan" userId="e2c7446dd3aca506" providerId="LiveId" clId="{187EBCC7-AE08-4337-AAB6-207F96A052D7}" dt="2020-07-19T17:27:20.067" v="154" actId="12788"/>
      <pc:docMkLst>
        <pc:docMk/>
      </pc:docMkLst>
      <pc:sldChg chg="modSp mod">
        <pc:chgData name="Jim McGowan" userId="e2c7446dd3aca506" providerId="LiveId" clId="{187EBCC7-AE08-4337-AAB6-207F96A052D7}" dt="2020-07-19T16:37:31.208" v="1" actId="20577"/>
        <pc:sldMkLst>
          <pc:docMk/>
          <pc:sldMk cId="0" sldId="1978"/>
        </pc:sldMkLst>
        <pc:spChg chg="mod">
          <ac:chgData name="Jim McGowan" userId="e2c7446dd3aca506" providerId="LiveId" clId="{187EBCC7-AE08-4337-AAB6-207F96A052D7}" dt="2020-07-19T16:37:31.208" v="1" actId="20577"/>
          <ac:spMkLst>
            <pc:docMk/>
            <pc:sldMk cId="0" sldId="1978"/>
            <ac:spMk id="4099" creationId="{00000000-0000-0000-0000-000000000000}"/>
          </ac:spMkLst>
        </pc:spChg>
      </pc:sldChg>
      <pc:sldChg chg="modSp mod">
        <pc:chgData name="Jim McGowan" userId="e2c7446dd3aca506" providerId="LiveId" clId="{187EBCC7-AE08-4337-AAB6-207F96A052D7}" dt="2020-07-19T16:52:37.920" v="92" actId="948"/>
        <pc:sldMkLst>
          <pc:docMk/>
          <pc:sldMk cId="0" sldId="1980"/>
        </pc:sldMkLst>
        <pc:spChg chg="mod">
          <ac:chgData name="Jim McGowan" userId="e2c7446dd3aca506" providerId="LiveId" clId="{187EBCC7-AE08-4337-AAB6-207F96A052D7}" dt="2020-07-19T16:52:37.920" v="92" actId="948"/>
          <ac:spMkLst>
            <pc:docMk/>
            <pc:sldMk cId="0" sldId="1980"/>
            <ac:spMk id="88067" creationId="{00000000-0000-0000-0000-000000000000}"/>
          </ac:spMkLst>
        </pc:spChg>
      </pc:sldChg>
      <pc:sldChg chg="modSp mod">
        <pc:chgData name="Jim McGowan" userId="e2c7446dd3aca506" providerId="LiveId" clId="{187EBCC7-AE08-4337-AAB6-207F96A052D7}" dt="2020-07-19T17:03:01.631" v="104" actId="6549"/>
        <pc:sldMkLst>
          <pc:docMk/>
          <pc:sldMk cId="0" sldId="1981"/>
        </pc:sldMkLst>
        <pc:spChg chg="mod">
          <ac:chgData name="Jim McGowan" userId="e2c7446dd3aca506" providerId="LiveId" clId="{187EBCC7-AE08-4337-AAB6-207F96A052D7}" dt="2020-07-19T17:03:01.631" v="104" actId="6549"/>
          <ac:spMkLst>
            <pc:docMk/>
            <pc:sldMk cId="0" sldId="1981"/>
            <ac:spMk id="89091" creationId="{00000000-0000-0000-0000-000000000000}"/>
          </ac:spMkLst>
        </pc:spChg>
      </pc:sldChg>
      <pc:sldChg chg="modSp mod">
        <pc:chgData name="Jim McGowan" userId="e2c7446dd3aca506" providerId="LiveId" clId="{187EBCC7-AE08-4337-AAB6-207F96A052D7}" dt="2020-07-19T17:11:22.101" v="131" actId="179"/>
        <pc:sldMkLst>
          <pc:docMk/>
          <pc:sldMk cId="0" sldId="1985"/>
        </pc:sldMkLst>
        <pc:spChg chg="mod">
          <ac:chgData name="Jim McGowan" userId="e2c7446dd3aca506" providerId="LiveId" clId="{187EBCC7-AE08-4337-AAB6-207F96A052D7}" dt="2020-07-19T17:11:22.101" v="131" actId="179"/>
          <ac:spMkLst>
            <pc:docMk/>
            <pc:sldMk cId="0" sldId="1985"/>
            <ac:spMk id="8195" creationId="{00000000-0000-0000-0000-000000000000}"/>
          </ac:spMkLst>
        </pc:spChg>
      </pc:sldChg>
      <pc:sldChg chg="modSp mod">
        <pc:chgData name="Jim McGowan" userId="e2c7446dd3aca506" providerId="LiveId" clId="{187EBCC7-AE08-4337-AAB6-207F96A052D7}" dt="2020-07-19T17:05:38.631" v="130" actId="20577"/>
        <pc:sldMkLst>
          <pc:docMk/>
          <pc:sldMk cId="211868758" sldId="2099"/>
        </pc:sldMkLst>
        <pc:spChg chg="mod">
          <ac:chgData name="Jim McGowan" userId="e2c7446dd3aca506" providerId="LiveId" clId="{187EBCC7-AE08-4337-AAB6-207F96A052D7}" dt="2020-07-19T17:05:38.631" v="130" actId="20577"/>
          <ac:spMkLst>
            <pc:docMk/>
            <pc:sldMk cId="211868758" sldId="2099"/>
            <ac:spMk id="89091" creationId="{00000000-0000-0000-0000-000000000000}"/>
          </ac:spMkLst>
        </pc:spChg>
      </pc:sldChg>
      <pc:sldChg chg="addSp modSp new mod">
        <pc:chgData name="Jim McGowan" userId="e2c7446dd3aca506" providerId="LiveId" clId="{187EBCC7-AE08-4337-AAB6-207F96A052D7}" dt="2020-07-19T17:27:20.067" v="154" actId="12788"/>
        <pc:sldMkLst>
          <pc:docMk/>
          <pc:sldMk cId="4045229744" sldId="2104"/>
        </pc:sldMkLst>
        <pc:spChg chg="add mod">
          <ac:chgData name="Jim McGowan" userId="e2c7446dd3aca506" providerId="LiveId" clId="{187EBCC7-AE08-4337-AAB6-207F96A052D7}" dt="2020-07-19T17:27:20.067" v="154" actId="12788"/>
          <ac:spMkLst>
            <pc:docMk/>
            <pc:sldMk cId="4045229744" sldId="2104"/>
            <ac:spMk id="2" creationId="{E8E5AB9E-BE1F-461C-A593-53A1EFBA64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cs typeface="Arial" panose="020B0604020202020204" pitchFamily="34" charset="0"/>
              </a:defRPr>
            </a:lvl1pPr>
          </a:lstStyle>
          <a:p>
            <a:pPr>
              <a:defRPr/>
            </a:pPr>
            <a:fld id="{8A3754CD-C7E3-40BA-8DB8-9F6EEA127626}"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6" name="Header Placeholder 1">
            <a:extLst>
              <a:ext uri="{FF2B5EF4-FFF2-40B4-BE49-F238E27FC236}">
                <a16:creationId xmlns:a16="http://schemas.microsoft.com/office/drawing/2014/main" id="{435493A0-6F9C-4CF8-AB1F-F2CEAB9661AB}"/>
              </a:ext>
            </a:extLst>
          </p:cNvPr>
          <p:cNvSpPr>
            <a:spLocks noGrp="1"/>
          </p:cNvSpPr>
          <p:nvPr>
            <p:ph type="hdr" sz="quarter"/>
          </p:nvPr>
        </p:nvSpPr>
        <p:spPr>
          <a:xfrm>
            <a:off x="1814513"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Genesis 001</a:t>
            </a:r>
          </a:p>
          <a:p>
            <a:pPr>
              <a:defRPr/>
            </a:pPr>
            <a:r>
              <a:rPr lang="en-US" dirty="0"/>
              <a:t>07-19-2020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64C2D743-A4ED-4B0C-BF0F-C20F3A3C7D93}" type="datetimeFigureOut">
              <a:rPr lang="en-US" smtClean="0"/>
              <a:pPr>
                <a:defRPr/>
              </a:pPr>
              <a:t>7/25/2020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Arial" panose="020B0604020202020204" pitchFamily="34" charset="0"/>
              </a:defRPr>
            </a:lvl1pPr>
          </a:lstStyle>
          <a:p>
            <a:pPr>
              <a:defRPr/>
            </a:pPr>
            <a:fld id="{2FB44FA1-A0EA-48A2-9729-E947D84A0209}"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94</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2F13EC07-124A-4782-890D-8817A4048582}"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867A4A2A-BA99-4711-A083-5D87E08481FA}"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E75CE3FE-E1C1-4BD6-9A21-750586E0690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C459C1F5-D163-40AD-AA20-F22A6B82612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DC57466-C3F6-470A-8D16-F6E7B04BE903}"/>
              </a:ext>
            </a:extLst>
          </p:cNvPr>
          <p:cNvSpPr>
            <a:spLocks noGrp="1" noChangeArrowheads="1"/>
          </p:cNvSpPr>
          <p:nvPr>
            <p:ph type="sldNum" sz="quarter" idx="12"/>
          </p:nvPr>
        </p:nvSpPr>
        <p:spPr/>
        <p:txBody>
          <a:bodyPr/>
          <a:lstStyle>
            <a:lvl1pPr>
              <a:defRPr/>
            </a:lvl1pPr>
          </a:lstStyle>
          <a:p>
            <a:pPr>
              <a:defRPr/>
            </a:pPr>
            <a:fld id="{680F7FB8-C8F3-4543-9DB7-23CBCEE038A6}" type="slidenum">
              <a:rPr lang="en-US" altLang="en-US"/>
              <a:pPr>
                <a:defRPr/>
              </a:pPr>
              <a:t>‹#›</a:t>
            </a:fld>
            <a:endParaRPr lang="en-US" altLang="en-US"/>
          </a:p>
        </p:txBody>
      </p:sp>
    </p:spTree>
    <p:extLst>
      <p:ext uri="{BB962C8B-B14F-4D97-AF65-F5344CB8AC3E}">
        <p14:creationId xmlns:p14="http://schemas.microsoft.com/office/powerpoint/2010/main" val="771531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470ECC8-4CBD-4ECF-A11A-25A59FCAC395}" type="slidenum">
              <a:rPr lang="en-US"/>
              <a:pPr>
                <a:defRPr/>
              </a:pPr>
              <a:t>‹#›</a:t>
            </a:fld>
            <a:endParaRPr lang="en-US"/>
          </a:p>
        </p:txBody>
      </p:sp>
    </p:spTree>
    <p:extLst>
      <p:ext uri="{BB962C8B-B14F-4D97-AF65-F5344CB8AC3E}">
        <p14:creationId xmlns:p14="http://schemas.microsoft.com/office/powerpoint/2010/main" val="138745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0817CF64-EE75-494B-A9DA-F2FE35875DAB}"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INTRODUCTION</a:t>
            </a:r>
          </a:p>
        </p:txBody>
      </p:sp>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143000"/>
            <a:ext cx="7315200" cy="4114800"/>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Human race (Gen. 1</a:t>
            </a:r>
            <a:r>
              <a:rPr lang="en-US" dirty="0">
                <a:cs typeface="Calibri" panose="020F0502020204030204" pitchFamily="34" charset="0"/>
              </a:rPr>
              <a:t>‒11)</a:t>
            </a:r>
            <a:endParaRPr lang="en-US" dirty="0"/>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Hebrew race (Gen.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87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t>Genesis 1-11 (four events)</a:t>
            </a:r>
          </a:p>
          <a:p>
            <a:pPr marL="914400" lvl="1" indent="-457200" eaLnBrk="1" hangingPunct="1">
              <a:spcBef>
                <a:spcPts val="0"/>
              </a:spcBef>
              <a:spcAft>
                <a:spcPts val="3000"/>
              </a:spcAft>
              <a:buSzPct val="100000"/>
              <a:buFont typeface="+mj-lt"/>
              <a:buAutoNum type="alphaUcPeriod"/>
              <a:defRPr/>
            </a:pPr>
            <a:r>
              <a:rPr lang="en-US" dirty="0"/>
              <a:t>Creation (1-2)</a:t>
            </a:r>
          </a:p>
          <a:p>
            <a:pPr marL="914400" lvl="1" indent="-457200" eaLnBrk="1" hangingPunct="1">
              <a:spcBef>
                <a:spcPts val="0"/>
              </a:spcBef>
              <a:spcAft>
                <a:spcPts val="3000"/>
              </a:spcAft>
              <a:buSzPct val="100000"/>
              <a:buFont typeface="+mj-lt"/>
              <a:buAutoNum type="alphaUcPeriod"/>
              <a:defRPr/>
            </a:pPr>
            <a:r>
              <a:rPr lang="en-US" dirty="0"/>
              <a:t>Fall (3-5)</a:t>
            </a:r>
          </a:p>
          <a:p>
            <a:pPr marL="914400" lvl="1" indent="-457200" eaLnBrk="1" hangingPunct="1">
              <a:spcBef>
                <a:spcPts val="0"/>
              </a:spcBef>
              <a:spcAft>
                <a:spcPts val="3000"/>
              </a:spcAft>
              <a:buSzPct val="100000"/>
              <a:buFont typeface="+mj-lt"/>
              <a:buAutoNum type="alphaUcPeriod"/>
              <a:defRPr/>
            </a:pPr>
            <a:r>
              <a:rPr lang="en-US" dirty="0"/>
              <a:t>Flood (6-9)</a:t>
            </a:r>
          </a:p>
          <a:p>
            <a:pPr marL="914400" lvl="1" indent="-457200" eaLnBrk="1" hangingPunct="1">
              <a:spcBef>
                <a:spcPts val="0"/>
              </a:spcBef>
              <a:spcAft>
                <a:spcPts val="3000"/>
              </a:spcAft>
              <a:buSzPct val="100000"/>
              <a:buFont typeface="+mj-lt"/>
              <a:buAutoNum type="alphaUcPeriod"/>
              <a:defRPr/>
            </a:pPr>
            <a:r>
              <a:rPr lang="en-US" dirty="0"/>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t>GENESIS STRUCTURE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1371599"/>
            <a:ext cx="7543800" cy="3903133"/>
          </a:xfrm>
        </p:spPr>
        <p:txBody>
          <a:bodyPr/>
          <a:lstStyle/>
          <a:p>
            <a:pPr marL="460375" lvl="1" indent="-460375" eaLnBrk="1" hangingPunct="1">
              <a:spcBef>
                <a:spcPts val="0"/>
              </a:spcBef>
              <a:spcAft>
                <a:spcPts val="3000"/>
              </a:spcAft>
              <a:buClr>
                <a:schemeClr val="tx2"/>
              </a:buClr>
              <a:buSzPct val="100000"/>
              <a:buFont typeface="+mj-lt"/>
              <a:buAutoNum type="romanUcPeriod" startAt="2"/>
              <a:defRPr/>
            </a:pPr>
            <a:r>
              <a:rPr lang="en-US" dirty="0"/>
              <a:t>Genesis 12-50 (four people)</a:t>
            </a:r>
          </a:p>
          <a:p>
            <a:pPr marL="914400" lvl="1" indent="-457200" eaLnBrk="1" hangingPunct="1">
              <a:spcBef>
                <a:spcPts val="0"/>
              </a:spcBef>
              <a:spcAft>
                <a:spcPts val="3000"/>
              </a:spcAft>
              <a:buSzPct val="100000"/>
              <a:buFont typeface="+mj-lt"/>
              <a:buAutoNum type="alphaUcPeriod"/>
              <a:defRPr/>
            </a:pPr>
            <a:r>
              <a:rPr lang="en-US" dirty="0"/>
              <a:t>Abraham (12:1–25:11)</a:t>
            </a:r>
          </a:p>
          <a:p>
            <a:pPr marL="914400" lvl="1" indent="-457200" eaLnBrk="1" hangingPunct="1">
              <a:spcBef>
                <a:spcPts val="0"/>
              </a:spcBef>
              <a:spcAft>
                <a:spcPts val="3000"/>
              </a:spcAft>
              <a:buSzPct val="100000"/>
              <a:buFont typeface="+mj-lt"/>
              <a:buAutoNum type="alphaUcPeriod"/>
              <a:defRPr/>
            </a:pPr>
            <a:r>
              <a:rPr lang="en-US" dirty="0"/>
              <a:t>Isaac (25:12–26:35)</a:t>
            </a:r>
          </a:p>
          <a:p>
            <a:pPr marL="914400" lvl="1" indent="-457200" eaLnBrk="1" hangingPunct="1">
              <a:spcBef>
                <a:spcPts val="0"/>
              </a:spcBef>
              <a:spcAft>
                <a:spcPts val="3000"/>
              </a:spcAft>
              <a:buSzPct val="100000"/>
              <a:buFont typeface="+mj-lt"/>
              <a:buAutoNum type="alphaUcPeriod"/>
              <a:defRPr/>
            </a:pPr>
            <a:r>
              <a:rPr lang="en-US" dirty="0"/>
              <a:t>Jacob (27–36)</a:t>
            </a:r>
          </a:p>
          <a:p>
            <a:pPr marL="914400" lvl="1" indent="-457200" eaLnBrk="1" hangingPunct="1">
              <a:spcBef>
                <a:spcPts val="0"/>
              </a:spcBef>
              <a:spcAft>
                <a:spcPts val="3000"/>
              </a:spcAft>
              <a:buSzPct val="100000"/>
              <a:buFont typeface="+mj-lt"/>
              <a:buAutoNum type="alphaUcPeriod"/>
              <a:defRPr/>
            </a:pPr>
            <a:r>
              <a:rPr lang="en-US" dirty="0"/>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2400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b="1" u="sng" dirty="0">
                <a:solidFill>
                  <a:srgbClr val="FFFFCC"/>
                </a:solidFill>
              </a:rPr>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27" y="530101"/>
            <a:ext cx="9053345" cy="5797798"/>
          </a:xfrm>
          <a:prstGeom prst="rect">
            <a:avLst/>
          </a:prstGeom>
        </p:spPr>
      </p:pic>
    </p:spTree>
    <p:extLst>
      <p:ext uri="{BB962C8B-B14F-4D97-AF65-F5344CB8AC3E}">
        <p14:creationId xmlns:p14="http://schemas.microsoft.com/office/powerpoint/2010/main" val="29549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172771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2" descr="Image result for genesis map"/>
          <p:cNvPicPr>
            <a:picLocks noChangeAspect="1" noChangeArrowheads="1"/>
          </p:cNvPicPr>
          <p:nvPr/>
        </p:nvPicPr>
        <p:blipFill>
          <a:blip r:embed="rId2"/>
          <a:srcRect/>
          <a:stretch>
            <a:fillRect/>
          </a:stretch>
        </p:blipFill>
        <p:spPr bwMode="auto">
          <a:xfrm>
            <a:off x="91440" y="345052"/>
            <a:ext cx="8961120" cy="6167897"/>
          </a:xfrm>
          <a:prstGeom prst="rect">
            <a:avLst/>
          </a:prstGeom>
          <a:noFill/>
          <a:ln w="9525">
            <a:noFill/>
            <a:miter lim="800000"/>
            <a:headEnd/>
            <a:tailEnd/>
          </a:ln>
        </p:spPr>
      </p:pic>
    </p:spTree>
    <p:extLst>
      <p:ext uri="{BB962C8B-B14F-4D97-AF65-F5344CB8AC3E}">
        <p14:creationId xmlns:p14="http://schemas.microsoft.com/office/powerpoint/2010/main" val="34946663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3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a:t>
            </a:r>
            <a:r>
              <a:rPr lang="en-US" sz="2800" b="1" u="sng" dirty="0">
                <a:solidFill>
                  <a:srgbClr val="FFFFCC"/>
                </a:solidFill>
              </a:rPr>
              <a:t>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17670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a:t>
            </a:r>
            <a:r>
              <a:rPr lang="en-US" sz="2800" b="1" u="sng" dirty="0">
                <a:solidFill>
                  <a:srgbClr val="FFFFCC"/>
                </a:solidFill>
              </a:rPr>
              <a:t>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300896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Kings 6:1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in the four hundred and eightieth year after the sons of Israel came out of the land of Egypt, in the fourth year of Solomon’s reign over Israel, in the month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Ziv</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the second month, that he began to build the house of the Lord.”</a:t>
            </a:r>
          </a:p>
        </p:txBody>
      </p:sp>
    </p:spTree>
    <p:extLst>
      <p:ext uri="{BB962C8B-B14F-4D97-AF65-F5344CB8AC3E}">
        <p14:creationId xmlns:p14="http://schemas.microsoft.com/office/powerpoint/2010/main" val="7828319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Kings 6:1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in the four hundred and eightieth year after the sons of Israel came out of the land of Egypt,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fourth year of Solomon’s reign over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month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Ziv</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the second month,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began to build the house of the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497533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b="1" u="sng" dirty="0">
                <a:solidFill>
                  <a:srgbClr val="FFFFCC"/>
                </a:solidFill>
              </a:rPr>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87973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Kings 6:1</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four hundred and eightieth year after the sons of Israel came out of the land of Egypt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fourth year of Solomon’s reign over Israel, in the month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Ziv</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the second month, that he began to build the house of the Lord.”</a:t>
            </a:r>
          </a:p>
        </p:txBody>
      </p:sp>
    </p:spTree>
    <p:extLst>
      <p:ext uri="{BB962C8B-B14F-4D97-AF65-F5344CB8AC3E}">
        <p14:creationId xmlns:p14="http://schemas.microsoft.com/office/powerpoint/2010/main" val="16784775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b="1" u="sng" dirty="0">
                <a:solidFill>
                  <a:srgbClr val="FFFFCC"/>
                </a:solidFill>
              </a:rPr>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156445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DAEE16-233B-4E27-A602-4D37C9A249F4}"/>
              </a:ext>
            </a:extLst>
          </p:cNvPr>
          <p:cNvGraphicFramePr>
            <a:graphicFrameLocks noGrp="1"/>
          </p:cNvGraphicFramePr>
          <p:nvPr>
            <p:ph idx="1"/>
          </p:nvPr>
        </p:nvGraphicFramePr>
        <p:xfrm>
          <a:off x="190500" y="640071"/>
          <a:ext cx="8763000" cy="5577858"/>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943100">
                  <a:extLst>
                    <a:ext uri="{9D8B030D-6E8A-4147-A177-3AD203B41FA5}">
                      <a16:colId xmlns:a16="http://schemas.microsoft.com/office/drawing/2014/main" val="20004"/>
                    </a:ext>
                  </a:extLst>
                </a:gridCol>
              </a:tblGrid>
              <a:tr h="914400">
                <a:tc gridSpan="5">
                  <a:txBody>
                    <a:bodyPr/>
                    <a:lstStyle/>
                    <a:p>
                      <a:pPr algn="ctr"/>
                      <a:r>
                        <a:rPr lang="en-US" altLang="en-US" sz="3200" b="0" dirty="0">
                          <a:solidFill>
                            <a:schemeClr val="tx2"/>
                          </a:solidFill>
                          <a:latin typeface="Calibri" panose="020F0502020204030204" pitchFamily="34" charset="0"/>
                          <a:ea typeface="+mj-ea"/>
                          <a:cs typeface="+mj-cs"/>
                        </a:rPr>
                        <a:t>THREE PHASES OF MOSES’ 120 YEAR LIFE</a:t>
                      </a:r>
                      <a:endParaRPr lang="en-US" sz="3200" b="0" dirty="0">
                        <a:solidFill>
                          <a:schemeClr val="tx2"/>
                        </a:solidFill>
                        <a:latin typeface="Calibri" panose="020F0502020204030204" pitchFamily="34" charset="0"/>
                        <a:ea typeface="+mj-ea"/>
                        <a:cs typeface="+mj-cs"/>
                      </a:endParaRPr>
                    </a:p>
                  </a:txBody>
                  <a:tcPr marT="45729" marB="45729" anchor="ctr"/>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extLst>
                  <a:ext uri="{0D108BD9-81ED-4DB2-BD59-A6C34878D82A}">
                    <a16:rowId xmlns:a16="http://schemas.microsoft.com/office/drawing/2014/main" val="689040630"/>
                  </a:ext>
                </a:extLst>
              </a:tr>
              <a:tr h="914400">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LIFE PHASE</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SCRIPTURE</a:t>
                      </a:r>
                    </a:p>
                  </a:txBody>
                  <a:tcPr marT="45729" marB="45729" anchor="ctr"/>
                </a:tc>
                <a:tc>
                  <a:txBody>
                    <a:bodyPr/>
                    <a:lstStyle/>
                    <a:p>
                      <a:pPr algn="ctr"/>
                      <a:r>
                        <a:rPr lang="en-US" sz="2400" b="1" u="none" dirty="0">
                          <a:solidFill>
                            <a:srgbClr val="0000FF"/>
                          </a:solidFill>
                          <a:latin typeface="Calibri" panose="020F0502020204030204" pitchFamily="34" charset="0"/>
                          <a:cs typeface="Calibri" panose="020F0502020204030204" pitchFamily="34" charset="0"/>
                        </a:rPr>
                        <a:t>YEARS</a:t>
                      </a:r>
                    </a:p>
                  </a:txBody>
                  <a:tcPr marT="45729" marB="45729" anchor="ctr"/>
                </a:tc>
                <a:tc>
                  <a:txBody>
                    <a:bodyPr/>
                    <a:lstStyle/>
                    <a:p>
                      <a:pPr algn="ctr"/>
                      <a:r>
                        <a:rPr lang="en-US" sz="2400" b="1" u="none" dirty="0">
                          <a:solidFill>
                            <a:srgbClr val="008000"/>
                          </a:solidFill>
                          <a:latin typeface="Calibri" panose="020F0502020204030204" pitchFamily="34" charset="0"/>
                          <a:cs typeface="Calibri" panose="020F0502020204030204" pitchFamily="34" charset="0"/>
                        </a:rPr>
                        <a:t>AGE</a:t>
                      </a:r>
                    </a:p>
                  </a:txBody>
                  <a:tcPr marT="45729" marB="45729" anchor="ctr"/>
                </a:tc>
                <a:tc>
                  <a:txBody>
                    <a:bodyPr/>
                    <a:lstStyle/>
                    <a:p>
                      <a:pPr algn="ctr"/>
                      <a:r>
                        <a:rPr lang="en-US" sz="2400" b="1" u="none" dirty="0">
                          <a:solidFill>
                            <a:srgbClr val="FF00FF"/>
                          </a:solidFill>
                          <a:latin typeface="Calibri" panose="020F0502020204030204" pitchFamily="34" charset="0"/>
                          <a:cs typeface="Calibri" panose="020F0502020204030204" pitchFamily="34" charset="0"/>
                        </a:rPr>
                        <a:t>ACTIVITY</a:t>
                      </a:r>
                    </a:p>
                  </a:txBody>
                  <a:tcPr marT="45729" marB="45729" anchor="ctr"/>
                </a:tc>
                <a:extLst>
                  <a:ext uri="{0D108BD9-81ED-4DB2-BD59-A6C34878D82A}">
                    <a16:rowId xmlns:a16="http://schemas.microsoft.com/office/drawing/2014/main" val="10000"/>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Natural Training</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Acts 7:23</a:t>
                      </a:r>
                    </a:p>
                  </a:txBody>
                  <a:tcPr marT="45729" marB="45729" anchor="ctr"/>
                </a:tc>
                <a:tc>
                  <a:txBody>
                    <a:bodyPr/>
                    <a:lstStyle/>
                    <a:p>
                      <a:pPr algn="ctr"/>
                      <a:r>
                        <a:rPr lang="en-US" sz="2400" b="1" u="none" kern="1200" dirty="0">
                          <a:solidFill>
                            <a:srgbClr val="0000FF"/>
                          </a:solidFill>
                          <a:latin typeface="Calibri" panose="020F0502020204030204" pitchFamily="34" charset="0"/>
                          <a:ea typeface="+mn-ea"/>
                          <a:cs typeface="Calibri" panose="020F0502020204030204" pitchFamily="34" charset="0"/>
                        </a:rPr>
                        <a:t>1526–1486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1-40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Egyptian Education</a:t>
                      </a:r>
                    </a:p>
                  </a:txBody>
                  <a:tcPr marT="45729" marB="45729" anchor="ctr"/>
                </a:tc>
                <a:extLst>
                  <a:ext uri="{0D108BD9-81ED-4DB2-BD59-A6C34878D82A}">
                    <a16:rowId xmlns:a16="http://schemas.microsoft.com/office/drawing/2014/main" val="10001"/>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Spiritual Training</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Exod. 7:7</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1486–1446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40-80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Midian Shepherding</a:t>
                      </a:r>
                    </a:p>
                  </a:txBody>
                  <a:tcPr marT="45729" marB="45729" anchor="ctr"/>
                </a:tc>
                <a:extLst>
                  <a:ext uri="{0D108BD9-81ED-4DB2-BD59-A6C34878D82A}">
                    <a16:rowId xmlns:a16="http://schemas.microsoft.com/office/drawing/2014/main" val="10002"/>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Ministry</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Deut. 31:2; 34:7;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Acts 7:36</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1446–1406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80-120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Exodus, Law, Wilderness Preservation, Pentateuch Authorship</a:t>
                      </a:r>
                    </a:p>
                  </a:txBody>
                  <a:tcPr marT="45729" marB="45729"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920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b="1" u="sng" dirty="0">
                <a:solidFill>
                  <a:srgbClr val="FFFFCC"/>
                </a:solidFill>
              </a:rPr>
              <a:t>- 430 years for Jacob’s migration to Egypt (</a:t>
            </a:r>
            <a:r>
              <a:rPr lang="en-US" sz="2800" b="1" u="sng" dirty="0" err="1">
                <a:solidFill>
                  <a:srgbClr val="FFFFCC"/>
                </a:solidFill>
              </a:rPr>
              <a:t>Exod</a:t>
            </a:r>
            <a:r>
              <a:rPr lang="en-US" sz="2800" b="1" u="sng" dirty="0">
                <a:solidFill>
                  <a:srgbClr val="FFFFCC"/>
                </a:solidFill>
              </a:rPr>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2198677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12:40-41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time that the sons of Israel lived in Egypt was four hundred and thirty years.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the end of four hundred and thirty years, to the very day, all the hosts of the Lord went out from the land of Egypt.”</a:t>
            </a:r>
          </a:p>
        </p:txBody>
      </p:sp>
    </p:spTree>
    <p:extLst>
      <p:ext uri="{BB962C8B-B14F-4D97-AF65-F5344CB8AC3E}">
        <p14:creationId xmlns:p14="http://schemas.microsoft.com/office/powerpoint/2010/main" val="12774774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12:40-41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time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sons of Israel lived in Egypt was four hundred and thirty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the end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hundred and thirty years, to the very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hosts of the Lord went out from the land of Egypt.”</a:t>
            </a:r>
          </a:p>
        </p:txBody>
      </p:sp>
    </p:spTree>
    <p:extLst>
      <p:ext uri="{BB962C8B-B14F-4D97-AF65-F5344CB8AC3E}">
        <p14:creationId xmlns:p14="http://schemas.microsoft.com/office/powerpoint/2010/main" val="22749859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b="1" u="sng" dirty="0">
                <a:solidFill>
                  <a:srgbClr val="FFFFCC"/>
                </a:solidFill>
              </a:rPr>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63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b="1" u="sng" dirty="0">
                <a:solidFill>
                  <a:srgbClr val="FFFFCC"/>
                </a:solidFill>
              </a:rPr>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1462761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b="1" u="sng" dirty="0">
                <a:solidFill>
                  <a:srgbClr val="FFFFCC"/>
                </a:solidFill>
              </a:rPr>
              <a:t>Genealogies of Gen 5; 11</a:t>
            </a:r>
          </a:p>
          <a:p>
            <a:pPr marL="457200" indent="-457200">
              <a:spcBef>
                <a:spcPts val="0"/>
              </a:spcBef>
              <a:spcAft>
                <a:spcPts val="1800"/>
              </a:spcAft>
              <a:buSzPct val="100000"/>
              <a:buFont typeface="+mj-lt"/>
              <a:buAutoNum type="arabicPeriod"/>
              <a:defRPr/>
            </a:pPr>
            <a:r>
              <a:rPr lang="en-US" sz="2800" dirty="0"/>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895089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2" descr="http://www.answersingenesis.org/assets/images/articles/2009/01/timeline.gif"/>
          <p:cNvPicPr>
            <a:picLocks noChangeAspect="1" noChangeArrowheads="1"/>
          </p:cNvPicPr>
          <p:nvPr/>
        </p:nvPicPr>
        <p:blipFill>
          <a:blip r:embed="rId2"/>
          <a:srcRect/>
          <a:stretch>
            <a:fillRect/>
          </a:stretch>
        </p:blipFill>
        <p:spPr bwMode="auto">
          <a:xfrm>
            <a:off x="1069938" y="137160"/>
            <a:ext cx="7004124" cy="658368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2" descr="http://www.purifiedbyfaith.com/CreationEvolution/Genesis5and11/Images/Geneaologies5and11.gif"/>
          <p:cNvPicPr>
            <a:picLocks noChangeAspect="1" noChangeArrowheads="1"/>
          </p:cNvPicPr>
          <p:nvPr/>
        </p:nvPicPr>
        <p:blipFill>
          <a:blip r:embed="rId2"/>
          <a:srcRect/>
          <a:stretch>
            <a:fillRect/>
          </a:stretch>
        </p:blipFill>
        <p:spPr bwMode="auto">
          <a:xfrm>
            <a:off x="91440" y="455062"/>
            <a:ext cx="8961120" cy="594787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a:blip r:embed="rId2" cstate="print"/>
          <a:srcRect/>
          <a:stretch>
            <a:fillRect/>
          </a:stretch>
        </p:blipFill>
        <p:spPr bwMode="auto">
          <a:xfrm>
            <a:off x="109809" y="502920"/>
            <a:ext cx="8924382" cy="5852160"/>
          </a:xfrm>
          <a:prstGeom prst="rect">
            <a:avLst/>
          </a:prstGeom>
          <a:noFill/>
        </p:spPr>
      </p:pic>
    </p:spTree>
    <p:extLst>
      <p:ext uri="{BB962C8B-B14F-4D97-AF65-F5344CB8AC3E}">
        <p14:creationId xmlns:p14="http://schemas.microsoft.com/office/powerpoint/2010/main" val="29941069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75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361274" y="228600"/>
            <a:ext cx="4421452" cy="914400"/>
          </a:xfrm>
        </p:spPr>
        <p:txBody>
          <a:bodyPr/>
          <a:lstStyle/>
          <a:p>
            <a:pPr algn="ctr"/>
            <a:r>
              <a:rPr lang="en-US" sz="3600" dirty="0">
                <a:effectLst>
                  <a:outerShdw blurRad="38100" dist="38100" dir="2700000" algn="tl">
                    <a:srgbClr val="000000">
                      <a:alpha val="43137"/>
                    </a:srgbClr>
                  </a:outerShdw>
                </a:effectLst>
              </a:rPr>
              <a:t>Age of the Earth?</a:t>
            </a:r>
          </a:p>
        </p:txBody>
      </p:sp>
      <p:sp>
        <p:nvSpPr>
          <p:cNvPr id="3" name="Content Placeholder 2"/>
          <p:cNvSpPr>
            <a:spLocks noGrp="1"/>
          </p:cNvSpPr>
          <p:nvPr>
            <p:ph idx="1"/>
          </p:nvPr>
        </p:nvSpPr>
        <p:spPr>
          <a:xfrm>
            <a:off x="228600" y="1300162"/>
            <a:ext cx="8686800" cy="5176838"/>
          </a:xfrm>
        </p:spPr>
        <p:txBody>
          <a:bodyPr/>
          <a:lstStyle/>
          <a:p>
            <a:pPr marL="457200" indent="-457200">
              <a:spcBef>
                <a:spcPts val="0"/>
              </a:spcBef>
              <a:spcAft>
                <a:spcPts val="1800"/>
              </a:spcAft>
              <a:buSzPct val="100000"/>
              <a:buFont typeface="+mj-lt"/>
              <a:buAutoNum type="arabicPeriod"/>
              <a:defRPr/>
            </a:pPr>
            <a:r>
              <a:rPr lang="en-US" sz="2800" dirty="0"/>
              <a:t> 971-931 BC = Solomonic reign</a:t>
            </a:r>
          </a:p>
          <a:p>
            <a:pPr marL="457200" indent="-457200">
              <a:spcBef>
                <a:spcPts val="0"/>
              </a:spcBef>
              <a:spcAft>
                <a:spcPts val="1800"/>
              </a:spcAft>
              <a:buSzPct val="100000"/>
              <a:buFont typeface="+mj-lt"/>
              <a:buAutoNum type="arabicPeriod"/>
              <a:defRPr/>
            </a:pPr>
            <a:r>
              <a:rPr lang="en-US" sz="2800" dirty="0"/>
              <a:t> 966 = Solomon rebuilds temple (1 Kgs 6:1b)</a:t>
            </a:r>
          </a:p>
          <a:p>
            <a:pPr marL="457200" indent="-457200">
              <a:spcBef>
                <a:spcPts val="0"/>
              </a:spcBef>
              <a:spcAft>
                <a:spcPts val="1800"/>
              </a:spcAft>
              <a:buSzPct val="100000"/>
              <a:buFont typeface="+mj-lt"/>
              <a:buAutoNum type="arabicPeriod"/>
              <a:defRPr/>
            </a:pPr>
            <a:r>
              <a:rPr lang="en-US" sz="2800" dirty="0"/>
              <a:t>- 480 years for the Exodus’ date (1 Kgs 6:1a)</a:t>
            </a:r>
          </a:p>
          <a:p>
            <a:pPr marL="457200" indent="-457200">
              <a:spcBef>
                <a:spcPts val="0"/>
              </a:spcBef>
              <a:spcAft>
                <a:spcPts val="1800"/>
              </a:spcAft>
              <a:buSzPct val="100000"/>
              <a:buFont typeface="+mj-lt"/>
              <a:buAutoNum type="arabicPeriod"/>
              <a:defRPr/>
            </a:pPr>
            <a:r>
              <a:rPr lang="en-US" sz="2800" dirty="0"/>
              <a:t>= 1446 BC for Exodus’ date</a:t>
            </a:r>
          </a:p>
          <a:p>
            <a:pPr marL="457200" indent="-457200">
              <a:spcBef>
                <a:spcPts val="0"/>
              </a:spcBef>
              <a:spcAft>
                <a:spcPts val="1800"/>
              </a:spcAft>
              <a:buSzPct val="100000"/>
              <a:buFont typeface="+mj-lt"/>
              <a:buAutoNum type="arabicPeriod"/>
              <a:defRPr/>
            </a:pPr>
            <a:r>
              <a:rPr lang="en-US" sz="2800" dirty="0"/>
              <a:t>- 430 years for Jacob’s migration to Egypt (</a:t>
            </a:r>
            <a:r>
              <a:rPr lang="en-US" sz="2800" dirty="0" err="1"/>
              <a:t>Exod</a:t>
            </a:r>
            <a:r>
              <a:rPr lang="en-US" sz="2800" dirty="0"/>
              <a:t> 12:40)</a:t>
            </a:r>
          </a:p>
          <a:p>
            <a:pPr marL="457200" indent="-457200">
              <a:spcBef>
                <a:spcPts val="0"/>
              </a:spcBef>
              <a:spcAft>
                <a:spcPts val="1800"/>
              </a:spcAft>
              <a:buSzPct val="100000"/>
              <a:buFont typeface="+mj-lt"/>
              <a:buAutoNum type="arabicPeriod"/>
              <a:defRPr/>
            </a:pPr>
            <a:r>
              <a:rPr lang="en-US" sz="2800" dirty="0"/>
              <a:t>= 1876 BC for Jacob’s migration to Egypt (Gen 46)</a:t>
            </a:r>
          </a:p>
          <a:p>
            <a:pPr marL="457200" indent="-457200">
              <a:spcBef>
                <a:spcPts val="0"/>
              </a:spcBef>
              <a:spcAft>
                <a:spcPts val="1800"/>
              </a:spcAft>
              <a:buSzPct val="100000"/>
              <a:buFont typeface="+mj-lt"/>
              <a:buAutoNum type="arabicPeriod"/>
              <a:defRPr/>
            </a:pPr>
            <a:r>
              <a:rPr lang="en-US" sz="2800" dirty="0"/>
              <a:t>Genealogies of Gen 5; 11</a:t>
            </a:r>
          </a:p>
          <a:p>
            <a:pPr marL="457200" indent="-457200">
              <a:spcBef>
                <a:spcPts val="0"/>
              </a:spcBef>
              <a:spcAft>
                <a:spcPts val="1800"/>
              </a:spcAft>
              <a:buSzPct val="100000"/>
              <a:buFont typeface="+mj-lt"/>
              <a:buAutoNum type="arabicPeriod"/>
              <a:defRPr/>
            </a:pPr>
            <a:r>
              <a:rPr lang="en-US" sz="2800" b="1" u="sng" dirty="0">
                <a:solidFill>
                  <a:srgbClr val="FFFFCC"/>
                </a:solidFill>
              </a:rPr>
              <a:t>= 4000 BC for the earth’s age</a:t>
            </a:r>
          </a:p>
        </p:txBody>
      </p:sp>
      <p:pic>
        <p:nvPicPr>
          <p:cNvPr id="34819" name="Picture 2" descr="https://encrypted-tbn3.gstatic.com/images?q=tbn:ANd9GcS1_XZd1lYx9TITj-WHwmysahDCQrqQk0HwnMrB4LVy8ZDbLblf"/>
          <p:cNvPicPr>
            <a:picLocks noChangeAspect="1" noChangeArrowheads="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277629" y="157163"/>
            <a:ext cx="1595438" cy="1595438"/>
          </a:xfrm>
          <a:prstGeom prst="rect">
            <a:avLst/>
          </a:prstGeom>
          <a:noFill/>
          <a:ln w="9525">
            <a:noFill/>
            <a:miter lim="800000"/>
            <a:headEnd/>
            <a:tailEnd/>
          </a:ln>
        </p:spPr>
      </p:pic>
    </p:spTree>
    <p:extLst>
      <p:ext uri="{BB962C8B-B14F-4D97-AF65-F5344CB8AC3E}">
        <p14:creationId xmlns:p14="http://schemas.microsoft.com/office/powerpoint/2010/main" val="821335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Some Pharisees came to Jesus, testing Him and asking, “Is it lawful for a man to divorce his wife for any reason at all?”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answered and said, “Have you not read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created them from the beginning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them male and female,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‘For this reason a man shall leave his father and mother and be…</a:t>
            </a:r>
          </a:p>
        </p:txBody>
      </p:sp>
    </p:spTree>
    <p:extLst>
      <p:ext uri="{BB962C8B-B14F-4D97-AF65-F5344CB8AC3E}">
        <p14:creationId xmlns:p14="http://schemas.microsoft.com/office/powerpoint/2010/main" val="397765676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…joined to his wife, and the two shall become one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are no longer two, but one flesh. What therefore God has joined together, let no man separate.”</a:t>
            </a:r>
          </a:p>
        </p:txBody>
      </p:sp>
      <p:pic>
        <p:nvPicPr>
          <p:cNvPr id="4" name="Picture 2" descr="Image result for gap theory">
            <a:extLst>
              <a:ext uri="{FF2B5EF4-FFF2-40B4-BE49-F238E27FC236}">
                <a16:creationId xmlns:a16="http://schemas.microsoft.com/office/drawing/2014/main" id="{292538BA-B642-429B-BDC2-CE485E7FC0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383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10:6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beginning of creation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made them male and female.”</a:t>
            </a:r>
          </a:p>
        </p:txBody>
      </p:sp>
      <p:pic>
        <p:nvPicPr>
          <p:cNvPr id="4" name="Picture 2" descr="Image result for gap theory">
            <a:extLst>
              <a:ext uri="{FF2B5EF4-FFF2-40B4-BE49-F238E27FC236}">
                <a16:creationId xmlns:a16="http://schemas.microsoft.com/office/drawing/2014/main" id="{407E3123-D943-422D-A547-A47F1027CA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2514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03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225425"/>
            <a:ext cx="7772400" cy="917575"/>
          </a:xfrm>
        </p:spPr>
        <p:txBody>
          <a:bodyPr/>
          <a:lstStyle/>
          <a:p>
            <a:pPr algn="ctr" eaLnBrk="1" hangingPunct="1"/>
            <a:r>
              <a:rPr lang="en-US" sz="4000" dirty="0"/>
              <a:t>TITLE</a:t>
            </a:r>
            <a:endParaRPr lang="en-US" dirty="0"/>
          </a:p>
        </p:txBody>
      </p:sp>
      <p:sp>
        <p:nvSpPr>
          <p:cNvPr id="3075" name="Rectangle 3"/>
          <p:cNvSpPr>
            <a:spLocks noGrp="1" noChangeArrowheads="1"/>
          </p:cNvSpPr>
          <p:nvPr>
            <p:ph type="body" idx="1"/>
          </p:nvPr>
        </p:nvSpPr>
        <p:spPr>
          <a:xfrm>
            <a:off x="152400" y="1524000"/>
            <a:ext cx="5410200" cy="4114800"/>
          </a:xfrm>
        </p:spPr>
        <p:txBody>
          <a:bodyPr/>
          <a:lstStyle/>
          <a:p>
            <a:pPr marL="461963" indent="-461963" eaLnBrk="1" hangingPunct="1">
              <a:spcBef>
                <a:spcPts val="0"/>
              </a:spcBef>
              <a:spcAft>
                <a:spcPts val="3600"/>
              </a:spcAft>
              <a:defRPr/>
            </a:pPr>
            <a:r>
              <a:rPr lang="en-US" sz="3600" dirty="0"/>
              <a:t>Hebrew – </a:t>
            </a:r>
            <a:r>
              <a:rPr lang="en-US" sz="3600" i="1" dirty="0" err="1"/>
              <a:t>bereshith</a:t>
            </a:r>
            <a:endParaRPr lang="en-US" sz="3600" i="1" dirty="0"/>
          </a:p>
          <a:p>
            <a:pPr marL="461963" indent="-461963" eaLnBrk="1" hangingPunct="1">
              <a:spcBef>
                <a:spcPts val="0"/>
              </a:spcBef>
              <a:spcAft>
                <a:spcPts val="3600"/>
              </a:spcAft>
              <a:defRPr/>
            </a:pPr>
            <a:r>
              <a:rPr lang="en-US" sz="3600" dirty="0"/>
              <a:t>LXX – </a:t>
            </a:r>
            <a:r>
              <a:rPr lang="en-US" sz="3600" i="1" dirty="0" err="1"/>
              <a:t>geneseos</a:t>
            </a:r>
            <a:endParaRPr lang="en-US" sz="3600" i="1" dirty="0"/>
          </a:p>
          <a:p>
            <a:pPr marL="461963" indent="-461963" eaLnBrk="1" hangingPunct="1">
              <a:spcBef>
                <a:spcPts val="0"/>
              </a:spcBef>
              <a:spcAft>
                <a:spcPts val="3600"/>
              </a:spcAft>
              <a:defRPr/>
            </a:pPr>
            <a:r>
              <a:rPr lang="en-US" sz="3600" dirty="0"/>
              <a:t>Vulgate – </a:t>
            </a:r>
            <a:r>
              <a:rPr lang="en-US" sz="3600" i="1" dirty="0"/>
              <a:t>liber </a:t>
            </a:r>
            <a:r>
              <a:rPr lang="en-US" sz="3600" i="1" dirty="0" err="1"/>
              <a:t>geneseos</a:t>
            </a:r>
            <a:endParaRPr lang="en-US" sz="3600" i="1" dirty="0"/>
          </a:p>
          <a:p>
            <a:pPr marL="461963" indent="-461963" eaLnBrk="1" hangingPunct="1">
              <a:spcBef>
                <a:spcPts val="0"/>
              </a:spcBef>
              <a:spcAft>
                <a:spcPts val="3600"/>
              </a:spcAft>
              <a:defRPr/>
            </a:pPr>
            <a:r>
              <a:rPr lang="en-US" sz="3600" dirty="0"/>
              <a:t>English – Book of Genesis</a:t>
            </a:r>
          </a:p>
        </p:txBody>
      </p:sp>
      <p:pic>
        <p:nvPicPr>
          <p:cNvPr id="2" name="Picture 4" descr="5 Bible Lessons to Learn From the Book of Genesis | Jack Wellman">
            <a:extLst>
              <a:ext uri="{FF2B5EF4-FFF2-40B4-BE49-F238E27FC236}">
                <a16:creationId xmlns:a16="http://schemas.microsoft.com/office/drawing/2014/main" id="{DD006701-F729-4473-B571-AB2F8D6240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2260568"/>
            <a:ext cx="3508805" cy="2336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58050"/>
            <a:ext cx="9144000" cy="5447550"/>
          </a:xfrm>
        </p:spPr>
        <p:txBody>
          <a:bodyPr/>
          <a:lstStyle/>
          <a:p>
            <a:pPr marL="0" indent="0" algn="just">
              <a:spcBef>
                <a:spcPts val="0"/>
              </a:spcBef>
              <a:buFontTx/>
              <a:buNone/>
              <a:defRPr/>
            </a:pPr>
            <a:r>
              <a:rPr lang="en-US" sz="2550" dirty="0">
                <a:effectLst/>
              </a:rPr>
              <a:t>“Probably, so far as I know, there is no professor of Hebrew or Old Testament at any world-class university who does not believe that the writer(s) of Genesis 1–11 intended to convey to their readers the ideas that: (a) creation took place in a series of six days which were the same as the days of 24 hours we now experience. (b) the figures contained in the Genesis genealogies provided by simple addition a chronology from the beginning of the world up to later stages in the biblical story (c) Noah’s flood was understood to be world-wide and extinguish all human and animal life except for those in the ark. Or, to put it negatively, the apologetic arguments which suppose the ‘days’ of creation to be long eras of time, the figures of years not to be chronological, and the flood to be a merely local Mesopotamian flood, are not taken seriously by any such professors, as far as I know</a:t>
            </a:r>
            <a:r>
              <a:rPr lang="en-US" sz="2550" b="1" dirty="0">
                <a:effectLst/>
              </a:rPr>
              <a:t>.</a:t>
            </a:r>
            <a:r>
              <a:rPr lang="en-US" sz="2550" dirty="0">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800100" y="0"/>
            <a:ext cx="75438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Barr</a:t>
            </a:r>
          </a:p>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 from Professor James Barr to David C.C. Watson of the UK, dated 23 April 1984.” Cited in Jonathan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Sarfati</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Refuting Compromise: A Biblical and Scientific Refutation of "Progressive Creationism" (Billions of Years), as Popularized by Astronomer Hugh Ross</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Updated and expanded ed. (Powder Springs, GA: Creation Book Publishers, 2014), 134-35.</a:t>
            </a:r>
          </a:p>
        </p:txBody>
      </p:sp>
      <p:pic>
        <p:nvPicPr>
          <p:cNvPr id="1026" name="Picture 2" descr="The Semantics of Biblical Language: Barr, James: 9781592446926 ...">
            <a:extLst>
              <a:ext uri="{FF2B5EF4-FFF2-40B4-BE49-F238E27FC236}">
                <a16:creationId xmlns:a16="http://schemas.microsoft.com/office/drawing/2014/main" id="{0DF823B2-F5F5-4B59-A608-6F259FCE30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12463"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3120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7629"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0254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026"/>
          <p:cNvSpPr>
            <a:spLocks noGrp="1" noChangeArrowheads="1"/>
          </p:cNvSpPr>
          <p:nvPr>
            <p:ph type="title"/>
          </p:nvPr>
        </p:nvSpPr>
        <p:spPr>
          <a:xfrm>
            <a:off x="685800" y="225425"/>
            <a:ext cx="7772400" cy="917575"/>
          </a:xfrm>
        </p:spPr>
        <p:txBody>
          <a:bodyPr/>
          <a:lstStyle/>
          <a:p>
            <a:pPr algn="ctr"/>
            <a:r>
              <a:rPr lang="en-US" sz="3600" dirty="0">
                <a:effectLst>
                  <a:outerShdw blurRad="38100" dist="38100" dir="2700000" algn="tl">
                    <a:srgbClr val="000000">
                      <a:alpha val="43137"/>
                    </a:srgbClr>
                  </a:outerShdw>
                </a:effectLst>
              </a:rPr>
              <a:t>Patriarchal Dates</a:t>
            </a:r>
          </a:p>
        </p:txBody>
      </p:sp>
      <p:sp>
        <p:nvSpPr>
          <p:cNvPr id="123907" name="Rectangle 1027"/>
          <p:cNvSpPr>
            <a:spLocks noGrp="1" noChangeArrowheads="1"/>
          </p:cNvSpPr>
          <p:nvPr>
            <p:ph type="body" idx="1"/>
          </p:nvPr>
        </p:nvSpPr>
        <p:spPr>
          <a:xfrm>
            <a:off x="232977" y="1676400"/>
            <a:ext cx="5408326" cy="4114800"/>
          </a:xfrm>
        </p:spPr>
        <p:txBody>
          <a:bodyPr/>
          <a:lstStyle/>
          <a:p>
            <a:pPr marL="461963" indent="-461963">
              <a:spcBef>
                <a:spcPts val="0"/>
              </a:spcBef>
              <a:spcAft>
                <a:spcPts val="3600"/>
              </a:spcAft>
              <a:defRPr/>
            </a:pPr>
            <a:r>
              <a:rPr lang="en-US" dirty="0"/>
              <a:t>Abraham: 2166–1991 B.C. </a:t>
            </a:r>
          </a:p>
          <a:p>
            <a:pPr marL="461963" indent="-461963">
              <a:spcBef>
                <a:spcPts val="0"/>
              </a:spcBef>
              <a:spcAft>
                <a:spcPts val="3600"/>
              </a:spcAft>
              <a:defRPr/>
            </a:pPr>
            <a:r>
              <a:rPr lang="en-US" dirty="0"/>
              <a:t>Isaac: 2066–1886 B.C. </a:t>
            </a:r>
          </a:p>
          <a:p>
            <a:pPr marL="461963" indent="-461963">
              <a:spcBef>
                <a:spcPts val="0"/>
              </a:spcBef>
              <a:spcAft>
                <a:spcPts val="3600"/>
              </a:spcAft>
              <a:defRPr/>
            </a:pPr>
            <a:r>
              <a:rPr lang="en-US" dirty="0"/>
              <a:t>Jacob: 2006–1859 B.C. </a:t>
            </a:r>
          </a:p>
          <a:p>
            <a:pPr marL="461963" indent="-461963">
              <a:spcBef>
                <a:spcPts val="0"/>
              </a:spcBef>
              <a:spcAft>
                <a:spcPts val="3600"/>
              </a:spcAft>
              <a:defRPr/>
            </a:pPr>
            <a:r>
              <a:rPr lang="en-US" dirty="0"/>
              <a:t>Joseph: 1916–1806 B.C. </a:t>
            </a:r>
          </a:p>
        </p:txBody>
      </p:sp>
      <p:pic>
        <p:nvPicPr>
          <p:cNvPr id="2" name="Picture 4" descr="5 Bible Lessons to Learn From the Book of Genesis | Jack Wellman">
            <a:extLst>
              <a:ext uri="{FF2B5EF4-FFF2-40B4-BE49-F238E27FC236}">
                <a16:creationId xmlns:a16="http://schemas.microsoft.com/office/drawing/2014/main" id="{0855016C-0A4B-45D2-9E63-90B809ED11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1303" y="2743200"/>
            <a:ext cx="3318018"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b="1" u="sng" dirty="0">
                <a:solidFill>
                  <a:srgbClr val="FFFFCC"/>
                </a:solidFill>
              </a:rPr>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143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BE100-3F87-4E48-8F10-5DD68A6F37A3}"/>
              </a:ext>
            </a:extLst>
          </p:cNvPr>
          <p:cNvSpPr/>
          <p:nvPr/>
        </p:nvSpPr>
        <p:spPr>
          <a:xfrm>
            <a:off x="0" y="1152524"/>
            <a:ext cx="9144000" cy="4770537"/>
          </a:xfrm>
          <a:prstGeom prst="rect">
            <a:avLst/>
          </a:prstGeom>
        </p:spPr>
        <p:txBody>
          <a:bodyPr wrap="square">
            <a:spAutoFit/>
          </a:bodyPr>
          <a:lstStyle/>
          <a:p>
            <a:pPr algn="just">
              <a:spcAft>
                <a:spcPts val="24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role of mediating redemptive blessings to the fallen world is explained through:</a:t>
            </a:r>
          </a:p>
          <a:p>
            <a:pPr marL="571500" indent="-461963" eaLnBrk="0" hangingPunct="0">
              <a:spcBef>
                <a:spcPts val="0"/>
              </a:spcBef>
              <a:spcAft>
                <a:spcPts val="3600"/>
              </a:spcAft>
              <a:buClr>
                <a:schemeClr val="tx2"/>
              </a:buClr>
              <a:buSzPct val="75000"/>
              <a:buFont typeface="Wingdings"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cs typeface="+mn-cs"/>
              </a:rPr>
              <a:t>a description of the world’s fallen condition (1-11), </a:t>
            </a:r>
          </a:p>
          <a:p>
            <a:pPr marL="571500" indent="-461963" eaLnBrk="0" hangingPunct="0">
              <a:spcBef>
                <a:spcPts val="0"/>
              </a:spcBef>
              <a:spcAft>
                <a:spcPts val="3600"/>
              </a:spcAft>
              <a:buClr>
                <a:schemeClr val="tx2"/>
              </a:buClr>
              <a:buSzPct val="75000"/>
              <a:buFont typeface="Wingdings"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cs typeface="+mn-cs"/>
              </a:rPr>
              <a:t>Israel’s birth through the Abrahamic Covenant (12–36), </a:t>
            </a:r>
          </a:p>
          <a:p>
            <a:pPr marL="571500" indent="-461963" eaLnBrk="0" hangingPunct="0">
              <a:spcBef>
                <a:spcPts val="0"/>
              </a:spcBef>
              <a:spcAft>
                <a:spcPts val="3600"/>
              </a:spcAft>
              <a:buClr>
                <a:schemeClr val="tx2"/>
              </a:buClr>
              <a:buSzPct val="75000"/>
              <a:buFont typeface="Wingdings"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cs typeface="+mn-cs"/>
              </a:rPr>
              <a:t>and the preservation of Israel in furtherance of the covenant (37–50)</a:t>
            </a:r>
          </a:p>
        </p:txBody>
      </p:sp>
      <p:sp>
        <p:nvSpPr>
          <p:cNvPr id="9" name="Rectangle 2">
            <a:extLst>
              <a:ext uri="{FF2B5EF4-FFF2-40B4-BE49-F238E27FC236}">
                <a16:creationId xmlns:a16="http://schemas.microsoft.com/office/drawing/2014/main" id="{1D3DD29A-81E3-4268-B308-C0688D572B9A}"/>
              </a:ext>
            </a:extLst>
          </p:cNvPr>
          <p:cNvSpPr>
            <a:spLocks noGrp="1" noChangeArrowheads="1"/>
          </p:cNvSpPr>
          <p:nvPr>
            <p:ph type="title"/>
          </p:nvPr>
        </p:nvSpPr>
        <p:spPr>
          <a:xfrm>
            <a:off x="685800" y="219075"/>
            <a:ext cx="7772400" cy="933449"/>
          </a:xfrm>
        </p:spPr>
        <p:txBody>
          <a:bodyPr/>
          <a:lstStyle/>
          <a:p>
            <a:pPr algn="ctr" eaLnBrk="1" hangingPunct="1"/>
            <a:r>
              <a:rPr lang="en-US" sz="3600" dirty="0">
                <a:effectLst>
                  <a:outerShdw blurRad="38100" dist="38100" dir="2700000" algn="tl">
                    <a:srgbClr val="000000">
                      <a:alpha val="43137"/>
                    </a:srgbClr>
                  </a:outerShdw>
                </a:effectLst>
              </a:rPr>
              <a:t>Message</a:t>
            </a:r>
            <a:endParaRPr lang="en-US" sz="3600" kern="1200" dirty="0">
              <a:effectLst>
                <a:outerShdw blurRad="38100" dist="38100" dir="2700000" algn="tl">
                  <a:srgbClr val="000000">
                    <a:alpha val="43137"/>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3E646A-39F6-41BB-9697-5BA069F59C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B5ADB4DA-2A19-4258-8D0E-FD7F41501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4795" y="2590800"/>
            <a:ext cx="1454415" cy="2286000"/>
          </a:xfrm>
          <a:prstGeom prst="rect">
            <a:avLst/>
          </a:prstGeom>
        </p:spPr>
      </p:pic>
    </p:spTree>
    <p:extLst>
      <p:ext uri="{BB962C8B-B14F-4D97-AF65-F5344CB8AC3E}">
        <p14:creationId xmlns:p14="http://schemas.microsoft.com/office/powerpoint/2010/main" val="47581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228601"/>
            <a:ext cx="7772400" cy="923924"/>
          </a:xfrm>
        </p:spPr>
        <p:txBody>
          <a:bodyPr/>
          <a:lstStyle/>
          <a:p>
            <a:pPr algn="ctr" eaLnBrk="1" hangingPunct="1"/>
            <a:r>
              <a:rPr lang="en-US" sz="3600" kern="1200" dirty="0">
                <a:effectLst>
                  <a:outerShdw blurRad="38100" dist="38100" dir="2700000" algn="tl">
                    <a:srgbClr val="000000">
                      <a:alpha val="43137"/>
                    </a:srgbClr>
                  </a:outerShdw>
                </a:effectLst>
              </a:rPr>
              <a:t>Purposes</a:t>
            </a:r>
          </a:p>
        </p:txBody>
      </p:sp>
      <p:sp>
        <p:nvSpPr>
          <p:cNvPr id="10243" name="Rectangle 3"/>
          <p:cNvSpPr>
            <a:spLocks noGrp="1" noChangeArrowheads="1"/>
          </p:cNvSpPr>
          <p:nvPr>
            <p:ph type="body" idx="1"/>
          </p:nvPr>
        </p:nvSpPr>
        <p:spPr>
          <a:xfrm>
            <a:off x="152400" y="1152524"/>
            <a:ext cx="8839200" cy="4333876"/>
          </a:xfrm>
        </p:spPr>
        <p:txBody>
          <a:bodyPr/>
          <a:lstStyle/>
          <a:p>
            <a:pPr marL="457200" indent="-45720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A nation that does not know where it has been does not know where it is going</a:t>
            </a:r>
          </a:p>
          <a:p>
            <a:pPr marL="457200" indent="-45720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To explain that Israel has a right to the land (Gen. 15:18-21) and that the Canaanites are under a curse (Gen. 9:25; 15:16)</a:t>
            </a:r>
          </a:p>
          <a:p>
            <a:pPr marL="457200" indent="-45720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Obedience leads to blessings (Gen. 22:18)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931334"/>
          </a:xfrm>
        </p:spPr>
        <p:txBody>
          <a:bodyPr/>
          <a:lstStyle/>
          <a:p>
            <a:pPr algn="ctr" eaLnBrk="1" hangingPunct="1"/>
            <a:r>
              <a:rPr lang="en-US" sz="3600" kern="1200" dirty="0">
                <a:effectLst>
                  <a:outerShdw blurRad="38100" dist="38100" dir="2700000" algn="tl">
                    <a:srgbClr val="000000">
                      <a:alpha val="43137"/>
                    </a:srgbClr>
                  </a:outerShdw>
                </a:effectLst>
              </a:rPr>
              <a:t>Message and Purpose</a:t>
            </a:r>
          </a:p>
        </p:txBody>
      </p:sp>
      <p:sp>
        <p:nvSpPr>
          <p:cNvPr id="9219" name="Rectangle 3"/>
          <p:cNvSpPr>
            <a:spLocks noGrp="1" noChangeArrowheads="1"/>
          </p:cNvSpPr>
          <p:nvPr>
            <p:ph type="body" idx="1"/>
          </p:nvPr>
        </p:nvSpPr>
        <p:spPr>
          <a:xfrm>
            <a:off x="0" y="1159934"/>
            <a:ext cx="9144000" cy="4707466"/>
          </a:xfrm>
        </p:spPr>
        <p:txBody>
          <a:bodyPr/>
          <a:lstStyle/>
          <a:p>
            <a:pPr marL="0" indent="0" algn="just" eaLnBrk="1" hangingPunct="1">
              <a:spcBef>
                <a:spcPts val="0"/>
              </a:spcBef>
              <a:buFont typeface="Wingdings" pitchFamily="2" charset="2"/>
              <a:buNone/>
              <a:defRPr/>
            </a:pPr>
            <a:r>
              <a:rPr lang="en-US" dirty="0">
                <a:effectLst>
                  <a:outerShdw blurRad="38100" dist="38100" dir="2700000" algn="tl">
                    <a:srgbClr val="000000">
                      <a:alpha val="43137"/>
                    </a:srgbClr>
                  </a:outerShdw>
                </a:effectLst>
                <a:cs typeface="Calibri" panose="020F0502020204030204" pitchFamily="34" charset="0"/>
              </a:rPr>
              <a:t>At the time of the Exodus, God reveals to Israel her divinely ordained role to mediate His redemptive purposes to a fallen world. This exalted position is communicated through the revelation of Israel’s unconditional covenant and God’s miraculous preservation of the nation in furtherance of this covenant. Moses reveals this information so that Israel would press into her intended design during the conquest and beyond. </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4014176-214E-4CED-8D13-C2A12E3050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76773" y="5715000"/>
            <a:ext cx="3990455" cy="914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b="1" u="sng" dirty="0">
                <a:solidFill>
                  <a:srgbClr val="FFFFCC"/>
                </a:solidFill>
              </a:rPr>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45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247900" y="228600"/>
            <a:ext cx="4648200" cy="914400"/>
          </a:xfrm>
        </p:spPr>
        <p:txBody>
          <a:bodyPr/>
          <a:lstStyle/>
          <a:p>
            <a:pPr algn="ctr"/>
            <a:r>
              <a:rPr lang="en-US" sz="3600" dirty="0"/>
              <a:t>Unique Characteristics</a:t>
            </a:r>
          </a:p>
        </p:txBody>
      </p:sp>
      <p:sp>
        <p:nvSpPr>
          <p:cNvPr id="11267" name="Rectangle 3"/>
          <p:cNvSpPr>
            <a:spLocks noGrp="1" noChangeArrowheads="1"/>
          </p:cNvSpPr>
          <p:nvPr>
            <p:ph type="body" idx="1"/>
          </p:nvPr>
        </p:nvSpPr>
        <p:spPr>
          <a:xfrm>
            <a:off x="762000" y="1524000"/>
            <a:ext cx="6553200" cy="4495800"/>
          </a:xfrm>
        </p:spPr>
        <p:txBody>
          <a:bodyPr/>
          <a:lstStyle/>
          <a:p>
            <a:pPr marL="461963" indent="-461963">
              <a:spcBef>
                <a:spcPts val="0"/>
              </a:spcBef>
              <a:spcAft>
                <a:spcPts val="3600"/>
              </a:spcAft>
              <a:defRPr/>
            </a:pPr>
            <a:r>
              <a:rPr lang="en-US" dirty="0"/>
              <a:t>Election and preservation of Israel</a:t>
            </a:r>
          </a:p>
          <a:p>
            <a:pPr marL="461963" indent="-461963">
              <a:spcBef>
                <a:spcPts val="0"/>
              </a:spcBef>
              <a:spcAft>
                <a:spcPts val="3600"/>
              </a:spcAft>
              <a:defRPr/>
            </a:pPr>
            <a:r>
              <a:rPr lang="en-US" dirty="0"/>
              <a:t>Covenantal faithfulness</a:t>
            </a:r>
          </a:p>
          <a:p>
            <a:pPr marL="461963" indent="-461963">
              <a:spcBef>
                <a:spcPts val="0"/>
              </a:spcBef>
              <a:spcAft>
                <a:spcPts val="3600"/>
              </a:spcAft>
              <a:defRPr/>
            </a:pPr>
            <a:r>
              <a:rPr lang="en-US" dirty="0"/>
              <a:t>Book of beginnings</a:t>
            </a:r>
          </a:p>
          <a:p>
            <a:pPr marL="461963" indent="-461963">
              <a:spcBef>
                <a:spcPts val="0"/>
              </a:spcBef>
              <a:spcAft>
                <a:spcPts val="3600"/>
              </a:spcAft>
              <a:defRPr/>
            </a:pPr>
            <a:r>
              <a:rPr lang="en-US" dirty="0"/>
              <a:t>Scope (4000 ‒ 1806 B.C.)</a:t>
            </a:r>
          </a:p>
          <a:p>
            <a:pPr marL="461963" indent="-461963">
              <a:spcBef>
                <a:spcPts val="0"/>
              </a:spcBef>
              <a:spcAft>
                <a:spcPts val="3600"/>
              </a:spcAft>
              <a:defRPr/>
            </a:pPr>
            <a:r>
              <a:rPr lang="en-US" dirty="0"/>
              <a:t>Seed plot of the Bible</a:t>
            </a:r>
          </a:p>
        </p:txBody>
      </p:sp>
      <p:pic>
        <p:nvPicPr>
          <p:cNvPr id="2" name="Picture 4" descr="5 Bible Lessons to Learn From the Book of Genesis | Jack Wellman">
            <a:extLst>
              <a:ext uri="{FF2B5EF4-FFF2-40B4-BE49-F238E27FC236}">
                <a16:creationId xmlns:a16="http://schemas.microsoft.com/office/drawing/2014/main" id="{A6BE9D2D-1195-4B79-85FD-D3DAEED44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857500"/>
            <a:ext cx="2745946"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b="1" u="sng" dirty="0">
                <a:solidFill>
                  <a:srgbClr val="FFFFCC"/>
                </a:solidFill>
              </a:rPr>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62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b="1" u="sng" dirty="0">
                <a:solidFill>
                  <a:srgbClr val="FFFFCC"/>
                </a:solidFill>
              </a:rPr>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00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026"/>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Genesis as the Seed-Plot of the Bible</a:t>
            </a:r>
          </a:p>
        </p:txBody>
      </p:sp>
      <p:sp>
        <p:nvSpPr>
          <p:cNvPr id="90115" name="Rectangle 1027"/>
          <p:cNvSpPr>
            <a:spLocks noGrp="1" noChangeArrowheads="1"/>
          </p:cNvSpPr>
          <p:nvPr>
            <p:ph type="body" idx="1"/>
          </p:nvPr>
        </p:nvSpPr>
        <p:spPr>
          <a:xfrm>
            <a:off x="571500" y="1638300"/>
            <a:ext cx="8001000" cy="3581400"/>
          </a:xfrm>
        </p:spPr>
        <p:txBody>
          <a:bodyPr/>
          <a:lstStyle/>
          <a:p>
            <a:pPr marL="0" indent="0" algn="just" eaLnBrk="1" hangingPunct="1">
              <a:buNone/>
              <a:defRPr/>
            </a:pPr>
            <a:r>
              <a:rPr lang="en-US" dirty="0">
                <a:cs typeface="Calibri" panose="020F0502020204030204" pitchFamily="34" charset="0"/>
              </a:rPr>
              <a:t>“…Genesis gives us a synoptic preface to the entire Bible. It is the seed-plot of the Bible. The germ or beginning of all truth is within this wonderful book. Genesis is the foundation upon which the entire revelation rests; the root out of which the rest grows. Truths found here are developed in successive ages.”</a:t>
            </a:r>
            <a:r>
              <a:rPr lang="en-US" dirty="0"/>
              <a:t> </a:t>
            </a:r>
          </a:p>
        </p:txBody>
      </p:sp>
      <p:sp>
        <p:nvSpPr>
          <p:cNvPr id="46083" name="Text Box 1028"/>
          <p:cNvSpPr txBox="1">
            <a:spLocks noChangeArrowheads="1"/>
          </p:cNvSpPr>
          <p:nvPr/>
        </p:nvSpPr>
        <p:spPr bwMode="auto">
          <a:xfrm>
            <a:off x="685800" y="5950803"/>
            <a:ext cx="7772400" cy="707886"/>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cs typeface="Calibri" panose="020F0502020204030204" pitchFamily="34" charset="0"/>
              </a:rPr>
              <a:t>Herbert Lockyer, </a:t>
            </a:r>
            <a:r>
              <a:rPr lang="en-US" sz="2000" i="1" dirty="0">
                <a:latin typeface="Calibri" panose="020F0502020204030204" pitchFamily="34" charset="0"/>
                <a:cs typeface="Calibri" panose="020F0502020204030204" pitchFamily="34" charset="0"/>
              </a:rPr>
              <a:t>The Gospel in the Pentateuch</a:t>
            </a:r>
            <a:r>
              <a:rPr lang="en-US" sz="2000" dirty="0">
                <a:latin typeface="Calibri" panose="020F0502020204030204" pitchFamily="34" charset="0"/>
                <a:cs typeface="Calibri" panose="020F0502020204030204" pitchFamily="34" charset="0"/>
              </a:rPr>
              <a:t> (Chicago: The Bible Institute Colportage Association, 1939), 25.</a:t>
            </a:r>
            <a:r>
              <a:rPr lang="en-US" sz="2000" dirty="0">
                <a:latin typeface="Calibri" panose="020F0502020204030204" pitchFamily="34"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extLst>
              <p:ext uri="{D42A27DB-BD31-4B8C-83A1-F6EECF244321}">
                <p14:modId xmlns:p14="http://schemas.microsoft.com/office/powerpoint/2010/main" val="883365536"/>
              </p:ext>
            </p:extLst>
          </p:nvPr>
        </p:nvGraphicFramePr>
        <p:xfrm>
          <a:off x="266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114141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114141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114141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114141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114141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1141413"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2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34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1026"/>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Themes of Genesis 1-11</a:t>
            </a:r>
          </a:p>
        </p:txBody>
      </p:sp>
      <p:sp>
        <p:nvSpPr>
          <p:cNvPr id="72707" name="Rectangle 1027"/>
          <p:cNvSpPr>
            <a:spLocks noGrp="1" noChangeArrowheads="1"/>
          </p:cNvSpPr>
          <p:nvPr>
            <p:ph type="body" idx="1"/>
          </p:nvPr>
        </p:nvSpPr>
        <p:spPr>
          <a:xfrm>
            <a:off x="76200" y="1371600"/>
            <a:ext cx="8991600" cy="4114800"/>
          </a:xfrm>
        </p:spPr>
        <p:txBody>
          <a:bodyPr/>
          <a:lstStyle/>
          <a:p>
            <a:pPr marL="461963" indent="-461963" algn="just">
              <a:lnSpc>
                <a:spcPct val="90000"/>
              </a:lnSpc>
              <a:spcBef>
                <a:spcPts val="0"/>
              </a:spcBef>
              <a:spcAft>
                <a:spcPts val="3600"/>
              </a:spcAft>
              <a:defRPr/>
            </a:pPr>
            <a:r>
              <a:rPr lang="en-US" dirty="0">
                <a:effectLst>
                  <a:outerShdw blurRad="38100" dist="38100" dir="2700000" algn="tl">
                    <a:srgbClr val="000000">
                      <a:alpha val="43137"/>
                    </a:srgbClr>
                  </a:outerShdw>
                </a:effectLst>
              </a:rPr>
              <a:t>Perfect creation and man as the pinnacle of creation</a:t>
            </a:r>
          </a:p>
          <a:p>
            <a:pPr marL="461963" indent="-461963" algn="just">
              <a:lnSpc>
                <a:spcPct val="90000"/>
              </a:lnSpc>
              <a:spcBef>
                <a:spcPts val="0"/>
              </a:spcBef>
              <a:spcAft>
                <a:spcPts val="3600"/>
              </a:spcAft>
              <a:defRPr/>
            </a:pPr>
            <a:r>
              <a:rPr lang="en-US" dirty="0">
                <a:effectLst>
                  <a:outerShdw blurRad="38100" dist="38100" dir="2700000" algn="tl">
                    <a:srgbClr val="000000">
                      <a:alpha val="43137"/>
                    </a:srgbClr>
                  </a:outerShdw>
                </a:effectLst>
              </a:rPr>
              <a:t>How this perfect creation was lost leading to the terrible progress of sin necessitating divine redemption through the Jewish messianic line</a:t>
            </a:r>
          </a:p>
          <a:p>
            <a:pPr marL="461963" indent="-461963" algn="just">
              <a:lnSpc>
                <a:spcPct val="90000"/>
              </a:lnSpc>
              <a:spcBef>
                <a:spcPts val="0"/>
              </a:spcBef>
              <a:spcAft>
                <a:spcPts val="3600"/>
              </a:spcAft>
              <a:defRPr/>
            </a:pPr>
            <a:r>
              <a:rPr lang="en-US" dirty="0">
                <a:effectLst>
                  <a:outerShdw blurRad="38100" dist="38100" dir="2700000" algn="tl">
                    <a:srgbClr val="000000">
                      <a:alpha val="43137"/>
                    </a:srgbClr>
                  </a:outerShdw>
                </a:effectLst>
              </a:rPr>
              <a:t>Tracing of the messianic line that would bring about this redemption (Gen 3:15 to Abraham)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b="1" u="sng" dirty="0">
                <a:solidFill>
                  <a:srgbClr val="FFFFCC"/>
                </a:solidFill>
              </a:rPr>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84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514350" eaLnBrk="1" hangingPunct="1">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John 5:39, 46</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search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think that in them you have eternal life;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these that testify about Me…</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you believed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would believe Me, for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wrote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35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Luke 24:27</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with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explained to them the things concerning Himself in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157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Luke 24:44</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27</a:t>
            </a:r>
            <a:r>
              <a:rPr lang="en-US" b="1" baseline="30000" dirty="0">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Moses and with all the prophets, He explained to them the things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Himself in all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He said to them, ‘These are My words which I spoke to you while I was still with you, that all things which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written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of 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fulfilled.’”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37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370701"/>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Acts 17:1-3</a:t>
            </a:r>
          </a:p>
          <a:p>
            <a:pPr algn="just" eaLnBrk="1" fontAlgn="auto" hangingPunct="1">
              <a:spcBef>
                <a:spcPts val="600"/>
              </a:spcBef>
              <a:spcAft>
                <a:spcPts val="600"/>
              </a:spcAf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they had traveled through Amphipolis and Apollonia, they came to Thessalonica, where there was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synagogue of the Jews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according to Paul’s custom, he went to them, and for three Sabbaths reasoned with them from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explaining and giving evidence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had to suffer and rise again from the dead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saying, ‘This Jesus whom I am proclaiming to you is the Christ.’”</a:t>
            </a:r>
          </a:p>
        </p:txBody>
      </p:sp>
    </p:spTree>
    <p:extLst>
      <p:ext uri="{BB962C8B-B14F-4D97-AF65-F5344CB8AC3E}">
        <p14:creationId xmlns:p14="http://schemas.microsoft.com/office/powerpoint/2010/main" val="101082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a:xfrm>
            <a:off x="2057400" y="228600"/>
            <a:ext cx="5029200" cy="1143000"/>
          </a:xfrm>
        </p:spPr>
        <p:txBody>
          <a:bodyPr/>
          <a:lstStyle/>
          <a:p>
            <a:pPr algn="ctr" eaLnBrk="1" hangingPunct="1"/>
            <a:r>
              <a:rPr lang="en-US" sz="3600" dirty="0">
                <a:effectLst>
                  <a:outerShdw blurRad="38100" dist="38100" dir="2700000" algn="tl">
                    <a:srgbClr val="000000">
                      <a:alpha val="43137"/>
                    </a:srgbClr>
                  </a:outerShdw>
                </a:effectLst>
              </a:rPr>
              <a:t>God’s Messianic Purposes  Beginning in Genesis</a:t>
            </a:r>
          </a:p>
        </p:txBody>
      </p:sp>
      <p:sp>
        <p:nvSpPr>
          <p:cNvPr id="93187" name="Rectangle 1027"/>
          <p:cNvSpPr>
            <a:spLocks noGrp="1" noChangeArrowheads="1"/>
          </p:cNvSpPr>
          <p:nvPr>
            <p:ph type="body" idx="1"/>
          </p:nvPr>
        </p:nvSpPr>
        <p:spPr>
          <a:xfrm>
            <a:off x="457200" y="1600200"/>
            <a:ext cx="5562600" cy="5105400"/>
          </a:xfrm>
        </p:spPr>
        <p:txBody>
          <a:bodyPr/>
          <a:lstStyle/>
          <a:p>
            <a:pPr marL="461963" indent="-461963">
              <a:spcBef>
                <a:spcPts val="0"/>
              </a:spcBef>
              <a:spcAft>
                <a:spcPts val="1200"/>
              </a:spcAft>
              <a:defRPr/>
            </a:pPr>
            <a:r>
              <a:rPr lang="en-US" dirty="0"/>
              <a:t>Proto-</a:t>
            </a:r>
            <a:r>
              <a:rPr lang="en-US" dirty="0" err="1"/>
              <a:t>evangelium</a:t>
            </a:r>
            <a:r>
              <a:rPr lang="en-US" dirty="0"/>
              <a:t> (3:15, 21) </a:t>
            </a:r>
          </a:p>
          <a:p>
            <a:pPr marL="461963" indent="-461963">
              <a:spcBef>
                <a:spcPts val="0"/>
              </a:spcBef>
              <a:spcAft>
                <a:spcPts val="1200"/>
              </a:spcAft>
              <a:defRPr/>
            </a:pPr>
            <a:r>
              <a:rPr lang="en-US" dirty="0"/>
              <a:t>Seth (4:25)</a:t>
            </a:r>
          </a:p>
          <a:p>
            <a:pPr marL="461963" indent="-461963">
              <a:spcBef>
                <a:spcPts val="0"/>
              </a:spcBef>
              <a:spcAft>
                <a:spcPts val="1200"/>
              </a:spcAft>
              <a:defRPr/>
            </a:pPr>
            <a:r>
              <a:rPr lang="en-US" dirty="0"/>
              <a:t>Noah (Gen 5:29)</a:t>
            </a:r>
          </a:p>
          <a:p>
            <a:pPr marL="461963" indent="-461963">
              <a:spcBef>
                <a:spcPts val="0"/>
              </a:spcBef>
              <a:spcAft>
                <a:spcPts val="1200"/>
              </a:spcAft>
              <a:defRPr/>
            </a:pPr>
            <a:r>
              <a:rPr lang="en-US" dirty="0"/>
              <a:t>Shem (9:26)</a:t>
            </a:r>
          </a:p>
          <a:p>
            <a:pPr marL="461963" indent="-461963">
              <a:spcBef>
                <a:spcPts val="0"/>
              </a:spcBef>
              <a:spcAft>
                <a:spcPts val="1200"/>
              </a:spcAft>
              <a:defRPr/>
            </a:pPr>
            <a:r>
              <a:rPr lang="en-US" dirty="0"/>
              <a:t>Abraham (12:3)</a:t>
            </a:r>
          </a:p>
          <a:p>
            <a:pPr marL="461963" indent="-461963">
              <a:spcBef>
                <a:spcPts val="0"/>
              </a:spcBef>
              <a:spcAft>
                <a:spcPts val="1200"/>
              </a:spcAft>
              <a:defRPr/>
            </a:pPr>
            <a:r>
              <a:rPr lang="en-US" dirty="0"/>
              <a:t>Isaac (21:12)</a:t>
            </a:r>
          </a:p>
          <a:p>
            <a:pPr marL="461963" indent="-461963">
              <a:spcBef>
                <a:spcPts val="0"/>
              </a:spcBef>
              <a:spcAft>
                <a:spcPts val="1200"/>
              </a:spcAft>
              <a:defRPr/>
            </a:pPr>
            <a:r>
              <a:rPr lang="en-US" dirty="0"/>
              <a:t>Jacob (25:23)</a:t>
            </a:r>
          </a:p>
          <a:p>
            <a:pPr marL="461963" indent="-461963">
              <a:spcBef>
                <a:spcPts val="0"/>
              </a:spcBef>
              <a:spcAft>
                <a:spcPts val="1200"/>
              </a:spcAft>
              <a:defRPr/>
            </a:pPr>
            <a:r>
              <a:rPr lang="en-US"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486400" y="1891506"/>
            <a:ext cx="2992438" cy="3074988"/>
          </a:xfrm>
          <a:prstGeom prst="rect">
            <a:avLst/>
          </a:prstGeom>
          <a:noFill/>
          <a:ln w="9525">
            <a:noFill/>
            <a:miter lim="800000"/>
            <a:headEnd/>
            <a:tailEnd/>
          </a:ln>
        </p:spPr>
      </p:pic>
    </p:spTree>
    <p:extLst>
      <p:ext uri="{BB962C8B-B14F-4D97-AF65-F5344CB8AC3E}">
        <p14:creationId xmlns:p14="http://schemas.microsoft.com/office/powerpoint/2010/main" val="225595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41F75-D0A1-42BA-8F45-9A8B0E3B4D63}"/>
              </a:ext>
            </a:extLst>
          </p:cNvPr>
          <p:cNvSpPr>
            <a:spLocks noGrp="1"/>
          </p:cNvSpPr>
          <p:nvPr>
            <p:ph idx="4294967295"/>
          </p:nvPr>
        </p:nvSpPr>
        <p:spPr>
          <a:xfrm>
            <a:off x="3962400" y="1409700"/>
            <a:ext cx="4953000" cy="4762500"/>
          </a:xfrm>
        </p:spPr>
        <p:txBody>
          <a:bodyPr/>
          <a:lstStyle/>
          <a:p>
            <a:pPr marL="573088" indent="-573088">
              <a:buSzPct val="100000"/>
              <a:buFont typeface="+mj-lt"/>
              <a:buAutoNum type="arabicPeriod"/>
            </a:pPr>
            <a:r>
              <a:rPr lang="en-US" sz="3600" dirty="0">
                <a:effectLst/>
              </a:rPr>
              <a:t>Charles Darwin </a:t>
            </a:r>
          </a:p>
          <a:p>
            <a:pPr marL="573088" indent="-573088">
              <a:buSzPct val="100000"/>
              <a:buFont typeface="+mj-lt"/>
              <a:buAutoNum type="arabicPeriod"/>
            </a:pPr>
            <a:r>
              <a:rPr lang="en-US" sz="3600" dirty="0">
                <a:effectLst/>
              </a:rPr>
              <a:t>Karl Marx </a:t>
            </a:r>
          </a:p>
          <a:p>
            <a:pPr marL="573088" indent="-573088">
              <a:buSzPct val="100000"/>
              <a:buFont typeface="+mj-lt"/>
              <a:buAutoNum type="arabicPeriod"/>
            </a:pPr>
            <a:r>
              <a:rPr lang="en-US" sz="3600" b="1" u="sng" dirty="0">
                <a:solidFill>
                  <a:srgbClr val="FFFFCC"/>
                </a:solidFill>
                <a:effectLst/>
              </a:rPr>
              <a:t>Julius Wellhausen</a:t>
            </a:r>
            <a:r>
              <a:rPr lang="en-US" sz="3600" dirty="0">
                <a:effectLst/>
              </a:rPr>
              <a:t> </a:t>
            </a:r>
          </a:p>
          <a:p>
            <a:pPr marL="573088" indent="-573088">
              <a:buSzPct val="100000"/>
              <a:buFont typeface="+mj-lt"/>
              <a:buAutoNum type="arabicPeriod"/>
            </a:pPr>
            <a:r>
              <a:rPr lang="en-US" sz="3600" dirty="0">
                <a:effectLst/>
              </a:rPr>
              <a:t>John Dewey </a:t>
            </a:r>
          </a:p>
          <a:p>
            <a:pPr marL="573088" indent="-573088">
              <a:buSzPct val="100000"/>
              <a:buFont typeface="+mj-lt"/>
              <a:buAutoNum type="arabicPeriod"/>
            </a:pPr>
            <a:r>
              <a:rPr lang="en-US" sz="3600" dirty="0">
                <a:effectLst/>
              </a:rPr>
              <a:t>Sigmund Freud </a:t>
            </a:r>
          </a:p>
          <a:p>
            <a:pPr marL="573088" indent="-573088">
              <a:buSzPct val="100000"/>
              <a:buFont typeface="+mj-lt"/>
              <a:buAutoNum type="arabicPeriod"/>
            </a:pPr>
            <a:r>
              <a:rPr lang="en-US" sz="3600" dirty="0">
                <a:effectLst/>
              </a:rPr>
              <a:t>John Maynard Keynes </a:t>
            </a:r>
          </a:p>
          <a:p>
            <a:pPr marL="573088" indent="-573088">
              <a:buSzPct val="100000"/>
              <a:buFont typeface="+mj-lt"/>
              <a:buAutoNum type="arabicPeriod"/>
            </a:pPr>
            <a:r>
              <a:rPr lang="en-US" sz="3600" dirty="0">
                <a:effectLst/>
              </a:rPr>
              <a:t>Soren Kierkegaard</a:t>
            </a:r>
            <a:endParaRPr lang="en-US" sz="3600" dirty="0"/>
          </a:p>
        </p:txBody>
      </p:sp>
      <p:pic>
        <p:nvPicPr>
          <p:cNvPr id="1028" name="Picture 4" descr="Seven Men Who Rule the World From the Grave by [Dave Breese]">
            <a:extLst>
              <a:ext uri="{FF2B5EF4-FFF2-40B4-BE49-F238E27FC236}">
                <a16:creationId xmlns:a16="http://schemas.microsoft.com/office/drawing/2014/main" id="{B405C6BF-E143-4C2F-9FE2-B8BA75044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09700"/>
            <a:ext cx="3162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B03BC2F-C2A2-4D89-AAA3-97C4D9CD63D8}"/>
              </a:ext>
            </a:extLst>
          </p:cNvPr>
          <p:cNvSpPr txBox="1">
            <a:spLocks noChangeArrowheads="1"/>
          </p:cNvSpPr>
          <p:nvPr/>
        </p:nvSpPr>
        <p:spPr>
          <a:xfrm>
            <a:off x="685800" y="225425"/>
            <a:ext cx="7772400" cy="917575"/>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t>AUTHORSHIP</a:t>
            </a:r>
          </a:p>
        </p:txBody>
      </p:sp>
    </p:spTree>
    <p:extLst>
      <p:ext uri="{BB962C8B-B14F-4D97-AF65-F5344CB8AC3E}">
        <p14:creationId xmlns:p14="http://schemas.microsoft.com/office/powerpoint/2010/main" val="382880299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587" y="188695"/>
            <a:ext cx="4346825" cy="6480610"/>
          </a:xfrm>
          <a:prstGeom prst="rect">
            <a:avLst/>
          </a:prstGeom>
        </p:spPr>
      </p:pic>
    </p:spTree>
    <p:extLst>
      <p:ext uri="{BB962C8B-B14F-4D97-AF65-F5344CB8AC3E}">
        <p14:creationId xmlns:p14="http://schemas.microsoft.com/office/powerpoint/2010/main" val="998022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extLst>
      <p:ext uri="{BB962C8B-B14F-4D97-AF65-F5344CB8AC3E}">
        <p14:creationId xmlns:p14="http://schemas.microsoft.com/office/powerpoint/2010/main" val="955846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D802F9-1D32-4E74-9F52-90909A6235D2}"/>
              </a:ext>
            </a:extLst>
          </p:cNvPr>
          <p:cNvGraphicFramePr>
            <a:graphicFrameLocks noGrp="1"/>
          </p:cNvGraphicFramePr>
          <p:nvPr>
            <p:ph idx="4294967295"/>
            <p:extLst>
              <p:ext uri="{D42A27DB-BD31-4B8C-83A1-F6EECF244321}">
                <p14:modId xmlns:p14="http://schemas.microsoft.com/office/powerpoint/2010/main" val="1982270608"/>
              </p:ext>
            </p:extLst>
          </p:nvPr>
        </p:nvGraphicFramePr>
        <p:xfrm>
          <a:off x="228600" y="640075"/>
          <a:ext cx="8686800" cy="5577850"/>
        </p:xfrm>
        <a:graphic>
          <a:graphicData uri="http://schemas.openxmlformats.org/drawingml/2006/table">
            <a:tbl>
              <a:tblPr firstRow="1" bandRow="1">
                <a:tableStyleId>{073A0DAA-6AF3-43AB-8588-CEC1D06C72B9}</a:tableStyleId>
              </a:tblPr>
              <a:tblGrid>
                <a:gridCol w="3352800">
                  <a:extLst>
                    <a:ext uri="{9D8B030D-6E8A-4147-A177-3AD203B41FA5}">
                      <a16:colId xmlns:a16="http://schemas.microsoft.com/office/drawing/2014/main" val="2874076819"/>
                    </a:ext>
                  </a:extLst>
                </a:gridCol>
                <a:gridCol w="2667000">
                  <a:extLst>
                    <a:ext uri="{9D8B030D-6E8A-4147-A177-3AD203B41FA5}">
                      <a16:colId xmlns:a16="http://schemas.microsoft.com/office/drawing/2014/main" val="1105460845"/>
                    </a:ext>
                  </a:extLst>
                </a:gridCol>
                <a:gridCol w="2667000">
                  <a:extLst>
                    <a:ext uri="{9D8B030D-6E8A-4147-A177-3AD203B41FA5}">
                      <a16:colId xmlns:a16="http://schemas.microsoft.com/office/drawing/2014/main" val="3370307505"/>
                    </a:ext>
                  </a:extLst>
                </a:gridCol>
              </a:tblGrid>
              <a:tr h="502973">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Two Most Influential </a:t>
                      </a:r>
                    </a:p>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Men in World History</a:t>
                      </a:r>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extLst>
                  <a:ext uri="{0D108BD9-81ED-4DB2-BD59-A6C34878D82A}">
                    <a16:rowId xmlns:a16="http://schemas.microsoft.com/office/drawing/2014/main" val="1580196793"/>
                  </a:ext>
                </a:extLst>
              </a:tr>
              <a:tr h="731520">
                <a:tc>
                  <a:txBody>
                    <a:bodyPr/>
                    <a:lstStyle/>
                    <a:p>
                      <a:pPr algn="ctr"/>
                      <a:endParaRPr lang="en-US" sz="3200" dirty="0">
                        <a:latin typeface="Calibri" panose="020F0502020204030204" pitchFamily="34" charset="0"/>
                        <a:cs typeface="Calibri" panose="020F0502020204030204" pitchFamily="34" charset="0"/>
                      </a:endParaRPr>
                    </a:p>
                  </a:txBody>
                  <a:tcPr marT="45725" marB="45725" anchor="ctr"/>
                </a:tc>
                <a:tc>
                  <a:txBody>
                    <a:bodyPr/>
                    <a:lstStyle/>
                    <a:p>
                      <a:pPr algn="ctr"/>
                      <a:r>
                        <a:rPr lang="en-US" sz="3200" b="1" dirty="0">
                          <a:solidFill>
                            <a:srgbClr val="C00000"/>
                          </a:solidFill>
                          <a:latin typeface="Calibri" panose="020F0502020204030204" pitchFamily="34" charset="0"/>
                          <a:cs typeface="Calibri" panose="020F0502020204030204" pitchFamily="34" charset="0"/>
                        </a:rPr>
                        <a:t>Adam</a:t>
                      </a:r>
                    </a:p>
                  </a:txBody>
                  <a:tcPr marT="45725" marB="45725"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Jesus</a:t>
                      </a:r>
                    </a:p>
                  </a:txBody>
                  <a:tcPr marT="45725" marB="45725" anchor="ctr"/>
                </a:tc>
                <a:extLst>
                  <a:ext uri="{0D108BD9-81ED-4DB2-BD59-A6C34878D82A}">
                    <a16:rowId xmlns:a16="http://schemas.microsoft.com/office/drawing/2014/main" val="2650612370"/>
                  </a:ext>
                </a:extLst>
              </a:tr>
              <a:tr h="731520">
                <a:tc>
                  <a:txBody>
                    <a:bodyPr/>
                    <a:lstStyle/>
                    <a:p>
                      <a:r>
                        <a:rPr lang="en-US" sz="3200" dirty="0">
                          <a:latin typeface="Calibri" panose="020F0502020204030204" pitchFamily="34" charset="0"/>
                          <a:cs typeface="Calibri" panose="020F0502020204030204" pitchFamily="34" charset="0"/>
                        </a:rPr>
                        <a:t>Single action</a:t>
                      </a:r>
                    </a:p>
                  </a:txBody>
                  <a:tcPr marT="45725" marB="45725" anchor="ctr"/>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Disobedience</a:t>
                      </a:r>
                    </a:p>
                  </a:txBody>
                  <a:tcPr marT="45725" marB="45725" anchor="ctr"/>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Obedience</a:t>
                      </a:r>
                    </a:p>
                  </a:txBody>
                  <a:tcPr marT="45725" marB="45725" anchor="ctr"/>
                </a:tc>
                <a:extLst>
                  <a:ext uri="{0D108BD9-81ED-4DB2-BD59-A6C34878D82A}">
                    <a16:rowId xmlns:a16="http://schemas.microsoft.com/office/drawing/2014/main" val="885684907"/>
                  </a:ext>
                </a:extLst>
              </a:tr>
              <a:tr h="731520">
                <a:tc>
                  <a:txBody>
                    <a:bodyPr/>
                    <a:lstStyle/>
                    <a:p>
                      <a:r>
                        <a:rPr lang="en-US" sz="3200" dirty="0">
                          <a:latin typeface="Calibri" panose="020F0502020204030204" pitchFamily="34" charset="0"/>
                          <a:cs typeface="Calibri" panose="020F0502020204030204" pitchFamily="34" charset="0"/>
                        </a:rPr>
                        <a:t>Tree</a:t>
                      </a:r>
                    </a:p>
                  </a:txBody>
                  <a:tcPr marT="45725" marB="45725" anchor="ctr"/>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Knowledge</a:t>
                      </a:r>
                    </a:p>
                  </a:txBody>
                  <a:tcPr marT="45725" marB="45725" anchor="ctr"/>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Cross</a:t>
                      </a:r>
                    </a:p>
                  </a:txBody>
                  <a:tcPr marT="45725" marB="45725" anchor="ctr"/>
                </a:tc>
                <a:extLst>
                  <a:ext uri="{0D108BD9-81ED-4DB2-BD59-A6C34878D82A}">
                    <a16:rowId xmlns:a16="http://schemas.microsoft.com/office/drawing/2014/main" val="2049782286"/>
                  </a:ext>
                </a:extLst>
              </a:tr>
              <a:tr h="731520">
                <a:tc>
                  <a:txBody>
                    <a:bodyPr/>
                    <a:lstStyle/>
                    <a:p>
                      <a:r>
                        <a:rPr lang="en-US" sz="3200" dirty="0">
                          <a:latin typeface="Calibri" panose="020F0502020204030204" pitchFamily="34" charset="0"/>
                          <a:cs typeface="Calibri" panose="020F0502020204030204" pitchFamily="34" charset="0"/>
                        </a:rPr>
                        <a:t>Universal impact</a:t>
                      </a:r>
                    </a:p>
                  </a:txBody>
                  <a:tcPr marT="45725" marB="45725" anchor="ctr"/>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Curse</a:t>
                      </a:r>
                    </a:p>
                  </a:txBody>
                  <a:tcPr marT="45725" marB="45725" anchor="ctr"/>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Blessing</a:t>
                      </a:r>
                    </a:p>
                  </a:txBody>
                  <a:tcPr marT="45725" marB="45725" anchor="ctr"/>
                </a:tc>
                <a:extLst>
                  <a:ext uri="{0D108BD9-81ED-4DB2-BD59-A6C34878D82A}">
                    <a16:rowId xmlns:a16="http://schemas.microsoft.com/office/drawing/2014/main" val="4258487401"/>
                  </a:ext>
                </a:extLst>
              </a:tr>
              <a:tr h="731520">
                <a:tc>
                  <a:txBody>
                    <a:bodyPr/>
                    <a:lstStyle/>
                    <a:p>
                      <a:r>
                        <a:rPr lang="en-US" sz="3200" dirty="0">
                          <a:latin typeface="Calibri" panose="020F0502020204030204" pitchFamily="34" charset="0"/>
                          <a:cs typeface="Calibri" panose="020F0502020204030204" pitchFamily="34" charset="0"/>
                        </a:rPr>
                        <a:t>Birth</a:t>
                      </a:r>
                    </a:p>
                  </a:txBody>
                  <a:tcPr marT="45725" marB="45725" anchor="ctr"/>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Physical</a:t>
                      </a:r>
                    </a:p>
                  </a:txBody>
                  <a:tcPr marT="45725" marB="45725" anchor="ctr"/>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Spiritual</a:t>
                      </a:r>
                    </a:p>
                  </a:txBody>
                  <a:tcPr marT="45725" marB="45725" anchor="ctr"/>
                </a:tc>
                <a:extLst>
                  <a:ext uri="{0D108BD9-81ED-4DB2-BD59-A6C34878D82A}">
                    <a16:rowId xmlns:a16="http://schemas.microsoft.com/office/drawing/2014/main" val="3192554384"/>
                  </a:ext>
                </a:extLst>
              </a:tr>
              <a:tr h="731520">
                <a:tc>
                  <a:txBody>
                    <a:bodyPr/>
                    <a:lstStyle/>
                    <a:p>
                      <a:r>
                        <a:rPr lang="en-US" sz="3200" dirty="0">
                          <a:latin typeface="Calibri" panose="020F0502020204030204" pitchFamily="34" charset="0"/>
                          <a:cs typeface="Calibri" panose="020F0502020204030204" pitchFamily="34" charset="0"/>
                        </a:rPr>
                        <a:t>Adam</a:t>
                      </a:r>
                    </a:p>
                  </a:txBody>
                  <a:tcPr marT="45725" marB="45725" anchor="ctr"/>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First</a:t>
                      </a:r>
                    </a:p>
                  </a:txBody>
                  <a:tcPr marT="45725" marB="45725" anchor="ctr"/>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Last</a:t>
                      </a:r>
                    </a:p>
                  </a:txBody>
                  <a:tcPr marT="45725" marB="45725" anchor="ctr"/>
                </a:tc>
                <a:extLst>
                  <a:ext uri="{0D108BD9-81ED-4DB2-BD59-A6C34878D82A}">
                    <a16:rowId xmlns:a16="http://schemas.microsoft.com/office/drawing/2014/main" val="634148708"/>
                  </a:ext>
                </a:extLst>
              </a:tr>
            </a:tbl>
          </a:graphicData>
        </a:graphic>
      </p:graphicFrame>
    </p:spTree>
    <p:extLst>
      <p:ext uri="{BB962C8B-B14F-4D97-AF65-F5344CB8AC3E}">
        <p14:creationId xmlns:p14="http://schemas.microsoft.com/office/powerpoint/2010/main" val="880855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extLst>
      <p:ext uri="{BB962C8B-B14F-4D97-AF65-F5344CB8AC3E}">
        <p14:creationId xmlns:p14="http://schemas.microsoft.com/office/powerpoint/2010/main" val="2635111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Joseph (Gen. 37‒50)</a:t>
            </a:r>
            <a:endParaRPr lang="en-US" dirty="0"/>
          </a:p>
        </p:txBody>
      </p:sp>
    </p:spTree>
    <p:extLst>
      <p:ext uri="{BB962C8B-B14F-4D97-AF65-F5344CB8AC3E}">
        <p14:creationId xmlns:p14="http://schemas.microsoft.com/office/powerpoint/2010/main" val="1249265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838200" y="225425"/>
            <a:ext cx="7772400" cy="1143000"/>
          </a:xfrm>
        </p:spPr>
        <p:txBody>
          <a:bodyPr/>
          <a:lstStyle/>
          <a:p>
            <a:pPr algn="ctr" eaLnBrk="1" hangingPunct="1"/>
            <a:r>
              <a:rPr lang="en-US" sz="3600" dirty="0">
                <a:effectLst>
                  <a:outerShdw blurRad="38100" dist="38100" dir="2700000" algn="tl">
                    <a:srgbClr val="000000">
                      <a:alpha val="43137"/>
                    </a:srgbClr>
                  </a:outerShdw>
                </a:effectLst>
              </a:rPr>
              <a:t>Christ in Genesis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Calibri" panose="020F0502020204030204" pitchFamily="34" charset="0"/>
              </a:rPr>
              <a:t>(Luke 24:27, 44)</a:t>
            </a:r>
          </a:p>
        </p:txBody>
      </p:sp>
      <p:sp>
        <p:nvSpPr>
          <p:cNvPr id="94211" name="Rectangle 3"/>
          <p:cNvSpPr>
            <a:spLocks noGrp="1" noChangeArrowheads="1"/>
          </p:cNvSpPr>
          <p:nvPr>
            <p:ph type="body" idx="1"/>
          </p:nvPr>
        </p:nvSpPr>
        <p:spPr>
          <a:xfrm>
            <a:off x="952500" y="1600200"/>
            <a:ext cx="7239000" cy="4572000"/>
          </a:xfrm>
        </p:spPr>
        <p:txBody>
          <a:bodyPr/>
          <a:lstStyle/>
          <a:p>
            <a:pPr eaLnBrk="1" hangingPunct="1">
              <a:spcBef>
                <a:spcPts val="0"/>
              </a:spcBef>
              <a:spcAft>
                <a:spcPts val="3600"/>
              </a:spcAft>
              <a:buFont typeface="Wingdings" pitchFamily="2" charset="2"/>
              <a:buNone/>
              <a:defRPr/>
            </a:pPr>
            <a:r>
              <a:rPr lang="en-US" dirty="0">
                <a:cs typeface="Calibri" panose="020F0502020204030204" pitchFamily="34" charset="0"/>
              </a:rPr>
              <a:t>Christ is typologically seen in:</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Adam (Gen. 1‒3; Rom 5:14)</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Melchizedek (Gen. 14:18-20; Heb 7:3)</a:t>
            </a:r>
          </a:p>
          <a:p>
            <a:pPr marL="514350" indent="-514350" eaLnBrk="1" hangingPunct="1">
              <a:spcBef>
                <a:spcPts val="0"/>
              </a:spcBef>
              <a:spcAft>
                <a:spcPts val="3600"/>
              </a:spcAft>
              <a:buSzPct val="100000"/>
              <a:buFont typeface="+mj-lt"/>
              <a:buAutoNum type="arabicPeriod"/>
              <a:defRPr/>
            </a:pPr>
            <a:r>
              <a:rPr lang="en-US" dirty="0">
                <a:cs typeface="Calibri" panose="020F0502020204030204" pitchFamily="34" charset="0"/>
              </a:rPr>
              <a:t>Isaac (Gen. 22:5; Heb 11:19)</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cs typeface="Calibri" panose="020F0502020204030204" pitchFamily="34" charset="0"/>
              </a:rPr>
              <a:t>Joseph (Gen. 37‒50)</a:t>
            </a:r>
            <a:endParaRPr lang="en-US" b="1" u="sng" dirty="0">
              <a:solidFill>
                <a:srgbClr val="FFFFCC"/>
              </a:solidFill>
            </a:endParaRPr>
          </a:p>
        </p:txBody>
      </p:sp>
    </p:spTree>
    <p:extLst>
      <p:ext uri="{BB962C8B-B14F-4D97-AF65-F5344CB8AC3E}">
        <p14:creationId xmlns:p14="http://schemas.microsoft.com/office/powerpoint/2010/main" val="2580028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
        <p:nvSpPr>
          <p:cNvPr id="95235" name="Rectangle 3"/>
          <p:cNvSpPr>
            <a:spLocks noGrp="1" noChangeArrowheads="1"/>
          </p:cNvSpPr>
          <p:nvPr>
            <p:ph type="body" idx="1"/>
          </p:nvPr>
        </p:nvSpPr>
        <p:spPr>
          <a:xfrm>
            <a:off x="0" y="1143000"/>
            <a:ext cx="9144000" cy="5334000"/>
          </a:xfrm>
        </p:spPr>
        <p:txBody>
          <a:bodyPr/>
          <a:lstStyle/>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Favorite son of a wealthy father (Gen. 37:3; Matt. 3:17)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Shepherd of his father's sheep (Gen. 37:2; John 10:11-14)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Taken into Egypt to avoid being killed (Gen. 37:28; Matt. 2:13)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Servant (Gen. 39:4; Phil. 2:7)</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Began their ministry at the age of thirty years old (Gen. 41:46 Luke 3:23)</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Filled with the Spirit of God (Gen. 41:38 Luke 4:1) </a:t>
            </a:r>
          </a:p>
          <a:p>
            <a:pPr marL="457200" indent="-457200" eaLnBrk="1" hangingPunct="1">
              <a:spcBef>
                <a:spcPts val="0"/>
              </a:spcBef>
              <a:spcAft>
                <a:spcPts val="1800"/>
              </a:spcAft>
              <a:buSzPct val="100000"/>
              <a:buFont typeface="+mj-lt"/>
              <a:buAutoNum type="arabicPeriod"/>
              <a:defRPr/>
            </a:pPr>
            <a:r>
              <a:rPr lang="en-US" sz="2800" dirty="0">
                <a:cs typeface="Calibri" panose="020F0502020204030204" pitchFamily="34" charset="0"/>
              </a:rPr>
              <a:t>Returned good for evil (Gen. 50:20; Matt. 5:44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0" y="1143000"/>
            <a:ext cx="9144000" cy="5029200"/>
          </a:xfrm>
        </p:spPr>
        <p:txBody>
          <a:bodyPr/>
          <a:lstStyle/>
          <a:p>
            <a:pPr marL="569913" indent="-569913"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Humble and unspoiled by wealth (Gen. 45:7-8; John 13:12) </a:t>
            </a:r>
          </a:p>
          <a:p>
            <a:pPr marL="569913" indent="-569913"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Taught by God (Gen. 41:16; John 5:19)</a:t>
            </a:r>
          </a:p>
          <a:p>
            <a:pPr marL="569913" indent="-569913"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Loved people freely (Gen. 45:15; John 13:34) </a:t>
            </a:r>
          </a:p>
          <a:p>
            <a:pPr marL="569913" indent="-569913"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Gained the confidence of others quickly (Gen. 39:3; Matt. 8:8) </a:t>
            </a:r>
          </a:p>
          <a:p>
            <a:pPr marL="569913" indent="-569913"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Gave bread to hungry people who came to him (Gen. 41:57; Mark 6:41) </a:t>
            </a:r>
          </a:p>
          <a:p>
            <a:pPr marL="569913" indent="-569913" eaLnBrk="1" hangingPunct="1">
              <a:spcBef>
                <a:spcPts val="0"/>
              </a:spcBef>
              <a:spcAft>
                <a:spcPts val="1800"/>
              </a:spcAft>
              <a:buSzPct val="100000"/>
              <a:buFont typeface="+mj-lt"/>
              <a:buAutoNum type="arabicPeriod" startAt="7"/>
              <a:defRPr/>
            </a:pPr>
            <a:r>
              <a:rPr lang="en-US" sz="2800" dirty="0">
                <a:cs typeface="Calibri" panose="020F0502020204030204" pitchFamily="34" charset="0"/>
              </a:rPr>
              <a:t>Resisted the most difficult temptations. Gen. 39:8-9; Heb. 4:15) </a:t>
            </a:r>
            <a:endParaRPr lang="en-US" sz="2800" dirty="0"/>
          </a:p>
        </p:txBody>
      </p:sp>
      <p:sp>
        <p:nvSpPr>
          <p:cNvPr id="6" name="Rectangle 2">
            <a:extLst>
              <a:ext uri="{FF2B5EF4-FFF2-40B4-BE49-F238E27FC236}">
                <a16:creationId xmlns:a16="http://schemas.microsoft.com/office/drawing/2014/main" id="{926E3CD6-3802-4FFA-B9D3-3D43453B8708}"/>
              </a:ext>
            </a:extLst>
          </p:cNvPr>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6933" y="1176866"/>
            <a:ext cx="9144000" cy="5376333"/>
          </a:xfrm>
        </p:spPr>
        <p:txBody>
          <a:bodyPr/>
          <a:lstStyle/>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Given visions of the future (Gen. 37:6; Matt. 24:3)</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Tested people to reveal their true nature (Gen. 42:25; Mark 11:30)</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Hated for their teachings (Gen. 37:8 John 7:7)</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Sold for the price of a slave (Gen. 37:28 Matt. 26:15) </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Falsely accused (Gen. 39:14; Mark 14)</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Silent before their accusers (Gen. 39:20; Mark 15:4) </a:t>
            </a:r>
          </a:p>
          <a:p>
            <a:pPr marL="571500" indent="-571500" eaLnBrk="1" hangingPunct="1">
              <a:spcBef>
                <a:spcPts val="0"/>
              </a:spcBef>
              <a:spcAft>
                <a:spcPts val="1800"/>
              </a:spcAft>
              <a:buSzPct val="100000"/>
              <a:buFont typeface="+mj-lt"/>
              <a:buAutoNum type="arabicPeriod" startAt="13"/>
              <a:defRPr/>
            </a:pPr>
            <a:r>
              <a:rPr lang="en-US" sz="2800" dirty="0">
                <a:cs typeface="Calibri" panose="020F0502020204030204" pitchFamily="34" charset="0"/>
              </a:rPr>
              <a:t>Condemned between two prisoners (Gen. 40:2-3; Luke 23:32)</a:t>
            </a:r>
          </a:p>
        </p:txBody>
      </p:sp>
      <p:sp>
        <p:nvSpPr>
          <p:cNvPr id="6" name="Rectangle 2">
            <a:extLst>
              <a:ext uri="{FF2B5EF4-FFF2-40B4-BE49-F238E27FC236}">
                <a16:creationId xmlns:a16="http://schemas.microsoft.com/office/drawing/2014/main" id="{6EBE1917-FEFB-463B-8E6C-6FA5E72FFF32}"/>
              </a:ext>
            </a:extLst>
          </p:cNvPr>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DAEE16-233B-4E27-A602-4D37C9A249F4}"/>
              </a:ext>
            </a:extLst>
          </p:cNvPr>
          <p:cNvGraphicFramePr>
            <a:graphicFrameLocks noGrp="1"/>
          </p:cNvGraphicFramePr>
          <p:nvPr>
            <p:ph idx="1"/>
            <p:extLst>
              <p:ext uri="{D42A27DB-BD31-4B8C-83A1-F6EECF244321}">
                <p14:modId xmlns:p14="http://schemas.microsoft.com/office/powerpoint/2010/main" val="1106456873"/>
              </p:ext>
            </p:extLst>
          </p:nvPr>
        </p:nvGraphicFramePr>
        <p:xfrm>
          <a:off x="190500" y="640071"/>
          <a:ext cx="8763000" cy="5577858"/>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943100">
                  <a:extLst>
                    <a:ext uri="{9D8B030D-6E8A-4147-A177-3AD203B41FA5}">
                      <a16:colId xmlns:a16="http://schemas.microsoft.com/office/drawing/2014/main" val="20004"/>
                    </a:ext>
                  </a:extLst>
                </a:gridCol>
              </a:tblGrid>
              <a:tr h="914400">
                <a:tc gridSpan="5">
                  <a:txBody>
                    <a:bodyPr/>
                    <a:lstStyle/>
                    <a:p>
                      <a:pPr algn="ctr"/>
                      <a:r>
                        <a:rPr lang="en-US" altLang="en-US" sz="3200" b="0" dirty="0">
                          <a:solidFill>
                            <a:schemeClr val="tx2"/>
                          </a:solidFill>
                          <a:latin typeface="Calibri" panose="020F0502020204030204" pitchFamily="34" charset="0"/>
                          <a:ea typeface="+mj-ea"/>
                          <a:cs typeface="+mj-cs"/>
                        </a:rPr>
                        <a:t>THREE PHASES OF MOSES’ 120 YEAR LIFE</a:t>
                      </a:r>
                      <a:endParaRPr lang="en-US" sz="3200" b="0" dirty="0">
                        <a:solidFill>
                          <a:schemeClr val="tx2"/>
                        </a:solidFill>
                        <a:latin typeface="Calibri" panose="020F0502020204030204" pitchFamily="34" charset="0"/>
                        <a:ea typeface="+mj-ea"/>
                        <a:cs typeface="+mj-cs"/>
                      </a:endParaRPr>
                    </a:p>
                  </a:txBody>
                  <a:tcPr marT="45729" marB="45729" anchor="ctr"/>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extLst>
                  <a:ext uri="{0D108BD9-81ED-4DB2-BD59-A6C34878D82A}">
                    <a16:rowId xmlns:a16="http://schemas.microsoft.com/office/drawing/2014/main" val="689040630"/>
                  </a:ext>
                </a:extLst>
              </a:tr>
              <a:tr h="914400">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LIFE PHASE</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SCRIPTURE</a:t>
                      </a:r>
                    </a:p>
                  </a:txBody>
                  <a:tcPr marT="45729" marB="45729" anchor="ctr"/>
                </a:tc>
                <a:tc>
                  <a:txBody>
                    <a:bodyPr/>
                    <a:lstStyle/>
                    <a:p>
                      <a:pPr algn="ctr"/>
                      <a:r>
                        <a:rPr lang="en-US" sz="2400" b="1" u="none" dirty="0">
                          <a:solidFill>
                            <a:srgbClr val="0000FF"/>
                          </a:solidFill>
                          <a:latin typeface="Calibri" panose="020F0502020204030204" pitchFamily="34" charset="0"/>
                          <a:cs typeface="Calibri" panose="020F0502020204030204" pitchFamily="34" charset="0"/>
                        </a:rPr>
                        <a:t>YEARS</a:t>
                      </a:r>
                    </a:p>
                  </a:txBody>
                  <a:tcPr marT="45729" marB="45729" anchor="ctr"/>
                </a:tc>
                <a:tc>
                  <a:txBody>
                    <a:bodyPr/>
                    <a:lstStyle/>
                    <a:p>
                      <a:pPr algn="ctr"/>
                      <a:r>
                        <a:rPr lang="en-US" sz="2400" b="1" u="none" dirty="0">
                          <a:solidFill>
                            <a:srgbClr val="008000"/>
                          </a:solidFill>
                          <a:latin typeface="Calibri" panose="020F0502020204030204" pitchFamily="34" charset="0"/>
                          <a:cs typeface="Calibri" panose="020F0502020204030204" pitchFamily="34" charset="0"/>
                        </a:rPr>
                        <a:t>AGE</a:t>
                      </a:r>
                    </a:p>
                  </a:txBody>
                  <a:tcPr marT="45729" marB="45729" anchor="ctr"/>
                </a:tc>
                <a:tc>
                  <a:txBody>
                    <a:bodyPr/>
                    <a:lstStyle/>
                    <a:p>
                      <a:pPr algn="ctr"/>
                      <a:r>
                        <a:rPr lang="en-US" sz="2400" b="1" u="none" dirty="0">
                          <a:solidFill>
                            <a:srgbClr val="FF00FF"/>
                          </a:solidFill>
                          <a:latin typeface="Calibri" panose="020F0502020204030204" pitchFamily="34" charset="0"/>
                          <a:cs typeface="Calibri" panose="020F0502020204030204" pitchFamily="34" charset="0"/>
                        </a:rPr>
                        <a:t>ACTIVITY</a:t>
                      </a:r>
                    </a:p>
                  </a:txBody>
                  <a:tcPr marT="45729" marB="45729" anchor="ctr"/>
                </a:tc>
                <a:extLst>
                  <a:ext uri="{0D108BD9-81ED-4DB2-BD59-A6C34878D82A}">
                    <a16:rowId xmlns:a16="http://schemas.microsoft.com/office/drawing/2014/main" val="10000"/>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Natural Training</a:t>
                      </a:r>
                    </a:p>
                  </a:txBody>
                  <a:tcPr marT="45729" marB="45729" anchor="ctr"/>
                </a:tc>
                <a:tc>
                  <a:txBody>
                    <a:bodyPr/>
                    <a:lstStyle/>
                    <a:p>
                      <a:pPr algn="ctr"/>
                      <a:r>
                        <a:rPr lang="en-US" sz="2400" b="1" u="none" kern="1200" dirty="0">
                          <a:solidFill>
                            <a:srgbClr val="C00000"/>
                          </a:solidFill>
                          <a:latin typeface="Calibri" panose="020F0502020204030204" pitchFamily="34" charset="0"/>
                          <a:ea typeface="+mn-ea"/>
                          <a:cs typeface="Calibri" panose="020F0502020204030204" pitchFamily="34" charset="0"/>
                        </a:rPr>
                        <a:t>Acts 7:23</a:t>
                      </a:r>
                    </a:p>
                  </a:txBody>
                  <a:tcPr marT="45729" marB="45729" anchor="ctr"/>
                </a:tc>
                <a:tc>
                  <a:txBody>
                    <a:bodyPr/>
                    <a:lstStyle/>
                    <a:p>
                      <a:pPr algn="ctr"/>
                      <a:r>
                        <a:rPr lang="en-US" sz="2400" b="1" u="none" kern="1200" dirty="0">
                          <a:solidFill>
                            <a:srgbClr val="0000FF"/>
                          </a:solidFill>
                          <a:latin typeface="Calibri" panose="020F0502020204030204" pitchFamily="34" charset="0"/>
                          <a:ea typeface="+mn-ea"/>
                          <a:cs typeface="Calibri" panose="020F0502020204030204" pitchFamily="34" charset="0"/>
                        </a:rPr>
                        <a:t>1526–1486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1-40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Egyptian Education</a:t>
                      </a:r>
                    </a:p>
                  </a:txBody>
                  <a:tcPr marT="45729" marB="45729" anchor="ctr"/>
                </a:tc>
                <a:extLst>
                  <a:ext uri="{0D108BD9-81ED-4DB2-BD59-A6C34878D82A}">
                    <a16:rowId xmlns:a16="http://schemas.microsoft.com/office/drawing/2014/main" val="10001"/>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Spiritual Training</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Exod. 7:7</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1486–1446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40-80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Midian Shepherding</a:t>
                      </a:r>
                    </a:p>
                  </a:txBody>
                  <a:tcPr marT="45729" marB="45729" anchor="ctr"/>
                </a:tc>
                <a:extLst>
                  <a:ext uri="{0D108BD9-81ED-4DB2-BD59-A6C34878D82A}">
                    <a16:rowId xmlns:a16="http://schemas.microsoft.com/office/drawing/2014/main" val="10002"/>
                  </a:ext>
                </a:extLst>
              </a:tr>
              <a:tr h="914400">
                <a:tc>
                  <a:txBody>
                    <a:bodyPr/>
                    <a:lstStyle/>
                    <a:p>
                      <a:pPr marL="0" algn="ctr" defTabSz="914400" rtl="0" eaLnBrk="1" latinLnBrk="0" hangingPunct="1"/>
                      <a:r>
                        <a:rPr lang="en-US" sz="2400" b="1" kern="1200" dirty="0">
                          <a:solidFill>
                            <a:schemeClr val="dk1"/>
                          </a:solidFill>
                          <a:latin typeface="Calibri" panose="020F0502020204030204" pitchFamily="34" charset="0"/>
                          <a:ea typeface="+mn-ea"/>
                          <a:cs typeface="Calibri" panose="020F0502020204030204" pitchFamily="34" charset="0"/>
                        </a:rPr>
                        <a:t>Ministry</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Deut. 31:2; 34:7;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Acts 7:36</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kern="1200" dirty="0">
                          <a:solidFill>
                            <a:srgbClr val="0000FF"/>
                          </a:solidFill>
                          <a:latin typeface="Calibri" panose="020F0502020204030204" pitchFamily="34" charset="0"/>
                          <a:ea typeface="+mn-ea"/>
                          <a:cs typeface="Calibri" panose="020F0502020204030204" pitchFamily="34" charset="0"/>
                        </a:rPr>
                        <a:t>1446–1406 B.C.</a:t>
                      </a:r>
                    </a:p>
                  </a:txBody>
                  <a:tcPr marT="45729" marB="45729" anchor="ctr"/>
                </a:tc>
                <a:tc>
                  <a:txBody>
                    <a:bodyPr/>
                    <a:lstStyle/>
                    <a:p>
                      <a:pPr algn="ctr"/>
                      <a:r>
                        <a:rPr lang="en-US" sz="2400" b="1" u="none" kern="1200" dirty="0">
                          <a:solidFill>
                            <a:srgbClr val="008000"/>
                          </a:solidFill>
                          <a:latin typeface="Calibri" panose="020F0502020204030204" pitchFamily="34" charset="0"/>
                          <a:ea typeface="+mn-ea"/>
                          <a:cs typeface="Calibri" panose="020F0502020204030204" pitchFamily="34" charset="0"/>
                        </a:rPr>
                        <a:t>80-120</a:t>
                      </a:r>
                    </a:p>
                  </a:txBody>
                  <a:tcPr marT="45729" marB="45729" anchor="ctr"/>
                </a:tc>
                <a:tc>
                  <a:txBody>
                    <a:bodyPr/>
                    <a:lstStyle/>
                    <a:p>
                      <a:r>
                        <a:rPr lang="en-US" sz="2400" b="1" u="none" kern="1200" dirty="0">
                          <a:solidFill>
                            <a:srgbClr val="FF00FF"/>
                          </a:solidFill>
                          <a:latin typeface="Calibri" panose="020F0502020204030204" pitchFamily="34" charset="0"/>
                          <a:ea typeface="+mn-ea"/>
                          <a:cs typeface="Calibri" panose="020F0502020204030204" pitchFamily="34" charset="0"/>
                        </a:rPr>
                        <a:t>Exodus, Law, Wilderness Preservation, Pentateuch Authorship</a:t>
                      </a:r>
                    </a:p>
                  </a:txBody>
                  <a:tcPr marT="45729" marB="45729"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94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2051"/>
          <p:cNvSpPr>
            <a:spLocks noGrp="1" noChangeArrowheads="1"/>
          </p:cNvSpPr>
          <p:nvPr>
            <p:ph type="body" idx="1"/>
          </p:nvPr>
        </p:nvSpPr>
        <p:spPr>
          <a:xfrm>
            <a:off x="0" y="1143000"/>
            <a:ext cx="9144000" cy="4114800"/>
          </a:xfrm>
        </p:spPr>
        <p:txBody>
          <a:bodyPr/>
          <a:lstStyle/>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Arose into a new life (Gen. 41:41 Mark 16:6)</a:t>
            </a:r>
          </a:p>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Not recognized by their own brethren (Gen. 42.8; Luke 24:37)</a:t>
            </a:r>
          </a:p>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Returned to their father (Gen. 46:29; Mark 16:19) </a:t>
            </a:r>
          </a:p>
          <a:p>
            <a:pPr marL="571500" indent="-571500" eaLnBrk="1" hangingPunct="1">
              <a:spcBef>
                <a:spcPts val="0"/>
              </a:spcBef>
              <a:spcAft>
                <a:spcPts val="1800"/>
              </a:spcAft>
              <a:buSzPct val="100000"/>
              <a:buFont typeface="+mj-lt"/>
              <a:buAutoNum type="arabicPeriod" startAt="20"/>
              <a:defRPr/>
            </a:pPr>
            <a:r>
              <a:rPr lang="en-US" sz="2800" dirty="0">
                <a:cs typeface="Calibri" panose="020F0502020204030204" pitchFamily="34" charset="0"/>
              </a:rPr>
              <a:t>Became royalty (Gen. 45:8; Rev. 19:16)</a:t>
            </a:r>
          </a:p>
        </p:txBody>
      </p:sp>
      <p:sp>
        <p:nvSpPr>
          <p:cNvPr id="55299" name="Text Box 2052"/>
          <p:cNvSpPr txBox="1">
            <a:spLocks noChangeArrowheads="1"/>
          </p:cNvSpPr>
          <p:nvPr/>
        </p:nvSpPr>
        <p:spPr bwMode="auto">
          <a:xfrm>
            <a:off x="1186921" y="6400800"/>
            <a:ext cx="6858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www.near-death.com</a:t>
            </a:r>
          </a:p>
        </p:txBody>
      </p:sp>
      <p:sp>
        <p:nvSpPr>
          <p:cNvPr id="7" name="Rectangle 2">
            <a:extLst>
              <a:ext uri="{FF2B5EF4-FFF2-40B4-BE49-F238E27FC236}">
                <a16:creationId xmlns:a16="http://schemas.microsoft.com/office/drawing/2014/main" id="{DE9BC915-891A-410D-B3EE-FB9CCECACD90}"/>
              </a:ext>
            </a:extLst>
          </p:cNvPr>
          <p:cNvSpPr>
            <a:spLocks noGrp="1" noChangeArrowheads="1"/>
          </p:cNvSpPr>
          <p:nvPr>
            <p:ph type="title"/>
          </p:nvPr>
        </p:nvSpPr>
        <p:spPr>
          <a:xfrm>
            <a:off x="0" y="228600"/>
            <a:ext cx="9144000" cy="914400"/>
          </a:xfrm>
        </p:spPr>
        <p:txBody>
          <a:bodyPr/>
          <a:lstStyle/>
          <a:p>
            <a:pPr algn="ctr" eaLnBrk="1" hangingPunct="1"/>
            <a:r>
              <a:rPr lang="en-US" sz="3400" dirty="0">
                <a:effectLst>
                  <a:outerShdw blurRad="38100" dist="38100" dir="2700000" algn="tl">
                    <a:srgbClr val="000000">
                      <a:alpha val="43137"/>
                    </a:srgbClr>
                  </a:outerShdw>
                </a:effectLst>
              </a:rPr>
              <a:t>Scriptural Comparisons Between Joseph &amp; Jesus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b="1" u="sng" dirty="0">
                <a:solidFill>
                  <a:srgbClr val="FFFFCC"/>
                </a:solidFill>
              </a:rPr>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418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LcPeriod"/>
              <a:defRPr/>
            </a:pPr>
            <a:r>
              <a:rPr lang="en-US" dirty="0"/>
              <a:t>68 New Testament references </a:t>
            </a:r>
          </a:p>
          <a:p>
            <a:pPr marL="971550" lvl="1" indent="-514350" eaLnBrk="1" hangingPunct="1">
              <a:spcBef>
                <a:spcPts val="0"/>
              </a:spcBef>
              <a:spcAft>
                <a:spcPts val="2400"/>
              </a:spcAft>
              <a:buSzPct val="100000"/>
              <a:buFont typeface="+mj-lt"/>
              <a:buAutoNum type="alphaL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b="1" u="sng" dirty="0">
                <a:solidFill>
                  <a:srgbClr val="FFFFCC"/>
                </a:solidFill>
              </a:rPr>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LcPeriod"/>
              <a:defRPr/>
            </a:pPr>
            <a:r>
              <a:rPr lang="en-US" dirty="0"/>
              <a:t>68 New Testament references </a:t>
            </a:r>
          </a:p>
          <a:p>
            <a:pPr marL="971550" lvl="1" indent="-514350" eaLnBrk="1" hangingPunct="1">
              <a:spcBef>
                <a:spcPts val="0"/>
              </a:spcBef>
              <a:spcAft>
                <a:spcPts val="2400"/>
              </a:spcAft>
              <a:buSzPct val="100000"/>
              <a:buFont typeface="+mj-lt"/>
              <a:buAutoNum type="alphaL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42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Revelation 4:11</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Worthy are You, our Lord and our God, to receive glory and honor and power; for You created all things, and because of Your will they existed, and were created.”</a:t>
            </a:r>
          </a:p>
        </p:txBody>
      </p:sp>
    </p:spTree>
    <p:extLst>
      <p:ext uri="{BB962C8B-B14F-4D97-AF65-F5344CB8AC3E}">
        <p14:creationId xmlns:p14="http://schemas.microsoft.com/office/powerpoint/2010/main" val="387592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LcPeriod"/>
              <a:defRPr/>
            </a:pPr>
            <a:r>
              <a:rPr lang="en-US" dirty="0"/>
              <a:t>68 New Testament references </a:t>
            </a:r>
          </a:p>
          <a:p>
            <a:pPr marL="971550" lvl="1" indent="-514350" eaLnBrk="1" hangingPunct="1">
              <a:spcBef>
                <a:spcPts val="0"/>
              </a:spcBef>
              <a:spcAft>
                <a:spcPts val="2400"/>
              </a:spcAft>
              <a:buSzPct val="100000"/>
              <a:buFont typeface="+mj-lt"/>
              <a:buAutoNum type="alphaL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44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62965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LcPeriod"/>
              <a:defRPr/>
            </a:pPr>
            <a:r>
              <a:rPr lang="en-US" dirty="0"/>
              <a:t>68 New Testament references </a:t>
            </a:r>
          </a:p>
          <a:p>
            <a:pPr marL="971550" lvl="1" indent="-514350" eaLnBrk="1" hangingPunct="1">
              <a:spcBef>
                <a:spcPts val="0"/>
              </a:spcBef>
              <a:spcAft>
                <a:spcPts val="2400"/>
              </a:spcAft>
              <a:buSzPct val="100000"/>
              <a:buFont typeface="+mj-lt"/>
              <a:buAutoNum type="alphaL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54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46714"/>
          </a:xfrm>
          <a:prstGeom prst="rect">
            <a:avLst/>
          </a:prstGeom>
          <a:noFill/>
          <a:ln w="28575">
            <a:noFill/>
            <a:miter lim="800000"/>
            <a:headEnd/>
            <a:tailEnd/>
          </a:ln>
        </p:spPr>
        <p:txBody>
          <a:bodyPr wrap="square">
            <a:spAutoFit/>
          </a:body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Psalm 11:3</a:t>
            </a:r>
          </a:p>
          <a:p>
            <a:pPr algn="just" fontAlgn="auto">
              <a:spcBef>
                <a:spcPts val="600"/>
              </a:spcBef>
              <a:spcAft>
                <a:spcPts val="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foundations are destroyed, What can the righteous do?”</a:t>
            </a:r>
          </a:p>
        </p:txBody>
      </p:sp>
      <p:pic>
        <p:nvPicPr>
          <p:cNvPr id="3" name="Picture 4" descr="5 Bible Lessons to Learn From the Book of Genesis | Jack Wellman">
            <a:extLst>
              <a:ext uri="{FF2B5EF4-FFF2-40B4-BE49-F238E27FC236}">
                <a16:creationId xmlns:a16="http://schemas.microsoft.com/office/drawing/2014/main" id="{31247FC3-8FD3-41C8-BEAC-DEA8BC78CA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0584" y="2082735"/>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90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Precedent for believing the rest of Scripture</a:t>
            </a:r>
          </a:p>
          <a:p>
            <a:pPr marL="457200" indent="-457200" eaLnBrk="1" hangingPunct="1">
              <a:spcBef>
                <a:spcPts val="0"/>
              </a:spcBef>
              <a:spcAft>
                <a:spcPts val="2400"/>
              </a:spcAft>
              <a:buSzPct val="100000"/>
              <a:buFont typeface="+mj-lt"/>
              <a:buAutoNum type="arabicPeriod"/>
              <a:defRPr/>
            </a:pPr>
            <a:r>
              <a:rPr lang="en-US" dirty="0"/>
              <a:t>Structure for the rest of the Bible</a:t>
            </a:r>
          </a:p>
          <a:p>
            <a:pPr marL="971550" lvl="1" indent="-514350" eaLnBrk="1" hangingPunct="1">
              <a:spcBef>
                <a:spcPts val="0"/>
              </a:spcBef>
              <a:spcAft>
                <a:spcPts val="2400"/>
              </a:spcAft>
              <a:buSzPct val="100000"/>
              <a:buFont typeface="+mj-lt"/>
              <a:buAutoNum type="alphaLcPeriod"/>
              <a:defRPr/>
            </a:pPr>
            <a:r>
              <a:rPr lang="en-US" dirty="0"/>
              <a:t>68 New Testament references </a:t>
            </a:r>
          </a:p>
          <a:p>
            <a:pPr marL="971550" lvl="1" indent="-514350" eaLnBrk="1" hangingPunct="1">
              <a:spcBef>
                <a:spcPts val="0"/>
              </a:spcBef>
              <a:spcAft>
                <a:spcPts val="2400"/>
              </a:spcAft>
              <a:buSzPct val="100000"/>
              <a:buFont typeface="+mj-lt"/>
              <a:buAutoNum type="alphaL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84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Hebrews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understand that the worlds were prepared by the word of God, so that what is seen was not made out of things which are visible.”</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5645242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685800" y="228601"/>
            <a:ext cx="7772400" cy="914400"/>
          </a:xfrm>
        </p:spPr>
        <p:txBody>
          <a:bodyPr/>
          <a:lstStyle/>
          <a:p>
            <a:pPr algn="ctr" eaLnBrk="1" hangingPunct="1"/>
            <a:r>
              <a:rPr lang="en-US" sz="3600" dirty="0"/>
              <a:t>DATE AND RECIPIENTS</a:t>
            </a:r>
          </a:p>
        </p:txBody>
      </p:sp>
      <p:sp>
        <p:nvSpPr>
          <p:cNvPr id="89091" name="Rectangle 1027"/>
          <p:cNvSpPr>
            <a:spLocks noGrp="1" noChangeArrowheads="1"/>
          </p:cNvSpPr>
          <p:nvPr>
            <p:ph type="body" idx="1"/>
          </p:nvPr>
        </p:nvSpPr>
        <p:spPr>
          <a:xfrm>
            <a:off x="228600" y="1600199"/>
            <a:ext cx="8576733" cy="3666067"/>
          </a:xfrm>
        </p:spPr>
        <p:txBody>
          <a:bodyPr/>
          <a:lstStyle/>
          <a:p>
            <a:pPr marL="571500" indent="-571500" algn="just" eaLnBrk="1" hangingPunct="1">
              <a:spcBef>
                <a:spcPts val="0"/>
              </a:spcBef>
              <a:spcAft>
                <a:spcPts val="3600"/>
              </a:spcAft>
              <a:buSzPct val="100000"/>
              <a:buFont typeface="+mj-lt"/>
              <a:buAutoNum type="arabicPeriod"/>
              <a:defRPr/>
            </a:pPr>
            <a:r>
              <a:rPr lang="en-US" dirty="0"/>
              <a:t>Date of Exodus: 1446 B.C. (1 Kgs. 6:1)</a:t>
            </a:r>
          </a:p>
          <a:p>
            <a:pPr marL="571500" indent="-571500" algn="just" eaLnBrk="1" hangingPunct="1">
              <a:spcBef>
                <a:spcPts val="0"/>
              </a:spcBef>
              <a:spcAft>
                <a:spcPts val="3600"/>
              </a:spcAft>
              <a:buSzPct val="100000"/>
              <a:buFont typeface="+mj-lt"/>
              <a:buAutoNum type="arabicPeriod"/>
              <a:defRPr/>
            </a:pPr>
            <a:r>
              <a:rPr lang="en-US" dirty="0"/>
              <a:t>Scope of Moses’ life: 1525–1405 B.C. </a:t>
            </a:r>
          </a:p>
          <a:p>
            <a:pPr marL="571500" indent="-571500" algn="just" eaLnBrk="1" hangingPunct="1">
              <a:spcBef>
                <a:spcPts val="0"/>
              </a:spcBef>
              <a:spcAft>
                <a:spcPts val="3600"/>
              </a:spcAft>
              <a:buSzPct val="100000"/>
              <a:buFont typeface="+mj-lt"/>
              <a:buAutoNum type="arabicPeriod"/>
              <a:defRPr/>
            </a:pPr>
            <a:r>
              <a:rPr lang="en-US" dirty="0"/>
              <a:t>Purpose: to prepare Israel for entry/obedience to the Mosaic Covenant and the conquest </a:t>
            </a:r>
          </a:p>
          <a:p>
            <a:pPr marL="571500" indent="-571500" algn="just" eaLnBrk="1" hangingPunct="1">
              <a:spcBef>
                <a:spcPts val="0"/>
              </a:spcBef>
              <a:spcAft>
                <a:spcPts val="3600"/>
              </a:spcAft>
              <a:buSzPct val="100000"/>
              <a:buFont typeface="+mj-lt"/>
              <a:buAutoNum type="arabicPeriod"/>
              <a:defRPr/>
            </a:pPr>
            <a:r>
              <a:rPr lang="en-US" dirty="0"/>
              <a:t>Date of </a:t>
            </a:r>
            <a:r>
              <a:rPr lang="en-US" dirty="0" err="1"/>
              <a:t>Pentatuch</a:t>
            </a:r>
            <a:r>
              <a:rPr lang="en-US" dirty="0"/>
              <a:t>: 1445–1405 B.C. </a:t>
            </a:r>
          </a:p>
        </p:txBody>
      </p:sp>
    </p:spTree>
    <p:extLst>
      <p:ext uri="{BB962C8B-B14F-4D97-AF65-F5344CB8AC3E}">
        <p14:creationId xmlns:p14="http://schemas.microsoft.com/office/powerpoint/2010/main" val="2118687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John 3:12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I told you earthly things and you do not believe, how will you believe if I tell you heavenly things?”</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7382240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914400"/>
          </a:xfrm>
        </p:spPr>
        <p:txBody>
          <a:bodyPr/>
          <a:lstStyle/>
          <a:p>
            <a:pPr algn="ctr" eaLnBrk="1" hangingPunct="1"/>
            <a:r>
              <a:rPr lang="en-US" sz="3600" dirty="0"/>
              <a:t>Importance</a:t>
            </a:r>
          </a:p>
        </p:txBody>
      </p:sp>
      <p:sp>
        <p:nvSpPr>
          <p:cNvPr id="71683" name="Rectangle 3"/>
          <p:cNvSpPr>
            <a:spLocks noGrp="1" noChangeArrowheads="1"/>
          </p:cNvSpPr>
          <p:nvPr>
            <p:ph type="body" idx="1"/>
          </p:nvPr>
        </p:nvSpPr>
        <p:spPr>
          <a:xfrm>
            <a:off x="438150" y="1142999"/>
            <a:ext cx="8267700" cy="5410201"/>
          </a:xfrm>
        </p:spPr>
        <p:txBody>
          <a:bodyPr/>
          <a:lstStyle/>
          <a:p>
            <a:pPr marL="457200" indent="-457200" eaLnBrk="1" hangingPunct="1">
              <a:spcBef>
                <a:spcPts val="0"/>
              </a:spcBef>
              <a:spcAft>
                <a:spcPts val="2400"/>
              </a:spcAft>
              <a:buSzPct val="100000"/>
              <a:buFont typeface="+mj-lt"/>
              <a:buAutoNum type="arabicPeriod"/>
              <a:defRPr/>
            </a:pPr>
            <a:r>
              <a:rPr lang="en-US" dirty="0"/>
              <a:t>God’s glory (Rev 4:11)</a:t>
            </a:r>
          </a:p>
          <a:p>
            <a:pPr marL="457200" indent="-457200" eaLnBrk="1" hangingPunct="1">
              <a:spcBef>
                <a:spcPts val="0"/>
              </a:spcBef>
              <a:spcAft>
                <a:spcPts val="2400"/>
              </a:spcAft>
              <a:buSzPct val="100000"/>
              <a:buFont typeface="+mj-lt"/>
              <a:buAutoNum type="arabicPeriod"/>
              <a:defRPr/>
            </a:pPr>
            <a:r>
              <a:rPr lang="en-US" dirty="0"/>
              <a:t>Need for salvation</a:t>
            </a:r>
          </a:p>
          <a:p>
            <a:pPr marL="457200" indent="-457200" eaLnBrk="1" hangingPunct="1">
              <a:spcBef>
                <a:spcPts val="0"/>
              </a:spcBef>
              <a:spcAft>
                <a:spcPts val="2400"/>
              </a:spcAft>
              <a:buSzPct val="100000"/>
              <a:buFont typeface="+mj-lt"/>
              <a:buAutoNum type="arabicPeriod"/>
              <a:defRPr/>
            </a:pPr>
            <a:r>
              <a:rPr lang="en-US" dirty="0"/>
              <a:t>Foundation for the rest of Scripture (Ps. 11:3)</a:t>
            </a:r>
          </a:p>
          <a:p>
            <a:pPr marL="457200" indent="-457200" eaLnBrk="1" hangingPunct="1">
              <a:spcBef>
                <a:spcPts val="0"/>
              </a:spcBef>
              <a:spcAft>
                <a:spcPts val="2400"/>
              </a:spcAft>
              <a:buSzPct val="100000"/>
              <a:buFont typeface="+mj-lt"/>
              <a:buAutoNum type="arabicPeriod"/>
              <a:defRPr/>
            </a:pPr>
            <a:r>
              <a:rPr lang="en-US" dirty="0"/>
              <a:t>Precedent for believing the rest of Scripture</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rPr>
              <a:t>Structure for the rest of the Bible</a:t>
            </a:r>
          </a:p>
          <a:p>
            <a:pPr marL="971550" lvl="1" indent="-514350" eaLnBrk="1" hangingPunct="1">
              <a:spcBef>
                <a:spcPts val="0"/>
              </a:spcBef>
              <a:spcAft>
                <a:spcPts val="2400"/>
              </a:spcAft>
              <a:buSzPct val="100000"/>
              <a:buFont typeface="+mj-lt"/>
              <a:buAutoNum type="alphaLcPeriod"/>
              <a:defRPr/>
            </a:pPr>
            <a:r>
              <a:rPr lang="en-US" dirty="0"/>
              <a:t>68 New Testament references </a:t>
            </a:r>
          </a:p>
          <a:p>
            <a:pPr marL="971550" lvl="1" indent="-514350" eaLnBrk="1" hangingPunct="1">
              <a:spcBef>
                <a:spcPts val="0"/>
              </a:spcBef>
              <a:spcAft>
                <a:spcPts val="2400"/>
              </a:spcAft>
              <a:buSzPct val="100000"/>
              <a:buFont typeface="+mj-lt"/>
              <a:buAutoNum type="alphaLcPeriod"/>
              <a:defRPr/>
            </a:pPr>
            <a:r>
              <a:rPr lang="en-US" dirty="0"/>
              <a:t>Brown, </a:t>
            </a:r>
            <a:r>
              <a:rPr lang="en-US" i="1" dirty="0"/>
              <a:t>In the Beginning</a:t>
            </a:r>
            <a:r>
              <a:rPr lang="en-US" dirty="0"/>
              <a:t>, pp. 283-84</a:t>
            </a:r>
          </a:p>
        </p:txBody>
      </p:sp>
      <p:pic>
        <p:nvPicPr>
          <p:cNvPr id="3" name="Picture 4" descr="5 Bible Lessons to Learn From the Book of Genesis | Jack Wellman">
            <a:extLst>
              <a:ext uri="{FF2B5EF4-FFF2-40B4-BE49-F238E27FC236}">
                <a16:creationId xmlns:a16="http://schemas.microsoft.com/office/drawing/2014/main" id="{F67B4AF5-A150-4265-9ADB-52B639AA6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8340" y="76200"/>
            <a:ext cx="20594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8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dirty="0"/>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b="1" u="sng" dirty="0">
                <a:solidFill>
                  <a:srgbClr val="FFFFCC"/>
                </a:solidFill>
              </a:rPr>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97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410200" cy="2895600"/>
          </a:xfrm>
        </p:spPr>
        <p:txBody>
          <a:bodyPr/>
          <a:lstStyle/>
          <a:p>
            <a:pPr marL="457200" indent="-457200" eaLnBrk="1" hangingPunct="1">
              <a:spcBef>
                <a:spcPts val="0"/>
              </a:spcBef>
              <a:spcAft>
                <a:spcPts val="3000"/>
              </a:spcAft>
              <a:buSzPct val="100000"/>
              <a:buFont typeface="+mj-lt"/>
              <a:buAutoNum type="arabicPeriod"/>
              <a:defRPr/>
            </a:pPr>
            <a:r>
              <a:rPr lang="en-US" dirty="0"/>
              <a:t>Only God was an eyewitness (Heb 11:3;  Job 38:4)</a:t>
            </a:r>
          </a:p>
          <a:p>
            <a:pPr marL="457200" indent="-457200" eaLnBrk="1" hangingPunct="1">
              <a:spcBef>
                <a:spcPts val="0"/>
              </a:spcBef>
              <a:spcAft>
                <a:spcPts val="3000"/>
              </a:spcAft>
              <a:buSzPct val="100000"/>
              <a:buFont typeface="+mj-lt"/>
              <a:buAutoNum type="arabicPeriod"/>
              <a:defRPr/>
            </a:pPr>
            <a:r>
              <a:rPr lang="en-US" dirty="0"/>
              <a:t>Luke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524500" cy="2895600"/>
          </a:xfrm>
        </p:spPr>
        <p:txBody>
          <a:bodyPr/>
          <a:lstStyle/>
          <a:p>
            <a:pPr marL="457200" indent="-457200" eaLnBrk="1" hangingPunct="1">
              <a:spcBef>
                <a:spcPts val="0"/>
              </a:spcBef>
              <a:spcAft>
                <a:spcPts val="3000"/>
              </a:spcAft>
              <a:buSzPct val="100000"/>
              <a:buFont typeface="+mj-lt"/>
              <a:buAutoNum type="arabicPeriod"/>
              <a:defRPr/>
            </a:pPr>
            <a:r>
              <a:rPr lang="en-US" b="1" u="sng" dirty="0">
                <a:solidFill>
                  <a:srgbClr val="FFFFCC"/>
                </a:solidFill>
              </a:rPr>
              <a:t>Only God was an eyewitness (Heb 11:3;  Job 38:4)</a:t>
            </a:r>
          </a:p>
          <a:p>
            <a:pPr marL="457200" indent="-457200" eaLnBrk="1" hangingPunct="1">
              <a:spcBef>
                <a:spcPts val="0"/>
              </a:spcBef>
              <a:spcAft>
                <a:spcPts val="3000"/>
              </a:spcAft>
              <a:buSzPct val="100000"/>
              <a:buFont typeface="+mj-lt"/>
              <a:buAutoNum type="arabicPeriod"/>
              <a:defRPr/>
            </a:pPr>
            <a:r>
              <a:rPr lang="en-US" dirty="0"/>
              <a:t>Luke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085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Hebrews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understand that the worlds were prepared by the word of God, so that what is seen was not made out of things which are visible.”</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12098398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gird up your loins like a man, And I will ask you, and you instruct 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were you when I laid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foundation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Tell Me, if you have understanding,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set its measurements? Since you know. Or who stretched the line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what were its bases sunk? Or who laid its cornerstone,  . . .</a:t>
            </a:r>
          </a:p>
        </p:txBody>
      </p:sp>
    </p:spTree>
    <p:extLst>
      <p:ext uri="{BB962C8B-B14F-4D97-AF65-F5344CB8AC3E}">
        <p14:creationId xmlns:p14="http://schemas.microsoft.com/office/powerpoint/2010/main" val="85171257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7358E2BB-3AE8-4468-A27C-D97F3F92D433}"/>
              </a:ext>
            </a:extLst>
          </p:cNvPr>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 morning stars sang together And all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shouted for joy?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who enclosed the sea with doors When, bursting forth, it went out from the womb;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made a cloud its garment And thick darkness its swaddling band,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placed boundaries on it And set a bolt and doors…”</a:t>
            </a:r>
          </a:p>
        </p:txBody>
      </p:sp>
    </p:spTree>
    <p:extLst>
      <p:ext uri="{BB962C8B-B14F-4D97-AF65-F5344CB8AC3E}">
        <p14:creationId xmlns:p14="http://schemas.microsoft.com/office/powerpoint/2010/main" val="222131995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410200" cy="2895600"/>
          </a:xfrm>
        </p:spPr>
        <p:txBody>
          <a:bodyPr/>
          <a:lstStyle/>
          <a:p>
            <a:pPr marL="457200" indent="-457200" eaLnBrk="1" hangingPunct="1">
              <a:spcBef>
                <a:spcPts val="0"/>
              </a:spcBef>
              <a:spcAft>
                <a:spcPts val="3000"/>
              </a:spcAft>
              <a:buSzPct val="100000"/>
              <a:buFont typeface="+mj-lt"/>
              <a:buAutoNum type="arabicPeriod"/>
              <a:defRPr/>
            </a:pPr>
            <a:r>
              <a:rPr lang="en-US" dirty="0"/>
              <a:t>Only God was an eyewitness (Heb 11:3;  Job 38:4)</a:t>
            </a:r>
          </a:p>
          <a:p>
            <a:pPr marL="457200" indent="-457200" eaLnBrk="1" hangingPunct="1">
              <a:spcBef>
                <a:spcPts val="0"/>
              </a:spcBef>
              <a:spcAft>
                <a:spcPts val="3000"/>
              </a:spcAft>
              <a:buSzPct val="100000"/>
              <a:buFont typeface="+mj-lt"/>
              <a:buAutoNum type="arabicPeriod"/>
              <a:defRPr/>
            </a:pPr>
            <a:r>
              <a:rPr lang="en-US" b="1" u="sng" dirty="0">
                <a:solidFill>
                  <a:srgbClr val="FFFFCC"/>
                </a:solidFill>
              </a:rPr>
              <a:t>Luke 3:23-38</a:t>
            </a:r>
          </a:p>
          <a:p>
            <a:pPr marL="457200" indent="-457200" eaLnBrk="1" hangingPunct="1">
              <a:spcBef>
                <a:spcPts val="0"/>
              </a:spcBef>
              <a:spcAft>
                <a:spcPts val="3000"/>
              </a:spcAft>
              <a:buSzPct val="100000"/>
              <a:buFont typeface="+mj-lt"/>
              <a:buAutoNum type="arabicPeriod"/>
              <a:defRPr/>
            </a:pPr>
            <a:r>
              <a:rPr lang="en-US" i="1" dirty="0"/>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69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luke 3 genealog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91440"/>
            <a:ext cx="8830024"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01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2019300" y="228600"/>
            <a:ext cx="5105400" cy="685800"/>
          </a:xfrm>
        </p:spPr>
        <p:txBody>
          <a:bodyPr anchor="ctr"/>
          <a:lstStyle/>
          <a:p>
            <a:pPr algn="ctr"/>
            <a:r>
              <a:rPr lang="en-US" sz="3600" dirty="0"/>
              <a:t>INTRODUCTORY MATTERS</a:t>
            </a:r>
          </a:p>
        </p:txBody>
      </p:sp>
      <p:sp>
        <p:nvSpPr>
          <p:cNvPr id="3" name="Content Placeholder 2"/>
          <p:cNvSpPr>
            <a:spLocks noGrp="1"/>
          </p:cNvSpPr>
          <p:nvPr>
            <p:ph idx="1"/>
          </p:nvPr>
        </p:nvSpPr>
        <p:spPr>
          <a:xfrm>
            <a:off x="152400" y="838200"/>
            <a:ext cx="5410200" cy="5867400"/>
          </a:xfrm>
        </p:spPr>
        <p:txBody>
          <a:bodyPr/>
          <a:lstStyle/>
          <a:p>
            <a:pPr marL="461963" indent="-461963">
              <a:spcBef>
                <a:spcPts val="0"/>
              </a:spcBef>
              <a:spcAft>
                <a:spcPts val="800"/>
              </a:spcAft>
              <a:defRPr/>
            </a:pPr>
            <a:r>
              <a:rPr lang="en-US" dirty="0"/>
              <a:t>Title</a:t>
            </a:r>
          </a:p>
          <a:p>
            <a:pPr marL="461963" indent="-461963">
              <a:spcBef>
                <a:spcPts val="0"/>
              </a:spcBef>
              <a:spcAft>
                <a:spcPts val="800"/>
              </a:spcAft>
              <a:defRPr/>
            </a:pPr>
            <a:r>
              <a:rPr lang="en-US" dirty="0"/>
              <a:t>Authorship, date, recipients</a:t>
            </a:r>
          </a:p>
          <a:p>
            <a:pPr marL="461963" indent="-461963">
              <a:spcBef>
                <a:spcPts val="0"/>
              </a:spcBef>
              <a:spcAft>
                <a:spcPts val="800"/>
              </a:spcAft>
              <a:defRPr/>
            </a:pPr>
            <a:r>
              <a:rPr lang="en-US" b="1" u="sng" dirty="0">
                <a:solidFill>
                  <a:srgbClr val="FFFFCC"/>
                </a:solidFill>
              </a:rPr>
              <a:t>Structure</a:t>
            </a:r>
          </a:p>
          <a:p>
            <a:pPr marL="461963" indent="-461963">
              <a:spcBef>
                <a:spcPts val="0"/>
              </a:spcBef>
              <a:spcAft>
                <a:spcPts val="800"/>
              </a:spcAft>
              <a:defRPr/>
            </a:pPr>
            <a:r>
              <a:rPr lang="en-US" dirty="0"/>
              <a:t>Setting</a:t>
            </a:r>
          </a:p>
          <a:p>
            <a:pPr marL="461963" indent="-461963">
              <a:spcBef>
                <a:spcPts val="0"/>
              </a:spcBef>
              <a:spcAft>
                <a:spcPts val="800"/>
              </a:spcAft>
              <a:defRPr/>
            </a:pPr>
            <a:r>
              <a:rPr lang="en-US" dirty="0"/>
              <a:t>Message and Purpose</a:t>
            </a:r>
          </a:p>
          <a:p>
            <a:pPr marL="461963" indent="-461963">
              <a:spcBef>
                <a:spcPts val="0"/>
              </a:spcBef>
              <a:spcAft>
                <a:spcPts val="800"/>
              </a:spcAft>
              <a:defRPr/>
            </a:pPr>
            <a:r>
              <a:rPr lang="en-US" dirty="0"/>
              <a:t>Unique Characteristics</a:t>
            </a:r>
          </a:p>
          <a:p>
            <a:pPr marL="461963" indent="-461963">
              <a:spcBef>
                <a:spcPts val="0"/>
              </a:spcBef>
              <a:spcAft>
                <a:spcPts val="800"/>
              </a:spcAft>
              <a:defRPr/>
            </a:pPr>
            <a:r>
              <a:rPr lang="en-US" dirty="0"/>
              <a:t>Themes</a:t>
            </a:r>
          </a:p>
          <a:p>
            <a:pPr marL="461963" indent="-461963">
              <a:spcBef>
                <a:spcPts val="0"/>
              </a:spcBef>
              <a:spcAft>
                <a:spcPts val="800"/>
              </a:spcAft>
              <a:defRPr/>
            </a:pPr>
            <a:r>
              <a:rPr lang="en-US" dirty="0"/>
              <a:t>Christ in Genesis</a:t>
            </a:r>
          </a:p>
          <a:p>
            <a:pPr marL="461963" indent="-461963">
              <a:spcBef>
                <a:spcPts val="0"/>
              </a:spcBef>
              <a:spcAft>
                <a:spcPts val="800"/>
              </a:spcAft>
              <a:defRPr/>
            </a:pPr>
            <a:r>
              <a:rPr lang="en-US" dirty="0"/>
              <a:t>Importance</a:t>
            </a:r>
          </a:p>
          <a:p>
            <a:pPr marL="461963" indent="-461963">
              <a:spcBef>
                <a:spcPts val="0"/>
              </a:spcBef>
              <a:spcAft>
                <a:spcPts val="800"/>
              </a:spcAft>
              <a:defRPr/>
            </a:pPr>
            <a:r>
              <a:rPr lang="en-US" dirty="0"/>
              <a:t>Historicity</a:t>
            </a:r>
          </a:p>
        </p:txBody>
      </p:sp>
      <p:pic>
        <p:nvPicPr>
          <p:cNvPr id="1028" name="Picture 4" descr="5 Bible Lessons to Learn From the Book of Genesis | Jack Wellman">
            <a:extLst>
              <a:ext uri="{FF2B5EF4-FFF2-40B4-BE49-F238E27FC236}">
                <a16:creationId xmlns:a16="http://schemas.microsoft.com/office/drawing/2014/main" id="{E2588BEA-1B8C-41BE-9431-70AC137562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082736"/>
            <a:ext cx="4042833" cy="269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039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228600"/>
            <a:ext cx="7772400" cy="948267"/>
          </a:xfrm>
        </p:spPr>
        <p:txBody>
          <a:bodyPr/>
          <a:lstStyle/>
          <a:p>
            <a:pPr algn="ctr" eaLnBrk="1" hangingPunct="1"/>
            <a:r>
              <a:rPr lang="en-US" sz="3600" dirty="0"/>
              <a:t>Historicity</a:t>
            </a:r>
          </a:p>
        </p:txBody>
      </p:sp>
      <p:sp>
        <p:nvSpPr>
          <p:cNvPr id="70659" name="Rectangle 3"/>
          <p:cNvSpPr>
            <a:spLocks noGrp="1" noChangeArrowheads="1"/>
          </p:cNvSpPr>
          <p:nvPr>
            <p:ph type="body" idx="1"/>
          </p:nvPr>
        </p:nvSpPr>
        <p:spPr>
          <a:xfrm>
            <a:off x="1866900" y="1371600"/>
            <a:ext cx="5410200" cy="2895600"/>
          </a:xfrm>
        </p:spPr>
        <p:txBody>
          <a:bodyPr/>
          <a:lstStyle/>
          <a:p>
            <a:pPr marL="457200" indent="-457200" eaLnBrk="1" hangingPunct="1">
              <a:spcBef>
                <a:spcPts val="0"/>
              </a:spcBef>
              <a:spcAft>
                <a:spcPts val="3000"/>
              </a:spcAft>
              <a:buSzPct val="100000"/>
              <a:buFont typeface="+mj-lt"/>
              <a:buAutoNum type="arabicPeriod"/>
              <a:defRPr/>
            </a:pPr>
            <a:r>
              <a:rPr lang="en-US" dirty="0"/>
              <a:t>Only God was an eyewitness (Heb 11:3;  Job 38:4)</a:t>
            </a:r>
          </a:p>
          <a:p>
            <a:pPr marL="457200" indent="-457200" eaLnBrk="1" hangingPunct="1">
              <a:spcBef>
                <a:spcPts val="0"/>
              </a:spcBef>
              <a:spcAft>
                <a:spcPts val="3000"/>
              </a:spcAft>
              <a:buSzPct val="100000"/>
              <a:buFont typeface="+mj-lt"/>
              <a:buAutoNum type="arabicPeriod"/>
              <a:defRPr/>
            </a:pPr>
            <a:r>
              <a:rPr lang="en-US" dirty="0"/>
              <a:t>Luke 3:23-38</a:t>
            </a:r>
          </a:p>
          <a:p>
            <a:pPr marL="457200" indent="-457200" eaLnBrk="1" hangingPunct="1">
              <a:spcBef>
                <a:spcPts val="0"/>
              </a:spcBef>
              <a:spcAft>
                <a:spcPts val="3000"/>
              </a:spcAft>
              <a:buSzPct val="100000"/>
              <a:buFont typeface="+mj-lt"/>
              <a:buAutoNum type="arabicPeriod"/>
              <a:defRPr/>
            </a:pPr>
            <a:r>
              <a:rPr lang="en-US" b="1" i="1" u="sng" dirty="0">
                <a:solidFill>
                  <a:srgbClr val="FFFFCC"/>
                </a:solidFill>
              </a:rPr>
              <a:t>Toledoth</a:t>
            </a:r>
          </a:p>
        </p:txBody>
      </p:sp>
      <p:pic>
        <p:nvPicPr>
          <p:cNvPr id="2" name="Picture 4" descr="5 Bible Lessons to Learn From the Book of Genesis | Jack Wellman">
            <a:extLst>
              <a:ext uri="{FF2B5EF4-FFF2-40B4-BE49-F238E27FC236}">
                <a16:creationId xmlns:a16="http://schemas.microsoft.com/office/drawing/2014/main" id="{4F361D7E-500A-4CB8-BFA7-5B11351197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4" y="4343400"/>
            <a:ext cx="343243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102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228600"/>
            <a:ext cx="7772400" cy="914400"/>
          </a:xfrm>
        </p:spPr>
        <p:txBody>
          <a:bodyPr/>
          <a:lstStyle/>
          <a:p>
            <a:pPr algn="ctr" eaLnBrk="1" hangingPunct="1"/>
            <a:r>
              <a:rPr lang="en-US" sz="3600" i="1" dirty="0"/>
              <a:t>Toledoth</a:t>
            </a:r>
            <a:r>
              <a:rPr lang="en-US" sz="3200" dirty="0"/>
              <a:t> </a:t>
            </a:r>
            <a:br>
              <a:rPr lang="en-US" sz="3200" dirty="0"/>
            </a:br>
            <a:r>
              <a:rPr lang="en-US" sz="2000" i="1" dirty="0">
                <a:solidFill>
                  <a:schemeClr val="tx1"/>
                </a:solidFill>
              </a:rPr>
              <a:t>“And These Are the Generations of…”</a:t>
            </a:r>
            <a:endParaRPr lang="en-US" sz="2400" i="1" dirty="0">
              <a:solidFill>
                <a:schemeClr val="tx1"/>
              </a:solidFill>
            </a:endParaRPr>
          </a:p>
        </p:txBody>
      </p:sp>
      <p:sp>
        <p:nvSpPr>
          <p:cNvPr id="6147" name="Rectangle 3"/>
          <p:cNvSpPr>
            <a:spLocks noGrp="1" noChangeArrowheads="1"/>
          </p:cNvSpPr>
          <p:nvPr>
            <p:ph type="body" idx="1"/>
          </p:nvPr>
        </p:nvSpPr>
        <p:spPr>
          <a:xfrm>
            <a:off x="685800" y="1219200"/>
            <a:ext cx="7772400" cy="5562600"/>
          </a:xfrm>
        </p:spPr>
        <p:txBody>
          <a:bodyPr/>
          <a:lstStyle/>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Introduction to the generations (1:1–2:3)</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heaven and earth (2:4–4:26)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Adam (5:1–6:8)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Noah (6:9–9:29) </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the sons of Noah (10:1–11:9)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Shem (11:10–26)</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Terah (11:27–25:11)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Ishmael (25:12-18)</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Isaac (25:19–35:29)</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Esau (36:1–37:1)</a:t>
            </a:r>
          </a:p>
          <a:p>
            <a:pPr marL="571500" indent="-571500" eaLnBrk="1" hangingPunct="1">
              <a:spcBef>
                <a:spcPts val="0"/>
              </a:spcBef>
              <a:spcAft>
                <a:spcPts val="600"/>
              </a:spcAft>
              <a:buSzPct val="100000"/>
              <a:buFont typeface="+mj-lt"/>
              <a:buAutoNum type="arabicPeriod"/>
              <a:defRPr/>
            </a:pPr>
            <a:r>
              <a:rPr lang="en-US" sz="2800" dirty="0">
                <a:cs typeface="Calibri" panose="020F0502020204030204" pitchFamily="34" charset="0"/>
              </a:rPr>
              <a:t>Generations of Jacob (37:2–50:26)</a:t>
            </a:r>
            <a:endParaRPr lang="en-US" sz="2800" dirty="0"/>
          </a:p>
        </p:txBody>
      </p:sp>
    </p:spTree>
    <p:extLst>
      <p:ext uri="{BB962C8B-B14F-4D97-AF65-F5344CB8AC3E}">
        <p14:creationId xmlns:p14="http://schemas.microsoft.com/office/powerpoint/2010/main" val="2520199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867400"/>
          </a:xfrm>
        </p:spPr>
        <p:txBody>
          <a:bodyPr/>
          <a:lstStyle/>
          <a:p>
            <a:pPr marL="457200" indent="-457200">
              <a:spcBef>
                <a:spcPts val="0"/>
              </a:spcBef>
              <a:spcAft>
                <a:spcPts val="900"/>
              </a:spcAft>
              <a:defRPr/>
            </a:pPr>
            <a:r>
              <a:rPr lang="en-US" sz="2800" dirty="0"/>
              <a:t>Title </a:t>
            </a:r>
            <a:r>
              <a:rPr lang="en-US" sz="2800" dirty="0">
                <a:latin typeface="Calibri" panose="020F0502020204030204" pitchFamily="34" charset="0"/>
                <a:cs typeface="Calibri" panose="020F0502020204030204" pitchFamily="34" charset="0"/>
              </a:rPr>
              <a:t>‒</a:t>
            </a:r>
            <a:r>
              <a:rPr lang="en-US" sz="2800" dirty="0"/>
              <a:t> </a:t>
            </a:r>
            <a:r>
              <a:rPr lang="en-US" sz="2800" b="1" u="sng" dirty="0">
                <a:solidFill>
                  <a:srgbClr val="FFFFCC"/>
                </a:solidFill>
              </a:rPr>
              <a:t>Genesis</a:t>
            </a:r>
          </a:p>
          <a:p>
            <a:pPr marL="457200" indent="-457200">
              <a:spcBef>
                <a:spcPts val="0"/>
              </a:spcBef>
              <a:spcAft>
                <a:spcPts val="900"/>
              </a:spcAft>
              <a:defRPr/>
            </a:pPr>
            <a:r>
              <a:rPr lang="en-US" sz="2800" dirty="0"/>
              <a:t>Authorship, Date, Recipients</a:t>
            </a:r>
            <a:r>
              <a:rPr lang="en-US" sz="2800" dirty="0">
                <a:latin typeface="Calibri" panose="020F0502020204030204" pitchFamily="34" charset="0"/>
                <a:cs typeface="Calibri" panose="020F0502020204030204" pitchFamily="34" charset="0"/>
              </a:rPr>
              <a:t> ‒</a:t>
            </a:r>
            <a:r>
              <a:rPr lang="en-US" sz="2800" dirty="0"/>
              <a:t> </a:t>
            </a:r>
            <a:r>
              <a:rPr lang="en-US" sz="2800" b="1" u="sng" dirty="0">
                <a:solidFill>
                  <a:srgbClr val="FFFFCC"/>
                </a:solidFill>
              </a:rPr>
              <a:t>Moses; 1445 ‒ 1405; Exodus Generation</a:t>
            </a:r>
          </a:p>
          <a:p>
            <a:pPr marL="457200" indent="-457200">
              <a:spcBef>
                <a:spcPts val="0"/>
              </a:spcBef>
              <a:spcAft>
                <a:spcPts val="900"/>
              </a:spcAft>
              <a:defRPr/>
            </a:pPr>
            <a:r>
              <a:rPr lang="en-US" sz="2800" dirty="0"/>
              <a:t>Structure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Toledoth; 2 Parts (4 Events)</a:t>
            </a:r>
          </a:p>
          <a:p>
            <a:pPr marL="457200" indent="-457200">
              <a:spcBef>
                <a:spcPts val="0"/>
              </a:spcBef>
              <a:spcAft>
                <a:spcPts val="900"/>
              </a:spcAft>
              <a:defRPr/>
            </a:pPr>
            <a:r>
              <a:rPr lang="en-US" sz="2800" dirty="0"/>
              <a:t>Setting </a:t>
            </a:r>
            <a:r>
              <a:rPr lang="en-US" sz="2800" dirty="0">
                <a:latin typeface="Calibri" panose="020F0502020204030204" pitchFamily="34" charset="0"/>
                <a:cs typeface="Calibri" panose="020F0502020204030204" pitchFamily="34" charset="0"/>
              </a:rPr>
              <a:t>‒ </a:t>
            </a:r>
            <a:r>
              <a:rPr lang="en-US" sz="2800" b="1" u="sng" dirty="0">
                <a:solidFill>
                  <a:srgbClr val="FFFFCC"/>
                </a:solidFill>
              </a:rPr>
              <a:t>Mesopotamia, Canaan, Egypt</a:t>
            </a:r>
          </a:p>
          <a:p>
            <a:pPr marL="457200" indent="-457200">
              <a:spcBef>
                <a:spcPts val="0"/>
              </a:spcBef>
              <a:spcAft>
                <a:spcPts val="900"/>
              </a:spcAft>
              <a:defRPr/>
            </a:pPr>
            <a:r>
              <a:rPr lang="en-US" sz="2800" dirty="0"/>
              <a:t>Message &amp; Purpose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Israel; Conquest</a:t>
            </a:r>
          </a:p>
          <a:p>
            <a:pPr marL="457200" indent="-457200">
              <a:spcBef>
                <a:spcPts val="0"/>
              </a:spcBef>
              <a:spcAft>
                <a:spcPts val="900"/>
              </a:spcAft>
              <a:defRPr/>
            </a:pPr>
            <a:r>
              <a:rPr lang="en-US" sz="2800" dirty="0"/>
              <a:t>Unique Characteristics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Beginnings</a:t>
            </a:r>
          </a:p>
          <a:p>
            <a:pPr marL="457200" indent="-457200">
              <a:spcBef>
                <a:spcPts val="0"/>
              </a:spcBef>
              <a:spcAft>
                <a:spcPts val="900"/>
              </a:spcAft>
              <a:defRPr/>
            </a:pPr>
            <a:r>
              <a:rPr lang="en-US" sz="2800" dirty="0"/>
              <a:t>Themes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Beginnings</a:t>
            </a:r>
          </a:p>
          <a:p>
            <a:pPr marL="457200" indent="-457200">
              <a:spcBef>
                <a:spcPts val="0"/>
              </a:spcBef>
              <a:spcAft>
                <a:spcPts val="900"/>
              </a:spcAft>
              <a:defRPr/>
            </a:pPr>
            <a:r>
              <a:rPr lang="en-US" sz="2800" dirty="0"/>
              <a:t>Christ In Genesis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Gen. 3:15 Tracing</a:t>
            </a:r>
          </a:p>
          <a:p>
            <a:pPr marL="457200" indent="-457200">
              <a:spcBef>
                <a:spcPts val="0"/>
              </a:spcBef>
              <a:spcAft>
                <a:spcPts val="900"/>
              </a:spcAft>
              <a:defRPr/>
            </a:pPr>
            <a:r>
              <a:rPr lang="en-US" sz="2800" dirty="0"/>
              <a:t>Importance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God’s Glory; Salvation</a:t>
            </a:r>
          </a:p>
          <a:p>
            <a:pPr marL="457200" indent="-457200">
              <a:spcBef>
                <a:spcPts val="0"/>
              </a:spcBef>
              <a:spcAft>
                <a:spcPts val="900"/>
              </a:spcAft>
              <a:defRPr/>
            </a:pPr>
            <a:r>
              <a:rPr lang="en-US" sz="2800" dirty="0"/>
              <a:t>Historicity</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Christ’s Genealogy</a:t>
            </a:r>
          </a:p>
        </p:txBody>
      </p:sp>
      <p:sp>
        <p:nvSpPr>
          <p:cNvPr id="6" name="Title 1">
            <a:extLst>
              <a:ext uri="{FF2B5EF4-FFF2-40B4-BE49-F238E27FC236}">
                <a16:creationId xmlns:a16="http://schemas.microsoft.com/office/drawing/2014/main" id="{A007B753-DA16-48EC-8252-9D461C8C0DA0}"/>
              </a:ext>
            </a:extLst>
          </p:cNvPr>
          <p:cNvSpPr>
            <a:spLocks noGrp="1"/>
          </p:cNvSpPr>
          <p:nvPr>
            <p:ph type="title"/>
          </p:nvPr>
        </p:nvSpPr>
        <p:spPr>
          <a:xfrm>
            <a:off x="2019300" y="228600"/>
            <a:ext cx="5105400" cy="685800"/>
          </a:xfrm>
        </p:spPr>
        <p:txBody>
          <a:bodyPr anchor="ctr"/>
          <a:lstStyle/>
          <a:p>
            <a:pPr algn="ctr"/>
            <a:r>
              <a:rPr lang="en-US" sz="3600" dirty="0"/>
              <a:t>INTRODUCTORY MATTERS</a:t>
            </a:r>
          </a:p>
        </p:txBody>
      </p:sp>
    </p:spTree>
    <p:extLst>
      <p:ext uri="{BB962C8B-B14F-4D97-AF65-F5344CB8AC3E}">
        <p14:creationId xmlns:p14="http://schemas.microsoft.com/office/powerpoint/2010/main" val="2433472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11108</TotalTime>
  <Words>4070</Words>
  <Application>Microsoft Office PowerPoint</Application>
  <PresentationFormat>On-screen Show (4:3)</PresentationFormat>
  <Paragraphs>546</Paragraphs>
  <Slides>94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Calibri</vt:lpstr>
      <vt:lpstr>Times New Roman</vt:lpstr>
      <vt:lpstr>Wingdings</vt:lpstr>
      <vt:lpstr>Azure</vt:lpstr>
      <vt:lpstr>PowerPoint Presentation</vt:lpstr>
      <vt:lpstr>INTRODUCTORY MATTERS</vt:lpstr>
      <vt:lpstr>INTRODUCTORY MATTERS</vt:lpstr>
      <vt:lpstr>TITLE</vt:lpstr>
      <vt:lpstr>INTRODUCTORY MATTERS</vt:lpstr>
      <vt:lpstr>PowerPoint Presentation</vt:lpstr>
      <vt:lpstr>PowerPoint Presentation</vt:lpstr>
      <vt:lpstr>DATE AND RECIPIENTS</vt:lpstr>
      <vt:lpstr>INTRODUCTORY MATTERS</vt:lpstr>
      <vt:lpstr>GENESIS STRUCTURE</vt:lpstr>
      <vt:lpstr>GENESIS STRUCTURE</vt:lpstr>
      <vt:lpstr>GENESIS STRUCTURE</vt:lpstr>
      <vt:lpstr>INTRODUCTORY MATTERS</vt:lpstr>
      <vt:lpstr>PowerPoint Presentation</vt:lpstr>
      <vt:lpstr>PowerPoint Presentation</vt:lpstr>
      <vt:lpstr>PowerPoint Presentation</vt:lpstr>
      <vt:lpstr>PowerPoint Presentation</vt:lpstr>
      <vt:lpstr>Age of the Earth?</vt:lpstr>
      <vt:lpstr>Age of the Earth?</vt:lpstr>
      <vt:lpstr>Age of the Earth?</vt:lpstr>
      <vt:lpstr>PowerPoint Presentation</vt:lpstr>
      <vt:lpstr>PowerPoint Presentation</vt:lpstr>
      <vt:lpstr>Age of the Earth?</vt:lpstr>
      <vt:lpstr>PowerPoint Presentation</vt:lpstr>
      <vt:lpstr>Age of the Earth?</vt:lpstr>
      <vt:lpstr>PowerPoint Presentation</vt:lpstr>
      <vt:lpstr>Age of the Earth?</vt:lpstr>
      <vt:lpstr>PowerPoint Presentation</vt:lpstr>
      <vt:lpstr>PowerPoint Presentation</vt:lpstr>
      <vt:lpstr>Age of the Earth?</vt:lpstr>
      <vt:lpstr>Age of the Earth?</vt:lpstr>
      <vt:lpstr>PowerPoint Presentation</vt:lpstr>
      <vt:lpstr>PowerPoint Presentation</vt:lpstr>
      <vt:lpstr>PowerPoint Presentation</vt:lpstr>
      <vt:lpstr>PowerPoint Presentation</vt:lpstr>
      <vt:lpstr>Age of the Earth?</vt:lpstr>
      <vt:lpstr>PowerPoint Presentation</vt:lpstr>
      <vt:lpstr>PowerPoint Presentation</vt:lpstr>
      <vt:lpstr>PowerPoint Presentation</vt:lpstr>
      <vt:lpstr>PowerPoint Presentation</vt:lpstr>
      <vt:lpstr>PowerPoint Presentation</vt:lpstr>
      <vt:lpstr>Patriarchal Dates</vt:lpstr>
      <vt:lpstr>INTRODUCTORY MATTERS</vt:lpstr>
      <vt:lpstr>Message</vt:lpstr>
      <vt:lpstr>PowerPoint Presentation</vt:lpstr>
      <vt:lpstr>Purposes</vt:lpstr>
      <vt:lpstr>Message and Purpose</vt:lpstr>
      <vt:lpstr>INTRODUCTORY MATTERS</vt:lpstr>
      <vt:lpstr>Unique Characteristics</vt:lpstr>
      <vt:lpstr>INTRODUCTORY MATTERS</vt:lpstr>
      <vt:lpstr>Genesis as the Seed-Plot of the Bible</vt:lpstr>
      <vt:lpstr>PowerPoint Presentation</vt:lpstr>
      <vt:lpstr>Themes of Genesis 1-11</vt:lpstr>
      <vt:lpstr>INTRODUCTORY MATTERS</vt:lpstr>
      <vt:lpstr>PowerPoint Presentation</vt:lpstr>
      <vt:lpstr>PowerPoint Presentation</vt:lpstr>
      <vt:lpstr>PowerPoint Presentation</vt:lpstr>
      <vt:lpstr>PowerPoint Presentation</vt:lpstr>
      <vt:lpstr>God’s Messianic Purposes  Beginning in Genesis</vt:lpstr>
      <vt:lpstr>PowerPoint Presentation</vt:lpstr>
      <vt:lpstr>Christ in Genesis  (Luke 24:27, 44)</vt:lpstr>
      <vt:lpstr>Christ in Genesis  (Luke 24:27, 44)</vt:lpstr>
      <vt:lpstr>PowerPoint Presentation</vt:lpstr>
      <vt:lpstr>Christ in Genesis  (Luke 24:27, 44)</vt:lpstr>
      <vt:lpstr>Christ in Genesis  (Luke 24:27, 44)</vt:lpstr>
      <vt:lpstr>Christ in Genesis  (Luke 24:27, 44)</vt:lpstr>
      <vt:lpstr>Scriptural Comparisons Between Joseph &amp; Jesus</vt:lpstr>
      <vt:lpstr>Scriptural Comparisons Between Joseph &amp; Jesus</vt:lpstr>
      <vt:lpstr>Scriptural Comparisons Between Joseph &amp; Jesus</vt:lpstr>
      <vt:lpstr>Scriptural Comparisons Between Joseph &amp; Jesus</vt:lpstr>
      <vt:lpstr>INTRODUCTORY MATTERS</vt:lpstr>
      <vt:lpstr>Importance</vt:lpstr>
      <vt:lpstr>Importance</vt:lpstr>
      <vt:lpstr>PowerPoint Presentation</vt:lpstr>
      <vt:lpstr>Importance</vt:lpstr>
      <vt:lpstr>Importance</vt:lpstr>
      <vt:lpstr>PowerPoint Presentation</vt:lpstr>
      <vt:lpstr>Importance</vt:lpstr>
      <vt:lpstr>PowerPoint Presentation</vt:lpstr>
      <vt:lpstr>PowerPoint Presentation</vt:lpstr>
      <vt:lpstr>Importance</vt:lpstr>
      <vt:lpstr>INTRODUCTORY MATTERS</vt:lpstr>
      <vt:lpstr>Historicity</vt:lpstr>
      <vt:lpstr>Historicity</vt:lpstr>
      <vt:lpstr>PowerPoint Presentation</vt:lpstr>
      <vt:lpstr>PowerPoint Presentation</vt:lpstr>
      <vt:lpstr>PowerPoint Presentation</vt:lpstr>
      <vt:lpstr>Historicity</vt:lpstr>
      <vt:lpstr>PowerPoint Presentation</vt:lpstr>
      <vt:lpstr>Historicity</vt:lpstr>
      <vt:lpstr>Toledoth  “And These Are the Generations of…”</vt:lpstr>
      <vt:lpstr>Conclusion</vt:lpstr>
      <vt:lpstr>INTRODUCTORY MATTERS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002 - Intro Part 2</dc:title>
  <dc:subject>Genesis</dc:subject>
  <dc:creator>A. Woods</dc:creator>
  <dc:description>Modified by Jim McGowan</dc:description>
  <cp:lastModifiedBy>Jim McGowan</cp:lastModifiedBy>
  <cp:revision>1153</cp:revision>
  <cp:lastPrinted>2020-07-15T06:43:14Z</cp:lastPrinted>
  <dcterms:created xsi:type="dcterms:W3CDTF">2009-03-17T12:21:13Z</dcterms:created>
  <dcterms:modified xsi:type="dcterms:W3CDTF">2020-07-25T21:38:45Z</dcterms:modified>
</cp:coreProperties>
</file>