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4643" r:id="rId2"/>
    <p:sldId id="4644" r:id="rId3"/>
    <p:sldId id="4645" r:id="rId4"/>
    <p:sldId id="4646" r:id="rId5"/>
    <p:sldId id="4647" r:id="rId6"/>
    <p:sldId id="4666" r:id="rId7"/>
    <p:sldId id="4665" r:id="rId8"/>
    <p:sldId id="4648" r:id="rId9"/>
    <p:sldId id="4667" r:id="rId10"/>
    <p:sldId id="4453" r:id="rId11"/>
    <p:sldId id="4701" r:id="rId12"/>
    <p:sldId id="4687" r:id="rId13"/>
    <p:sldId id="4676" r:id="rId14"/>
    <p:sldId id="4599" r:id="rId15"/>
    <p:sldId id="4600" r:id="rId16"/>
    <p:sldId id="3643" r:id="rId17"/>
    <p:sldId id="4696" r:id="rId18"/>
    <p:sldId id="4697" r:id="rId19"/>
    <p:sldId id="4698" r:id="rId20"/>
    <p:sldId id="4699" r:id="rId21"/>
    <p:sldId id="4700" r:id="rId22"/>
    <p:sldId id="1102" r:id="rId23"/>
    <p:sldId id="4679" r:id="rId24"/>
    <p:sldId id="4635" r:id="rId25"/>
    <p:sldId id="4688" r:id="rId26"/>
    <p:sldId id="4680" r:id="rId27"/>
    <p:sldId id="1319" r:id="rId28"/>
    <p:sldId id="4689" r:id="rId29"/>
    <p:sldId id="4555" r:id="rId30"/>
    <p:sldId id="4636" r:id="rId31"/>
    <p:sldId id="4637" r:id="rId32"/>
    <p:sldId id="2875" r:id="rId33"/>
    <p:sldId id="3872" r:id="rId34"/>
    <p:sldId id="4690" r:id="rId35"/>
    <p:sldId id="4655" r:id="rId36"/>
    <p:sldId id="4656" r:id="rId37"/>
    <p:sldId id="1100" r:id="rId38"/>
    <p:sldId id="4583" r:id="rId39"/>
    <p:sldId id="4657" r:id="rId40"/>
    <p:sldId id="4691" r:id="rId41"/>
    <p:sldId id="4603" r:id="rId42"/>
    <p:sldId id="4658" r:id="rId43"/>
    <p:sldId id="4604" r:id="rId44"/>
    <p:sldId id="728" r:id="rId45"/>
    <p:sldId id="4692" r:id="rId46"/>
    <p:sldId id="4693" r:id="rId47"/>
    <p:sldId id="4694" r:id="rId48"/>
    <p:sldId id="1123" r:id="rId49"/>
    <p:sldId id="4659" r:id="rId50"/>
    <p:sldId id="4660" r:id="rId51"/>
    <p:sldId id="4661" r:id="rId52"/>
    <p:sldId id="4662" r:id="rId53"/>
    <p:sldId id="4642" r:id="rId54"/>
    <p:sldId id="4695" r:id="rId55"/>
    <p:sldId id="4663" r:id="rId56"/>
    <p:sldId id="4664" r:id="rId57"/>
    <p:sldId id="4702" r:id="rId5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006600"/>
    <a:srgbClr val="003300"/>
    <a:srgbClr val="008000"/>
    <a:srgbClr val="0000CC"/>
    <a:srgbClr val="FFFF99"/>
    <a:srgbClr val="A50021"/>
    <a:srgbClr val="00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57" d="100"/>
          <a:sy n="57" d="100"/>
        </p:scale>
        <p:origin x="768"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6C91226C-DCA9-4E07-BFD7-24469E0EDD3D}"/>
              </a:ext>
            </a:extLst>
          </p:cNvPr>
          <p:cNvSpPr>
            <a:spLocks noGrp="1"/>
          </p:cNvSpPr>
          <p:nvPr>
            <p:ph type="hdr" sz="quarter"/>
          </p:nvPr>
        </p:nvSpPr>
        <p:spPr>
          <a:xfrm>
            <a:off x="1814513"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015 The Rapture</a:t>
            </a:r>
          </a:p>
          <a:p>
            <a:pPr>
              <a:defRPr/>
            </a:pPr>
            <a:r>
              <a:rPr lang="en-US" dirty="0"/>
              <a:t>07-19-2020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7/25/2020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02667">
              <a:defRPr/>
            </a:pPr>
            <a:fld id="{888B744C-CCA7-42F0-B026-54AA483E0A4D}" type="slidenum">
              <a:rPr lang="en-US" altLang="en-US">
                <a:solidFill>
                  <a:srgbClr val="000000"/>
                </a:solidFill>
                <a:latin typeface="Calibri" panose="020F0502020204030204" pitchFamily="34" charset="0"/>
                <a:cs typeface="+mn-cs"/>
              </a:rPr>
              <a:pPr defTabSz="100266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24</a:t>
            </a:fld>
            <a:endParaRPr lang="en-US" altLang="en-US" dirty="0"/>
          </a:p>
        </p:txBody>
      </p:sp>
    </p:spTree>
    <p:extLst>
      <p:ext uri="{BB962C8B-B14F-4D97-AF65-F5344CB8AC3E}">
        <p14:creationId xmlns:p14="http://schemas.microsoft.com/office/powerpoint/2010/main" val="193977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cs typeface="Calibri" panose="020F0502020204030204" pitchFamily="34" charset="0"/>
              </a:rPr>
              <a:pPr/>
              <a:t>27</a:t>
            </a:fld>
            <a:endParaRPr lang="en-US" altLang="en-US" sz="1300" dirty="0">
              <a:latin typeface="Calibri" panose="020F0502020204030204" pitchFamily="34" charset="0"/>
              <a:cs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0235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7/25/2020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183294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7/25/2020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6024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7638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7" r:id="rId13"/>
    <p:sldLayoutId id="2147483918" r:id="rId14"/>
    <p:sldLayoutId id="2147483919"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15.jpeg"/><Relationship Id="rId3" Type="http://schemas.openxmlformats.org/officeDocument/2006/relationships/customXml" Target="../ink/ink1.xml"/><Relationship Id="rId7" Type="http://schemas.openxmlformats.org/officeDocument/2006/relationships/customXml" Target="../ink/ink2.xml"/><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0.png"/><Relationship Id="rId11" Type="http://schemas.openxmlformats.org/officeDocument/2006/relationships/image" Target="../media/image14.png"/><Relationship Id="rId10" Type="http://schemas.openxmlformats.org/officeDocument/2006/relationships/image" Target="../media/image240.png"/><Relationship Id="rId9" Type="http://schemas.openxmlformats.org/officeDocument/2006/relationships/customXml" Target="../ink/ink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16</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1543050" y="228599"/>
            <a:ext cx="6057900" cy="1143001"/>
          </a:xfrm>
        </p:spPr>
        <p:txBody>
          <a:bodyPr/>
          <a:lstStyle/>
          <a:p>
            <a:pPr algn="ctr"/>
            <a:r>
              <a:rPr lang="en-US" altLang="en-US" sz="3600" dirty="0">
                <a:effectLst>
                  <a:outerShdw blurRad="38100" dist="38100" dir="2700000" algn="tl">
                    <a:srgbClr val="000000">
                      <a:alpha val="43137"/>
                    </a:srgbClr>
                  </a:outerShdw>
                </a:effectLst>
              </a:rPr>
              <a:t>Does Revelation 3:10 Teach the Pre-Tribulation Rapture?</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1"/>
            <a:ext cx="9144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a:t>
            </a:r>
            <a:r>
              <a:rPr lang="en-US" altLang="en-US" sz="2800" i="1" dirty="0">
                <a:effectLst>
                  <a:outerShdw blurRad="38100" dist="38100" dir="2700000" algn="tl">
                    <a:srgbClr val="000000">
                      <a:alpha val="43137"/>
                    </a:srgbClr>
                  </a:outerShdw>
                </a:effectLst>
              </a:rPr>
              <a:t>“protection through”</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“keep you from”</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“the hour”</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a:t>
            </a:r>
            <a:r>
              <a:rPr lang="en-US" altLang="en-US" sz="2800" i="1" dirty="0">
                <a:effectLst>
                  <a:outerShdw blurRad="38100" dist="38100" dir="2700000" algn="tl">
                    <a:srgbClr val="000000">
                      <a:alpha val="43137"/>
                    </a:srgbClr>
                  </a:outerShdw>
                </a:effectLst>
              </a:rPr>
              <a:t>“whole world”</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“testing/to test”</a:t>
            </a:r>
            <a:r>
              <a:rPr lang="en-US" altLang="en-US" sz="2800" dirty="0">
                <a:effectLst>
                  <a:outerShdw blurRad="38100" dist="38100" dir="2700000" algn="tl">
                    <a:srgbClr val="000000">
                      <a:alpha val="43137"/>
                    </a:srgbClr>
                  </a:outerShdw>
                </a:effectLst>
              </a:rPr>
              <a:t>?</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27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a:t>
            </a:r>
            <a:r>
              <a:rPr lang="en-US" altLang="en-US" sz="2800" i="1" dirty="0">
                <a:effectLst>
                  <a:outerShdw blurRad="38100" dist="38100" dir="2700000" algn="tl">
                    <a:srgbClr val="000000">
                      <a:alpha val="43137"/>
                    </a:srgbClr>
                  </a:outerShdw>
                </a:effectLst>
              </a:rPr>
              <a:t>“protection through”</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YES</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 </a:t>
            </a:r>
            <a:r>
              <a:rPr lang="en-US" altLang="en-US" sz="2800" b="1" u="sng" dirty="0">
                <a:solidFill>
                  <a:srgbClr val="FFFFCC"/>
                </a:solidFill>
                <a:effectLst>
                  <a:outerShdw blurRad="38100" dist="38100" dir="2700000" algn="tl">
                    <a:srgbClr val="000000">
                      <a:alpha val="43137"/>
                    </a:srgbClr>
                  </a:outerShdw>
                </a:effectLst>
              </a:rPr>
              <a:t>NO</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“keep you from”</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Kept out of the Time Period Completely</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“the hour”</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The Time of the Tribulation Period</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a:t>
            </a:r>
            <a:r>
              <a:rPr lang="en-US" altLang="en-US" sz="2800" i="1" dirty="0">
                <a:effectLst>
                  <a:outerShdw blurRad="38100" dist="38100" dir="2700000" algn="tl">
                    <a:srgbClr val="000000">
                      <a:alpha val="43137"/>
                    </a:srgbClr>
                  </a:outerShdw>
                </a:effectLst>
              </a:rPr>
              <a:t>“whole world”</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The Entire Earth</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“testing/to test”</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To Expose Someone’s True Character</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2C397A6D-248E-42AF-AAE1-39910E27661C}"/>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spTree>
    <p:extLst>
      <p:ext uri="{BB962C8B-B14F-4D97-AF65-F5344CB8AC3E}">
        <p14:creationId xmlns:p14="http://schemas.microsoft.com/office/powerpoint/2010/main" val="858781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Who are the </a:t>
            </a:r>
            <a:r>
              <a:rPr lang="en-US" altLang="en-US" sz="2800" b="1" i="1" u="sng" dirty="0">
                <a:solidFill>
                  <a:srgbClr val="FFFFCC"/>
                </a:solidFill>
                <a:effectLst>
                  <a:outerShdw blurRad="38100" dist="38100" dir="2700000" algn="tl">
                    <a:srgbClr val="000000">
                      <a:alpha val="43137"/>
                    </a:srgbClr>
                  </a:outerShdw>
                </a:effectLst>
              </a:rPr>
              <a:t>“earth-dwellers</a:t>
            </a:r>
            <a:r>
              <a:rPr lang="en-US" altLang="en-US" sz="2800" b="1" i="1" dirty="0">
                <a:solidFill>
                  <a:srgbClr val="FFFFCC"/>
                </a:solidFill>
                <a:effectLst>
                  <a:outerShdw blurRad="38100" dist="38100" dir="2700000" algn="tl">
                    <a:srgbClr val="000000">
                      <a:alpha val="43137"/>
                    </a:srgbClr>
                  </a:outerShdw>
                </a:effectLst>
              </a:rPr>
              <a:t>”</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“about to come”</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527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dwell on the earth</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a:t>
            </a:r>
            <a:endParaRPr lang="en-US" sz="3400" dirty="0">
              <a:effectLst/>
              <a:latin typeface="Calibri" panose="020F0502020204030204" pitchFamily="34" charset="0"/>
            </a:endParaRPr>
          </a:p>
        </p:txBody>
      </p:sp>
      <p:pic>
        <p:nvPicPr>
          <p:cNvPr id="5" name="Picture 2" descr="Image result for church of philadelphia">
            <a:extLst>
              <a:ext uri="{FF2B5EF4-FFF2-40B4-BE49-F238E27FC236}">
                <a16:creationId xmlns:a16="http://schemas.microsoft.com/office/drawing/2014/main" id="{52FD265B-52C3-4CB4-93D4-2AC6DE5353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19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13:8</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dwell on the earth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worship him, everyone whose name has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been written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foundation of the world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book of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Lamb who has been slain.”</a:t>
            </a:r>
          </a:p>
        </p:txBody>
      </p:sp>
      <p:pic>
        <p:nvPicPr>
          <p:cNvPr id="5" name="Picture 2" descr="Image result for church of philadelphia">
            <a:extLst>
              <a:ext uri="{FF2B5EF4-FFF2-40B4-BE49-F238E27FC236}">
                <a16:creationId xmlns:a16="http://schemas.microsoft.com/office/drawing/2014/main" id="{FE387AC8-054B-4BE9-A35F-4E9AB47014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38"/>
            <a:ext cx="9144000" cy="6857999"/>
          </a:xfrm>
          <a:prstGeom prst="rect">
            <a:avLst/>
          </a:prstGeom>
        </p:spPr>
      </p:pic>
      <p:sp>
        <p:nvSpPr>
          <p:cNvPr id="134147" name="Rectangle 1"/>
          <p:cNvSpPr>
            <a:spLocks noChangeArrowheads="1"/>
          </p:cNvSpPr>
          <p:nvPr/>
        </p:nvSpPr>
        <p:spPr bwMode="auto">
          <a:xfrm>
            <a:off x="0" y="-15359"/>
            <a:ext cx="9144000" cy="452431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17:8</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beast that you saw was, and is not, and is about to come up out of the abyss and go to destruction. And those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dwell on the earth</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katoikeō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epi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whose name has not been written in the book of life</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foundation of the world, will wonder when they see the beast, that he was and is not and will come.”</a:t>
            </a:r>
          </a:p>
        </p:txBody>
      </p:sp>
    </p:spTree>
    <p:extLst>
      <p:ext uri="{BB962C8B-B14F-4D97-AF65-F5344CB8AC3E}">
        <p14:creationId xmlns:p14="http://schemas.microsoft.com/office/powerpoint/2010/main" val="203841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04950"/>
            <a:ext cx="9144000" cy="5200650"/>
          </a:xfrm>
        </p:spPr>
        <p:txBody>
          <a:bodyPr/>
          <a:lstStyle/>
          <a:p>
            <a:pPr marL="0" indent="0" algn="just">
              <a:buFontTx/>
              <a:buNone/>
              <a:defRPr/>
            </a:pPr>
            <a:r>
              <a:rPr lang="en-US" sz="2600" dirty="0">
                <a:effectLst>
                  <a:outerShdw blurRad="38100" dist="38100" dir="2700000" algn="tl">
                    <a:srgbClr val="000000">
                      <a:alpha val="43137"/>
                    </a:srgbClr>
                  </a:outerShdw>
                </a:effectLst>
              </a:rPr>
              <a:t>“This phrase ‘earth dwellers’ is used eleven times in nine verses in Revelation (3:10; 6:10; 8:13; 11:10 2xs; 13:8, 12, 14 2xs; 14:6; 17:8). As you examine each individual use, except 3:10, you will see that all refer to a special class of stubborn sinners who are set in their rebellion against the God of heaven. You will also find that the phrase is </a:t>
            </a:r>
            <a:r>
              <a:rPr lang="en-US" sz="2600" i="1" dirty="0">
                <a:effectLst>
                  <a:outerShdw blurRad="38100" dist="38100" dir="2700000" algn="tl">
                    <a:srgbClr val="000000">
                      <a:alpha val="43137"/>
                    </a:srgbClr>
                  </a:outerShdw>
                </a:effectLst>
              </a:rPr>
              <a:t>only </a:t>
            </a:r>
            <a:r>
              <a:rPr lang="en-US" sz="2600" dirty="0">
                <a:effectLst>
                  <a:outerShdw blurRad="38100" dist="38100" dir="2700000" algn="tl">
                    <a:srgbClr val="000000">
                      <a:alpha val="43137"/>
                    </a:srgbClr>
                  </a:outerShdw>
                </a:effectLst>
              </a:rPr>
              <a:t>used to refer to those during the tribulation period. Therefore, since the future hour spoken of in 3:10 is set in contrast with the present set of believers in the church age, and the future ‘earth dwellers’ will be active during the time period in which believers are said to be kept from, it is clear that John speaks of the time or hour of the tribulation. This is why 3:10 is a clear promise that Christ will keep believers from the time of the seven year tribulation.”</a:t>
            </a: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14300"/>
            <a:ext cx="1438911" cy="981075"/>
          </a:xfrm>
          <a:prstGeom prst="rect">
            <a:avLst/>
          </a:prstGeom>
        </p:spPr>
      </p:pic>
      <p:sp>
        <p:nvSpPr>
          <p:cNvPr id="5" name="Rectangle 4">
            <a:extLst>
              <a:ext uri="{FF2B5EF4-FFF2-40B4-BE49-F238E27FC236}">
                <a16:creationId xmlns:a16="http://schemas.microsoft.com/office/drawing/2014/main" id="{0734396F-BFC9-4821-9C21-5D34AD7A14CE}"/>
              </a:ext>
            </a:extLst>
          </p:cNvPr>
          <p:cNvSpPr/>
          <p:nvPr/>
        </p:nvSpPr>
        <p:spPr>
          <a:xfrm>
            <a:off x="2133600" y="228600"/>
            <a:ext cx="4876800" cy="1215717"/>
          </a:xfrm>
          <a:prstGeom prst="rect">
            <a:avLst/>
          </a:prstGeom>
        </p:spPr>
        <p:txBody>
          <a:bodyPr wrap="square">
            <a:spAutoFit/>
          </a:bodyPr>
          <a:lstStyle/>
          <a:p>
            <a:pPr algn="ctr">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Thomas Ice</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Thomas Ice, “Kept From the Hour,” online: www.pre-trib.org, accessed 4 September 2014, 2.</a:t>
            </a:r>
            <a:endParaRPr lang="en-US" sz="16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105957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1520" y="3358871"/>
            <a:ext cx="2600960" cy="1463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539430"/>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testing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peirasmós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400" u="sng" dirty="0">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3293334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084910" y="228600"/>
            <a:ext cx="29741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6. Test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3:10)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4343400"/>
          </a:xfrm>
        </p:spPr>
        <p:txBody>
          <a:bodyPr/>
          <a:lstStyle/>
          <a:p>
            <a:pPr marL="514350" indent="-514350" algn="just">
              <a:spcBef>
                <a:spcPct val="0"/>
              </a:spcBef>
              <a:spcAft>
                <a:spcPts val="2400"/>
              </a:spcAft>
              <a:buClr>
                <a:srgbClr val="66FFFF"/>
              </a:buClr>
              <a:buSzPct val="100000"/>
              <a:buFont typeface="+mj-lt"/>
              <a:buAutoNum type="arabicParenR"/>
            </a:pPr>
            <a:r>
              <a:rPr lang="en-US" sz="3000" dirty="0" err="1">
                <a:effectLst>
                  <a:outerShdw blurRad="38100" dist="38100" dir="2700000" algn="tl">
                    <a:srgbClr val="000000">
                      <a:alpha val="43137"/>
                    </a:srgbClr>
                  </a:outerShdw>
                </a:effectLst>
              </a:rPr>
              <a:t>Peirasmós</a:t>
            </a:r>
            <a:r>
              <a:rPr lang="en-US" sz="3000" dirty="0">
                <a:effectLst>
                  <a:outerShdw blurRad="38100" dist="38100" dir="2700000" algn="tl">
                    <a:srgbClr val="000000">
                      <a:alpha val="43137"/>
                    </a:srgbClr>
                  </a:outerShdw>
                </a:effectLst>
              </a:rPr>
              <a:t> </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dirty="0" err="1">
                <a:effectLst>
                  <a:outerShdw blurRad="38100" dist="38100" dir="2700000" algn="tl">
                    <a:srgbClr val="000000">
                      <a:alpha val="43137"/>
                    </a:srgbClr>
                  </a:outerShdw>
                </a:effectLst>
              </a:rPr>
              <a:t>peirázō</a:t>
            </a:r>
            <a:endParaRPr lang="en-US" sz="3000" dirty="0">
              <a:effectLst>
                <a:outerShdw blurRad="38100" dist="38100" dir="2700000" algn="tl">
                  <a:srgbClr val="000000">
                    <a:alpha val="43137"/>
                  </a:srgbClr>
                </a:outerShdw>
              </a:effectLst>
            </a:endParaRPr>
          </a:p>
          <a:p>
            <a:pPr marL="914400" lvl="1" indent="-514350" algn="just">
              <a:spcBef>
                <a:spcPct val="0"/>
              </a:spcBef>
              <a:spcAft>
                <a:spcPts val="2400"/>
              </a:spcAft>
              <a:buClr>
                <a:srgbClr val="FF99FF"/>
              </a:buClr>
              <a:buSzPct val="100000"/>
              <a:buFont typeface="Wingdings" panose="05000000000000000000" pitchFamily="2" charset="2"/>
              <a:buAutoNum type="alphaLcPeriod"/>
            </a:pPr>
            <a:r>
              <a:rPr lang="en-US" altLang="en-US" sz="3000" dirty="0">
                <a:effectLst>
                  <a:outerShdw blurRad="38100" dist="38100" dir="2700000" algn="tl">
                    <a:srgbClr val="000000">
                      <a:alpha val="43137"/>
                    </a:srgbClr>
                  </a:outerShdw>
                </a:effectLst>
              </a:rPr>
              <a:t>To demonstrate the quality of something rather than to purify its contents</a:t>
            </a:r>
          </a:p>
          <a:p>
            <a:pPr marL="914400" lvl="1" indent="-514350" algn="just">
              <a:spcBef>
                <a:spcPct val="0"/>
              </a:spcBef>
              <a:spcAft>
                <a:spcPts val="2400"/>
              </a:spcAft>
              <a:buClr>
                <a:srgbClr val="FF99FF"/>
              </a:buClr>
              <a:buSzPct val="100000"/>
              <a:buFont typeface="Wingdings" panose="05000000000000000000" pitchFamily="2" charset="2"/>
              <a:buAutoNum type="alphaLcPeriod"/>
            </a:pPr>
            <a:r>
              <a:rPr lang="en-US" altLang="en-US" sz="3000" dirty="0">
                <a:effectLst>
                  <a:outerShdw blurRad="38100" dist="38100" dir="2700000" algn="tl">
                    <a:srgbClr val="000000">
                      <a:alpha val="43137"/>
                    </a:srgbClr>
                  </a:outerShdw>
                </a:effectLst>
              </a:rPr>
              <a:t>A Test for the purpose of exposing someone’s true character typically with the negative intent to demonstrate a failure</a:t>
            </a:r>
          </a:p>
          <a:p>
            <a:pPr marL="514350" indent="-514350" algn="just">
              <a:spcBef>
                <a:spcPct val="0"/>
              </a:spcBef>
              <a:spcAft>
                <a:spcPts val="2400"/>
              </a:spcAft>
              <a:buClr>
                <a:srgbClr val="66FFFF"/>
              </a:buClr>
              <a:buSzPct val="100000"/>
              <a:buFont typeface="+mj-lt"/>
              <a:buAutoNum type="arabicParenR"/>
            </a:pPr>
            <a:r>
              <a:rPr lang="en-US" sz="3000" dirty="0">
                <a:effectLst>
                  <a:outerShdw blurRad="38100" dist="38100" dir="2700000" algn="tl">
                    <a:srgbClr val="000000">
                      <a:alpha val="43137"/>
                    </a:srgbClr>
                  </a:outerShdw>
                </a:effectLst>
              </a:rPr>
              <a:t>Examples (Jas. 1:13-14; </a:t>
            </a:r>
            <a:r>
              <a:rPr lang="en-US" altLang="en-US" sz="3000" dirty="0">
                <a:effectLst>
                  <a:outerShdw blurRad="38100" dist="38100" dir="2700000" algn="tl">
                    <a:srgbClr val="000000">
                      <a:alpha val="43137"/>
                    </a:srgbClr>
                  </a:outerShdw>
                </a:effectLst>
              </a:rPr>
              <a:t>Rev. 2:2)</a:t>
            </a:r>
          </a:p>
          <a:p>
            <a:pPr marL="0" indent="0" algn="just">
              <a:spcBef>
                <a:spcPct val="0"/>
              </a:spcBef>
              <a:spcAft>
                <a:spcPts val="2400"/>
              </a:spcAft>
              <a:buClr>
                <a:srgbClr val="66FFFF"/>
              </a:buClr>
              <a:buSzPct val="100000"/>
              <a:buNone/>
            </a:pPr>
            <a:endParaRPr lang="en-US" altLang="en-US" sz="3000" dirty="0">
              <a:effectLst>
                <a:outerShdw blurRad="38100" dist="38100" dir="2700000" algn="tl">
                  <a:srgbClr val="000000">
                    <a:alpha val="43137"/>
                  </a:srgbClr>
                </a:outerShdw>
              </a:effectLst>
            </a:endParaRPr>
          </a:p>
        </p:txBody>
      </p:sp>
      <p:pic>
        <p:nvPicPr>
          <p:cNvPr id="5" name="Picture 2" descr="Image result for revelation 3:10">
            <a:extLst>
              <a:ext uri="{FF2B5EF4-FFF2-40B4-BE49-F238E27FC236}">
                <a16:creationId xmlns:a16="http://schemas.microsoft.com/office/drawing/2014/main" id="{A5FBFDD4-D83D-4826-B84B-89F0BE32F4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02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0D936A5F-6B53-4057-AC32-2B08679496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1F1C7B6-78D2-44F7-896A-6769EC64D510}"/>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a:t>
            </a:r>
          </a:p>
          <a:p>
            <a:pPr marL="0" marR="0" algn="just">
              <a:spcBef>
                <a:spcPts val="0"/>
              </a:spcBef>
              <a:spcAft>
                <a:spcPts val="0"/>
              </a:spcAft>
            </a:pPr>
            <a:r>
              <a:rPr lang="en-US" sz="3400" dirty="0">
                <a:latin typeface="Calibri" panose="020F0502020204030204" pitchFamily="34" charset="0"/>
              </a:rPr>
              <a:t>‘I know your deeds and your toil and perseverance, and that you cannot tolerate evil men, and you put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4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rPr>
              <a:t> those who call themselves apostles, and they are not, and you found them </a:t>
            </a:r>
            <a:r>
              <a:rPr lang="en-US" sz="3400" i="1" dirty="0">
                <a:latin typeface="Calibri" panose="020F0502020204030204" pitchFamily="34" charset="0"/>
              </a:rPr>
              <a:t>to be</a:t>
            </a:r>
            <a:r>
              <a:rPr lang="en-US" sz="3400" dirty="0">
                <a:latin typeface="Calibri" panose="020F0502020204030204" pitchFamily="34" charset="0"/>
              </a:rPr>
              <a:t> false;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149504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1:13-14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say when he is tempted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being tempted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God’; for God cannot be tempted  by evil, and He Himself does not tempt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anyone.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each one is tempted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peirázō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is carried away and enticed by his own lust.”</a:t>
            </a:r>
          </a:p>
        </p:txBody>
      </p:sp>
      <p:pic>
        <p:nvPicPr>
          <p:cNvPr id="6" name="Picture 2" descr="Image result for church of philadelphia">
            <a:extLst>
              <a:ext uri="{FF2B5EF4-FFF2-40B4-BE49-F238E27FC236}">
                <a16:creationId xmlns:a16="http://schemas.microsoft.com/office/drawing/2014/main" id="{12F86D84-6D67-4E32-92D2-F1D43FC296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72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4B0E2-D4E5-4060-9FD4-0CC50A66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baseline="30000" dirty="0">
                <a:effectLst>
                  <a:outerShdw blurRad="38100" dist="38100" dir="2700000" algn="tl">
                    <a:srgbClr val="000000">
                      <a:alpha val="43137"/>
                    </a:srgbClr>
                  </a:outerShdw>
                </a:effectLst>
              </a:rPr>
              <a:t>20</a:t>
            </a:r>
            <a:r>
              <a:rPr lang="en-US" alt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rest of mankind, who were not killed by these plagues, </a:t>
            </a:r>
            <a:r>
              <a:rPr lang="en-US" b="1" u="sng" dirty="0">
                <a:solidFill>
                  <a:srgbClr val="FFFFCC"/>
                </a:solidFill>
                <a:effectLst>
                  <a:outerShdw blurRad="38100" dist="38100" dir="2700000" algn="tl">
                    <a:srgbClr val="000000">
                      <a:alpha val="43137"/>
                    </a:srgbClr>
                  </a:outerShdw>
                </a:effectLst>
              </a:rPr>
              <a:t>did not repent</a:t>
            </a:r>
            <a:r>
              <a:rPr lang="en-US" dirty="0">
                <a:effectLst>
                  <a:outerShdw blurRad="38100" dist="38100" dir="2700000" algn="tl">
                    <a:srgbClr val="000000">
                      <a:alpha val="43137"/>
                    </a:srgbClr>
                  </a:outerShdw>
                </a:effectLst>
              </a:rPr>
              <a: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a:t>
            </a:r>
            <a:r>
              <a:rPr lang="en-US" dirty="0">
                <a:effectLst>
                  <a:outerShdw blurRad="38100" dist="38100" dir="2700000" algn="tl">
                    <a:srgbClr val="000000">
                      <a:alpha val="43137"/>
                    </a:srgbClr>
                  </a:outerShdw>
                </a:effectLst>
              </a:rPr>
              <a:t> and they </a:t>
            </a:r>
            <a:r>
              <a:rPr lang="en-US" b="1" u="sng" dirty="0">
                <a:solidFill>
                  <a:srgbClr val="FFFFCC"/>
                </a:solidFill>
                <a:effectLst>
                  <a:outerShdw blurRad="38100" dist="38100" dir="2700000" algn="tl">
                    <a:srgbClr val="000000">
                      <a:alpha val="43137"/>
                    </a:srgbClr>
                  </a:outerShdw>
                </a:effectLst>
              </a:rPr>
              <a:t>did not repent</a:t>
            </a:r>
            <a:r>
              <a:rPr lang="en-US" dirty="0">
                <a:effectLst>
                  <a:outerShdw blurRad="38100" dist="38100" dir="2700000" algn="tl">
                    <a:srgbClr val="000000">
                      <a:alpha val="43137"/>
                    </a:srgbClr>
                  </a:outerShdw>
                </a:effectLst>
              </a:rPr>
              <a:t> of their murders nor of their sorceries nor of their immorality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229325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28700" y="228600"/>
            <a:ext cx="7086600" cy="857250"/>
          </a:xfrm>
        </p:spPr>
        <p:txBody>
          <a:bodyPr/>
          <a:lstStyle/>
          <a:p>
            <a:pPr algn="ctr" eaLnBrk="1" hangingPunct="1"/>
            <a:r>
              <a:rPr lang="en-US" altLang="en-US" sz="3600" dirty="0" err="1">
                <a:effectLst>
                  <a:outerShdw blurRad="38100" dist="38100" dir="2700000" algn="tl">
                    <a:srgbClr val="000000">
                      <a:alpha val="43137"/>
                    </a:srgbClr>
                  </a:outerShdw>
                </a:effectLst>
                <a:cs typeface="Calibri" panose="020F0502020204030204" pitchFamily="34" charset="0"/>
              </a:rPr>
              <a:t>Pretribulationism</a:t>
            </a: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3600" b="1" u="sng" dirty="0">
                <a:solidFill>
                  <a:srgbClr val="FFFFCC"/>
                </a:solidFill>
                <a:effectLst>
                  <a:outerShdw blurRad="38100" dist="38100" dir="2700000" algn="tl">
                    <a:srgbClr val="000000">
                      <a:alpha val="43137"/>
                    </a:srgbClr>
                  </a:outerShdw>
                </a:effectLst>
                <a:cs typeface="Calibri" panose="020F0502020204030204" pitchFamily="34" charset="0"/>
              </a:rPr>
              <a:t>IS NOT</a:t>
            </a:r>
            <a:r>
              <a:rPr lang="en-US" altLang="en-US" sz="3600" b="1" dirty="0">
                <a:effectLst>
                  <a:outerShdw blurRad="38100" dist="38100" dir="2700000" algn="tl">
                    <a:srgbClr val="000000">
                      <a:alpha val="43137"/>
                    </a:srgbClr>
                  </a:outerShdw>
                </a:effectLst>
                <a:cs typeface="Calibri" panose="020F0502020204030204" pitchFamily="34" charset="0"/>
              </a:rPr>
              <a:t> </a:t>
            </a:r>
            <a:r>
              <a:rPr lang="en-US" altLang="en-US" sz="3600" dirty="0">
                <a:effectLst>
                  <a:outerShdw blurRad="38100" dist="38100" dir="2700000" algn="tl">
                    <a:srgbClr val="000000">
                      <a:alpha val="43137"/>
                    </a:srgbClr>
                  </a:outerShdw>
                </a:effectLst>
                <a:cs typeface="Calibri" panose="020F0502020204030204" pitchFamily="34" charset="0"/>
              </a:rPr>
              <a:t>Escapism</a:t>
            </a:r>
          </a:p>
        </p:txBody>
      </p:sp>
      <p:sp>
        <p:nvSpPr>
          <p:cNvPr id="24579" name="Rectangle 3"/>
          <p:cNvSpPr>
            <a:spLocks noGrp="1" noChangeArrowheads="1"/>
          </p:cNvSpPr>
          <p:nvPr>
            <p:ph type="body" idx="1"/>
          </p:nvPr>
        </p:nvSpPr>
        <p:spPr>
          <a:xfrm>
            <a:off x="1447801" y="1600200"/>
            <a:ext cx="6248399" cy="3771900"/>
          </a:xfrm>
        </p:spPr>
        <p:txBody>
          <a:bodyPr/>
          <a:lstStyle/>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Trials (John 16:33)</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Man’s wrath (2 Tim. 3:12)</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Satan’s wrath (Eph. 6:11-12)</a:t>
            </a:r>
          </a:p>
          <a:p>
            <a:pPr marL="457200" indent="-457200" eaLnBrk="1" hangingPunct="1">
              <a:spcBef>
                <a:spcPts val="0"/>
              </a:spcBef>
              <a:spcAft>
                <a:spcPts val="2700"/>
              </a:spcAft>
              <a:defRPr/>
            </a:pPr>
            <a:r>
              <a:rPr lang="en-US" sz="3400" dirty="0">
                <a:effectLst>
                  <a:outerShdw blurRad="38100" dist="38100" dir="2700000" algn="tl">
                    <a:srgbClr val="000000">
                      <a:alpha val="43137"/>
                    </a:srgbClr>
                  </a:outerShdw>
                </a:effectLst>
                <a:cs typeface="Calibri" panose="020F0502020204030204" pitchFamily="34" charset="0"/>
              </a:rPr>
              <a:t>World’s wrath (John 15:18-19)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295465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a:t>
            </a:r>
            <a:r>
              <a:rPr lang="en-US" sz="3400" dirty="0">
                <a:latin typeface="Calibri" panose="020F0502020204030204" pitchFamily="34" charset="0"/>
              </a:rPr>
              <a:t>,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p>
        </p:txBody>
      </p:sp>
      <p:pic>
        <p:nvPicPr>
          <p:cNvPr id="5" name="Picture 2" descr="Image result for church of philadelphia">
            <a:extLst>
              <a:ext uri="{FF2B5EF4-FFF2-40B4-BE49-F238E27FC236}">
                <a16:creationId xmlns:a16="http://schemas.microsoft.com/office/drawing/2014/main" id="{52FD265B-52C3-4CB4-93D4-2AC6DE5353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9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298240" y="1549920"/>
            <a:ext cx="6815520" cy="41650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Christ based His promise on the fact that the church saints had already passed their test. In light of that, it appears that because they had already passed their test, Christ promised that He would not put them into the period that...will have the purpose of testing a very different group of people.”</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sp>
        <p:nvSpPr>
          <p:cNvPr id="9" name="Rectangle 8">
            <a:extLst>
              <a:ext uri="{FF2B5EF4-FFF2-40B4-BE49-F238E27FC236}">
                <a16:creationId xmlns:a16="http://schemas.microsoft.com/office/drawing/2014/main" id="{7666DE99-98DB-4EED-AA8B-CC312301BC16}"/>
              </a:ext>
            </a:extLst>
          </p:cNvPr>
          <p:cNvSpPr/>
          <p:nvPr/>
        </p:nvSpPr>
        <p:spPr>
          <a:xfrm>
            <a:off x="2286000" y="228600"/>
            <a:ext cx="4572000" cy="1277273"/>
          </a:xfrm>
          <a:prstGeom prst="rect">
            <a:avLst/>
          </a:prstGeom>
        </p:spPr>
        <p:txBody>
          <a:bodyPr>
            <a:spAutoFit/>
          </a:bodyPr>
          <a:lstStyle/>
          <a:p>
            <a:pPr algn="ctr">
              <a:spcAft>
                <a:spcPts val="600"/>
              </a:spcAft>
            </a:pP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Renald</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Showers</a:t>
            </a:r>
          </a:p>
          <a:p>
            <a:pPr algn="ctr"/>
            <a:r>
              <a:rPr lang="en-US" sz="1800" dirty="0" err="1">
                <a:effectLst>
                  <a:outerShdw blurRad="38100" dist="38100" dir="2700000" algn="tl">
                    <a:srgbClr val="000000">
                      <a:alpha val="43137"/>
                    </a:srgbClr>
                  </a:outerShdw>
                </a:effectLst>
                <a:latin typeface="Calibri" panose="020F0502020204030204" pitchFamily="34" charset="0"/>
                <a:cs typeface="+mn-cs"/>
              </a:rPr>
              <a:t>Renald</a:t>
            </a:r>
            <a:r>
              <a:rPr lang="en-US" sz="1800" dirty="0">
                <a:effectLst>
                  <a:outerShdw blurRad="38100" dist="38100" dir="2700000" algn="tl">
                    <a:srgbClr val="000000">
                      <a:alpha val="43137"/>
                    </a:srgbClr>
                  </a:outerShdw>
                </a:effectLst>
                <a:latin typeface="Calibri" panose="020F0502020204030204" pitchFamily="34" charset="0"/>
                <a:cs typeface="+mn-cs"/>
              </a:rPr>
              <a:t> Showers, </a:t>
            </a:r>
            <a:r>
              <a:rPr lang="en-US" sz="1800" i="1" dirty="0">
                <a:effectLst>
                  <a:outerShdw blurRad="38100" dist="38100" dir="2700000" algn="tl">
                    <a:srgbClr val="000000">
                      <a:alpha val="43137"/>
                    </a:srgbClr>
                  </a:outerShdw>
                </a:effectLst>
                <a:latin typeface="Calibri" panose="020F0502020204030204" pitchFamily="34" charset="0"/>
                <a:cs typeface="+mn-cs"/>
              </a:rPr>
              <a:t>Maranatha Our Lord, Come! </a:t>
            </a:r>
            <a:r>
              <a:rPr lang="en-US" sz="1800" dirty="0">
                <a:effectLst>
                  <a:outerShdw blurRad="38100" dist="38100" dir="2700000" algn="tl">
                    <a:srgbClr val="000000">
                      <a:alpha val="43137"/>
                    </a:srgbClr>
                  </a:outerShdw>
                </a:effectLst>
                <a:latin typeface="Calibri" panose="020F0502020204030204" pitchFamily="34" charset="0"/>
                <a:cs typeface="+mn-cs"/>
              </a:rPr>
              <a:t>(Bellmawr, NJ: Friends of Israel, 1995), 212.</a:t>
            </a:r>
          </a:p>
        </p:txBody>
      </p:sp>
      <p:pic>
        <p:nvPicPr>
          <p:cNvPr id="10" name="Picture 9">
            <a:extLst>
              <a:ext uri="{FF2B5EF4-FFF2-40B4-BE49-F238E27FC236}">
                <a16:creationId xmlns:a16="http://schemas.microsoft.com/office/drawing/2014/main" id="{B1CDCDBE-A1FD-43B9-8922-C8ADA67E50AF}"/>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tretch>
            <a:fillRect/>
          </a:stretch>
        </p:blipFill>
        <p:spPr>
          <a:xfrm>
            <a:off x="151551" y="1676400"/>
            <a:ext cx="2058249" cy="3200400"/>
          </a:xfrm>
          <a:prstGeom prst="rect">
            <a:avLst/>
          </a:prstGeom>
        </p:spPr>
      </p:pic>
      <p:pic>
        <p:nvPicPr>
          <p:cNvPr id="11" name="Picture 10">
            <a:extLst>
              <a:ext uri="{FF2B5EF4-FFF2-40B4-BE49-F238E27FC236}">
                <a16:creationId xmlns:a16="http://schemas.microsoft.com/office/drawing/2014/main" id="{76D2E8C9-6D6C-459F-9EF4-95FF297D4B0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27731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a:t>
            </a:r>
            <a:r>
              <a:rPr lang="en-US" altLang="en-US" sz="2800" i="1" dirty="0">
                <a:effectLst>
                  <a:outerShdw blurRad="38100" dist="38100" dir="2700000" algn="tl">
                    <a:srgbClr val="000000">
                      <a:alpha val="43137"/>
                    </a:srgbClr>
                  </a:outerShdw>
                </a:effectLst>
              </a:rPr>
              <a:t>“earth-dwellers”</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What is the meaning of </a:t>
            </a:r>
            <a:r>
              <a:rPr lang="en-US" altLang="en-US" sz="2800" b="1" i="1" u="sng" dirty="0">
                <a:solidFill>
                  <a:srgbClr val="FFFFCC"/>
                </a:solidFill>
                <a:effectLst>
                  <a:outerShdw blurRad="38100" dist="38100" dir="2700000" algn="tl">
                    <a:srgbClr val="000000">
                      <a:alpha val="43137"/>
                    </a:srgbClr>
                  </a:outerShdw>
                </a:effectLst>
              </a:rPr>
              <a:t>“about to come</a:t>
            </a:r>
            <a:r>
              <a:rPr lang="en-US" altLang="en-US" sz="2800" b="1" i="1" dirty="0">
                <a:solidFill>
                  <a:srgbClr val="FFFFCC"/>
                </a:solidFill>
                <a:effectLst>
                  <a:outerShdw blurRad="38100" dist="38100" dir="2700000" algn="tl">
                    <a:srgbClr val="000000">
                      <a:alpha val="43137"/>
                    </a:srgbClr>
                  </a:outerShdw>
                </a:effectLst>
              </a:rPr>
              <a:t>”</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200" kern="0">
                <a:effectLst>
                  <a:outerShdw blurRad="38100" dist="38100" dir="2700000" algn="tl">
                    <a:srgbClr val="000000">
                      <a:alpha val="43137"/>
                    </a:srgbClr>
                  </a:outerShdw>
                </a:effectLst>
              </a:rPr>
              <a:t>Does Revelation 3:10 Teach the Pre-Tribulation Rapture?</a:t>
            </a:r>
            <a:endParaRPr lang="en-US" altLang="en-US" sz="3200" kern="0" dirty="0">
              <a:effectLst>
                <a:outerShdw blurRad="38100" dist="38100" dir="2700000" algn="tl">
                  <a:srgbClr val="000000">
                    <a:alpha val="43137"/>
                  </a:srgbClr>
                </a:outerShdw>
              </a:effectLst>
            </a:endParaRP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834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347787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about to come</a:t>
            </a:r>
            <a:r>
              <a:rPr lang="en-US" sz="3400" u="sng" dirty="0">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mellō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latin typeface="Calibri" panose="020F0502020204030204" pitchFamily="34" charset="0"/>
              </a:rPr>
              <a:t>upon the whole world, to test those who dwell on the earth. </a:t>
            </a:r>
          </a:p>
        </p:txBody>
      </p:sp>
      <p:pic>
        <p:nvPicPr>
          <p:cNvPr id="5" name="Picture 2" descr="Image result for church of philadelphia">
            <a:extLst>
              <a:ext uri="{FF2B5EF4-FFF2-40B4-BE49-F238E27FC236}">
                <a16:creationId xmlns:a16="http://schemas.microsoft.com/office/drawing/2014/main" id="{52FD265B-52C3-4CB4-93D4-2AC6DE5353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2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a:effectLst>
                  <a:outerShdw blurRad="38100" dist="38100" dir="2700000" algn="tl">
                    <a:srgbClr val="000000">
                      <a:alpha val="43137"/>
                    </a:srgbClr>
                  </a:outerShdw>
                </a:effectLst>
              </a:rPr>
              <a:t>Imminency</a:t>
            </a: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6858001" cy="1143000"/>
          </a:xfrm>
        </p:spPr>
        <p:txBody>
          <a:bodyPr/>
          <a:lstStyle/>
          <a:p>
            <a:pPr marL="0" indent="0" algn="ctr" eaLnBrk="1" hangingPunct="1">
              <a:spcBef>
                <a:spcPts val="0"/>
              </a:spcBef>
              <a:spcAft>
                <a:spcPts val="2400"/>
              </a:spcAft>
              <a:buNone/>
              <a:defRPr/>
            </a:pPr>
            <a:r>
              <a:rPr lang="en-US" dirty="0" err="1">
                <a:effectLst>
                  <a:outerShdw blurRad="38100" dist="38100" dir="2700000" algn="tl">
                    <a:srgbClr val="000000">
                      <a:alpha val="43137"/>
                    </a:srgbClr>
                  </a:outerShdw>
                </a:effectLst>
              </a:rPr>
              <a:t>Méllō</a:t>
            </a:r>
            <a:r>
              <a:rPr lang="en-US" dirty="0">
                <a:effectLst>
                  <a:outerShdw blurRad="38100" dist="38100" dir="2700000" algn="tl">
                    <a:srgbClr val="000000">
                      <a:alpha val="43137"/>
                    </a:srgbClr>
                  </a:outerShdw>
                </a:effectLst>
              </a:rPr>
              <a:t>: “and one who will share in the glory </a:t>
            </a:r>
            <a:r>
              <a:rPr lang="en-US" b="1" u="sng" dirty="0">
                <a:solidFill>
                  <a:srgbClr val="FFFFCC"/>
                </a:solidFill>
                <a:effectLst>
                  <a:outerShdw blurRad="38100" dist="38100" dir="2700000" algn="tl">
                    <a:srgbClr val="000000">
                      <a:alpha val="43137"/>
                    </a:srgbClr>
                  </a:outerShdw>
                </a:effectLst>
              </a:rPr>
              <a:t>to be [</a:t>
            </a:r>
            <a:r>
              <a:rPr lang="en-US" b="1" i="1" u="sng" dirty="0" err="1">
                <a:solidFill>
                  <a:srgbClr val="FFFFCC"/>
                </a:solidFill>
                <a:effectLst>
                  <a:outerShdw blurRad="38100" dist="38100" dir="2700000" algn="tl">
                    <a:srgbClr val="000000">
                      <a:alpha val="43137"/>
                    </a:srgbClr>
                  </a:outerShdw>
                </a:effectLst>
              </a:rPr>
              <a:t>mellō</a:t>
            </a:r>
            <a:r>
              <a:rPr lang="en-US" b="1" u="sng" dirty="0">
                <a:solidFill>
                  <a:srgbClr val="FFFFCC"/>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2066" y="2375456"/>
            <a:ext cx="2939867" cy="422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9511"/>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a:t>
            </a:r>
            <a:r>
              <a:rPr lang="en-US" altLang="en-US" sz="2800" i="1" dirty="0">
                <a:effectLst>
                  <a:outerShdw blurRad="38100" dist="38100" dir="2700000" algn="tl">
                    <a:srgbClr val="000000">
                      <a:alpha val="43137"/>
                    </a:srgbClr>
                  </a:outerShdw>
                </a:effectLst>
              </a:rPr>
              <a:t>“earth-dwellers”</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“about to come”</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How will Christ keep His promise</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96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0"/>
            <a:ext cx="64008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A7911A8F-E8E5-447C-A33C-25A03C6A44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0"/>
            <a:ext cx="64008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8D380080-6195-407F-A88F-B83F285CD9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0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0"/>
            <a:ext cx="64008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6DBF8EDF-F5AA-49F0-B05C-1667728DD1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5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E02E4-A69B-4E2B-9DB9-4133938E3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comes who will both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hearts; and then each man’s praise will come to him from God.”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future there is laid up for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righteousness, which the Lord, the righteous Judge, will award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that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to me, but also to all who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appearing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a:t>
            </a:r>
            <a:r>
              <a:rPr lang="en-US" altLang="en-US" sz="2800" i="1" dirty="0">
                <a:effectLst>
                  <a:outerShdw blurRad="38100" dist="38100" dir="2700000" algn="tl">
                    <a:srgbClr val="000000">
                      <a:alpha val="43137"/>
                    </a:srgbClr>
                  </a:outerShdw>
                </a:effectLst>
              </a:rPr>
              <a:t>“earth-dwellers”</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“about to come”</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Is this promise for Philadelphia only</a:t>
            </a:r>
            <a:r>
              <a:rPr lang="en-US" altLang="en-US" sz="2800" b="1" dirty="0">
                <a:solidFill>
                  <a:srgbClr val="FFFFCC"/>
                </a:solidFill>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does the Pre-Trib. View of Rev. 3:10 harmonize with the rest of the Book of Revelation?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947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the angel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church in Philadelphi</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write: He who is holy, who is true, who has the key of David, who opens and no one will shut, and who shuts and no one opens, says this:”</a:t>
            </a:r>
          </a:p>
        </p:txBody>
      </p:sp>
      <p:pic>
        <p:nvPicPr>
          <p:cNvPr id="6" name="Picture 2" descr="Image result for church of philadelphia">
            <a:extLst>
              <a:ext uri="{FF2B5EF4-FFF2-40B4-BE49-F238E27FC236}">
                <a16:creationId xmlns:a16="http://schemas.microsoft.com/office/drawing/2014/main" id="{582B802F-60D3-409A-A131-00B7308457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40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2" name="Oval 7">
            <a:extLst>
              <a:ext uri="{FF2B5EF4-FFF2-40B4-BE49-F238E27FC236}">
                <a16:creationId xmlns:a16="http://schemas.microsoft.com/office/drawing/2014/main" id="{84727207-6A24-4CEA-BE40-BFCD112D3340}"/>
              </a:ext>
            </a:extLst>
          </p:cNvPr>
          <p:cNvSpPr>
            <a:spLocks noChangeArrowheads="1"/>
          </p:cNvSpPr>
          <p:nvPr/>
        </p:nvSpPr>
        <p:spPr bwMode="auto">
          <a:xfrm>
            <a:off x="4572000" y="3581400"/>
            <a:ext cx="1295400"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685800"/>
          </a:xfrm>
        </p:spPr>
        <p:txBody>
          <a:bodyPr/>
          <a:lstStyle/>
          <a:p>
            <a:pPr algn="ctr" eaLnBrk="1" hangingPunct="1"/>
            <a:r>
              <a:rPr lang="en-US" altLang="en-US" sz="3600" dirty="0">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type="body" idx="1"/>
          </p:nvPr>
        </p:nvSpPr>
        <p:spPr>
          <a:xfrm>
            <a:off x="1028700" y="1143001"/>
            <a:ext cx="7086600" cy="2743199"/>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Tribulation = divine wrath (Rev 6:16-17; 11:18; 15:1, 7; 16:19)</a:t>
            </a:r>
          </a:p>
        </p:txBody>
      </p:sp>
      <p:pic>
        <p:nvPicPr>
          <p:cNvPr id="2" name="Picture 1">
            <a:extLst>
              <a:ext uri="{FF2B5EF4-FFF2-40B4-BE49-F238E27FC236}">
                <a16:creationId xmlns:a16="http://schemas.microsoft.com/office/drawing/2014/main" id="{2386C230-C70A-49D6-A43B-7DB0726E9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4855" y="3886200"/>
            <a:ext cx="2734290" cy="22860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2743200"/>
          </a:xfrm>
        </p:spPr>
        <p:txBody>
          <a:bodyPr/>
          <a:lstStyle/>
          <a:p>
            <a:pPr marL="0" indent="0" algn="ctr">
              <a:spcBef>
                <a:spcPts val="0"/>
              </a:spcBef>
              <a:spcAft>
                <a:spcPts val="600"/>
              </a:spcAft>
              <a:buNone/>
              <a:defRPr/>
            </a:pPr>
            <a:r>
              <a:rPr lang="en-US" sz="4000" dirty="0">
                <a:solidFill>
                  <a:srgbClr val="00FFFF"/>
                </a:solidFill>
                <a:effectLst>
                  <a:outerShdw blurRad="38100" dist="38100" dir="2700000" algn="tl">
                    <a:srgbClr val="000000">
                      <a:alpha val="43137"/>
                    </a:srgbClr>
                  </a:outerShdw>
                </a:effectLst>
                <a:cs typeface="Calibri" panose="020F0502020204030204" pitchFamily="34" charset="0"/>
              </a:rPr>
              <a:t>Revelation</a:t>
            </a:r>
            <a:r>
              <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 3:13</a:t>
            </a:r>
          </a:p>
          <a:p>
            <a:pPr marL="0" indent="0" algn="ctr">
              <a:spcBef>
                <a:spcPts val="0"/>
              </a:spcBef>
              <a:spcAft>
                <a:spcPts val="600"/>
              </a:spcAft>
              <a:buNone/>
              <a:defRPr/>
            </a:pPr>
            <a:r>
              <a:rPr lang="en-US" altLang="en-US" sz="3600" b="1" cap="small" dirty="0">
                <a:solidFill>
                  <a:srgbClr val="FFFFCC"/>
                </a:solidFill>
                <a:effectLst>
                  <a:outerShdw blurRad="38100" dist="38100" dir="2700000" algn="tl">
                    <a:srgbClr val="000000">
                      <a:alpha val="43137"/>
                    </a:srgbClr>
                  </a:outerShdw>
                </a:effectLst>
                <a:ea typeface="+mj-ea"/>
                <a:cs typeface="+mj-cs"/>
              </a:rPr>
              <a:t>exhortation to listen </a:t>
            </a:r>
            <a:endParaRPr lang="en-US" sz="3600" b="1" cap="small" dirty="0">
              <a:solidFill>
                <a:srgbClr val="FFFFCC"/>
              </a:solidFill>
              <a:effectLst>
                <a:outerShdw blurRad="38100" dist="38100" dir="2700000" algn="tl">
                  <a:srgbClr val="000000">
                    <a:alpha val="43137"/>
                  </a:srgbClr>
                </a:outerShdw>
              </a:effectLst>
              <a:ea typeface="+mj-ea"/>
              <a:cs typeface="+mj-cs"/>
            </a:endParaRP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sz="3600" dirty="0">
                <a:effectLst/>
              </a:rPr>
              <a:t>He who has an ear, let him hear what the Spirit says </a:t>
            </a:r>
            <a:r>
              <a:rPr lang="en-US" sz="3600" b="1" u="sng" dirty="0">
                <a:solidFill>
                  <a:srgbClr val="FFFFCC"/>
                </a:solidFill>
                <a:effectLst/>
              </a:rPr>
              <a:t>to the churches</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2" name="Picture 1">
            <a:extLst>
              <a:ext uri="{FF2B5EF4-FFF2-40B4-BE49-F238E27FC236}">
                <a16:creationId xmlns:a16="http://schemas.microsoft.com/office/drawing/2014/main" id="{E2873140-CF95-4966-A4DA-79C884D0E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4512" y="2971800"/>
            <a:ext cx="2434976" cy="1828800"/>
          </a:xfrm>
          <a:prstGeom prst="rect">
            <a:avLst/>
          </a:prstGeom>
        </p:spPr>
      </p:pic>
    </p:spTree>
    <p:extLst>
      <p:ext uri="{BB962C8B-B14F-4D97-AF65-F5344CB8AC3E}">
        <p14:creationId xmlns:p14="http://schemas.microsoft.com/office/powerpoint/2010/main" val="29956791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3:11-12</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so that no one will take your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will make him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pillar in the temple of My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not go out from it anymore; and I will write on him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name of My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name of the city of My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new Jerusalem, which comes down out of heaven from My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new name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61799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14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a:t>
            </a:r>
            <a:r>
              <a:rPr lang="en-US" altLang="en-US" sz="2800" i="1" dirty="0">
                <a:effectLst>
                  <a:outerShdw blurRad="38100" dist="38100" dir="2700000" algn="tl">
                    <a:srgbClr val="000000">
                      <a:alpha val="43137"/>
                    </a:srgbClr>
                  </a:outerShdw>
                </a:effectLst>
              </a:rPr>
              <a:t>“earth-dwellers”</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“about to come”</a:t>
            </a:r>
            <a:r>
              <a:rPr lang="en-US" altLang="en-US" sz="2800" dirty="0">
                <a:effectLst>
                  <a:outerShdw blurRad="38100" dist="38100" dir="2700000" algn="tl">
                    <a:srgbClr val="000000">
                      <a:alpha val="43137"/>
                    </a:srgbClr>
                  </a:outerShdw>
                </a:effectLst>
              </a:rPr>
              <a:t>?</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a:t>
            </a:r>
          </a:p>
          <a:p>
            <a:pPr marL="576263" indent="-576263">
              <a:spcBef>
                <a:spcPts val="0"/>
              </a:spcBef>
              <a:spcAft>
                <a:spcPts val="24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a:t>
            </a:r>
          </a:p>
          <a:p>
            <a:pPr marL="576263" indent="-576263">
              <a:spcBef>
                <a:spcPts val="0"/>
              </a:spcBef>
              <a:spcAft>
                <a:spcPts val="2400"/>
              </a:spcAft>
              <a:buSzPct val="100000"/>
              <a:buFont typeface="+mj-lt"/>
              <a:buAutoNum type="arabicPeriod" startAt="7"/>
            </a:pPr>
            <a:r>
              <a:rPr lang="en-US" altLang="en-US" sz="2800" b="1" u="sng" dirty="0">
                <a:solidFill>
                  <a:srgbClr val="FFFFCC"/>
                </a:solidFill>
                <a:effectLst>
                  <a:outerShdw blurRad="38100" dist="38100" dir="2700000" algn="tl">
                    <a:srgbClr val="000000">
                      <a:alpha val="43137"/>
                    </a:srgbClr>
                  </a:outerShdw>
                </a:effectLst>
              </a:rPr>
              <a:t>How does the Pre-Trib. View of Rev. 3:10 harmonize with the rest of the Book of Revelation</a:t>
            </a:r>
            <a:r>
              <a:rPr lang="en-US" altLang="en-US" sz="2800" b="1"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 </a:t>
            </a:r>
          </a:p>
        </p:txBody>
      </p:sp>
      <p:sp>
        <p:nvSpPr>
          <p:cNvPr id="5" name="Rectangle 2">
            <a:extLst>
              <a:ext uri="{FF2B5EF4-FFF2-40B4-BE49-F238E27FC236}">
                <a16:creationId xmlns:a16="http://schemas.microsoft.com/office/drawing/2014/main" id="{49FE55F5-0DD3-4877-B434-B9573116691A}"/>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5838A76D-BEB4-47E9-B99E-F19C02AE48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28800" cy="1828800"/>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678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7604734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708000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5490197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7EF279-3AAA-4F39-BD92-436095F20539}"/>
              </a:ext>
            </a:extLst>
          </p:cNvPr>
          <p:cNvSpPr>
            <a:spLocks noGrp="1" noChangeArrowheads="1"/>
          </p:cNvSpPr>
          <p:nvPr>
            <p:ph type="title"/>
          </p:nvPr>
        </p:nvSpPr>
        <p:spPr>
          <a:xfrm>
            <a:off x="685800" y="228600"/>
            <a:ext cx="7772400" cy="9144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Missing Church</a:t>
            </a:r>
          </a:p>
        </p:txBody>
      </p:sp>
      <p:sp>
        <p:nvSpPr>
          <p:cNvPr id="25603" name="Rectangle 3">
            <a:extLst>
              <a:ext uri="{FF2B5EF4-FFF2-40B4-BE49-F238E27FC236}">
                <a16:creationId xmlns:a16="http://schemas.microsoft.com/office/drawing/2014/main" id="{FE201ED0-2C19-4C74-89FC-C8F665E8C852}"/>
              </a:ext>
            </a:extLst>
          </p:cNvPr>
          <p:cNvSpPr>
            <a:spLocks noGrp="1" noChangeArrowheads="1"/>
          </p:cNvSpPr>
          <p:nvPr>
            <p:ph type="body" sz="half" idx="1"/>
          </p:nvPr>
        </p:nvSpPr>
        <p:spPr>
          <a:xfrm>
            <a:off x="1676400" y="1143000"/>
            <a:ext cx="5791200" cy="2971800"/>
          </a:xfrm>
        </p:spPr>
        <p:txBody>
          <a:bodyPr>
            <a:normAutofit/>
          </a:bodyPr>
          <a:lstStyle/>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 4-19</a:t>
            </a:r>
          </a:p>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 13:9</a:t>
            </a:r>
          </a:p>
          <a:p>
            <a:pPr marL="457200" indent="-457200" fontAlgn="base">
              <a:lnSpc>
                <a:spcPct val="100000"/>
              </a:lnSpc>
              <a:spcBef>
                <a:spcPts val="0"/>
              </a:spcBef>
              <a:spcAft>
                <a:spcPts val="3600"/>
              </a:spcAft>
              <a:buClr>
                <a:srgbClr val="00FFFF"/>
              </a:buClr>
              <a:defRPr/>
            </a:pPr>
            <a:r>
              <a:rPr lang="en-US" dirty="0">
                <a:solidFill>
                  <a:srgbClr val="FFFFFF"/>
                </a:solidFill>
                <a:effectLst>
                  <a:outerShdw blurRad="38100" dist="38100" dir="2700000" algn="tl">
                    <a:srgbClr val="000000">
                      <a:alpha val="43137"/>
                    </a:srgbClr>
                  </a:outerShdw>
                </a:effectLst>
                <a:latin typeface="Calibri" panose="020F0502020204030204" pitchFamily="34" charset="0"/>
              </a:rPr>
              <a:t>Revelation’s Jewish nature</a:t>
            </a:r>
          </a:p>
        </p:txBody>
      </p:sp>
      <p:pic>
        <p:nvPicPr>
          <p:cNvPr id="52228" name="Picture 5" descr="08">
            <a:extLst>
              <a:ext uri="{FF2B5EF4-FFF2-40B4-BE49-F238E27FC236}">
                <a16:creationId xmlns:a16="http://schemas.microsoft.com/office/drawing/2014/main" id="{2FF75022-0C8F-46D2-91A3-5C4A21D1FD23}"/>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2765503" y="3962400"/>
            <a:ext cx="3612994" cy="2743200"/>
          </a:xfrm>
        </p:spPr>
      </p:pic>
    </p:spTree>
    <p:extLst>
      <p:ext uri="{BB962C8B-B14F-4D97-AF65-F5344CB8AC3E}">
        <p14:creationId xmlns:p14="http://schemas.microsoft.com/office/powerpoint/2010/main" val="3001561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09775-25F6-4123-A25C-A59D708618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 nation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spTree>
    <p:extLst>
      <p:ext uri="{BB962C8B-B14F-4D97-AF65-F5344CB8AC3E}">
        <p14:creationId xmlns:p14="http://schemas.microsoft.com/office/powerpoint/2010/main" val="197280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3BAC8-5BBA-45BE-9EEA-25F8029C4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spTree>
    <p:extLst>
      <p:ext uri="{BB962C8B-B14F-4D97-AF65-F5344CB8AC3E}">
        <p14:creationId xmlns:p14="http://schemas.microsoft.com/office/powerpoint/2010/main" val="3097344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99F2E2-2F24-4750-9CE7-D966053BD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spTree>
    <p:extLst>
      <p:ext uri="{BB962C8B-B14F-4D97-AF65-F5344CB8AC3E}">
        <p14:creationId xmlns:p14="http://schemas.microsoft.com/office/powerpoint/2010/main" val="2319426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228600"/>
            <a:ext cx="7772400" cy="914400"/>
          </a:xfrm>
        </p:spPr>
        <p:txBody>
          <a:bodyPr/>
          <a:lstStyle/>
          <a:p>
            <a:pPr algn="ctr" eaLnBrk="1" hangingPunct="1"/>
            <a:r>
              <a:rPr lang="en-US" altLang="en-US" sz="3600" dirty="0">
                <a:latin typeface="Calibri" panose="020F0502020204030204" pitchFamily="34" charset="0"/>
                <a:cs typeface="Calibri" panose="020F0502020204030204" pitchFamily="34" charset="0"/>
              </a:rPr>
              <a:t>God’s Work Through Israel</a:t>
            </a:r>
          </a:p>
        </p:txBody>
      </p:sp>
      <p:sp>
        <p:nvSpPr>
          <p:cNvPr id="3" name="Content Placeholder 2"/>
          <p:cNvSpPr>
            <a:spLocks noGrp="1"/>
          </p:cNvSpPr>
          <p:nvPr>
            <p:ph idx="1"/>
          </p:nvPr>
        </p:nvSpPr>
        <p:spPr>
          <a:xfrm>
            <a:off x="1052513" y="1143000"/>
            <a:ext cx="7038975" cy="3581401"/>
          </a:xfrm>
        </p:spPr>
        <p:txBody>
          <a:bodyPr/>
          <a:lstStyle/>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7 – 144,000 Jews</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a:t>
            </a:r>
            <a:r>
              <a:rPr lang="en-US" dirty="0">
                <a:cs typeface="Calibri" panose="020F0502020204030204" pitchFamily="34" charset="0"/>
              </a:rPr>
              <a:t>11 – Two </a:t>
            </a:r>
            <a:r>
              <a:rPr lang="en-US" dirty="0">
                <a:latin typeface="Calibri" panose="020F0502020204030204" pitchFamily="34" charset="0"/>
                <a:cs typeface="Calibri" panose="020F0502020204030204" pitchFamily="34" charset="0"/>
              </a:rPr>
              <a:t>Jewish witnesses</a:t>
            </a:r>
          </a:p>
          <a:p>
            <a:pPr marL="457200" indent="-457200" eaLnBrk="1" hangingPunct="1">
              <a:spcBef>
                <a:spcPts val="0"/>
              </a:spcBef>
              <a:spcAft>
                <a:spcPts val="2400"/>
              </a:spcAft>
              <a:defRPr/>
            </a:pPr>
            <a:r>
              <a:rPr lang="en-US" dirty="0">
                <a:latin typeface="Calibri" panose="020F0502020204030204" pitchFamily="34" charset="0"/>
                <a:cs typeface="Calibri" panose="020F0502020204030204" pitchFamily="34" charset="0"/>
              </a:rPr>
              <a:t>Revelation </a:t>
            </a:r>
            <a:r>
              <a:rPr lang="en-US" dirty="0">
                <a:cs typeface="Calibri" panose="020F0502020204030204" pitchFamily="34" charset="0"/>
              </a:rPr>
              <a:t>12 – Israel </a:t>
            </a:r>
            <a:r>
              <a:rPr lang="en-US" dirty="0">
                <a:latin typeface="Calibri" panose="020F0502020204030204" pitchFamily="34" charset="0"/>
                <a:cs typeface="Calibri" panose="020F0502020204030204" pitchFamily="34" charset="0"/>
              </a:rPr>
              <a:t>flees</a:t>
            </a:r>
          </a:p>
          <a:p>
            <a:pPr marL="0" indent="0" eaLnBrk="1" hangingPunct="1">
              <a:lnSpc>
                <a:spcPct val="90000"/>
              </a:lnSpc>
              <a:spcAft>
                <a:spcPts val="1200"/>
              </a:spcAft>
              <a:buFont typeface="Arial" charset="0"/>
              <a:buNone/>
              <a:defRPr/>
            </a:pPr>
            <a:endParaRPr lang="en-US" sz="3600" dirty="0">
              <a:solidFill>
                <a:schemeClr val="bg1"/>
              </a:solidFill>
            </a:endParaRPr>
          </a:p>
          <a:p>
            <a:pPr marL="0" indent="0" eaLnBrk="1" hangingPunct="1">
              <a:buFont typeface="Arial" charset="0"/>
              <a:buNone/>
              <a:defRPr/>
            </a:pPr>
            <a:endParaRPr lang="en-US" sz="3600" dirty="0">
              <a:solidFill>
                <a:schemeClr val="bg1"/>
              </a:solidFill>
            </a:endParaRPr>
          </a:p>
        </p:txBody>
      </p:sp>
      <p:pic>
        <p:nvPicPr>
          <p:cNvPr id="2" name="Picture 1">
            <a:extLst>
              <a:ext uri="{FF2B5EF4-FFF2-40B4-BE49-F238E27FC236}">
                <a16:creationId xmlns:a16="http://schemas.microsoft.com/office/drawing/2014/main" id="{9E87F786-E414-4429-9787-F790E55005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4262" y="3581400"/>
            <a:ext cx="5055476" cy="2743200"/>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7" name="Rectangle 1027"/>
          <p:cNvSpPr>
            <a:spLocks noGrp="1" noChangeArrowheads="1"/>
          </p:cNvSpPr>
          <p:nvPr>
            <p:ph type="title"/>
          </p:nvPr>
        </p:nvSpPr>
        <p:spPr>
          <a:xfrm>
            <a:off x="685800" y="228600"/>
            <a:ext cx="7772400" cy="1371600"/>
          </a:xfrm>
          <a:effectLst/>
        </p:spPr>
        <p:txBody>
          <a:bodyPr/>
          <a:lstStyle/>
          <a:p>
            <a:pPr algn="ctr" eaLnBrk="1" hangingPunct="1">
              <a:defRPr/>
            </a:pPr>
            <a:r>
              <a:rPr lang="en-US" sz="36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19600" cy="2492990"/>
          </a:xfrm>
          <a:prstGeom prst="rect">
            <a:avLst/>
          </a:prstGeom>
        </p:spPr>
        <p:txBody>
          <a:bodyPr wrap="square">
            <a:spAutoFit/>
          </a:bodyPr>
          <a:lstStyle/>
          <a:p>
            <a:pPr marL="457200" lvl="0" indent="-457200">
              <a:spcBef>
                <a:spcPts val="0"/>
              </a:spcBef>
              <a:spcAft>
                <a:spcPts val="36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Messiah (v.5)</a:t>
            </a:r>
          </a:p>
          <a:p>
            <a:pPr marL="457200" lvl="0" indent="-457200">
              <a:spcBef>
                <a:spcPts val="0"/>
              </a:spcBef>
              <a:spcAft>
                <a:spcPts val="3600"/>
              </a:spcAft>
              <a:buClr>
                <a:schemeClr val="tx2"/>
              </a:buClr>
              <a:buFontTx/>
              <a:buAutoNum type="arabicPeriod"/>
            </a:pPr>
            <a:r>
              <a:rPr lang="en-US" sz="3200" dirty="0">
                <a:effectLst>
                  <a:outerShdw blurRad="38100" dist="38100" dir="2700000" algn="tl">
                    <a:srgbClr val="000000">
                      <a:alpha val="43137"/>
                    </a:srgbClr>
                  </a:outerShdw>
                </a:effectLst>
                <a:latin typeface="Calibri" panose="020F0502020204030204" pitchFamily="34" charset="0"/>
              </a:rPr>
              <a:t>DRAGON = Satan (v. 3)</a:t>
            </a:r>
          </a:p>
          <a:p>
            <a:pPr marL="457200" lvl="0" indent="-457200">
              <a:spcBef>
                <a:spcPts val="0"/>
              </a:spcBef>
              <a:spcAft>
                <a:spcPts val="3600"/>
              </a:spcAft>
              <a:buClr>
                <a:schemeClr val="tx2"/>
              </a:buClr>
              <a:buFontTx/>
              <a:buAutoNum type="arabicPeriod"/>
            </a:pPr>
            <a:r>
              <a:rPr lang="en-US" sz="3200" dirty="0">
                <a:effectLst>
                  <a:outerShdw blurRad="38100" dist="38100" dir="2700000" algn="tl">
                    <a:srgbClr val="000000">
                      <a:alpha val="43137"/>
                    </a:srgbClr>
                  </a:outerShdw>
                </a:effectLst>
                <a:latin typeface="Calibri" panose="020F0502020204030204" pitchFamily="34" charset="0"/>
              </a:rPr>
              <a:t>WOMAN = Israel (v.1)</a:t>
            </a:r>
            <a:endParaRPr lang="en-US" sz="3200" i="1" dirty="0">
              <a:solidFill>
                <a:srgbClr val="FFFFFF"/>
              </a:solidFill>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2872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434FA-D0D1-49F6-82CF-7C8B124E7F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17410" name="Picture 1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1418" y="3048000"/>
            <a:ext cx="1681164" cy="1828800"/>
          </a:xfrm>
          <a:prstGeom prst="rect">
            <a:avLst/>
          </a:prstGeom>
          <a:noFill/>
          <a:ln w="9525">
            <a:noFill/>
            <a:miter lim="800000"/>
            <a:headEnd/>
            <a:tailEnd/>
          </a:ln>
        </p:spPr>
      </p:pic>
      <p:sp>
        <p:nvSpPr>
          <p:cNvPr id="17411" name="Text Box 1027"/>
          <p:cNvSpPr txBox="1">
            <a:spLocks noChangeArrowheads="1"/>
          </p:cNvSpPr>
          <p:nvPr/>
        </p:nvSpPr>
        <p:spPr bwMode="auto">
          <a:xfrm>
            <a:off x="0" y="0"/>
            <a:ext cx="9144000" cy="2954655"/>
          </a:xfrm>
          <a:prstGeom prst="rect">
            <a:avLst/>
          </a:prstGeom>
          <a:noFill/>
          <a:ln w="9525">
            <a:noFill/>
            <a:miter lim="800000"/>
            <a:headEnd/>
            <a:tailEnd/>
          </a:ln>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37:9</a:t>
            </a:r>
          </a:p>
          <a:p>
            <a:pPr algn="just">
              <a:spcBef>
                <a:spcPts val="0"/>
              </a:spcBef>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Now he had still another dream, and related it to his brothers, and said, “Lo, I have had still another dream; and behold, the sun and the moon and eleven stars were bowing down to me.</a:t>
            </a:r>
          </a:p>
        </p:txBody>
      </p:sp>
    </p:spTree>
    <p:extLst>
      <p:ext uri="{BB962C8B-B14F-4D97-AF65-F5344CB8AC3E}">
        <p14:creationId xmlns:p14="http://schemas.microsoft.com/office/powerpoint/2010/main" val="32384372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5FE5FB-E9D2-4E63-8BCB-028ABE72A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8435" name="Text Box 3"/>
          <p:cNvSpPr txBox="1">
            <a:spLocks noChangeArrowheads="1"/>
          </p:cNvSpPr>
          <p:nvPr/>
        </p:nvSpPr>
        <p:spPr bwMode="auto">
          <a:xfrm>
            <a:off x="0" y="0"/>
            <a:ext cx="9144000" cy="3170099"/>
          </a:xfrm>
          <a:prstGeom prst="rect">
            <a:avLst/>
          </a:prstGeom>
          <a:noFill/>
          <a:ln w="9525">
            <a:noFill/>
            <a:miter lim="800000"/>
            <a:headEnd/>
            <a:tailEnd/>
          </a:ln>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37:10</a:t>
            </a:r>
          </a:p>
          <a:p>
            <a:pPr algn="just">
              <a:spcBef>
                <a:spcPts val="0"/>
              </a:spcBef>
            </a:pPr>
            <a:r>
              <a:rPr lang="en-US" sz="30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He related it to his father and to his brothers; and his father rebuked him and said to him, “What is this dream that you have had? Shall I and your mother and your brothers actually come to bow ourselves down before you to the ground?”</a:t>
            </a:r>
          </a:p>
        </p:txBody>
      </p:sp>
      <p:pic>
        <p:nvPicPr>
          <p:cNvPr id="8" name="Picture 1026">
            <a:extLst>
              <a:ext uri="{FF2B5EF4-FFF2-40B4-BE49-F238E27FC236}">
                <a16:creationId xmlns:a16="http://schemas.microsoft.com/office/drawing/2014/main" id="{B3F170A3-8376-436F-A2F0-08377729D2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1418" y="3048000"/>
            <a:ext cx="1681164" cy="1828800"/>
          </a:xfrm>
          <a:prstGeom prst="rect">
            <a:avLst/>
          </a:prstGeom>
          <a:noFill/>
          <a:ln w="9525">
            <a:noFill/>
            <a:miter lim="800000"/>
            <a:headEnd/>
            <a:tailEnd/>
          </a:ln>
        </p:spPr>
      </p:pic>
    </p:spTree>
    <p:extLst>
      <p:ext uri="{BB962C8B-B14F-4D97-AF65-F5344CB8AC3E}">
        <p14:creationId xmlns:p14="http://schemas.microsoft.com/office/powerpoint/2010/main" val="350987878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39200" cy="6584836"/>
          </a:xfrm>
          <a:prstGeom prst="rect">
            <a:avLst/>
          </a:prstGeom>
          <a:noFill/>
          <a:ln w="9525">
            <a:noFill/>
            <a:miter lim="800000"/>
            <a:headEnd/>
            <a:tailEnd/>
          </a:ln>
        </p:spPr>
      </p:pic>
      <p:sp>
        <p:nvSpPr>
          <p:cNvPr id="19459" name="Text Box 3"/>
          <p:cNvSpPr txBox="1">
            <a:spLocks noChangeArrowheads="1"/>
          </p:cNvSpPr>
          <p:nvPr/>
        </p:nvSpPr>
        <p:spPr bwMode="auto">
          <a:xfrm>
            <a:off x="1885950" y="457200"/>
            <a:ext cx="5372100" cy="4401205"/>
          </a:xfrm>
          <a:prstGeom prst="rect">
            <a:avLst/>
          </a:prstGeom>
          <a:noFill/>
          <a:ln w="9525">
            <a:noFill/>
            <a:miter lim="800000"/>
            <a:headEnd/>
            <a:tailEnd/>
          </a:ln>
        </p:spPr>
        <p:txBody>
          <a:bodyPr wrap="square">
            <a:spAutoFit/>
          </a:bodyPr>
          <a:lstStyle/>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Sun = Jacob</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Moon = Leah</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11 Stars = Joseph’s brothers</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12th Star = Joseph</a:t>
            </a:r>
          </a:p>
          <a:p>
            <a:pPr>
              <a:spcBef>
                <a:spcPts val="0"/>
              </a:spcBef>
              <a:spcAft>
                <a:spcPts val="3600"/>
              </a:spcAft>
            </a:pPr>
            <a:r>
              <a:rPr lang="en-US" sz="3200" b="1" dirty="0">
                <a:ln>
                  <a:solidFill>
                    <a:sysClr val="windowText" lastClr="000000"/>
                  </a:solidFill>
                </a:ln>
                <a:effectLst>
                  <a:outerShdw blurRad="38100" dist="38100" dir="2700000" algn="tl">
                    <a:srgbClr val="000000">
                      <a:alpha val="43137"/>
                    </a:srgbClr>
                  </a:outerShdw>
                </a:effectLst>
                <a:latin typeface="Calibri" panose="020F0502020204030204" pitchFamily="34" charset="0"/>
              </a:rPr>
              <a:t>12 Stars = Israel’s twelve tribes</a:t>
            </a:r>
          </a:p>
        </p:txBody>
      </p:sp>
    </p:spTree>
    <p:extLst>
      <p:ext uri="{BB962C8B-B14F-4D97-AF65-F5344CB8AC3E}">
        <p14:creationId xmlns:p14="http://schemas.microsoft.com/office/powerpoint/2010/main" val="285809934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14102289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295465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223896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371600"/>
            <a:ext cx="9271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Are there easier ways to convey </a:t>
            </a:r>
            <a:r>
              <a:rPr lang="en-US" altLang="en-US" sz="2800" i="1" dirty="0">
                <a:effectLst>
                  <a:outerShdw blurRad="38100" dist="38100" dir="2700000" algn="tl">
                    <a:srgbClr val="000000">
                      <a:alpha val="43137"/>
                    </a:srgbClr>
                  </a:outerShdw>
                </a:effectLst>
              </a:rPr>
              <a:t>“protection through”</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YES</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Will God protect believers during the Tribulation? </a:t>
            </a:r>
            <a:r>
              <a:rPr lang="en-US" altLang="en-US" sz="2800" b="1" u="sng" dirty="0">
                <a:solidFill>
                  <a:srgbClr val="FFFFCC"/>
                </a:solidFill>
                <a:effectLst>
                  <a:outerShdw blurRad="38100" dist="38100" dir="2700000" algn="tl">
                    <a:srgbClr val="000000">
                      <a:alpha val="43137"/>
                    </a:srgbClr>
                  </a:outerShdw>
                </a:effectLst>
              </a:rPr>
              <a:t>NO</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“keep you from”</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Kept out of the Time Period Completely</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“the hour”</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The Time of the Tribulation Period</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the </a:t>
            </a:r>
            <a:r>
              <a:rPr lang="en-US" altLang="en-US" sz="2800" i="1" dirty="0">
                <a:effectLst>
                  <a:outerShdw blurRad="38100" dist="38100" dir="2700000" algn="tl">
                    <a:srgbClr val="000000">
                      <a:alpha val="43137"/>
                    </a:srgbClr>
                  </a:outerShdw>
                </a:effectLst>
              </a:rPr>
              <a:t>“whole world”</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The Entire Earth</a:t>
            </a:r>
          </a:p>
          <a:p>
            <a:pPr marL="432197" indent="-432197">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“testing/to test”</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To Expose Someone’s True Character</a:t>
            </a:r>
          </a:p>
        </p:txBody>
      </p:sp>
      <p:pic>
        <p:nvPicPr>
          <p:cNvPr id="2" name="Picture 2" descr="Image result for revelation 3:10">
            <a:extLst>
              <a:ext uri="{FF2B5EF4-FFF2-40B4-BE49-F238E27FC236}">
                <a16:creationId xmlns:a16="http://schemas.microsoft.com/office/drawing/2014/main" id="{672F9B6F-6E37-411B-A030-676C94F960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2C397A6D-248E-42AF-AAE1-39910E27661C}"/>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spTree>
    <p:extLst>
      <p:ext uri="{BB962C8B-B14F-4D97-AF65-F5344CB8AC3E}">
        <p14:creationId xmlns:p14="http://schemas.microsoft.com/office/powerpoint/2010/main" val="3237188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5400" y="1371600"/>
            <a:ext cx="9118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Who are the </a:t>
            </a:r>
            <a:r>
              <a:rPr lang="en-US" altLang="en-US" sz="2800" i="1" dirty="0">
                <a:effectLst>
                  <a:outerShdw blurRad="38100" dist="38100" dir="2700000" algn="tl">
                    <a:srgbClr val="000000">
                      <a:alpha val="43137"/>
                    </a:srgbClr>
                  </a:outerShdw>
                </a:effectLst>
              </a:rPr>
              <a:t>“earth-dwellers”</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Tribulation Unbelievers</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What is the meaning of </a:t>
            </a:r>
            <a:r>
              <a:rPr lang="en-US" altLang="en-US" sz="2800" i="1" dirty="0">
                <a:effectLst>
                  <a:outerShdw blurRad="38100" dist="38100" dir="2700000" algn="tl">
                    <a:srgbClr val="000000">
                      <a:alpha val="43137"/>
                    </a:srgbClr>
                  </a:outerShdw>
                </a:effectLst>
              </a:rPr>
              <a:t>“about to come”</a:t>
            </a: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Imminency</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How will Christ keep His promise? </a:t>
            </a:r>
            <a:r>
              <a:rPr lang="en-US" altLang="en-US" sz="2800" b="1" u="sng" dirty="0">
                <a:solidFill>
                  <a:srgbClr val="FFFFCC"/>
                </a:solidFill>
                <a:effectLst>
                  <a:outerShdw blurRad="38100" dist="38100" dir="2700000" algn="tl">
                    <a:srgbClr val="000000">
                      <a:alpha val="43137"/>
                    </a:srgbClr>
                  </a:outerShdw>
                </a:effectLst>
              </a:rPr>
              <a:t>His Coming in the Rapture</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Is this promise for Philadelphia only? </a:t>
            </a:r>
            <a:r>
              <a:rPr lang="en-US" altLang="en-US" sz="2800" b="1" u="sng" dirty="0">
                <a:solidFill>
                  <a:srgbClr val="FFFFCC"/>
                </a:solidFill>
                <a:effectLst>
                  <a:outerShdw blurRad="38100" dist="38100" dir="2700000" algn="tl">
                    <a:srgbClr val="000000">
                      <a:alpha val="43137"/>
                    </a:srgbClr>
                  </a:outerShdw>
                </a:effectLst>
              </a:rPr>
              <a:t>NO</a:t>
            </a:r>
          </a:p>
          <a:p>
            <a:pPr marL="571500" indent="-571500">
              <a:spcBef>
                <a:spcPts val="0"/>
              </a:spcBef>
              <a:spcAft>
                <a:spcPts val="1200"/>
              </a:spcAft>
              <a:buSzPct val="100000"/>
              <a:buFont typeface="+mj-lt"/>
              <a:buAutoNum type="arabicPeriod" startAt="7"/>
            </a:pPr>
            <a:r>
              <a:rPr lang="en-US" altLang="en-US" sz="2800" dirty="0">
                <a:effectLst>
                  <a:outerShdw blurRad="38100" dist="38100" dir="2700000" algn="tl">
                    <a:srgbClr val="000000">
                      <a:alpha val="43137"/>
                    </a:srgbClr>
                  </a:outerShdw>
                </a:effectLst>
              </a:rPr>
              <a:t>Does the Pre-Trib. View of Rev. 3:10 harmonize with the rest of the Book of Revelation? </a:t>
            </a:r>
            <a:r>
              <a:rPr lang="en-US" altLang="en-US" sz="2800" b="1" u="sng" dirty="0">
                <a:solidFill>
                  <a:srgbClr val="FFFFCC"/>
                </a:solidFill>
                <a:effectLst>
                  <a:outerShdw blurRad="38100" dist="38100" dir="2700000" algn="tl">
                    <a:srgbClr val="000000">
                      <a:alpha val="43137"/>
                    </a:srgbClr>
                  </a:outerShdw>
                </a:effectLst>
              </a:rPr>
              <a:t>YES</a:t>
            </a:r>
            <a:r>
              <a:rPr lang="en-US" altLang="en-US" sz="2800" dirty="0">
                <a:effectLst>
                  <a:outerShdw blurRad="38100" dist="38100" dir="2700000" algn="tl">
                    <a:srgbClr val="000000">
                      <a:alpha val="43137"/>
                    </a:srgbClr>
                  </a:outerShdw>
                </a:effectLst>
              </a:rPr>
              <a:t> </a:t>
            </a:r>
          </a:p>
        </p:txBody>
      </p:sp>
      <p:sp>
        <p:nvSpPr>
          <p:cNvPr id="5" name="Rectangle 2">
            <a:extLst>
              <a:ext uri="{FF2B5EF4-FFF2-40B4-BE49-F238E27FC236}">
                <a16:creationId xmlns:a16="http://schemas.microsoft.com/office/drawing/2014/main" id="{28EE3C7B-1344-42C1-976A-BB12CBAE229B}"/>
              </a:ext>
            </a:extLst>
          </p:cNvPr>
          <p:cNvSpPr txBox="1">
            <a:spLocks noChangeArrowheads="1"/>
          </p:cNvSpPr>
          <p:nvPr/>
        </p:nvSpPr>
        <p:spPr bwMode="auto">
          <a:xfrm>
            <a:off x="1543050" y="228599"/>
            <a:ext cx="60579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rPr>
              <a:t>Does Revelation 3:10 Teach the Pre-Tribulation Rapture?</a:t>
            </a:r>
          </a:p>
        </p:txBody>
      </p:sp>
      <p:pic>
        <p:nvPicPr>
          <p:cNvPr id="7" name="Picture 2" descr="Image result for revelation 3:10">
            <a:extLst>
              <a:ext uri="{FF2B5EF4-FFF2-40B4-BE49-F238E27FC236}">
                <a16:creationId xmlns:a16="http://schemas.microsoft.com/office/drawing/2014/main" id="{D9DA10AD-C1D5-45B4-B6D4-6AE9390DAB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76200"/>
            <a:ext cx="914400" cy="914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653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0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95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5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2" descr="Image result for church of philadelphia">
            <a:extLst>
              <a:ext uri="{FF2B5EF4-FFF2-40B4-BE49-F238E27FC236}">
                <a16:creationId xmlns:a16="http://schemas.microsoft.com/office/drawing/2014/main" id="{9FACCFCA-3A9D-4BD6-9697-F7F315B5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00400"/>
            <a:ext cx="292608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80E5A7D-6A3A-48AC-9DF9-CAEB7CC09539}"/>
              </a:ext>
            </a:extLst>
          </p:cNvPr>
          <p:cNvSpPr/>
          <p:nvPr/>
        </p:nvSpPr>
        <p:spPr>
          <a:xfrm>
            <a:off x="0" y="0"/>
            <a:ext cx="9144000" cy="295465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3:10 </a:t>
            </a:r>
          </a:p>
          <a:p>
            <a:pPr marL="0" marR="0" algn="just">
              <a:spcBef>
                <a:spcPts val="0"/>
              </a:spcBef>
              <a:spcAft>
                <a:spcPts val="0"/>
              </a:spcAft>
            </a:pPr>
            <a:r>
              <a:rPr lang="en-US" sz="3400" dirty="0">
                <a:latin typeface="Calibri" panose="020F0502020204030204" pitchFamily="34" charset="0"/>
              </a:rPr>
              <a:t>Because you have kept the word of My perseverance, I also will keep you from the hour of testing, that </a:t>
            </a:r>
            <a:r>
              <a:rPr lang="en-US" sz="3400" i="1" dirty="0">
                <a:latin typeface="Calibri" panose="020F0502020204030204" pitchFamily="34" charset="0"/>
              </a:rPr>
              <a:t>hour</a:t>
            </a:r>
            <a:r>
              <a:rPr lang="en-US" sz="3400" dirty="0">
                <a:latin typeface="Calibri" panose="020F0502020204030204" pitchFamily="34" charset="0"/>
              </a:rPr>
              <a:t> which is about to come upon the whole world, to test those who dwell on the earth. </a:t>
            </a:r>
            <a:endParaRPr lang="en-US" sz="3400" dirty="0">
              <a:effectLst/>
              <a:latin typeface="Calibri" panose="020F0502020204030204" pitchFamily="34" charset="0"/>
            </a:endParaRPr>
          </a:p>
        </p:txBody>
      </p:sp>
    </p:spTree>
    <p:extLst>
      <p:ext uri="{BB962C8B-B14F-4D97-AF65-F5344CB8AC3E}">
        <p14:creationId xmlns:p14="http://schemas.microsoft.com/office/powerpoint/2010/main" val="453464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17411</TotalTime>
  <Words>2632</Words>
  <Application>Microsoft Office PowerPoint</Application>
  <PresentationFormat>On-screen Show (4:3)</PresentationFormat>
  <Paragraphs>215</Paragraphs>
  <Slides>57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Narrow</vt:lpstr>
      <vt:lpstr>Calibri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Strengthening the Pre-Tribulation Case</vt:lpstr>
      <vt:lpstr>Strengthening the Pre-Tribulation Case</vt:lpstr>
      <vt:lpstr>PowerPoint Presentation</vt:lpstr>
      <vt:lpstr>Does Revelation 3:10 Teach the Pre-Tribulation Rapture?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Test  (Revelation 3:10)</vt:lpstr>
      <vt:lpstr>PowerPoint Presentation</vt:lpstr>
      <vt:lpstr>PowerPoint Presentation</vt:lpstr>
      <vt:lpstr>PowerPoint Presentation</vt:lpstr>
      <vt:lpstr>Pretribulationism IS NOT Escapism</vt:lpstr>
      <vt:lpstr>PowerPoint Presentation</vt:lpstr>
      <vt:lpstr>PowerPoint Presentation</vt:lpstr>
      <vt:lpstr>PowerPoint Presentation</vt:lpstr>
      <vt:lpstr>PowerPoint Presentation</vt:lpstr>
      <vt:lpstr>Imminency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Promised Exemption from Divine Wrath</vt:lpstr>
      <vt:lpstr>PowerPoint Presentation</vt:lpstr>
      <vt:lpstr>PowerPoint Presentation</vt:lpstr>
      <vt:lpstr>PowerPoint Presentation</vt:lpstr>
      <vt:lpstr>PowerPoint Presentation</vt:lpstr>
      <vt:lpstr>Revelation 1:19</vt:lpstr>
      <vt:lpstr>Revelation 1:19</vt:lpstr>
      <vt:lpstr>The Missing Church</vt:lpstr>
      <vt:lpstr>PowerPoint Presentation</vt:lpstr>
      <vt:lpstr>PowerPoint Presentation</vt:lpstr>
      <vt:lpstr>PowerPoint Presentation</vt:lpstr>
      <vt:lpstr>God’s Work Through Israel</vt:lpstr>
      <vt:lpstr>CAST OF 3 CHARACTERS Revelation 12:1-5</vt:lpstr>
      <vt:lpstr>PowerPoint Presentation</vt:lpstr>
      <vt:lpstr>PowerPoint Presentation</vt:lpstr>
      <vt:lpstr>PowerPoint Presentation</vt:lpstr>
      <vt:lpstr>Conclusion</vt:lpstr>
      <vt:lpstr>PowerPoint Presentation</vt:lpstr>
      <vt:lpstr>PowerPoint Presentation</vt:lpstr>
      <vt:lpstr>PowerPoint Presentation</vt:lpstr>
      <vt:lpstr>Strengthening the Pre-Tribulation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016 - Rev 3v10 - Part 2</dc:title>
  <dc:subject>Revelation</dc:subject>
  <dc:creator>A. Woods</dc:creator>
  <dc:description>Modified by Jim McGowan</dc:description>
  <cp:lastModifiedBy>Andy Woods</cp:lastModifiedBy>
  <cp:revision>1864</cp:revision>
  <cp:lastPrinted>2020-07-15T04:24:57Z</cp:lastPrinted>
  <dcterms:created xsi:type="dcterms:W3CDTF">2009-03-17T12:21:13Z</dcterms:created>
  <dcterms:modified xsi:type="dcterms:W3CDTF">2020-07-25T17:45:02Z</dcterms:modified>
</cp:coreProperties>
</file>