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8"/>
  </p:notesMasterIdLst>
  <p:handoutMasterIdLst>
    <p:handoutMasterId r:id="rId99"/>
  </p:handoutMasterIdLst>
  <p:sldIdLst>
    <p:sldId id="2044" r:id="rId2"/>
    <p:sldId id="1973" r:id="rId3"/>
    <p:sldId id="2049" r:id="rId4"/>
    <p:sldId id="1975" r:id="rId5"/>
    <p:sldId id="2050" r:id="rId6"/>
    <p:sldId id="1977" r:id="rId7"/>
    <p:sldId id="1978" r:id="rId8"/>
    <p:sldId id="1979" r:id="rId9"/>
    <p:sldId id="1980" r:id="rId10"/>
    <p:sldId id="1981" r:id="rId11"/>
    <p:sldId id="2045" r:id="rId12"/>
    <p:sldId id="2099" r:id="rId13"/>
    <p:sldId id="2051" r:id="rId14"/>
    <p:sldId id="1983" r:id="rId15"/>
    <p:sldId id="2028" r:id="rId16"/>
    <p:sldId id="2064" r:id="rId17"/>
    <p:sldId id="1984" r:id="rId18"/>
    <p:sldId id="2065" r:id="rId19"/>
    <p:sldId id="1985" r:id="rId20"/>
    <p:sldId id="2054" r:id="rId21"/>
    <p:sldId id="2039" r:id="rId22"/>
    <p:sldId id="2034" r:id="rId23"/>
    <p:sldId id="2040" r:id="rId24"/>
    <p:sldId id="1988" r:id="rId25"/>
    <p:sldId id="1989" r:id="rId26"/>
    <p:sldId id="2091" r:id="rId27"/>
    <p:sldId id="2092" r:id="rId28"/>
    <p:sldId id="2086" r:id="rId29"/>
    <p:sldId id="2088" r:id="rId30"/>
    <p:sldId id="2093" r:id="rId31"/>
    <p:sldId id="2089" r:id="rId32"/>
    <p:sldId id="2094" r:id="rId33"/>
    <p:sldId id="2095" r:id="rId34"/>
    <p:sldId id="2087" r:id="rId35"/>
    <p:sldId id="2090" r:id="rId36"/>
    <p:sldId id="2096" r:id="rId37"/>
    <p:sldId id="2097" r:id="rId38"/>
    <p:sldId id="1990" r:id="rId39"/>
    <p:sldId id="1991" r:id="rId40"/>
    <p:sldId id="2084" r:id="rId41"/>
    <p:sldId id="2098" r:id="rId42"/>
    <p:sldId id="2066" r:id="rId43"/>
    <p:sldId id="2067" r:id="rId44"/>
    <p:sldId id="2068" r:id="rId45"/>
    <p:sldId id="1992" r:id="rId46"/>
    <p:sldId id="2055" r:id="rId47"/>
    <p:sldId id="1995" r:id="rId48"/>
    <p:sldId id="2071" r:id="rId49"/>
    <p:sldId id="1996" r:id="rId50"/>
    <p:sldId id="1994" r:id="rId51"/>
    <p:sldId id="2056" r:id="rId52"/>
    <p:sldId id="1998" r:id="rId53"/>
    <p:sldId id="2057" r:id="rId54"/>
    <p:sldId id="2000" r:id="rId55"/>
    <p:sldId id="2058" r:id="rId56"/>
    <p:sldId id="2002" r:id="rId57"/>
    <p:sldId id="2059" r:id="rId58"/>
    <p:sldId id="2029" r:id="rId59"/>
    <p:sldId id="2041" r:id="rId60"/>
    <p:sldId id="2030" r:id="rId61"/>
    <p:sldId id="2042" r:id="rId62"/>
    <p:sldId id="2038" r:id="rId63"/>
    <p:sldId id="2005" r:id="rId64"/>
    <p:sldId id="2101" r:id="rId65"/>
    <p:sldId id="2100" r:id="rId66"/>
    <p:sldId id="2102" r:id="rId67"/>
    <p:sldId id="2103" r:id="rId68"/>
    <p:sldId id="2062" r:id="rId69"/>
    <p:sldId id="2006" r:id="rId70"/>
    <p:sldId id="2007" r:id="rId71"/>
    <p:sldId id="2008" r:id="rId72"/>
    <p:sldId id="2009" r:id="rId73"/>
    <p:sldId id="2060" r:id="rId74"/>
    <p:sldId id="2012" r:id="rId75"/>
    <p:sldId id="2072" r:id="rId76"/>
    <p:sldId id="2046" r:id="rId77"/>
    <p:sldId id="2073" r:id="rId78"/>
    <p:sldId id="2074" r:id="rId79"/>
    <p:sldId id="2047" r:id="rId80"/>
    <p:sldId id="2075" r:id="rId81"/>
    <p:sldId id="2069" r:id="rId82"/>
    <p:sldId id="2070" r:id="rId83"/>
    <p:sldId id="2076" r:id="rId84"/>
    <p:sldId id="2061" r:id="rId85"/>
    <p:sldId id="2014" r:id="rId86"/>
    <p:sldId id="2080" r:id="rId87"/>
    <p:sldId id="2079" r:id="rId88"/>
    <p:sldId id="2077" r:id="rId89"/>
    <p:sldId id="2078" r:id="rId90"/>
    <p:sldId id="2081" r:id="rId91"/>
    <p:sldId id="2083" r:id="rId92"/>
    <p:sldId id="2082" r:id="rId93"/>
    <p:sldId id="2063" r:id="rId94"/>
    <p:sldId id="2033" r:id="rId95"/>
    <p:sldId id="2032" r:id="rId96"/>
    <p:sldId id="2085" r:id="rId97"/>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FF"/>
    <a:srgbClr val="FF99FF"/>
    <a:srgbClr val="008000"/>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cs typeface="Arial" panose="020B0604020202020204" pitchFamily="34" charset="0"/>
              </a:defRPr>
            </a:lvl1pPr>
          </a:lstStyle>
          <a:p>
            <a:pPr>
              <a:defRPr/>
            </a:pPr>
            <a:fld id="{8A3754CD-C7E3-40BA-8DB8-9F6EEA127626}"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Header Placeholder 1">
            <a:extLst>
              <a:ext uri="{FF2B5EF4-FFF2-40B4-BE49-F238E27FC236}">
                <a16:creationId xmlns:a16="http://schemas.microsoft.com/office/drawing/2014/main" id="{435493A0-6F9C-4CF8-AB1F-F2CEAB9661AB}"/>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Genesis 001</a:t>
            </a:r>
          </a:p>
          <a:p>
            <a:pPr>
              <a:defRPr/>
            </a:pPr>
            <a:r>
              <a:rPr lang="en-US" dirty="0"/>
              <a:t>07-19-2020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64C2D743-A4ED-4B0C-BF0F-C20F3A3C7D93}" type="datetimeFigureOut">
              <a:rPr lang="en-US" smtClean="0"/>
              <a:pPr>
                <a:defRPr/>
              </a:pPr>
              <a:t>7/18/2020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Arial" panose="020B0604020202020204" pitchFamily="34" charset="0"/>
              </a:defRPr>
            </a:lvl1pPr>
          </a:lstStyle>
          <a:p>
            <a:pPr>
              <a:defRPr/>
            </a:pPr>
            <a:fld id="{2FB44FA1-A0EA-48A2-9729-E947D84A020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2F13EC07-124A-4782-890D-8817A4048582}"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867A4A2A-BA99-4711-A083-5D87E08481FA}"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a:p>
        </p:txBody>
      </p:sp>
    </p:spTree>
    <p:extLst>
      <p:ext uri="{BB962C8B-B14F-4D97-AF65-F5344CB8AC3E}">
        <p14:creationId xmlns:p14="http://schemas.microsoft.com/office/powerpoint/2010/main" val="77153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0817CF64-EE75-494B-A9DA-F2FE35875DAB}"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INTRODUCTION</a:t>
            </a:r>
          </a:p>
        </p:txBody>
      </p:sp>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143000"/>
            <a:ext cx="7315200" cy="4114800"/>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685800" y="228600"/>
            <a:ext cx="7772400" cy="922867"/>
          </a:xfrm>
        </p:spPr>
        <p:txBody>
          <a:bodyPr/>
          <a:lstStyle/>
          <a:p>
            <a:pPr algn="ctr" eaLnBrk="1" hangingPunct="1"/>
            <a:r>
              <a:rPr lang="en-US" sz="3600" dirty="0"/>
              <a:t>Date and Recipients</a:t>
            </a:r>
          </a:p>
        </p:txBody>
      </p:sp>
      <p:sp>
        <p:nvSpPr>
          <p:cNvPr id="89091" name="Rectangle 1027"/>
          <p:cNvSpPr>
            <a:spLocks noGrp="1" noChangeArrowheads="1"/>
          </p:cNvSpPr>
          <p:nvPr>
            <p:ph type="body" idx="1"/>
          </p:nvPr>
        </p:nvSpPr>
        <p:spPr>
          <a:xfrm>
            <a:off x="228600" y="1600199"/>
            <a:ext cx="8576733" cy="3666067"/>
          </a:xfrm>
        </p:spPr>
        <p:txBody>
          <a:bodyPr/>
          <a:lstStyle/>
          <a:p>
            <a:pPr marL="571500" indent="-571500" algn="just" eaLnBrk="1" hangingPunct="1">
              <a:spcBef>
                <a:spcPts val="0"/>
              </a:spcBef>
              <a:spcAft>
                <a:spcPts val="3600"/>
              </a:spcAft>
              <a:buSzPct val="100000"/>
              <a:buFont typeface="+mj-lt"/>
              <a:buAutoNum type="arabicPeriod"/>
              <a:defRPr/>
            </a:pPr>
            <a:r>
              <a:rPr lang="en-US" sz="3000" dirty="0"/>
              <a:t>Date of Exodus-1446 B.C. (1 Kgs. 6:1)</a:t>
            </a:r>
          </a:p>
          <a:p>
            <a:pPr marL="571500" indent="-571500" algn="just" eaLnBrk="1" hangingPunct="1">
              <a:spcBef>
                <a:spcPts val="0"/>
              </a:spcBef>
              <a:spcAft>
                <a:spcPts val="3600"/>
              </a:spcAft>
              <a:buSzPct val="100000"/>
              <a:buFont typeface="+mj-lt"/>
              <a:buAutoNum type="arabicPeriod"/>
              <a:defRPr/>
            </a:pPr>
            <a:r>
              <a:rPr lang="en-US" sz="3000" dirty="0"/>
              <a:t>Scope of Moses’ life-1525–1405 B.C. </a:t>
            </a:r>
          </a:p>
          <a:p>
            <a:pPr marL="571500" indent="-571500" algn="just" eaLnBrk="1" hangingPunct="1">
              <a:spcBef>
                <a:spcPts val="0"/>
              </a:spcBef>
              <a:spcAft>
                <a:spcPts val="3600"/>
              </a:spcAft>
              <a:buSzPct val="100000"/>
              <a:buFont typeface="+mj-lt"/>
              <a:buAutoNum type="arabicPeriod"/>
              <a:defRPr/>
            </a:pPr>
            <a:r>
              <a:rPr lang="en-US" sz="3000" dirty="0"/>
              <a:t>Purpose-to prepare Israel for entry/obedience to the Mosaic Covenant and the conquest </a:t>
            </a:r>
          </a:p>
          <a:p>
            <a:pPr marL="571500" indent="-571500" algn="just" eaLnBrk="1" hangingPunct="1">
              <a:spcBef>
                <a:spcPts val="0"/>
              </a:spcBef>
              <a:spcAft>
                <a:spcPts val="3600"/>
              </a:spcAft>
              <a:buSzPct val="100000"/>
              <a:buFont typeface="+mj-lt"/>
              <a:buAutoNum type="arabicPeriod"/>
              <a:defRPr/>
            </a:pPr>
            <a:r>
              <a:rPr lang="en-US" sz="3000" dirty="0"/>
              <a:t>Date-1445–1405 B.C.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extLst>
              <p:ext uri="{D42A27DB-BD31-4B8C-83A1-F6EECF244321}">
                <p14:modId xmlns:p14="http://schemas.microsoft.com/office/powerpoint/2010/main" val="1106456873"/>
              </p:ext>
            </p:extLst>
          </p:nvPr>
        </p:nvGraphicFramePr>
        <p:xfrm>
          <a:off x="190500" y="640071"/>
          <a:ext cx="8763000" cy="5577858"/>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914400">
                <a:tc gridSpan="5">
                  <a:txBody>
                    <a:bodyPr/>
                    <a:lstStyle/>
                    <a:p>
                      <a:pPr algn="ctr"/>
                      <a:r>
                        <a:rPr lang="en-US" altLang="en-US" sz="3200" b="0" dirty="0">
                          <a:solidFill>
                            <a:schemeClr val="tx2"/>
                          </a:solidFill>
                          <a:latin typeface="Calibri" panose="020F0502020204030204" pitchFamily="34" charset="0"/>
                          <a:ea typeface="+mj-ea"/>
                          <a:cs typeface="+mj-cs"/>
                        </a:rPr>
                        <a:t>THREE PHASES OF MOSES’ 120 YEAR LIFE</a:t>
                      </a:r>
                      <a:endParaRPr lang="en-US" sz="3200" b="0" dirty="0">
                        <a:solidFill>
                          <a:schemeClr val="tx2"/>
                        </a:solidFill>
                        <a:latin typeface="Calibri" panose="020F0502020204030204" pitchFamily="34" charset="0"/>
                        <a:ea typeface="+mj-ea"/>
                        <a:cs typeface="+mj-cs"/>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914400">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LIFE PHASE</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SCRIPTURE</a:t>
                      </a:r>
                    </a:p>
                  </a:txBody>
                  <a:tcPr marT="45729" marB="45729" anchor="ctr"/>
                </a:tc>
                <a:tc>
                  <a:txBody>
                    <a:bodyPr/>
                    <a:lstStyle/>
                    <a:p>
                      <a:pPr algn="ctr"/>
                      <a:r>
                        <a:rPr lang="en-US" sz="2400" b="1" u="none" dirty="0">
                          <a:solidFill>
                            <a:srgbClr val="0000FF"/>
                          </a:solidFill>
                          <a:latin typeface="Calibri" panose="020F0502020204030204" pitchFamily="34" charset="0"/>
                          <a:cs typeface="Calibri" panose="020F0502020204030204" pitchFamily="34" charset="0"/>
                        </a:rPr>
                        <a:t>YEARS</a:t>
                      </a:r>
                    </a:p>
                  </a:txBody>
                  <a:tcPr marT="45729" marB="45729" anchor="ctr"/>
                </a:tc>
                <a:tc>
                  <a:txBody>
                    <a:bodyPr/>
                    <a:lstStyle/>
                    <a:p>
                      <a:pPr algn="ctr"/>
                      <a:r>
                        <a:rPr lang="en-US" sz="2400" b="1" u="none" dirty="0">
                          <a:solidFill>
                            <a:srgbClr val="008000"/>
                          </a:solidFill>
                          <a:latin typeface="Calibri" panose="020F0502020204030204" pitchFamily="34" charset="0"/>
                          <a:cs typeface="Calibri" panose="020F0502020204030204" pitchFamily="34" charset="0"/>
                        </a:rPr>
                        <a:t>AGE</a:t>
                      </a:r>
                    </a:p>
                  </a:txBody>
                  <a:tcPr marT="45729" marB="45729" anchor="ctr"/>
                </a:tc>
                <a:tc>
                  <a:txBody>
                    <a:bodyPr/>
                    <a:lstStyle/>
                    <a:p>
                      <a:pPr algn="ctr"/>
                      <a:r>
                        <a:rPr lang="en-US" sz="2400" b="1" u="none" dirty="0">
                          <a:solidFill>
                            <a:srgbClr val="FF00FF"/>
                          </a:solidFill>
                          <a:latin typeface="Calibri" panose="020F0502020204030204" pitchFamily="34" charset="0"/>
                          <a:cs typeface="Calibri" panose="020F0502020204030204" pitchFamily="34" charset="0"/>
                        </a:rPr>
                        <a:t>ACTIVITY</a:t>
                      </a:r>
                    </a:p>
                  </a:txBody>
                  <a:tcPr marT="45729" marB="45729" anchor="ctr"/>
                </a:tc>
                <a:extLst>
                  <a:ext uri="{0D108BD9-81ED-4DB2-BD59-A6C34878D82A}">
                    <a16:rowId xmlns:a16="http://schemas.microsoft.com/office/drawing/2014/main" val="10000"/>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Natural Training</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Acts 7:23</a:t>
                      </a:r>
                    </a:p>
                  </a:txBody>
                  <a:tcPr marT="45729" marB="45729" anchor="ctr"/>
                </a:tc>
                <a:tc>
                  <a:txBody>
                    <a:bodyPr/>
                    <a:lstStyle/>
                    <a:p>
                      <a:pPr algn="ctr"/>
                      <a:r>
                        <a:rPr lang="en-US" sz="2400" b="1" u="none" kern="1200" dirty="0">
                          <a:solidFill>
                            <a:srgbClr val="0000FF"/>
                          </a:solidFill>
                          <a:latin typeface="Calibri" panose="020F0502020204030204" pitchFamily="34" charset="0"/>
                          <a:ea typeface="+mn-ea"/>
                          <a:cs typeface="Calibri" panose="020F0502020204030204" pitchFamily="34" charset="0"/>
                        </a:rPr>
                        <a:t>1526–1486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Egyptian Education</a:t>
                      </a:r>
                    </a:p>
                  </a:txBody>
                  <a:tcPr marT="45729" marB="45729" anchor="ctr"/>
                </a:tc>
                <a:extLst>
                  <a:ext uri="{0D108BD9-81ED-4DB2-BD59-A6C34878D82A}">
                    <a16:rowId xmlns:a16="http://schemas.microsoft.com/office/drawing/2014/main" val="10001"/>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Spiritual Training</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Exod.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1486–1446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Midian Shepherding</a:t>
                      </a:r>
                    </a:p>
                  </a:txBody>
                  <a:tcPr marT="45729" marB="45729" anchor="ctr"/>
                </a:tc>
                <a:extLst>
                  <a:ext uri="{0D108BD9-81ED-4DB2-BD59-A6C34878D82A}">
                    <a16:rowId xmlns:a16="http://schemas.microsoft.com/office/drawing/2014/main" val="10002"/>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Ministry</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Acts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1446–1406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Exodus, Law, Wilderness Preservation, Pentateuch Authorship</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9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685800" y="228600"/>
            <a:ext cx="7772400" cy="922867"/>
          </a:xfrm>
        </p:spPr>
        <p:txBody>
          <a:bodyPr/>
          <a:lstStyle/>
          <a:p>
            <a:pPr algn="ctr" eaLnBrk="1" hangingPunct="1"/>
            <a:r>
              <a:rPr lang="en-US" sz="3600" dirty="0"/>
              <a:t>Date and Recipients</a:t>
            </a:r>
          </a:p>
        </p:txBody>
      </p:sp>
      <p:sp>
        <p:nvSpPr>
          <p:cNvPr id="89091" name="Rectangle 1027"/>
          <p:cNvSpPr>
            <a:spLocks noGrp="1" noChangeArrowheads="1"/>
          </p:cNvSpPr>
          <p:nvPr>
            <p:ph type="body" idx="1"/>
          </p:nvPr>
        </p:nvSpPr>
        <p:spPr>
          <a:xfrm>
            <a:off x="228600" y="1600199"/>
            <a:ext cx="8576733" cy="3666067"/>
          </a:xfrm>
        </p:spPr>
        <p:txBody>
          <a:bodyPr/>
          <a:lstStyle/>
          <a:p>
            <a:pPr marL="571500" indent="-571500" algn="just" eaLnBrk="1" hangingPunct="1">
              <a:spcBef>
                <a:spcPts val="0"/>
              </a:spcBef>
              <a:spcAft>
                <a:spcPts val="3600"/>
              </a:spcAft>
              <a:buSzPct val="100000"/>
              <a:buFont typeface="+mj-lt"/>
              <a:buAutoNum type="arabicPeriod"/>
              <a:defRPr/>
            </a:pPr>
            <a:r>
              <a:rPr lang="en-US" sz="3000" dirty="0"/>
              <a:t>Date of Exodus-1446 B.C. (1 Kgs. 6:1)</a:t>
            </a:r>
          </a:p>
          <a:p>
            <a:pPr marL="571500" indent="-571500" algn="just" eaLnBrk="1" hangingPunct="1">
              <a:spcBef>
                <a:spcPts val="0"/>
              </a:spcBef>
              <a:spcAft>
                <a:spcPts val="3600"/>
              </a:spcAft>
              <a:buSzPct val="100000"/>
              <a:buFont typeface="+mj-lt"/>
              <a:buAutoNum type="arabicPeriod"/>
              <a:defRPr/>
            </a:pPr>
            <a:r>
              <a:rPr lang="en-US" sz="3000" dirty="0"/>
              <a:t>Scope of Moses’ life-1525–1405 B.C. </a:t>
            </a:r>
          </a:p>
          <a:p>
            <a:pPr marL="571500" indent="-571500" algn="just" eaLnBrk="1" hangingPunct="1">
              <a:spcBef>
                <a:spcPts val="0"/>
              </a:spcBef>
              <a:spcAft>
                <a:spcPts val="3600"/>
              </a:spcAft>
              <a:buSzPct val="100000"/>
              <a:buFont typeface="+mj-lt"/>
              <a:buAutoNum type="arabicPeriod"/>
              <a:defRPr/>
            </a:pPr>
            <a:r>
              <a:rPr lang="en-US" sz="3000" dirty="0"/>
              <a:t>Purpose-to prepare Israel for entry/obedience to the Mosaic Covenant and the conquest </a:t>
            </a:r>
          </a:p>
          <a:p>
            <a:pPr marL="571500" indent="-571500" algn="just" eaLnBrk="1" hangingPunct="1">
              <a:spcBef>
                <a:spcPts val="0"/>
              </a:spcBef>
              <a:spcAft>
                <a:spcPts val="3600"/>
              </a:spcAft>
              <a:buSzPct val="100000"/>
              <a:buFont typeface="+mj-lt"/>
              <a:buAutoNum type="arabicPeriod"/>
              <a:defRPr/>
            </a:pPr>
            <a:r>
              <a:rPr lang="en-US" sz="3000" dirty="0"/>
              <a:t>Date-1445–1405 B.C. </a:t>
            </a:r>
          </a:p>
        </p:txBody>
      </p:sp>
    </p:spTree>
    <p:extLst>
      <p:ext uri="{BB962C8B-B14F-4D97-AF65-F5344CB8AC3E}">
        <p14:creationId xmlns:p14="http://schemas.microsoft.com/office/powerpoint/2010/main" val="21186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b="1" u="sng" dirty="0">
                <a:solidFill>
                  <a:srgbClr val="FFFFCC"/>
                </a:solidFill>
              </a:rPr>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0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Human race (Gen. 1</a:t>
            </a:r>
            <a:r>
              <a:rPr lang="en-US" dirty="0">
                <a:cs typeface="Calibri" panose="020F0502020204030204" pitchFamily="34" charset="0"/>
              </a:rPr>
              <a:t>‒11)</a:t>
            </a:r>
            <a:endParaRPr lang="en-US" dirty="0"/>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Hebrew race (Gen.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7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Hebrew race (Gen.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t>Genesis 1-11 (four events)</a:t>
            </a:r>
          </a:p>
          <a:p>
            <a:pPr marL="914400" lvl="1" indent="-457200" eaLnBrk="1" hangingPunct="1">
              <a:spcBef>
                <a:spcPts val="0"/>
              </a:spcBef>
              <a:spcAft>
                <a:spcPts val="3000"/>
              </a:spcAft>
              <a:buSzPct val="100000"/>
              <a:buFont typeface="+mj-lt"/>
              <a:buAutoNum type="alphaUcPeriod"/>
              <a:defRPr/>
            </a:pPr>
            <a:r>
              <a:rPr lang="en-US" dirty="0"/>
              <a:t>Creation (1-2)</a:t>
            </a:r>
          </a:p>
          <a:p>
            <a:pPr marL="914400" lvl="1" indent="-457200" eaLnBrk="1" hangingPunct="1">
              <a:spcBef>
                <a:spcPts val="0"/>
              </a:spcBef>
              <a:spcAft>
                <a:spcPts val="3000"/>
              </a:spcAft>
              <a:buSzPct val="100000"/>
              <a:buFont typeface="+mj-lt"/>
              <a:buAutoNum type="alphaUcPeriod"/>
              <a:defRPr/>
            </a:pPr>
            <a:r>
              <a:rPr lang="en-US" dirty="0"/>
              <a:t>Fall (3-5)</a:t>
            </a:r>
          </a:p>
          <a:p>
            <a:pPr marL="914400" lvl="1" indent="-457200" eaLnBrk="1" hangingPunct="1">
              <a:spcBef>
                <a:spcPts val="0"/>
              </a:spcBef>
              <a:spcAft>
                <a:spcPts val="3000"/>
              </a:spcAft>
              <a:buSzPct val="100000"/>
              <a:buFont typeface="+mj-lt"/>
              <a:buAutoNum type="alphaUcPeriod"/>
              <a:defRPr/>
            </a:pPr>
            <a:r>
              <a:rPr lang="en-US" dirty="0"/>
              <a:t>Flood (6-9)</a:t>
            </a:r>
          </a:p>
          <a:p>
            <a:pPr marL="914400" lvl="1" indent="-457200" eaLnBrk="1" hangingPunct="1">
              <a:spcBef>
                <a:spcPts val="0"/>
              </a:spcBef>
              <a:spcAft>
                <a:spcPts val="3000"/>
              </a:spcAft>
              <a:buSzPct val="100000"/>
              <a:buFont typeface="+mj-lt"/>
              <a:buAutoNum type="alphaUcPeriod"/>
              <a:defRPr/>
            </a:pPr>
            <a:r>
              <a:rPr lang="en-US" dirty="0"/>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Human race (Gen. 1</a:t>
            </a:r>
            <a:r>
              <a:rPr lang="en-US" dirty="0">
                <a:cs typeface="Calibri" panose="020F0502020204030204" pitchFamily="34" charset="0"/>
              </a:rPr>
              <a:t>‒11)</a:t>
            </a:r>
            <a:endParaRPr lang="en-US" dirty="0"/>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4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371599"/>
            <a:ext cx="7543800" cy="3903133"/>
          </a:xfrm>
        </p:spPr>
        <p:txBody>
          <a:bodyPr/>
          <a:lstStyle/>
          <a:p>
            <a:pPr marL="571500" lvl="1" indent="-571500" eaLnBrk="1" hangingPunct="1">
              <a:spcBef>
                <a:spcPts val="0"/>
              </a:spcBef>
              <a:spcAft>
                <a:spcPts val="3000"/>
              </a:spcAft>
              <a:buClr>
                <a:schemeClr val="tx2"/>
              </a:buClr>
              <a:buSzPct val="100000"/>
              <a:buFont typeface="+mj-lt"/>
              <a:buAutoNum type="romanUcPeriod" startAt="2"/>
              <a:defRPr/>
            </a:pPr>
            <a:r>
              <a:rPr lang="en-US" dirty="0"/>
              <a:t>Genesis 12-50 (four people)</a:t>
            </a:r>
          </a:p>
          <a:p>
            <a:pPr marL="914400" lvl="1" indent="-457200" eaLnBrk="1" hangingPunct="1">
              <a:spcBef>
                <a:spcPts val="0"/>
              </a:spcBef>
              <a:spcAft>
                <a:spcPts val="3000"/>
              </a:spcAft>
              <a:buSzPct val="100000"/>
              <a:buFont typeface="+mj-lt"/>
              <a:buAutoNum type="alphaUcPeriod"/>
              <a:defRPr/>
            </a:pPr>
            <a:r>
              <a:rPr lang="en-US" dirty="0"/>
              <a:t>Abraham (12:1–25:11)</a:t>
            </a:r>
          </a:p>
          <a:p>
            <a:pPr marL="914400" lvl="1" indent="-457200" eaLnBrk="1" hangingPunct="1">
              <a:spcBef>
                <a:spcPts val="0"/>
              </a:spcBef>
              <a:spcAft>
                <a:spcPts val="3000"/>
              </a:spcAft>
              <a:buSzPct val="100000"/>
              <a:buFont typeface="+mj-lt"/>
              <a:buAutoNum type="alphaUcPeriod"/>
              <a:defRPr/>
            </a:pPr>
            <a:r>
              <a:rPr lang="en-US" dirty="0"/>
              <a:t>Isaac (25:12–26:35)</a:t>
            </a:r>
          </a:p>
          <a:p>
            <a:pPr marL="914400" lvl="1" indent="-457200" eaLnBrk="1" hangingPunct="1">
              <a:spcBef>
                <a:spcPts val="0"/>
              </a:spcBef>
              <a:spcAft>
                <a:spcPts val="3000"/>
              </a:spcAft>
              <a:buSzPct val="100000"/>
              <a:buFont typeface="+mj-lt"/>
              <a:buAutoNum type="alphaUcPeriod"/>
              <a:defRPr/>
            </a:pPr>
            <a:r>
              <a:rPr lang="en-US" dirty="0"/>
              <a:t>Jacob (27–36)</a:t>
            </a:r>
          </a:p>
          <a:p>
            <a:pPr marL="914400" lvl="1" indent="-457200" eaLnBrk="1" hangingPunct="1">
              <a:spcBef>
                <a:spcPts val="0"/>
              </a:spcBef>
              <a:spcAft>
                <a:spcPts val="3000"/>
              </a:spcAft>
              <a:buSzPct val="100000"/>
              <a:buFont typeface="+mj-lt"/>
              <a:buAutoNum type="alphaUcPeriod"/>
              <a:defRPr/>
            </a:pPr>
            <a:r>
              <a:rPr lang="en-US" dirty="0"/>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b="1" u="sng" dirty="0">
                <a:solidFill>
                  <a:srgbClr val="FFFFCC"/>
                </a:solidFill>
              </a:rPr>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0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7" y="530101"/>
            <a:ext cx="9053345" cy="5797798"/>
          </a:xfrm>
          <a:prstGeom prst="rect">
            <a:avLst/>
          </a:prstGeom>
        </p:spPr>
      </p:pic>
    </p:spTree>
    <p:extLst>
      <p:ext uri="{BB962C8B-B14F-4D97-AF65-F5344CB8AC3E}">
        <p14:creationId xmlns:p14="http://schemas.microsoft.com/office/powerpoint/2010/main" val="29549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72771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2" descr="Image result for genesis map"/>
          <p:cNvPicPr>
            <a:picLocks noChangeAspect="1" noChangeArrowheads="1"/>
          </p:cNvPicPr>
          <p:nvPr/>
        </p:nvPicPr>
        <p:blipFill>
          <a:blip r:embed="rId2"/>
          <a:srcRect/>
          <a:stretch>
            <a:fillRect/>
          </a:stretch>
        </p:blipFill>
        <p:spPr bwMode="auto">
          <a:xfrm>
            <a:off x="91440" y="345052"/>
            <a:ext cx="8961120" cy="6167897"/>
          </a:xfrm>
          <a:prstGeom prst="rect">
            <a:avLst/>
          </a:prstGeom>
          <a:noFill/>
          <a:ln w="9525">
            <a:noFill/>
            <a:miter lim="800000"/>
            <a:headEnd/>
            <a:tailEnd/>
          </a:ln>
        </p:spPr>
      </p:pic>
    </p:spTree>
    <p:extLst>
      <p:ext uri="{BB962C8B-B14F-4D97-AF65-F5344CB8AC3E}">
        <p14:creationId xmlns:p14="http://schemas.microsoft.com/office/powerpoint/2010/main" val="34946663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3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76705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3008962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in the four hundred and eightieth year after the sons of Israel came out of the land of Egypt, in the fourth year of Solomon’s reign over Israel,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he began to build the house of the Lord.”</a:t>
            </a:r>
          </a:p>
        </p:txBody>
      </p:sp>
    </p:spTree>
    <p:extLst>
      <p:ext uri="{BB962C8B-B14F-4D97-AF65-F5344CB8AC3E}">
        <p14:creationId xmlns:p14="http://schemas.microsoft.com/office/powerpoint/2010/main" val="7828319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in the four hundred and eightieth year after the sons of Israel came out of the land of Egypt,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fourth year of Solomon’s reign over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began to build the house of the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497533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b="1" u="sng" dirty="0">
                <a:solidFill>
                  <a:srgbClr val="FFFFCC"/>
                </a:solidFill>
              </a:rPr>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7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b="1" u="sng" dirty="0">
                <a:solidFill>
                  <a:srgbClr val="FFFFCC"/>
                </a:solidFill>
              </a:rPr>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7973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four hundred and eightieth year after the sons of Israel came out of the land of Egypt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fourth year of Solomon’s reign over Israel,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he began to build the house of the Lord.”</a:t>
            </a:r>
          </a:p>
        </p:txBody>
      </p:sp>
    </p:spTree>
    <p:extLst>
      <p:ext uri="{BB962C8B-B14F-4D97-AF65-F5344CB8AC3E}">
        <p14:creationId xmlns:p14="http://schemas.microsoft.com/office/powerpoint/2010/main" val="16784775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b="1" u="sng" dirty="0">
                <a:solidFill>
                  <a:srgbClr val="FFFFCC"/>
                </a:solidFill>
              </a:rPr>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56445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b="1" u="sng" dirty="0">
                <a:solidFill>
                  <a:srgbClr val="FFFFCC"/>
                </a:solidFill>
              </a:rPr>
              <a:t>- 430 years for Jacob’s migration to Egypt (</a:t>
            </a:r>
            <a:r>
              <a:rPr lang="en-US" sz="2800" b="1" u="sng" dirty="0" err="1">
                <a:solidFill>
                  <a:srgbClr val="FFFFCC"/>
                </a:solidFill>
              </a:rPr>
              <a:t>Exod</a:t>
            </a:r>
            <a:r>
              <a:rPr lang="en-US" sz="2800" b="1" u="sng" dirty="0">
                <a:solidFill>
                  <a:srgbClr val="FFFFCC"/>
                </a:solidFill>
              </a:rPr>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219867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time that the sons of Israel lived in Egypt was four hundred and thirty years.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the end of four hundred and thirty years, to the very day, all the hosts of the Lord went out from the land of Egypt.”</a:t>
            </a:r>
          </a:p>
        </p:txBody>
      </p:sp>
    </p:spTree>
    <p:extLst>
      <p:ext uri="{BB962C8B-B14F-4D97-AF65-F5344CB8AC3E}">
        <p14:creationId xmlns:p14="http://schemas.microsoft.com/office/powerpoint/2010/main" val="12774774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time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sons of Israel lived in Egypt was four hundred and thirty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the end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hundred and thirty years, to the very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hosts of the Lord went out from the land of Egypt.”</a:t>
            </a:r>
          </a:p>
        </p:txBody>
      </p:sp>
    </p:spTree>
    <p:extLst>
      <p:ext uri="{BB962C8B-B14F-4D97-AF65-F5344CB8AC3E}">
        <p14:creationId xmlns:p14="http://schemas.microsoft.com/office/powerpoint/2010/main" val="22749859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b="1" u="sng" dirty="0">
                <a:solidFill>
                  <a:srgbClr val="FFFFCC"/>
                </a:solidFill>
              </a:rPr>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462761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b="1" u="sng" dirty="0">
                <a:solidFill>
                  <a:srgbClr val="FFFFCC"/>
                </a:solidFill>
              </a:rPr>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9508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2" descr="http://www.answersingenesis.org/assets/images/articles/2009/01/timeline.gif"/>
          <p:cNvPicPr>
            <a:picLocks noChangeAspect="1" noChangeArrowheads="1"/>
          </p:cNvPicPr>
          <p:nvPr/>
        </p:nvPicPr>
        <p:blipFill>
          <a:blip r:embed="rId2"/>
          <a:srcRect/>
          <a:stretch>
            <a:fillRect/>
          </a:stretch>
        </p:blipFill>
        <p:spPr bwMode="auto">
          <a:xfrm>
            <a:off x="1069938" y="137160"/>
            <a:ext cx="7004124" cy="658368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225425"/>
            <a:ext cx="7772400" cy="917575"/>
          </a:xfrm>
        </p:spPr>
        <p:txBody>
          <a:bodyPr/>
          <a:lstStyle/>
          <a:p>
            <a:pPr algn="ctr" eaLnBrk="1" hangingPunct="1"/>
            <a:r>
              <a:rPr lang="en-US" sz="4000" dirty="0"/>
              <a:t>TITLE</a:t>
            </a:r>
            <a:endParaRPr lang="en-US" dirty="0"/>
          </a:p>
        </p:txBody>
      </p:sp>
      <p:sp>
        <p:nvSpPr>
          <p:cNvPr id="3075" name="Rectangle 3"/>
          <p:cNvSpPr>
            <a:spLocks noGrp="1" noChangeArrowheads="1"/>
          </p:cNvSpPr>
          <p:nvPr>
            <p:ph type="body" idx="1"/>
          </p:nvPr>
        </p:nvSpPr>
        <p:spPr>
          <a:xfrm>
            <a:off x="152400" y="1524000"/>
            <a:ext cx="5334000" cy="4114800"/>
          </a:xfrm>
        </p:spPr>
        <p:txBody>
          <a:bodyPr/>
          <a:lstStyle/>
          <a:p>
            <a:pPr marL="461963" indent="-461963" eaLnBrk="1" hangingPunct="1">
              <a:spcBef>
                <a:spcPts val="0"/>
              </a:spcBef>
              <a:spcAft>
                <a:spcPts val="3600"/>
              </a:spcAft>
              <a:defRPr/>
            </a:pPr>
            <a:r>
              <a:rPr lang="en-US" sz="3600" dirty="0"/>
              <a:t>Hebrew-</a:t>
            </a:r>
            <a:r>
              <a:rPr lang="en-US" sz="3600" i="1" dirty="0" err="1"/>
              <a:t>bereshith</a:t>
            </a:r>
            <a:endParaRPr lang="en-US" sz="3600" i="1" dirty="0"/>
          </a:p>
          <a:p>
            <a:pPr marL="461963" indent="-461963" eaLnBrk="1" hangingPunct="1">
              <a:spcBef>
                <a:spcPts val="0"/>
              </a:spcBef>
              <a:spcAft>
                <a:spcPts val="3600"/>
              </a:spcAft>
              <a:defRPr/>
            </a:pPr>
            <a:r>
              <a:rPr lang="en-US" sz="3600" dirty="0"/>
              <a:t>LXX-</a:t>
            </a:r>
            <a:r>
              <a:rPr lang="en-US" sz="3600" i="1" dirty="0" err="1"/>
              <a:t>geneseos</a:t>
            </a:r>
            <a:endParaRPr lang="en-US" sz="3600" i="1" dirty="0"/>
          </a:p>
          <a:p>
            <a:pPr marL="461963" indent="-461963" eaLnBrk="1" hangingPunct="1">
              <a:spcBef>
                <a:spcPts val="0"/>
              </a:spcBef>
              <a:spcAft>
                <a:spcPts val="3600"/>
              </a:spcAft>
              <a:defRPr/>
            </a:pPr>
            <a:r>
              <a:rPr lang="en-US" sz="3600" dirty="0"/>
              <a:t>Vulgate-</a:t>
            </a:r>
            <a:r>
              <a:rPr lang="en-US" sz="3600" i="1" dirty="0"/>
              <a:t>liber </a:t>
            </a:r>
            <a:r>
              <a:rPr lang="en-US" sz="3600" i="1" dirty="0" err="1"/>
              <a:t>geneseos</a:t>
            </a:r>
            <a:endParaRPr lang="en-US" sz="3600" i="1" dirty="0"/>
          </a:p>
          <a:p>
            <a:pPr marL="461963" indent="-461963" eaLnBrk="1" hangingPunct="1">
              <a:spcBef>
                <a:spcPts val="0"/>
              </a:spcBef>
              <a:spcAft>
                <a:spcPts val="3600"/>
              </a:spcAft>
              <a:defRPr/>
            </a:pPr>
            <a:r>
              <a:rPr lang="en-US" sz="3600" dirty="0"/>
              <a:t>English-Book of Genesis</a:t>
            </a:r>
          </a:p>
        </p:txBody>
      </p:sp>
      <p:pic>
        <p:nvPicPr>
          <p:cNvPr id="2" name="Picture 4" descr="5 Bible Lessons to Learn From the Book of Genesis | Jack Wellman">
            <a:extLst>
              <a:ext uri="{FF2B5EF4-FFF2-40B4-BE49-F238E27FC236}">
                <a16:creationId xmlns:a16="http://schemas.microsoft.com/office/drawing/2014/main" id="{DD006701-F729-4473-B571-AB2F8D6240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2260568"/>
            <a:ext cx="3508805" cy="233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75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b="1" u="sng" dirty="0">
                <a:solidFill>
                  <a:srgbClr val="FFFFCC"/>
                </a:solidFill>
              </a:rPr>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2133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Pharisees came to Jesus, testing Him and asking, “Is it lawful for a man to divorce his wife for any reason at all?”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answered and said, “Have you not read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created them from the beginning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them male and female,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‘For this reason a man shall leave his father and mother and be…</a:t>
            </a:r>
          </a:p>
        </p:txBody>
      </p:sp>
    </p:spTree>
    <p:extLst>
      <p:ext uri="{BB962C8B-B14F-4D97-AF65-F5344CB8AC3E}">
        <p14:creationId xmlns:p14="http://schemas.microsoft.com/office/powerpoint/2010/main" val="39776567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…joined to his wife, and the two shall become one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are no longer two, but one flesh. What therefore God has joined together, let no man separate.”</a:t>
            </a:r>
          </a:p>
        </p:txBody>
      </p:sp>
      <p:pic>
        <p:nvPicPr>
          <p:cNvPr id="4" name="Picture 2" descr="Image result for gap theory">
            <a:extLst>
              <a:ext uri="{FF2B5EF4-FFF2-40B4-BE49-F238E27FC236}">
                <a16:creationId xmlns:a16="http://schemas.microsoft.com/office/drawing/2014/main" id="{292538BA-B642-429B-BDC2-CE485E7FC0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831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10:6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made them male and female.”</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2514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03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026"/>
          <p:cNvSpPr>
            <a:spLocks noGrp="1" noChangeArrowheads="1"/>
          </p:cNvSpPr>
          <p:nvPr>
            <p:ph type="title"/>
          </p:nvPr>
        </p:nvSpPr>
        <p:spPr>
          <a:xfrm>
            <a:off x="685800" y="225425"/>
            <a:ext cx="7772400" cy="917575"/>
          </a:xfrm>
        </p:spPr>
        <p:txBody>
          <a:bodyPr/>
          <a:lstStyle/>
          <a:p>
            <a:pPr algn="ctr"/>
            <a:r>
              <a:rPr lang="en-US" sz="3600" dirty="0">
                <a:effectLst>
                  <a:outerShdw blurRad="38100" dist="38100" dir="2700000" algn="tl">
                    <a:srgbClr val="000000">
                      <a:alpha val="43137"/>
                    </a:srgbClr>
                  </a:outerShdw>
                </a:effectLst>
              </a:rPr>
              <a:t>Patriarchal Dates</a:t>
            </a:r>
          </a:p>
        </p:txBody>
      </p:sp>
      <p:sp>
        <p:nvSpPr>
          <p:cNvPr id="123907" name="Rectangle 1027"/>
          <p:cNvSpPr>
            <a:spLocks noGrp="1" noChangeArrowheads="1"/>
          </p:cNvSpPr>
          <p:nvPr>
            <p:ph type="body" idx="1"/>
          </p:nvPr>
        </p:nvSpPr>
        <p:spPr>
          <a:xfrm>
            <a:off x="232977" y="1676400"/>
            <a:ext cx="5408326" cy="4114800"/>
          </a:xfrm>
        </p:spPr>
        <p:txBody>
          <a:bodyPr/>
          <a:lstStyle/>
          <a:p>
            <a:pPr marL="461963" indent="-461963">
              <a:spcBef>
                <a:spcPts val="0"/>
              </a:spcBef>
              <a:spcAft>
                <a:spcPts val="3600"/>
              </a:spcAft>
              <a:defRPr/>
            </a:pPr>
            <a:r>
              <a:rPr lang="en-US" dirty="0"/>
              <a:t>Abraham: 2166–1991 B.C. </a:t>
            </a:r>
          </a:p>
          <a:p>
            <a:pPr marL="461963" indent="-461963">
              <a:spcBef>
                <a:spcPts val="0"/>
              </a:spcBef>
              <a:spcAft>
                <a:spcPts val="3600"/>
              </a:spcAft>
              <a:defRPr/>
            </a:pPr>
            <a:r>
              <a:rPr lang="en-US" dirty="0"/>
              <a:t>Isaac: 2066–1886 B.C. </a:t>
            </a:r>
          </a:p>
          <a:p>
            <a:pPr marL="461963" indent="-461963">
              <a:spcBef>
                <a:spcPts val="0"/>
              </a:spcBef>
              <a:spcAft>
                <a:spcPts val="3600"/>
              </a:spcAft>
              <a:defRPr/>
            </a:pPr>
            <a:r>
              <a:rPr lang="en-US" dirty="0"/>
              <a:t>Jacob: 2006–1859 B.C. </a:t>
            </a:r>
          </a:p>
          <a:p>
            <a:pPr marL="461963" indent="-461963">
              <a:spcBef>
                <a:spcPts val="0"/>
              </a:spcBef>
              <a:spcAft>
                <a:spcPts val="3600"/>
              </a:spcAft>
              <a:defRPr/>
            </a:pPr>
            <a:r>
              <a:rPr lang="en-US" dirty="0"/>
              <a:t>Joseph: 1916–1806 B.C. </a:t>
            </a:r>
          </a:p>
        </p:txBody>
      </p:sp>
      <p:pic>
        <p:nvPicPr>
          <p:cNvPr id="2" name="Picture 4" descr="5 Bible Lessons to Learn From the Book of Genesis | Jack Wellman">
            <a:extLst>
              <a:ext uri="{FF2B5EF4-FFF2-40B4-BE49-F238E27FC236}">
                <a16:creationId xmlns:a16="http://schemas.microsoft.com/office/drawing/2014/main" id="{0855016C-0A4B-45D2-9E63-90B809ED11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1303" y="2743200"/>
            <a:ext cx="3318018"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b="1" u="sng" dirty="0">
                <a:solidFill>
                  <a:srgbClr val="FFFFCC"/>
                </a:solidFill>
              </a:rPr>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50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BE100-3F87-4E48-8F10-5DD68A6F37A3}"/>
              </a:ext>
            </a:extLst>
          </p:cNvPr>
          <p:cNvSpPr/>
          <p:nvPr/>
        </p:nvSpPr>
        <p:spPr>
          <a:xfrm>
            <a:off x="0" y="1152524"/>
            <a:ext cx="9144000" cy="4770537"/>
          </a:xfrm>
          <a:prstGeom prst="rect">
            <a:avLst/>
          </a:prstGeom>
        </p:spPr>
        <p:txBody>
          <a:bodyPr wrap="square">
            <a:spAutoFit/>
          </a:bodyPr>
          <a:lstStyle/>
          <a:p>
            <a:pPr algn="just">
              <a:spcAft>
                <a:spcPts val="24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role of mediating redemptive blessings to the fallen world is explained through:</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a description of the world’s fallen condition (1-11), </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Israel’s birth through the Abrahamic Covenant (12–36), </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and the preservation of Israel in furtherance of the covenant (37–50)</a:t>
            </a:r>
          </a:p>
        </p:txBody>
      </p:sp>
      <p:sp>
        <p:nvSpPr>
          <p:cNvPr id="9" name="Rectangle 2">
            <a:extLst>
              <a:ext uri="{FF2B5EF4-FFF2-40B4-BE49-F238E27FC236}">
                <a16:creationId xmlns:a16="http://schemas.microsoft.com/office/drawing/2014/main" id="{1D3DD29A-81E3-4268-B308-C0688D572B9A}"/>
              </a:ext>
            </a:extLst>
          </p:cNvPr>
          <p:cNvSpPr>
            <a:spLocks noGrp="1" noChangeArrowheads="1"/>
          </p:cNvSpPr>
          <p:nvPr>
            <p:ph type="title"/>
          </p:nvPr>
        </p:nvSpPr>
        <p:spPr>
          <a:xfrm>
            <a:off x="685800" y="219075"/>
            <a:ext cx="7772400" cy="933449"/>
          </a:xfrm>
        </p:spPr>
        <p:txBody>
          <a:bodyPr/>
          <a:lstStyle/>
          <a:p>
            <a:pPr algn="ctr" eaLnBrk="1" hangingPunct="1"/>
            <a:r>
              <a:rPr lang="en-US" sz="3600" dirty="0">
                <a:effectLst>
                  <a:outerShdw blurRad="38100" dist="38100" dir="2700000" algn="tl">
                    <a:srgbClr val="000000">
                      <a:alpha val="43137"/>
                    </a:srgbClr>
                  </a:outerShdw>
                </a:effectLst>
              </a:rPr>
              <a:t>Message</a:t>
            </a:r>
            <a:endParaRPr lang="en-US" sz="3600" kern="1200" dirty="0">
              <a:effectLst>
                <a:outerShdw blurRad="38100" dist="38100" dir="2700000" algn="tl">
                  <a:srgbClr val="000000">
                    <a:alpha val="43137"/>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E646A-39F6-41BB-9697-5BA069F59C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B5ADB4DA-2A19-4258-8D0E-FD7F41501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4795" y="2590800"/>
            <a:ext cx="1454415" cy="2286000"/>
          </a:xfrm>
          <a:prstGeom prst="rect">
            <a:avLst/>
          </a:prstGeom>
        </p:spPr>
      </p:pic>
    </p:spTree>
    <p:extLst>
      <p:ext uri="{BB962C8B-B14F-4D97-AF65-F5344CB8AC3E}">
        <p14:creationId xmlns:p14="http://schemas.microsoft.com/office/powerpoint/2010/main" val="4758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1"/>
            <a:ext cx="7772400" cy="923924"/>
          </a:xfrm>
        </p:spPr>
        <p:txBody>
          <a:bodyPr/>
          <a:lstStyle/>
          <a:p>
            <a:pPr algn="ctr" eaLnBrk="1" hangingPunct="1"/>
            <a:r>
              <a:rPr lang="en-US" sz="3600" kern="1200" dirty="0">
                <a:effectLst>
                  <a:outerShdw blurRad="38100" dist="38100" dir="2700000" algn="tl">
                    <a:srgbClr val="000000">
                      <a:alpha val="43137"/>
                    </a:srgbClr>
                  </a:outerShdw>
                </a:effectLst>
              </a:rPr>
              <a:t>Purposes</a:t>
            </a:r>
          </a:p>
        </p:txBody>
      </p:sp>
      <p:sp>
        <p:nvSpPr>
          <p:cNvPr id="10243" name="Rectangle 3"/>
          <p:cNvSpPr>
            <a:spLocks noGrp="1" noChangeArrowheads="1"/>
          </p:cNvSpPr>
          <p:nvPr>
            <p:ph type="body" idx="1"/>
          </p:nvPr>
        </p:nvSpPr>
        <p:spPr>
          <a:xfrm>
            <a:off x="152400" y="1152524"/>
            <a:ext cx="8839200" cy="4333876"/>
          </a:xfrm>
        </p:spPr>
        <p:txBody>
          <a:bodyPr/>
          <a:lstStyle/>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A nation that does not know where it has been does not know where it is going</a:t>
            </a:r>
          </a:p>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To explain that Israel has a right to the land (Gen. 15:18-21) and that the Canaanites are under a curse (Gen. 9:25; 15:16)</a:t>
            </a:r>
          </a:p>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Obedience leads to blessings (Gen. 22:18)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b="1" u="sng" dirty="0">
                <a:solidFill>
                  <a:srgbClr val="FFFFCC"/>
                </a:solidFill>
              </a:rPr>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931334"/>
          </a:xfrm>
        </p:spPr>
        <p:txBody>
          <a:bodyPr/>
          <a:lstStyle/>
          <a:p>
            <a:pPr algn="ctr" eaLnBrk="1" hangingPunct="1"/>
            <a:r>
              <a:rPr lang="en-US" sz="3600" kern="1200" dirty="0">
                <a:effectLst>
                  <a:outerShdw blurRad="38100" dist="38100" dir="2700000" algn="tl">
                    <a:srgbClr val="000000">
                      <a:alpha val="43137"/>
                    </a:srgbClr>
                  </a:outerShdw>
                </a:effectLst>
              </a:rPr>
              <a:t>Message and Purpose</a:t>
            </a:r>
          </a:p>
        </p:txBody>
      </p:sp>
      <p:sp>
        <p:nvSpPr>
          <p:cNvPr id="9219" name="Rectangle 3"/>
          <p:cNvSpPr>
            <a:spLocks noGrp="1" noChangeArrowheads="1"/>
          </p:cNvSpPr>
          <p:nvPr>
            <p:ph type="body" idx="1"/>
          </p:nvPr>
        </p:nvSpPr>
        <p:spPr>
          <a:xfrm>
            <a:off x="0" y="1159934"/>
            <a:ext cx="9144000" cy="4707466"/>
          </a:xfrm>
        </p:spPr>
        <p:txBody>
          <a:bodyPr/>
          <a:lstStyle/>
          <a:p>
            <a:pPr marL="0" indent="0" algn="just" eaLnBrk="1" hangingPunct="1">
              <a:spcBef>
                <a:spcPts val="0"/>
              </a:spcBef>
              <a:buFont typeface="Wingdings" pitchFamily="2" charset="2"/>
              <a:buNone/>
              <a:defRPr/>
            </a:pPr>
            <a:r>
              <a:rPr lang="en-US" dirty="0">
                <a:effectLst>
                  <a:outerShdw blurRad="38100" dist="38100" dir="2700000" algn="tl">
                    <a:srgbClr val="000000">
                      <a:alpha val="43137"/>
                    </a:srgbClr>
                  </a:outerShdw>
                </a:effectLst>
                <a:cs typeface="Calibri" panose="020F0502020204030204" pitchFamily="34" charset="0"/>
              </a:rPr>
              <a:t>At the time of the Exodus, God reveals to Israel her divinely ordained role to mediate His redemptive purposes to a fallen world. This exalted position is communicated through the revelation of Israel’s unconditional covenant and God’s miraculous preservation of the nation in furtherance of this covenant. Moses reveals this information so that Israel would press into her intended design during the conquest and beyond. </a:t>
            </a:r>
            <a:endParaRPr lang="en-US"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b="1" u="sng" dirty="0">
                <a:solidFill>
                  <a:srgbClr val="FFFFCC"/>
                </a:solidFill>
              </a:rPr>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743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247900" y="228600"/>
            <a:ext cx="4648200" cy="914400"/>
          </a:xfrm>
        </p:spPr>
        <p:txBody>
          <a:bodyPr/>
          <a:lstStyle/>
          <a:p>
            <a:pPr algn="ctr"/>
            <a:r>
              <a:rPr lang="en-US" sz="3600" dirty="0"/>
              <a:t>Unique Characteristics</a:t>
            </a:r>
          </a:p>
        </p:txBody>
      </p:sp>
      <p:sp>
        <p:nvSpPr>
          <p:cNvPr id="11267" name="Rectangle 3"/>
          <p:cNvSpPr>
            <a:spLocks noGrp="1" noChangeArrowheads="1"/>
          </p:cNvSpPr>
          <p:nvPr>
            <p:ph type="body" idx="1"/>
          </p:nvPr>
        </p:nvSpPr>
        <p:spPr>
          <a:xfrm>
            <a:off x="762000" y="1524000"/>
            <a:ext cx="6553200" cy="4495800"/>
          </a:xfrm>
        </p:spPr>
        <p:txBody>
          <a:bodyPr/>
          <a:lstStyle/>
          <a:p>
            <a:pPr marL="461963" indent="-461963">
              <a:spcBef>
                <a:spcPts val="0"/>
              </a:spcBef>
              <a:spcAft>
                <a:spcPts val="3600"/>
              </a:spcAft>
              <a:defRPr/>
            </a:pPr>
            <a:r>
              <a:rPr lang="en-US" dirty="0"/>
              <a:t>Election and preservation of Israel</a:t>
            </a:r>
          </a:p>
          <a:p>
            <a:pPr marL="461963" indent="-461963">
              <a:spcBef>
                <a:spcPts val="0"/>
              </a:spcBef>
              <a:spcAft>
                <a:spcPts val="3600"/>
              </a:spcAft>
              <a:defRPr/>
            </a:pPr>
            <a:r>
              <a:rPr lang="en-US" dirty="0"/>
              <a:t>Covenantal faithfulness</a:t>
            </a:r>
          </a:p>
          <a:p>
            <a:pPr marL="461963" indent="-461963">
              <a:spcBef>
                <a:spcPts val="0"/>
              </a:spcBef>
              <a:spcAft>
                <a:spcPts val="3600"/>
              </a:spcAft>
              <a:defRPr/>
            </a:pPr>
            <a:r>
              <a:rPr lang="en-US" dirty="0"/>
              <a:t>Book of beginnings</a:t>
            </a:r>
          </a:p>
          <a:p>
            <a:pPr marL="461963" indent="-461963">
              <a:spcBef>
                <a:spcPts val="0"/>
              </a:spcBef>
              <a:spcAft>
                <a:spcPts val="3600"/>
              </a:spcAft>
              <a:defRPr/>
            </a:pPr>
            <a:r>
              <a:rPr lang="en-US" dirty="0"/>
              <a:t>Scope (4000 ‒ 1806 B.C.)</a:t>
            </a:r>
          </a:p>
          <a:p>
            <a:pPr marL="461963" indent="-461963">
              <a:spcBef>
                <a:spcPts val="0"/>
              </a:spcBef>
              <a:spcAft>
                <a:spcPts val="3600"/>
              </a:spcAft>
              <a:defRPr/>
            </a:pPr>
            <a:r>
              <a:rPr lang="en-US" dirty="0"/>
              <a:t>Seed plot of the Bible</a:t>
            </a:r>
          </a:p>
        </p:txBody>
      </p:sp>
      <p:pic>
        <p:nvPicPr>
          <p:cNvPr id="2" name="Picture 4" descr="5 Bible Lessons to Learn From the Book of Genesis | Jack Wellman">
            <a:extLst>
              <a:ext uri="{FF2B5EF4-FFF2-40B4-BE49-F238E27FC236}">
                <a16:creationId xmlns:a16="http://schemas.microsoft.com/office/drawing/2014/main" id="{A6BE9D2D-1195-4B79-85FD-D3DAEED447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28575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b="1" u="sng" dirty="0">
                <a:solidFill>
                  <a:srgbClr val="FFFFCC"/>
                </a:solidFill>
              </a:rPr>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55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Genesis as the Seed-Plot of the Bible</a:t>
            </a:r>
          </a:p>
        </p:txBody>
      </p:sp>
      <p:sp>
        <p:nvSpPr>
          <p:cNvPr id="90115" name="Rectangle 1027"/>
          <p:cNvSpPr>
            <a:spLocks noGrp="1" noChangeArrowheads="1"/>
          </p:cNvSpPr>
          <p:nvPr>
            <p:ph type="body" idx="1"/>
          </p:nvPr>
        </p:nvSpPr>
        <p:spPr>
          <a:xfrm>
            <a:off x="571500" y="1638300"/>
            <a:ext cx="8001000" cy="3581400"/>
          </a:xfrm>
        </p:spPr>
        <p:txBody>
          <a:bodyPr/>
          <a:lstStyle/>
          <a:p>
            <a:pPr marL="0" indent="0" algn="just" eaLnBrk="1" hangingPunct="1">
              <a:buNone/>
              <a:defRPr/>
            </a:pPr>
            <a:r>
              <a:rPr lang="en-US" dirty="0">
                <a:cs typeface="Calibri" panose="020F0502020204030204" pitchFamily="34" charset="0"/>
              </a:rPr>
              <a:t>“…Genesis gives us a synoptic preface to the entire Bible. It is the seed-plot of the Bible. The germ or beginning of all truth is within this wonderful book. Genesis is the foundation upon which the entire revelation rests; the root out of which the rest grows. Truths found here are developed in successive ages.”</a:t>
            </a:r>
            <a:r>
              <a:rPr lang="en-US" dirty="0"/>
              <a:t> </a:t>
            </a:r>
          </a:p>
        </p:txBody>
      </p:sp>
      <p:sp>
        <p:nvSpPr>
          <p:cNvPr id="46083" name="Text Box 1028"/>
          <p:cNvSpPr txBox="1">
            <a:spLocks noChangeArrowheads="1"/>
          </p:cNvSpPr>
          <p:nvPr/>
        </p:nvSpPr>
        <p:spPr bwMode="auto">
          <a:xfrm>
            <a:off x="685800" y="5950803"/>
            <a:ext cx="7772400" cy="830997"/>
          </a:xfrm>
          <a:prstGeom prst="rect">
            <a:avLst/>
          </a:prstGeom>
          <a:noFill/>
          <a:ln w="9525">
            <a:noFill/>
            <a:miter lim="800000"/>
            <a:headEnd/>
            <a:tailEnd/>
          </a:ln>
        </p:spPr>
        <p:txBody>
          <a:bodyPr wrap="square">
            <a:spAutoFit/>
          </a:bodyPr>
          <a:lstStyle/>
          <a:p>
            <a:pPr algn="ctr">
              <a:spcBef>
                <a:spcPct val="50000"/>
              </a:spcBef>
            </a:pPr>
            <a:r>
              <a:rPr lang="en-US" dirty="0">
                <a:latin typeface="Calibri" panose="020F0502020204030204" pitchFamily="34" charset="0"/>
                <a:cs typeface="Calibri" panose="020F0502020204030204" pitchFamily="34" charset="0"/>
              </a:rPr>
              <a:t>Herbert Lockyer, </a:t>
            </a:r>
            <a:r>
              <a:rPr lang="en-US" i="1" dirty="0">
                <a:latin typeface="Calibri" panose="020F0502020204030204" pitchFamily="34" charset="0"/>
                <a:cs typeface="Calibri" panose="020F0502020204030204" pitchFamily="34" charset="0"/>
              </a:rPr>
              <a:t>The Gospel in the Pentateuch</a:t>
            </a:r>
            <a:r>
              <a:rPr lang="en-US" dirty="0">
                <a:latin typeface="Calibri" panose="020F0502020204030204" pitchFamily="34" charset="0"/>
                <a:cs typeface="Calibri" panose="020F0502020204030204" pitchFamily="34" charset="0"/>
              </a:rPr>
              <a:t> (Chicago: The Bible Institute Colportage Association, 1939), 25.</a:t>
            </a:r>
            <a:r>
              <a:rPr lang="en-US" dirty="0">
                <a:latin typeface="Calibri" panose="020F0502020204030204" pitchFamily="34"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515763626"/>
              </p:ext>
            </p:extLst>
          </p:nvPr>
        </p:nvGraphicFramePr>
        <p:xfrm>
          <a:off x="0" y="228600"/>
          <a:ext cx="9144000" cy="654613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319069713"/>
                    </a:ext>
                  </a:extLst>
                </a:gridCol>
                <a:gridCol w="45720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42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34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1026"/>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Themes of Genesis 1-11</a:t>
            </a:r>
          </a:p>
        </p:txBody>
      </p:sp>
      <p:sp>
        <p:nvSpPr>
          <p:cNvPr id="72707" name="Rectangle 1027"/>
          <p:cNvSpPr>
            <a:spLocks noGrp="1" noChangeArrowheads="1"/>
          </p:cNvSpPr>
          <p:nvPr>
            <p:ph type="body" idx="1"/>
          </p:nvPr>
        </p:nvSpPr>
        <p:spPr>
          <a:xfrm>
            <a:off x="76200" y="1371600"/>
            <a:ext cx="8991600" cy="4114800"/>
          </a:xfrm>
        </p:spPr>
        <p:txBody>
          <a:bodyPr/>
          <a:lstStyle/>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Perfect creation and man as the pinnacle of creation</a:t>
            </a:r>
          </a:p>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How this perfect creation was lost leading to the terrible progress of sin necessitating divine redemption through the Jewish messianic line</a:t>
            </a:r>
          </a:p>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Tracing of the messianic line that would bring about this redemption (Gen 3:15 to Abraham)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b="1" u="sng" dirty="0">
                <a:solidFill>
                  <a:srgbClr val="FFFFCC"/>
                </a:solidFill>
              </a:rPr>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17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think that in them you have eternal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these that testify about Me…</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would believe Me, for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wrote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Luke 24:27</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with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explained to them the things concerning Himself in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157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7772400" cy="914400"/>
          </a:xfrm>
        </p:spPr>
        <p:txBody>
          <a:bodyPr/>
          <a:lstStyle/>
          <a:p>
            <a:pPr algn="ctr" eaLnBrk="1" hangingPunct="1"/>
            <a:r>
              <a:rPr lang="en-US" sz="3600" dirty="0"/>
              <a:t>DOCUMENTARY HYPOTHESIS</a:t>
            </a:r>
          </a:p>
        </p:txBody>
      </p:sp>
      <p:sp>
        <p:nvSpPr>
          <p:cNvPr id="5123" name="Rectangle 3"/>
          <p:cNvSpPr>
            <a:spLocks noGrp="1" noChangeArrowheads="1"/>
          </p:cNvSpPr>
          <p:nvPr>
            <p:ph type="body" idx="1"/>
          </p:nvPr>
        </p:nvSpPr>
        <p:spPr>
          <a:xfrm>
            <a:off x="228600" y="1600200"/>
            <a:ext cx="5715000" cy="4114800"/>
          </a:xfrm>
        </p:spPr>
        <p:txBody>
          <a:bodyPr/>
          <a:lstStyle/>
          <a:p>
            <a:pPr marL="461963" indent="-461963" eaLnBrk="1" hangingPunct="1">
              <a:spcBef>
                <a:spcPts val="0"/>
              </a:spcBef>
              <a:spcAft>
                <a:spcPts val="3600"/>
              </a:spcAft>
              <a:defRPr/>
            </a:pPr>
            <a:r>
              <a:rPr lang="en-US" dirty="0"/>
              <a:t>J – Yahwist (850 B.C.)</a:t>
            </a:r>
          </a:p>
          <a:p>
            <a:pPr marL="461963" indent="-461963" eaLnBrk="1" hangingPunct="1">
              <a:spcBef>
                <a:spcPts val="0"/>
              </a:spcBef>
              <a:spcAft>
                <a:spcPts val="3600"/>
              </a:spcAft>
              <a:defRPr/>
            </a:pPr>
            <a:r>
              <a:rPr lang="en-US" dirty="0"/>
              <a:t>E – </a:t>
            </a:r>
            <a:r>
              <a:rPr lang="en-US" dirty="0" err="1"/>
              <a:t>Elohist</a:t>
            </a:r>
            <a:r>
              <a:rPr lang="en-US" dirty="0"/>
              <a:t> (750 B.C.)</a:t>
            </a:r>
          </a:p>
          <a:p>
            <a:pPr marL="461963" indent="-461963" eaLnBrk="1" hangingPunct="1">
              <a:spcBef>
                <a:spcPts val="0"/>
              </a:spcBef>
              <a:spcAft>
                <a:spcPts val="3600"/>
              </a:spcAft>
              <a:defRPr/>
            </a:pPr>
            <a:r>
              <a:rPr lang="en-US" dirty="0"/>
              <a:t>D – Deuteronomist (621 B.C.)</a:t>
            </a:r>
          </a:p>
          <a:p>
            <a:pPr marL="461963" indent="-461963" eaLnBrk="1" hangingPunct="1">
              <a:spcBef>
                <a:spcPts val="0"/>
              </a:spcBef>
              <a:spcAft>
                <a:spcPts val="3600"/>
              </a:spcAft>
              <a:defRPr/>
            </a:pPr>
            <a:r>
              <a:rPr lang="en-US" dirty="0"/>
              <a:t>P – Priestly code (525 B.C.)</a:t>
            </a:r>
          </a:p>
        </p:txBody>
      </p:sp>
      <p:pic>
        <p:nvPicPr>
          <p:cNvPr id="2" name="Picture 4" descr="5 Bible Lessons to Learn From the Book of Genesis | Jack Wellman">
            <a:extLst>
              <a:ext uri="{FF2B5EF4-FFF2-40B4-BE49-F238E27FC236}">
                <a16:creationId xmlns:a16="http://schemas.microsoft.com/office/drawing/2014/main" id="{AF8B4529-C26C-4113-B17B-237DE2814B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286000"/>
            <a:ext cx="277394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Himself in all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70701"/>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Acts 17:1-3</a:t>
            </a:r>
          </a:p>
          <a:p>
            <a:pPr algn="just" eaLnBrk="1" fontAlgn="auto" hangingPunct="1">
              <a:spcBef>
                <a:spcPts val="600"/>
              </a:spcBef>
              <a:spcAft>
                <a:spcPts val="600"/>
              </a:spcAf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they had traveled through Amphipolis and Apollonia, they came to Thessalonica, where there was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synagogue of the Jews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according to Paul’s custom, he went to them, and for three Sabbaths reasoned with them from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explaining and giving evidence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had to suffer and rise again from the dead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saying, ‘This Jesus whom I am proclaiming to you is the Christ.’”</a:t>
            </a:r>
          </a:p>
        </p:txBody>
      </p:sp>
    </p:spTree>
    <p:extLst>
      <p:ext uri="{BB962C8B-B14F-4D97-AF65-F5344CB8AC3E}">
        <p14:creationId xmlns:p14="http://schemas.microsoft.com/office/powerpoint/2010/main" val="10108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2057400" y="228600"/>
            <a:ext cx="5029200" cy="1143000"/>
          </a:xfrm>
        </p:spPr>
        <p:txBody>
          <a:bodyPr/>
          <a:lstStyle/>
          <a:p>
            <a:pPr algn="ctr" eaLnBrk="1" hangingPunct="1"/>
            <a:r>
              <a:rPr lang="en-US" sz="3600" dirty="0">
                <a:effectLst>
                  <a:outerShdw blurRad="38100" dist="38100" dir="2700000" algn="tl">
                    <a:srgbClr val="000000">
                      <a:alpha val="43137"/>
                    </a:srgbClr>
                  </a:outerShdw>
                </a:effectLst>
              </a:rPr>
              <a:t>God’s Messianic Purposes  Beginning in Genesis</a:t>
            </a:r>
          </a:p>
        </p:txBody>
      </p:sp>
      <p:sp>
        <p:nvSpPr>
          <p:cNvPr id="93187" name="Rectangle 1027"/>
          <p:cNvSpPr>
            <a:spLocks noGrp="1" noChangeArrowheads="1"/>
          </p:cNvSpPr>
          <p:nvPr>
            <p:ph type="body" idx="1"/>
          </p:nvPr>
        </p:nvSpPr>
        <p:spPr>
          <a:xfrm>
            <a:off x="457200" y="1600200"/>
            <a:ext cx="5562600" cy="5105400"/>
          </a:xfrm>
        </p:spPr>
        <p:txBody>
          <a:bodyPr/>
          <a:lstStyle/>
          <a:p>
            <a:pPr marL="461963" indent="-461963">
              <a:spcBef>
                <a:spcPts val="0"/>
              </a:spcBef>
              <a:spcAft>
                <a:spcPts val="1200"/>
              </a:spcAft>
              <a:defRPr/>
            </a:pPr>
            <a:r>
              <a:rPr lang="en-US" dirty="0"/>
              <a:t>Proto-</a:t>
            </a:r>
            <a:r>
              <a:rPr lang="en-US" dirty="0" err="1"/>
              <a:t>evangelium</a:t>
            </a:r>
            <a:r>
              <a:rPr lang="en-US" dirty="0"/>
              <a:t> (3:15, 21) </a:t>
            </a:r>
          </a:p>
          <a:p>
            <a:pPr marL="461963" indent="-461963">
              <a:spcBef>
                <a:spcPts val="0"/>
              </a:spcBef>
              <a:spcAft>
                <a:spcPts val="1200"/>
              </a:spcAft>
              <a:defRPr/>
            </a:pPr>
            <a:r>
              <a:rPr lang="en-US" dirty="0"/>
              <a:t>Seth (4:25)</a:t>
            </a:r>
          </a:p>
          <a:p>
            <a:pPr marL="461963" indent="-461963">
              <a:spcBef>
                <a:spcPts val="0"/>
              </a:spcBef>
              <a:spcAft>
                <a:spcPts val="1200"/>
              </a:spcAft>
              <a:defRPr/>
            </a:pPr>
            <a:r>
              <a:rPr lang="en-US" dirty="0"/>
              <a:t>Noah (Gen 5:29)</a:t>
            </a:r>
          </a:p>
          <a:p>
            <a:pPr marL="461963" indent="-461963">
              <a:spcBef>
                <a:spcPts val="0"/>
              </a:spcBef>
              <a:spcAft>
                <a:spcPts val="1200"/>
              </a:spcAft>
              <a:defRPr/>
            </a:pPr>
            <a:r>
              <a:rPr lang="en-US" dirty="0"/>
              <a:t>Shem (9:26)</a:t>
            </a:r>
          </a:p>
          <a:p>
            <a:pPr marL="461963" indent="-461963">
              <a:spcBef>
                <a:spcPts val="0"/>
              </a:spcBef>
              <a:spcAft>
                <a:spcPts val="1200"/>
              </a:spcAft>
              <a:defRPr/>
            </a:pPr>
            <a:r>
              <a:rPr lang="en-US" dirty="0"/>
              <a:t>Abraham (12:3)</a:t>
            </a:r>
          </a:p>
          <a:p>
            <a:pPr marL="461963" indent="-461963">
              <a:spcBef>
                <a:spcPts val="0"/>
              </a:spcBef>
              <a:spcAft>
                <a:spcPts val="1200"/>
              </a:spcAft>
              <a:defRPr/>
            </a:pPr>
            <a:r>
              <a:rPr lang="en-US" dirty="0"/>
              <a:t>Isaac (21:12)</a:t>
            </a:r>
          </a:p>
          <a:p>
            <a:pPr marL="461963" indent="-461963">
              <a:spcBef>
                <a:spcPts val="0"/>
              </a:spcBef>
              <a:spcAft>
                <a:spcPts val="1200"/>
              </a:spcAft>
              <a:defRPr/>
            </a:pPr>
            <a:r>
              <a:rPr lang="en-US" dirty="0"/>
              <a:t>Jacob (25:23)</a:t>
            </a:r>
          </a:p>
          <a:p>
            <a:pPr marL="461963" indent="-461963">
              <a:spcBef>
                <a:spcPts val="0"/>
              </a:spcBef>
              <a:spcAft>
                <a:spcPts val="1200"/>
              </a:spcAft>
              <a:defRPr/>
            </a:pPr>
            <a:r>
              <a:rPr lang="en-US"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955846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nvPr>
        </p:nvGraphicFramePr>
        <p:xfrm>
          <a:off x="228600" y="289232"/>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Two Most Influential </a:t>
                      </a:r>
                    </a:p>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Men in World History</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tc>
                <a:tc>
                  <a:txBody>
                    <a:bodyPr/>
                    <a:lstStyle/>
                    <a:p>
                      <a:pPr algn="ctr"/>
                      <a:r>
                        <a:rPr lang="en-US" sz="3200" b="1" dirty="0">
                          <a:solidFill>
                            <a:srgbClr val="C00000"/>
                          </a:solidFill>
                          <a:latin typeface="Calibri" panose="020F0502020204030204" pitchFamily="34" charset="0"/>
                          <a:cs typeface="Calibri" panose="020F0502020204030204" pitchFamily="34" charset="0"/>
                        </a:rPr>
                        <a:t>Adam</a:t>
                      </a:r>
                    </a:p>
                  </a:txBody>
                  <a:tcPr marT="45725" marB="45725"/>
                </a:tc>
                <a:tc>
                  <a:txBody>
                    <a:bodyPr/>
                    <a:lstStyle/>
                    <a:p>
                      <a:pPr algn="ctr"/>
                      <a:r>
                        <a:rPr lang="en-US" sz="3200" b="1" dirty="0">
                          <a:solidFill>
                            <a:srgbClr val="0000CC"/>
                          </a:solidFill>
                          <a:latin typeface="Calibri" panose="020F0502020204030204" pitchFamily="34" charset="0"/>
                          <a:cs typeface="Calibri" panose="020F0502020204030204" pitchFamily="34" charset="0"/>
                        </a:rPr>
                        <a:t>Jesus</a:t>
                      </a:r>
                    </a:p>
                  </a:txBody>
                  <a:tcPr marT="45725" marB="45725"/>
                </a:tc>
                <a:extLst>
                  <a:ext uri="{0D108BD9-81ED-4DB2-BD59-A6C34878D82A}">
                    <a16:rowId xmlns:a16="http://schemas.microsoft.com/office/drawing/2014/main" val="2650612370"/>
                  </a:ext>
                </a:extLst>
              </a:tr>
              <a:tr h="731520">
                <a:tc>
                  <a:txBody>
                    <a:bodyPr/>
                    <a:lstStyle/>
                    <a:p>
                      <a:r>
                        <a:rPr lang="en-US" sz="3200" dirty="0">
                          <a:latin typeface="Calibri" panose="020F0502020204030204" pitchFamily="34" charset="0"/>
                          <a:cs typeface="Calibri" panose="020F0502020204030204" pitchFamily="34" charset="0"/>
                        </a:rPr>
                        <a:t>Single action</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Disobedience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Obedience</a:t>
                      </a:r>
                    </a:p>
                  </a:txBody>
                  <a:tcPr marT="45725" marB="45725"/>
                </a:tc>
                <a:extLst>
                  <a:ext uri="{0D108BD9-81ED-4DB2-BD59-A6C34878D82A}">
                    <a16:rowId xmlns:a16="http://schemas.microsoft.com/office/drawing/2014/main" val="885684907"/>
                  </a:ext>
                </a:extLst>
              </a:tr>
              <a:tr h="731520">
                <a:tc>
                  <a:txBody>
                    <a:bodyPr/>
                    <a:lstStyle/>
                    <a:p>
                      <a:r>
                        <a:rPr lang="en-US" sz="3200" dirty="0">
                          <a:latin typeface="Calibri" panose="020F0502020204030204" pitchFamily="34" charset="0"/>
                          <a:cs typeface="Calibri" panose="020F0502020204030204" pitchFamily="34" charset="0"/>
                        </a:rPr>
                        <a:t>Tree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Knowledge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Cross</a:t>
                      </a:r>
                    </a:p>
                  </a:txBody>
                  <a:tcPr marT="45725" marB="45725"/>
                </a:tc>
                <a:extLst>
                  <a:ext uri="{0D108BD9-81ED-4DB2-BD59-A6C34878D82A}">
                    <a16:rowId xmlns:a16="http://schemas.microsoft.com/office/drawing/2014/main" val="2049782286"/>
                  </a:ext>
                </a:extLst>
              </a:tr>
              <a:tr h="731520">
                <a:tc>
                  <a:txBody>
                    <a:bodyPr/>
                    <a:lstStyle/>
                    <a:p>
                      <a:r>
                        <a:rPr lang="en-US" sz="3200" dirty="0">
                          <a:latin typeface="Calibri" panose="020F0502020204030204" pitchFamily="34" charset="0"/>
                          <a:cs typeface="Calibri" panose="020F0502020204030204" pitchFamily="34" charset="0"/>
                        </a:rPr>
                        <a:t>Universal impact</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Curse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Blessing</a:t>
                      </a:r>
                    </a:p>
                  </a:txBody>
                  <a:tcPr marT="45725" marB="45725"/>
                </a:tc>
                <a:extLst>
                  <a:ext uri="{0D108BD9-81ED-4DB2-BD59-A6C34878D82A}">
                    <a16:rowId xmlns:a16="http://schemas.microsoft.com/office/drawing/2014/main" val="4258487401"/>
                  </a:ext>
                </a:extLst>
              </a:tr>
              <a:tr h="731520">
                <a:tc>
                  <a:txBody>
                    <a:bodyPr/>
                    <a:lstStyle/>
                    <a:p>
                      <a:r>
                        <a:rPr lang="en-US" sz="3200" dirty="0">
                          <a:latin typeface="Calibri" panose="020F0502020204030204" pitchFamily="34" charset="0"/>
                          <a:cs typeface="Calibri" panose="020F0502020204030204" pitchFamily="34" charset="0"/>
                        </a:rPr>
                        <a:t>Birth</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Physical</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Spiritual</a:t>
                      </a:r>
                    </a:p>
                  </a:txBody>
                  <a:tcPr marT="45725" marB="45725"/>
                </a:tc>
                <a:extLst>
                  <a:ext uri="{0D108BD9-81ED-4DB2-BD59-A6C34878D82A}">
                    <a16:rowId xmlns:a16="http://schemas.microsoft.com/office/drawing/2014/main" val="3192554384"/>
                  </a:ext>
                </a:extLst>
              </a:tr>
              <a:tr h="731520">
                <a:tc>
                  <a:txBody>
                    <a:bodyPr/>
                    <a:lstStyle/>
                    <a:p>
                      <a:r>
                        <a:rPr lang="en-US" sz="3200" dirty="0">
                          <a:latin typeface="Calibri" panose="020F0502020204030204" pitchFamily="34" charset="0"/>
                          <a:cs typeface="Calibri" panose="020F0502020204030204" pitchFamily="34" charset="0"/>
                        </a:rPr>
                        <a:t>Adam</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First</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Last</a:t>
                      </a:r>
                    </a:p>
                  </a:txBody>
                  <a:tcPr marT="45725" marB="45725"/>
                </a:tc>
                <a:extLst>
                  <a:ext uri="{0D108BD9-81ED-4DB2-BD59-A6C34878D82A}">
                    <a16:rowId xmlns:a16="http://schemas.microsoft.com/office/drawing/2014/main" val="634148708"/>
                  </a:ext>
                </a:extLst>
              </a:tr>
            </a:tbl>
          </a:graphicData>
        </a:graphic>
      </p:graphicFrame>
    </p:spTree>
    <p:extLst>
      <p:ext uri="{BB962C8B-B14F-4D97-AF65-F5344CB8AC3E}">
        <p14:creationId xmlns:p14="http://schemas.microsoft.com/office/powerpoint/2010/main" val="880855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2635111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1249265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Joseph (Gen. 37‒50)</a:t>
            </a:r>
            <a:endParaRPr lang="en-US" b="1" u="sng" dirty="0">
              <a:solidFill>
                <a:srgbClr val="FFFFCC"/>
              </a:solidFill>
            </a:endParaRPr>
          </a:p>
        </p:txBody>
      </p:sp>
    </p:spTree>
    <p:extLst>
      <p:ext uri="{BB962C8B-B14F-4D97-AF65-F5344CB8AC3E}">
        <p14:creationId xmlns:p14="http://schemas.microsoft.com/office/powerpoint/2010/main" val="2580028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
        <p:nvSpPr>
          <p:cNvPr id="95235" name="Rectangle 3"/>
          <p:cNvSpPr>
            <a:spLocks noGrp="1" noChangeArrowheads="1"/>
          </p:cNvSpPr>
          <p:nvPr>
            <p:ph type="body" idx="1"/>
          </p:nvPr>
        </p:nvSpPr>
        <p:spPr>
          <a:xfrm>
            <a:off x="0" y="1143000"/>
            <a:ext cx="9144000" cy="5334000"/>
          </a:xfrm>
        </p:spPr>
        <p:txBody>
          <a:bodyPr/>
          <a:lstStyle/>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Favorite son of a wealthy father (Gen. 37:3; Matt. 3:17)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Shepherd of his father's sheep (Gen. 37:2; John 10:11-14)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Taken into Egypt to avoid being killed (Gen. 37:28; Matt. 2:13)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Servant (Gen. 39:4; Phil. 2:7)</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Began their ministry at the age of thirty years old (Gen. 41:46 Luke 3:23)</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Filled with the Spirit of God (Gen. 41:38 Luke 4:1)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Returned good for evil (Gen. 50:20; Matt. 5:44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019300" y="228600"/>
            <a:ext cx="5105400" cy="1143000"/>
          </a:xfrm>
        </p:spPr>
        <p:txBody>
          <a:bodyPr/>
          <a:lstStyle/>
          <a:p>
            <a:pPr algn="ctr" eaLnBrk="1" hangingPunct="1"/>
            <a:r>
              <a:rPr lang="en-US" sz="3600" dirty="0"/>
              <a:t>Arguments Favoring the Documentary Hypothesis</a:t>
            </a:r>
          </a:p>
        </p:txBody>
      </p:sp>
      <p:sp>
        <p:nvSpPr>
          <p:cNvPr id="4099" name="Rectangle 3"/>
          <p:cNvSpPr>
            <a:spLocks noGrp="1" noChangeArrowheads="1"/>
          </p:cNvSpPr>
          <p:nvPr>
            <p:ph type="body" idx="1"/>
          </p:nvPr>
        </p:nvSpPr>
        <p:spPr>
          <a:xfrm>
            <a:off x="514350" y="1600200"/>
            <a:ext cx="8115300" cy="4572000"/>
          </a:xfrm>
        </p:spPr>
        <p:txBody>
          <a:bodyPr/>
          <a:lstStyle/>
          <a:p>
            <a:pPr marL="457200" indent="-457200" eaLnBrk="1" hangingPunct="1">
              <a:spcBef>
                <a:spcPts val="0"/>
              </a:spcBef>
              <a:spcAft>
                <a:spcPts val="3600"/>
              </a:spcAft>
              <a:buSzPct val="100000"/>
              <a:buFont typeface="+mj-lt"/>
              <a:buAutoNum type="arabicPeriod"/>
              <a:defRPr/>
            </a:pPr>
            <a:r>
              <a:rPr lang="en-US" dirty="0"/>
              <a:t>Writing unknown at the time of Moses</a:t>
            </a:r>
          </a:p>
          <a:p>
            <a:pPr marL="457200" indent="-457200" eaLnBrk="1" hangingPunct="1">
              <a:spcBef>
                <a:spcPts val="0"/>
              </a:spcBef>
              <a:spcAft>
                <a:spcPts val="3600"/>
              </a:spcAft>
              <a:buSzPct val="100000"/>
              <a:buFont typeface="+mj-lt"/>
              <a:buAutoNum type="arabicPeriod"/>
              <a:defRPr/>
            </a:pPr>
            <a:r>
              <a:rPr lang="en-US" dirty="0"/>
              <a:t>Different names for God</a:t>
            </a:r>
          </a:p>
          <a:p>
            <a:pPr marL="457200" indent="-457200" eaLnBrk="1" hangingPunct="1">
              <a:spcBef>
                <a:spcPts val="0"/>
              </a:spcBef>
              <a:spcAft>
                <a:spcPts val="3600"/>
              </a:spcAft>
              <a:buSzPct val="100000"/>
              <a:buFont typeface="+mj-lt"/>
              <a:buAutoNum type="arabicPeriod"/>
              <a:defRPr/>
            </a:pPr>
            <a:r>
              <a:rPr lang="en-US" dirty="0"/>
              <a:t>Differing styles</a:t>
            </a:r>
          </a:p>
          <a:p>
            <a:pPr marL="457200" indent="-457200" eaLnBrk="1" hangingPunct="1">
              <a:spcBef>
                <a:spcPts val="0"/>
              </a:spcBef>
              <a:spcAft>
                <a:spcPts val="3600"/>
              </a:spcAft>
              <a:buSzPct val="100000"/>
              <a:buFont typeface="+mj-lt"/>
              <a:buAutoNum type="arabicPeriod"/>
              <a:defRPr/>
            </a:pPr>
            <a:r>
              <a:rPr lang="en-US" dirty="0"/>
              <a:t>Editorial insertions (Gen. 36:31)</a:t>
            </a:r>
          </a:p>
          <a:p>
            <a:pPr marL="457200" indent="-457200" eaLnBrk="1" hangingPunct="1">
              <a:spcBef>
                <a:spcPts val="0"/>
              </a:spcBef>
              <a:spcAft>
                <a:spcPts val="3600"/>
              </a:spcAft>
              <a:buSzPct val="100000"/>
              <a:buFont typeface="+mj-lt"/>
              <a:buAutoNum type="arabicPeriod"/>
              <a:defRPr/>
            </a:pPr>
            <a:r>
              <a:rPr lang="en-US" dirty="0"/>
              <a:t>Assumption of polytheism to monotheism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0" y="1143000"/>
            <a:ext cx="9144000" cy="5029200"/>
          </a:xfrm>
        </p:spPr>
        <p:txBody>
          <a:bodyPr/>
          <a:lstStyle/>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Humble and unspoiled by wealth (Gen. 45:7-8; John 13:12) </a:t>
            </a:r>
          </a:p>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Taught by God (Gen. 41:16; John 5:19)</a:t>
            </a:r>
          </a:p>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Loved people freely (Gen. 45:15; John 13:34) </a:t>
            </a:r>
          </a:p>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Gained the confidence of others quickly (Gen. 39:3; Matt. 8:8) </a:t>
            </a:r>
          </a:p>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Gave bread to hungry people who came to him (Gen. 41:57; Mark 6:41) </a:t>
            </a:r>
          </a:p>
          <a:p>
            <a:pPr marL="457200" indent="-457200"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Resisted the most difficult temptations. Gen. 39:8-9; Heb. 4:15) </a:t>
            </a:r>
            <a:endParaRPr lang="en-US" sz="2800" dirty="0"/>
          </a:p>
        </p:txBody>
      </p:sp>
      <p:sp>
        <p:nvSpPr>
          <p:cNvPr id="6" name="Rectangle 2">
            <a:extLst>
              <a:ext uri="{FF2B5EF4-FFF2-40B4-BE49-F238E27FC236}">
                <a16:creationId xmlns:a16="http://schemas.microsoft.com/office/drawing/2014/main" id="{926E3CD6-3802-4FFA-B9D3-3D43453B8708}"/>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6933" y="1176866"/>
            <a:ext cx="9144000" cy="5376333"/>
          </a:xfrm>
        </p:spPr>
        <p:txBody>
          <a:bodyPr/>
          <a:lstStyle/>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Given visions of the future (Gen. 37:6; Matt. 24:3)</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Tested people to reveal their true nature (Gen. 42:25; Mark 11:30)</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Hated for their teachings (Gen. 37:8 John 7:7)</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Sold for the price of a slave (Gen. 37:28 Matt. 26:15) </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Falsely accused (Gen. 39:14; Mark 14)</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Silent before their accusers (Gen. 39:20; Mark 15:4) </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Condemned between two prisoners (Gen. 40:2-3; Luke 23:32)</a:t>
            </a:r>
          </a:p>
        </p:txBody>
      </p:sp>
      <p:sp>
        <p:nvSpPr>
          <p:cNvPr id="6" name="Rectangle 2">
            <a:extLst>
              <a:ext uri="{FF2B5EF4-FFF2-40B4-BE49-F238E27FC236}">
                <a16:creationId xmlns:a16="http://schemas.microsoft.com/office/drawing/2014/main" id="{6EBE1917-FEFB-463B-8E6C-6FA5E72FFF32}"/>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2051"/>
          <p:cNvSpPr>
            <a:spLocks noGrp="1" noChangeArrowheads="1"/>
          </p:cNvSpPr>
          <p:nvPr>
            <p:ph type="body" idx="1"/>
          </p:nvPr>
        </p:nvSpPr>
        <p:spPr>
          <a:xfrm>
            <a:off x="0" y="1143000"/>
            <a:ext cx="9144000" cy="4114800"/>
          </a:xfrm>
        </p:spPr>
        <p:txBody>
          <a:bodyPr/>
          <a:lstStyle/>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Arose into a new life (Gen. 41:41 Mark 16:6)</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Not recognized by their own brethren (Gen. 42.8; Luke 24:37)</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Returned to their father (Gen. 46:29; Mark 16:19) </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Became royalty (Gen. 45:8; Rev. 19:16)</a:t>
            </a:r>
          </a:p>
        </p:txBody>
      </p:sp>
      <p:sp>
        <p:nvSpPr>
          <p:cNvPr id="55299" name="Text Box 2052"/>
          <p:cNvSpPr txBox="1">
            <a:spLocks noChangeArrowheads="1"/>
          </p:cNvSpPr>
          <p:nvPr/>
        </p:nvSpPr>
        <p:spPr bwMode="auto">
          <a:xfrm>
            <a:off x="1186921" y="6400800"/>
            <a:ext cx="6858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www.near-death.com</a:t>
            </a:r>
          </a:p>
        </p:txBody>
      </p:sp>
      <p:sp>
        <p:nvSpPr>
          <p:cNvPr id="7" name="Rectangle 2">
            <a:extLst>
              <a:ext uri="{FF2B5EF4-FFF2-40B4-BE49-F238E27FC236}">
                <a16:creationId xmlns:a16="http://schemas.microsoft.com/office/drawing/2014/main" id="{DE9BC915-891A-410D-B3EE-FB9CCECACD90}"/>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b="1" u="sng" dirty="0">
                <a:solidFill>
                  <a:srgbClr val="FFFFCC"/>
                </a:solidFill>
              </a:rPr>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27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UcPeriod"/>
              <a:defRPr/>
            </a:pPr>
            <a:r>
              <a:rPr lang="en-US" dirty="0"/>
              <a:t>68 New Testament references </a:t>
            </a:r>
          </a:p>
          <a:p>
            <a:pPr marL="971550" lvl="1" indent="-514350" eaLnBrk="1" hangingPunct="1">
              <a:spcBef>
                <a:spcPts val="0"/>
              </a:spcBef>
              <a:spcAft>
                <a:spcPts val="2400"/>
              </a:spcAft>
              <a:buSzPct val="100000"/>
              <a:buFont typeface="+mj-lt"/>
              <a:buAutoNum type="alphaU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rPr>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UcPeriod"/>
              <a:defRPr/>
            </a:pPr>
            <a:r>
              <a:rPr lang="en-US" dirty="0"/>
              <a:t>68 New Testament references </a:t>
            </a:r>
          </a:p>
          <a:p>
            <a:pPr marL="971550" lvl="1" indent="-514350" eaLnBrk="1" hangingPunct="1">
              <a:spcBef>
                <a:spcPts val="0"/>
              </a:spcBef>
              <a:spcAft>
                <a:spcPts val="2400"/>
              </a:spcAft>
              <a:buSzPct val="100000"/>
              <a:buFont typeface="+mj-lt"/>
              <a:buAutoNum type="alphaU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42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Revelation 4:11</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387592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UcPeriod"/>
              <a:defRPr/>
            </a:pPr>
            <a:r>
              <a:rPr lang="en-US" dirty="0"/>
              <a:t>68 New Testament references </a:t>
            </a:r>
          </a:p>
          <a:p>
            <a:pPr marL="971550" lvl="1" indent="-514350" eaLnBrk="1" hangingPunct="1">
              <a:spcBef>
                <a:spcPts val="0"/>
              </a:spcBef>
              <a:spcAft>
                <a:spcPts val="2400"/>
              </a:spcAft>
              <a:buSzPct val="100000"/>
              <a:buFont typeface="+mj-lt"/>
              <a:buAutoNum type="alphaU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44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62965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UcPeriod"/>
              <a:defRPr/>
            </a:pPr>
            <a:r>
              <a:rPr lang="en-US" dirty="0"/>
              <a:t>68 New Testament references </a:t>
            </a:r>
          </a:p>
          <a:p>
            <a:pPr marL="971550" lvl="1" indent="-514350" eaLnBrk="1" hangingPunct="1">
              <a:spcBef>
                <a:spcPts val="0"/>
              </a:spcBef>
              <a:spcAft>
                <a:spcPts val="2400"/>
              </a:spcAft>
              <a:buSzPct val="100000"/>
              <a:buFont typeface="+mj-lt"/>
              <a:buAutoNum type="alphaU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54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46714"/>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Psalm 11:3</a:t>
            </a:r>
          </a:p>
          <a:p>
            <a:pPr algn="just" fontAlgn="auto">
              <a:spcBef>
                <a:spcPts val="600"/>
              </a:spcBef>
              <a:spcAft>
                <a:spcPts val="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foundations are destroyed, What can the righteous do?”</a:t>
            </a:r>
          </a:p>
        </p:txBody>
      </p:sp>
      <p:pic>
        <p:nvPicPr>
          <p:cNvPr id="3" name="Picture 4" descr="5 Bible Lessons to Learn From the Book of Genesis | Jack Wellman">
            <a:extLst>
              <a:ext uri="{FF2B5EF4-FFF2-40B4-BE49-F238E27FC236}">
                <a16:creationId xmlns:a16="http://schemas.microsoft.com/office/drawing/2014/main" id="{31247FC3-8FD3-41C8-BEAC-DEA8BC78CA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0584" y="2082735"/>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0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057400" y="228600"/>
            <a:ext cx="5029200" cy="1143000"/>
          </a:xfrm>
        </p:spPr>
        <p:txBody>
          <a:bodyPr/>
          <a:lstStyle/>
          <a:p>
            <a:pPr algn="ctr" eaLnBrk="1" hangingPunct="1"/>
            <a:r>
              <a:rPr lang="en-US" sz="3600" dirty="0"/>
              <a:t>Problems with the Documentary Hypothesis</a:t>
            </a:r>
          </a:p>
        </p:txBody>
      </p:sp>
      <p:sp>
        <p:nvSpPr>
          <p:cNvPr id="87043" name="Rectangle 3"/>
          <p:cNvSpPr>
            <a:spLocks noGrp="1" noChangeArrowheads="1"/>
          </p:cNvSpPr>
          <p:nvPr>
            <p:ph type="body" idx="1"/>
          </p:nvPr>
        </p:nvSpPr>
        <p:spPr>
          <a:xfrm>
            <a:off x="228600" y="1600200"/>
            <a:ext cx="8686800" cy="4876800"/>
          </a:xfrm>
        </p:spPr>
        <p:txBody>
          <a:bodyPr/>
          <a:lstStyle/>
          <a:p>
            <a:pPr marL="571500" indent="-571500" eaLnBrk="1" hangingPunct="1">
              <a:spcBef>
                <a:spcPts val="0"/>
              </a:spcBef>
              <a:spcAft>
                <a:spcPts val="2400"/>
              </a:spcAft>
              <a:buSzPct val="100000"/>
              <a:buFont typeface="+mj-lt"/>
              <a:buAutoNum type="arabicPeriod"/>
              <a:defRPr/>
            </a:pPr>
            <a:r>
              <a:rPr lang="en-US" sz="3000" dirty="0"/>
              <a:t>Jewish and Christian tradition</a:t>
            </a:r>
          </a:p>
          <a:p>
            <a:pPr marL="571500" indent="-571500" eaLnBrk="1" hangingPunct="1">
              <a:spcBef>
                <a:spcPts val="0"/>
              </a:spcBef>
              <a:spcAft>
                <a:spcPts val="2400"/>
              </a:spcAft>
              <a:buSzPct val="100000"/>
              <a:buFont typeface="+mj-lt"/>
              <a:buAutoNum type="arabicPeriod"/>
              <a:defRPr/>
            </a:pPr>
            <a:r>
              <a:rPr lang="en-US" sz="3000" dirty="0"/>
              <a:t>Mosaic Authorship assumed throughout Scripture (Num. 33:1-2)</a:t>
            </a:r>
          </a:p>
          <a:p>
            <a:pPr marL="571500" indent="-571500" eaLnBrk="1" hangingPunct="1">
              <a:spcBef>
                <a:spcPts val="0"/>
              </a:spcBef>
              <a:spcAft>
                <a:spcPts val="2400"/>
              </a:spcAft>
              <a:buSzPct val="100000"/>
              <a:buFont typeface="+mj-lt"/>
              <a:buAutoNum type="arabicPeriod"/>
              <a:defRPr/>
            </a:pPr>
            <a:r>
              <a:rPr lang="en-US" sz="3000" dirty="0"/>
              <a:t>Literary unity</a:t>
            </a:r>
          </a:p>
          <a:p>
            <a:pPr marL="571500" indent="-571500" eaLnBrk="1" hangingPunct="1">
              <a:spcBef>
                <a:spcPts val="0"/>
              </a:spcBef>
              <a:spcAft>
                <a:spcPts val="2400"/>
              </a:spcAft>
              <a:buSzPct val="100000"/>
              <a:buFont typeface="+mj-lt"/>
              <a:buAutoNum type="arabicPeriod"/>
              <a:defRPr/>
            </a:pPr>
            <a:r>
              <a:rPr lang="en-US" sz="3000" dirty="0"/>
              <a:t>Eyewitness testimony (Exod. 15:27)</a:t>
            </a:r>
          </a:p>
          <a:p>
            <a:pPr marL="571500" indent="-571500" eaLnBrk="1" hangingPunct="1">
              <a:spcBef>
                <a:spcPts val="0"/>
              </a:spcBef>
              <a:spcAft>
                <a:spcPts val="2400"/>
              </a:spcAft>
              <a:buSzPct val="100000"/>
              <a:buFont typeface="+mj-lt"/>
              <a:buAutoNum type="arabicPeriod"/>
              <a:defRPr/>
            </a:pPr>
            <a:r>
              <a:rPr lang="en-US" sz="3000" dirty="0"/>
              <a:t>Familiarity with Egyptian geography (Gen. 13:10)</a:t>
            </a:r>
          </a:p>
          <a:p>
            <a:pPr marL="571500" indent="-571500" eaLnBrk="1" hangingPunct="1">
              <a:spcBef>
                <a:spcPts val="0"/>
              </a:spcBef>
              <a:spcAft>
                <a:spcPts val="2400"/>
              </a:spcAft>
              <a:buSzPct val="100000"/>
              <a:buFont typeface="+mj-lt"/>
              <a:buAutoNum type="arabicPeriod"/>
              <a:defRPr/>
            </a:pPr>
            <a:r>
              <a:rPr lang="en-US" sz="3000" dirty="0"/>
              <a:t>Moses the likely writer (Acts 7:22)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UcPeriod"/>
              <a:defRPr/>
            </a:pPr>
            <a:r>
              <a:rPr lang="en-US" dirty="0"/>
              <a:t>68 New Testament references </a:t>
            </a:r>
          </a:p>
          <a:p>
            <a:pPr marL="971550" lvl="1" indent="-514350" eaLnBrk="1" hangingPunct="1">
              <a:spcBef>
                <a:spcPts val="0"/>
              </a:spcBef>
              <a:spcAft>
                <a:spcPts val="2400"/>
              </a:spcAft>
              <a:buSzPct val="100000"/>
              <a:buFont typeface="+mj-lt"/>
              <a:buAutoNum type="alphaU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84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understand that the worlds were prepared by the word of God, so that what is seen was not made out of things which are visible.”</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56452420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I told you earthly things and you do not believe, how will you believe if I tell you heavenly things?”</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7382240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87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and date</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b="1" u="sng" dirty="0">
                <a:solidFill>
                  <a:srgbClr val="FFFFCC"/>
                </a:solidFill>
              </a:rPr>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12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524500" cy="2895600"/>
          </a:xfrm>
        </p:spPr>
        <p:txBody>
          <a:bodyPr/>
          <a:lstStyle/>
          <a:p>
            <a:pPr marL="457200" indent="-457200" eaLnBrk="1" hangingPunct="1">
              <a:spcBef>
                <a:spcPts val="0"/>
              </a:spcBef>
              <a:spcAft>
                <a:spcPts val="3000"/>
              </a:spcAft>
              <a:buSzPct val="100000"/>
              <a:buFont typeface="+mj-lt"/>
              <a:buAutoNum type="arabicPeriod"/>
              <a:defRPr/>
            </a:pPr>
            <a:r>
              <a:rPr lang="en-US" b="1" u="sng" dirty="0">
                <a:solidFill>
                  <a:srgbClr val="FFFFCC"/>
                </a:solidFill>
              </a:rPr>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085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understand that the worlds were prepared by the word of God, so that what is seen was not made out of things which are visible.”</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12098398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gird up your loins like a man, And I will ask you, and you instruct 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were you when I laid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foundation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Tell Me, if you have understanding,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set its measurements? Since you know. Or who stretched the line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what were its bases sunk? Or who laid its cornerstone,  . . .</a:t>
            </a:r>
          </a:p>
        </p:txBody>
      </p:sp>
    </p:spTree>
    <p:extLst>
      <p:ext uri="{BB962C8B-B14F-4D97-AF65-F5344CB8AC3E}">
        <p14:creationId xmlns:p14="http://schemas.microsoft.com/office/powerpoint/2010/main" val="85171257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7358E2BB-3AE8-4468-A27C-D97F3F92D433}"/>
              </a:ext>
            </a:extLst>
          </p:cNvPr>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morning stars sang together And all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shouted for joy?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who enclosed the sea with doors When, bursting forth, it went out from the womb;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made a cloud its garment And thick darkness its swaddling band,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placed boundaries on it And set a bolt and doors…”</a:t>
            </a:r>
          </a:p>
        </p:txBody>
      </p:sp>
    </p:spTree>
    <p:extLst>
      <p:ext uri="{BB962C8B-B14F-4D97-AF65-F5344CB8AC3E}">
        <p14:creationId xmlns:p14="http://schemas.microsoft.com/office/powerpoint/2010/main" val="22213199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133600" y="228600"/>
            <a:ext cx="4876800" cy="1143000"/>
          </a:xfrm>
        </p:spPr>
        <p:txBody>
          <a:bodyPr/>
          <a:lstStyle/>
          <a:p>
            <a:pPr algn="ctr" eaLnBrk="1" hangingPunct="1"/>
            <a:r>
              <a:rPr lang="en-US" sz="3600" dirty="0"/>
              <a:t>Problems with the Documentary Hypothesis</a:t>
            </a:r>
          </a:p>
        </p:txBody>
      </p:sp>
      <p:sp>
        <p:nvSpPr>
          <p:cNvPr id="88067" name="Rectangle 3"/>
          <p:cNvSpPr>
            <a:spLocks noGrp="1" noChangeArrowheads="1"/>
          </p:cNvSpPr>
          <p:nvPr>
            <p:ph type="body" idx="1"/>
          </p:nvPr>
        </p:nvSpPr>
        <p:spPr>
          <a:xfrm>
            <a:off x="228600" y="1600200"/>
            <a:ext cx="8915400" cy="5342467"/>
          </a:xfrm>
        </p:spPr>
        <p:txBody>
          <a:bodyPr/>
          <a:lstStyle/>
          <a:p>
            <a:pPr marL="571500" indent="-571500" eaLnBrk="1" hangingPunct="1">
              <a:spcBef>
                <a:spcPts val="0"/>
              </a:spcBef>
              <a:spcAft>
                <a:spcPts val="2400"/>
              </a:spcAft>
              <a:buSzPct val="100000"/>
              <a:buFont typeface="+mj-lt"/>
              <a:buAutoNum type="arabicPeriod" startAt="7"/>
              <a:defRPr/>
            </a:pPr>
            <a:r>
              <a:rPr lang="en-US" sz="3000" dirty="0"/>
              <a:t>Documents never discovered</a:t>
            </a:r>
          </a:p>
          <a:p>
            <a:pPr marL="571500" indent="-571500" eaLnBrk="1" hangingPunct="1">
              <a:spcBef>
                <a:spcPts val="0"/>
              </a:spcBef>
              <a:spcAft>
                <a:spcPts val="2400"/>
              </a:spcAft>
              <a:buSzPct val="100000"/>
              <a:buFont typeface="+mj-lt"/>
              <a:buAutoNum type="arabicPeriod" startAt="7"/>
              <a:defRPr/>
            </a:pPr>
            <a:r>
              <a:rPr lang="en-US" sz="3000" dirty="0"/>
              <a:t>Writing prior to 1500 B.C. (</a:t>
            </a:r>
            <a:r>
              <a:rPr lang="en-US" sz="3000" i="1" dirty="0" err="1"/>
              <a:t>Hamurabi</a:t>
            </a:r>
            <a:r>
              <a:rPr lang="en-US" sz="3000" dirty="0"/>
              <a:t>)</a:t>
            </a:r>
          </a:p>
          <a:p>
            <a:pPr marL="571500" indent="-571500" eaLnBrk="1" hangingPunct="1">
              <a:spcBef>
                <a:spcPts val="0"/>
              </a:spcBef>
              <a:spcAft>
                <a:spcPts val="2400"/>
              </a:spcAft>
              <a:buSzPct val="100000"/>
              <a:buFont typeface="+mj-lt"/>
              <a:buAutoNum type="arabicPeriod" startAt="7"/>
              <a:defRPr/>
            </a:pPr>
            <a:r>
              <a:rPr lang="en-US" sz="3000" dirty="0"/>
              <a:t>Different names for God used for different literary purposes</a:t>
            </a:r>
          </a:p>
          <a:p>
            <a:pPr marL="571500" indent="-571500" eaLnBrk="1" hangingPunct="1">
              <a:spcBef>
                <a:spcPts val="0"/>
              </a:spcBef>
              <a:spcAft>
                <a:spcPts val="2400"/>
              </a:spcAft>
              <a:buSzPct val="100000"/>
              <a:buFont typeface="+mj-lt"/>
              <a:buAutoNum type="arabicPeriod" startAt="7"/>
              <a:defRPr/>
            </a:pPr>
            <a:r>
              <a:rPr lang="en-US" sz="3000" dirty="0"/>
              <a:t>Editorial insertions added after Moses completed the bulk of the work</a:t>
            </a:r>
          </a:p>
          <a:p>
            <a:pPr marL="571500" indent="-571500" eaLnBrk="1" hangingPunct="1">
              <a:spcBef>
                <a:spcPts val="0"/>
              </a:spcBef>
              <a:spcAft>
                <a:spcPts val="2400"/>
              </a:spcAft>
              <a:buSzPct val="100000"/>
              <a:buFont typeface="+mj-lt"/>
              <a:buAutoNum type="arabicPeriod" startAt="7"/>
              <a:defRPr/>
            </a:pPr>
            <a:r>
              <a:rPr lang="en-US" sz="3000" dirty="0"/>
              <a:t>Polytheism to monotheism trajectory never proven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b="1" u="sng" dirty="0">
                <a:solidFill>
                  <a:srgbClr val="FFFFCC"/>
                </a:solidFill>
              </a:rPr>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69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uke 3 genealog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91440"/>
            <a:ext cx="8830024"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19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b="1" i="1" u="sng" dirty="0">
                <a:solidFill>
                  <a:srgbClr val="FFFFCC"/>
                </a:solidFill>
              </a:rPr>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102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2520199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838200"/>
            <a:ext cx="7696200" cy="5867400"/>
          </a:xfrm>
        </p:spPr>
        <p:txBody>
          <a:bodyPr/>
          <a:lstStyle/>
          <a:p>
            <a:pPr marL="457200" indent="-457200">
              <a:spcBef>
                <a:spcPts val="0"/>
              </a:spcBef>
              <a:spcAft>
                <a:spcPts val="1200"/>
              </a:spcAft>
              <a:defRPr/>
            </a:pPr>
            <a:r>
              <a:rPr lang="en-US" sz="3000" dirty="0"/>
              <a:t>Title </a:t>
            </a:r>
            <a:r>
              <a:rPr lang="en-US" sz="3000" dirty="0">
                <a:latin typeface="Calibri" panose="020F0502020204030204" pitchFamily="34" charset="0"/>
                <a:cs typeface="Calibri" panose="020F0502020204030204" pitchFamily="34" charset="0"/>
              </a:rPr>
              <a:t>‒</a:t>
            </a:r>
            <a:r>
              <a:rPr lang="en-US" sz="3000" dirty="0"/>
              <a:t> </a:t>
            </a:r>
            <a:r>
              <a:rPr lang="en-US" sz="3000" b="1" u="sng" dirty="0">
                <a:solidFill>
                  <a:srgbClr val="FFFFCC"/>
                </a:solidFill>
              </a:rPr>
              <a:t>Genesis</a:t>
            </a:r>
          </a:p>
          <a:p>
            <a:pPr marL="457200" indent="-457200">
              <a:spcBef>
                <a:spcPts val="0"/>
              </a:spcBef>
              <a:spcAft>
                <a:spcPts val="1200"/>
              </a:spcAft>
              <a:defRPr/>
            </a:pPr>
            <a:r>
              <a:rPr lang="en-US" sz="3000" dirty="0"/>
              <a:t>Authorship And Date</a:t>
            </a:r>
            <a:r>
              <a:rPr lang="en-US" sz="3000" dirty="0">
                <a:latin typeface="Calibri" panose="020F0502020204030204" pitchFamily="34" charset="0"/>
                <a:cs typeface="Calibri" panose="020F0502020204030204" pitchFamily="34" charset="0"/>
              </a:rPr>
              <a:t> ‒</a:t>
            </a:r>
            <a:r>
              <a:rPr lang="en-US" sz="3000" dirty="0"/>
              <a:t> </a:t>
            </a:r>
            <a:r>
              <a:rPr lang="en-US" sz="3000" b="1" u="sng" dirty="0">
                <a:solidFill>
                  <a:srgbClr val="FFFFCC"/>
                </a:solidFill>
              </a:rPr>
              <a:t>Moses; 1445 ‒ 1405</a:t>
            </a:r>
          </a:p>
          <a:p>
            <a:pPr marL="457200" indent="-457200">
              <a:spcBef>
                <a:spcPts val="0"/>
              </a:spcBef>
              <a:spcAft>
                <a:spcPts val="1200"/>
              </a:spcAft>
              <a:defRPr/>
            </a:pPr>
            <a:r>
              <a:rPr lang="en-US" sz="3000" dirty="0"/>
              <a:t>Structure</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Toledoth; 2 Parts (4 Events)</a:t>
            </a:r>
          </a:p>
          <a:p>
            <a:pPr marL="457200" indent="-457200">
              <a:spcBef>
                <a:spcPts val="0"/>
              </a:spcBef>
              <a:spcAft>
                <a:spcPts val="1200"/>
              </a:spcAft>
              <a:defRPr/>
            </a:pPr>
            <a:r>
              <a:rPr lang="en-US" sz="3000" dirty="0"/>
              <a:t>Setting </a:t>
            </a:r>
            <a:r>
              <a:rPr lang="en-US" sz="3000" dirty="0">
                <a:latin typeface="Calibri" panose="020F0502020204030204" pitchFamily="34" charset="0"/>
                <a:cs typeface="Calibri" panose="020F0502020204030204" pitchFamily="34" charset="0"/>
              </a:rPr>
              <a:t>‒ </a:t>
            </a:r>
            <a:r>
              <a:rPr lang="en-US" sz="3000" b="1" u="sng" dirty="0">
                <a:solidFill>
                  <a:srgbClr val="FFFFCC"/>
                </a:solidFill>
              </a:rPr>
              <a:t>Mesopotamia, Canaan, Egypt</a:t>
            </a:r>
          </a:p>
          <a:p>
            <a:pPr marL="457200" indent="-457200">
              <a:spcBef>
                <a:spcPts val="0"/>
              </a:spcBef>
              <a:spcAft>
                <a:spcPts val="1200"/>
              </a:spcAft>
              <a:defRPr/>
            </a:pPr>
            <a:r>
              <a:rPr lang="en-US" sz="3000" dirty="0"/>
              <a:t>Message &amp; Purpose</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Israel; Conquest</a:t>
            </a:r>
          </a:p>
          <a:p>
            <a:pPr marL="457200" indent="-457200">
              <a:spcBef>
                <a:spcPts val="0"/>
              </a:spcBef>
              <a:spcAft>
                <a:spcPts val="1200"/>
              </a:spcAft>
              <a:defRPr/>
            </a:pPr>
            <a:r>
              <a:rPr lang="en-US" sz="3000" dirty="0"/>
              <a:t>Unique Characteristics</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Beginnings</a:t>
            </a:r>
          </a:p>
          <a:p>
            <a:pPr marL="457200" indent="-457200">
              <a:spcBef>
                <a:spcPts val="0"/>
              </a:spcBef>
              <a:spcAft>
                <a:spcPts val="1200"/>
              </a:spcAft>
              <a:defRPr/>
            </a:pPr>
            <a:r>
              <a:rPr lang="en-US" sz="3000" dirty="0"/>
              <a:t>Themes</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Beginnings</a:t>
            </a:r>
          </a:p>
          <a:p>
            <a:pPr marL="457200" indent="-457200">
              <a:spcBef>
                <a:spcPts val="0"/>
              </a:spcBef>
              <a:spcAft>
                <a:spcPts val="1200"/>
              </a:spcAft>
              <a:defRPr/>
            </a:pPr>
            <a:r>
              <a:rPr lang="en-US" sz="3000" dirty="0"/>
              <a:t>Christ In Genesis</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Gen. 3:15 Tracing</a:t>
            </a:r>
          </a:p>
          <a:p>
            <a:pPr marL="457200" indent="-457200">
              <a:spcBef>
                <a:spcPts val="0"/>
              </a:spcBef>
              <a:spcAft>
                <a:spcPts val="1200"/>
              </a:spcAft>
              <a:defRPr/>
            </a:pPr>
            <a:r>
              <a:rPr lang="en-US" sz="3000" dirty="0"/>
              <a:t>Importance</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God’s Glory; Salvation</a:t>
            </a:r>
          </a:p>
          <a:p>
            <a:pPr marL="457200" indent="-457200">
              <a:spcBef>
                <a:spcPts val="0"/>
              </a:spcBef>
              <a:spcAft>
                <a:spcPts val="1200"/>
              </a:spcAft>
              <a:defRPr/>
            </a:pPr>
            <a:r>
              <a:rPr lang="en-US" sz="3000" dirty="0"/>
              <a:t>Historicity</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Christ’s Genealogy</a:t>
            </a:r>
          </a:p>
        </p:txBody>
      </p:sp>
      <p:sp>
        <p:nvSpPr>
          <p:cNvPr id="6" name="Title 1">
            <a:extLst>
              <a:ext uri="{FF2B5EF4-FFF2-40B4-BE49-F238E27FC236}">
                <a16:creationId xmlns:a16="http://schemas.microsoft.com/office/drawing/2014/main" id="{A007B753-DA16-48EC-8252-9D461C8C0DA0}"/>
              </a:ext>
            </a:extLst>
          </p:cNvPr>
          <p:cNvSpPr>
            <a:spLocks noGrp="1"/>
          </p:cNvSpPr>
          <p:nvPr>
            <p:ph type="title"/>
          </p:nvPr>
        </p:nvSpPr>
        <p:spPr>
          <a:xfrm>
            <a:off x="2019300" y="228600"/>
            <a:ext cx="5105400" cy="685800"/>
          </a:xfrm>
        </p:spPr>
        <p:txBody>
          <a:bodyPr anchor="ctr"/>
          <a:lstStyle/>
          <a:p>
            <a:pPr algn="ctr"/>
            <a:r>
              <a:rPr lang="en-US" sz="3600" dirty="0"/>
              <a:t>INTRODUCTORY MATTERS</a:t>
            </a:r>
          </a:p>
        </p:txBody>
      </p:sp>
    </p:spTree>
    <p:extLst>
      <p:ext uri="{BB962C8B-B14F-4D97-AF65-F5344CB8AC3E}">
        <p14:creationId xmlns:p14="http://schemas.microsoft.com/office/powerpoint/2010/main" val="2433472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10944</TotalTime>
  <Words>4018</Words>
  <Application>Microsoft Office PowerPoint</Application>
  <PresentationFormat>On-screen Show (4:3)</PresentationFormat>
  <Paragraphs>560</Paragraphs>
  <Slides>96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Calibri</vt:lpstr>
      <vt:lpstr>Times New Roman</vt:lpstr>
      <vt:lpstr>Wingdings</vt:lpstr>
      <vt:lpstr>Azure</vt:lpstr>
      <vt:lpstr>PowerPoint Presentation</vt:lpstr>
      <vt:lpstr>INTRODUCTORY MATTERS</vt:lpstr>
      <vt:lpstr>INTRODUCTORY MATTERS</vt:lpstr>
      <vt:lpstr>TITLE</vt:lpstr>
      <vt:lpstr>INTRODUCTORY MATTERS</vt:lpstr>
      <vt:lpstr>DOCUMENTARY HYPOTHESIS</vt:lpstr>
      <vt:lpstr>Arguments Favoring the Documentary Hypothesis</vt:lpstr>
      <vt:lpstr>Problems with the Documentary Hypothesis</vt:lpstr>
      <vt:lpstr>Problems with the Documentary Hypothesis</vt:lpstr>
      <vt:lpstr>Date and Recipients</vt:lpstr>
      <vt:lpstr>PowerPoint Presentation</vt:lpstr>
      <vt:lpstr>Date and Recipients</vt:lpstr>
      <vt:lpstr>INTRODUCTORY MATTERS</vt:lpstr>
      <vt:lpstr>Toledoth  “And These Are the Generations of…”</vt:lpstr>
      <vt:lpstr>GENESIS STRUCTURE</vt:lpstr>
      <vt:lpstr>GENESIS STRUCTURE</vt:lpstr>
      <vt:lpstr>GENESIS STRUCTURE</vt:lpstr>
      <vt:lpstr>GENESIS STRUCTURE</vt:lpstr>
      <vt:lpstr>GENESIS STRUCTURE</vt:lpstr>
      <vt:lpstr>INTRODUCTORY MATTERS</vt:lpstr>
      <vt:lpstr>PowerPoint Presentation</vt:lpstr>
      <vt:lpstr>PowerPoint Presentation</vt:lpstr>
      <vt:lpstr>PowerPoint Presentation</vt:lpstr>
      <vt:lpstr>PowerPoint Presentation</vt:lpstr>
      <vt:lpstr>Age of the Earth?</vt:lpstr>
      <vt:lpstr>Age of the Earth?</vt:lpstr>
      <vt:lpstr>Age of the Earth?</vt:lpstr>
      <vt:lpstr>PowerPoint Presentation</vt:lpstr>
      <vt:lpstr>PowerPoint Presentation</vt:lpstr>
      <vt:lpstr>Age of the Earth?</vt:lpstr>
      <vt:lpstr>PowerPoint Presentation</vt:lpstr>
      <vt:lpstr>Age of the Earth?</vt:lpstr>
      <vt:lpstr>Age of the Earth?</vt:lpstr>
      <vt:lpstr>PowerPoint Presentation</vt:lpstr>
      <vt:lpstr>PowerPoint Presentation</vt:lpstr>
      <vt:lpstr>Age of the Earth?</vt:lpstr>
      <vt:lpstr>Age of the Earth?</vt:lpstr>
      <vt:lpstr>PowerPoint Presentation</vt:lpstr>
      <vt:lpstr>PowerPoint Presentation</vt:lpstr>
      <vt:lpstr>PowerPoint Presentation</vt:lpstr>
      <vt:lpstr>Age of the Earth?</vt:lpstr>
      <vt:lpstr>PowerPoint Presentation</vt:lpstr>
      <vt:lpstr>PowerPoint Presentation</vt:lpstr>
      <vt:lpstr>PowerPoint Presentation</vt:lpstr>
      <vt:lpstr>Patriarchal Dates</vt:lpstr>
      <vt:lpstr>INTRODUCTORY MATTERS</vt:lpstr>
      <vt:lpstr>Message</vt:lpstr>
      <vt:lpstr>PowerPoint Presentation</vt:lpstr>
      <vt:lpstr>Purposes</vt:lpstr>
      <vt:lpstr>Message and Purpose</vt:lpstr>
      <vt:lpstr>INTRODUCTORY MATTERS</vt:lpstr>
      <vt:lpstr>Unique Characteristics</vt:lpstr>
      <vt:lpstr>INTRODUCTORY MATTERS</vt:lpstr>
      <vt:lpstr>Genesis as the Seed-Plot of the Bible</vt:lpstr>
      <vt:lpstr>PowerPoint Presentation</vt:lpstr>
      <vt:lpstr>Themes of Genesis 1-11</vt:lpstr>
      <vt:lpstr>INTRODUCTORY MATTERS</vt:lpstr>
      <vt:lpstr>PowerPoint Presentation</vt:lpstr>
      <vt:lpstr>PowerPoint Presentation</vt:lpstr>
      <vt:lpstr>PowerPoint Presentation</vt:lpstr>
      <vt:lpstr>PowerPoint Presentation</vt:lpstr>
      <vt:lpstr>God’s Messianic Purposes  Beginning in Genesis</vt:lpstr>
      <vt:lpstr>Christ in Genesis  (Luke 24:27, 44)</vt:lpstr>
      <vt:lpstr>Christ in Genesis  (Luke 24:27, 44)</vt:lpstr>
      <vt:lpstr>PowerPoint Presentation</vt:lpstr>
      <vt:lpstr>Christ in Genesis  (Luke 24:27, 44)</vt:lpstr>
      <vt:lpstr>Christ in Genesis  (Luke 24:27, 44)</vt:lpstr>
      <vt:lpstr>Christ in Genesis  (Luke 24:27, 44)</vt:lpstr>
      <vt:lpstr>Scriptural Comparisons Between Joseph &amp; Jesus</vt:lpstr>
      <vt:lpstr>Scriptural Comparisons Between Joseph &amp; Jesus</vt:lpstr>
      <vt:lpstr>Scriptural Comparisons Between Joseph &amp; Jesus</vt:lpstr>
      <vt:lpstr>Scriptural Comparisons Between Joseph &amp; Jesus</vt:lpstr>
      <vt:lpstr>INTRODUCTORY MATTERS</vt:lpstr>
      <vt:lpstr>Importance</vt:lpstr>
      <vt:lpstr>Importance</vt:lpstr>
      <vt:lpstr>PowerPoint Presentation</vt:lpstr>
      <vt:lpstr>Importance</vt:lpstr>
      <vt:lpstr>Importance</vt:lpstr>
      <vt:lpstr>PowerPoint Presentation</vt:lpstr>
      <vt:lpstr>Importance</vt:lpstr>
      <vt:lpstr>PowerPoint Presentation</vt:lpstr>
      <vt:lpstr>PowerPoint Presentation</vt:lpstr>
      <vt:lpstr>Importance</vt:lpstr>
      <vt:lpstr>INTRODUCTORY MATTERS</vt:lpstr>
      <vt:lpstr>Historicity</vt:lpstr>
      <vt:lpstr>Historicity</vt:lpstr>
      <vt:lpstr>PowerPoint Presentation</vt:lpstr>
      <vt:lpstr>PowerPoint Presentation</vt:lpstr>
      <vt:lpstr>PowerPoint Presentation</vt:lpstr>
      <vt:lpstr>Historicity</vt:lpstr>
      <vt:lpstr>PowerPoint Presentation</vt:lpstr>
      <vt:lpstr>Historicity</vt:lpstr>
      <vt:lpstr>Toledoth  “And These Are the Generations of…”</vt:lpstr>
      <vt:lpstr>Conclusion</vt:lpstr>
      <vt:lpstr>INTRODUCTORY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001 - Intro</dc:title>
  <dc:subject>Genesis</dc:subject>
  <dc:creator>A. Woods</dc:creator>
  <dc:description>Modified by Jim McGowan</dc:description>
  <cp:lastModifiedBy>Andy Woods</cp:lastModifiedBy>
  <cp:revision>1136</cp:revision>
  <cp:lastPrinted>2020-07-15T06:43:14Z</cp:lastPrinted>
  <dcterms:created xsi:type="dcterms:W3CDTF">2009-03-17T12:21:13Z</dcterms:created>
  <dcterms:modified xsi:type="dcterms:W3CDTF">2020-07-19T02:24:30Z</dcterms:modified>
</cp:coreProperties>
</file>