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handoutMasterIdLst>
    <p:handoutMasterId r:id="rId90"/>
  </p:handoutMasterIdLst>
  <p:sldIdLst>
    <p:sldId id="4643" r:id="rId2"/>
    <p:sldId id="4644" r:id="rId3"/>
    <p:sldId id="4645" r:id="rId4"/>
    <p:sldId id="4646" r:id="rId5"/>
    <p:sldId id="4647" r:id="rId6"/>
    <p:sldId id="4666" r:id="rId7"/>
    <p:sldId id="4665" r:id="rId8"/>
    <p:sldId id="4648" r:id="rId9"/>
    <p:sldId id="4667" r:id="rId10"/>
    <p:sldId id="4453" r:id="rId11"/>
    <p:sldId id="4622" r:id="rId12"/>
    <p:sldId id="4681" r:id="rId13"/>
    <p:sldId id="4668" r:id="rId14"/>
    <p:sldId id="3770" r:id="rId15"/>
    <p:sldId id="4682" r:id="rId16"/>
    <p:sldId id="4650" r:id="rId17"/>
    <p:sldId id="4341" r:id="rId18"/>
    <p:sldId id="4683" r:id="rId19"/>
    <p:sldId id="4669" r:id="rId20"/>
    <p:sldId id="2308" r:id="rId21"/>
    <p:sldId id="4564" r:id="rId22"/>
    <p:sldId id="4670" r:id="rId23"/>
    <p:sldId id="4584" r:id="rId24"/>
    <p:sldId id="4585" r:id="rId25"/>
    <p:sldId id="4586" r:id="rId26"/>
    <p:sldId id="4587" r:id="rId27"/>
    <p:sldId id="4588" r:id="rId28"/>
    <p:sldId id="746" r:id="rId29"/>
    <p:sldId id="4651" r:id="rId30"/>
    <p:sldId id="4589" r:id="rId31"/>
    <p:sldId id="4590" r:id="rId32"/>
    <p:sldId id="4684" r:id="rId33"/>
    <p:sldId id="4671" r:id="rId34"/>
    <p:sldId id="4591" r:id="rId35"/>
    <p:sldId id="4672" r:id="rId36"/>
    <p:sldId id="1264" r:id="rId37"/>
    <p:sldId id="4653" r:id="rId38"/>
    <p:sldId id="4620" r:id="rId39"/>
    <p:sldId id="3694" r:id="rId40"/>
    <p:sldId id="819" r:id="rId41"/>
    <p:sldId id="4685" r:id="rId42"/>
    <p:sldId id="4673" r:id="rId43"/>
    <p:sldId id="4592" r:id="rId44"/>
    <p:sldId id="4674" r:id="rId45"/>
    <p:sldId id="322" r:id="rId46"/>
    <p:sldId id="4686" r:id="rId47"/>
    <p:sldId id="4675" r:id="rId48"/>
    <p:sldId id="4593" r:id="rId49"/>
    <p:sldId id="4596" r:id="rId50"/>
    <p:sldId id="4597" r:id="rId51"/>
    <p:sldId id="4598" r:id="rId52"/>
    <p:sldId id="4687" r:id="rId53"/>
    <p:sldId id="4676" r:id="rId54"/>
    <p:sldId id="4599" r:id="rId55"/>
    <p:sldId id="4600" r:id="rId56"/>
    <p:sldId id="3643" r:id="rId57"/>
    <p:sldId id="1102" r:id="rId58"/>
    <p:sldId id="4679" r:id="rId59"/>
    <p:sldId id="4635" r:id="rId60"/>
    <p:sldId id="4688" r:id="rId61"/>
    <p:sldId id="4680" r:id="rId62"/>
    <p:sldId id="1319" r:id="rId63"/>
    <p:sldId id="4689" r:id="rId64"/>
    <p:sldId id="4555" r:id="rId65"/>
    <p:sldId id="4636" r:id="rId66"/>
    <p:sldId id="4637" r:id="rId67"/>
    <p:sldId id="2875" r:id="rId68"/>
    <p:sldId id="3872" r:id="rId69"/>
    <p:sldId id="4690" r:id="rId70"/>
    <p:sldId id="4655" r:id="rId71"/>
    <p:sldId id="4656" r:id="rId72"/>
    <p:sldId id="1100" r:id="rId73"/>
    <p:sldId id="4583" r:id="rId74"/>
    <p:sldId id="4657" r:id="rId75"/>
    <p:sldId id="4691" r:id="rId76"/>
    <p:sldId id="4603" r:id="rId77"/>
    <p:sldId id="4658" r:id="rId78"/>
    <p:sldId id="4604" r:id="rId79"/>
    <p:sldId id="728" r:id="rId80"/>
    <p:sldId id="1123" r:id="rId81"/>
    <p:sldId id="4659" r:id="rId82"/>
    <p:sldId id="4660" r:id="rId83"/>
    <p:sldId id="4661" r:id="rId84"/>
    <p:sldId id="4662" r:id="rId85"/>
    <p:sldId id="4642" r:id="rId86"/>
    <p:sldId id="4663" r:id="rId87"/>
    <p:sldId id="4664" r:id="rId8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99FF"/>
    <a:srgbClr val="006600"/>
    <a:srgbClr val="003300"/>
    <a:srgbClr val="008000"/>
    <a:srgbClr val="0000CC"/>
    <a:srgbClr val="FFFF99"/>
    <a:srgbClr val="A50021"/>
    <a:srgbClr val="00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5071" autoAdjust="0"/>
  </p:normalViewPr>
  <p:slideViewPr>
    <p:cSldViewPr>
      <p:cViewPr varScale="1">
        <p:scale>
          <a:sx n="57" d="100"/>
          <a:sy n="57" d="100"/>
        </p:scale>
        <p:origin x="768"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slide" Target="slides/slide8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6C91226C-DCA9-4E07-BFD7-24469E0EDD3D}"/>
              </a:ext>
            </a:extLst>
          </p:cNvPr>
          <p:cNvSpPr>
            <a:spLocks noGrp="1"/>
          </p:cNvSpPr>
          <p:nvPr>
            <p:ph type="hdr" sz="quarter"/>
          </p:nvPr>
        </p:nvSpPr>
        <p:spPr>
          <a:xfrm>
            <a:off x="1814513"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015 The Rapture</a:t>
            </a:r>
          </a:p>
          <a:p>
            <a:pPr>
              <a:defRPr/>
            </a:pPr>
            <a:r>
              <a:rPr lang="en-US" dirty="0"/>
              <a:t>07-19-2020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7/18/2020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02667">
              <a:defRPr/>
            </a:pPr>
            <a:fld id="{888B744C-CCA7-42F0-B026-54AA483E0A4D}" type="slidenum">
              <a:rPr lang="en-US" altLang="en-US">
                <a:solidFill>
                  <a:srgbClr val="000000"/>
                </a:solidFill>
                <a:latin typeface="Calibri" panose="020F0502020204030204" pitchFamily="34" charset="0"/>
                <a:cs typeface="+mn-cs"/>
              </a:rPr>
              <a:pPr defTabSz="1002667">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14</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51</a:t>
            </a:fld>
            <a:endParaRPr lang="en-US" altLang="en-US" dirty="0"/>
          </a:p>
        </p:txBody>
      </p:sp>
    </p:spTree>
    <p:extLst>
      <p:ext uri="{BB962C8B-B14F-4D97-AF65-F5344CB8AC3E}">
        <p14:creationId xmlns:p14="http://schemas.microsoft.com/office/powerpoint/2010/main" val="354895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59</a:t>
            </a:fld>
            <a:endParaRPr lang="en-US" altLang="en-US" dirty="0"/>
          </a:p>
        </p:txBody>
      </p:sp>
    </p:spTree>
    <p:extLst>
      <p:ext uri="{BB962C8B-B14F-4D97-AF65-F5344CB8AC3E}">
        <p14:creationId xmlns:p14="http://schemas.microsoft.com/office/powerpoint/2010/main" val="193977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CB3D03D-5126-4716-9B93-2D6AB790C5A7}" type="slidenum">
              <a:rPr lang="en-US" altLang="en-US" sz="1300" smtClean="0">
                <a:latin typeface="Calibri" panose="020F0502020204030204" pitchFamily="34" charset="0"/>
                <a:cs typeface="Calibri" panose="020F0502020204030204" pitchFamily="34" charset="0"/>
              </a:rPr>
              <a:pPr/>
              <a:t>62</a:t>
            </a:fld>
            <a:endParaRPr lang="en-US" altLang="en-US" sz="1300" dirty="0">
              <a:latin typeface="Calibri" panose="020F0502020204030204" pitchFamily="34" charset="0"/>
              <a:cs typeface="Calibri" panose="020F050202020403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30235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7/18/2020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183294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7/18/2020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60245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76380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5" r:id="rId12"/>
    <p:sldLayoutId id="2147483917" r:id="rId13"/>
    <p:sldLayoutId id="2147483918" r:id="rId14"/>
    <p:sldLayoutId id="2147483919"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30.png"/><Relationship Id="rId13" Type="http://schemas.microsoft.com/office/2007/relationships/hdphoto" Target="../media/hdphoto1.wdp"/><Relationship Id="rId3" Type="http://schemas.openxmlformats.org/officeDocument/2006/relationships/customXml" Target="../ink/ink1.xml"/><Relationship Id="rId7" Type="http://schemas.openxmlformats.org/officeDocument/2006/relationships/customXml" Target="../ink/ink2.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9.jpeg"/><Relationship Id="rId10" Type="http://schemas.openxmlformats.org/officeDocument/2006/relationships/image" Target="../media/image240.png"/><Relationship Id="rId9" Type="http://schemas.openxmlformats.org/officeDocument/2006/relationships/customXml" Target="../ink/ink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9.jpeg"/><Relationship Id="rId3" Type="http://schemas.openxmlformats.org/officeDocument/2006/relationships/customXml" Target="../ink/ink4.xml"/><Relationship Id="rId7" Type="http://schemas.openxmlformats.org/officeDocument/2006/relationships/customXml" Target="../ink/ink5.xml"/><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10.png"/><Relationship Id="rId10" Type="http://schemas.openxmlformats.org/officeDocument/2006/relationships/image" Target="../media/image240.png"/><Relationship Id="rId9" Type="http://schemas.openxmlformats.org/officeDocument/2006/relationships/customXml" Target="../ink/ink6.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9.jpeg"/><Relationship Id="rId3" Type="http://schemas.openxmlformats.org/officeDocument/2006/relationships/customXml" Target="../ink/ink7.xml"/><Relationship Id="rId7" Type="http://schemas.openxmlformats.org/officeDocument/2006/relationships/customXml" Target="../ink/ink8.xml"/><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10.png"/><Relationship Id="rId10" Type="http://schemas.openxmlformats.org/officeDocument/2006/relationships/image" Target="../media/image240.png"/><Relationship Id="rId9" Type="http://schemas.openxmlformats.org/officeDocument/2006/relationships/customXml" Target="../ink/ink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15</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1543050" y="228599"/>
            <a:ext cx="6057900" cy="1143001"/>
          </a:xfrm>
        </p:spPr>
        <p:txBody>
          <a:bodyPr/>
          <a:lstStyle/>
          <a:p>
            <a:pPr algn="ctr"/>
            <a:r>
              <a:rPr lang="en-US" altLang="en-US" sz="36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1"/>
            <a:ext cx="9144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188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sp>
        <p:nvSpPr>
          <p:cNvPr id="5" name="Rectangle 2">
            <a:extLst>
              <a:ext uri="{FF2B5EF4-FFF2-40B4-BE49-F238E27FC236}">
                <a16:creationId xmlns:a16="http://schemas.microsoft.com/office/drawing/2014/main" id="{49FE55F5-0DD3-4877-B434-B9573116691A}"/>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pic>
        <p:nvPicPr>
          <p:cNvPr id="7" name="Picture 2" descr="Image result for revelation 3:10">
            <a:extLst>
              <a:ext uri="{FF2B5EF4-FFF2-40B4-BE49-F238E27FC236}">
                <a16:creationId xmlns:a16="http://schemas.microsoft.com/office/drawing/2014/main" id="{5838A76D-BEB4-47E9-B99E-F19C02AE48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251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1543050" y="228599"/>
            <a:ext cx="6057900" cy="1143001"/>
          </a:xfrm>
        </p:spPr>
        <p:txBody>
          <a:bodyPr/>
          <a:lstStyle/>
          <a:p>
            <a:pPr algn="ctr"/>
            <a:r>
              <a:rPr lang="en-US" altLang="en-US" sz="36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1"/>
            <a:ext cx="9144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Are there easier ways to convey “protection through</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8270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47787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a:t>
            </a:r>
            <a:r>
              <a:rPr lang="en-US" sz="3400" dirty="0">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latin typeface="Calibri" panose="020F0502020204030204" pitchFamily="34" charset="0"/>
              </a:rPr>
              <a:t>the hour 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those who dwell on the earth. </a:t>
            </a:r>
            <a:endParaRPr lang="en-US" sz="3400" dirty="0">
              <a:effectLst/>
              <a:latin typeface="Calibri" panose="020F0502020204030204" pitchFamily="34" charset="0"/>
            </a:endParaRPr>
          </a:p>
        </p:txBody>
      </p:sp>
      <p:pic>
        <p:nvPicPr>
          <p:cNvPr id="5" name="Picture 2" descr="Image result for church of philadelphia">
            <a:extLst>
              <a:ext uri="{FF2B5EF4-FFF2-40B4-BE49-F238E27FC236}">
                <a16:creationId xmlns:a16="http://schemas.microsoft.com/office/drawing/2014/main" id="{AE37B0DC-D1B3-4E03-960D-3D875D6333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9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316240" y="1549920"/>
            <a:ext cx="679752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latin typeface="Calibri" panose="020F0502020204030204" pitchFamily="34" charset="0"/>
                <a:cs typeface="Calibri" panose="020F0502020204030204" pitchFamily="34" charset="0"/>
              </a:rPr>
              <a:t>“</a:t>
            </a:r>
            <a:r>
              <a:rPr lang="en-US" dirty="0">
                <a:effectLst/>
                <a:latin typeface="Calibri" panose="020F0502020204030204" pitchFamily="34" charset="0"/>
              </a:rPr>
              <a:t>The idea of the saints being shielded from the testing while living within and through this time period also would have been expressed more clearly through the use of another preposition, either </a:t>
            </a:r>
            <a:r>
              <a:rPr lang="en-US" i="1" dirty="0" err="1">
                <a:effectLst/>
                <a:latin typeface="Calibri" panose="020F0502020204030204" pitchFamily="34" charset="0"/>
              </a:rPr>
              <a:t>en</a:t>
            </a:r>
            <a:r>
              <a:rPr lang="en-US" dirty="0">
                <a:effectLst/>
                <a:latin typeface="Calibri" panose="020F0502020204030204" pitchFamily="34" charset="0"/>
              </a:rPr>
              <a:t> (meaning ‘in’) or </a:t>
            </a:r>
            <a:r>
              <a:rPr lang="en-US" i="1" dirty="0" err="1">
                <a:effectLst/>
                <a:latin typeface="Calibri" panose="020F0502020204030204" pitchFamily="34" charset="0"/>
              </a:rPr>
              <a:t>dia</a:t>
            </a:r>
            <a:r>
              <a:rPr lang="en-US" dirty="0">
                <a:effectLst/>
                <a:latin typeface="Calibri" panose="020F0502020204030204" pitchFamily="34" charset="0"/>
              </a:rPr>
              <a:t> (meaning ‘through’) [thus, ‘I will keep you </a:t>
            </a:r>
            <a:r>
              <a:rPr lang="en-US" i="1" dirty="0">
                <a:effectLst/>
                <a:latin typeface="Calibri" panose="020F0502020204030204" pitchFamily="34" charset="0"/>
              </a:rPr>
              <a:t>in</a:t>
            </a:r>
            <a:r>
              <a:rPr lang="en-US" dirty="0">
                <a:effectLst/>
                <a:latin typeface="Calibri" panose="020F0502020204030204" pitchFamily="34" charset="0"/>
              </a:rPr>
              <a:t> or </a:t>
            </a:r>
            <a:r>
              <a:rPr lang="en-US" i="1" dirty="0">
                <a:effectLst/>
                <a:latin typeface="Calibri" panose="020F0502020204030204" pitchFamily="34" charset="0"/>
              </a:rPr>
              <a:t>through</a:t>
            </a:r>
            <a:r>
              <a:rPr lang="en-US" dirty="0">
                <a:effectLst/>
                <a:latin typeface="Calibri" panose="020F0502020204030204" pitchFamily="34" charset="0"/>
              </a:rPr>
              <a:t> the time period of testing’] rather than </a:t>
            </a:r>
            <a:r>
              <a:rPr lang="en-US" i="1" dirty="0" err="1">
                <a:effectLst/>
                <a:latin typeface="Calibri" panose="020F0502020204030204" pitchFamily="34" charset="0"/>
              </a:rPr>
              <a:t>ek</a:t>
            </a:r>
            <a:r>
              <a:rPr lang="en-US" dirty="0">
                <a:effectLst/>
                <a:latin typeface="Calibri" panose="020F0502020204030204" pitchFamily="34" charset="0"/>
              </a:rPr>
              <a:t>.”</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9833B6BE-F3D5-439A-96B3-B1A1BE27E660}"/>
              </a:ext>
            </a:extLst>
          </p:cNvPr>
          <p:cNvSpPr/>
          <p:nvPr/>
        </p:nvSpPr>
        <p:spPr>
          <a:xfrm>
            <a:off x="1714500" y="217438"/>
            <a:ext cx="5715000" cy="1215717"/>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Showers </a:t>
            </a:r>
          </a:p>
          <a:p>
            <a:pPr algn="ctr">
              <a:spcBef>
                <a:spcPts val="0"/>
              </a:spcBef>
              <a:spcAft>
                <a:spcPts val="0"/>
              </a:spcAft>
            </a:pPr>
            <a:r>
              <a:rPr lang="en-US" sz="1600" dirty="0" err="1">
                <a:effectLst>
                  <a:outerShdw blurRad="38100" dist="38100" dir="2700000" algn="tl">
                    <a:srgbClr val="000000">
                      <a:alpha val="43137"/>
                    </a:srgbClr>
                  </a:outerShdw>
                </a:effectLst>
                <a:latin typeface="Calibri" panose="020F0502020204030204" pitchFamily="34" charset="0"/>
                <a:ea typeface="+mj-ea"/>
                <a:cs typeface="+mj-cs"/>
              </a:rPr>
              <a:t>Renald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Showers, Maranatha Our Lord, Come! (Bellmawr, NJ: Friends of Israel, 1995), 212.</a:t>
            </a:r>
            <a:endParaRPr lang="en-US" sz="1600" dirty="0"/>
          </a:p>
        </p:txBody>
      </p:sp>
      <p:pic>
        <p:nvPicPr>
          <p:cNvPr id="11" name="Picture 10">
            <a:extLst>
              <a:ext uri="{FF2B5EF4-FFF2-40B4-BE49-F238E27FC236}">
                <a16:creationId xmlns:a16="http://schemas.microsoft.com/office/drawing/2014/main" id="{66552E73-9219-4BAB-A1BB-3DE101C59D61}"/>
              </a:ext>
            </a:extLst>
          </p:cNvPr>
          <p:cNvPicPr>
            <a:picLocks noChangeAspect="1"/>
          </p:cNvPicPr>
          <p:nvPr/>
        </p:nvPicPr>
        <p:blipFill>
          <a:blip r:embed="rId12" cstate="email">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tretch>
            <a:fillRect/>
          </a:stretch>
        </p:blipFill>
        <p:spPr>
          <a:xfrm>
            <a:off x="151551" y="1676400"/>
            <a:ext cx="2058249" cy="3200400"/>
          </a:xfrm>
          <a:prstGeom prst="rect">
            <a:avLst/>
          </a:prstGeom>
        </p:spPr>
      </p:pic>
    </p:spTree>
    <p:extLst>
      <p:ext uri="{BB962C8B-B14F-4D97-AF65-F5344CB8AC3E}">
        <p14:creationId xmlns:p14="http://schemas.microsoft.com/office/powerpoint/2010/main" val="25754933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1543050" y="228599"/>
            <a:ext cx="6057900" cy="1143001"/>
          </a:xfrm>
        </p:spPr>
        <p:txBody>
          <a:bodyPr/>
          <a:lstStyle/>
          <a:p>
            <a:pPr algn="ctr"/>
            <a:r>
              <a:rPr lang="en-US" altLang="en-US" sz="36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1"/>
            <a:ext cx="9144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24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Will God protect believers during the Tribulation</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32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6219" y="1600200"/>
            <a:ext cx="8691562" cy="2438400"/>
          </a:xfrm>
        </p:spPr>
        <p:txBody>
          <a:bodyPr/>
          <a:lstStyle/>
          <a:p>
            <a:pPr marL="457200" indent="-45720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Like the protection in Goshen (Exod. 8:22, 24; 9;4, 6; 11:4-7; Rev. 9;4; 16:2)</a:t>
            </a:r>
          </a:p>
          <a:p>
            <a:pPr marL="457200" indent="-45720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Effective ? Rev. 6:9-11; 7:13-14; 13:10, 15:20:4</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Comfort? John 14:1; 1 Thess. 4:18; Titus 2:13</a:t>
            </a: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3434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41826-FA46-4CBE-A27A-4E3B171E9E53}"/>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Protection Through the Tribulation?</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p:txBody>
      </p:sp>
    </p:spTree>
    <p:extLst>
      <p:ext uri="{BB962C8B-B14F-4D97-AF65-F5344CB8AC3E}">
        <p14:creationId xmlns:p14="http://schemas.microsoft.com/office/powerpoint/2010/main" val="13932262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1543050" y="228599"/>
            <a:ext cx="6057900" cy="1143001"/>
          </a:xfrm>
        </p:spPr>
        <p:txBody>
          <a:bodyPr/>
          <a:lstStyle/>
          <a:p>
            <a:pPr algn="ctr"/>
            <a:r>
              <a:rPr lang="en-US" altLang="en-US" sz="36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1"/>
            <a:ext cx="9144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24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What is the meaning of “keep you from</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914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47787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a:t>
            </a:r>
            <a:r>
              <a:rPr lang="en-US" sz="3400" dirty="0">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latin typeface="Calibri" panose="020F0502020204030204" pitchFamily="34" charset="0"/>
              </a:rPr>
              <a:t>the hour 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those who dwell on the earth. </a:t>
            </a:r>
            <a:endParaRPr lang="en-US" sz="3400" dirty="0">
              <a:effectLst/>
              <a:latin typeface="Calibri" panose="020F0502020204030204" pitchFamily="34" charset="0"/>
            </a:endParaRPr>
          </a:p>
        </p:txBody>
      </p:sp>
      <p:pic>
        <p:nvPicPr>
          <p:cNvPr id="5" name="Picture 2" descr="Image result for church of philadelphia">
            <a:extLst>
              <a:ext uri="{FF2B5EF4-FFF2-40B4-BE49-F238E27FC236}">
                <a16:creationId xmlns:a16="http://schemas.microsoft.com/office/drawing/2014/main" id="{F84B275B-7BC2-41B4-A13B-CA3DA0D787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40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402362"/>
            <a:ext cx="9144000" cy="5105400"/>
          </a:xfrm>
        </p:spPr>
        <p:txBody>
          <a:bodyPr/>
          <a:lstStyle/>
          <a:p>
            <a:pPr marL="0" indent="0" algn="just">
              <a:spcBef>
                <a:spcPts val="0"/>
              </a:spcBef>
              <a:buFontTx/>
              <a:buNone/>
              <a:defRPr/>
            </a:pPr>
            <a:r>
              <a:rPr lang="en-US" sz="2700" i="1" dirty="0">
                <a:effectLst>
                  <a:outerShdw blurRad="38100" dist="38100" dir="2700000" algn="tl">
                    <a:srgbClr val="000000">
                      <a:alpha val="43137"/>
                    </a:srgbClr>
                  </a:outerShdw>
                </a:effectLst>
              </a:rPr>
              <a:t>“</a:t>
            </a:r>
            <a:r>
              <a:rPr lang="en-US" sz="2700" dirty="0" err="1">
                <a:effectLst>
                  <a:outerShdw blurRad="38100" dist="38100" dir="2700000" algn="tl">
                    <a:srgbClr val="000000">
                      <a:alpha val="43137"/>
                    </a:srgbClr>
                  </a:outerShdw>
                </a:effectLst>
              </a:rPr>
              <a:t>Posttribulationists</a:t>
            </a:r>
            <a:r>
              <a:rPr lang="en-US" sz="2700" dirty="0">
                <a:effectLst>
                  <a:outerShdw blurRad="38100" dist="38100" dir="2700000" algn="tl">
                    <a:srgbClr val="000000">
                      <a:alpha val="43137"/>
                    </a:srgbClr>
                  </a:outerShdw>
                </a:effectLst>
              </a:rPr>
              <a:t> say that ‘from’ (</a:t>
            </a:r>
            <a:r>
              <a:rPr lang="en-US" sz="2700" i="1" dirty="0" err="1">
                <a:effectLst>
                  <a:outerShdw blurRad="38100" dist="38100" dir="2700000" algn="tl">
                    <a:srgbClr val="000000">
                      <a:alpha val="43137"/>
                    </a:srgbClr>
                  </a:outerShdw>
                </a:effectLst>
              </a:rPr>
              <a:t>ek</a:t>
            </a:r>
            <a:r>
              <a:rPr lang="en-US" sz="2700" dirty="0">
                <a:effectLst>
                  <a:outerShdw blurRad="38100" dist="38100" dir="2700000" algn="tl">
                    <a:srgbClr val="000000">
                      <a:alpha val="43137"/>
                    </a:srgbClr>
                  </a:outerShdw>
                </a:effectLst>
              </a:rPr>
              <a:t>) refers to protection of the church within the Tribulation. </a:t>
            </a:r>
            <a:r>
              <a:rPr lang="en-US" sz="2700" dirty="0" err="1">
                <a:effectLst>
                  <a:outerShdw blurRad="38100" dist="38100" dir="2700000" algn="tl">
                    <a:srgbClr val="000000">
                      <a:alpha val="43137"/>
                    </a:srgbClr>
                  </a:outerShdw>
                </a:effectLst>
              </a:rPr>
              <a:t>Pretribulationalists</a:t>
            </a:r>
            <a:r>
              <a:rPr lang="en-US" sz="2700" dirty="0">
                <a:effectLst>
                  <a:outerShdw blurRad="38100" dist="38100" dir="2700000" algn="tl">
                    <a:srgbClr val="000000">
                      <a:alpha val="43137"/>
                    </a:srgbClr>
                  </a:outerShdw>
                </a:effectLst>
              </a:rPr>
              <a:t> understand it to mean preservation by being absent from the time of tribulation. One is internal protection (while living through the Tribulation); the other is external protection (being in heaven during that time). Which meaning does ‘from’ (</a:t>
            </a:r>
            <a:r>
              <a:rPr lang="en-US" sz="2700" i="1" dirty="0" err="1">
                <a:effectLst>
                  <a:outerShdw blurRad="38100" dist="38100" dir="2700000" algn="tl">
                    <a:srgbClr val="000000">
                      <a:alpha val="43137"/>
                    </a:srgbClr>
                  </a:outerShdw>
                </a:effectLst>
              </a:rPr>
              <a:t>ek</a:t>
            </a:r>
            <a:r>
              <a:rPr lang="en-US" sz="2700" dirty="0">
                <a:effectLst>
                  <a:outerShdw blurRad="38100" dist="38100" dir="2700000" algn="tl">
                    <a:srgbClr val="000000">
                      <a:alpha val="43137"/>
                    </a:srgbClr>
                  </a:outerShdw>
                </a:effectLst>
              </a:rPr>
              <a:t>) support? The answer is either, if the preposition is considered alone. But for the record, let it be said that </a:t>
            </a:r>
            <a:r>
              <a:rPr lang="en-US" sz="2700" i="1" dirty="0" err="1">
                <a:effectLst>
                  <a:outerShdw blurRad="38100" dist="38100" dir="2700000" algn="tl">
                    <a:srgbClr val="000000">
                      <a:alpha val="43137"/>
                    </a:srgbClr>
                  </a:outerShdw>
                </a:effectLst>
              </a:rPr>
              <a:t>ek</a:t>
            </a:r>
            <a:r>
              <a:rPr lang="en-US" sz="2700" dirty="0">
                <a:effectLst>
                  <a:outerShdw blurRad="38100" dist="38100" dir="2700000" algn="tl">
                    <a:srgbClr val="000000">
                      <a:alpha val="43137"/>
                    </a:srgbClr>
                  </a:outerShdw>
                </a:effectLst>
              </a:rPr>
              <a:t> does denote a position outside something without implying a prior position inside and then emergence from within. The </a:t>
            </a:r>
            <a:r>
              <a:rPr lang="en-US" sz="2700" dirty="0" err="1">
                <a:effectLst>
                  <a:outerShdw blurRad="38100" dist="38100" dir="2700000" algn="tl">
                    <a:srgbClr val="000000">
                      <a:alpha val="43137"/>
                    </a:srgbClr>
                  </a:outerShdw>
                </a:effectLst>
              </a:rPr>
              <a:t>pretribulationist</a:t>
            </a:r>
            <a:r>
              <a:rPr lang="en-US" sz="2700" dirty="0">
                <a:effectLst>
                  <a:outerShdw blurRad="38100" dist="38100" dir="2700000" algn="tl">
                    <a:srgbClr val="000000">
                      <a:alpha val="43137"/>
                    </a:srgbClr>
                  </a:outerShdw>
                </a:effectLst>
              </a:rPr>
              <a:t> understanding of </a:t>
            </a:r>
            <a:r>
              <a:rPr lang="en-US" sz="2700" i="1" dirty="0" err="1">
                <a:effectLst>
                  <a:outerShdw blurRad="38100" dist="38100" dir="2700000" algn="tl">
                    <a:srgbClr val="000000">
                      <a:alpha val="43137"/>
                    </a:srgbClr>
                  </a:outerShdw>
                </a:effectLst>
              </a:rPr>
              <a:t>ek</a:t>
            </a:r>
            <a:r>
              <a:rPr lang="en-US" sz="2700" dirty="0">
                <a:effectLst>
                  <a:outerShdw blurRad="38100" dist="38100" dir="2700000" algn="tl">
                    <a:srgbClr val="000000">
                      <a:alpha val="43137"/>
                    </a:srgbClr>
                  </a:outerShdw>
                </a:effectLst>
              </a:rPr>
              <a:t> is supported by a number of verses that have nothing to do with the rapture and therefore do not beg the question</a:t>
            </a:r>
            <a:r>
              <a:rPr lang="en-US" sz="27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44563" cy="1143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DDED8C29-5312-47D5-972D-3ABE15909AE2}"/>
              </a:ext>
            </a:extLst>
          </p:cNvPr>
          <p:cNvSpPr/>
          <p:nvPr/>
        </p:nvSpPr>
        <p:spPr>
          <a:xfrm>
            <a:off x="1971675" y="218182"/>
            <a:ext cx="520065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C. Ryrie, What You Should Know About the Rapture, Current Christian Issues (Chicago: Moody, 1981), 114-15.</a:t>
            </a:r>
          </a:p>
        </p:txBody>
      </p:sp>
    </p:spTree>
    <p:extLst>
      <p:ext uri="{BB962C8B-B14F-4D97-AF65-F5344CB8AC3E}">
        <p14:creationId xmlns:p14="http://schemas.microsoft.com/office/powerpoint/2010/main" val="23036828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7:5</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hypocrite, first take the log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own eye, and then you will see clearly to take the speck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brother’s eye.”</a:t>
            </a:r>
          </a:p>
        </p:txBody>
      </p:sp>
      <p:pic>
        <p:nvPicPr>
          <p:cNvPr id="6" name="Picture 2" descr="Image result for church of philadelphia">
            <a:extLst>
              <a:ext uri="{FF2B5EF4-FFF2-40B4-BE49-F238E27FC236}">
                <a16:creationId xmlns:a16="http://schemas.microsoft.com/office/drawing/2014/main" id="{D9847A97-EA53-467F-8B7E-013AA30B56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54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2" descr="Image result for church of philadelphia">
            <a:extLst>
              <a:ext uri="{FF2B5EF4-FFF2-40B4-BE49-F238E27FC236}">
                <a16:creationId xmlns:a16="http://schemas.microsoft.com/office/drawing/2014/main" id="{9FACCFCA-3A9D-4BD6-9697-F7F315B59B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1520" y="3358871"/>
            <a:ext cx="2600960" cy="1463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47787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a:t>
            </a:r>
            <a:r>
              <a:rPr lang="en-US" sz="3400" b="1" u="sng" dirty="0">
                <a:solidFill>
                  <a:srgbClr val="FFFFCC"/>
                </a:solidFill>
                <a:latin typeface="Calibri" panose="020F0502020204030204" pitchFamily="34" charset="0"/>
              </a:rPr>
              <a:t>keep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tēreō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hour of testing</a:t>
            </a:r>
            <a:r>
              <a:rPr lang="en-US" sz="3400" dirty="0">
                <a:latin typeface="Calibri" panose="020F0502020204030204" pitchFamily="34" charset="0"/>
              </a:rPr>
              <a:t>,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those who dwell on the earth. </a:t>
            </a:r>
            <a:endParaRPr lang="en-US" sz="3400" dirty="0">
              <a:effectLst/>
              <a:latin typeface="Calibri" panose="020F0502020204030204" pitchFamily="34" charset="0"/>
            </a:endParaRPr>
          </a:p>
        </p:txBody>
      </p:sp>
    </p:spTree>
    <p:extLst>
      <p:ext uri="{BB962C8B-B14F-4D97-AF65-F5344CB8AC3E}">
        <p14:creationId xmlns:p14="http://schemas.microsoft.com/office/powerpoint/2010/main" val="26125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15:29</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abstain from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things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sacrificed to idols and from blood and from things strangled and from fornication; if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keep</a:t>
            </a:r>
            <a:r>
              <a:rPr lang="en-US" sz="3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diatēreō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yourselves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free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a:t>
            </a:r>
            <a:r>
              <a:rPr lang="en-US" sz="3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such things, you will do well. Farewell.”</a:t>
            </a:r>
          </a:p>
        </p:txBody>
      </p:sp>
      <p:pic>
        <p:nvPicPr>
          <p:cNvPr id="3" name="Picture 2" descr="Image result for church of philadelphia">
            <a:extLst>
              <a:ext uri="{FF2B5EF4-FFF2-40B4-BE49-F238E27FC236}">
                <a16:creationId xmlns:a16="http://schemas.microsoft.com/office/drawing/2014/main" id="{DFB61CDF-E510-48CE-B856-666332181C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337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12:27</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My soul has become troubled; and what shall I say, ‘Father,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a:t>
            </a:r>
            <a:r>
              <a:rPr lang="en-US" sz="3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sōzō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a:t>
            </a:r>
            <a:r>
              <a:rPr lang="en-US" sz="3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hour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 this purpose I came to this hour.”</a:t>
            </a:r>
          </a:p>
        </p:txBody>
      </p:sp>
      <p:pic>
        <p:nvPicPr>
          <p:cNvPr id="3" name="Picture 2" descr="Image result for church of philadelphia">
            <a:extLst>
              <a:ext uri="{FF2B5EF4-FFF2-40B4-BE49-F238E27FC236}">
                <a16:creationId xmlns:a16="http://schemas.microsoft.com/office/drawing/2014/main" id="{B642D3B9-DFA8-4CF0-9DF8-B47FA8A512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656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1:13</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rescued</a:t>
            </a:r>
            <a:r>
              <a:rPr lang="en-US" sz="3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rhyomai</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a:t>
            </a:r>
            <a:r>
              <a:rPr lang="en-US" sz="3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domain of darkness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transferred us to the kingdom of His beloved Son.”</a:t>
            </a:r>
          </a:p>
        </p:txBody>
      </p:sp>
      <p:pic>
        <p:nvPicPr>
          <p:cNvPr id="3" name="Picture 2" descr="Image result for church of philadelphia">
            <a:extLst>
              <a:ext uri="{FF2B5EF4-FFF2-40B4-BE49-F238E27FC236}">
                <a16:creationId xmlns:a16="http://schemas.microsoft.com/office/drawing/2014/main" id="{671865B4-EC13-4ECA-8443-2A32D2E61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58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5:18</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know that no one who is born of God sins; but He who was born of God keeps him, and the evil one does not touch him.”</a:t>
            </a:r>
          </a:p>
        </p:txBody>
      </p:sp>
      <p:pic>
        <p:nvPicPr>
          <p:cNvPr id="3" name="Picture 2" descr="Image result for church of philadelphia">
            <a:extLst>
              <a:ext uri="{FF2B5EF4-FFF2-40B4-BE49-F238E27FC236}">
                <a16:creationId xmlns:a16="http://schemas.microsoft.com/office/drawing/2014/main" id="{9CBB6D5A-9061-45D3-9354-2F27C833F7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17:15</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You to take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world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keep</a:t>
            </a:r>
            <a:r>
              <a:rPr lang="en-US" sz="3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tēreō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a:t>
            </a:r>
            <a:r>
              <a:rPr lang="en-US" sz="3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evil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Image result for church of philadelphia">
            <a:extLst>
              <a:ext uri="{FF2B5EF4-FFF2-40B4-BE49-F238E27FC236}">
                <a16:creationId xmlns:a16="http://schemas.microsoft.com/office/drawing/2014/main" id="{D32DFF10-7BBD-492B-B1C6-1D829CB0189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48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362200" y="1708160"/>
            <a:ext cx="6553200" cy="353943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 believes that the main Scripture which some believe supports the pre-</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 viewpoint (Revelation 3:10) does not necessarily mean that believers will be taken away from the earth, however; rather, it could mean that God will keep or protect His people from evil during the tribulation (see also John 17:15)</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847" y="1905000"/>
            <a:ext cx="2018953"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0" y="215950"/>
            <a:ext cx="9144000" cy="1369606"/>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Piper</a:t>
            </a:r>
          </a:p>
          <a:p>
            <a:pPr algn="ctr">
              <a:defRPr/>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Lauren Leigh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Noske</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"Nine Reasons Why john Piper Disagrees with Nicolas' Cage's 'Left Behind' Movie's View of Rapture," The Gospel Herald, August 6, 2014; www.gospelheradld.com. See also John Piper, "Definition and Observations Concerning the Second Coming of Christ," Desiring God Ministry, August 30, 1987; www.desringgod.org.</a:t>
            </a:r>
          </a:p>
        </p:txBody>
      </p:sp>
    </p:spTree>
    <p:extLst>
      <p:ext uri="{BB962C8B-B14F-4D97-AF65-F5344CB8AC3E}">
        <p14:creationId xmlns:p14="http://schemas.microsoft.com/office/powerpoint/2010/main" val="22012507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17:15</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You to take them out of the world, but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keep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tēreō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evil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Image result for church of philadelphia">
            <a:extLst>
              <a:ext uri="{FF2B5EF4-FFF2-40B4-BE49-F238E27FC236}">
                <a16:creationId xmlns:a16="http://schemas.microsoft.com/office/drawing/2014/main" id="{ECE3DEEE-5C6F-428A-8596-FB94D5A10F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99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1:13</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rescued us from the domain of darkness, and transferred us to the kingdom of His beloved Son.”</a:t>
            </a:r>
          </a:p>
        </p:txBody>
      </p:sp>
      <p:pic>
        <p:nvPicPr>
          <p:cNvPr id="3" name="Picture 2" descr="Image result for church of philadelphia">
            <a:extLst>
              <a:ext uri="{FF2B5EF4-FFF2-40B4-BE49-F238E27FC236}">
                <a16:creationId xmlns:a16="http://schemas.microsoft.com/office/drawing/2014/main" id="{04E44282-2F69-4F1B-90FA-720653CEBE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37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5:18</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know that no one who is born of God sins; but He who was born of God keeps him, and the evil one does not touch him.”</a:t>
            </a:r>
          </a:p>
        </p:txBody>
      </p:sp>
      <p:pic>
        <p:nvPicPr>
          <p:cNvPr id="3" name="Picture 2" descr="Image result for church of philadelphia">
            <a:extLst>
              <a:ext uri="{FF2B5EF4-FFF2-40B4-BE49-F238E27FC236}">
                <a16:creationId xmlns:a16="http://schemas.microsoft.com/office/drawing/2014/main" id="{1D5F05CD-4142-4CDD-B266-672D17770A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71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1543050" y="228599"/>
            <a:ext cx="6057900" cy="1143001"/>
          </a:xfrm>
        </p:spPr>
        <p:txBody>
          <a:bodyPr/>
          <a:lstStyle/>
          <a:p>
            <a:pPr algn="ctr"/>
            <a:r>
              <a:rPr lang="en-US" altLang="en-US" sz="36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1"/>
            <a:ext cx="9144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24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What is the meaning of “the hour</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4489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47787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hour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latin typeface="Calibri" panose="020F0502020204030204" pitchFamily="34" charset="0"/>
              </a:rPr>
              <a:t>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those who dwell on the earth. </a:t>
            </a:r>
            <a:endParaRPr lang="en-US" sz="3400" dirty="0">
              <a:effectLst/>
              <a:latin typeface="Calibri" panose="020F0502020204030204" pitchFamily="34" charset="0"/>
            </a:endParaRPr>
          </a:p>
        </p:txBody>
      </p:sp>
      <p:pic>
        <p:nvPicPr>
          <p:cNvPr id="4" name="Picture 2" descr="Image result for church of philadelphia">
            <a:extLst>
              <a:ext uri="{FF2B5EF4-FFF2-40B4-BE49-F238E27FC236}">
                <a16:creationId xmlns:a16="http://schemas.microsoft.com/office/drawing/2014/main" id="{4401DC38-5B6D-44B0-AF1C-1D2CF622F1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313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12:27</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My soul has become troubled; and what shall I say, ‘Father, save Me from this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hour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 this purpose I came to this hour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Image result for church of philadelphia">
            <a:extLst>
              <a:ext uri="{FF2B5EF4-FFF2-40B4-BE49-F238E27FC236}">
                <a16:creationId xmlns:a16="http://schemas.microsoft.com/office/drawing/2014/main" id="{F811883F-65B8-459B-90D7-595DB9EFED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1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47787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hour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latin typeface="Calibri" panose="020F0502020204030204" pitchFamily="34" charset="0"/>
              </a:rPr>
              <a:t>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those who dwell on the earth. </a:t>
            </a:r>
            <a:endParaRPr lang="en-US" sz="3400" dirty="0">
              <a:effectLst/>
              <a:latin typeface="Calibri" panose="020F0502020204030204" pitchFamily="34" charset="0"/>
            </a:endParaRPr>
          </a:p>
        </p:txBody>
      </p:sp>
      <p:pic>
        <p:nvPicPr>
          <p:cNvPr id="4" name="Picture 2" descr="Image result for church of philadelphia">
            <a:extLst>
              <a:ext uri="{FF2B5EF4-FFF2-40B4-BE49-F238E27FC236}">
                <a16:creationId xmlns:a16="http://schemas.microsoft.com/office/drawing/2014/main" id="{4D67B7A3-FF09-4A6D-802E-765EC079E5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276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5180856"/>
          </a:xfrm>
        </p:spPr>
        <p:txBody>
          <a:bodyPr/>
          <a:lstStyle/>
          <a:p>
            <a:pPr marL="0" indent="0" algn="just">
              <a:spcBef>
                <a:spcPts val="0"/>
              </a:spcBef>
              <a:buFontTx/>
              <a:buNone/>
              <a:defRPr/>
            </a:pPr>
            <a:r>
              <a:rPr lang="en-US" sz="2700" i="1" dirty="0"/>
              <a:t>“</a:t>
            </a:r>
            <a:r>
              <a:rPr lang="en-US" sz="2700" dirty="0">
                <a:effectLst/>
              </a:rPr>
              <a:t>However, the promise of Revelation 3:10 not only guarantees being kept from the trials of the Tribulation period but being kept from the time period of the Tribulation. The promise is not, I will keep you from the trials. It is I will keep you from the hour of the trials...But how clear and plain is the promise. ‘I...will keep you from the hour of testing.’ Not just from any persecution, but from the coming time that will affect the whole earth. (The only way to escape worldwide trouble is not to be on the earth.) And not just from the events, but from the time. And the only way to escape the time when the events take place is not to be in a place where time ticks on. The only place that meets those qualifications is heaven.</a:t>
            </a:r>
            <a:r>
              <a:rPr lang="en-US" sz="2700" i="1" dirty="0"/>
              <a:t>”</a:t>
            </a:r>
          </a:p>
        </p:txBody>
      </p:sp>
      <p:sp>
        <p:nvSpPr>
          <p:cNvPr id="7" name="Rectangle 6">
            <a:extLst>
              <a:ext uri="{FF2B5EF4-FFF2-40B4-BE49-F238E27FC236}">
                <a16:creationId xmlns:a16="http://schemas.microsoft.com/office/drawing/2014/main" id="{3F4259E9-F8CB-4AE0-9D30-0ABD1215DCFD}"/>
              </a:ext>
            </a:extLst>
          </p:cNvPr>
          <p:cNvSpPr/>
          <p:nvPr/>
        </p:nvSpPr>
        <p:spPr>
          <a:xfrm>
            <a:off x="1971675" y="218182"/>
            <a:ext cx="520065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C. Ryrie, What You Should Know About the Rapture, Current Christian Issues (Chicago: Moody, 1981), 116-17.</a:t>
            </a:r>
          </a:p>
        </p:txBody>
      </p:sp>
      <p:pic>
        <p:nvPicPr>
          <p:cNvPr id="5" name="Picture 4">
            <a:extLst>
              <a:ext uri="{FF2B5EF4-FFF2-40B4-BE49-F238E27FC236}">
                <a16:creationId xmlns:a16="http://schemas.microsoft.com/office/drawing/2014/main" id="{BCD1B1EE-6873-4137-A313-739C3459FF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44563" cy="1143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17312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0"/>
            <a:ext cx="9113914" cy="2590800"/>
          </a:xfrm>
        </p:spPr>
        <p:txBody>
          <a:bodyPr/>
          <a:lstStyle/>
          <a:p>
            <a:pPr marL="0" indent="0" algn="ctr">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rPr>
              <a:t>Jeremiah 30:7 (LXX)</a:t>
            </a:r>
            <a:endParaRPr lang="en-US" sz="4000" dirty="0">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sz="3400" dirty="0">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Alas! for that day is great, There is none like it; And it is the time of </a:t>
            </a:r>
            <a:r>
              <a:rPr lang="en-US" sz="3400" b="1" u="sng" dirty="0">
                <a:solidFill>
                  <a:srgbClr val="FFFFCC"/>
                </a:solidFill>
                <a:effectLst>
                  <a:outerShdw blurRad="38100" dist="38100" dir="2700000" algn="tl">
                    <a:srgbClr val="000000">
                      <a:alpha val="43137"/>
                    </a:srgbClr>
                  </a:outerShdw>
                </a:effectLst>
              </a:rPr>
              <a:t>Jacob’s distress </a:t>
            </a:r>
            <a:r>
              <a:rPr lang="en-US" sz="3400" dirty="0">
                <a:effectLst>
                  <a:outerShdw blurRad="38100" dist="38100" dir="2700000" algn="tl">
                    <a:srgbClr val="000000">
                      <a:alpha val="43137"/>
                    </a:srgbClr>
                  </a:outerShdw>
                </a:effectLst>
              </a:rPr>
              <a:t>(Gen. 32:8; 35:10), But</a:t>
            </a:r>
            <a:r>
              <a:rPr lang="en-US" sz="3400" b="1" dirty="0">
                <a:solidFill>
                  <a:srgbClr val="FFFFCC"/>
                </a:solidFill>
                <a:effectLst>
                  <a:outerShdw blurRad="38100" dist="38100" dir="2700000" algn="tl">
                    <a:srgbClr val="000000">
                      <a:alpha val="43137"/>
                    </a:srgbClr>
                  </a:outerShdw>
                </a:effectLst>
              </a:rPr>
              <a:t> </a:t>
            </a:r>
            <a:r>
              <a:rPr lang="en-US" sz="3400" b="1" u="sng" dirty="0">
                <a:solidFill>
                  <a:srgbClr val="FFFFCC"/>
                </a:solidFill>
                <a:effectLst>
                  <a:outerShdw blurRad="38100" dist="38100" dir="2700000" algn="tl">
                    <a:srgbClr val="000000">
                      <a:alpha val="43137"/>
                    </a:srgbClr>
                  </a:outerShdw>
                </a:effectLst>
              </a:rPr>
              <a:t>he</a:t>
            </a:r>
            <a:r>
              <a:rPr lang="en-US" sz="3400" dirty="0">
                <a:effectLst>
                  <a:outerShdw blurRad="38100" dist="38100" dir="2700000" algn="tl">
                    <a:srgbClr val="000000">
                      <a:alpha val="43137"/>
                    </a:srgbClr>
                  </a:outerShdw>
                </a:effectLst>
              </a:rPr>
              <a:t> will be </a:t>
            </a:r>
            <a:r>
              <a:rPr lang="en-US" sz="3400" b="1" u="sng" dirty="0">
                <a:solidFill>
                  <a:srgbClr val="FFFFCC"/>
                </a:solidFill>
                <a:effectLst>
                  <a:outerShdw blurRad="38100" dist="38100" dir="2700000" algn="tl">
                    <a:srgbClr val="000000">
                      <a:alpha val="43137"/>
                    </a:srgbClr>
                  </a:outerShdw>
                </a:effectLst>
              </a:rPr>
              <a:t>saved</a:t>
            </a:r>
            <a:r>
              <a:rPr lang="en-US" sz="3400" u="sng" dirty="0">
                <a:effectLst>
                  <a:outerShdw blurRad="38100" dist="38100" dir="2700000" algn="tl">
                    <a:srgbClr val="000000">
                      <a:alpha val="43137"/>
                    </a:srgbClr>
                  </a:outerShdw>
                </a:effectLst>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cs typeface="Calibri" panose="020F0502020204030204" pitchFamily="34" charset="0"/>
              </a:rPr>
              <a:t>sōzō</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dirty="0">
                <a:effectLst>
                  <a:outerShdw blurRad="38100" dist="38100" dir="2700000" algn="tl">
                    <a:srgbClr val="000000">
                      <a:alpha val="43137"/>
                    </a:srgbClr>
                  </a:outerShdw>
                </a:effectLst>
              </a:rPr>
              <a:t>from</a:t>
            </a:r>
            <a:r>
              <a:rPr lang="en-US" sz="34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cs typeface="Calibri" panose="020F0502020204030204" pitchFamily="34" charset="0"/>
              </a:rPr>
              <a:t>apo</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 it</a:t>
            </a:r>
            <a:r>
              <a:rPr lang="en-US" sz="3400"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C23AE0-B868-42BC-982F-EB775206724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13:8-9</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1543050" y="228599"/>
            <a:ext cx="6057900" cy="1143001"/>
          </a:xfrm>
        </p:spPr>
        <p:txBody>
          <a:bodyPr/>
          <a:lstStyle/>
          <a:p>
            <a:pPr algn="ctr"/>
            <a:r>
              <a:rPr lang="en-US" altLang="en-US" sz="36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1"/>
            <a:ext cx="9144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24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What is the meaning of the “whole world</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40188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2" descr="Image result for church of philadelphia">
            <a:extLst>
              <a:ext uri="{FF2B5EF4-FFF2-40B4-BE49-F238E27FC236}">
                <a16:creationId xmlns:a16="http://schemas.microsoft.com/office/drawing/2014/main" id="{9FACCFCA-3A9D-4BD6-9697-F7F315B59B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1520" y="3358871"/>
            <a:ext cx="2600960" cy="1463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539430"/>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the hour 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whole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world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oikouménē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latin typeface="Calibri" panose="020F0502020204030204" pitchFamily="34" charset="0"/>
              </a:rPr>
              <a:t>, to test those who dwell on the earth. </a:t>
            </a:r>
            <a:endParaRPr lang="en-US" sz="3400" dirty="0">
              <a:effectLst/>
              <a:latin typeface="Calibri" panose="020F0502020204030204" pitchFamily="34" charset="0"/>
            </a:endParaRPr>
          </a:p>
        </p:txBody>
      </p:sp>
    </p:spTree>
    <p:extLst>
      <p:ext uri="{BB962C8B-B14F-4D97-AF65-F5344CB8AC3E}">
        <p14:creationId xmlns:p14="http://schemas.microsoft.com/office/powerpoint/2010/main" val="4250298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5. The Whole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3:10)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4191000"/>
          </a:xfrm>
        </p:spPr>
        <p:txBody>
          <a:bodyPr/>
          <a:lstStyle/>
          <a:p>
            <a:pPr marL="514350" indent="-514350" algn="just">
              <a:spcBef>
                <a:spcPct val="0"/>
              </a:spcBef>
              <a:spcAft>
                <a:spcPts val="2400"/>
              </a:spcAft>
              <a:buClr>
                <a:srgbClr val="66FFFF"/>
              </a:buClr>
              <a:buSzPct val="100000"/>
              <a:buFont typeface="+mj-lt"/>
              <a:buAutoNum type="arabicParenR"/>
            </a:pPr>
            <a:r>
              <a:rPr lang="en-US" sz="3000" dirty="0" err="1">
                <a:effectLst>
                  <a:outerShdw blurRad="38100" dist="38100" dir="2700000" algn="tl">
                    <a:srgbClr val="000000">
                      <a:alpha val="43137"/>
                    </a:srgbClr>
                  </a:outerShdw>
                </a:effectLst>
              </a:rPr>
              <a:t>Oikouménē</a:t>
            </a:r>
            <a:r>
              <a:rPr lang="en-US" sz="3000" dirty="0">
                <a:effectLst>
                  <a:outerShdw blurRad="38100" dist="38100" dir="2700000" algn="tl">
                    <a:srgbClr val="000000">
                      <a:alpha val="43137"/>
                    </a:srgbClr>
                  </a:outerShdw>
                </a:effectLst>
              </a:rPr>
              <a:t> – known world?</a:t>
            </a:r>
            <a:r>
              <a:rPr lang="en-US" altLang="en-US" sz="3000" dirty="0">
                <a:effectLst>
                  <a:outerShdw blurRad="38100" dist="38100" dir="2700000" algn="tl">
                    <a:srgbClr val="000000">
                      <a:alpha val="43137"/>
                    </a:srgbClr>
                  </a:outerShdw>
                </a:effectLst>
              </a:rPr>
              <a:t> (Luke 2:1; Acts 11:28)</a:t>
            </a:r>
          </a:p>
          <a:p>
            <a:pPr marL="514350" indent="-514350" algn="just">
              <a:spcBef>
                <a:spcPct val="0"/>
              </a:spcBef>
              <a:spcAft>
                <a:spcPts val="2400"/>
              </a:spcAft>
              <a:buClr>
                <a:srgbClr val="66FFFF"/>
              </a:buClr>
              <a:buSzPct val="100000"/>
              <a:buFont typeface="+mj-lt"/>
              <a:buAutoNum type="arabicParenR"/>
            </a:pPr>
            <a:r>
              <a:rPr lang="en-US" sz="3000" dirty="0" err="1">
                <a:effectLst>
                  <a:outerShdw blurRad="38100" dist="38100" dir="2700000" algn="tl">
                    <a:srgbClr val="000000">
                      <a:alpha val="43137"/>
                    </a:srgbClr>
                  </a:outerShdw>
                </a:effectLst>
              </a:rPr>
              <a:t>Oikouménē</a:t>
            </a:r>
            <a:r>
              <a:rPr lang="en-US" sz="3000" dirty="0">
                <a:effectLst>
                  <a:outerShdw blurRad="38100" dist="38100" dir="2700000" algn="tl">
                    <a:srgbClr val="000000">
                      <a:alpha val="43137"/>
                    </a:srgbClr>
                  </a:outerShdw>
                </a:effectLst>
              </a:rPr>
              <a:t> – entire world (Luke 4:5</a:t>
            </a:r>
            <a:r>
              <a:rPr lang="en-US" altLang="en-US" sz="3000" dirty="0">
                <a:effectLst>
                  <a:outerShdw blurRad="38100" dist="38100" dir="2700000" algn="tl">
                    <a:srgbClr val="000000">
                      <a:alpha val="43137"/>
                    </a:srgbClr>
                  </a:outerShdw>
                </a:effectLst>
              </a:rPr>
              <a:t>; Acts 17:31; Rev. 12:9)</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Context favors the global definition</a:t>
            </a:r>
          </a:p>
          <a:p>
            <a:pPr marL="914400" lvl="1" indent="-514350" algn="just">
              <a:spcBef>
                <a:spcPct val="0"/>
              </a:spcBef>
              <a:spcAft>
                <a:spcPts val="2400"/>
              </a:spcAft>
              <a:buClr>
                <a:srgbClr val="FF99FF"/>
              </a:buClr>
              <a:buSzPct val="100000"/>
              <a:buAutoNum type="alphaLcPeriod"/>
            </a:pPr>
            <a:r>
              <a:rPr lang="en-US" altLang="en-US" sz="3000" dirty="0">
                <a:effectLst>
                  <a:outerShdw blurRad="38100" dist="38100" dir="2700000" algn="tl">
                    <a:srgbClr val="000000">
                      <a:alpha val="43137"/>
                    </a:srgbClr>
                  </a:outerShdw>
                </a:effectLst>
              </a:rPr>
              <a:t>Adjective</a:t>
            </a:r>
            <a:r>
              <a:rPr lang="en-US" sz="3000" dirty="0">
                <a:effectLst>
                  <a:outerShdw blurRad="38100" dist="38100" dir="2700000" algn="tl">
                    <a:srgbClr val="000000">
                      <a:alpha val="43137"/>
                    </a:srgbClr>
                  </a:outerShdw>
                </a:effectLst>
              </a:rPr>
              <a:t> “whole” (</a:t>
            </a:r>
            <a:r>
              <a:rPr lang="en-US" sz="3000" i="1" dirty="0">
                <a:effectLst>
                  <a:outerShdw blurRad="38100" dist="38100" dir="2700000" algn="tl">
                    <a:srgbClr val="000000">
                      <a:alpha val="43137"/>
                    </a:srgbClr>
                  </a:outerShdw>
                </a:effectLst>
              </a:rPr>
              <a:t>holos</a:t>
            </a:r>
            <a:r>
              <a:rPr lang="en-US" sz="3000" dirty="0">
                <a:effectLst>
                  <a:outerShdw blurRad="38100" dist="38100" dir="2700000" algn="tl">
                    <a:srgbClr val="000000">
                      <a:alpha val="43137"/>
                    </a:srgbClr>
                  </a:outerShdw>
                </a:effectLst>
              </a:rPr>
              <a:t>)</a:t>
            </a:r>
            <a:r>
              <a:rPr lang="en-US" altLang="en-US" sz="3000" dirty="0">
                <a:effectLst>
                  <a:outerShdw blurRad="38100" dist="38100" dir="2700000" algn="tl">
                    <a:srgbClr val="000000">
                      <a:alpha val="43137"/>
                    </a:srgbClr>
                  </a:outerShdw>
                </a:effectLst>
              </a:rPr>
              <a:t> </a:t>
            </a:r>
          </a:p>
          <a:p>
            <a:pPr marL="914400" lvl="1" indent="-514350" algn="just">
              <a:spcBef>
                <a:spcPct val="0"/>
              </a:spcBef>
              <a:spcAft>
                <a:spcPts val="2400"/>
              </a:spcAft>
              <a:buClr>
                <a:srgbClr val="FF99FF"/>
              </a:buClr>
              <a:buSzPct val="100000"/>
              <a:buAutoNum type="alphaLcPeriod"/>
            </a:pPr>
            <a:r>
              <a:rPr lang="en-US" altLang="en-US" sz="3000" dirty="0">
                <a:effectLst>
                  <a:outerShdw blurRad="38100" dist="38100" dir="2700000" algn="tl">
                    <a:srgbClr val="000000">
                      <a:alpha val="43137"/>
                    </a:srgbClr>
                  </a:outerShdw>
                </a:effectLst>
              </a:rPr>
              <a:t>Rev. 6</a:t>
            </a:r>
            <a:r>
              <a:rPr lang="en-US" altLang="en-US" sz="3000" dirty="0">
                <a:effectLst>
                  <a:outerShdw blurRad="38100" dist="38100" dir="2700000" algn="tl">
                    <a:srgbClr val="000000">
                      <a:alpha val="43137"/>
                    </a:srgbClr>
                  </a:outerShdw>
                </a:effectLst>
                <a:cs typeface="Calibri" panose="020F0502020204030204" pitchFamily="34" charset="0"/>
              </a:rPr>
              <a:t>‒18</a:t>
            </a:r>
            <a:endParaRPr lang="en-US" altLang="en-US" sz="3000" dirty="0">
              <a:effectLst>
                <a:outerShdw blurRad="38100" dist="38100" dir="2700000" algn="tl">
                  <a:srgbClr val="000000">
                    <a:alpha val="43137"/>
                  </a:srgbClr>
                </a:outerShdw>
              </a:effectLst>
            </a:endParaRP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600" y="44196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81268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2" descr="Image result for church of philadelphia">
            <a:extLst>
              <a:ext uri="{FF2B5EF4-FFF2-40B4-BE49-F238E27FC236}">
                <a16:creationId xmlns:a16="http://schemas.microsoft.com/office/drawing/2014/main" id="{9FACCFCA-3A9D-4BD6-9697-F7F315B59B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1520" y="3358871"/>
            <a:ext cx="2600960" cy="1463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539430"/>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the hour 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whole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world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oikouménē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latin typeface="Calibri" panose="020F0502020204030204" pitchFamily="34" charset="0"/>
              </a:rPr>
              <a:t>, to test those who dwell on the earth. </a:t>
            </a:r>
            <a:endParaRPr lang="en-US" sz="3400" dirty="0">
              <a:effectLst/>
              <a:latin typeface="Calibri" panose="020F0502020204030204" pitchFamily="34" charset="0"/>
            </a:endParaRPr>
          </a:p>
        </p:txBody>
      </p:sp>
    </p:spTree>
    <p:extLst>
      <p:ext uri="{BB962C8B-B14F-4D97-AF65-F5344CB8AC3E}">
        <p14:creationId xmlns:p14="http://schemas.microsoft.com/office/powerpoint/2010/main" val="875746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151730584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1543050" y="228599"/>
            <a:ext cx="6057900" cy="1143001"/>
          </a:xfrm>
        </p:spPr>
        <p:txBody>
          <a:bodyPr/>
          <a:lstStyle/>
          <a:p>
            <a:pPr algn="ctr"/>
            <a:r>
              <a:rPr lang="en-US" altLang="en-US" sz="36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1"/>
            <a:ext cx="9144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24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What is the meaning of “testing/to test</a:t>
            </a:r>
            <a:r>
              <a:rPr lang="en-US" altLang="en-US" sz="2800" b="1" dirty="0">
                <a:solidFill>
                  <a:srgbClr val="FFFFCC"/>
                </a:solidFill>
                <a:effectLst>
                  <a:outerShdw blurRad="38100" dist="38100" dir="2700000" algn="tl">
                    <a:srgbClr val="000000">
                      <a:alpha val="43137"/>
                    </a:srgbClr>
                  </a:outerShdw>
                </a:effectLst>
              </a:rPr>
              <a: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10169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2" descr="Image result for church of philadelphia">
            <a:extLst>
              <a:ext uri="{FF2B5EF4-FFF2-40B4-BE49-F238E27FC236}">
                <a16:creationId xmlns:a16="http://schemas.microsoft.com/office/drawing/2014/main" id="{9FACCFCA-3A9D-4BD6-9697-F7F315B59B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1520" y="3358871"/>
            <a:ext cx="2600960" cy="1463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539430"/>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the hour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testing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peirasmós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latin typeface="Calibri" panose="020F0502020204030204" pitchFamily="34" charset="0"/>
              </a:rPr>
              <a:t>,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400" u="sng" dirty="0">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latin typeface="Calibri" panose="020F0502020204030204" pitchFamily="34" charset="0"/>
              </a:rPr>
              <a:t>those who dwell on the earth. </a:t>
            </a:r>
            <a:endParaRPr lang="en-US" sz="3400" dirty="0">
              <a:effectLst/>
              <a:latin typeface="Calibri" panose="020F0502020204030204" pitchFamily="34" charset="0"/>
            </a:endParaRPr>
          </a:p>
        </p:txBody>
      </p:sp>
    </p:spTree>
    <p:extLst>
      <p:ext uri="{BB962C8B-B14F-4D97-AF65-F5344CB8AC3E}">
        <p14:creationId xmlns:p14="http://schemas.microsoft.com/office/powerpoint/2010/main" val="3293334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084910" y="228600"/>
            <a:ext cx="29741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6. Test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3:10)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4343400"/>
          </a:xfrm>
        </p:spPr>
        <p:txBody>
          <a:bodyPr/>
          <a:lstStyle/>
          <a:p>
            <a:pPr marL="514350" indent="-514350" algn="just">
              <a:spcBef>
                <a:spcPct val="0"/>
              </a:spcBef>
              <a:spcAft>
                <a:spcPts val="2400"/>
              </a:spcAft>
              <a:buClr>
                <a:srgbClr val="66FFFF"/>
              </a:buClr>
              <a:buSzPct val="100000"/>
              <a:buFont typeface="+mj-lt"/>
              <a:buAutoNum type="arabicParenR"/>
            </a:pPr>
            <a:r>
              <a:rPr lang="en-US" sz="3000" dirty="0" err="1">
                <a:effectLst>
                  <a:outerShdw blurRad="38100" dist="38100" dir="2700000" algn="tl">
                    <a:srgbClr val="000000">
                      <a:alpha val="43137"/>
                    </a:srgbClr>
                  </a:outerShdw>
                </a:effectLst>
              </a:rPr>
              <a:t>Peirasmós</a:t>
            </a:r>
            <a:r>
              <a:rPr lang="en-US" sz="3000" dirty="0">
                <a:effectLst>
                  <a:outerShdw blurRad="38100" dist="38100" dir="2700000" algn="tl">
                    <a:srgbClr val="000000">
                      <a:alpha val="43137"/>
                    </a:srgbClr>
                  </a:outerShdw>
                </a:effectLst>
              </a:rPr>
              <a:t> </a:t>
            </a: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0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000" dirty="0" err="1">
                <a:effectLst>
                  <a:outerShdw blurRad="38100" dist="38100" dir="2700000" algn="tl">
                    <a:srgbClr val="000000">
                      <a:alpha val="43137"/>
                    </a:srgbClr>
                  </a:outerShdw>
                </a:effectLst>
              </a:rPr>
              <a:t>peirázō</a:t>
            </a:r>
            <a:endParaRPr lang="en-US" sz="3000" dirty="0">
              <a:effectLst>
                <a:outerShdw blurRad="38100" dist="38100" dir="2700000" algn="tl">
                  <a:srgbClr val="000000">
                    <a:alpha val="43137"/>
                  </a:srgbClr>
                </a:outerShdw>
              </a:effectLst>
            </a:endParaRPr>
          </a:p>
          <a:p>
            <a:pPr marL="914400" lvl="1" indent="-514350" algn="just">
              <a:spcBef>
                <a:spcPct val="0"/>
              </a:spcBef>
              <a:spcAft>
                <a:spcPts val="2400"/>
              </a:spcAft>
              <a:buClr>
                <a:srgbClr val="FF99FF"/>
              </a:buClr>
              <a:buSzPct val="100000"/>
              <a:buFont typeface="Wingdings" panose="05000000000000000000" pitchFamily="2" charset="2"/>
              <a:buAutoNum type="alphaLcPeriod"/>
            </a:pPr>
            <a:r>
              <a:rPr lang="en-US" altLang="en-US" sz="3000" dirty="0">
                <a:effectLst>
                  <a:outerShdw blurRad="38100" dist="38100" dir="2700000" algn="tl">
                    <a:srgbClr val="000000">
                      <a:alpha val="43137"/>
                    </a:srgbClr>
                  </a:outerShdw>
                </a:effectLst>
              </a:rPr>
              <a:t>To demonstrate the quality of something rather than to purify its contents</a:t>
            </a:r>
          </a:p>
          <a:p>
            <a:pPr marL="914400" lvl="1" indent="-514350" algn="just">
              <a:spcBef>
                <a:spcPct val="0"/>
              </a:spcBef>
              <a:spcAft>
                <a:spcPts val="2400"/>
              </a:spcAft>
              <a:buClr>
                <a:srgbClr val="FF99FF"/>
              </a:buClr>
              <a:buSzPct val="100000"/>
              <a:buFont typeface="Wingdings" panose="05000000000000000000" pitchFamily="2" charset="2"/>
              <a:buAutoNum type="alphaLcPeriod"/>
            </a:pPr>
            <a:r>
              <a:rPr lang="en-US" altLang="en-US" sz="3000" dirty="0">
                <a:effectLst>
                  <a:outerShdw blurRad="38100" dist="38100" dir="2700000" algn="tl">
                    <a:srgbClr val="000000">
                      <a:alpha val="43137"/>
                    </a:srgbClr>
                  </a:outerShdw>
                </a:effectLst>
              </a:rPr>
              <a:t>A Test for the purpose of exposing someone’s true character typically with the negative intent to demonstrate a failure</a:t>
            </a:r>
          </a:p>
          <a:p>
            <a:pPr marL="514350" indent="-514350" algn="just">
              <a:spcBef>
                <a:spcPct val="0"/>
              </a:spcBef>
              <a:spcAft>
                <a:spcPts val="2400"/>
              </a:spcAft>
              <a:buClr>
                <a:srgbClr val="66FFFF"/>
              </a:buClr>
              <a:buSzPct val="100000"/>
              <a:buFont typeface="+mj-lt"/>
              <a:buAutoNum type="arabicParenR"/>
            </a:pPr>
            <a:r>
              <a:rPr lang="en-US" sz="3000" dirty="0">
                <a:effectLst>
                  <a:outerShdw blurRad="38100" dist="38100" dir="2700000" algn="tl">
                    <a:srgbClr val="000000">
                      <a:alpha val="43137"/>
                    </a:srgbClr>
                  </a:outerShdw>
                </a:effectLst>
              </a:rPr>
              <a:t>Examples (Jas. 1:13-14; </a:t>
            </a:r>
            <a:r>
              <a:rPr lang="en-US" altLang="en-US" sz="3000" dirty="0">
                <a:effectLst>
                  <a:outerShdw blurRad="38100" dist="38100" dir="2700000" algn="tl">
                    <a:srgbClr val="000000">
                      <a:alpha val="43137"/>
                    </a:srgbClr>
                  </a:outerShdw>
                </a:effectLst>
              </a:rPr>
              <a:t>Rev. 2:2)</a:t>
            </a:r>
          </a:p>
          <a:p>
            <a:pPr marL="0" indent="0" algn="just">
              <a:spcBef>
                <a:spcPct val="0"/>
              </a:spcBef>
              <a:spcAft>
                <a:spcPts val="2400"/>
              </a:spcAft>
              <a:buClr>
                <a:srgbClr val="66FFFF"/>
              </a:buClr>
              <a:buSzPct val="100000"/>
              <a:buNone/>
            </a:pPr>
            <a:endParaRPr lang="en-US" altLang="en-US" sz="3000" dirty="0">
              <a:effectLst>
                <a:outerShdw blurRad="38100" dist="38100" dir="2700000" algn="tl">
                  <a:srgbClr val="000000">
                    <a:alpha val="43137"/>
                  </a:srgbClr>
                </a:outerShdw>
              </a:effectLst>
            </a:endParaRP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6024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2" descr="Image result for church of philadelphia">
            <a:extLst>
              <a:ext uri="{FF2B5EF4-FFF2-40B4-BE49-F238E27FC236}">
                <a16:creationId xmlns:a16="http://schemas.microsoft.com/office/drawing/2014/main" id="{0D936A5F-6B53-4057-AC32-2B08679496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1F1C7B6-78D2-44F7-896A-6769EC64D510}"/>
              </a:ext>
            </a:extLst>
          </p:cNvPr>
          <p:cNvSpPr/>
          <p:nvPr/>
        </p:nvSpPr>
        <p:spPr>
          <a:xfrm>
            <a:off x="0" y="0"/>
            <a:ext cx="9144000" cy="347787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a:t>
            </a:r>
          </a:p>
          <a:p>
            <a:pPr marL="0" marR="0" algn="just">
              <a:spcBef>
                <a:spcPts val="0"/>
              </a:spcBef>
              <a:spcAft>
                <a:spcPts val="0"/>
              </a:spcAft>
            </a:pPr>
            <a:r>
              <a:rPr lang="en-US" sz="3400" dirty="0">
                <a:latin typeface="Calibri" panose="020F0502020204030204" pitchFamily="34" charset="0"/>
              </a:rPr>
              <a:t>‘I know your deeds and your toil and perseverance, and that you cannot tolerate evil men, and you put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latin typeface="Calibri" panose="020F0502020204030204" pitchFamily="34" charset="0"/>
              </a:rPr>
              <a:t> those who call themselves apostles, and they are not, and you found them </a:t>
            </a:r>
            <a:r>
              <a:rPr lang="en-US" sz="3400" i="1" dirty="0">
                <a:latin typeface="Calibri" panose="020F0502020204030204" pitchFamily="34" charset="0"/>
              </a:rPr>
              <a:t>to be</a:t>
            </a:r>
            <a:r>
              <a:rPr lang="en-US" sz="3400" dirty="0">
                <a:latin typeface="Calibri" panose="020F0502020204030204" pitchFamily="34" charset="0"/>
              </a:rPr>
              <a:t> false; </a:t>
            </a:r>
            <a:endParaRPr lang="en-US" sz="3400" dirty="0">
              <a:effectLst/>
              <a:latin typeface="Calibri" panose="020F0502020204030204" pitchFamily="34" charset="0"/>
            </a:endParaRPr>
          </a:p>
        </p:txBody>
      </p:sp>
    </p:spTree>
    <p:extLst>
      <p:ext uri="{BB962C8B-B14F-4D97-AF65-F5344CB8AC3E}">
        <p14:creationId xmlns:p14="http://schemas.microsoft.com/office/powerpoint/2010/main" val="1495047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1:13-14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say when he is tempted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am being tempted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God’; for God cannot be tempted  by evil, and He Himself does not tempt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anyone.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each one is tempted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is carried away and enticed by his own lust.”</a:t>
            </a:r>
          </a:p>
        </p:txBody>
      </p:sp>
      <p:pic>
        <p:nvPicPr>
          <p:cNvPr id="6" name="Picture 2" descr="Image result for church of philadelphia">
            <a:extLst>
              <a:ext uri="{FF2B5EF4-FFF2-40B4-BE49-F238E27FC236}">
                <a16:creationId xmlns:a16="http://schemas.microsoft.com/office/drawing/2014/main" id="{12F86D84-6D67-4E32-92D2-F1D43FC296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72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298240" y="1646593"/>
            <a:ext cx="6815520" cy="2925407"/>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rPr>
              <a:t>Christ was declaring that the purpose of the future period of testing will be for God to test 'them that dwell on the earth' to demonstrate or expose the kind of people they are.”</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sp>
        <p:nvSpPr>
          <p:cNvPr id="9" name="Rectangle 8">
            <a:extLst>
              <a:ext uri="{FF2B5EF4-FFF2-40B4-BE49-F238E27FC236}">
                <a16:creationId xmlns:a16="http://schemas.microsoft.com/office/drawing/2014/main" id="{7666DE99-98DB-4EED-AA8B-CC312301BC16}"/>
              </a:ext>
            </a:extLst>
          </p:cNvPr>
          <p:cNvSpPr/>
          <p:nvPr/>
        </p:nvSpPr>
        <p:spPr>
          <a:xfrm>
            <a:off x="2286000" y="228600"/>
            <a:ext cx="4572000" cy="1277273"/>
          </a:xfrm>
          <a:prstGeom prst="rect">
            <a:avLst/>
          </a:prstGeom>
        </p:spPr>
        <p:txBody>
          <a:bodyPr>
            <a:spAutoFit/>
          </a:bodyPr>
          <a:lstStyle/>
          <a:p>
            <a:pPr algn="ctr">
              <a:spcAft>
                <a:spcPts val="600"/>
              </a:spcAft>
            </a:pP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Renald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Showers </a:t>
            </a:r>
          </a:p>
          <a:p>
            <a:pPr algn="ctr"/>
            <a:r>
              <a:rPr lang="en-US" sz="1800" dirty="0" err="1">
                <a:effectLst>
                  <a:outerShdw blurRad="38100" dist="38100" dir="2700000" algn="tl">
                    <a:srgbClr val="000000">
                      <a:alpha val="43137"/>
                    </a:srgbClr>
                  </a:outerShdw>
                </a:effectLst>
                <a:latin typeface="Calibri" panose="020F0502020204030204" pitchFamily="34" charset="0"/>
                <a:cs typeface="+mn-cs"/>
              </a:rPr>
              <a:t>Renald</a:t>
            </a:r>
            <a:r>
              <a:rPr lang="en-US" sz="1800" dirty="0">
                <a:effectLst>
                  <a:outerShdw blurRad="38100" dist="38100" dir="2700000" algn="tl">
                    <a:srgbClr val="000000">
                      <a:alpha val="43137"/>
                    </a:srgbClr>
                  </a:outerShdw>
                </a:effectLst>
                <a:latin typeface="Calibri" panose="020F0502020204030204" pitchFamily="34" charset="0"/>
                <a:cs typeface="+mn-cs"/>
              </a:rPr>
              <a:t> Showers, </a:t>
            </a:r>
            <a:r>
              <a:rPr lang="en-US" sz="1800" i="1" dirty="0">
                <a:effectLst>
                  <a:outerShdw blurRad="38100" dist="38100" dir="2700000" algn="tl">
                    <a:srgbClr val="000000">
                      <a:alpha val="43137"/>
                    </a:srgbClr>
                  </a:outerShdw>
                </a:effectLst>
                <a:latin typeface="Calibri" panose="020F0502020204030204" pitchFamily="34" charset="0"/>
                <a:cs typeface="+mn-cs"/>
              </a:rPr>
              <a:t>Maranatha Our Lord, Come! </a:t>
            </a:r>
            <a:r>
              <a:rPr lang="en-US" sz="1800" dirty="0">
                <a:effectLst>
                  <a:outerShdw blurRad="38100" dist="38100" dir="2700000" algn="tl">
                    <a:srgbClr val="000000">
                      <a:alpha val="43137"/>
                    </a:srgbClr>
                  </a:outerShdw>
                </a:effectLst>
                <a:latin typeface="Calibri" panose="020F0502020204030204" pitchFamily="34" charset="0"/>
                <a:cs typeface="+mn-cs"/>
              </a:rPr>
              <a:t>(Bellmawr, NJ: Friends of Israel, 1995), 215.</a:t>
            </a:r>
          </a:p>
        </p:txBody>
      </p:sp>
      <p:pic>
        <p:nvPicPr>
          <p:cNvPr id="10" name="Picture 9">
            <a:extLst>
              <a:ext uri="{FF2B5EF4-FFF2-40B4-BE49-F238E27FC236}">
                <a16:creationId xmlns:a16="http://schemas.microsoft.com/office/drawing/2014/main" id="{B1CDCDBE-A1FD-43B9-8922-C8ADA67E50AF}"/>
              </a:ext>
            </a:extLst>
          </p:cNvPr>
          <p:cNvPicPr>
            <a:picLocks noChangeAspect="1"/>
          </p:cNvPicPr>
          <p:nvPr/>
        </p:nvPicPr>
        <p:blipFill>
          <a:blip r:embed="rId11" cstate="email">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tretch>
            <a:fillRect/>
          </a:stretch>
        </p:blipFill>
        <p:spPr>
          <a:xfrm>
            <a:off x="151551" y="1828800"/>
            <a:ext cx="2058249" cy="3200400"/>
          </a:xfrm>
          <a:prstGeom prst="rect">
            <a:avLst/>
          </a:prstGeom>
        </p:spPr>
      </p:pic>
      <p:pic>
        <p:nvPicPr>
          <p:cNvPr id="11" name="Picture 10">
            <a:extLst>
              <a:ext uri="{FF2B5EF4-FFF2-40B4-BE49-F238E27FC236}">
                <a16:creationId xmlns:a16="http://schemas.microsoft.com/office/drawing/2014/main" id="{66D21828-10B7-44B1-A0AC-787D0D3B783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459538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Who are the “earth-dwellers</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sp>
        <p:nvSpPr>
          <p:cNvPr id="5" name="Rectangle 2">
            <a:extLst>
              <a:ext uri="{FF2B5EF4-FFF2-40B4-BE49-F238E27FC236}">
                <a16:creationId xmlns:a16="http://schemas.microsoft.com/office/drawing/2014/main" id="{49FE55F5-0DD3-4877-B434-B9573116691A}"/>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pic>
        <p:nvPicPr>
          <p:cNvPr id="7" name="Picture 2" descr="Image result for revelation 3:10">
            <a:extLst>
              <a:ext uri="{FF2B5EF4-FFF2-40B4-BE49-F238E27FC236}">
                <a16:creationId xmlns:a16="http://schemas.microsoft.com/office/drawing/2014/main" id="{5838A76D-BEB4-47E9-B99E-F19C02AE48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35276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47787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the hour 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dwell on the earth</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katoikeō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epi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latin typeface="Calibri" panose="020F0502020204030204" pitchFamily="34" charset="0"/>
              </a:rPr>
              <a:t>. </a:t>
            </a:r>
            <a:endParaRPr lang="en-US" sz="3400" dirty="0">
              <a:effectLst/>
              <a:latin typeface="Calibri" panose="020F0502020204030204" pitchFamily="34" charset="0"/>
            </a:endParaRPr>
          </a:p>
        </p:txBody>
      </p:sp>
      <p:pic>
        <p:nvPicPr>
          <p:cNvPr id="5" name="Picture 2" descr="Image result for church of philadelphia">
            <a:extLst>
              <a:ext uri="{FF2B5EF4-FFF2-40B4-BE49-F238E27FC236}">
                <a16:creationId xmlns:a16="http://schemas.microsoft.com/office/drawing/2014/main" id="{52FD265B-52C3-4CB4-93D4-2AC6DE5353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19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13:8</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dwell on the earth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katoikeō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epi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worship him, everyone whose name has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been written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foundation of the world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book of life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Lamb who has been slain.”</a:t>
            </a:r>
          </a:p>
        </p:txBody>
      </p:sp>
      <p:pic>
        <p:nvPicPr>
          <p:cNvPr id="5" name="Picture 2" descr="Image result for church of philadelphia">
            <a:extLst>
              <a:ext uri="{FF2B5EF4-FFF2-40B4-BE49-F238E27FC236}">
                <a16:creationId xmlns:a16="http://schemas.microsoft.com/office/drawing/2014/main" id="{FE387AC8-054B-4BE9-A35F-4E9AB47014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96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38"/>
            <a:ext cx="9144000" cy="6857999"/>
          </a:xfrm>
          <a:prstGeom prst="rect">
            <a:avLst/>
          </a:prstGeom>
        </p:spPr>
      </p:pic>
      <p:sp>
        <p:nvSpPr>
          <p:cNvPr id="134147" name="Rectangle 1"/>
          <p:cNvSpPr>
            <a:spLocks noChangeArrowheads="1"/>
          </p:cNvSpPr>
          <p:nvPr/>
        </p:nvSpPr>
        <p:spPr bwMode="auto">
          <a:xfrm>
            <a:off x="0" y="-15359"/>
            <a:ext cx="9144000" cy="452431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17:8</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beast that you saw was, and is not, and is about to come up out of the abyss and go to destruction. And those who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dwell on the earth</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katoikeō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epi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whose name has not been written in the book of life</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foundation of the world, will wonder when they see the beast, that he was and is not and will come..”</a:t>
            </a:r>
          </a:p>
        </p:txBody>
      </p:sp>
    </p:spTree>
    <p:extLst>
      <p:ext uri="{BB962C8B-B14F-4D97-AF65-F5344CB8AC3E}">
        <p14:creationId xmlns:p14="http://schemas.microsoft.com/office/powerpoint/2010/main" val="2038418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504950"/>
            <a:ext cx="9144000" cy="5200650"/>
          </a:xfrm>
        </p:spPr>
        <p:txBody>
          <a:bodyPr/>
          <a:lstStyle/>
          <a:p>
            <a:pPr marL="0" indent="0" algn="just">
              <a:buFontTx/>
              <a:buNone/>
              <a:defRPr/>
            </a:pPr>
            <a:r>
              <a:rPr lang="en-US" sz="2600" dirty="0">
                <a:effectLst>
                  <a:outerShdw blurRad="38100" dist="38100" dir="2700000" algn="tl">
                    <a:srgbClr val="000000">
                      <a:alpha val="43137"/>
                    </a:srgbClr>
                  </a:outerShdw>
                </a:effectLst>
              </a:rPr>
              <a:t>“This phrase ‘earth dwellers’ is used eleven times in nine verses in Revelation (3:10; 6:10; 8:13; 11:10 2xs; 13:8, 12, 14 2xs; 14:6; 17:8). As you examine each individual use, except 3:10, you will see that all refer to a special class of stubborn sinners who are set in their rebellion against the God of heaven. You will also find that the phrase is </a:t>
            </a:r>
            <a:r>
              <a:rPr lang="en-US" sz="2600" i="1" dirty="0">
                <a:effectLst>
                  <a:outerShdw blurRad="38100" dist="38100" dir="2700000" algn="tl">
                    <a:srgbClr val="000000">
                      <a:alpha val="43137"/>
                    </a:srgbClr>
                  </a:outerShdw>
                </a:effectLst>
              </a:rPr>
              <a:t>only </a:t>
            </a:r>
            <a:r>
              <a:rPr lang="en-US" sz="2600" dirty="0">
                <a:effectLst>
                  <a:outerShdw blurRad="38100" dist="38100" dir="2700000" algn="tl">
                    <a:srgbClr val="000000">
                      <a:alpha val="43137"/>
                    </a:srgbClr>
                  </a:outerShdw>
                </a:effectLst>
              </a:rPr>
              <a:t>used to refer to those during the tribulation period. Therefore, since the future hour spoken of in 3:10 is set in contrast with the present set of believers in the church age, and the future ‘earth dwellers’ will be active during the time period in which believers are said to be kept from, it is clear that John speaks of the time or hour of the tribulation. This is why 3:10 is a clear promise that Christ will keep believers from the time of the seven year tribulation.”</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14300"/>
            <a:ext cx="1438911" cy="981075"/>
          </a:xfrm>
          <a:prstGeom prst="rect">
            <a:avLst/>
          </a:prstGeom>
        </p:spPr>
      </p:pic>
      <p:sp>
        <p:nvSpPr>
          <p:cNvPr id="5" name="Rectangle 4">
            <a:extLst>
              <a:ext uri="{FF2B5EF4-FFF2-40B4-BE49-F238E27FC236}">
                <a16:creationId xmlns:a16="http://schemas.microsoft.com/office/drawing/2014/main" id="{0734396F-BFC9-4821-9C21-5D34AD7A14CE}"/>
              </a:ext>
            </a:extLst>
          </p:cNvPr>
          <p:cNvSpPr/>
          <p:nvPr/>
        </p:nvSpPr>
        <p:spPr>
          <a:xfrm>
            <a:off x="2133600" y="228600"/>
            <a:ext cx="4876800" cy="1215717"/>
          </a:xfrm>
          <a:prstGeom prst="rect">
            <a:avLst/>
          </a:prstGeom>
        </p:spPr>
        <p:txBody>
          <a:bodyPr wrap="square">
            <a:spAutoFit/>
          </a:bodyPr>
          <a:lstStyle/>
          <a:p>
            <a:pPr algn="ctr">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Thomas Ice</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Thomas Ice, “Kept From the Hour,” online: www.pre-trib.org, accessed 4 September 2014, 2.</a:t>
            </a:r>
            <a:endParaRPr lang="en-US" sz="16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21059573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28700" y="228600"/>
            <a:ext cx="7086600" cy="857250"/>
          </a:xfrm>
        </p:spPr>
        <p:txBody>
          <a:bodyPr/>
          <a:lstStyle/>
          <a:p>
            <a:pPr algn="ctr" eaLnBrk="1" hangingPunct="1"/>
            <a:r>
              <a:rPr lang="en-US" altLang="en-US" sz="3600" dirty="0" err="1">
                <a:effectLst>
                  <a:outerShdw blurRad="38100" dist="38100" dir="2700000" algn="tl">
                    <a:srgbClr val="000000">
                      <a:alpha val="43137"/>
                    </a:srgbClr>
                  </a:outerShdw>
                </a:effectLst>
                <a:cs typeface="Calibri" panose="020F0502020204030204" pitchFamily="34" charset="0"/>
              </a:rPr>
              <a:t>Pretribulationism</a:t>
            </a: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3600" b="1" u="sng" dirty="0">
                <a:solidFill>
                  <a:srgbClr val="FFFFCC"/>
                </a:solidFill>
                <a:effectLst>
                  <a:outerShdw blurRad="38100" dist="38100" dir="2700000" algn="tl">
                    <a:srgbClr val="000000">
                      <a:alpha val="43137"/>
                    </a:srgbClr>
                  </a:outerShdw>
                </a:effectLst>
                <a:cs typeface="Calibri" panose="020F0502020204030204" pitchFamily="34" charset="0"/>
              </a:rPr>
              <a:t>IS NOT</a:t>
            </a:r>
            <a:r>
              <a:rPr lang="en-US" altLang="en-US" sz="3600" b="1" dirty="0">
                <a:effectLst>
                  <a:outerShdw blurRad="38100" dist="38100" dir="2700000" algn="tl">
                    <a:srgbClr val="000000">
                      <a:alpha val="43137"/>
                    </a:srgbClr>
                  </a:outerShdw>
                </a:effectLst>
                <a:cs typeface="Calibri" panose="020F0502020204030204" pitchFamily="34" charset="0"/>
              </a:rPr>
              <a:t> </a:t>
            </a:r>
            <a:r>
              <a:rPr lang="en-US" altLang="en-US" sz="3600" dirty="0">
                <a:effectLst>
                  <a:outerShdw blurRad="38100" dist="38100" dir="2700000" algn="tl">
                    <a:srgbClr val="000000">
                      <a:alpha val="43137"/>
                    </a:srgbClr>
                  </a:outerShdw>
                </a:effectLst>
                <a:cs typeface="Calibri" panose="020F0502020204030204" pitchFamily="34" charset="0"/>
              </a:rPr>
              <a:t>Escapism</a:t>
            </a:r>
          </a:p>
        </p:txBody>
      </p:sp>
      <p:sp>
        <p:nvSpPr>
          <p:cNvPr id="24579" name="Rectangle 3"/>
          <p:cNvSpPr>
            <a:spLocks noGrp="1" noChangeArrowheads="1"/>
          </p:cNvSpPr>
          <p:nvPr>
            <p:ph type="body" idx="1"/>
          </p:nvPr>
        </p:nvSpPr>
        <p:spPr>
          <a:xfrm>
            <a:off x="1447801" y="1600200"/>
            <a:ext cx="6248399" cy="3771900"/>
          </a:xfrm>
        </p:spPr>
        <p:txBody>
          <a:bodyPr/>
          <a:lstStyle/>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Trials (John 16:33)</a:t>
            </a:r>
          </a:p>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Man’s wrath (2 Tim. 3:12)</a:t>
            </a:r>
          </a:p>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Satan’s wrath (Eph. 6:11-12)</a:t>
            </a:r>
          </a:p>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World’s wrath (John 15:18-19)</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295465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a:t>
            </a:r>
            <a:r>
              <a:rPr lang="en-US" sz="3400" dirty="0">
                <a:latin typeface="Calibri" panose="020F0502020204030204" pitchFamily="34" charset="0"/>
              </a:rPr>
              <a:t>, I also will keep you from the hour 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those who dwell on the earth. </a:t>
            </a:r>
          </a:p>
        </p:txBody>
      </p:sp>
      <p:pic>
        <p:nvPicPr>
          <p:cNvPr id="5" name="Picture 2" descr="Image result for church of philadelphia">
            <a:extLst>
              <a:ext uri="{FF2B5EF4-FFF2-40B4-BE49-F238E27FC236}">
                <a16:creationId xmlns:a16="http://schemas.microsoft.com/office/drawing/2014/main" id="{52FD265B-52C3-4CB4-93D4-2AC6DE5353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9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298240" y="1549920"/>
            <a:ext cx="6815520" cy="41650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rPr>
              <a:t>Christ based His promise on the fact that the church saints had already passed their test. In light of that, it appears that because they had already passed their test, Christ promised that He would not put them into the period that...will have the purpose of testing a very different group of people.”</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sp>
        <p:nvSpPr>
          <p:cNvPr id="9" name="Rectangle 8">
            <a:extLst>
              <a:ext uri="{FF2B5EF4-FFF2-40B4-BE49-F238E27FC236}">
                <a16:creationId xmlns:a16="http://schemas.microsoft.com/office/drawing/2014/main" id="{7666DE99-98DB-4EED-AA8B-CC312301BC16}"/>
              </a:ext>
            </a:extLst>
          </p:cNvPr>
          <p:cNvSpPr/>
          <p:nvPr/>
        </p:nvSpPr>
        <p:spPr>
          <a:xfrm>
            <a:off x="2286000" y="228600"/>
            <a:ext cx="4572000" cy="1277273"/>
          </a:xfrm>
          <a:prstGeom prst="rect">
            <a:avLst/>
          </a:prstGeom>
        </p:spPr>
        <p:txBody>
          <a:bodyPr>
            <a:spAutoFit/>
          </a:bodyPr>
          <a:lstStyle/>
          <a:p>
            <a:pPr algn="ctr">
              <a:spcAft>
                <a:spcPts val="600"/>
              </a:spcAft>
            </a:pP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Renald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Showers</a:t>
            </a:r>
          </a:p>
          <a:p>
            <a:pPr algn="ctr"/>
            <a:r>
              <a:rPr lang="en-US" sz="1800" dirty="0" err="1">
                <a:effectLst>
                  <a:outerShdw blurRad="38100" dist="38100" dir="2700000" algn="tl">
                    <a:srgbClr val="000000">
                      <a:alpha val="43137"/>
                    </a:srgbClr>
                  </a:outerShdw>
                </a:effectLst>
                <a:latin typeface="Calibri" panose="020F0502020204030204" pitchFamily="34" charset="0"/>
                <a:cs typeface="+mn-cs"/>
              </a:rPr>
              <a:t>Renald</a:t>
            </a:r>
            <a:r>
              <a:rPr lang="en-US" sz="1800" dirty="0">
                <a:effectLst>
                  <a:outerShdw blurRad="38100" dist="38100" dir="2700000" algn="tl">
                    <a:srgbClr val="000000">
                      <a:alpha val="43137"/>
                    </a:srgbClr>
                  </a:outerShdw>
                </a:effectLst>
                <a:latin typeface="Calibri" panose="020F0502020204030204" pitchFamily="34" charset="0"/>
                <a:cs typeface="+mn-cs"/>
              </a:rPr>
              <a:t> Showers, </a:t>
            </a:r>
            <a:r>
              <a:rPr lang="en-US" sz="1800" i="1" dirty="0">
                <a:effectLst>
                  <a:outerShdw blurRad="38100" dist="38100" dir="2700000" algn="tl">
                    <a:srgbClr val="000000">
                      <a:alpha val="43137"/>
                    </a:srgbClr>
                  </a:outerShdw>
                </a:effectLst>
                <a:latin typeface="Calibri" panose="020F0502020204030204" pitchFamily="34" charset="0"/>
                <a:cs typeface="+mn-cs"/>
              </a:rPr>
              <a:t>Maranatha Our Lord, Come! </a:t>
            </a:r>
            <a:r>
              <a:rPr lang="en-US" sz="1800" dirty="0">
                <a:effectLst>
                  <a:outerShdw blurRad="38100" dist="38100" dir="2700000" algn="tl">
                    <a:srgbClr val="000000">
                      <a:alpha val="43137"/>
                    </a:srgbClr>
                  </a:outerShdw>
                </a:effectLst>
                <a:latin typeface="Calibri" panose="020F0502020204030204" pitchFamily="34" charset="0"/>
                <a:cs typeface="+mn-cs"/>
              </a:rPr>
              <a:t>(Bellmawr, NJ: Friends of Israel, 1995), 212.</a:t>
            </a:r>
          </a:p>
        </p:txBody>
      </p:sp>
      <p:pic>
        <p:nvPicPr>
          <p:cNvPr id="10" name="Picture 9">
            <a:extLst>
              <a:ext uri="{FF2B5EF4-FFF2-40B4-BE49-F238E27FC236}">
                <a16:creationId xmlns:a16="http://schemas.microsoft.com/office/drawing/2014/main" id="{B1CDCDBE-A1FD-43B9-8922-C8ADA67E50AF}"/>
              </a:ext>
            </a:extLst>
          </p:cNvPr>
          <p:cNvPicPr>
            <a:picLocks noChangeAspect="1"/>
          </p:cNvPicPr>
          <p:nvPr/>
        </p:nvPicPr>
        <p:blipFill>
          <a:blip r:embed="rId11" cstate="email">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tretch>
            <a:fillRect/>
          </a:stretch>
        </p:blipFill>
        <p:spPr>
          <a:xfrm>
            <a:off x="151551" y="1676400"/>
            <a:ext cx="2058249" cy="3200400"/>
          </a:xfrm>
          <a:prstGeom prst="rect">
            <a:avLst/>
          </a:prstGeom>
        </p:spPr>
      </p:pic>
      <p:pic>
        <p:nvPicPr>
          <p:cNvPr id="11" name="Picture 10">
            <a:extLst>
              <a:ext uri="{FF2B5EF4-FFF2-40B4-BE49-F238E27FC236}">
                <a16:creationId xmlns:a16="http://schemas.microsoft.com/office/drawing/2014/main" id="{76D2E8C9-6D6C-459F-9EF4-95FF297D4B0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27731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9576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24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What is the meaning of “about to come</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sp>
        <p:nvSpPr>
          <p:cNvPr id="5" name="Rectangle 2">
            <a:extLst>
              <a:ext uri="{FF2B5EF4-FFF2-40B4-BE49-F238E27FC236}">
                <a16:creationId xmlns:a16="http://schemas.microsoft.com/office/drawing/2014/main" id="{49FE55F5-0DD3-4877-B434-B9573116691A}"/>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200" kern="0">
                <a:effectLst>
                  <a:outerShdw blurRad="38100" dist="38100" dir="2700000" algn="tl">
                    <a:srgbClr val="000000">
                      <a:alpha val="43137"/>
                    </a:srgbClr>
                  </a:outerShdw>
                </a:effectLst>
              </a:rPr>
              <a:t>Does Revelation 3:10 Teach the Pre-Tribulation Rapture?</a:t>
            </a:r>
            <a:endParaRPr lang="en-US" altLang="en-US" sz="3200" kern="0" dirty="0">
              <a:effectLst>
                <a:outerShdw blurRad="38100" dist="38100" dir="2700000" algn="tl">
                  <a:srgbClr val="000000">
                    <a:alpha val="43137"/>
                  </a:srgbClr>
                </a:outerShdw>
              </a:effectLst>
            </a:endParaRPr>
          </a:p>
        </p:txBody>
      </p:sp>
      <p:pic>
        <p:nvPicPr>
          <p:cNvPr id="7" name="Picture 2" descr="Image result for revelation 3:10">
            <a:extLst>
              <a:ext uri="{FF2B5EF4-FFF2-40B4-BE49-F238E27FC236}">
                <a16:creationId xmlns:a16="http://schemas.microsoft.com/office/drawing/2014/main" id="{5838A76D-BEB4-47E9-B99E-F19C02AE48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8347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47787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the hour of testing, that </a:t>
            </a:r>
            <a:r>
              <a:rPr lang="en-US" sz="3400" i="1" dirty="0">
                <a:latin typeface="Calibri" panose="020F0502020204030204" pitchFamily="34" charset="0"/>
              </a:rPr>
              <a:t>hour</a:t>
            </a:r>
            <a:r>
              <a:rPr lang="en-US" sz="3400" dirty="0">
                <a:latin typeface="Calibri" panose="020F0502020204030204" pitchFamily="34" charset="0"/>
              </a:rPr>
              <a:t> which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about to come</a:t>
            </a:r>
            <a:r>
              <a:rPr lang="en-US" sz="3400" u="sng" dirty="0">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mellō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latin typeface="Calibri" panose="020F0502020204030204" pitchFamily="34" charset="0"/>
              </a:rPr>
              <a:t>upon the whole world, to test those who dwell on the earth. </a:t>
            </a:r>
          </a:p>
        </p:txBody>
      </p:sp>
      <p:pic>
        <p:nvPicPr>
          <p:cNvPr id="5" name="Picture 2" descr="Image result for church of philadelphia">
            <a:extLst>
              <a:ext uri="{FF2B5EF4-FFF2-40B4-BE49-F238E27FC236}">
                <a16:creationId xmlns:a16="http://schemas.microsoft.com/office/drawing/2014/main" id="{52FD265B-52C3-4CB4-93D4-2AC6DE5353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22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314700" y="228600"/>
            <a:ext cx="2514600" cy="685800"/>
          </a:xfrm>
        </p:spPr>
        <p:txBody>
          <a:bodyPr/>
          <a:lstStyle/>
          <a:p>
            <a:pPr algn="ctr" eaLnBrk="1" hangingPunct="1"/>
            <a:r>
              <a:rPr lang="en-US" altLang="en-US" sz="4000" dirty="0">
                <a:effectLst>
                  <a:outerShdw blurRad="38100" dist="38100" dir="2700000" algn="tl">
                    <a:srgbClr val="000000">
                      <a:alpha val="43137"/>
                    </a:srgbClr>
                  </a:outerShdw>
                </a:effectLst>
              </a:rPr>
              <a:t>Imminency</a:t>
            </a:r>
          </a:p>
        </p:txBody>
      </p:sp>
      <p:sp>
        <p:nvSpPr>
          <p:cNvPr id="1027" name="Rectangle 3">
            <a:extLst>
              <a:ext uri="{FF2B5EF4-FFF2-40B4-BE49-F238E27FC236}">
                <a16:creationId xmlns:a16="http://schemas.microsoft.com/office/drawing/2014/main" id="{88503CB5-20B1-4A23-B6AB-B2996D3A9592}"/>
              </a:ext>
            </a:extLst>
          </p:cNvPr>
          <p:cNvSpPr>
            <a:spLocks noGrp="1" noChangeArrowheads="1"/>
          </p:cNvSpPr>
          <p:nvPr>
            <p:ph type="body" idx="1"/>
          </p:nvPr>
        </p:nvSpPr>
        <p:spPr>
          <a:xfrm>
            <a:off x="1143000" y="1143000"/>
            <a:ext cx="6858001" cy="1143000"/>
          </a:xfrm>
        </p:spPr>
        <p:txBody>
          <a:bodyPr/>
          <a:lstStyle/>
          <a:p>
            <a:pPr marL="0" indent="0" algn="ctr" eaLnBrk="1" hangingPunct="1">
              <a:spcBef>
                <a:spcPts val="0"/>
              </a:spcBef>
              <a:spcAft>
                <a:spcPts val="2400"/>
              </a:spcAft>
              <a:buNone/>
              <a:defRPr/>
            </a:pPr>
            <a:r>
              <a:rPr lang="en-US" dirty="0" err="1">
                <a:effectLst>
                  <a:outerShdw blurRad="38100" dist="38100" dir="2700000" algn="tl">
                    <a:srgbClr val="000000">
                      <a:alpha val="43137"/>
                    </a:srgbClr>
                  </a:outerShdw>
                </a:effectLst>
              </a:rPr>
              <a:t>Méllō</a:t>
            </a:r>
            <a:r>
              <a:rPr lang="en-US" dirty="0">
                <a:effectLst>
                  <a:outerShdw blurRad="38100" dist="38100" dir="2700000" algn="tl">
                    <a:srgbClr val="000000">
                      <a:alpha val="43137"/>
                    </a:srgbClr>
                  </a:outerShdw>
                </a:effectLst>
              </a:rPr>
              <a:t>: “and one who will share in the glory </a:t>
            </a:r>
            <a:r>
              <a:rPr lang="en-US" b="1" u="sng" dirty="0">
                <a:solidFill>
                  <a:srgbClr val="FFFFCC"/>
                </a:solidFill>
                <a:effectLst>
                  <a:outerShdw blurRad="38100" dist="38100" dir="2700000" algn="tl">
                    <a:srgbClr val="000000">
                      <a:alpha val="43137"/>
                    </a:srgbClr>
                  </a:outerShdw>
                </a:effectLst>
              </a:rPr>
              <a:t>to be [</a:t>
            </a:r>
            <a:r>
              <a:rPr lang="en-US" b="1" i="1" u="sng" dirty="0" err="1">
                <a:solidFill>
                  <a:srgbClr val="FFFFCC"/>
                </a:solidFill>
                <a:effectLst>
                  <a:outerShdw blurRad="38100" dist="38100" dir="2700000" algn="tl">
                    <a:srgbClr val="000000">
                      <a:alpha val="43137"/>
                    </a:srgbClr>
                  </a:outerShdw>
                </a:effectLst>
              </a:rPr>
              <a:t>mellō</a:t>
            </a:r>
            <a:r>
              <a:rPr lang="en-US" b="1" u="sng" dirty="0">
                <a:solidFill>
                  <a:srgbClr val="FFFFCC"/>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revealed” (1 Pet 5:1)</a:t>
            </a:r>
          </a:p>
        </p:txBody>
      </p:sp>
      <p:pic>
        <p:nvPicPr>
          <p:cNvPr id="55300" name="Picture 5" descr="ChristsSecondComin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2066" y="2375456"/>
            <a:ext cx="2939867" cy="422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179511"/>
      </p:ext>
    </p:extLst>
  </p:cSld>
  <p:clrMapOvr>
    <a:masterClrMapping/>
  </p:clrMapOvr>
  <mc:AlternateContent xmlns:mc="http://schemas.openxmlformats.org/markup-compatibility/2006" xmlns:p14="http://schemas.microsoft.com/office/powerpoint/2010/main">
    <mc:Choice Requires="p14">
      <p:transition p14:dur="0" advTm="65720"/>
    </mc:Choice>
    <mc:Fallback xmlns="">
      <p:transition advTm="6572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24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How will Christ keep His promise</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sp>
        <p:nvSpPr>
          <p:cNvPr id="5" name="Rectangle 2">
            <a:extLst>
              <a:ext uri="{FF2B5EF4-FFF2-40B4-BE49-F238E27FC236}">
                <a16:creationId xmlns:a16="http://schemas.microsoft.com/office/drawing/2014/main" id="{49FE55F5-0DD3-4877-B434-B9573116691A}"/>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pic>
        <p:nvPicPr>
          <p:cNvPr id="7" name="Picture 2" descr="Image result for revelation 3:10">
            <a:extLst>
              <a:ext uri="{FF2B5EF4-FFF2-40B4-BE49-F238E27FC236}">
                <a16:creationId xmlns:a16="http://schemas.microsoft.com/office/drawing/2014/main" id="{5838A76D-BEB4-47E9-B99E-F19C02AE48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2967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371600" y="0"/>
            <a:ext cx="64008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so that no one will take your crown.”</a:t>
            </a:r>
          </a:p>
        </p:txBody>
      </p:sp>
      <p:pic>
        <p:nvPicPr>
          <p:cNvPr id="6" name="Picture 2" descr="Image result for church of philadelphia">
            <a:extLst>
              <a:ext uri="{FF2B5EF4-FFF2-40B4-BE49-F238E27FC236}">
                <a16:creationId xmlns:a16="http://schemas.microsoft.com/office/drawing/2014/main" id="{A7911A8F-E8E5-447C-A33C-25A03C6A44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89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371600" y="0"/>
            <a:ext cx="64008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hold fast what you have, so that no one will take your crown.”</a:t>
            </a:r>
          </a:p>
        </p:txBody>
      </p:sp>
      <p:pic>
        <p:nvPicPr>
          <p:cNvPr id="6" name="Picture 2" descr="Image result for church of philadelphia">
            <a:extLst>
              <a:ext uri="{FF2B5EF4-FFF2-40B4-BE49-F238E27FC236}">
                <a16:creationId xmlns:a16="http://schemas.microsoft.com/office/drawing/2014/main" id="{8D380080-6195-407F-A88F-B83F285CD9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60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371600" y="0"/>
            <a:ext cx="64008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no one will take your crown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6DBF8EDF-F5AA-49F0-B05C-1667728DD1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52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0E02E4-A69B-4E2B-9DB9-4133938E3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do not go on passing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judgment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before the time,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wait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comes who will both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bring to light the things hidden in the darkness and disclose the motives of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hearts; and then each man’s praise will come to him from God.”</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A8381-6B59-4804-A971-343EA2F61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4:8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future there is laid up for me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righteousness, which the Lord, the righteous Judge, will award to 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that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 only to me, but also to all who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appearing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1623076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24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Is this promise for Philadelphia only</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sp>
        <p:nvSpPr>
          <p:cNvPr id="5" name="Rectangle 2">
            <a:extLst>
              <a:ext uri="{FF2B5EF4-FFF2-40B4-BE49-F238E27FC236}">
                <a16:creationId xmlns:a16="http://schemas.microsoft.com/office/drawing/2014/main" id="{49FE55F5-0DD3-4877-B434-B9573116691A}"/>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pic>
        <p:nvPicPr>
          <p:cNvPr id="7" name="Picture 2" descr="Image result for revelation 3:10">
            <a:extLst>
              <a:ext uri="{FF2B5EF4-FFF2-40B4-BE49-F238E27FC236}">
                <a16:creationId xmlns:a16="http://schemas.microsoft.com/office/drawing/2014/main" id="{5838A76D-BEB4-47E9-B99E-F19C02AE48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4947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3:7</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the angel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church in Philadelphi</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write: He who is holy, who is true, who has the key of David, who opens and no one will shut, and who shuts and no one opens, says this:”</a:t>
            </a:r>
          </a:p>
        </p:txBody>
      </p:sp>
      <p:pic>
        <p:nvPicPr>
          <p:cNvPr id="6" name="Picture 2" descr="Image result for church of philadelphia">
            <a:extLst>
              <a:ext uri="{FF2B5EF4-FFF2-40B4-BE49-F238E27FC236}">
                <a16:creationId xmlns:a16="http://schemas.microsoft.com/office/drawing/2014/main" id="{582B802F-60D3-409A-A131-00B7308457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40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2" name="Oval 7">
            <a:extLst>
              <a:ext uri="{FF2B5EF4-FFF2-40B4-BE49-F238E27FC236}">
                <a16:creationId xmlns:a16="http://schemas.microsoft.com/office/drawing/2014/main" id="{84727207-6A24-4CEA-BE40-BFCD112D3340}"/>
              </a:ext>
            </a:extLst>
          </p:cNvPr>
          <p:cNvSpPr>
            <a:spLocks noChangeArrowheads="1"/>
          </p:cNvSpPr>
          <p:nvPr/>
        </p:nvSpPr>
        <p:spPr bwMode="auto">
          <a:xfrm>
            <a:off x="4572000" y="3581400"/>
            <a:ext cx="1295400" cy="685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 y="228600"/>
            <a:ext cx="8763000" cy="685800"/>
          </a:xfrm>
        </p:spPr>
        <p:txBody>
          <a:bodyPr/>
          <a:lstStyle/>
          <a:p>
            <a:pPr algn="ctr" eaLnBrk="1" hangingPunct="1"/>
            <a:r>
              <a:rPr lang="en-US" altLang="en-US" sz="3600" dirty="0">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type="body" idx="1"/>
          </p:nvPr>
        </p:nvSpPr>
        <p:spPr>
          <a:xfrm>
            <a:off x="1028700" y="1143001"/>
            <a:ext cx="7086600" cy="2743199"/>
          </a:xfrm>
        </p:spPr>
        <p:txBody>
          <a:bodyPr/>
          <a:lstStyle/>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Tribulation = divine wrath (Rev 6:16-17; 11:18; 15:1, 7; 16:19)</a:t>
            </a:r>
          </a:p>
        </p:txBody>
      </p:sp>
      <p:pic>
        <p:nvPicPr>
          <p:cNvPr id="2" name="Picture 1">
            <a:extLst>
              <a:ext uri="{FF2B5EF4-FFF2-40B4-BE49-F238E27FC236}">
                <a16:creationId xmlns:a16="http://schemas.microsoft.com/office/drawing/2014/main" id="{2386C230-C70A-49D6-A43B-7DB0726E9D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4855" y="3886200"/>
            <a:ext cx="2734290" cy="22860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2743200"/>
          </a:xfrm>
        </p:spPr>
        <p:txBody>
          <a:bodyPr/>
          <a:lstStyle/>
          <a:p>
            <a:pPr marL="0" indent="0" algn="ctr">
              <a:spcBef>
                <a:spcPts val="0"/>
              </a:spcBef>
              <a:spcAft>
                <a:spcPts val="600"/>
              </a:spcAft>
              <a:buNone/>
              <a:defRPr/>
            </a:pPr>
            <a:r>
              <a:rPr lang="en-US" sz="4000" dirty="0">
                <a:solidFill>
                  <a:srgbClr val="00FFFF"/>
                </a:solidFill>
                <a:effectLst>
                  <a:outerShdw blurRad="38100" dist="38100" dir="2700000" algn="tl">
                    <a:srgbClr val="000000">
                      <a:alpha val="43137"/>
                    </a:srgbClr>
                  </a:outerShdw>
                </a:effectLst>
                <a:cs typeface="Calibri" panose="020F0502020204030204" pitchFamily="34" charset="0"/>
              </a:rPr>
              <a:t>Revelation</a:t>
            </a:r>
            <a:r>
              <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 3:13</a:t>
            </a:r>
          </a:p>
          <a:p>
            <a:pPr marL="0" indent="0" algn="ctr">
              <a:spcBef>
                <a:spcPts val="0"/>
              </a:spcBef>
              <a:spcAft>
                <a:spcPts val="600"/>
              </a:spcAft>
              <a:buNone/>
              <a:defRPr/>
            </a:pPr>
            <a:r>
              <a:rPr lang="en-US" altLang="en-US" sz="3600" b="1" cap="small" dirty="0">
                <a:solidFill>
                  <a:srgbClr val="FFFFCC"/>
                </a:solidFill>
                <a:effectLst>
                  <a:outerShdw blurRad="38100" dist="38100" dir="2700000" algn="tl">
                    <a:srgbClr val="000000">
                      <a:alpha val="43137"/>
                    </a:srgbClr>
                  </a:outerShdw>
                </a:effectLst>
                <a:ea typeface="+mj-ea"/>
                <a:cs typeface="+mj-cs"/>
              </a:rPr>
              <a:t>exhortation to listen </a:t>
            </a:r>
            <a:endParaRPr lang="en-US" sz="3600" b="1" cap="small" dirty="0">
              <a:solidFill>
                <a:srgbClr val="FFFFCC"/>
              </a:solidFill>
              <a:effectLst>
                <a:outerShdw blurRad="38100" dist="38100" dir="2700000" algn="tl">
                  <a:srgbClr val="000000">
                    <a:alpha val="43137"/>
                  </a:srgbClr>
                </a:outerShdw>
              </a:effectLst>
              <a:ea typeface="+mj-ea"/>
              <a:cs typeface="+mj-cs"/>
            </a:endParaRPr>
          </a:p>
          <a:p>
            <a:pPr marL="0" indent="0" algn="just">
              <a:spcBef>
                <a:spcPts val="0"/>
              </a:spcBef>
              <a:spcAft>
                <a:spcPts val="1200"/>
              </a:spcAft>
              <a:buNone/>
              <a:defRPr/>
            </a:pPr>
            <a:r>
              <a:rPr lang="en-US" altLang="en-US" sz="3600" dirty="0">
                <a:effectLst>
                  <a:outerShdw blurRad="38100" dist="38100" dir="2700000" algn="tl">
                    <a:srgbClr val="000000">
                      <a:alpha val="43137"/>
                    </a:srgbClr>
                  </a:outerShdw>
                </a:effectLst>
              </a:rPr>
              <a:t>“</a:t>
            </a:r>
            <a:r>
              <a:rPr lang="en-US" sz="3600" dirty="0">
                <a:effectLst/>
              </a:rPr>
              <a:t>He who has an ear, let him hear what the Spirit says </a:t>
            </a:r>
            <a:r>
              <a:rPr lang="en-US" sz="3600" b="1" u="sng" dirty="0">
                <a:solidFill>
                  <a:srgbClr val="FFFFCC"/>
                </a:solidFill>
                <a:effectLst/>
              </a:rPr>
              <a:t>to the churches</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4512" y="2971800"/>
            <a:ext cx="2434976" cy="1828800"/>
          </a:xfrm>
          <a:prstGeom prst="rect">
            <a:avLst/>
          </a:prstGeom>
        </p:spPr>
      </p:pic>
    </p:spTree>
    <p:extLst>
      <p:ext uri="{BB962C8B-B14F-4D97-AF65-F5344CB8AC3E}">
        <p14:creationId xmlns:p14="http://schemas.microsoft.com/office/powerpoint/2010/main" val="299567910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3:11-12</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am coming quickly; hold fast what you have, so that no one will take your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overcomes, I will make him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pillar in the temple of My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not go out from it anymore; and I will write on him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name of My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name of the city of My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new Jerusalem, which comes down out of heaven from My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new name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61799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24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How does the Pre-Trib. View of Rev. 3:10 harmonize with the rest of the Book of Revelation</a:t>
            </a:r>
            <a:r>
              <a:rPr lang="en-US" altLang="en-US" sz="2800" b="1"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 </a:t>
            </a:r>
          </a:p>
        </p:txBody>
      </p:sp>
      <p:sp>
        <p:nvSpPr>
          <p:cNvPr id="5" name="Rectangle 2">
            <a:extLst>
              <a:ext uri="{FF2B5EF4-FFF2-40B4-BE49-F238E27FC236}">
                <a16:creationId xmlns:a16="http://schemas.microsoft.com/office/drawing/2014/main" id="{49FE55F5-0DD3-4877-B434-B9573116691A}"/>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pic>
        <p:nvPicPr>
          <p:cNvPr id="7" name="Picture 2" descr="Image result for revelation 3:10">
            <a:extLst>
              <a:ext uri="{FF2B5EF4-FFF2-40B4-BE49-F238E27FC236}">
                <a16:creationId xmlns:a16="http://schemas.microsoft.com/office/drawing/2014/main" id="{5838A76D-BEB4-47E9-B99E-F19C02AE48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46787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76047342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7080003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54901976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7EF279-3AAA-4F39-BD92-436095F20539}"/>
              </a:ext>
            </a:extLst>
          </p:cNvPr>
          <p:cNvSpPr>
            <a:spLocks noGrp="1" noChangeArrowheads="1"/>
          </p:cNvSpPr>
          <p:nvPr>
            <p:ph type="title"/>
          </p:nvPr>
        </p:nvSpPr>
        <p:spPr>
          <a:xfrm>
            <a:off x="685800" y="228600"/>
            <a:ext cx="7772400" cy="9144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Missing Church</a:t>
            </a:r>
          </a:p>
        </p:txBody>
      </p:sp>
      <p:sp>
        <p:nvSpPr>
          <p:cNvPr id="25603" name="Rectangle 3">
            <a:extLst>
              <a:ext uri="{FF2B5EF4-FFF2-40B4-BE49-F238E27FC236}">
                <a16:creationId xmlns:a16="http://schemas.microsoft.com/office/drawing/2014/main" id="{FE201ED0-2C19-4C74-89FC-C8F665E8C852}"/>
              </a:ext>
            </a:extLst>
          </p:cNvPr>
          <p:cNvSpPr>
            <a:spLocks noGrp="1" noChangeArrowheads="1"/>
          </p:cNvSpPr>
          <p:nvPr>
            <p:ph type="body" sz="half" idx="1"/>
          </p:nvPr>
        </p:nvSpPr>
        <p:spPr>
          <a:xfrm>
            <a:off x="1676400" y="1143000"/>
            <a:ext cx="5791200" cy="2971800"/>
          </a:xfrm>
        </p:spPr>
        <p:txBody>
          <a:bodyPr>
            <a:normAutofit/>
          </a:bodyPr>
          <a:lstStyle/>
          <a:p>
            <a:pPr marL="457200" indent="-457200" fontAlgn="base">
              <a:lnSpc>
                <a:spcPct val="100000"/>
              </a:lnSpc>
              <a:spcBef>
                <a:spcPts val="0"/>
              </a:spcBef>
              <a:spcAft>
                <a:spcPts val="3600"/>
              </a:spcAft>
              <a:buClr>
                <a:srgbClr val="00FFFF"/>
              </a:buClr>
              <a:defRPr/>
            </a:pPr>
            <a:r>
              <a:rPr lang="en-US" dirty="0">
                <a:solidFill>
                  <a:srgbClr val="FFFFFF"/>
                </a:solidFill>
                <a:effectLst>
                  <a:outerShdw blurRad="38100" dist="38100" dir="2700000" algn="tl">
                    <a:srgbClr val="000000">
                      <a:alpha val="43137"/>
                    </a:srgbClr>
                  </a:outerShdw>
                </a:effectLst>
                <a:latin typeface="Calibri" panose="020F0502020204030204" pitchFamily="34" charset="0"/>
              </a:rPr>
              <a:t>Rev 4-19</a:t>
            </a:r>
          </a:p>
          <a:p>
            <a:pPr marL="457200" indent="-457200" fontAlgn="base">
              <a:lnSpc>
                <a:spcPct val="100000"/>
              </a:lnSpc>
              <a:spcBef>
                <a:spcPts val="0"/>
              </a:spcBef>
              <a:spcAft>
                <a:spcPts val="3600"/>
              </a:spcAft>
              <a:buClr>
                <a:srgbClr val="00FFFF"/>
              </a:buClr>
              <a:defRPr/>
            </a:pPr>
            <a:r>
              <a:rPr lang="en-US" dirty="0">
                <a:solidFill>
                  <a:srgbClr val="FFFFFF"/>
                </a:solidFill>
                <a:effectLst>
                  <a:outerShdw blurRad="38100" dist="38100" dir="2700000" algn="tl">
                    <a:srgbClr val="000000">
                      <a:alpha val="43137"/>
                    </a:srgbClr>
                  </a:outerShdw>
                </a:effectLst>
                <a:latin typeface="Calibri" panose="020F0502020204030204" pitchFamily="34" charset="0"/>
              </a:rPr>
              <a:t>Rev 13:9</a:t>
            </a:r>
          </a:p>
          <a:p>
            <a:pPr marL="457200" indent="-457200" fontAlgn="base">
              <a:lnSpc>
                <a:spcPct val="100000"/>
              </a:lnSpc>
              <a:spcBef>
                <a:spcPts val="0"/>
              </a:spcBef>
              <a:spcAft>
                <a:spcPts val="3600"/>
              </a:spcAft>
              <a:buClr>
                <a:srgbClr val="00FFFF"/>
              </a:buClr>
              <a:defRPr/>
            </a:pPr>
            <a:r>
              <a:rPr lang="en-US" dirty="0">
                <a:solidFill>
                  <a:srgbClr val="FFFFFF"/>
                </a:solidFill>
                <a:effectLst>
                  <a:outerShdw blurRad="38100" dist="38100" dir="2700000" algn="tl">
                    <a:srgbClr val="000000">
                      <a:alpha val="43137"/>
                    </a:srgbClr>
                  </a:outerShdw>
                </a:effectLst>
                <a:latin typeface="Calibri" panose="020F0502020204030204" pitchFamily="34" charset="0"/>
              </a:rPr>
              <a:t>Revelation’s Jewish nature</a:t>
            </a:r>
          </a:p>
        </p:txBody>
      </p:sp>
      <p:pic>
        <p:nvPicPr>
          <p:cNvPr id="52228" name="Picture 5" descr="08">
            <a:extLst>
              <a:ext uri="{FF2B5EF4-FFF2-40B4-BE49-F238E27FC236}">
                <a16:creationId xmlns:a16="http://schemas.microsoft.com/office/drawing/2014/main" id="{2FF75022-0C8F-46D2-91A3-5C4A21D1FD23}"/>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2765503" y="3962400"/>
            <a:ext cx="3612994" cy="2743200"/>
          </a:xfrm>
        </p:spPr>
      </p:pic>
    </p:spTree>
    <p:extLst>
      <p:ext uri="{BB962C8B-B14F-4D97-AF65-F5344CB8AC3E}">
        <p14:creationId xmlns:p14="http://schemas.microsoft.com/office/powerpoint/2010/main" val="300156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0529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85800" y="228600"/>
            <a:ext cx="7772400" cy="914400"/>
          </a:xfrm>
        </p:spPr>
        <p:txBody>
          <a:bodyPr/>
          <a:lstStyle/>
          <a:p>
            <a:pPr algn="ctr" eaLnBrk="1" hangingPunct="1"/>
            <a:r>
              <a:rPr lang="en-US" altLang="en-US" sz="3600" dirty="0">
                <a:latin typeface="Calibri" panose="020F0502020204030204" pitchFamily="34" charset="0"/>
                <a:cs typeface="Calibri" panose="020F0502020204030204" pitchFamily="34" charset="0"/>
              </a:rPr>
              <a:t>God’s Work Through Israel</a:t>
            </a:r>
          </a:p>
        </p:txBody>
      </p:sp>
      <p:sp>
        <p:nvSpPr>
          <p:cNvPr id="3" name="Content Placeholder 2"/>
          <p:cNvSpPr>
            <a:spLocks noGrp="1"/>
          </p:cNvSpPr>
          <p:nvPr>
            <p:ph idx="1"/>
          </p:nvPr>
        </p:nvSpPr>
        <p:spPr>
          <a:xfrm>
            <a:off x="1052513" y="1143000"/>
            <a:ext cx="7038975" cy="3581401"/>
          </a:xfrm>
        </p:spPr>
        <p:txBody>
          <a:bodyPr/>
          <a:lstStyle/>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Revelation 7 – 144,000 Jews</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Revelation </a:t>
            </a:r>
            <a:r>
              <a:rPr lang="en-US" dirty="0">
                <a:cs typeface="Calibri" panose="020F0502020204030204" pitchFamily="34" charset="0"/>
              </a:rPr>
              <a:t>11 – Two </a:t>
            </a:r>
            <a:r>
              <a:rPr lang="en-US" dirty="0">
                <a:latin typeface="Calibri" panose="020F0502020204030204" pitchFamily="34" charset="0"/>
                <a:cs typeface="Calibri" panose="020F0502020204030204" pitchFamily="34" charset="0"/>
              </a:rPr>
              <a:t>Jewish witnesses</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Revelation </a:t>
            </a:r>
            <a:r>
              <a:rPr lang="en-US" dirty="0">
                <a:cs typeface="Calibri" panose="020F0502020204030204" pitchFamily="34" charset="0"/>
              </a:rPr>
              <a:t>12 – Israel </a:t>
            </a:r>
            <a:r>
              <a:rPr lang="en-US" dirty="0">
                <a:latin typeface="Calibri" panose="020F0502020204030204" pitchFamily="34" charset="0"/>
                <a:cs typeface="Calibri" panose="020F0502020204030204" pitchFamily="34" charset="0"/>
              </a:rPr>
              <a:t>flees</a:t>
            </a:r>
          </a:p>
          <a:p>
            <a:pPr marL="0" indent="0" eaLnBrk="1" hangingPunct="1">
              <a:lnSpc>
                <a:spcPct val="90000"/>
              </a:lnSpc>
              <a:spcAft>
                <a:spcPts val="1200"/>
              </a:spcAft>
              <a:buFont typeface="Arial" charset="0"/>
              <a:buNone/>
              <a:defRPr/>
            </a:pPr>
            <a:endParaRPr lang="en-US" sz="3600" dirty="0">
              <a:solidFill>
                <a:schemeClr val="bg1"/>
              </a:solidFill>
            </a:endParaRPr>
          </a:p>
          <a:p>
            <a:pPr marL="0" indent="0" eaLnBrk="1" hangingPunct="1">
              <a:buFont typeface="Arial" charset="0"/>
              <a:buNone/>
              <a:defRPr/>
            </a:pPr>
            <a:endParaRPr lang="en-US" sz="3600" dirty="0">
              <a:solidFill>
                <a:schemeClr val="bg1"/>
              </a:solidFill>
            </a:endParaRPr>
          </a:p>
        </p:txBody>
      </p:sp>
      <p:pic>
        <p:nvPicPr>
          <p:cNvPr id="2" name="Picture 1">
            <a:extLst>
              <a:ext uri="{FF2B5EF4-FFF2-40B4-BE49-F238E27FC236}">
                <a16:creationId xmlns:a16="http://schemas.microsoft.com/office/drawing/2014/main" id="{9E87F786-E414-4429-9787-F790E55005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4262" y="3581400"/>
            <a:ext cx="5055476" cy="2743200"/>
          </a:xfrm>
          <a:prstGeom prst="rect">
            <a:avLst/>
          </a:prstGeom>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7" name="Rectangle 1027"/>
          <p:cNvSpPr>
            <a:spLocks noGrp="1" noChangeArrowheads="1"/>
          </p:cNvSpPr>
          <p:nvPr>
            <p:ph type="title"/>
          </p:nvPr>
        </p:nvSpPr>
        <p:spPr>
          <a:xfrm>
            <a:off x="685800" y="228600"/>
            <a:ext cx="7772400" cy="1371600"/>
          </a:xfrm>
          <a:effectLst/>
        </p:spPr>
        <p:txBody>
          <a:bodyPr/>
          <a:lstStyle/>
          <a:p>
            <a:pPr algn="ctr" eaLnBrk="1" hangingPunct="1">
              <a:defRPr/>
            </a:pPr>
            <a:r>
              <a:rPr lang="en-US" sz="36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19600" cy="2492990"/>
          </a:xfrm>
          <a:prstGeom prst="rect">
            <a:avLst/>
          </a:prstGeom>
        </p:spPr>
        <p:txBody>
          <a:bodyPr wrap="square">
            <a:spAutoFit/>
          </a:bodyPr>
          <a:lstStyle/>
          <a:p>
            <a:pPr marL="457200" lvl="0" indent="-457200">
              <a:spcBef>
                <a:spcPts val="0"/>
              </a:spcBef>
              <a:spcAft>
                <a:spcPts val="36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Messiah (v.5)</a:t>
            </a:r>
          </a:p>
          <a:p>
            <a:pPr marL="457200" lvl="0" indent="-457200">
              <a:spcBef>
                <a:spcPts val="0"/>
              </a:spcBef>
              <a:spcAft>
                <a:spcPts val="3600"/>
              </a:spcAft>
              <a:buClr>
                <a:schemeClr val="tx2"/>
              </a:buClr>
              <a:buFontTx/>
              <a:buAutoNum type="arabicPeriod"/>
            </a:pPr>
            <a:r>
              <a:rPr lang="en-US" sz="3200" dirty="0">
                <a:effectLst>
                  <a:outerShdw blurRad="38100" dist="38100" dir="2700000" algn="tl">
                    <a:srgbClr val="000000">
                      <a:alpha val="43137"/>
                    </a:srgbClr>
                  </a:outerShdw>
                </a:effectLst>
                <a:latin typeface="Calibri" panose="020F0502020204030204" pitchFamily="34" charset="0"/>
              </a:rPr>
              <a:t>DRAGON = Satan (v. 3)</a:t>
            </a:r>
          </a:p>
          <a:p>
            <a:pPr marL="457200" lvl="0" indent="-457200">
              <a:spcBef>
                <a:spcPts val="0"/>
              </a:spcBef>
              <a:spcAft>
                <a:spcPts val="3600"/>
              </a:spcAft>
              <a:buClr>
                <a:schemeClr val="tx2"/>
              </a:buClr>
              <a:buFontTx/>
              <a:buAutoNum type="arabicPeriod"/>
            </a:pPr>
            <a:r>
              <a:rPr lang="en-US" sz="3200" dirty="0">
                <a:effectLst>
                  <a:outerShdw blurRad="38100" dist="38100" dir="2700000" algn="tl">
                    <a:srgbClr val="000000">
                      <a:alpha val="43137"/>
                    </a:srgbClr>
                  </a:outerShdw>
                </a:effectLst>
                <a:latin typeface="Calibri" panose="020F0502020204030204" pitchFamily="34" charset="0"/>
              </a:rPr>
              <a:t>WOMAN = Israel (v.1)</a:t>
            </a:r>
            <a:endParaRPr lang="en-US" sz="3200" i="1" dirty="0">
              <a:solidFill>
                <a:srgbClr val="FFFFFF"/>
              </a:solidFill>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287222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8434FA-D0D1-49F6-82CF-7C8B124E7F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17410" name="Picture 102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1418" y="3048000"/>
            <a:ext cx="1681164" cy="1828800"/>
          </a:xfrm>
          <a:prstGeom prst="rect">
            <a:avLst/>
          </a:prstGeom>
          <a:noFill/>
          <a:ln w="9525">
            <a:noFill/>
            <a:miter lim="800000"/>
            <a:headEnd/>
            <a:tailEnd/>
          </a:ln>
        </p:spPr>
      </p:pic>
      <p:sp>
        <p:nvSpPr>
          <p:cNvPr id="17411" name="Text Box 1027"/>
          <p:cNvSpPr txBox="1">
            <a:spLocks noChangeArrowheads="1"/>
          </p:cNvSpPr>
          <p:nvPr/>
        </p:nvSpPr>
        <p:spPr bwMode="auto">
          <a:xfrm>
            <a:off x="0" y="0"/>
            <a:ext cx="9144000" cy="2954655"/>
          </a:xfrm>
          <a:prstGeom prst="rect">
            <a:avLst/>
          </a:prstGeom>
          <a:noFill/>
          <a:ln w="9525">
            <a:noFill/>
            <a:miter lim="800000"/>
            <a:headEnd/>
            <a:tailEnd/>
          </a:ln>
        </p:spPr>
        <p:txBody>
          <a:bodyPr wrap="square">
            <a:spAutoFit/>
          </a:bodyPr>
          <a:lstStyle/>
          <a:p>
            <a:pPr algn="ctr" eaLnBrk="1" fontAlgn="auto" hangingPunct="1">
              <a:spcBef>
                <a:spcPts val="0"/>
              </a:spcBef>
              <a:spcAft>
                <a:spcPts val="1200"/>
              </a:spcAft>
              <a:defRPr/>
            </a:pP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Genesis 37:9</a:t>
            </a:r>
          </a:p>
          <a:p>
            <a:pPr algn="just">
              <a:spcBef>
                <a:spcPts val="0"/>
              </a:spcBef>
            </a:pP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Now he had still another dream, and related it to his brothers, and said, “Lo, I have had still another dream; and behold, the sun and the moon and eleven stars were bowing down to me.</a:t>
            </a:r>
          </a:p>
        </p:txBody>
      </p:sp>
    </p:spTree>
    <p:extLst>
      <p:ext uri="{BB962C8B-B14F-4D97-AF65-F5344CB8AC3E}">
        <p14:creationId xmlns:p14="http://schemas.microsoft.com/office/powerpoint/2010/main" val="323843729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5FE5FB-E9D2-4E63-8BCB-028ABE72A4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8435" name="Text Box 3"/>
          <p:cNvSpPr txBox="1">
            <a:spLocks noChangeArrowheads="1"/>
          </p:cNvSpPr>
          <p:nvPr/>
        </p:nvSpPr>
        <p:spPr bwMode="auto">
          <a:xfrm>
            <a:off x="0" y="0"/>
            <a:ext cx="9144000" cy="3170099"/>
          </a:xfrm>
          <a:prstGeom prst="rect">
            <a:avLst/>
          </a:prstGeom>
          <a:noFill/>
          <a:ln w="9525">
            <a:noFill/>
            <a:miter lim="800000"/>
            <a:headEnd/>
            <a:tailEnd/>
          </a:ln>
        </p:spPr>
        <p:txBody>
          <a:bodyPr wrap="square">
            <a:spAutoFit/>
          </a:bodyPr>
          <a:lstStyle/>
          <a:p>
            <a:pPr algn="ctr" eaLnBrk="1" fontAlgn="auto" hangingPunct="1">
              <a:spcBef>
                <a:spcPts val="0"/>
              </a:spcBef>
              <a:spcAft>
                <a:spcPts val="1200"/>
              </a:spcAft>
              <a:defRPr/>
            </a:pP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Genesis 37:10</a:t>
            </a:r>
          </a:p>
          <a:p>
            <a:pPr algn="just">
              <a:spcBef>
                <a:spcPts val="0"/>
              </a:spcBef>
            </a:pPr>
            <a:r>
              <a:rPr lang="en-US" sz="30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He related it to his father and to his brothers; and his father rebuked him and said to him, “What is this dream that you have had? Shall I and your mother and your brothers actually come to bow ourselves down before you to the ground?”</a:t>
            </a:r>
          </a:p>
        </p:txBody>
      </p:sp>
      <p:pic>
        <p:nvPicPr>
          <p:cNvPr id="8" name="Picture 1026">
            <a:extLst>
              <a:ext uri="{FF2B5EF4-FFF2-40B4-BE49-F238E27FC236}">
                <a16:creationId xmlns:a16="http://schemas.microsoft.com/office/drawing/2014/main" id="{B3F170A3-8376-436F-A2F0-08377729D2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1418" y="3048000"/>
            <a:ext cx="1681164" cy="1828800"/>
          </a:xfrm>
          <a:prstGeom prst="rect">
            <a:avLst/>
          </a:prstGeom>
          <a:noFill/>
          <a:ln w="9525">
            <a:noFill/>
            <a:miter lim="800000"/>
            <a:headEnd/>
            <a:tailEnd/>
          </a:ln>
        </p:spPr>
      </p:pic>
    </p:spTree>
    <p:extLst>
      <p:ext uri="{BB962C8B-B14F-4D97-AF65-F5344CB8AC3E}">
        <p14:creationId xmlns:p14="http://schemas.microsoft.com/office/powerpoint/2010/main" val="350987878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839200" cy="6584836"/>
          </a:xfrm>
          <a:prstGeom prst="rect">
            <a:avLst/>
          </a:prstGeom>
          <a:noFill/>
          <a:ln w="9525">
            <a:noFill/>
            <a:miter lim="800000"/>
            <a:headEnd/>
            <a:tailEnd/>
          </a:ln>
        </p:spPr>
      </p:pic>
      <p:sp>
        <p:nvSpPr>
          <p:cNvPr id="19459" name="Text Box 3"/>
          <p:cNvSpPr txBox="1">
            <a:spLocks noChangeArrowheads="1"/>
          </p:cNvSpPr>
          <p:nvPr/>
        </p:nvSpPr>
        <p:spPr bwMode="auto">
          <a:xfrm>
            <a:off x="1885950" y="457200"/>
            <a:ext cx="5372100" cy="4401205"/>
          </a:xfrm>
          <a:prstGeom prst="rect">
            <a:avLst/>
          </a:prstGeom>
          <a:noFill/>
          <a:ln w="9525">
            <a:noFill/>
            <a:miter lim="800000"/>
            <a:headEnd/>
            <a:tailEnd/>
          </a:ln>
        </p:spPr>
        <p:txBody>
          <a:bodyPr wrap="square">
            <a:spAutoFit/>
          </a:bodyPr>
          <a:lstStyle/>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Sun = Jacob</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Moon = Leah</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11 Stars = Joseph’s brothers</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12th Star = Joseph</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12 Stars = Israel’s twelve tribes</a:t>
            </a:r>
          </a:p>
        </p:txBody>
      </p:sp>
    </p:spTree>
    <p:extLst>
      <p:ext uri="{BB962C8B-B14F-4D97-AF65-F5344CB8AC3E}">
        <p14:creationId xmlns:p14="http://schemas.microsoft.com/office/powerpoint/2010/main" val="285809934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14102289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271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 </a:t>
            </a:r>
            <a:r>
              <a:rPr lang="en-US" altLang="en-US" sz="2800" b="1" u="sng" dirty="0">
                <a:solidFill>
                  <a:srgbClr val="FFFFCC"/>
                </a:solidFill>
                <a:effectLst>
                  <a:outerShdw blurRad="38100" dist="38100" dir="2700000" algn="tl">
                    <a:srgbClr val="000000">
                      <a:alpha val="43137"/>
                    </a:srgbClr>
                  </a:outerShdw>
                </a:effectLst>
              </a:rPr>
              <a:t>YES</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 </a:t>
            </a:r>
            <a:r>
              <a:rPr lang="en-US" altLang="en-US" sz="2800" b="1" u="sng" dirty="0">
                <a:solidFill>
                  <a:srgbClr val="FFFFCC"/>
                </a:solidFill>
                <a:effectLst>
                  <a:outerShdw blurRad="38100" dist="38100" dir="2700000" algn="tl">
                    <a:srgbClr val="000000">
                      <a:alpha val="43137"/>
                    </a:srgbClr>
                  </a:outerShdw>
                </a:effectLst>
              </a:rPr>
              <a:t>NO</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 </a:t>
            </a:r>
            <a:r>
              <a:rPr lang="en-US" altLang="en-US" sz="2800" b="1" u="sng" dirty="0">
                <a:solidFill>
                  <a:srgbClr val="FFFFCC"/>
                </a:solidFill>
                <a:effectLst>
                  <a:outerShdw blurRad="38100" dist="38100" dir="2700000" algn="tl">
                    <a:srgbClr val="000000">
                      <a:alpha val="43137"/>
                    </a:srgbClr>
                  </a:outerShdw>
                </a:effectLst>
              </a:rPr>
              <a:t>Kept out of the Time Period Completely</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 </a:t>
            </a:r>
            <a:r>
              <a:rPr lang="en-US" altLang="en-US" sz="2800" b="1" u="sng" dirty="0">
                <a:solidFill>
                  <a:srgbClr val="FFFFCC"/>
                </a:solidFill>
                <a:effectLst>
                  <a:outerShdw blurRad="38100" dist="38100" dir="2700000" algn="tl">
                    <a:srgbClr val="000000">
                      <a:alpha val="43137"/>
                    </a:srgbClr>
                  </a:outerShdw>
                </a:effectLst>
              </a:rPr>
              <a:t>The Time of the Tribulation Period</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 </a:t>
            </a:r>
            <a:r>
              <a:rPr lang="en-US" altLang="en-US" sz="2800" b="1" u="sng" dirty="0">
                <a:solidFill>
                  <a:srgbClr val="FFFFCC"/>
                </a:solidFill>
                <a:effectLst>
                  <a:outerShdw blurRad="38100" dist="38100" dir="2700000" algn="tl">
                    <a:srgbClr val="000000">
                      <a:alpha val="43137"/>
                    </a:srgbClr>
                  </a:outerShdw>
                </a:effectLst>
              </a:rPr>
              <a:t>The Entire Earth</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 </a:t>
            </a:r>
            <a:r>
              <a:rPr lang="en-US" altLang="en-US" sz="2800" b="1" u="sng" dirty="0">
                <a:solidFill>
                  <a:srgbClr val="FFFFCC"/>
                </a:solidFill>
                <a:effectLst>
                  <a:outerShdw blurRad="38100" dist="38100" dir="2700000" algn="tl">
                    <a:srgbClr val="000000">
                      <a:alpha val="43137"/>
                    </a:srgbClr>
                  </a:outerShdw>
                </a:effectLst>
              </a:rPr>
              <a:t>To Expose Someone’s True Character</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2C397A6D-248E-42AF-AAE1-39910E27661C}"/>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spTree>
    <p:extLst>
      <p:ext uri="{BB962C8B-B14F-4D97-AF65-F5344CB8AC3E}">
        <p14:creationId xmlns:p14="http://schemas.microsoft.com/office/powerpoint/2010/main" val="32371884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5400" y="1371600"/>
            <a:ext cx="91186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indent="-571500">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 </a:t>
            </a:r>
            <a:r>
              <a:rPr lang="en-US" altLang="en-US" sz="2800" b="1" u="sng" dirty="0">
                <a:solidFill>
                  <a:srgbClr val="FFFFCC"/>
                </a:solidFill>
                <a:effectLst>
                  <a:outerShdw blurRad="38100" dist="38100" dir="2700000" algn="tl">
                    <a:srgbClr val="000000">
                      <a:alpha val="43137"/>
                    </a:srgbClr>
                  </a:outerShdw>
                </a:effectLst>
              </a:rPr>
              <a:t>Tribulation Unbelievers</a:t>
            </a:r>
          </a:p>
          <a:p>
            <a:pPr marL="571500" indent="-571500">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 </a:t>
            </a:r>
            <a:r>
              <a:rPr lang="en-US" altLang="en-US" sz="2800" b="1" u="sng" dirty="0">
                <a:solidFill>
                  <a:srgbClr val="FFFFCC"/>
                </a:solidFill>
                <a:effectLst>
                  <a:outerShdw blurRad="38100" dist="38100" dir="2700000" algn="tl">
                    <a:srgbClr val="000000">
                      <a:alpha val="43137"/>
                    </a:srgbClr>
                  </a:outerShdw>
                </a:effectLst>
              </a:rPr>
              <a:t>Imminency</a:t>
            </a:r>
          </a:p>
          <a:p>
            <a:pPr marL="571500" indent="-571500">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 </a:t>
            </a:r>
            <a:r>
              <a:rPr lang="en-US" altLang="en-US" sz="2800" b="1" u="sng" dirty="0">
                <a:solidFill>
                  <a:srgbClr val="FFFFCC"/>
                </a:solidFill>
                <a:effectLst>
                  <a:outerShdw blurRad="38100" dist="38100" dir="2700000" algn="tl">
                    <a:srgbClr val="000000">
                      <a:alpha val="43137"/>
                    </a:srgbClr>
                  </a:outerShdw>
                </a:effectLst>
              </a:rPr>
              <a:t>His Coming in the Rapture</a:t>
            </a:r>
          </a:p>
          <a:p>
            <a:pPr marL="571500" indent="-571500">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 </a:t>
            </a:r>
            <a:r>
              <a:rPr lang="en-US" altLang="en-US" sz="2800" b="1" u="sng" dirty="0">
                <a:solidFill>
                  <a:srgbClr val="FFFFCC"/>
                </a:solidFill>
                <a:effectLst>
                  <a:outerShdw blurRad="38100" dist="38100" dir="2700000" algn="tl">
                    <a:srgbClr val="000000">
                      <a:alpha val="43137"/>
                    </a:srgbClr>
                  </a:outerShdw>
                </a:effectLst>
              </a:rPr>
              <a:t>NO</a:t>
            </a:r>
          </a:p>
          <a:p>
            <a:pPr marL="571500" indent="-571500">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Does the Pre-Trib. View of Rev. 3:10 harmonize with the rest of the Book of Revelation? </a:t>
            </a:r>
            <a:r>
              <a:rPr lang="en-US" altLang="en-US" sz="2800" b="1" u="sng" dirty="0">
                <a:solidFill>
                  <a:srgbClr val="FFFFCC"/>
                </a:solidFill>
                <a:effectLst>
                  <a:outerShdw blurRad="38100" dist="38100" dir="2700000" algn="tl">
                    <a:srgbClr val="000000">
                      <a:alpha val="43137"/>
                    </a:srgbClr>
                  </a:outerShdw>
                </a:effectLst>
              </a:rPr>
              <a:t>YES</a:t>
            </a:r>
            <a:r>
              <a:rPr lang="en-US" altLang="en-US" sz="2800" dirty="0">
                <a:effectLst>
                  <a:outerShdw blurRad="38100" dist="38100" dir="2700000" algn="tl">
                    <a:srgbClr val="000000">
                      <a:alpha val="43137"/>
                    </a:srgbClr>
                  </a:outerShdw>
                </a:effectLst>
              </a:rPr>
              <a:t> </a:t>
            </a:r>
          </a:p>
        </p:txBody>
      </p:sp>
      <p:sp>
        <p:nvSpPr>
          <p:cNvPr id="5" name="Rectangle 2">
            <a:extLst>
              <a:ext uri="{FF2B5EF4-FFF2-40B4-BE49-F238E27FC236}">
                <a16:creationId xmlns:a16="http://schemas.microsoft.com/office/drawing/2014/main" id="{28EE3C7B-1344-42C1-976A-BB12CBAE229B}"/>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pic>
        <p:nvPicPr>
          <p:cNvPr id="7" name="Picture 2" descr="Image result for revelation 3:10">
            <a:extLst>
              <a:ext uri="{FF2B5EF4-FFF2-40B4-BE49-F238E27FC236}">
                <a16:creationId xmlns:a16="http://schemas.microsoft.com/office/drawing/2014/main" id="{D9DA10AD-C1D5-45B4-B6D4-6AE9390DAB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914400" cy="9144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65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2" descr="Image result for church of philadelphia">
            <a:extLst>
              <a:ext uri="{FF2B5EF4-FFF2-40B4-BE49-F238E27FC236}">
                <a16:creationId xmlns:a16="http://schemas.microsoft.com/office/drawing/2014/main" id="{9FACCFCA-3A9D-4BD6-9697-F7F315B59B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295465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the hour 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those who dwell on the earth. </a:t>
            </a:r>
            <a:endParaRPr lang="en-US" sz="3400" dirty="0">
              <a:effectLst/>
              <a:latin typeface="Calibri" panose="020F0502020204030204" pitchFamily="34" charset="0"/>
            </a:endParaRPr>
          </a:p>
        </p:txBody>
      </p:sp>
    </p:spTree>
    <p:extLst>
      <p:ext uri="{BB962C8B-B14F-4D97-AF65-F5344CB8AC3E}">
        <p14:creationId xmlns:p14="http://schemas.microsoft.com/office/powerpoint/2010/main" val="453464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17306</TotalTime>
  <Words>4362</Words>
  <Application>Microsoft Office PowerPoint</Application>
  <PresentationFormat>On-screen Show (4:3)</PresentationFormat>
  <Paragraphs>312</Paragraphs>
  <Slides>87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Arial Narrow</vt:lpstr>
      <vt:lpstr>Calibri</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Strengthening the Pre-Tribulation Case</vt:lpstr>
      <vt:lpstr>Strengthening the Pre-Tribulation Case</vt:lpstr>
      <vt:lpstr>PowerPoint Presentation</vt:lpstr>
      <vt:lpstr>Does Revelation 3:10 Teach the Pre-Tribulation Rapture?</vt:lpstr>
      <vt:lpstr>PowerPoint Presentation</vt:lpstr>
      <vt:lpstr>Does Revelation 3:10 Teach the Pre-Tribulation Rapture?</vt:lpstr>
      <vt:lpstr>PowerPoint Presentation</vt:lpstr>
      <vt:lpstr>PowerPoint Presentation</vt:lpstr>
      <vt:lpstr>Does Revelation 3:10 Teach the Pre-Tribulation Rapture?</vt:lpstr>
      <vt:lpstr>PowerPoint Presentation</vt:lpstr>
      <vt:lpstr>PowerPoint Presentation</vt:lpstr>
      <vt:lpstr>Does Revelation 3:10 Teach the Pre-Tribulation Rapture?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Revelation 3:10 Teach the Pre-Tribulation Rapture?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Revelation 3:10 Teach the Pre-Tribulation Rapture?</vt:lpstr>
      <vt:lpstr>PowerPoint Presentation</vt:lpstr>
      <vt:lpstr>5. The Whole World?  (Revelation 3:10)</vt:lpstr>
      <vt:lpstr>PowerPoint Presentation</vt:lpstr>
      <vt:lpstr>PowerPoint Presentation</vt:lpstr>
      <vt:lpstr>Does Revelation 3:10 Teach the Pre-Tribulation Rapture?</vt:lpstr>
      <vt:lpstr>PowerPoint Presentation</vt:lpstr>
      <vt:lpstr>6. Test  (Revelation 3:10)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Pretribulationism IS NOT Escapism</vt:lpstr>
      <vt:lpstr>PowerPoint Presentation</vt:lpstr>
      <vt:lpstr>PowerPoint Presentation</vt:lpstr>
      <vt:lpstr>PowerPoint Presentation</vt:lpstr>
      <vt:lpstr>PowerPoint Presentation</vt:lpstr>
      <vt:lpstr>Imminency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Promised Exemption from Divine Wrath</vt:lpstr>
      <vt:lpstr>PowerPoint Presentation</vt:lpstr>
      <vt:lpstr>PowerPoint Presentation</vt:lpstr>
      <vt:lpstr>PowerPoint Presentation</vt:lpstr>
      <vt:lpstr>PowerPoint Presentation</vt:lpstr>
      <vt:lpstr>Revelation 1:19</vt:lpstr>
      <vt:lpstr>Revelation 1:19</vt:lpstr>
      <vt:lpstr>The Missing Church</vt:lpstr>
      <vt:lpstr>God’s Work Through Israel</vt:lpstr>
      <vt:lpstr>CAST OF 3 CHARACTERS Revelation 12:1-5</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15-Revelation-3v10</dc:title>
  <dc:subject>Revelation</dc:subject>
  <dc:creator>A. Woods</dc:creator>
  <dc:description>Modified by Jim McGowan</dc:description>
  <cp:lastModifiedBy>Andy Woods</cp:lastModifiedBy>
  <cp:revision>1845</cp:revision>
  <cp:lastPrinted>2020-07-15T04:24:57Z</cp:lastPrinted>
  <dcterms:created xsi:type="dcterms:W3CDTF">2009-03-17T12:21:13Z</dcterms:created>
  <dcterms:modified xsi:type="dcterms:W3CDTF">2020-07-19T01:34:08Z</dcterms:modified>
</cp:coreProperties>
</file>