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6312" r:id="rId2"/>
    <p:sldId id="6309" r:id="rId3"/>
    <p:sldId id="4760" r:id="rId4"/>
    <p:sldId id="1166" r:id="rId5"/>
    <p:sldId id="4904" r:id="rId6"/>
    <p:sldId id="6310" r:id="rId7"/>
    <p:sldId id="6311" r:id="rId8"/>
    <p:sldId id="284" r:id="rId9"/>
    <p:sldId id="285" r:id="rId10"/>
    <p:sldId id="6318" r:id="rId11"/>
    <p:sldId id="4857" r:id="rId12"/>
    <p:sldId id="6319" r:id="rId13"/>
    <p:sldId id="314" r:id="rId14"/>
    <p:sldId id="4650" r:id="rId15"/>
    <p:sldId id="316" r:id="rId16"/>
    <p:sldId id="6320" r:id="rId17"/>
    <p:sldId id="327" r:id="rId18"/>
    <p:sldId id="4652" r:id="rId19"/>
    <p:sldId id="392" r:id="rId20"/>
    <p:sldId id="4653" r:id="rId21"/>
    <p:sldId id="4654" r:id="rId22"/>
    <p:sldId id="6326" r:id="rId23"/>
    <p:sldId id="6327" r:id="rId24"/>
    <p:sldId id="6328" r:id="rId25"/>
    <p:sldId id="4656" r:id="rId26"/>
    <p:sldId id="397" r:id="rId27"/>
    <p:sldId id="4859" r:id="rId28"/>
    <p:sldId id="4658" r:id="rId29"/>
    <p:sldId id="4860" r:id="rId30"/>
    <p:sldId id="4660" r:id="rId31"/>
    <p:sldId id="403" r:id="rId32"/>
    <p:sldId id="4861" r:id="rId33"/>
    <p:sldId id="405" r:id="rId34"/>
    <p:sldId id="6329" r:id="rId35"/>
    <p:sldId id="4662" r:id="rId36"/>
    <p:sldId id="4663" r:id="rId37"/>
    <p:sldId id="4664" r:id="rId38"/>
    <p:sldId id="4665" r:id="rId39"/>
    <p:sldId id="4666" r:id="rId40"/>
    <p:sldId id="411" r:id="rId41"/>
    <p:sldId id="5544" r:id="rId42"/>
    <p:sldId id="6325" r:id="rId43"/>
    <p:sldId id="312" r:id="rId44"/>
    <p:sldId id="412" r:id="rId45"/>
    <p:sldId id="4862" r:id="rId46"/>
    <p:sldId id="4668" r:id="rId47"/>
    <p:sldId id="4863" r:id="rId48"/>
    <p:sldId id="6317" r:id="rId49"/>
    <p:sldId id="4864" r:id="rId50"/>
    <p:sldId id="4672" r:id="rId51"/>
    <p:sldId id="4682" r:id="rId52"/>
    <p:sldId id="4673" r:id="rId53"/>
    <p:sldId id="320" r:id="rId54"/>
    <p:sldId id="4683" r:id="rId55"/>
    <p:sldId id="4675" r:id="rId56"/>
    <p:sldId id="4676" r:id="rId57"/>
    <p:sldId id="423" r:id="rId58"/>
    <p:sldId id="4684" r:id="rId59"/>
    <p:sldId id="6316" r:id="rId60"/>
    <p:sldId id="324" r:id="rId61"/>
    <p:sldId id="4678" r:id="rId62"/>
    <p:sldId id="6324" r:id="rId63"/>
    <p:sldId id="6323" r:id="rId64"/>
    <p:sldId id="6330" r:id="rId6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FFFF"/>
    <a:srgbClr val="0000CC"/>
    <a:srgbClr val="FFFFFF"/>
    <a:srgbClr val="0099FF"/>
    <a:srgbClr val="00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82" autoAdjust="0"/>
    <p:restoredTop sz="94660"/>
  </p:normalViewPr>
  <p:slideViewPr>
    <p:cSldViewPr>
      <p:cViewPr varScale="1">
        <p:scale>
          <a:sx n="113" d="100"/>
          <a:sy n="113" d="100"/>
        </p:scale>
        <p:origin x="618" y="102"/>
      </p:cViewPr>
      <p:guideLst>
        <p:guide orient="horz" pos="2160"/>
        <p:guide pos="2880"/>
      </p:guideLst>
    </p:cSldViewPr>
  </p:slideViewPr>
  <p:notesTextViewPr>
    <p:cViewPr>
      <p:scale>
        <a:sx n="100" d="100"/>
        <a:sy n="100" d="100"/>
      </p:scale>
      <p:origin x="0" y="0"/>
    </p:cViewPr>
  </p:notesTextViewPr>
  <p:notesViewPr>
    <p:cSldViewPr>
      <p:cViewPr varScale="1">
        <p:scale>
          <a:sx n="91" d="100"/>
          <a:sy n="91" d="100"/>
        </p:scale>
        <p:origin x="3540"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EDF743A-EDF5-4251-A9F8-0164FDC6043A}" type="slidenum">
              <a:rPr lang="en-US" smtClean="0"/>
              <a:pPr/>
              <a:t>‹#›</a:t>
            </a:fld>
            <a:endParaRPr lang="en-US"/>
          </a:p>
        </p:txBody>
      </p:sp>
      <p:sp>
        <p:nvSpPr>
          <p:cNvPr id="6" name="Rectangle 4">
            <a:extLst>
              <a:ext uri="{FF2B5EF4-FFF2-40B4-BE49-F238E27FC236}">
                <a16:creationId xmlns:a16="http://schemas.microsoft.com/office/drawing/2014/main" id="{B4150748-BDE9-40A5-863F-1BABBBB46856}"/>
              </a:ext>
            </a:extLst>
          </p:cNvPr>
          <p:cNvSpPr>
            <a:spLocks noGrp="1" noChangeArrowheads="1"/>
          </p:cNvSpPr>
          <p:nvPr>
            <p:ph type="ftr" sz="quarter" idx="2"/>
          </p:nvPr>
        </p:nvSpPr>
        <p:spPr bwMode="auto">
          <a:xfrm>
            <a:off x="1" y="9098515"/>
            <a:ext cx="3381955" cy="502685"/>
          </a:xfrm>
          <a:prstGeom prst="rect">
            <a:avLst/>
          </a:prstGeom>
          <a:noFill/>
          <a:ln w="9525">
            <a:noFill/>
            <a:miter lim="800000"/>
            <a:headEnd/>
            <a:tailEnd/>
          </a:ln>
        </p:spPr>
        <p:txBody>
          <a:bodyPr vert="horz" wrap="square" lIns="102136" tIns="51069" rIns="102136" bIns="51069" numCol="1" anchor="b" anchorCtr="0" compatLnSpc="1">
            <a:prstTxWarp prst="textNoShape">
              <a:avLst/>
            </a:prstTxWarp>
          </a:bodyPr>
          <a:lstStyle>
            <a:lvl1pPr defTabSz="965829" eaLnBrk="1" hangingPunct="1">
              <a:defRPr sz="1400">
                <a:latin typeface="Times New Roman" pitchFamily="18" charset="0"/>
                <a:cs typeface="Arial" charset="0"/>
              </a:defRPr>
            </a:lvl1pPr>
          </a:lstStyle>
          <a:p>
            <a:pPr>
              <a:defRPr/>
            </a:pPr>
            <a:r>
              <a:rPr lang="en-US" sz="1600" dirty="0">
                <a:latin typeface="Calibri" panose="020F0502020204030204" pitchFamily="34" charset="0"/>
                <a:cs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50644224-8774-44E9-94CE-366D98707222}"/>
              </a:ext>
            </a:extLst>
          </p:cNvPr>
          <p:cNvSpPr>
            <a:spLocks noGrp="1"/>
          </p:cNvSpPr>
          <p:nvPr>
            <p:ph type="hdr" sz="quarter"/>
          </p:nvPr>
        </p:nvSpPr>
        <p:spPr>
          <a:xfrm>
            <a:off x="1775793" y="180762"/>
            <a:ext cx="3763617" cy="547446"/>
          </a:xfrm>
          <a:prstGeom prst="rect">
            <a:avLst/>
          </a:prstGeom>
        </p:spPr>
        <p:txBody>
          <a:bodyPr vert="horz" lIns="112028" tIns="56014" rIns="112028" bIns="56014" rtlCol="0"/>
          <a:lstStyle>
            <a:lvl1pPr algn="ctr">
              <a:defRPr sz="1600" dirty="0">
                <a:latin typeface="Calibri" panose="020F0502020204030204" pitchFamily="34" charset="0"/>
                <a:cs typeface="Calibri" panose="020F0502020204030204" pitchFamily="34" charset="0"/>
              </a:defRPr>
            </a:lvl1pPr>
          </a:lstStyle>
          <a:p>
            <a:pPr>
              <a:defRPr/>
            </a:pPr>
            <a:r>
              <a:rPr lang="en-US" dirty="0"/>
              <a:t>Dr. Andy Woods – The Rapture 014</a:t>
            </a:r>
          </a:p>
          <a:p>
            <a:pPr>
              <a:defRPr/>
            </a:pPr>
            <a:r>
              <a:rPr lang="en-US" dirty="0"/>
              <a:t>07-12-2020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565E916-F17F-41F2-94CA-2A7751BC67C3}" type="datetimeFigureOut">
              <a:rPr lang="en-US" smtClean="0"/>
              <a:t>7/7/2020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6B0091-2B63-4396-A086-8CE0B2DD25E1}" type="slidenum">
              <a:rPr lang="en-US" smtClean="0"/>
              <a:t>‹#›</a:t>
            </a:fld>
            <a:endParaRPr lang="en-US"/>
          </a:p>
        </p:txBody>
      </p:sp>
    </p:spTree>
    <p:extLst>
      <p:ext uri="{BB962C8B-B14F-4D97-AF65-F5344CB8AC3E}">
        <p14:creationId xmlns:p14="http://schemas.microsoft.com/office/powerpoint/2010/main" val="3047964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02667">
              <a:defRPr/>
            </a:pPr>
            <a:fld id="{888B744C-CCA7-42F0-B026-54AA483E0A4D}" type="slidenum">
              <a:rPr lang="en-US" altLang="en-US">
                <a:solidFill>
                  <a:srgbClr val="000000"/>
                </a:solidFill>
                <a:latin typeface="Calibri" panose="020F0502020204030204" pitchFamily="34" charset="0"/>
                <a:cs typeface="+mn-cs"/>
              </a:rPr>
              <a:pPr defTabSz="1002667">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7/7/2020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DF3BFD6-79FA-4593-8DFE-534780ACF3F3}" type="datetimeFigureOut">
              <a:rPr lang="en-US"/>
              <a:pPr>
                <a:defRPr/>
              </a:pPr>
              <a:t>7/7/2020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CA7E10-481E-4462-8358-527E78BDFD4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556B09-F26B-407F-B2BC-2CC542A3C23C}" type="datetimeFigureOut">
              <a:rPr lang="en-US"/>
              <a:pPr>
                <a:defRPr/>
              </a:pPr>
              <a:t>7/7/2020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886240-AFB8-48DD-8635-50211695F2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A9DA43-D86A-4D97-A62D-E21726205C43}" type="datetimeFigureOut">
              <a:rPr lang="en-US"/>
              <a:pPr>
                <a:defRPr/>
              </a:pPr>
              <a:t>7/7/2020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123550-C05E-4A4E-BB65-BF5EFDD921C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C2B0D34-A0A6-4B21-A3E3-5E9AE1FFA21E}" type="datetimeFigureOut">
              <a:rPr lang="en-US"/>
              <a:pPr>
                <a:defRPr/>
              </a:pPr>
              <a:t>7/7/2020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D00B71-4831-48A6-AAE2-983C5C6D9DE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88B1195-F459-4889-AE41-F9F3C72B40C6}" type="datetimeFigureOut">
              <a:rPr lang="en-US"/>
              <a:pPr>
                <a:defRPr/>
              </a:pPr>
              <a:t>7/7/2020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088967-53DA-4783-B5F0-E385F5E09B4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D856749-C46F-40A3-BEFB-AD4003A128F8}" type="datetimeFigureOut">
              <a:rPr lang="en-US"/>
              <a:pPr>
                <a:defRPr/>
              </a:pPr>
              <a:t>7/7/2020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462D3B3-268B-48C9-933E-042DC74A878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738A82A-74E5-42BF-A4EB-9FC7C3BD9014}" type="datetimeFigureOut">
              <a:rPr lang="en-US"/>
              <a:pPr>
                <a:defRPr/>
              </a:pPr>
              <a:t>7/7/2020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581C61A-74BD-46E9-877B-361C4021CE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C1100-FFA0-45FA-8FC0-9D071FCB27AF}" type="datetimeFigureOut">
              <a:rPr lang="en-US"/>
              <a:pPr>
                <a:defRPr/>
              </a:pPr>
              <a:t>7/7/2020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C163FD2-74CD-4861-9137-11ABA3744E9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441C42A-011F-405E-823D-7DFC91EE7906}" type="datetimeFigureOut">
              <a:rPr lang="en-US"/>
              <a:pPr>
                <a:defRPr/>
              </a:pPr>
              <a:t>7/7/2020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8B3DCA-70B8-42B4-A463-8E20AB7720D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AA7A1F1-D914-4266-B37D-9B3579E37B3C}" type="datetimeFigureOut">
              <a:rPr lang="en-US"/>
              <a:pPr>
                <a:defRPr/>
              </a:pPr>
              <a:t>7/7/2020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385728-F56D-4912-97B9-8EAF360F0F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E621DA1-7384-47C5-85F2-CD5E6D0FE862}" type="datetimeFigureOut">
              <a:rPr lang="en-US"/>
              <a:pPr>
                <a:defRPr/>
              </a:pPr>
              <a:t>7/7/2020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4A36102-3344-4EB3-98D3-29C19C2EFE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logos.com/arno-gaebelei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14</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3048000" y="304800"/>
            <a:ext cx="3048000" cy="1143000"/>
          </a:xfrm>
        </p:spPr>
        <p:txBody>
          <a:bodyPr/>
          <a:lstStyle/>
          <a:p>
            <a:pPr eaLnBrk="1" hangingPunct="1">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Preview </a:t>
            </a:r>
            <a:b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br>
            <a:r>
              <a:rPr lang="en-US" sz="3200" dirty="0">
                <a:solidFill>
                  <a:schemeClr val="bg1"/>
                </a:solidFill>
                <a:effectLst>
                  <a:outerShdw blurRad="38100" dist="38100" dir="2700000" algn="tl">
                    <a:srgbClr val="000000">
                      <a:alpha val="43137"/>
                    </a:srgbClr>
                  </a:outerShdw>
                </a:effectLst>
                <a:latin typeface="+mn-lt"/>
                <a:ea typeface="+mn-ea"/>
                <a:cs typeface="+mn-cs"/>
              </a:rPr>
              <a:t>(John 14:1-4)</a:t>
            </a:r>
          </a:p>
        </p:txBody>
      </p:sp>
      <p:sp>
        <p:nvSpPr>
          <p:cNvPr id="43010" name="Content Placeholder 2"/>
          <p:cNvSpPr>
            <a:spLocks noGrp="1"/>
          </p:cNvSpPr>
          <p:nvPr>
            <p:ph idx="4294967295"/>
          </p:nvPr>
        </p:nvSpPr>
        <p:spPr>
          <a:xfrm>
            <a:off x="76200" y="1600200"/>
            <a:ext cx="5257800" cy="2819400"/>
          </a:xfrm>
        </p:spPr>
        <p:txBody>
          <a:bodyPr/>
          <a:lstStyle/>
          <a:p>
            <a:pPr marL="573088" indent="-573088" eaLnBrk="1" hangingPunct="1">
              <a:spcBef>
                <a:spcPts val="0"/>
              </a:spcBef>
              <a:spcAft>
                <a:spcPts val="2400"/>
              </a:spcAft>
              <a:buClr>
                <a:srgbClr val="00FFFF"/>
              </a:buClr>
              <a:buFont typeface="Calibri" pitchFamily="34" charset="0"/>
              <a:buAutoNum type="romanUcPeriod"/>
            </a:pPr>
            <a:r>
              <a:rPr lang="en-US" b="1" u="sng" dirty="0">
                <a:solidFill>
                  <a:srgbClr val="FFFFCC"/>
                </a:solidFill>
                <a:effectLst>
                  <a:outerShdw blurRad="38100" dist="38100" dir="2700000" algn="tl">
                    <a:srgbClr val="000000">
                      <a:alpha val="43137"/>
                    </a:srgbClr>
                  </a:outerShdw>
                </a:effectLst>
              </a:rPr>
              <a:t>Preliminary reasons</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Exegesis of John 14:1-4</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Answering the non-rapture arguments</a:t>
            </a:r>
          </a:p>
        </p:txBody>
      </p:sp>
      <p:sp>
        <p:nvSpPr>
          <p:cNvPr id="2" name="Rectangle 1"/>
          <p:cNvSpPr/>
          <p:nvPr/>
        </p:nvSpPr>
        <p:spPr>
          <a:xfrm>
            <a:off x="5486400" y="1709440"/>
            <a:ext cx="3505200" cy="4462760"/>
          </a:xfrm>
          <a:prstGeom prst="rect">
            <a:avLst/>
          </a:prstGeom>
          <a:blipFill>
            <a:blip r:embed="rId2" cstate="print"/>
            <a:tile tx="0" ty="0" sx="100000" sy="100000" flip="none" algn="tl"/>
          </a:blipFill>
          <a:ln w="28575">
            <a:solidFill>
              <a:srgbClr val="FFFF00"/>
            </a:solidFill>
          </a:ln>
        </p:spPr>
        <p:txBody>
          <a:bodyPr>
            <a:spAutoFit/>
          </a:bodyPr>
          <a:lstStyle/>
          <a:p>
            <a:pPr algn="ctr">
              <a:defRPr/>
            </a:pPr>
            <a:r>
              <a:rPr lang="en-US" sz="2400" b="1" dirty="0">
                <a:solidFill>
                  <a:schemeClr val="bg1"/>
                </a:solidFill>
                <a:effectLst>
                  <a:outerShdw blurRad="38100" dist="38100" dir="2700000" algn="tl">
                    <a:srgbClr val="000000">
                      <a:alpha val="43137"/>
                    </a:srgbClr>
                  </a:outerShdw>
                </a:effectLst>
                <a:latin typeface="+mn-lt"/>
              </a:rPr>
              <a:t>John 14:1–4</a:t>
            </a:r>
          </a:p>
          <a:p>
            <a:pPr algn="just">
              <a:defRPr/>
            </a:pPr>
            <a:r>
              <a:rPr lang="en-US" sz="2000" dirty="0">
                <a:solidFill>
                  <a:schemeClr val="bg1"/>
                </a:solidFill>
                <a:effectLst>
                  <a:outerShdw blurRad="38100" dist="38100" dir="2700000" algn="tl">
                    <a:srgbClr val="000000">
                      <a:alpha val="43137"/>
                    </a:srgbClr>
                  </a:outerShdw>
                </a:effectLst>
                <a:latin typeface="+mn-lt"/>
              </a:rPr>
              <a:t>"Do not let your heart be troubled; believe in God, believe also in Me. In My Father's house are many dwelling places; if it were not so, I would have told you; for I go to prepare a place for you. If I go and prepare a place for you, I will come again and receive you to Myself, that where I am, </a:t>
            </a:r>
            <a:r>
              <a:rPr lang="en-US" sz="2000" i="1" dirty="0">
                <a:solidFill>
                  <a:schemeClr val="bg1"/>
                </a:solidFill>
                <a:effectLst>
                  <a:outerShdw blurRad="38100" dist="38100" dir="2700000" algn="tl">
                    <a:srgbClr val="000000">
                      <a:alpha val="43137"/>
                    </a:srgbClr>
                  </a:outerShdw>
                </a:effectLst>
                <a:latin typeface="+mn-lt"/>
              </a:rPr>
              <a:t>there</a:t>
            </a:r>
            <a:r>
              <a:rPr lang="en-US" sz="2000" dirty="0">
                <a:solidFill>
                  <a:schemeClr val="bg1"/>
                </a:solidFill>
                <a:effectLst>
                  <a:outerShdw blurRad="38100" dist="38100" dir="2700000" algn="tl">
                    <a:srgbClr val="000000">
                      <a:alpha val="43137"/>
                    </a:srgbClr>
                  </a:outerShdw>
                </a:effectLst>
                <a:latin typeface="+mn-lt"/>
              </a:rPr>
              <a:t> you may be also. And you know the way where I am going."</a:t>
            </a:r>
          </a:p>
        </p:txBody>
      </p:sp>
    </p:spTree>
    <p:extLst>
      <p:ext uri="{BB962C8B-B14F-4D97-AF65-F5344CB8AC3E}">
        <p14:creationId xmlns:p14="http://schemas.microsoft.com/office/powerpoint/2010/main" val="264379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a:xfrm>
            <a:off x="-914400" y="228600"/>
            <a:ext cx="10972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 Preliminary Reasons</a:t>
            </a:r>
          </a:p>
        </p:txBody>
      </p:sp>
      <p:sp>
        <p:nvSpPr>
          <p:cNvPr id="44034" name="Rectangle 3"/>
          <p:cNvSpPr>
            <a:spLocks noGrp="1"/>
          </p:cNvSpPr>
          <p:nvPr>
            <p:ph type="body" idx="4294967295"/>
          </p:nvPr>
        </p:nvSpPr>
        <p:spPr>
          <a:xfrm>
            <a:off x="2743200" y="1417638"/>
            <a:ext cx="6400800" cy="47545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Significance of the Upper Room Discourse (John 13─17)</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Eschatological flavor of the  Upper Room Discourse</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Early church fathers</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Jewish marriage analogy</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Parallels with other rapture texts</a:t>
            </a:r>
          </a:p>
        </p:txBody>
      </p:sp>
      <p:pic>
        <p:nvPicPr>
          <p:cNvPr id="44035" name="Picture 2"/>
          <p:cNvPicPr>
            <a:picLocks noChangeAspect="1" noChangeArrowheads="1"/>
          </p:cNvPicPr>
          <p:nvPr/>
        </p:nvPicPr>
        <p:blipFill>
          <a:blip r:embed="rId2" cstate="print"/>
          <a:srcRect/>
          <a:stretch>
            <a:fillRect/>
          </a:stretch>
        </p:blipFill>
        <p:spPr bwMode="auto">
          <a:xfrm>
            <a:off x="228600" y="1600200"/>
            <a:ext cx="2133600" cy="3200400"/>
          </a:xfrm>
          <a:prstGeom prst="rect">
            <a:avLst/>
          </a:prstGeom>
          <a:noFill/>
          <a:ln w="9525">
            <a:noFill/>
            <a:miter lim="800000"/>
            <a:headEnd/>
            <a:tailEnd/>
          </a:ln>
        </p:spPr>
      </p:pic>
    </p:spTree>
    <p:extLst>
      <p:ext uri="{BB962C8B-B14F-4D97-AF65-F5344CB8AC3E}">
        <p14:creationId xmlns:p14="http://schemas.microsoft.com/office/powerpoint/2010/main" val="2560300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3048000" y="304800"/>
            <a:ext cx="3048000" cy="1143000"/>
          </a:xfrm>
        </p:spPr>
        <p:txBody>
          <a:bodyPr/>
          <a:lstStyle/>
          <a:p>
            <a:pPr eaLnBrk="1" hangingPunct="1">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Preview </a:t>
            </a:r>
            <a:b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br>
            <a:r>
              <a:rPr lang="en-US" sz="3200" dirty="0">
                <a:solidFill>
                  <a:schemeClr val="bg1"/>
                </a:solidFill>
                <a:effectLst>
                  <a:outerShdw blurRad="38100" dist="38100" dir="2700000" algn="tl">
                    <a:srgbClr val="000000">
                      <a:alpha val="43137"/>
                    </a:srgbClr>
                  </a:outerShdw>
                </a:effectLst>
                <a:latin typeface="+mn-lt"/>
                <a:ea typeface="+mn-ea"/>
                <a:cs typeface="+mn-cs"/>
              </a:rPr>
              <a:t>(John 14:1-4)</a:t>
            </a:r>
          </a:p>
        </p:txBody>
      </p:sp>
      <p:sp>
        <p:nvSpPr>
          <p:cNvPr id="43010" name="Content Placeholder 2"/>
          <p:cNvSpPr>
            <a:spLocks noGrp="1"/>
          </p:cNvSpPr>
          <p:nvPr>
            <p:ph idx="4294967295"/>
          </p:nvPr>
        </p:nvSpPr>
        <p:spPr>
          <a:xfrm>
            <a:off x="76200" y="1600200"/>
            <a:ext cx="5257800" cy="2819400"/>
          </a:xfrm>
        </p:spPr>
        <p:txBody>
          <a:bodyPr/>
          <a:lstStyle/>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Preliminary reasons</a:t>
            </a:r>
          </a:p>
          <a:p>
            <a:pPr marL="573088" indent="-573088" eaLnBrk="1" hangingPunct="1">
              <a:spcBef>
                <a:spcPts val="0"/>
              </a:spcBef>
              <a:spcAft>
                <a:spcPts val="2400"/>
              </a:spcAft>
              <a:buClr>
                <a:srgbClr val="00FFFF"/>
              </a:buClr>
              <a:buFont typeface="Calibri" pitchFamily="34" charset="0"/>
              <a:buAutoNum type="romanUcPeriod"/>
            </a:pPr>
            <a:r>
              <a:rPr lang="en-US" b="1" u="sng" dirty="0">
                <a:solidFill>
                  <a:srgbClr val="FFFFCC"/>
                </a:solidFill>
                <a:effectLst>
                  <a:outerShdw blurRad="38100" dist="38100" dir="2700000" algn="tl">
                    <a:srgbClr val="000000">
                      <a:alpha val="43137"/>
                    </a:srgbClr>
                  </a:outerShdw>
                </a:effectLst>
              </a:rPr>
              <a:t>Exegesis of John 14:1-4</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Answering the non-rapture arguments</a:t>
            </a:r>
          </a:p>
        </p:txBody>
      </p:sp>
      <p:sp>
        <p:nvSpPr>
          <p:cNvPr id="2" name="Rectangle 1"/>
          <p:cNvSpPr/>
          <p:nvPr/>
        </p:nvSpPr>
        <p:spPr>
          <a:xfrm>
            <a:off x="5486400" y="1709440"/>
            <a:ext cx="3505200" cy="4462760"/>
          </a:xfrm>
          <a:prstGeom prst="rect">
            <a:avLst/>
          </a:prstGeom>
          <a:blipFill>
            <a:blip r:embed="rId2" cstate="print"/>
            <a:tile tx="0" ty="0" sx="100000" sy="100000" flip="none" algn="tl"/>
          </a:blipFill>
          <a:ln w="28575">
            <a:solidFill>
              <a:srgbClr val="FFFF00"/>
            </a:solidFill>
          </a:ln>
        </p:spPr>
        <p:txBody>
          <a:bodyPr>
            <a:spAutoFit/>
          </a:bodyPr>
          <a:lstStyle/>
          <a:p>
            <a:pPr algn="ctr">
              <a:defRPr/>
            </a:pPr>
            <a:r>
              <a:rPr lang="en-US" sz="2400" b="1" dirty="0">
                <a:solidFill>
                  <a:schemeClr val="bg1"/>
                </a:solidFill>
                <a:effectLst>
                  <a:outerShdw blurRad="38100" dist="38100" dir="2700000" algn="tl">
                    <a:srgbClr val="000000">
                      <a:alpha val="43137"/>
                    </a:srgbClr>
                  </a:outerShdw>
                </a:effectLst>
                <a:latin typeface="+mn-lt"/>
              </a:rPr>
              <a:t>John 14:1–4</a:t>
            </a:r>
          </a:p>
          <a:p>
            <a:pPr algn="just">
              <a:defRPr/>
            </a:pPr>
            <a:r>
              <a:rPr lang="en-US" sz="2000" dirty="0">
                <a:solidFill>
                  <a:schemeClr val="bg1"/>
                </a:solidFill>
                <a:effectLst>
                  <a:outerShdw blurRad="38100" dist="38100" dir="2700000" algn="tl">
                    <a:srgbClr val="000000">
                      <a:alpha val="43137"/>
                    </a:srgbClr>
                  </a:outerShdw>
                </a:effectLst>
                <a:latin typeface="+mn-lt"/>
              </a:rPr>
              <a:t>"Do not let your heart be troubled; believe in God, believe also in Me. In My Father's house are many dwelling places; if it were not so, I would have told you; for I go to prepare a place for you. If I go and prepare a place for you, I will come again and receive you to Myself, that where I am, </a:t>
            </a:r>
            <a:r>
              <a:rPr lang="en-US" sz="2000" i="1" dirty="0">
                <a:solidFill>
                  <a:schemeClr val="bg1"/>
                </a:solidFill>
                <a:effectLst>
                  <a:outerShdw blurRad="38100" dist="38100" dir="2700000" algn="tl">
                    <a:srgbClr val="000000">
                      <a:alpha val="43137"/>
                    </a:srgbClr>
                  </a:outerShdw>
                </a:effectLst>
                <a:latin typeface="+mn-lt"/>
              </a:rPr>
              <a:t>there</a:t>
            </a:r>
            <a:r>
              <a:rPr lang="en-US" sz="2000" dirty="0">
                <a:solidFill>
                  <a:schemeClr val="bg1"/>
                </a:solidFill>
                <a:effectLst>
                  <a:outerShdw blurRad="38100" dist="38100" dir="2700000" algn="tl">
                    <a:srgbClr val="000000">
                      <a:alpha val="43137"/>
                    </a:srgbClr>
                  </a:outerShdw>
                </a:effectLst>
                <a:latin typeface="+mn-lt"/>
              </a:rPr>
              <a:t> you may be also. And you know the way where I am going."</a:t>
            </a:r>
          </a:p>
        </p:txBody>
      </p:sp>
    </p:spTree>
    <p:extLst>
      <p:ext uri="{BB962C8B-B14F-4D97-AF65-F5344CB8AC3E}">
        <p14:creationId xmlns:p14="http://schemas.microsoft.com/office/powerpoint/2010/main" val="635546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0" y="1371600"/>
            <a:ext cx="9144000" cy="4953000"/>
          </a:xfrm>
        </p:spPr>
        <p:txBody>
          <a:bodyPr/>
          <a:lstStyle/>
          <a:p>
            <a:pPr marL="460375" indent="-460375" algn="just">
              <a:spcBef>
                <a:spcPts val="0"/>
              </a:spcBef>
              <a:spcAft>
                <a:spcPts val="1600"/>
              </a:spcAft>
              <a:buClr>
                <a:srgbClr val="00FFFF"/>
              </a:buClr>
              <a:buFont typeface="+mj-lt"/>
              <a:buAutoNum type="arabicPeriod"/>
            </a:pPr>
            <a:r>
              <a:rPr lang="en-US" dirty="0">
                <a:solidFill>
                  <a:schemeClr val="bg1"/>
                </a:solidFill>
                <a:effectLst>
                  <a:outerShdw blurRad="38100" dist="38100" dir="2700000" algn="tl">
                    <a:srgbClr val="000000">
                      <a:alpha val="43137"/>
                    </a:srgbClr>
                  </a:outerShdw>
                </a:effectLst>
              </a:rPr>
              <a:t>Christ would return through His Ascension to His Father's heavenly abode. </a:t>
            </a:r>
          </a:p>
          <a:p>
            <a:pPr marL="460375" indent="-460375" algn="just">
              <a:spcBef>
                <a:spcPts val="0"/>
              </a:spcBef>
              <a:spcAft>
                <a:spcPts val="1600"/>
              </a:spcAft>
              <a:buClr>
                <a:srgbClr val="00FFFF"/>
              </a:buClr>
              <a:buFont typeface="+mj-lt"/>
              <a:buAutoNum type="arabicPeriod"/>
            </a:pPr>
            <a:r>
              <a:rPr lang="en-US" dirty="0">
                <a:solidFill>
                  <a:schemeClr val="bg1"/>
                </a:solidFill>
                <a:effectLst>
                  <a:outerShdw blurRad="38100" dist="38100" dir="2700000" algn="tl">
                    <a:srgbClr val="000000">
                      <a:alpha val="43137"/>
                    </a:srgbClr>
                  </a:outerShdw>
                </a:effectLst>
              </a:rPr>
              <a:t>He would then prepare temporary dwellings for His disciples. </a:t>
            </a:r>
          </a:p>
          <a:p>
            <a:pPr marL="460375" indent="-460375" algn="just">
              <a:spcBef>
                <a:spcPts val="0"/>
              </a:spcBef>
              <a:spcAft>
                <a:spcPts val="1600"/>
              </a:spcAft>
              <a:buClr>
                <a:srgbClr val="00FFFF"/>
              </a:buClr>
              <a:buFont typeface="+mj-lt"/>
              <a:buAutoNum type="arabicPeriod"/>
            </a:pPr>
            <a:r>
              <a:rPr lang="en-US" dirty="0">
                <a:solidFill>
                  <a:schemeClr val="bg1"/>
                </a:solidFill>
                <a:effectLst>
                  <a:outerShdw blurRad="38100" dist="38100" dir="2700000" algn="tl">
                    <a:srgbClr val="000000">
                      <a:alpha val="43137"/>
                    </a:srgbClr>
                  </a:outerShdw>
                </a:effectLst>
              </a:rPr>
              <a:t>He would return for His disciples in the future. </a:t>
            </a:r>
          </a:p>
          <a:p>
            <a:pPr marL="460375" indent="-460375" algn="just">
              <a:spcBef>
                <a:spcPts val="0"/>
              </a:spcBef>
              <a:spcAft>
                <a:spcPts val="1600"/>
              </a:spcAft>
              <a:buClr>
                <a:srgbClr val="00FFFF"/>
              </a:buClr>
              <a:buFont typeface="+mj-lt"/>
              <a:buAutoNum type="arabicPeriod"/>
            </a:pPr>
            <a:r>
              <a:rPr lang="en-US" dirty="0">
                <a:solidFill>
                  <a:schemeClr val="bg1"/>
                </a:solidFill>
                <a:effectLst>
                  <a:outerShdw blurRad="38100" dist="38100" dir="2700000" algn="tl">
                    <a:srgbClr val="000000">
                      <a:alpha val="43137"/>
                    </a:srgbClr>
                  </a:outerShdw>
                </a:effectLst>
              </a:rPr>
              <a:t>His return would be just as personal as was His First Coming and Ascension. </a:t>
            </a:r>
          </a:p>
          <a:p>
            <a:pPr marL="460375" indent="-460375" algn="just">
              <a:spcBef>
                <a:spcPts val="0"/>
              </a:spcBef>
              <a:spcAft>
                <a:spcPts val="1600"/>
              </a:spcAft>
              <a:buClr>
                <a:srgbClr val="00FFFF"/>
              </a:buClr>
              <a:buFont typeface="+mj-lt"/>
              <a:buAutoNum type="arabicPeriod"/>
            </a:pPr>
            <a:r>
              <a:rPr lang="en-US" dirty="0">
                <a:solidFill>
                  <a:schemeClr val="bg1"/>
                </a:solidFill>
                <a:effectLst>
                  <a:outerShdw blurRad="38100" dist="38100" dir="2700000" algn="tl">
                    <a:srgbClr val="000000">
                      <a:alpha val="43137"/>
                    </a:srgbClr>
                  </a:outerShdw>
                </a:effectLst>
              </a:rPr>
              <a:t> He would physically take believers to be with Him by spatially drawing them to Himself.</a:t>
            </a:r>
          </a:p>
        </p:txBody>
      </p:sp>
      <p:sp>
        <p:nvSpPr>
          <p:cNvPr id="10" name="Title 1">
            <a:extLst>
              <a:ext uri="{FF2B5EF4-FFF2-40B4-BE49-F238E27FC236}">
                <a16:creationId xmlns:a16="http://schemas.microsoft.com/office/drawing/2014/main" id="{775578CA-EC61-4267-BA26-21D0F1B464B8}"/>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Conclusion</a:t>
            </a:r>
          </a:p>
        </p:txBody>
      </p:sp>
      <p:pic>
        <p:nvPicPr>
          <p:cNvPr id="6" name="Picture 4">
            <a:extLst>
              <a:ext uri="{FF2B5EF4-FFF2-40B4-BE49-F238E27FC236}">
                <a16:creationId xmlns:a16="http://schemas.microsoft.com/office/drawing/2014/main" id="{C2C89992-0D50-446D-A1FC-E51B2FED0FA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7" name="Picture 7">
            <a:extLst>
              <a:ext uri="{FF2B5EF4-FFF2-40B4-BE49-F238E27FC236}">
                <a16:creationId xmlns:a16="http://schemas.microsoft.com/office/drawing/2014/main" id="{695705CF-35FC-4500-8116-C4E69F4810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0" y="1371600"/>
            <a:ext cx="9144000" cy="4953000"/>
          </a:xfrm>
        </p:spPr>
        <p:txBody>
          <a:bodyPr/>
          <a:lstStyle/>
          <a:p>
            <a:pPr marL="460375" indent="-460375" algn="just">
              <a:spcBef>
                <a:spcPts val="0"/>
              </a:spcBef>
              <a:spcAft>
                <a:spcPts val="1600"/>
              </a:spcAft>
              <a:buClr>
                <a:srgbClr val="00FFFF"/>
              </a:buClr>
              <a:buFont typeface="+mj-lt"/>
              <a:buAutoNum type="arabicPeriod" startAt="7"/>
            </a:pPr>
            <a:r>
              <a:rPr lang="en-US" dirty="0">
                <a:solidFill>
                  <a:schemeClr val="bg1"/>
                </a:solidFill>
                <a:effectLst>
                  <a:outerShdw blurRad="38100" dist="38100" dir="2700000" algn="tl">
                    <a:srgbClr val="000000">
                      <a:alpha val="43137"/>
                    </a:srgbClr>
                  </a:outerShdw>
                </a:effectLst>
              </a:rPr>
              <a:t>The purpose of this event is so that believers could dwell in their prepared, temporal, heavenly places and be with Christ where He is.</a:t>
            </a:r>
          </a:p>
          <a:p>
            <a:pPr marL="460375" indent="-460375" algn="just">
              <a:spcBef>
                <a:spcPts val="0"/>
              </a:spcBef>
              <a:spcAft>
                <a:spcPts val="1600"/>
              </a:spcAft>
              <a:buClr>
                <a:srgbClr val="00FFFF"/>
              </a:buClr>
              <a:buFont typeface="+mj-lt"/>
              <a:buAutoNum type="arabicPeriod" startAt="7"/>
            </a:pPr>
            <a:r>
              <a:rPr lang="en-US" dirty="0">
                <a:solidFill>
                  <a:schemeClr val="bg1"/>
                </a:solidFill>
                <a:effectLst>
                  <a:outerShdw blurRad="38100" dist="38100" dir="2700000" algn="tl">
                    <a:srgbClr val="000000">
                      <a:alpha val="43137"/>
                    </a:srgbClr>
                  </a:outerShdw>
                </a:effectLst>
              </a:rPr>
              <a:t>This information would serve as a comfort to the disciples who were troubled over the announcement over His soon departure (John 13:1). </a:t>
            </a:r>
          </a:p>
          <a:p>
            <a:pPr marL="460375" indent="-460375" algn="just">
              <a:spcBef>
                <a:spcPts val="0"/>
              </a:spcBef>
              <a:spcAft>
                <a:spcPts val="1600"/>
              </a:spcAft>
              <a:buClr>
                <a:srgbClr val="00FFFF"/>
              </a:buClr>
              <a:buFont typeface="+mj-lt"/>
              <a:buAutoNum type="arabicPeriod" startAt="7"/>
            </a:pPr>
            <a:r>
              <a:rPr lang="en-US" dirty="0">
                <a:solidFill>
                  <a:schemeClr val="bg1"/>
                </a:solidFill>
                <a:effectLst>
                  <a:outerShdw blurRad="38100" dist="38100" dir="2700000" algn="tl">
                    <a:srgbClr val="000000">
                      <a:alpha val="43137"/>
                    </a:srgbClr>
                  </a:outerShdw>
                </a:effectLst>
              </a:rPr>
              <a:t>Christ unfolded the reality of this event for the purpose of comforting His disciples (John 14:1).</a:t>
            </a:r>
          </a:p>
        </p:txBody>
      </p:sp>
      <p:sp>
        <p:nvSpPr>
          <p:cNvPr id="10" name="Title 1">
            <a:extLst>
              <a:ext uri="{FF2B5EF4-FFF2-40B4-BE49-F238E27FC236}">
                <a16:creationId xmlns:a16="http://schemas.microsoft.com/office/drawing/2014/main" id="{775578CA-EC61-4267-BA26-21D0F1B464B8}"/>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Conclusion</a:t>
            </a:r>
          </a:p>
        </p:txBody>
      </p:sp>
      <p:pic>
        <p:nvPicPr>
          <p:cNvPr id="8" name="Picture 4">
            <a:extLst>
              <a:ext uri="{FF2B5EF4-FFF2-40B4-BE49-F238E27FC236}">
                <a16:creationId xmlns:a16="http://schemas.microsoft.com/office/drawing/2014/main" id="{1455A92E-455C-439F-9771-FEF10782C1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9" name="Picture 7">
            <a:extLst>
              <a:ext uri="{FF2B5EF4-FFF2-40B4-BE49-F238E27FC236}">
                <a16:creationId xmlns:a16="http://schemas.microsoft.com/office/drawing/2014/main" id="{B2549206-11AC-45C9-98DB-A31699C84B7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extLst>
      <p:ext uri="{BB962C8B-B14F-4D97-AF65-F5344CB8AC3E}">
        <p14:creationId xmlns:p14="http://schemas.microsoft.com/office/powerpoint/2010/main" val="262998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Title 1"/>
          <p:cNvSpPr>
            <a:spLocks noGrp="1"/>
          </p:cNvSpPr>
          <p:nvPr>
            <p:ph type="title"/>
          </p:nvPr>
        </p:nvSpPr>
        <p:spPr>
          <a:xfrm>
            <a:off x="1311466" y="228600"/>
            <a:ext cx="6521068"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New Mystery Truth</a:t>
            </a:r>
          </a:p>
        </p:txBody>
      </p:sp>
      <p:sp>
        <p:nvSpPr>
          <p:cNvPr id="70658" name="Content Placeholder 2"/>
          <p:cNvSpPr>
            <a:spLocks noGrp="1"/>
          </p:cNvSpPr>
          <p:nvPr>
            <p:ph idx="1"/>
          </p:nvPr>
        </p:nvSpPr>
        <p:spPr>
          <a:xfrm>
            <a:off x="0" y="1600201"/>
            <a:ext cx="9144000" cy="3962399"/>
          </a:xfrm>
        </p:spPr>
        <p:txBody>
          <a:bodyPr/>
          <a:lstStyle/>
          <a:p>
            <a:pPr marL="0" indent="0" algn="just">
              <a:spcBef>
                <a:spcPts val="0"/>
              </a:spcBef>
              <a:spcAft>
                <a:spcPts val="1600"/>
              </a:spcAft>
              <a:buClr>
                <a:srgbClr val="00FFFF"/>
              </a:buClr>
              <a:buNone/>
            </a:pPr>
            <a:r>
              <a:rPr lang="en-US" dirty="0">
                <a:solidFill>
                  <a:schemeClr val="bg1"/>
                </a:solidFill>
                <a:effectLst>
                  <a:outerShdw blurRad="38100" dist="38100" dir="2700000" algn="tl">
                    <a:srgbClr val="000000">
                      <a:alpha val="43137"/>
                    </a:srgbClr>
                  </a:outerShdw>
                </a:effectLst>
              </a:rPr>
              <a:t>“But here in John 14 the Lord gives a new and unique revelation; He speaks  of something which no prophet had promised, or even could promise. Where is it written that this Messiah would come and instead of gathering His saints into an earthly Jerusalem, would take them to the Father's house, to the very place where He is? It is something new.” </a:t>
            </a:r>
          </a:p>
        </p:txBody>
      </p:sp>
      <p:sp>
        <p:nvSpPr>
          <p:cNvPr id="70659" name="TextBox 3"/>
          <p:cNvSpPr txBox="1">
            <a:spLocks noChangeArrowheads="1"/>
          </p:cNvSpPr>
          <p:nvPr/>
        </p:nvSpPr>
        <p:spPr bwMode="auto">
          <a:xfrm>
            <a:off x="914400" y="6324600"/>
            <a:ext cx="7315200" cy="369888"/>
          </a:xfrm>
          <a:prstGeom prst="rect">
            <a:avLst/>
          </a:prstGeom>
          <a:noFill/>
          <a:ln w="9525">
            <a:noFill/>
            <a:miter lim="800000"/>
            <a:headEnd/>
            <a:tailEnd/>
          </a:ln>
        </p:spPr>
        <p:txBody>
          <a:bodyPr>
            <a:spAutoFit/>
          </a:bodyPr>
          <a:lstStyle/>
          <a:p>
            <a:pPr algn="ctr"/>
            <a:r>
              <a:rPr lang="en-US" dirty="0">
                <a:solidFill>
                  <a:schemeClr val="bg1"/>
                </a:solidFill>
                <a:effectLst>
                  <a:outerShdw blurRad="38100" dist="38100" dir="2700000" algn="tl">
                    <a:srgbClr val="000000">
                      <a:alpha val="43137"/>
                    </a:srgbClr>
                  </a:outerShdw>
                </a:effectLst>
              </a:rPr>
              <a:t>Arno C. </a:t>
            </a:r>
            <a:r>
              <a:rPr lang="en-US" dirty="0" err="1">
                <a:solidFill>
                  <a:schemeClr val="bg1"/>
                </a:solidFill>
                <a:effectLst>
                  <a:outerShdw blurRad="38100" dist="38100" dir="2700000" algn="tl">
                    <a:srgbClr val="000000">
                      <a:alpha val="43137"/>
                    </a:srgbClr>
                  </a:outerShdw>
                </a:effectLst>
              </a:rPr>
              <a:t>Gaebelein</a:t>
            </a:r>
            <a:r>
              <a:rPr lang="en-US" dirty="0">
                <a:solidFill>
                  <a:schemeClr val="bg1"/>
                </a:solidFill>
                <a:effectLst>
                  <a:outerShdw blurRad="38100" dist="38100" dir="2700000" algn="tl">
                    <a:srgbClr val="000000">
                      <a:alpha val="43137"/>
                    </a:srgbClr>
                  </a:outerShdw>
                </a:effectLst>
              </a:rPr>
              <a:t>, </a:t>
            </a:r>
            <a:r>
              <a:rPr lang="en-US" i="1" dirty="0">
                <a:solidFill>
                  <a:schemeClr val="bg1"/>
                </a:solidFill>
                <a:effectLst>
                  <a:outerShdw blurRad="38100" dist="38100" dir="2700000" algn="tl">
                    <a:srgbClr val="000000">
                      <a:alpha val="43137"/>
                    </a:srgbClr>
                  </a:outerShdw>
                </a:effectLst>
              </a:rPr>
              <a:t>The Gospel of John</a:t>
            </a:r>
            <a:r>
              <a:rPr lang="en-US" dirty="0">
                <a:solidFill>
                  <a:schemeClr val="bg1"/>
                </a:solidFill>
                <a:effectLst>
                  <a:outerShdw blurRad="38100" dist="38100" dir="2700000" algn="tl">
                    <a:srgbClr val="000000">
                      <a:alpha val="43137"/>
                    </a:srgbClr>
                  </a:outerShdw>
                </a:effectLst>
              </a:rPr>
              <a:t>, 268.</a:t>
            </a:r>
          </a:p>
        </p:txBody>
      </p:sp>
      <p:pic>
        <p:nvPicPr>
          <p:cNvPr id="70660" name="Picture 2" descr="Arno Gaebelein">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4335" y="152400"/>
            <a:ext cx="826265" cy="109728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3048000" y="304800"/>
            <a:ext cx="3048000" cy="1143000"/>
          </a:xfrm>
        </p:spPr>
        <p:txBody>
          <a:bodyPr/>
          <a:lstStyle/>
          <a:p>
            <a:pPr eaLnBrk="1" hangingPunct="1">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Preview </a:t>
            </a:r>
            <a:b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br>
            <a:r>
              <a:rPr lang="en-US" sz="3200" dirty="0">
                <a:solidFill>
                  <a:schemeClr val="bg1"/>
                </a:solidFill>
                <a:effectLst>
                  <a:outerShdw blurRad="38100" dist="38100" dir="2700000" algn="tl">
                    <a:srgbClr val="000000">
                      <a:alpha val="43137"/>
                    </a:srgbClr>
                  </a:outerShdw>
                </a:effectLst>
                <a:latin typeface="+mn-lt"/>
                <a:ea typeface="+mn-ea"/>
                <a:cs typeface="+mn-cs"/>
              </a:rPr>
              <a:t>(John 14:1-4)</a:t>
            </a:r>
          </a:p>
        </p:txBody>
      </p:sp>
      <p:sp>
        <p:nvSpPr>
          <p:cNvPr id="43010" name="Content Placeholder 2"/>
          <p:cNvSpPr>
            <a:spLocks noGrp="1"/>
          </p:cNvSpPr>
          <p:nvPr>
            <p:ph idx="4294967295"/>
          </p:nvPr>
        </p:nvSpPr>
        <p:spPr>
          <a:xfrm>
            <a:off x="76200" y="1600200"/>
            <a:ext cx="5257800" cy="2819400"/>
          </a:xfrm>
        </p:spPr>
        <p:txBody>
          <a:bodyPr/>
          <a:lstStyle/>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Preliminary reasons</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Exegesis of John 14:1-4</a:t>
            </a:r>
          </a:p>
          <a:p>
            <a:pPr marL="573088" indent="-573088" eaLnBrk="1" hangingPunct="1">
              <a:spcBef>
                <a:spcPts val="0"/>
              </a:spcBef>
              <a:spcAft>
                <a:spcPts val="2400"/>
              </a:spcAft>
              <a:buClr>
                <a:srgbClr val="00FFFF"/>
              </a:buClr>
              <a:buFont typeface="Calibri" pitchFamily="34" charset="0"/>
              <a:buAutoNum type="romanUcPeriod"/>
            </a:pPr>
            <a:r>
              <a:rPr lang="en-US" b="1" u="sng" dirty="0">
                <a:solidFill>
                  <a:srgbClr val="FFFFCC"/>
                </a:solidFill>
                <a:effectLst>
                  <a:outerShdw blurRad="38100" dist="38100" dir="2700000" algn="tl">
                    <a:srgbClr val="000000">
                      <a:alpha val="43137"/>
                    </a:srgbClr>
                  </a:outerShdw>
                </a:effectLst>
              </a:rPr>
              <a:t>Answering the non-rapture arguments</a:t>
            </a:r>
          </a:p>
        </p:txBody>
      </p:sp>
      <p:sp>
        <p:nvSpPr>
          <p:cNvPr id="2" name="Rectangle 1"/>
          <p:cNvSpPr/>
          <p:nvPr/>
        </p:nvSpPr>
        <p:spPr>
          <a:xfrm>
            <a:off x="5486400" y="1709440"/>
            <a:ext cx="3505200" cy="4462760"/>
          </a:xfrm>
          <a:prstGeom prst="rect">
            <a:avLst/>
          </a:prstGeom>
          <a:blipFill>
            <a:blip r:embed="rId2" cstate="print"/>
            <a:tile tx="0" ty="0" sx="100000" sy="100000" flip="none" algn="tl"/>
          </a:blipFill>
          <a:ln w="28575">
            <a:solidFill>
              <a:srgbClr val="FFFF00"/>
            </a:solidFill>
          </a:ln>
        </p:spPr>
        <p:txBody>
          <a:bodyPr>
            <a:spAutoFit/>
          </a:bodyPr>
          <a:lstStyle/>
          <a:p>
            <a:pPr algn="ctr">
              <a:defRPr/>
            </a:pPr>
            <a:r>
              <a:rPr lang="en-US" sz="2400" b="1" dirty="0">
                <a:solidFill>
                  <a:schemeClr val="bg1"/>
                </a:solidFill>
                <a:effectLst>
                  <a:outerShdw blurRad="38100" dist="38100" dir="2700000" algn="tl">
                    <a:srgbClr val="000000">
                      <a:alpha val="43137"/>
                    </a:srgbClr>
                  </a:outerShdw>
                </a:effectLst>
                <a:latin typeface="+mn-lt"/>
              </a:rPr>
              <a:t>John 14:1–4</a:t>
            </a:r>
          </a:p>
          <a:p>
            <a:pPr algn="just">
              <a:defRPr/>
            </a:pPr>
            <a:r>
              <a:rPr lang="en-US" sz="2000" dirty="0">
                <a:solidFill>
                  <a:schemeClr val="bg1"/>
                </a:solidFill>
                <a:effectLst>
                  <a:outerShdw blurRad="38100" dist="38100" dir="2700000" algn="tl">
                    <a:srgbClr val="000000">
                      <a:alpha val="43137"/>
                    </a:srgbClr>
                  </a:outerShdw>
                </a:effectLst>
                <a:latin typeface="+mn-lt"/>
              </a:rPr>
              <a:t>"Do not let your heart be troubled; believe in God, believe also in Me. In My Father's house are many dwelling places; if it were not so, I would have told you; for I go to prepare a place for you. If I go and prepare a place for you, I will come again and receive you to Myself, that where I am, </a:t>
            </a:r>
            <a:r>
              <a:rPr lang="en-US" sz="2000" i="1" dirty="0">
                <a:solidFill>
                  <a:schemeClr val="bg1"/>
                </a:solidFill>
                <a:effectLst>
                  <a:outerShdw blurRad="38100" dist="38100" dir="2700000" algn="tl">
                    <a:srgbClr val="000000">
                      <a:alpha val="43137"/>
                    </a:srgbClr>
                  </a:outerShdw>
                </a:effectLst>
                <a:latin typeface="+mn-lt"/>
              </a:rPr>
              <a:t>there</a:t>
            </a:r>
            <a:r>
              <a:rPr lang="en-US" sz="2000" dirty="0">
                <a:solidFill>
                  <a:schemeClr val="bg1"/>
                </a:solidFill>
                <a:effectLst>
                  <a:outerShdw blurRad="38100" dist="38100" dir="2700000" algn="tl">
                    <a:srgbClr val="000000">
                      <a:alpha val="43137"/>
                    </a:srgbClr>
                  </a:outerShdw>
                </a:effectLst>
                <a:latin typeface="+mn-lt"/>
              </a:rPr>
              <a:t> you may be also. And you know the way where I am going."</a:t>
            </a:r>
          </a:p>
        </p:txBody>
      </p:sp>
    </p:spTree>
    <p:extLst>
      <p:ext uri="{BB962C8B-B14F-4D97-AF65-F5344CB8AC3E}">
        <p14:creationId xmlns:p14="http://schemas.microsoft.com/office/powerpoint/2010/main" val="2367967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Title 4"/>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
        <p:nvSpPr>
          <p:cNvPr id="72706" name="Content Placeholder 5"/>
          <p:cNvSpPr>
            <a:spLocks noGrp="1"/>
          </p:cNvSpPr>
          <p:nvPr>
            <p:ph idx="1"/>
          </p:nvPr>
        </p:nvSpPr>
        <p:spPr>
          <a:xfrm>
            <a:off x="381000" y="1371600"/>
            <a:ext cx="5410200" cy="45259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death</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salvation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Christ’s resurrection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Coming of the Spirit on Pentecost (Acts 2)</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Non-pretribulational rapture</a:t>
            </a:r>
          </a:p>
        </p:txBody>
      </p:sp>
      <p:pic>
        <p:nvPicPr>
          <p:cNvPr id="72707" name="Picture 3"/>
          <p:cNvPicPr>
            <a:picLocks noChangeAspect="1" noChangeArrowheads="1"/>
          </p:cNvPicPr>
          <p:nvPr/>
        </p:nvPicPr>
        <p:blipFill>
          <a:blip r:embed="rId2" cstate="print"/>
          <a:srcRect/>
          <a:stretch>
            <a:fillRect/>
          </a:stretch>
        </p:blipFill>
        <p:spPr bwMode="auto">
          <a:xfrm>
            <a:off x="5715000" y="1371600"/>
            <a:ext cx="2971800" cy="3810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Title 4"/>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
        <p:nvSpPr>
          <p:cNvPr id="72706" name="Content Placeholder 5"/>
          <p:cNvSpPr>
            <a:spLocks noGrp="1"/>
          </p:cNvSpPr>
          <p:nvPr>
            <p:ph idx="1"/>
          </p:nvPr>
        </p:nvSpPr>
        <p:spPr>
          <a:xfrm>
            <a:off x="381000" y="1371600"/>
            <a:ext cx="5410200" cy="4525962"/>
          </a:xfrm>
        </p:spPr>
        <p:txBody>
          <a:bodyPr/>
          <a:lstStyle/>
          <a:p>
            <a:pPr marL="463550" indent="-463550">
              <a:spcBef>
                <a:spcPts val="0"/>
              </a:spcBef>
              <a:spcAft>
                <a:spcPts val="2400"/>
              </a:spcAft>
              <a:buClr>
                <a:srgbClr val="00FFFF"/>
              </a:buClr>
              <a:buFont typeface="Calibri" pitchFamily="34" charset="0"/>
              <a:buAutoNum type="alphaUcPeriod"/>
            </a:pPr>
            <a:r>
              <a:rPr lang="en-US" b="1" u="sng" dirty="0">
                <a:solidFill>
                  <a:srgbClr val="FFFFCC"/>
                </a:solidFill>
                <a:effectLst>
                  <a:outerShdw blurRad="38100" dist="38100" dir="2700000" algn="tl">
                    <a:srgbClr val="000000">
                      <a:alpha val="43137"/>
                    </a:srgbClr>
                  </a:outerShdw>
                </a:effectLst>
              </a:rPr>
              <a:t>Believer's death</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salvation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Christ’s resurrection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Coming of the Spirit on Pentecost (Acts 2)</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Non-pretribulational rapture</a:t>
            </a:r>
          </a:p>
        </p:txBody>
      </p:sp>
      <p:pic>
        <p:nvPicPr>
          <p:cNvPr id="72707" name="Picture 3"/>
          <p:cNvPicPr>
            <a:picLocks noChangeAspect="1" noChangeArrowheads="1"/>
          </p:cNvPicPr>
          <p:nvPr/>
        </p:nvPicPr>
        <p:blipFill>
          <a:blip r:embed="rId2" cstate="print"/>
          <a:srcRect/>
          <a:stretch>
            <a:fillRect/>
          </a:stretch>
        </p:blipFill>
        <p:spPr bwMode="auto">
          <a:xfrm>
            <a:off x="5715000" y="1371600"/>
            <a:ext cx="2971800" cy="3810000"/>
          </a:xfrm>
          <a:prstGeom prst="rect">
            <a:avLst/>
          </a:prstGeom>
          <a:noFill/>
          <a:ln w="9525">
            <a:noFill/>
            <a:miter lim="800000"/>
            <a:headEnd/>
            <a:tailEnd/>
          </a:ln>
        </p:spPr>
      </p:pic>
    </p:spTree>
    <p:extLst>
      <p:ext uri="{BB962C8B-B14F-4D97-AF65-F5344CB8AC3E}">
        <p14:creationId xmlns:p14="http://schemas.microsoft.com/office/powerpoint/2010/main" val="3034718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Content Placeholder 5"/>
          <p:cNvSpPr>
            <a:spLocks noGrp="1"/>
          </p:cNvSpPr>
          <p:nvPr>
            <p:ph idx="1"/>
          </p:nvPr>
        </p:nvSpPr>
        <p:spPr>
          <a:xfrm>
            <a:off x="2743199" y="1219200"/>
            <a:ext cx="6400801" cy="5105400"/>
          </a:xfrm>
        </p:spPr>
        <p:txBody>
          <a:bodyPr/>
          <a:lstStyle/>
          <a:p>
            <a:pPr marL="463550" indent="-463550">
              <a:spcBef>
                <a:spcPts val="0"/>
              </a:spcBef>
              <a:spcAft>
                <a:spcPts val="2400"/>
              </a:spcAft>
              <a:buClr>
                <a:srgbClr val="00FFFF"/>
              </a:buClr>
              <a:buFont typeface="Calibri" pitchFamily="34" charset="0"/>
              <a:buAutoNum type="alphaUcPeriod"/>
            </a:pPr>
            <a:r>
              <a:rPr lang="en-US" b="1" dirty="0">
                <a:solidFill>
                  <a:srgbClr val="FFFFCC"/>
                </a:solidFill>
                <a:effectLst>
                  <a:outerShdw blurRad="38100" dist="38100" dir="2700000" algn="tl">
                    <a:srgbClr val="000000">
                      <a:alpha val="43137"/>
                    </a:srgbClr>
                  </a:outerShdw>
                </a:effectLst>
              </a:rPr>
              <a:t>Believer's death</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“Again” (</a:t>
            </a:r>
            <a:r>
              <a:rPr lang="en-US" sz="3200" i="1" dirty="0" err="1">
                <a:solidFill>
                  <a:schemeClr val="bg1"/>
                </a:solidFill>
              </a:rPr>
              <a:t>palin</a:t>
            </a:r>
            <a:r>
              <a:rPr lang="en-US" sz="3200" dirty="0">
                <a:solidFill>
                  <a:schemeClr val="bg1"/>
                </a:solidFill>
              </a:rPr>
              <a:t>) = 1x</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Angels take deceased believers to heaven (Luke 16:22)</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Christ remains in heaven when believers die (Acts 7:56)</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Believers go to the lord upon death (2 Cor 5:8)</a:t>
            </a:r>
          </a:p>
        </p:txBody>
      </p:sp>
      <p:pic>
        <p:nvPicPr>
          <p:cNvPr id="4" name="Picture 3"/>
          <p:cNvPicPr>
            <a:picLocks noChangeAspect="1" noChangeArrowheads="1"/>
          </p:cNvPicPr>
          <p:nvPr/>
        </p:nvPicPr>
        <p:blipFill>
          <a:blip r:embed="rId2" cstate="print"/>
          <a:srcRect/>
          <a:stretch>
            <a:fillRect/>
          </a:stretch>
        </p:blipFill>
        <p:spPr bwMode="auto">
          <a:xfrm>
            <a:off x="76200" y="1295400"/>
            <a:ext cx="2743200" cy="5181600"/>
          </a:xfrm>
          <a:prstGeom prst="ellipse">
            <a:avLst/>
          </a:prstGeom>
          <a:ln>
            <a:noFill/>
          </a:ln>
          <a:effectLst>
            <a:softEdge rad="112500"/>
          </a:effectLst>
        </p:spPr>
      </p:pic>
      <p:sp>
        <p:nvSpPr>
          <p:cNvPr id="7" name="Title 4">
            <a:extLst>
              <a:ext uri="{FF2B5EF4-FFF2-40B4-BE49-F238E27FC236}">
                <a16:creationId xmlns:a16="http://schemas.microsoft.com/office/drawing/2014/main" id="{39D8CFAE-B16A-4F3F-8244-3F9814E88F09}"/>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Clr>
                <a:srgbClr val="00FFFF"/>
              </a:buClr>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Clr>
                <a:srgbClr val="00FFFF"/>
              </a:buClr>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Clr>
                <a:srgbClr val="00FFFF"/>
              </a:buClr>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Clr>
                <a:srgbClr val="00FFFF"/>
              </a:buClr>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Clr>
                <a:srgbClr val="00FFFF"/>
              </a:buClr>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Clr>
                <a:srgbClr val="00FFFF"/>
              </a:buClr>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Clr>
                <a:srgbClr val="00FFFF"/>
              </a:buClr>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Clr>
                <a:srgbClr val="00FFFF"/>
              </a:buClr>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Content Placeholder 5"/>
          <p:cNvSpPr>
            <a:spLocks noGrp="1"/>
          </p:cNvSpPr>
          <p:nvPr>
            <p:ph idx="1"/>
          </p:nvPr>
        </p:nvSpPr>
        <p:spPr>
          <a:xfrm>
            <a:off x="2743200" y="1219200"/>
            <a:ext cx="6400800" cy="5105400"/>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death</a:t>
            </a:r>
          </a:p>
          <a:p>
            <a:pPr marL="914400" lvl="1" indent="-457200">
              <a:spcBef>
                <a:spcPts val="0"/>
              </a:spcBef>
              <a:spcAft>
                <a:spcPts val="2400"/>
              </a:spcAft>
              <a:buClr>
                <a:srgbClr val="CC00CC"/>
              </a:buClr>
              <a:buFont typeface="Calibri" pitchFamily="34" charset="0"/>
              <a:buAutoNum type="arabicPeriod"/>
            </a:pPr>
            <a:r>
              <a:rPr lang="en-US" sz="3200" b="1" dirty="0">
                <a:solidFill>
                  <a:srgbClr val="FFFFCC"/>
                </a:solidFill>
                <a:effectLst>
                  <a:outerShdw blurRad="38100" dist="38100" dir="2700000" algn="tl">
                    <a:srgbClr val="000000">
                      <a:alpha val="43137"/>
                    </a:srgbClr>
                  </a:outerShdw>
                </a:effectLst>
              </a:rPr>
              <a:t>“</a:t>
            </a:r>
            <a:r>
              <a:rPr lang="en-US" sz="3200" b="1" u="sng" dirty="0">
                <a:solidFill>
                  <a:srgbClr val="FFFFCC"/>
                </a:solidFill>
                <a:effectLst>
                  <a:outerShdw blurRad="38100" dist="38100" dir="2700000" algn="tl">
                    <a:srgbClr val="000000">
                      <a:alpha val="43137"/>
                    </a:srgbClr>
                  </a:outerShdw>
                </a:effectLst>
              </a:rPr>
              <a:t>Again” (</a:t>
            </a:r>
            <a:r>
              <a:rPr lang="en-US" sz="3200" b="1" i="1" u="sng" dirty="0" err="1">
                <a:solidFill>
                  <a:srgbClr val="FFFFCC"/>
                </a:solidFill>
                <a:effectLst>
                  <a:outerShdw blurRad="38100" dist="38100" dir="2700000" algn="tl">
                    <a:srgbClr val="000000">
                      <a:alpha val="43137"/>
                    </a:srgbClr>
                  </a:outerShdw>
                </a:effectLst>
              </a:rPr>
              <a:t>palin</a:t>
            </a:r>
            <a:r>
              <a:rPr lang="en-US" sz="3200" b="1" u="sng" dirty="0">
                <a:solidFill>
                  <a:srgbClr val="FFFFCC"/>
                </a:solidFill>
                <a:effectLst>
                  <a:outerShdw blurRad="38100" dist="38100" dir="2700000" algn="tl">
                    <a:srgbClr val="000000">
                      <a:alpha val="43137"/>
                    </a:srgbClr>
                  </a:outerShdw>
                </a:effectLst>
              </a:rPr>
              <a:t>) = 1x</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Angels take deceased believers to heaven (Luke 16:22)</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Christ remains in heaven when believers die (Acts 7:56)</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Believers go to the lord upon death (2 Cor 5:8)</a:t>
            </a:r>
          </a:p>
        </p:txBody>
      </p:sp>
      <p:sp>
        <p:nvSpPr>
          <p:cNvPr id="7" name="Title 4">
            <a:extLst>
              <a:ext uri="{FF2B5EF4-FFF2-40B4-BE49-F238E27FC236}">
                <a16:creationId xmlns:a16="http://schemas.microsoft.com/office/drawing/2014/main" id="{39D8CFAE-B16A-4F3F-8244-3F9814E88F09}"/>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5" name="Picture 4">
            <a:extLst>
              <a:ext uri="{FF2B5EF4-FFF2-40B4-BE49-F238E27FC236}">
                <a16:creationId xmlns:a16="http://schemas.microsoft.com/office/drawing/2014/main" id="{2AD90C32-20BC-417C-A92E-CE9FEA3382C4}"/>
              </a:ext>
            </a:extLst>
          </p:cNvPr>
          <p:cNvPicPr>
            <a:picLocks noChangeAspect="1" noChangeArrowheads="1"/>
          </p:cNvPicPr>
          <p:nvPr/>
        </p:nvPicPr>
        <p:blipFill>
          <a:blip r:embed="rId2" cstate="print"/>
          <a:srcRect/>
          <a:stretch>
            <a:fillRect/>
          </a:stretch>
        </p:blipFill>
        <p:spPr bwMode="auto">
          <a:xfrm>
            <a:off x="76200" y="1295400"/>
            <a:ext cx="2743200" cy="5181600"/>
          </a:xfrm>
          <a:prstGeom prst="ellipse">
            <a:avLst/>
          </a:prstGeom>
          <a:ln>
            <a:noFill/>
          </a:ln>
          <a:effectLst>
            <a:softEdge rad="112500"/>
          </a:effectLst>
        </p:spPr>
      </p:pic>
    </p:spTree>
    <p:extLst>
      <p:ext uri="{BB962C8B-B14F-4D97-AF65-F5344CB8AC3E}">
        <p14:creationId xmlns:p14="http://schemas.microsoft.com/office/powerpoint/2010/main" val="687283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0" y="1371600"/>
            <a:ext cx="9144000" cy="4648200"/>
          </a:xfrm>
        </p:spPr>
        <p:txBody>
          <a:bodyPr/>
          <a:lstStyle/>
          <a:p>
            <a:pPr marL="457200" indent="-457200" algn="just">
              <a:spcBef>
                <a:spcPts val="0"/>
              </a:spcBef>
              <a:spcAft>
                <a:spcPts val="1800"/>
              </a:spcAft>
              <a:buClr>
                <a:srgbClr val="00FFFF"/>
              </a:buClr>
            </a:pPr>
            <a:r>
              <a:rPr lang="en-US" dirty="0">
                <a:solidFill>
                  <a:schemeClr val="bg1"/>
                </a:solidFill>
                <a:effectLst>
                  <a:outerShdw blurRad="38100" dist="38100" dir="2700000" algn="tl">
                    <a:srgbClr val="000000">
                      <a:alpha val="43137"/>
                    </a:srgbClr>
                  </a:outerShdw>
                </a:effectLst>
              </a:rPr>
              <a:t>vs. 3 – “I will come </a:t>
            </a:r>
            <a:r>
              <a:rPr lang="en-US" b="1" u="sng" dirty="0">
                <a:solidFill>
                  <a:srgbClr val="FFFFCC"/>
                </a:solidFill>
                <a:effectLst>
                  <a:outerShdw blurRad="38100" dist="38100" dir="2700000" algn="tl">
                    <a:srgbClr val="000000">
                      <a:alpha val="43137"/>
                    </a:srgbClr>
                  </a:outerShdw>
                </a:effectLst>
              </a:rPr>
              <a:t>again</a:t>
            </a:r>
            <a:r>
              <a:rPr lang="en-US" dirty="0">
                <a:solidFill>
                  <a:schemeClr val="bg1"/>
                </a:solidFill>
                <a:effectLst>
                  <a:outerShdw blurRad="38100" dist="38100" dir="2700000" algn="tl">
                    <a:srgbClr val="000000">
                      <a:alpha val="43137"/>
                    </a:srgbClr>
                  </a:outerShdw>
                </a:effectLst>
              </a:rPr>
              <a:t>”</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"The coming again is the counterpart of the going away; visibly Jesus ascends, visibly he returns, Acts 1:9-11.” (</a:t>
            </a:r>
            <a:r>
              <a:rPr lang="en-US" sz="3200" dirty="0" err="1">
                <a:solidFill>
                  <a:schemeClr val="bg1"/>
                </a:solidFill>
                <a:effectLst>
                  <a:outerShdw blurRad="38100" dist="38100" dir="2700000" algn="tl">
                    <a:srgbClr val="000000">
                      <a:alpha val="43137"/>
                    </a:srgbClr>
                  </a:outerShdw>
                </a:effectLst>
              </a:rPr>
              <a:t>Lenski</a:t>
            </a:r>
            <a:r>
              <a:rPr lang="en-US" sz="3200" dirty="0">
                <a:solidFill>
                  <a:schemeClr val="bg1"/>
                </a:solidFill>
                <a:effectLst>
                  <a:outerShdw blurRad="38100" dist="38100" dir="2700000" algn="tl">
                    <a:srgbClr val="000000">
                      <a:alpha val="43137"/>
                    </a:srgbClr>
                  </a:outerShdw>
                </a:effectLst>
              </a:rPr>
              <a:t>, p. 974)</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"to repetition in the same (or similar) manner, </a:t>
            </a:r>
            <a:r>
              <a:rPr lang="en-US" sz="3200" i="1" dirty="0">
                <a:solidFill>
                  <a:schemeClr val="bg1"/>
                </a:solidFill>
                <a:effectLst>
                  <a:outerShdw blurRad="38100" dist="38100" dir="2700000" algn="tl">
                    <a:srgbClr val="000000">
                      <a:alpha val="43137"/>
                    </a:srgbClr>
                  </a:outerShdw>
                </a:effectLst>
              </a:rPr>
              <a:t>again, </a:t>
            </a:r>
            <a:r>
              <a:rPr lang="en-US" sz="3200" b="1" i="1" u="sng" dirty="0">
                <a:solidFill>
                  <a:srgbClr val="FFFFCC"/>
                </a:solidFill>
                <a:effectLst>
                  <a:outerShdw blurRad="38100" dist="38100" dir="2700000" algn="tl">
                    <a:srgbClr val="000000">
                      <a:alpha val="43137"/>
                    </a:srgbClr>
                  </a:outerShdw>
                </a:effectLst>
              </a:rPr>
              <a:t>once more</a:t>
            </a:r>
            <a:r>
              <a:rPr lang="en-US" sz="3200" i="1" dirty="0">
                <a:solidFill>
                  <a:schemeClr val="bg1"/>
                </a:solidFill>
                <a:effectLst>
                  <a:outerShdw blurRad="38100" dist="38100" dir="2700000" algn="tl">
                    <a:srgbClr val="000000">
                      <a:alpha val="43137"/>
                    </a:srgbClr>
                  </a:outerShdw>
                </a:effectLst>
              </a:rPr>
              <a:t>, anew </a:t>
            </a:r>
            <a:r>
              <a:rPr lang="en-US" sz="3200" dirty="0">
                <a:solidFill>
                  <a:schemeClr val="bg1"/>
                </a:solidFill>
                <a:effectLst>
                  <a:outerShdw blurRad="38100" dist="38100" dir="2700000" algn="tl">
                    <a:srgbClr val="000000">
                      <a:alpha val="43137"/>
                    </a:srgbClr>
                  </a:outerShdw>
                </a:effectLst>
              </a:rPr>
              <a:t>of </a:t>
            </a:r>
            <a:r>
              <a:rPr lang="en-US" sz="3200" dirty="0" err="1">
                <a:solidFill>
                  <a:schemeClr val="bg1"/>
                </a:solidFill>
                <a:effectLst>
                  <a:outerShdw blurRad="38100" dist="38100" dir="2700000" algn="tl">
                    <a:srgbClr val="000000">
                      <a:alpha val="43137"/>
                    </a:srgbClr>
                  </a:outerShdw>
                </a:effectLst>
              </a:rPr>
              <a:t>someth</a:t>
            </a:r>
            <a:r>
              <a:rPr lang="en-US" sz="3200" dirty="0">
                <a:solidFill>
                  <a:schemeClr val="bg1"/>
                </a:solidFill>
                <a:effectLst>
                  <a:outerShdw blurRad="38100" dist="38100" dir="2700000" algn="tl">
                    <a:srgbClr val="000000">
                      <a:alpha val="43137"/>
                    </a:srgbClr>
                  </a:outerShdw>
                </a:effectLst>
              </a:rPr>
              <a:t>. a pers. has already done.“ (BDAG, p. 752)</a:t>
            </a:r>
          </a:p>
        </p:txBody>
      </p:sp>
      <p:sp>
        <p:nvSpPr>
          <p:cNvPr id="10" name="Title 1">
            <a:extLst>
              <a:ext uri="{FF2B5EF4-FFF2-40B4-BE49-F238E27FC236}">
                <a16:creationId xmlns:a16="http://schemas.microsoft.com/office/drawing/2014/main" id="{514BA223-D5CB-4766-A005-8A18D9612C32}"/>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8" name="Picture 4">
            <a:extLst>
              <a:ext uri="{FF2B5EF4-FFF2-40B4-BE49-F238E27FC236}">
                <a16:creationId xmlns:a16="http://schemas.microsoft.com/office/drawing/2014/main" id="{6D4B966B-9D64-4CE5-BB3C-328ADB4609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9" name="Picture 7">
            <a:extLst>
              <a:ext uri="{FF2B5EF4-FFF2-40B4-BE49-F238E27FC236}">
                <a16:creationId xmlns:a16="http://schemas.microsoft.com/office/drawing/2014/main" id="{4D8D99C8-80A1-445E-816A-B28EAB9ED1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extLst>
      <p:ext uri="{BB962C8B-B14F-4D97-AF65-F5344CB8AC3E}">
        <p14:creationId xmlns:p14="http://schemas.microsoft.com/office/powerpoint/2010/main" val="3891685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5"/>
          <p:cNvSpPr>
            <a:spLocks noGrp="1"/>
          </p:cNvSpPr>
          <p:nvPr>
            <p:ph idx="1"/>
          </p:nvPr>
        </p:nvSpPr>
        <p:spPr>
          <a:xfrm>
            <a:off x="2743200" y="1219200"/>
            <a:ext cx="6400800" cy="5105400"/>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rPr>
              <a:t>Believer's death</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“Again” (</a:t>
            </a:r>
            <a:r>
              <a:rPr lang="en-US" sz="3200" dirty="0" err="1">
                <a:solidFill>
                  <a:schemeClr val="bg1"/>
                </a:solidFill>
              </a:rPr>
              <a:t>palin</a:t>
            </a:r>
            <a:r>
              <a:rPr lang="en-US" sz="3200" dirty="0">
                <a:solidFill>
                  <a:schemeClr val="bg1"/>
                </a:solidFill>
              </a:rPr>
              <a:t>) = 1x</a:t>
            </a:r>
          </a:p>
          <a:p>
            <a:pPr marL="914400" lvl="1" indent="-457200">
              <a:spcBef>
                <a:spcPts val="0"/>
              </a:spcBef>
              <a:spcAft>
                <a:spcPts val="2400"/>
              </a:spcAft>
              <a:buClr>
                <a:srgbClr val="CC00CC"/>
              </a:buClr>
              <a:buFont typeface="Calibri" pitchFamily="34" charset="0"/>
              <a:buAutoNum type="arabicPeriod"/>
            </a:pPr>
            <a:r>
              <a:rPr lang="en-US" sz="3200" b="1" u="sng" dirty="0">
                <a:solidFill>
                  <a:srgbClr val="FFFFCC"/>
                </a:solidFill>
                <a:effectLst>
                  <a:outerShdw blurRad="38100" dist="38100" dir="2700000" algn="tl">
                    <a:srgbClr val="000000">
                      <a:alpha val="43137"/>
                    </a:srgbClr>
                  </a:outerShdw>
                </a:effectLst>
              </a:rPr>
              <a:t>Angels take deceased believers to heaven (Luke 16:22)</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Christ remains in heaven when believers die (Acts 7:56)</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Believers go to the lord upon death (2 Cor 5:8)</a:t>
            </a:r>
          </a:p>
        </p:txBody>
      </p:sp>
      <p:sp>
        <p:nvSpPr>
          <p:cNvPr id="7" name="Title 4">
            <a:extLst>
              <a:ext uri="{FF2B5EF4-FFF2-40B4-BE49-F238E27FC236}">
                <a16:creationId xmlns:a16="http://schemas.microsoft.com/office/drawing/2014/main" id="{39D8CFAE-B16A-4F3F-8244-3F9814E88F09}"/>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5" name="Picture 4">
            <a:extLst>
              <a:ext uri="{FF2B5EF4-FFF2-40B4-BE49-F238E27FC236}">
                <a16:creationId xmlns:a16="http://schemas.microsoft.com/office/drawing/2014/main" id="{D5A2CFFE-20AE-4DBD-8DCA-1AD9DDAD77A9}"/>
              </a:ext>
            </a:extLst>
          </p:cNvPr>
          <p:cNvPicPr>
            <a:picLocks noChangeAspect="1" noChangeArrowheads="1"/>
          </p:cNvPicPr>
          <p:nvPr/>
        </p:nvPicPr>
        <p:blipFill>
          <a:blip r:embed="rId2" cstate="print"/>
          <a:srcRect/>
          <a:stretch>
            <a:fillRect/>
          </a:stretch>
        </p:blipFill>
        <p:spPr bwMode="auto">
          <a:xfrm>
            <a:off x="76200" y="1295400"/>
            <a:ext cx="2743200" cy="5181600"/>
          </a:xfrm>
          <a:prstGeom prst="ellipse">
            <a:avLst/>
          </a:prstGeom>
          <a:ln>
            <a:noFill/>
          </a:ln>
          <a:effectLst>
            <a:softEdge rad="112500"/>
          </a:effectLst>
        </p:spPr>
      </p:pic>
    </p:spTree>
    <p:extLst>
      <p:ext uri="{BB962C8B-B14F-4D97-AF65-F5344CB8AC3E}">
        <p14:creationId xmlns:p14="http://schemas.microsoft.com/office/powerpoint/2010/main" val="4138505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5"/>
          <p:cNvSpPr>
            <a:spLocks noGrp="1"/>
          </p:cNvSpPr>
          <p:nvPr>
            <p:ph idx="1"/>
          </p:nvPr>
        </p:nvSpPr>
        <p:spPr>
          <a:xfrm>
            <a:off x="2743200" y="1219200"/>
            <a:ext cx="6400800" cy="5105400"/>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rPr>
              <a:t>Believer's death</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“Again” (</a:t>
            </a:r>
            <a:r>
              <a:rPr lang="en-US" sz="3200" dirty="0" err="1">
                <a:solidFill>
                  <a:schemeClr val="bg1"/>
                </a:solidFill>
              </a:rPr>
              <a:t>palin</a:t>
            </a:r>
            <a:r>
              <a:rPr lang="en-US" sz="3200" dirty="0">
                <a:solidFill>
                  <a:schemeClr val="bg1"/>
                </a:solidFill>
              </a:rPr>
              <a:t>) = 1x</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Angels take deceased believers to heaven (Luke 16:22)</a:t>
            </a:r>
          </a:p>
          <a:p>
            <a:pPr marL="914400" lvl="1" indent="-457200">
              <a:spcBef>
                <a:spcPts val="0"/>
              </a:spcBef>
              <a:spcAft>
                <a:spcPts val="2400"/>
              </a:spcAft>
              <a:buClr>
                <a:srgbClr val="CC00CC"/>
              </a:buClr>
              <a:buFont typeface="Calibri" pitchFamily="34" charset="0"/>
              <a:buAutoNum type="arabicPeriod"/>
            </a:pPr>
            <a:r>
              <a:rPr lang="en-US" sz="3200" b="1" u="sng" dirty="0">
                <a:solidFill>
                  <a:srgbClr val="FFFFCC"/>
                </a:solidFill>
                <a:effectLst>
                  <a:outerShdw blurRad="38100" dist="38100" dir="2700000" algn="tl">
                    <a:srgbClr val="000000">
                      <a:alpha val="43137"/>
                    </a:srgbClr>
                  </a:outerShdw>
                </a:effectLst>
              </a:rPr>
              <a:t>Christ remains in heaven when believers die (Acts 7:56)</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Believers go to the lord upon death (2 Cor 5:8)</a:t>
            </a:r>
          </a:p>
        </p:txBody>
      </p:sp>
      <p:sp>
        <p:nvSpPr>
          <p:cNvPr id="7" name="Title 4">
            <a:extLst>
              <a:ext uri="{FF2B5EF4-FFF2-40B4-BE49-F238E27FC236}">
                <a16:creationId xmlns:a16="http://schemas.microsoft.com/office/drawing/2014/main" id="{39D8CFAE-B16A-4F3F-8244-3F9814E88F09}"/>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5" name="Picture 4">
            <a:extLst>
              <a:ext uri="{FF2B5EF4-FFF2-40B4-BE49-F238E27FC236}">
                <a16:creationId xmlns:a16="http://schemas.microsoft.com/office/drawing/2014/main" id="{D5A2CFFE-20AE-4DBD-8DCA-1AD9DDAD77A9}"/>
              </a:ext>
            </a:extLst>
          </p:cNvPr>
          <p:cNvPicPr>
            <a:picLocks noChangeAspect="1" noChangeArrowheads="1"/>
          </p:cNvPicPr>
          <p:nvPr/>
        </p:nvPicPr>
        <p:blipFill>
          <a:blip r:embed="rId2" cstate="print"/>
          <a:srcRect/>
          <a:stretch>
            <a:fillRect/>
          </a:stretch>
        </p:blipFill>
        <p:spPr bwMode="auto">
          <a:xfrm>
            <a:off x="76200" y="1295400"/>
            <a:ext cx="2743200" cy="5181600"/>
          </a:xfrm>
          <a:prstGeom prst="ellipse">
            <a:avLst/>
          </a:prstGeom>
          <a:ln>
            <a:noFill/>
          </a:ln>
          <a:effectLst>
            <a:softEdge rad="112500"/>
          </a:effectLst>
        </p:spPr>
      </p:pic>
    </p:spTree>
    <p:extLst>
      <p:ext uri="{BB962C8B-B14F-4D97-AF65-F5344CB8AC3E}">
        <p14:creationId xmlns:p14="http://schemas.microsoft.com/office/powerpoint/2010/main" val="3223607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5"/>
          <p:cNvSpPr>
            <a:spLocks noGrp="1"/>
          </p:cNvSpPr>
          <p:nvPr>
            <p:ph idx="1"/>
          </p:nvPr>
        </p:nvSpPr>
        <p:spPr>
          <a:xfrm>
            <a:off x="2743200" y="1219200"/>
            <a:ext cx="6400800" cy="5105400"/>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rPr>
              <a:t>Believer's death</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“Again” (</a:t>
            </a:r>
            <a:r>
              <a:rPr lang="en-US" sz="3200" dirty="0" err="1">
                <a:solidFill>
                  <a:schemeClr val="bg1"/>
                </a:solidFill>
              </a:rPr>
              <a:t>palin</a:t>
            </a:r>
            <a:r>
              <a:rPr lang="en-US" sz="3200" dirty="0">
                <a:solidFill>
                  <a:schemeClr val="bg1"/>
                </a:solidFill>
              </a:rPr>
              <a:t>) = 1x</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Angels take deceased believers to heaven (Luke 16:22)</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Christ remains in heaven when believers die (Acts 7:56)</a:t>
            </a:r>
          </a:p>
          <a:p>
            <a:pPr marL="914400" lvl="1" indent="-457200">
              <a:spcBef>
                <a:spcPts val="0"/>
              </a:spcBef>
              <a:spcAft>
                <a:spcPts val="2400"/>
              </a:spcAft>
              <a:buClr>
                <a:srgbClr val="CC00CC"/>
              </a:buClr>
              <a:buFont typeface="Calibri" pitchFamily="34" charset="0"/>
              <a:buAutoNum type="arabicPeriod"/>
            </a:pPr>
            <a:r>
              <a:rPr lang="en-US" sz="3200" b="1" u="sng" dirty="0">
                <a:solidFill>
                  <a:srgbClr val="FFFFCC"/>
                </a:solidFill>
                <a:effectLst>
                  <a:outerShdw blurRad="38100" dist="38100" dir="2700000" algn="tl">
                    <a:srgbClr val="000000">
                      <a:alpha val="43137"/>
                    </a:srgbClr>
                  </a:outerShdw>
                </a:effectLst>
              </a:rPr>
              <a:t>Believers go to the lord upon death (2 Cor 5:8)</a:t>
            </a:r>
          </a:p>
        </p:txBody>
      </p:sp>
      <p:sp>
        <p:nvSpPr>
          <p:cNvPr id="7" name="Title 4">
            <a:extLst>
              <a:ext uri="{FF2B5EF4-FFF2-40B4-BE49-F238E27FC236}">
                <a16:creationId xmlns:a16="http://schemas.microsoft.com/office/drawing/2014/main" id="{39D8CFAE-B16A-4F3F-8244-3F9814E88F09}"/>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5" name="Picture 4">
            <a:extLst>
              <a:ext uri="{FF2B5EF4-FFF2-40B4-BE49-F238E27FC236}">
                <a16:creationId xmlns:a16="http://schemas.microsoft.com/office/drawing/2014/main" id="{D5A2CFFE-20AE-4DBD-8DCA-1AD9DDAD77A9}"/>
              </a:ext>
            </a:extLst>
          </p:cNvPr>
          <p:cNvPicPr>
            <a:picLocks noChangeAspect="1" noChangeArrowheads="1"/>
          </p:cNvPicPr>
          <p:nvPr/>
        </p:nvPicPr>
        <p:blipFill>
          <a:blip r:embed="rId2" cstate="print"/>
          <a:srcRect/>
          <a:stretch>
            <a:fillRect/>
          </a:stretch>
        </p:blipFill>
        <p:spPr bwMode="auto">
          <a:xfrm>
            <a:off x="76200" y="1295400"/>
            <a:ext cx="2743200" cy="5181600"/>
          </a:xfrm>
          <a:prstGeom prst="ellipse">
            <a:avLst/>
          </a:prstGeom>
          <a:ln>
            <a:noFill/>
          </a:ln>
          <a:effectLst>
            <a:softEdge rad="112500"/>
          </a:effectLst>
        </p:spPr>
      </p:pic>
    </p:spTree>
    <p:extLst>
      <p:ext uri="{BB962C8B-B14F-4D97-AF65-F5344CB8AC3E}">
        <p14:creationId xmlns:p14="http://schemas.microsoft.com/office/powerpoint/2010/main" val="3654016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4"/>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
        <p:nvSpPr>
          <p:cNvPr id="72706" name="Content Placeholder 5"/>
          <p:cNvSpPr>
            <a:spLocks noGrp="1"/>
          </p:cNvSpPr>
          <p:nvPr>
            <p:ph idx="1"/>
          </p:nvPr>
        </p:nvSpPr>
        <p:spPr>
          <a:xfrm>
            <a:off x="381000" y="1371600"/>
            <a:ext cx="5410200" cy="45259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death</a:t>
            </a:r>
          </a:p>
          <a:p>
            <a:pPr marL="463550" indent="-463550">
              <a:spcBef>
                <a:spcPts val="0"/>
              </a:spcBef>
              <a:spcAft>
                <a:spcPts val="2400"/>
              </a:spcAft>
              <a:buClr>
                <a:srgbClr val="00FFFF"/>
              </a:buClr>
              <a:buFont typeface="Calibri" pitchFamily="34" charset="0"/>
              <a:buAutoNum type="alphaUcPeriod"/>
            </a:pPr>
            <a:r>
              <a:rPr lang="en-US" b="1" u="sng" dirty="0">
                <a:solidFill>
                  <a:srgbClr val="FFFFCC"/>
                </a:solidFill>
                <a:effectLst>
                  <a:outerShdw blurRad="38100" dist="38100" dir="2700000" algn="tl">
                    <a:srgbClr val="000000">
                      <a:alpha val="43137"/>
                    </a:srgbClr>
                  </a:outerShdw>
                </a:effectLst>
              </a:rPr>
              <a:t>Believer's salvation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Christ’s resurrection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Coming of the Spirit on Pentecost (Acts 2)</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Non-pretribulational rapture</a:t>
            </a:r>
          </a:p>
        </p:txBody>
      </p:sp>
      <p:pic>
        <p:nvPicPr>
          <p:cNvPr id="72707" name="Picture 3"/>
          <p:cNvPicPr>
            <a:picLocks noChangeAspect="1" noChangeArrowheads="1"/>
          </p:cNvPicPr>
          <p:nvPr/>
        </p:nvPicPr>
        <p:blipFill>
          <a:blip r:embed="rId2" cstate="print"/>
          <a:srcRect/>
          <a:stretch>
            <a:fillRect/>
          </a:stretch>
        </p:blipFill>
        <p:spPr bwMode="auto">
          <a:xfrm>
            <a:off x="5715000" y="1371600"/>
            <a:ext cx="2971800" cy="3810000"/>
          </a:xfrm>
          <a:prstGeom prst="rect">
            <a:avLst/>
          </a:prstGeom>
          <a:noFill/>
          <a:ln w="9525">
            <a:noFill/>
            <a:miter lim="800000"/>
            <a:headEnd/>
            <a:tailEnd/>
          </a:ln>
        </p:spPr>
      </p:pic>
    </p:spTree>
    <p:extLst>
      <p:ext uri="{BB962C8B-B14F-4D97-AF65-F5344CB8AC3E}">
        <p14:creationId xmlns:p14="http://schemas.microsoft.com/office/powerpoint/2010/main" val="1105071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Content Placeholder 5"/>
          <p:cNvSpPr>
            <a:spLocks noGrp="1"/>
          </p:cNvSpPr>
          <p:nvPr>
            <p:ph idx="1"/>
          </p:nvPr>
        </p:nvSpPr>
        <p:spPr>
          <a:xfrm>
            <a:off x="2819400" y="1219200"/>
            <a:ext cx="6324600" cy="4525963"/>
          </a:xfrm>
        </p:spPr>
        <p:txBody>
          <a:bodyPr/>
          <a:lstStyle/>
          <a:p>
            <a:pPr marL="514350" indent="-514350">
              <a:spcBef>
                <a:spcPts val="0"/>
              </a:spcBef>
              <a:spcAft>
                <a:spcPts val="2400"/>
              </a:spcAft>
              <a:buClr>
                <a:srgbClr val="00FFFF"/>
              </a:buClr>
              <a:buFont typeface="+mj-lt"/>
              <a:buAutoNum type="alphaUcPeriod" startAt="2"/>
            </a:pPr>
            <a:r>
              <a:rPr lang="en-US" b="1" dirty="0">
                <a:solidFill>
                  <a:srgbClr val="FFFFCC"/>
                </a:solidFill>
                <a:effectLst>
                  <a:outerShdw blurRad="38100" dist="38100" dir="2700000" algn="tl">
                    <a:srgbClr val="000000">
                      <a:alpha val="43137"/>
                    </a:srgbClr>
                  </a:outerShdw>
                </a:effectLst>
              </a:rPr>
              <a:t>Believer's Salvation</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 1x</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Allegorization of localized language describing a heavenly-“Father’s house”, “dwelling places”, “a place”, “where I am”, “where I go”</a:t>
            </a:r>
          </a:p>
        </p:txBody>
      </p:sp>
      <p:sp>
        <p:nvSpPr>
          <p:cNvPr id="8" name="Title 4">
            <a:extLst>
              <a:ext uri="{FF2B5EF4-FFF2-40B4-BE49-F238E27FC236}">
                <a16:creationId xmlns:a16="http://schemas.microsoft.com/office/drawing/2014/main" id="{A927A6D9-5E90-4ECE-94FC-33A5F6B82705}"/>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5" name="Picture 4">
            <a:extLst>
              <a:ext uri="{FF2B5EF4-FFF2-40B4-BE49-F238E27FC236}">
                <a16:creationId xmlns:a16="http://schemas.microsoft.com/office/drawing/2014/main" id="{B37DB0B8-121B-4606-9810-F2DC532FF475}"/>
              </a:ext>
            </a:extLst>
          </p:cNvPr>
          <p:cNvPicPr>
            <a:picLocks noChangeAspect="1" noChangeArrowheads="1"/>
          </p:cNvPicPr>
          <p:nvPr/>
        </p:nvPicPr>
        <p:blipFill>
          <a:blip r:embed="rId2" cstate="print"/>
          <a:srcRect/>
          <a:stretch>
            <a:fillRect/>
          </a:stretch>
        </p:blipFill>
        <p:spPr bwMode="auto">
          <a:xfrm>
            <a:off x="76200" y="1295400"/>
            <a:ext cx="2743200" cy="5181600"/>
          </a:xfrm>
          <a:prstGeom prst="ellipse">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Content Placeholder 5"/>
          <p:cNvSpPr>
            <a:spLocks noGrp="1"/>
          </p:cNvSpPr>
          <p:nvPr>
            <p:ph idx="1"/>
          </p:nvPr>
        </p:nvSpPr>
        <p:spPr>
          <a:xfrm>
            <a:off x="2819400" y="1219200"/>
            <a:ext cx="6324600" cy="4525963"/>
          </a:xfrm>
        </p:spPr>
        <p:txBody>
          <a:bodyPr/>
          <a:lstStyle/>
          <a:p>
            <a:pPr marL="514350" indent="-514350">
              <a:spcBef>
                <a:spcPts val="0"/>
              </a:spcBef>
              <a:spcAft>
                <a:spcPts val="2400"/>
              </a:spcAft>
              <a:buClr>
                <a:srgbClr val="00FFFF"/>
              </a:buClr>
              <a:buFont typeface="+mj-lt"/>
              <a:buAutoNum type="alphaUcPeriod" startAt="2"/>
            </a:pPr>
            <a:r>
              <a:rPr lang="en-US" dirty="0">
                <a:solidFill>
                  <a:schemeClr val="bg1"/>
                </a:solidFill>
                <a:effectLst>
                  <a:outerShdw blurRad="38100" dist="38100" dir="2700000" algn="tl">
                    <a:srgbClr val="000000">
                      <a:alpha val="43137"/>
                    </a:srgbClr>
                  </a:outerShdw>
                </a:effectLst>
              </a:rPr>
              <a:t>Believer's Salvation</a:t>
            </a:r>
          </a:p>
          <a:p>
            <a:pPr marL="914400" lvl="1" indent="-457200">
              <a:spcBef>
                <a:spcPts val="0"/>
              </a:spcBef>
              <a:spcAft>
                <a:spcPts val="2400"/>
              </a:spcAft>
              <a:buClr>
                <a:srgbClr val="CC00CC"/>
              </a:buClr>
              <a:buFont typeface="Calibri" pitchFamily="34" charset="0"/>
              <a:buAutoNum type="arabicPeriod"/>
            </a:pPr>
            <a:r>
              <a:rPr lang="en-US" sz="3200" b="1" dirty="0">
                <a:solidFill>
                  <a:srgbClr val="FFFFCC"/>
                </a:solidFill>
                <a:effectLst>
                  <a:outerShdw blurRad="38100" dist="38100" dir="2700000" algn="tl">
                    <a:srgbClr val="000000">
                      <a:alpha val="43137"/>
                    </a:srgbClr>
                  </a:outerShdw>
                </a:effectLst>
              </a:rPr>
              <a:t>“</a:t>
            </a:r>
            <a:r>
              <a:rPr lang="en-US" sz="3200" b="1" u="sng" dirty="0">
                <a:solidFill>
                  <a:srgbClr val="FFFFCC"/>
                </a:solidFill>
                <a:effectLst>
                  <a:outerShdw blurRad="38100" dist="38100" dir="2700000" algn="tl">
                    <a:srgbClr val="000000">
                      <a:alpha val="43137"/>
                    </a:srgbClr>
                  </a:outerShdw>
                </a:effectLst>
              </a:rPr>
              <a:t>Again” (</a:t>
            </a:r>
            <a:r>
              <a:rPr lang="en-US" sz="3200" b="1" u="sng" dirty="0" err="1">
                <a:solidFill>
                  <a:srgbClr val="FFFFCC"/>
                </a:solidFill>
                <a:effectLst>
                  <a:outerShdw blurRad="38100" dist="38100" dir="2700000" algn="tl">
                    <a:srgbClr val="000000">
                      <a:alpha val="43137"/>
                    </a:srgbClr>
                  </a:outerShdw>
                </a:effectLst>
              </a:rPr>
              <a:t>palin</a:t>
            </a:r>
            <a:r>
              <a:rPr lang="en-US" sz="3200" b="1" u="sng" dirty="0">
                <a:solidFill>
                  <a:srgbClr val="FFFFCC"/>
                </a:solidFill>
                <a:effectLst>
                  <a:outerShdw blurRad="38100" dist="38100" dir="2700000" algn="tl">
                    <a:srgbClr val="000000">
                      <a:alpha val="43137"/>
                    </a:srgbClr>
                  </a:outerShdw>
                </a:effectLst>
              </a:rPr>
              <a:t>) = 1x</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Allegorization of localized language describing a heavenly-“Father’s house”, “dwelling places”, “a place”, “where I am”, “where I go”</a:t>
            </a:r>
          </a:p>
        </p:txBody>
      </p:sp>
      <p:sp>
        <p:nvSpPr>
          <p:cNvPr id="8" name="Title 4">
            <a:extLst>
              <a:ext uri="{FF2B5EF4-FFF2-40B4-BE49-F238E27FC236}">
                <a16:creationId xmlns:a16="http://schemas.microsoft.com/office/drawing/2014/main" id="{A927A6D9-5E90-4ECE-94FC-33A5F6B82705}"/>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5" name="Picture 4">
            <a:extLst>
              <a:ext uri="{FF2B5EF4-FFF2-40B4-BE49-F238E27FC236}">
                <a16:creationId xmlns:a16="http://schemas.microsoft.com/office/drawing/2014/main" id="{B37DB0B8-121B-4606-9810-F2DC532FF475}"/>
              </a:ext>
            </a:extLst>
          </p:cNvPr>
          <p:cNvPicPr>
            <a:picLocks noChangeAspect="1" noChangeArrowheads="1"/>
          </p:cNvPicPr>
          <p:nvPr/>
        </p:nvPicPr>
        <p:blipFill>
          <a:blip r:embed="rId2" cstate="print"/>
          <a:srcRect/>
          <a:stretch>
            <a:fillRect/>
          </a:stretch>
        </p:blipFill>
        <p:spPr bwMode="auto">
          <a:xfrm>
            <a:off x="76200" y="1295400"/>
            <a:ext cx="2743200" cy="5181600"/>
          </a:xfrm>
          <a:prstGeom prst="ellipse">
            <a:avLst/>
          </a:prstGeom>
          <a:ln>
            <a:noFill/>
          </a:ln>
          <a:effectLst>
            <a:softEdge rad="112500"/>
          </a:effectLst>
        </p:spPr>
      </p:pic>
    </p:spTree>
    <p:extLst>
      <p:ext uri="{BB962C8B-B14F-4D97-AF65-F5344CB8AC3E}">
        <p14:creationId xmlns:p14="http://schemas.microsoft.com/office/powerpoint/2010/main" val="3204801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0" y="1371600"/>
            <a:ext cx="9144000" cy="4648200"/>
          </a:xfrm>
        </p:spPr>
        <p:txBody>
          <a:bodyPr/>
          <a:lstStyle/>
          <a:p>
            <a:pPr marL="457200" indent="-457200" algn="just">
              <a:spcBef>
                <a:spcPts val="0"/>
              </a:spcBef>
              <a:spcAft>
                <a:spcPts val="1800"/>
              </a:spcAft>
              <a:buClr>
                <a:srgbClr val="00FFFF"/>
              </a:buClr>
            </a:pPr>
            <a:r>
              <a:rPr lang="en-US" dirty="0">
                <a:solidFill>
                  <a:schemeClr val="bg1"/>
                </a:solidFill>
                <a:effectLst>
                  <a:outerShdw blurRad="38100" dist="38100" dir="2700000" algn="tl">
                    <a:srgbClr val="000000">
                      <a:alpha val="43137"/>
                    </a:srgbClr>
                  </a:outerShdw>
                </a:effectLst>
              </a:rPr>
              <a:t>vs. 3 – “I will come </a:t>
            </a:r>
            <a:r>
              <a:rPr lang="en-US" b="1" u="sng" dirty="0">
                <a:solidFill>
                  <a:srgbClr val="FFFFCC"/>
                </a:solidFill>
                <a:effectLst>
                  <a:outerShdw blurRad="38100" dist="38100" dir="2700000" algn="tl">
                    <a:srgbClr val="000000">
                      <a:alpha val="43137"/>
                    </a:srgbClr>
                  </a:outerShdw>
                </a:effectLst>
              </a:rPr>
              <a:t>again</a:t>
            </a:r>
            <a:r>
              <a:rPr lang="en-US" dirty="0">
                <a:solidFill>
                  <a:schemeClr val="bg1"/>
                </a:solidFill>
                <a:effectLst>
                  <a:outerShdw blurRad="38100" dist="38100" dir="2700000" algn="tl">
                    <a:srgbClr val="000000">
                      <a:alpha val="43137"/>
                    </a:srgbClr>
                  </a:outerShdw>
                </a:effectLst>
              </a:rPr>
              <a:t>”</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"The coming again is the counterpart of the going away; visibly Jesus ascends, visibly he returns, Acts 1:9-11.” (</a:t>
            </a:r>
            <a:r>
              <a:rPr lang="en-US" sz="3200" dirty="0" err="1">
                <a:solidFill>
                  <a:schemeClr val="bg1"/>
                </a:solidFill>
                <a:effectLst>
                  <a:outerShdw blurRad="38100" dist="38100" dir="2700000" algn="tl">
                    <a:srgbClr val="000000">
                      <a:alpha val="43137"/>
                    </a:srgbClr>
                  </a:outerShdw>
                </a:effectLst>
              </a:rPr>
              <a:t>Lenski</a:t>
            </a:r>
            <a:r>
              <a:rPr lang="en-US" sz="3200" dirty="0">
                <a:solidFill>
                  <a:schemeClr val="bg1"/>
                </a:solidFill>
                <a:effectLst>
                  <a:outerShdw blurRad="38100" dist="38100" dir="2700000" algn="tl">
                    <a:srgbClr val="000000">
                      <a:alpha val="43137"/>
                    </a:srgbClr>
                  </a:outerShdw>
                </a:effectLst>
              </a:rPr>
              <a:t>, p. 974)</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"to repetition in the same (or similar) manner, </a:t>
            </a:r>
            <a:r>
              <a:rPr lang="en-US" sz="3200" i="1" dirty="0">
                <a:solidFill>
                  <a:schemeClr val="bg1"/>
                </a:solidFill>
                <a:effectLst>
                  <a:outerShdw blurRad="38100" dist="38100" dir="2700000" algn="tl">
                    <a:srgbClr val="000000">
                      <a:alpha val="43137"/>
                    </a:srgbClr>
                  </a:outerShdw>
                </a:effectLst>
              </a:rPr>
              <a:t>again, </a:t>
            </a:r>
            <a:r>
              <a:rPr lang="en-US" sz="3200" b="1" i="1" u="sng" dirty="0">
                <a:solidFill>
                  <a:srgbClr val="FFFFCC"/>
                </a:solidFill>
                <a:effectLst>
                  <a:outerShdw blurRad="38100" dist="38100" dir="2700000" algn="tl">
                    <a:srgbClr val="000000">
                      <a:alpha val="43137"/>
                    </a:srgbClr>
                  </a:outerShdw>
                </a:effectLst>
              </a:rPr>
              <a:t>once more</a:t>
            </a:r>
            <a:r>
              <a:rPr lang="en-US" sz="3200" i="1" dirty="0">
                <a:solidFill>
                  <a:schemeClr val="bg1"/>
                </a:solidFill>
                <a:effectLst>
                  <a:outerShdw blurRad="38100" dist="38100" dir="2700000" algn="tl">
                    <a:srgbClr val="000000">
                      <a:alpha val="43137"/>
                    </a:srgbClr>
                  </a:outerShdw>
                </a:effectLst>
              </a:rPr>
              <a:t>, anew </a:t>
            </a:r>
            <a:r>
              <a:rPr lang="en-US" sz="3200" dirty="0">
                <a:solidFill>
                  <a:schemeClr val="bg1"/>
                </a:solidFill>
                <a:effectLst>
                  <a:outerShdw blurRad="38100" dist="38100" dir="2700000" algn="tl">
                    <a:srgbClr val="000000">
                      <a:alpha val="43137"/>
                    </a:srgbClr>
                  </a:outerShdw>
                </a:effectLst>
              </a:rPr>
              <a:t>of </a:t>
            </a:r>
            <a:r>
              <a:rPr lang="en-US" sz="3200" dirty="0" err="1">
                <a:solidFill>
                  <a:schemeClr val="bg1"/>
                </a:solidFill>
                <a:effectLst>
                  <a:outerShdw blurRad="38100" dist="38100" dir="2700000" algn="tl">
                    <a:srgbClr val="000000">
                      <a:alpha val="43137"/>
                    </a:srgbClr>
                  </a:outerShdw>
                </a:effectLst>
              </a:rPr>
              <a:t>someth</a:t>
            </a:r>
            <a:r>
              <a:rPr lang="en-US" sz="3200" dirty="0">
                <a:solidFill>
                  <a:schemeClr val="bg1"/>
                </a:solidFill>
                <a:effectLst>
                  <a:outerShdw blurRad="38100" dist="38100" dir="2700000" algn="tl">
                    <a:srgbClr val="000000">
                      <a:alpha val="43137"/>
                    </a:srgbClr>
                  </a:outerShdw>
                </a:effectLst>
              </a:rPr>
              <a:t>. a pers. has already done.“ (BDAG, p. 752)</a:t>
            </a:r>
          </a:p>
        </p:txBody>
      </p:sp>
      <p:sp>
        <p:nvSpPr>
          <p:cNvPr id="10" name="Title 1">
            <a:extLst>
              <a:ext uri="{FF2B5EF4-FFF2-40B4-BE49-F238E27FC236}">
                <a16:creationId xmlns:a16="http://schemas.microsoft.com/office/drawing/2014/main" id="{514BA223-D5CB-4766-A005-8A18D9612C32}"/>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8" name="Picture 4">
            <a:extLst>
              <a:ext uri="{FF2B5EF4-FFF2-40B4-BE49-F238E27FC236}">
                <a16:creationId xmlns:a16="http://schemas.microsoft.com/office/drawing/2014/main" id="{66AF0414-58E7-4F4D-9AEE-C39630A7BCB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9" name="Picture 7">
            <a:extLst>
              <a:ext uri="{FF2B5EF4-FFF2-40B4-BE49-F238E27FC236}">
                <a16:creationId xmlns:a16="http://schemas.microsoft.com/office/drawing/2014/main" id="{E55EBBC8-CC70-4BE4-B313-FE5E3F8F797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extLst>
      <p:ext uri="{BB962C8B-B14F-4D97-AF65-F5344CB8AC3E}">
        <p14:creationId xmlns:p14="http://schemas.microsoft.com/office/powerpoint/2010/main" val="2595748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Content Placeholder 5"/>
          <p:cNvSpPr>
            <a:spLocks noGrp="1"/>
          </p:cNvSpPr>
          <p:nvPr>
            <p:ph idx="1"/>
          </p:nvPr>
        </p:nvSpPr>
        <p:spPr>
          <a:xfrm>
            <a:off x="2819400" y="1219200"/>
            <a:ext cx="6324600" cy="4525963"/>
          </a:xfrm>
        </p:spPr>
        <p:txBody>
          <a:bodyPr/>
          <a:lstStyle/>
          <a:p>
            <a:pPr marL="514350" indent="-514350">
              <a:spcBef>
                <a:spcPts val="0"/>
              </a:spcBef>
              <a:spcAft>
                <a:spcPts val="2400"/>
              </a:spcAft>
              <a:buClr>
                <a:srgbClr val="00FFFF"/>
              </a:buClr>
              <a:buFont typeface="+mj-lt"/>
              <a:buAutoNum type="alphaUcPeriod" startAt="2"/>
            </a:pPr>
            <a:r>
              <a:rPr lang="en-US" dirty="0">
                <a:solidFill>
                  <a:schemeClr val="bg1"/>
                </a:solidFill>
                <a:effectLst>
                  <a:outerShdw blurRad="38100" dist="38100" dir="2700000" algn="tl">
                    <a:srgbClr val="000000">
                      <a:alpha val="43137"/>
                    </a:srgbClr>
                  </a:outerShdw>
                </a:effectLst>
              </a:rPr>
              <a:t>Believer's Salvation</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“Again” (</a:t>
            </a:r>
            <a:r>
              <a:rPr lang="en-US" sz="3200"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 1x</a:t>
            </a:r>
          </a:p>
          <a:p>
            <a:pPr marL="914400" lvl="1" indent="-457200">
              <a:spcBef>
                <a:spcPts val="0"/>
              </a:spcBef>
              <a:spcAft>
                <a:spcPts val="2400"/>
              </a:spcAft>
              <a:buClr>
                <a:srgbClr val="CC00CC"/>
              </a:buClr>
              <a:buFont typeface="Calibri" pitchFamily="34" charset="0"/>
              <a:buAutoNum type="arabicPeriod"/>
            </a:pPr>
            <a:r>
              <a:rPr lang="en-US" sz="3200" b="1" u="sng" dirty="0">
                <a:solidFill>
                  <a:srgbClr val="FFFFCC"/>
                </a:solidFill>
                <a:effectLst>
                  <a:outerShdw blurRad="38100" dist="38100" dir="2700000" algn="tl">
                    <a:srgbClr val="000000">
                      <a:alpha val="43137"/>
                    </a:srgbClr>
                  </a:outerShdw>
                </a:effectLst>
              </a:rPr>
              <a:t>Allegorization of localized language describing a heavenly-“Father’s house”, “dwelling places”, “a place”, “where I am”, “where I go”</a:t>
            </a:r>
          </a:p>
        </p:txBody>
      </p:sp>
      <p:sp>
        <p:nvSpPr>
          <p:cNvPr id="8" name="Title 4">
            <a:extLst>
              <a:ext uri="{FF2B5EF4-FFF2-40B4-BE49-F238E27FC236}">
                <a16:creationId xmlns:a16="http://schemas.microsoft.com/office/drawing/2014/main" id="{A927A6D9-5E90-4ECE-94FC-33A5F6B82705}"/>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5" name="Picture 4">
            <a:extLst>
              <a:ext uri="{FF2B5EF4-FFF2-40B4-BE49-F238E27FC236}">
                <a16:creationId xmlns:a16="http://schemas.microsoft.com/office/drawing/2014/main" id="{B37DB0B8-121B-4606-9810-F2DC532FF475}"/>
              </a:ext>
            </a:extLst>
          </p:cNvPr>
          <p:cNvPicPr>
            <a:picLocks noChangeAspect="1" noChangeArrowheads="1"/>
          </p:cNvPicPr>
          <p:nvPr/>
        </p:nvPicPr>
        <p:blipFill>
          <a:blip r:embed="rId2" cstate="print"/>
          <a:srcRect/>
          <a:stretch>
            <a:fillRect/>
          </a:stretch>
        </p:blipFill>
        <p:spPr bwMode="auto">
          <a:xfrm>
            <a:off x="76200" y="1295400"/>
            <a:ext cx="2743200" cy="5181600"/>
          </a:xfrm>
          <a:prstGeom prst="ellipse">
            <a:avLst/>
          </a:prstGeom>
          <a:ln>
            <a:noFill/>
          </a:ln>
          <a:effectLst>
            <a:softEdge rad="112500"/>
          </a:effectLst>
        </p:spPr>
      </p:pic>
    </p:spTree>
    <p:extLst>
      <p:ext uri="{BB962C8B-B14F-4D97-AF65-F5344CB8AC3E}">
        <p14:creationId xmlns:p14="http://schemas.microsoft.com/office/powerpoint/2010/main" val="916301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4"/>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
        <p:nvSpPr>
          <p:cNvPr id="72706" name="Content Placeholder 5"/>
          <p:cNvSpPr>
            <a:spLocks noGrp="1"/>
          </p:cNvSpPr>
          <p:nvPr>
            <p:ph idx="1"/>
          </p:nvPr>
        </p:nvSpPr>
        <p:spPr>
          <a:xfrm>
            <a:off x="381000" y="1371600"/>
            <a:ext cx="5410200" cy="45259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death</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salvation</a:t>
            </a:r>
          </a:p>
          <a:p>
            <a:pPr marL="463550" indent="-463550">
              <a:spcBef>
                <a:spcPts val="0"/>
              </a:spcBef>
              <a:spcAft>
                <a:spcPts val="2400"/>
              </a:spcAft>
              <a:buClr>
                <a:srgbClr val="00FFFF"/>
              </a:buClr>
              <a:buFont typeface="Calibri" pitchFamily="34" charset="0"/>
              <a:buAutoNum type="alphaUcPeriod"/>
            </a:pPr>
            <a:r>
              <a:rPr lang="en-US" b="1" u="sng" dirty="0">
                <a:solidFill>
                  <a:srgbClr val="FFFFCC"/>
                </a:solidFill>
                <a:effectLst>
                  <a:outerShdw blurRad="38100" dist="38100" dir="2700000" algn="tl">
                    <a:srgbClr val="000000">
                      <a:alpha val="43137"/>
                    </a:srgbClr>
                  </a:outerShdw>
                </a:effectLst>
              </a:rPr>
              <a:t>Christ’s resurrection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Coming of the Spirit on Pentecost (Acts 2)</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Non-pretribulational rapture</a:t>
            </a:r>
          </a:p>
        </p:txBody>
      </p:sp>
      <p:pic>
        <p:nvPicPr>
          <p:cNvPr id="72707" name="Picture 3"/>
          <p:cNvPicPr>
            <a:picLocks noChangeAspect="1" noChangeArrowheads="1"/>
          </p:cNvPicPr>
          <p:nvPr/>
        </p:nvPicPr>
        <p:blipFill>
          <a:blip r:embed="rId2" cstate="print"/>
          <a:srcRect/>
          <a:stretch>
            <a:fillRect/>
          </a:stretch>
        </p:blipFill>
        <p:spPr bwMode="auto">
          <a:xfrm>
            <a:off x="5715000" y="1371600"/>
            <a:ext cx="2971800" cy="3810000"/>
          </a:xfrm>
          <a:prstGeom prst="rect">
            <a:avLst/>
          </a:prstGeom>
          <a:noFill/>
          <a:ln w="9525">
            <a:noFill/>
            <a:miter lim="800000"/>
            <a:headEnd/>
            <a:tailEnd/>
          </a:ln>
        </p:spPr>
      </p:pic>
    </p:spTree>
    <p:extLst>
      <p:ext uri="{BB962C8B-B14F-4D97-AF65-F5344CB8AC3E}">
        <p14:creationId xmlns:p14="http://schemas.microsoft.com/office/powerpoint/2010/main" val="4177206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Content Placeholder 5"/>
          <p:cNvSpPr>
            <a:spLocks noGrp="1"/>
          </p:cNvSpPr>
          <p:nvPr>
            <p:ph idx="1"/>
          </p:nvPr>
        </p:nvSpPr>
        <p:spPr>
          <a:xfrm>
            <a:off x="0" y="1447802"/>
            <a:ext cx="9144000" cy="4525963"/>
          </a:xfrm>
        </p:spPr>
        <p:txBody>
          <a:bodyPr/>
          <a:lstStyle/>
          <a:p>
            <a:pPr marL="457200" indent="-457200">
              <a:spcBef>
                <a:spcPts val="0"/>
              </a:spcBef>
              <a:spcAft>
                <a:spcPts val="2400"/>
              </a:spcAft>
              <a:buClr>
                <a:srgbClr val="00FFFF"/>
              </a:buClr>
              <a:buFont typeface="+mj-lt"/>
              <a:buAutoNum type="alphaUcPeriod" startAt="3"/>
            </a:pPr>
            <a:r>
              <a:rPr lang="en-US" dirty="0">
                <a:solidFill>
                  <a:schemeClr val="bg1"/>
                </a:solidFill>
              </a:rPr>
              <a:t>Christ’s resurrection (John 14:18-20; 20:19, 26; 21:1)</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Christ comes after the Ascension (“I go”) rather than before</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 like His first coming which was from heaven rather than out of a tomb</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“To” (</a:t>
            </a:r>
            <a:r>
              <a:rPr lang="en-US" sz="3200" i="1" dirty="0">
                <a:solidFill>
                  <a:schemeClr val="bg1"/>
                </a:solidFill>
                <a:effectLst>
                  <a:outerShdw blurRad="38100" dist="38100" dir="2700000" algn="tl">
                    <a:srgbClr val="000000">
                      <a:alpha val="43137"/>
                    </a:srgbClr>
                  </a:outerShdw>
                </a:effectLst>
              </a:rPr>
              <a:t>pros</a:t>
            </a:r>
            <a:r>
              <a:rPr lang="en-US" sz="3200" dirty="0">
                <a:solidFill>
                  <a:schemeClr val="bg1"/>
                </a:solidFill>
                <a:effectLst>
                  <a:outerShdw blurRad="38100" dist="38100" dir="2700000" algn="tl">
                    <a:srgbClr val="000000">
                      <a:alpha val="43137"/>
                    </a:srgbClr>
                  </a:outerShdw>
                </a:effectLst>
              </a:rPr>
              <a:t>) = No spatial movement involved with the resurrected Christ coming to His disciples</a:t>
            </a:r>
          </a:p>
        </p:txBody>
      </p:sp>
      <p:pic>
        <p:nvPicPr>
          <p:cNvPr id="3686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55979" cy="1097280"/>
          </a:xfrm>
          <a:prstGeom prst="rect">
            <a:avLst/>
          </a:prstGeom>
          <a:noFill/>
          <a:ln w="9525">
            <a:noFill/>
            <a:miter lim="800000"/>
            <a:headEnd/>
            <a:tailEnd/>
          </a:ln>
        </p:spPr>
      </p:pic>
      <p:pic>
        <p:nvPicPr>
          <p:cNvPr id="36869"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621" y="121920"/>
            <a:ext cx="855979" cy="1097280"/>
          </a:xfrm>
          <a:prstGeom prst="rect">
            <a:avLst/>
          </a:prstGeom>
          <a:noFill/>
          <a:ln w="9525">
            <a:noFill/>
            <a:miter lim="800000"/>
            <a:headEnd/>
            <a:tailEnd/>
          </a:ln>
        </p:spPr>
      </p:pic>
      <p:sp>
        <p:nvSpPr>
          <p:cNvPr id="8" name="Title 4">
            <a:extLst>
              <a:ext uri="{FF2B5EF4-FFF2-40B4-BE49-F238E27FC236}">
                <a16:creationId xmlns:a16="http://schemas.microsoft.com/office/drawing/2014/main" id="{9F298866-4174-417A-B3C2-4B45366DD0A6}"/>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Content Placeholder 5"/>
          <p:cNvSpPr>
            <a:spLocks noGrp="1"/>
          </p:cNvSpPr>
          <p:nvPr>
            <p:ph idx="1"/>
          </p:nvPr>
        </p:nvSpPr>
        <p:spPr>
          <a:xfrm>
            <a:off x="0" y="1447802"/>
            <a:ext cx="9144000" cy="4525963"/>
          </a:xfrm>
        </p:spPr>
        <p:txBody>
          <a:bodyPr/>
          <a:lstStyle/>
          <a:p>
            <a:pPr marL="457200" indent="-457200">
              <a:spcBef>
                <a:spcPts val="0"/>
              </a:spcBef>
              <a:spcAft>
                <a:spcPts val="2400"/>
              </a:spcAft>
              <a:buClr>
                <a:srgbClr val="00FFFF"/>
              </a:buClr>
              <a:buFont typeface="+mj-lt"/>
              <a:buAutoNum type="alphaUcPeriod" startAt="3"/>
            </a:pPr>
            <a:r>
              <a:rPr lang="en-US" dirty="0">
                <a:solidFill>
                  <a:schemeClr val="bg1"/>
                </a:solidFill>
              </a:rPr>
              <a:t>Christ’s resurrection (John 14:18-20; 20:19, 26; 21:1)</a:t>
            </a:r>
          </a:p>
          <a:p>
            <a:pPr marL="914400" lvl="1" indent="-457200">
              <a:spcBef>
                <a:spcPts val="0"/>
              </a:spcBef>
              <a:spcAft>
                <a:spcPts val="2400"/>
              </a:spcAft>
              <a:buClr>
                <a:srgbClr val="CC00CC"/>
              </a:buClr>
              <a:buFont typeface="Calibri" pitchFamily="34" charset="0"/>
              <a:buAutoNum type="arabicPeriod"/>
            </a:pPr>
            <a:r>
              <a:rPr lang="en-US" sz="3200" b="1" u="sng" dirty="0">
                <a:solidFill>
                  <a:srgbClr val="FFFFCC"/>
                </a:solidFill>
                <a:effectLst>
                  <a:outerShdw blurRad="38100" dist="38100" dir="2700000" algn="tl">
                    <a:srgbClr val="000000">
                      <a:alpha val="43137"/>
                    </a:srgbClr>
                  </a:outerShdw>
                </a:effectLst>
              </a:rPr>
              <a:t>Christ comes after the Ascension (“I go”) rather than before</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 like His first coming which was from heaven rather than out of a tomb</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“To” (</a:t>
            </a:r>
            <a:r>
              <a:rPr lang="en-US" sz="3200" i="1" dirty="0">
                <a:solidFill>
                  <a:schemeClr val="bg1"/>
                </a:solidFill>
                <a:effectLst>
                  <a:outerShdw blurRad="38100" dist="38100" dir="2700000" algn="tl">
                    <a:srgbClr val="000000">
                      <a:alpha val="43137"/>
                    </a:srgbClr>
                  </a:outerShdw>
                </a:effectLst>
              </a:rPr>
              <a:t>pros</a:t>
            </a:r>
            <a:r>
              <a:rPr lang="en-US" sz="3200" dirty="0">
                <a:solidFill>
                  <a:schemeClr val="bg1"/>
                </a:solidFill>
                <a:effectLst>
                  <a:outerShdw blurRad="38100" dist="38100" dir="2700000" algn="tl">
                    <a:srgbClr val="000000">
                      <a:alpha val="43137"/>
                    </a:srgbClr>
                  </a:outerShdw>
                </a:effectLst>
              </a:rPr>
              <a:t>) = No spatial movement involved with the resurrected Christ coming to His disciples</a:t>
            </a:r>
          </a:p>
        </p:txBody>
      </p:sp>
      <p:pic>
        <p:nvPicPr>
          <p:cNvPr id="3686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55979" cy="1097280"/>
          </a:xfrm>
          <a:prstGeom prst="rect">
            <a:avLst/>
          </a:prstGeom>
          <a:noFill/>
          <a:ln w="9525">
            <a:noFill/>
            <a:miter lim="800000"/>
            <a:headEnd/>
            <a:tailEnd/>
          </a:ln>
        </p:spPr>
      </p:pic>
      <p:pic>
        <p:nvPicPr>
          <p:cNvPr id="36869"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621" y="121920"/>
            <a:ext cx="855979" cy="1097280"/>
          </a:xfrm>
          <a:prstGeom prst="rect">
            <a:avLst/>
          </a:prstGeom>
          <a:noFill/>
          <a:ln w="9525">
            <a:noFill/>
            <a:miter lim="800000"/>
            <a:headEnd/>
            <a:tailEnd/>
          </a:ln>
        </p:spPr>
      </p:pic>
      <p:sp>
        <p:nvSpPr>
          <p:cNvPr id="8" name="Title 4">
            <a:extLst>
              <a:ext uri="{FF2B5EF4-FFF2-40B4-BE49-F238E27FC236}">
                <a16:creationId xmlns:a16="http://schemas.microsoft.com/office/drawing/2014/main" id="{9F298866-4174-417A-B3C2-4B45366DD0A6}"/>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Tree>
    <p:extLst>
      <p:ext uri="{BB962C8B-B14F-4D97-AF65-F5344CB8AC3E}">
        <p14:creationId xmlns:p14="http://schemas.microsoft.com/office/powerpoint/2010/main" val="3780130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0" y="1600202"/>
            <a:ext cx="9144000" cy="4525963"/>
          </a:xfrm>
        </p:spPr>
        <p:txBody>
          <a:bodyPr/>
          <a:lstStyle/>
          <a:p>
            <a:pPr marL="457200" indent="-457200" algn="just">
              <a:spcBef>
                <a:spcPts val="0"/>
              </a:spcBef>
              <a:spcAft>
                <a:spcPts val="2400"/>
              </a:spcAft>
              <a:buClr>
                <a:srgbClr val="00FFFF"/>
              </a:buClr>
            </a:pPr>
            <a:r>
              <a:rPr lang="en-US" dirty="0">
                <a:solidFill>
                  <a:schemeClr val="bg1"/>
                </a:solidFill>
                <a:effectLst>
                  <a:outerShdw blurRad="38100" dist="38100" dir="2700000" algn="tl">
                    <a:srgbClr val="000000">
                      <a:alpha val="43137"/>
                    </a:srgbClr>
                  </a:outerShdw>
                </a:effectLst>
              </a:rPr>
              <a:t>vs. 2 – In My Father's house are many dwelling places…</a:t>
            </a:r>
            <a:r>
              <a:rPr lang="en-US" b="1" u="sng" dirty="0">
                <a:solidFill>
                  <a:srgbClr val="FFFFCC"/>
                </a:solidFill>
                <a:effectLst>
                  <a:outerShdw blurRad="38100" dist="38100" dir="2700000" algn="tl">
                    <a:srgbClr val="000000">
                      <a:alpha val="43137"/>
                    </a:srgbClr>
                  </a:outerShdw>
                </a:effectLst>
              </a:rPr>
              <a:t>I go</a:t>
            </a:r>
            <a:r>
              <a:rPr lang="en-US" dirty="0">
                <a:solidFill>
                  <a:schemeClr val="bg1"/>
                </a:solidFill>
                <a:effectLst>
                  <a:outerShdw blurRad="38100" dist="38100" dir="2700000" algn="tl">
                    <a:srgbClr val="000000">
                      <a:alpha val="43137"/>
                    </a:srgbClr>
                  </a:outerShdw>
                </a:effectLst>
              </a:rPr>
              <a:t> to prepare a place for you.</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I go</a:t>
            </a:r>
          </a:p>
          <a:p>
            <a:pPr marL="1314450" lvl="2" indent="-457200">
              <a:spcBef>
                <a:spcPts val="0"/>
              </a:spcBef>
              <a:spcAft>
                <a:spcPts val="2400"/>
              </a:spcAft>
              <a:buClr>
                <a:srgbClr val="00FF00"/>
              </a:buClr>
            </a:pPr>
            <a:r>
              <a:rPr lang="en-US" sz="3200" dirty="0">
                <a:solidFill>
                  <a:schemeClr val="bg1"/>
                </a:solidFill>
                <a:effectLst>
                  <a:outerShdw blurRad="38100" dist="38100" dir="2700000" algn="tl">
                    <a:srgbClr val="000000">
                      <a:alpha val="43137"/>
                    </a:srgbClr>
                  </a:outerShdw>
                </a:effectLst>
              </a:rPr>
              <a:t>Jesus came from (John 16:28; 17:5) and is going back to heaven (John 13:12; 14:12; 16:28)</a:t>
            </a:r>
          </a:p>
          <a:p>
            <a:pPr marL="1314450" lvl="2" indent="-457200">
              <a:spcBef>
                <a:spcPts val="0"/>
              </a:spcBef>
              <a:spcAft>
                <a:spcPts val="2400"/>
              </a:spcAft>
              <a:buClr>
                <a:srgbClr val="00FF00"/>
              </a:buClr>
            </a:pPr>
            <a:r>
              <a:rPr lang="en-US" sz="3200" b="1" i="1" u="sng" dirty="0" err="1">
                <a:solidFill>
                  <a:srgbClr val="FFFFCC"/>
                </a:solidFill>
                <a:effectLst>
                  <a:outerShdw blurRad="38100" dist="38100" dir="2700000" algn="tl">
                    <a:srgbClr val="000000">
                      <a:alpha val="43137"/>
                    </a:srgbClr>
                  </a:outerShdw>
                </a:effectLst>
              </a:rPr>
              <a:t>Poreuomai</a:t>
            </a:r>
            <a:r>
              <a:rPr lang="en-US" sz="3200" b="1" u="sng" dirty="0">
                <a:solidFill>
                  <a:srgbClr val="FFFFCC"/>
                </a:solidFill>
                <a:effectLst>
                  <a:outerShdw blurRad="38100" dist="38100" dir="2700000" algn="tl">
                    <a:srgbClr val="000000">
                      <a:alpha val="43137"/>
                    </a:srgbClr>
                  </a:outerShdw>
                </a:effectLst>
              </a:rPr>
              <a:t>= Ascension (Acts 1:10-11; 1 Pet 3:22)</a:t>
            </a:r>
          </a:p>
        </p:txBody>
      </p:sp>
      <p:sp>
        <p:nvSpPr>
          <p:cNvPr id="38915" name="Title 1"/>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3891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77200" y="207356"/>
            <a:ext cx="889001" cy="1097280"/>
          </a:xfrm>
          <a:prstGeom prst="rect">
            <a:avLst/>
          </a:prstGeom>
          <a:noFill/>
          <a:ln w="9525">
            <a:noFill/>
            <a:miter lim="800000"/>
            <a:headEnd/>
            <a:tailEnd/>
          </a:ln>
        </p:spPr>
      </p:pic>
      <p:pic>
        <p:nvPicPr>
          <p:cNvPr id="3891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799" y="198120"/>
            <a:ext cx="889001" cy="109728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0" y="1"/>
            <a:ext cx="9144000" cy="4283224"/>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40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1</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2</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 go</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to prepare a place for you.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3</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 go</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and prepare a place for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 will come again and receive you to Myself</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that where I am, </a:t>
            </a:r>
            <a:r>
              <a:rPr lang="en-US" sz="3200" i="1" dirty="0">
                <a:solidFill>
                  <a:schemeClr val="bg1"/>
                </a:solidFill>
                <a:effectLst>
                  <a:outerShdw blurRad="38100" dist="38100" dir="2700000" algn="tl">
                    <a:srgbClr val="000000">
                      <a:alpha val="43137"/>
                    </a:srgbClr>
                  </a:outerShdw>
                </a:effectLst>
                <a:latin typeface="Calibri" panose="020F0502020204030204" pitchFamily="34" charset="0"/>
              </a:rPr>
              <a:t>there</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you may be also.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4</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3059394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5"/>
          <p:cNvSpPr>
            <a:spLocks noGrp="1"/>
          </p:cNvSpPr>
          <p:nvPr>
            <p:ph idx="1"/>
          </p:nvPr>
        </p:nvSpPr>
        <p:spPr>
          <a:xfrm>
            <a:off x="0" y="1447802"/>
            <a:ext cx="9144000" cy="4525963"/>
          </a:xfrm>
        </p:spPr>
        <p:txBody>
          <a:bodyPr/>
          <a:lstStyle/>
          <a:p>
            <a:pPr marL="457200" indent="-457200">
              <a:spcBef>
                <a:spcPts val="0"/>
              </a:spcBef>
              <a:spcAft>
                <a:spcPts val="2400"/>
              </a:spcAft>
              <a:buClr>
                <a:srgbClr val="00FFFF"/>
              </a:buClr>
              <a:buFont typeface="+mj-lt"/>
              <a:buAutoNum type="alphaUcPeriod" startAt="3"/>
            </a:pPr>
            <a:r>
              <a:rPr lang="en-US" dirty="0">
                <a:solidFill>
                  <a:schemeClr val="bg1"/>
                </a:solidFill>
              </a:rPr>
              <a:t>Christ’s resurrection (John 14:18-20; 20:19, 26; 21:1)</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Christ comes after the Ascension (“I go”) rather than before</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t>
            </a:r>
            <a:r>
              <a:rPr lang="en-US" sz="3200" b="1" u="sng" dirty="0">
                <a:solidFill>
                  <a:srgbClr val="FFFFCC"/>
                </a:solidFill>
                <a:effectLst>
                  <a:outerShdw blurRad="38100" dist="38100" dir="2700000" algn="tl">
                    <a:srgbClr val="000000">
                      <a:alpha val="43137"/>
                    </a:srgbClr>
                  </a:outerShdw>
                </a:effectLst>
              </a:rPr>
              <a:t>Again” (</a:t>
            </a:r>
            <a:r>
              <a:rPr lang="en-US" sz="3200" b="1" i="1" u="sng" dirty="0" err="1">
                <a:solidFill>
                  <a:srgbClr val="FFFFCC"/>
                </a:solidFill>
                <a:effectLst>
                  <a:outerShdw blurRad="38100" dist="38100" dir="2700000" algn="tl">
                    <a:srgbClr val="000000">
                      <a:alpha val="43137"/>
                    </a:srgbClr>
                  </a:outerShdw>
                </a:effectLst>
              </a:rPr>
              <a:t>palin</a:t>
            </a:r>
            <a:r>
              <a:rPr lang="en-US" sz="3200" b="1" u="sng" dirty="0">
                <a:solidFill>
                  <a:srgbClr val="FFFFCC"/>
                </a:solidFill>
                <a:effectLst>
                  <a:outerShdw blurRad="38100" dist="38100" dir="2700000" algn="tl">
                    <a:srgbClr val="000000">
                      <a:alpha val="43137"/>
                    </a:srgbClr>
                  </a:outerShdw>
                </a:effectLst>
              </a:rPr>
              <a:t>) = like His first coming which was from heaven rather than out of a tomb</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“To” (</a:t>
            </a:r>
            <a:r>
              <a:rPr lang="en-US" sz="3200" i="1" dirty="0">
                <a:solidFill>
                  <a:schemeClr val="bg1"/>
                </a:solidFill>
                <a:effectLst>
                  <a:outerShdw blurRad="38100" dist="38100" dir="2700000" algn="tl">
                    <a:srgbClr val="000000">
                      <a:alpha val="43137"/>
                    </a:srgbClr>
                  </a:outerShdw>
                </a:effectLst>
              </a:rPr>
              <a:t>pros</a:t>
            </a:r>
            <a:r>
              <a:rPr lang="en-US" sz="3200" dirty="0">
                <a:solidFill>
                  <a:schemeClr val="bg1"/>
                </a:solidFill>
                <a:effectLst>
                  <a:outerShdw blurRad="38100" dist="38100" dir="2700000" algn="tl">
                    <a:srgbClr val="000000">
                      <a:alpha val="43137"/>
                    </a:srgbClr>
                  </a:outerShdw>
                </a:effectLst>
              </a:rPr>
              <a:t>) = No spatial movement involved with the resurrected Christ coming to His disciples</a:t>
            </a:r>
          </a:p>
        </p:txBody>
      </p:sp>
      <p:sp>
        <p:nvSpPr>
          <p:cNvPr id="8" name="Title 4">
            <a:extLst>
              <a:ext uri="{FF2B5EF4-FFF2-40B4-BE49-F238E27FC236}">
                <a16:creationId xmlns:a16="http://schemas.microsoft.com/office/drawing/2014/main" id="{9F298866-4174-417A-B3C2-4B45366DD0A6}"/>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6" name="Picture 3">
            <a:extLst>
              <a:ext uri="{FF2B5EF4-FFF2-40B4-BE49-F238E27FC236}">
                <a16:creationId xmlns:a16="http://schemas.microsoft.com/office/drawing/2014/main" id="{FDC86AA5-462F-4214-A5CE-A880907C45D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55979" cy="1097280"/>
          </a:xfrm>
          <a:prstGeom prst="rect">
            <a:avLst/>
          </a:prstGeom>
          <a:noFill/>
          <a:ln w="9525">
            <a:noFill/>
            <a:miter lim="800000"/>
            <a:headEnd/>
            <a:tailEnd/>
          </a:ln>
        </p:spPr>
      </p:pic>
      <p:pic>
        <p:nvPicPr>
          <p:cNvPr id="7" name="Picture 6">
            <a:extLst>
              <a:ext uri="{FF2B5EF4-FFF2-40B4-BE49-F238E27FC236}">
                <a16:creationId xmlns:a16="http://schemas.microsoft.com/office/drawing/2014/main" id="{06B4D44C-FC05-40C9-8C22-9701F5BD3B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621" y="121920"/>
            <a:ext cx="855979" cy="1097280"/>
          </a:xfrm>
          <a:prstGeom prst="rect">
            <a:avLst/>
          </a:prstGeom>
          <a:noFill/>
          <a:ln w="9525">
            <a:noFill/>
            <a:miter lim="800000"/>
            <a:headEnd/>
            <a:tailEnd/>
          </a:ln>
        </p:spPr>
      </p:pic>
    </p:spTree>
    <p:extLst>
      <p:ext uri="{BB962C8B-B14F-4D97-AF65-F5344CB8AC3E}">
        <p14:creationId xmlns:p14="http://schemas.microsoft.com/office/powerpoint/2010/main" val="2290917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0" y="1371600"/>
            <a:ext cx="9144000" cy="4648200"/>
          </a:xfrm>
        </p:spPr>
        <p:txBody>
          <a:bodyPr/>
          <a:lstStyle/>
          <a:p>
            <a:pPr marL="457200" indent="-457200" algn="just">
              <a:spcBef>
                <a:spcPts val="0"/>
              </a:spcBef>
              <a:spcAft>
                <a:spcPts val="1800"/>
              </a:spcAft>
              <a:buClr>
                <a:srgbClr val="00FFFF"/>
              </a:buClr>
            </a:pPr>
            <a:r>
              <a:rPr lang="en-US" dirty="0">
                <a:solidFill>
                  <a:schemeClr val="bg1"/>
                </a:solidFill>
                <a:effectLst>
                  <a:outerShdw blurRad="38100" dist="38100" dir="2700000" algn="tl">
                    <a:srgbClr val="000000">
                      <a:alpha val="43137"/>
                    </a:srgbClr>
                  </a:outerShdw>
                </a:effectLst>
              </a:rPr>
              <a:t>vs. 3 – “I will come </a:t>
            </a:r>
            <a:r>
              <a:rPr lang="en-US" b="1" u="sng" dirty="0">
                <a:solidFill>
                  <a:srgbClr val="FFFFCC"/>
                </a:solidFill>
                <a:effectLst>
                  <a:outerShdw blurRad="38100" dist="38100" dir="2700000" algn="tl">
                    <a:srgbClr val="000000">
                      <a:alpha val="43137"/>
                    </a:srgbClr>
                  </a:outerShdw>
                </a:effectLst>
              </a:rPr>
              <a:t>again</a:t>
            </a:r>
            <a:r>
              <a:rPr lang="en-US" dirty="0">
                <a:solidFill>
                  <a:schemeClr val="bg1"/>
                </a:solidFill>
                <a:effectLst>
                  <a:outerShdw blurRad="38100" dist="38100" dir="2700000" algn="tl">
                    <a:srgbClr val="000000">
                      <a:alpha val="43137"/>
                    </a:srgbClr>
                  </a:outerShdw>
                </a:effectLst>
              </a:rPr>
              <a:t>”</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"The coming again is the counterpart of the going away; visibly Jesus ascends, visibly he returns, Acts 1:9-11.” (</a:t>
            </a:r>
            <a:r>
              <a:rPr lang="en-US" sz="3200" dirty="0" err="1">
                <a:solidFill>
                  <a:schemeClr val="bg1"/>
                </a:solidFill>
                <a:effectLst>
                  <a:outerShdw blurRad="38100" dist="38100" dir="2700000" algn="tl">
                    <a:srgbClr val="000000">
                      <a:alpha val="43137"/>
                    </a:srgbClr>
                  </a:outerShdw>
                </a:effectLst>
              </a:rPr>
              <a:t>Lenski</a:t>
            </a:r>
            <a:r>
              <a:rPr lang="en-US" sz="3200" dirty="0">
                <a:solidFill>
                  <a:schemeClr val="bg1"/>
                </a:solidFill>
                <a:effectLst>
                  <a:outerShdw blurRad="38100" dist="38100" dir="2700000" algn="tl">
                    <a:srgbClr val="000000">
                      <a:alpha val="43137"/>
                    </a:srgbClr>
                  </a:outerShdw>
                </a:effectLst>
              </a:rPr>
              <a:t>, p. 974)</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a:t>
            </a:r>
            <a:r>
              <a:rPr lang="en-US" sz="3200" b="1" u="sng" dirty="0">
                <a:solidFill>
                  <a:srgbClr val="FFFFCC"/>
                </a:solidFill>
                <a:effectLst>
                  <a:outerShdw blurRad="38100" dist="38100" dir="2700000" algn="tl">
                    <a:srgbClr val="000000">
                      <a:alpha val="43137"/>
                    </a:srgbClr>
                  </a:outerShdw>
                </a:effectLst>
              </a:rPr>
              <a:t>to repetition in the same (or similar) manner</a:t>
            </a:r>
            <a:r>
              <a:rPr lang="en-US" sz="3200" dirty="0">
                <a:solidFill>
                  <a:schemeClr val="bg1"/>
                </a:solidFill>
                <a:effectLst>
                  <a:outerShdw blurRad="38100" dist="38100" dir="2700000" algn="tl">
                    <a:srgbClr val="000000">
                      <a:alpha val="43137"/>
                    </a:srgbClr>
                  </a:outerShdw>
                </a:effectLst>
              </a:rPr>
              <a:t>, </a:t>
            </a:r>
            <a:r>
              <a:rPr lang="en-US" sz="3200" i="1" dirty="0">
                <a:solidFill>
                  <a:schemeClr val="bg1"/>
                </a:solidFill>
                <a:effectLst>
                  <a:outerShdw blurRad="38100" dist="38100" dir="2700000" algn="tl">
                    <a:srgbClr val="000000">
                      <a:alpha val="43137"/>
                    </a:srgbClr>
                  </a:outerShdw>
                </a:effectLst>
              </a:rPr>
              <a:t>again, once more, anew </a:t>
            </a:r>
            <a:r>
              <a:rPr lang="en-US" sz="3200" dirty="0">
                <a:solidFill>
                  <a:schemeClr val="bg1"/>
                </a:solidFill>
                <a:effectLst>
                  <a:outerShdw blurRad="38100" dist="38100" dir="2700000" algn="tl">
                    <a:srgbClr val="000000">
                      <a:alpha val="43137"/>
                    </a:srgbClr>
                  </a:outerShdw>
                </a:effectLst>
              </a:rPr>
              <a:t>of </a:t>
            </a:r>
            <a:r>
              <a:rPr lang="en-US" sz="3200" dirty="0" err="1">
                <a:solidFill>
                  <a:schemeClr val="bg1"/>
                </a:solidFill>
                <a:effectLst>
                  <a:outerShdw blurRad="38100" dist="38100" dir="2700000" algn="tl">
                    <a:srgbClr val="000000">
                      <a:alpha val="43137"/>
                    </a:srgbClr>
                  </a:outerShdw>
                </a:effectLst>
              </a:rPr>
              <a:t>someth</a:t>
            </a:r>
            <a:r>
              <a:rPr lang="en-US" sz="3200" dirty="0">
                <a:solidFill>
                  <a:schemeClr val="bg1"/>
                </a:solidFill>
                <a:effectLst>
                  <a:outerShdw blurRad="38100" dist="38100" dir="2700000" algn="tl">
                    <a:srgbClr val="000000">
                      <a:alpha val="43137"/>
                    </a:srgbClr>
                  </a:outerShdw>
                </a:effectLst>
              </a:rPr>
              <a:t>. a pers. has already done.” (BDAG, p. 752)</a:t>
            </a:r>
          </a:p>
        </p:txBody>
      </p:sp>
      <p:sp>
        <p:nvSpPr>
          <p:cNvPr id="10" name="Title 1">
            <a:extLst>
              <a:ext uri="{FF2B5EF4-FFF2-40B4-BE49-F238E27FC236}">
                <a16:creationId xmlns:a16="http://schemas.microsoft.com/office/drawing/2014/main" id="{514BA223-D5CB-4766-A005-8A18D9612C32}"/>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4">
            <a:extLst>
              <a:ext uri="{FF2B5EF4-FFF2-40B4-BE49-F238E27FC236}">
                <a16:creationId xmlns:a16="http://schemas.microsoft.com/office/drawing/2014/main" id="{6C9C6519-CD78-4FA8-9809-C00DCD087D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7" name="Picture 7">
            <a:extLst>
              <a:ext uri="{FF2B5EF4-FFF2-40B4-BE49-F238E27FC236}">
                <a16:creationId xmlns:a16="http://schemas.microsoft.com/office/drawing/2014/main" id="{EC4B6A68-5479-4A2E-83E0-05517993A56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extLst>
      <p:ext uri="{BB962C8B-B14F-4D97-AF65-F5344CB8AC3E}">
        <p14:creationId xmlns:p14="http://schemas.microsoft.com/office/powerpoint/2010/main" val="3532553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5"/>
          <p:cNvSpPr>
            <a:spLocks noGrp="1"/>
          </p:cNvSpPr>
          <p:nvPr>
            <p:ph idx="1"/>
          </p:nvPr>
        </p:nvSpPr>
        <p:spPr>
          <a:xfrm>
            <a:off x="0" y="1447802"/>
            <a:ext cx="9144000" cy="5288278"/>
          </a:xfrm>
        </p:spPr>
        <p:txBody>
          <a:bodyPr/>
          <a:lstStyle/>
          <a:p>
            <a:pPr marL="457200" indent="-457200">
              <a:spcBef>
                <a:spcPts val="0"/>
              </a:spcBef>
              <a:spcAft>
                <a:spcPts val="1800"/>
              </a:spcAft>
              <a:buClr>
                <a:srgbClr val="00FFFF"/>
              </a:buClr>
              <a:buFont typeface="+mj-lt"/>
              <a:buAutoNum type="alphaUcPeriod" startAt="3"/>
            </a:pPr>
            <a:r>
              <a:rPr lang="en-US" dirty="0">
                <a:solidFill>
                  <a:schemeClr val="bg1"/>
                </a:solidFill>
              </a:rPr>
              <a:t>Christ’s resurrection (John 14:18-20; 20:19, 26; 21:1)</a:t>
            </a:r>
          </a:p>
          <a:p>
            <a:pPr marL="914400" lvl="1" indent="-457200">
              <a:spcBef>
                <a:spcPts val="0"/>
              </a:spcBef>
              <a:spcAft>
                <a:spcPts val="1800"/>
              </a:spcAft>
              <a:buClr>
                <a:srgbClr val="CC00CC"/>
              </a:buClr>
              <a:buFont typeface="Calibri" pitchFamily="34" charset="0"/>
              <a:buAutoNum type="arabicPeriod"/>
            </a:pPr>
            <a:r>
              <a:rPr lang="en-US" sz="3200" dirty="0">
                <a:solidFill>
                  <a:schemeClr val="bg1"/>
                </a:solidFill>
              </a:rPr>
              <a:t>Christ comes after the Ascension (“I go”) rather than before</a:t>
            </a:r>
          </a:p>
          <a:p>
            <a:pPr marL="914400" lvl="1" indent="-457200">
              <a:spcBef>
                <a:spcPts val="0"/>
              </a:spcBef>
              <a:spcAft>
                <a:spcPts val="1800"/>
              </a:spcAft>
              <a:buClr>
                <a:srgbClr val="CC00CC"/>
              </a:buClr>
              <a:buFont typeface="Calibri" pitchFamily="34" charset="0"/>
              <a:buAutoNum type="arabicPeriod"/>
            </a:pPr>
            <a:r>
              <a:rPr lang="en-US" sz="3200" dirty="0">
                <a:solidFill>
                  <a:schemeClr val="bg1"/>
                </a:solidFill>
              </a:rPr>
              <a:t>“Again” (</a:t>
            </a:r>
            <a:r>
              <a:rPr lang="en-US" sz="3200" i="1" dirty="0" err="1">
                <a:solidFill>
                  <a:schemeClr val="bg1"/>
                </a:solidFill>
              </a:rPr>
              <a:t>palin</a:t>
            </a:r>
            <a:r>
              <a:rPr lang="en-US" sz="3200" dirty="0">
                <a:solidFill>
                  <a:schemeClr val="bg1"/>
                </a:solidFill>
              </a:rPr>
              <a:t>) = like His first coming which was from heaven rather than out of a tomb</a:t>
            </a:r>
          </a:p>
          <a:p>
            <a:pPr marL="914400" lvl="1" indent="-457200">
              <a:spcBef>
                <a:spcPts val="0"/>
              </a:spcBef>
              <a:spcAft>
                <a:spcPts val="1800"/>
              </a:spcAft>
              <a:buClr>
                <a:srgbClr val="CC00CC"/>
              </a:buClr>
              <a:buFont typeface="Calibri" pitchFamily="34" charset="0"/>
              <a:buAutoNum type="arabicPeriod"/>
            </a:pPr>
            <a:r>
              <a:rPr lang="en-US" sz="3200" b="1" u="sng" dirty="0">
                <a:solidFill>
                  <a:srgbClr val="FFFFCC"/>
                </a:solidFill>
                <a:effectLst>
                  <a:outerShdw blurRad="38100" dist="38100" dir="2700000" algn="tl">
                    <a:srgbClr val="000000">
                      <a:alpha val="43137"/>
                    </a:srgbClr>
                  </a:outerShdw>
                </a:effectLst>
              </a:rPr>
              <a:t>“To” (</a:t>
            </a:r>
            <a:r>
              <a:rPr lang="en-US" sz="3200" b="1" i="1" u="sng" dirty="0">
                <a:solidFill>
                  <a:srgbClr val="FFFFCC"/>
                </a:solidFill>
                <a:effectLst>
                  <a:outerShdw blurRad="38100" dist="38100" dir="2700000" algn="tl">
                    <a:srgbClr val="000000">
                      <a:alpha val="43137"/>
                    </a:srgbClr>
                  </a:outerShdw>
                </a:effectLst>
              </a:rPr>
              <a:t>pros</a:t>
            </a:r>
            <a:r>
              <a:rPr lang="en-US" sz="3200" b="1" u="sng" dirty="0">
                <a:solidFill>
                  <a:srgbClr val="FFFFCC"/>
                </a:solidFill>
                <a:effectLst>
                  <a:outerShdw blurRad="38100" dist="38100" dir="2700000" algn="tl">
                    <a:srgbClr val="000000">
                      <a:alpha val="43137"/>
                    </a:srgbClr>
                  </a:outerShdw>
                </a:effectLst>
              </a:rPr>
              <a:t>) = No spatial movement involved with the resurrected Christ coming to His disciples</a:t>
            </a:r>
          </a:p>
        </p:txBody>
      </p:sp>
      <p:sp>
        <p:nvSpPr>
          <p:cNvPr id="8" name="Title 4">
            <a:extLst>
              <a:ext uri="{FF2B5EF4-FFF2-40B4-BE49-F238E27FC236}">
                <a16:creationId xmlns:a16="http://schemas.microsoft.com/office/drawing/2014/main" id="{9F298866-4174-417A-B3C2-4B45366DD0A6}"/>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6" name="Picture 3">
            <a:extLst>
              <a:ext uri="{FF2B5EF4-FFF2-40B4-BE49-F238E27FC236}">
                <a16:creationId xmlns:a16="http://schemas.microsoft.com/office/drawing/2014/main" id="{64806917-8AAA-4268-92EF-2B9351A032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55979" cy="1097280"/>
          </a:xfrm>
          <a:prstGeom prst="rect">
            <a:avLst/>
          </a:prstGeom>
          <a:noFill/>
          <a:ln w="9525">
            <a:noFill/>
            <a:miter lim="800000"/>
            <a:headEnd/>
            <a:tailEnd/>
          </a:ln>
        </p:spPr>
      </p:pic>
      <p:pic>
        <p:nvPicPr>
          <p:cNvPr id="7" name="Picture 6">
            <a:extLst>
              <a:ext uri="{FF2B5EF4-FFF2-40B4-BE49-F238E27FC236}">
                <a16:creationId xmlns:a16="http://schemas.microsoft.com/office/drawing/2014/main" id="{F4A6DD33-4A8A-47F5-B027-975E88AA45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621" y="121920"/>
            <a:ext cx="855979" cy="1097280"/>
          </a:xfrm>
          <a:prstGeom prst="rect">
            <a:avLst/>
          </a:prstGeom>
          <a:noFill/>
          <a:ln w="9525">
            <a:noFill/>
            <a:miter lim="800000"/>
            <a:headEnd/>
            <a:tailEnd/>
          </a:ln>
        </p:spPr>
      </p:pic>
    </p:spTree>
    <p:extLst>
      <p:ext uri="{BB962C8B-B14F-4D97-AF65-F5344CB8AC3E}">
        <p14:creationId xmlns:p14="http://schemas.microsoft.com/office/powerpoint/2010/main" val="1792516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2"/>
          <p:cNvSpPr>
            <a:spLocks noGrp="1"/>
          </p:cNvSpPr>
          <p:nvPr>
            <p:ph idx="1"/>
          </p:nvPr>
        </p:nvSpPr>
        <p:spPr>
          <a:xfrm>
            <a:off x="0" y="1371600"/>
            <a:ext cx="9144000" cy="5181600"/>
          </a:xfrm>
        </p:spPr>
        <p:txBody>
          <a:bodyPr/>
          <a:lstStyle/>
          <a:p>
            <a:pPr marL="457200" indent="-457200" algn="just">
              <a:spcBef>
                <a:spcPts val="0"/>
              </a:spcBef>
              <a:spcAft>
                <a:spcPts val="1600"/>
              </a:spcAft>
              <a:buClr>
                <a:srgbClr val="00FFFF"/>
              </a:buClr>
            </a:pPr>
            <a:r>
              <a:rPr lang="en-US" sz="2800" dirty="0">
                <a:solidFill>
                  <a:schemeClr val="bg1"/>
                </a:solidFill>
                <a:effectLst>
                  <a:outerShdw blurRad="38100" dist="38100" dir="2700000" algn="tl">
                    <a:srgbClr val="000000">
                      <a:alpha val="43137"/>
                    </a:srgbClr>
                  </a:outerShdw>
                </a:effectLst>
              </a:rPr>
              <a:t>vs. 3 – “And </a:t>
            </a:r>
            <a:r>
              <a:rPr lang="en-US" sz="2800" b="1" u="sng" dirty="0">
                <a:solidFill>
                  <a:srgbClr val="FFFFCC"/>
                </a:solidFill>
                <a:effectLst>
                  <a:outerShdw blurRad="38100" dist="38100" dir="2700000" algn="tl">
                    <a:srgbClr val="000000">
                      <a:alpha val="43137"/>
                    </a:srgbClr>
                  </a:outerShdw>
                </a:effectLst>
              </a:rPr>
              <a:t>receive</a:t>
            </a:r>
            <a:r>
              <a:rPr lang="en-US" sz="2800" dirty="0">
                <a:solidFill>
                  <a:schemeClr val="bg1"/>
                </a:solidFill>
                <a:effectLst>
                  <a:outerShdw blurRad="38100" dist="38100" dir="2700000" algn="tl">
                    <a:srgbClr val="000000">
                      <a:alpha val="43137"/>
                    </a:srgbClr>
                  </a:outerShdw>
                </a:effectLst>
              </a:rPr>
              <a:t> you </a:t>
            </a:r>
            <a:r>
              <a:rPr lang="en-US" sz="2800" b="1" u="sng" dirty="0">
                <a:solidFill>
                  <a:srgbClr val="FFFFCC"/>
                </a:solidFill>
                <a:effectLst>
                  <a:outerShdw blurRad="38100" dist="38100" dir="2700000" algn="tl">
                    <a:srgbClr val="000000">
                      <a:alpha val="43137"/>
                    </a:srgbClr>
                  </a:outerShdw>
                </a:effectLst>
              </a:rPr>
              <a:t>to</a:t>
            </a:r>
            <a:r>
              <a:rPr lang="en-US" sz="2800" dirty="0">
                <a:solidFill>
                  <a:schemeClr val="bg1"/>
                </a:solidFill>
                <a:effectLst>
                  <a:outerShdw blurRad="38100" dist="38100" dir="2700000" algn="tl">
                    <a:srgbClr val="000000">
                      <a:alpha val="43137"/>
                    </a:srgbClr>
                  </a:outerShdw>
                </a:effectLst>
              </a:rPr>
              <a:t> myself”</a:t>
            </a:r>
          </a:p>
          <a:p>
            <a:pPr marL="914400" lvl="1" indent="-457200">
              <a:spcBef>
                <a:spcPts val="0"/>
              </a:spcBef>
              <a:spcAft>
                <a:spcPts val="1600"/>
              </a:spcAft>
              <a:buClr>
                <a:srgbClr val="CC00CC"/>
              </a:buClr>
            </a:pPr>
            <a:r>
              <a:rPr lang="en-US" dirty="0">
                <a:solidFill>
                  <a:schemeClr val="bg1"/>
                </a:solidFill>
                <a:effectLst>
                  <a:outerShdw blurRad="38100" dist="38100" dir="2700000" algn="tl">
                    <a:srgbClr val="000000">
                      <a:alpha val="43137"/>
                    </a:srgbClr>
                  </a:outerShdw>
                </a:effectLst>
              </a:rPr>
              <a:t>Receive (</a:t>
            </a:r>
            <a:r>
              <a:rPr lang="en-US" i="1" dirty="0" err="1">
                <a:solidFill>
                  <a:schemeClr val="bg1"/>
                </a:solidFill>
                <a:effectLst>
                  <a:outerShdw blurRad="38100" dist="38100" dir="2700000" algn="tl">
                    <a:srgbClr val="000000">
                      <a:alpha val="43137"/>
                    </a:srgbClr>
                  </a:outerShdw>
                </a:effectLst>
              </a:rPr>
              <a:t>paralambanō</a:t>
            </a:r>
            <a:r>
              <a:rPr lang="en-US" dirty="0">
                <a:solidFill>
                  <a:schemeClr val="bg1"/>
                </a:solidFill>
                <a:effectLst>
                  <a:outerShdw blurRad="38100" dist="38100" dir="2700000" algn="tl">
                    <a:srgbClr val="000000">
                      <a:alpha val="43137"/>
                    </a:srgbClr>
                  </a:outerShdw>
                </a:effectLst>
              </a:rPr>
              <a:t>): "to take into close association, </a:t>
            </a:r>
            <a:r>
              <a:rPr lang="en-US" i="1" dirty="0">
                <a:solidFill>
                  <a:schemeClr val="bg1"/>
                </a:solidFill>
                <a:effectLst>
                  <a:outerShdw blurRad="38100" dist="38100" dir="2700000" algn="tl">
                    <a:srgbClr val="000000">
                      <a:alpha val="43137"/>
                    </a:srgbClr>
                  </a:outerShdw>
                </a:effectLst>
              </a:rPr>
              <a:t>take (to oneself), take with/along...I will take you to myself </a:t>
            </a:r>
            <a:r>
              <a:rPr lang="en-US" dirty="0">
                <a:solidFill>
                  <a:schemeClr val="bg1"/>
                </a:solidFill>
                <a:effectLst>
                  <a:outerShdw blurRad="38100" dist="38100" dir="2700000" algn="tl">
                    <a:srgbClr val="000000">
                      <a:alpha val="43137"/>
                    </a:srgbClr>
                  </a:outerShdw>
                </a:effectLst>
              </a:rPr>
              <a:t>J14:3 ...</a:t>
            </a:r>
            <a:r>
              <a:rPr lang="en-US" i="1" dirty="0">
                <a:solidFill>
                  <a:schemeClr val="bg1"/>
                </a:solidFill>
                <a:effectLst>
                  <a:outerShdw blurRad="38100" dist="38100" dir="2700000" algn="tl">
                    <a:srgbClr val="000000">
                      <a:alpha val="43137"/>
                    </a:srgbClr>
                  </a:outerShdw>
                </a:effectLst>
              </a:rPr>
              <a:t>with me to my home</a:t>
            </a:r>
            <a:r>
              <a:rPr lang="en-US" dirty="0">
                <a:solidFill>
                  <a:schemeClr val="bg1"/>
                </a:solidFill>
                <a:effectLst>
                  <a:outerShdw blurRad="38100" dist="38100" dir="2700000" algn="tl">
                    <a:srgbClr val="000000">
                      <a:alpha val="43137"/>
                    </a:srgbClr>
                  </a:outerShdw>
                </a:effectLst>
              </a:rPr>
              <a:t>.” (BDAG, p. 767)</a:t>
            </a:r>
          </a:p>
          <a:p>
            <a:pPr marL="914400" lvl="1" indent="-457200">
              <a:spcBef>
                <a:spcPts val="0"/>
              </a:spcBef>
              <a:spcAft>
                <a:spcPts val="1600"/>
              </a:spcAft>
              <a:buClr>
                <a:srgbClr val="CC00CC"/>
              </a:buClr>
            </a:pPr>
            <a:r>
              <a:rPr lang="en-US" b="1" u="sng" dirty="0">
                <a:solidFill>
                  <a:srgbClr val="FFFFCC"/>
                </a:solidFill>
                <a:effectLst>
                  <a:outerShdw blurRad="38100" dist="38100" dir="2700000" algn="tl">
                    <a:srgbClr val="000000">
                      <a:alpha val="43137"/>
                    </a:srgbClr>
                  </a:outerShdw>
                </a:effectLst>
              </a:rPr>
              <a:t>To</a:t>
            </a:r>
            <a:r>
              <a:rPr lang="en-US" dirty="0">
                <a:solidFill>
                  <a:schemeClr val="bg1"/>
                </a:solidFill>
                <a:effectLst>
                  <a:outerShdw blurRad="38100" dist="38100" dir="2700000" algn="tl">
                    <a:srgbClr val="000000">
                      <a:alpha val="43137"/>
                    </a:srgbClr>
                  </a:outerShdw>
                </a:effectLst>
              </a:rPr>
              <a:t> (</a:t>
            </a:r>
            <a:r>
              <a:rPr lang="en-US" i="1" dirty="0">
                <a:solidFill>
                  <a:schemeClr val="bg1"/>
                </a:solidFill>
                <a:effectLst>
                  <a:outerShdw blurRad="38100" dist="38100" dir="2700000" algn="tl">
                    <a:srgbClr val="000000">
                      <a:alpha val="43137"/>
                    </a:srgbClr>
                  </a:outerShdw>
                </a:effectLst>
              </a:rPr>
              <a:t>pros</a:t>
            </a:r>
            <a:r>
              <a:rPr lang="en-US" dirty="0">
                <a:solidFill>
                  <a:schemeClr val="bg1"/>
                </a:solidFill>
                <a:effectLst>
                  <a:outerShdw blurRad="38100" dist="38100" dir="2700000" algn="tl">
                    <a:srgbClr val="000000">
                      <a:alpha val="43137"/>
                    </a:srgbClr>
                  </a:outerShdw>
                </a:effectLst>
              </a:rPr>
              <a:t>): "pros with the Accusative...This is very common and </a:t>
            </a:r>
            <a:r>
              <a:rPr lang="en-US" b="1" u="sng" dirty="0">
                <a:solidFill>
                  <a:srgbClr val="FFFFCC"/>
                </a:solidFill>
                <a:effectLst>
                  <a:outerShdw blurRad="38100" dist="38100" dir="2700000" algn="tl">
                    <a:srgbClr val="000000">
                      <a:alpha val="43137"/>
                    </a:srgbClr>
                  </a:outerShdw>
                </a:effectLst>
              </a:rPr>
              <a:t>denotes movement 'towards.'...Spatially, 'to or towards someone or something</a:t>
            </a:r>
            <a:r>
              <a:rPr lang="en-US" dirty="0">
                <a:solidFill>
                  <a:schemeClr val="bg1"/>
                </a:solidFill>
                <a:effectLst>
                  <a:outerShdw blurRad="38100" dist="38100" dir="2700000" algn="tl">
                    <a:srgbClr val="000000">
                      <a:alpha val="43137"/>
                    </a:srgbClr>
                  </a:outerShdw>
                </a:effectLst>
              </a:rPr>
              <a:t>,' primarily with an intransitive or transitive verb expressing movement.“ (TDNT, p. 721).</a:t>
            </a:r>
          </a:p>
          <a:p>
            <a:pPr marL="914400" lvl="1" indent="-457200">
              <a:spcBef>
                <a:spcPts val="0"/>
              </a:spcBef>
              <a:spcAft>
                <a:spcPts val="1600"/>
              </a:spcAft>
              <a:buClr>
                <a:srgbClr val="CC00CC"/>
              </a:buClr>
            </a:pPr>
            <a:r>
              <a:rPr lang="en-US" dirty="0">
                <a:solidFill>
                  <a:schemeClr val="bg1"/>
                </a:solidFill>
                <a:effectLst>
                  <a:outerShdw blurRad="38100" dist="38100" dir="2700000" algn="tl">
                    <a:srgbClr val="000000">
                      <a:alpha val="43137"/>
                    </a:srgbClr>
                  </a:outerShdw>
                </a:effectLst>
              </a:rPr>
              <a:t>Summary: Christ's return to spatially remove believers and to take them to be with Him</a:t>
            </a:r>
          </a:p>
        </p:txBody>
      </p:sp>
      <p:sp>
        <p:nvSpPr>
          <p:cNvPr id="10" name="Title 1">
            <a:extLst>
              <a:ext uri="{FF2B5EF4-FFF2-40B4-BE49-F238E27FC236}">
                <a16:creationId xmlns:a16="http://schemas.microsoft.com/office/drawing/2014/main" id="{ACE32F6B-F474-49D8-825C-85B86A2DEC87}"/>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4">
            <a:extLst>
              <a:ext uri="{FF2B5EF4-FFF2-40B4-BE49-F238E27FC236}">
                <a16:creationId xmlns:a16="http://schemas.microsoft.com/office/drawing/2014/main" id="{7DF25230-C2D3-4D65-82E0-CF9FC983CBD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7" name="Picture 7">
            <a:extLst>
              <a:ext uri="{FF2B5EF4-FFF2-40B4-BE49-F238E27FC236}">
                <a16:creationId xmlns:a16="http://schemas.microsoft.com/office/drawing/2014/main" id="{C3644338-B670-41AA-9FED-79138D4B35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extLst>
      <p:ext uri="{BB962C8B-B14F-4D97-AF65-F5344CB8AC3E}">
        <p14:creationId xmlns:p14="http://schemas.microsoft.com/office/powerpoint/2010/main" val="2456016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4"/>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
        <p:nvSpPr>
          <p:cNvPr id="72706" name="Content Placeholder 5"/>
          <p:cNvSpPr>
            <a:spLocks noGrp="1"/>
          </p:cNvSpPr>
          <p:nvPr>
            <p:ph idx="1"/>
          </p:nvPr>
        </p:nvSpPr>
        <p:spPr>
          <a:xfrm>
            <a:off x="381000" y="1371600"/>
            <a:ext cx="5410200" cy="45259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death</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salvation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Christ’s resurrection</a:t>
            </a:r>
          </a:p>
          <a:p>
            <a:pPr marL="463550" indent="-463550">
              <a:spcBef>
                <a:spcPts val="0"/>
              </a:spcBef>
              <a:spcAft>
                <a:spcPts val="2400"/>
              </a:spcAft>
              <a:buClr>
                <a:srgbClr val="00FFFF"/>
              </a:buClr>
              <a:buFont typeface="Calibri" pitchFamily="34" charset="0"/>
              <a:buAutoNum type="alphaUcPeriod"/>
            </a:pPr>
            <a:r>
              <a:rPr lang="en-US" b="1" u="sng" dirty="0">
                <a:solidFill>
                  <a:srgbClr val="FFFFCC"/>
                </a:solidFill>
                <a:effectLst>
                  <a:outerShdw blurRad="38100" dist="38100" dir="2700000" algn="tl">
                    <a:srgbClr val="000000">
                      <a:alpha val="43137"/>
                    </a:srgbClr>
                  </a:outerShdw>
                </a:effectLst>
              </a:rPr>
              <a:t>Coming of the Spirit on Pentecost (Acts 2)</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Non-pretribulational rapture</a:t>
            </a:r>
          </a:p>
        </p:txBody>
      </p:sp>
      <p:pic>
        <p:nvPicPr>
          <p:cNvPr id="72707" name="Picture 3"/>
          <p:cNvPicPr>
            <a:picLocks noChangeAspect="1" noChangeArrowheads="1"/>
          </p:cNvPicPr>
          <p:nvPr/>
        </p:nvPicPr>
        <p:blipFill>
          <a:blip r:embed="rId2" cstate="print"/>
          <a:srcRect/>
          <a:stretch>
            <a:fillRect/>
          </a:stretch>
        </p:blipFill>
        <p:spPr bwMode="auto">
          <a:xfrm>
            <a:off x="5715000" y="1371600"/>
            <a:ext cx="2971800" cy="3810000"/>
          </a:xfrm>
          <a:prstGeom prst="rect">
            <a:avLst/>
          </a:prstGeom>
          <a:noFill/>
          <a:ln w="9525">
            <a:noFill/>
            <a:miter lim="800000"/>
            <a:headEnd/>
            <a:tailEnd/>
          </a:ln>
        </p:spPr>
      </p:pic>
    </p:spTree>
    <p:extLst>
      <p:ext uri="{BB962C8B-B14F-4D97-AF65-F5344CB8AC3E}">
        <p14:creationId xmlns:p14="http://schemas.microsoft.com/office/powerpoint/2010/main" val="2052501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5862F4-F9D6-4990-9908-F707F4AA65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807" y="228600"/>
            <a:ext cx="9050386" cy="64008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0" y="1371600"/>
            <a:ext cx="9067800" cy="5257800"/>
          </a:xfrm>
        </p:spPr>
        <p:txBody>
          <a:bodyPr/>
          <a:lstStyle/>
          <a:p>
            <a:pPr marL="0" indent="0" algn="just" eaLnBrk="1" hangingPunct="1">
              <a:buNone/>
            </a:pPr>
            <a:r>
              <a:rPr lang="en-US" sz="2800" dirty="0">
                <a:solidFill>
                  <a:schemeClr val="bg1"/>
                </a:solidFill>
                <a:effectLst>
                  <a:outerShdw blurRad="38100" dist="38100" dir="2700000" algn="tl">
                    <a:srgbClr val="000000">
                      <a:alpha val="43137"/>
                    </a:srgbClr>
                  </a:outerShdw>
                </a:effectLst>
                <a:latin typeface="+mj-lt"/>
              </a:rPr>
              <a:t>“If in the imagery of the Fourth Gospel the phrase in my Father’s house is ultimately a reference to Jesus’ body, the relationship of </a:t>
            </a:r>
            <a:r>
              <a:rPr lang="en-US" sz="2800" dirty="0" err="1">
                <a:solidFill>
                  <a:schemeClr val="bg1"/>
                </a:solidFill>
                <a:effectLst>
                  <a:outerShdw blurRad="38100" dist="38100" dir="2700000" algn="tl">
                    <a:srgbClr val="000000">
                      <a:alpha val="43137"/>
                    </a:srgbClr>
                  </a:outerShdw>
                </a:effectLst>
                <a:latin typeface="+mj-lt"/>
              </a:rPr>
              <a:t>μονή</a:t>
            </a:r>
            <a:r>
              <a:rPr lang="en-US" sz="2800" dirty="0">
                <a:solidFill>
                  <a:schemeClr val="bg1"/>
                </a:solidFill>
                <a:effectLst>
                  <a:outerShdw blurRad="38100" dist="38100" dir="2700000" algn="tl">
                    <a:srgbClr val="000000">
                      <a:alpha val="43137"/>
                    </a:srgbClr>
                  </a:outerShdw>
                </a:effectLst>
                <a:latin typeface="+mj-lt"/>
              </a:rPr>
              <a:t> to </a:t>
            </a:r>
            <a:r>
              <a:rPr lang="en-US" sz="2800" dirty="0" err="1">
                <a:solidFill>
                  <a:schemeClr val="bg1"/>
                </a:solidFill>
                <a:effectLst>
                  <a:outerShdw blurRad="38100" dist="38100" dir="2700000" algn="tl">
                    <a:srgbClr val="000000">
                      <a:alpha val="43137"/>
                    </a:srgbClr>
                  </a:outerShdw>
                </a:effectLst>
                <a:latin typeface="+mj-lt"/>
              </a:rPr>
              <a:t>μένω</a:t>
            </a:r>
            <a:r>
              <a:rPr lang="en-US" sz="2800" dirty="0">
                <a:solidFill>
                  <a:schemeClr val="bg1"/>
                </a:solidFill>
                <a:effectLst>
                  <a:outerShdw blurRad="38100" dist="38100" dir="2700000" algn="tl">
                    <a:srgbClr val="000000">
                      <a:alpha val="43137"/>
                    </a:srgbClr>
                  </a:outerShdw>
                </a:effectLst>
                <a:latin typeface="+mj-lt"/>
              </a:rPr>
              <a:t> suggests the permanent relationship of the believer to Jesus and the Father as an adopted son who remains in the household forever. In this case the “dwelling place” is “in” Jesus himself, where he is, whether in heaven or on earth. The statement in v. 3, “I will come again and receive you to myself,” then refers not just to the </a:t>
            </a:r>
            <a:r>
              <a:rPr lang="en-US" sz="2800" dirty="0" err="1">
                <a:solidFill>
                  <a:schemeClr val="bg1"/>
                </a:solidFill>
                <a:effectLst>
                  <a:outerShdw blurRad="38100" dist="38100" dir="2700000" algn="tl">
                    <a:srgbClr val="000000">
                      <a:alpha val="43137"/>
                    </a:srgbClr>
                  </a:outerShdw>
                </a:effectLst>
                <a:latin typeface="+mj-lt"/>
              </a:rPr>
              <a:t>parousia</a:t>
            </a:r>
            <a:r>
              <a:rPr lang="en-US" sz="2800" dirty="0">
                <a:solidFill>
                  <a:schemeClr val="bg1"/>
                </a:solidFill>
                <a:effectLst>
                  <a:outerShdw blurRad="38100" dist="38100" dir="2700000" algn="tl">
                    <a:srgbClr val="000000">
                      <a:alpha val="43137"/>
                    </a:srgbClr>
                  </a:outerShdw>
                </a:effectLst>
                <a:latin typeface="+mj-lt"/>
              </a:rPr>
              <a:t>, but also to Jesus’ post-resurrection return to the disciples in his glorified state, when by virtue of his death on their behalf they may enter into union with him and with the Father as adopted sons.” </a:t>
            </a:r>
          </a:p>
        </p:txBody>
      </p:sp>
      <p:sp>
        <p:nvSpPr>
          <p:cNvPr id="2" name="TextBox 1"/>
          <p:cNvSpPr txBox="1"/>
          <p:nvPr/>
        </p:nvSpPr>
        <p:spPr>
          <a:xfrm>
            <a:off x="1371600" y="228600"/>
            <a:ext cx="6400800" cy="1046440"/>
          </a:xfrm>
          <a:prstGeom prst="rect">
            <a:avLst/>
          </a:prstGeom>
          <a:noFill/>
        </p:spPr>
        <p:txBody>
          <a:bodyPr wrap="square" rtlCol="0">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The NET Bible</a:t>
            </a:r>
          </a:p>
          <a:p>
            <a:pPr algn="ctr"/>
            <a:r>
              <a:rPr lang="en-US" sz="1600" i="1" dirty="0">
                <a:solidFill>
                  <a:schemeClr val="bg1"/>
                </a:solidFill>
                <a:effectLst>
                  <a:outerShdw blurRad="38100" dist="38100" dir="2700000" algn="tl">
                    <a:srgbClr val="000000">
                      <a:alpha val="43137"/>
                    </a:srgbClr>
                  </a:outerShdw>
                </a:effectLst>
                <a:latin typeface="Calibri" panose="020F0502020204030204" pitchFamily="34" charset="0"/>
                <a:cs typeface="+mn-cs"/>
              </a:rPr>
              <a:t>New English Translation</a:t>
            </a:r>
            <a:r>
              <a:rPr lang="en-US" sz="1600" dirty="0">
                <a:solidFill>
                  <a:schemeClr val="bg1"/>
                </a:solidFill>
                <a:effectLst>
                  <a:outerShdw blurRad="38100" dist="38100" dir="2700000" algn="tl">
                    <a:srgbClr val="000000">
                      <a:alpha val="43137"/>
                    </a:srgbClr>
                  </a:outerShdw>
                </a:effectLst>
                <a:latin typeface="Calibri" panose="020F0502020204030204" pitchFamily="34" charset="0"/>
                <a:cs typeface="+mn-cs"/>
              </a:rPr>
              <a:t>, Beta ed. (Biblical Studies Press, 2001), 1985-66.</a:t>
            </a:r>
            <a:r>
              <a:rPr lang="en-US" sz="1600" dirty="0">
                <a:effectLst>
                  <a:outerShdw blurRad="38100" dist="38100" dir="2700000" algn="tl">
                    <a:srgbClr val="000000">
                      <a:alpha val="43137"/>
                    </a:srgbClr>
                  </a:outerShdw>
                </a:effectLst>
                <a:latin typeface="Calibri" panose="020F0502020204030204" pitchFamily="34" charset="0"/>
                <a:cs typeface="+mn-cs"/>
              </a:rPr>
              <a:t>.</a:t>
            </a:r>
            <a:endParaRPr lang="en-US" altLang="en-US" sz="1600" dirty="0">
              <a:effectLst>
                <a:outerShdw blurRad="38100" dist="38100" dir="2700000" algn="tl">
                  <a:srgbClr val="000000">
                    <a:alpha val="43137"/>
                  </a:srgbClr>
                </a:outerShdw>
              </a:effectLst>
              <a:latin typeface="Calibri" panose="020F0502020204030204" pitchFamily="34" charset="0"/>
              <a:cs typeface="+mn-cs"/>
            </a:endParaRPr>
          </a:p>
        </p:txBody>
      </p:sp>
      <p:pic>
        <p:nvPicPr>
          <p:cNvPr id="2050" name="Picture 2" descr="Image result for the net bible">
            <a:extLst>
              <a:ext uri="{FF2B5EF4-FFF2-40B4-BE49-F238E27FC236}">
                <a16:creationId xmlns:a16="http://schemas.microsoft.com/office/drawing/2014/main" id="{531C9608-B04E-4C1B-90B5-8A7568E8C9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1124263"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601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8467" y="1371600"/>
            <a:ext cx="9067800" cy="2438400"/>
          </a:xfrm>
        </p:spPr>
        <p:txBody>
          <a:bodyPr/>
          <a:lstStyle/>
          <a:p>
            <a:pPr marL="0" indent="0" algn="just" eaLnBrk="1" hangingPunct="1">
              <a:buNone/>
            </a:pPr>
            <a:r>
              <a:rPr lang="en-US" sz="2800" dirty="0">
                <a:solidFill>
                  <a:schemeClr val="bg1"/>
                </a:solidFill>
                <a:effectLst>
                  <a:outerShdw blurRad="38100" dist="38100" dir="2700000" algn="tl">
                    <a:srgbClr val="000000">
                      <a:alpha val="43137"/>
                    </a:srgbClr>
                  </a:outerShdw>
                </a:effectLst>
              </a:rPr>
              <a:t>“…Needless to say, this bears numerous similarities to Pauline theology, especially the concepts of adoption as sons and being “in Christ” which are prominent in passages like Eph 1. It is also important to note, however, the emphasis in the Fourth Gospel itself on the present reality of eternal life (John 5:24; 7:38-39, etc.) and the possibility of worshiping the Father “in the Spirit and in truth” (John 4:21-24) in the present age. There is a sense in which it is possible to say that the future reality is present now.”</a:t>
            </a:r>
          </a:p>
        </p:txBody>
      </p:sp>
      <p:sp>
        <p:nvSpPr>
          <p:cNvPr id="6" name="TextBox 5">
            <a:extLst>
              <a:ext uri="{FF2B5EF4-FFF2-40B4-BE49-F238E27FC236}">
                <a16:creationId xmlns:a16="http://schemas.microsoft.com/office/drawing/2014/main" id="{C2AD0A44-BE43-4116-9669-945C02D46796}"/>
              </a:ext>
            </a:extLst>
          </p:cNvPr>
          <p:cNvSpPr txBox="1"/>
          <p:nvPr/>
        </p:nvSpPr>
        <p:spPr>
          <a:xfrm>
            <a:off x="1371600" y="228600"/>
            <a:ext cx="6400800" cy="1046440"/>
          </a:xfrm>
          <a:prstGeom prst="rect">
            <a:avLst/>
          </a:prstGeom>
          <a:noFill/>
        </p:spPr>
        <p:txBody>
          <a:bodyPr wrap="square" rtlCol="0">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The NET Bible</a:t>
            </a:r>
          </a:p>
          <a:p>
            <a:pPr algn="ctr"/>
            <a:r>
              <a:rPr lang="en-US" sz="1600" i="1" dirty="0">
                <a:solidFill>
                  <a:schemeClr val="bg1"/>
                </a:solidFill>
                <a:effectLst>
                  <a:outerShdw blurRad="38100" dist="38100" dir="2700000" algn="tl">
                    <a:srgbClr val="000000">
                      <a:alpha val="43137"/>
                    </a:srgbClr>
                  </a:outerShdw>
                </a:effectLst>
                <a:latin typeface="Calibri" panose="020F0502020204030204" pitchFamily="34" charset="0"/>
                <a:cs typeface="+mn-cs"/>
              </a:rPr>
              <a:t>New English Translation</a:t>
            </a:r>
            <a:r>
              <a:rPr lang="en-US" sz="1600" dirty="0">
                <a:solidFill>
                  <a:schemeClr val="bg1"/>
                </a:solidFill>
                <a:effectLst>
                  <a:outerShdw blurRad="38100" dist="38100" dir="2700000" algn="tl">
                    <a:srgbClr val="000000">
                      <a:alpha val="43137"/>
                    </a:srgbClr>
                  </a:outerShdw>
                </a:effectLst>
                <a:latin typeface="Calibri" panose="020F0502020204030204" pitchFamily="34" charset="0"/>
                <a:cs typeface="+mn-cs"/>
              </a:rPr>
              <a:t>, Beta ed. (Biblical Studies Press, 2001), 1985-66.</a:t>
            </a:r>
            <a:r>
              <a:rPr lang="en-US" sz="1600" dirty="0">
                <a:effectLst>
                  <a:outerShdw blurRad="38100" dist="38100" dir="2700000" algn="tl">
                    <a:srgbClr val="000000">
                      <a:alpha val="43137"/>
                    </a:srgbClr>
                  </a:outerShdw>
                </a:effectLst>
                <a:latin typeface="Calibri" panose="020F0502020204030204" pitchFamily="34" charset="0"/>
                <a:cs typeface="+mn-cs"/>
              </a:rPr>
              <a:t>.</a:t>
            </a:r>
            <a:endParaRPr lang="en-US" altLang="en-US" sz="1600" dirty="0">
              <a:effectLst>
                <a:outerShdw blurRad="38100" dist="38100" dir="2700000" algn="tl">
                  <a:srgbClr val="000000">
                    <a:alpha val="43137"/>
                  </a:srgbClr>
                </a:outerShdw>
              </a:effectLst>
              <a:latin typeface="Calibri" panose="020F0502020204030204" pitchFamily="34" charset="0"/>
              <a:cs typeface="+mn-cs"/>
            </a:endParaRPr>
          </a:p>
        </p:txBody>
      </p:sp>
      <p:pic>
        <p:nvPicPr>
          <p:cNvPr id="7" name="Picture 2" descr="Image result for the net bible">
            <a:extLst>
              <a:ext uri="{FF2B5EF4-FFF2-40B4-BE49-F238E27FC236}">
                <a16:creationId xmlns:a16="http://schemas.microsoft.com/office/drawing/2014/main" id="{D6BD0CE0-7CCC-4D07-9231-C993BAE1AD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1124263"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045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152400"/>
            <a:ext cx="8229600" cy="11430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DTS Doctrinal Statement</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Article XVIII—The Blessed Hope</a:t>
            </a:r>
          </a:p>
        </p:txBody>
      </p:sp>
      <p:sp>
        <p:nvSpPr>
          <p:cNvPr id="11267" name="Content Placeholder 2"/>
          <p:cNvSpPr>
            <a:spLocks noGrp="1"/>
          </p:cNvSpPr>
          <p:nvPr>
            <p:ph idx="1"/>
          </p:nvPr>
        </p:nvSpPr>
        <p:spPr>
          <a:xfrm>
            <a:off x="0" y="1371600"/>
            <a:ext cx="9144000" cy="4648200"/>
          </a:xfrm>
        </p:spPr>
        <p:txBody>
          <a:bodyPr>
            <a:noAutofit/>
          </a:bodyPr>
          <a:lstStyle/>
          <a:p>
            <a:pPr marL="0" indent="0" algn="just" fontAlgn="auto">
              <a:spcBef>
                <a:spcPts val="0"/>
              </a:spcBef>
              <a:spcAft>
                <a:spcPts val="2400"/>
              </a:spcAft>
              <a:buNone/>
              <a:defRPr/>
            </a:pPr>
            <a:r>
              <a:rPr lang="en-US" dirty="0">
                <a:solidFill>
                  <a:schemeClr val="bg1"/>
                </a:solidFill>
                <a:effectLst>
                  <a:outerShdw blurRad="38100" dist="38100" dir="2700000" algn="tl">
                    <a:srgbClr val="000000">
                      <a:alpha val="43137"/>
                    </a:srgbClr>
                  </a:outerShdw>
                </a:effectLst>
                <a:cs typeface="Times New Roman" pitchFamily="18" charset="0"/>
              </a:rPr>
              <a:t>“We believe that, according to the Word of God, the next great event in the fulfillment of prophecy will be the coming of the Lord in the air to receive to Himself into heaven both His own who are alive and remain unto His coming, and also all who have fallen asleep in Jesus, and that this event is the blessed hope set before us in the Scripture, and for this we should be constantly looking (</a:t>
            </a:r>
            <a:r>
              <a:rPr lang="en-US" b="1" u="sng" dirty="0">
                <a:solidFill>
                  <a:srgbClr val="FFFFCC"/>
                </a:solidFill>
                <a:effectLst>
                  <a:outerShdw blurRad="38100" dist="38100" dir="2700000" algn="tl">
                    <a:srgbClr val="000000">
                      <a:alpha val="43137"/>
                    </a:srgbClr>
                  </a:outerShdw>
                </a:effectLst>
                <a:cs typeface="Times New Roman" pitchFamily="18" charset="0"/>
              </a:rPr>
              <a:t>John 14:1–3</a:t>
            </a:r>
            <a:r>
              <a:rPr lang="en-US" dirty="0">
                <a:solidFill>
                  <a:schemeClr val="bg1"/>
                </a:solidFill>
                <a:effectLst>
                  <a:outerShdw blurRad="38100" dist="38100" dir="2700000" algn="tl">
                    <a:srgbClr val="000000">
                      <a:alpha val="43137"/>
                    </a:srgbClr>
                  </a:outerShdw>
                </a:effectLst>
                <a:cs typeface="Times New Roman" pitchFamily="18" charset="0"/>
              </a:rPr>
              <a:t>; 1 Cor. 15:51–52; Phil. 3:20; 1 Thess. 4:13–18; Titus 2:11–14).”</a:t>
            </a:r>
          </a:p>
        </p:txBody>
      </p:sp>
    </p:spTree>
    <p:extLst>
      <p:ext uri="{BB962C8B-B14F-4D97-AF65-F5344CB8AC3E}">
        <p14:creationId xmlns:p14="http://schemas.microsoft.com/office/powerpoint/2010/main" val="1389746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Content Placeholder 5"/>
          <p:cNvSpPr>
            <a:spLocks noGrp="1"/>
          </p:cNvSpPr>
          <p:nvPr>
            <p:ph idx="1"/>
          </p:nvPr>
        </p:nvSpPr>
        <p:spPr>
          <a:xfrm>
            <a:off x="0" y="1371600"/>
            <a:ext cx="9144000" cy="5029200"/>
          </a:xfrm>
        </p:spPr>
        <p:txBody>
          <a:bodyPr/>
          <a:lstStyle/>
          <a:p>
            <a:pPr marL="514350" indent="-514350">
              <a:spcBef>
                <a:spcPts val="0"/>
              </a:spcBef>
              <a:spcAft>
                <a:spcPts val="2400"/>
              </a:spcAft>
              <a:buClr>
                <a:srgbClr val="00FFFF"/>
              </a:buClr>
              <a:buFont typeface="+mj-lt"/>
              <a:buAutoNum type="alphaUcPeriod" startAt="4"/>
            </a:pPr>
            <a:r>
              <a:rPr lang="en-US" dirty="0">
                <a:solidFill>
                  <a:schemeClr val="bg1"/>
                </a:solidFill>
                <a:effectLst>
                  <a:outerShdw blurRad="38100" dist="38100" dir="2700000" algn="tl">
                    <a:srgbClr val="000000">
                      <a:alpha val="43137"/>
                    </a:srgbClr>
                  </a:outerShdw>
                </a:effectLst>
              </a:rPr>
              <a:t>Coming of the Spirit in Acts 2</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 like His first coming yet Acts 2 was not a bodily</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“To” (</a:t>
            </a:r>
            <a:r>
              <a:rPr lang="en-US" sz="3200" i="1" dirty="0">
                <a:solidFill>
                  <a:schemeClr val="bg1"/>
                </a:solidFill>
                <a:effectLst>
                  <a:outerShdw blurRad="38100" dist="38100" dir="2700000" algn="tl">
                    <a:srgbClr val="000000">
                      <a:alpha val="43137"/>
                    </a:srgbClr>
                  </a:outerShdw>
                </a:effectLst>
              </a:rPr>
              <a:t>pros</a:t>
            </a:r>
            <a:r>
              <a:rPr lang="en-US" sz="3200" dirty="0">
                <a:solidFill>
                  <a:schemeClr val="bg1"/>
                </a:solidFill>
                <a:effectLst>
                  <a:outerShdw blurRad="38100" dist="38100" dir="2700000" algn="tl">
                    <a:srgbClr val="000000">
                      <a:alpha val="43137"/>
                    </a:srgbClr>
                  </a:outerShdw>
                </a:effectLst>
              </a:rPr>
              <a:t>) - No spatial movement involved with the Spirit coming to the church </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“Receive you to Myself” - The Holy Spirit did not receive believers in Acts 2 but believers received the Holy Spirit (John 20:22; Acts 2:38; 8:15-17). </a:t>
            </a:r>
          </a:p>
        </p:txBody>
      </p:sp>
      <p:pic>
        <p:nvPicPr>
          <p:cNvPr id="4608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450" y="152400"/>
            <a:ext cx="1123950" cy="1097280"/>
          </a:xfrm>
          <a:prstGeom prst="rect">
            <a:avLst/>
          </a:prstGeom>
          <a:noFill/>
          <a:ln w="9525">
            <a:noFill/>
            <a:miter lim="800000"/>
            <a:headEnd/>
            <a:tailEnd/>
          </a:ln>
        </p:spPr>
      </p:pic>
      <p:sp>
        <p:nvSpPr>
          <p:cNvPr id="8" name="Title 4">
            <a:extLst>
              <a:ext uri="{FF2B5EF4-FFF2-40B4-BE49-F238E27FC236}">
                <a16:creationId xmlns:a16="http://schemas.microsoft.com/office/drawing/2014/main" id="{09720AAA-C92D-422D-90C1-25AFE2A7431F}"/>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4" name="Picture 3">
            <a:extLst>
              <a:ext uri="{FF2B5EF4-FFF2-40B4-BE49-F238E27FC236}">
                <a16:creationId xmlns:a16="http://schemas.microsoft.com/office/drawing/2014/main" id="{16D70813-6CF6-4904-BECD-9F089E9AD9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8600" y="152306"/>
            <a:ext cx="1127858" cy="109737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Content Placeholder 5"/>
          <p:cNvSpPr>
            <a:spLocks noGrp="1"/>
          </p:cNvSpPr>
          <p:nvPr>
            <p:ph idx="1"/>
          </p:nvPr>
        </p:nvSpPr>
        <p:spPr>
          <a:xfrm>
            <a:off x="0" y="1371600"/>
            <a:ext cx="9144000" cy="5029200"/>
          </a:xfrm>
        </p:spPr>
        <p:txBody>
          <a:bodyPr/>
          <a:lstStyle/>
          <a:p>
            <a:pPr marL="514350" indent="-514350">
              <a:spcBef>
                <a:spcPts val="0"/>
              </a:spcBef>
              <a:spcAft>
                <a:spcPts val="2400"/>
              </a:spcAft>
              <a:buClr>
                <a:srgbClr val="00FFFF"/>
              </a:buClr>
              <a:buFont typeface="+mj-lt"/>
              <a:buAutoNum type="alphaUcPeriod" startAt="4"/>
            </a:pPr>
            <a:r>
              <a:rPr lang="en-US" dirty="0">
                <a:solidFill>
                  <a:schemeClr val="bg1"/>
                </a:solidFill>
                <a:effectLst>
                  <a:outerShdw blurRad="38100" dist="38100" dir="2700000" algn="tl">
                    <a:srgbClr val="000000">
                      <a:alpha val="43137"/>
                    </a:srgbClr>
                  </a:outerShdw>
                </a:effectLst>
              </a:rPr>
              <a:t>Coming of the Spirit in Acts 2</a:t>
            </a:r>
          </a:p>
          <a:p>
            <a:pPr marL="914400" lvl="1" indent="-457200">
              <a:spcBef>
                <a:spcPts val="0"/>
              </a:spcBef>
              <a:spcAft>
                <a:spcPts val="2400"/>
              </a:spcAft>
              <a:buClr>
                <a:srgbClr val="CC00CC"/>
              </a:buClr>
              <a:buFont typeface="Calibri" pitchFamily="34" charset="0"/>
              <a:buAutoNum type="arabicPeriod"/>
            </a:pPr>
            <a:r>
              <a:rPr lang="en-US" sz="3200" b="1" dirty="0">
                <a:solidFill>
                  <a:srgbClr val="FFFFCC"/>
                </a:solidFill>
                <a:effectLst>
                  <a:outerShdw blurRad="38100" dist="38100" dir="2700000" algn="tl">
                    <a:srgbClr val="000000">
                      <a:alpha val="43137"/>
                    </a:srgbClr>
                  </a:outerShdw>
                </a:effectLst>
              </a:rPr>
              <a:t>“</a:t>
            </a:r>
            <a:r>
              <a:rPr lang="en-US" sz="3200" b="1" u="sng" dirty="0">
                <a:solidFill>
                  <a:srgbClr val="FFFFCC"/>
                </a:solidFill>
                <a:effectLst>
                  <a:outerShdw blurRad="38100" dist="38100" dir="2700000" algn="tl">
                    <a:srgbClr val="000000">
                      <a:alpha val="43137"/>
                    </a:srgbClr>
                  </a:outerShdw>
                </a:effectLst>
              </a:rPr>
              <a:t>Again” </a:t>
            </a:r>
            <a:r>
              <a:rPr lang="en-US" sz="3200" b="1" i="1" u="sng" dirty="0">
                <a:solidFill>
                  <a:srgbClr val="FFFFCC"/>
                </a:solidFill>
                <a:effectLst>
                  <a:outerShdw blurRad="38100" dist="38100" dir="2700000" algn="tl">
                    <a:srgbClr val="000000">
                      <a:alpha val="43137"/>
                    </a:srgbClr>
                  </a:outerShdw>
                </a:effectLst>
              </a:rPr>
              <a:t>(</a:t>
            </a:r>
            <a:r>
              <a:rPr lang="en-US" sz="3200" b="1" i="1" u="sng" dirty="0" err="1">
                <a:solidFill>
                  <a:srgbClr val="FFFFCC"/>
                </a:solidFill>
                <a:effectLst>
                  <a:outerShdw blurRad="38100" dist="38100" dir="2700000" algn="tl">
                    <a:srgbClr val="000000">
                      <a:alpha val="43137"/>
                    </a:srgbClr>
                  </a:outerShdw>
                </a:effectLst>
              </a:rPr>
              <a:t>palin</a:t>
            </a:r>
            <a:r>
              <a:rPr lang="en-US" sz="3200" b="1" i="1" u="sng" dirty="0">
                <a:solidFill>
                  <a:srgbClr val="FFFFCC"/>
                </a:solidFill>
                <a:effectLst>
                  <a:outerShdw blurRad="38100" dist="38100" dir="2700000" algn="tl">
                    <a:srgbClr val="000000">
                      <a:alpha val="43137"/>
                    </a:srgbClr>
                  </a:outerShdw>
                </a:effectLst>
              </a:rPr>
              <a:t>) </a:t>
            </a:r>
            <a:r>
              <a:rPr lang="en-US" sz="3200" b="1" u="sng" dirty="0">
                <a:solidFill>
                  <a:srgbClr val="FFFFCC"/>
                </a:solidFill>
                <a:effectLst>
                  <a:outerShdw blurRad="38100" dist="38100" dir="2700000" algn="tl">
                    <a:srgbClr val="000000">
                      <a:alpha val="43137"/>
                    </a:srgbClr>
                  </a:outerShdw>
                </a:effectLst>
              </a:rPr>
              <a:t>- like His first coming yet Acts 2 was not a bodily</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“To” (</a:t>
            </a:r>
            <a:r>
              <a:rPr lang="en-US" sz="3200" i="1" dirty="0">
                <a:solidFill>
                  <a:schemeClr val="bg1"/>
                </a:solidFill>
                <a:effectLst>
                  <a:outerShdw blurRad="38100" dist="38100" dir="2700000" algn="tl">
                    <a:srgbClr val="000000">
                      <a:alpha val="43137"/>
                    </a:srgbClr>
                  </a:outerShdw>
                </a:effectLst>
              </a:rPr>
              <a:t>pros</a:t>
            </a:r>
            <a:r>
              <a:rPr lang="en-US" sz="3200" dirty="0">
                <a:solidFill>
                  <a:schemeClr val="bg1"/>
                </a:solidFill>
                <a:effectLst>
                  <a:outerShdw blurRad="38100" dist="38100" dir="2700000" algn="tl">
                    <a:srgbClr val="000000">
                      <a:alpha val="43137"/>
                    </a:srgbClr>
                  </a:outerShdw>
                </a:effectLst>
              </a:rPr>
              <a:t>) - No spatial movement involved with the Spirit coming to the church </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“Receive you to Myself” - The Holy Spirit did not receive believers in Acts 2 but believers received the Holy Spirit (John 20:22; Acts 2:38; 8:15-17). </a:t>
            </a:r>
          </a:p>
        </p:txBody>
      </p:sp>
      <p:pic>
        <p:nvPicPr>
          <p:cNvPr id="4608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450" y="152400"/>
            <a:ext cx="1123950" cy="1097280"/>
          </a:xfrm>
          <a:prstGeom prst="rect">
            <a:avLst/>
          </a:prstGeom>
          <a:noFill/>
          <a:ln w="9525">
            <a:noFill/>
            <a:miter lim="800000"/>
            <a:headEnd/>
            <a:tailEnd/>
          </a:ln>
        </p:spPr>
      </p:pic>
      <p:sp>
        <p:nvSpPr>
          <p:cNvPr id="8" name="Title 4">
            <a:extLst>
              <a:ext uri="{FF2B5EF4-FFF2-40B4-BE49-F238E27FC236}">
                <a16:creationId xmlns:a16="http://schemas.microsoft.com/office/drawing/2014/main" id="{09720AAA-C92D-422D-90C1-25AFE2A7431F}"/>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4" name="Picture 3">
            <a:extLst>
              <a:ext uri="{FF2B5EF4-FFF2-40B4-BE49-F238E27FC236}">
                <a16:creationId xmlns:a16="http://schemas.microsoft.com/office/drawing/2014/main" id="{16D70813-6CF6-4904-BECD-9F089E9AD9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8600" y="152306"/>
            <a:ext cx="1127858" cy="1097375"/>
          </a:xfrm>
          <a:prstGeom prst="rect">
            <a:avLst/>
          </a:prstGeom>
        </p:spPr>
      </p:pic>
    </p:spTree>
    <p:extLst>
      <p:ext uri="{BB962C8B-B14F-4D97-AF65-F5344CB8AC3E}">
        <p14:creationId xmlns:p14="http://schemas.microsoft.com/office/powerpoint/2010/main" val="2643184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0" y="1371600"/>
            <a:ext cx="9144000" cy="4648200"/>
          </a:xfrm>
        </p:spPr>
        <p:txBody>
          <a:bodyPr/>
          <a:lstStyle/>
          <a:p>
            <a:pPr marL="457200" indent="-457200" algn="just">
              <a:spcBef>
                <a:spcPts val="0"/>
              </a:spcBef>
              <a:spcAft>
                <a:spcPts val="1800"/>
              </a:spcAft>
              <a:buClr>
                <a:srgbClr val="00FFFF"/>
              </a:buClr>
            </a:pPr>
            <a:r>
              <a:rPr lang="en-US" dirty="0">
                <a:solidFill>
                  <a:schemeClr val="bg1"/>
                </a:solidFill>
                <a:effectLst>
                  <a:outerShdw blurRad="38100" dist="38100" dir="2700000" algn="tl">
                    <a:srgbClr val="000000">
                      <a:alpha val="43137"/>
                    </a:srgbClr>
                  </a:outerShdw>
                </a:effectLst>
              </a:rPr>
              <a:t>vs. 3 – “I will come </a:t>
            </a:r>
            <a:r>
              <a:rPr lang="en-US" b="1" u="sng" dirty="0">
                <a:solidFill>
                  <a:srgbClr val="FFFFCC"/>
                </a:solidFill>
                <a:effectLst>
                  <a:outerShdw blurRad="38100" dist="38100" dir="2700000" algn="tl">
                    <a:srgbClr val="000000">
                      <a:alpha val="43137"/>
                    </a:srgbClr>
                  </a:outerShdw>
                </a:effectLst>
              </a:rPr>
              <a:t>again</a:t>
            </a:r>
            <a:r>
              <a:rPr lang="en-US" dirty="0">
                <a:solidFill>
                  <a:schemeClr val="bg1"/>
                </a:solidFill>
                <a:effectLst>
                  <a:outerShdw blurRad="38100" dist="38100" dir="2700000" algn="tl">
                    <a:srgbClr val="000000">
                      <a:alpha val="43137"/>
                    </a:srgbClr>
                  </a:outerShdw>
                </a:effectLst>
              </a:rPr>
              <a:t>”</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a:t>
            </a:r>
          </a:p>
          <a:p>
            <a:pPr marL="914400" lvl="1" indent="-457200">
              <a:spcBef>
                <a:spcPts val="0"/>
              </a:spcBef>
              <a:spcAft>
                <a:spcPts val="1800"/>
              </a:spcAft>
              <a:buClr>
                <a:srgbClr val="CC00CC"/>
              </a:buClr>
            </a:pPr>
            <a:r>
              <a:rPr lang="en-US" sz="3200" b="1" u="sng" dirty="0">
                <a:solidFill>
                  <a:srgbClr val="FFFFCC"/>
                </a:solidFill>
                <a:effectLst>
                  <a:outerShdw blurRad="38100" dist="38100" dir="2700000" algn="tl">
                    <a:srgbClr val="000000">
                      <a:alpha val="43137"/>
                    </a:srgbClr>
                  </a:outerShdw>
                </a:effectLst>
              </a:rPr>
              <a:t>"The coming again is the counterpart of the going away; visibly Jesus ascends, visibly he returns</a:t>
            </a:r>
            <a:r>
              <a:rPr lang="en-US" sz="3200" dirty="0">
                <a:solidFill>
                  <a:schemeClr val="bg1"/>
                </a:solidFill>
                <a:effectLst>
                  <a:outerShdw blurRad="38100" dist="38100" dir="2700000" algn="tl">
                    <a:srgbClr val="000000">
                      <a:alpha val="43137"/>
                    </a:srgbClr>
                  </a:outerShdw>
                </a:effectLst>
              </a:rPr>
              <a:t>, Acts 1:9-11.” (</a:t>
            </a:r>
            <a:r>
              <a:rPr lang="en-US" sz="3200" dirty="0" err="1">
                <a:solidFill>
                  <a:schemeClr val="bg1"/>
                </a:solidFill>
                <a:effectLst>
                  <a:outerShdw blurRad="38100" dist="38100" dir="2700000" algn="tl">
                    <a:srgbClr val="000000">
                      <a:alpha val="43137"/>
                    </a:srgbClr>
                  </a:outerShdw>
                </a:effectLst>
              </a:rPr>
              <a:t>Lenski</a:t>
            </a:r>
            <a:r>
              <a:rPr lang="en-US" sz="3200" dirty="0">
                <a:solidFill>
                  <a:schemeClr val="bg1"/>
                </a:solidFill>
                <a:effectLst>
                  <a:outerShdw blurRad="38100" dist="38100" dir="2700000" algn="tl">
                    <a:srgbClr val="000000">
                      <a:alpha val="43137"/>
                    </a:srgbClr>
                  </a:outerShdw>
                </a:effectLst>
              </a:rPr>
              <a:t>, p. 974)</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"to repetition in the same (or similar) manner, </a:t>
            </a:r>
            <a:r>
              <a:rPr lang="en-US" sz="3200" i="1" dirty="0">
                <a:solidFill>
                  <a:schemeClr val="bg1"/>
                </a:solidFill>
                <a:effectLst>
                  <a:outerShdw blurRad="38100" dist="38100" dir="2700000" algn="tl">
                    <a:srgbClr val="000000">
                      <a:alpha val="43137"/>
                    </a:srgbClr>
                  </a:outerShdw>
                </a:effectLst>
              </a:rPr>
              <a:t>again, once more, anew </a:t>
            </a:r>
            <a:r>
              <a:rPr lang="en-US" sz="3200" dirty="0">
                <a:solidFill>
                  <a:schemeClr val="bg1"/>
                </a:solidFill>
                <a:effectLst>
                  <a:outerShdw blurRad="38100" dist="38100" dir="2700000" algn="tl">
                    <a:srgbClr val="000000">
                      <a:alpha val="43137"/>
                    </a:srgbClr>
                  </a:outerShdw>
                </a:effectLst>
              </a:rPr>
              <a:t>of </a:t>
            </a:r>
            <a:r>
              <a:rPr lang="en-US" sz="3200" dirty="0" err="1">
                <a:solidFill>
                  <a:schemeClr val="bg1"/>
                </a:solidFill>
                <a:effectLst>
                  <a:outerShdw blurRad="38100" dist="38100" dir="2700000" algn="tl">
                    <a:srgbClr val="000000">
                      <a:alpha val="43137"/>
                    </a:srgbClr>
                  </a:outerShdw>
                </a:effectLst>
              </a:rPr>
              <a:t>someth</a:t>
            </a:r>
            <a:r>
              <a:rPr lang="en-US" sz="3200" dirty="0">
                <a:solidFill>
                  <a:schemeClr val="bg1"/>
                </a:solidFill>
                <a:effectLst>
                  <a:outerShdw blurRad="38100" dist="38100" dir="2700000" algn="tl">
                    <a:srgbClr val="000000">
                      <a:alpha val="43137"/>
                    </a:srgbClr>
                  </a:outerShdw>
                </a:effectLst>
              </a:rPr>
              <a:t>. a pers. has already done.“ (BDAG, p. 752)</a:t>
            </a:r>
          </a:p>
        </p:txBody>
      </p:sp>
      <p:sp>
        <p:nvSpPr>
          <p:cNvPr id="10" name="Title 1">
            <a:extLst>
              <a:ext uri="{FF2B5EF4-FFF2-40B4-BE49-F238E27FC236}">
                <a16:creationId xmlns:a16="http://schemas.microsoft.com/office/drawing/2014/main" id="{514BA223-D5CB-4766-A005-8A18D9612C32}"/>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4">
            <a:extLst>
              <a:ext uri="{FF2B5EF4-FFF2-40B4-BE49-F238E27FC236}">
                <a16:creationId xmlns:a16="http://schemas.microsoft.com/office/drawing/2014/main" id="{7FCCB8B4-7560-4B7A-8B23-426753A04E1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7" name="Picture 7">
            <a:extLst>
              <a:ext uri="{FF2B5EF4-FFF2-40B4-BE49-F238E27FC236}">
                <a16:creationId xmlns:a16="http://schemas.microsoft.com/office/drawing/2014/main" id="{6FEB51BE-A17A-438A-8376-313A8B48F1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extLst>
      <p:ext uri="{BB962C8B-B14F-4D97-AF65-F5344CB8AC3E}">
        <p14:creationId xmlns:p14="http://schemas.microsoft.com/office/powerpoint/2010/main" val="3060168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5"/>
          <p:cNvSpPr>
            <a:spLocks noGrp="1"/>
          </p:cNvSpPr>
          <p:nvPr>
            <p:ph idx="1"/>
          </p:nvPr>
        </p:nvSpPr>
        <p:spPr>
          <a:xfrm>
            <a:off x="0" y="1371600"/>
            <a:ext cx="9144000" cy="5029200"/>
          </a:xfrm>
        </p:spPr>
        <p:txBody>
          <a:bodyPr/>
          <a:lstStyle/>
          <a:p>
            <a:pPr marL="514350" indent="-514350">
              <a:spcBef>
                <a:spcPts val="0"/>
              </a:spcBef>
              <a:spcAft>
                <a:spcPts val="2400"/>
              </a:spcAft>
              <a:buClr>
                <a:srgbClr val="00FFFF"/>
              </a:buClr>
              <a:buFont typeface="+mj-lt"/>
              <a:buAutoNum type="alphaUcPeriod" startAt="4"/>
            </a:pPr>
            <a:r>
              <a:rPr lang="en-US" dirty="0">
                <a:solidFill>
                  <a:schemeClr val="bg1"/>
                </a:solidFill>
                <a:effectLst>
                  <a:outerShdw blurRad="38100" dist="38100" dir="2700000" algn="tl">
                    <a:srgbClr val="000000">
                      <a:alpha val="43137"/>
                    </a:srgbClr>
                  </a:outerShdw>
                </a:effectLst>
              </a:rPr>
              <a:t>Coming of the Spirit in Acts 2</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“Again” </a:t>
            </a:r>
            <a:r>
              <a:rPr lang="en-US" sz="3200" i="1" dirty="0">
                <a:solidFill>
                  <a:schemeClr val="bg1"/>
                </a:solidFill>
                <a:effectLst>
                  <a:outerShdw blurRad="38100" dist="38100" dir="2700000" algn="tl">
                    <a:srgbClr val="000000">
                      <a:alpha val="43137"/>
                    </a:srgbClr>
                  </a:outerShdw>
                </a:effectLst>
              </a:rPr>
              <a:t>(</a:t>
            </a:r>
            <a:r>
              <a:rPr lang="en-US" sz="3200" i="1" dirty="0" err="1">
                <a:solidFill>
                  <a:schemeClr val="bg1"/>
                </a:solidFill>
                <a:effectLst>
                  <a:outerShdw blurRad="38100" dist="38100" dir="2700000" algn="tl">
                    <a:srgbClr val="000000">
                      <a:alpha val="43137"/>
                    </a:srgbClr>
                  </a:outerShdw>
                </a:effectLst>
              </a:rPr>
              <a:t>palin</a:t>
            </a:r>
            <a:r>
              <a:rPr lang="en-US" sz="3200" i="1" dirty="0">
                <a:solidFill>
                  <a:schemeClr val="bg1"/>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rPr>
              <a:t>- like His first coming yet Acts 2 was not a bodily</a:t>
            </a:r>
          </a:p>
          <a:p>
            <a:pPr marL="914400" lvl="1" indent="-457200">
              <a:spcBef>
                <a:spcPts val="0"/>
              </a:spcBef>
              <a:spcAft>
                <a:spcPts val="2400"/>
              </a:spcAft>
              <a:buClr>
                <a:srgbClr val="CC00CC"/>
              </a:buClr>
              <a:buFont typeface="Calibri" pitchFamily="34" charset="0"/>
              <a:buAutoNum type="arabicPeriod"/>
            </a:pPr>
            <a:r>
              <a:rPr lang="en-US" sz="3200" b="1" dirty="0">
                <a:solidFill>
                  <a:srgbClr val="FFFFCC"/>
                </a:solidFill>
                <a:effectLst>
                  <a:outerShdw blurRad="38100" dist="38100" dir="2700000" algn="tl">
                    <a:srgbClr val="000000">
                      <a:alpha val="43137"/>
                    </a:srgbClr>
                  </a:outerShdw>
                </a:effectLst>
              </a:rPr>
              <a:t>“</a:t>
            </a:r>
            <a:r>
              <a:rPr lang="en-US" sz="3200" b="1" u="sng" dirty="0">
                <a:solidFill>
                  <a:srgbClr val="FFFFCC"/>
                </a:solidFill>
                <a:effectLst>
                  <a:outerShdw blurRad="38100" dist="38100" dir="2700000" algn="tl">
                    <a:srgbClr val="000000">
                      <a:alpha val="43137"/>
                    </a:srgbClr>
                  </a:outerShdw>
                </a:effectLst>
              </a:rPr>
              <a:t>To” </a:t>
            </a:r>
            <a:r>
              <a:rPr lang="en-US" sz="3200" b="1" i="1" u="sng" dirty="0">
                <a:solidFill>
                  <a:srgbClr val="FFFFCC"/>
                </a:solidFill>
                <a:effectLst>
                  <a:outerShdw blurRad="38100" dist="38100" dir="2700000" algn="tl">
                    <a:srgbClr val="000000">
                      <a:alpha val="43137"/>
                    </a:srgbClr>
                  </a:outerShdw>
                </a:effectLst>
              </a:rPr>
              <a:t>(pros) </a:t>
            </a:r>
            <a:r>
              <a:rPr lang="en-US" sz="3200" b="1" u="sng" dirty="0">
                <a:solidFill>
                  <a:srgbClr val="FFFFCC"/>
                </a:solidFill>
                <a:effectLst>
                  <a:outerShdw blurRad="38100" dist="38100" dir="2700000" algn="tl">
                    <a:srgbClr val="000000">
                      <a:alpha val="43137"/>
                    </a:srgbClr>
                  </a:outerShdw>
                </a:effectLst>
              </a:rPr>
              <a:t>- No spatial movement involved with the Spirit coming to the church </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“Receive you to Myself” - The Holy Spirit did not receive believers in Acts 2 but believers received the Holy Spirit (John 20:22; Acts 2:38; 8:15-17). </a:t>
            </a:r>
          </a:p>
        </p:txBody>
      </p:sp>
      <p:pic>
        <p:nvPicPr>
          <p:cNvPr id="4608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450" y="152400"/>
            <a:ext cx="1123950" cy="1097280"/>
          </a:xfrm>
          <a:prstGeom prst="rect">
            <a:avLst/>
          </a:prstGeom>
          <a:noFill/>
          <a:ln w="9525">
            <a:noFill/>
            <a:miter lim="800000"/>
            <a:headEnd/>
            <a:tailEnd/>
          </a:ln>
        </p:spPr>
      </p:pic>
      <p:sp>
        <p:nvSpPr>
          <p:cNvPr id="8" name="Title 4">
            <a:extLst>
              <a:ext uri="{FF2B5EF4-FFF2-40B4-BE49-F238E27FC236}">
                <a16:creationId xmlns:a16="http://schemas.microsoft.com/office/drawing/2014/main" id="{09720AAA-C92D-422D-90C1-25AFE2A7431F}"/>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4" name="Picture 3">
            <a:extLst>
              <a:ext uri="{FF2B5EF4-FFF2-40B4-BE49-F238E27FC236}">
                <a16:creationId xmlns:a16="http://schemas.microsoft.com/office/drawing/2014/main" id="{16D70813-6CF6-4904-BECD-9F089E9AD9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8600" y="152306"/>
            <a:ext cx="1127858" cy="1097375"/>
          </a:xfrm>
          <a:prstGeom prst="rect">
            <a:avLst/>
          </a:prstGeom>
        </p:spPr>
      </p:pic>
    </p:spTree>
    <p:extLst>
      <p:ext uri="{BB962C8B-B14F-4D97-AF65-F5344CB8AC3E}">
        <p14:creationId xmlns:p14="http://schemas.microsoft.com/office/powerpoint/2010/main" val="162930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2"/>
          <p:cNvSpPr>
            <a:spLocks noGrp="1"/>
          </p:cNvSpPr>
          <p:nvPr>
            <p:ph idx="1"/>
          </p:nvPr>
        </p:nvSpPr>
        <p:spPr>
          <a:xfrm>
            <a:off x="0" y="1371600"/>
            <a:ext cx="9144000" cy="5181600"/>
          </a:xfrm>
        </p:spPr>
        <p:txBody>
          <a:bodyPr/>
          <a:lstStyle/>
          <a:p>
            <a:pPr marL="457200" indent="-457200" algn="just">
              <a:spcBef>
                <a:spcPts val="0"/>
              </a:spcBef>
              <a:spcAft>
                <a:spcPts val="1600"/>
              </a:spcAft>
              <a:buClr>
                <a:srgbClr val="00FFFF"/>
              </a:buClr>
            </a:pPr>
            <a:r>
              <a:rPr lang="en-US" sz="2800" dirty="0">
                <a:solidFill>
                  <a:schemeClr val="bg1"/>
                </a:solidFill>
                <a:effectLst>
                  <a:outerShdw blurRad="38100" dist="38100" dir="2700000" algn="tl">
                    <a:srgbClr val="000000">
                      <a:alpha val="43137"/>
                    </a:srgbClr>
                  </a:outerShdw>
                </a:effectLst>
              </a:rPr>
              <a:t>vs. 3 – “And </a:t>
            </a:r>
            <a:r>
              <a:rPr lang="en-US" sz="2800" b="1" u="sng" dirty="0">
                <a:solidFill>
                  <a:srgbClr val="FFFFCC"/>
                </a:solidFill>
                <a:effectLst>
                  <a:outerShdw blurRad="38100" dist="38100" dir="2700000" algn="tl">
                    <a:srgbClr val="000000">
                      <a:alpha val="43137"/>
                    </a:srgbClr>
                  </a:outerShdw>
                </a:effectLst>
              </a:rPr>
              <a:t>receive</a:t>
            </a:r>
            <a:r>
              <a:rPr lang="en-US" sz="2800" dirty="0">
                <a:solidFill>
                  <a:schemeClr val="bg1"/>
                </a:solidFill>
                <a:effectLst>
                  <a:outerShdw blurRad="38100" dist="38100" dir="2700000" algn="tl">
                    <a:srgbClr val="000000">
                      <a:alpha val="43137"/>
                    </a:srgbClr>
                  </a:outerShdw>
                </a:effectLst>
              </a:rPr>
              <a:t> you </a:t>
            </a:r>
            <a:r>
              <a:rPr lang="en-US" sz="2800" b="1" u="sng" dirty="0">
                <a:solidFill>
                  <a:srgbClr val="FFFFCC"/>
                </a:solidFill>
                <a:effectLst>
                  <a:outerShdw blurRad="38100" dist="38100" dir="2700000" algn="tl">
                    <a:srgbClr val="000000">
                      <a:alpha val="43137"/>
                    </a:srgbClr>
                  </a:outerShdw>
                </a:effectLst>
              </a:rPr>
              <a:t>to</a:t>
            </a:r>
            <a:r>
              <a:rPr lang="en-US" sz="2800" dirty="0">
                <a:solidFill>
                  <a:schemeClr val="bg1"/>
                </a:solidFill>
                <a:effectLst>
                  <a:outerShdw blurRad="38100" dist="38100" dir="2700000" algn="tl">
                    <a:srgbClr val="000000">
                      <a:alpha val="43137"/>
                    </a:srgbClr>
                  </a:outerShdw>
                </a:effectLst>
              </a:rPr>
              <a:t> myself”</a:t>
            </a:r>
          </a:p>
          <a:p>
            <a:pPr marL="914400" lvl="1" indent="-457200">
              <a:spcBef>
                <a:spcPts val="0"/>
              </a:spcBef>
              <a:spcAft>
                <a:spcPts val="1600"/>
              </a:spcAft>
              <a:buClr>
                <a:srgbClr val="CC00CC"/>
              </a:buClr>
            </a:pPr>
            <a:r>
              <a:rPr lang="en-US" b="1" u="sng" dirty="0">
                <a:solidFill>
                  <a:srgbClr val="FFFFCC"/>
                </a:solidFill>
                <a:effectLst>
                  <a:outerShdw blurRad="38100" dist="38100" dir="2700000" algn="tl">
                    <a:srgbClr val="000000">
                      <a:alpha val="43137"/>
                    </a:srgbClr>
                  </a:outerShdw>
                </a:effectLst>
              </a:rPr>
              <a:t>Receive</a:t>
            </a:r>
            <a:r>
              <a:rPr lang="en-US" dirty="0">
                <a:solidFill>
                  <a:schemeClr val="bg1"/>
                </a:solidFill>
                <a:effectLst>
                  <a:outerShdw blurRad="38100" dist="38100" dir="2700000" algn="tl">
                    <a:srgbClr val="000000">
                      <a:alpha val="43137"/>
                    </a:srgbClr>
                  </a:outerShdw>
                </a:effectLst>
              </a:rPr>
              <a:t> (</a:t>
            </a:r>
            <a:r>
              <a:rPr lang="en-US" i="1" dirty="0" err="1">
                <a:solidFill>
                  <a:schemeClr val="bg1"/>
                </a:solidFill>
                <a:effectLst>
                  <a:outerShdw blurRad="38100" dist="38100" dir="2700000" algn="tl">
                    <a:srgbClr val="000000">
                      <a:alpha val="43137"/>
                    </a:srgbClr>
                  </a:outerShdw>
                </a:effectLst>
              </a:rPr>
              <a:t>paralambanō</a:t>
            </a:r>
            <a:r>
              <a:rPr lang="en-US" dirty="0">
                <a:solidFill>
                  <a:schemeClr val="bg1"/>
                </a:solidFill>
                <a:effectLst>
                  <a:outerShdw blurRad="38100" dist="38100" dir="2700000" algn="tl">
                    <a:srgbClr val="000000">
                      <a:alpha val="43137"/>
                    </a:srgbClr>
                  </a:outerShdw>
                </a:effectLst>
              </a:rPr>
              <a:t>): "to take into close association, </a:t>
            </a:r>
            <a:r>
              <a:rPr lang="en-US" i="1" dirty="0">
                <a:solidFill>
                  <a:schemeClr val="bg1"/>
                </a:solidFill>
                <a:effectLst>
                  <a:outerShdw blurRad="38100" dist="38100" dir="2700000" algn="tl">
                    <a:srgbClr val="000000">
                      <a:alpha val="43137"/>
                    </a:srgbClr>
                  </a:outerShdw>
                </a:effectLst>
              </a:rPr>
              <a:t>take (to oneself), take with/along...I will take you to myself </a:t>
            </a:r>
            <a:r>
              <a:rPr lang="en-US" dirty="0">
                <a:solidFill>
                  <a:schemeClr val="bg1"/>
                </a:solidFill>
                <a:effectLst>
                  <a:outerShdw blurRad="38100" dist="38100" dir="2700000" algn="tl">
                    <a:srgbClr val="000000">
                      <a:alpha val="43137"/>
                    </a:srgbClr>
                  </a:outerShdw>
                </a:effectLst>
              </a:rPr>
              <a:t>J14:3 ...</a:t>
            </a:r>
            <a:r>
              <a:rPr lang="en-US" i="1" dirty="0">
                <a:solidFill>
                  <a:schemeClr val="bg1"/>
                </a:solidFill>
                <a:effectLst>
                  <a:outerShdw blurRad="38100" dist="38100" dir="2700000" algn="tl">
                    <a:srgbClr val="000000">
                      <a:alpha val="43137"/>
                    </a:srgbClr>
                  </a:outerShdw>
                </a:effectLst>
              </a:rPr>
              <a:t>with me to my home</a:t>
            </a:r>
            <a:r>
              <a:rPr lang="en-US" dirty="0">
                <a:solidFill>
                  <a:schemeClr val="bg1"/>
                </a:solidFill>
                <a:effectLst>
                  <a:outerShdw blurRad="38100" dist="38100" dir="2700000" algn="tl">
                    <a:srgbClr val="000000">
                      <a:alpha val="43137"/>
                    </a:srgbClr>
                  </a:outerShdw>
                </a:effectLst>
              </a:rPr>
              <a:t>.” (BDAG, p. 767)</a:t>
            </a:r>
          </a:p>
          <a:p>
            <a:pPr marL="914400" lvl="1" indent="-457200">
              <a:spcBef>
                <a:spcPts val="0"/>
              </a:spcBef>
              <a:spcAft>
                <a:spcPts val="1600"/>
              </a:spcAft>
              <a:buClr>
                <a:srgbClr val="CC00CC"/>
              </a:buClr>
            </a:pPr>
            <a:r>
              <a:rPr lang="en-US" b="1" u="sng" dirty="0">
                <a:solidFill>
                  <a:srgbClr val="FFFFCC"/>
                </a:solidFill>
                <a:effectLst>
                  <a:outerShdw blurRad="38100" dist="38100" dir="2700000" algn="tl">
                    <a:srgbClr val="000000">
                      <a:alpha val="43137"/>
                    </a:srgbClr>
                  </a:outerShdw>
                </a:effectLst>
              </a:rPr>
              <a:t>To</a:t>
            </a:r>
            <a:r>
              <a:rPr lang="en-US" dirty="0">
                <a:solidFill>
                  <a:schemeClr val="bg1"/>
                </a:solidFill>
                <a:effectLst>
                  <a:outerShdw blurRad="38100" dist="38100" dir="2700000" algn="tl">
                    <a:srgbClr val="000000">
                      <a:alpha val="43137"/>
                    </a:srgbClr>
                  </a:outerShdw>
                </a:effectLst>
              </a:rPr>
              <a:t> (</a:t>
            </a:r>
            <a:r>
              <a:rPr lang="en-US" i="1" dirty="0">
                <a:solidFill>
                  <a:schemeClr val="bg1"/>
                </a:solidFill>
                <a:effectLst>
                  <a:outerShdw blurRad="38100" dist="38100" dir="2700000" algn="tl">
                    <a:srgbClr val="000000">
                      <a:alpha val="43137"/>
                    </a:srgbClr>
                  </a:outerShdw>
                </a:effectLst>
              </a:rPr>
              <a:t>pros</a:t>
            </a:r>
            <a:r>
              <a:rPr lang="en-US" dirty="0">
                <a:solidFill>
                  <a:schemeClr val="bg1"/>
                </a:solidFill>
                <a:effectLst>
                  <a:outerShdw blurRad="38100" dist="38100" dir="2700000" algn="tl">
                    <a:srgbClr val="000000">
                      <a:alpha val="43137"/>
                    </a:srgbClr>
                  </a:outerShdw>
                </a:effectLst>
              </a:rPr>
              <a:t>): "pros with the Accusative...This is very common and </a:t>
            </a:r>
            <a:r>
              <a:rPr lang="en-US" b="1" u="sng" dirty="0">
                <a:solidFill>
                  <a:srgbClr val="FFFFCC"/>
                </a:solidFill>
                <a:effectLst>
                  <a:outerShdw blurRad="38100" dist="38100" dir="2700000" algn="tl">
                    <a:srgbClr val="000000">
                      <a:alpha val="43137"/>
                    </a:srgbClr>
                  </a:outerShdw>
                </a:effectLst>
              </a:rPr>
              <a:t>denotes movement 'towards.'...Spatially, 'to or towards someone or something</a:t>
            </a:r>
            <a:r>
              <a:rPr lang="en-US" dirty="0">
                <a:solidFill>
                  <a:schemeClr val="bg1"/>
                </a:solidFill>
                <a:effectLst>
                  <a:outerShdw blurRad="38100" dist="38100" dir="2700000" algn="tl">
                    <a:srgbClr val="000000">
                      <a:alpha val="43137"/>
                    </a:srgbClr>
                  </a:outerShdw>
                </a:effectLst>
              </a:rPr>
              <a:t>,' primarily with an intransitive or transitive verb expressing movement.“ (TDNT, p. 721).</a:t>
            </a:r>
          </a:p>
          <a:p>
            <a:pPr marL="914400" lvl="1" indent="-457200">
              <a:spcBef>
                <a:spcPts val="0"/>
              </a:spcBef>
              <a:spcAft>
                <a:spcPts val="1600"/>
              </a:spcAft>
              <a:buClr>
                <a:srgbClr val="CC00CC"/>
              </a:buClr>
            </a:pPr>
            <a:r>
              <a:rPr lang="en-US" b="1" u="sng" dirty="0">
                <a:solidFill>
                  <a:srgbClr val="FFFFCC"/>
                </a:solidFill>
                <a:effectLst>
                  <a:outerShdw blurRad="38100" dist="38100" dir="2700000" algn="tl">
                    <a:srgbClr val="000000">
                      <a:alpha val="43137"/>
                    </a:srgbClr>
                  </a:outerShdw>
                </a:effectLst>
              </a:rPr>
              <a:t>Summary</a:t>
            </a:r>
            <a:r>
              <a:rPr lang="en-US" dirty="0">
                <a:solidFill>
                  <a:schemeClr val="bg1"/>
                </a:solidFill>
                <a:effectLst>
                  <a:outerShdw blurRad="38100" dist="38100" dir="2700000" algn="tl">
                    <a:srgbClr val="000000">
                      <a:alpha val="43137"/>
                    </a:srgbClr>
                  </a:outerShdw>
                </a:effectLst>
              </a:rPr>
              <a:t>: Christ's return to spatially remove believers and to take them to be with Him</a:t>
            </a:r>
          </a:p>
        </p:txBody>
      </p:sp>
      <p:sp>
        <p:nvSpPr>
          <p:cNvPr id="10" name="Title 1">
            <a:extLst>
              <a:ext uri="{FF2B5EF4-FFF2-40B4-BE49-F238E27FC236}">
                <a16:creationId xmlns:a16="http://schemas.microsoft.com/office/drawing/2014/main" id="{ACE32F6B-F474-49D8-825C-85B86A2DEC87}"/>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4">
            <a:extLst>
              <a:ext uri="{FF2B5EF4-FFF2-40B4-BE49-F238E27FC236}">
                <a16:creationId xmlns:a16="http://schemas.microsoft.com/office/drawing/2014/main" id="{7DF25230-C2D3-4D65-82E0-CF9FC983CBD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7" name="Picture 7">
            <a:extLst>
              <a:ext uri="{FF2B5EF4-FFF2-40B4-BE49-F238E27FC236}">
                <a16:creationId xmlns:a16="http://schemas.microsoft.com/office/drawing/2014/main" id="{C3644338-B670-41AA-9FED-79138D4B35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extLst>
      <p:ext uri="{BB962C8B-B14F-4D97-AF65-F5344CB8AC3E}">
        <p14:creationId xmlns:p14="http://schemas.microsoft.com/office/powerpoint/2010/main" val="3490354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5"/>
          <p:cNvSpPr>
            <a:spLocks noGrp="1"/>
          </p:cNvSpPr>
          <p:nvPr>
            <p:ph idx="1"/>
          </p:nvPr>
        </p:nvSpPr>
        <p:spPr>
          <a:xfrm>
            <a:off x="0" y="1371600"/>
            <a:ext cx="9144000" cy="5029200"/>
          </a:xfrm>
        </p:spPr>
        <p:txBody>
          <a:bodyPr/>
          <a:lstStyle/>
          <a:p>
            <a:pPr marL="514350" indent="-514350">
              <a:spcBef>
                <a:spcPts val="0"/>
              </a:spcBef>
              <a:spcAft>
                <a:spcPts val="1800"/>
              </a:spcAft>
              <a:buClr>
                <a:srgbClr val="00FFFF"/>
              </a:buClr>
              <a:buFont typeface="+mj-lt"/>
              <a:buAutoNum type="alphaUcPeriod" startAt="4"/>
            </a:pPr>
            <a:r>
              <a:rPr lang="en-US" dirty="0">
                <a:solidFill>
                  <a:schemeClr val="bg1"/>
                </a:solidFill>
                <a:effectLst>
                  <a:outerShdw blurRad="38100" dist="38100" dir="2700000" algn="tl">
                    <a:srgbClr val="000000">
                      <a:alpha val="43137"/>
                    </a:srgbClr>
                  </a:outerShdw>
                </a:effectLst>
              </a:rPr>
              <a:t>Coming of the Spirit in Acts 2</a:t>
            </a:r>
          </a:p>
          <a:p>
            <a:pPr marL="914400" lvl="1" indent="-457200">
              <a:spcBef>
                <a:spcPts val="0"/>
              </a:spcBef>
              <a:spcAft>
                <a:spcPts val="18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“Again” </a:t>
            </a:r>
            <a:r>
              <a:rPr lang="en-US" sz="3200" i="1" dirty="0">
                <a:solidFill>
                  <a:schemeClr val="bg1"/>
                </a:solidFill>
                <a:effectLst>
                  <a:outerShdw blurRad="38100" dist="38100" dir="2700000" algn="tl">
                    <a:srgbClr val="000000">
                      <a:alpha val="43137"/>
                    </a:srgbClr>
                  </a:outerShdw>
                </a:effectLst>
              </a:rPr>
              <a:t>(</a:t>
            </a:r>
            <a:r>
              <a:rPr lang="en-US" sz="3200" i="1" dirty="0" err="1">
                <a:solidFill>
                  <a:schemeClr val="bg1"/>
                </a:solidFill>
                <a:effectLst>
                  <a:outerShdw blurRad="38100" dist="38100" dir="2700000" algn="tl">
                    <a:srgbClr val="000000">
                      <a:alpha val="43137"/>
                    </a:srgbClr>
                  </a:outerShdw>
                </a:effectLst>
              </a:rPr>
              <a:t>palin</a:t>
            </a:r>
            <a:r>
              <a:rPr lang="en-US" sz="3200" i="1" dirty="0">
                <a:solidFill>
                  <a:schemeClr val="bg1"/>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rPr>
              <a:t>- like His first coming yet Acts 2 was not a bodily</a:t>
            </a:r>
          </a:p>
          <a:p>
            <a:pPr marL="914400" lvl="1" indent="-457200">
              <a:spcBef>
                <a:spcPts val="0"/>
              </a:spcBef>
              <a:spcAft>
                <a:spcPts val="18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“To” </a:t>
            </a:r>
            <a:r>
              <a:rPr lang="en-US" sz="3200" i="1" dirty="0">
                <a:solidFill>
                  <a:schemeClr val="bg1"/>
                </a:solidFill>
                <a:effectLst>
                  <a:outerShdw blurRad="38100" dist="38100" dir="2700000" algn="tl">
                    <a:srgbClr val="000000">
                      <a:alpha val="43137"/>
                    </a:srgbClr>
                  </a:outerShdw>
                </a:effectLst>
              </a:rPr>
              <a:t>(pros) </a:t>
            </a:r>
            <a:r>
              <a:rPr lang="en-US" sz="3200" dirty="0">
                <a:solidFill>
                  <a:schemeClr val="bg1"/>
                </a:solidFill>
                <a:effectLst>
                  <a:outerShdw blurRad="38100" dist="38100" dir="2700000" algn="tl">
                    <a:srgbClr val="000000">
                      <a:alpha val="43137"/>
                    </a:srgbClr>
                  </a:outerShdw>
                </a:effectLst>
              </a:rPr>
              <a:t>- No spatial movement involved with the Spirit coming to the church </a:t>
            </a:r>
          </a:p>
          <a:p>
            <a:pPr marL="914400" lvl="1" indent="-457200">
              <a:spcBef>
                <a:spcPts val="0"/>
              </a:spcBef>
              <a:spcAft>
                <a:spcPts val="1800"/>
              </a:spcAft>
              <a:buClr>
                <a:srgbClr val="CC00CC"/>
              </a:buClr>
              <a:buFont typeface="Calibri" pitchFamily="34" charset="0"/>
              <a:buAutoNum type="arabicPeriod"/>
            </a:pPr>
            <a:r>
              <a:rPr lang="en-US" sz="3200" b="1" dirty="0">
                <a:solidFill>
                  <a:srgbClr val="FFFFCC"/>
                </a:solidFill>
                <a:effectLst>
                  <a:outerShdw blurRad="38100" dist="38100" dir="2700000" algn="tl">
                    <a:srgbClr val="000000">
                      <a:alpha val="43137"/>
                    </a:srgbClr>
                  </a:outerShdw>
                </a:effectLst>
              </a:rPr>
              <a:t>“</a:t>
            </a:r>
            <a:r>
              <a:rPr lang="en-US" sz="3200" b="1" u="sng" dirty="0">
                <a:solidFill>
                  <a:srgbClr val="FFFFCC"/>
                </a:solidFill>
                <a:effectLst>
                  <a:outerShdw blurRad="38100" dist="38100" dir="2700000" algn="tl">
                    <a:srgbClr val="000000">
                      <a:alpha val="43137"/>
                    </a:srgbClr>
                  </a:outerShdw>
                </a:effectLst>
              </a:rPr>
              <a:t>Receive you to Myself” - The Holy Spirit did not receive believers in Acts 2 but believers received the Holy Spirit (John 20:22; Acts 2:38; 8:15-17). </a:t>
            </a:r>
          </a:p>
        </p:txBody>
      </p:sp>
      <p:pic>
        <p:nvPicPr>
          <p:cNvPr id="4608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450" y="152400"/>
            <a:ext cx="1123950" cy="1097280"/>
          </a:xfrm>
          <a:prstGeom prst="rect">
            <a:avLst/>
          </a:prstGeom>
          <a:noFill/>
          <a:ln w="9525">
            <a:noFill/>
            <a:miter lim="800000"/>
            <a:headEnd/>
            <a:tailEnd/>
          </a:ln>
        </p:spPr>
      </p:pic>
      <p:sp>
        <p:nvSpPr>
          <p:cNvPr id="8" name="Title 4">
            <a:extLst>
              <a:ext uri="{FF2B5EF4-FFF2-40B4-BE49-F238E27FC236}">
                <a16:creationId xmlns:a16="http://schemas.microsoft.com/office/drawing/2014/main" id="{09720AAA-C92D-422D-90C1-25AFE2A7431F}"/>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4" name="Picture 3">
            <a:extLst>
              <a:ext uri="{FF2B5EF4-FFF2-40B4-BE49-F238E27FC236}">
                <a16:creationId xmlns:a16="http://schemas.microsoft.com/office/drawing/2014/main" id="{16D70813-6CF6-4904-BECD-9F089E9AD9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8600" y="152306"/>
            <a:ext cx="1127858" cy="1097375"/>
          </a:xfrm>
          <a:prstGeom prst="rect">
            <a:avLst/>
          </a:prstGeom>
        </p:spPr>
      </p:pic>
    </p:spTree>
    <p:extLst>
      <p:ext uri="{BB962C8B-B14F-4D97-AF65-F5344CB8AC3E}">
        <p14:creationId xmlns:p14="http://schemas.microsoft.com/office/powerpoint/2010/main" val="389350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900"/>
              </a:spcAft>
              <a:buClr>
                <a:srgbClr val="00FFFF"/>
              </a:buClr>
              <a:buSzPct val="100000"/>
              <a:buFont typeface="+mj-lt"/>
              <a:buAutoNum type="arabicPeriod"/>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900"/>
              </a:spcAft>
              <a:buClr>
                <a:srgbClr val="00FFFF"/>
              </a:buClr>
              <a:buSzPct val="100000"/>
              <a:buFont typeface="+mj-lt"/>
              <a:buAutoNum type="arabicPeriod"/>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900"/>
              </a:spcAft>
              <a:buClr>
                <a:srgbClr val="00FFFF"/>
              </a:buClr>
              <a:buSzPct val="100000"/>
              <a:buFont typeface="+mj-lt"/>
              <a:buAutoNum type="arabicPeriod"/>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900"/>
              </a:spcAft>
              <a:buClr>
                <a:srgbClr val="00FFFF"/>
              </a:buClr>
              <a:buSzPct val="100000"/>
              <a:buFont typeface="+mj-lt"/>
              <a:buAutoNum type="arabicPeriod"/>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900"/>
              </a:spcAft>
              <a:buClr>
                <a:srgbClr val="00FFFF"/>
              </a:buClr>
              <a:buSzPct val="100000"/>
              <a:buFont typeface="+mj-lt"/>
              <a:buAutoNum type="arabicPeriod"/>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0449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4"/>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
        <p:nvSpPr>
          <p:cNvPr id="72706" name="Content Placeholder 5"/>
          <p:cNvSpPr>
            <a:spLocks noGrp="1"/>
          </p:cNvSpPr>
          <p:nvPr>
            <p:ph idx="1"/>
          </p:nvPr>
        </p:nvSpPr>
        <p:spPr>
          <a:xfrm>
            <a:off x="381000" y="1371600"/>
            <a:ext cx="5715000" cy="45259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death</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salvation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Christ’s resurrection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Coming of the Spirit on Pentecost (Acts 2)</a:t>
            </a:r>
          </a:p>
          <a:p>
            <a:pPr marL="463550" indent="-463550">
              <a:spcBef>
                <a:spcPts val="0"/>
              </a:spcBef>
              <a:spcAft>
                <a:spcPts val="2400"/>
              </a:spcAft>
              <a:buClr>
                <a:srgbClr val="00FFFF"/>
              </a:buClr>
              <a:buFont typeface="Calibri" pitchFamily="34" charset="0"/>
              <a:buAutoNum type="alphaUcPeriod"/>
            </a:pPr>
            <a:r>
              <a:rPr lang="en-US" b="1" u="sng" dirty="0">
                <a:solidFill>
                  <a:srgbClr val="FFFFCC"/>
                </a:solidFill>
                <a:effectLst>
                  <a:outerShdw blurRad="38100" dist="38100" dir="2700000" algn="tl">
                    <a:srgbClr val="000000">
                      <a:alpha val="43137"/>
                    </a:srgbClr>
                  </a:outerShdw>
                </a:effectLst>
              </a:rPr>
              <a:t>Non-pretribulational rapture</a:t>
            </a:r>
          </a:p>
        </p:txBody>
      </p:sp>
      <p:pic>
        <p:nvPicPr>
          <p:cNvPr id="72707" name="Picture 3"/>
          <p:cNvPicPr>
            <a:picLocks noChangeAspect="1" noChangeArrowheads="1"/>
          </p:cNvPicPr>
          <p:nvPr/>
        </p:nvPicPr>
        <p:blipFill>
          <a:blip r:embed="rId2" cstate="print"/>
          <a:srcRect/>
          <a:stretch>
            <a:fillRect/>
          </a:stretch>
        </p:blipFill>
        <p:spPr bwMode="auto">
          <a:xfrm>
            <a:off x="5715000" y="1371600"/>
            <a:ext cx="2971800" cy="3810000"/>
          </a:xfrm>
          <a:prstGeom prst="rect">
            <a:avLst/>
          </a:prstGeom>
          <a:noFill/>
          <a:ln w="9525">
            <a:noFill/>
            <a:miter lim="800000"/>
            <a:headEnd/>
            <a:tailEnd/>
          </a:ln>
        </p:spPr>
      </p:pic>
    </p:spTree>
    <p:extLst>
      <p:ext uri="{BB962C8B-B14F-4D97-AF65-F5344CB8AC3E}">
        <p14:creationId xmlns:p14="http://schemas.microsoft.com/office/powerpoint/2010/main" val="3395642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ECF935-352E-471C-99CE-F028F4F5C558}"/>
              </a:ext>
            </a:extLst>
          </p:cNvPr>
          <p:cNvPicPr>
            <a:picLocks noChangeAspect="1"/>
          </p:cNvPicPr>
          <p:nvPr/>
        </p:nvPicPr>
        <p:blipFill>
          <a:blip r:embed="rId2"/>
          <a:stretch>
            <a:fillRect/>
          </a:stretch>
        </p:blipFill>
        <p:spPr>
          <a:xfrm>
            <a:off x="304800" y="228600"/>
            <a:ext cx="8534400" cy="6400800"/>
          </a:xfrm>
          <a:prstGeom prst="rect">
            <a:avLst/>
          </a:prstGeom>
        </p:spPr>
      </p:pic>
    </p:spTree>
    <p:extLst>
      <p:ext uri="{BB962C8B-B14F-4D97-AF65-F5344CB8AC3E}">
        <p14:creationId xmlns:p14="http://schemas.microsoft.com/office/powerpoint/2010/main" val="1805799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4283224"/>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40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1</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Do not let your heart be troubled</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believe in God, believe also in Me.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2</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3</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“If I go and prepare a place for you, I will come again and receive you to Myself, that where I am, </a:t>
            </a:r>
            <a:r>
              <a:rPr lang="en-US" sz="3200" i="1" dirty="0">
                <a:solidFill>
                  <a:schemeClr val="bg1"/>
                </a:solidFill>
                <a:effectLst>
                  <a:outerShdw blurRad="38100" dist="38100" dir="2700000" algn="tl">
                    <a:srgbClr val="000000">
                      <a:alpha val="43137"/>
                    </a:srgbClr>
                  </a:outerShdw>
                </a:effectLst>
                <a:latin typeface="Calibri" panose="020F0502020204030204" pitchFamily="34" charset="0"/>
              </a:rPr>
              <a:t>there</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you may be also.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4</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9221013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Title 4"/>
          <p:cNvSpPr>
            <a:spLocks noGrp="1"/>
          </p:cNvSpPr>
          <p:nvPr>
            <p:ph type="title"/>
          </p:nvPr>
        </p:nvSpPr>
        <p:spPr>
          <a:xfrm>
            <a:off x="2819400" y="152402"/>
            <a:ext cx="3505200" cy="792163"/>
          </a:xfrm>
        </p:spPr>
        <p:txBody>
          <a:bodyPr/>
          <a:lstStyle/>
          <a:p>
            <a:r>
              <a:rPr lang="en-US"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Themes</a:t>
            </a:r>
          </a:p>
        </p:txBody>
      </p:sp>
      <p:sp>
        <p:nvSpPr>
          <p:cNvPr id="83970" name="Content Placeholder 5"/>
          <p:cNvSpPr>
            <a:spLocks noGrp="1"/>
          </p:cNvSpPr>
          <p:nvPr>
            <p:ph idx="1"/>
          </p:nvPr>
        </p:nvSpPr>
        <p:spPr>
          <a:xfrm>
            <a:off x="2057400" y="1066800"/>
            <a:ext cx="5029200" cy="685800"/>
          </a:xfrm>
        </p:spPr>
        <p:txBody>
          <a:bodyPr/>
          <a:lstStyle/>
          <a:p>
            <a:pPr marL="457200" indent="-457200" algn="just">
              <a:spcBef>
                <a:spcPts val="0"/>
              </a:spcBef>
              <a:spcAft>
                <a:spcPts val="1800"/>
              </a:spcAft>
              <a:buClr>
                <a:srgbClr val="00FFFF"/>
              </a:buClr>
            </a:pPr>
            <a:r>
              <a:rPr lang="en-US" sz="3600" b="1" u="sng" dirty="0">
                <a:solidFill>
                  <a:srgbClr val="FFFFCC"/>
                </a:solidFill>
                <a:effectLst>
                  <a:outerShdw blurRad="38100" dist="38100" dir="2700000" algn="tl">
                    <a:srgbClr val="000000">
                      <a:alpha val="43137"/>
                    </a:srgbClr>
                  </a:outerShdw>
                </a:effectLst>
              </a:rPr>
              <a:t>Comfort</a:t>
            </a:r>
            <a:r>
              <a:rPr lang="en-US" sz="3600" dirty="0">
                <a:solidFill>
                  <a:schemeClr val="bg1"/>
                </a:solidFill>
                <a:effectLst>
                  <a:outerShdw blurRad="38100" dist="38100" dir="2700000" algn="tl">
                    <a:srgbClr val="000000">
                      <a:alpha val="43137"/>
                    </a:srgbClr>
                  </a:outerShdw>
                </a:effectLst>
              </a:rPr>
              <a:t> – John 14:1</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0" y="1905000"/>
            <a:ext cx="48768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5">
            <a:extLst>
              <a:ext uri="{FF2B5EF4-FFF2-40B4-BE49-F238E27FC236}">
                <a16:creationId xmlns:a16="http://schemas.microsoft.com/office/drawing/2014/main" id="{EA194473-2D64-4850-87D2-A4C7F4684A0F}"/>
              </a:ext>
            </a:extLst>
          </p:cNvPr>
          <p:cNvSpPr txBox="1">
            <a:spLocks/>
          </p:cNvSpPr>
          <p:nvPr/>
        </p:nvSpPr>
        <p:spPr bwMode="auto">
          <a:xfrm>
            <a:off x="2057400" y="5715000"/>
            <a:ext cx="5029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spcBef>
                <a:spcPts val="0"/>
              </a:spcBef>
              <a:spcAft>
                <a:spcPts val="1800"/>
              </a:spcAft>
              <a:buClr>
                <a:srgbClr val="00FFFF"/>
              </a:buClr>
            </a:pPr>
            <a:r>
              <a:rPr lang="en-US" sz="3600" dirty="0">
                <a:solidFill>
                  <a:schemeClr val="bg1"/>
                </a:solidFill>
                <a:effectLst>
                  <a:outerShdw blurRad="38100" dist="38100" dir="2700000" algn="tl">
                    <a:srgbClr val="000000">
                      <a:alpha val="43137"/>
                    </a:srgbClr>
                  </a:outerShdw>
                </a:effectLst>
              </a:rPr>
              <a:t>Imminence – John 14:3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ECF935-352E-471C-99CE-F028F4F5C558}"/>
              </a:ext>
            </a:extLst>
          </p:cNvPr>
          <p:cNvPicPr>
            <a:picLocks noChangeAspect="1"/>
          </p:cNvPicPr>
          <p:nvPr/>
        </p:nvPicPr>
        <p:blipFill>
          <a:blip r:embed="rId2"/>
          <a:stretch>
            <a:fillRect/>
          </a:stretch>
        </p:blipFill>
        <p:spPr>
          <a:xfrm>
            <a:off x="304800" y="228600"/>
            <a:ext cx="8534400" cy="6400800"/>
          </a:xfrm>
          <a:prstGeom prst="rect">
            <a:avLst/>
          </a:prstGeom>
        </p:spPr>
      </p:pic>
    </p:spTree>
    <p:extLst>
      <p:ext uri="{BB962C8B-B14F-4D97-AF65-F5344CB8AC3E}">
        <p14:creationId xmlns:p14="http://schemas.microsoft.com/office/powerpoint/2010/main" val="1735646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4283224"/>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40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1</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2</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3</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“If I go and prepare a place for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 will come again and receive you to Myself</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that where I am, </a:t>
            </a:r>
            <a:r>
              <a:rPr lang="en-US" sz="3200" i="1" dirty="0">
                <a:solidFill>
                  <a:schemeClr val="bg1"/>
                </a:solidFill>
                <a:effectLst>
                  <a:outerShdw blurRad="38100" dist="38100" dir="2700000" algn="tl">
                    <a:srgbClr val="000000">
                      <a:alpha val="43137"/>
                    </a:srgbClr>
                  </a:outerShdw>
                </a:effectLst>
                <a:latin typeface="Calibri" panose="020F0502020204030204" pitchFamily="34" charset="0"/>
              </a:rPr>
              <a:t>there</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you may be also.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4</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929439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Title 4"/>
          <p:cNvSpPr>
            <a:spLocks noGrp="1"/>
          </p:cNvSpPr>
          <p:nvPr>
            <p:ph type="title"/>
          </p:nvPr>
        </p:nvSpPr>
        <p:spPr>
          <a:xfrm>
            <a:off x="2819400" y="152402"/>
            <a:ext cx="3505200" cy="792163"/>
          </a:xfrm>
        </p:spPr>
        <p:txBody>
          <a:bodyPr/>
          <a:lstStyle/>
          <a:p>
            <a:r>
              <a:rPr lang="en-US"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Themes</a:t>
            </a:r>
          </a:p>
        </p:txBody>
      </p:sp>
      <p:sp>
        <p:nvSpPr>
          <p:cNvPr id="83970" name="Content Placeholder 5"/>
          <p:cNvSpPr>
            <a:spLocks noGrp="1"/>
          </p:cNvSpPr>
          <p:nvPr>
            <p:ph idx="1"/>
          </p:nvPr>
        </p:nvSpPr>
        <p:spPr>
          <a:xfrm>
            <a:off x="2057400" y="1066800"/>
            <a:ext cx="5029200" cy="685800"/>
          </a:xfrm>
        </p:spPr>
        <p:txBody>
          <a:bodyPr/>
          <a:lstStyle/>
          <a:p>
            <a:pPr marL="457200" indent="-457200" algn="just">
              <a:spcBef>
                <a:spcPts val="0"/>
              </a:spcBef>
              <a:spcAft>
                <a:spcPts val="1800"/>
              </a:spcAft>
              <a:buClr>
                <a:srgbClr val="00FFFF"/>
              </a:buClr>
            </a:pPr>
            <a:r>
              <a:rPr lang="en-US" sz="3600" dirty="0">
                <a:solidFill>
                  <a:schemeClr val="bg1"/>
                </a:solidFill>
                <a:effectLst>
                  <a:outerShdw blurRad="38100" dist="38100" dir="2700000" algn="tl">
                    <a:srgbClr val="000000">
                      <a:alpha val="43137"/>
                    </a:srgbClr>
                  </a:outerShdw>
                </a:effectLst>
              </a:rPr>
              <a:t>Comfort – John 14:1</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0" y="1905000"/>
            <a:ext cx="48768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5">
            <a:extLst>
              <a:ext uri="{FF2B5EF4-FFF2-40B4-BE49-F238E27FC236}">
                <a16:creationId xmlns:a16="http://schemas.microsoft.com/office/drawing/2014/main" id="{EA194473-2D64-4850-87D2-A4C7F4684A0F}"/>
              </a:ext>
            </a:extLst>
          </p:cNvPr>
          <p:cNvSpPr txBox="1">
            <a:spLocks/>
          </p:cNvSpPr>
          <p:nvPr/>
        </p:nvSpPr>
        <p:spPr bwMode="auto">
          <a:xfrm>
            <a:off x="2057400" y="5715000"/>
            <a:ext cx="5029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spcBef>
                <a:spcPts val="0"/>
              </a:spcBef>
              <a:spcAft>
                <a:spcPts val="1800"/>
              </a:spcAft>
              <a:buClr>
                <a:srgbClr val="00FFFF"/>
              </a:buClr>
            </a:pPr>
            <a:r>
              <a:rPr lang="en-US" sz="3600" b="1" u="sng" dirty="0">
                <a:solidFill>
                  <a:srgbClr val="FFFFCC"/>
                </a:solidFill>
                <a:effectLst>
                  <a:outerShdw blurRad="38100" dist="38100" dir="2700000" algn="tl">
                    <a:srgbClr val="000000">
                      <a:alpha val="43137"/>
                    </a:srgbClr>
                  </a:outerShdw>
                </a:effectLst>
              </a:rPr>
              <a:t>Imminence</a:t>
            </a:r>
            <a:r>
              <a:rPr lang="en-US" sz="3600" dirty="0">
                <a:solidFill>
                  <a:schemeClr val="bg1"/>
                </a:solidFill>
                <a:effectLst>
                  <a:outerShdw blurRad="38100" dist="38100" dir="2700000" algn="tl">
                    <a:srgbClr val="000000">
                      <a:alpha val="43137"/>
                    </a:srgbClr>
                  </a:outerShdw>
                </a:effectLst>
              </a:rPr>
              <a:t> – John 14:3</a:t>
            </a:r>
          </a:p>
        </p:txBody>
      </p:sp>
    </p:spTree>
    <p:extLst>
      <p:ext uri="{BB962C8B-B14F-4D97-AF65-F5344CB8AC3E}">
        <p14:creationId xmlns:p14="http://schemas.microsoft.com/office/powerpoint/2010/main" val="11121865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Imminence</a:t>
            </a:r>
          </a:p>
        </p:txBody>
      </p:sp>
      <p:sp>
        <p:nvSpPr>
          <p:cNvPr id="63491" name="Rectangle 3"/>
          <p:cNvSpPr>
            <a:spLocks noGrp="1" noChangeArrowheads="1"/>
          </p:cNvSpPr>
          <p:nvPr>
            <p:ph type="body" idx="1"/>
          </p:nvPr>
        </p:nvSpPr>
        <p:spPr>
          <a:xfrm>
            <a:off x="457200" y="1600202"/>
            <a:ext cx="8229600" cy="4525963"/>
          </a:xfrm>
        </p:spPr>
        <p:txBody>
          <a:bodyPr/>
          <a:lstStyle/>
          <a:p>
            <a:pPr marL="457200" indent="-457200" algn="just">
              <a:spcBef>
                <a:spcPts val="0"/>
              </a:spcBef>
              <a:spcAft>
                <a:spcPts val="1800"/>
              </a:spcAft>
              <a:buClr>
                <a:srgbClr val="00FFFF"/>
              </a:buClr>
            </a:pPr>
            <a:r>
              <a:rPr lang="en-US" sz="3600" dirty="0">
                <a:solidFill>
                  <a:schemeClr val="bg1"/>
                </a:solidFill>
                <a:effectLst>
                  <a:outerShdw blurRad="38100" dist="38100" dir="2700000" algn="tl">
                    <a:srgbClr val="000000">
                      <a:alpha val="43137"/>
                    </a:srgbClr>
                  </a:outerShdw>
                </a:effectLst>
              </a:rPr>
              <a:t>Imminency definition</a:t>
            </a:r>
          </a:p>
          <a:p>
            <a:pPr marL="457200" indent="-457200" algn="just">
              <a:spcBef>
                <a:spcPts val="0"/>
              </a:spcBef>
              <a:spcAft>
                <a:spcPts val="1800"/>
              </a:spcAft>
              <a:buClr>
                <a:srgbClr val="00FFFF"/>
              </a:buClr>
            </a:pPr>
            <a:r>
              <a:rPr lang="en-US" sz="3600" dirty="0">
                <a:solidFill>
                  <a:schemeClr val="bg1"/>
                </a:solidFill>
                <a:effectLst>
                  <a:outerShdw blurRad="38100" dist="38100" dir="2700000" algn="tl">
                    <a:srgbClr val="000000">
                      <a:alpha val="43137"/>
                    </a:srgbClr>
                  </a:outerShdw>
                </a:effectLst>
              </a:rPr>
              <a:t>James 5:8; 1 </a:t>
            </a:r>
            <a:r>
              <a:rPr lang="en-US" sz="3600" dirty="0" err="1">
                <a:solidFill>
                  <a:schemeClr val="bg1"/>
                </a:solidFill>
                <a:effectLst>
                  <a:outerShdw blurRad="38100" dist="38100" dir="2700000" algn="tl">
                    <a:srgbClr val="000000">
                      <a:alpha val="43137"/>
                    </a:srgbClr>
                  </a:outerShdw>
                </a:effectLst>
              </a:rPr>
              <a:t>Thess</a:t>
            </a:r>
            <a:r>
              <a:rPr lang="en-US" sz="3600" dirty="0">
                <a:solidFill>
                  <a:schemeClr val="bg1"/>
                </a:solidFill>
                <a:effectLst>
                  <a:outerShdw blurRad="38100" dist="38100" dir="2700000" algn="tl">
                    <a:srgbClr val="000000">
                      <a:alpha val="43137"/>
                    </a:srgbClr>
                  </a:outerShdw>
                </a:effectLst>
              </a:rPr>
              <a:t> 1:10; 4:15; 1 Cor 1:7; 15:51; Philip 3:20</a:t>
            </a:r>
          </a:p>
          <a:p>
            <a:pPr marL="457200" indent="-457200" algn="just">
              <a:spcBef>
                <a:spcPts val="0"/>
              </a:spcBef>
              <a:spcAft>
                <a:spcPts val="1800"/>
              </a:spcAft>
              <a:buClr>
                <a:srgbClr val="00FFFF"/>
              </a:buClr>
            </a:pPr>
            <a:r>
              <a:rPr lang="en-US" sz="3600" dirty="0">
                <a:solidFill>
                  <a:schemeClr val="bg1"/>
                </a:solidFill>
                <a:effectLst>
                  <a:outerShdw blurRad="38100" dist="38100" dir="2700000" algn="tl">
                    <a:srgbClr val="000000">
                      <a:alpha val="43137"/>
                    </a:srgbClr>
                  </a:outerShdw>
                </a:effectLst>
              </a:rPr>
              <a:t>Other rapture views deny imminence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ECF935-352E-471C-99CE-F028F4F5C558}"/>
              </a:ext>
            </a:extLst>
          </p:cNvPr>
          <p:cNvPicPr>
            <a:picLocks noChangeAspect="1"/>
          </p:cNvPicPr>
          <p:nvPr/>
        </p:nvPicPr>
        <p:blipFill>
          <a:blip r:embed="rId2"/>
          <a:stretch>
            <a:fillRect/>
          </a:stretch>
        </p:blipFill>
        <p:spPr>
          <a:xfrm>
            <a:off x="304800" y="228600"/>
            <a:ext cx="8534400" cy="6400800"/>
          </a:xfrm>
          <a:prstGeom prst="rect">
            <a:avLst/>
          </a:prstGeom>
        </p:spPr>
      </p:pic>
    </p:spTree>
    <p:extLst>
      <p:ext uri="{BB962C8B-B14F-4D97-AF65-F5344CB8AC3E}">
        <p14:creationId xmlns:p14="http://schemas.microsoft.com/office/powerpoint/2010/main" val="20563167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4283224"/>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40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1</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2</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 go to prepare a place for you</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3</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“If I go and prepare a place for you, I will come again and receive you to Myself, that where I am, </a:t>
            </a:r>
            <a:r>
              <a:rPr lang="en-US" sz="3200" i="1" dirty="0">
                <a:solidFill>
                  <a:schemeClr val="bg1"/>
                </a:solidFill>
                <a:effectLst>
                  <a:outerShdw blurRad="38100" dist="38100" dir="2700000" algn="tl">
                    <a:srgbClr val="000000">
                      <a:alpha val="43137"/>
                    </a:srgbClr>
                  </a:outerShdw>
                </a:effectLst>
                <a:latin typeface="Calibri" panose="020F0502020204030204" pitchFamily="34" charset="0"/>
              </a:rPr>
              <a:t>there</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you may be also.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4</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562933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0529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 y="1371601"/>
            <a:ext cx="9144000" cy="4031873"/>
          </a:xfrm>
          <a:prstGeom prst="rect">
            <a:avLst/>
          </a:prstGeom>
        </p:spPr>
        <p:txBody>
          <a:bodyPr wrap="square">
            <a:spAutoFit/>
          </a:bodyPr>
          <a:lstStyle/>
          <a:p>
            <a:pPr algn="just">
              <a:defRPr/>
            </a:pPr>
            <a:r>
              <a:rPr lang="en-US" sz="3200" dirty="0">
                <a:solidFill>
                  <a:schemeClr val="bg1"/>
                </a:solidFill>
                <a:effectLst>
                  <a:outerShdw blurRad="38100" dist="38100" dir="2700000" algn="tl">
                    <a:srgbClr val="000000">
                      <a:alpha val="43137"/>
                    </a:srgbClr>
                  </a:outerShdw>
                </a:effectLst>
                <a:latin typeface="+mn-lt"/>
              </a:rPr>
              <a:t>“Since He says He is going to come in order that we may be with Him </a:t>
            </a:r>
            <a:r>
              <a:rPr lang="en-US" sz="3200" b="1" dirty="0">
                <a:solidFill>
                  <a:srgbClr val="FFFFCC"/>
                </a:solidFill>
                <a:effectLst>
                  <a:outerShdw blurRad="38100" dist="38100" dir="2700000" algn="tl">
                    <a:srgbClr val="000000">
                      <a:alpha val="43137"/>
                    </a:srgbClr>
                  </a:outerShdw>
                </a:effectLst>
                <a:latin typeface="+mn-lt"/>
              </a:rPr>
              <a:t>where he is</a:t>
            </a:r>
            <a:r>
              <a:rPr lang="en-US" sz="3200" dirty="0">
                <a:solidFill>
                  <a:schemeClr val="bg1"/>
                </a:solidFill>
                <a:effectLst>
                  <a:outerShdw blurRad="38100" dist="38100" dir="2700000" algn="tl">
                    <a:srgbClr val="000000">
                      <a:alpha val="43137"/>
                    </a:srgbClr>
                  </a:outerShdw>
                </a:effectLst>
                <a:latin typeface="+mn-lt"/>
              </a:rPr>
              <a:t>, we would have to be with Him here on earth. Do you see the problem? The dwelling places in the Father's house would be unused...This makes Jesus' whole promise ridiculous. Why would He speak of preparing a place for us in the Father's house if He didn't mean that His return would take us there?”</a:t>
            </a:r>
          </a:p>
        </p:txBody>
      </p:sp>
      <p:sp>
        <p:nvSpPr>
          <p:cNvPr id="86018" name="TextBox 3"/>
          <p:cNvSpPr txBox="1">
            <a:spLocks noChangeArrowheads="1"/>
          </p:cNvSpPr>
          <p:nvPr/>
        </p:nvSpPr>
        <p:spPr bwMode="auto">
          <a:xfrm>
            <a:off x="838200" y="6400800"/>
            <a:ext cx="7467600" cy="369888"/>
          </a:xfrm>
          <a:prstGeom prst="rect">
            <a:avLst/>
          </a:prstGeom>
          <a:noFill/>
          <a:ln w="9525">
            <a:noFill/>
            <a:miter lim="800000"/>
            <a:headEnd/>
            <a:tailEnd/>
          </a:ln>
        </p:spPr>
        <p:txBody>
          <a:bodyPr>
            <a:spAutoFit/>
          </a:bodyPr>
          <a:lstStyle/>
          <a:p>
            <a:pPr algn="ctr"/>
            <a:r>
              <a:rPr lang="en-US" dirty="0">
                <a:solidFill>
                  <a:schemeClr val="bg1"/>
                </a:solidFill>
                <a:effectLst>
                  <a:outerShdw blurRad="38100" dist="38100" dir="2700000" algn="tl">
                    <a:srgbClr val="000000">
                      <a:alpha val="43137"/>
                    </a:srgbClr>
                  </a:outerShdw>
                </a:effectLst>
                <a:latin typeface="+mn-lt"/>
              </a:rPr>
              <a:t>Hal Lindsey, </a:t>
            </a:r>
            <a:r>
              <a:rPr lang="en-US" i="1" dirty="0">
                <a:solidFill>
                  <a:schemeClr val="bg1"/>
                </a:solidFill>
                <a:effectLst>
                  <a:outerShdw blurRad="38100" dist="38100" dir="2700000" algn="tl">
                    <a:srgbClr val="000000">
                      <a:alpha val="43137"/>
                    </a:srgbClr>
                  </a:outerShdw>
                </a:effectLst>
                <a:latin typeface="+mn-lt"/>
              </a:rPr>
              <a:t>The Rapture</a:t>
            </a:r>
            <a:r>
              <a:rPr lang="en-US" dirty="0">
                <a:solidFill>
                  <a:schemeClr val="bg1"/>
                </a:solidFill>
                <a:effectLst>
                  <a:outerShdw blurRad="38100" dist="38100" dir="2700000" algn="tl">
                    <a:srgbClr val="000000">
                      <a:alpha val="43137"/>
                    </a:srgbClr>
                  </a:outerShdw>
                </a:effectLst>
                <a:latin typeface="+mn-lt"/>
              </a:rPr>
              <a:t>, 43.</a:t>
            </a:r>
          </a:p>
        </p:txBody>
      </p:sp>
      <p:sp>
        <p:nvSpPr>
          <p:cNvPr id="2" name="Rectangle 1"/>
          <p:cNvSpPr/>
          <p:nvPr/>
        </p:nvSpPr>
        <p:spPr>
          <a:xfrm>
            <a:off x="3242149" y="228600"/>
            <a:ext cx="2659702" cy="646331"/>
          </a:xfrm>
          <a:prstGeom prst="rect">
            <a:avLst/>
          </a:prstGeom>
        </p:spPr>
        <p:txBody>
          <a:bodyPr wrap="none">
            <a:spAutoFit/>
          </a:bodyPr>
          <a:lstStyle/>
          <a:p>
            <a:pPr>
              <a:defRPr/>
            </a:pPr>
            <a:r>
              <a:rPr lang="en-US" sz="3600" i="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Where He Is?</a:t>
            </a:r>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033" y="121920"/>
            <a:ext cx="857567" cy="1097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4"/>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
        <p:nvSpPr>
          <p:cNvPr id="72706" name="Content Placeholder 5"/>
          <p:cNvSpPr>
            <a:spLocks noGrp="1"/>
          </p:cNvSpPr>
          <p:nvPr>
            <p:ph idx="1"/>
          </p:nvPr>
        </p:nvSpPr>
        <p:spPr>
          <a:xfrm>
            <a:off x="381000" y="1371600"/>
            <a:ext cx="5715000" cy="45259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death</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salvation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Christ’s resurrection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Coming of the Spirit on Pentecost (Acts 2)</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Non-pretribulational rapture</a:t>
            </a:r>
          </a:p>
        </p:txBody>
      </p:sp>
      <p:pic>
        <p:nvPicPr>
          <p:cNvPr id="72707" name="Picture 3"/>
          <p:cNvPicPr>
            <a:picLocks noChangeAspect="1" noChangeArrowheads="1"/>
          </p:cNvPicPr>
          <p:nvPr/>
        </p:nvPicPr>
        <p:blipFill>
          <a:blip r:embed="rId2" cstate="print"/>
          <a:srcRect/>
          <a:stretch>
            <a:fillRect/>
          </a:stretch>
        </p:blipFill>
        <p:spPr bwMode="auto">
          <a:xfrm>
            <a:off x="5715000" y="1371600"/>
            <a:ext cx="2971800" cy="3810000"/>
          </a:xfrm>
          <a:prstGeom prst="rect">
            <a:avLst/>
          </a:prstGeom>
          <a:noFill/>
          <a:ln w="9525">
            <a:noFill/>
            <a:miter lim="800000"/>
            <a:headEnd/>
            <a:tailEnd/>
          </a:ln>
        </p:spPr>
      </p:pic>
    </p:spTree>
    <p:extLst>
      <p:ext uri="{BB962C8B-B14F-4D97-AF65-F5344CB8AC3E}">
        <p14:creationId xmlns:p14="http://schemas.microsoft.com/office/powerpoint/2010/main" val="37289695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D9593-4CEE-444C-B862-C64B15481900}"/>
              </a:ext>
            </a:extLst>
          </p:cNvPr>
          <p:cNvSpPr>
            <a:spLocks noGrp="1"/>
          </p:cNvSpPr>
          <p:nvPr>
            <p:ph type="title"/>
          </p:nvPr>
        </p:nvSpPr>
        <p:spPr>
          <a:xfrm>
            <a:off x="457200" y="2857500"/>
            <a:ext cx="8229600" cy="1143000"/>
          </a:xfrm>
        </p:spPr>
        <p:txBody>
          <a:bodyPr/>
          <a:lstStyle/>
          <a:p>
            <a:r>
              <a:rPr lang="en-US" dirty="0">
                <a:solidFill>
                  <a:srgbClr val="00FFFF"/>
                </a:solidFill>
              </a:rPr>
              <a:t>CONCLUSION</a:t>
            </a:r>
          </a:p>
        </p:txBody>
      </p:sp>
    </p:spTree>
    <p:extLst>
      <p:ext uri="{BB962C8B-B14F-4D97-AF65-F5344CB8AC3E}">
        <p14:creationId xmlns:p14="http://schemas.microsoft.com/office/powerpoint/2010/main" val="22106053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3048000" y="304800"/>
            <a:ext cx="3048000" cy="1143000"/>
          </a:xfrm>
        </p:spPr>
        <p:txBody>
          <a:bodyPr/>
          <a:lstStyle/>
          <a:p>
            <a:pPr eaLnBrk="1" hangingPunct="1">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Preview </a:t>
            </a:r>
            <a:b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br>
            <a:r>
              <a:rPr lang="en-US" sz="3200" dirty="0">
                <a:solidFill>
                  <a:schemeClr val="bg1"/>
                </a:solidFill>
                <a:effectLst>
                  <a:outerShdw blurRad="38100" dist="38100" dir="2700000" algn="tl">
                    <a:srgbClr val="000000">
                      <a:alpha val="43137"/>
                    </a:srgbClr>
                  </a:outerShdw>
                </a:effectLst>
                <a:latin typeface="+mn-lt"/>
                <a:ea typeface="+mn-ea"/>
                <a:cs typeface="+mn-cs"/>
              </a:rPr>
              <a:t>(John 14:1-4)</a:t>
            </a:r>
          </a:p>
        </p:txBody>
      </p:sp>
      <p:sp>
        <p:nvSpPr>
          <p:cNvPr id="43010" name="Content Placeholder 2"/>
          <p:cNvSpPr>
            <a:spLocks noGrp="1"/>
          </p:cNvSpPr>
          <p:nvPr>
            <p:ph idx="4294967295"/>
          </p:nvPr>
        </p:nvSpPr>
        <p:spPr>
          <a:xfrm>
            <a:off x="76200" y="1600200"/>
            <a:ext cx="5257800" cy="2819400"/>
          </a:xfrm>
        </p:spPr>
        <p:txBody>
          <a:bodyPr/>
          <a:lstStyle/>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Preliminary reasons</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Exegesis of John 14:1-4</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Answering the non-rapture arguments</a:t>
            </a:r>
          </a:p>
        </p:txBody>
      </p:sp>
      <p:sp>
        <p:nvSpPr>
          <p:cNvPr id="2" name="Rectangle 1"/>
          <p:cNvSpPr/>
          <p:nvPr/>
        </p:nvSpPr>
        <p:spPr>
          <a:xfrm>
            <a:off x="5486400" y="1709440"/>
            <a:ext cx="3505200" cy="4462760"/>
          </a:xfrm>
          <a:prstGeom prst="rect">
            <a:avLst/>
          </a:prstGeom>
          <a:blipFill>
            <a:blip r:embed="rId2" cstate="print"/>
            <a:tile tx="0" ty="0" sx="100000" sy="100000" flip="none" algn="tl"/>
          </a:blipFill>
          <a:ln w="28575">
            <a:solidFill>
              <a:srgbClr val="FFFF00"/>
            </a:solidFill>
          </a:ln>
        </p:spPr>
        <p:txBody>
          <a:bodyPr>
            <a:spAutoFit/>
          </a:bodyPr>
          <a:lstStyle/>
          <a:p>
            <a:pPr algn="ctr">
              <a:defRPr/>
            </a:pPr>
            <a:r>
              <a:rPr lang="en-US" sz="2400" b="1" dirty="0">
                <a:solidFill>
                  <a:schemeClr val="bg1"/>
                </a:solidFill>
                <a:effectLst>
                  <a:outerShdw blurRad="38100" dist="38100" dir="2700000" algn="tl">
                    <a:srgbClr val="000000">
                      <a:alpha val="43137"/>
                    </a:srgbClr>
                  </a:outerShdw>
                </a:effectLst>
                <a:latin typeface="+mn-lt"/>
              </a:rPr>
              <a:t>John 14:1–4</a:t>
            </a:r>
          </a:p>
          <a:p>
            <a:pPr algn="just">
              <a:defRPr/>
            </a:pPr>
            <a:r>
              <a:rPr lang="en-US" sz="2000" dirty="0">
                <a:solidFill>
                  <a:schemeClr val="bg1"/>
                </a:solidFill>
                <a:effectLst>
                  <a:outerShdw blurRad="38100" dist="38100" dir="2700000" algn="tl">
                    <a:srgbClr val="000000">
                      <a:alpha val="43137"/>
                    </a:srgbClr>
                  </a:outerShdw>
                </a:effectLst>
                <a:latin typeface="+mn-lt"/>
              </a:rPr>
              <a:t>"Do not let your heart be troubled; believe in God, believe also in Me. In My Father's house are many dwelling places; if it were not so, I would have told you; for I go to prepare a place for you. If I go and prepare a place for you, I will come again and receive you to Myself, that where I am, </a:t>
            </a:r>
            <a:r>
              <a:rPr lang="en-US" sz="2000" i="1" dirty="0">
                <a:solidFill>
                  <a:schemeClr val="bg1"/>
                </a:solidFill>
                <a:effectLst>
                  <a:outerShdw blurRad="38100" dist="38100" dir="2700000" algn="tl">
                    <a:srgbClr val="000000">
                      <a:alpha val="43137"/>
                    </a:srgbClr>
                  </a:outerShdw>
                </a:effectLst>
                <a:latin typeface="+mn-lt"/>
              </a:rPr>
              <a:t>there</a:t>
            </a:r>
            <a:r>
              <a:rPr lang="en-US" sz="2000" dirty="0">
                <a:solidFill>
                  <a:schemeClr val="bg1"/>
                </a:solidFill>
                <a:effectLst>
                  <a:outerShdw blurRad="38100" dist="38100" dir="2700000" algn="tl">
                    <a:srgbClr val="000000">
                      <a:alpha val="43137"/>
                    </a:srgbClr>
                  </a:outerShdw>
                </a:effectLst>
                <a:latin typeface="+mn-lt"/>
              </a:rPr>
              <a:t> you may be also. And you know the way where I am going."</a:t>
            </a:r>
          </a:p>
        </p:txBody>
      </p:sp>
    </p:spTree>
    <p:extLst>
      <p:ext uri="{BB962C8B-B14F-4D97-AF65-F5344CB8AC3E}">
        <p14:creationId xmlns:p14="http://schemas.microsoft.com/office/powerpoint/2010/main" val="7221424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200400"/>
          </a:xfrm>
        </p:spPr>
        <p:txBody>
          <a:bodyPr/>
          <a:lstStyle/>
          <a:p>
            <a:pPr marL="514350" indent="-514350" eaLnBrk="1" hangingPunct="1">
              <a:spcBef>
                <a:spcPts val="0"/>
              </a:spcBef>
              <a:spcAft>
                <a:spcPts val="2400"/>
              </a:spcAft>
              <a:buClr>
                <a:srgbClr val="00FFFF"/>
              </a:buClr>
              <a:buFont typeface="+mj-lt"/>
              <a:buAutoNum type="arabicPeriod"/>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14:1-4</a:t>
            </a:r>
          </a:p>
          <a:p>
            <a:pPr marL="514350" indent="-514350" eaLnBrk="1" hangingPunct="1">
              <a:spcBef>
                <a:spcPts val="0"/>
              </a:spcBef>
              <a:spcAft>
                <a:spcPts val="2400"/>
              </a:spcAft>
              <a:buClr>
                <a:srgbClr val="00FFFF"/>
              </a:buClr>
              <a:buFont typeface="+mj-lt"/>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3:10</a:t>
            </a:r>
          </a:p>
          <a:p>
            <a:pPr marL="514350" indent="-514350" eaLnBrk="1" hangingPunct="1">
              <a:spcBef>
                <a:spcPts val="0"/>
              </a:spcBef>
              <a:spcAft>
                <a:spcPts val="2400"/>
              </a:spcAft>
              <a:buClr>
                <a:srgbClr val="00FFFF"/>
              </a:buClr>
              <a:buFont typeface="+mj-lt"/>
              <a:buAutoNum type="arabicPeriod"/>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Thessalonians 4‒5</a:t>
            </a:r>
          </a:p>
          <a:p>
            <a:pPr marL="514350" indent="-514350" eaLnBrk="1" hangingPunct="1">
              <a:spcBef>
                <a:spcPts val="0"/>
              </a:spcBef>
              <a:spcAft>
                <a:spcPts val="2400"/>
              </a:spcAft>
              <a:buClr>
                <a:srgbClr val="00FFFF"/>
              </a:buClr>
              <a:buFont typeface="+mj-lt"/>
              <a:buAutoNum type="arabicPeriod"/>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Second Thessalonians 2:3a</a:t>
            </a:r>
          </a:p>
          <a:p>
            <a:pPr marL="514350" indent="-514350" eaLnBrk="1" hangingPunct="1">
              <a:spcBef>
                <a:spcPts val="0"/>
              </a:spcBef>
              <a:spcAft>
                <a:spcPts val="2400"/>
              </a:spcAft>
              <a:buClr>
                <a:srgbClr val="00FFFF"/>
              </a:buClr>
              <a:buFont typeface="+mj-lt"/>
              <a:buAutoNum type="arabicPeriod"/>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259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200400"/>
          </a:xfrm>
        </p:spPr>
        <p:txBody>
          <a:bodyPr/>
          <a:lstStyle/>
          <a:p>
            <a:pPr marL="514350" indent="-514350" eaLnBrk="1" hangingPunct="1">
              <a:spcBef>
                <a:spcPts val="0"/>
              </a:spcBef>
              <a:spcAft>
                <a:spcPts val="2400"/>
              </a:spcAft>
              <a:buClr>
                <a:srgbClr val="00FFFF"/>
              </a:buClr>
              <a:buFont typeface="+mj-lt"/>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14:1-4</a:t>
            </a:r>
          </a:p>
          <a:p>
            <a:pPr marL="514350" indent="-514350" eaLnBrk="1" hangingPunct="1">
              <a:spcBef>
                <a:spcPts val="0"/>
              </a:spcBef>
              <a:spcAft>
                <a:spcPts val="2400"/>
              </a:spcAft>
              <a:buClr>
                <a:srgbClr val="00FFFF"/>
              </a:buClr>
              <a:buFont typeface="+mj-lt"/>
              <a:buAutoNum type="arabicPeriod"/>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3:10</a:t>
            </a:r>
          </a:p>
          <a:p>
            <a:pPr marL="514350" indent="-514350" eaLnBrk="1" hangingPunct="1">
              <a:spcBef>
                <a:spcPts val="0"/>
              </a:spcBef>
              <a:spcAft>
                <a:spcPts val="2400"/>
              </a:spcAft>
              <a:buClr>
                <a:srgbClr val="00FFFF"/>
              </a:buClr>
              <a:buFont typeface="+mj-lt"/>
              <a:buAutoNum type="arabicPeriod"/>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Thessalonians 4‒5</a:t>
            </a:r>
          </a:p>
          <a:p>
            <a:pPr marL="514350" indent="-514350" eaLnBrk="1" hangingPunct="1">
              <a:spcBef>
                <a:spcPts val="0"/>
              </a:spcBef>
              <a:spcAft>
                <a:spcPts val="2400"/>
              </a:spcAft>
              <a:buClr>
                <a:srgbClr val="00FFFF"/>
              </a:buClr>
              <a:buFont typeface="+mj-lt"/>
              <a:buAutoNum type="arabicPeriod"/>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Second Thessalonians 2:3a</a:t>
            </a:r>
          </a:p>
          <a:p>
            <a:pPr marL="514350" indent="-514350" eaLnBrk="1" hangingPunct="1">
              <a:spcBef>
                <a:spcPts val="0"/>
              </a:spcBef>
              <a:spcAft>
                <a:spcPts val="2400"/>
              </a:spcAft>
              <a:buClr>
                <a:srgbClr val="00FFFF"/>
              </a:buClr>
              <a:buFont typeface="+mj-lt"/>
              <a:buAutoNum type="arabicPeriod"/>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49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0" y="1"/>
            <a:ext cx="9144000" cy="4283224"/>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40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1</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2</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3</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“If I go and prepare a place for you, I will come again and receive you to Myself, that where I am, </a:t>
            </a:r>
            <a:r>
              <a:rPr lang="en-US" sz="3200" i="1" dirty="0">
                <a:solidFill>
                  <a:schemeClr val="bg1"/>
                </a:solidFill>
                <a:effectLst>
                  <a:outerShdw blurRad="38100" dist="38100" dir="2700000" algn="tl">
                    <a:srgbClr val="000000">
                      <a:alpha val="43137"/>
                    </a:srgbClr>
                  </a:outerShdw>
                </a:effectLst>
                <a:latin typeface="Calibri" panose="020F0502020204030204" pitchFamily="34" charset="0"/>
              </a:rPr>
              <a:t>there</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you may be also.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4</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“And you know the way where I am going.”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3048000" y="304800"/>
            <a:ext cx="3048000" cy="1143000"/>
          </a:xfrm>
        </p:spPr>
        <p:txBody>
          <a:bodyPr/>
          <a:lstStyle/>
          <a:p>
            <a:pPr eaLnBrk="1" hangingPunct="1">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Preview </a:t>
            </a:r>
            <a:b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br>
            <a:r>
              <a:rPr lang="en-US" sz="3200" dirty="0">
                <a:solidFill>
                  <a:schemeClr val="bg1"/>
                </a:solidFill>
                <a:effectLst>
                  <a:outerShdw blurRad="38100" dist="38100" dir="2700000" algn="tl">
                    <a:srgbClr val="000000">
                      <a:alpha val="43137"/>
                    </a:srgbClr>
                  </a:outerShdw>
                </a:effectLst>
                <a:latin typeface="+mn-lt"/>
                <a:ea typeface="+mn-ea"/>
                <a:cs typeface="+mn-cs"/>
              </a:rPr>
              <a:t>(John 14:1-4)</a:t>
            </a:r>
          </a:p>
        </p:txBody>
      </p:sp>
      <p:sp>
        <p:nvSpPr>
          <p:cNvPr id="43010" name="Content Placeholder 2"/>
          <p:cNvSpPr>
            <a:spLocks noGrp="1"/>
          </p:cNvSpPr>
          <p:nvPr>
            <p:ph idx="4294967295"/>
          </p:nvPr>
        </p:nvSpPr>
        <p:spPr>
          <a:xfrm>
            <a:off x="76200" y="1600200"/>
            <a:ext cx="5257800" cy="2819400"/>
          </a:xfrm>
        </p:spPr>
        <p:txBody>
          <a:bodyPr/>
          <a:lstStyle/>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Preliminary reasons</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Exegesis of John 14:1-4</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Answering the non-rapture arguments</a:t>
            </a:r>
          </a:p>
        </p:txBody>
      </p:sp>
      <p:sp>
        <p:nvSpPr>
          <p:cNvPr id="2" name="Rectangle 1"/>
          <p:cNvSpPr/>
          <p:nvPr/>
        </p:nvSpPr>
        <p:spPr>
          <a:xfrm>
            <a:off x="5486400" y="1709440"/>
            <a:ext cx="3505200" cy="4462760"/>
          </a:xfrm>
          <a:prstGeom prst="rect">
            <a:avLst/>
          </a:prstGeom>
          <a:blipFill>
            <a:blip r:embed="rId2" cstate="print"/>
            <a:tile tx="0" ty="0" sx="100000" sy="100000" flip="none" algn="tl"/>
          </a:blipFill>
          <a:ln w="28575">
            <a:solidFill>
              <a:srgbClr val="FFFF00"/>
            </a:solidFill>
          </a:ln>
        </p:spPr>
        <p:txBody>
          <a:bodyPr>
            <a:spAutoFit/>
          </a:bodyPr>
          <a:lstStyle/>
          <a:p>
            <a:pPr algn="ctr">
              <a:defRPr/>
            </a:pPr>
            <a:r>
              <a:rPr lang="en-US" sz="2400" b="1" dirty="0">
                <a:solidFill>
                  <a:schemeClr val="bg1"/>
                </a:solidFill>
                <a:effectLst>
                  <a:outerShdw blurRad="38100" dist="38100" dir="2700000" algn="tl">
                    <a:srgbClr val="000000">
                      <a:alpha val="43137"/>
                    </a:srgbClr>
                  </a:outerShdw>
                </a:effectLst>
                <a:latin typeface="+mn-lt"/>
              </a:rPr>
              <a:t>John 14:1–4</a:t>
            </a:r>
          </a:p>
          <a:p>
            <a:pPr algn="just">
              <a:defRPr/>
            </a:pPr>
            <a:r>
              <a:rPr lang="en-US" sz="2000" dirty="0">
                <a:solidFill>
                  <a:schemeClr val="bg1"/>
                </a:solidFill>
                <a:effectLst>
                  <a:outerShdw blurRad="38100" dist="38100" dir="2700000" algn="tl">
                    <a:srgbClr val="000000">
                      <a:alpha val="43137"/>
                    </a:srgbClr>
                  </a:outerShdw>
                </a:effectLst>
                <a:latin typeface="+mn-lt"/>
              </a:rPr>
              <a:t>"Do not let your heart be troubled; believe in God, believe also in Me. In My Father's house are many dwelling places; if it were not so, I would have told you; for I go to prepare a place for you. If I go and prepare a place for you, I will come again and receive you to Myself, that where I am, </a:t>
            </a:r>
            <a:r>
              <a:rPr lang="en-US" sz="2000" i="1" dirty="0">
                <a:solidFill>
                  <a:schemeClr val="bg1"/>
                </a:solidFill>
                <a:effectLst>
                  <a:outerShdw blurRad="38100" dist="38100" dir="2700000" algn="tl">
                    <a:srgbClr val="000000">
                      <a:alpha val="43137"/>
                    </a:srgbClr>
                  </a:outerShdw>
                </a:effectLst>
                <a:latin typeface="+mn-lt"/>
              </a:rPr>
              <a:t>there</a:t>
            </a:r>
            <a:r>
              <a:rPr lang="en-US" sz="2000" dirty="0">
                <a:solidFill>
                  <a:schemeClr val="bg1"/>
                </a:solidFill>
                <a:effectLst>
                  <a:outerShdw blurRad="38100" dist="38100" dir="2700000" algn="tl">
                    <a:srgbClr val="000000">
                      <a:alpha val="43137"/>
                    </a:srgbClr>
                  </a:outerShdw>
                </a:effectLst>
                <a:latin typeface="+mn-lt"/>
              </a:rPr>
              <a:t> you may be also. And you know the way where I am going."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2504</TotalTime>
  <Words>3868</Words>
  <Application>Microsoft Office PowerPoint</Application>
  <PresentationFormat>On-screen Show (4:3)</PresentationFormat>
  <Paragraphs>288</Paragraphs>
  <Slides>64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Wingdings</vt:lpstr>
      <vt:lpstr>Office Theme</vt:lpstr>
      <vt:lpstr>PowerPoint Presentation</vt:lpstr>
      <vt:lpstr>What is the Rapture?</vt:lpstr>
      <vt:lpstr>When Will the Rapture Take Place Relative to the Tribulation Period?</vt:lpstr>
      <vt:lpstr>PowerPoint Presentation</vt:lpstr>
      <vt:lpstr>When is the Rapture?  7 Arguments Favoring the Pre-Tribulation View</vt:lpstr>
      <vt:lpstr>Strengthening the Pre-Tribulation Case</vt:lpstr>
      <vt:lpstr>Strengthening the Pre-Tribulation Case</vt:lpstr>
      <vt:lpstr>PowerPoint Presentation</vt:lpstr>
      <vt:lpstr>Preview  (John 14:1-4)</vt:lpstr>
      <vt:lpstr>Preview  (John 14:1-4)</vt:lpstr>
      <vt:lpstr>I. Preliminary Reasons</vt:lpstr>
      <vt:lpstr>Preview  (John 14:1-4)</vt:lpstr>
      <vt:lpstr>Conclusion</vt:lpstr>
      <vt:lpstr>Conclusion</vt:lpstr>
      <vt:lpstr>New Mystery Truth</vt:lpstr>
      <vt:lpstr>Preview  (John 14:1-4)</vt:lpstr>
      <vt:lpstr>III. Inadequate Alternatives</vt:lpstr>
      <vt:lpstr>III. Inadequate Alternatives</vt:lpstr>
      <vt:lpstr>III. Inadequate Alternatives</vt:lpstr>
      <vt:lpstr>III. Inadequate Alternatives</vt:lpstr>
      <vt:lpstr>II. Exegesis of John 14:1-4</vt:lpstr>
      <vt:lpstr>III. Inadequate Alternatives</vt:lpstr>
      <vt:lpstr>III. Inadequate Alternatives</vt:lpstr>
      <vt:lpstr>III. Inadequate Alternatives</vt:lpstr>
      <vt:lpstr>III. Inadequate Alternatives</vt:lpstr>
      <vt:lpstr>III. Inadequate Alternatives</vt:lpstr>
      <vt:lpstr>III. Inadequate Alternatives</vt:lpstr>
      <vt:lpstr>II. Exegesis of John 14:1-4</vt:lpstr>
      <vt:lpstr>III. Inadequate Alternatives</vt:lpstr>
      <vt:lpstr>III. Inadequate Alternatives</vt:lpstr>
      <vt:lpstr>III. Inadequate Alternatives</vt:lpstr>
      <vt:lpstr>III. Inadequate Alternatives</vt:lpstr>
      <vt:lpstr>II. Exegesis of John 14:1-4</vt:lpstr>
      <vt:lpstr>PowerPoint Presentation</vt:lpstr>
      <vt:lpstr>III. Inadequate Alternatives</vt:lpstr>
      <vt:lpstr>II. Exegesis of John 14:1-4</vt:lpstr>
      <vt:lpstr>III. Inadequate Alternatives</vt:lpstr>
      <vt:lpstr>II. Exegesis of John 14:1-4</vt:lpstr>
      <vt:lpstr>III. Inadequate Alternatives</vt:lpstr>
      <vt:lpstr>PowerPoint Presentation</vt:lpstr>
      <vt:lpstr>PowerPoint Presentation</vt:lpstr>
      <vt:lpstr>PowerPoint Presentation</vt:lpstr>
      <vt:lpstr>DTS Doctrinal Statement Article XVIII—The Blessed Hope</vt:lpstr>
      <vt:lpstr>III. Inadequate Alternatives</vt:lpstr>
      <vt:lpstr>III. Inadequate Alternatives</vt:lpstr>
      <vt:lpstr>II. Exegesis of John 14:1-4</vt:lpstr>
      <vt:lpstr>III. Inadequate Alternatives</vt:lpstr>
      <vt:lpstr>II. Exegesis of John 14:1-4</vt:lpstr>
      <vt:lpstr>III. Inadequate Alternatives</vt:lpstr>
      <vt:lpstr>III. Inadequate Alternatives</vt:lpstr>
      <vt:lpstr>PowerPoint Presentation</vt:lpstr>
      <vt:lpstr>PowerPoint Presentation</vt:lpstr>
      <vt:lpstr>Two Themes</vt:lpstr>
      <vt:lpstr>PowerPoint Presentation</vt:lpstr>
      <vt:lpstr>PowerPoint Presentation</vt:lpstr>
      <vt:lpstr>Two Themes</vt:lpstr>
      <vt:lpstr>Imminence</vt:lpstr>
      <vt:lpstr>PowerPoint Presentation</vt:lpstr>
      <vt:lpstr>PowerPoint Presentation</vt:lpstr>
      <vt:lpstr>PowerPoint Presentation</vt:lpstr>
      <vt:lpstr>III. Inadequate Alternatives</vt:lpstr>
      <vt:lpstr>CONCLUSION</vt:lpstr>
      <vt:lpstr>Preview  (John 14:1-4)</vt:lpstr>
      <vt:lpstr>Strengthening the Pre-Tribulation Case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014 - John 14v1-4 - Part 3</dc:title>
  <dc:subject>Rapture</dc:subject>
  <dc:creator>Andy</dc:creator>
  <cp:lastModifiedBy>Jim McGowan</cp:lastModifiedBy>
  <cp:revision>344</cp:revision>
  <cp:lastPrinted>2020-07-07T17:53:15Z</cp:lastPrinted>
  <dcterms:created xsi:type="dcterms:W3CDTF">2011-09-15T16:07:25Z</dcterms:created>
  <dcterms:modified xsi:type="dcterms:W3CDTF">2020-07-08T02:19:08Z</dcterms:modified>
</cp:coreProperties>
</file>