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435" r:id="rId2"/>
    <p:sldId id="6501" r:id="rId3"/>
    <p:sldId id="6502" r:id="rId4"/>
    <p:sldId id="1020" r:id="rId5"/>
    <p:sldId id="1019" r:id="rId6"/>
    <p:sldId id="6509" r:id="rId7"/>
    <p:sldId id="1022" r:id="rId8"/>
    <p:sldId id="6557" r:id="rId9"/>
    <p:sldId id="6608" r:id="rId10"/>
    <p:sldId id="6669" r:id="rId11"/>
    <p:sldId id="1034" r:id="rId12"/>
    <p:sldId id="6738" r:id="rId13"/>
    <p:sldId id="6717" r:id="rId14"/>
    <p:sldId id="6716" r:id="rId15"/>
    <p:sldId id="6718" r:id="rId16"/>
    <p:sldId id="6705" r:id="rId17"/>
    <p:sldId id="6713" r:id="rId18"/>
    <p:sldId id="6719" r:id="rId19"/>
    <p:sldId id="6721" r:id="rId20"/>
    <p:sldId id="6743" r:id="rId21"/>
    <p:sldId id="6744" r:id="rId22"/>
    <p:sldId id="6745" r:id="rId23"/>
    <p:sldId id="6722" r:id="rId24"/>
    <p:sldId id="6723" r:id="rId25"/>
    <p:sldId id="6746" r:id="rId26"/>
    <p:sldId id="6747" r:id="rId27"/>
    <p:sldId id="792" r:id="rId28"/>
    <p:sldId id="793" r:id="rId29"/>
    <p:sldId id="794" r:id="rId30"/>
    <p:sldId id="2092" r:id="rId31"/>
    <p:sldId id="6714" r:id="rId32"/>
    <p:sldId id="6724" r:id="rId33"/>
    <p:sldId id="6727" r:id="rId34"/>
    <p:sldId id="6739" r:id="rId35"/>
    <p:sldId id="6740" r:id="rId36"/>
    <p:sldId id="6725" r:id="rId37"/>
    <p:sldId id="6726" r:id="rId38"/>
    <p:sldId id="6728" r:id="rId39"/>
    <p:sldId id="6742" r:id="rId40"/>
    <p:sldId id="6741" r:id="rId41"/>
    <p:sldId id="6729" r:id="rId42"/>
    <p:sldId id="6730" r:id="rId43"/>
    <p:sldId id="6731" r:id="rId44"/>
    <p:sldId id="6732" r:id="rId45"/>
    <p:sldId id="6733" r:id="rId46"/>
    <p:sldId id="6734" r:id="rId47"/>
    <p:sldId id="6748" r:id="rId48"/>
    <p:sldId id="6749" r:id="rId49"/>
    <p:sldId id="6735" r:id="rId50"/>
    <p:sldId id="6736" r:id="rId51"/>
    <p:sldId id="6750" r:id="rId52"/>
    <p:sldId id="1038" r:id="rId53"/>
    <p:sldId id="6737" r:id="rId54"/>
    <p:sldId id="3920" r:id="rId55"/>
    <p:sldId id="1007" r:id="rId56"/>
    <p:sldId id="6290"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FF00"/>
    <a:srgbClr val="0000FF"/>
    <a:srgbClr val="CCCCFF"/>
    <a:srgbClr val="000066"/>
    <a:srgbClr val="000099"/>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57" d="100"/>
          <a:sy n="57" d="100"/>
        </p:scale>
        <p:origin x="77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4020" y="7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014</a:t>
            </a:r>
          </a:p>
          <a:p>
            <a:pPr algn="ctr">
              <a:defRPr/>
            </a:pPr>
            <a:r>
              <a:rPr lang="en-US" dirty="0">
                <a:latin typeface="Calibri" panose="020F0502020204030204" pitchFamily="34" charset="0"/>
                <a:cs typeface="Calibri" panose="020F0502020204030204" pitchFamily="34" charset="0"/>
              </a:rPr>
              <a:t>07-12-2020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7T17:19:49.701"/>
    </inkml:context>
    <inkml:brush xml:id="br0">
      <inkml:brushProperty name="width" value="0.06667" units="cm"/>
      <inkml:brushProperty name="height" value="0.06667" units="cm"/>
    </inkml:brush>
  </inkml:definitions>
  <inkml:trace contextRef="#ctx0" brushRef="#br0">30183 11082 3968,'-21'-5'1888,"21"5"-1504,0 0-480,0 0 224,0 0-128,0 0 0,0 0 0,-3 5 1056,-2-2-832,5-3 1184,0 0-1056,5 0-64,7 0-192,0-3-5472,0-5 4256,0-20-992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56</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7/11/2020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EE40A-A78A-4D11-8CD6-D606E9B1E385}"/>
              </a:ext>
            </a:extLst>
          </p:cNvPr>
          <p:cNvSpPr>
            <a:spLocks noGrp="1"/>
          </p:cNvSpPr>
          <p:nvPr>
            <p:ph type="dt" sz="half" idx="10"/>
          </p:nvPr>
        </p:nvSpPr>
        <p:spPr>
          <a:ln/>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7C173A5-B0C7-4807-948A-034AE6087D23}"/>
              </a:ext>
            </a:extLst>
          </p:cNvPr>
          <p:cNvSpPr>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435986-04FE-449C-827F-85BE03B09DC0}"/>
              </a:ext>
            </a:extLst>
          </p:cNvPr>
          <p:cNvSpPr>
            <a:spLocks noGrp="1"/>
          </p:cNvSpPr>
          <p:nvPr>
            <p:ph type="sldNum" sz="quarter" idx="12"/>
          </p:nvPr>
        </p:nvSpPr>
        <p:spPr>
          <a:ln/>
        </p:spPr>
        <p:txBody>
          <a:bodyPr/>
          <a:lstStyle>
            <a:lvl1pPr>
              <a:defRPr/>
            </a:lvl1pPr>
          </a:lstStyle>
          <a:p>
            <a:pPr>
              <a:defRPr/>
            </a:pPr>
            <a:fld id="{CF84FDEC-11B3-4856-BCED-33CF9E9F1928}" type="slidenum">
              <a:rPr lang="en-US" altLang="en-US"/>
              <a:pPr>
                <a:defRPr/>
              </a:pPr>
              <a:t>‹#›</a:t>
            </a:fld>
            <a:endParaRPr lang="en-US" altLang="en-US" dirty="0"/>
          </a:p>
        </p:txBody>
      </p:sp>
    </p:spTree>
    <p:extLst>
      <p:ext uri="{BB962C8B-B14F-4D97-AF65-F5344CB8AC3E}">
        <p14:creationId xmlns:p14="http://schemas.microsoft.com/office/powerpoint/2010/main" val="2607182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7/11/2020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94114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5" r:id="rId12"/>
    <p:sldLayoutId id="2147483916" r:id="rId13"/>
    <p:sldLayoutId id="214748391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pic>
        <p:nvPicPr>
          <p:cNvPr id="4" name="Picture 3" descr="A close up of a womans face&#10;&#10;Description automatically generated">
            <a:extLst>
              <a:ext uri="{FF2B5EF4-FFF2-40B4-BE49-F238E27FC236}">
                <a16:creationId xmlns:a16="http://schemas.microsoft.com/office/drawing/2014/main" id="{970845EF-801A-4FC9-8C2B-14D3AC779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667" y="1421780"/>
            <a:ext cx="6942666" cy="3657600"/>
          </a:xfrm>
          <a:prstGeom prst="rect">
            <a:avLst/>
          </a:prstGeom>
        </p:spPr>
      </p:pic>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Ch 4</a:t>
            </a:r>
            <a:r>
              <a:rPr lang="en-US" b="1" u="sng" dirty="0">
                <a:solidFill>
                  <a:srgbClr val="FFFFCC"/>
                </a:solidFill>
              </a:rPr>
              <a:t> – </a:t>
            </a:r>
            <a:r>
              <a:rPr lang="en-US" b="1" u="sng" dirty="0">
                <a:solidFill>
                  <a:srgbClr val="FFFFCC"/>
                </a:solidFill>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36734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Draw Upon the Divine Resources for Daily life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Peace (Phil. 4:4-9)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Contentment (Phil. 4:10-13)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Provision (Phil.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23467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939540"/>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2814218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339102"/>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5:18</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4" name="Picture 3">
            <a:extLst>
              <a:ext uri="{FF2B5EF4-FFF2-40B4-BE49-F238E27FC236}">
                <a16:creationId xmlns:a16="http://schemas.microsoft.com/office/drawing/2014/main" id="{C2AC0338-F482-4DEB-8ADB-100F182255D9}"/>
              </a:ext>
            </a:extLst>
          </p:cNvPr>
          <p:cNvPicPr>
            <a:picLocks noChangeAspect="1"/>
          </p:cNvPicPr>
          <p:nvPr/>
        </p:nvPicPr>
        <p:blipFill>
          <a:blip r:embed="rId3"/>
          <a:stretch>
            <a:fillRect/>
          </a:stretch>
        </p:blipFill>
        <p:spPr>
          <a:xfrm>
            <a:off x="2752299" y="2514600"/>
            <a:ext cx="3639403" cy="2286000"/>
          </a:xfrm>
          <a:prstGeom prst="rect">
            <a:avLst/>
          </a:prstGeom>
        </p:spPr>
      </p:pic>
    </p:spTree>
    <p:extLst>
      <p:ext uri="{BB962C8B-B14F-4D97-AF65-F5344CB8AC3E}">
        <p14:creationId xmlns:p14="http://schemas.microsoft.com/office/powerpoint/2010/main" val="20080248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4:4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‘Man shall not live on bread alone, but 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word that proceeds out of the mouth of God.’”</a:t>
            </a:r>
          </a:p>
        </p:txBody>
      </p:sp>
      <p:pic>
        <p:nvPicPr>
          <p:cNvPr id="4" name="Picture 3">
            <a:extLst>
              <a:ext uri="{FF2B5EF4-FFF2-40B4-BE49-F238E27FC236}">
                <a16:creationId xmlns:a16="http://schemas.microsoft.com/office/drawing/2014/main" id="{EA1DED3B-B272-4AFB-99B7-74E896BCF750}"/>
              </a:ext>
            </a:extLst>
          </p:cNvPr>
          <p:cNvPicPr>
            <a:picLocks noChangeAspect="1"/>
          </p:cNvPicPr>
          <p:nvPr/>
        </p:nvPicPr>
        <p:blipFill rotWithShape="1">
          <a:blip r:embed="rId3"/>
          <a:srcRect t="21236" b="10449"/>
          <a:stretch/>
        </p:blipFill>
        <p:spPr>
          <a:xfrm>
            <a:off x="2898860" y="2514600"/>
            <a:ext cx="3346281" cy="2286000"/>
          </a:xfrm>
          <a:prstGeom prst="rect">
            <a:avLst/>
          </a:prstGeom>
        </p:spPr>
      </p:pic>
    </p:spTree>
    <p:extLst>
      <p:ext uri="{BB962C8B-B14F-4D97-AF65-F5344CB8AC3E}">
        <p14:creationId xmlns:p14="http://schemas.microsoft.com/office/powerpoint/2010/main" val="23316673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Job 23:12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not departed from the command of His lips; I have treasured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His mouth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 than my necessary food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0ADB43D-B48F-450C-B753-366551AD3A8B}"/>
              </a:ext>
            </a:extLst>
          </p:cNvPr>
          <p:cNvPicPr>
            <a:picLocks noChangeAspect="1"/>
          </p:cNvPicPr>
          <p:nvPr/>
        </p:nvPicPr>
        <p:blipFill>
          <a:blip r:embed="rId3"/>
          <a:stretch>
            <a:fillRect/>
          </a:stretch>
        </p:blipFill>
        <p:spPr>
          <a:xfrm>
            <a:off x="2767263" y="2524125"/>
            <a:ext cx="3609474" cy="2286000"/>
          </a:xfrm>
          <a:prstGeom prst="rect">
            <a:avLst/>
          </a:prstGeom>
        </p:spPr>
      </p:pic>
    </p:spTree>
    <p:extLst>
      <p:ext uri="{BB962C8B-B14F-4D97-AF65-F5344CB8AC3E}">
        <p14:creationId xmlns:p14="http://schemas.microsoft.com/office/powerpoint/2010/main" val="4130427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81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1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our God and Father be the glory forever and ever. Amen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18527289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God and Father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36159395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a:t>
            </a:r>
            <a:r>
              <a:rPr lang="en-US" sz="2600">
                <a:effectLst>
                  <a:outerShdw blurRad="38100" dist="38100" dir="2700000" algn="tl">
                    <a:srgbClr val="000000">
                      <a:alpha val="43137"/>
                    </a:srgbClr>
                  </a:outerShdw>
                </a:effectLst>
                <a:cs typeface="Calibri" panose="020F0502020204030204" pitchFamily="34" charset="0"/>
              </a:rPr>
              <a:t>– </a:t>
            </a:r>
            <a:r>
              <a:rPr lang="en-US" sz="2600" b="1" u="sng" kern="1200">
                <a:solidFill>
                  <a:srgbClr val="FFFFCC"/>
                </a:solidFill>
                <a:effectLst>
                  <a:outerShdw blurRad="38100" dist="38100" dir="2700000" algn="tl">
                    <a:srgbClr val="000000">
                      <a:alpha val="43137"/>
                    </a:srgbClr>
                  </a:outerShdw>
                </a:effectLst>
                <a:cs typeface="Calibri" panose="020F0502020204030204" pitchFamily="34" charset="0"/>
              </a:rPr>
              <a:t>Paul</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7:21-23</a:t>
            </a:r>
          </a:p>
          <a:p>
            <a:pPr algn="just">
              <a:spcBef>
                <a:spcPts val="0"/>
              </a:spcBef>
              <a:spcAft>
                <a:spcPts val="0"/>
              </a:spcAft>
            </a:pPr>
            <a:r>
              <a:rPr lang="en-US" altLang="en-US" sz="3200" kern="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Not everyone who says to Me, ‘Lord, Lord,’ will enter the kingdom of heaven, but he who does the will of My Father who is in heaven </a:t>
            </a:r>
            <a:r>
              <a:rPr lang="en-US" sz="3200" i="1" dirty="0">
                <a:latin typeface="Calibri" panose="020F0502020204030204" pitchFamily="34" charset="0"/>
                <a:cs typeface="Calibri" panose="020F0502020204030204" pitchFamily="34" charset="0"/>
              </a:rPr>
              <a:t>will enter</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22 </a:t>
            </a:r>
            <a:r>
              <a:rPr lang="en-US" sz="3200" dirty="0">
                <a:latin typeface="Calibri" panose="020F0502020204030204" pitchFamily="34" charset="0"/>
                <a:cs typeface="Calibri" panose="020F0502020204030204" pitchFamily="34" charset="0"/>
              </a:rPr>
              <a:t>Many will say to Me on that day, ‘Lord, Lord, did we not prophesy in Your name, and in Your name cast out demons, and in Your name perform many miracles?’ </a:t>
            </a:r>
            <a:r>
              <a:rPr lang="en-US" sz="3200" baseline="30000" dirty="0">
                <a:latin typeface="Calibri" panose="020F0502020204030204" pitchFamily="34" charset="0"/>
                <a:cs typeface="Calibri" panose="020F0502020204030204" pitchFamily="34" charset="0"/>
              </a:rPr>
              <a:t>23 </a:t>
            </a:r>
            <a:r>
              <a:rPr lang="en-US" sz="3200" dirty="0">
                <a:latin typeface="Calibri" panose="020F0502020204030204" pitchFamily="34" charset="0"/>
                <a:cs typeface="Calibri" panose="020F0502020204030204" pitchFamily="34" charset="0"/>
              </a:rPr>
              <a:t>And then I will declare to them, ‘I never </a:t>
            </a:r>
            <a:r>
              <a:rPr lang="en-US" sz="3200" b="1" u="sng" dirty="0">
                <a:solidFill>
                  <a:srgbClr val="FFFFCC"/>
                </a:solidFill>
                <a:latin typeface="Calibri" panose="020F0502020204030204" pitchFamily="34" charset="0"/>
                <a:cs typeface="Calibri" panose="020F0502020204030204" pitchFamily="34" charset="0"/>
              </a:rPr>
              <a:t>knew</a:t>
            </a:r>
            <a:r>
              <a:rPr lang="en-US" sz="3200" u="sng" dirty="0">
                <a:solidFill>
                  <a:srgbClr val="FFFFCC"/>
                </a:solidFill>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a:t>
            </a:r>
            <a:r>
              <a:rPr lang="en-US" sz="3200" b="1" i="1" u="sng" dirty="0" err="1">
                <a:solidFill>
                  <a:srgbClr val="FFFFCC"/>
                </a:solidFill>
                <a:latin typeface="Calibri" panose="020F0502020204030204" pitchFamily="34" charset="0"/>
                <a:cs typeface="Calibri" panose="020F0502020204030204" pitchFamily="34" charset="0"/>
              </a:rPr>
              <a:t>ginōskō</a:t>
            </a:r>
            <a:r>
              <a:rPr lang="en-US" sz="3200" b="1" u="sng" dirty="0">
                <a:solidFill>
                  <a:srgbClr val="FFFFCC"/>
                </a:solidFill>
                <a:latin typeface="Calibri" panose="020F0502020204030204" pitchFamily="34" charset="0"/>
                <a:cs typeface="Calibri" panose="020F0502020204030204" pitchFamily="34" charset="0"/>
              </a:rPr>
              <a:t>]</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you; </a:t>
            </a:r>
            <a:r>
              <a:rPr lang="en-US" sz="3200" cap="small" dirty="0">
                <a:latin typeface="Calibri" panose="020F0502020204030204" pitchFamily="34" charset="0"/>
                <a:cs typeface="Calibri" panose="020F0502020204030204" pitchFamily="34" charset="0"/>
              </a:rPr>
              <a:t>depart from Me, you who practice lawlessness</a:t>
            </a:r>
            <a:r>
              <a:rPr lang="en-US" sz="3200" dirty="0">
                <a:latin typeface="Calibri" panose="020F0502020204030204" pitchFamily="34" charset="0"/>
                <a:cs typeface="Calibri" panose="020F0502020204030204" pitchFamily="34" charset="0"/>
              </a:rPr>
              <a:t>.’”</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4227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33867"/>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33867"/>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doxa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17227584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aionios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aionios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10964985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12467881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B984F-6CBE-4885-9F19-D530466BD9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a:t>
            </a:r>
            <a:r>
              <a:rPr lang="en-US" altLang="en-US" sz="32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amēn</a:t>
            </a:r>
            <a:r>
              <a:rPr lang="en-US" alt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2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amēn</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say to you, he who hears My word, and believes Him who sent Me, has eternal life, and does not come into judgment, but has passed out of death into life.”</a:t>
            </a: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EC2BDF31-E1A3-470D-BEEF-E512A8DCBCCE}"/>
                  </a:ext>
                </a:extLst>
              </p14:cNvPr>
              <p14:cNvContentPartPr/>
              <p14:nvPr/>
            </p14:nvContentPartPr>
            <p14:xfrm>
              <a:off x="9732220" y="3894464"/>
              <a:ext cx="19440" cy="14400"/>
            </p14:xfrm>
          </p:contentPart>
        </mc:Choice>
        <mc:Fallback xmlns="">
          <p:pic>
            <p:nvPicPr>
              <p:cNvPr id="14" name="Ink 13">
                <a:extLst>
                  <a:ext uri="{FF2B5EF4-FFF2-40B4-BE49-F238E27FC236}">
                    <a16:creationId xmlns:a16="http://schemas.microsoft.com/office/drawing/2014/main" id="{EC2BDF31-E1A3-470D-BEEF-E512A8DCBCCE}"/>
                  </a:ext>
                </a:extLst>
              </p:cNvPr>
              <p:cNvPicPr/>
              <p:nvPr/>
            </p:nvPicPr>
            <p:blipFill>
              <a:blip r:embed="rId4"/>
              <a:stretch>
                <a:fillRect/>
              </a:stretch>
            </p:blipFill>
            <p:spPr>
              <a:xfrm>
                <a:off x="9720340" y="3882584"/>
                <a:ext cx="43200" cy="38160"/>
              </a:xfrm>
              <a:prstGeom prst="rect">
                <a:avLst/>
              </a:prstGeom>
            </p:spPr>
          </p:pic>
        </mc:Fallback>
      </mc:AlternateContent>
      <p:pic>
        <p:nvPicPr>
          <p:cNvPr id="10" name="Picture 9">
            <a:extLst>
              <a:ext uri="{FF2B5EF4-FFF2-40B4-BE49-F238E27FC236}">
                <a16:creationId xmlns:a16="http://schemas.microsoft.com/office/drawing/2014/main" id="{9AFF2AFD-D1B8-4A8C-8135-58FA4E4B5572}"/>
              </a:ext>
            </a:extLst>
          </p:cNvPr>
          <p:cNvPicPr>
            <a:picLocks noChangeAspect="1"/>
          </p:cNvPicPr>
          <p:nvPr/>
        </p:nvPicPr>
        <p:blipFill>
          <a:blip r:embed="rId5"/>
          <a:stretch>
            <a:fillRect/>
          </a:stretch>
        </p:blipFill>
        <p:spPr>
          <a:xfrm>
            <a:off x="3080187" y="2743002"/>
            <a:ext cx="2983626" cy="2103120"/>
          </a:xfrm>
          <a:prstGeom prst="rect">
            <a:avLst/>
          </a:prstGeom>
        </p:spPr>
      </p:pic>
    </p:spTree>
    <p:extLst>
      <p:ext uri="{BB962C8B-B14F-4D97-AF65-F5344CB8AC3E}">
        <p14:creationId xmlns:p14="http://schemas.microsoft.com/office/powerpoint/2010/main" val="9321734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166157"/>
            <a:ext cx="7772400" cy="1143000"/>
          </a:xfrm>
        </p:spPr>
        <p:txBody>
          <a:bodyPr/>
          <a:lstStyle/>
          <a:p>
            <a:pPr algn="ctr"/>
            <a:r>
              <a:rPr lang="en-US" altLang="en-US" sz="3600" b="0" dirty="0">
                <a:solidFill>
                  <a:srgbClr val="00FFFF"/>
                </a:solidFill>
                <a:effectLst>
                  <a:outerShdw blurRad="38100" dist="38100" dir="2700000" algn="tl">
                    <a:srgbClr val="000000">
                      <a:alpha val="43137"/>
                    </a:srgbClr>
                  </a:outerShdw>
                </a:effectLst>
              </a:rPr>
              <a:t>Dispensational Theology is a </a:t>
            </a:r>
            <a:br>
              <a:rPr lang="en-US" altLang="en-US" sz="3600" b="0" dirty="0">
                <a:solidFill>
                  <a:srgbClr val="00FFFF"/>
                </a:solidFill>
                <a:effectLst>
                  <a:outerShdw blurRad="38100" dist="38100" dir="2700000" algn="tl">
                    <a:srgbClr val="000000">
                      <a:alpha val="43137"/>
                    </a:srgbClr>
                  </a:outerShdw>
                </a:effectLst>
              </a:rPr>
            </a:br>
            <a:r>
              <a:rPr lang="en-US" altLang="en-US" sz="3600" b="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177800" y="1484312"/>
            <a:ext cx="8785225"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2800" b="1" u="sng" dirty="0">
                <a:solidFill>
                  <a:srgbClr val="FFFFCC"/>
                </a:solidFill>
                <a:latin typeface="Calibri" panose="020F0502020204030204" pitchFamily="34" charset="0"/>
                <a:cs typeface="Calibri" panose="020F0502020204030204" pitchFamily="34" charset="0"/>
              </a:rPr>
              <a:t>sine qua non</a:t>
            </a:r>
            <a:r>
              <a:rPr lang="en-US" sz="2800" b="1" dirty="0">
                <a:solidFill>
                  <a:srgbClr val="FFFFCC"/>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The </a:t>
            </a:r>
            <a:r>
              <a:rPr lang="en-US" sz="2800" b="1" u="sng" dirty="0">
                <a:solidFill>
                  <a:srgbClr val="FFFFCC"/>
                </a:solidFill>
                <a:latin typeface="Calibri" panose="020F0502020204030204" pitchFamily="34" charset="0"/>
                <a:cs typeface="Calibri" panose="020F0502020204030204" pitchFamily="34" charset="0"/>
              </a:rPr>
              <a:t>consistent</a:t>
            </a:r>
            <a:r>
              <a:rPr lang="en-US" sz="28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Which reveals that the </a:t>
            </a:r>
            <a:r>
              <a:rPr lang="en-US" sz="2800" b="1" u="sng" dirty="0">
                <a:solidFill>
                  <a:srgbClr val="FFFFCC"/>
                </a:solidFill>
                <a:latin typeface="Calibri" panose="020F0502020204030204" pitchFamily="34" charset="0"/>
                <a:cs typeface="Calibri" panose="020F0502020204030204" pitchFamily="34" charset="0"/>
              </a:rPr>
              <a:t>Church is distinct from Israel</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God’s overall purpose is to bring </a:t>
            </a:r>
            <a:r>
              <a:rPr lang="en-US" sz="2800" b="1" u="sng" dirty="0">
                <a:solidFill>
                  <a:srgbClr val="FFFFCC"/>
                </a:solidFill>
                <a:latin typeface="Calibri" panose="020F0502020204030204" pitchFamily="34" charset="0"/>
                <a:cs typeface="Calibri" panose="020F0502020204030204" pitchFamily="34" charset="0"/>
              </a:rPr>
              <a:t>glory to Himself</a:t>
            </a:r>
            <a:r>
              <a:rPr lang="en-US" sz="2800" b="1" dirty="0">
                <a:solidFill>
                  <a:srgbClr val="FFFFCC"/>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2362200" y="133350"/>
            <a:ext cx="3984625" cy="685800"/>
          </a:xfrm>
        </p:spPr>
        <p:txBody>
          <a:bodyPr/>
          <a:lstStyle/>
          <a:p>
            <a:pPr algn="ctr">
              <a:lnSpc>
                <a:spcPct val="100000"/>
              </a:lnSpc>
              <a:defRPr/>
            </a:pPr>
            <a:r>
              <a:rPr lang="en-US" sz="3600" b="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2069306" y="64516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206375" y="1143000"/>
            <a:ext cx="8648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5320705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83669"/>
            <a:ext cx="7797460" cy="6657409"/>
          </a:xfrm>
          <a:prstGeom prst="rect">
            <a:avLst/>
          </a:prstGeom>
        </p:spPr>
      </p:pic>
    </p:spTree>
    <p:extLst>
      <p:ext uri="{BB962C8B-B14F-4D97-AF65-F5344CB8AC3E}">
        <p14:creationId xmlns:p14="http://schemas.microsoft.com/office/powerpoint/2010/main" val="22653052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34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6B3C233-4E22-45AB-9A9F-CA800EB049D0}"/>
              </a:ext>
            </a:extLst>
          </p:cNvPr>
          <p:cNvSpPr>
            <a:spLocks noGrp="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Westminster Shorter Catechism</a:t>
            </a:r>
          </a:p>
        </p:txBody>
      </p:sp>
      <p:sp>
        <p:nvSpPr>
          <p:cNvPr id="3" name="Content Placeholder 2">
            <a:extLst>
              <a:ext uri="{FF2B5EF4-FFF2-40B4-BE49-F238E27FC236}">
                <a16:creationId xmlns:a16="http://schemas.microsoft.com/office/drawing/2014/main" id="{363DB136-3DF0-4AD0-80BA-5CB602A0C410}"/>
              </a:ext>
            </a:extLst>
          </p:cNvPr>
          <p:cNvSpPr>
            <a:spLocks noGrp="1"/>
          </p:cNvSpPr>
          <p:nvPr>
            <p:ph idx="1"/>
          </p:nvPr>
        </p:nvSpPr>
        <p:spPr>
          <a:xfrm>
            <a:off x="2895600" y="2268538"/>
            <a:ext cx="6046788" cy="2320925"/>
          </a:xfrm>
        </p:spPr>
        <p:txBody>
          <a:bodyPr/>
          <a:lstStyle/>
          <a:p>
            <a:pPr algn="just">
              <a:spcBef>
                <a:spcPts val="0"/>
              </a:spcBef>
              <a:spcAft>
                <a:spcPts val="4800"/>
              </a:spcAft>
              <a:buFont typeface="Wingdings" panose="05000000000000000000" pitchFamily="2" charset="2"/>
              <a:buNone/>
              <a:defRPr/>
            </a:pPr>
            <a:r>
              <a:rPr lang="en-US" dirty="0"/>
              <a:t>Q. 1. What is the chief end of man?</a:t>
            </a:r>
          </a:p>
          <a:p>
            <a:pPr algn="just">
              <a:spcBef>
                <a:spcPts val="0"/>
              </a:spcBef>
              <a:spcAft>
                <a:spcPts val="4800"/>
              </a:spcAft>
              <a:buFont typeface="Wingdings" panose="05000000000000000000" pitchFamily="2" charset="2"/>
              <a:buNone/>
              <a:defRPr/>
            </a:pPr>
            <a:r>
              <a:rPr lang="en-US" dirty="0"/>
              <a:t>A. Man’s chief end is to glorify God, and to enjoy Him forever.</a:t>
            </a:r>
          </a:p>
        </p:txBody>
      </p:sp>
      <p:pic>
        <p:nvPicPr>
          <p:cNvPr id="2" name="Picture 1">
            <a:extLst>
              <a:ext uri="{FF2B5EF4-FFF2-40B4-BE49-F238E27FC236}">
                <a16:creationId xmlns:a16="http://schemas.microsoft.com/office/drawing/2014/main" id="{A1A188FD-830D-4744-9855-C49493E64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 y="1828800"/>
            <a:ext cx="2400300" cy="32004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1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Greet every saint in Christ Jesus. The brethren who are with me greet you. </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mn-cs"/>
              </a:rPr>
              <a:t>22</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27044531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Greet every saint in Christ Jesus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39285085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1D33F-C530-41CC-9B2A-0811FDEE6E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567" y="137160"/>
            <a:ext cx="895686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117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DD2086-0F0B-472E-B9E9-1906AE069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03" y="137160"/>
            <a:ext cx="893499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7491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saint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34123055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Christ Jesus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51246817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brethren who are with me greet you. </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mn-cs"/>
              </a:rPr>
              <a:t>22</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24661311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1A8AF-5284-4918-A98E-4754BED65D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656" y="137160"/>
            <a:ext cx="8876688"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289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71446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DD2086-0F0B-472E-B9E9-1906AE069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03" y="137160"/>
            <a:ext cx="893499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627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brethren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15309548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saints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20824723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Caesar’s household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be with your spirit.”</a:t>
            </a:r>
          </a:p>
        </p:txBody>
      </p:sp>
    </p:spTree>
    <p:extLst>
      <p:ext uri="{BB962C8B-B14F-4D97-AF65-F5344CB8AC3E}">
        <p14:creationId xmlns:p14="http://schemas.microsoft.com/office/powerpoint/2010/main" val="163771033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36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grace of the Lord Jesus Christ be with your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60662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Lord Jesus Christ be with your spirit.”</a:t>
            </a:r>
          </a:p>
        </p:txBody>
      </p:sp>
    </p:spTree>
    <p:extLst>
      <p:ext uri="{BB962C8B-B14F-4D97-AF65-F5344CB8AC3E}">
        <p14:creationId xmlns:p14="http://schemas.microsoft.com/office/powerpoint/2010/main" val="15106763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4039772817"/>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867112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570393954"/>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404558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Lord 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with your spirit.”</a:t>
            </a:r>
          </a:p>
        </p:txBody>
      </p:sp>
    </p:spTree>
    <p:extLst>
      <p:ext uri="{BB962C8B-B14F-4D97-AF65-F5344CB8AC3E}">
        <p14:creationId xmlns:p14="http://schemas.microsoft.com/office/powerpoint/2010/main" val="33476737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4 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Captive audience (Phil. 1:12-13)</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Church’s boldness in preaching (Phil. 1:14-18)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Greater prayer (Phil. 1:19)</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9015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816429"/>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4:20-23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mn-cs"/>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our God and Father be the glory forever and ever. Amen. </a:t>
            </a:r>
            <a:r>
              <a:rPr lang="en-US" sz="3200" baseline="30000" dirty="0">
                <a:effectLst>
                  <a:outerShdw blurRad="38100" dist="38100" dir="2700000" algn="tl">
                    <a:srgbClr val="000000">
                      <a:alpha val="43137"/>
                    </a:srgbClr>
                  </a:outerShdw>
                </a:effectLst>
                <a:latin typeface="Calibri" panose="020F0502020204030204" pitchFamily="34" charset="0"/>
                <a:cs typeface="+mn-cs"/>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 every saint in Christ Jesus. The brethren who are with me greet you. </a:t>
            </a:r>
            <a:r>
              <a:rPr lang="en-US" sz="3200" baseline="30000" dirty="0">
                <a:effectLst>
                  <a:outerShdw blurRad="38100" dist="38100" dir="2700000" algn="tl">
                    <a:srgbClr val="000000">
                      <a:alpha val="43137"/>
                    </a:srgbClr>
                  </a:outerShdw>
                </a:effectLst>
                <a:latin typeface="Calibri" panose="020F0502020204030204" pitchFamily="34" charset="0"/>
                <a:cs typeface="+mn-cs"/>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saints greet you, especially those of Caesar’s household. </a:t>
            </a:r>
            <a:r>
              <a:rPr lang="en-US" sz="3200" baseline="30000" dirty="0">
                <a:effectLst>
                  <a:outerShdw blurRad="38100" dist="38100" dir="2700000" algn="tl">
                    <a:srgbClr val="000000">
                      <a:alpha val="43137"/>
                    </a:srgbClr>
                  </a:outerShdw>
                </a:effectLst>
                <a:latin typeface="Calibri" panose="020F0502020204030204" pitchFamily="34" charset="0"/>
                <a:cs typeface="+mn-cs"/>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Christ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with your spirit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pneuma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9789383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739759"/>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promises, so that by them you may become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partakers of </a:t>
            </a:r>
            <a:r>
              <a:rPr 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the</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 divine nature</a:t>
            </a: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having escaped the corruption that is in the world by lust.”</a:t>
            </a:r>
            <a:endParaRPr lang="en-US" sz="32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14526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kern="1200"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6040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76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143001"/>
            <a:ext cx="8229600" cy="3505200"/>
          </a:xfrm>
        </p:spPr>
        <p:txBody>
          <a:bodyPr/>
          <a:lstStyle/>
          <a:p>
            <a:pPr marL="0" indent="0" algn="just" eaLnBrk="1" hangingPunct="1">
              <a:buNone/>
              <a:defRPr/>
            </a:pPr>
            <a:r>
              <a:rPr lang="en-US" sz="3600" dirty="0"/>
              <a:t>Joy in the midst of adverse circumstances is possible as believers understand that God uses adversity to bring about positive results, follow Christ's example of servanthood, avoid legalism, and draw upon divine resources for daily life</a:t>
            </a:r>
          </a:p>
        </p:txBody>
      </p:sp>
      <p:sp>
        <p:nvSpPr>
          <p:cNvPr id="4" name="Rectangle 2">
            <a:extLst>
              <a:ext uri="{FF2B5EF4-FFF2-40B4-BE49-F238E27FC236}">
                <a16:creationId xmlns:a16="http://schemas.microsoft.com/office/drawing/2014/main" id="{1DB02505-4FCF-46BE-82ED-C4D102865D25}"/>
              </a:ext>
            </a:extLst>
          </p:cNvPr>
          <p:cNvSpPr txBox="1">
            <a:spLocks noChangeArrowheads="1"/>
          </p:cNvSpPr>
          <p:nvPr/>
        </p:nvSpPr>
        <p:spPr bwMode="auto">
          <a:xfrm>
            <a:off x="3086100" y="228600"/>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a:solidFill>
                  <a:srgbClr val="00FFFF"/>
                </a:solidFill>
                <a:effectLst>
                  <a:outerShdw blurRad="38100" dist="38100" dir="2700000" algn="tl">
                    <a:srgbClr val="000000">
                      <a:alpha val="43137"/>
                    </a:srgbClr>
                  </a:outerShdw>
                </a:effectLst>
              </a:rPr>
              <a:t>Message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43EF4EF8-1F4E-452A-A473-2C6BCBD2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32638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1000" y="1173480"/>
            <a:ext cx="8382000" cy="5303520"/>
          </a:xfrm>
        </p:spPr>
        <p:txBody>
          <a:bodyPr/>
          <a:lstStyle/>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1</a:t>
            </a:r>
            <a:r>
              <a:rPr lang="en-US" dirty="0">
                <a:cs typeface="Calibri" panose="020F0502020204030204" pitchFamily="34" charset="0"/>
              </a:rPr>
              <a:t> </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God can use negative circumstances to bring about positive results</a:t>
            </a: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2</a:t>
            </a:r>
            <a:r>
              <a:rPr lang="en-US" dirty="0">
                <a:cs typeface="Calibri" panose="020F0502020204030204" pitchFamily="34" charset="0"/>
              </a:rPr>
              <a:t> </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Christ’s example of servanthood</a:t>
            </a: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3</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Avoiding legalism</a:t>
            </a: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4</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Reliance upon Christ’s strength for daily life</a:t>
            </a:r>
          </a:p>
        </p:txBody>
      </p:sp>
      <p:sp>
        <p:nvSpPr>
          <p:cNvPr id="4" name="Rectangle 2">
            <a:extLst>
              <a:ext uri="{FF2B5EF4-FFF2-40B4-BE49-F238E27FC236}">
                <a16:creationId xmlns:a16="http://schemas.microsoft.com/office/drawing/2014/main" id="{5013BA2E-4A2A-4DA2-9CC8-9277BF79C3BB}"/>
              </a:ext>
            </a:extLst>
          </p:cNvPr>
          <p:cNvSpPr txBox="1">
            <a:spLocks noChangeArrowheads="1"/>
          </p:cNvSpPr>
          <p:nvPr/>
        </p:nvSpPr>
        <p:spPr bwMode="auto">
          <a:xfrm>
            <a:off x="685800" y="228600"/>
            <a:ext cx="7772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E27EE204-F4AA-4934-B4AC-0C7EA23364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1920"/>
            <a:ext cx="1592826" cy="109728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7849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03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4 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6320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 – Christ’s example of servanthood</a:t>
            </a:r>
          </a:p>
          <a:p>
            <a:pPr marL="457200" indent="-457200" algn="just" eaLnBrk="1" hangingPunct="1">
              <a:spcBef>
                <a:spcPts val="0"/>
              </a:spcBef>
              <a:spcAft>
                <a:spcPts val="2400"/>
              </a:spcAft>
              <a:defRPr/>
            </a:pPr>
            <a:r>
              <a:rPr lang="en-US" b="1" u="sng" dirty="0">
                <a:solidFill>
                  <a:srgbClr val="FFFFCC"/>
                </a:solidFill>
              </a:rPr>
              <a:t>Ch 3 – 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96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067800" cy="2743200"/>
          </a:xfrm>
        </p:spPr>
        <p:txBody>
          <a:bodyPr/>
          <a:lstStyle/>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Legalists vs. true believers (Phil. 3:1-3)</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Paul’s transition away from legalism (Phil. 3:4-14)</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56581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16137</TotalTime>
  <Words>2497</Words>
  <Application>Microsoft Office PowerPoint</Application>
  <PresentationFormat>On-screen Show (4:3)</PresentationFormat>
  <Paragraphs>239</Paragraphs>
  <Slides>56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Calibri</vt:lpstr>
      <vt:lpstr>Times New Roman</vt:lpstr>
      <vt:lpstr>Wingdings</vt:lpstr>
      <vt:lpstr>Azure</vt:lpstr>
      <vt:lpstr>PowerPoint Presentation</vt:lpstr>
      <vt:lpstr>Answering Ten Questions</vt:lpstr>
      <vt:lpstr>PowerPoint Presentation</vt:lpstr>
      <vt:lpstr>PowerPoint Presentation</vt:lpstr>
      <vt:lpstr>4 Positive Results of Imprisonment  (Phil. 1:12-30)</vt:lpstr>
      <vt:lpstr>PowerPoint Presentation</vt:lpstr>
      <vt:lpstr>PowerPoint Presentation</vt:lpstr>
      <vt:lpstr>PowerPoint Presentation</vt:lpstr>
      <vt:lpstr>PowerPoint Presentation</vt:lpstr>
      <vt:lpstr>PowerPoint Presentation</vt:lpstr>
      <vt:lpstr>Draw Upon the Divine Resources for Daily life (Phil. 4)</vt:lpstr>
      <vt:lpstr>PowerPoint Presentation</vt:lpstr>
      <vt:lpstr>PowerPoint Presentation</vt:lpstr>
      <vt:lpstr>PowerPoint Presentation</vt:lpstr>
      <vt:lpstr>PowerPoint Presentation</vt:lpstr>
      <vt:lpstr>Conclusion (Phil. 4:20–23)</vt:lpstr>
      <vt:lpstr>Conclusion (Phil. 4:20–23)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Dispensational Theology is a  System of Theology</vt:lpstr>
      <vt:lpstr>Doxological Purpose</vt:lpstr>
      <vt:lpstr>PowerPoint Presentation</vt:lpstr>
      <vt:lpstr>Westminster Shorter Catechism</vt:lpstr>
      <vt:lpstr>Conclusion (Phil. 4:20–23)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(Phil. 4:20–23)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Conclusion (Phil. 4:20–23)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013 Philippians - 4v14-23</dc:title>
  <dc:subject>Philippians</dc:subject>
  <dc:creator>A. Woods</dc:creator>
  <dc:description>Modified by Jim McGowan</dc:description>
  <cp:lastModifiedBy>Andy Woods</cp:lastModifiedBy>
  <cp:revision>1743</cp:revision>
  <cp:lastPrinted>2020-06-19T14:03:56Z</cp:lastPrinted>
  <dcterms:created xsi:type="dcterms:W3CDTF">2009-03-17T12:21:13Z</dcterms:created>
  <dcterms:modified xsi:type="dcterms:W3CDTF">2020-07-11T15:13:52Z</dcterms:modified>
</cp:coreProperties>
</file>