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6"/>
  </p:notesMasterIdLst>
  <p:handoutMasterIdLst>
    <p:handoutMasterId r:id="rId97"/>
  </p:handoutMasterIdLst>
  <p:sldIdLst>
    <p:sldId id="1544" r:id="rId2"/>
    <p:sldId id="2070" r:id="rId3"/>
    <p:sldId id="2069" r:id="rId4"/>
    <p:sldId id="257" r:id="rId5"/>
    <p:sldId id="5140" r:id="rId6"/>
    <p:sldId id="2969" r:id="rId7"/>
    <p:sldId id="5908" r:id="rId8"/>
    <p:sldId id="454" r:id="rId9"/>
    <p:sldId id="5921" r:id="rId10"/>
    <p:sldId id="455" r:id="rId11"/>
    <p:sldId id="2927" r:id="rId12"/>
    <p:sldId id="1017" r:id="rId13"/>
    <p:sldId id="2928" r:id="rId14"/>
    <p:sldId id="2930" r:id="rId15"/>
    <p:sldId id="2929" r:id="rId16"/>
    <p:sldId id="2952" r:id="rId17"/>
    <p:sldId id="5909" r:id="rId18"/>
    <p:sldId id="2071" r:id="rId19"/>
    <p:sldId id="2191" r:id="rId20"/>
    <p:sldId id="2141" r:id="rId21"/>
    <p:sldId id="1661" r:id="rId22"/>
    <p:sldId id="2912" r:id="rId23"/>
    <p:sldId id="5907" r:id="rId24"/>
    <p:sldId id="1850" r:id="rId25"/>
    <p:sldId id="5910" r:id="rId26"/>
    <p:sldId id="1750" r:id="rId27"/>
    <p:sldId id="2921" r:id="rId28"/>
    <p:sldId id="5906" r:id="rId29"/>
    <p:sldId id="1568" r:id="rId30"/>
    <p:sldId id="1045" r:id="rId31"/>
    <p:sldId id="2904" r:id="rId32"/>
    <p:sldId id="2905" r:id="rId33"/>
    <p:sldId id="1659" r:id="rId34"/>
    <p:sldId id="1660" r:id="rId35"/>
    <p:sldId id="1942" r:id="rId36"/>
    <p:sldId id="1105" r:id="rId37"/>
    <p:sldId id="702" r:id="rId38"/>
    <p:sldId id="5911" r:id="rId39"/>
    <p:sldId id="1781" r:id="rId40"/>
    <p:sldId id="1738" r:id="rId41"/>
    <p:sldId id="5922" r:id="rId42"/>
    <p:sldId id="431" r:id="rId43"/>
    <p:sldId id="499" r:id="rId44"/>
    <p:sldId id="262" r:id="rId45"/>
    <p:sldId id="263" r:id="rId46"/>
    <p:sldId id="2953" r:id="rId47"/>
    <p:sldId id="2041" r:id="rId48"/>
    <p:sldId id="2954" r:id="rId49"/>
    <p:sldId id="5912" r:id="rId50"/>
    <p:sldId id="260" r:id="rId51"/>
    <p:sldId id="261" r:id="rId52"/>
    <p:sldId id="2943" r:id="rId53"/>
    <p:sldId id="1561" r:id="rId54"/>
    <p:sldId id="2941" r:id="rId55"/>
    <p:sldId id="1853" r:id="rId56"/>
    <p:sldId id="2942" r:id="rId57"/>
    <p:sldId id="2168" r:id="rId58"/>
    <p:sldId id="5920" r:id="rId59"/>
    <p:sldId id="5268" r:id="rId60"/>
    <p:sldId id="1729" r:id="rId61"/>
    <p:sldId id="5913" r:id="rId62"/>
    <p:sldId id="446" r:id="rId63"/>
    <p:sldId id="5136" r:id="rId64"/>
    <p:sldId id="2859" r:id="rId65"/>
    <p:sldId id="1839" r:id="rId66"/>
    <p:sldId id="1840" r:id="rId67"/>
    <p:sldId id="1841" r:id="rId68"/>
    <p:sldId id="1734" r:id="rId69"/>
    <p:sldId id="5914" r:id="rId70"/>
    <p:sldId id="2951" r:id="rId71"/>
    <p:sldId id="278" r:id="rId72"/>
    <p:sldId id="2950" r:id="rId73"/>
    <p:sldId id="1029" r:id="rId74"/>
    <p:sldId id="2955" r:id="rId75"/>
    <p:sldId id="310" r:id="rId76"/>
    <p:sldId id="5915" r:id="rId77"/>
    <p:sldId id="2911" r:id="rId78"/>
    <p:sldId id="2910" r:id="rId79"/>
    <p:sldId id="2980" r:id="rId80"/>
    <p:sldId id="1852" r:id="rId81"/>
    <p:sldId id="5916" r:id="rId82"/>
    <p:sldId id="2909" r:id="rId83"/>
    <p:sldId id="5137" r:id="rId84"/>
    <p:sldId id="5917" r:id="rId85"/>
    <p:sldId id="2016" r:id="rId86"/>
    <p:sldId id="5139" r:id="rId87"/>
    <p:sldId id="340" r:id="rId88"/>
    <p:sldId id="304" r:id="rId89"/>
    <p:sldId id="5918" r:id="rId90"/>
    <p:sldId id="5719" r:id="rId91"/>
    <p:sldId id="5138" r:id="rId92"/>
    <p:sldId id="1791" r:id="rId93"/>
    <p:sldId id="5919" r:id="rId94"/>
    <p:sldId id="6290" r:id="rId95"/>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8000"/>
    <a:srgbClr val="0000CC"/>
    <a:srgbClr val="FF99FF"/>
    <a:srgbClr val="FF66FF"/>
    <a:srgbClr val="66FF66"/>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6630" autoAdjust="0"/>
  </p:normalViewPr>
  <p:slideViewPr>
    <p:cSldViewPr>
      <p:cViewPr varScale="1">
        <p:scale>
          <a:sx n="57" d="100"/>
          <a:sy n="57" d="100"/>
        </p:scale>
        <p:origin x="918" y="78"/>
      </p:cViewPr>
      <p:guideLst>
        <p:guide orient="horz" pos="2160"/>
        <p:guide pos="2880"/>
      </p:guideLst>
    </p:cSldViewPr>
  </p:slideViewPr>
  <p:outlineViewPr>
    <p:cViewPr>
      <p:scale>
        <a:sx n="33" d="100"/>
        <a:sy n="33" d="100"/>
      </p:scale>
      <p:origin x="0" y="99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7/4/2020</a:t>
            </a:fld>
            <a:endParaRPr lang="en-US" dirty="0"/>
          </a:p>
        </p:txBody>
      </p:sp>
      <p:sp>
        <p:nvSpPr>
          <p:cNvPr id="4" name="Slide Image Placeholder 3"/>
          <p:cNvSpPr>
            <a:spLocks noGrp="1" noRot="1" noChangeAspect="1"/>
          </p:cNvSpPr>
          <p:nvPr>
            <p:ph type="sldImg" idx="2"/>
          </p:nvPr>
        </p:nvSpPr>
        <p:spPr>
          <a:xfrm>
            <a:off x="1116013" y="698500"/>
            <a:ext cx="4649787"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6</a:t>
            </a:fld>
            <a:endParaRPr lang="en-US"/>
          </a:p>
        </p:txBody>
      </p:sp>
    </p:spTree>
    <p:extLst>
      <p:ext uri="{BB962C8B-B14F-4D97-AF65-F5344CB8AC3E}">
        <p14:creationId xmlns:p14="http://schemas.microsoft.com/office/powerpoint/2010/main" val="155638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76</a:t>
            </a:fld>
            <a:endParaRPr lang="en-US"/>
          </a:p>
        </p:txBody>
      </p:sp>
    </p:spTree>
    <p:extLst>
      <p:ext uri="{BB962C8B-B14F-4D97-AF65-F5344CB8AC3E}">
        <p14:creationId xmlns:p14="http://schemas.microsoft.com/office/powerpoint/2010/main" val="154572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81</a:t>
            </a:fld>
            <a:endParaRPr lang="en-US"/>
          </a:p>
        </p:txBody>
      </p:sp>
    </p:spTree>
    <p:extLst>
      <p:ext uri="{BB962C8B-B14F-4D97-AF65-F5344CB8AC3E}">
        <p14:creationId xmlns:p14="http://schemas.microsoft.com/office/powerpoint/2010/main" val="3941227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84</a:t>
            </a:fld>
            <a:endParaRPr lang="en-US"/>
          </a:p>
        </p:txBody>
      </p:sp>
    </p:spTree>
    <p:extLst>
      <p:ext uri="{BB962C8B-B14F-4D97-AF65-F5344CB8AC3E}">
        <p14:creationId xmlns:p14="http://schemas.microsoft.com/office/powerpoint/2010/main" val="232637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89</a:t>
            </a:fld>
            <a:endParaRPr lang="en-US"/>
          </a:p>
        </p:txBody>
      </p:sp>
    </p:spTree>
    <p:extLst>
      <p:ext uri="{BB962C8B-B14F-4D97-AF65-F5344CB8AC3E}">
        <p14:creationId xmlns:p14="http://schemas.microsoft.com/office/powerpoint/2010/main" val="142043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93</a:t>
            </a:fld>
            <a:endParaRPr lang="en-US"/>
          </a:p>
        </p:txBody>
      </p:sp>
    </p:spTree>
    <p:extLst>
      <p:ext uri="{BB962C8B-B14F-4D97-AF65-F5344CB8AC3E}">
        <p14:creationId xmlns:p14="http://schemas.microsoft.com/office/powerpoint/2010/main" val="223640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94</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7</a:t>
            </a:fld>
            <a:endParaRPr lang="en-US"/>
          </a:p>
        </p:txBody>
      </p:sp>
    </p:spTree>
    <p:extLst>
      <p:ext uri="{BB962C8B-B14F-4D97-AF65-F5344CB8AC3E}">
        <p14:creationId xmlns:p14="http://schemas.microsoft.com/office/powerpoint/2010/main" val="121083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116013" y="698500"/>
            <a:ext cx="4649787" cy="3486150"/>
          </a:xfrm>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08EA24-E72C-4C24-A92D-F4195C433CB5}" type="slidenum">
              <a:rPr lang="en-US" altLang="en-US" sz="1200">
                <a:latin typeface="Calibri" panose="020F0502020204030204" pitchFamily="34" charset="0"/>
                <a:cs typeface="Calibri" panose="020F0502020204030204" pitchFamily="34" charset="0"/>
              </a:rPr>
              <a:pPr/>
              <a:t>8</a:t>
            </a:fld>
            <a:endParaRPr lang="en-US"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885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17</a:t>
            </a:fld>
            <a:endParaRPr lang="en-US"/>
          </a:p>
        </p:txBody>
      </p:sp>
    </p:spTree>
    <p:extLst>
      <p:ext uri="{BB962C8B-B14F-4D97-AF65-F5344CB8AC3E}">
        <p14:creationId xmlns:p14="http://schemas.microsoft.com/office/powerpoint/2010/main" val="202892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25</a:t>
            </a:fld>
            <a:endParaRPr lang="en-US"/>
          </a:p>
        </p:txBody>
      </p:sp>
    </p:spTree>
    <p:extLst>
      <p:ext uri="{BB962C8B-B14F-4D97-AF65-F5344CB8AC3E}">
        <p14:creationId xmlns:p14="http://schemas.microsoft.com/office/powerpoint/2010/main" val="57334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38</a:t>
            </a:fld>
            <a:endParaRPr lang="en-US"/>
          </a:p>
        </p:txBody>
      </p:sp>
    </p:spTree>
    <p:extLst>
      <p:ext uri="{BB962C8B-B14F-4D97-AF65-F5344CB8AC3E}">
        <p14:creationId xmlns:p14="http://schemas.microsoft.com/office/powerpoint/2010/main" val="343953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49</a:t>
            </a:fld>
            <a:endParaRPr lang="en-US"/>
          </a:p>
        </p:txBody>
      </p:sp>
    </p:spTree>
    <p:extLst>
      <p:ext uri="{BB962C8B-B14F-4D97-AF65-F5344CB8AC3E}">
        <p14:creationId xmlns:p14="http://schemas.microsoft.com/office/powerpoint/2010/main" val="350542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61</a:t>
            </a:fld>
            <a:endParaRPr lang="en-US"/>
          </a:p>
        </p:txBody>
      </p:sp>
    </p:spTree>
    <p:extLst>
      <p:ext uri="{BB962C8B-B14F-4D97-AF65-F5344CB8AC3E}">
        <p14:creationId xmlns:p14="http://schemas.microsoft.com/office/powerpoint/2010/main" val="2130332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97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69</a:t>
            </a:fld>
            <a:endParaRPr lang="en-US"/>
          </a:p>
        </p:txBody>
      </p:sp>
    </p:spTree>
    <p:extLst>
      <p:ext uri="{BB962C8B-B14F-4D97-AF65-F5344CB8AC3E}">
        <p14:creationId xmlns:p14="http://schemas.microsoft.com/office/powerpoint/2010/main" val="290123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9" rIns="92075" bIns="4603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8"/>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ctrTitle" sz="quarter"/>
          </p:nvPr>
        </p:nvSpPr>
        <p:spPr>
          <a:xfrm>
            <a:off x="38100" y="0"/>
            <a:ext cx="9067800" cy="1143000"/>
          </a:xfrm>
        </p:spPr>
        <p:txBody>
          <a:bodyPr/>
          <a:lstStyle/>
          <a:p>
            <a:pPr eaLnBrk="1" hangingPunct="1"/>
            <a:r>
              <a:rPr lang="en-US" sz="4000" dirty="0">
                <a:solidFill>
                  <a:schemeClr val="tx2"/>
                </a:solidFill>
                <a:effectLst>
                  <a:outerShdw blurRad="38100" dist="38100" dir="2700000" algn="tl">
                    <a:srgbClr val="000000"/>
                  </a:outerShdw>
                </a:effectLst>
                <a:latin typeface="Calibri" pitchFamily="34" charset="0"/>
                <a:ea typeface="+mn-ea"/>
                <a:cs typeface="Calibri" panose="020F0502020204030204" pitchFamily="34" charset="0"/>
              </a:rPr>
              <a:t>The</a:t>
            </a:r>
            <a:r>
              <a:rPr lang="en-US" sz="4800" dirty="0">
                <a:latin typeface="Calibri" pitchFamily="34" charset="0"/>
                <a:cs typeface="Calibri" pitchFamily="34" charset="0"/>
              </a:rPr>
              <a:t> </a:t>
            </a:r>
            <a:r>
              <a:rPr lang="en-US" sz="4000" dirty="0">
                <a:solidFill>
                  <a:schemeClr val="tx2"/>
                </a:solidFill>
                <a:effectLst>
                  <a:outerShdw blurRad="38100" dist="38100" dir="2700000" algn="tl">
                    <a:srgbClr val="000000"/>
                  </a:outerShdw>
                </a:effectLst>
                <a:latin typeface="Calibri" pitchFamily="34" charset="0"/>
                <a:ea typeface="+mn-ea"/>
                <a:cs typeface="Calibri" panose="020F0502020204030204" pitchFamily="34" charset="0"/>
              </a:rPr>
              <a:t>Principles That Made America Great</a:t>
            </a:r>
          </a:p>
        </p:txBody>
      </p:sp>
      <p:sp>
        <p:nvSpPr>
          <p:cNvPr id="5" name="Subtitle 2">
            <a:extLst>
              <a:ext uri="{FF2B5EF4-FFF2-40B4-BE49-F238E27FC236}">
                <a16:creationId xmlns:a16="http://schemas.microsoft.com/office/drawing/2014/main" id="{E2FF6896-080A-46E6-AE18-9174CADE49F8}"/>
              </a:ext>
            </a:extLst>
          </p:cNvPr>
          <p:cNvSpPr txBox="1">
            <a:spLocks/>
          </p:cNvSpPr>
          <p:nvPr/>
        </p:nvSpPr>
        <p:spPr bwMode="auto">
          <a:xfrm>
            <a:off x="838200" y="5410202"/>
            <a:ext cx="7467600" cy="1295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600"/>
              </a:spcAft>
              <a:buNone/>
            </a:pPr>
            <a:r>
              <a:rPr lang="en-US" altLang="en-US" dirty="0">
                <a:solidFill>
                  <a:srgbClr val="FFC000"/>
                </a:solidFill>
              </a:rPr>
              <a:t>Dr. Andy Woods</a:t>
            </a:r>
          </a:p>
          <a:p>
            <a:pPr marL="0" indent="0" algn="ctr" eaLnBrk="1" hangingPunct="1">
              <a:spcBef>
                <a:spcPts val="0"/>
              </a:spcBef>
              <a:buNone/>
            </a:pPr>
            <a:r>
              <a:rPr lang="en-US" altLang="en-US" sz="2000" kern="0" dirty="0">
                <a:effectLst>
                  <a:outerShdw blurRad="38100" dist="38100" dir="2700000" algn="tl">
                    <a:srgbClr val="000000">
                      <a:alpha val="43137"/>
                    </a:srgbClr>
                  </a:outerShdw>
                </a:effectLst>
              </a:rPr>
              <a:t>Senior Pastor – Sugar Land Bible Church</a:t>
            </a:r>
          </a:p>
          <a:p>
            <a:pPr marL="0" indent="0" algn="ctr" eaLnBrk="1" hangingPunct="1">
              <a:spcBef>
                <a:spcPts val="0"/>
              </a:spcBef>
              <a:buNone/>
            </a:pPr>
            <a:r>
              <a:rPr lang="en-US" altLang="en-US" sz="2000" kern="0" dirty="0">
                <a:effectLst>
                  <a:outerShdw blurRad="38100" dist="38100" dir="2700000" algn="tl">
                    <a:srgbClr val="000000">
                      <a:alpha val="43137"/>
                    </a:srgbClr>
                  </a:outerShdw>
                </a:effectLst>
              </a:rPr>
              <a:t>President – Chafer Theological Seminary</a:t>
            </a:r>
            <a:r>
              <a:rPr lang="en-US" altLang="en-US" sz="2000" kern="0" dirty="0">
                <a:solidFill>
                  <a:schemeClr val="bg1"/>
                </a:solidFill>
                <a:effectLst>
                  <a:outerShdw blurRad="38100" dist="38100" dir="2700000" algn="tl">
                    <a:srgbClr val="000000">
                      <a:alpha val="43137"/>
                    </a:srgbClr>
                  </a:outerShdw>
                </a:effectLst>
              </a:rPr>
              <a:t> </a:t>
            </a:r>
          </a:p>
        </p:txBody>
      </p:sp>
      <p:pic>
        <p:nvPicPr>
          <p:cNvPr id="6" name="Picture 5">
            <a:extLst>
              <a:ext uri="{FF2B5EF4-FFF2-40B4-BE49-F238E27FC236}">
                <a16:creationId xmlns:a16="http://schemas.microsoft.com/office/drawing/2014/main" id="{A958A615-8732-4E75-8611-D19CF894C0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9382" y="5425440"/>
            <a:ext cx="852819" cy="1280160"/>
          </a:xfrm>
          <a:prstGeom prst="ellipse">
            <a:avLst/>
          </a:prstGeom>
        </p:spPr>
      </p:pic>
      <p:pic>
        <p:nvPicPr>
          <p:cNvPr id="1026" name="f_kc69c4bg0">
            <a:extLst>
              <a:ext uri="{FF2B5EF4-FFF2-40B4-BE49-F238E27FC236}">
                <a16:creationId xmlns:a16="http://schemas.microsoft.com/office/drawing/2014/main" id="{C1C66F5D-360B-4373-9B49-BDE53875A6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8354" y="1143000"/>
            <a:ext cx="638729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219200" y="1371602"/>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431" y="3810000"/>
            <a:ext cx="2299143" cy="2286000"/>
          </a:xfrm>
          <a:prstGeom prst="rect">
            <a:avLst/>
          </a:prstGeom>
          <a:ln>
            <a:noFill/>
          </a:ln>
          <a:effectLst>
            <a:softEdge rad="112500"/>
          </a:effectLst>
        </p:spPr>
      </p:pic>
    </p:spTree>
    <p:extLst>
      <p:ext uri="{BB962C8B-B14F-4D97-AF65-F5344CB8AC3E}">
        <p14:creationId xmlns:p14="http://schemas.microsoft.com/office/powerpoint/2010/main" val="8884203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219200" y="1371602"/>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431" y="3810000"/>
            <a:ext cx="2299143" cy="2286000"/>
          </a:xfrm>
          <a:prstGeom prst="rect">
            <a:avLst/>
          </a:prstGeom>
          <a:ln>
            <a:noFill/>
          </a:ln>
          <a:effectLst>
            <a:softEdge rad="112500"/>
          </a:effectLst>
        </p:spPr>
      </p:pic>
      <p:sp>
        <p:nvSpPr>
          <p:cNvPr id="6" name="TextBox 3">
            <a:extLst>
              <a:ext uri="{FF2B5EF4-FFF2-40B4-BE49-F238E27FC236}">
                <a16:creationId xmlns:a16="http://schemas.microsoft.com/office/drawing/2014/main" id="{C775A889-86C2-4A18-8D76-18CB4A9AD897}"/>
              </a:ext>
            </a:extLst>
          </p:cNvPr>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spTree>
    <p:extLst>
      <p:ext uri="{BB962C8B-B14F-4D97-AF65-F5344CB8AC3E}">
        <p14:creationId xmlns:p14="http://schemas.microsoft.com/office/powerpoint/2010/main" val="12860348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a:extLst>
              <a:ext uri="{FF2B5EF4-FFF2-40B4-BE49-F238E27FC236}">
                <a16:creationId xmlns:a16="http://schemas.microsoft.com/office/drawing/2014/main" id="{BCBBAC35-CFE5-41FE-B5F0-25B95A829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143000"/>
            <a:ext cx="716404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a:extLst>
              <a:ext uri="{FF2B5EF4-FFF2-40B4-BE49-F238E27FC236}">
                <a16:creationId xmlns:a16="http://schemas.microsoft.com/office/drawing/2014/main" id="{9ED02883-4BA2-4860-B4C2-FF301CAC97F5}"/>
              </a:ext>
            </a:extLst>
          </p:cNvPr>
          <p:cNvSpPr>
            <a:spLocks noGrp="1"/>
          </p:cNvSpPr>
          <p:nvPr>
            <p:ph type="title" idx="4294967295"/>
          </p:nvPr>
        </p:nvSpPr>
        <p:spPr>
          <a:xfrm>
            <a:off x="2171700" y="152400"/>
            <a:ext cx="48006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Baron Montesquieu</a:t>
            </a:r>
          </a:p>
        </p:txBody>
      </p:sp>
      <p:sp>
        <p:nvSpPr>
          <p:cNvPr id="180228" name="Content Placeholder 2">
            <a:extLst>
              <a:ext uri="{FF2B5EF4-FFF2-40B4-BE49-F238E27FC236}">
                <a16:creationId xmlns:a16="http://schemas.microsoft.com/office/drawing/2014/main" id="{F71A034F-EDD6-4581-94D3-898531432AB0}"/>
              </a:ext>
            </a:extLst>
          </p:cNvPr>
          <p:cNvSpPr>
            <a:spLocks noGrp="1"/>
          </p:cNvSpPr>
          <p:nvPr>
            <p:ph idx="4294967295"/>
          </p:nvPr>
        </p:nvSpPr>
        <p:spPr>
          <a:xfrm>
            <a:off x="1905000" y="1295400"/>
            <a:ext cx="7164049"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000" b="1" dirty="0">
                <a:solidFill>
                  <a:schemeClr val="bg2"/>
                </a:solidFill>
                <a:effectLst/>
                <a:latin typeface="Calibri" panose="020F0502020204030204" pitchFamily="34" charset="0"/>
                <a:cs typeface="Calibri" panose="020F0502020204030204" pitchFamily="34" charset="0"/>
              </a:rPr>
              <a:t>“The Christian religion…is a stranger to mere despotic power. The mildness so frequently recommended in the Gospel, is incompatible with the despotic rage with which a prince punishes his subjects, and exercises himself in cruelty…[W]e shall see, that we owe to Christianity, in government, a certain political law; and in war, a certain law of nations; benefits which nature can sufficiently acknowledge.”</a:t>
            </a:r>
          </a:p>
        </p:txBody>
      </p:sp>
      <p:pic>
        <p:nvPicPr>
          <p:cNvPr id="4098" name="Picture 2" descr="Image result for baron montesquieu">
            <a:extLst>
              <a:ext uri="{FF2B5EF4-FFF2-40B4-BE49-F238E27FC236}">
                <a16:creationId xmlns:a16="http://schemas.microsoft.com/office/drawing/2014/main" id="{0B9EEDCA-D3D9-4BF5-B609-4BFFEE2742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953" y="1600200"/>
            <a:ext cx="1535557"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730A0F2F-80B7-4B66-A51B-AEC2A9DB5BBB}"/>
              </a:ext>
            </a:extLst>
          </p:cNvPr>
          <p:cNvSpPr/>
          <p:nvPr/>
        </p:nvSpPr>
        <p:spPr>
          <a:xfrm>
            <a:off x="2515221" y="5943602"/>
            <a:ext cx="5942979" cy="584775"/>
          </a:xfrm>
          <a:prstGeom prst="rect">
            <a:avLst/>
          </a:prstGeom>
        </p:spPr>
        <p:txBody>
          <a:bodyPr wrap="square">
            <a:spAutoFit/>
          </a:bodyPr>
          <a:lstStyle/>
          <a:p>
            <a:pPr algn="ctr"/>
            <a:r>
              <a:rPr lang="en-US" altLang="en-US" sz="1600" b="1" dirty="0">
                <a:solidFill>
                  <a:schemeClr val="bg2"/>
                </a:solidFill>
                <a:latin typeface="Calibri" panose="020F0502020204030204" pitchFamily="34" charset="0"/>
                <a:cs typeface="Calibri" panose="020F0502020204030204" pitchFamily="34" charset="0"/>
              </a:rPr>
              <a:t>Alvin J. Schmidt, </a:t>
            </a:r>
            <a:r>
              <a:rPr lang="en-US" altLang="en-US" sz="1600" b="1" i="1" dirty="0">
                <a:solidFill>
                  <a:schemeClr val="bg2"/>
                </a:solidFill>
                <a:latin typeface="Calibri" panose="020F0502020204030204" pitchFamily="34" charset="0"/>
                <a:cs typeface="Calibri" panose="020F0502020204030204" pitchFamily="34" charset="0"/>
              </a:rPr>
              <a:t>Under the Influence: How Christianity Transformed Civilization</a:t>
            </a:r>
            <a:r>
              <a:rPr lang="en-US" altLang="en-US" sz="1600" b="1" dirty="0">
                <a:solidFill>
                  <a:schemeClr val="bg2"/>
                </a:solidFill>
                <a:latin typeface="Calibri" panose="020F0502020204030204" pitchFamily="34" charset="0"/>
                <a:cs typeface="Calibri" panose="020F0502020204030204" pitchFamily="34" charset="0"/>
              </a:rPr>
              <a:t> (Grand Rapids: Zondervan, 2001), 257-58.</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219200" y="1371602"/>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431" y="3810000"/>
            <a:ext cx="2299143" cy="2286000"/>
          </a:xfrm>
          <a:prstGeom prst="rect">
            <a:avLst/>
          </a:prstGeom>
          <a:ln>
            <a:noFill/>
          </a:ln>
          <a:effectLst>
            <a:softEdge rad="112500"/>
          </a:effectLst>
        </p:spPr>
      </p:pic>
      <p:sp>
        <p:nvSpPr>
          <p:cNvPr id="6" name="TextBox 3">
            <a:extLst>
              <a:ext uri="{FF2B5EF4-FFF2-40B4-BE49-F238E27FC236}">
                <a16:creationId xmlns:a16="http://schemas.microsoft.com/office/drawing/2014/main" id="{5BA25B2E-A660-43E7-B463-7C0A790309AA}"/>
              </a:ext>
            </a:extLst>
          </p:cNvPr>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spTree>
    <p:extLst>
      <p:ext uri="{BB962C8B-B14F-4D97-AF65-F5344CB8AC3E}">
        <p14:creationId xmlns:p14="http://schemas.microsoft.com/office/powerpoint/2010/main" val="28278261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lonang.com/images/wblackstone-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00075"/>
            <a:ext cx="909121" cy="1005840"/>
          </a:xfrm>
          <a:prstGeom prst="rect">
            <a:avLst/>
          </a:prstGeom>
        </p:spPr>
      </p:pic>
      <p:sp>
        <p:nvSpPr>
          <p:cNvPr id="5" name="Rectangle 4"/>
          <p:cNvSpPr/>
          <p:nvPr/>
        </p:nvSpPr>
        <p:spPr>
          <a:xfrm>
            <a:off x="2187118" y="228601"/>
            <a:ext cx="4769768" cy="707886"/>
          </a:xfrm>
          <a:prstGeom prst="rect">
            <a:avLst/>
          </a:prstGeom>
        </p:spPr>
        <p:txBody>
          <a:bodyPr wrap="none">
            <a:spAutoFit/>
          </a:bodyPr>
          <a:lstStyle/>
          <a:p>
            <a:pPr algn="ctr" eaLnBrk="0" hangingPunct="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Sir William Blackstone</a:t>
            </a:r>
          </a:p>
        </p:txBody>
      </p:sp>
      <p:sp>
        <p:nvSpPr>
          <p:cNvPr id="6" name="TextBox 5"/>
          <p:cNvSpPr txBox="1"/>
          <p:nvPr/>
        </p:nvSpPr>
        <p:spPr>
          <a:xfrm>
            <a:off x="38100" y="6477001"/>
            <a:ext cx="9067800" cy="246221"/>
          </a:xfrm>
          <a:prstGeom prst="rect">
            <a:avLst/>
          </a:prstGeom>
          <a:noFill/>
        </p:spPr>
        <p:txBody>
          <a:bodyPr wrap="square" rtlCol="0">
            <a:spAutoFit/>
          </a:bodyPr>
          <a:lstStyle/>
          <a:p>
            <a:r>
              <a:rPr lang="en-US"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Sir William Blackstone, </a:t>
            </a:r>
            <a:r>
              <a:rPr lang="en-US" sz="1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Commentaries on the Laws of New England</a:t>
            </a:r>
            <a:r>
              <a:rPr lang="en-US"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vols. (Philadelphia: Robert Bell Union Library, 1771; reprint, NY: </a:t>
            </a:r>
            <a:r>
              <a:rPr lang="en-US" sz="1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Layston</a:t>
            </a:r>
            <a:r>
              <a:rPr lang="en-US"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1967), 1:38-39, 42.</a:t>
            </a:r>
          </a:p>
        </p:txBody>
      </p:sp>
      <p:pic>
        <p:nvPicPr>
          <p:cNvPr id="3" name="Picture 2">
            <a:extLst>
              <a:ext uri="{FF2B5EF4-FFF2-40B4-BE49-F238E27FC236}">
                <a16:creationId xmlns:a16="http://schemas.microsoft.com/office/drawing/2014/main" id="{8E1E3204-364A-4F8D-A412-DD07C13971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156" y="1173480"/>
            <a:ext cx="8207688" cy="5303520"/>
          </a:xfrm>
          <a:prstGeom prst="rect">
            <a:avLst/>
          </a:prstGeom>
        </p:spPr>
      </p:pic>
    </p:spTree>
    <p:extLst>
      <p:ext uri="{BB962C8B-B14F-4D97-AF65-F5344CB8AC3E}">
        <p14:creationId xmlns:p14="http://schemas.microsoft.com/office/powerpoint/2010/main" val="4192573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219200" y="1371602"/>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431" y="3810000"/>
            <a:ext cx="2299143" cy="2286000"/>
          </a:xfrm>
          <a:prstGeom prst="rect">
            <a:avLst/>
          </a:prstGeom>
          <a:ln>
            <a:noFill/>
          </a:ln>
          <a:effectLst>
            <a:softEdge rad="112500"/>
          </a:effectLst>
        </p:spPr>
      </p:pic>
      <p:sp>
        <p:nvSpPr>
          <p:cNvPr id="6" name="TextBox 3">
            <a:extLst>
              <a:ext uri="{FF2B5EF4-FFF2-40B4-BE49-F238E27FC236}">
                <a16:creationId xmlns:a16="http://schemas.microsoft.com/office/drawing/2014/main" id="{984BED27-05DB-4792-846C-A8C72EE6B2FE}"/>
              </a:ext>
            </a:extLst>
          </p:cNvPr>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spTree>
    <p:extLst>
      <p:ext uri="{BB962C8B-B14F-4D97-AF65-F5344CB8AC3E}">
        <p14:creationId xmlns:p14="http://schemas.microsoft.com/office/powerpoint/2010/main" val="24610518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a:extLst>
              <a:ext uri="{FF2B5EF4-FFF2-40B4-BE49-F238E27FC236}">
                <a16:creationId xmlns:a16="http://schemas.microsoft.com/office/drawing/2014/main" id="{BCBBAC35-CFE5-41FE-B5F0-25B95A829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143000"/>
            <a:ext cx="716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a:extLst>
              <a:ext uri="{FF2B5EF4-FFF2-40B4-BE49-F238E27FC236}">
                <a16:creationId xmlns:a16="http://schemas.microsoft.com/office/drawing/2014/main" id="{9ED02883-4BA2-4860-B4C2-FF301CAC97F5}"/>
              </a:ext>
            </a:extLst>
          </p:cNvPr>
          <p:cNvSpPr>
            <a:spLocks noGrp="1"/>
          </p:cNvSpPr>
          <p:nvPr>
            <p:ph type="title" idx="4294967295"/>
          </p:nvPr>
        </p:nvSpPr>
        <p:spPr>
          <a:xfrm>
            <a:off x="2171700" y="152400"/>
            <a:ext cx="4800600" cy="838200"/>
          </a:xfrm>
        </p:spPr>
        <p:txBody>
          <a:bodyPr/>
          <a:lstStyle/>
          <a:p>
            <a:pPr algn="ctr"/>
            <a:r>
              <a:rPr lang="en-US" altLang="en-US" sz="4000" dirty="0">
                <a:latin typeface="Calibri" panose="020F0502020204030204" pitchFamily="34" charset="0"/>
                <a:cs typeface="Calibri" panose="020F0502020204030204" pitchFamily="34" charset="0"/>
              </a:rPr>
              <a:t>John Locke</a:t>
            </a:r>
          </a:p>
        </p:txBody>
      </p:sp>
      <p:sp>
        <p:nvSpPr>
          <p:cNvPr id="180228" name="Content Placeholder 2">
            <a:extLst>
              <a:ext uri="{FF2B5EF4-FFF2-40B4-BE49-F238E27FC236}">
                <a16:creationId xmlns:a16="http://schemas.microsoft.com/office/drawing/2014/main" id="{F71A034F-EDD6-4581-94D3-898531432AB0}"/>
              </a:ext>
            </a:extLst>
          </p:cNvPr>
          <p:cNvSpPr>
            <a:spLocks noGrp="1"/>
          </p:cNvSpPr>
          <p:nvPr>
            <p:ph idx="4294967295"/>
          </p:nvPr>
        </p:nvSpPr>
        <p:spPr>
          <a:xfrm>
            <a:off x="1905000" y="1143000"/>
            <a:ext cx="71628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000" b="1" dirty="0">
                <a:solidFill>
                  <a:schemeClr val="bg2"/>
                </a:solidFill>
                <a:effectLst/>
                <a:latin typeface="Calibri" panose="020F0502020204030204" pitchFamily="34" charset="0"/>
                <a:cs typeface="Calibri" panose="020F0502020204030204" pitchFamily="34" charset="0"/>
              </a:rPr>
              <a:t>“Locke’s theory reflects St. Paul’s Christian understanding of the natural law. Although he has often been referred to as a deist, it is clear from his writings that he considered himself a Christian. In his monograph The Reasonableness of Christianity (1695), he talks about sinners being ‘restored by Christ at the resurrection.’ Frequently, he also cites Scripture references in support of his arguments.”</a:t>
            </a:r>
          </a:p>
        </p:txBody>
      </p:sp>
      <p:pic>
        <p:nvPicPr>
          <p:cNvPr id="6" name="Picture 2">
            <a:extLst>
              <a:ext uri="{FF2B5EF4-FFF2-40B4-BE49-F238E27FC236}">
                <a16:creationId xmlns:a16="http://schemas.microsoft.com/office/drawing/2014/main" id="{542D07D6-5E64-4563-9B7D-404F9536F8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046" y="1582883"/>
            <a:ext cx="156735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79B95A7-4FB2-4D1B-9E79-1B4F1E2E7890}"/>
              </a:ext>
            </a:extLst>
          </p:cNvPr>
          <p:cNvSpPr/>
          <p:nvPr/>
        </p:nvSpPr>
        <p:spPr>
          <a:xfrm>
            <a:off x="2438400" y="5943602"/>
            <a:ext cx="6096000" cy="584775"/>
          </a:xfrm>
          <a:prstGeom prst="rect">
            <a:avLst/>
          </a:prstGeom>
        </p:spPr>
        <p:txBody>
          <a:bodyPr>
            <a:spAutoFit/>
          </a:bodyPr>
          <a:lstStyle/>
          <a:p>
            <a:pPr algn="ctr"/>
            <a:r>
              <a:rPr lang="en-US" altLang="en-US" sz="1600" dirty="0">
                <a:solidFill>
                  <a:schemeClr val="bg2"/>
                </a:solidFill>
                <a:latin typeface="Calibri" panose="020F0502020204030204" pitchFamily="34" charset="0"/>
                <a:cs typeface="Calibri" panose="020F0502020204030204" pitchFamily="34" charset="0"/>
              </a:rPr>
              <a:t>Alvin J. Schmidt, </a:t>
            </a:r>
            <a:r>
              <a:rPr lang="en-US" altLang="en-US" sz="1600" i="1" dirty="0">
                <a:solidFill>
                  <a:schemeClr val="bg2"/>
                </a:solidFill>
                <a:latin typeface="Calibri" panose="020F0502020204030204" pitchFamily="34" charset="0"/>
                <a:cs typeface="Calibri" panose="020F0502020204030204" pitchFamily="34" charset="0"/>
              </a:rPr>
              <a:t>Under the Influence: How Christianity Transformed Civilization</a:t>
            </a:r>
            <a:r>
              <a:rPr lang="en-US" altLang="en-US" sz="1600" dirty="0">
                <a:solidFill>
                  <a:schemeClr val="bg2"/>
                </a:solidFill>
                <a:latin typeface="Calibri" panose="020F0502020204030204" pitchFamily="34" charset="0"/>
                <a:cs typeface="Calibri" panose="020F0502020204030204" pitchFamily="34" charset="0"/>
              </a:rPr>
              <a:t> (Grand Rapids: Zondervan, 2001), 253-54.</a:t>
            </a:r>
          </a:p>
        </p:txBody>
      </p:sp>
    </p:spTree>
    <p:extLst>
      <p:ext uri="{BB962C8B-B14F-4D97-AF65-F5344CB8AC3E}">
        <p14:creationId xmlns:p14="http://schemas.microsoft.com/office/powerpoint/2010/main" val="15582762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144641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5AC69-C7EC-4CEF-9EFF-A8A611088E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1:27</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created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own image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image of God He created him; male and female He created them.</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6828" y="2286000"/>
            <a:ext cx="1630347" cy="2743200"/>
          </a:xfrm>
          <a:prstGeom prst="rect">
            <a:avLst/>
          </a:prstGeom>
          <a:noFill/>
          <a:ln w="9525">
            <a:noFill/>
            <a:miter lim="800000"/>
            <a:headEnd/>
            <a:tailEnd/>
          </a:ln>
        </p:spPr>
      </p:pic>
    </p:spTree>
    <p:extLst>
      <p:ext uri="{BB962C8B-B14F-4D97-AF65-F5344CB8AC3E}">
        <p14:creationId xmlns:p14="http://schemas.microsoft.com/office/powerpoint/2010/main" val="184471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35414094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ake america great again">
            <a:extLst>
              <a:ext uri="{FF2B5EF4-FFF2-40B4-BE49-F238E27FC236}">
                <a16:creationId xmlns:a16="http://schemas.microsoft.com/office/drawing/2014/main" id="{C32B6851-DECC-4EF1-B45E-31927F43D3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228600"/>
            <a:ext cx="361230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ake america great again">
            <a:extLst>
              <a:ext uri="{FF2B5EF4-FFF2-40B4-BE49-F238E27FC236}">
                <a16:creationId xmlns:a16="http://schemas.microsoft.com/office/drawing/2014/main" id="{FEC76B54-1457-475B-B0CC-B78F974F17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346" y="3429000"/>
            <a:ext cx="4686654"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84570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31325"/>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a:t>
            </a:r>
            <a:r>
              <a:rPr lang="en-US" sz="44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6:11</a:t>
            </a:r>
          </a:p>
          <a:p>
            <a:pPr algn="just" eaLnBrk="1" hangingPunct="1">
              <a:defRPr/>
            </a:pPr>
            <a:r>
              <a:rPr lang="en-US" sz="3600" dirty="0">
                <a:latin typeface="Calibri" panose="020F0502020204030204" pitchFamily="34" charset="0"/>
                <a:cs typeface="Calibri" panose="020F0502020204030204" pitchFamily="34" charset="0"/>
              </a:rPr>
              <a:t>“Now the earth was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corrupt</a:t>
            </a:r>
            <a:r>
              <a:rPr lang="en-US" sz="3600" dirty="0">
                <a:latin typeface="Calibri" panose="020F0502020204030204" pitchFamily="34" charset="0"/>
                <a:cs typeface="Calibri" panose="020F0502020204030204" pitchFamily="34" charset="0"/>
              </a:rPr>
              <a:t> in the sight of God, and the earth was filled with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violence</a:t>
            </a:r>
            <a:r>
              <a:rPr lang="en-US" sz="3600" dirty="0">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
        <p:nvSpPr>
          <p:cNvPr id="3" name="Content Placeholder 2"/>
          <p:cNvSpPr>
            <a:spLocks noGrp="1"/>
          </p:cNvSpPr>
          <p:nvPr>
            <p:ph idx="1"/>
          </p:nvPr>
        </p:nvSpPr>
        <p:spPr>
          <a:xfrm>
            <a:off x="0" y="1143000"/>
            <a:ext cx="9144000" cy="5102227"/>
          </a:xfrm>
        </p:spPr>
        <p:txBody>
          <a:bodyPr rtlCol="0">
            <a:noAutofit/>
          </a:bodyPr>
          <a:lstStyle/>
          <a:p>
            <a:pPr marL="685783" indent="-685783"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 Laws of Nature and of Nature’s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 evident, that all men are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created</a:t>
            </a:r>
            <a:r>
              <a:rPr lang="en-US" sz="2800" dirty="0">
                <a:effectLst>
                  <a:outerShdw blurRad="38100" dist="38100" dir="2700000" algn="tl">
                    <a:srgbClr val="000000">
                      <a:alpha val="43137"/>
                    </a:srgbClr>
                  </a:outerShdw>
                </a:effectLst>
                <a:latin typeface="Calibri" pitchFamily="34" charset="0"/>
                <a:cs typeface="Calibri" pitchFamily="34" charset="0"/>
              </a:rPr>
              <a:t> equal,” </a:t>
            </a:r>
          </a:p>
          <a:p>
            <a:pPr marL="685783" indent="-685783"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“they are endowed by their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Creator</a:t>
            </a:r>
            <a:r>
              <a:rPr lang="en-US" sz="2800" dirty="0">
                <a:effectLst>
                  <a:outerShdw blurRad="38100" dist="38100" dir="2700000" algn="tl">
                    <a:srgbClr val="000000">
                      <a:alpha val="43137"/>
                    </a:srgbClr>
                  </a:outerShdw>
                </a:effectLst>
                <a:latin typeface="Calibri" pitchFamily="34" charset="0"/>
                <a:cs typeface="Calibri" pitchFamily="34" charset="0"/>
              </a:rPr>
              <a:t> with certain unalienable Rights,” </a:t>
            </a:r>
          </a:p>
          <a:p>
            <a:pPr marL="685783" indent="-685783"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“appealing to the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Supreme Judge of the world </a:t>
            </a:r>
            <a:r>
              <a:rPr lang="en-US" sz="2800" dirty="0">
                <a:effectLst>
                  <a:outerShdw blurRad="38100" dist="38100" dir="2700000" algn="tl">
                    <a:srgbClr val="000000">
                      <a:alpha val="43137"/>
                    </a:srgbClr>
                  </a:outerShdw>
                </a:effectLst>
                <a:latin typeface="Calibri" pitchFamily="34" charset="0"/>
                <a:cs typeface="Calibri" pitchFamily="34" charset="0"/>
              </a:rPr>
              <a:t>for the rectitude of our intentions,”</a:t>
            </a:r>
          </a:p>
          <a:p>
            <a:pPr marL="685783" indent="-685783"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“with firm reliance on the protection of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Divine</a:t>
            </a:r>
            <a:r>
              <a:rPr lang="en-US" sz="2800" dirty="0">
                <a:effectLst>
                  <a:outerShdw blurRad="38100" dist="38100" dir="2700000" algn="tl">
                    <a:srgbClr val="000000">
                      <a:alpha val="43137"/>
                    </a:srgbClr>
                  </a:outerShdw>
                </a:effectLst>
                <a:latin typeface="Calibri" pitchFamily="34" charset="0"/>
                <a:cs typeface="Calibri" pitchFamily="34" charset="0"/>
              </a:rPr>
              <a:t> Providence.”</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4218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28601"/>
            <a:ext cx="3733800" cy="930243"/>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3048000" y="1447800"/>
            <a:ext cx="59436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"Rights [are] antecedent to all earthly government; Rights...cannot be repealed or restrained by human laws; Rights [are] derived from the great Legislature of the universe."</a:t>
            </a:r>
          </a:p>
        </p:txBody>
      </p:sp>
      <p:sp>
        <p:nvSpPr>
          <p:cNvPr id="30724" name="TextBox 4"/>
          <p:cNvSpPr txBox="1">
            <a:spLocks noChangeArrowheads="1"/>
          </p:cNvSpPr>
          <p:nvPr/>
        </p:nvSpPr>
        <p:spPr bwMode="auto">
          <a:xfrm>
            <a:off x="381000" y="6019801"/>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6764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000943"/>
          </a:xfrm>
        </p:spPr>
        <p:txBody>
          <a:bodyPr rtlCol="0">
            <a:noAutofit/>
          </a:bodyPr>
          <a:lstStyle/>
          <a:p>
            <a:pPr marL="685783" indent="-685783" algn="just"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self-evident, 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all men</a:t>
            </a:r>
            <a:r>
              <a:rPr lang="en-US" sz="2800" dirty="0">
                <a:effectLst>
                  <a:outerShdw blurRad="38100" dist="38100" dir="2700000" algn="tl">
                    <a:srgbClr val="000000">
                      <a:alpha val="43137"/>
                    </a:srgbClr>
                  </a:outerShdw>
                </a:effectLst>
                <a:latin typeface="Calibri" pitchFamily="34" charset="0"/>
                <a:cs typeface="Calibri" pitchFamily="34" charset="0"/>
              </a:rPr>
              <a:t> are created equal, that they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are endowed by their Creator with certain unalienable Rights</a:t>
            </a:r>
            <a:r>
              <a:rPr lang="en-US" sz="2800" dirty="0">
                <a:effectLst>
                  <a:outerShdw blurRad="38100" dist="38100" dir="2700000" algn="tl">
                    <a:srgbClr val="000000">
                      <a:alpha val="43137"/>
                    </a:srgbClr>
                  </a:outerShdw>
                </a:effectLst>
                <a:latin typeface="Calibri" pitchFamily="34" charset="0"/>
                <a:cs typeface="Calibri" pitchFamily="34" charset="0"/>
              </a:rPr>
              <a:t>, that among these are Life, Liberty and the pursuit of Happiness.”</a:t>
            </a:r>
          </a:p>
          <a:p>
            <a:pPr marL="685783" indent="-685783" algn="just"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to secure these rights, Governments are instituted among Men</a:t>
            </a:r>
            <a:r>
              <a:rPr lang="en-US" sz="2800" dirty="0">
                <a:effectLst>
                  <a:outerShdw blurRad="38100" dist="38100" dir="2700000" algn="tl">
                    <a:srgbClr val="000000">
                      <a:alpha val="43137"/>
                    </a:srgbClr>
                  </a:outerShdw>
                </a:effectLst>
                <a:latin typeface="Calibri" pitchFamily="34" charset="0"/>
                <a:cs typeface="Calibri" pitchFamily="34" charset="0"/>
              </a:rPr>
              <a:t>, deriving their just powers from the consent of the governed,”</a:t>
            </a:r>
          </a:p>
          <a:p>
            <a:pPr marL="685783" indent="-685783" algn="just" fontAlgn="auto">
              <a:spcBef>
                <a:spcPts val="1200"/>
              </a:spcBef>
              <a:spcAft>
                <a:spcPts val="12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“That whenever any Form of Government becomes destructive of these ends, it is the Right of the People to alter or to abolish it, and to institute new </a:t>
            </a:r>
            <a:r>
              <a:rPr lang="en-US" sz="2800" dirty="0">
                <a:effectLst/>
              </a:rPr>
              <a:t>Government…”</a:t>
            </a:r>
            <a:endParaRPr lang="en-US" sz="2800" dirty="0">
              <a:effectLst>
                <a:outerShdw blurRad="38100" dist="38100" dir="2700000" algn="tl">
                  <a:srgbClr val="000000">
                    <a:alpha val="43137"/>
                  </a:srgbClr>
                </a:outerShdw>
              </a:effectLst>
              <a:latin typeface="Calibri" pitchFamily="34" charset="0"/>
              <a:cs typeface="Calibri" pitchFamily="34" charset="0"/>
            </a:endParaRPr>
          </a:p>
        </p:txBody>
      </p:sp>
      <p:sp>
        <p:nvSpPr>
          <p:cNvPr id="40964" name="TextBox 3"/>
          <p:cNvSpPr txBox="1">
            <a:spLocks noChangeArrowheads="1"/>
          </p:cNvSpPr>
          <p:nvPr/>
        </p:nvSpPr>
        <p:spPr bwMode="auto">
          <a:xfrm>
            <a:off x="0" y="6475512"/>
            <a:ext cx="9144000" cy="307777"/>
          </a:xfrm>
          <a:prstGeom prst="rect">
            <a:avLst/>
          </a:prstGeom>
          <a:noFill/>
          <a:ln w="9525">
            <a:noFill/>
            <a:miter lim="800000"/>
            <a:headEnd/>
            <a:tailEnd/>
          </a:ln>
        </p:spPr>
        <p:txBody>
          <a:bodyPr wrap="square">
            <a:spAutoFit/>
          </a:bodyPr>
          <a:lstStyle/>
          <a:p>
            <a:r>
              <a:rPr lang="en-US" sz="1400" dirty="0">
                <a:effectLst>
                  <a:outerShdw blurRad="38100" dist="38100" dir="2700000" algn="tl">
                    <a:srgbClr val="000000">
                      <a:alpha val="43137"/>
                    </a:srgbClr>
                  </a:outerShdw>
                </a:effectLst>
                <a:latin typeface="Calibri" pitchFamily="34" charset="0"/>
                <a:cs typeface="Calibri" pitchFamily="34" charset="0"/>
              </a:rPr>
              <a:t>Declaration of Independence, In Congress, July 4, 1776, The unanimous Declaration of the thirteen united States of America</a:t>
            </a:r>
          </a:p>
        </p:txBody>
      </p:sp>
      <p:sp>
        <p:nvSpPr>
          <p:cNvPr id="6" name="Title 1">
            <a:extLst>
              <a:ext uri="{FF2B5EF4-FFF2-40B4-BE49-F238E27FC236}">
                <a16:creationId xmlns:a16="http://schemas.microsoft.com/office/drawing/2014/main" id="{3719FD97-06FC-4BE9-8229-40D457FD4DE9}"/>
              </a:ext>
            </a:extLst>
          </p:cNvPr>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Tree>
    <p:extLst>
      <p:ext uri="{BB962C8B-B14F-4D97-AF65-F5344CB8AC3E}">
        <p14:creationId xmlns:p14="http://schemas.microsoft.com/office/powerpoint/2010/main" val="312809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6019800"/>
            <a:ext cx="9144000" cy="762000"/>
          </a:xfrm>
        </p:spPr>
        <p:txBody>
          <a:bodyPr/>
          <a:lstStyle/>
          <a:p>
            <a:pPr algn="ct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Speech by Attorney General Janet Reno, Newark, New Jersey, May 5, 1995. Quoted in James </a:t>
            </a:r>
            <a:r>
              <a:rPr lang="en-US" sz="18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Bovard</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“Waco Must Get a Hearing,” </a:t>
            </a:r>
            <a:r>
              <a:rPr lang="en-US" sz="18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Wall Street Journal</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561" y="1600200"/>
            <a:ext cx="193963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61" name="Text Box 9"/>
          <p:cNvSpPr txBox="1">
            <a:spLocks noGrp="1" noChangeArrowheads="1"/>
          </p:cNvSpPr>
          <p:nvPr>
            <p:ph type="body" idx="1"/>
          </p:nvPr>
        </p:nvSpPr>
        <p:spPr>
          <a:xfrm>
            <a:off x="2819400" y="1371600"/>
            <a:ext cx="5943600" cy="2743200"/>
          </a:xfrm>
        </p:spPr>
        <p:txBody>
          <a:bodyPr/>
          <a:lstStyle/>
          <a:p>
            <a:pPr marL="0" indent="0" algn="just">
              <a:spcBef>
                <a:spcPct val="5000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part of a government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given its people more freedom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 any other government in the history of the world.” </a:t>
            </a:r>
          </a:p>
        </p:txBody>
      </p:sp>
      <p:sp>
        <p:nvSpPr>
          <p:cNvPr id="2" name="Rectangle 1"/>
          <p:cNvSpPr/>
          <p:nvPr/>
        </p:nvSpPr>
        <p:spPr>
          <a:xfrm>
            <a:off x="677409" y="228600"/>
            <a:ext cx="7789184" cy="707886"/>
          </a:xfrm>
          <a:prstGeom prst="rect">
            <a:avLst/>
          </a:prstGeom>
        </p:spPr>
        <p:txBody>
          <a:bodyPr wrap="none">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Former Attorney General Janet Reno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258717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CB2BE-7E4D-4E5C-B78B-34894B758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2"/>
            <a:ext cx="9144000" cy="3323987"/>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8:21</a:t>
            </a:r>
          </a:p>
          <a:p>
            <a:pPr algn="just">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smelled the soothing aroma; and the Lord said to Himself, “I will never again curse the ground on account of man, for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intent of man’s heart is evil from his youth</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never again destroy every living thing, as I have done.[emphasis mine].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1295" y="3230880"/>
            <a:ext cx="2001411" cy="1645920"/>
          </a:xfrm>
          <a:prstGeom prst="rect">
            <a:avLst/>
          </a:prstGeom>
        </p:spPr>
      </p:pic>
    </p:spTree>
    <p:extLst>
      <p:ext uri="{BB962C8B-B14F-4D97-AF65-F5344CB8AC3E}">
        <p14:creationId xmlns:p14="http://schemas.microsoft.com/office/powerpoint/2010/main" val="283182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9"/>
          </a:xfrm>
          <a:prstGeom prst="rect">
            <a:avLst/>
          </a:prstGeom>
        </p:spPr>
      </p:pic>
      <p:sp>
        <p:nvSpPr>
          <p:cNvPr id="134147" name="Rectangle 1"/>
          <p:cNvSpPr>
            <a:spLocks noChangeArrowheads="1"/>
          </p:cNvSpPr>
          <p:nvPr/>
        </p:nvSpPr>
        <p:spPr bwMode="auto">
          <a:xfrm>
            <a:off x="0" y="3"/>
            <a:ext cx="9144000" cy="1908215"/>
          </a:xfrm>
          <a:prstGeom prst="rect">
            <a:avLst/>
          </a:prstGeom>
          <a:noFill/>
          <a:ln w="28575">
            <a:noFill/>
            <a:miter lim="800000"/>
            <a:headEnd/>
            <a:tailEnd/>
          </a:ln>
        </p:spPr>
        <p:txBody>
          <a:bodyPr wrap="square">
            <a:spAutoFit/>
          </a:bodyPr>
          <a:lstStyle/>
          <a:p>
            <a:pPr marL="342891" indent="-342891" algn="ctr" defTabSz="685783">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2177" y="1981200"/>
            <a:ext cx="3899647" cy="2819400"/>
          </a:xfrm>
          <a:prstGeom prst="ellipse">
            <a:avLst/>
          </a:prstGeom>
        </p:spPr>
      </p:pic>
    </p:spTree>
    <p:extLst>
      <p:ext uri="{BB962C8B-B14F-4D97-AF65-F5344CB8AC3E}">
        <p14:creationId xmlns:p14="http://schemas.microsoft.com/office/powerpoint/2010/main" val="5534307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5408C-F4A1-45E3-8E77-4E54C6E869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
            <a:ext cx="9144000" cy="6857999"/>
          </a:xfrm>
          <a:prstGeom prst="rect">
            <a:avLst/>
          </a:prstGeom>
        </p:spPr>
      </p:pic>
      <p:sp>
        <p:nvSpPr>
          <p:cNvPr id="7" name="Rectangle 6">
            <a:extLst>
              <a:ext uri="{FF2B5EF4-FFF2-40B4-BE49-F238E27FC236}">
                <a16:creationId xmlns:a16="http://schemas.microsoft.com/office/drawing/2014/main" id="{7CDEAED3-01F1-4371-916A-19B18503684B}"/>
              </a:ext>
            </a:extLst>
          </p:cNvPr>
          <p:cNvSpPr/>
          <p:nvPr/>
        </p:nvSpPr>
        <p:spPr>
          <a:xfrm>
            <a:off x="0" y="3"/>
            <a:ext cx="9144000" cy="4739759"/>
          </a:xfrm>
          <a:prstGeom prst="rect">
            <a:avLst/>
          </a:prstGeom>
        </p:spPr>
        <p:txBody>
          <a:bodyPr wrap="square">
            <a:spAutoFit/>
          </a:bodyPr>
          <a:lstStyle/>
          <a:p>
            <a:pPr marL="342891" indent="-342891" algn="ctr" defTabSz="685783">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endPar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was saying, ‘That which proceeds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is what defiles the man.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men, proceed the evil thoughts, fornications, thefts, murders, adulteries,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deeds of coveting and wickedness, as well as deceit, sensuality, envy, slander, pride and foolishness.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evil things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defile the man.’”</a:t>
            </a:r>
          </a:p>
        </p:txBody>
      </p:sp>
    </p:spTree>
    <p:extLst>
      <p:ext uri="{BB962C8B-B14F-4D97-AF65-F5344CB8AC3E}">
        <p14:creationId xmlns:p14="http://schemas.microsoft.com/office/powerpoint/2010/main" val="27458521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62000"/>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LORD ACTON</a:t>
            </a:r>
          </a:p>
        </p:txBody>
      </p:sp>
      <p:pic>
        <p:nvPicPr>
          <p:cNvPr id="6" name="Picture 5">
            <a:extLst>
              <a:ext uri="{FF2B5EF4-FFF2-40B4-BE49-F238E27FC236}">
                <a16:creationId xmlns:a16="http://schemas.microsoft.com/office/drawing/2014/main" id="{8AB03BBF-DE9C-4C29-80DB-4EB0FF88E179}"/>
              </a:ext>
            </a:extLst>
          </p:cNvPr>
          <p:cNvPicPr>
            <a:picLocks noChangeAspect="1"/>
          </p:cNvPicPr>
          <p:nvPr/>
        </p:nvPicPr>
        <p:blipFill>
          <a:blip r:embed="rId2"/>
          <a:stretch>
            <a:fillRect/>
          </a:stretch>
        </p:blipFill>
        <p:spPr>
          <a:xfrm>
            <a:off x="91440" y="1066800"/>
            <a:ext cx="8961120" cy="5029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 y="6476998"/>
            <a:ext cx="9144000" cy="304801"/>
          </a:xfrm>
        </p:spPr>
        <p:txBody>
          <a:bodyPr/>
          <a:lstStyle/>
          <a:p>
            <a:pPr algn="ctr"/>
            <a:r>
              <a:rPr lang="en-US" sz="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https://www.democratandchronicle.com/videos/news/politics/albany/2018/08/15/andrew-cuomo-america-was-never-great/1000295002/</a:t>
            </a:r>
          </a:p>
        </p:txBody>
      </p:sp>
      <p:sp>
        <p:nvSpPr>
          <p:cNvPr id="23561" name="Text Box 9"/>
          <p:cNvSpPr txBox="1">
            <a:spLocks noGrp="1" noChangeArrowheads="1"/>
          </p:cNvSpPr>
          <p:nvPr>
            <p:ph type="body" idx="1"/>
          </p:nvPr>
        </p:nvSpPr>
        <p:spPr>
          <a:xfrm>
            <a:off x="0" y="1143003"/>
            <a:ext cx="9144000" cy="2666999"/>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We’re not going to make America great again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Cuomo said while signing a bill dealing with human trafficking.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never that great. We have not reached greatness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reach greatness when every American is fully engaged.”</a:t>
            </a:r>
          </a:p>
        </p:txBody>
      </p:sp>
      <p:sp>
        <p:nvSpPr>
          <p:cNvPr id="2" name="Rectangle 1"/>
          <p:cNvSpPr/>
          <p:nvPr/>
        </p:nvSpPr>
        <p:spPr>
          <a:xfrm>
            <a:off x="777341" y="228601"/>
            <a:ext cx="7589321" cy="707886"/>
          </a:xfrm>
          <a:prstGeom prst="rect">
            <a:avLst/>
          </a:prstGeom>
        </p:spPr>
        <p:txBody>
          <a:bodyPr wrap="none" anchor="ctr">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New York Governor Andrew Cuomo</a:t>
            </a:r>
          </a:p>
        </p:txBody>
      </p:sp>
      <p:pic>
        <p:nvPicPr>
          <p:cNvPr id="3" name="Picture 2">
            <a:extLst>
              <a:ext uri="{FF2B5EF4-FFF2-40B4-BE49-F238E27FC236}">
                <a16:creationId xmlns:a16="http://schemas.microsoft.com/office/drawing/2014/main" id="{E8938CBA-0926-4119-A78F-E2239EDD7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4242" y="3810000"/>
            <a:ext cx="2735516" cy="1828800"/>
          </a:xfrm>
          <a:prstGeom prst="rect">
            <a:avLst/>
          </a:prstGeom>
        </p:spPr>
      </p:pic>
    </p:spTree>
    <p:extLst>
      <p:ext uri="{BB962C8B-B14F-4D97-AF65-F5344CB8AC3E}">
        <p14:creationId xmlns:p14="http://schemas.microsoft.com/office/powerpoint/2010/main" val="1071303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itle 1"/>
          <p:cNvSpPr>
            <a:spLocks noGrp="1"/>
          </p:cNvSpPr>
          <p:nvPr>
            <p:ph type="title" idx="4294967295"/>
          </p:nvPr>
        </p:nvSpPr>
        <p:spPr>
          <a:xfrm>
            <a:off x="2628900" y="204789"/>
            <a:ext cx="3886200" cy="785813"/>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Federalist # 51</a:t>
            </a:r>
          </a:p>
        </p:txBody>
      </p:sp>
      <p:pic>
        <p:nvPicPr>
          <p:cNvPr id="1843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87" y="76200"/>
            <a:ext cx="786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43000"/>
            <a:ext cx="8961120" cy="5376672"/>
          </a:xfrm>
          <a:prstGeom prst="rect">
            <a:avLst/>
          </a:prstGeom>
        </p:spPr>
      </p:pic>
    </p:spTree>
    <p:extLst>
      <p:ext uri="{BB962C8B-B14F-4D97-AF65-F5344CB8AC3E}">
        <p14:creationId xmlns:p14="http://schemas.microsoft.com/office/powerpoint/2010/main" val="14618068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blog.dearbornschools.org/charare/wp-content/uploads/sites/379/2014/01/image6.jpg">
            <a:extLst>
              <a:ext uri="{FF2B5EF4-FFF2-40B4-BE49-F238E27FC236}">
                <a16:creationId xmlns:a16="http://schemas.microsoft.com/office/drawing/2014/main" id="{2C4C7A68-BFBB-4FB5-8095-97A18BB9D8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685801"/>
            <a:ext cx="8686800" cy="473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2CE57-063E-4F36-83A9-F43E7E488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0" y="2286000"/>
            <a:ext cx="3429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193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94751" y="228600"/>
            <a:ext cx="4554511"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Tenth Amendment</a:t>
            </a:r>
          </a:p>
        </p:txBody>
      </p:sp>
      <p:sp>
        <p:nvSpPr>
          <p:cNvPr id="29698" name="Content Placeholder 2"/>
          <p:cNvSpPr>
            <a:spLocks noGrp="1"/>
          </p:cNvSpPr>
          <p:nvPr>
            <p:ph idx="1"/>
          </p:nvPr>
        </p:nvSpPr>
        <p:spPr>
          <a:xfrm>
            <a:off x="0" y="1371600"/>
            <a:ext cx="9144000" cy="2362200"/>
          </a:xfrm>
        </p:spPr>
        <p:txBody>
          <a:bodyPr>
            <a:noAutofit/>
          </a:bodyPr>
          <a:lstStyle/>
          <a:p>
            <a:pPr marL="1588" indent="0" algn="just" eaLnBrk="1" fontAlgn="auto" hangingPunct="1">
              <a:spcAft>
                <a:spcPts val="0"/>
              </a:spcAft>
              <a:buClr>
                <a:schemeClr val="tx1">
                  <a:shade val="95000"/>
                </a:schemeClr>
              </a:buClr>
              <a:buNone/>
              <a:defRPr/>
            </a:pPr>
            <a:r>
              <a:rPr lang="en-US" sz="3600" dirty="0">
                <a:effectLst>
                  <a:outerShdw blurRad="38100" dist="38100" dir="2700000" algn="tl">
                    <a:srgbClr val="000000">
                      <a:alpha val="43137"/>
                    </a:srgbClr>
                  </a:outerShdw>
                </a:effectLst>
                <a:latin typeface="Calibri" pitchFamily="34" charset="0"/>
                <a:cs typeface="Calibri" pitchFamily="34" charset="0"/>
              </a:rPr>
              <a:t>“The powers not delegated to the United States by the Constitution nor prohibited by it to the States are reserved to the States respectively or to the people.”</a:t>
            </a:r>
          </a:p>
        </p:txBody>
      </p:sp>
      <p:pic>
        <p:nvPicPr>
          <p:cNvPr id="4" name="Picture 1"/>
          <p:cNvPicPr>
            <a:picLocks noChangeAspect="1" noChangeArrowheads="1"/>
          </p:cNvPicPr>
          <p:nvPr/>
        </p:nvPicPr>
        <p:blipFill>
          <a:blip r:embed="rId2" cstate="print"/>
          <a:srcRect/>
          <a:stretch>
            <a:fillRect/>
          </a:stretch>
        </p:blipFill>
        <p:spPr bwMode="auto">
          <a:xfrm>
            <a:off x="3009900" y="3581400"/>
            <a:ext cx="3124200" cy="312420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38177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28600"/>
            <a:ext cx="3733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Federalist # 45</a:t>
            </a:r>
          </a:p>
        </p:txBody>
      </p:sp>
      <p:sp>
        <p:nvSpPr>
          <p:cNvPr id="3" name="Content Placeholder 2"/>
          <p:cNvSpPr>
            <a:spLocks noGrp="1"/>
          </p:cNvSpPr>
          <p:nvPr>
            <p:ph idx="1"/>
          </p:nvPr>
        </p:nvSpPr>
        <p:spPr>
          <a:xfrm>
            <a:off x="2286000" y="1371600"/>
            <a:ext cx="6781800" cy="38862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itchFamily="34" charset="0"/>
                <a:cs typeface="Calibri" pitchFamily="34" charset="0"/>
              </a:rPr>
              <a:t>“The powers delegated by the proposed Constitution to the federal government, are few and defined. Those which are to remain in the State governments are numerous and indefinite.”</a:t>
            </a:r>
          </a:p>
        </p:txBody>
      </p:sp>
      <p:sp>
        <p:nvSpPr>
          <p:cNvPr id="30724" name="TextBox 4"/>
          <p:cNvSpPr txBox="1">
            <a:spLocks noChangeArrowheads="1"/>
          </p:cNvSpPr>
          <p:nvPr/>
        </p:nvSpPr>
        <p:spPr bwMode="auto">
          <a:xfrm>
            <a:off x="990600" y="6096000"/>
            <a:ext cx="7239000" cy="707886"/>
          </a:xfrm>
          <a:prstGeom prst="rect">
            <a:avLst/>
          </a:prstGeom>
          <a:noFill/>
          <a:ln w="9525">
            <a:noFill/>
            <a:miter lim="800000"/>
            <a:headEnd/>
            <a:tailEnd/>
          </a:ln>
        </p:spPr>
        <p:txBody>
          <a:bodyPr>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Alexander Hamilton, James Madison, and John Jay, </a:t>
            </a:r>
            <a:r>
              <a:rPr lang="en-US" sz="2000" i="1" dirty="0">
                <a:effectLst>
                  <a:outerShdw blurRad="38100" dist="38100" dir="2700000" algn="tl">
                    <a:srgbClr val="000000">
                      <a:alpha val="43137"/>
                    </a:srgbClr>
                  </a:outerShdw>
                </a:effectLst>
                <a:latin typeface="Calibri" pitchFamily="34" charset="0"/>
                <a:cs typeface="Calibri" pitchFamily="34" charset="0"/>
              </a:rPr>
              <a:t>The Federalist Papers</a:t>
            </a:r>
            <a:r>
              <a:rPr lang="en-US" sz="2000" dirty="0">
                <a:effectLst>
                  <a:outerShdw blurRad="38100" dist="38100" dir="2700000" algn="tl">
                    <a:srgbClr val="000000">
                      <a:alpha val="43137"/>
                    </a:srgbClr>
                  </a:outerShdw>
                </a:effectLst>
                <a:latin typeface="Calibri" pitchFamily="34" charset="0"/>
                <a:cs typeface="Calibri" pitchFamily="34" charset="0"/>
              </a:rPr>
              <a:t>, trans. Clinton </a:t>
            </a:r>
            <a:r>
              <a:rPr lang="en-US" sz="2000" dirty="0" err="1">
                <a:effectLst>
                  <a:outerShdw blurRad="38100" dist="38100" dir="2700000" algn="tl">
                    <a:srgbClr val="000000">
                      <a:alpha val="43137"/>
                    </a:srgbClr>
                  </a:outerShdw>
                </a:effectLst>
                <a:latin typeface="Calibri" pitchFamily="34" charset="0"/>
                <a:cs typeface="Calibri" pitchFamily="34" charset="0"/>
              </a:rPr>
              <a:t>Rossiter</a:t>
            </a:r>
            <a:r>
              <a:rPr lang="en-US" sz="2000" dirty="0">
                <a:effectLst>
                  <a:outerShdw blurRad="38100" dist="38100" dir="2700000" algn="tl">
                    <a:srgbClr val="000000">
                      <a:alpha val="43137"/>
                    </a:srgbClr>
                  </a:outerShdw>
                </a:effectLst>
                <a:latin typeface="Calibri" pitchFamily="34" charset="0"/>
                <a:cs typeface="Calibri" pitchFamily="34" charset="0"/>
              </a:rPr>
              <a:t> (New York, NY: Penguin, 1961), 292.</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987" y="1600200"/>
            <a:ext cx="195761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53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438400" y="1371600"/>
            <a:ext cx="6553200" cy="3416320"/>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but bind him down from mischief by the chains of the constitution..." (from draft)</a:t>
            </a:r>
          </a:p>
        </p:txBody>
      </p:sp>
      <p:sp>
        <p:nvSpPr>
          <p:cNvPr id="55299" name="TextBox 4"/>
          <p:cNvSpPr txBox="1">
            <a:spLocks noChangeArrowheads="1"/>
          </p:cNvSpPr>
          <p:nvPr/>
        </p:nvSpPr>
        <p:spPr bwMode="auto">
          <a:xfrm>
            <a:off x="800100" y="6381690"/>
            <a:ext cx="75438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2438400" y="228600"/>
            <a:ext cx="42672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441" y="1600200"/>
            <a:ext cx="191915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457202"/>
            <a:ext cx="8961120" cy="5295207"/>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le 1"/>
          <p:cNvSpPr>
            <a:spLocks noGrp="1"/>
          </p:cNvSpPr>
          <p:nvPr>
            <p:ph type="title" idx="4294967295"/>
          </p:nvPr>
        </p:nvSpPr>
        <p:spPr>
          <a:xfrm>
            <a:off x="381000" y="228600"/>
            <a:ext cx="8534400" cy="762000"/>
          </a:xfrm>
        </p:spPr>
        <p:txBody>
          <a:bodyPr/>
          <a:lstStyle/>
          <a:p>
            <a:pPr algn="ctr"/>
            <a:r>
              <a:rPr lang="en-US" altLang="en-US">
                <a:latin typeface="Calibri" panose="020F0502020204030204" pitchFamily="34" charset="0"/>
                <a:ea typeface="Calibri" panose="020F0502020204030204" pitchFamily="34" charset="0"/>
                <a:cs typeface="Calibri" panose="020F0502020204030204" pitchFamily="34" charset="0"/>
              </a:rPr>
              <a:t>John Calvin</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97412" y="1295400"/>
            <a:ext cx="2017988" cy="2286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2F2B726-0609-4D8E-8E78-66C83BB62F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1219201"/>
            <a:ext cx="6400800" cy="4194412"/>
          </a:xfrm>
          <a:prstGeom prst="rect">
            <a:avLst/>
          </a:prstGeom>
        </p:spPr>
      </p:pic>
    </p:spTree>
    <p:extLst>
      <p:ext uri="{BB962C8B-B14F-4D97-AF65-F5344CB8AC3E}">
        <p14:creationId xmlns:p14="http://schemas.microsoft.com/office/powerpoint/2010/main" val="274100751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826571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C3C16-549B-41A1-8CC6-F02F2D0240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3708708"/>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11:6</a:t>
            </a:r>
          </a:p>
          <a:p>
            <a:pPr algn="just">
              <a:spcAft>
                <a:spcPts val="180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said, “Behold, they are one people, and they all have the same language. And this is what they began to do,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nothing which they purpose to do will be impossible for them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3154711"/>
            <a:ext cx="1219200" cy="1828800"/>
          </a:xfrm>
          <a:prstGeom prst="rect">
            <a:avLst/>
          </a:prstGeom>
        </p:spPr>
      </p:pic>
    </p:spTree>
    <p:extLst>
      <p:ext uri="{BB962C8B-B14F-4D97-AF65-F5344CB8AC3E}">
        <p14:creationId xmlns:p14="http://schemas.microsoft.com/office/powerpoint/2010/main" val="337990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0" y="0"/>
            <a:ext cx="9144000" cy="5105400"/>
          </a:xfrm>
          <a:ln>
            <a:noFill/>
          </a:ln>
        </p:spPr>
        <p:txBody>
          <a:bodyPr/>
          <a:lstStyle/>
          <a:p>
            <a:pPr marL="0" indent="0" algn="ctr" eaLnBrk="1" hangingPunct="1">
              <a:spcBef>
                <a:spcPct val="0"/>
              </a:spcBef>
              <a:spcAft>
                <a:spcPts val="1200"/>
              </a:spcAft>
              <a:buClrTx/>
              <a:buSzTx/>
              <a:buNone/>
            </a:pPr>
            <a:r>
              <a:rPr lang="en-US" altLang="en-US" sz="4000" kern="12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latin typeface="Calibri" panose="020F0502020204030204" pitchFamily="34" charset="0"/>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latin typeface="Calibri" pitchFamily="34" charset="0"/>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72799349"/>
              </p:ext>
            </p:extLst>
          </p:nvPr>
        </p:nvGraphicFramePr>
        <p:xfrm>
          <a:off x="152400" y="472440"/>
          <a:ext cx="8839200" cy="5852160"/>
        </p:xfrm>
        <a:graphic>
          <a:graphicData uri="http://schemas.openxmlformats.org/drawingml/2006/table">
            <a:tbl>
              <a:tblPr firstRow="1" bandRow="1">
                <a:tableStyleId>{125E5076-3810-47DD-B79F-674D7AD40C01}</a:tableStyleId>
              </a:tblPr>
              <a:tblGrid>
                <a:gridCol w="2946400">
                  <a:extLst>
                    <a:ext uri="{9D8B030D-6E8A-4147-A177-3AD203B41FA5}">
                      <a16:colId xmlns:a16="http://schemas.microsoft.com/office/drawing/2014/main" val="733742151"/>
                    </a:ext>
                  </a:extLst>
                </a:gridCol>
                <a:gridCol w="5892800">
                  <a:extLst>
                    <a:ext uri="{9D8B030D-6E8A-4147-A177-3AD203B41FA5}">
                      <a16:colId xmlns:a16="http://schemas.microsoft.com/office/drawing/2014/main" val="2115334254"/>
                    </a:ext>
                  </a:extLst>
                </a:gridCol>
              </a:tblGrid>
              <a:tr h="2286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God’s Doctrine of  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928361247"/>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cap="none" normalizeH="0" baseline="0" dirty="0">
                          <a:ln>
                            <a:noFill/>
                          </a:ln>
                          <a:solidFill>
                            <a:srgbClr val="C00000"/>
                          </a:solidFill>
                          <a:effectLst/>
                          <a:latin typeface="Calibri" panose="020F0502020204030204" pitchFamily="34" charset="0"/>
                        </a:rPr>
                        <a:t>Since Babel</a:t>
                      </a:r>
                      <a:endParaRPr kumimoji="0" lang="en-US" sz="3600" b="1" i="0" u="none" strike="noStrike" cap="none" normalizeH="0" baseline="0" dirty="0">
                        <a:ln>
                          <a:noFill/>
                        </a:ln>
                        <a:solidFill>
                          <a:srgbClr val="C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C00000"/>
                          </a:solidFill>
                          <a:effectLst/>
                          <a:latin typeface="Calibri" panose="020F0502020204030204" pitchFamily="34" charset="0"/>
                          <a:ea typeface="+mn-ea"/>
                          <a:cs typeface="+mn-cs"/>
                        </a:rPr>
                        <a:t>Deut. 32:8; Acts 17:26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208156218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Millennium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Isaiah 2:4; 66:18; Zech. 14:16-18; Rev. 12:5; 20:3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59002373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Eternal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Rev. 21:24,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5528722"/>
                  </a:ext>
                </a:extLst>
              </a:tr>
            </a:tbl>
          </a:graphicData>
        </a:graphic>
      </p:graphicFrame>
      <p:pic>
        <p:nvPicPr>
          <p:cNvPr id="3" name="Picture 2">
            <a:extLst>
              <a:ext uri="{FF2B5EF4-FFF2-40B4-BE49-F238E27FC236}">
                <a16:creationId xmlns:a16="http://schemas.microsoft.com/office/drawing/2014/main" id="{BE43F929-AE79-4BFB-AC61-DE929A25D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6319" y="1284666"/>
            <a:ext cx="2251364" cy="1168977"/>
          </a:xfrm>
          <a:prstGeom prst="rect">
            <a:avLst/>
          </a:prstGeom>
        </p:spPr>
      </p:pic>
    </p:spTree>
    <p:extLst>
      <p:ext uri="{BB962C8B-B14F-4D97-AF65-F5344CB8AC3E}">
        <p14:creationId xmlns:p14="http://schemas.microsoft.com/office/powerpoint/2010/main" val="106992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070B8-2936-422A-BFC1-0D8CD785A0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077766"/>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appointed times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boundaries of their habitation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AAE3A182-E10C-4C6E-9FC0-5D66D15211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2132" y="3048000"/>
            <a:ext cx="2419739" cy="1828800"/>
          </a:xfrm>
          <a:prstGeom prst="ellipse">
            <a:avLst/>
          </a:prstGeom>
        </p:spPr>
      </p:pic>
    </p:spTree>
    <p:extLst>
      <p:ext uri="{BB962C8B-B14F-4D97-AF65-F5344CB8AC3E}">
        <p14:creationId xmlns:p14="http://schemas.microsoft.com/office/powerpoint/2010/main" val="16292209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50" y="228600"/>
            <a:ext cx="4457700" cy="857250"/>
          </a:xfrm>
        </p:spPr>
        <p:txBody>
          <a:bodyPr/>
          <a:lstStyle/>
          <a:p>
            <a:pPr algn="ctr"/>
            <a:r>
              <a:rPr lang="en-US" sz="360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533400" y="1571624"/>
            <a:ext cx="8077200" cy="4067175"/>
          </a:xfrm>
        </p:spPr>
        <p:txBody>
          <a:bodyPr/>
          <a:lstStyle/>
          <a:p>
            <a:pPr marL="429816" indent="-429816" eaLnBrk="1" hangingPunct="1">
              <a:spcBef>
                <a:spcPts val="0"/>
              </a:spcBef>
              <a:spcAft>
                <a:spcPts val="2700"/>
              </a:spcAft>
              <a:buClr>
                <a:srgbClr val="66FFFF"/>
              </a:buClr>
            </a:pPr>
            <a:r>
              <a:rPr lang="en-US" sz="3200" dirty="0">
                <a:effectLst>
                  <a:outerShdw blurRad="38100" dist="38100" dir="2700000" algn="tl">
                    <a:srgbClr val="000000">
                      <a:alpha val="43137"/>
                    </a:srgbClr>
                  </a:outerShdw>
                </a:effectLst>
              </a:rPr>
              <a:t>Conscience (Gen. 3:22)</a:t>
            </a:r>
          </a:p>
          <a:p>
            <a:pPr marL="429816" indent="-429816" eaLnBrk="1" hangingPunct="1">
              <a:spcBef>
                <a:spcPts val="0"/>
              </a:spcBef>
              <a:spcAft>
                <a:spcPts val="2700"/>
              </a:spcAft>
              <a:buClr>
                <a:srgbClr val="66FFFF"/>
              </a:buClr>
            </a:pPr>
            <a:r>
              <a:rPr lang="en-US" sz="3200" dirty="0">
                <a:effectLst>
                  <a:outerShdw blurRad="38100" dist="38100" dir="2700000" algn="tl">
                    <a:srgbClr val="000000">
                      <a:alpha val="43137"/>
                    </a:srgbClr>
                  </a:outerShdw>
                </a:effectLst>
              </a:rPr>
              <a:t>Marriage and family (Gen. 1:26-28; 2:18-25)</a:t>
            </a:r>
          </a:p>
          <a:p>
            <a:pPr marL="429816" indent="-429816" eaLnBrk="1" hangingPunct="1">
              <a:spcBef>
                <a:spcPts val="0"/>
              </a:spcBef>
              <a:spcAft>
                <a:spcPts val="2700"/>
              </a:spcAft>
              <a:buClr>
                <a:srgbClr val="66FFFF"/>
              </a:buClr>
            </a:pPr>
            <a:r>
              <a:rPr lang="en-US" sz="3200" dirty="0">
                <a:effectLst>
                  <a:outerShdw blurRad="38100" dist="38100" dir="2700000" algn="tl">
                    <a:srgbClr val="000000">
                      <a:alpha val="43137"/>
                    </a:srgbClr>
                  </a:outerShdw>
                </a:effectLst>
              </a:rPr>
              <a:t>Labor (Gen. 2:15; 3:19)</a:t>
            </a:r>
          </a:p>
          <a:p>
            <a:pPr marL="429816" indent="-429816" eaLnBrk="1" hangingPunct="1">
              <a:spcBef>
                <a:spcPts val="0"/>
              </a:spcBef>
              <a:spcAft>
                <a:spcPts val="2700"/>
              </a:spcAft>
              <a:buClr>
                <a:srgbClr val="66FFFF"/>
              </a:buClr>
            </a:pPr>
            <a:r>
              <a:rPr lang="en-US" sz="3200" dirty="0">
                <a:effectLst>
                  <a:outerShdw blurRad="38100" dist="38100" dir="2700000" algn="tl">
                    <a:srgbClr val="000000">
                      <a:alpha val="43137"/>
                    </a:srgbClr>
                  </a:outerShdw>
                </a:effectLst>
              </a:rPr>
              <a:t>Government (Gen. 9:6)</a:t>
            </a:r>
          </a:p>
          <a:p>
            <a:pPr marL="429816" indent="-429816" eaLnBrk="1" hangingPunct="1">
              <a:spcBef>
                <a:spcPts val="0"/>
              </a:spcBef>
              <a:spcAft>
                <a:spcPts val="2700"/>
              </a:spcAft>
              <a:buClr>
                <a:srgbClr val="66FFFF"/>
              </a:buClr>
            </a:pPr>
            <a:r>
              <a:rPr lang="en-US" sz="3200" b="1" u="sng" dirty="0">
                <a:solidFill>
                  <a:srgbClr val="FFFFCC"/>
                </a:solidFill>
                <a:effectLst>
                  <a:outerShdw blurRad="38100" dist="38100" dir="2700000" algn="tl">
                    <a:srgbClr val="000000">
                      <a:alpha val="43137"/>
                    </a:srgbClr>
                  </a:outerShdw>
                </a:effectLst>
              </a:rPr>
              <a:t>Nationalism (Gen. 11:1-9)</a:t>
            </a:r>
          </a:p>
        </p:txBody>
      </p:sp>
    </p:spTree>
    <p:extLst>
      <p:ext uri="{BB962C8B-B14F-4D97-AF65-F5344CB8AC3E}">
        <p14:creationId xmlns:p14="http://schemas.microsoft.com/office/powerpoint/2010/main" val="2420369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467600" cy="1143000"/>
          </a:xfrm>
        </p:spPr>
        <p:txBody>
          <a:bodyPr/>
          <a:lstStyle/>
          <a:p>
            <a:pPr algn="ctr"/>
            <a:r>
              <a:rPr lang="en-US" sz="4000" b="0" i="1" dirty="0">
                <a:effectLst>
                  <a:outerShdw blurRad="38100" dist="38100" dir="2700000" algn="tl">
                    <a:srgbClr val="000000">
                      <a:alpha val="43137"/>
                    </a:srgbClr>
                  </a:outerShdw>
                </a:effectLst>
              </a:rPr>
              <a:t>Sine Qua Non</a:t>
            </a:r>
            <a:r>
              <a:rPr lang="en-US" sz="4000" b="0" dirty="0">
                <a:effectLst>
                  <a:outerShdw blurRad="38100" dist="38100" dir="2700000" algn="tl">
                    <a:srgbClr val="000000">
                      <a:alpha val="43137"/>
                    </a:srgbClr>
                  </a:outerShdw>
                </a:effectLst>
              </a:rPr>
              <a:t> of Nationhood</a:t>
            </a:r>
          </a:p>
        </p:txBody>
      </p:sp>
      <p:sp>
        <p:nvSpPr>
          <p:cNvPr id="3" name="Content Placeholder 2"/>
          <p:cNvSpPr>
            <a:spLocks noGrp="1"/>
          </p:cNvSpPr>
          <p:nvPr>
            <p:ph idx="1"/>
          </p:nvPr>
        </p:nvSpPr>
        <p:spPr>
          <a:xfrm>
            <a:off x="457200" y="1600201"/>
            <a:ext cx="6248400" cy="297180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Common language</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Common culture</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Common currency</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1600200"/>
            <a:ext cx="3364992" cy="1981200"/>
          </a:xfrm>
          <a:prstGeom prst="rect">
            <a:avLst/>
          </a:prstGeom>
        </p:spPr>
      </p:pic>
    </p:spTree>
    <p:extLst>
      <p:ext uri="{BB962C8B-B14F-4D97-AF65-F5344CB8AC3E}">
        <p14:creationId xmlns:p14="http://schemas.microsoft.com/office/powerpoint/2010/main" val="29873242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2895600" y="228601"/>
            <a:ext cx="33528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rPr>
              <a:t>John </a:t>
            </a:r>
            <a:r>
              <a:rPr lang="en-US" altLang="en-US" sz="4000" dirty="0">
                <a:effectLst>
                  <a:outerShdw blurRad="38100" dist="38100" dir="2700000" algn="tl">
                    <a:srgbClr val="000000">
                      <a:alpha val="43137"/>
                    </a:srgbClr>
                  </a:outerShdw>
                </a:effectLst>
              </a:rPr>
              <a:t>Winthrop</a:t>
            </a:r>
            <a:br>
              <a:rPr lang="en-US" altLang="en-US" sz="40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(1587‒1649)</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0" y="1371600"/>
            <a:ext cx="9144000" cy="41148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must consider that we shall be as 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upon a Hill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eyes of all people are upon us; so that if we shall deal falsely with our God in this work we have undertaken and so cause him to withdraw his present help from us, we shall be a story and a by-word through the world.”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 y="641246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Winthrop, “A Model of Christian Charity,”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Winthrop Papers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2:292-95.</a:t>
            </a:r>
          </a:p>
        </p:txBody>
      </p:sp>
      <p:pic>
        <p:nvPicPr>
          <p:cNvPr id="23557" name="Picture 2">
            <a:extLst>
              <a:ext uri="{FF2B5EF4-FFF2-40B4-BE49-F238E27FC236}">
                <a16:creationId xmlns:a16="http://schemas.microsoft.com/office/drawing/2014/main" id="{F4F47AAE-05ED-420B-BCB7-49449BD45C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912"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4694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897942-24F3-4B0D-91C9-4725436429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F3BD21D-5830-467D-A8D6-78FE35815F5F}"/>
              </a:ext>
            </a:extLst>
          </p:cNvPr>
          <p:cNvSpPr>
            <a:spLocks noGrp="1"/>
          </p:cNvSpPr>
          <p:nvPr>
            <p:ph idx="1"/>
          </p:nvPr>
        </p:nvSpPr>
        <p:spPr>
          <a:xfrm>
            <a:off x="1" y="0"/>
            <a:ext cx="9144000" cy="2971800"/>
          </a:xfrm>
        </p:spPr>
        <p:txBody>
          <a:bodyPr/>
          <a:lstStyle/>
          <a:p>
            <a:pPr marL="0" indent="0" algn="ctr" eaLnBrk="1" hangingPunct="1">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Matt 5:13, 16 </a:t>
            </a:r>
          </a:p>
          <a:p>
            <a:pPr marL="0" indent="0" algn="just" eaLnBrk="1" hangingPunct="1">
              <a:spcBef>
                <a:spcPts val="0"/>
              </a:spcBef>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the light of the world. 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on a hill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cannot be hidden…Let your light shine before men in such a way that they may see your good works, and glorify your Father who is in heaven.”</a:t>
            </a:r>
          </a:p>
        </p:txBody>
      </p:sp>
      <p:pic>
        <p:nvPicPr>
          <p:cNvPr id="24580" name="Picture 2">
            <a:extLst>
              <a:ext uri="{FF2B5EF4-FFF2-40B4-BE49-F238E27FC236}">
                <a16:creationId xmlns:a16="http://schemas.microsoft.com/office/drawing/2014/main" id="{9DBA61E8-AC7D-4B06-960A-78928F45DA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3197" y="2971800"/>
            <a:ext cx="15976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025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209800" y="1519767"/>
            <a:ext cx="6858000" cy="1754326"/>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SFUIText"/>
                <a:cs typeface="Calibri" panose="020F0502020204030204" pitchFamily="34" charset="0"/>
              </a:rPr>
              <a:t>comparisons of our governments with those of Europe are like a comparison of heaven and hell.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5299" name="TextBox 4"/>
          <p:cNvSpPr txBox="1">
            <a:spLocks noChangeArrowheads="1"/>
          </p:cNvSpPr>
          <p:nvPr/>
        </p:nvSpPr>
        <p:spPr bwMode="auto">
          <a:xfrm>
            <a:off x="1540933" y="6135469"/>
            <a:ext cx="6062134" cy="646331"/>
          </a:xfrm>
          <a:prstGeom prst="rect">
            <a:avLst/>
          </a:prstGeom>
          <a:noFill/>
          <a:ln w="9525">
            <a:noFill/>
            <a:miter lim="800000"/>
            <a:headEnd/>
            <a:tailEnd/>
          </a:ln>
        </p:spPr>
        <p:txBody>
          <a:bodyPr wrap="square">
            <a:spAutoFit/>
          </a:bodyPr>
          <a:lstStyle/>
          <a:p>
            <a:pPr algn="ctr"/>
            <a:r>
              <a:rPr lang="en-US" sz="1800" dirty="0">
                <a:latin typeface=".SFUIText"/>
                <a:cs typeface="Calibri" panose="020F0502020204030204" pitchFamily="34" charset="0"/>
              </a:rPr>
              <a:t>Thomas Jefferson, Memoir, Correspondence, and Miscellanies, Vol. II, 221, to Joseph Jones on August 14, 1787</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5300" name="Title 5"/>
          <p:cNvSpPr>
            <a:spLocks noGrp="1"/>
          </p:cNvSpPr>
          <p:nvPr>
            <p:ph type="ctrTitle" sz="quarter" idx="4294967295"/>
          </p:nvPr>
        </p:nvSpPr>
        <p:spPr>
          <a:xfrm>
            <a:off x="2438400" y="228600"/>
            <a:ext cx="42672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241" y="1600200"/>
            <a:ext cx="191915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896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228603"/>
            <a:ext cx="9144000" cy="897743"/>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Washington’s Farwell Address of 1790</a:t>
            </a:r>
          </a:p>
        </p:txBody>
      </p:sp>
      <p:sp>
        <p:nvSpPr>
          <p:cNvPr id="2" name="Content Placeholder 2"/>
          <p:cNvSpPr>
            <a:spLocks noGrp="1"/>
          </p:cNvSpPr>
          <p:nvPr>
            <p:ph idx="1"/>
          </p:nvPr>
        </p:nvSpPr>
        <p:spPr>
          <a:xfrm>
            <a:off x="0" y="1371601"/>
            <a:ext cx="9144000" cy="1371600"/>
          </a:xfrm>
        </p:spPr>
        <p:txBody>
          <a:bodyPr>
            <a:noAutofit/>
          </a:bodyPr>
          <a:lstStyle/>
          <a:p>
            <a:pPr marL="0" indent="0" algn="just" eaLnBrk="1" fontAlgn="auto" hangingPunct="1">
              <a:lnSpc>
                <a:spcPct val="110000"/>
              </a:lnSpc>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our true policy to steer clear of permanent alliances with any portion of the foreign world."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8500" y="2764579"/>
            <a:ext cx="2667000" cy="340762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id="{A5F71EDF-7565-41C4-90BD-818BADB26323}"/>
              </a:ext>
            </a:extLst>
          </p:cNvPr>
          <p:cNvSpPr>
            <a:spLocks noChangeArrowheads="1"/>
          </p:cNvSpPr>
          <p:nvPr/>
        </p:nvSpPr>
        <p:spPr bwMode="auto">
          <a:xfrm>
            <a:off x="190500" y="6477000"/>
            <a:ext cx="8763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377" eaLnBrk="0" hangingPunct="0"/>
            <a:r>
              <a:rPr lang="en-US" altLang="en-US"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George Washington, “Washington’s Farewell Address,” online: www.wikapedia.org, accessed 7 May 2010, 1.</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1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003823" y="228600"/>
            <a:ext cx="5136356" cy="933451"/>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rPr>
              <a:t>American Exceptionalism?</a:t>
            </a:r>
          </a:p>
        </p:txBody>
      </p:sp>
      <p:sp>
        <p:nvSpPr>
          <p:cNvPr id="51203" name="Content Placeholder 2"/>
          <p:cNvSpPr>
            <a:spLocks noGrp="1"/>
          </p:cNvSpPr>
          <p:nvPr>
            <p:ph idx="1"/>
          </p:nvPr>
        </p:nvSpPr>
        <p:spPr>
          <a:xfrm>
            <a:off x="457200" y="1771650"/>
            <a:ext cx="8229600" cy="1543051"/>
          </a:xfrm>
        </p:spPr>
        <p:txBody>
          <a:bodyPr/>
          <a:lstStyle/>
          <a:p>
            <a:pPr marL="0" indent="0" algn="just" eaLnBrk="1" hangingPunct="1">
              <a:buNone/>
            </a:pPr>
            <a:r>
              <a:rPr lang="en-US" alt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altLang="en-US" dirty="0">
                <a:effectLst>
                  <a:outerShdw blurRad="38100" dist="38100" dir="2700000" algn="tl">
                    <a:srgbClr val="000000">
                      <a:alpha val="43137"/>
                    </a:srgbClr>
                  </a:outerShdw>
                </a:effectLst>
              </a:rPr>
              <a:t>I believe in American exceptionalism, just as I suspect that the Brits believe in British exceptionalism and the Greeks believe in Greek exceptionalism."</a:t>
            </a:r>
            <a:endParaRPr lang="en-US" alt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endParaRPr>
          </a:p>
        </p:txBody>
      </p:sp>
      <p:sp>
        <p:nvSpPr>
          <p:cNvPr id="51204" name="TextBox 3"/>
          <p:cNvSpPr txBox="1">
            <a:spLocks noChangeArrowheads="1"/>
          </p:cNvSpPr>
          <p:nvPr/>
        </p:nvSpPr>
        <p:spPr bwMode="auto">
          <a:xfrm>
            <a:off x="2333627" y="6400801"/>
            <a:ext cx="4476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a:spcBef>
                <a:spcPct val="0"/>
              </a:spcBef>
              <a:buClrTx/>
              <a:buFontTx/>
              <a:buNone/>
            </a:pP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www.youtube.com/watch?v=c15wk3InDws</a:t>
            </a:r>
            <a:endParaRPr lang="en-US" altLang="en-US" sz="1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120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0780" y="3771900"/>
            <a:ext cx="160244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670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875577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74EFB-1FDE-45C7-9750-9AA2B4577F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0" y="0"/>
            <a:ext cx="9144000" cy="5105400"/>
          </a:xfrm>
          <a:ln>
            <a:noFill/>
          </a:ln>
        </p:spPr>
        <p:txBody>
          <a:bodyPr/>
          <a:lstStyle/>
          <a:p>
            <a:pPr marL="0" indent="0" algn="ctr" eaLnBrk="1" hangingPunct="1">
              <a:spcBef>
                <a:spcPct val="0"/>
              </a:spcBef>
              <a:spcAft>
                <a:spcPts val="1200"/>
              </a:spcAft>
              <a:buClrTx/>
              <a:buSzTx/>
              <a:buNone/>
            </a:pPr>
            <a:r>
              <a:rPr lang="en-US" altLang="en-US" sz="4000" kern="12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Amos 7:7-8</a:t>
            </a:r>
          </a:p>
          <a:p>
            <a:pPr marL="0" indent="0" algn="just" eaLnBrk="1" hangingPunct="1">
              <a:spcBef>
                <a:spcPts val="0"/>
              </a:spcBef>
              <a:spcAft>
                <a:spcPts val="0"/>
              </a:spcAft>
              <a:buNone/>
              <a:defRPr/>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He showed me, and behold, the Lord was standing by a vertical wall with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itchFamily="34" charset="0"/>
              </a:rPr>
              <a:t>a plumb line</a:t>
            </a:r>
            <a:r>
              <a:rPr lang="en-US" dirty="0">
                <a:effectLst>
                  <a:outerShdw blurRad="38100" dist="38100" dir="2700000" algn="tl">
                    <a:srgbClr val="000000">
                      <a:alpha val="43137"/>
                    </a:srgbClr>
                  </a:outerShdw>
                </a:effectLst>
                <a:latin typeface="Calibri" panose="020F0502020204030204" pitchFamily="34" charset="0"/>
                <a:cs typeface="Calibri" pitchFamily="34" charset="0"/>
              </a:rPr>
              <a:t> in His hand.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said to me, “What do you see, Amos?” And I said,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itchFamily="34" charset="0"/>
              </a:rPr>
              <a:t>A plumb line</a:t>
            </a:r>
            <a:r>
              <a:rPr lang="en-US" dirty="0">
                <a:effectLst>
                  <a:outerShdw blurRad="38100" dist="38100" dir="2700000" algn="tl">
                    <a:srgbClr val="000000">
                      <a:alpha val="43137"/>
                    </a:srgbClr>
                  </a:outerShdw>
                </a:effectLst>
                <a:latin typeface="Calibri" panose="020F0502020204030204" pitchFamily="34" charset="0"/>
                <a:cs typeface="Calibri" pitchFamily="34" charset="0"/>
              </a:rPr>
              <a:t>.” Then the Lord said, “Behold I am about to put a plumb line In the midst of My people Israel. I will spare them no longer.”</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038780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3E822926-F0F8-49B8-9AF0-9E028A8AC5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8511" y="1600200"/>
            <a:ext cx="24068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a:extLst>
              <a:ext uri="{FF2B5EF4-FFF2-40B4-BE49-F238E27FC236}">
                <a16:creationId xmlns:a16="http://schemas.microsoft.com/office/drawing/2014/main" id="{C08ED9C0-1115-4AAA-9F4A-69CCF7648A8E}"/>
              </a:ext>
            </a:extLst>
          </p:cNvPr>
          <p:cNvSpPr>
            <a:spLocks noGrp="1"/>
          </p:cNvSpPr>
          <p:nvPr>
            <p:ph type="title"/>
          </p:nvPr>
        </p:nvSpPr>
        <p:spPr>
          <a:xfrm>
            <a:off x="1905000" y="228600"/>
            <a:ext cx="5334000" cy="838200"/>
          </a:xfrm>
        </p:spPr>
        <p:txBody>
          <a:bodyPr/>
          <a:lstStyle/>
          <a:p>
            <a:pPr algn="ctr" eaLnBrk="1" hangingPunct="1"/>
            <a:r>
              <a:rPr lang="en-US" altLang="en-US" sz="3600" dirty="0">
                <a:latin typeface="Calibri" panose="020F0502020204030204" pitchFamily="34" charset="0"/>
              </a:rPr>
              <a:t>Christopher Columbus</a:t>
            </a:r>
          </a:p>
        </p:txBody>
      </p:sp>
      <p:sp>
        <p:nvSpPr>
          <p:cNvPr id="27652" name="Content Placeholder 2">
            <a:extLst>
              <a:ext uri="{FF2B5EF4-FFF2-40B4-BE49-F238E27FC236}">
                <a16:creationId xmlns:a16="http://schemas.microsoft.com/office/drawing/2014/main" id="{7F1F5E9D-8D03-49EE-BAF3-E237A958A770}"/>
              </a:ext>
            </a:extLst>
          </p:cNvPr>
          <p:cNvSpPr>
            <a:spLocks noGrp="1"/>
          </p:cNvSpPr>
          <p:nvPr>
            <p:ph idx="1"/>
          </p:nvPr>
        </p:nvSpPr>
        <p:spPr>
          <a:xfrm>
            <a:off x="171450" y="1600200"/>
            <a:ext cx="6153150" cy="4572000"/>
          </a:xfrm>
          <a:blipFill dpi="0" rotWithShape="1">
            <a:blip r:embed="rId3"/>
            <a:srcRect/>
            <a:tile tx="0" ty="0" sx="100000" sy="100000" flip="none" algn="tl"/>
          </a:blipFill>
        </p:spPr>
        <p:txBody>
          <a:bodyPr/>
          <a:lstStyle/>
          <a:p>
            <a:pPr marL="0" indent="0" algn="just" eaLnBrk="1" hangingPunct="1">
              <a:buFontTx/>
              <a:buNone/>
            </a:pPr>
            <a:r>
              <a:rPr lang="en-US" altLang="en-US" sz="2800" b="1" dirty="0">
                <a:solidFill>
                  <a:schemeClr val="bg2"/>
                </a:solidFill>
                <a:effectLst/>
                <a:latin typeface="Calibri" panose="020F0502020204030204" pitchFamily="34" charset="0"/>
              </a:rPr>
              <a:t>“Our Lord opened to my understanding (I could sense his hand upon me) so it became clear to me that the voyage was feasible…All those who heard of my enterprise rejected it with laughter, scoffing at me . . .Who doubts this illumination was from the Holy Spirit? I attest that He, with marvelous rays of light, consoled me with the holy and sacred Scriptures . .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82C37071-4D88-4AC3-BF68-015E7DF68C16}"/>
              </a:ext>
            </a:extLst>
          </p:cNvPr>
          <p:cNvSpPr>
            <a:spLocks noGrp="1"/>
          </p:cNvSpPr>
          <p:nvPr>
            <p:ph idx="1"/>
          </p:nvPr>
        </p:nvSpPr>
        <p:spPr>
          <a:xfrm>
            <a:off x="152400" y="1597025"/>
            <a:ext cx="6153150" cy="4422775"/>
          </a:xfrm>
          <a:blipFill dpi="0" rotWithShape="1">
            <a:blip r:embed="rId2"/>
            <a:srcRect/>
            <a:tile tx="0" ty="0" sx="100000" sy="100000" flip="none" algn="tl"/>
          </a:blipFill>
        </p:spPr>
        <p:txBody>
          <a:bodyPr/>
          <a:lstStyle/>
          <a:p>
            <a:pPr marL="0" indent="0" algn="just" eaLnBrk="1" hangingPunct="1">
              <a:buFontTx/>
              <a:buNone/>
            </a:pPr>
            <a:r>
              <a:rPr lang="en-US" altLang="en-US" sz="2800" b="1" dirty="0">
                <a:solidFill>
                  <a:schemeClr val="bg2"/>
                </a:solidFill>
                <a:effectLst/>
                <a:latin typeface="Calibri" panose="020F0502020204030204" pitchFamily="34" charset="0"/>
              </a:rPr>
              <a:t>. . .“they inflame me with a sense of great urgency…No one should be afraid to take on any enterprise in the name of the savior if it is right and if the purpose is purely for His holy service . . .And I say that the sign that convinces me that our Lord is hastening the end of the world is the preaching of the Gospel in so many distant lands.”</a:t>
            </a:r>
          </a:p>
          <a:p>
            <a:pPr marL="0" indent="0" eaLnBrk="1" hangingPunct="1">
              <a:buFontTx/>
              <a:buNone/>
            </a:pPr>
            <a:r>
              <a:rPr lang="en-US" altLang="en-US" sz="1600" b="1" dirty="0">
                <a:solidFill>
                  <a:schemeClr val="bg2"/>
                </a:solidFill>
                <a:effectLst/>
                <a:latin typeface="Calibri" panose="020F0502020204030204" pitchFamily="34" charset="0"/>
              </a:rPr>
              <a:t>Columbus, </a:t>
            </a:r>
            <a:r>
              <a:rPr lang="en-US" altLang="en-US" sz="1600" b="1" i="1" dirty="0">
                <a:solidFill>
                  <a:schemeClr val="bg2"/>
                </a:solidFill>
                <a:effectLst/>
                <a:latin typeface="Calibri" panose="020F0502020204030204" pitchFamily="34" charset="0"/>
              </a:rPr>
              <a:t>Book of Prophecies</a:t>
            </a:r>
            <a:r>
              <a:rPr lang="en-US" altLang="en-US" sz="1600" b="1" dirty="0">
                <a:solidFill>
                  <a:schemeClr val="bg2"/>
                </a:solidFill>
                <a:effectLst/>
                <a:latin typeface="Calibri" panose="020F0502020204030204" pitchFamily="34" charset="0"/>
              </a:rPr>
              <a:t>, trans. Kay Brigham, 178-79, 182-83.</a:t>
            </a:r>
          </a:p>
          <a:p>
            <a:pPr marL="0" indent="0" eaLnBrk="1" hangingPunct="1">
              <a:buFontTx/>
              <a:buNone/>
            </a:pPr>
            <a:endParaRPr lang="en-US" altLang="en-US" sz="2800" b="1" dirty="0">
              <a:solidFill>
                <a:schemeClr val="bg2"/>
              </a:solidFill>
              <a:effectLst/>
              <a:latin typeface="Calibri" panose="020F0502020204030204" pitchFamily="34" charset="0"/>
            </a:endParaRPr>
          </a:p>
        </p:txBody>
      </p:sp>
      <p:pic>
        <p:nvPicPr>
          <p:cNvPr id="28676" name="Picture 2">
            <a:extLst>
              <a:ext uri="{FF2B5EF4-FFF2-40B4-BE49-F238E27FC236}">
                <a16:creationId xmlns:a16="http://schemas.microsoft.com/office/drawing/2014/main" id="{8930C998-E2F0-4A37-88C9-0AEE039B8E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511" y="1600200"/>
            <a:ext cx="24068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F411B-EB58-4004-9844-7B8F9C5872A5}"/>
              </a:ext>
            </a:extLst>
          </p:cNvPr>
          <p:cNvSpPr>
            <a:spLocks noGrp="1"/>
          </p:cNvSpPr>
          <p:nvPr>
            <p:ph type="title"/>
          </p:nvPr>
        </p:nvSpPr>
        <p:spPr>
          <a:xfrm>
            <a:off x="1905000" y="228600"/>
            <a:ext cx="5334000" cy="838200"/>
          </a:xfrm>
        </p:spPr>
        <p:txBody>
          <a:bodyPr/>
          <a:lstStyle/>
          <a:p>
            <a:pPr algn="ctr" eaLnBrk="1" hangingPunct="1"/>
            <a:r>
              <a:rPr lang="en-US" altLang="en-US" sz="3600" dirty="0">
                <a:latin typeface="Calibri" panose="020F0502020204030204" pitchFamily="34" charset="0"/>
              </a:rPr>
              <a:t>Christopher Columbus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2726" y="1524000"/>
            <a:ext cx="2975074" cy="3200400"/>
          </a:xfrm>
          <a:prstGeom prst="rect">
            <a:avLst/>
          </a:prstGeom>
          <a:noFill/>
          <a:ln w="9525">
            <a:noFill/>
            <a:miter lim="800000"/>
            <a:headEnd/>
            <a:tailEnd/>
          </a:ln>
        </p:spPr>
      </p:pic>
      <p:sp>
        <p:nvSpPr>
          <p:cNvPr id="29699" name="Title 1"/>
          <p:cNvSpPr>
            <a:spLocks noGrp="1"/>
          </p:cNvSpPr>
          <p:nvPr>
            <p:ph type="title"/>
          </p:nvPr>
        </p:nvSpPr>
        <p:spPr>
          <a:xfrm>
            <a:off x="1358900" y="228601"/>
            <a:ext cx="6426200" cy="914399"/>
          </a:xfrm>
        </p:spPr>
        <p:txBody>
          <a:bodyPr/>
          <a:lstStyle/>
          <a:p>
            <a:pPr algn="ctr">
              <a:defRPr/>
            </a:pPr>
            <a:r>
              <a:rPr lang="en-US" sz="3600" dirty="0"/>
              <a:t>Mayflower Compact (1620)</a:t>
            </a:r>
          </a:p>
        </p:txBody>
      </p:sp>
      <p:sp>
        <p:nvSpPr>
          <p:cNvPr id="5" name="Rectangle 4"/>
          <p:cNvSpPr/>
          <p:nvPr/>
        </p:nvSpPr>
        <p:spPr>
          <a:xfrm>
            <a:off x="1257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David Brewer, </a:t>
            </a:r>
            <a:r>
              <a:rPr lang="en-US" sz="1800" i="1" dirty="0">
                <a:effectLst>
                  <a:outerShdw blurRad="38100" dist="38100" dir="2700000" algn="tl">
                    <a:srgbClr val="000000">
                      <a:alpha val="43137"/>
                    </a:srgbClr>
                  </a:outerShdw>
                </a:effectLst>
                <a:latin typeface="Calibri" pitchFamily="34" charset="0"/>
                <a:cs typeface="Calibri" panose="020F0502020204030204" pitchFamily="34" charset="0"/>
              </a:rPr>
              <a:t>United States A Christian Nation</a:t>
            </a: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 y="1524000"/>
            <a:ext cx="5969000" cy="3429001"/>
          </a:xfrm>
          <a:prstGeom prst="rect">
            <a:avLst/>
          </a:prstGeom>
        </p:spPr>
      </p:pic>
    </p:spTree>
    <p:extLst>
      <p:ext uri="{BB962C8B-B14F-4D97-AF65-F5344CB8AC3E}">
        <p14:creationId xmlns:p14="http://schemas.microsoft.com/office/powerpoint/2010/main" val="3708985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4401205"/>
          </a:xfrm>
          <a:prstGeom prst="rect">
            <a:avLst/>
          </a:prstGeom>
        </p:spPr>
        <p:txBody>
          <a:bodyPr wrap="square">
            <a:spAutoFit/>
          </a:bodyPr>
          <a:lstStyle/>
          <a:p>
            <a:pPr algn="just"/>
            <a:r>
              <a:rPr lang="en-US" sz="2800" dirty="0">
                <a:latin typeface="Calibri" panose="020F0502020204030204" pitchFamily="34" charset="0"/>
                <a:cs typeface="Calibri" panose="020F0502020204030204" pitchFamily="34" charset="0"/>
              </a:rPr>
              <a:t>“Probably at the time of the adoption of the Constitution, and of the amendment to it now under consideration [the First Amendment], the general if not the universal sentiment in America was, that </a:t>
            </a:r>
            <a:r>
              <a:rPr lang="en-US" sz="2800" b="1" u="sng" dirty="0">
                <a:solidFill>
                  <a:srgbClr val="FFFFCC"/>
                </a:solidFill>
                <a:latin typeface="Calibri" panose="020F0502020204030204" pitchFamily="34" charset="0"/>
                <a:cs typeface="Calibri" panose="020F0502020204030204" pitchFamily="34" charset="0"/>
              </a:rPr>
              <a:t>Christianity ought to receive encouragement from the state</a:t>
            </a:r>
            <a:r>
              <a:rPr lang="en-US" sz="2800" dirty="0">
                <a:latin typeface="Calibri" panose="020F0502020204030204" pitchFamily="34" charset="0"/>
                <a:cs typeface="Calibri" panose="020F0502020204030204" pitchFamily="34" charset="0"/>
              </a:rPr>
              <a:t> so far as it was not incompatible with the private rights of conscience and the freedom of religious worship. An attempt to level all religions, and to make it a matter of state policy to hold all in utter indifference, would have created universal disapprobation, if not universal indignation</a:t>
            </a:r>
            <a:r>
              <a:rPr lang="en-US" sz="2800" dirty="0">
                <a:solidFill>
                  <a:srgbClr val="FFFFCC"/>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(underlining mine).</a:t>
            </a:r>
          </a:p>
        </p:txBody>
      </p:sp>
      <p:sp>
        <p:nvSpPr>
          <p:cNvPr id="5" name="TextBox 4"/>
          <p:cNvSpPr txBox="1"/>
          <p:nvPr/>
        </p:nvSpPr>
        <p:spPr>
          <a:xfrm>
            <a:off x="1524000" y="5599093"/>
            <a:ext cx="7162800" cy="954107"/>
          </a:xfrm>
          <a:prstGeom prst="rect">
            <a:avLst/>
          </a:prstGeom>
          <a:noFill/>
        </p:spPr>
        <p:txBody>
          <a:bodyPr wrap="square" rtlCol="0">
            <a:spAutoFit/>
          </a:bodyPr>
          <a:lstStyle/>
          <a:p>
            <a:pPr algn="just"/>
            <a:r>
              <a:rPr lang="en-US" sz="1400" dirty="0">
                <a:latin typeface="Calibri" panose="020F0502020204030204" pitchFamily="34" charset="0"/>
                <a:cs typeface="Calibri" panose="020F0502020204030204" pitchFamily="34" charset="0"/>
              </a:rPr>
              <a:t>Joseph Story, </a:t>
            </a:r>
            <a:r>
              <a:rPr lang="en-US" sz="1400" i="1" dirty="0">
                <a:latin typeface="Calibri" panose="020F0502020204030204" pitchFamily="34" charset="0"/>
                <a:cs typeface="Calibri" panose="020F0502020204030204" pitchFamily="34" charset="0"/>
              </a:rPr>
              <a:t>Commentaries on the Constitution of the United States: With a Preliminary Review of the Constitutional History of the Colonies and the States before the Adoption of the Constitution</a:t>
            </a:r>
            <a:r>
              <a:rPr lang="en-US" sz="1400" dirty="0">
                <a:latin typeface="Calibri" panose="020F0502020204030204" pitchFamily="34" charset="0"/>
                <a:cs typeface="Calibri" panose="020F0502020204030204" pitchFamily="34" charset="0"/>
              </a:rPr>
              <a:t>, 5th ed., 2 vols., ed. Melville M. Bigelow (Boston, MA: Little and Brown, 1891; reprint, Buffalo, NY: Hein, 1994), 2:630-31.</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99" y="5136892"/>
            <a:ext cx="1384817" cy="1644909"/>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7932E0A-804F-47EC-A764-6FFFB3D8245E}"/>
              </a:ext>
            </a:extLst>
          </p:cNvPr>
          <p:cNvSpPr>
            <a:spLocks noGrp="1"/>
          </p:cNvSpPr>
          <p:nvPr>
            <p:ph type="title"/>
          </p:nvPr>
        </p:nvSpPr>
        <p:spPr>
          <a:xfrm>
            <a:off x="1409700" y="228599"/>
            <a:ext cx="6324600" cy="914401"/>
          </a:xfrm>
        </p:spPr>
        <p:txBody>
          <a:bodyPr/>
          <a:lstStyle/>
          <a:p>
            <a:pPr algn="ctr">
              <a:defRPr/>
            </a:pPr>
            <a:r>
              <a:rPr lang="en-US" alt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Maryland Constitution (1776)</a:t>
            </a:r>
          </a:p>
        </p:txBody>
      </p:sp>
      <p:pic>
        <p:nvPicPr>
          <p:cNvPr id="48132" name="Picture 3">
            <a:extLst>
              <a:ext uri="{FF2B5EF4-FFF2-40B4-BE49-F238E27FC236}">
                <a16:creationId xmlns:a16="http://schemas.microsoft.com/office/drawing/2014/main" id="{469E1427-DF75-4D78-B623-83BE331FEB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3810003"/>
            <a:ext cx="3505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6EBCFD7-6840-433C-ACF9-6C61E86F8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252" y="1143001"/>
            <a:ext cx="8431499" cy="2511771"/>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800" y="1143000"/>
            <a:ext cx="6223000" cy="5029200"/>
          </a:xfrm>
          <a:prstGeom prst="rect">
            <a:avLst/>
          </a:prstGeom>
          <a:noFill/>
          <a:ln w="9525">
            <a:noFill/>
            <a:miter lim="800000"/>
            <a:headEnd/>
            <a:tailEnd/>
          </a:ln>
        </p:spPr>
      </p:pic>
      <p:sp>
        <p:nvSpPr>
          <p:cNvPr id="163843" name="Title 1"/>
          <p:cNvSpPr>
            <a:spLocks noGrp="1"/>
          </p:cNvSpPr>
          <p:nvPr>
            <p:ph type="title" idx="4294967295"/>
          </p:nvPr>
        </p:nvSpPr>
        <p:spPr>
          <a:xfrm>
            <a:off x="0" y="228600"/>
            <a:ext cx="9144000" cy="762000"/>
          </a:xfrm>
        </p:spPr>
        <p:txBody>
          <a:bodyPr/>
          <a:lstStyle/>
          <a:p>
            <a:pPr algn="ctr"/>
            <a:r>
              <a:rPr lang="en-US" sz="3600" dirty="0">
                <a:latin typeface="Calibri" pitchFamily="34" charset="0"/>
                <a:ea typeface="Calibri" pitchFamily="34" charset="0"/>
                <a:cs typeface="Calibri" pitchFamily="34" charset="0"/>
              </a:rPr>
              <a:t>John Quincy Adams</a:t>
            </a:r>
          </a:p>
        </p:txBody>
      </p:sp>
      <p:sp>
        <p:nvSpPr>
          <p:cNvPr id="163844" name="Content Placeholder 2"/>
          <p:cNvSpPr>
            <a:spLocks noGrp="1"/>
          </p:cNvSpPr>
          <p:nvPr>
            <p:ph idx="4294967295"/>
          </p:nvPr>
        </p:nvSpPr>
        <p:spPr>
          <a:xfrm>
            <a:off x="167217" y="1143000"/>
            <a:ext cx="6233583" cy="4114800"/>
          </a:xfrm>
          <a:noFill/>
        </p:spPr>
        <p:txBody>
          <a:bodyPr/>
          <a:lstStyle/>
          <a:p>
            <a:pPr marL="0" indent="0" algn="just">
              <a:buNone/>
            </a:pPr>
            <a:r>
              <a:rPr lang="en-US" sz="3000" dirty="0">
                <a:solidFill>
                  <a:schemeClr val="bg2"/>
                </a:solidFill>
                <a:effectLst/>
                <a:latin typeface="Calibri" pitchFamily="34" charset="0"/>
                <a:ea typeface="Calibri" pitchFamily="34" charset="0"/>
                <a:cs typeface="Calibri" pitchFamily="34" charset="0"/>
              </a:rPr>
              <a:t>“The birth-day of the nation is indissolubly linked with the birth-day of the </a:t>
            </a:r>
            <a:r>
              <a:rPr lang="en-US" sz="3000" dirty="0" err="1">
                <a:solidFill>
                  <a:schemeClr val="bg2"/>
                </a:solidFill>
                <a:effectLst/>
                <a:latin typeface="Calibri" pitchFamily="34" charset="0"/>
                <a:ea typeface="Calibri" pitchFamily="34" charset="0"/>
                <a:cs typeface="Calibri" pitchFamily="34" charset="0"/>
              </a:rPr>
              <a:t>Saviour</a:t>
            </a:r>
            <a:r>
              <a:rPr lang="en-US" sz="3000" dirty="0">
                <a:solidFill>
                  <a:schemeClr val="bg2"/>
                </a:solidFill>
                <a:effectLst/>
                <a:latin typeface="Calibri" pitchFamily="34" charset="0"/>
                <a:ea typeface="Calibri" pitchFamily="34" charset="0"/>
                <a:cs typeface="Calibri" pitchFamily="34" charset="0"/>
              </a:rPr>
              <a:t> [and] forms a leading event in the progress of the gospel dispensation…the Declaration of Independence first organized the social compact on the foundation of the Redeemer’s mission upon the earth [and] laid the corner stone of human government upon the first precepts of Christianity.”</a:t>
            </a:r>
          </a:p>
        </p:txBody>
      </p:sp>
      <p:sp>
        <p:nvSpPr>
          <p:cNvPr id="163845" name="TextBox 3"/>
          <p:cNvSpPr txBox="1">
            <a:spLocks noChangeArrowheads="1"/>
          </p:cNvSpPr>
          <p:nvPr/>
        </p:nvSpPr>
        <p:spPr bwMode="auto">
          <a:xfrm>
            <a:off x="508000" y="6248400"/>
            <a:ext cx="8128000" cy="523220"/>
          </a:xfrm>
          <a:prstGeom prst="rect">
            <a:avLst/>
          </a:prstGeom>
          <a:noFill/>
          <a:ln w="9525">
            <a:noFill/>
            <a:miter lim="800000"/>
            <a:headEnd/>
            <a:tailEnd/>
          </a:ln>
        </p:spPr>
        <p:txBody>
          <a:bodyPr>
            <a:spAutoFit/>
          </a:bodyPr>
          <a:lstStyle/>
          <a:p>
            <a:pPr eaLnBrk="0" hangingPunct="0"/>
            <a:r>
              <a:rPr lang="en-US" sz="1400" i="1" dirty="0">
                <a:latin typeface="Calibri" pitchFamily="34" charset="0"/>
                <a:cs typeface="Calibri" panose="020F0502020204030204" pitchFamily="34" charset="0"/>
              </a:rPr>
              <a:t>John Quincy Adams, An Oration Delivered before the Inhabitants of the Town of Newburyport at Their Request on the Sixty-First Anniversary of the Declaration of Independence (Newburyport: Whipple, 1837), 5-6.</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1800" y="1216029"/>
            <a:ext cx="217094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37">
            <a:extLst>
              <a:ext uri="{FF2B5EF4-FFF2-40B4-BE49-F238E27FC236}">
                <a16:creationId xmlns:a16="http://schemas.microsoft.com/office/drawing/2014/main" id="{A3693AC2-BE21-4211-B59B-449C2BD72A19}"/>
              </a:ext>
            </a:extLst>
          </p:cNvPr>
          <p:cNvSpPr txBox="1">
            <a:spLocks noChangeArrowheads="1"/>
          </p:cNvSpPr>
          <p:nvPr/>
        </p:nvSpPr>
        <p:spPr bwMode="auto">
          <a:xfrm>
            <a:off x="7823200" y="6248400"/>
            <a:ext cx="2540000" cy="457200"/>
          </a:xfrm>
          <a:prstGeom prst="rect">
            <a:avLst/>
          </a:prstGeom>
          <a:noFill/>
          <a:ln w="9525">
            <a:noFill/>
            <a:miter lim="800000"/>
            <a:headEnd/>
            <a:tailEnd/>
          </a:ln>
          <a:effectLst/>
        </p:spPr>
        <p:txBody>
          <a:bodyPr vert="horz" wrap="square" lIns="92075" tIns="46039" rIns="92075" bIns="46039" numCol="1" anchor="ctr"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fld id="{3776912B-AC69-41FE-A101-09E856C32C50}" type="slidenum">
              <a:rPr lang="en-US" altLang="en-US" sz="2000">
                <a:latin typeface="Calibri" panose="020F0502020204030204" pitchFamily="34" charset="0"/>
                <a:cs typeface="Calibri" panose="020F0502020204030204" pitchFamily="34" charset="0"/>
              </a:rPr>
              <a:pPr/>
              <a:t>55</a:t>
            </a:fld>
            <a:endParaRPr lang="en-US" altLang="en-US" sz="2000" dirty="0">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01700" y="228600"/>
            <a:ext cx="7340600" cy="762000"/>
          </a:xfrm>
        </p:spPr>
        <p:txBody>
          <a:bodyPr/>
          <a:lstStyle/>
          <a:p>
            <a:pPr algn="ctr">
              <a:defRPr/>
            </a:pPr>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America is a “Christian Nation”</a:t>
            </a:r>
          </a:p>
        </p:txBody>
      </p:sp>
      <p:pic>
        <p:nvPicPr>
          <p:cNvPr id="1843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1143000"/>
            <a:ext cx="2042311"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409700" y="6400801"/>
            <a:ext cx="6324600" cy="369332"/>
          </a:xfrm>
          <a:prstGeom prst="rect">
            <a:avLst/>
          </a:prstGeom>
        </p:spPr>
        <p:txBody>
          <a:bodyPr wrap="square">
            <a:spAutoFit/>
          </a:bodyPr>
          <a:lstStyle/>
          <a:p>
            <a:pPr algn="ctr">
              <a:spcBef>
                <a:spcPts val="1800"/>
              </a:spcBef>
            </a:pPr>
            <a:r>
              <a:rPr lang="en-US" sz="1800" i="1" dirty="0">
                <a:effectLst>
                  <a:outerShdw blurRad="38100" dist="38100" dir="2700000" algn="tl">
                    <a:srgbClr val="000000">
                      <a:alpha val="43137"/>
                    </a:srgbClr>
                  </a:outerShdw>
                </a:effectLst>
                <a:latin typeface="Calibri" pitchFamily="34" charset="0"/>
                <a:ea typeface="Calibri" pitchFamily="34" charset="0"/>
                <a:cs typeface="Calibri" pitchFamily="34" charset="0"/>
              </a:rPr>
              <a:t>Church of the Holy Trinity v. U.S</a:t>
            </a:r>
            <a:r>
              <a:rPr lang="en-US" sz="1800" dirty="0">
                <a:effectLst>
                  <a:outerShdw blurRad="38100" dist="38100" dir="2700000" algn="tl">
                    <a:srgbClr val="000000">
                      <a:alpha val="43137"/>
                    </a:srgbClr>
                  </a:outerShdw>
                </a:effectLst>
                <a:latin typeface="Calibri" pitchFamily="34" charset="0"/>
                <a:ea typeface="Calibri" pitchFamily="34" charset="0"/>
                <a:cs typeface="Calibri" pitchFamily="34" charset="0"/>
              </a:rPr>
              <a:t>., 143 U.S. 457, 465, 470-71 (1892)</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61ADE02-6FD5-45CF-95D7-F6B0104949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223" y="1143000"/>
            <a:ext cx="6520377" cy="4114800"/>
          </a:xfrm>
          <a:prstGeom prst="rect">
            <a:avLst/>
          </a:prstGeom>
        </p:spPr>
      </p:pic>
    </p:spTree>
    <p:extLst>
      <p:ext uri="{BB962C8B-B14F-4D97-AF65-F5344CB8AC3E}">
        <p14:creationId xmlns:p14="http://schemas.microsoft.com/office/powerpoint/2010/main" val="2736123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itle 1"/>
          <p:cNvSpPr>
            <a:spLocks noGrp="1"/>
          </p:cNvSpPr>
          <p:nvPr>
            <p:ph type="title" idx="4294967295"/>
          </p:nvPr>
        </p:nvSpPr>
        <p:spPr>
          <a:xfrm>
            <a:off x="1828800" y="228603"/>
            <a:ext cx="5486400" cy="914399"/>
          </a:xfrm>
        </p:spPr>
        <p:txBody>
          <a:bodyPr/>
          <a:lstStyle/>
          <a:p>
            <a:pPr algn="ctr"/>
            <a:r>
              <a:rPr lang="en-US" altLang="en-US" sz="3600" kern="1200" dirty="0">
                <a:effectLst>
                  <a:outerShdw blurRad="38100" dist="38100" dir="2700000" algn="tl">
                    <a:srgbClr val="000000">
                      <a:alpha val="43137"/>
                    </a:srgbClr>
                  </a:outerShdw>
                </a:effectLst>
                <a:latin typeface="Calibri" pitchFamily="34" charset="0"/>
                <a:ea typeface="+mn-ea"/>
                <a:cs typeface="Calibri" pitchFamily="34" charset="0"/>
              </a:rPr>
              <a:t>Robert Charles Winthrop</a:t>
            </a:r>
          </a:p>
        </p:txBody>
      </p:sp>
      <p:pic>
        <p:nvPicPr>
          <p:cNvPr id="89094" name="Picture 2" descr="https://upload.wikimedia.org/wikipedia/commons/thumb/9/9a/Robert_Charles_Winthrop.jpg/220px-Robert_Charles_Winthro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83506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6F63540-300B-4C2C-8F27-85F970B355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542" y="1389858"/>
            <a:ext cx="8776917" cy="5315741"/>
          </a:xfrm>
          <a:prstGeom prst="rect">
            <a:avLst/>
          </a:prstGeom>
        </p:spPr>
      </p:pic>
    </p:spTree>
    <p:extLst>
      <p:ext uri="{BB962C8B-B14F-4D97-AF65-F5344CB8AC3E}">
        <p14:creationId xmlns:p14="http://schemas.microsoft.com/office/powerpoint/2010/main" val="537214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0" y="1153954"/>
            <a:ext cx="9144000" cy="5170646"/>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a:t>
            </a:r>
          </a:p>
        </p:txBody>
      </p:sp>
      <p:sp>
        <p:nvSpPr>
          <p:cNvPr id="55299" name="TextBox 4"/>
          <p:cNvSpPr txBox="1">
            <a:spLocks noChangeArrowheads="1"/>
          </p:cNvSpPr>
          <p:nvPr/>
        </p:nvSpPr>
        <p:spPr bwMode="auto">
          <a:xfrm>
            <a:off x="228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On April 21, 1803, </a:t>
            </a:r>
            <a:r>
              <a:rPr lang="en-US" sz="1800" b="1" dirty="0">
                <a:latin typeface="Calibri" panose="020F0502020204030204" pitchFamily="34" charset="0"/>
                <a:cs typeface="Calibri" panose="020F0502020204030204" pitchFamily="34" charset="0"/>
              </a:rPr>
              <a:t>Jefferson</a:t>
            </a:r>
            <a:r>
              <a:rPr lang="en-US" sz="1800" dirty="0">
                <a:latin typeface="Calibri" panose="020F0502020204030204" pitchFamily="34" charset="0"/>
                <a:cs typeface="Calibri" panose="020F0502020204030204" pitchFamily="34" charset="0"/>
              </a:rPr>
              <a:t> wrote to Dr. Benjamin Rush, also a signer of the Declaration</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5300" name="Title 5"/>
          <p:cNvSpPr>
            <a:spLocks noGrp="1"/>
          </p:cNvSpPr>
          <p:nvPr>
            <p:ph type="ctrTitle" sz="quarter" idx="4294967295"/>
          </p:nvPr>
        </p:nvSpPr>
        <p:spPr>
          <a:xfrm>
            <a:off x="2743200" y="228600"/>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199"/>
            <a:ext cx="767663"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0" y="1158419"/>
            <a:ext cx="9144000" cy="4708981"/>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His moral doctrines...were more pure and 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000" b="1" u="sng" dirty="0">
                <a:solidFill>
                  <a:srgbClr val="FFFFCC"/>
                </a:solidFill>
                <a:latin typeface="Calibri" panose="020F0502020204030204" pitchFamily="34" charset="0"/>
                <a:cs typeface="Calibri" panose="020F0502020204030204" pitchFamily="34" charset="0"/>
              </a:rPr>
              <a:t>He pushed his </a:t>
            </a:r>
            <a:r>
              <a:rPr lang="en-US" sz="3000" b="1" u="sng" dirty="0" err="1">
                <a:solidFill>
                  <a:srgbClr val="FFFFCC"/>
                </a:solidFill>
                <a:latin typeface="Calibri" panose="020F0502020204030204" pitchFamily="34" charset="0"/>
                <a:cs typeface="Calibri" panose="020F0502020204030204" pitchFamily="34" charset="0"/>
              </a:rPr>
              <a:t>scrutinies</a:t>
            </a:r>
            <a:r>
              <a:rPr lang="en-US" sz="30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000" dirty="0">
                <a:latin typeface="Calibri" panose="020F0502020204030204" pitchFamily="34" charset="0"/>
                <a:cs typeface="Calibri" panose="020F0502020204030204" pitchFamily="34" charset="0"/>
              </a:rPr>
              <a:t>.”</a:t>
            </a:r>
          </a:p>
        </p:txBody>
      </p:sp>
      <p:sp>
        <p:nvSpPr>
          <p:cNvPr id="55299" name="TextBox 4"/>
          <p:cNvSpPr txBox="1">
            <a:spLocks noChangeArrowheads="1"/>
          </p:cNvSpPr>
          <p:nvPr/>
        </p:nvSpPr>
        <p:spPr bwMode="auto">
          <a:xfrm>
            <a:off x="228600" y="6413526"/>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On April 21, 1803, </a:t>
            </a:r>
            <a:r>
              <a:rPr lang="en-US" sz="1800" b="1" dirty="0">
                <a:latin typeface="Calibri" panose="020F0502020204030204" pitchFamily="34" charset="0"/>
                <a:cs typeface="Calibri" panose="020F0502020204030204" pitchFamily="34" charset="0"/>
              </a:rPr>
              <a:t>Jefferson</a:t>
            </a:r>
            <a:r>
              <a:rPr lang="en-US" sz="1800" dirty="0">
                <a:latin typeface="Calibri" panose="020F0502020204030204" pitchFamily="34" charset="0"/>
                <a:cs typeface="Calibri" panose="020F0502020204030204" pitchFamily="34" charset="0"/>
              </a:rPr>
              <a:t> wrote to Dr. Benjamin Rush, also a signer of the Declaration</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97FB6D77-CAA0-4F1D-81E0-29B27933F25E}"/>
              </a:ext>
            </a:extLst>
          </p:cNvPr>
          <p:cNvSpPr txBox="1">
            <a:spLocks/>
          </p:cNvSpPr>
          <p:nvPr/>
        </p:nvSpPr>
        <p:spPr bwMode="auto">
          <a:xfrm>
            <a:off x="2743200" y="228600"/>
            <a:ext cx="36576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7" name="Picture 4" descr="http://upload.wikimedia.org/wikipedia/commons/1/1e/Thomas_Jefferson_by_Rembrandt_Peale,_1800.jpg">
            <a:extLst>
              <a:ext uri="{FF2B5EF4-FFF2-40B4-BE49-F238E27FC236}">
                <a16:creationId xmlns:a16="http://schemas.microsoft.com/office/drawing/2014/main" id="{B4BCDBB1-96D8-4ABE-9AE9-CAAF13BED4A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199"/>
            <a:ext cx="767663"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22859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111585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9144000" cy="38862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“Jack Phillips is a baker who declined to bake a wedding cake for a same-sex couple because his Christian belief is that marriage exists only between a man and woman. Now a Colorado judge has ordered him to bake cakes for same-sex marriages, and if Phillips refuses, he could go to jail.”</a:t>
            </a:r>
          </a:p>
        </p:txBody>
      </p:sp>
      <p:sp>
        <p:nvSpPr>
          <p:cNvPr id="36867" name="TextBox 3"/>
          <p:cNvSpPr txBox="1">
            <a:spLocks noChangeArrowheads="1"/>
          </p:cNvSpPr>
          <p:nvPr/>
        </p:nvSpPr>
        <p:spPr bwMode="auto">
          <a:xfrm>
            <a:off x="266700" y="5791200"/>
            <a:ext cx="8610600" cy="923330"/>
          </a:xfrm>
          <a:prstGeom prst="rect">
            <a:avLst/>
          </a:prstGeom>
          <a:noFill/>
          <a:ln w="9525">
            <a:noFill/>
            <a:miter lim="800000"/>
            <a:headEnd/>
            <a:tailEnd/>
          </a:ln>
        </p:spPr>
        <p:txBody>
          <a:bodyPr wrap="square">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Klukowski</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590551" y="228602"/>
            <a:ext cx="7962900" cy="1200329"/>
          </a:xfrm>
          <a:prstGeom prst="rect">
            <a:avLst/>
          </a:prstGeom>
        </p:spPr>
        <p:txBody>
          <a:bodyPr wrap="square">
            <a:spAutoFit/>
          </a:bodyPr>
          <a:lstStyle/>
          <a:p>
            <a:pPr algn="ctr"/>
            <a:r>
              <a:rPr lang="en-US" sz="3600" dirty="0">
                <a:solidFill>
                  <a:schemeClr val="tx2"/>
                </a:solidFill>
                <a:effectLst>
                  <a:outerShdw blurRad="38100" dist="38100" dir="2700000" algn="tl">
                    <a:srgbClr val="000000">
                      <a:alpha val="43137"/>
                    </a:srgbClr>
                  </a:outerShdw>
                </a:effectLst>
                <a:latin typeface="Calibri" pitchFamily="34" charset="0"/>
                <a:cs typeface="Calibri" pitchFamily="34" charset="0"/>
              </a:rPr>
              <a:t>Baker Faces Prison for Refusing to Bake Same-Sex Wedding Cake</a:t>
            </a:r>
          </a:p>
        </p:txBody>
      </p:sp>
    </p:spTree>
    <p:extLst>
      <p:ext uri="{BB962C8B-B14F-4D97-AF65-F5344CB8AC3E}">
        <p14:creationId xmlns:p14="http://schemas.microsoft.com/office/powerpoint/2010/main" val="1550768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347578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05000" y="6229351"/>
            <a:ext cx="5334000" cy="571500"/>
          </a:xfrm>
        </p:spPr>
        <p:txBody>
          <a:bodyPr/>
          <a:lstStyle/>
          <a:p>
            <a:pPr algn="ctr"/>
            <a:r>
              <a:rPr lang="en-US" altLang="en-US" sz="15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A. </a:t>
            </a:r>
            <a:r>
              <a:rPr lang="en-US" altLang="en-US" sz="15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Beliles</a:t>
            </a:r>
            <a:r>
              <a:rPr lang="en-US" altLang="en-US" sz="15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Stephen K. McDowell, </a:t>
            </a:r>
            <a:r>
              <a:rPr lang="en-US" altLang="en-US" sz="15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America's Providential History</a:t>
            </a:r>
            <a:r>
              <a:rPr lang="en-US" altLang="en-US" sz="15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(Charlottesville, VA: Providence, 1989), 95.</a:t>
            </a:r>
          </a:p>
        </p:txBody>
      </p:sp>
      <p:sp>
        <p:nvSpPr>
          <p:cNvPr id="43011" name="Text Box 9"/>
          <p:cNvSpPr>
            <a:spLocks noGrp="1" noChangeArrowheads="1"/>
          </p:cNvSpPr>
          <p:nvPr>
            <p:ph type="body" idx="1"/>
          </p:nvPr>
        </p:nvSpPr>
        <p:spPr>
          <a:xfrm>
            <a:off x="3733800" y="2400302"/>
            <a:ext cx="5334000" cy="2057397"/>
          </a:xfrm>
        </p:spPr>
        <p:txBody>
          <a:bodyPr/>
          <a:lstStyle/>
          <a:p>
            <a:pPr marL="0" indent="0" algn="just">
              <a:spcBef>
                <a:spcPct val="50000"/>
              </a:spcBef>
              <a:buNone/>
            </a:pPr>
            <a:r>
              <a:rPr lang="en-US" altLang="en-US"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philosophy of the school room in one generation will be the philosophy of government in the next.” </a:t>
            </a:r>
          </a:p>
        </p:txBody>
      </p:sp>
      <p:pic>
        <p:nvPicPr>
          <p:cNvPr id="43012" name="Picture 6" descr="http://www.history.com/images/media/slideshow/abraham-lincoln/lincoln-colo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9400" y="1600200"/>
            <a:ext cx="3251199"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81554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371600" y="228600"/>
            <a:ext cx="6400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rPr>
              <a:t>Humanist Proselytizing</a:t>
            </a:r>
          </a:p>
        </p:txBody>
      </p:sp>
      <p:sp>
        <p:nvSpPr>
          <p:cNvPr id="56322" name="Content Placeholder 2"/>
          <p:cNvSpPr>
            <a:spLocks noGrp="1"/>
          </p:cNvSpPr>
          <p:nvPr>
            <p:ph idx="1"/>
          </p:nvPr>
        </p:nvSpPr>
        <p:spPr>
          <a:xfrm>
            <a:off x="76201" y="1371600"/>
            <a:ext cx="6095999" cy="3429000"/>
          </a:xfrm>
        </p:spPr>
        <p:txBody>
          <a:bodyPr>
            <a:noAutofit/>
          </a:bodyPr>
          <a:lstStyle/>
          <a:p>
            <a:pPr marL="1191"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cs typeface="Calibri" pitchFamily="34" charset="0"/>
              </a:rPr>
              <a:t>“Education is thus a most powerful ally of Humanism, and every public school is a school of Humanism. What can the theistic Sunday-schools, meeting for an hour once a week, and teaching only a fraction of the children, do to stem the tide of a five-day program of humanistic teaching?”</a:t>
            </a:r>
          </a:p>
        </p:txBody>
      </p:sp>
      <p:sp>
        <p:nvSpPr>
          <p:cNvPr id="31748" name="TextBox 3"/>
          <p:cNvSpPr txBox="1">
            <a:spLocks noChangeArrowheads="1"/>
          </p:cNvSpPr>
          <p:nvPr/>
        </p:nvSpPr>
        <p:spPr bwMode="auto">
          <a:xfrm>
            <a:off x="2028827" y="6096002"/>
            <a:ext cx="5086351" cy="646331"/>
          </a:xfrm>
          <a:prstGeom prst="rect">
            <a:avLst/>
          </a:prstGeom>
          <a:noFill/>
          <a:ln w="9525">
            <a:noFill/>
            <a:miter lim="800000"/>
            <a:headEnd/>
            <a:tailEnd/>
          </a:ln>
        </p:spPr>
        <p:txBody>
          <a:bodyPr wrap="square">
            <a:spAutoFit/>
          </a:bodyPr>
          <a:lstStyle/>
          <a:p>
            <a:pPr algn="ctr"/>
            <a:r>
              <a:rPr lang="en-US" sz="1800" dirty="0">
                <a:effectLst>
                  <a:outerShdw blurRad="38100" dist="38100" dir="2700000" algn="tl">
                    <a:srgbClr val="000000">
                      <a:alpha val="43137"/>
                    </a:srgbClr>
                  </a:outerShdw>
                </a:effectLst>
                <a:latin typeface="Calibri" pitchFamily="34" charset="0"/>
                <a:ea typeface="Calibri" pitchFamily="34" charset="0"/>
                <a:cs typeface="Calibri" pitchFamily="34" charset="0"/>
              </a:rPr>
              <a:t>Charles Francis Potter, </a:t>
            </a:r>
            <a:r>
              <a:rPr lang="en-US" sz="1800" i="1" dirty="0">
                <a:effectLst>
                  <a:outerShdw blurRad="38100" dist="38100" dir="2700000" algn="tl">
                    <a:srgbClr val="000000">
                      <a:alpha val="43137"/>
                    </a:srgbClr>
                  </a:outerShdw>
                </a:effectLst>
                <a:latin typeface="Calibri" pitchFamily="34" charset="0"/>
                <a:ea typeface="Calibri" pitchFamily="34" charset="0"/>
                <a:cs typeface="Calibri" pitchFamily="34" charset="0"/>
              </a:rPr>
              <a:t>Humanism: A New Religion</a:t>
            </a:r>
            <a:r>
              <a:rPr lang="en-US" sz="1800" dirty="0">
                <a:effectLst>
                  <a:outerShdw blurRad="38100" dist="38100" dir="2700000" algn="tl">
                    <a:srgbClr val="000000">
                      <a:alpha val="43137"/>
                    </a:srgbClr>
                  </a:outerShdw>
                </a:effectLst>
                <a:latin typeface="Calibri" pitchFamily="34" charset="0"/>
                <a:ea typeface="Calibri" pitchFamily="34" charset="0"/>
                <a:cs typeface="Calibri" pitchFamily="34" charset="0"/>
              </a:rPr>
              <a:t> (New York: Simon and Schuster, 1930), 128</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02871" y="1828800"/>
            <a:ext cx="243508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383770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0" y="1295400"/>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400" dirty="0">
                <a:effectLst>
                  <a:outerShdw blurRad="38100" dist="38100" dir="2700000" algn="tl">
                    <a:srgbClr val="000000">
                      <a:alpha val="43137"/>
                    </a:srgbClr>
                  </a:outerShdw>
                </a:effectLst>
                <a:cs typeface="Calibri" panose="020F0502020204030204" pitchFamily="34" charset="0"/>
              </a:rPr>
              <a:t>“</a:t>
            </a:r>
            <a:r>
              <a:rPr lang="en-US" altLang="en-US" sz="2400" b="1" u="sng" dirty="0">
                <a:solidFill>
                  <a:srgbClr val="FFFFCC"/>
                </a:solidFill>
                <a:effectLst>
                  <a:outerShdw blurRad="38100" dist="38100" dir="2700000" algn="tl">
                    <a:srgbClr val="000000">
                      <a:alpha val="43137"/>
                    </a:srgbClr>
                  </a:outerShdw>
                </a:effectLst>
                <a:cs typeface="Calibri" panose="020F0502020204030204" pitchFamily="34" charset="0"/>
              </a:rPr>
              <a:t>Iranian school textbooks, such as </a:t>
            </a:r>
            <a:r>
              <a:rPr lang="en-US" altLang="en-US" sz="2400" b="1" i="1" u="sng" dirty="0">
                <a:solidFill>
                  <a:srgbClr val="FFFFCC"/>
                </a:solidFill>
                <a:effectLst>
                  <a:outerShdw blurRad="38100" dist="38100" dir="2700000" algn="tl">
                    <a:srgbClr val="000000">
                      <a:alpha val="43137"/>
                    </a:srgbClr>
                  </a:outerShdw>
                </a:effectLst>
                <a:cs typeface="Calibri" panose="020F0502020204030204" pitchFamily="34" charset="0"/>
              </a:rPr>
              <a:t>The Qur'an and Life</a:t>
            </a:r>
            <a:r>
              <a:rPr lang="en-US" altLang="en-US" sz="2400" b="1" u="sng" dirty="0">
                <a:solidFill>
                  <a:srgbClr val="FFFFCC"/>
                </a:solidFill>
                <a:effectLst>
                  <a:outerShdw blurRad="38100" dist="38100" dir="2700000" algn="tl">
                    <a:srgbClr val="000000">
                      <a:alpha val="43137"/>
                    </a:srgbClr>
                  </a:outerShdw>
                </a:effectLst>
                <a:cs typeface="Calibri" panose="020F0502020204030204" pitchFamily="34" charset="0"/>
              </a:rPr>
              <a:t> (Grade 12, p. 125) prepare Iranian children for the Ayatollahs' sublime goal: the apocalyptic, horrifying, millenarian, military battle against the USA and other "arrogant oppressors of the world," which are ostensibly led by "idolatrous devils." While the "savior" – the infallible, immortal, divinely ordained and eventual global leader, the Mahdi – has not surfaced yet, Iranian children are taught that the battle is already raging throughout the world, awaiting their sacrifice</a:t>
            </a:r>
            <a:r>
              <a:rPr lang="en-US" altLang="en-US" sz="2400" dirty="0">
                <a:effectLst>
                  <a:outerShdw blurRad="38100" dist="38100" dir="2700000" algn="tl">
                    <a:srgbClr val="000000">
                      <a:alpha val="43137"/>
                    </a:srgbClr>
                  </a:outerShdw>
                </a:effectLst>
                <a:cs typeface="Calibri" panose="020F0502020204030204" pitchFamily="34" charset="0"/>
              </a:rPr>
              <a:t>. School textbooks of Western democracies are the most authentic reflection of peoples' values and worldview. School textbooks of tyrannies are the most authentic reflection of the nature and mission of the regimes. Iranian school textbooks reflect the strategy and tactics of the Ayatollahs, much more authentically than speeches, interviews, diplomatic statements and conversations conducted by President Rouhani and Foreign Minister Zarif.”</a:t>
            </a:r>
          </a:p>
        </p:txBody>
      </p:sp>
      <p:sp>
        <p:nvSpPr>
          <p:cNvPr id="78851" name="TextBox 2"/>
          <p:cNvSpPr txBox="1">
            <a:spLocks noChangeArrowheads="1"/>
          </p:cNvSpPr>
          <p:nvPr/>
        </p:nvSpPr>
        <p:spPr bwMode="auto">
          <a:xfrm>
            <a:off x="0" y="228601"/>
            <a:ext cx="9144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dirty="0" err="1">
                <a:solidFill>
                  <a:schemeClr val="tx2"/>
                </a:solidFill>
                <a:effectLst>
                  <a:outerShdw blurRad="38100" dist="38100" dir="2700000" algn="tl">
                    <a:srgbClr val="000000">
                      <a:alpha val="43137"/>
                    </a:srgbClr>
                  </a:outerShdw>
                </a:effectLst>
                <a:ea typeface="+mj-ea"/>
                <a:cs typeface="Calibri" panose="020F0502020204030204" pitchFamily="34" charset="0"/>
              </a:rPr>
              <a:t>Yoram</a:t>
            </a:r>
            <a:r>
              <a:rPr lang="en-US" altLang="en-US" dirty="0">
                <a:solidFill>
                  <a:schemeClr val="tx2"/>
                </a:solidFill>
                <a:effectLst>
                  <a:outerShdw blurRad="38100" dist="38100" dir="2700000" algn="tl">
                    <a:srgbClr val="000000">
                      <a:alpha val="43137"/>
                    </a:srgbClr>
                  </a:outerShdw>
                </a:effectLst>
                <a:ea typeface="+mj-ea"/>
                <a:cs typeface="Calibri" panose="020F0502020204030204" pitchFamily="34" charset="0"/>
              </a:rPr>
              <a:t> </a:t>
            </a:r>
            <a:r>
              <a:rPr lang="en-US" altLang="en-US" dirty="0" err="1">
                <a:solidFill>
                  <a:schemeClr val="tx2"/>
                </a:solidFill>
                <a:effectLst>
                  <a:outerShdw blurRad="38100" dist="38100" dir="2700000" algn="tl">
                    <a:srgbClr val="000000">
                      <a:alpha val="43137"/>
                    </a:srgbClr>
                  </a:outerShdw>
                </a:effectLst>
                <a:ea typeface="+mj-ea"/>
                <a:cs typeface="Calibri" panose="020F0502020204030204" pitchFamily="34" charset="0"/>
              </a:rPr>
              <a:t>Ettinger</a:t>
            </a:r>
            <a:endParaRPr lang="en-US" altLang="en-US" dirty="0">
              <a:solidFill>
                <a:schemeClr val="tx2"/>
              </a:solidFill>
              <a:effectLst>
                <a:outerShdw blurRad="38100" dist="38100" dir="2700000" algn="tl">
                  <a:srgbClr val="000000">
                    <a:alpha val="43137"/>
                  </a:srgbClr>
                </a:outerShdw>
              </a:effectLst>
              <a:ea typeface="+mj-ea"/>
              <a:cs typeface="Calibri" panose="020F0502020204030204" pitchFamily="34" charset="0"/>
            </a:endParaRPr>
          </a:p>
          <a:p>
            <a:pPr algn="ctr" eaLnBrk="1" hangingPunct="1">
              <a:spcBef>
                <a:spcPct val="0"/>
              </a:spcBef>
              <a:buClrTx/>
              <a:buSzTx/>
              <a:buFontTx/>
              <a:buNone/>
            </a:pPr>
            <a:r>
              <a:rPr lang="en-US" altLang="en-US" sz="14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spTree>
    <p:extLst>
      <p:ext uri="{BB962C8B-B14F-4D97-AF65-F5344CB8AC3E}">
        <p14:creationId xmlns:p14="http://schemas.microsoft.com/office/powerpoint/2010/main" val="36084721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0" y="228600"/>
            <a:ext cx="9144000" cy="823913"/>
          </a:xfrm>
        </p:spPr>
        <p:txBody>
          <a:bodyPr/>
          <a:lstStyle/>
          <a:p>
            <a:pPr algn="ctr"/>
            <a:r>
              <a:rPr lang="en-US" sz="3600" kern="1200" dirty="0">
                <a:effectLst>
                  <a:outerShdw blurRad="38100" dist="38100" dir="2700000" algn="tl">
                    <a:srgbClr val="000000">
                      <a:alpha val="43137"/>
                    </a:srgbClr>
                  </a:outerShdw>
                </a:effectLst>
                <a:latin typeface="Calibri" pitchFamily="34" charset="0"/>
                <a:ea typeface="+mn-ea"/>
                <a:cs typeface="Calibri" pitchFamily="34" charset="0"/>
              </a:rPr>
              <a:t>Old Satan Deluder Law: 1642 Massachusetts</a:t>
            </a:r>
          </a:p>
        </p:txBody>
      </p:sp>
      <p:sp>
        <p:nvSpPr>
          <p:cNvPr id="3" name="Content Placeholder 2"/>
          <p:cNvSpPr>
            <a:spLocks noGrp="1"/>
          </p:cNvSpPr>
          <p:nvPr>
            <p:ph idx="4294967295"/>
          </p:nvPr>
        </p:nvSpPr>
        <p:spPr>
          <a:xfrm>
            <a:off x="0" y="1174433"/>
            <a:ext cx="9144000" cy="2940367"/>
          </a:xfrm>
        </p:spPr>
        <p:txBody>
          <a:bodyPr/>
          <a:lstStyle/>
          <a:p>
            <a:pPr marL="0" indent="0" algn="just">
              <a:buNone/>
              <a:defRPr/>
            </a:pPr>
            <a:r>
              <a:rPr lang="en-US" sz="3000" dirty="0">
                <a:effectLst>
                  <a:outerShdw blurRad="38100" dist="38100" dir="2700000" algn="tl">
                    <a:srgbClr val="000000">
                      <a:alpha val="43137"/>
                    </a:srgbClr>
                  </a:outerShdw>
                </a:effectLst>
                <a:latin typeface="Calibri" pitchFamily="34" charset="0"/>
                <a:cs typeface="Calibri" pitchFamily="34" charset="0"/>
              </a:rPr>
              <a:t>“It being one chief project of that </a:t>
            </a: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old deluder, Satan</a:t>
            </a:r>
            <a:r>
              <a:rPr lang="en-US" sz="3000" dirty="0">
                <a:solidFill>
                  <a:srgbClr val="FFFFCC"/>
                </a:solidFill>
                <a:effectLst>
                  <a:outerShdw blurRad="38100" dist="38100" dir="2700000" algn="tl">
                    <a:srgbClr val="000000">
                      <a:alpha val="43137"/>
                    </a:srgbClr>
                  </a:outerShdw>
                </a:effectLst>
                <a:latin typeface="Calibri" pitchFamily="34" charset="0"/>
                <a:cs typeface="Calibri" pitchFamily="34" charset="0"/>
              </a:rPr>
              <a:t>, to </a:t>
            </a:r>
            <a:r>
              <a:rPr lang="en-US" sz="3000" b="1" u="sng" dirty="0">
                <a:solidFill>
                  <a:srgbClr val="FFFFCC"/>
                </a:solidFill>
                <a:effectLst>
                  <a:outerShdw blurRad="38100" dist="38100" dir="2700000" algn="tl">
                    <a:srgbClr val="000000">
                      <a:alpha val="43137"/>
                    </a:srgbClr>
                  </a:outerShdw>
                </a:effectLst>
                <a:cs typeface="Calibri" pitchFamily="34" charset="0"/>
              </a:rPr>
              <a:t>keep men from the knowledge of the Scriptures</a:t>
            </a:r>
            <a:r>
              <a:rPr lang="en-US" sz="3000" dirty="0">
                <a:solidFill>
                  <a:srgbClr val="FFFFCC"/>
                </a:solidFill>
                <a:effectLst>
                  <a:outerShdw blurRad="38100" dist="38100" dir="2700000" algn="tl">
                    <a:srgbClr val="000000">
                      <a:alpha val="43137"/>
                    </a:srgbClr>
                  </a:outerShdw>
                </a:effectLst>
                <a:latin typeface="Calibri" pitchFamily="34" charset="0"/>
                <a:cs typeface="Calibri" pitchFamily="34" charset="0"/>
              </a:rPr>
              <a:t>, as in </a:t>
            </a:r>
            <a:r>
              <a:rPr lang="en-US" sz="3000" b="1" u="sng" dirty="0">
                <a:solidFill>
                  <a:srgbClr val="FFFFCC"/>
                </a:solidFill>
                <a:effectLst>
                  <a:outerShdw blurRad="38100" dist="38100" dir="2700000" algn="tl">
                    <a:srgbClr val="000000">
                      <a:alpha val="43137"/>
                    </a:srgbClr>
                  </a:outerShdw>
                </a:effectLst>
                <a:cs typeface="Calibri" pitchFamily="34" charset="0"/>
              </a:rPr>
              <a:t>former time</a:t>
            </a:r>
            <a:r>
              <a:rPr lang="en-US" sz="3000" dirty="0">
                <a:effectLst>
                  <a:outerShdw blurRad="38100" dist="38100" dir="2700000" algn="tl">
                    <a:srgbClr val="000000">
                      <a:alpha val="43137"/>
                    </a:srgbClr>
                  </a:outerShdw>
                </a:effectLst>
                <a:latin typeface="Calibri" pitchFamily="34" charset="0"/>
                <a:cs typeface="Calibri" pitchFamily="34" charset="0"/>
              </a:rPr>
              <a:t>…It is therefore ordered…that after the Lord hath increased the settlement…they shall…appoint one within their town, to teach all such children to read…they shall set up a grammar school to instruct youths…”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2133" y="4191000"/>
            <a:ext cx="3760267" cy="2011680"/>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pic>
        <p:nvPicPr>
          <p:cNvPr id="3686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600" y="4191000"/>
            <a:ext cx="3766775" cy="2011680"/>
          </a:xfrm>
          <a:prstGeom prst="rect">
            <a:avLst/>
          </a:prstGeom>
          <a:noFill/>
          <a:ln w="28575">
            <a:solidFill>
              <a:schemeClr val="tx1"/>
            </a:solidFill>
            <a:miter lim="800000"/>
            <a:headEnd/>
            <a:tailEnd/>
          </a:ln>
        </p:spPr>
      </p:pic>
      <p:sp>
        <p:nvSpPr>
          <p:cNvPr id="2" name="Rectangle 1"/>
          <p:cNvSpPr/>
          <p:nvPr/>
        </p:nvSpPr>
        <p:spPr>
          <a:xfrm>
            <a:off x="1409700" y="6324600"/>
            <a:ext cx="6324600" cy="400110"/>
          </a:xfrm>
          <a:prstGeom prst="rect">
            <a:avLst/>
          </a:prstGeom>
        </p:spPr>
        <p:txBody>
          <a:bodyPr wrap="square">
            <a:spAutoFit/>
          </a:bodyPr>
          <a:lstStyle/>
          <a:p>
            <a:pPr lvl="0" algn="ctr" eaLnBrk="0" hangingPunct="0">
              <a:spcBef>
                <a:spcPct val="20000"/>
              </a:spcBef>
              <a:buClr>
                <a:srgbClr val="00FFFF"/>
              </a:buClr>
              <a:buSzPct val="75000"/>
              <a:defRPr/>
            </a:pPr>
            <a:r>
              <a:rPr lang="en-US" sz="2000" i="1" kern="0" dirty="0">
                <a:solidFill>
                  <a:srgbClr val="FFFFFF"/>
                </a:solidFill>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2000" kern="0" dirty="0">
                <a:solidFill>
                  <a:srgbClr val="FFFFFF"/>
                </a:solidFill>
                <a:effectLst>
                  <a:outerShdw blurRad="38100" dist="38100" dir="2700000" algn="tl">
                    <a:srgbClr val="000000">
                      <a:alpha val="43137"/>
                    </a:srgbClr>
                  </a:outerShdw>
                </a:effectLst>
                <a:latin typeface="Calibri" pitchFamily="34" charset="0"/>
                <a:cs typeface="Calibri" pitchFamily="34" charset="0"/>
              </a:rPr>
              <a:t>., 143 U.S. 457, 467 (1892)</a:t>
            </a:r>
          </a:p>
        </p:txBody>
      </p:sp>
    </p:spTree>
    <p:extLst>
      <p:ext uri="{BB962C8B-B14F-4D97-AF65-F5344CB8AC3E}">
        <p14:creationId xmlns:p14="http://schemas.microsoft.com/office/powerpoint/2010/main" val="402760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2051050" y="152400"/>
            <a:ext cx="5041900" cy="838200"/>
          </a:xfrm>
        </p:spPr>
        <p:txBody>
          <a:bodyPr/>
          <a:lstStyle/>
          <a:p>
            <a:pPr algn="ctr"/>
            <a:r>
              <a:rPr lang="en-US" sz="3600" dirty="0">
                <a:effectLst>
                  <a:outerShdw blurRad="38100" dist="38100" dir="2700000" algn="tl">
                    <a:srgbClr val="000000">
                      <a:alpha val="43137"/>
                    </a:srgbClr>
                  </a:outerShdw>
                </a:effectLst>
                <a:latin typeface="Calibri" pitchFamily="34" charset="0"/>
                <a:ea typeface="Calibri" pitchFamily="34" charset="0"/>
                <a:cs typeface="Calibri" pitchFamily="34" charset="0"/>
              </a:rPr>
              <a:t>New England Primer</a:t>
            </a:r>
          </a:p>
        </p:txBody>
      </p:sp>
      <p:sp>
        <p:nvSpPr>
          <p:cNvPr id="3" name="Content Placeholder 2"/>
          <p:cNvSpPr>
            <a:spLocks noGrp="1"/>
          </p:cNvSpPr>
          <p:nvPr>
            <p:ph idx="4294967295"/>
          </p:nvPr>
        </p:nvSpPr>
        <p:spPr>
          <a:xfrm>
            <a:off x="0" y="1143000"/>
            <a:ext cx="8458200" cy="4267200"/>
          </a:xfrm>
        </p:spPr>
        <p:txBody>
          <a:bodyPr/>
          <a:lstStyle/>
          <a:p>
            <a:pPr marL="569899" indent="-569899">
              <a:spcBef>
                <a:spcPts val="0"/>
              </a:spcBef>
              <a:spcAft>
                <a:spcPts val="3000"/>
              </a:spcAft>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A:</a:t>
            </a:r>
            <a:r>
              <a:rPr lang="en-US" sz="3000" dirty="0">
                <a:effectLst>
                  <a:outerShdw blurRad="38100" dist="38100" dir="2700000" algn="tl">
                    <a:srgbClr val="000000">
                      <a:alpha val="43137"/>
                    </a:srgbClr>
                  </a:outerShdw>
                </a:effectLst>
                <a:latin typeface="Calibri" pitchFamily="34" charset="0"/>
                <a:cs typeface="Calibri" pitchFamily="34" charset="0"/>
              </a:rPr>
              <a:t>	“In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A</a:t>
            </a:r>
            <a:r>
              <a:rPr lang="en-US" sz="3000" dirty="0">
                <a:effectLst>
                  <a:outerShdw blurRad="38100" dist="38100" dir="2700000" algn="tl">
                    <a:srgbClr val="000000">
                      <a:alpha val="43137"/>
                    </a:srgbClr>
                  </a:outerShdw>
                </a:effectLst>
                <a:latin typeface="Calibri" pitchFamily="34" charset="0"/>
                <a:cs typeface="Calibri" pitchFamily="34" charset="0"/>
              </a:rPr>
              <a:t>dam’s fall we sinned all.”</a:t>
            </a:r>
          </a:p>
          <a:p>
            <a:pPr marL="569899" indent="-569899">
              <a:spcBef>
                <a:spcPts val="0"/>
              </a:spcBef>
              <a:spcAft>
                <a:spcPts val="3000"/>
              </a:spcAft>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C:</a:t>
            </a:r>
            <a:r>
              <a:rPr lang="en-US" sz="3000" dirty="0">
                <a:effectLst>
                  <a:outerShdw blurRad="38100" dist="38100" dir="2700000" algn="tl">
                    <a:srgbClr val="000000">
                      <a:alpha val="43137"/>
                    </a:srgbClr>
                  </a:outerShdw>
                </a:effectLst>
                <a:latin typeface="Calibri" pitchFamily="34" charset="0"/>
                <a:cs typeface="Calibri" pitchFamily="34" charset="0"/>
              </a:rPr>
              <a:t>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C</a:t>
            </a:r>
            <a:r>
              <a:rPr lang="en-US" sz="3000" dirty="0">
                <a:effectLst>
                  <a:outerShdw blurRad="38100" dist="38100" dir="2700000" algn="tl">
                    <a:srgbClr val="000000">
                      <a:alpha val="43137"/>
                    </a:srgbClr>
                  </a:outerShdw>
                </a:effectLst>
                <a:latin typeface="Calibri" pitchFamily="34" charset="0"/>
                <a:cs typeface="Calibri" pitchFamily="34" charset="0"/>
              </a:rPr>
              <a:t>hrist </a:t>
            </a:r>
            <a:r>
              <a:rPr lang="en-US" sz="3000" dirty="0" err="1">
                <a:effectLst>
                  <a:outerShdw blurRad="38100" dist="38100" dir="2700000" algn="tl">
                    <a:srgbClr val="000000">
                      <a:alpha val="43137"/>
                    </a:srgbClr>
                  </a:outerShdw>
                </a:effectLst>
                <a:latin typeface="Calibri" pitchFamily="34" charset="0"/>
                <a:cs typeface="Calibri" pitchFamily="34" charset="0"/>
              </a:rPr>
              <a:t>crucify’d</a:t>
            </a:r>
            <a:r>
              <a:rPr lang="en-US" sz="3000" dirty="0">
                <a:effectLst>
                  <a:outerShdw blurRad="38100" dist="38100" dir="2700000" algn="tl">
                    <a:srgbClr val="000000">
                      <a:alpha val="43137"/>
                    </a:srgbClr>
                  </a:outerShdw>
                </a:effectLst>
                <a:latin typeface="Calibri" pitchFamily="34" charset="0"/>
                <a:cs typeface="Calibri" pitchFamily="34" charset="0"/>
              </a:rPr>
              <a:t> for sinners </a:t>
            </a:r>
            <a:r>
              <a:rPr lang="en-US" sz="3000" dirty="0" err="1">
                <a:effectLst>
                  <a:outerShdw blurRad="38100" dist="38100" dir="2700000" algn="tl">
                    <a:srgbClr val="000000">
                      <a:alpha val="43137"/>
                    </a:srgbClr>
                  </a:outerShdw>
                </a:effectLst>
                <a:latin typeface="Calibri" pitchFamily="34" charset="0"/>
                <a:cs typeface="Calibri" pitchFamily="34" charset="0"/>
              </a:rPr>
              <a:t>dy’d</a:t>
            </a:r>
            <a:r>
              <a:rPr lang="en-US" sz="3000" dirty="0">
                <a:effectLst>
                  <a:outerShdw blurRad="38100" dist="38100" dir="2700000" algn="tl">
                    <a:srgbClr val="000000">
                      <a:alpha val="43137"/>
                    </a:srgbClr>
                  </a:outerShdw>
                </a:effectLst>
                <a:latin typeface="Calibri" pitchFamily="34" charset="0"/>
                <a:cs typeface="Calibri" pitchFamily="34" charset="0"/>
              </a:rPr>
              <a:t>.”</a:t>
            </a:r>
          </a:p>
          <a:p>
            <a:pPr marL="569899" indent="-569899">
              <a:spcBef>
                <a:spcPts val="0"/>
              </a:spcBef>
              <a:spcAft>
                <a:spcPts val="3000"/>
              </a:spcAft>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a:t>
            </a:r>
            <a:r>
              <a:rPr lang="en-US" sz="3000" dirty="0">
                <a:effectLst>
                  <a:outerShdw blurRad="38100" dist="38100" dir="2700000" algn="tl">
                    <a:srgbClr val="000000">
                      <a:alpha val="43137"/>
                    </a:srgbClr>
                  </a:outerShdw>
                </a:effectLst>
                <a:latin typeface="Calibri" pitchFamily="34" charset="0"/>
                <a:cs typeface="Calibri" pitchFamily="34" charset="0"/>
              </a:rPr>
              <a:t>	“The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a:t>
            </a:r>
            <a:r>
              <a:rPr lang="en-US" sz="3000" dirty="0">
                <a:effectLst>
                  <a:outerShdw blurRad="38100" dist="38100" dir="2700000" algn="tl">
                    <a:srgbClr val="000000">
                      <a:alpha val="43137"/>
                    </a:srgbClr>
                  </a:outerShdw>
                </a:effectLst>
                <a:latin typeface="Calibri" pitchFamily="34" charset="0"/>
                <a:cs typeface="Calibri" pitchFamily="34" charset="0"/>
              </a:rPr>
              <a:t>eluge </a:t>
            </a:r>
            <a:r>
              <a:rPr lang="en-US" sz="3000" dirty="0" err="1">
                <a:effectLst>
                  <a:outerShdw blurRad="38100" dist="38100" dir="2700000" algn="tl">
                    <a:srgbClr val="000000">
                      <a:alpha val="43137"/>
                    </a:srgbClr>
                  </a:outerShdw>
                </a:effectLst>
                <a:latin typeface="Calibri" pitchFamily="34" charset="0"/>
                <a:cs typeface="Calibri" pitchFamily="34" charset="0"/>
              </a:rPr>
              <a:t>drown’d</a:t>
            </a:r>
            <a:r>
              <a:rPr lang="en-US" sz="3000" dirty="0">
                <a:effectLst>
                  <a:outerShdw blurRad="38100" dist="38100" dir="2700000" algn="tl">
                    <a:srgbClr val="000000">
                      <a:alpha val="43137"/>
                    </a:srgbClr>
                  </a:outerShdw>
                </a:effectLst>
                <a:latin typeface="Calibri" pitchFamily="34" charset="0"/>
                <a:cs typeface="Calibri" pitchFamily="34" charset="0"/>
              </a:rPr>
              <a:t> the earth around.”</a:t>
            </a:r>
          </a:p>
          <a:p>
            <a:pPr marL="569899" indent="-569899">
              <a:spcBef>
                <a:spcPts val="0"/>
              </a:spcBef>
              <a:spcAft>
                <a:spcPts val="3000"/>
              </a:spcAft>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J:</a:t>
            </a:r>
            <a:r>
              <a:rPr lang="en-US" sz="3000" dirty="0">
                <a:effectLst>
                  <a:outerShdw blurRad="38100" dist="38100" dir="2700000" algn="tl">
                    <a:srgbClr val="000000">
                      <a:alpha val="43137"/>
                    </a:srgbClr>
                  </a:outerShdw>
                </a:effectLst>
                <a:latin typeface="Calibri" pitchFamily="34" charset="0"/>
                <a:cs typeface="Calibri" pitchFamily="34" charset="0"/>
              </a:rPr>
              <a:t>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J</a:t>
            </a:r>
            <a:r>
              <a:rPr lang="en-US" sz="3000" dirty="0">
                <a:effectLst>
                  <a:outerShdw blurRad="38100" dist="38100" dir="2700000" algn="tl">
                    <a:srgbClr val="000000">
                      <a:alpha val="43137"/>
                    </a:srgbClr>
                  </a:outerShdw>
                </a:effectLst>
                <a:latin typeface="Calibri" pitchFamily="34" charset="0"/>
                <a:cs typeface="Calibri" pitchFamily="34" charset="0"/>
              </a:rPr>
              <a:t>ob feels the rod, yet blesses God</a:t>
            </a:r>
          </a:p>
          <a:p>
            <a:pPr marL="569899" indent="-569899">
              <a:spcBef>
                <a:spcPts val="0"/>
              </a:spcBef>
              <a:spcAft>
                <a:spcPts val="3000"/>
              </a:spcAft>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N:</a:t>
            </a:r>
            <a:r>
              <a:rPr lang="en-US" sz="3000" b="1" dirty="0">
                <a:effectLst>
                  <a:outerShdw blurRad="38100" dist="38100" dir="2700000" algn="tl">
                    <a:srgbClr val="000000">
                      <a:alpha val="43137"/>
                    </a:srgbClr>
                  </a:outerShdw>
                </a:effectLst>
                <a:latin typeface="Calibri" pitchFamily="34" charset="0"/>
                <a:cs typeface="Calibri" pitchFamily="34" charset="0"/>
              </a:rPr>
              <a:t>	</a:t>
            </a:r>
            <a:r>
              <a:rPr lang="en-US" sz="3000" dirty="0">
                <a:effectLst>
                  <a:outerShdw blurRad="38100" dist="38100" dir="2700000" algn="tl">
                    <a:srgbClr val="000000">
                      <a:alpha val="43137"/>
                    </a:srgbClr>
                  </a:outerShdw>
                </a:effectLst>
                <a:latin typeface="Calibri" pitchFamily="34" charset="0"/>
                <a:cs typeface="Calibri" pitchFamily="34" charset="0"/>
              </a:rPr>
              <a:t>“</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N</a:t>
            </a:r>
            <a:r>
              <a:rPr lang="en-US" sz="3000" dirty="0">
                <a:effectLst>
                  <a:outerShdw blurRad="38100" dist="38100" dir="2700000" algn="tl">
                    <a:srgbClr val="000000">
                      <a:alpha val="43137"/>
                    </a:srgbClr>
                  </a:outerShdw>
                </a:effectLst>
                <a:latin typeface="Calibri" pitchFamily="34" charset="0"/>
                <a:cs typeface="Calibri" pitchFamily="34" charset="0"/>
              </a:rPr>
              <a:t>oah did view the old world &amp; new.”</a:t>
            </a:r>
          </a:p>
          <a:p>
            <a:pPr marL="569899" indent="-569899">
              <a:spcBef>
                <a:spcPts val="0"/>
              </a:spcBef>
              <a:spcAft>
                <a:spcPts val="3000"/>
              </a:spcAft>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Z:</a:t>
            </a:r>
            <a:r>
              <a:rPr lang="en-US" sz="3000" dirty="0">
                <a:effectLst>
                  <a:outerShdw blurRad="38100" dist="38100" dir="2700000" algn="tl">
                    <a:srgbClr val="000000">
                      <a:alpha val="43137"/>
                    </a:srgbClr>
                  </a:outerShdw>
                </a:effectLst>
                <a:latin typeface="Calibri" pitchFamily="34" charset="0"/>
                <a:cs typeface="Calibri" pitchFamily="34" charset="0"/>
              </a:rPr>
              <a:t>	“</a:t>
            </a:r>
            <a:r>
              <a:rPr lang="en-US" sz="3000" b="1" u="sng" dirty="0" err="1">
                <a:solidFill>
                  <a:srgbClr val="FFFF99"/>
                </a:solidFill>
                <a:effectLst>
                  <a:outerShdw blurRad="38100" dist="38100" dir="2700000" algn="tl">
                    <a:srgbClr val="000000">
                      <a:alpha val="43137"/>
                    </a:srgbClr>
                  </a:outerShdw>
                </a:effectLst>
                <a:latin typeface="Calibri" pitchFamily="34" charset="0"/>
                <a:cs typeface="Calibri" pitchFamily="34" charset="0"/>
              </a:rPr>
              <a:t>Zaccheus</a:t>
            </a:r>
            <a:r>
              <a:rPr lang="en-US" sz="3000" dirty="0">
                <a:effectLst>
                  <a:outerShdw blurRad="38100" dist="38100" dir="2700000" algn="tl">
                    <a:srgbClr val="000000">
                      <a:alpha val="43137"/>
                    </a:srgbClr>
                  </a:outerShdw>
                </a:effectLst>
                <a:latin typeface="Calibri" pitchFamily="34" charset="0"/>
                <a:cs typeface="Calibri" pitchFamily="34" charset="0"/>
              </a:rPr>
              <a:t> he did climb the tree our Lord to see.”</a:t>
            </a:r>
          </a:p>
        </p:txBody>
      </p:sp>
      <p:sp>
        <p:nvSpPr>
          <p:cNvPr id="37892" name="TextBox 3"/>
          <p:cNvSpPr txBox="1">
            <a:spLocks noChangeArrowheads="1"/>
          </p:cNvSpPr>
          <p:nvPr/>
        </p:nvSpPr>
        <p:spPr bwMode="auto">
          <a:xfrm>
            <a:off x="2832100" y="6248404"/>
            <a:ext cx="3479800" cy="461665"/>
          </a:xfrm>
          <a:prstGeom prst="rect">
            <a:avLst/>
          </a:prstGeom>
          <a:noFill/>
          <a:ln w="9525">
            <a:noFill/>
            <a:miter lim="800000"/>
            <a:headEnd/>
            <a:tailEnd/>
          </a:ln>
        </p:spPr>
        <p:txBody>
          <a:bodyPr wrap="square">
            <a:spAutoFit/>
          </a:bodyPr>
          <a:lstStyle/>
          <a:p>
            <a:pPr algn="ctr" eaLnBrk="0" hangingPunct="0"/>
            <a:r>
              <a:rPr lang="en-US" i="1" dirty="0">
                <a:effectLst>
                  <a:outerShdw blurRad="38100" dist="38100" dir="2700000" algn="tl">
                    <a:srgbClr val="000000">
                      <a:alpha val="43137"/>
                    </a:srgbClr>
                  </a:outerShdw>
                </a:effectLst>
                <a:latin typeface="Calibri" pitchFamily="34" charset="0"/>
                <a:cs typeface="Calibri" panose="020F0502020204030204" pitchFamily="34" charset="0"/>
              </a:rPr>
              <a:t>New England Primer</a:t>
            </a:r>
            <a:r>
              <a:rPr lang="en-US" dirty="0">
                <a:effectLst>
                  <a:outerShdw blurRad="38100" dist="38100" dir="2700000" algn="tl">
                    <a:srgbClr val="000000">
                      <a:alpha val="43137"/>
                    </a:srgbClr>
                  </a:outerShdw>
                </a:effectLst>
                <a:latin typeface="Calibri" pitchFamily="34" charset="0"/>
                <a:cs typeface="Calibri" panose="020F0502020204030204" pitchFamily="34" charset="0"/>
              </a:rPr>
              <a:t>, 1737</a:t>
            </a:r>
          </a:p>
        </p:txBody>
      </p:sp>
      <p:pic>
        <p:nvPicPr>
          <p:cNvPr id="3789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62192" y="1188720"/>
            <a:ext cx="2029408" cy="4114800"/>
          </a:xfrm>
          <a:prstGeom prst="rect">
            <a:avLst/>
          </a:prstGeom>
          <a:noFill/>
          <a:ln w="9525">
            <a:noFill/>
            <a:miter lim="800000"/>
            <a:headEnd/>
            <a:tailEnd/>
          </a:ln>
        </p:spPr>
      </p:pic>
    </p:spTree>
    <p:extLst>
      <p:ext uri="{BB962C8B-B14F-4D97-AF65-F5344CB8AC3E}">
        <p14:creationId xmlns:p14="http://schemas.microsoft.com/office/powerpoint/2010/main" val="495349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346200" y="228600"/>
            <a:ext cx="6451600" cy="685800"/>
          </a:xfrm>
        </p:spPr>
        <p:txBody>
          <a:bodyPr/>
          <a:lstStyle/>
          <a:p>
            <a:pPr algn="ctr" eaLnBrk="1" hangingPunct="1"/>
            <a:r>
              <a:rPr lang="en-US" sz="3600" dirty="0">
                <a:effectLst>
                  <a:outerShdw blurRad="38100" dist="38100" dir="2700000" algn="tl">
                    <a:srgbClr val="000000">
                      <a:alpha val="43137"/>
                    </a:srgbClr>
                  </a:outerShdw>
                </a:effectLst>
                <a:latin typeface="Calibri" pitchFamily="34" charset="0"/>
                <a:ea typeface="Calibri" pitchFamily="34" charset="0"/>
                <a:cs typeface="Calibri" pitchFamily="34" charset="0"/>
              </a:rPr>
              <a:t>Harvard University</a:t>
            </a:r>
          </a:p>
        </p:txBody>
      </p:sp>
      <p:pic>
        <p:nvPicPr>
          <p:cNvPr id="3994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133291"/>
            <a:ext cx="1255315" cy="914400"/>
          </a:xfrm>
          <a:prstGeom prst="rect">
            <a:avLst/>
          </a:prstGeom>
          <a:noFill/>
          <a:ln w="9525">
            <a:noFill/>
            <a:miter lim="800000"/>
            <a:headEnd/>
            <a:tailEnd/>
          </a:ln>
        </p:spPr>
      </p:pic>
      <p:sp>
        <p:nvSpPr>
          <p:cNvPr id="4" name="Rectangle 3"/>
          <p:cNvSpPr/>
          <p:nvPr/>
        </p:nvSpPr>
        <p:spPr>
          <a:xfrm>
            <a:off x="952500" y="6324600"/>
            <a:ext cx="7239000" cy="400110"/>
          </a:xfrm>
          <a:prstGeom prst="rect">
            <a:avLst/>
          </a:prstGeom>
        </p:spPr>
        <p:txBody>
          <a:bodyPr wrap="square">
            <a:spAutoFit/>
          </a:bodyPr>
          <a:lstStyle/>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Rules of Harvard in 1636; quoted in David Barton, Original Intent, 81</a:t>
            </a:r>
          </a:p>
        </p:txBody>
      </p:sp>
      <p:pic>
        <p:nvPicPr>
          <p:cNvPr id="5" name="Picture 4">
            <a:extLst>
              <a:ext uri="{FF2B5EF4-FFF2-40B4-BE49-F238E27FC236}">
                <a16:creationId xmlns:a16="http://schemas.microsoft.com/office/drawing/2014/main" id="{487BD837-3F75-43D0-8128-4A38CFE57B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508" y="1143000"/>
            <a:ext cx="8812985" cy="5029200"/>
          </a:xfrm>
          <a:prstGeom prst="rect">
            <a:avLst/>
          </a:prstGeom>
        </p:spPr>
      </p:pic>
    </p:spTree>
    <p:extLst>
      <p:ext uri="{BB962C8B-B14F-4D97-AF65-F5344CB8AC3E}">
        <p14:creationId xmlns:p14="http://schemas.microsoft.com/office/powerpoint/2010/main" val="2789054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228600"/>
            <a:ext cx="8534400" cy="762000"/>
          </a:xfrm>
        </p:spPr>
        <p:txBody>
          <a:bodyPr/>
          <a:lstStyle/>
          <a:p>
            <a:pPr algn="ctr" eaLnBrk="1" hangingPunct="1"/>
            <a:r>
              <a:rPr lang="en-US" sz="3600" dirty="0">
                <a:effectLst>
                  <a:outerShdw blurRad="38100" dist="38100" dir="2700000" algn="tl">
                    <a:srgbClr val="000000">
                      <a:alpha val="43137"/>
                    </a:srgbClr>
                  </a:outerShdw>
                </a:effectLst>
                <a:latin typeface="Calibri" pitchFamily="34" charset="0"/>
                <a:ea typeface="Calibri" pitchFamily="34" charset="0"/>
                <a:cs typeface="Calibri" pitchFamily="34" charset="0"/>
              </a:rPr>
              <a:t>Scripture and Psychological Damage</a:t>
            </a:r>
          </a:p>
        </p:txBody>
      </p:sp>
      <p:sp>
        <p:nvSpPr>
          <p:cNvPr id="37890" name="Content Placeholder 2"/>
          <p:cNvSpPr>
            <a:spLocks noGrp="1"/>
          </p:cNvSpPr>
          <p:nvPr>
            <p:ph idx="1"/>
          </p:nvPr>
        </p:nvSpPr>
        <p:spPr>
          <a:xfrm>
            <a:off x="0" y="1143000"/>
            <a:ext cx="9144000" cy="2971800"/>
          </a:xfrm>
        </p:spPr>
        <p:txBody>
          <a:bodyPr>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itchFamily="34" charset="0"/>
                <a:cs typeface="Calibri" pitchFamily="34" charset="0"/>
              </a:rPr>
              <a:t>“But if portions of the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New Testament</a:t>
            </a:r>
            <a:r>
              <a:rPr lang="en-US" dirty="0">
                <a:effectLst>
                  <a:outerShdw blurRad="38100" dist="38100" dir="2700000" algn="tl">
                    <a:srgbClr val="000000">
                      <a:alpha val="43137"/>
                    </a:srgbClr>
                  </a:outerShdw>
                </a:effectLst>
                <a:latin typeface="Calibri" pitchFamily="34" charset="0"/>
                <a:cs typeface="Calibri" pitchFamily="34" charset="0"/>
              </a:rPr>
              <a:t> were read without explanation, they could be, and in his specific experience with children Dr. </a:t>
            </a:r>
            <a:r>
              <a:rPr lang="en-US" dirty="0" err="1">
                <a:effectLst>
                  <a:outerShdw blurRad="38100" dist="38100" dir="2700000" algn="tl">
                    <a:srgbClr val="000000">
                      <a:alpha val="43137"/>
                    </a:srgbClr>
                  </a:outerShdw>
                </a:effectLst>
                <a:latin typeface="Calibri" pitchFamily="34" charset="0"/>
                <a:cs typeface="Calibri" pitchFamily="34" charset="0"/>
              </a:rPr>
              <a:t>Grayzel</a:t>
            </a:r>
            <a:r>
              <a:rPr lang="en-US" dirty="0">
                <a:effectLst>
                  <a:outerShdw blurRad="38100" dist="38100" dir="2700000" algn="tl">
                    <a:srgbClr val="000000">
                      <a:alpha val="43137"/>
                    </a:srgbClr>
                  </a:outerShdw>
                </a:effectLst>
                <a:latin typeface="Calibri" pitchFamily="34" charset="0"/>
                <a:cs typeface="Calibri" pitchFamily="34" charset="0"/>
              </a:rPr>
              <a:t> observed, had been,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psychologically harmful to the child</a:t>
            </a:r>
            <a:r>
              <a:rPr lang="en-US" b="1"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latin typeface="Calibri" pitchFamily="34" charset="0"/>
                <a:cs typeface="Calibri" pitchFamily="34" charset="0"/>
              </a:rPr>
              <a:t>and had caused a divisive force within the social media of the school.”</a:t>
            </a:r>
          </a:p>
        </p:txBody>
      </p:sp>
      <p:sp>
        <p:nvSpPr>
          <p:cNvPr id="34820" name="Rectangle 1"/>
          <p:cNvSpPr>
            <a:spLocks noChangeArrowheads="1"/>
          </p:cNvSpPr>
          <p:nvPr/>
        </p:nvSpPr>
        <p:spPr bwMode="auto">
          <a:xfrm>
            <a:off x="552450" y="6279178"/>
            <a:ext cx="8039100" cy="400110"/>
          </a:xfrm>
          <a:prstGeom prst="rect">
            <a:avLst/>
          </a:prstGeom>
          <a:noFill/>
          <a:ln w="9525">
            <a:noFill/>
            <a:miter lim="800000"/>
            <a:headEnd/>
            <a:tailEnd/>
          </a:ln>
        </p:spPr>
        <p:txBody>
          <a:bodyPr wrap="square" anchor="ct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School District of Abington Township v.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Schempp</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374 U.S. 203, 209 (1963).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7860" y="3733800"/>
            <a:ext cx="2068281" cy="2286000"/>
          </a:xfrm>
          <a:prstGeom prst="rect">
            <a:avLst/>
          </a:prstGeom>
        </p:spPr>
      </p:pic>
    </p:spTree>
    <p:extLst>
      <p:ext uri="{BB962C8B-B14F-4D97-AF65-F5344CB8AC3E}">
        <p14:creationId xmlns:p14="http://schemas.microsoft.com/office/powerpoint/2010/main" val="50269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Christian Consensus Principle (Prov. 29:2)</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316768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endParaRPr lang="en-US" sz="2800" b="1" u="sng" dirty="0">
              <a:solidFill>
                <a:schemeClr val="bg1">
                  <a:lumMod val="50000"/>
                </a:schemeClr>
              </a:solidFill>
              <a:effectLst/>
              <a:latin typeface="Calibri" pitchFamily="34" charset="0"/>
              <a:cs typeface="Calibri" pitchFamily="34" charset="0"/>
            </a:endParaRP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780969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28601"/>
            <a:ext cx="3733800" cy="933451"/>
          </a:xfrm>
        </p:spPr>
        <p:txBody>
          <a:bodyPr/>
          <a:lstStyle/>
          <a:p>
            <a:pPr algn="ctr" eaLnBrk="1" hangingPunct="1"/>
            <a:r>
              <a:rPr lang="en-US" sz="36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2743200" y="1295400"/>
            <a:ext cx="6324600" cy="4648200"/>
          </a:xfrm>
        </p:spPr>
        <p:txBody>
          <a:bodyPr/>
          <a:lstStyle/>
          <a:p>
            <a:pPr marL="0" indent="0" algn="just" eaLnBrk="1" hangingPunct="1">
              <a:buNone/>
              <a:defRPr/>
            </a:pPr>
            <a:r>
              <a:rPr lang="en-US" sz="2800" dirty="0">
                <a:effectLst>
                  <a:outerShdw blurRad="38100" dist="38100" dir="2700000" algn="tl">
                    <a:srgbClr val="000000">
                      <a:alpha val="43137"/>
                    </a:srgbClr>
                  </a:outerShdw>
                </a:effectLst>
                <a:latin typeface="Calibri" pitchFamily="34" charset="0"/>
                <a:cs typeface="Calibri" pitchFamily="34" charset="0"/>
              </a:rPr>
              <a:t>John Adams - America's second President "Because we have no government armed with power capable of contending with human passions unbridled by morality and religion, avarice, ambition, revenge or </a:t>
            </a:r>
            <a:r>
              <a:rPr lang="en-US" sz="2800" dirty="0" err="1">
                <a:effectLst>
                  <a:outerShdw blurRad="38100" dist="38100" dir="2700000" algn="tl">
                    <a:srgbClr val="000000">
                      <a:alpha val="43137"/>
                    </a:srgbClr>
                  </a:outerShdw>
                </a:effectLst>
                <a:latin typeface="Calibri" pitchFamily="34" charset="0"/>
                <a:cs typeface="Calibri" pitchFamily="34" charset="0"/>
              </a:rPr>
              <a:t>galantry</a:t>
            </a:r>
            <a:r>
              <a:rPr lang="en-US" sz="2800" dirty="0">
                <a:effectLst>
                  <a:outerShdw blurRad="38100" dist="38100" dir="2700000" algn="tl">
                    <a:srgbClr val="000000">
                      <a:alpha val="43137"/>
                    </a:srgbClr>
                  </a:outerShdw>
                </a:effectLst>
                <a:latin typeface="Calibri" pitchFamily="34" charset="0"/>
                <a:cs typeface="Calibri" pitchFamily="34" charset="0"/>
              </a:rPr>
              <a:t>, would break the strongest cords of our Constitution as a whale goes through a net. </a:t>
            </a:r>
            <a:r>
              <a:rPr lang="en-US" sz="2800" b="1" u="sng" dirty="0">
                <a:solidFill>
                  <a:srgbClr val="FFFFCC"/>
                </a:solidFill>
                <a:effectLst>
                  <a:outerShdw blurRad="38100" dist="38100" dir="2700000" algn="tl">
                    <a:srgbClr val="000000">
                      <a:alpha val="43137"/>
                    </a:srgbClr>
                  </a:outerShdw>
                </a:effectLst>
                <a:cs typeface="Calibri" pitchFamily="34" charset="0"/>
              </a:rPr>
              <a:t>Our Constitution was made only for a moral and religious People. It is wholly inadequate to the government of any other."</a:t>
            </a:r>
          </a:p>
        </p:txBody>
      </p:sp>
      <p:sp>
        <p:nvSpPr>
          <p:cNvPr id="30724" name="TextBox 4"/>
          <p:cNvSpPr txBox="1">
            <a:spLocks noChangeArrowheads="1"/>
          </p:cNvSpPr>
          <p:nvPr/>
        </p:nvSpPr>
        <p:spPr bwMode="auto">
          <a:xfrm>
            <a:off x="381000" y="6248400"/>
            <a:ext cx="8382000" cy="523220"/>
          </a:xfrm>
          <a:prstGeom prst="rect">
            <a:avLst/>
          </a:prstGeom>
          <a:noFill/>
          <a:ln w="9525">
            <a:noFill/>
            <a:miter lim="800000"/>
            <a:headEnd/>
            <a:tailEnd/>
          </a:ln>
        </p:spPr>
        <p:txBody>
          <a:bodyPr wrap="square">
            <a:spAutoFit/>
          </a:bodyPr>
          <a:lstStyle/>
          <a:p>
            <a:pPr algn="ctr" eaLnBrk="0" hangingPunct="0"/>
            <a:r>
              <a:rPr lang="en-US" sz="1400" dirty="0">
                <a:effectLst>
                  <a:outerShdw blurRad="38100" dist="38100" dir="2700000" algn="tl">
                    <a:srgbClr val="000000">
                      <a:alpha val="43137"/>
                    </a:srgbClr>
                  </a:outerShdw>
                </a:effectLst>
                <a:latin typeface="Calibri" panose="020F0502020204030204" pitchFamily="34" charset="0"/>
                <a:cs typeface="Calibri" pitchFamily="34" charset="0"/>
              </a:rPr>
              <a:t>From</a:t>
            </a:r>
            <a:r>
              <a:rPr lang="en-US"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 to Massachusetts Militia, 11 October 1798</a:t>
            </a:r>
          </a:p>
          <a:p>
            <a:pPr algn="ctr" eaLnBrk="0" hangingPunct="0"/>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https://founders.archives.gov/documents/Adams/99-02-02-3102</a:t>
            </a:r>
          </a:p>
        </p:txBody>
      </p:sp>
      <p:pic>
        <p:nvPicPr>
          <p:cNvPr id="6" name="Picture 2" descr="Image result for john adams">
            <a:extLst>
              <a:ext uri="{FF2B5EF4-FFF2-40B4-BE49-F238E27FC236}">
                <a16:creationId xmlns:a16="http://schemas.microsoft.com/office/drawing/2014/main" id="{78202E96-DC1D-4911-AF5F-3D4BA6C5B5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524000"/>
            <a:ext cx="2286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775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9FB54B6-A88E-4B85-83AC-11ADA93568F2}"/>
              </a:ext>
            </a:extLst>
          </p:cNvPr>
          <p:cNvSpPr>
            <a:spLocks noGrp="1"/>
          </p:cNvSpPr>
          <p:nvPr>
            <p:ph type="title"/>
          </p:nvPr>
        </p:nvSpPr>
        <p:spPr>
          <a:xfrm>
            <a:off x="3162300" y="228600"/>
            <a:ext cx="2819400" cy="980608"/>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Jay</a:t>
            </a:r>
          </a:p>
        </p:txBody>
      </p:sp>
      <p:sp>
        <p:nvSpPr>
          <p:cNvPr id="3" name="Content Placeholder 2">
            <a:extLst>
              <a:ext uri="{FF2B5EF4-FFF2-40B4-BE49-F238E27FC236}">
                <a16:creationId xmlns:a16="http://schemas.microsoft.com/office/drawing/2014/main" id="{2ED26ABF-D258-4D81-A5B3-73F574243E89}"/>
              </a:ext>
            </a:extLst>
          </p:cNvPr>
          <p:cNvSpPr>
            <a:spLocks noGrp="1"/>
          </p:cNvSpPr>
          <p:nvPr>
            <p:ph idx="1"/>
          </p:nvPr>
        </p:nvSpPr>
        <p:spPr>
          <a:xfrm>
            <a:off x="2286000" y="1371601"/>
            <a:ext cx="6705600" cy="3129196"/>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“Providence has given to our people the choice of their rulers, and it is the duty, as well as the privilege and interest of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Christian nation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select and prefer Christians for their rulers.”</a:t>
            </a:r>
          </a:p>
        </p:txBody>
      </p:sp>
      <p:sp>
        <p:nvSpPr>
          <p:cNvPr id="39940" name="TextBox 3">
            <a:extLst>
              <a:ext uri="{FF2B5EF4-FFF2-40B4-BE49-F238E27FC236}">
                <a16:creationId xmlns:a16="http://schemas.microsoft.com/office/drawing/2014/main" id="{73500A92-03F7-4E61-9769-68B3DB397DE1}"/>
              </a:ext>
            </a:extLst>
          </p:cNvPr>
          <p:cNvSpPr txBox="1">
            <a:spLocks noChangeArrowheads="1"/>
          </p:cNvSpPr>
          <p:nvPr/>
        </p:nvSpPr>
        <p:spPr bwMode="auto">
          <a:xfrm>
            <a:off x="1143000" y="5943601"/>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Jay,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Life of John Jay</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J. &amp; J. Harper, 1833), Vol. II, p. 376, to John Murray Jr. on October 12, 1816.</a:t>
            </a:r>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9941" name="Picture 2">
            <a:extLst>
              <a:ext uri="{FF2B5EF4-FFF2-40B4-BE49-F238E27FC236}">
                <a16:creationId xmlns:a16="http://schemas.microsoft.com/office/drawing/2014/main" id="{E9E5F14E-CA77-4B4D-880C-AED0DDFDCD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9673" y="1600200"/>
            <a:ext cx="1807727"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itle 1">
            <a:extLst>
              <a:ext uri="{FF2B5EF4-FFF2-40B4-BE49-F238E27FC236}">
                <a16:creationId xmlns:a16="http://schemas.microsoft.com/office/drawing/2014/main" id="{34F16C41-872B-40E1-B79D-197D8D228240}"/>
              </a:ext>
            </a:extLst>
          </p:cNvPr>
          <p:cNvSpPr>
            <a:spLocks noGrp="1"/>
          </p:cNvSpPr>
          <p:nvPr>
            <p:ph type="title" idx="4294967295"/>
          </p:nvPr>
        </p:nvSpPr>
        <p:spPr>
          <a:xfrm>
            <a:off x="2209800" y="228600"/>
            <a:ext cx="4724400" cy="9144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Alexis de Tocqueville</a:t>
            </a:r>
          </a:p>
        </p:txBody>
      </p:sp>
      <p:pic>
        <p:nvPicPr>
          <p:cNvPr id="5" name="Picture 2">
            <a:extLst>
              <a:ext uri="{FF2B5EF4-FFF2-40B4-BE49-F238E27FC236}">
                <a16:creationId xmlns:a16="http://schemas.microsoft.com/office/drawing/2014/main" id="{9F477185-8A0B-4BB7-B385-260FFCB084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 y="127201"/>
            <a:ext cx="87630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1100CC5-3CB3-4AB9-A0F2-EE6FFB9963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084" y="1371600"/>
            <a:ext cx="8063832" cy="5303520"/>
          </a:xfrm>
          <a:prstGeom prst="rect">
            <a:avLst/>
          </a:prstGeom>
        </p:spPr>
      </p:pic>
    </p:spTree>
    <p:extLst>
      <p:ext uri="{BB962C8B-B14F-4D97-AF65-F5344CB8AC3E}">
        <p14:creationId xmlns:p14="http://schemas.microsoft.com/office/powerpoint/2010/main" val="5219147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a:extLst>
              <a:ext uri="{FF2B5EF4-FFF2-40B4-BE49-F238E27FC236}">
                <a16:creationId xmlns:a16="http://schemas.microsoft.com/office/drawing/2014/main" id="{8CD1B0CE-D1B8-41C8-91E9-0FDF97683F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942" y="1382843"/>
            <a:ext cx="8718116"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itle 1">
            <a:extLst>
              <a:ext uri="{FF2B5EF4-FFF2-40B4-BE49-F238E27FC236}">
                <a16:creationId xmlns:a16="http://schemas.microsoft.com/office/drawing/2014/main" id="{B1A4D377-7F71-498C-B785-371651689D2A}"/>
              </a:ext>
            </a:extLst>
          </p:cNvPr>
          <p:cNvSpPr>
            <a:spLocks noGrp="1"/>
          </p:cNvSpPr>
          <p:nvPr>
            <p:ph type="title" idx="4294967295"/>
          </p:nvPr>
        </p:nvSpPr>
        <p:spPr>
          <a:xfrm>
            <a:off x="304800" y="228600"/>
            <a:ext cx="8534400" cy="914400"/>
          </a:xfrm>
        </p:spPr>
        <p:txBody>
          <a:bodyPr/>
          <a:lstStyle/>
          <a:p>
            <a:pPr algn="ctr"/>
            <a:r>
              <a:rPr lang="en-US" altLang="en-US" sz="3600" dirty="0">
                <a:latin typeface="Calibri" panose="020F0502020204030204" pitchFamily="34" charset="0"/>
                <a:cs typeface="Calibri" panose="020F0502020204030204" pitchFamily="34" charset="0"/>
              </a:rPr>
              <a:t>Alexis de Tocqueville</a:t>
            </a:r>
          </a:p>
        </p:txBody>
      </p:sp>
      <p:sp>
        <p:nvSpPr>
          <p:cNvPr id="189444" name="Content Placeholder 2">
            <a:extLst>
              <a:ext uri="{FF2B5EF4-FFF2-40B4-BE49-F238E27FC236}">
                <a16:creationId xmlns:a16="http://schemas.microsoft.com/office/drawing/2014/main" id="{7C1DB26D-BB00-48A1-B3B7-049E929A30CD}"/>
              </a:ext>
            </a:extLst>
          </p:cNvPr>
          <p:cNvSpPr>
            <a:spLocks noGrp="1"/>
          </p:cNvSpPr>
          <p:nvPr>
            <p:ph idx="4294967295"/>
          </p:nvPr>
        </p:nvSpPr>
        <p:spPr>
          <a:xfrm>
            <a:off x="212942" y="1371600"/>
            <a:ext cx="8718116" cy="50404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2800" b="1" dirty="0">
                <a:solidFill>
                  <a:schemeClr val="bg2"/>
                </a:solidFill>
                <a:effectLst/>
                <a:cs typeface="Calibri" panose="020F0502020204030204" pitchFamily="34" charset="0"/>
              </a:rPr>
              <a:t>“Upon my arrival in the United States, the religious aspect of the country was the first thing that struck my attention; and the longer I stayed there, the more I did perceive the great political consequences resulting from the state of things, to which I was unaccustomed. In France I had almost always seen the spirit of religion and the spirit of freedom pursuing courses diametrically opposed to each other, but in America I found that they were intimately united, and that they reigned in common over the same country.”</a:t>
            </a:r>
          </a:p>
          <a:p>
            <a:pPr marL="0" indent="0" algn="ctr">
              <a:buNone/>
            </a:pPr>
            <a:endParaRPr lang="en-US" altLang="en-US" sz="1600" b="1" dirty="0">
              <a:solidFill>
                <a:schemeClr val="bg2"/>
              </a:solidFill>
              <a:effectLst/>
              <a:cs typeface="Calibri" panose="020F0502020204030204" pitchFamily="34" charset="0"/>
            </a:endParaRPr>
          </a:p>
          <a:p>
            <a:pPr marL="0" indent="0" algn="ctr">
              <a:buNone/>
            </a:pPr>
            <a:r>
              <a:rPr lang="en-US" altLang="en-US" sz="1600" b="1" dirty="0">
                <a:solidFill>
                  <a:schemeClr val="bg2"/>
                </a:solidFill>
                <a:effectLst/>
                <a:cs typeface="Calibri" panose="020F0502020204030204" pitchFamily="34" charset="0"/>
              </a:rPr>
              <a:t>Alexis de Tocqueville, </a:t>
            </a:r>
            <a:r>
              <a:rPr lang="en-US" altLang="en-US" sz="1600" b="1" i="1" dirty="0">
                <a:solidFill>
                  <a:schemeClr val="bg2"/>
                </a:solidFill>
                <a:effectLst/>
                <a:cs typeface="Calibri" panose="020F0502020204030204" pitchFamily="34" charset="0"/>
              </a:rPr>
              <a:t>Democracy in America</a:t>
            </a:r>
            <a:r>
              <a:rPr lang="en-US" altLang="en-US" sz="1600" b="1" dirty="0">
                <a:solidFill>
                  <a:schemeClr val="bg2"/>
                </a:solidFill>
                <a:effectLst/>
                <a:cs typeface="Calibri" panose="020F0502020204030204" pitchFamily="34" charset="0"/>
              </a:rPr>
              <a:t>, 345.</a:t>
            </a:r>
          </a:p>
          <a:p>
            <a:pPr marL="0" indent="0">
              <a:buNone/>
            </a:pPr>
            <a:endParaRPr lang="en-US" altLang="en-US" sz="1200" b="1" dirty="0">
              <a:solidFill>
                <a:schemeClr val="bg2"/>
              </a:solidFill>
              <a:cs typeface="Calibri" panose="020F0502020204030204" pitchFamily="34" charset="0"/>
            </a:endParaRPr>
          </a:p>
        </p:txBody>
      </p:sp>
      <p:pic>
        <p:nvPicPr>
          <p:cNvPr id="7" name="Picture 2">
            <a:extLst>
              <a:ext uri="{FF2B5EF4-FFF2-40B4-BE49-F238E27FC236}">
                <a16:creationId xmlns:a16="http://schemas.microsoft.com/office/drawing/2014/main" id="{D35520F3-26F1-483A-9709-B441851DA3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 y="127201"/>
            <a:ext cx="87630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221313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a:extLst>
              <a:ext uri="{FF2B5EF4-FFF2-40B4-BE49-F238E27FC236}">
                <a16:creationId xmlns:a16="http://schemas.microsoft.com/office/drawing/2014/main" id="{8CD1B0CE-D1B8-41C8-91E9-0FDF97683F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402080"/>
            <a:ext cx="6858000" cy="43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Content Placeholder 2">
            <a:extLst>
              <a:ext uri="{FF2B5EF4-FFF2-40B4-BE49-F238E27FC236}">
                <a16:creationId xmlns:a16="http://schemas.microsoft.com/office/drawing/2014/main" id="{7C1DB26D-BB00-48A1-B3B7-049E929A30CD}"/>
              </a:ext>
            </a:extLst>
          </p:cNvPr>
          <p:cNvSpPr>
            <a:spLocks noGrp="1"/>
          </p:cNvSpPr>
          <p:nvPr>
            <p:ph idx="4294967295"/>
          </p:nvPr>
        </p:nvSpPr>
        <p:spPr>
          <a:xfrm>
            <a:off x="1409700" y="1746979"/>
            <a:ext cx="6324600" cy="37394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600" b="1" dirty="0">
                <a:solidFill>
                  <a:schemeClr val="bg2"/>
                </a:solidFill>
                <a:effectLst/>
                <a:cs typeface="Calibri" panose="020F0502020204030204" pitchFamily="34" charset="0"/>
              </a:rPr>
              <a:t>“</a:t>
            </a:r>
            <a:r>
              <a:rPr lang="en-US" sz="3600" b="1" dirty="0">
                <a:solidFill>
                  <a:schemeClr val="bg2"/>
                </a:solidFill>
                <a:effectLst/>
                <a:cs typeface="Calibri" panose="020F0502020204030204" pitchFamily="34" charset="0"/>
              </a:rPr>
              <a:t>The Americans combine the notions of Christianity and of liberty so intimately in their minds, that is impossible to make them conceive the one without the other</a:t>
            </a:r>
            <a:r>
              <a:rPr lang="en-US" altLang="en-US" sz="3600" b="1" dirty="0">
                <a:solidFill>
                  <a:schemeClr val="bg2"/>
                </a:solidFill>
                <a:effectLst/>
                <a:cs typeface="Calibri" panose="020F0502020204030204" pitchFamily="34" charset="0"/>
              </a:rPr>
              <a:t>.”</a:t>
            </a:r>
            <a:endParaRPr lang="en-US" altLang="en-US" sz="1600" b="1" dirty="0">
              <a:solidFill>
                <a:schemeClr val="bg2"/>
              </a:solidFill>
              <a:effectLst/>
              <a:cs typeface="Calibri" panose="020F0502020204030204" pitchFamily="34" charset="0"/>
            </a:endParaRPr>
          </a:p>
          <a:p>
            <a:pPr marL="0" indent="0" algn="ctr">
              <a:buNone/>
            </a:pPr>
            <a:r>
              <a:rPr lang="en-US" altLang="en-US" sz="1600" b="1" dirty="0">
                <a:solidFill>
                  <a:schemeClr val="bg2"/>
                </a:solidFill>
                <a:effectLst/>
                <a:cs typeface="Calibri" panose="020F0502020204030204" pitchFamily="34" charset="0"/>
              </a:rPr>
              <a:t>Alexis de Tocqueville, </a:t>
            </a:r>
            <a:r>
              <a:rPr lang="en-US" altLang="en-US" sz="1600" b="1" i="1" dirty="0">
                <a:solidFill>
                  <a:schemeClr val="bg2"/>
                </a:solidFill>
                <a:effectLst/>
                <a:cs typeface="Calibri" panose="020F0502020204030204" pitchFamily="34" charset="0"/>
              </a:rPr>
              <a:t>Democracy in America</a:t>
            </a:r>
            <a:r>
              <a:rPr lang="en-US" altLang="en-US" sz="1600" b="1" dirty="0">
                <a:solidFill>
                  <a:schemeClr val="bg2"/>
                </a:solidFill>
                <a:effectLst/>
                <a:cs typeface="Calibri" panose="020F0502020204030204" pitchFamily="34" charset="0"/>
              </a:rPr>
              <a:t>, 343.</a:t>
            </a:r>
          </a:p>
          <a:p>
            <a:pPr marL="0" indent="0">
              <a:buNone/>
            </a:pPr>
            <a:endParaRPr lang="en-US" altLang="en-US" sz="1200" b="1" dirty="0">
              <a:solidFill>
                <a:schemeClr val="bg2"/>
              </a:solidFill>
              <a:effectLst/>
              <a:cs typeface="Calibri" panose="020F0502020204030204" pitchFamily="34" charset="0"/>
            </a:endParaRPr>
          </a:p>
        </p:txBody>
      </p:sp>
      <p:sp>
        <p:nvSpPr>
          <p:cNvPr id="6" name="Title 1">
            <a:extLst>
              <a:ext uri="{FF2B5EF4-FFF2-40B4-BE49-F238E27FC236}">
                <a16:creationId xmlns:a16="http://schemas.microsoft.com/office/drawing/2014/main" id="{A43EE4CD-3125-4F04-8B75-F39EC94A8FCC}"/>
              </a:ext>
            </a:extLst>
          </p:cNvPr>
          <p:cNvSpPr txBox="1">
            <a:spLocks/>
          </p:cNvSpPr>
          <p:nvPr/>
        </p:nvSpPr>
        <p:spPr bwMode="auto">
          <a:xfrm>
            <a:off x="304800" y="2286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dirty="0">
                <a:cs typeface="Calibri" panose="020F0502020204030204" pitchFamily="34" charset="0"/>
              </a:rPr>
              <a:t>Alexis de Tocqueville</a:t>
            </a:r>
          </a:p>
        </p:txBody>
      </p:sp>
      <p:pic>
        <p:nvPicPr>
          <p:cNvPr id="8" name="Picture 2">
            <a:extLst>
              <a:ext uri="{FF2B5EF4-FFF2-40B4-BE49-F238E27FC236}">
                <a16:creationId xmlns:a16="http://schemas.microsoft.com/office/drawing/2014/main" id="{F57705BC-A39C-4B4F-9C57-02C7D04C86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 y="127201"/>
            <a:ext cx="87630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27819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DE40BFB-D6B8-4151-9E98-F15231F353A1}"/>
              </a:ext>
            </a:extLst>
          </p:cNvPr>
          <p:cNvSpPr>
            <a:spLocks noGrp="1"/>
          </p:cNvSpPr>
          <p:nvPr>
            <p:ph type="title"/>
          </p:nvPr>
        </p:nvSpPr>
        <p:spPr>
          <a:xfrm>
            <a:off x="1524000" y="228600"/>
            <a:ext cx="6096000" cy="914400"/>
          </a:xfrm>
        </p:spPr>
        <p:txBody>
          <a:bodyPr/>
          <a:lstStyle/>
          <a:p>
            <a:pPr algn="ctr"/>
            <a:r>
              <a:rPr lang="en-US" altLang="en-US" sz="3600" dirty="0">
                <a:latin typeface="Calibri" panose="020F0502020204030204" pitchFamily="34" charset="0"/>
                <a:cs typeface="Calibri" panose="020F0502020204030204" pitchFamily="34" charset="0"/>
              </a:rPr>
              <a:t>American Population (1890)</a:t>
            </a:r>
          </a:p>
        </p:txBody>
      </p:sp>
      <p:sp>
        <p:nvSpPr>
          <p:cNvPr id="73731" name="TextBox 3">
            <a:extLst>
              <a:ext uri="{FF2B5EF4-FFF2-40B4-BE49-F238E27FC236}">
                <a16:creationId xmlns:a16="http://schemas.microsoft.com/office/drawing/2014/main" id="{5E8BEE54-78C3-4CB3-A83F-E7FCB76CE535}"/>
              </a:ext>
            </a:extLst>
          </p:cNvPr>
          <p:cNvSpPr txBox="1">
            <a:spLocks noChangeArrowheads="1"/>
          </p:cNvSpPr>
          <p:nvPr/>
        </p:nvSpPr>
        <p:spPr bwMode="auto">
          <a:xfrm>
            <a:off x="114300" y="1719857"/>
            <a:ext cx="8915400" cy="393954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600" b="1" dirty="0">
                <a:solidFill>
                  <a:schemeClr val="bg2"/>
                </a:solidFill>
                <a:latin typeface="Calibri" panose="020F0502020204030204" pitchFamily="34" charset="0"/>
                <a:cs typeface="Calibri" panose="020F0502020204030204" pitchFamily="34" charset="0"/>
              </a:rPr>
              <a:t>“In other words, about one-third of the entire population were directly connected with Christian organizations… and yet it is clear that there is an identification of the great mass of American citizens with the Christian church.”</a:t>
            </a:r>
          </a:p>
          <a:p>
            <a:pPr algn="ctr" eaLnBrk="1" hangingPunct="1">
              <a:spcBef>
                <a:spcPts val="600"/>
              </a:spcBef>
              <a:spcAft>
                <a:spcPts val="600"/>
              </a:spcAft>
            </a:pPr>
            <a:r>
              <a:rPr lang="en-US" altLang="en-US" b="1" dirty="0">
                <a:solidFill>
                  <a:schemeClr val="bg2"/>
                </a:solidFill>
                <a:latin typeface="Calibri" panose="020F0502020204030204" pitchFamily="34" charset="0"/>
                <a:cs typeface="Calibri" panose="020F0502020204030204" pitchFamily="34" charset="0"/>
              </a:rPr>
              <a:t>Brewer, </a:t>
            </a:r>
            <a:r>
              <a:rPr lang="en-US" altLang="en-US" b="1" i="1" dirty="0">
                <a:solidFill>
                  <a:schemeClr val="bg2"/>
                </a:solidFill>
                <a:latin typeface="Calibri" panose="020F0502020204030204" pitchFamily="34" charset="0"/>
                <a:cs typeface="Calibri" panose="020F0502020204030204" pitchFamily="34" charset="0"/>
              </a:rPr>
              <a:t>United States A Christian Nation</a:t>
            </a:r>
            <a:r>
              <a:rPr lang="en-US" altLang="en-US" b="1" dirty="0">
                <a:solidFill>
                  <a:schemeClr val="bg2"/>
                </a:solidFill>
                <a:latin typeface="Calibri" panose="020F0502020204030204" pitchFamily="34" charset="0"/>
                <a:cs typeface="Calibri" panose="020F0502020204030204" pitchFamily="34" charset="0"/>
              </a:rPr>
              <a:t>, 37-38</a:t>
            </a:r>
          </a:p>
        </p:txBody>
      </p:sp>
      <p:pic>
        <p:nvPicPr>
          <p:cNvPr id="73732" name="Picture 6">
            <a:extLst>
              <a:ext uri="{FF2B5EF4-FFF2-40B4-BE49-F238E27FC236}">
                <a16:creationId xmlns:a16="http://schemas.microsoft.com/office/drawing/2014/main" id="{CD01E0C2-6638-41B2-B731-31EF205F5D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31163" y="76200"/>
            <a:ext cx="103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645125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F09B8-AF50-4054-B201-36D869F511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5170646"/>
          </a:xfrm>
          <a:prstGeom prst="rect">
            <a:avLst/>
          </a:prstGeom>
          <a:noFill/>
          <a:ln w="28575">
            <a:noFill/>
            <a:miter lim="800000"/>
            <a:headEnd/>
            <a:tailEnd/>
          </a:ln>
        </p:spPr>
        <p:txBody>
          <a:bodyPr wrap="square">
            <a:spAutoFit/>
          </a:bodyPr>
          <a:lstStyle/>
          <a:p>
            <a:pPr algn="ctr">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spcBef>
                <a:spcPts val="0"/>
              </a:spcBef>
              <a:spcAft>
                <a:spcPts val="0"/>
              </a:spcAft>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created man in His own image, in the image of God He created him; male and female He created them.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0050891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1D84D-4DE8-4594-BCA8-1CA509369D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2523768"/>
          </a:xfrm>
          <a:prstGeom prst="rect">
            <a:avLst/>
          </a:prstGeom>
          <a:noFill/>
          <a:ln w="28575">
            <a:noFill/>
            <a:miter lim="800000"/>
            <a:headEnd/>
            <a:tailEnd/>
          </a:ln>
        </p:spPr>
        <p:txBody>
          <a:bodyPr wrap="square">
            <a:spAutoFit/>
          </a:bodyPr>
          <a:lstStyle/>
          <a:p>
            <a:pPr algn="ctr">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reason a man shall leave his father and his mother, and be joined to his wife; and they shall become one flesh.”</a:t>
            </a:r>
          </a:p>
        </p:txBody>
      </p:sp>
      <p:pic>
        <p:nvPicPr>
          <p:cNvPr id="2" name="Picture 1">
            <a:extLst>
              <a:ext uri="{FF2B5EF4-FFF2-40B4-BE49-F238E27FC236}">
                <a16:creationId xmlns:a16="http://schemas.microsoft.com/office/drawing/2014/main" id="{E5D860CE-FE80-4B05-AB00-CAAA991580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0352" y="2514600"/>
            <a:ext cx="3423296" cy="2286000"/>
          </a:xfrm>
          <a:prstGeom prst="rect">
            <a:avLst/>
          </a:prstGeom>
        </p:spPr>
      </p:pic>
    </p:spTree>
    <p:extLst>
      <p:ext uri="{BB962C8B-B14F-4D97-AF65-F5344CB8AC3E}">
        <p14:creationId xmlns:p14="http://schemas.microsoft.com/office/powerpoint/2010/main" val="373039002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6637B-AA3B-43C0-A31C-1EE08B7986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5016758"/>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19:3-6</a:t>
            </a:r>
          </a:p>
          <a:p>
            <a:pPr algn="just">
              <a:spcBef>
                <a:spcPts val="0"/>
              </a:spcBef>
              <a:spcAft>
                <a:spcPts val="0"/>
              </a:spcAft>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Some Pharisees came to Jesus, testing Him and asking, “Is it lawful for a man to divorce his wife for any reason at all?”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answered and said, “Have you not read that He who created them from the beginning made them male and female,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said, ‘For this reason a man shall leave his father and mother and be joined to his wife, and the two shall become one flesh’?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they are no longer two, but one flesh. What therefore God has joined together, let no man separate.”</a:t>
            </a:r>
          </a:p>
        </p:txBody>
      </p:sp>
    </p:spTree>
    <p:extLst>
      <p:ext uri="{BB962C8B-B14F-4D97-AF65-F5344CB8AC3E}">
        <p14:creationId xmlns:p14="http://schemas.microsoft.com/office/powerpoint/2010/main" val="2392421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ctrTitle" sz="quarter" idx="4294967295"/>
          </p:nvPr>
        </p:nvSpPr>
        <p:spPr>
          <a:xfrm>
            <a:off x="2855915" y="228600"/>
            <a:ext cx="3432175"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itchFamily="34" charset="0"/>
                <a:cs typeface="Calibri" pitchFamily="34" charset="0"/>
              </a:rPr>
              <a:t>Calvin Coolidge</a:t>
            </a:r>
          </a:p>
        </p:txBody>
      </p:sp>
      <p:pic>
        <p:nvPicPr>
          <p:cNvPr id="64516" name="Picture 6" descr="http://3.bp.blogspot.com/-O4gUKprTHQ0/UsoUE0o2fZI/AAAAAAAAAlw/nQ42iha-iLk/s1600/2008-1-24-DC-TGR+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76200"/>
            <a:ext cx="911135" cy="11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0"/>
          <p:cNvSpPr>
            <a:spLocks noChangeArrowheads="1"/>
          </p:cNvSpPr>
          <p:nvPr/>
        </p:nvSpPr>
        <p:spPr bwMode="auto">
          <a:xfrm>
            <a:off x="0" y="1371600"/>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 Coolidge stated July 5, 1926: "The principles...which went into the Declaration of Independence...are found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in...the sermons...of the early colonial clergy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justified freedom by the text that we are all created in the Divine image."</a:t>
            </a:r>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4518" name="TextBox 12"/>
          <p:cNvSpPr txBox="1">
            <a:spLocks noChangeArrowheads="1"/>
          </p:cNvSpPr>
          <p:nvPr/>
        </p:nvSpPr>
        <p:spPr bwMode="auto">
          <a:xfrm>
            <a:off x="657227" y="6172200"/>
            <a:ext cx="78295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 Coolidge, July 5, 1926, College of William and Mary, Williamsburg, Virginia, http.americanminute.com/</a:t>
            </a:r>
            <a:r>
              <a:rPr lang="en-US" alt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index.php?date</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=05-15</a:t>
            </a:r>
          </a:p>
        </p:txBody>
      </p:sp>
    </p:spTree>
    <p:extLst>
      <p:ext uri="{BB962C8B-B14F-4D97-AF65-F5344CB8AC3E}">
        <p14:creationId xmlns:p14="http://schemas.microsoft.com/office/powerpoint/2010/main" val="340564646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2425700" y="228600"/>
            <a:ext cx="4292600" cy="765912"/>
          </a:xfrm>
        </p:spPr>
        <p:txBody>
          <a:bodyPr/>
          <a:lstStyle/>
          <a:p>
            <a:pPr algn="ctr" eaLnBrk="1" hangingPunct="1"/>
            <a:r>
              <a:rPr lang="en-US" sz="3600" dirty="0">
                <a:effectLst>
                  <a:outerShdw blurRad="38100" dist="38100" dir="2700000" algn="tl">
                    <a:srgbClr val="000000">
                      <a:alpha val="43137"/>
                    </a:srgbClr>
                  </a:outerShdw>
                </a:effectLst>
                <a:latin typeface="Calibri" pitchFamily="34" charset="0"/>
                <a:ea typeface="Calibri" pitchFamily="34" charset="0"/>
                <a:cs typeface="Calibri" pitchFamily="34" charset="0"/>
              </a:rPr>
              <a:t>Benjamin Franklin</a:t>
            </a:r>
          </a:p>
        </p:txBody>
      </p:sp>
      <p:pic>
        <p:nvPicPr>
          <p:cNvPr id="4915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560" y="1600200"/>
            <a:ext cx="227584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0" y="6477000"/>
            <a:ext cx="9144000" cy="338554"/>
          </a:xfrm>
          <a:prstGeom prst="rect">
            <a:avLst/>
          </a:prstGeom>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Benjamin Franklin, “Advice on Coming to America,” America in Person, ed. George D.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Youstra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 </a:t>
            </a:r>
          </a:p>
        </p:txBody>
      </p:sp>
      <p:pic>
        <p:nvPicPr>
          <p:cNvPr id="6" name="Picture 5">
            <a:extLst>
              <a:ext uri="{FF2B5EF4-FFF2-40B4-BE49-F238E27FC236}">
                <a16:creationId xmlns:a16="http://schemas.microsoft.com/office/drawing/2014/main" id="{1C674C00-1242-4A61-9A1A-008808670E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0" y="1417073"/>
            <a:ext cx="6400800" cy="365419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14177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Till you return to the ground, Because from it you were taken; For you are dust, And to dust you shall return.”</a:t>
            </a:r>
          </a:p>
        </p:txBody>
      </p:sp>
      <p:pic>
        <p:nvPicPr>
          <p:cNvPr id="3" name="Picture 2" descr="A person that is standing in the grass&#10;&#10;Description generated with high confidence">
            <a:extLst>
              <a:ext uri="{FF2B5EF4-FFF2-40B4-BE49-F238E27FC236}">
                <a16:creationId xmlns:a16="http://schemas.microsoft.com/office/drawing/2014/main" id="{19AF3101-AD18-4B92-A585-A562A7C33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7919" y="2819400"/>
            <a:ext cx="1588167" cy="2011680"/>
          </a:xfrm>
          <a:prstGeom prst="rect">
            <a:avLst/>
          </a:prstGeom>
        </p:spPr>
      </p:pic>
    </p:spTree>
    <p:extLst>
      <p:ext uri="{BB962C8B-B14F-4D97-AF65-F5344CB8AC3E}">
        <p14:creationId xmlns:p14="http://schemas.microsoft.com/office/powerpoint/2010/main" val="233166736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92386-F3A0-4508-8ADB-306C765B37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even when we were with you, we used to give you this order: if anyone is not willing to work, then he is not to eat, either.”</a:t>
            </a:r>
          </a:p>
        </p:txBody>
      </p:sp>
      <p:pic>
        <p:nvPicPr>
          <p:cNvPr id="3" name="Picture 2" descr="A person that is standing in the grass&#10;&#10;Description generated with high confidence">
            <a:extLst>
              <a:ext uri="{FF2B5EF4-FFF2-40B4-BE49-F238E27FC236}">
                <a16:creationId xmlns:a16="http://schemas.microsoft.com/office/drawing/2014/main" id="{19AF3101-AD18-4B92-A585-A562A7C33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7919" y="2819400"/>
            <a:ext cx="1588167" cy="2011680"/>
          </a:xfrm>
          <a:prstGeom prst="rect">
            <a:avLst/>
          </a:prstGeom>
        </p:spPr>
      </p:pic>
    </p:spTree>
    <p:extLst>
      <p:ext uri="{BB962C8B-B14F-4D97-AF65-F5344CB8AC3E}">
        <p14:creationId xmlns:p14="http://schemas.microsoft.com/office/powerpoint/2010/main" val="24171919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312466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3E646A-39F6-41BB-9697-5BA069F59C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bless those who bless you, 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a:extLst>
              <a:ext uri="{FF2B5EF4-FFF2-40B4-BE49-F238E27FC236}">
                <a16:creationId xmlns:a16="http://schemas.microsoft.com/office/drawing/2014/main" id="{B5ADB4DA-2A19-4258-8D0E-FD7F415017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4795" y="2590800"/>
            <a:ext cx="1454415" cy="2286000"/>
          </a:xfrm>
          <a:prstGeom prst="rect">
            <a:avLst/>
          </a:prstGeom>
        </p:spPr>
      </p:pic>
    </p:spTree>
    <p:extLst>
      <p:ext uri="{BB962C8B-B14F-4D97-AF65-F5344CB8AC3E}">
        <p14:creationId xmlns:p14="http://schemas.microsoft.com/office/powerpoint/2010/main" val="47581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04900" y="228600"/>
            <a:ext cx="6934200" cy="9906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Washington’s Letter </a:t>
            </a:r>
            <a:b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to the Hebrew Congregation of Newport, Rhode Island,  </a:t>
            </a:r>
            <a:r>
              <a:rPr lang="en-US" sz="1800" i="1" dirty="0">
                <a:solidFill>
                  <a:schemeClr val="tx1"/>
                </a:solidFill>
                <a:effectLst>
                  <a:outerShdw blurRad="38100" dist="38100" dir="2700000" algn="tl">
                    <a:srgbClr val="000000">
                      <a:alpha val="43137"/>
                    </a:srgbClr>
                  </a:outerShdw>
                </a:effectLst>
                <a:ea typeface="+mn-ea"/>
                <a:cs typeface="Calibri" pitchFamily="34" charset="0"/>
              </a:rPr>
              <a:t>August 18, 1790</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sp>
        <p:nvSpPr>
          <p:cNvPr id="2" name="Content Placeholder 2"/>
          <p:cNvSpPr>
            <a:spLocks noGrp="1"/>
          </p:cNvSpPr>
          <p:nvPr>
            <p:ph idx="1"/>
          </p:nvPr>
        </p:nvSpPr>
        <p:spPr>
          <a:xfrm>
            <a:off x="3200400" y="1295400"/>
            <a:ext cx="5867400" cy="4953000"/>
          </a:xfrm>
        </p:spPr>
        <p:txBody>
          <a:bodyPr>
            <a:noAutofit/>
          </a:bodyPr>
          <a:lstStyle/>
          <a:p>
            <a:pPr marL="0" indent="0" algn="just" eaLnBrk="1" fontAlgn="auto" hangingPunct="1">
              <a:lnSpc>
                <a:spcPct val="110000"/>
              </a:lnSpc>
              <a:spcAft>
                <a:spcPts val="0"/>
              </a:spcAft>
              <a:buClr>
                <a:schemeClr val="tx1">
                  <a:shade val="95000"/>
                </a:schemeClr>
              </a:buClr>
              <a:buNone/>
              <a:defRPr/>
            </a:pPr>
            <a:r>
              <a:rPr lang="en-US" sz="2400" dirty="0">
                <a:effectLst>
                  <a:outerShdw blurRad="38100" dist="38100" dir="2700000" algn="tl">
                    <a:srgbClr val="000000">
                      <a:alpha val="43137"/>
                    </a:srgbClr>
                  </a:outerShdw>
                </a:effectLst>
                <a:latin typeface="Calibri" pitchFamily="34" charset="0"/>
                <a:cs typeface="Calibri" pitchFamily="34" charset="0"/>
              </a:rPr>
              <a:t>"I rejoice in the opportunity of assuring you, that I shall always retain a grateful remembrance of the cordial welcome I experienced in my visit to Newport...the Government of the United States, which gives to bigotry no sanction, to persecution no assistance...May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297" y="1447800"/>
            <a:ext cx="3013903" cy="4572000"/>
          </a:xfrm>
          <a:prstGeom prst="rect">
            <a:avLst/>
          </a:prstGeom>
        </p:spPr>
      </p:pic>
      <p:sp>
        <p:nvSpPr>
          <p:cNvPr id="11" name="Rectangle: Rounded Corners 10"/>
          <p:cNvSpPr/>
          <p:nvPr/>
        </p:nvSpPr>
        <p:spPr bwMode="auto">
          <a:xfrm>
            <a:off x="152300" y="4343400"/>
            <a:ext cx="2895700" cy="1143000"/>
          </a:xfrm>
          <a:prstGeom prst="roundRect">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377"/>
            <a:endParaRPr lang="en-US" dirty="0">
              <a:ln>
                <a:solidFill>
                  <a:srgbClr val="C00000"/>
                </a:solidFill>
              </a:ln>
              <a:no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4B3E88D-7F96-4597-9F9B-EBE97E4A63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9005" y="76200"/>
            <a:ext cx="858795"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23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608" y="777240"/>
            <a:ext cx="8984785"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photos-b.xx.fbcdn.net/hphotos-snc6/250083_347900841964630_333731758_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81000"/>
            <a:ext cx="83820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u="sng" dirty="0">
                <a:solidFill>
                  <a:schemeClr val="bg1">
                    <a:lumMod val="50000"/>
                  </a:schemeClr>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277016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219200" y="1371602"/>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431" y="3810000"/>
            <a:ext cx="2299143" cy="22860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2:1-4</a:t>
            </a:r>
          </a:p>
          <a:p>
            <a:pPr algn="just">
              <a:spcBef>
                <a:spcPts val="0"/>
              </a:spcBef>
              <a:spcAft>
                <a:spcPts val="0"/>
              </a:spcAft>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 exhort first of all that supplications, prayers, intercessions, and giving of thanks be made for all men,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kings and all who are in authority, that we may lead a quiet and peaceable life in all godliness and reverence.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this is good and acceptable in the sight of God our Savior,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sp>
        <p:nvSpPr>
          <p:cNvPr id="4" name="Slide Number Placeholder 1">
            <a:extLst>
              <a:ext uri="{FF2B5EF4-FFF2-40B4-BE49-F238E27FC236}">
                <a16:creationId xmlns:a16="http://schemas.microsoft.com/office/drawing/2014/main" id="{C046709C-6CAE-410A-9372-319CF774EB2C}"/>
              </a:ext>
            </a:extLst>
          </p:cNvPr>
          <p:cNvSpPr txBox="1">
            <a:spLocks/>
          </p:cNvSpPr>
          <p:nvPr/>
        </p:nvSpPr>
        <p:spPr>
          <a:xfrm>
            <a:off x="8229600" y="6248400"/>
            <a:ext cx="6858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90</a:t>
            </a:fld>
            <a:endParaRPr lang="en-US" alt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50127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2425700" y="228600"/>
            <a:ext cx="4292600" cy="765912"/>
          </a:xfrm>
        </p:spPr>
        <p:txBody>
          <a:bodyPr/>
          <a:lstStyle/>
          <a:p>
            <a:pPr algn="ctr" eaLnBrk="1" hangingPunct="1"/>
            <a:r>
              <a:rPr lang="en-US" sz="3600" dirty="0">
                <a:effectLst>
                  <a:outerShdw blurRad="38100" dist="38100" dir="2700000" algn="tl">
                    <a:srgbClr val="000000">
                      <a:alpha val="43137"/>
                    </a:srgbClr>
                  </a:outerShdw>
                </a:effectLst>
                <a:latin typeface="Calibri" pitchFamily="34" charset="0"/>
                <a:ea typeface="Calibri" pitchFamily="34" charset="0"/>
                <a:cs typeface="Calibri" pitchFamily="34" charset="0"/>
              </a:rPr>
              <a:t>Benjamin Franklin</a:t>
            </a:r>
          </a:p>
        </p:txBody>
      </p:sp>
      <p:pic>
        <p:nvPicPr>
          <p:cNvPr id="4915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264" y="45720"/>
            <a:ext cx="910336"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609600" y="6106183"/>
            <a:ext cx="7924801" cy="646331"/>
          </a:xfrm>
          <a:prstGeom prst="rect">
            <a:avLst/>
          </a:prstGeom>
        </p:spPr>
        <p:txBody>
          <a:bodyPr wrap="square">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Benjamin Franklin, June 28, 1787; quoted by Albert Henry Smyth, ed.,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Writings of Benjamin Franklin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The Macmillan Company, 1905-7), IX:600-1.  </a:t>
            </a:r>
          </a:p>
        </p:txBody>
      </p:sp>
      <p:sp>
        <p:nvSpPr>
          <p:cNvPr id="3" name="Rectangle 2">
            <a:extLst>
              <a:ext uri="{FF2B5EF4-FFF2-40B4-BE49-F238E27FC236}">
                <a16:creationId xmlns:a16="http://schemas.microsoft.com/office/drawing/2014/main" id="{89AF151C-99B2-46A4-86F0-E852733361C5}"/>
              </a:ext>
            </a:extLst>
          </p:cNvPr>
          <p:cNvSpPr/>
          <p:nvPr/>
        </p:nvSpPr>
        <p:spPr>
          <a:xfrm>
            <a:off x="0" y="1211282"/>
            <a:ext cx="9067800" cy="4708981"/>
          </a:xfrm>
          <a:prstGeom prst="rect">
            <a:avLst/>
          </a:prstGeom>
        </p:spPr>
        <p:txBody>
          <a:bodyPr wrap="square">
            <a:spAutoFit/>
          </a:bodyPr>
          <a:lstStyle/>
          <a:p>
            <a:pPr algn="just"/>
            <a:r>
              <a:rPr lang="en-US" sz="3000" dirty="0">
                <a:latin typeface="Calibri" panose="020F0502020204030204" pitchFamily="34" charset="0"/>
                <a:cs typeface="Calibri" panose="020F0502020204030204" pitchFamily="34" charset="0"/>
              </a:rPr>
              <a:t>“</a:t>
            </a:r>
            <a:r>
              <a:rPr lang="en-US" sz="3000" b="1" u="sng" dirty="0">
                <a:solidFill>
                  <a:srgbClr val="FFFFCC"/>
                </a:solidFill>
                <a:latin typeface="Calibri" panose="020F0502020204030204" pitchFamily="34" charset="0"/>
                <a:cs typeface="Calibri" panose="020F0502020204030204" pitchFamily="34" charset="0"/>
              </a:rPr>
              <a:t>In the beginning of the contest with Britain</a:t>
            </a:r>
            <a:r>
              <a:rPr lang="en-US" sz="3000" dirty="0">
                <a:latin typeface="Calibri" panose="020F0502020204030204" pitchFamily="34" charset="0"/>
                <a:cs typeface="Calibri" panose="020F0502020204030204" pitchFamily="34" charset="0"/>
              </a:rPr>
              <a:t>, when we were sensible of danger, we had </a:t>
            </a:r>
            <a:r>
              <a:rPr lang="en-US" sz="3000" b="1" u="sng" dirty="0">
                <a:solidFill>
                  <a:srgbClr val="FFFFCC"/>
                </a:solidFill>
                <a:latin typeface="Calibri" panose="020F0502020204030204" pitchFamily="34" charset="0"/>
                <a:cs typeface="Calibri" panose="020F0502020204030204" pitchFamily="34" charset="0"/>
              </a:rPr>
              <a:t>daily prayers</a:t>
            </a:r>
            <a:r>
              <a:rPr lang="en-US" sz="3000" dirty="0">
                <a:latin typeface="Calibri" panose="020F0502020204030204" pitchFamily="34" charset="0"/>
                <a:cs typeface="Calibri" panose="020F0502020204030204" pitchFamily="34" charset="0"/>
              </a:rPr>
              <a:t> in this room for the divine protection. Our prayers, Sir, were heard-and they were graciously answered…I therefore beg leave to move that, henceforth, </a:t>
            </a:r>
            <a:r>
              <a:rPr lang="en-US" sz="3000" b="1" u="sng" dirty="0">
                <a:solidFill>
                  <a:srgbClr val="FFFFCC"/>
                </a:solidFill>
                <a:latin typeface="Calibri" panose="020F0502020204030204" pitchFamily="34" charset="0"/>
                <a:cs typeface="Calibri" panose="020F0502020204030204" pitchFamily="34" charset="0"/>
              </a:rPr>
              <a:t>prayers imploring the assistance of heaven and its blessings</a:t>
            </a:r>
            <a:r>
              <a:rPr lang="en-US" sz="3000" dirty="0">
                <a:latin typeface="Calibri" panose="020F0502020204030204" pitchFamily="34" charset="0"/>
                <a:cs typeface="Calibri" panose="020F0502020204030204" pitchFamily="34" charset="0"/>
              </a:rPr>
              <a:t> on </a:t>
            </a:r>
            <a:r>
              <a:rPr lang="en-US" sz="3000" b="1" u="sng" dirty="0">
                <a:solidFill>
                  <a:srgbClr val="FFFFCC"/>
                </a:solidFill>
                <a:latin typeface="Calibri" panose="020F0502020204030204" pitchFamily="34" charset="0"/>
                <a:cs typeface="Calibri" panose="020F0502020204030204" pitchFamily="34" charset="0"/>
              </a:rPr>
              <a:t>our deliberations be held in this assembly every morning </a:t>
            </a:r>
            <a:r>
              <a:rPr lang="en-US" sz="3000" dirty="0">
                <a:latin typeface="Calibri" panose="020F0502020204030204" pitchFamily="34" charset="0"/>
                <a:cs typeface="Calibri" panose="020F0502020204030204" pitchFamily="34" charset="0"/>
              </a:rPr>
              <a:t>before we proceed to business, and that one or more of the clergy of this city be requested to officiate in that service.”</a:t>
            </a:r>
          </a:p>
        </p:txBody>
      </p:sp>
    </p:spTree>
    <p:extLst>
      <p:ext uri="{BB962C8B-B14F-4D97-AF65-F5344CB8AC3E}">
        <p14:creationId xmlns:p14="http://schemas.microsoft.com/office/powerpoint/2010/main" val="40508285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09600" y="2857500"/>
            <a:ext cx="10363200" cy="1143000"/>
          </a:xfrm>
        </p:spPr>
        <p:txBody>
          <a:bodyPr/>
          <a:lstStyle/>
          <a:p>
            <a:pPr algn="ctr"/>
            <a:r>
              <a:rPr lang="en-US" sz="6600" dirty="0">
                <a:latin typeface="Calibri" pitchFamily="34" charset="0"/>
                <a:ea typeface="Calibri" pitchFamily="34" charset="0"/>
                <a:cs typeface="Calibri" pitchFamily="34" charset="0"/>
              </a:rPr>
              <a:t>Conclusion</a:t>
            </a:r>
            <a:endParaRPr lang="en-US" dirty="0">
              <a:latin typeface="Calibri" pitchFamily="34" charset="0"/>
              <a:ea typeface="Calibri" pitchFamily="34" charset="0"/>
              <a:cs typeface="Calibri"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 y="45720"/>
            <a:ext cx="9022081"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4300" y="266700"/>
            <a:ext cx="8915400" cy="63246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The Principles that Made America Great</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Bible as the Source of Authority Principle (Isa. 40:8)</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God-Given Rights Principle (Gen. 1:27)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Recognition of Human Depravity Principle (Gen. 8:21)</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Non-New World Order Principle (Gen. 11:6)</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Cooperation with Christianity Principle (Prov. 14:34)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Education Principle (Deut. 6:6-7)</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Christian Consensus Principle (Prov. 29:2)</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Heterosexual Monogamy Principle (Gen. 2:24)</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Economic Justice Principle (Gen. 3:19)</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Pro-Israel Principle (Gen. 12:3)</a:t>
            </a:r>
          </a:p>
          <a:p>
            <a:pPr marL="571486" indent="-571486" eaLnBrk="1" fontAlgn="auto" hangingPunct="1">
              <a:spcBef>
                <a:spcPts val="0"/>
              </a:spcBef>
              <a:spcAft>
                <a:spcPts val="600"/>
              </a:spcAft>
              <a:buClrTx/>
              <a:buSzPct val="100000"/>
              <a:buFont typeface="+mj-lt"/>
              <a:buAutoNum type="arabicPeriod"/>
              <a:defRPr/>
            </a:pPr>
            <a:r>
              <a:rPr lang="en-US" sz="2800" b="1" dirty="0">
                <a:solidFill>
                  <a:schemeClr val="bg2"/>
                </a:solidFill>
                <a:effectLst/>
                <a:latin typeface="Calibri" pitchFamily="34" charset="0"/>
                <a:cs typeface="Calibri" pitchFamily="34" charset="0"/>
              </a:rPr>
              <a:t>Prayer Principle (Prov. 21:1)</a:t>
            </a:r>
          </a:p>
        </p:txBody>
      </p:sp>
    </p:spTree>
    <p:extLst>
      <p:ext uri="{BB962C8B-B14F-4D97-AF65-F5344CB8AC3E}">
        <p14:creationId xmlns:p14="http://schemas.microsoft.com/office/powerpoint/2010/main" val="25608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66604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10313</TotalTime>
  <Words>5965</Words>
  <Application>Microsoft Office PowerPoint</Application>
  <PresentationFormat>On-screen Show (4:3)</PresentationFormat>
  <Paragraphs>401</Paragraphs>
  <Slides>94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.SFUIText</vt:lpstr>
      <vt:lpstr>Calibri</vt:lpstr>
      <vt:lpstr>Times New Roman</vt:lpstr>
      <vt:lpstr>Wingdings</vt:lpstr>
      <vt:lpstr>Azure</vt:lpstr>
      <vt:lpstr>The Principles That Made America Great</vt:lpstr>
      <vt:lpstr>PowerPoint Presentation</vt:lpstr>
      <vt:lpstr>https://www.democratandchronicle.com/videos/news/politics/albany/2018/08/15/andrew-cuomo-america-was-never-great/1000295002/</vt:lpstr>
      <vt:lpstr>PowerPoint Presentation</vt:lpstr>
      <vt:lpstr>PowerPoint Presentation</vt:lpstr>
      <vt:lpstr>PowerPoint Presentation</vt:lpstr>
      <vt:lpstr>PowerPoint Presentation</vt:lpstr>
      <vt:lpstr>Calvin Coolidge</vt:lpstr>
      <vt:lpstr>Founders’ Sources</vt:lpstr>
      <vt:lpstr>Founders’ Sources</vt:lpstr>
      <vt:lpstr>Founders’ Sources</vt:lpstr>
      <vt:lpstr>Baron Montesquieu</vt:lpstr>
      <vt:lpstr>Founders’ Sources</vt:lpstr>
      <vt:lpstr>PowerPoint Presentation</vt:lpstr>
      <vt:lpstr>Founders’ Sources</vt:lpstr>
      <vt:lpstr>John Locke</vt:lpstr>
      <vt:lpstr>PowerPoint Presentation</vt:lpstr>
      <vt:lpstr>PowerPoint Presentation</vt:lpstr>
      <vt:lpstr>PowerPoint Presentation</vt:lpstr>
      <vt:lpstr>PowerPoint Presentation</vt:lpstr>
      <vt:lpstr>Declaration of Independence</vt:lpstr>
      <vt:lpstr>John Adams</vt:lpstr>
      <vt:lpstr>Declaration of Independence</vt:lpstr>
      <vt:lpstr>Speech by Attorney General Janet Reno, Newark, New Jersey, May 5, 1995. Quoted in James Bovard, “Waco Must Get a Hearing,” Wall Street Journal, May 15, 1995.</vt:lpstr>
      <vt:lpstr>PowerPoint Presentation</vt:lpstr>
      <vt:lpstr>PowerPoint Presentation</vt:lpstr>
      <vt:lpstr>PowerPoint Presentation</vt:lpstr>
      <vt:lpstr>PowerPoint Presentation</vt:lpstr>
      <vt:lpstr>LORD ACTON</vt:lpstr>
      <vt:lpstr>Federalist # 51</vt:lpstr>
      <vt:lpstr>PowerPoint Presentation</vt:lpstr>
      <vt:lpstr>PowerPoint Presentation</vt:lpstr>
      <vt:lpstr>Tenth Amendment</vt:lpstr>
      <vt:lpstr>Federalist # 45</vt:lpstr>
      <vt:lpstr>Thomas Jefferson</vt:lpstr>
      <vt:lpstr>PowerPoint Presentation</vt:lpstr>
      <vt:lpstr>John Calvin</vt:lpstr>
      <vt:lpstr>PowerPoint Presentation</vt:lpstr>
      <vt:lpstr>PowerPoint Presentation</vt:lpstr>
      <vt:lpstr>PowerPoint Presentation</vt:lpstr>
      <vt:lpstr>PowerPoint Presentation</vt:lpstr>
      <vt:lpstr>The Divine Institutions</vt:lpstr>
      <vt:lpstr>Sine Qua Non of Nationhood</vt:lpstr>
      <vt:lpstr>John Winthrop (1587‒1649)</vt:lpstr>
      <vt:lpstr>PowerPoint Presentation</vt:lpstr>
      <vt:lpstr>Thomas Jefferson</vt:lpstr>
      <vt:lpstr>George Washington’s Farwell Address of 1790</vt:lpstr>
      <vt:lpstr>American Exceptionalism?</vt:lpstr>
      <vt:lpstr>PowerPoint Presentation</vt:lpstr>
      <vt:lpstr>Christopher Columbus</vt:lpstr>
      <vt:lpstr>Christopher Columbus</vt:lpstr>
      <vt:lpstr>Mayflower Compact (1620)</vt:lpstr>
      <vt:lpstr>PowerPoint Presentation</vt:lpstr>
      <vt:lpstr>Maryland Constitution (1776)</vt:lpstr>
      <vt:lpstr>John Quincy Adams</vt:lpstr>
      <vt:lpstr>America is a “Christian Nation”</vt:lpstr>
      <vt:lpstr>Robert Charles Winthrop</vt:lpstr>
      <vt:lpstr>Thomas Jefferson</vt:lpstr>
      <vt:lpstr>PowerPoint Presentation</vt:lpstr>
      <vt:lpstr>PowerPoint Presentation</vt:lpstr>
      <vt:lpstr>PowerPoint Presentation</vt:lpstr>
      <vt:lpstr>Cited in Mark A. Beliles and Stephen K. McDowell, America's Providential History (Charlottesville, VA: Providence, 1989), 95.</vt:lpstr>
      <vt:lpstr>Humanist Proselytizing</vt:lpstr>
      <vt:lpstr>PowerPoint Presentation</vt:lpstr>
      <vt:lpstr>Old Satan Deluder Law: 1642 Massachusetts</vt:lpstr>
      <vt:lpstr>New England Primer</vt:lpstr>
      <vt:lpstr>Harvard University</vt:lpstr>
      <vt:lpstr>Scripture and Psychological Damage</vt:lpstr>
      <vt:lpstr>PowerPoint Presentation</vt:lpstr>
      <vt:lpstr>John Adams</vt:lpstr>
      <vt:lpstr>John Jay</vt:lpstr>
      <vt:lpstr>Alexis de Tocqueville</vt:lpstr>
      <vt:lpstr>Alexis de Tocqueville</vt:lpstr>
      <vt:lpstr>PowerPoint Presentation</vt:lpstr>
      <vt:lpstr>American Population (1890)</vt:lpstr>
      <vt:lpstr>PowerPoint Presentation</vt:lpstr>
      <vt:lpstr>PowerPoint Presentation</vt:lpstr>
      <vt:lpstr>PowerPoint Presentation</vt:lpstr>
      <vt:lpstr>PowerPoint Presentation</vt:lpstr>
      <vt:lpstr>Benjamin Franklin</vt:lpstr>
      <vt:lpstr>PowerPoint Presentation</vt:lpstr>
      <vt:lpstr>PowerPoint Presentation</vt:lpstr>
      <vt:lpstr>PowerPoint Presentation</vt:lpstr>
      <vt:lpstr>PowerPoint Presentation</vt:lpstr>
      <vt:lpstr>PowerPoint Presentation</vt:lpstr>
      <vt:lpstr>George Washington’s Letter  to the Hebrew Congregation of Newport, Rhode Island,  August 18, 1790</vt:lpstr>
      <vt:lpstr>PowerPoint Presentation</vt:lpstr>
      <vt:lpstr>PowerPoint Presentation</vt:lpstr>
      <vt:lpstr>PowerPoint Presentation</vt:lpstr>
      <vt:lpstr>PowerPoint Presentation</vt:lpstr>
      <vt:lpstr>Benjamin Franklin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that Made America Great</dc:title>
  <dc:subject>Principles that Made America Great</dc:subject>
  <dc:creator>A. Woods</dc:creator>
  <dc:description>Modified by Jim McGowan</dc:description>
  <cp:lastModifiedBy>Andy Woods</cp:lastModifiedBy>
  <cp:revision>1134</cp:revision>
  <cp:lastPrinted>2011-06-25T18:12:52Z</cp:lastPrinted>
  <dcterms:created xsi:type="dcterms:W3CDTF">2009-03-17T12:21:13Z</dcterms:created>
  <dcterms:modified xsi:type="dcterms:W3CDTF">2020-07-04T16:14:32Z</dcterms:modified>
</cp:coreProperties>
</file>