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6312" r:id="rId2"/>
    <p:sldId id="6309" r:id="rId3"/>
    <p:sldId id="4760" r:id="rId4"/>
    <p:sldId id="1166" r:id="rId5"/>
    <p:sldId id="4904" r:id="rId6"/>
    <p:sldId id="6310" r:id="rId7"/>
    <p:sldId id="6311" r:id="rId8"/>
    <p:sldId id="284" r:id="rId9"/>
    <p:sldId id="285" r:id="rId10"/>
    <p:sldId id="6318" r:id="rId11"/>
    <p:sldId id="4852" r:id="rId12"/>
    <p:sldId id="446" r:id="rId13"/>
    <p:sldId id="6314" r:id="rId14"/>
    <p:sldId id="448" r:id="rId15"/>
    <p:sldId id="6315" r:id="rId16"/>
    <p:sldId id="450" r:id="rId17"/>
    <p:sldId id="4643" r:id="rId18"/>
    <p:sldId id="4853" r:id="rId19"/>
    <p:sldId id="386" r:id="rId20"/>
    <p:sldId id="6321" r:id="rId21"/>
    <p:sldId id="4644" r:id="rId22"/>
    <p:sldId id="387" r:id="rId23"/>
    <p:sldId id="388" r:id="rId24"/>
    <p:sldId id="389" r:id="rId25"/>
    <p:sldId id="6322" r:id="rId26"/>
    <p:sldId id="4856" r:id="rId27"/>
    <p:sldId id="4857" r:id="rId28"/>
    <p:sldId id="6319" r:id="rId29"/>
    <p:sldId id="344" r:id="rId30"/>
    <p:sldId id="345" r:id="rId31"/>
    <p:sldId id="4648" r:id="rId32"/>
    <p:sldId id="301" r:id="rId33"/>
    <p:sldId id="3926" r:id="rId34"/>
    <p:sldId id="302" r:id="rId35"/>
    <p:sldId id="303" r:id="rId36"/>
    <p:sldId id="346" r:id="rId37"/>
    <p:sldId id="347" r:id="rId38"/>
    <p:sldId id="306" r:id="rId39"/>
    <p:sldId id="308" r:id="rId40"/>
    <p:sldId id="4649" r:id="rId41"/>
    <p:sldId id="310" r:id="rId42"/>
    <p:sldId id="311" r:id="rId43"/>
    <p:sldId id="348" r:id="rId44"/>
    <p:sldId id="313" r:id="rId45"/>
    <p:sldId id="314" r:id="rId46"/>
    <p:sldId id="4650" r:id="rId47"/>
    <p:sldId id="316" r:id="rId48"/>
    <p:sldId id="4858" r:id="rId49"/>
    <p:sldId id="6320" r:id="rId50"/>
    <p:sldId id="327" r:id="rId51"/>
    <p:sldId id="4652" r:id="rId52"/>
    <p:sldId id="392" r:id="rId53"/>
    <p:sldId id="4653" r:id="rId54"/>
    <p:sldId id="4654" r:id="rId55"/>
    <p:sldId id="4655" r:id="rId56"/>
    <p:sldId id="4656" r:id="rId57"/>
    <p:sldId id="397" r:id="rId58"/>
    <p:sldId id="4859" r:id="rId59"/>
    <p:sldId id="4658" r:id="rId60"/>
    <p:sldId id="4860" r:id="rId61"/>
    <p:sldId id="4660" r:id="rId62"/>
    <p:sldId id="403" r:id="rId63"/>
    <p:sldId id="4861" r:id="rId64"/>
    <p:sldId id="405" r:id="rId65"/>
    <p:sldId id="4662" r:id="rId66"/>
    <p:sldId id="4663" r:id="rId67"/>
    <p:sldId id="4664" r:id="rId68"/>
    <p:sldId id="4665" r:id="rId69"/>
    <p:sldId id="4666" r:id="rId70"/>
    <p:sldId id="411" r:id="rId71"/>
    <p:sldId id="5544" r:id="rId72"/>
    <p:sldId id="6325" r:id="rId73"/>
    <p:sldId id="312" r:id="rId74"/>
    <p:sldId id="412" r:id="rId75"/>
    <p:sldId id="4862" r:id="rId76"/>
    <p:sldId id="4668" r:id="rId77"/>
    <p:sldId id="4863" r:id="rId78"/>
    <p:sldId id="6317" r:id="rId79"/>
    <p:sldId id="4864" r:id="rId80"/>
    <p:sldId id="4672" r:id="rId81"/>
    <p:sldId id="4682" r:id="rId82"/>
    <p:sldId id="4673" r:id="rId83"/>
    <p:sldId id="320" r:id="rId84"/>
    <p:sldId id="4683" r:id="rId85"/>
    <p:sldId id="4675" r:id="rId86"/>
    <p:sldId id="4676" r:id="rId87"/>
    <p:sldId id="423" r:id="rId88"/>
    <p:sldId id="4684" r:id="rId89"/>
    <p:sldId id="6316" r:id="rId90"/>
    <p:sldId id="324" r:id="rId91"/>
    <p:sldId id="6324" r:id="rId92"/>
    <p:sldId id="4678" r:id="rId93"/>
    <p:sldId id="6323" r:id="rId9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CC"/>
    <a:srgbClr val="0000CC"/>
    <a:srgbClr val="FFFFFF"/>
    <a:srgbClr val="0099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4660"/>
  </p:normalViewPr>
  <p:slideViewPr>
    <p:cSldViewPr>
      <p:cViewPr varScale="1">
        <p:scale>
          <a:sx n="104" d="100"/>
          <a:sy n="104" d="100"/>
        </p:scale>
        <p:origin x="1398" y="72"/>
      </p:cViewPr>
      <p:guideLst>
        <p:guide orient="horz" pos="2160"/>
        <p:guide pos="2880"/>
      </p:guideLst>
    </p:cSldViewPr>
  </p:slid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EDF743A-EDF5-4251-A9F8-0164FDC6043A}" type="slidenum">
              <a:rPr lang="en-US" smtClean="0"/>
              <a:pPr/>
              <a:t>‹#›</a:t>
            </a:fld>
            <a:endParaRPr lang="en-US"/>
          </a:p>
        </p:txBody>
      </p:sp>
      <p:sp>
        <p:nvSpPr>
          <p:cNvPr id="6" name="Rectangle 4">
            <a:extLst>
              <a:ext uri="{FF2B5EF4-FFF2-40B4-BE49-F238E27FC236}">
                <a16:creationId xmlns:a16="http://schemas.microsoft.com/office/drawing/2014/main" id="{B4150748-BDE9-40A5-863F-1BABBBB46856}"/>
              </a:ext>
            </a:extLst>
          </p:cNvPr>
          <p:cNvSpPr>
            <a:spLocks noGrp="1" noChangeArrowheads="1"/>
          </p:cNvSpPr>
          <p:nvPr>
            <p:ph type="ftr" sz="quarter" idx="2"/>
          </p:nvPr>
        </p:nvSpPr>
        <p:spPr bwMode="auto">
          <a:xfrm>
            <a:off x="1" y="9098515"/>
            <a:ext cx="3381955" cy="502685"/>
          </a:xfrm>
          <a:prstGeom prst="rect">
            <a:avLst/>
          </a:prstGeom>
          <a:noFill/>
          <a:ln w="9525">
            <a:noFill/>
            <a:miter lim="800000"/>
            <a:headEnd/>
            <a:tailEnd/>
          </a:ln>
        </p:spPr>
        <p:txBody>
          <a:bodyPr vert="horz" wrap="square" lIns="102136" tIns="51069" rIns="102136" bIns="51069" numCol="1" anchor="b" anchorCtr="0" compatLnSpc="1">
            <a:prstTxWarp prst="textNoShape">
              <a:avLst/>
            </a:prstTxWarp>
          </a:bodyPr>
          <a:lstStyle>
            <a:lvl1pPr defTabSz="965829" eaLnBrk="1" hangingPunct="1">
              <a:defRPr sz="1400">
                <a:latin typeface="Times New Roman" pitchFamily="18" charset="0"/>
                <a:cs typeface="Arial" charset="0"/>
              </a:defRPr>
            </a:lvl1pPr>
          </a:lstStyle>
          <a:p>
            <a:pPr>
              <a:defRPr/>
            </a:pPr>
            <a:r>
              <a:rPr lang="en-US" sz="1600" dirty="0">
                <a:latin typeface="Calibri" panose="020F0502020204030204" pitchFamily="34" charset="0"/>
                <a:cs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50644224-8774-44E9-94CE-366D98707222}"/>
              </a:ext>
            </a:extLst>
          </p:cNvPr>
          <p:cNvSpPr>
            <a:spLocks noGrp="1"/>
          </p:cNvSpPr>
          <p:nvPr>
            <p:ph type="hdr" sz="quarter"/>
          </p:nvPr>
        </p:nvSpPr>
        <p:spPr>
          <a:xfrm>
            <a:off x="1775793" y="180762"/>
            <a:ext cx="3763617" cy="547446"/>
          </a:xfrm>
          <a:prstGeom prst="rect">
            <a:avLst/>
          </a:prstGeom>
        </p:spPr>
        <p:txBody>
          <a:bodyPr vert="horz" lIns="112028" tIns="56014" rIns="112028" bIns="56014" rtlCol="0"/>
          <a:lstStyle>
            <a:lvl1pPr algn="ctr">
              <a:defRPr sz="1600" dirty="0">
                <a:latin typeface="Calibri" panose="020F0502020204030204" pitchFamily="34" charset="0"/>
                <a:cs typeface="Calibri" panose="020F0502020204030204" pitchFamily="34" charset="0"/>
              </a:defRPr>
            </a:lvl1pPr>
          </a:lstStyle>
          <a:p>
            <a:pPr>
              <a:defRPr/>
            </a:pPr>
            <a:r>
              <a:rPr lang="en-US" dirty="0"/>
              <a:t>Dr. Andy Woods – The Rapture 013</a:t>
            </a:r>
          </a:p>
          <a:p>
            <a:pPr>
              <a:defRPr/>
            </a:pPr>
            <a:r>
              <a:rPr lang="en-US" dirty="0"/>
              <a:t>06-28-2020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565E916-F17F-41F2-94CA-2A7751BC67C3}" type="datetimeFigureOut">
              <a:rPr lang="en-US" smtClean="0"/>
              <a:t>6/27/2020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6B0091-2B63-4396-A086-8CE0B2DD25E1}" type="slidenum">
              <a:rPr lang="en-US" smtClean="0"/>
              <a:t>‹#›</a:t>
            </a:fld>
            <a:endParaRPr lang="en-US"/>
          </a:p>
        </p:txBody>
      </p:sp>
    </p:spTree>
    <p:extLst>
      <p:ext uri="{BB962C8B-B14F-4D97-AF65-F5344CB8AC3E}">
        <p14:creationId xmlns:p14="http://schemas.microsoft.com/office/powerpoint/2010/main" val="304796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02667">
              <a:defRPr/>
            </a:pPr>
            <a:fld id="{888B744C-CCA7-42F0-B026-54AA483E0A4D}" type="slidenum">
              <a:rPr lang="en-US" altLang="en-US">
                <a:solidFill>
                  <a:srgbClr val="000000"/>
                </a:solidFill>
                <a:latin typeface="Calibri" panose="020F0502020204030204" pitchFamily="34" charset="0"/>
                <a:cs typeface="+mn-cs"/>
              </a:rPr>
              <a:pPr defTabSz="1002667">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F3BFD6-79FA-4593-8DFE-534780ACF3F3}"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A7E10-481E-4462-8358-527E78BDFD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556B09-F26B-407F-B2BC-2CC542A3C23C}"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886240-AFB8-48DD-8635-50211695F28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510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A9DA43-D86A-4D97-A62D-E21726205C43}"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23550-C05E-4A4E-BB65-BF5EFDD921C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2B0D34-A0A6-4B21-A3E3-5E9AE1FFA21E}" type="datetimeFigureOut">
              <a:rPr lang="en-US"/>
              <a:pPr>
                <a:defRPr/>
              </a:pPr>
              <a:t>6/27/2020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D00B71-4831-48A6-AAE2-983C5C6D9D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8B1195-F459-4889-AE41-F9F3C72B40C6}" type="datetimeFigureOut">
              <a:rPr lang="en-US"/>
              <a:pPr>
                <a:defRPr/>
              </a:pPr>
              <a:t>6/27/2020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088967-53DA-4783-B5F0-E385F5E09B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856749-C46F-40A3-BEFB-AD4003A128F8}" type="datetimeFigureOut">
              <a:rPr lang="en-US"/>
              <a:pPr>
                <a:defRPr/>
              </a:pPr>
              <a:t>6/27/2020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62D3B3-268B-48C9-933E-042DC74A87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38A82A-74E5-42BF-A4EB-9FC7C3BD9014}" type="datetimeFigureOut">
              <a:rPr lang="en-US"/>
              <a:pPr>
                <a:defRPr/>
              </a:pPr>
              <a:t>6/27/2020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81C61A-74BD-46E9-877B-361C4021CE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C1100-FFA0-45FA-8FC0-9D071FCB27AF}" type="datetimeFigureOut">
              <a:rPr lang="en-US"/>
              <a:pPr>
                <a:defRPr/>
              </a:pPr>
              <a:t>6/27/2020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63FD2-74CD-4861-9137-11ABA3744E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41C42A-011F-405E-823D-7DFC91EE7906}" type="datetimeFigureOut">
              <a:rPr lang="en-US"/>
              <a:pPr>
                <a:defRPr/>
              </a:pPr>
              <a:t>6/27/2020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8B3DCA-70B8-42B4-A463-8E20AB7720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A7A1F1-D914-4266-B37D-9B3579E37B3C}" type="datetimeFigureOut">
              <a:rPr lang="en-US"/>
              <a:pPr>
                <a:defRPr/>
              </a:pPr>
              <a:t>6/27/2020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385728-F56D-4912-97B9-8EAF360F0F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621DA1-7384-47C5-85F2-CD5E6D0FE862}" type="datetimeFigureOut">
              <a:rPr lang="en-US"/>
              <a:pPr>
                <a:defRPr/>
              </a:pPr>
              <a:t>6/27/2020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4A36102-3344-4EB3-98D3-29C19C2EFE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 id="214748371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logos.com/arno-gaebelei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a:t>
            </a:r>
            <a:r>
              <a:rPr lang="en-US" sz="360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 13</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b="1" u="sng" dirty="0">
                <a:solidFill>
                  <a:srgbClr val="FFFFCC"/>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264379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Eschatological flavor of the  Upper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3201649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2764154800"/>
              </p:ext>
            </p:extLst>
          </p:nvPr>
        </p:nvGraphicFramePr>
        <p:xfrm>
          <a:off x="91440" y="228600"/>
          <a:ext cx="8961120" cy="6383250"/>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071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47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cap="none" normalizeH="0" baseline="0" dirty="0">
                          <a:ln>
                            <a:noFill/>
                          </a:ln>
                          <a:solidFill>
                            <a:schemeClr val="tx1"/>
                          </a:solidFill>
                          <a:effectLst/>
                        </a:rPr>
                        <a:t>1. Marriage covenant</a:t>
                      </a:r>
                      <a:endParaRPr kumimoji="0" lang="en-US" sz="2200" b="0" i="0" u="none" strike="noStrike" cap="none" normalizeH="0" baseline="0" dirty="0">
                        <a:ln>
                          <a:noFill/>
                        </a:ln>
                        <a:solidFill>
                          <a:schemeClr val="tx1"/>
                        </a:solidFill>
                        <a:effectLst/>
                        <a:latin typeface="Calibri" pitchFamily="34" charset="0"/>
                        <a:cs typeface="Arial" pitchFamily="34" charset="0"/>
                      </a:endParaRP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cap="none" normalizeH="0" baseline="0">
                          <a:ln>
                            <a:noFill/>
                          </a:ln>
                          <a:solidFill>
                            <a:schemeClr val="tx1"/>
                          </a:solidFill>
                          <a:effectLst/>
                        </a:rPr>
                        <a:t>Groom initiated; Covenant established upon payment for bride; drank same cup</a:t>
                      </a:r>
                      <a:endParaRPr kumimoji="0" lang="en-US" sz="2200" b="0" i="0" u="none" strike="noStrike" cap="none" normalizeH="0" baseline="0" dirty="0">
                        <a:ln>
                          <a:noFill/>
                        </a:ln>
                        <a:solidFill>
                          <a:schemeClr val="tx1"/>
                        </a:solidFill>
                        <a:effectLst/>
                        <a:latin typeface="Calibri" pitchFamily="34" charset="0"/>
                        <a:cs typeface="Arial" pitchFamily="34" charset="0"/>
                      </a:endParaRP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cap="none" normalizeH="0" baseline="0" dirty="0">
                          <a:ln>
                            <a:noFill/>
                          </a:ln>
                          <a:solidFill>
                            <a:schemeClr val="tx1"/>
                          </a:solidFill>
                          <a:effectLst/>
                        </a:rPr>
                        <a:t>Christ initiated; Christ’s sacrificial death (1 Cor. 6:19-20; 11:25)</a:t>
                      </a:r>
                      <a:endParaRPr kumimoji="0" lang="en-US" sz="2200" b="0" i="0" u="none" strike="noStrike" cap="none" normalizeH="0" baseline="0" dirty="0">
                        <a:ln>
                          <a:noFill/>
                        </a:ln>
                        <a:solidFill>
                          <a:schemeClr val="tx1"/>
                        </a:solidFill>
                        <a:effectLst/>
                        <a:latin typeface="Calibri" pitchFamily="34" charset="0"/>
                        <a:cs typeface="Arial" pitchFamily="34" charset="0"/>
                      </a:endParaRPr>
                    </a:p>
                  </a:txBody>
                  <a:tcPr horzOverflow="overflow">
                    <a:solidFill>
                      <a:schemeClr val="bg1">
                        <a:lumMod val="95000"/>
                      </a:schemeClr>
                    </a:solidFill>
                  </a:tcPr>
                </a:tc>
                <a:extLst>
                  <a:ext uri="{0D108BD9-81ED-4DB2-BD59-A6C34878D82A}">
                    <a16:rowId xmlns:a16="http://schemas.microsoft.com/office/drawing/2014/main" val="10001"/>
                  </a:ext>
                </a:extLst>
              </a:tr>
              <a:tr h="11273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2. Bride set apart</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Bride set apart exclusively for groom</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Church’s positionally sanctified (1 Cor. 1:2; 6:9-11)</a:t>
                      </a:r>
                    </a:p>
                  </a:txBody>
                  <a:tcPr horzOverflow="overflow">
                    <a:solidFill>
                      <a:schemeClr val="bg1">
                        <a:lumMod val="95000"/>
                      </a:schemeClr>
                    </a:solidFill>
                  </a:tcPr>
                </a:tc>
                <a:extLst>
                  <a:ext uri="{0D108BD9-81ED-4DB2-BD59-A6C34878D82A}">
                    <a16:rowId xmlns:a16="http://schemas.microsoft.com/office/drawing/2014/main" val="10002"/>
                  </a:ext>
                </a:extLst>
              </a:tr>
              <a:tr h="2267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kern="1200" cap="none" normalizeH="0" baseline="0" dirty="0">
                          <a:ln>
                            <a:noFill/>
                          </a:ln>
                          <a:solidFill>
                            <a:srgbClr val="0000CC"/>
                          </a:solidFill>
                          <a:effectLst/>
                          <a:latin typeface="+mn-lt"/>
                          <a:ea typeface="+mn-ea"/>
                          <a:cs typeface="+mn-cs"/>
                        </a:rPr>
                        <a:t>3. Bridal chamber prepared</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kern="1200" cap="none" normalizeH="0" baseline="0" dirty="0">
                          <a:ln>
                            <a:noFill/>
                          </a:ln>
                          <a:solidFill>
                            <a:srgbClr val="0000CC"/>
                          </a:solidFill>
                          <a:effectLst/>
                          <a:latin typeface="+mn-lt"/>
                          <a:ea typeface="+mn-ea"/>
                          <a:cs typeface="+mn-cs"/>
                        </a:rPr>
                        <a:t>Groom separates from bride and returns to his father’s house to prepare bridal chamber</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kern="1200" cap="none" normalizeH="0" baseline="0" dirty="0">
                          <a:ln>
                            <a:noFill/>
                          </a:ln>
                          <a:solidFill>
                            <a:srgbClr val="0000CC"/>
                          </a:solidFill>
                          <a:effectLst/>
                          <a:latin typeface="+mn-lt"/>
                          <a:ea typeface="+mn-ea"/>
                          <a:cs typeface="+mn-cs"/>
                        </a:rPr>
                        <a:t>Christ’s 2000 year separation from church; Ascension; return to heaven to prepare dwellings (John 14:2; Acts 1:9-11) </a:t>
                      </a:r>
                    </a:p>
                  </a:txBody>
                  <a:tcPr horzOverflow="overflow">
                    <a:solidFill>
                      <a:srgbClr val="FFFFCC"/>
                    </a:solidFill>
                  </a:tcPr>
                </a:tc>
                <a:extLst>
                  <a:ext uri="{0D108BD9-81ED-4DB2-BD59-A6C34878D82A}">
                    <a16:rowId xmlns:a16="http://schemas.microsoft.com/office/drawing/2014/main" val="10003"/>
                  </a:ext>
                </a:extLst>
              </a:tr>
              <a:tr h="46973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41404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In My Father’s house are many dwelling places; if it were not so, I would have told you; for I go to prepare a place for you</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55266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1851458667"/>
              </p:ext>
            </p:extLst>
          </p:nvPr>
        </p:nvGraphicFramePr>
        <p:xfrm>
          <a:off x="91440" y="213360"/>
          <a:ext cx="8961120" cy="4572000"/>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4679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301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1910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4. Betrothal period</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Loyalty test</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u="none" strike="noStrike" kern="1200" cap="none" normalizeH="0" baseline="0" dirty="0">
                          <a:ln>
                            <a:noFill/>
                          </a:ln>
                          <a:solidFill>
                            <a:schemeClr val="tx1"/>
                          </a:solidFill>
                          <a:effectLst/>
                          <a:latin typeface="+mn-lt"/>
                          <a:ea typeface="+mn-ea"/>
                          <a:cs typeface="+mn-cs"/>
                        </a:rPr>
                        <a:t>Reward determined by orthodoxy and orthopraxy (Jas. 4:4)</a:t>
                      </a:r>
                    </a:p>
                  </a:txBody>
                  <a:tcPr horzOverflow="overflow">
                    <a:solidFill>
                      <a:schemeClr val="bg1">
                        <a:lumMod val="95000"/>
                      </a:schemeClr>
                    </a:solidFill>
                  </a:tcPr>
                </a:tc>
                <a:extLst>
                  <a:ext uri="{0D108BD9-81ED-4DB2-BD59-A6C34878D82A}">
                    <a16:rowId xmlns:a16="http://schemas.microsoft.com/office/drawing/2014/main" val="10001"/>
                  </a:ext>
                </a:extLst>
              </a:tr>
              <a:tr h="1807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5. Bride retrieved</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Groom returns at unknown time preceded by a shout with escorts to retrieve bride</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Rapture at unknown time (John 14:3; 1 Thess. 4:16-17)</a:t>
                      </a:r>
                    </a:p>
                  </a:txBody>
                  <a:tcPr horzOverflow="overflow">
                    <a:solidFill>
                      <a:srgbClr val="FFFFCC"/>
                    </a:solidFill>
                  </a:tcPr>
                </a:tc>
                <a:extLst>
                  <a:ext uri="{0D108BD9-81ED-4DB2-BD59-A6C34878D82A}">
                    <a16:rowId xmlns:a16="http://schemas.microsoft.com/office/drawing/2014/main" val="10002"/>
                  </a:ext>
                </a:extLst>
              </a:tr>
              <a:tr h="496279">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49512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If I go and prepare a place for you, I will come again and receive you to Myself, that where I am, there you may be also</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55813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3529162542"/>
              </p:ext>
            </p:extLst>
          </p:nvPr>
        </p:nvGraphicFramePr>
        <p:xfrm>
          <a:off x="91440" y="213360"/>
          <a:ext cx="8961120" cy="4418590"/>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400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912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360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6. Bride and groom hidden in Father’s house for seven days</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Hidden in the Father’s house for seven days: three events transpire</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Church hidden from world during Daniel’s 70th Week</a:t>
                      </a:r>
                    </a:p>
                  </a:txBody>
                  <a:tcPr horzOverflow="overflow">
                    <a:solidFill>
                      <a:schemeClr val="bg1">
                        <a:lumMod val="95000"/>
                      </a:schemeClr>
                    </a:solidFill>
                  </a:tcPr>
                </a:tc>
                <a:extLst>
                  <a:ext uri="{0D108BD9-81ED-4DB2-BD59-A6C34878D82A}">
                    <a16:rowId xmlns:a16="http://schemas.microsoft.com/office/drawing/2014/main" val="10001"/>
                  </a:ext>
                </a:extLst>
              </a:tr>
              <a:tr h="13602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7. Bride cleansed</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Bride undergoes ritual cleansing prior to wedding ceremony</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Bema Seat Judgment               (1 Cor 3:10-15; 2 Cor 5:10)</a:t>
                      </a:r>
                    </a:p>
                  </a:txBody>
                  <a:tcPr horzOverflow="overflow">
                    <a:solidFill>
                      <a:srgbClr val="FFFFCC"/>
                    </a:solidFill>
                  </a:tcPr>
                </a:tc>
                <a:extLst>
                  <a:ext uri="{0D108BD9-81ED-4DB2-BD59-A6C34878D82A}">
                    <a16:rowId xmlns:a16="http://schemas.microsoft.com/office/drawing/2014/main" val="10002"/>
                  </a:ext>
                </a:extLst>
              </a:tr>
              <a:tr h="56678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304215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4138710880"/>
              </p:ext>
            </p:extLst>
          </p:nvPr>
        </p:nvGraphicFramePr>
        <p:xfrm>
          <a:off x="91440" y="213360"/>
          <a:ext cx="8961120" cy="5029200"/>
        </p:xfrm>
        <a:graphic>
          <a:graphicData uri="http://schemas.openxmlformats.org/drawingml/2006/table">
            <a:tbl>
              <a:tblPr>
                <a:tableStyleId>{D7AC3CCA-C797-4891-BE02-D94E43425B78}</a:tableStyleId>
              </a:tblPr>
              <a:tblGrid>
                <a:gridCol w="2987040">
                  <a:extLst>
                    <a:ext uri="{9D8B030D-6E8A-4147-A177-3AD203B41FA5}">
                      <a16:colId xmlns:a16="http://schemas.microsoft.com/office/drawing/2014/main" val="20000"/>
                    </a:ext>
                  </a:extLst>
                </a:gridCol>
                <a:gridCol w="2987040">
                  <a:extLst>
                    <a:ext uri="{9D8B030D-6E8A-4147-A177-3AD203B41FA5}">
                      <a16:colId xmlns:a16="http://schemas.microsoft.com/office/drawing/2014/main" val="20001"/>
                    </a:ext>
                  </a:extLst>
                </a:gridCol>
                <a:gridCol w="2987040">
                  <a:extLst>
                    <a:ext uri="{9D8B030D-6E8A-4147-A177-3AD203B41FA5}">
                      <a16:colId xmlns:a16="http://schemas.microsoft.com/office/drawing/2014/main" val="20002"/>
                    </a:ext>
                  </a:extLst>
                </a:gridCol>
              </a:tblGrid>
              <a:tr h="62788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6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388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horzOverflow="overflow"/>
                </a:tc>
                <a:extLst>
                  <a:ext uri="{0D108BD9-81ED-4DB2-BD59-A6C34878D82A}">
                    <a16:rowId xmlns:a16="http://schemas.microsoft.com/office/drawing/2014/main" val="10000"/>
                  </a:ext>
                </a:extLst>
              </a:tr>
              <a:tr h="14052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Arial" pitchFamily="34" charset="0"/>
                        </a:rPr>
                        <a:t>8. Wedding ceremony</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Arial" pitchFamily="34" charset="0"/>
                        </a:rPr>
                        <a:t>Meeting with the Father’s assembled wedding guests; Private wedding ceremony</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Calibri" pitchFamily="34" charset="0"/>
                          <a:cs typeface="Arial" pitchFamily="34" charset="0"/>
                        </a:rPr>
                        <a:t>Meeting with OT saints; Rev 19:7</a:t>
                      </a:r>
                    </a:p>
                  </a:txBody>
                  <a:tcPr horzOverflow="overflow">
                    <a:solidFill>
                      <a:schemeClr val="bg1">
                        <a:lumMod val="95000"/>
                      </a:schemeClr>
                    </a:solidFill>
                  </a:tcPr>
                </a:tc>
                <a:extLst>
                  <a:ext uri="{0D108BD9-81ED-4DB2-BD59-A6C34878D82A}">
                    <a16:rowId xmlns:a16="http://schemas.microsoft.com/office/drawing/2014/main" val="10001"/>
                  </a:ext>
                </a:extLst>
              </a:tr>
              <a:tr h="1076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9. Consummation</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Bride and groom consummate the marriage </a:t>
                      </a:r>
                    </a:p>
                  </a:txBody>
                  <a:tcPr horzOverflow="overflow">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a:ln>
                            <a:noFill/>
                          </a:ln>
                          <a:solidFill>
                            <a:schemeClr val="tx1"/>
                          </a:solidFill>
                          <a:effectLst/>
                          <a:latin typeface="Calibri" pitchFamily="34" charset="0"/>
                          <a:ea typeface="+mn-ea"/>
                          <a:cs typeface="Arial" pitchFamily="34" charset="0"/>
                        </a:rPr>
                        <a:t>Eph 5:27</a:t>
                      </a:r>
                    </a:p>
                  </a:txBody>
                  <a:tcPr horzOverflow="overflow">
                    <a:solidFill>
                      <a:schemeClr val="bg1">
                        <a:lumMod val="95000"/>
                      </a:schemeClr>
                    </a:solidFill>
                  </a:tcPr>
                </a:tc>
                <a:extLst>
                  <a:ext uri="{0D108BD9-81ED-4DB2-BD59-A6C34878D82A}">
                    <a16:rowId xmlns:a16="http://schemas.microsoft.com/office/drawing/2014/main" val="10002"/>
                  </a:ext>
                </a:extLst>
              </a:tr>
              <a:tr h="1076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10. Marriage feast</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Public presentation; Bride unveiled; marriage feast</a:t>
                      </a:r>
                    </a:p>
                  </a:txBody>
                  <a:tcPr horzOverflow="overflow">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a:ln>
                            <a:noFill/>
                          </a:ln>
                          <a:solidFill>
                            <a:srgbClr val="0000CC"/>
                          </a:solidFill>
                          <a:effectLst/>
                          <a:latin typeface="Calibri" pitchFamily="34" charset="0"/>
                          <a:ea typeface="+mn-ea"/>
                          <a:cs typeface="Arial" pitchFamily="34" charset="0"/>
                        </a:rPr>
                        <a:t>Col 3:3-4; Rev 19:9</a:t>
                      </a:r>
                    </a:p>
                  </a:txBody>
                  <a:tcPr horzOverflow="overflow">
                    <a:solidFill>
                      <a:srgbClr val="FFFFCC"/>
                    </a:solidFill>
                  </a:tcPr>
                </a:tc>
                <a:extLst>
                  <a:ext uri="{0D108BD9-81ED-4DB2-BD59-A6C34878D82A}">
                    <a16:rowId xmlns:a16="http://schemas.microsoft.com/office/drawing/2014/main" val="195308080"/>
                  </a:ext>
                </a:extLst>
              </a:tr>
              <a:tr h="363161">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u="none" strike="noStrike" kern="1200" cap="none" spc="0" normalizeH="0" baseline="0" noProof="0" dirty="0">
                          <a:ln>
                            <a:noFill/>
                          </a:ln>
                          <a:effectLst/>
                          <a:uLnTx/>
                          <a:uFillTx/>
                        </a:rPr>
                        <a:t>Showers, Maranatha Our Lord, Come!, 164-69.</a:t>
                      </a:r>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422571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Eschatological flavor of the  Upper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3273052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9939" name="Rectangle 3"/>
          <p:cNvSpPr>
            <a:spLocks noGrp="1"/>
          </p:cNvSpPr>
          <p:nvPr>
            <p:ph type="body" idx="4294967295"/>
          </p:nvPr>
        </p:nvSpPr>
        <p:spPr>
          <a:xfrm>
            <a:off x="1" y="0"/>
            <a:ext cx="9144000"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4:13-18</a:t>
            </a:r>
          </a:p>
          <a:p>
            <a:pPr marL="0" indent="0" algn="just">
              <a:spcBef>
                <a:spcPts val="0"/>
              </a:spcBef>
              <a:buNone/>
            </a:pPr>
            <a:r>
              <a:rPr lang="en-US" baseline="30000" dirty="0">
                <a:solidFill>
                  <a:schemeClr val="bg1"/>
                </a:solidFill>
                <a:effectLst>
                  <a:outerShdw blurRad="38100" dist="38100" dir="2700000" algn="tl">
                    <a:srgbClr val="000000">
                      <a:alpha val="43137"/>
                    </a:srgbClr>
                  </a:outerShdw>
                </a:effectLst>
              </a:rPr>
              <a:t>13 </a:t>
            </a:r>
            <a:r>
              <a:rPr lang="en-US" dirty="0">
                <a:solidFill>
                  <a:schemeClr val="bg1"/>
                </a:solidFill>
                <a:effectLst>
                  <a:outerShdw blurRad="38100" dist="38100" dir="2700000" algn="tl">
                    <a:srgbClr val="000000">
                      <a:alpha val="43137"/>
                    </a:srgbClr>
                  </a:outerShdw>
                </a:effectLst>
                <a:cs typeface="Arial" pitchFamily="34" charset="0"/>
              </a:rPr>
              <a:t>"</a:t>
            </a:r>
            <a:r>
              <a:rPr lang="en-US" dirty="0">
                <a:solidFill>
                  <a:schemeClr val="bg1"/>
                </a:solidFill>
                <a:effectLst>
                  <a:outerShdw blurRad="38100" dist="38100" dir="2700000" algn="tl">
                    <a:srgbClr val="000000">
                      <a:alpha val="43137"/>
                    </a:srgbClr>
                  </a:outerShdw>
                </a:effectLst>
              </a:rPr>
              <a:t>But we do not want you to be uninformed, brethren, about those who are asleep, so that you will not grieve as do the rest who have no hope. </a:t>
            </a:r>
            <a:r>
              <a:rPr lang="en-US" baseline="30000" dirty="0">
                <a:solidFill>
                  <a:schemeClr val="bg1"/>
                </a:solidFill>
                <a:effectLst>
                  <a:outerShdw blurRad="38100" dist="38100" dir="2700000" algn="tl">
                    <a:srgbClr val="000000">
                      <a:alpha val="43137"/>
                    </a:srgbClr>
                  </a:outerShdw>
                </a:effectLst>
              </a:rPr>
              <a:t>14 </a:t>
            </a:r>
            <a:r>
              <a:rPr lang="en-US" dirty="0">
                <a:solidFill>
                  <a:schemeClr val="bg1"/>
                </a:solidFill>
                <a:effectLst>
                  <a:outerShdw blurRad="38100" dist="38100" dir="2700000" algn="tl">
                    <a:srgbClr val="000000">
                      <a:alpha val="43137"/>
                    </a:srgbClr>
                  </a:outerShdw>
                </a:effectLst>
              </a:rPr>
              <a:t>For if we believe that Jesus died and rose again, even so God will bring with Him those who have fallen asleep in Jesus. </a:t>
            </a:r>
            <a:r>
              <a:rPr lang="en-US" baseline="30000" dirty="0">
                <a:solidFill>
                  <a:schemeClr val="bg1"/>
                </a:solidFill>
                <a:effectLst>
                  <a:outerShdw blurRad="38100" dist="38100" dir="2700000" algn="tl">
                    <a:srgbClr val="000000">
                      <a:alpha val="43137"/>
                    </a:srgbClr>
                  </a:outerShdw>
                </a:effectLst>
              </a:rPr>
              <a:t>15 </a:t>
            </a:r>
            <a:r>
              <a:rPr lang="en-US" dirty="0">
                <a:solidFill>
                  <a:schemeClr val="bg1"/>
                </a:solidFill>
                <a:effectLst>
                  <a:outerShdw blurRad="38100" dist="38100" dir="2700000" algn="tl">
                    <a:srgbClr val="000000">
                      <a:alpha val="43137"/>
                    </a:srgbClr>
                  </a:outerShdw>
                </a:effectLst>
              </a:rPr>
              <a:t>For this we say to you by the word of the Lord, that we who are alive and remain until the coming of the Lord, will not precede those who have…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9939" name="Rectangle 3"/>
          <p:cNvSpPr>
            <a:spLocks noGrp="1"/>
          </p:cNvSpPr>
          <p:nvPr>
            <p:ph type="body" idx="4294967295"/>
          </p:nvPr>
        </p:nvSpPr>
        <p:spPr>
          <a:xfrm>
            <a:off x="1" y="0"/>
            <a:ext cx="9144000" cy="45720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4:13-18</a:t>
            </a:r>
          </a:p>
          <a:p>
            <a:pPr marL="0" indent="0" algn="just">
              <a:spcBef>
                <a:spcPts val="0"/>
              </a:spcBef>
              <a:buNone/>
            </a:pPr>
            <a:r>
              <a:rPr lang="en-US" dirty="0">
                <a:solidFill>
                  <a:schemeClr val="bg1"/>
                </a:solidFill>
                <a:effectLst>
                  <a:outerShdw blurRad="38100" dist="38100" dir="2700000" algn="tl">
                    <a:srgbClr val="000000">
                      <a:alpha val="43137"/>
                    </a:srgbClr>
                  </a:outerShdw>
                </a:effectLst>
              </a:rPr>
              <a:t>… fallen asleep. </a:t>
            </a:r>
            <a:r>
              <a:rPr lang="en-US" baseline="30000" dirty="0">
                <a:solidFill>
                  <a:schemeClr val="bg1"/>
                </a:solidFill>
                <a:effectLst>
                  <a:outerShdw blurRad="38100" dist="38100" dir="2700000" algn="tl">
                    <a:srgbClr val="000000">
                      <a:alpha val="43137"/>
                    </a:srgbClr>
                  </a:outerShdw>
                </a:effectLst>
              </a:rPr>
              <a:t>16 </a:t>
            </a:r>
            <a:r>
              <a:rPr lang="en-US" dirty="0">
                <a:solidFill>
                  <a:schemeClr val="bg1"/>
                </a:solidFill>
                <a:effectLst>
                  <a:outerShdw blurRad="38100" dist="38100" dir="2700000" algn="tl">
                    <a:srgbClr val="000000">
                      <a:alpha val="43137"/>
                    </a:srgbClr>
                  </a:outerShdw>
                </a:effectLst>
              </a:rPr>
              <a:t>For the Lord Himself will descend from heaven with a shout, with the voice of </a:t>
            </a:r>
            <a:r>
              <a:rPr lang="en-US" i="1" dirty="0">
                <a:solidFill>
                  <a:schemeClr val="bg1"/>
                </a:solidFill>
                <a:effectLst>
                  <a:outerShdw blurRad="38100" dist="38100" dir="2700000" algn="tl">
                    <a:srgbClr val="000000">
                      <a:alpha val="43137"/>
                    </a:srgbClr>
                  </a:outerShdw>
                </a:effectLst>
              </a:rPr>
              <a:t>the</a:t>
            </a:r>
            <a:r>
              <a:rPr lang="en-US" dirty="0">
                <a:solidFill>
                  <a:schemeClr val="bg1"/>
                </a:solidFill>
                <a:effectLst>
                  <a:outerShdw blurRad="38100" dist="38100" dir="2700000" algn="tl">
                    <a:srgbClr val="000000">
                      <a:alpha val="43137"/>
                    </a:srgbClr>
                  </a:outerShdw>
                </a:effectLst>
              </a:rPr>
              <a:t> archangel and with the trumpet of God, and the dead in Christ will rise first. </a:t>
            </a:r>
            <a:r>
              <a:rPr lang="en-US" baseline="30000" dirty="0">
                <a:solidFill>
                  <a:schemeClr val="bg1"/>
                </a:solidFill>
                <a:effectLst>
                  <a:outerShdw blurRad="38100" dist="38100" dir="2700000" algn="tl">
                    <a:srgbClr val="000000">
                      <a:alpha val="43137"/>
                    </a:srgbClr>
                  </a:outerShdw>
                </a:effectLst>
              </a:rPr>
              <a:t>17 </a:t>
            </a:r>
            <a:r>
              <a:rPr lang="en-US" dirty="0">
                <a:solidFill>
                  <a:schemeClr val="bg1"/>
                </a:solidFill>
                <a:effectLst>
                  <a:outerShdw blurRad="38100" dist="38100" dir="2700000" algn="tl">
                    <a:srgbClr val="000000">
                      <a:alpha val="43137"/>
                    </a:srgbClr>
                  </a:outerShdw>
                </a:effectLst>
              </a:rPr>
              <a:t>Then we who are alive and remain will be caught up together with them in the clouds to meet the Lord in the air, and so we shall always be with the Lord. </a:t>
            </a:r>
            <a:r>
              <a:rPr lang="en-US" baseline="30000" dirty="0">
                <a:solidFill>
                  <a:schemeClr val="bg1"/>
                </a:solidFill>
                <a:effectLst>
                  <a:outerShdw blurRad="38100" dist="38100" dir="2700000" algn="tl">
                    <a:srgbClr val="000000">
                      <a:alpha val="43137"/>
                    </a:srgbClr>
                  </a:outerShdw>
                </a:effectLst>
              </a:rPr>
              <a:t>18 </a:t>
            </a:r>
            <a:r>
              <a:rPr lang="en-US" dirty="0">
                <a:solidFill>
                  <a:schemeClr val="bg1"/>
                </a:solidFill>
                <a:effectLst>
                  <a:outerShdw blurRad="38100" dist="38100" dir="2700000" algn="tl">
                    <a:srgbClr val="000000">
                      <a:alpha val="43137"/>
                    </a:srgbClr>
                  </a:outerShdw>
                </a:effectLst>
              </a:rPr>
              <a:t>Therefore comfort one another with these words.</a:t>
            </a:r>
            <a:r>
              <a:rPr lang="en-US" dirty="0">
                <a:solidFill>
                  <a:schemeClr val="bg1"/>
                </a:solidFill>
                <a:effectLst>
                  <a:outerShdw blurRad="38100" dist="38100" dir="2700000" algn="tl">
                    <a:srgbClr val="000000">
                      <a:alpha val="43137"/>
                    </a:srgbClr>
                  </a:outerShdw>
                </a:effectLst>
                <a:cs typeface="Arial" pitchFamily="34" charset="0"/>
              </a:rPr>
              <a:t>"</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166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CF0BF7-C254-44F0-AEF4-55459AD512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3417015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53876501"/>
              </p:ext>
            </p:extLst>
          </p:nvPr>
        </p:nvGraphicFramePr>
        <p:xfrm>
          <a:off x="91440" y="167640"/>
          <a:ext cx="8961120" cy="6126480"/>
        </p:xfrm>
        <a:graphic>
          <a:graphicData uri="http://schemas.openxmlformats.org/drawingml/2006/table">
            <a:tbl>
              <a:tblPr firstRow="1" bandRow="1">
                <a:tableStyleId>{5940675A-B579-460E-94D1-54222C63F5DA}</a:tableStyleId>
              </a:tblPr>
              <a:tblGrid>
                <a:gridCol w="4480560">
                  <a:extLst>
                    <a:ext uri="{9D8B030D-6E8A-4147-A177-3AD203B41FA5}">
                      <a16:colId xmlns:a16="http://schemas.microsoft.com/office/drawing/2014/main" val="20000"/>
                    </a:ext>
                  </a:extLst>
                </a:gridCol>
                <a:gridCol w="4480560">
                  <a:extLst>
                    <a:ext uri="{9D8B030D-6E8A-4147-A177-3AD203B41FA5}">
                      <a16:colId xmlns:a16="http://schemas.microsoft.com/office/drawing/2014/main" val="20001"/>
                    </a:ext>
                  </a:extLst>
                </a:gridCol>
              </a:tblGrid>
              <a:tr h="548640">
                <a:tc gridSpan="2">
                  <a:txBody>
                    <a:bodyPr/>
                    <a:lstStyle/>
                    <a:p>
                      <a:pPr algn="ctr"/>
                      <a:r>
                        <a:rPr lang="en-US" sz="3600" dirty="0">
                          <a:solidFill>
                            <a:srgbClr val="00FFFF"/>
                          </a:solidFill>
                        </a:rPr>
                        <a:t>Parallels</a:t>
                      </a:r>
                    </a:p>
                  </a:txBody>
                  <a:tcPr>
                    <a:solidFill>
                      <a:schemeClr val="tx1"/>
                    </a:solidFill>
                  </a:tcPr>
                </a:tc>
                <a:tc hMerge="1">
                  <a:txBody>
                    <a:bodyPr/>
                    <a:lstStyle/>
                    <a:p>
                      <a:endParaRPr lang="en-US" sz="2800" dirty="0"/>
                    </a:p>
                  </a:txBody>
                  <a:tcPr>
                    <a:solidFill>
                      <a:schemeClr val="bg1">
                        <a:lumMod val="95000"/>
                      </a:schemeClr>
                    </a:solidFill>
                  </a:tcPr>
                </a:tc>
                <a:extLst>
                  <a:ext uri="{0D108BD9-81ED-4DB2-BD59-A6C34878D82A}">
                    <a16:rowId xmlns:a16="http://schemas.microsoft.com/office/drawing/2014/main" val="4131561483"/>
                  </a:ext>
                </a:extLst>
              </a:tr>
              <a:tr h="548640">
                <a:tc>
                  <a:txBody>
                    <a:bodyPr/>
                    <a:lstStyle/>
                    <a:p>
                      <a:pPr algn="ctr"/>
                      <a:r>
                        <a:rPr lang="en-US" sz="2800" b="1" dirty="0">
                          <a:solidFill>
                            <a:srgbClr val="C00000"/>
                          </a:solidFill>
                        </a:rPr>
                        <a:t>JOHN 14:1-4</a:t>
                      </a:r>
                    </a:p>
                  </a:txBody>
                  <a:tcPr>
                    <a:solidFill>
                      <a:schemeClr val="bg1">
                        <a:lumMod val="95000"/>
                      </a:schemeClr>
                    </a:solidFill>
                  </a:tcPr>
                </a:tc>
                <a:tc>
                  <a:txBody>
                    <a:bodyPr/>
                    <a:lstStyle/>
                    <a:p>
                      <a:pPr algn="ctr"/>
                      <a:r>
                        <a:rPr lang="en-US" sz="2800" b="1" dirty="0">
                          <a:solidFill>
                            <a:srgbClr val="0000CC"/>
                          </a:solidFill>
                        </a:rPr>
                        <a:t>1 THESS 4:13-18</a:t>
                      </a:r>
                    </a:p>
                  </a:txBody>
                  <a:tcPr>
                    <a:solidFill>
                      <a:schemeClr val="bg1">
                        <a:lumMod val="95000"/>
                      </a:schemeClr>
                    </a:solidFill>
                  </a:tcPr>
                </a:tc>
                <a:extLst>
                  <a:ext uri="{0D108BD9-81ED-4DB2-BD59-A6C34878D82A}">
                    <a16:rowId xmlns:a16="http://schemas.microsoft.com/office/drawing/2014/main" val="10000"/>
                  </a:ext>
                </a:extLst>
              </a:tr>
              <a:tr h="548640">
                <a:tc>
                  <a:txBody>
                    <a:bodyPr/>
                    <a:lstStyle/>
                    <a:p>
                      <a:pPr marL="228600" lvl="1" indent="0"/>
                      <a:r>
                        <a:rPr lang="en-US" sz="2800" dirty="0"/>
                        <a:t>trouble (1)</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sorrow (13)</a:t>
                      </a:r>
                    </a:p>
                  </a:txBody>
                  <a:tcPr>
                    <a:solidFill>
                      <a:schemeClr val="bg1">
                        <a:lumMod val="95000"/>
                      </a:schemeClr>
                    </a:solidFill>
                  </a:tcPr>
                </a:tc>
                <a:extLst>
                  <a:ext uri="{0D108BD9-81ED-4DB2-BD59-A6C34878D82A}">
                    <a16:rowId xmlns:a16="http://schemas.microsoft.com/office/drawing/2014/main" val="10001"/>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Believe (1)</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believe (14)</a:t>
                      </a:r>
                    </a:p>
                  </a:txBody>
                  <a:tcPr>
                    <a:solidFill>
                      <a:schemeClr val="bg1">
                        <a:lumMod val="95000"/>
                      </a:schemeClr>
                    </a:solidFill>
                  </a:tcPr>
                </a:tc>
                <a:extLst>
                  <a:ext uri="{0D108BD9-81ED-4DB2-BD59-A6C34878D82A}">
                    <a16:rowId xmlns:a16="http://schemas.microsoft.com/office/drawing/2014/main" val="10002"/>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God, me (1)</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Jesus, God (14)</a:t>
                      </a:r>
                    </a:p>
                  </a:txBody>
                  <a:tcPr>
                    <a:solidFill>
                      <a:schemeClr val="bg1">
                        <a:lumMod val="95000"/>
                      </a:schemeClr>
                    </a:solidFill>
                  </a:tcPr>
                </a:tc>
                <a:extLst>
                  <a:ext uri="{0D108BD9-81ED-4DB2-BD59-A6C34878D82A}">
                    <a16:rowId xmlns:a16="http://schemas.microsoft.com/office/drawing/2014/main" val="10003"/>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told you (2)</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say to you (15)</a:t>
                      </a:r>
                    </a:p>
                  </a:txBody>
                  <a:tcPr>
                    <a:solidFill>
                      <a:schemeClr val="bg1">
                        <a:lumMod val="95000"/>
                      </a:schemeClr>
                    </a:solidFill>
                  </a:tcPr>
                </a:tc>
                <a:extLst>
                  <a:ext uri="{0D108BD9-81ED-4DB2-BD59-A6C34878D82A}">
                    <a16:rowId xmlns:a16="http://schemas.microsoft.com/office/drawing/2014/main" val="10004"/>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come again (3)</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coming of the Lord (15) </a:t>
                      </a:r>
                    </a:p>
                  </a:txBody>
                  <a:tcPr>
                    <a:solidFill>
                      <a:schemeClr val="bg1">
                        <a:lumMod val="95000"/>
                      </a:schemeClr>
                    </a:solidFill>
                  </a:tcPr>
                </a:tc>
                <a:extLst>
                  <a:ext uri="{0D108BD9-81ED-4DB2-BD59-A6C34878D82A}">
                    <a16:rowId xmlns:a16="http://schemas.microsoft.com/office/drawing/2014/main" val="10005"/>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receive, you (3)</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caught up (17)</a:t>
                      </a:r>
                    </a:p>
                  </a:txBody>
                  <a:tcPr>
                    <a:solidFill>
                      <a:schemeClr val="bg1">
                        <a:lumMod val="95000"/>
                      </a:schemeClr>
                    </a:solidFill>
                  </a:tcPr>
                </a:tc>
                <a:extLst>
                  <a:ext uri="{0D108BD9-81ED-4DB2-BD59-A6C34878D82A}">
                    <a16:rowId xmlns:a16="http://schemas.microsoft.com/office/drawing/2014/main" val="10006"/>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to myself (3)</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to meet the Lord (17)</a:t>
                      </a:r>
                    </a:p>
                  </a:txBody>
                  <a:tcPr>
                    <a:solidFill>
                      <a:schemeClr val="bg1">
                        <a:lumMod val="95000"/>
                      </a:schemeClr>
                    </a:solidFill>
                  </a:tcPr>
                </a:tc>
                <a:extLst>
                  <a:ext uri="{0D108BD9-81ED-4DB2-BD59-A6C34878D82A}">
                    <a16:rowId xmlns:a16="http://schemas.microsoft.com/office/drawing/2014/main" val="10007"/>
                  </a:ext>
                </a:extLst>
              </a:tr>
              <a:tr h="548640">
                <a:tc>
                  <a:txBody>
                    <a:bodyPr/>
                    <a:lstStyle/>
                    <a:p>
                      <a:pPr marL="228600" lvl="1" indent="0" algn="l" defTabSz="914400" rtl="0" eaLnBrk="1" latinLnBrk="0" hangingPunct="1"/>
                      <a:r>
                        <a:rPr lang="en-US" sz="2800" kern="1200" dirty="0">
                          <a:solidFill>
                            <a:schemeClr val="tx1"/>
                          </a:solidFill>
                          <a:latin typeface="+mn-lt"/>
                          <a:ea typeface="+mn-ea"/>
                          <a:cs typeface="+mn-cs"/>
                        </a:rPr>
                        <a:t>be where I am (3)</a:t>
                      </a:r>
                    </a:p>
                  </a:txBody>
                  <a:tcPr>
                    <a:solidFill>
                      <a:schemeClr val="bg1">
                        <a:lumMod val="95000"/>
                      </a:schemeClr>
                    </a:solidFill>
                  </a:tcPr>
                </a:tc>
                <a:tc>
                  <a:txBody>
                    <a:bodyPr/>
                    <a:lstStyle/>
                    <a:p>
                      <a:pPr marL="228600" lvl="1" indent="0" algn="l" defTabSz="914400" rtl="0" eaLnBrk="1" latinLnBrk="0" hangingPunct="1"/>
                      <a:r>
                        <a:rPr lang="en-US" sz="2800" kern="1200" dirty="0">
                          <a:solidFill>
                            <a:schemeClr val="tx1"/>
                          </a:solidFill>
                          <a:latin typeface="+mn-lt"/>
                          <a:ea typeface="+mn-ea"/>
                          <a:cs typeface="+mn-cs"/>
                        </a:rPr>
                        <a:t>ever be with the Lord (17)</a:t>
                      </a:r>
                    </a:p>
                  </a:txBody>
                  <a:tcPr>
                    <a:solidFill>
                      <a:schemeClr val="bg1">
                        <a:lumMod val="95000"/>
                      </a:schemeClr>
                    </a:solidFill>
                  </a:tcPr>
                </a:tc>
                <a:extLst>
                  <a:ext uri="{0D108BD9-81ED-4DB2-BD59-A6C34878D82A}">
                    <a16:rowId xmlns:a16="http://schemas.microsoft.com/office/drawing/2014/main" val="10008"/>
                  </a:ext>
                </a:extLst>
              </a:tr>
              <a:tr h="548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charset="0"/>
                          <a:ea typeface="+mn-ea"/>
                          <a:cs typeface="Arial" charset="0"/>
                        </a:rPr>
                        <a:t>J. B. Smith, </a:t>
                      </a:r>
                      <a:r>
                        <a:rPr kumimoji="0" lang="en-US" sz="1200" b="0" i="1" u="none" strike="noStrike" kern="1200" cap="none" spc="0" normalizeH="0" baseline="0" noProof="0" dirty="0">
                          <a:ln>
                            <a:noFill/>
                          </a:ln>
                          <a:solidFill>
                            <a:schemeClr val="tx1"/>
                          </a:solidFill>
                          <a:effectLst/>
                          <a:uLnTx/>
                          <a:uFillTx/>
                          <a:latin typeface="Arial" charset="0"/>
                          <a:ea typeface="+mn-ea"/>
                          <a:cs typeface="Arial" charset="0"/>
                        </a:rPr>
                        <a:t>A Revelation of Jesus Christ: A Commentary on the Book of Revelation</a:t>
                      </a:r>
                      <a:r>
                        <a:rPr kumimoji="0" lang="en-US" sz="1200" b="0" i="0" u="none" strike="noStrike" kern="1200" cap="none" spc="0" normalizeH="0" baseline="0" noProof="0" dirty="0">
                          <a:ln>
                            <a:noFill/>
                          </a:ln>
                          <a:solidFill>
                            <a:schemeClr val="tx1"/>
                          </a:solidFill>
                          <a:effectLst/>
                          <a:uLnTx/>
                          <a:uFillTx/>
                          <a:latin typeface="Arial" charset="0"/>
                          <a:ea typeface="+mn-ea"/>
                          <a:cs typeface="Arial" charset="0"/>
                        </a:rPr>
                        <a:t>, 311-13</a:t>
                      </a:r>
                    </a:p>
                  </a:txBody>
                  <a:tcPr anchor="ctr">
                    <a:solidFill>
                      <a:schemeClr val="bg1">
                        <a:lumMod val="95000"/>
                      </a:schemeClr>
                    </a:solidFill>
                  </a:tcPr>
                </a:tc>
                <a:tc hMerge="1">
                  <a:txBody>
                    <a:bodyPr/>
                    <a:lstStyle/>
                    <a:p>
                      <a:endParaRPr lang="en-US" sz="2800" dirty="0"/>
                    </a:p>
                  </a:txBody>
                  <a:tcPr>
                    <a:solidFill>
                      <a:schemeClr val="bg1">
                        <a:lumMod val="95000"/>
                      </a:schemeClr>
                    </a:solidFill>
                  </a:tcPr>
                </a:tc>
                <a:extLst>
                  <a:ext uri="{0D108BD9-81ED-4DB2-BD59-A6C34878D82A}">
                    <a16:rowId xmlns:a16="http://schemas.microsoft.com/office/drawing/2014/main" val="11675452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0" y="1612642"/>
            <a:ext cx="5791200" cy="3970318"/>
          </a:xfrm>
          <a:prstGeom prst="rect">
            <a:avLst/>
          </a:prstGeom>
          <a:noFill/>
          <a:ln w="9525">
            <a:noFill/>
            <a:miter lim="800000"/>
            <a:headEnd/>
            <a:tailEnd/>
          </a:ln>
        </p:spPr>
        <p:txBody>
          <a:bodyPr wrap="square">
            <a:spAutoFit/>
          </a:bodyPr>
          <a:lstStyle/>
          <a:p>
            <a:pPr algn="just"/>
            <a:r>
              <a:rPr lang="en-US" sz="2800" dirty="0">
                <a:solidFill>
                  <a:schemeClr val="bg1"/>
                </a:solidFill>
                <a:effectLst>
                  <a:outerShdw blurRad="38100" dist="38100" dir="2700000" algn="tl">
                    <a:srgbClr val="000000">
                      <a:alpha val="43137"/>
                    </a:srgbClr>
                  </a:outerShdw>
                </a:effectLst>
                <a:latin typeface="+mn-lt"/>
                <a:cs typeface="Times New Roman" pitchFamily="18" charset="0"/>
              </a:rPr>
              <a:t>“The words or phrases are almost an exact parallel. They follow one another in both passages in exactly the same order. Only the righteous are dealt with in each case. There is not a single irregularity in the progression of words from first to last. Either column takes the believer from the troubles of earth to the glories of heaven.”</a:t>
            </a:r>
          </a:p>
        </p:txBody>
      </p:sp>
      <p:sp>
        <p:nvSpPr>
          <p:cNvPr id="46083" name="TextBox 4"/>
          <p:cNvSpPr txBox="1">
            <a:spLocks noChangeArrowheads="1"/>
          </p:cNvSpPr>
          <p:nvPr/>
        </p:nvSpPr>
        <p:spPr bwMode="auto">
          <a:xfrm>
            <a:off x="914400" y="228601"/>
            <a:ext cx="7315200" cy="1277273"/>
          </a:xfrm>
          <a:prstGeom prst="rect">
            <a:avLst/>
          </a:prstGeom>
          <a:noFill/>
          <a:ln w="9525">
            <a:noFill/>
            <a:miter lim="800000"/>
            <a:headEnd/>
            <a:tailEnd/>
          </a:ln>
        </p:spPr>
        <p:txBody>
          <a:bodyPr>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mn-lt"/>
                <a:cs typeface="+mn-cs"/>
              </a:rPr>
              <a:t>J. B. Smith</a:t>
            </a:r>
          </a:p>
          <a:p>
            <a:pPr algn="ctr"/>
            <a:r>
              <a:rPr lang="en-US" i="1" dirty="0">
                <a:solidFill>
                  <a:schemeClr val="bg1"/>
                </a:solidFill>
                <a:effectLst>
                  <a:outerShdw blurRad="38100" dist="38100" dir="2700000" algn="tl">
                    <a:srgbClr val="000000">
                      <a:alpha val="43137"/>
                    </a:srgbClr>
                  </a:outerShdw>
                </a:effectLst>
                <a:latin typeface="+mn-lt"/>
              </a:rPr>
              <a:t>A Revelation of Jesus Christ: A Commentary on the Book of Revelation</a:t>
            </a:r>
            <a:r>
              <a:rPr lang="en-US" dirty="0">
                <a:solidFill>
                  <a:schemeClr val="bg1"/>
                </a:solidFill>
                <a:effectLst>
                  <a:outerShdw blurRad="38100" dist="38100" dir="2700000" algn="tl">
                    <a:srgbClr val="000000">
                      <a:alpha val="43137"/>
                    </a:srgbClr>
                  </a:outerShdw>
                </a:effectLst>
                <a:latin typeface="+mn-lt"/>
              </a:rPr>
              <a:t> (Scottdale, PA: Herald Press, 1961), pp. 312-13.</a:t>
            </a:r>
          </a:p>
        </p:txBody>
      </p:sp>
      <p:pic>
        <p:nvPicPr>
          <p:cNvPr id="46084" name="Picture 2" descr="http://ecx.images-amazon.com/images/I/815a89B-cW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828800"/>
            <a:ext cx="3182938" cy="4724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0" y="1600200"/>
            <a:ext cx="5791200" cy="5078313"/>
          </a:xfrm>
          <a:prstGeom prst="rect">
            <a:avLst/>
          </a:prstGeom>
          <a:noFill/>
          <a:ln w="9525">
            <a:noFill/>
            <a:miter lim="800000"/>
            <a:headEnd/>
            <a:tailEnd/>
          </a:ln>
        </p:spPr>
        <p:txBody>
          <a:bodyPr wrap="square">
            <a:spAutoFit/>
          </a:bodyPr>
          <a:lstStyle/>
          <a:p>
            <a:pPr algn="just"/>
            <a:r>
              <a:rPr lang="en-US" sz="2700" dirty="0">
                <a:solidFill>
                  <a:schemeClr val="bg1"/>
                </a:solidFill>
                <a:effectLst>
                  <a:outerShdw blurRad="38100" dist="38100" dir="2700000" algn="tl">
                    <a:srgbClr val="000000">
                      <a:alpha val="43137"/>
                    </a:srgbClr>
                  </a:outerShdw>
                </a:effectLst>
                <a:latin typeface="+mn-lt"/>
                <a:cs typeface="Times New Roman" pitchFamily="18" charset="0"/>
              </a:rPr>
              <a:t>“Hence it is impossible that one sentence or even one phrase can be alike in the two lists…And finally not one word in the two lists is used in the same relation or connection...It would be difficult if not impossible to find elsewhere any two important passages of Scripture that are so diverse in the words employed and so opposite in their implications. . . . We believe the comparison of the words of these two passages . . . describe different events.”</a:t>
            </a:r>
          </a:p>
        </p:txBody>
      </p:sp>
      <p:sp>
        <p:nvSpPr>
          <p:cNvPr id="48131" name="TextBox 4"/>
          <p:cNvSpPr txBox="1">
            <a:spLocks noChangeArrowheads="1"/>
          </p:cNvSpPr>
          <p:nvPr/>
        </p:nvSpPr>
        <p:spPr bwMode="auto">
          <a:xfrm>
            <a:off x="914400" y="246728"/>
            <a:ext cx="7315200" cy="1277273"/>
          </a:xfrm>
          <a:prstGeom prst="rect">
            <a:avLst/>
          </a:prstGeom>
          <a:noFill/>
          <a:ln w="9525">
            <a:noFill/>
            <a:miter lim="800000"/>
            <a:headEnd/>
            <a:tailEnd/>
          </a:ln>
        </p:spPr>
        <p:txBody>
          <a:bodyPr>
            <a:spAutoFit/>
          </a:bodyPr>
          <a:lstStyle/>
          <a:p>
            <a:pPr algn="ctr">
              <a:spcAft>
                <a:spcPts val="600"/>
              </a:spcAft>
            </a:pPr>
            <a:r>
              <a:rPr lang="en-US" sz="3600" dirty="0">
                <a:solidFill>
                  <a:srgbClr val="00FFFF"/>
                </a:solidFill>
                <a:latin typeface="+mn-lt"/>
                <a:cs typeface="+mn-cs"/>
              </a:rPr>
              <a:t>J. B. Smith</a:t>
            </a:r>
          </a:p>
          <a:p>
            <a:pPr algn="ctr"/>
            <a:r>
              <a:rPr lang="en-US" i="1" dirty="0">
                <a:solidFill>
                  <a:schemeClr val="bg1"/>
                </a:solidFill>
                <a:latin typeface="+mn-lt"/>
              </a:rPr>
              <a:t>A Revelation of Jesus Christ: A Commentary on the Book of Revelation</a:t>
            </a:r>
            <a:r>
              <a:rPr lang="en-US" dirty="0">
                <a:solidFill>
                  <a:schemeClr val="bg1"/>
                </a:solidFill>
                <a:latin typeface="+mn-lt"/>
              </a:rPr>
              <a:t> (Scottdale, PA: Herald Press, 1961), pp. 312.</a:t>
            </a:r>
          </a:p>
        </p:txBody>
      </p:sp>
      <p:pic>
        <p:nvPicPr>
          <p:cNvPr id="6" name="Picture 2" descr="http://ecx.images-amazon.com/images/I/815a89B-cWL.jpg">
            <a:extLst>
              <a:ext uri="{FF2B5EF4-FFF2-40B4-BE49-F238E27FC236}">
                <a16:creationId xmlns:a16="http://schemas.microsoft.com/office/drawing/2014/main" id="{B931C25F-69CF-4469-9330-38491F5F40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828800"/>
            <a:ext cx="3182938" cy="4724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9939" name="Rectangle 3"/>
          <p:cNvSpPr>
            <a:spLocks noGrp="1"/>
          </p:cNvSpPr>
          <p:nvPr>
            <p:ph type="body" idx="4294967295"/>
          </p:nvPr>
        </p:nvSpPr>
        <p:spPr>
          <a:xfrm>
            <a:off x="1" y="0"/>
            <a:ext cx="9144000" cy="5105400"/>
          </a:xfrm>
        </p:spPr>
        <p:txBody>
          <a:bodyPr/>
          <a:lstStyle/>
          <a:p>
            <a:pPr marL="0" indent="0" algn="ctr">
              <a:spcBef>
                <a:spcPts val="0"/>
              </a:spcBef>
              <a:spcAft>
                <a:spcPts val="1200"/>
              </a:spcAft>
              <a:buNone/>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1 Thessalonians 4:13-18</a:t>
            </a:r>
          </a:p>
          <a:p>
            <a:pPr marL="0" indent="0" algn="just">
              <a:spcBef>
                <a:spcPts val="0"/>
              </a:spcBef>
              <a:buNone/>
            </a:pPr>
            <a:r>
              <a:rPr lang="en-US" baseline="30000" dirty="0">
                <a:solidFill>
                  <a:schemeClr val="bg1"/>
                </a:solidFill>
                <a:effectLst>
                  <a:outerShdw blurRad="38100" dist="38100" dir="2700000" algn="tl">
                    <a:srgbClr val="000000">
                      <a:alpha val="43137"/>
                    </a:srgbClr>
                  </a:outerShdw>
                </a:effectLst>
              </a:rPr>
              <a:t>13 </a:t>
            </a:r>
            <a:r>
              <a:rPr lang="en-US" dirty="0">
                <a:solidFill>
                  <a:schemeClr val="bg1"/>
                </a:solidFill>
                <a:effectLst>
                  <a:outerShdw blurRad="38100" dist="38100" dir="2700000" algn="tl">
                    <a:srgbClr val="000000">
                      <a:alpha val="43137"/>
                    </a:srgbClr>
                  </a:outerShdw>
                </a:effectLst>
                <a:cs typeface="Arial" pitchFamily="34" charset="0"/>
              </a:rPr>
              <a:t>"</a:t>
            </a:r>
            <a:r>
              <a:rPr lang="en-US" dirty="0">
                <a:solidFill>
                  <a:schemeClr val="bg1"/>
                </a:solidFill>
                <a:effectLst>
                  <a:outerShdw blurRad="38100" dist="38100" dir="2700000" algn="tl">
                    <a:srgbClr val="000000">
                      <a:alpha val="43137"/>
                    </a:srgbClr>
                  </a:outerShdw>
                </a:effectLst>
              </a:rPr>
              <a:t>But we do not want you to be uninformed, brethren, about those who are asleep, so that you will not grieve as do the rest who have no hope. </a:t>
            </a:r>
            <a:r>
              <a:rPr lang="en-US" baseline="30000" dirty="0">
                <a:solidFill>
                  <a:schemeClr val="bg1"/>
                </a:solidFill>
                <a:effectLst>
                  <a:outerShdw blurRad="38100" dist="38100" dir="2700000" algn="tl">
                    <a:srgbClr val="000000">
                      <a:alpha val="43137"/>
                    </a:srgbClr>
                  </a:outerShdw>
                </a:effectLst>
              </a:rPr>
              <a:t>14 </a:t>
            </a:r>
            <a:r>
              <a:rPr lang="en-US" dirty="0">
                <a:solidFill>
                  <a:schemeClr val="bg1"/>
                </a:solidFill>
                <a:effectLst>
                  <a:outerShdw blurRad="38100" dist="38100" dir="2700000" algn="tl">
                    <a:srgbClr val="000000">
                      <a:alpha val="43137"/>
                    </a:srgbClr>
                  </a:outerShdw>
                </a:effectLst>
              </a:rPr>
              <a:t>For if we believe that Jesus died and rose again, even so God will bring with Him those who have fallen asleep in Jesus. </a:t>
            </a:r>
            <a:r>
              <a:rPr lang="en-US" baseline="30000" dirty="0">
                <a:solidFill>
                  <a:schemeClr val="bg1"/>
                </a:solidFill>
                <a:effectLst>
                  <a:outerShdw blurRad="38100" dist="38100" dir="2700000" algn="tl">
                    <a:srgbClr val="000000">
                      <a:alpha val="43137"/>
                    </a:srgbClr>
                  </a:outerShdw>
                </a:effectLst>
              </a:rPr>
              <a:t>15 </a:t>
            </a:r>
            <a:r>
              <a:rPr lang="en-US" b="1" u="sng" dirty="0">
                <a:solidFill>
                  <a:srgbClr val="FFFFCC"/>
                </a:solidFill>
                <a:effectLst>
                  <a:outerShdw blurRad="38100" dist="38100" dir="2700000" algn="tl">
                    <a:srgbClr val="000000">
                      <a:alpha val="43137"/>
                    </a:srgbClr>
                  </a:outerShdw>
                </a:effectLst>
              </a:rPr>
              <a:t>For this we say to you by the word of the Lord</a:t>
            </a:r>
            <a:r>
              <a:rPr lang="en-US" dirty="0">
                <a:solidFill>
                  <a:schemeClr val="bg1"/>
                </a:solidFill>
                <a:effectLst>
                  <a:outerShdw blurRad="38100" dist="38100" dir="2700000" algn="tl">
                    <a:srgbClr val="000000">
                      <a:alpha val="43137"/>
                    </a:srgbClr>
                  </a:outerShdw>
                </a:effectLst>
              </a:rPr>
              <a:t>, that we who are alive and remain until the coming of the Lord, will not precede those who have…</a:t>
            </a:r>
          </a:p>
        </p:txBody>
      </p:sp>
    </p:spTree>
    <p:extLst>
      <p:ext uri="{BB962C8B-B14F-4D97-AF65-F5344CB8AC3E}">
        <p14:creationId xmlns:p14="http://schemas.microsoft.com/office/powerpoint/2010/main" val="3497085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2514600" y="228600"/>
            <a:ext cx="4114800" cy="914400"/>
          </a:xfrm>
        </p:spPr>
        <p:txBody>
          <a:bodyPr/>
          <a:lstStyle/>
          <a:p>
            <a:r>
              <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rPr>
              <a:t>Chafer</a:t>
            </a:r>
            <a:br>
              <a:rPr lang="en-US" dirty="0">
                <a:solidFill>
                  <a:schemeClr val="bg1"/>
                </a:solidFill>
                <a:effectLst>
                  <a:outerShdw blurRad="38100" dist="38100" dir="2700000" algn="tl">
                    <a:srgbClr val="000000">
                      <a:alpha val="43137"/>
                    </a:srgbClr>
                  </a:outerShdw>
                </a:effectLst>
                <a:latin typeface="+mn-lt"/>
              </a:rPr>
            </a:br>
            <a:r>
              <a:rPr lang="en-US" sz="2000" dirty="0" err="1">
                <a:solidFill>
                  <a:schemeClr val="bg1"/>
                </a:solidFill>
                <a:effectLst>
                  <a:outerShdw blurRad="38100" dist="38100" dir="2700000" algn="tl">
                    <a:srgbClr val="000000">
                      <a:alpha val="43137"/>
                    </a:srgbClr>
                  </a:outerShdw>
                </a:effectLst>
                <a:latin typeface="+mn-lt"/>
                <a:ea typeface="+mn-ea"/>
                <a:cs typeface="Arial" charset="0"/>
              </a:rPr>
              <a:t>Chafer</a:t>
            </a:r>
            <a:r>
              <a:rPr lang="en-US" sz="2000" dirty="0">
                <a:solidFill>
                  <a:schemeClr val="bg1"/>
                </a:solidFill>
                <a:effectLst>
                  <a:outerShdw blurRad="38100" dist="38100" dir="2700000" algn="tl">
                    <a:srgbClr val="000000">
                      <a:alpha val="43137"/>
                    </a:srgbClr>
                  </a:outerShdw>
                </a:effectLst>
                <a:latin typeface="+mn-lt"/>
                <a:ea typeface="+mn-ea"/>
                <a:cs typeface="Arial" charset="0"/>
              </a:rPr>
              <a:t>, </a:t>
            </a:r>
            <a:r>
              <a:rPr lang="en-US" sz="2000" i="1" dirty="0">
                <a:solidFill>
                  <a:schemeClr val="bg1"/>
                </a:solidFill>
                <a:effectLst>
                  <a:outerShdw blurRad="38100" dist="38100" dir="2700000" algn="tl">
                    <a:srgbClr val="000000">
                      <a:alpha val="43137"/>
                    </a:srgbClr>
                  </a:outerShdw>
                </a:effectLst>
                <a:latin typeface="+mn-lt"/>
                <a:ea typeface="+mn-ea"/>
                <a:cs typeface="Arial" charset="0"/>
              </a:rPr>
              <a:t>Systematic Theology</a:t>
            </a:r>
            <a:r>
              <a:rPr lang="en-US" sz="2000" dirty="0">
                <a:solidFill>
                  <a:schemeClr val="bg1"/>
                </a:solidFill>
                <a:effectLst>
                  <a:outerShdw blurRad="38100" dist="38100" dir="2700000" algn="tl">
                    <a:srgbClr val="000000">
                      <a:alpha val="43137"/>
                    </a:srgbClr>
                  </a:outerShdw>
                </a:effectLst>
                <a:latin typeface="+mn-lt"/>
                <a:ea typeface="+mn-ea"/>
                <a:cs typeface="Arial" charset="0"/>
              </a:rPr>
              <a:t>, 1:111. </a:t>
            </a:r>
            <a:endParaRPr lang="en-US" dirty="0">
              <a:solidFill>
                <a:schemeClr val="bg1"/>
              </a:solidFill>
              <a:effectLst>
                <a:outerShdw blurRad="38100" dist="38100" dir="2700000" algn="tl">
                  <a:srgbClr val="000000">
                    <a:alpha val="43137"/>
                  </a:srgbClr>
                </a:outerShdw>
              </a:effectLst>
              <a:latin typeface="+mn-lt"/>
              <a:ea typeface="+mn-ea"/>
              <a:cs typeface="Arial" charset="0"/>
            </a:endParaRPr>
          </a:p>
        </p:txBody>
      </p:sp>
      <p:sp>
        <p:nvSpPr>
          <p:cNvPr id="46082" name="Rectangle 3"/>
          <p:cNvSpPr>
            <a:spLocks noGrp="1"/>
          </p:cNvSpPr>
          <p:nvPr>
            <p:ph type="body" idx="4294967295"/>
          </p:nvPr>
        </p:nvSpPr>
        <p:spPr>
          <a:xfrm>
            <a:off x="0" y="1600202"/>
            <a:ext cx="9144000" cy="4525963"/>
          </a:xfrm>
        </p:spPr>
        <p:txBody>
          <a:bodyPr/>
          <a:lstStyle/>
          <a:p>
            <a:pPr marL="0" indent="0" algn="just">
              <a:buNone/>
            </a:pPr>
            <a:r>
              <a:rPr lang="en-US" dirty="0">
                <a:solidFill>
                  <a:schemeClr val="bg1"/>
                </a:solidFill>
                <a:effectLst>
                  <a:outerShdw blurRad="38100" dist="38100" dir="2700000" algn="tl">
                    <a:srgbClr val="000000">
                      <a:alpha val="43137"/>
                    </a:srgbClr>
                  </a:outerShdw>
                </a:effectLst>
              </a:rPr>
              <a:t>"The </a:t>
            </a:r>
            <a:r>
              <a:rPr lang="en-US" b="1" u="sng" dirty="0">
                <a:solidFill>
                  <a:srgbClr val="FFFFCC"/>
                </a:solidFill>
                <a:effectLst>
                  <a:outerShdw blurRad="38100" dist="38100" dir="2700000" algn="tl">
                    <a:srgbClr val="000000">
                      <a:alpha val="43137"/>
                    </a:srgbClr>
                  </a:outerShdw>
                </a:effectLst>
              </a:rPr>
              <a:t>Upper Room Discourse</a:t>
            </a:r>
            <a:r>
              <a:rPr lang="en-US" dirty="0">
                <a:solidFill>
                  <a:schemeClr val="bg1"/>
                </a:solidFill>
                <a:effectLst>
                  <a:outerShdw blurRad="38100" dist="38100" dir="2700000" algn="tl">
                    <a:srgbClr val="000000">
                      <a:alpha val="43137"/>
                    </a:srgbClr>
                  </a:outerShdw>
                </a:effectLst>
              </a:rPr>
              <a:t>, in which the above passage is found, </a:t>
            </a:r>
            <a:r>
              <a:rPr lang="en-US" b="1" u="sng" dirty="0">
                <a:solidFill>
                  <a:srgbClr val="FFFFCC"/>
                </a:solidFill>
                <a:effectLst>
                  <a:outerShdw blurRad="38100" dist="38100" dir="2700000" algn="tl">
                    <a:srgbClr val="000000">
                      <a:alpha val="43137"/>
                    </a:srgbClr>
                  </a:outerShdw>
                </a:effectLst>
              </a:rPr>
              <a:t>is the seed-plot of that form of doctrine which is later developed in the Epistles</a:t>
            </a:r>
            <a:r>
              <a:rPr lang="en-US" dirty="0">
                <a:solidFill>
                  <a:schemeClr val="bg1"/>
                </a:solidFill>
                <a:effectLst>
                  <a:outerShdw blurRad="38100" dist="38100" dir="2700000" algn="tl">
                    <a:srgbClr val="000000">
                      <a:alpha val="43137"/>
                    </a:srgbClr>
                  </a:outerShdw>
                </a:effectLst>
              </a:rPr>
              <a:t>. It is not strange, therefore, that the Apostle Paul takes up this great theme for further elucidation." </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78" y="121920"/>
            <a:ext cx="801122"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474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idx="4294967295"/>
          </p:nvPr>
        </p:nvSpPr>
        <p:spPr>
          <a:xfrm>
            <a:off x="-914400" y="228600"/>
            <a:ext cx="10972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 Preliminary Reasons</a:t>
            </a:r>
          </a:p>
        </p:txBody>
      </p:sp>
      <p:sp>
        <p:nvSpPr>
          <p:cNvPr id="44034" name="Rectangle 3"/>
          <p:cNvSpPr>
            <a:spLocks noGrp="1"/>
          </p:cNvSpPr>
          <p:nvPr>
            <p:ph type="body" idx="4294967295"/>
          </p:nvPr>
        </p:nvSpPr>
        <p:spPr>
          <a:xfrm>
            <a:off x="2743200" y="1417638"/>
            <a:ext cx="6400800" cy="47545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Significance of the Upper Room Discourse (John 13─17)</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Eschatological flavor of the  Upper Room Discourse</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Early church fathers</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Jewish marriage analogy</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Parallels with other rapture texts</a:t>
            </a:r>
          </a:p>
        </p:txBody>
      </p:sp>
      <p:pic>
        <p:nvPicPr>
          <p:cNvPr id="44035" name="Picture 2"/>
          <p:cNvPicPr>
            <a:picLocks noChangeAspect="1" noChangeArrowheads="1"/>
          </p:cNvPicPr>
          <p:nvPr/>
        </p:nvPicPr>
        <p:blipFill>
          <a:blip r:embed="rId2" cstate="print"/>
          <a:srcRect/>
          <a:stretch>
            <a:fillRect/>
          </a:stretch>
        </p:blipFill>
        <p:spPr bwMode="auto">
          <a:xfrm>
            <a:off x="228600" y="1600200"/>
            <a:ext cx="2133600" cy="3200400"/>
          </a:xfrm>
          <a:prstGeom prst="rect">
            <a:avLst/>
          </a:prstGeom>
          <a:noFill/>
          <a:ln w="9525">
            <a:noFill/>
            <a:miter lim="800000"/>
            <a:headEnd/>
            <a:tailEnd/>
          </a:ln>
        </p:spPr>
      </p:pic>
    </p:spTree>
    <p:extLst>
      <p:ext uri="{BB962C8B-B14F-4D97-AF65-F5344CB8AC3E}">
        <p14:creationId xmlns:p14="http://schemas.microsoft.com/office/powerpoint/2010/main" val="2560300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b="1" u="sng" dirty="0">
                <a:solidFill>
                  <a:srgbClr val="FFFFCC"/>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635546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Title 1"/>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sp>
        <p:nvSpPr>
          <p:cNvPr id="57346" name="Content Placeholder 2"/>
          <p:cNvSpPr>
            <a:spLocks noGrp="1"/>
          </p:cNvSpPr>
          <p:nvPr>
            <p:ph idx="1"/>
          </p:nvPr>
        </p:nvSpPr>
        <p:spPr>
          <a:xfrm>
            <a:off x="0" y="1600202"/>
            <a:ext cx="9144000" cy="3047999"/>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1 – Do not let your heart be troubled; believe in God, believe also in Me.</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Christ’s announced departure (13:1)</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Comfort (14:1)</a:t>
            </a:r>
          </a:p>
        </p:txBody>
      </p:sp>
      <p:pic>
        <p:nvPicPr>
          <p:cNvPr id="6" name="Picture 2">
            <a:extLst>
              <a:ext uri="{FF2B5EF4-FFF2-40B4-BE49-F238E27FC236}">
                <a16:creationId xmlns:a16="http://schemas.microsoft.com/office/drawing/2014/main" id="{AC3E1DBB-3B87-49EC-93C5-4DEBA2716E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86DD0337-7D8C-406E-BA53-4373E7AD34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0" y="1600202"/>
            <a:ext cx="9144000" cy="3581399"/>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a:t>
            </a:r>
            <a:r>
              <a:rPr lang="en-US" b="1" u="sng" dirty="0">
                <a:solidFill>
                  <a:srgbClr val="FFFFCC"/>
                </a:solidFill>
                <a:effectLst>
                  <a:outerShdw blurRad="38100" dist="38100" dir="2700000" algn="tl">
                    <a:srgbClr val="000000">
                      <a:alpha val="43137"/>
                    </a:srgbClr>
                  </a:outerShdw>
                </a:effectLst>
              </a:rPr>
              <a:t>My Father's house</a:t>
            </a:r>
            <a:r>
              <a:rPr lang="en-US" dirty="0">
                <a:solidFill>
                  <a:schemeClr val="bg1"/>
                </a:solidFill>
                <a:effectLst>
                  <a:outerShdw blurRad="38100" dist="38100" dir="2700000" algn="tl">
                    <a:srgbClr val="000000">
                      <a:alpha val="43137"/>
                    </a:srgbClr>
                  </a:outerShdw>
                </a:effectLst>
              </a:rPr>
              <a:t> are </a:t>
            </a:r>
            <a:r>
              <a:rPr lang="en-US" b="1" u="sng" dirty="0">
                <a:solidFill>
                  <a:srgbClr val="FFFFCC"/>
                </a:solidFill>
                <a:effectLst>
                  <a:outerShdw blurRad="38100" dist="38100" dir="2700000" algn="tl">
                    <a:srgbClr val="000000">
                      <a:alpha val="43137"/>
                    </a:srgbClr>
                  </a:outerShdw>
                </a:effectLst>
              </a:rPr>
              <a:t>many dwelling places</a:t>
            </a:r>
            <a:r>
              <a:rPr lang="en-US" dirty="0">
                <a:solidFill>
                  <a:schemeClr val="bg1"/>
                </a:solidFill>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I go</a:t>
            </a:r>
            <a:r>
              <a:rPr lang="en-US" dirty="0">
                <a:solidFill>
                  <a:schemeClr val="bg1"/>
                </a:solidFill>
                <a:effectLst>
                  <a:outerShdw blurRad="38100" dist="38100" dir="2700000" algn="tl">
                    <a:srgbClr val="000000">
                      <a:alpha val="43137"/>
                    </a:srgbClr>
                  </a:outerShdw>
                </a:effectLst>
              </a:rPr>
              <a:t> to prepare a place for you.</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My Father’s house</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Many dwellings</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I go</a:t>
            </a:r>
          </a:p>
        </p:txBody>
      </p:sp>
      <p:sp>
        <p:nvSpPr>
          <p:cNvPr id="10" name="Title 1">
            <a:extLst>
              <a:ext uri="{FF2B5EF4-FFF2-40B4-BE49-F238E27FC236}">
                <a16:creationId xmlns:a16="http://schemas.microsoft.com/office/drawing/2014/main" id="{76678CD8-4DB4-44F9-9D90-3A49992EE269}"/>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2">
            <a:extLst>
              <a:ext uri="{FF2B5EF4-FFF2-40B4-BE49-F238E27FC236}">
                <a16:creationId xmlns:a16="http://schemas.microsoft.com/office/drawing/2014/main" id="{2F0E2F69-A6BD-4E55-AC84-67C9F90D56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9" name="Picture 2">
            <a:extLst>
              <a:ext uri="{FF2B5EF4-FFF2-40B4-BE49-F238E27FC236}">
                <a16:creationId xmlns:a16="http://schemas.microsoft.com/office/drawing/2014/main" id="{AE7EED77-D615-47F5-8D27-8FA1B3437A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0" y="1600202"/>
            <a:ext cx="9144000" cy="4495799"/>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a:t>
            </a:r>
            <a:r>
              <a:rPr lang="en-US" b="1" u="sng" dirty="0">
                <a:solidFill>
                  <a:srgbClr val="FFFFCC"/>
                </a:solidFill>
                <a:effectLst>
                  <a:outerShdw blurRad="38100" dist="38100" dir="2700000" algn="tl">
                    <a:srgbClr val="000000">
                      <a:alpha val="43137"/>
                    </a:srgbClr>
                  </a:outerShdw>
                </a:effectLst>
              </a:rPr>
              <a:t>My Father's house</a:t>
            </a:r>
            <a:r>
              <a:rPr lang="en-US" dirty="0">
                <a:solidFill>
                  <a:schemeClr val="bg1"/>
                </a:solidFill>
                <a:effectLst>
                  <a:outerShdw blurRad="38100" dist="38100" dir="2700000" algn="tl">
                    <a:srgbClr val="000000">
                      <a:alpha val="43137"/>
                    </a:srgbClr>
                  </a:outerShdw>
                </a:effectLst>
              </a:rPr>
              <a:t> are many dwelling places…I go to prepare a place for you.</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My Father’s house</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God’s unique dwelling in heaven (Dt. 26:15; Ps. 33:13-14; Isa. 63:15; Mt. 5:16, 45; 6:1, 9) </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Where Christ ascended (Ps 110:1; John 17:5; Rev 3:21)</a:t>
            </a:r>
          </a:p>
        </p:txBody>
      </p:sp>
      <p:sp>
        <p:nvSpPr>
          <p:cNvPr id="10" name="Title 1">
            <a:extLst>
              <a:ext uri="{FF2B5EF4-FFF2-40B4-BE49-F238E27FC236}">
                <a16:creationId xmlns:a16="http://schemas.microsoft.com/office/drawing/2014/main" id="{76678CD8-4DB4-44F9-9D90-3A49992EE269}"/>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2">
            <a:extLst>
              <a:ext uri="{FF2B5EF4-FFF2-40B4-BE49-F238E27FC236}">
                <a16:creationId xmlns:a16="http://schemas.microsoft.com/office/drawing/2014/main" id="{801DCD16-DC08-429B-8949-785EA61E5E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9" name="Picture 2">
            <a:extLst>
              <a:ext uri="{FF2B5EF4-FFF2-40B4-BE49-F238E27FC236}">
                <a16:creationId xmlns:a16="http://schemas.microsoft.com/office/drawing/2014/main" id="{0CEE6DE5-2EB3-4E2A-A980-F95903FD1F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extLst>
      <p:ext uri="{BB962C8B-B14F-4D97-AF65-F5344CB8AC3E}">
        <p14:creationId xmlns:p14="http://schemas.microsoft.com/office/powerpoint/2010/main" val="113838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Content Placeholder 2"/>
          <p:cNvSpPr>
            <a:spLocks noGrp="1"/>
          </p:cNvSpPr>
          <p:nvPr>
            <p:ph idx="1"/>
          </p:nvPr>
        </p:nvSpPr>
        <p:spPr>
          <a:xfrm>
            <a:off x="0" y="1600202"/>
            <a:ext cx="9144000" cy="4525963"/>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My Father's house are </a:t>
            </a:r>
            <a:r>
              <a:rPr lang="en-US" b="1" u="sng" dirty="0">
                <a:solidFill>
                  <a:srgbClr val="FFFFCC"/>
                </a:solidFill>
                <a:effectLst>
                  <a:outerShdw blurRad="38100" dist="38100" dir="2700000" algn="tl">
                    <a:srgbClr val="000000">
                      <a:alpha val="43137"/>
                    </a:srgbClr>
                  </a:outerShdw>
                </a:effectLst>
              </a:rPr>
              <a:t>many dwelling places</a:t>
            </a:r>
            <a:r>
              <a:rPr lang="en-US" dirty="0">
                <a:solidFill>
                  <a:schemeClr val="bg1"/>
                </a:solidFill>
                <a:effectLst>
                  <a:outerShdw blurRad="38100" dist="38100" dir="2700000" algn="tl">
                    <a:srgbClr val="000000">
                      <a:alpha val="43137"/>
                    </a:srgbClr>
                  </a:outerShdw>
                </a:effectLst>
              </a:rPr>
              <a:t>…I go to prepare a place for you.</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Many dwelling places</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“Mansions”-mistranslation of Tyndale; KJV from Vulgate</a:t>
            </a:r>
          </a:p>
          <a:p>
            <a:pPr marL="1314450" lvl="2" indent="-457200">
              <a:spcBef>
                <a:spcPts val="0"/>
              </a:spcBef>
              <a:spcAft>
                <a:spcPts val="2400"/>
              </a:spcAft>
              <a:buClr>
                <a:srgbClr val="00FF00"/>
              </a:buClr>
            </a:pPr>
            <a:r>
              <a:rPr lang="en-US" sz="3200" i="1" dirty="0" err="1">
                <a:solidFill>
                  <a:schemeClr val="bg1"/>
                </a:solidFill>
                <a:effectLst>
                  <a:outerShdw blurRad="38100" dist="38100" dir="2700000" algn="tl">
                    <a:srgbClr val="000000">
                      <a:alpha val="43137"/>
                    </a:srgbClr>
                  </a:outerShdw>
                </a:effectLst>
              </a:rPr>
              <a:t>Monē</a:t>
            </a:r>
            <a:r>
              <a:rPr lang="en-US" sz="3200" dirty="0">
                <a:solidFill>
                  <a:schemeClr val="bg1"/>
                </a:solidFill>
                <a:effectLst>
                  <a:outerShdw blurRad="38100" dist="38100" dir="2700000" algn="tl">
                    <a:srgbClr val="000000">
                      <a:alpha val="43137"/>
                    </a:srgbClr>
                  </a:outerShdw>
                </a:effectLst>
              </a:rPr>
              <a:t> = temporary dwelling place (inn)</a:t>
            </a:r>
          </a:p>
        </p:txBody>
      </p:sp>
      <p:sp>
        <p:nvSpPr>
          <p:cNvPr id="10" name="Title 1">
            <a:extLst>
              <a:ext uri="{FF2B5EF4-FFF2-40B4-BE49-F238E27FC236}">
                <a16:creationId xmlns:a16="http://schemas.microsoft.com/office/drawing/2014/main" id="{DAEC1168-B433-4117-B830-13C22279C513}"/>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2">
            <a:extLst>
              <a:ext uri="{FF2B5EF4-FFF2-40B4-BE49-F238E27FC236}">
                <a16:creationId xmlns:a16="http://schemas.microsoft.com/office/drawing/2014/main" id="{36B21547-1DB1-4DCE-B400-A90E305F76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FBE234F9-F050-4164-953C-155615EA17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Content Placeholder 2"/>
          <p:cNvSpPr>
            <a:spLocks noGrp="1"/>
          </p:cNvSpPr>
          <p:nvPr>
            <p:ph idx="1"/>
          </p:nvPr>
        </p:nvSpPr>
        <p:spPr>
          <a:xfrm>
            <a:off x="0" y="1600202"/>
            <a:ext cx="9144000" cy="4525963"/>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My Father's house are many dwelling places…</a:t>
            </a:r>
            <a:r>
              <a:rPr lang="en-US" b="1" u="sng" dirty="0">
                <a:solidFill>
                  <a:srgbClr val="FFFFCC"/>
                </a:solidFill>
                <a:effectLst>
                  <a:outerShdw blurRad="38100" dist="38100" dir="2700000" algn="tl">
                    <a:srgbClr val="000000">
                      <a:alpha val="43137"/>
                    </a:srgbClr>
                  </a:outerShdw>
                </a:effectLst>
              </a:rPr>
              <a:t>I go</a:t>
            </a:r>
            <a:r>
              <a:rPr lang="en-US" dirty="0">
                <a:solidFill>
                  <a:schemeClr val="bg1"/>
                </a:solidFill>
                <a:effectLst>
                  <a:outerShdw blurRad="38100" dist="38100" dir="2700000" algn="tl">
                    <a:srgbClr val="000000">
                      <a:alpha val="43137"/>
                    </a:srgbClr>
                  </a:outerShdw>
                </a:effectLst>
              </a:rPr>
              <a:t> to prepare a place for you.</a:t>
            </a:r>
          </a:p>
          <a:p>
            <a:pPr marL="914400" lvl="1" indent="-457200">
              <a:spcBef>
                <a:spcPts val="0"/>
              </a:spcBef>
              <a:spcAft>
                <a:spcPts val="2400"/>
              </a:spcAft>
              <a:buClr>
                <a:srgbClr val="CC00CC"/>
              </a:buClr>
            </a:pPr>
            <a:r>
              <a:rPr lang="en-US" sz="3200" dirty="0">
                <a:solidFill>
                  <a:schemeClr val="bg1"/>
                </a:solidFill>
                <a:effectLst>
                  <a:outerShdw blurRad="38100" dist="38100" dir="2700000" algn="tl">
                    <a:srgbClr val="000000">
                      <a:alpha val="43137"/>
                    </a:srgbClr>
                  </a:outerShdw>
                </a:effectLst>
              </a:rPr>
              <a:t>I go</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Jesus came from (John 16:28; 17:5) and is going back to heaven (John 14:12; 16:28)</a:t>
            </a:r>
          </a:p>
          <a:p>
            <a:pPr marL="1314450" lvl="2" indent="-457200">
              <a:spcBef>
                <a:spcPts val="0"/>
              </a:spcBef>
              <a:spcAft>
                <a:spcPts val="2400"/>
              </a:spcAft>
              <a:buClr>
                <a:srgbClr val="00FF00"/>
              </a:buClr>
            </a:pPr>
            <a:r>
              <a:rPr lang="en-US" sz="3200" i="1" dirty="0" err="1">
                <a:solidFill>
                  <a:schemeClr val="bg1"/>
                </a:solidFill>
                <a:effectLst>
                  <a:outerShdw blurRad="38100" dist="38100" dir="2700000" algn="tl">
                    <a:srgbClr val="000000">
                      <a:alpha val="43137"/>
                    </a:srgbClr>
                  </a:outerShdw>
                </a:effectLst>
              </a:rPr>
              <a:t>Poreuomai</a:t>
            </a:r>
            <a:r>
              <a:rPr lang="en-US" sz="3200" dirty="0">
                <a:solidFill>
                  <a:schemeClr val="bg1"/>
                </a:solidFill>
                <a:effectLst>
                  <a:outerShdw blurRad="38100" dist="38100" dir="2700000" algn="tl">
                    <a:srgbClr val="000000">
                      <a:alpha val="43137"/>
                    </a:srgbClr>
                  </a:outerShdw>
                </a:effectLst>
              </a:rPr>
              <a:t>= Ascension (Acts 1:10-11; 1 Pet 3:22)</a:t>
            </a:r>
          </a:p>
        </p:txBody>
      </p:sp>
      <p:sp>
        <p:nvSpPr>
          <p:cNvPr id="10" name="Title 1">
            <a:extLst>
              <a:ext uri="{FF2B5EF4-FFF2-40B4-BE49-F238E27FC236}">
                <a16:creationId xmlns:a16="http://schemas.microsoft.com/office/drawing/2014/main" id="{F9AC1816-E291-400E-9F43-C04401008CC5}"/>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2">
            <a:extLst>
              <a:ext uri="{FF2B5EF4-FFF2-40B4-BE49-F238E27FC236}">
                <a16:creationId xmlns:a16="http://schemas.microsoft.com/office/drawing/2014/main" id="{497405EF-5119-4174-92B6-100249AC12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7F901289-2B6E-4861-A184-25FA9B2DAF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Content Placeholder 2"/>
          <p:cNvSpPr>
            <a:spLocks noGrp="1"/>
          </p:cNvSpPr>
          <p:nvPr>
            <p:ph idx="1"/>
          </p:nvPr>
        </p:nvSpPr>
        <p:spPr>
          <a:xfrm>
            <a:off x="0" y="1600202"/>
            <a:ext cx="9144000" cy="4525963"/>
          </a:xfrm>
        </p:spPr>
        <p:txBody>
          <a:bodyPr/>
          <a:lstStyle/>
          <a:p>
            <a:pPr marL="0" indent="0" algn="ctr">
              <a:spcBef>
                <a:spcPts val="0"/>
              </a:spcBef>
              <a:spcAft>
                <a:spcPts val="1200"/>
              </a:spcAft>
              <a:buNone/>
            </a:pPr>
            <a:r>
              <a:rPr lang="en-US" sz="4000" dirty="0">
                <a:solidFill>
                  <a:srgbClr val="FFFFCC"/>
                </a:solidFill>
                <a:effectLst>
                  <a:outerShdw blurRad="38100" dist="38100" dir="2700000" algn="tl">
                    <a:srgbClr val="000000">
                      <a:alpha val="43137"/>
                    </a:srgbClr>
                  </a:outerShdw>
                </a:effectLst>
                <a:ea typeface="+mj-ea"/>
                <a:cs typeface="Calibri" panose="020F0502020204030204" pitchFamily="34" charset="0"/>
              </a:rPr>
              <a:t>Summary</a:t>
            </a:r>
            <a:endParaRPr lang="en-US" sz="3600" dirty="0">
              <a:solidFill>
                <a:srgbClr val="FFFFCC"/>
              </a:solidFill>
              <a:effectLst>
                <a:outerShdw blurRad="38100" dist="38100" dir="2700000" algn="tl">
                  <a:srgbClr val="000000">
                    <a:alpha val="43137"/>
                  </a:srgbClr>
                </a:outerShdw>
              </a:effectLst>
              <a:ea typeface="+mj-ea"/>
              <a:cs typeface="Calibri" panose="020F0502020204030204" pitchFamily="34" charset="0"/>
            </a:endParaRPr>
          </a:p>
          <a:p>
            <a:pPr marL="0" indent="0" algn="just">
              <a:spcBef>
                <a:spcPts val="0"/>
              </a:spcBef>
              <a:spcAft>
                <a:spcPts val="1200"/>
              </a:spcAft>
              <a:buNone/>
            </a:pPr>
            <a:r>
              <a:rPr lang="en-US" sz="3600" dirty="0">
                <a:solidFill>
                  <a:schemeClr val="bg1"/>
                </a:solidFill>
                <a:effectLst>
                  <a:outerShdw blurRad="38100" dist="38100" dir="2700000" algn="tl">
                    <a:srgbClr val="000000">
                      <a:alpha val="43137"/>
                    </a:srgbClr>
                  </a:outerShdw>
                </a:effectLst>
              </a:rPr>
              <a:t>John 14:2 teaches that Christ will return to the very heaven from which He came in order to prepare temporary dwellings for His disciples.</a:t>
            </a:r>
          </a:p>
        </p:txBody>
      </p:sp>
      <p:sp>
        <p:nvSpPr>
          <p:cNvPr id="10" name="Title 1">
            <a:extLst>
              <a:ext uri="{FF2B5EF4-FFF2-40B4-BE49-F238E27FC236}">
                <a16:creationId xmlns:a16="http://schemas.microsoft.com/office/drawing/2014/main" id="{FCF80913-E4C1-4050-9A0B-86D530EC15DA}"/>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2">
            <a:extLst>
              <a:ext uri="{FF2B5EF4-FFF2-40B4-BE49-F238E27FC236}">
                <a16:creationId xmlns:a16="http://schemas.microsoft.com/office/drawing/2014/main" id="{BEC347F7-4F24-43AF-84CA-E66DCA8E6E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1C8E843D-A0E6-4ED4-A39F-FC1C741086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0" y="1371601"/>
            <a:ext cx="9144000" cy="52578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If I go and prepare a place for you, </a:t>
            </a:r>
            <a:r>
              <a:rPr lang="en-US" b="1" u="sng" dirty="0">
                <a:solidFill>
                  <a:srgbClr val="FFFFCC"/>
                </a:solidFill>
                <a:effectLst>
                  <a:outerShdw blurRad="38100" dist="38100" dir="2700000" algn="tl">
                    <a:srgbClr val="000000">
                      <a:alpha val="43137"/>
                    </a:srgbClr>
                  </a:outerShdw>
                </a:effectLst>
              </a:rPr>
              <a:t>I will come again</a:t>
            </a:r>
            <a:r>
              <a:rPr lang="en-US" b="1" dirty="0">
                <a:solidFill>
                  <a:srgbClr val="FFFFCC"/>
                </a:solidFill>
                <a:effectLst>
                  <a:outerShdw blurRad="38100" dist="38100" dir="2700000" algn="tl">
                    <a:srgbClr val="000000">
                      <a:alpha val="43137"/>
                    </a:srgbClr>
                  </a:outerShdw>
                </a:effectLst>
              </a:rPr>
              <a:t> and</a:t>
            </a:r>
            <a:r>
              <a:rPr lang="en-US" dirty="0">
                <a:solidFill>
                  <a:schemeClr val="bg1"/>
                </a:solidFill>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receive</a:t>
            </a:r>
            <a:r>
              <a:rPr lang="en-US" dirty="0">
                <a:solidFill>
                  <a:schemeClr val="bg1"/>
                </a:solidFill>
                <a:effectLst>
                  <a:outerShdw blurRad="38100" dist="38100" dir="2700000" algn="tl">
                    <a:srgbClr val="000000">
                      <a:alpha val="43137"/>
                    </a:srgbClr>
                  </a:outerShdw>
                </a:effectLst>
              </a:rPr>
              <a:t> you </a:t>
            </a: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Myself, that </a:t>
            </a:r>
            <a:r>
              <a:rPr lang="en-US" b="1" u="sng" dirty="0">
                <a:solidFill>
                  <a:srgbClr val="FFFFCC"/>
                </a:solidFill>
                <a:effectLst>
                  <a:outerShdw blurRad="38100" dist="38100" dir="2700000" algn="tl">
                    <a:srgbClr val="000000">
                      <a:alpha val="43137"/>
                    </a:srgbClr>
                  </a:outerShdw>
                </a:effectLst>
              </a:rPr>
              <a:t>where</a:t>
            </a:r>
            <a:r>
              <a:rPr lang="en-US" dirty="0">
                <a:solidFill>
                  <a:schemeClr val="bg1"/>
                </a:solidFill>
                <a:effectLst>
                  <a:outerShdw blurRad="38100" dist="38100" dir="2700000" algn="tl">
                    <a:srgbClr val="000000">
                      <a:alpha val="43137"/>
                    </a:srgbClr>
                  </a:outerShdw>
                </a:effectLst>
              </a:rPr>
              <a:t> I am, </a:t>
            </a:r>
            <a:r>
              <a:rPr lang="en-US" i="1" dirty="0">
                <a:solidFill>
                  <a:schemeClr val="bg1"/>
                </a:solidFill>
                <a:effectLst>
                  <a:outerShdw blurRad="38100" dist="38100" dir="2700000" algn="tl">
                    <a:srgbClr val="000000">
                      <a:alpha val="43137"/>
                    </a:srgbClr>
                  </a:outerShdw>
                </a:effectLst>
              </a:rPr>
              <a:t>there</a:t>
            </a:r>
            <a:r>
              <a:rPr lang="en-US" dirty="0">
                <a:solidFill>
                  <a:schemeClr val="bg1"/>
                </a:solidFill>
                <a:effectLst>
                  <a:outerShdw blurRad="38100" dist="38100" dir="2700000" algn="tl">
                    <a:srgbClr val="000000">
                      <a:alpha val="43137"/>
                    </a:srgbClr>
                  </a:outerShdw>
                </a:effectLst>
              </a:rPr>
              <a:t> you may be also.</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I will come</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And receive you</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Where</a:t>
            </a:r>
          </a:p>
        </p:txBody>
      </p:sp>
      <p:sp>
        <p:nvSpPr>
          <p:cNvPr id="10" name="Title 1">
            <a:extLst>
              <a:ext uri="{FF2B5EF4-FFF2-40B4-BE49-F238E27FC236}">
                <a16:creationId xmlns:a16="http://schemas.microsoft.com/office/drawing/2014/main" id="{80F8A974-440F-4950-8477-2A435497471A}"/>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2">
            <a:extLst>
              <a:ext uri="{FF2B5EF4-FFF2-40B4-BE49-F238E27FC236}">
                <a16:creationId xmlns:a16="http://schemas.microsoft.com/office/drawing/2014/main" id="{6B9EDC68-B256-4C26-A71D-BA6AFDF630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9600" y="228600"/>
            <a:ext cx="741363" cy="914400"/>
          </a:xfrm>
          <a:prstGeom prst="rect">
            <a:avLst/>
          </a:prstGeom>
          <a:noFill/>
          <a:ln w="9525">
            <a:noFill/>
            <a:miter lim="800000"/>
            <a:headEnd/>
            <a:tailEnd/>
          </a:ln>
        </p:spPr>
      </p:pic>
      <p:pic>
        <p:nvPicPr>
          <p:cNvPr id="7" name="Picture 2">
            <a:extLst>
              <a:ext uri="{FF2B5EF4-FFF2-40B4-BE49-F238E27FC236}">
                <a16:creationId xmlns:a16="http://schemas.microsoft.com/office/drawing/2014/main" id="{7F46FF10-02E2-4E45-84B7-717F3C991E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741363" cy="914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Content Placeholder 2"/>
          <p:cNvSpPr>
            <a:spLocks noGrp="1"/>
          </p:cNvSpPr>
          <p:nvPr>
            <p:ph idx="1"/>
          </p:nvPr>
        </p:nvSpPr>
        <p:spPr>
          <a:xfrm>
            <a:off x="0" y="1371600"/>
            <a:ext cx="9144000" cy="49530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again”</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Come</a:t>
            </a:r>
          </a:p>
          <a:p>
            <a:pPr marL="1314450" lvl="2" indent="-457200">
              <a:spcBef>
                <a:spcPts val="0"/>
              </a:spcBef>
              <a:spcAft>
                <a:spcPts val="1800"/>
              </a:spcAft>
              <a:buClr>
                <a:srgbClr val="00FF00"/>
              </a:buClr>
            </a:pPr>
            <a:r>
              <a:rPr lang="en-US" sz="3200" b="1" u="sng" dirty="0">
                <a:solidFill>
                  <a:srgbClr val="FFFFCC"/>
                </a:solidFill>
                <a:effectLst>
                  <a:outerShdw blurRad="38100" dist="38100" dir="2700000" algn="tl">
                    <a:srgbClr val="000000">
                      <a:alpha val="43137"/>
                    </a:srgbClr>
                  </a:outerShdw>
                </a:effectLst>
              </a:rPr>
              <a:t>Present tense of </a:t>
            </a:r>
            <a:r>
              <a:rPr lang="en-US" sz="3200" b="1" u="sng" dirty="0" err="1">
                <a:solidFill>
                  <a:srgbClr val="FFFFCC"/>
                </a:solidFill>
                <a:effectLst>
                  <a:outerShdw blurRad="38100" dist="38100" dir="2700000" algn="tl">
                    <a:srgbClr val="000000">
                      <a:alpha val="43137"/>
                    </a:srgbClr>
                  </a:outerShdw>
                </a:effectLst>
              </a:rPr>
              <a:t>erchomai</a:t>
            </a:r>
            <a:r>
              <a:rPr lang="en-US" sz="3200" b="1" u="sng" dirty="0">
                <a:solidFill>
                  <a:srgbClr val="FFFFCC"/>
                </a:solidFill>
                <a:effectLst>
                  <a:outerShdw blurRad="38100" dist="38100" dir="2700000" algn="tl">
                    <a:srgbClr val="000000">
                      <a:alpha val="43137"/>
                    </a:srgbClr>
                  </a:outerShdw>
                </a:effectLst>
              </a:rPr>
              <a:t>?</a:t>
            </a:r>
          </a:p>
          <a:p>
            <a:pPr marL="1828800" lvl="3" indent="-457200">
              <a:spcBef>
                <a:spcPts val="0"/>
              </a:spcBef>
              <a:spcAft>
                <a:spcPts val="1800"/>
              </a:spcAft>
              <a:buClr>
                <a:srgbClr val="00FFFF"/>
              </a:buClr>
            </a:pPr>
            <a:r>
              <a:rPr lang="en-US" sz="3200" b="1" u="sng" dirty="0">
                <a:solidFill>
                  <a:srgbClr val="FFFFCC"/>
                </a:solidFill>
                <a:effectLst>
                  <a:outerShdw blurRad="38100" dist="38100" dir="2700000" algn="tl">
                    <a:srgbClr val="000000">
                      <a:alpha val="43137"/>
                    </a:srgbClr>
                  </a:outerShdw>
                </a:effectLst>
              </a:rPr>
              <a:t>Futuristic present</a:t>
            </a:r>
          </a:p>
          <a:p>
            <a:pPr marL="2286000" lvl="4" indent="-457200">
              <a:spcBef>
                <a:spcPts val="0"/>
              </a:spcBef>
              <a:spcAft>
                <a:spcPts val="1800"/>
              </a:spcAft>
              <a:buClr>
                <a:srgbClr val="CC00FF"/>
              </a:buClr>
            </a:pPr>
            <a:r>
              <a:rPr lang="en-US" sz="3200" b="1" u="sng" dirty="0">
                <a:solidFill>
                  <a:srgbClr val="FFFFCC"/>
                </a:solidFill>
                <a:effectLst>
                  <a:outerShdw blurRad="38100" dist="38100" dir="2700000" algn="tl">
                    <a:srgbClr val="000000">
                      <a:alpha val="43137"/>
                    </a:srgbClr>
                  </a:outerShdw>
                </a:effectLst>
              </a:rPr>
              <a:t>Certainty</a:t>
            </a:r>
          </a:p>
          <a:p>
            <a:pPr marL="2286000" lvl="4" indent="-457200">
              <a:spcBef>
                <a:spcPts val="0"/>
              </a:spcBef>
              <a:spcAft>
                <a:spcPts val="1800"/>
              </a:spcAft>
              <a:buClr>
                <a:srgbClr val="CC00FF"/>
              </a:buClr>
            </a:pPr>
            <a:r>
              <a:rPr lang="en-US" sz="3200" b="1" u="sng" dirty="0">
                <a:solidFill>
                  <a:srgbClr val="FFFFCC"/>
                </a:solidFill>
                <a:effectLst>
                  <a:outerShdw blurRad="38100" dist="38100" dir="2700000" algn="tl">
                    <a:srgbClr val="000000">
                      <a:alpha val="43137"/>
                    </a:srgbClr>
                  </a:outerShdw>
                </a:effectLst>
              </a:rPr>
              <a:t>Imminence</a:t>
            </a:r>
          </a:p>
          <a:p>
            <a:pPr marL="1828800" lvl="3" indent="-457200">
              <a:spcBef>
                <a:spcPts val="0"/>
              </a:spcBef>
              <a:spcAft>
                <a:spcPts val="1800"/>
              </a:spcAft>
              <a:buClr>
                <a:srgbClr val="00FFFF"/>
              </a:buClr>
            </a:pPr>
            <a:r>
              <a:rPr lang="en-US" sz="3200" dirty="0">
                <a:solidFill>
                  <a:schemeClr val="bg1"/>
                </a:solidFill>
                <a:effectLst>
                  <a:outerShdw blurRad="38100" dist="38100" dir="2700000" algn="tl">
                    <a:srgbClr val="000000">
                      <a:alpha val="43137"/>
                    </a:srgbClr>
                  </a:outerShdw>
                </a:effectLst>
              </a:rPr>
              <a:t>Common in Johannine literature (1 John 2:18; Rev 2:5, 16; 3:11; 16:15; 22:7, 12, 20)</a:t>
            </a:r>
          </a:p>
        </p:txBody>
      </p:sp>
      <p:sp>
        <p:nvSpPr>
          <p:cNvPr id="10" name="Title 1">
            <a:extLst>
              <a:ext uri="{FF2B5EF4-FFF2-40B4-BE49-F238E27FC236}">
                <a16:creationId xmlns:a16="http://schemas.microsoft.com/office/drawing/2014/main" id="{54D2D1A0-AAD6-4340-BC8F-E8EB0A9B17AE}"/>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11" name="Picture 4">
            <a:extLst>
              <a:ext uri="{FF2B5EF4-FFF2-40B4-BE49-F238E27FC236}">
                <a16:creationId xmlns:a16="http://schemas.microsoft.com/office/drawing/2014/main" id="{D5B83523-B075-4D75-8AC2-94A368C025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12" name="Picture 7">
            <a:extLst>
              <a:ext uri="{FF2B5EF4-FFF2-40B4-BE49-F238E27FC236}">
                <a16:creationId xmlns:a16="http://schemas.microsoft.com/office/drawing/2014/main" id="{9298A2E2-7058-456D-BF44-2DEB516D0E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Title 1"/>
          <p:cNvSpPr>
            <a:spLocks noGrp="1"/>
          </p:cNvSpPr>
          <p:nvPr>
            <p:ph type="title"/>
          </p:nvPr>
        </p:nvSpPr>
        <p:spPr>
          <a:xfrm>
            <a:off x="2514600" y="228600"/>
            <a:ext cx="4114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Futuristic Present</a:t>
            </a:r>
          </a:p>
        </p:txBody>
      </p:sp>
      <p:sp>
        <p:nvSpPr>
          <p:cNvPr id="61442" name="Content Placeholder 2"/>
          <p:cNvSpPr>
            <a:spLocks noGrp="1"/>
          </p:cNvSpPr>
          <p:nvPr>
            <p:ph idx="1"/>
          </p:nvPr>
        </p:nvSpPr>
        <p:spPr>
          <a:xfrm>
            <a:off x="3505200" y="1211264"/>
            <a:ext cx="5486400" cy="4381500"/>
          </a:xfrm>
        </p:spPr>
        <p:txBody>
          <a:bodyPr/>
          <a:lstStyle/>
          <a:p>
            <a:pPr marL="0" indent="0" algn="just">
              <a:buNone/>
            </a:pPr>
            <a:r>
              <a:rPr lang="en-US" sz="3000" dirty="0">
                <a:solidFill>
                  <a:schemeClr val="bg1"/>
                </a:solidFill>
                <a:effectLst>
                  <a:outerShdw blurRad="38100" dist="38100" dir="2700000" algn="tl">
                    <a:srgbClr val="000000">
                      <a:alpha val="43137"/>
                    </a:srgbClr>
                  </a:outerShdw>
                </a:effectLst>
              </a:rPr>
              <a:t>“The present tense may be used to describe a future reality...The present tense may describe an event that is wholly subsequent to the time of speaking, although as if it were present...Only an examination of the context will help one see whether this use of the present tense stresses immediacy or </a:t>
            </a:r>
            <a:r>
              <a:rPr lang="en-US" sz="3000" b="1" u="sng" dirty="0">
                <a:solidFill>
                  <a:srgbClr val="FFFFCC"/>
                </a:solidFill>
                <a:effectLst>
                  <a:outerShdw blurRad="38100" dist="38100" dir="2700000" algn="tl">
                    <a:srgbClr val="000000">
                      <a:alpha val="43137"/>
                    </a:srgbClr>
                  </a:outerShdw>
                </a:effectLst>
              </a:rPr>
              <a:t>certainty</a:t>
            </a:r>
            <a:r>
              <a:rPr lang="en-US" sz="3000" dirty="0">
                <a:solidFill>
                  <a:schemeClr val="bg1"/>
                </a:solidFill>
                <a:effectLst>
                  <a:outerShdw blurRad="38100" dist="38100" dir="2700000" algn="tl">
                    <a:srgbClr val="000000">
                      <a:alpha val="43137"/>
                    </a:srgbClr>
                  </a:outerShdw>
                </a:effectLst>
              </a:rPr>
              <a:t>.”</a:t>
            </a:r>
          </a:p>
        </p:txBody>
      </p:sp>
      <p:sp>
        <p:nvSpPr>
          <p:cNvPr id="61443" name="TextBox 4"/>
          <p:cNvSpPr txBox="1">
            <a:spLocks noChangeArrowheads="1"/>
          </p:cNvSpPr>
          <p:nvPr/>
        </p:nvSpPr>
        <p:spPr bwMode="auto">
          <a:xfrm>
            <a:off x="800100" y="6059488"/>
            <a:ext cx="7543800" cy="646113"/>
          </a:xfrm>
          <a:prstGeom prst="rect">
            <a:avLst/>
          </a:prstGeom>
          <a:noFill/>
          <a:ln w="9525">
            <a:noFill/>
            <a:miter lim="800000"/>
            <a:headEnd/>
            <a:tailEnd/>
          </a:ln>
        </p:spPr>
        <p:txBody>
          <a:bodyPr>
            <a:spAutoFit/>
          </a:bodyPr>
          <a:lstStyle/>
          <a:p>
            <a:pPr algn="ctr"/>
            <a:r>
              <a:rPr lang="en-US" dirty="0">
                <a:solidFill>
                  <a:schemeClr val="bg1"/>
                </a:solidFill>
                <a:effectLst>
                  <a:outerShdw blurRad="38100" dist="38100" dir="2700000" algn="tl">
                    <a:srgbClr val="000000">
                      <a:alpha val="43137"/>
                    </a:srgbClr>
                  </a:outerShdw>
                </a:effectLst>
                <a:latin typeface="+mn-lt"/>
              </a:rPr>
              <a:t>Daniel B. Wallace, </a:t>
            </a:r>
            <a:r>
              <a:rPr lang="en-US" i="1" dirty="0">
                <a:solidFill>
                  <a:schemeClr val="bg1"/>
                </a:solidFill>
                <a:effectLst>
                  <a:outerShdw blurRad="38100" dist="38100" dir="2700000" algn="tl">
                    <a:srgbClr val="000000">
                      <a:alpha val="43137"/>
                    </a:srgbClr>
                  </a:outerShdw>
                </a:effectLst>
                <a:latin typeface="+mn-lt"/>
              </a:rPr>
              <a:t>Greek Grammar Beyond the Basics: Exegetical Syntax of the New Testament</a:t>
            </a:r>
            <a:r>
              <a:rPr lang="en-US" dirty="0">
                <a:solidFill>
                  <a:schemeClr val="bg1"/>
                </a:solidFill>
                <a:effectLst>
                  <a:outerShdw blurRad="38100" dist="38100" dir="2700000" algn="tl">
                    <a:srgbClr val="000000">
                      <a:alpha val="43137"/>
                    </a:srgbClr>
                  </a:outerShdw>
                </a:effectLst>
                <a:latin typeface="+mn-lt"/>
              </a:rPr>
              <a:t> (Grand Rapids: Zondervan, 1996), 535-36.</a:t>
            </a:r>
          </a:p>
        </p:txBody>
      </p:sp>
      <p:pic>
        <p:nvPicPr>
          <p:cNvPr id="61444" name="Picture 2" descr="http://ecx.images-amazon.com/images/I/51Ytp5D8R7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 y="1238250"/>
            <a:ext cx="3086100" cy="43815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Title 1"/>
          <p:cNvSpPr>
            <a:spLocks noGrp="1"/>
          </p:cNvSpPr>
          <p:nvPr>
            <p:ph type="title"/>
          </p:nvPr>
        </p:nvSpPr>
        <p:spPr>
          <a:xfrm>
            <a:off x="2514600" y="228600"/>
            <a:ext cx="4114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Futuristic Present</a:t>
            </a:r>
          </a:p>
        </p:txBody>
      </p:sp>
      <p:sp>
        <p:nvSpPr>
          <p:cNvPr id="62466" name="Content Placeholder 2"/>
          <p:cNvSpPr>
            <a:spLocks noGrp="1"/>
          </p:cNvSpPr>
          <p:nvPr>
            <p:ph idx="1"/>
          </p:nvPr>
        </p:nvSpPr>
        <p:spPr>
          <a:xfrm>
            <a:off x="381000" y="1600200"/>
            <a:ext cx="5715000" cy="3352800"/>
          </a:xfrm>
        </p:spPr>
        <p:txBody>
          <a:bodyPr/>
          <a:lstStyle/>
          <a:p>
            <a:pPr marL="0" indent="0" algn="just">
              <a:buNone/>
            </a:pPr>
            <a:r>
              <a:rPr lang="en-US" dirty="0">
                <a:solidFill>
                  <a:schemeClr val="bg1"/>
                </a:solidFill>
                <a:effectLst>
                  <a:outerShdw blurRad="38100" dist="38100" dir="2700000" algn="tl">
                    <a:srgbClr val="000000">
                      <a:alpha val="43137"/>
                    </a:srgbClr>
                  </a:outerShdw>
                </a:effectLst>
              </a:rPr>
              <a:t>“The present tense 'I come' is used rather than the future, for the Return is regarded not as a distant event, but as one ever </a:t>
            </a:r>
            <a:r>
              <a:rPr lang="en-US" b="1" u="sng" dirty="0">
                <a:solidFill>
                  <a:srgbClr val="FFFFCC"/>
                </a:solidFill>
                <a:effectLst>
                  <a:outerShdw blurRad="38100" dist="38100" dir="2700000" algn="tl">
                    <a:srgbClr val="000000">
                      <a:alpha val="43137"/>
                    </a:srgbClr>
                  </a:outerShdw>
                </a:effectLst>
              </a:rPr>
              <a:t>imminent</a:t>
            </a:r>
            <a:r>
              <a:rPr lang="en-US" dirty="0">
                <a:solidFill>
                  <a:schemeClr val="bg1"/>
                </a:solidFill>
                <a:effectLst>
                  <a:outerShdw blurRad="38100" dist="38100" dir="2700000" algn="tl">
                    <a:srgbClr val="000000">
                      <a:alpha val="43137"/>
                    </a:srgbClr>
                  </a:outerShdw>
                </a:effectLst>
              </a:rPr>
              <a:t> and at hand.”</a:t>
            </a:r>
          </a:p>
        </p:txBody>
      </p:sp>
      <p:sp>
        <p:nvSpPr>
          <p:cNvPr id="62467" name="TextBox 4"/>
          <p:cNvSpPr txBox="1">
            <a:spLocks noChangeArrowheads="1"/>
          </p:cNvSpPr>
          <p:nvPr/>
        </p:nvSpPr>
        <p:spPr bwMode="auto">
          <a:xfrm>
            <a:off x="800100" y="5983288"/>
            <a:ext cx="7543800" cy="646113"/>
          </a:xfrm>
          <a:prstGeom prst="rect">
            <a:avLst/>
          </a:prstGeom>
          <a:noFill/>
          <a:ln w="9525">
            <a:noFill/>
            <a:miter lim="800000"/>
            <a:headEnd/>
            <a:tailEnd/>
          </a:ln>
        </p:spPr>
        <p:txBody>
          <a:bodyPr>
            <a:spAutoFit/>
          </a:bodyPr>
          <a:lstStyle/>
          <a:p>
            <a:pPr algn="ctr"/>
            <a:r>
              <a:rPr lang="en-US" dirty="0">
                <a:solidFill>
                  <a:schemeClr val="bg1"/>
                </a:solidFill>
                <a:effectLst>
                  <a:outerShdw blurRad="38100" dist="38100" dir="2700000" algn="tl">
                    <a:srgbClr val="000000">
                      <a:alpha val="43137"/>
                    </a:srgbClr>
                  </a:outerShdw>
                </a:effectLst>
                <a:latin typeface="+mn-lt"/>
              </a:rPr>
              <a:t>Henry Barclay </a:t>
            </a:r>
            <a:r>
              <a:rPr lang="en-US" dirty="0" err="1">
                <a:solidFill>
                  <a:schemeClr val="bg1"/>
                </a:solidFill>
                <a:effectLst>
                  <a:outerShdw blurRad="38100" dist="38100" dir="2700000" algn="tl">
                    <a:srgbClr val="000000">
                      <a:alpha val="43137"/>
                    </a:srgbClr>
                  </a:outerShdw>
                </a:effectLst>
                <a:latin typeface="+mn-lt"/>
              </a:rPr>
              <a:t>Swete</a:t>
            </a:r>
            <a:r>
              <a:rPr lang="en-US" dirty="0">
                <a:solidFill>
                  <a:schemeClr val="bg1"/>
                </a:solidFill>
                <a:effectLst>
                  <a:outerShdw blurRad="38100" dist="38100" dir="2700000" algn="tl">
                    <a:srgbClr val="000000">
                      <a:alpha val="43137"/>
                    </a:srgbClr>
                  </a:outerShdw>
                </a:effectLst>
                <a:latin typeface="+mn-lt"/>
              </a:rPr>
              <a:t>, </a:t>
            </a:r>
            <a:r>
              <a:rPr lang="en-US" i="1" dirty="0">
                <a:solidFill>
                  <a:schemeClr val="bg1"/>
                </a:solidFill>
                <a:effectLst>
                  <a:outerShdw blurRad="38100" dist="38100" dir="2700000" algn="tl">
                    <a:srgbClr val="000000">
                      <a:alpha val="43137"/>
                    </a:srgbClr>
                  </a:outerShdw>
                </a:effectLst>
                <a:latin typeface="+mn-lt"/>
              </a:rPr>
              <a:t>The Last Discourse and Prayer of Our Lord: A Study of St. John XIV-XVII </a:t>
            </a:r>
            <a:r>
              <a:rPr lang="en-US" dirty="0">
                <a:solidFill>
                  <a:schemeClr val="bg1"/>
                </a:solidFill>
                <a:effectLst>
                  <a:outerShdw blurRad="38100" dist="38100" dir="2700000" algn="tl">
                    <a:srgbClr val="000000">
                      <a:alpha val="43137"/>
                    </a:srgbClr>
                  </a:outerShdw>
                </a:effectLst>
                <a:latin typeface="+mn-lt"/>
              </a:rPr>
              <a:t>(London: </a:t>
            </a:r>
            <a:r>
              <a:rPr lang="en-US" dirty="0" err="1">
                <a:solidFill>
                  <a:schemeClr val="bg1"/>
                </a:solidFill>
                <a:effectLst>
                  <a:outerShdw blurRad="38100" dist="38100" dir="2700000" algn="tl">
                    <a:srgbClr val="000000">
                      <a:alpha val="43137"/>
                    </a:srgbClr>
                  </a:outerShdw>
                </a:effectLst>
                <a:latin typeface="+mn-lt"/>
              </a:rPr>
              <a:t>Macmillian</a:t>
            </a:r>
            <a:r>
              <a:rPr lang="en-US" dirty="0">
                <a:solidFill>
                  <a:schemeClr val="bg1"/>
                </a:solidFill>
                <a:effectLst>
                  <a:outerShdw blurRad="38100" dist="38100" dir="2700000" algn="tl">
                    <a:srgbClr val="000000">
                      <a:alpha val="43137"/>
                    </a:srgbClr>
                  </a:outerShdw>
                </a:effectLst>
                <a:latin typeface="+mn-lt"/>
              </a:rPr>
              <a:t>, 1913), 8.</a:t>
            </a:r>
          </a:p>
        </p:txBody>
      </p:sp>
      <p:pic>
        <p:nvPicPr>
          <p:cNvPr id="17410" name="Picture 2"/>
          <p:cNvPicPr>
            <a:picLocks noChangeAspect="1" noChangeArrowheads="1"/>
          </p:cNvPicPr>
          <p:nvPr/>
        </p:nvPicPr>
        <p:blipFill>
          <a:blip r:embed="rId2" cstate="print"/>
          <a:srcRect/>
          <a:stretch>
            <a:fillRect/>
          </a:stretch>
        </p:blipFill>
        <p:spPr bwMode="auto">
          <a:xfrm>
            <a:off x="6858000" y="1878494"/>
            <a:ext cx="1881188" cy="2617306"/>
          </a:xfrm>
          <a:prstGeom prst="rect">
            <a:avLst/>
          </a:prstGeom>
          <a:ln w="38100">
            <a:solidFill>
              <a:schemeClr val="bg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Content Placeholder 2"/>
          <p:cNvSpPr>
            <a:spLocks noGrp="1"/>
          </p:cNvSpPr>
          <p:nvPr>
            <p:ph idx="1"/>
          </p:nvPr>
        </p:nvSpPr>
        <p:spPr>
          <a:xfrm>
            <a:off x="0" y="1371600"/>
            <a:ext cx="9144000" cy="4953000"/>
          </a:xfrm>
        </p:spPr>
        <p:txBody>
          <a:bodyPr/>
          <a:lstStyle/>
          <a:p>
            <a:pPr marL="457200" indent="-457200" algn="just">
              <a:spcBef>
                <a:spcPts val="0"/>
              </a:spcBef>
              <a:spcAft>
                <a:spcPts val="1200"/>
              </a:spcAft>
              <a:buClr>
                <a:srgbClr val="00FFFF"/>
              </a:buClr>
            </a:pPr>
            <a:r>
              <a:rPr lang="en-US" dirty="0">
                <a:solidFill>
                  <a:schemeClr val="bg1"/>
                </a:solidFill>
                <a:effectLst>
                  <a:outerShdw blurRad="38100" dist="38100" dir="2700000" algn="tl">
                    <a:srgbClr val="000000">
                      <a:alpha val="43137"/>
                    </a:srgbClr>
                  </a:outerShdw>
                </a:effectLst>
              </a:rPr>
              <a:t>vs. 3 – “I will come again”</a:t>
            </a:r>
          </a:p>
          <a:p>
            <a:pPr marL="914400" lvl="1" indent="-457200">
              <a:spcBef>
                <a:spcPts val="0"/>
              </a:spcBef>
              <a:spcAft>
                <a:spcPts val="1200"/>
              </a:spcAft>
              <a:buClr>
                <a:srgbClr val="CC00CC"/>
              </a:buClr>
            </a:pPr>
            <a:r>
              <a:rPr lang="en-US" sz="3200" dirty="0">
                <a:solidFill>
                  <a:schemeClr val="bg1"/>
                </a:solidFill>
                <a:effectLst>
                  <a:outerShdw blurRad="38100" dist="38100" dir="2700000" algn="tl">
                    <a:srgbClr val="000000">
                      <a:alpha val="43137"/>
                    </a:srgbClr>
                  </a:outerShdw>
                </a:effectLst>
              </a:rPr>
              <a:t>Come</a:t>
            </a:r>
          </a:p>
          <a:p>
            <a:pPr marL="1314450" lvl="2" indent="-457200">
              <a:spcBef>
                <a:spcPts val="0"/>
              </a:spcBef>
              <a:spcAft>
                <a:spcPts val="1200"/>
              </a:spcAft>
              <a:buClr>
                <a:srgbClr val="00FF00"/>
              </a:buClr>
            </a:pPr>
            <a:r>
              <a:rPr lang="en-US" sz="3200" dirty="0">
                <a:solidFill>
                  <a:schemeClr val="bg1"/>
                </a:solidFill>
                <a:effectLst>
                  <a:outerShdw blurRad="38100" dist="38100" dir="2700000" algn="tl">
                    <a:srgbClr val="000000">
                      <a:alpha val="43137"/>
                    </a:srgbClr>
                  </a:outerShdw>
                </a:effectLst>
              </a:rPr>
              <a:t>Present tense of </a:t>
            </a:r>
            <a:r>
              <a:rPr lang="en-US" sz="3200" i="1" dirty="0" err="1">
                <a:solidFill>
                  <a:schemeClr val="bg1"/>
                </a:solidFill>
                <a:effectLst>
                  <a:outerShdw blurRad="38100" dist="38100" dir="2700000" algn="tl">
                    <a:srgbClr val="000000">
                      <a:alpha val="43137"/>
                    </a:srgbClr>
                  </a:outerShdw>
                </a:effectLst>
              </a:rPr>
              <a:t>erchomai</a:t>
            </a:r>
            <a:r>
              <a:rPr lang="en-US" sz="3200" dirty="0">
                <a:solidFill>
                  <a:schemeClr val="bg1"/>
                </a:solidFill>
                <a:effectLst>
                  <a:outerShdw blurRad="38100" dist="38100" dir="2700000" algn="tl">
                    <a:srgbClr val="000000">
                      <a:alpha val="43137"/>
                    </a:srgbClr>
                  </a:outerShdw>
                </a:effectLst>
              </a:rPr>
              <a:t>?</a:t>
            </a:r>
          </a:p>
          <a:p>
            <a:pPr marL="1828800" lvl="3" indent="-457200">
              <a:spcBef>
                <a:spcPts val="0"/>
              </a:spcBef>
              <a:spcAft>
                <a:spcPts val="1200"/>
              </a:spcAft>
              <a:buClr>
                <a:srgbClr val="00FFFF"/>
              </a:buClr>
            </a:pPr>
            <a:r>
              <a:rPr lang="en-US" sz="3200" dirty="0">
                <a:solidFill>
                  <a:schemeClr val="bg1"/>
                </a:solidFill>
                <a:effectLst>
                  <a:outerShdw blurRad="38100" dist="38100" dir="2700000" algn="tl">
                    <a:srgbClr val="000000">
                      <a:alpha val="43137"/>
                    </a:srgbClr>
                  </a:outerShdw>
                </a:effectLst>
              </a:rPr>
              <a:t>Futuristic present</a:t>
            </a:r>
          </a:p>
          <a:p>
            <a:pPr marL="2286000" lvl="4" indent="-457200">
              <a:spcBef>
                <a:spcPts val="0"/>
              </a:spcBef>
              <a:spcAft>
                <a:spcPts val="1200"/>
              </a:spcAft>
              <a:buClr>
                <a:srgbClr val="CC00FF"/>
              </a:buClr>
            </a:pPr>
            <a:r>
              <a:rPr lang="en-US" sz="3200" dirty="0">
                <a:solidFill>
                  <a:schemeClr val="bg1"/>
                </a:solidFill>
                <a:effectLst>
                  <a:outerShdw blurRad="38100" dist="38100" dir="2700000" algn="tl">
                    <a:srgbClr val="000000">
                      <a:alpha val="43137"/>
                    </a:srgbClr>
                  </a:outerShdw>
                </a:effectLst>
              </a:rPr>
              <a:t>Certainty</a:t>
            </a:r>
          </a:p>
          <a:p>
            <a:pPr marL="2286000" lvl="4" indent="-457200">
              <a:spcBef>
                <a:spcPts val="0"/>
              </a:spcBef>
              <a:spcAft>
                <a:spcPts val="1200"/>
              </a:spcAft>
              <a:buClr>
                <a:srgbClr val="CC00FF"/>
              </a:buClr>
            </a:pPr>
            <a:r>
              <a:rPr lang="en-US" sz="3200" dirty="0">
                <a:solidFill>
                  <a:schemeClr val="bg1"/>
                </a:solidFill>
                <a:effectLst>
                  <a:outerShdw blurRad="38100" dist="38100" dir="2700000" algn="tl">
                    <a:srgbClr val="000000">
                      <a:alpha val="43137"/>
                    </a:srgbClr>
                  </a:outerShdw>
                </a:effectLst>
              </a:rPr>
              <a:t>Imminence</a:t>
            </a:r>
          </a:p>
          <a:p>
            <a:pPr marL="1828800" lvl="3" indent="-457200">
              <a:spcBef>
                <a:spcPts val="0"/>
              </a:spcBef>
              <a:spcAft>
                <a:spcPts val="1200"/>
              </a:spcAft>
              <a:buClr>
                <a:srgbClr val="00FFFF"/>
              </a:buClr>
            </a:pPr>
            <a:r>
              <a:rPr lang="en-US" sz="3200" b="1" u="sng" dirty="0">
                <a:solidFill>
                  <a:srgbClr val="FFFFCC"/>
                </a:solidFill>
                <a:effectLst>
                  <a:outerShdw blurRad="38100" dist="38100" dir="2700000" algn="tl">
                    <a:srgbClr val="000000">
                      <a:alpha val="43137"/>
                    </a:srgbClr>
                  </a:outerShdw>
                </a:effectLst>
              </a:rPr>
              <a:t>Common in Johannine literature (1 John 2:18; Rev 2:5, 16; 3:11; 16:15; 22:7, 12, 20)</a:t>
            </a:r>
          </a:p>
        </p:txBody>
      </p:sp>
      <p:sp>
        <p:nvSpPr>
          <p:cNvPr id="10" name="Title 1">
            <a:extLst>
              <a:ext uri="{FF2B5EF4-FFF2-40B4-BE49-F238E27FC236}">
                <a16:creationId xmlns:a16="http://schemas.microsoft.com/office/drawing/2014/main" id="{54D2D1A0-AAD6-4340-BC8F-E8EB0A9B17AE}"/>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4">
            <a:extLst>
              <a:ext uri="{FF2B5EF4-FFF2-40B4-BE49-F238E27FC236}">
                <a16:creationId xmlns:a16="http://schemas.microsoft.com/office/drawing/2014/main" id="{ED4C2595-C43F-48FE-81C1-1ACCB60872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6287323F-AA94-4F07-80AD-72AFDD1BDA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1517299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once more,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D38CEC85-EFD7-43C2-B8A2-4A6DD0BF02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E29F3CCE-A8BC-4D1D-8C25-CA156AF6F1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0" y="1371600"/>
            <a:ext cx="9144000" cy="5181600"/>
          </a:xfrm>
        </p:spPr>
        <p:txBody>
          <a:bodyPr/>
          <a:lstStyle/>
          <a:p>
            <a:pPr marL="457200" indent="-457200" algn="just">
              <a:spcBef>
                <a:spcPts val="0"/>
              </a:spcBef>
              <a:spcAft>
                <a:spcPts val="1200"/>
              </a:spcAft>
              <a:buClr>
                <a:srgbClr val="00FFFF"/>
              </a:buClr>
            </a:pPr>
            <a:r>
              <a:rPr lang="en-US" dirty="0">
                <a:solidFill>
                  <a:schemeClr val="bg1"/>
                </a:solidFill>
                <a:effectLst>
                  <a:outerShdw blurRad="38100" dist="38100" dir="2700000" algn="tl">
                    <a:srgbClr val="000000">
                      <a:alpha val="43137"/>
                    </a:srgbClr>
                  </a:outerShdw>
                </a:effectLst>
              </a:rPr>
              <a:t>vs. 3 – “And </a:t>
            </a:r>
            <a:r>
              <a:rPr lang="en-US" b="1" u="sng" dirty="0">
                <a:solidFill>
                  <a:srgbClr val="FFFFCC"/>
                </a:solidFill>
                <a:effectLst>
                  <a:outerShdw blurRad="38100" dist="38100" dir="2700000" algn="tl">
                    <a:srgbClr val="000000">
                      <a:alpha val="43137"/>
                    </a:srgbClr>
                  </a:outerShdw>
                </a:effectLst>
              </a:rPr>
              <a:t>receive</a:t>
            </a:r>
            <a:r>
              <a:rPr lang="en-US" dirty="0">
                <a:solidFill>
                  <a:schemeClr val="bg1"/>
                </a:solidFill>
                <a:effectLst>
                  <a:outerShdw blurRad="38100" dist="38100" dir="2700000" algn="tl">
                    <a:srgbClr val="000000">
                      <a:alpha val="43137"/>
                    </a:srgbClr>
                  </a:outerShdw>
                </a:effectLst>
              </a:rPr>
              <a:t> you </a:t>
            </a: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myself”</a:t>
            </a:r>
          </a:p>
          <a:p>
            <a:pPr marL="914400" lvl="1" indent="-457200">
              <a:spcBef>
                <a:spcPts val="0"/>
              </a:spcBef>
              <a:spcAft>
                <a:spcPts val="1200"/>
              </a:spcAft>
              <a:buClr>
                <a:srgbClr val="CC00CC"/>
              </a:buClr>
            </a:pPr>
            <a:r>
              <a:rPr lang="en-US" b="1" u="sng" dirty="0">
                <a:solidFill>
                  <a:srgbClr val="FFFFCC"/>
                </a:solidFill>
                <a:effectLst>
                  <a:outerShdw blurRad="38100" dist="38100" dir="2700000" algn="tl">
                    <a:srgbClr val="000000">
                      <a:alpha val="43137"/>
                    </a:srgbClr>
                  </a:outerShdw>
                </a:effectLst>
              </a:rPr>
              <a:t>Receive</a:t>
            </a:r>
            <a:r>
              <a:rPr lang="en-US" dirty="0">
                <a:solidFill>
                  <a:schemeClr val="bg1"/>
                </a:solidFill>
                <a:effectLst>
                  <a:outerShdw blurRad="38100" dist="38100" dir="2700000" algn="tl">
                    <a:srgbClr val="000000">
                      <a:alpha val="43137"/>
                    </a:srgbClr>
                  </a:outerShdw>
                </a:effectLst>
              </a:rPr>
              <a:t> (</a:t>
            </a:r>
            <a:r>
              <a:rPr lang="en-US" i="1" dirty="0" err="1">
                <a:solidFill>
                  <a:schemeClr val="bg1"/>
                </a:solidFill>
                <a:effectLst>
                  <a:outerShdw blurRad="38100" dist="38100" dir="2700000" algn="tl">
                    <a:srgbClr val="000000">
                      <a:alpha val="43137"/>
                    </a:srgbClr>
                  </a:outerShdw>
                </a:effectLst>
              </a:rPr>
              <a:t>paralambanō</a:t>
            </a:r>
            <a:r>
              <a:rPr lang="en-US" dirty="0">
                <a:solidFill>
                  <a:schemeClr val="bg1"/>
                </a:solidFill>
                <a:effectLst>
                  <a:outerShdw blurRad="38100" dist="38100" dir="2700000" algn="tl">
                    <a:srgbClr val="000000">
                      <a:alpha val="43137"/>
                    </a:srgbClr>
                  </a:outerShdw>
                </a:effectLst>
              </a:rPr>
              <a:t>): "to take into close association, </a:t>
            </a:r>
            <a:r>
              <a:rPr lang="en-US" i="1" dirty="0">
                <a:solidFill>
                  <a:schemeClr val="bg1"/>
                </a:solidFill>
                <a:effectLst>
                  <a:outerShdw blurRad="38100" dist="38100" dir="2700000" algn="tl">
                    <a:srgbClr val="000000">
                      <a:alpha val="43137"/>
                    </a:srgbClr>
                  </a:outerShdw>
                </a:effectLst>
              </a:rPr>
              <a:t>take (to oneself), take with/along...I will take you to myself </a:t>
            </a:r>
            <a:r>
              <a:rPr lang="en-US" dirty="0">
                <a:solidFill>
                  <a:schemeClr val="bg1"/>
                </a:solidFill>
                <a:effectLst>
                  <a:outerShdw blurRad="38100" dist="38100" dir="2700000" algn="tl">
                    <a:srgbClr val="000000">
                      <a:alpha val="43137"/>
                    </a:srgbClr>
                  </a:outerShdw>
                </a:effectLst>
              </a:rPr>
              <a:t>J14:3 ...</a:t>
            </a:r>
            <a:r>
              <a:rPr lang="en-US" i="1" dirty="0">
                <a:solidFill>
                  <a:schemeClr val="bg1"/>
                </a:solidFill>
                <a:effectLst>
                  <a:outerShdw blurRad="38100" dist="38100" dir="2700000" algn="tl">
                    <a:srgbClr val="000000">
                      <a:alpha val="43137"/>
                    </a:srgbClr>
                  </a:outerShdw>
                </a:effectLst>
              </a:rPr>
              <a:t>with me to my home</a:t>
            </a:r>
            <a:r>
              <a:rPr lang="en-US" dirty="0">
                <a:solidFill>
                  <a:schemeClr val="bg1"/>
                </a:solidFill>
                <a:effectLst>
                  <a:outerShdw blurRad="38100" dist="38100" dir="2700000" algn="tl">
                    <a:srgbClr val="000000">
                      <a:alpha val="43137"/>
                    </a:srgbClr>
                  </a:outerShdw>
                </a:effectLst>
              </a:rPr>
              <a:t>.” (BDAG, p. 767)</a:t>
            </a:r>
          </a:p>
          <a:p>
            <a:pPr marL="914400" lvl="1" indent="-457200">
              <a:spcBef>
                <a:spcPts val="0"/>
              </a:spcBef>
              <a:spcAft>
                <a:spcPts val="1200"/>
              </a:spcAft>
              <a:buClr>
                <a:srgbClr val="CC00CC"/>
              </a:buClr>
            </a:pP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pros</a:t>
            </a:r>
            <a:r>
              <a:rPr lang="en-US" dirty="0">
                <a:solidFill>
                  <a:schemeClr val="bg1"/>
                </a:solidFill>
                <a:effectLst>
                  <a:outerShdw blurRad="38100" dist="38100" dir="2700000" algn="tl">
                    <a:srgbClr val="000000">
                      <a:alpha val="43137"/>
                    </a:srgbClr>
                  </a:outerShdw>
                </a:effectLst>
              </a:rPr>
              <a:t>): "pros with the Accusative...This is very common and denotes movement 'towards.'...Spatially, 'to or towards someone or something,' primarily with an intransitive or transitive verb expressing movement.“ (TDNT, p. 721).</a:t>
            </a:r>
          </a:p>
          <a:p>
            <a:pPr marL="914400" lvl="1" indent="-457200">
              <a:spcBef>
                <a:spcPts val="0"/>
              </a:spcBef>
              <a:spcAft>
                <a:spcPts val="1200"/>
              </a:spcAft>
              <a:buClr>
                <a:srgbClr val="CC00CC"/>
              </a:buClr>
            </a:pPr>
            <a:r>
              <a:rPr lang="en-US" b="1" u="sng" dirty="0">
                <a:solidFill>
                  <a:srgbClr val="FFFFCC"/>
                </a:solidFill>
                <a:effectLst>
                  <a:outerShdw blurRad="38100" dist="38100" dir="2700000" algn="tl">
                    <a:srgbClr val="000000">
                      <a:alpha val="43137"/>
                    </a:srgbClr>
                  </a:outerShdw>
                </a:effectLst>
              </a:rPr>
              <a:t>Summary</a:t>
            </a:r>
            <a:r>
              <a:rPr lang="en-US" dirty="0">
                <a:solidFill>
                  <a:schemeClr val="bg1"/>
                </a:solidFill>
                <a:effectLst>
                  <a:outerShdw blurRad="38100" dist="38100" dir="2700000" algn="tl">
                    <a:srgbClr val="000000">
                      <a:alpha val="43137"/>
                    </a:srgbClr>
                  </a:outerShdw>
                </a:effectLst>
              </a:rPr>
              <a:t>: Christ's return to spatially remove believers and to take them to be with Him</a:t>
            </a:r>
          </a:p>
        </p:txBody>
      </p:sp>
      <p:sp>
        <p:nvSpPr>
          <p:cNvPr id="10" name="Title 1">
            <a:extLst>
              <a:ext uri="{FF2B5EF4-FFF2-40B4-BE49-F238E27FC236}">
                <a16:creationId xmlns:a16="http://schemas.microsoft.com/office/drawing/2014/main" id="{ACE32F6B-F474-49D8-825C-85B86A2DEC87}"/>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924180EA-D124-49FB-9240-69A640607F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5479FC66-95CC-439D-BDAE-AA9E685976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Content Placeholder 2"/>
          <p:cNvSpPr>
            <a:spLocks noGrp="1"/>
          </p:cNvSpPr>
          <p:nvPr>
            <p:ph idx="1"/>
          </p:nvPr>
        </p:nvSpPr>
        <p:spPr>
          <a:xfrm>
            <a:off x="0" y="1371600"/>
            <a:ext cx="9144000" cy="47244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“that </a:t>
            </a:r>
            <a:r>
              <a:rPr lang="en-US" b="1" u="sng" dirty="0">
                <a:solidFill>
                  <a:srgbClr val="FFFFCC"/>
                </a:solidFill>
                <a:effectLst>
                  <a:outerShdw blurRad="38100" dist="38100" dir="2700000" algn="tl">
                    <a:srgbClr val="000000">
                      <a:alpha val="43137"/>
                    </a:srgbClr>
                  </a:outerShdw>
                </a:effectLst>
              </a:rPr>
              <a:t>where</a:t>
            </a:r>
            <a:r>
              <a:rPr lang="en-US" dirty="0">
                <a:solidFill>
                  <a:schemeClr val="bg1"/>
                </a:solidFill>
                <a:effectLst>
                  <a:outerShdw blurRad="38100" dist="38100" dir="2700000" algn="tl">
                    <a:srgbClr val="000000">
                      <a:alpha val="43137"/>
                    </a:srgbClr>
                  </a:outerShdw>
                </a:effectLst>
              </a:rPr>
              <a:t> I am you may be also”</a:t>
            </a:r>
          </a:p>
          <a:p>
            <a:pPr marL="914400" lvl="1" indent="-457200">
              <a:spcBef>
                <a:spcPts val="0"/>
              </a:spcBef>
              <a:spcAft>
                <a:spcPts val="1800"/>
              </a:spcAft>
              <a:buClr>
                <a:srgbClr val="CC00CC"/>
              </a:buClr>
            </a:pPr>
            <a:r>
              <a:rPr lang="en-US" sz="3200" b="1" u="sng" dirty="0">
                <a:solidFill>
                  <a:srgbClr val="FFFFCC"/>
                </a:solidFill>
                <a:effectLst>
                  <a:outerShdw blurRad="38100" dist="38100" dir="2700000" algn="tl">
                    <a:srgbClr val="000000">
                      <a:alpha val="43137"/>
                    </a:srgbClr>
                  </a:outerShdw>
                </a:effectLst>
              </a:rPr>
              <a:t>Where</a:t>
            </a:r>
            <a:r>
              <a:rPr lang="en-US" sz="3200" dirty="0">
                <a:solidFill>
                  <a:schemeClr val="bg1"/>
                </a:solidFill>
                <a:effectLst>
                  <a:outerShdw blurRad="38100" dist="38100" dir="2700000" algn="tl">
                    <a:srgbClr val="000000">
                      <a:alpha val="43137"/>
                    </a:srgbClr>
                  </a:outerShdw>
                </a:effectLst>
              </a:rPr>
              <a:t> (</a:t>
            </a:r>
            <a:r>
              <a:rPr lang="en-US" sz="3200" i="1" dirty="0" err="1">
                <a:solidFill>
                  <a:schemeClr val="bg1"/>
                </a:solidFill>
                <a:effectLst>
                  <a:outerShdw blurRad="38100" dist="38100" dir="2700000" algn="tl">
                    <a:srgbClr val="000000">
                      <a:alpha val="43137"/>
                    </a:srgbClr>
                  </a:outerShdw>
                </a:effectLst>
              </a:rPr>
              <a:t>hopou</a:t>
            </a:r>
            <a:r>
              <a:rPr lang="en-US" sz="3200" dirty="0">
                <a:solidFill>
                  <a:schemeClr val="bg1"/>
                </a:solidFill>
                <a:effectLst>
                  <a:outerShdw blurRad="38100" dist="38100" dir="2700000" algn="tl">
                    <a:srgbClr val="000000">
                      <a:alpha val="43137"/>
                    </a:srgbClr>
                  </a:outerShdw>
                </a:effectLst>
              </a:rPr>
              <a:t>): "a specific location in the present" and is "used in connection w. a designation of place." (BDAG, p. 717)</a:t>
            </a:r>
          </a:p>
          <a:p>
            <a:pPr marL="914400" lvl="1" indent="-457200">
              <a:spcBef>
                <a:spcPts val="0"/>
              </a:spcBef>
              <a:spcAft>
                <a:spcPts val="1800"/>
              </a:spcAft>
              <a:buClr>
                <a:srgbClr val="CC00CC"/>
              </a:buClr>
            </a:pPr>
            <a:r>
              <a:rPr lang="en-US" sz="3200" b="1" u="sng" dirty="0">
                <a:solidFill>
                  <a:srgbClr val="FFFFCC"/>
                </a:solidFill>
                <a:effectLst>
                  <a:outerShdw blurRad="38100" dist="38100" dir="2700000" algn="tl">
                    <a:srgbClr val="000000">
                      <a:alpha val="43137"/>
                    </a:srgbClr>
                  </a:outerShdw>
                </a:effectLst>
              </a:rPr>
              <a:t>Summary</a:t>
            </a:r>
            <a:r>
              <a:rPr lang="en-US" sz="3200" dirty="0">
                <a:solidFill>
                  <a:schemeClr val="bg1"/>
                </a:solidFill>
                <a:effectLst>
                  <a:outerShdw blurRad="38100" dist="38100" dir="2700000" algn="tl">
                    <a:srgbClr val="000000">
                      <a:alpha val="43137"/>
                    </a:srgbClr>
                  </a:outerShdw>
                </a:effectLst>
              </a:rPr>
              <a:t>: Jesus will return to take the believer to the place where He is. This place can hardly be the earth since there would be no need for Him to build the heavenly dwellings spoken of in the preceding verses.</a:t>
            </a:r>
          </a:p>
        </p:txBody>
      </p:sp>
      <p:sp>
        <p:nvSpPr>
          <p:cNvPr id="10" name="Title 1">
            <a:extLst>
              <a:ext uri="{FF2B5EF4-FFF2-40B4-BE49-F238E27FC236}">
                <a16:creationId xmlns:a16="http://schemas.microsoft.com/office/drawing/2014/main" id="{832D94FB-4A7C-4AB1-B4FC-DDE5824F8C36}"/>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17D16002-30D1-441B-A93E-F675133E28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BC8A1E56-7B78-425A-853D-92B64A5C88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Content Placeholder 2"/>
          <p:cNvSpPr>
            <a:spLocks noGrp="1"/>
          </p:cNvSpPr>
          <p:nvPr>
            <p:ph idx="1"/>
          </p:nvPr>
        </p:nvSpPr>
        <p:spPr>
          <a:xfrm>
            <a:off x="0" y="1371600"/>
            <a:ext cx="9144000" cy="4525963"/>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4 – “And you know the way where I am </a:t>
            </a:r>
            <a:r>
              <a:rPr lang="en-US" b="1" u="sng" dirty="0">
                <a:solidFill>
                  <a:srgbClr val="FFFFCC"/>
                </a:solidFill>
                <a:effectLst>
                  <a:outerShdw blurRad="38100" dist="38100" dir="2700000" algn="tl">
                    <a:srgbClr val="000000">
                      <a:alpha val="43137"/>
                    </a:srgbClr>
                  </a:outerShdw>
                </a:effectLst>
              </a:rPr>
              <a:t>going</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Going (</a:t>
            </a:r>
            <a:r>
              <a:rPr lang="en-US" sz="3200" i="1" dirty="0" err="1">
                <a:solidFill>
                  <a:schemeClr val="bg1"/>
                </a:solidFill>
                <a:effectLst>
                  <a:outerShdw blurRad="38100" dist="38100" dir="2700000" algn="tl">
                    <a:srgbClr val="000000">
                      <a:alpha val="43137"/>
                    </a:srgbClr>
                  </a:outerShdw>
                </a:effectLst>
              </a:rPr>
              <a:t>hypagō</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"used esp. of Christ and his going to the Father, characteristically of J...J 7:33; 16:5a;...10, 17 ...13:3 ...8:14a; ...21b, 22; 13:33;...36b...8:21a...14:28...13:36a; 14:4, 5; 16:5b; 1J 2:11.” (BDAG, p. 1028)</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Ascension</a:t>
            </a:r>
          </a:p>
        </p:txBody>
      </p:sp>
      <p:sp>
        <p:nvSpPr>
          <p:cNvPr id="10" name="Title 1">
            <a:extLst>
              <a:ext uri="{FF2B5EF4-FFF2-40B4-BE49-F238E27FC236}">
                <a16:creationId xmlns:a16="http://schemas.microsoft.com/office/drawing/2014/main" id="{C843A24B-3B1C-4E36-BCB9-99F9D31AB893}"/>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CBE691B8-119D-4B1B-96CE-4C1A77BB3D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305DC72F-C778-443E-8641-3884AC5F60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0" y="1371600"/>
            <a:ext cx="9144000" cy="4953000"/>
          </a:xfrm>
        </p:spPr>
        <p:txBody>
          <a:bodyPr/>
          <a:lstStyle/>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Christ would return through His Ascension to His Father's heavenly abode.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He would then prepare temporary dwellings for His disciples.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He would return for His disciples in the future.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His return would be just as personal as was His First Coming and Ascension.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 He would physically take believers to be with Him by spatially drawing them to Himself.</a:t>
            </a:r>
          </a:p>
        </p:txBody>
      </p:sp>
      <p:sp>
        <p:nvSpPr>
          <p:cNvPr id="10" name="Title 1">
            <a:extLst>
              <a:ext uri="{FF2B5EF4-FFF2-40B4-BE49-F238E27FC236}">
                <a16:creationId xmlns:a16="http://schemas.microsoft.com/office/drawing/2014/main" id="{775578CA-EC61-4267-BA26-21D0F1B464B8}"/>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Conclusion</a:t>
            </a:r>
          </a:p>
        </p:txBody>
      </p:sp>
      <p:pic>
        <p:nvPicPr>
          <p:cNvPr id="6" name="Picture 4">
            <a:extLst>
              <a:ext uri="{FF2B5EF4-FFF2-40B4-BE49-F238E27FC236}">
                <a16:creationId xmlns:a16="http://schemas.microsoft.com/office/drawing/2014/main" id="{C2C89992-0D50-446D-A1FC-E51B2FED0F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695705CF-35FC-4500-8116-C4E69F4810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0" y="1371600"/>
            <a:ext cx="9144000" cy="4953000"/>
          </a:xfrm>
        </p:spPr>
        <p:txBody>
          <a:bodyPr/>
          <a:lstStyle/>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The purpose of this event is so that believers could dwell in their prepared, temporal, heavenly places and be with Christ where He is.</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This information would serve as a comfort to the disciples who were troubled over the announcement over His soon departure (John 13:1). </a:t>
            </a:r>
          </a:p>
          <a:p>
            <a:pPr marL="457200" indent="-457200" algn="just">
              <a:spcBef>
                <a:spcPts val="0"/>
              </a:spcBef>
              <a:spcAft>
                <a:spcPts val="1600"/>
              </a:spcAft>
              <a:buClr>
                <a:srgbClr val="00FFFF"/>
              </a:buClr>
            </a:pPr>
            <a:r>
              <a:rPr lang="en-US" dirty="0">
                <a:solidFill>
                  <a:schemeClr val="bg1"/>
                </a:solidFill>
                <a:effectLst>
                  <a:outerShdw blurRad="38100" dist="38100" dir="2700000" algn="tl">
                    <a:srgbClr val="000000">
                      <a:alpha val="43137"/>
                    </a:srgbClr>
                  </a:outerShdw>
                </a:effectLst>
              </a:rPr>
              <a:t>Christ unfolded the reality of this event for the purpose of comforting His disciples (John 14:1).</a:t>
            </a:r>
          </a:p>
        </p:txBody>
      </p:sp>
      <p:sp>
        <p:nvSpPr>
          <p:cNvPr id="10" name="Title 1">
            <a:extLst>
              <a:ext uri="{FF2B5EF4-FFF2-40B4-BE49-F238E27FC236}">
                <a16:creationId xmlns:a16="http://schemas.microsoft.com/office/drawing/2014/main" id="{775578CA-EC61-4267-BA26-21D0F1B464B8}"/>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Conclusion</a:t>
            </a:r>
          </a:p>
        </p:txBody>
      </p:sp>
      <p:pic>
        <p:nvPicPr>
          <p:cNvPr id="8" name="Picture 4">
            <a:extLst>
              <a:ext uri="{FF2B5EF4-FFF2-40B4-BE49-F238E27FC236}">
                <a16:creationId xmlns:a16="http://schemas.microsoft.com/office/drawing/2014/main" id="{1455A92E-455C-439F-9771-FEF10782C1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B2549206-11AC-45C9-98DB-A31699C84B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262998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itle 1"/>
          <p:cNvSpPr>
            <a:spLocks noGrp="1"/>
          </p:cNvSpPr>
          <p:nvPr>
            <p:ph type="title"/>
          </p:nvPr>
        </p:nvSpPr>
        <p:spPr>
          <a:xfrm>
            <a:off x="1311466" y="228600"/>
            <a:ext cx="6521068"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New Mystery Truth</a:t>
            </a:r>
          </a:p>
        </p:txBody>
      </p:sp>
      <p:sp>
        <p:nvSpPr>
          <p:cNvPr id="70658" name="Content Placeholder 2"/>
          <p:cNvSpPr>
            <a:spLocks noGrp="1"/>
          </p:cNvSpPr>
          <p:nvPr>
            <p:ph idx="1"/>
          </p:nvPr>
        </p:nvSpPr>
        <p:spPr>
          <a:xfrm>
            <a:off x="0" y="1295402"/>
            <a:ext cx="9144000" cy="3962399"/>
          </a:xfrm>
        </p:spPr>
        <p:txBody>
          <a:bodyPr/>
          <a:lstStyle/>
          <a:p>
            <a:pPr marL="0" indent="0" algn="just">
              <a:spcBef>
                <a:spcPts val="0"/>
              </a:spcBef>
              <a:spcAft>
                <a:spcPts val="1600"/>
              </a:spcAft>
              <a:buClr>
                <a:srgbClr val="00FFFF"/>
              </a:buClr>
              <a:buNone/>
            </a:pPr>
            <a:r>
              <a:rPr lang="en-US" dirty="0">
                <a:solidFill>
                  <a:schemeClr val="bg1"/>
                </a:solidFill>
                <a:effectLst>
                  <a:outerShdw blurRad="38100" dist="38100" dir="2700000" algn="tl">
                    <a:srgbClr val="000000">
                      <a:alpha val="43137"/>
                    </a:srgbClr>
                  </a:outerShdw>
                </a:effectLst>
              </a:rPr>
              <a:t>“But here in John 14 the Lord gives a new and unique revelation; He speaks  of something which no prophet had promised, or even could promise. Where is it written that this Messiah would come and instead of gathering His saints into an earthly Jerusalem, would take them to the Father's house, to the very place where He is? It is something new.” </a:t>
            </a:r>
          </a:p>
        </p:txBody>
      </p:sp>
      <p:sp>
        <p:nvSpPr>
          <p:cNvPr id="70659" name="TextBox 3"/>
          <p:cNvSpPr txBox="1">
            <a:spLocks noChangeArrowheads="1"/>
          </p:cNvSpPr>
          <p:nvPr/>
        </p:nvSpPr>
        <p:spPr bwMode="auto">
          <a:xfrm>
            <a:off x="1066800" y="6324600"/>
            <a:ext cx="7315200" cy="369888"/>
          </a:xfrm>
          <a:prstGeom prst="rect">
            <a:avLst/>
          </a:prstGeom>
          <a:noFill/>
          <a:ln w="9525">
            <a:noFill/>
            <a:miter lim="800000"/>
            <a:headEnd/>
            <a:tailEnd/>
          </a:ln>
        </p:spPr>
        <p:txBody>
          <a:bodyPr>
            <a:spAutoFit/>
          </a:bodyPr>
          <a:lstStyle/>
          <a:p>
            <a:pPr algn="ctr"/>
            <a:r>
              <a:rPr lang="en-US">
                <a:solidFill>
                  <a:schemeClr val="bg1"/>
                </a:solidFill>
                <a:effectLst>
                  <a:outerShdw blurRad="38100" dist="38100" dir="2700000" algn="tl">
                    <a:srgbClr val="000000">
                      <a:alpha val="43137"/>
                    </a:srgbClr>
                  </a:outerShdw>
                </a:effectLst>
              </a:rPr>
              <a:t>Arno C. Gaebelein, </a:t>
            </a:r>
            <a:r>
              <a:rPr lang="en-US" i="1">
                <a:solidFill>
                  <a:schemeClr val="bg1"/>
                </a:solidFill>
                <a:effectLst>
                  <a:outerShdw blurRad="38100" dist="38100" dir="2700000" algn="tl">
                    <a:srgbClr val="000000">
                      <a:alpha val="43137"/>
                    </a:srgbClr>
                  </a:outerShdw>
                </a:effectLst>
              </a:rPr>
              <a:t>The Gospel of John</a:t>
            </a:r>
            <a:r>
              <a:rPr lang="en-US">
                <a:solidFill>
                  <a:schemeClr val="bg1"/>
                </a:solidFill>
                <a:effectLst>
                  <a:outerShdw blurRad="38100" dist="38100" dir="2700000" algn="tl">
                    <a:srgbClr val="000000">
                      <a:alpha val="43137"/>
                    </a:srgbClr>
                  </a:outerShdw>
                </a:effectLst>
              </a:rPr>
              <a:t>, 268.</a:t>
            </a:r>
          </a:p>
        </p:txBody>
      </p:sp>
      <p:pic>
        <p:nvPicPr>
          <p:cNvPr id="70660" name="Picture 2" descr="Arno Gaebelein">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335" y="152400"/>
            <a:ext cx="826265" cy="109728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idx="4294967295"/>
          </p:nvPr>
        </p:nvSpPr>
        <p:spPr>
          <a:xfrm>
            <a:off x="2514600" y="228600"/>
            <a:ext cx="4114800" cy="914400"/>
          </a:xfrm>
        </p:spPr>
        <p:txBody>
          <a:bodyPr/>
          <a:lstStyle/>
          <a:p>
            <a:r>
              <a:rPr lang="en-US" sz="3600" dirty="0">
                <a:solidFill>
                  <a:srgbClr val="00FFFF"/>
                </a:solidFill>
                <a:effectLst>
                  <a:outerShdw blurRad="38100" dist="38100" dir="2700000" algn="tl">
                    <a:srgbClr val="000000">
                      <a:alpha val="43137"/>
                    </a:srgbClr>
                  </a:outerShdw>
                </a:effectLst>
                <a:latin typeface="+mn-lt"/>
                <a:cs typeface="Calibri" panose="020F0502020204030204" pitchFamily="34" charset="0"/>
              </a:rPr>
              <a:t>Chafer</a:t>
            </a:r>
            <a:br>
              <a:rPr lang="en-US" dirty="0">
                <a:solidFill>
                  <a:schemeClr val="bg1"/>
                </a:solidFill>
                <a:effectLst>
                  <a:outerShdw blurRad="38100" dist="38100" dir="2700000" algn="tl">
                    <a:srgbClr val="000000">
                      <a:alpha val="43137"/>
                    </a:srgbClr>
                  </a:outerShdw>
                </a:effectLst>
                <a:latin typeface="+mn-lt"/>
              </a:rPr>
            </a:br>
            <a:r>
              <a:rPr lang="en-US" sz="2000" dirty="0" err="1">
                <a:solidFill>
                  <a:schemeClr val="bg1"/>
                </a:solidFill>
                <a:effectLst>
                  <a:outerShdw blurRad="38100" dist="38100" dir="2700000" algn="tl">
                    <a:srgbClr val="000000">
                      <a:alpha val="43137"/>
                    </a:srgbClr>
                  </a:outerShdw>
                </a:effectLst>
                <a:latin typeface="+mn-lt"/>
                <a:ea typeface="+mn-ea"/>
                <a:cs typeface="Arial" charset="0"/>
              </a:rPr>
              <a:t>Chafer</a:t>
            </a:r>
            <a:r>
              <a:rPr lang="en-US" sz="2000" dirty="0">
                <a:solidFill>
                  <a:schemeClr val="bg1"/>
                </a:solidFill>
                <a:effectLst>
                  <a:outerShdw blurRad="38100" dist="38100" dir="2700000" algn="tl">
                    <a:srgbClr val="000000">
                      <a:alpha val="43137"/>
                    </a:srgbClr>
                  </a:outerShdw>
                </a:effectLst>
                <a:latin typeface="+mn-lt"/>
                <a:ea typeface="+mn-ea"/>
                <a:cs typeface="Arial" charset="0"/>
              </a:rPr>
              <a:t>, </a:t>
            </a:r>
            <a:r>
              <a:rPr lang="en-US" sz="2000" i="1" dirty="0">
                <a:solidFill>
                  <a:schemeClr val="bg1"/>
                </a:solidFill>
                <a:effectLst>
                  <a:outerShdw blurRad="38100" dist="38100" dir="2700000" algn="tl">
                    <a:srgbClr val="000000">
                      <a:alpha val="43137"/>
                    </a:srgbClr>
                  </a:outerShdw>
                </a:effectLst>
                <a:latin typeface="+mn-lt"/>
                <a:ea typeface="+mn-ea"/>
                <a:cs typeface="Arial" charset="0"/>
              </a:rPr>
              <a:t>Systematic Theology</a:t>
            </a:r>
            <a:r>
              <a:rPr lang="en-US" sz="2000" dirty="0">
                <a:solidFill>
                  <a:schemeClr val="bg1"/>
                </a:solidFill>
                <a:effectLst>
                  <a:outerShdw blurRad="38100" dist="38100" dir="2700000" algn="tl">
                    <a:srgbClr val="000000">
                      <a:alpha val="43137"/>
                    </a:srgbClr>
                  </a:outerShdw>
                </a:effectLst>
                <a:latin typeface="+mn-lt"/>
                <a:ea typeface="+mn-ea"/>
                <a:cs typeface="Arial" charset="0"/>
              </a:rPr>
              <a:t>, 1:111. </a:t>
            </a:r>
            <a:endParaRPr lang="en-US" dirty="0">
              <a:solidFill>
                <a:schemeClr val="bg1"/>
              </a:solidFill>
              <a:effectLst>
                <a:outerShdw blurRad="38100" dist="38100" dir="2700000" algn="tl">
                  <a:srgbClr val="000000">
                    <a:alpha val="43137"/>
                  </a:srgbClr>
                </a:outerShdw>
              </a:effectLst>
              <a:latin typeface="+mn-lt"/>
              <a:ea typeface="+mn-ea"/>
              <a:cs typeface="Arial" charset="0"/>
            </a:endParaRPr>
          </a:p>
        </p:txBody>
      </p:sp>
      <p:sp>
        <p:nvSpPr>
          <p:cNvPr id="46082" name="Rectangle 3"/>
          <p:cNvSpPr>
            <a:spLocks noGrp="1"/>
          </p:cNvSpPr>
          <p:nvPr>
            <p:ph type="body" idx="4294967295"/>
          </p:nvPr>
        </p:nvSpPr>
        <p:spPr>
          <a:xfrm>
            <a:off x="0" y="1600202"/>
            <a:ext cx="9144000" cy="4525963"/>
          </a:xfrm>
        </p:spPr>
        <p:txBody>
          <a:bodyPr/>
          <a:lstStyle/>
          <a:p>
            <a:pPr marL="0" indent="0" algn="just">
              <a:buNone/>
            </a:pPr>
            <a:r>
              <a:rPr lang="en-US" dirty="0">
                <a:solidFill>
                  <a:schemeClr val="bg1"/>
                </a:solidFill>
                <a:effectLst>
                  <a:outerShdw blurRad="38100" dist="38100" dir="2700000" algn="tl">
                    <a:srgbClr val="000000">
                      <a:alpha val="43137"/>
                    </a:srgbClr>
                  </a:outerShdw>
                </a:effectLst>
              </a:rPr>
              <a:t>"The </a:t>
            </a:r>
            <a:r>
              <a:rPr lang="en-US" b="1" u="sng" dirty="0">
                <a:solidFill>
                  <a:srgbClr val="FFFFCC"/>
                </a:solidFill>
                <a:effectLst>
                  <a:outerShdw blurRad="38100" dist="38100" dir="2700000" algn="tl">
                    <a:srgbClr val="000000">
                      <a:alpha val="43137"/>
                    </a:srgbClr>
                  </a:outerShdw>
                </a:effectLst>
              </a:rPr>
              <a:t>Upper Room Discourse</a:t>
            </a:r>
            <a:r>
              <a:rPr lang="en-US" dirty="0">
                <a:solidFill>
                  <a:schemeClr val="bg1"/>
                </a:solidFill>
                <a:effectLst>
                  <a:outerShdw blurRad="38100" dist="38100" dir="2700000" algn="tl">
                    <a:srgbClr val="000000">
                      <a:alpha val="43137"/>
                    </a:srgbClr>
                  </a:outerShdw>
                </a:effectLst>
              </a:rPr>
              <a:t>, in which the above passage is found, </a:t>
            </a:r>
            <a:r>
              <a:rPr lang="en-US" b="1" u="sng" dirty="0">
                <a:solidFill>
                  <a:srgbClr val="FFFFCC"/>
                </a:solidFill>
                <a:effectLst>
                  <a:outerShdw blurRad="38100" dist="38100" dir="2700000" algn="tl">
                    <a:srgbClr val="000000">
                      <a:alpha val="43137"/>
                    </a:srgbClr>
                  </a:outerShdw>
                </a:effectLst>
              </a:rPr>
              <a:t>is the seed-plot of that form of doctrine which is later developed in the Epistles</a:t>
            </a:r>
            <a:r>
              <a:rPr lang="en-US" dirty="0">
                <a:solidFill>
                  <a:schemeClr val="bg1"/>
                </a:solidFill>
                <a:effectLst>
                  <a:outerShdw blurRad="38100" dist="38100" dir="2700000" algn="tl">
                    <a:srgbClr val="000000">
                      <a:alpha val="43137"/>
                    </a:srgbClr>
                  </a:outerShdw>
                </a:effectLst>
              </a:rPr>
              <a:t>. It is not strange, therefore, that the Apostle Paul takes up this great theme for further elucidation." </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278" y="121920"/>
            <a:ext cx="801122"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1480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b="1" u="sng" dirty="0">
                <a:solidFill>
                  <a:srgbClr val="FFFFCC"/>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236796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7 Arguments Favoring the Pre-Tribulation View</a:t>
            </a:r>
          </a:p>
        </p:txBody>
      </p:sp>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303471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199" y="1219200"/>
            <a:ext cx="6400801"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rgbClr val="FFFFCC"/>
                </a:solidFill>
                <a:effectLst>
                  <a:outerShdw blurRad="38100" dist="38100" dir="2700000" algn="tl">
                    <a:srgbClr val="000000">
                      <a:alpha val="43137"/>
                    </a:srgbClr>
                  </a:outerShdw>
                </a:effectLst>
              </a:rPr>
              <a:t>Believer's death</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“Again” (</a:t>
            </a:r>
            <a:r>
              <a:rPr lang="en-US" sz="3200" i="1" dirty="0" err="1">
                <a:solidFill>
                  <a:schemeClr val="bg1"/>
                </a:solidFill>
              </a:rPr>
              <a:t>palin</a:t>
            </a:r>
            <a:r>
              <a:rPr lang="en-US" sz="3200" dirty="0">
                <a:solidFill>
                  <a:schemeClr val="bg1"/>
                </a:solidFill>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Believers go to the lord upon death (2 Cor 5:8)</a:t>
            </a:r>
          </a:p>
        </p:txBody>
      </p:sp>
      <p:pic>
        <p:nvPicPr>
          <p:cNvPr id="4" name="Picture 3"/>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200" y="1219200"/>
            <a:ext cx="6400800"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i="1" u="sng" dirty="0" err="1">
                <a:solidFill>
                  <a:srgbClr val="FFFFCC"/>
                </a:solidFill>
                <a:effectLst>
                  <a:outerShdw blurRad="38100" dist="38100" dir="2700000" algn="tl">
                    <a:srgbClr val="000000">
                      <a:alpha val="43137"/>
                    </a:srgbClr>
                  </a:outerShdw>
                </a:effectLst>
              </a:rPr>
              <a:t>palin</a:t>
            </a:r>
            <a:r>
              <a:rPr lang="en-US" sz="3200" b="1" u="sng" dirty="0">
                <a:solidFill>
                  <a:srgbClr val="FFFFCC"/>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Believers go to the lord upon death (2 Cor 5:8)</a:t>
            </a:r>
          </a:p>
        </p:txBody>
      </p:sp>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2AD90C32-20BC-417C-A92E-CE9FEA3382C4}"/>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6872837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a:t>
            </a:r>
            <a:r>
              <a:rPr lang="en-US" sz="3200" b="1" i="1" u="sng" dirty="0">
                <a:solidFill>
                  <a:srgbClr val="FFFFCC"/>
                </a:solidFill>
                <a:effectLst>
                  <a:outerShdw blurRad="38100" dist="38100" dir="2700000" algn="tl">
                    <a:srgbClr val="000000">
                      <a:alpha val="43137"/>
                    </a:srgbClr>
                  </a:outerShdw>
                </a:effectLst>
              </a:rPr>
              <a:t>once more</a:t>
            </a:r>
            <a:r>
              <a:rPr lang="en-US" sz="3200" i="1" dirty="0">
                <a:solidFill>
                  <a:schemeClr val="bg1"/>
                </a:solidFill>
                <a:effectLst>
                  <a:outerShdw blurRad="38100" dist="38100" dir="2700000" algn="tl">
                    <a:srgbClr val="000000">
                      <a:alpha val="43137"/>
                    </a:srgbClr>
                  </a:outerShdw>
                </a:effectLst>
              </a:rPr>
              <a:t>,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4">
            <a:extLst>
              <a:ext uri="{FF2B5EF4-FFF2-40B4-BE49-F238E27FC236}">
                <a16:creationId xmlns:a16="http://schemas.microsoft.com/office/drawing/2014/main" id="{6D4B966B-9D64-4CE5-BB3C-328ADB4609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4D8D99C8-80A1-445E-816A-B28EAB9ED13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891685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5"/>
          <p:cNvSpPr>
            <a:spLocks noGrp="1"/>
          </p:cNvSpPr>
          <p:nvPr>
            <p:ph idx="1"/>
          </p:nvPr>
        </p:nvSpPr>
        <p:spPr>
          <a:xfrm>
            <a:off x="2743200" y="1219200"/>
            <a:ext cx="6400800" cy="5105400"/>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rPr>
              <a:t>Believer's death</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“Again” (</a:t>
            </a:r>
            <a:r>
              <a:rPr lang="en-US" sz="3200" dirty="0" err="1">
                <a:solidFill>
                  <a:schemeClr val="bg1"/>
                </a:solidFill>
              </a:rPr>
              <a:t>palin</a:t>
            </a:r>
            <a:r>
              <a:rPr lang="en-US" sz="3200" dirty="0">
                <a:solidFill>
                  <a:schemeClr val="bg1"/>
                </a:solidFill>
              </a:rPr>
              <a:t>) = 1x</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Angels take deceased believers to heaven (Luke 16:22)</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Christ remains in heaven when believers die (Acts 7:56)</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Believers go to the lord upon death (2 Cor 5:8)</a:t>
            </a:r>
          </a:p>
        </p:txBody>
      </p:sp>
      <p:sp>
        <p:nvSpPr>
          <p:cNvPr id="7" name="Title 4">
            <a:extLst>
              <a:ext uri="{FF2B5EF4-FFF2-40B4-BE49-F238E27FC236}">
                <a16:creationId xmlns:a16="http://schemas.microsoft.com/office/drawing/2014/main" id="{39D8CFAE-B16A-4F3F-8244-3F9814E88F09}"/>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D5A2CFFE-20AE-4DBD-8DCA-1AD9DDAD77A9}"/>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3797195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1105071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5"/>
          <p:cNvSpPr>
            <a:spLocks noGrp="1"/>
          </p:cNvSpPr>
          <p:nvPr>
            <p:ph idx="1"/>
          </p:nvPr>
        </p:nvSpPr>
        <p:spPr>
          <a:xfrm>
            <a:off x="2819400" y="1219200"/>
            <a:ext cx="6324600" cy="4525963"/>
          </a:xfrm>
        </p:spPr>
        <p:txBody>
          <a:bodyPr/>
          <a:lstStyle/>
          <a:p>
            <a:pPr marL="514350" indent="-514350">
              <a:spcBef>
                <a:spcPts val="0"/>
              </a:spcBef>
              <a:spcAft>
                <a:spcPts val="2400"/>
              </a:spcAft>
              <a:buClr>
                <a:srgbClr val="00FFFF"/>
              </a:buClr>
              <a:buFont typeface="+mj-lt"/>
              <a:buAutoNum type="alphaUcPeriod" startAt="2"/>
            </a:pPr>
            <a:r>
              <a:rPr lang="en-US" dirty="0">
                <a:solidFill>
                  <a:schemeClr val="bg1"/>
                </a:solidFill>
                <a:effectLst>
                  <a:outerShdw blurRad="38100" dist="38100" dir="2700000" algn="tl">
                    <a:srgbClr val="000000">
                      <a:alpha val="43137"/>
                    </a:srgbClr>
                  </a:outerShdw>
                </a:effectLst>
              </a:rPr>
              <a:t>Believer's Salvation</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Allegorization of localized language describing a heavenly-“Father’s house”, “dwelling places”, “a place”, “where I am”, “where I go”</a:t>
            </a:r>
          </a:p>
        </p:txBody>
      </p:sp>
      <p:sp>
        <p:nvSpPr>
          <p:cNvPr id="8" name="Title 4">
            <a:extLst>
              <a:ext uri="{FF2B5EF4-FFF2-40B4-BE49-F238E27FC236}">
                <a16:creationId xmlns:a16="http://schemas.microsoft.com/office/drawing/2014/main" id="{A927A6D9-5E90-4ECE-94FC-33A5F6B82705}"/>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B37DB0B8-121B-4606-9810-F2DC532FF475}"/>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5"/>
          <p:cNvSpPr>
            <a:spLocks noGrp="1"/>
          </p:cNvSpPr>
          <p:nvPr>
            <p:ph idx="1"/>
          </p:nvPr>
        </p:nvSpPr>
        <p:spPr>
          <a:xfrm>
            <a:off x="2819400" y="1219200"/>
            <a:ext cx="6324600" cy="4525963"/>
          </a:xfrm>
        </p:spPr>
        <p:txBody>
          <a:bodyPr/>
          <a:lstStyle/>
          <a:p>
            <a:pPr marL="514350" indent="-514350">
              <a:spcBef>
                <a:spcPts val="0"/>
              </a:spcBef>
              <a:spcAft>
                <a:spcPts val="2400"/>
              </a:spcAft>
              <a:buClr>
                <a:srgbClr val="00FFFF"/>
              </a:buClr>
              <a:buFont typeface="+mj-lt"/>
              <a:buAutoNum type="alphaUcPeriod" startAt="2"/>
            </a:pPr>
            <a:r>
              <a:rPr lang="en-US" dirty="0">
                <a:solidFill>
                  <a:schemeClr val="bg1"/>
                </a:solidFill>
                <a:effectLst>
                  <a:outerShdw blurRad="38100" dist="38100" dir="2700000" algn="tl">
                    <a:srgbClr val="000000">
                      <a:alpha val="43137"/>
                    </a:srgbClr>
                  </a:outerShdw>
                </a:effectLst>
              </a:rPr>
              <a:t>Believer's Salvation</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u="sng" dirty="0" err="1">
                <a:solidFill>
                  <a:srgbClr val="FFFFCC"/>
                </a:solidFill>
                <a:effectLst>
                  <a:outerShdw blurRad="38100" dist="38100" dir="2700000" algn="tl">
                    <a:srgbClr val="000000">
                      <a:alpha val="43137"/>
                    </a:srgbClr>
                  </a:outerShdw>
                </a:effectLst>
              </a:rPr>
              <a:t>palin</a:t>
            </a:r>
            <a:r>
              <a:rPr lang="en-US" sz="3200" b="1" u="sng" dirty="0">
                <a:solidFill>
                  <a:srgbClr val="FFFFCC"/>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Allegorization of localized language describing a heavenly-“Father’s house”, “dwelling places”, “a place”, “where I am”, “where I go”</a:t>
            </a:r>
          </a:p>
        </p:txBody>
      </p:sp>
      <p:sp>
        <p:nvSpPr>
          <p:cNvPr id="8" name="Title 4">
            <a:extLst>
              <a:ext uri="{FF2B5EF4-FFF2-40B4-BE49-F238E27FC236}">
                <a16:creationId xmlns:a16="http://schemas.microsoft.com/office/drawing/2014/main" id="{A927A6D9-5E90-4ECE-94FC-33A5F6B82705}"/>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B37DB0B8-121B-4606-9810-F2DC532FF475}"/>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3204801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a:t>
            </a:r>
            <a:r>
              <a:rPr lang="en-US" sz="3200" b="1" i="1" u="sng" dirty="0">
                <a:solidFill>
                  <a:srgbClr val="FFFFCC"/>
                </a:solidFill>
                <a:effectLst>
                  <a:outerShdw blurRad="38100" dist="38100" dir="2700000" algn="tl">
                    <a:srgbClr val="000000">
                      <a:alpha val="43137"/>
                    </a:srgbClr>
                  </a:outerShdw>
                </a:effectLst>
              </a:rPr>
              <a:t>once more</a:t>
            </a:r>
            <a:r>
              <a:rPr lang="en-US" sz="3200" i="1" dirty="0">
                <a:solidFill>
                  <a:schemeClr val="bg1"/>
                </a:solidFill>
                <a:effectLst>
                  <a:outerShdw blurRad="38100" dist="38100" dir="2700000" algn="tl">
                    <a:srgbClr val="000000">
                      <a:alpha val="43137"/>
                    </a:srgbClr>
                  </a:outerShdw>
                </a:effectLst>
              </a:rPr>
              <a:t>,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8" name="Picture 4">
            <a:extLst>
              <a:ext uri="{FF2B5EF4-FFF2-40B4-BE49-F238E27FC236}">
                <a16:creationId xmlns:a16="http://schemas.microsoft.com/office/drawing/2014/main" id="{66AF0414-58E7-4F4D-9AEE-C39630A7BC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9" name="Picture 7">
            <a:extLst>
              <a:ext uri="{FF2B5EF4-FFF2-40B4-BE49-F238E27FC236}">
                <a16:creationId xmlns:a16="http://schemas.microsoft.com/office/drawing/2014/main" id="{E55EBBC8-CC70-4BE4-B313-FE5E3F8F797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259574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052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Content Placeholder 5"/>
          <p:cNvSpPr>
            <a:spLocks noGrp="1"/>
          </p:cNvSpPr>
          <p:nvPr>
            <p:ph idx="1"/>
          </p:nvPr>
        </p:nvSpPr>
        <p:spPr>
          <a:xfrm>
            <a:off x="2819400" y="1219200"/>
            <a:ext cx="6324600" cy="4525963"/>
          </a:xfrm>
        </p:spPr>
        <p:txBody>
          <a:bodyPr/>
          <a:lstStyle/>
          <a:p>
            <a:pPr marL="514350" indent="-514350">
              <a:spcBef>
                <a:spcPts val="0"/>
              </a:spcBef>
              <a:spcAft>
                <a:spcPts val="2400"/>
              </a:spcAft>
              <a:buClr>
                <a:srgbClr val="00FFFF"/>
              </a:buClr>
              <a:buFont typeface="+mj-lt"/>
              <a:buAutoNum type="alphaUcPeriod" startAt="2"/>
            </a:pPr>
            <a:r>
              <a:rPr lang="en-US" dirty="0">
                <a:solidFill>
                  <a:schemeClr val="bg1"/>
                </a:solidFill>
                <a:effectLst>
                  <a:outerShdw blurRad="38100" dist="38100" dir="2700000" algn="tl">
                    <a:srgbClr val="000000">
                      <a:alpha val="43137"/>
                    </a:srgbClr>
                  </a:outerShdw>
                </a:effectLst>
              </a:rPr>
              <a:t>Believer's Salvation</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1x</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Allegorization of localized language describing a heavenly-“Father’s house”, “dwelling places”, “a place”, “where I am”, “where I go”</a:t>
            </a:r>
          </a:p>
        </p:txBody>
      </p:sp>
      <p:sp>
        <p:nvSpPr>
          <p:cNvPr id="8" name="Title 4">
            <a:extLst>
              <a:ext uri="{FF2B5EF4-FFF2-40B4-BE49-F238E27FC236}">
                <a16:creationId xmlns:a16="http://schemas.microsoft.com/office/drawing/2014/main" id="{A927A6D9-5E90-4ECE-94FC-33A5F6B82705}"/>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5" name="Picture 4">
            <a:extLst>
              <a:ext uri="{FF2B5EF4-FFF2-40B4-BE49-F238E27FC236}">
                <a16:creationId xmlns:a16="http://schemas.microsoft.com/office/drawing/2014/main" id="{B37DB0B8-121B-4606-9810-F2DC532FF475}"/>
              </a:ext>
            </a:extLst>
          </p:cNvPr>
          <p:cNvPicPr>
            <a:picLocks noChangeAspect="1" noChangeArrowheads="1"/>
          </p:cNvPicPr>
          <p:nvPr/>
        </p:nvPicPr>
        <p:blipFill>
          <a:blip r:embed="rId2" cstate="print"/>
          <a:srcRect/>
          <a:stretch>
            <a:fillRect/>
          </a:stretch>
        </p:blipFill>
        <p:spPr bwMode="auto">
          <a:xfrm>
            <a:off x="76200" y="1295400"/>
            <a:ext cx="2743200" cy="5181600"/>
          </a:xfrm>
          <a:prstGeom prst="ellipse">
            <a:avLst/>
          </a:prstGeom>
          <a:ln>
            <a:noFill/>
          </a:ln>
          <a:effectLst>
            <a:softEdge rad="112500"/>
          </a:effectLst>
        </p:spPr>
      </p:pic>
    </p:spTree>
    <p:extLst>
      <p:ext uri="{BB962C8B-B14F-4D97-AF65-F5344CB8AC3E}">
        <p14:creationId xmlns:p14="http://schemas.microsoft.com/office/powerpoint/2010/main" val="916301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41772060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4525963"/>
          </a:xfrm>
        </p:spPr>
        <p:txBody>
          <a:bodyPr/>
          <a:lstStyle/>
          <a:p>
            <a:pPr marL="457200" indent="-457200">
              <a:spcBef>
                <a:spcPts val="0"/>
              </a:spcBef>
              <a:spcAft>
                <a:spcPts val="24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Christ comes after the Ascension (“I go”) rather than before</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like His first coming which was from heaven rather than out of a tomb</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resurrected Christ coming to His disciples</a:t>
            </a:r>
          </a:p>
        </p:txBody>
      </p:sp>
      <p:pic>
        <p:nvPicPr>
          <p:cNvPr id="3686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36869"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4525963"/>
          </a:xfrm>
        </p:spPr>
        <p:txBody>
          <a:bodyPr/>
          <a:lstStyle/>
          <a:p>
            <a:pPr marL="457200" indent="-457200">
              <a:spcBef>
                <a:spcPts val="0"/>
              </a:spcBef>
              <a:spcAft>
                <a:spcPts val="24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24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Christ comes after the Ascension (“I go”) rather than before</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like His first coming which was from heaven rather than out of a tomb</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resurrected Christ coming to His disciples</a:t>
            </a:r>
          </a:p>
        </p:txBody>
      </p:sp>
      <p:pic>
        <p:nvPicPr>
          <p:cNvPr id="3686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36869"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Tree>
    <p:extLst>
      <p:ext uri="{BB962C8B-B14F-4D97-AF65-F5344CB8AC3E}">
        <p14:creationId xmlns:p14="http://schemas.microsoft.com/office/powerpoint/2010/main" val="3780130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0" y="1600202"/>
            <a:ext cx="9144000" cy="4525963"/>
          </a:xfrm>
        </p:spPr>
        <p:txBody>
          <a:bodyPr/>
          <a:lstStyle/>
          <a:p>
            <a:pPr marL="457200" indent="-457200" algn="just">
              <a:spcBef>
                <a:spcPts val="0"/>
              </a:spcBef>
              <a:spcAft>
                <a:spcPts val="2400"/>
              </a:spcAft>
              <a:buClr>
                <a:srgbClr val="00FFFF"/>
              </a:buClr>
            </a:pPr>
            <a:r>
              <a:rPr lang="en-US" dirty="0">
                <a:solidFill>
                  <a:schemeClr val="bg1"/>
                </a:solidFill>
                <a:effectLst>
                  <a:outerShdw blurRad="38100" dist="38100" dir="2700000" algn="tl">
                    <a:srgbClr val="000000">
                      <a:alpha val="43137"/>
                    </a:srgbClr>
                  </a:outerShdw>
                </a:effectLst>
              </a:rPr>
              <a:t>vs. 2 – In My Father's house are many dwelling places…</a:t>
            </a:r>
            <a:r>
              <a:rPr lang="en-US" b="1" u="sng" dirty="0">
                <a:solidFill>
                  <a:srgbClr val="FFFFCC"/>
                </a:solidFill>
                <a:effectLst>
                  <a:outerShdw blurRad="38100" dist="38100" dir="2700000" algn="tl">
                    <a:srgbClr val="000000">
                      <a:alpha val="43137"/>
                    </a:srgbClr>
                  </a:outerShdw>
                </a:effectLst>
              </a:rPr>
              <a:t>I go</a:t>
            </a:r>
            <a:r>
              <a:rPr lang="en-US" dirty="0">
                <a:solidFill>
                  <a:schemeClr val="bg1"/>
                </a:solidFill>
                <a:effectLst>
                  <a:outerShdw blurRad="38100" dist="38100" dir="2700000" algn="tl">
                    <a:srgbClr val="000000">
                      <a:alpha val="43137"/>
                    </a:srgbClr>
                  </a:outerShdw>
                </a:effectLst>
              </a:rPr>
              <a:t> to prepare a place for you.</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I go</a:t>
            </a:r>
          </a:p>
          <a:p>
            <a:pPr marL="1314450" lvl="2" indent="-457200">
              <a:spcBef>
                <a:spcPts val="0"/>
              </a:spcBef>
              <a:spcAft>
                <a:spcPts val="2400"/>
              </a:spcAft>
              <a:buClr>
                <a:srgbClr val="00FF00"/>
              </a:buClr>
            </a:pPr>
            <a:r>
              <a:rPr lang="en-US" sz="3200" dirty="0">
                <a:solidFill>
                  <a:schemeClr val="bg1"/>
                </a:solidFill>
                <a:effectLst>
                  <a:outerShdw blurRad="38100" dist="38100" dir="2700000" algn="tl">
                    <a:srgbClr val="000000">
                      <a:alpha val="43137"/>
                    </a:srgbClr>
                  </a:outerShdw>
                </a:effectLst>
              </a:rPr>
              <a:t>Jesus came from (John 16:28; 17:5) and is going back to heaven (John 13:12; 14:12; 16:28)</a:t>
            </a:r>
          </a:p>
          <a:p>
            <a:pPr marL="1314450" lvl="2" indent="-457200">
              <a:spcBef>
                <a:spcPts val="0"/>
              </a:spcBef>
              <a:spcAft>
                <a:spcPts val="2400"/>
              </a:spcAft>
              <a:buClr>
                <a:srgbClr val="00FF00"/>
              </a:buClr>
            </a:pPr>
            <a:r>
              <a:rPr lang="en-US" sz="3200" b="1" i="1" u="sng" dirty="0" err="1">
                <a:solidFill>
                  <a:srgbClr val="FFFFCC"/>
                </a:solidFill>
                <a:effectLst>
                  <a:outerShdw blurRad="38100" dist="38100" dir="2700000" algn="tl">
                    <a:srgbClr val="000000">
                      <a:alpha val="43137"/>
                    </a:srgbClr>
                  </a:outerShdw>
                </a:effectLst>
              </a:rPr>
              <a:t>Poreuomai</a:t>
            </a:r>
            <a:r>
              <a:rPr lang="en-US" sz="3200" b="1" u="sng" dirty="0">
                <a:solidFill>
                  <a:srgbClr val="FFFFCC"/>
                </a:solidFill>
                <a:effectLst>
                  <a:outerShdw blurRad="38100" dist="38100" dir="2700000" algn="tl">
                    <a:srgbClr val="000000">
                      <a:alpha val="43137"/>
                    </a:srgbClr>
                  </a:outerShdw>
                </a:effectLst>
              </a:rPr>
              <a:t>= Ascension (Acts 1:10-11; 1 Pet 3:22)</a:t>
            </a:r>
          </a:p>
        </p:txBody>
      </p:sp>
      <p:sp>
        <p:nvSpPr>
          <p:cNvPr id="38915" name="Title 1"/>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389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77200" y="207356"/>
            <a:ext cx="889001" cy="1097280"/>
          </a:xfrm>
          <a:prstGeom prst="rect">
            <a:avLst/>
          </a:prstGeom>
          <a:noFill/>
          <a:ln w="9525">
            <a:noFill/>
            <a:miter lim="800000"/>
            <a:headEnd/>
            <a:tailEnd/>
          </a:ln>
        </p:spPr>
      </p:pic>
      <p:pic>
        <p:nvPicPr>
          <p:cNvPr id="3891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799" y="198120"/>
            <a:ext cx="889001" cy="109728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4525963"/>
          </a:xfrm>
        </p:spPr>
        <p:txBody>
          <a:bodyPr/>
          <a:lstStyle/>
          <a:p>
            <a:pPr marL="457200" indent="-457200">
              <a:spcBef>
                <a:spcPts val="0"/>
              </a:spcBef>
              <a:spcAft>
                <a:spcPts val="24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rPr>
              <a:t>Christ comes after the Ascension (“I go”) rather than before</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i="1" u="sng" dirty="0" err="1">
                <a:solidFill>
                  <a:srgbClr val="FFFFCC"/>
                </a:solidFill>
                <a:effectLst>
                  <a:outerShdw blurRad="38100" dist="38100" dir="2700000" algn="tl">
                    <a:srgbClr val="000000">
                      <a:alpha val="43137"/>
                    </a:srgbClr>
                  </a:outerShdw>
                </a:effectLst>
              </a:rPr>
              <a:t>palin</a:t>
            </a:r>
            <a:r>
              <a:rPr lang="en-US" sz="3200" b="1" u="sng" dirty="0">
                <a:solidFill>
                  <a:srgbClr val="FFFFCC"/>
                </a:solidFill>
                <a:effectLst>
                  <a:outerShdw blurRad="38100" dist="38100" dir="2700000" algn="tl">
                    <a:srgbClr val="000000">
                      <a:alpha val="43137"/>
                    </a:srgbClr>
                  </a:outerShdw>
                </a:effectLst>
              </a:rPr>
              <a:t>) = like His first coming which was from heaven rather than out of a tomb</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resurrected Christ coming to His disciples</a:t>
            </a:r>
          </a:p>
        </p:txBody>
      </p:sp>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6" name="Picture 3">
            <a:extLst>
              <a:ext uri="{FF2B5EF4-FFF2-40B4-BE49-F238E27FC236}">
                <a16:creationId xmlns:a16="http://schemas.microsoft.com/office/drawing/2014/main" id="{FDC86AA5-462F-4214-A5CE-A880907C45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7" name="Picture 6">
            <a:extLst>
              <a:ext uri="{FF2B5EF4-FFF2-40B4-BE49-F238E27FC236}">
                <a16:creationId xmlns:a16="http://schemas.microsoft.com/office/drawing/2014/main" id="{06B4D44C-FC05-40C9-8C22-9701F5BD3B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Tree>
    <p:extLst>
      <p:ext uri="{BB962C8B-B14F-4D97-AF65-F5344CB8AC3E}">
        <p14:creationId xmlns:p14="http://schemas.microsoft.com/office/powerpoint/2010/main" val="2290917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"The coming again is the counterpart of the going away; visibly Jesus ascends, visibly he returns,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to repetition in the same (or similar) manner</a:t>
            </a:r>
            <a:r>
              <a:rPr lang="en-US" sz="3200" dirty="0">
                <a:solidFill>
                  <a:schemeClr val="bg1"/>
                </a:solidFill>
                <a:effectLst>
                  <a:outerShdw blurRad="38100" dist="38100" dir="2700000" algn="tl">
                    <a:srgbClr val="000000">
                      <a:alpha val="43137"/>
                    </a:srgbClr>
                  </a:outerShdw>
                </a:effectLst>
              </a:rPr>
              <a:t>, </a:t>
            </a:r>
            <a:r>
              <a:rPr lang="en-US" sz="3200" i="1" dirty="0">
                <a:solidFill>
                  <a:schemeClr val="bg1"/>
                </a:solidFill>
                <a:effectLst>
                  <a:outerShdw blurRad="38100" dist="38100" dir="2700000" algn="tl">
                    <a:srgbClr val="000000">
                      <a:alpha val="43137"/>
                    </a:srgbClr>
                  </a:outerShdw>
                </a:effectLst>
              </a:rPr>
              <a:t>again, once more,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6C9C6519-CD78-4FA8-9809-C00DCD087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EC4B6A68-5479-4A2E-83E0-05517993A5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5325536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5"/>
          <p:cNvSpPr>
            <a:spLocks noGrp="1"/>
          </p:cNvSpPr>
          <p:nvPr>
            <p:ph idx="1"/>
          </p:nvPr>
        </p:nvSpPr>
        <p:spPr>
          <a:xfrm>
            <a:off x="0" y="1447802"/>
            <a:ext cx="9144000" cy="5288278"/>
          </a:xfrm>
        </p:spPr>
        <p:txBody>
          <a:bodyPr/>
          <a:lstStyle/>
          <a:p>
            <a:pPr marL="457200" indent="-457200">
              <a:spcBef>
                <a:spcPts val="0"/>
              </a:spcBef>
              <a:spcAft>
                <a:spcPts val="1800"/>
              </a:spcAft>
              <a:buClr>
                <a:srgbClr val="00FFFF"/>
              </a:buClr>
              <a:buFont typeface="+mj-lt"/>
              <a:buAutoNum type="alphaUcPeriod" startAt="3"/>
            </a:pPr>
            <a:r>
              <a:rPr lang="en-US" dirty="0">
                <a:solidFill>
                  <a:schemeClr val="bg1"/>
                </a:solidFill>
              </a:rPr>
              <a:t>Christ’s resurrection (John 14:18-20; 20:19, 26; 21:1)</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rPr>
              <a:t>Christ comes after the Ascension (“I go”) rather than before</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rPr>
              <a:t>“Again” (</a:t>
            </a:r>
            <a:r>
              <a:rPr lang="en-US" sz="3200" i="1" dirty="0" err="1">
                <a:solidFill>
                  <a:schemeClr val="bg1"/>
                </a:solidFill>
              </a:rPr>
              <a:t>palin</a:t>
            </a:r>
            <a:r>
              <a:rPr lang="en-US" sz="3200" dirty="0">
                <a:solidFill>
                  <a:schemeClr val="bg1"/>
                </a:solidFill>
              </a:rPr>
              <a:t>) = like His first coming which was from heaven rather than out of a tomb</a:t>
            </a:r>
          </a:p>
          <a:p>
            <a:pPr marL="914400" lvl="1" indent="-457200">
              <a:spcBef>
                <a:spcPts val="0"/>
              </a:spcBef>
              <a:spcAft>
                <a:spcPts val="1800"/>
              </a:spcAft>
              <a:buClr>
                <a:srgbClr val="CC00CC"/>
              </a:buClr>
              <a:buFont typeface="Calibri" pitchFamily="34" charset="0"/>
              <a:buAutoNum type="arabicPeriod"/>
            </a:pPr>
            <a:r>
              <a:rPr lang="en-US" sz="3200" b="1" u="sng" dirty="0">
                <a:solidFill>
                  <a:srgbClr val="FFFFCC"/>
                </a:solidFill>
                <a:effectLst>
                  <a:outerShdw blurRad="38100" dist="38100" dir="2700000" algn="tl">
                    <a:srgbClr val="000000">
                      <a:alpha val="43137"/>
                    </a:srgbClr>
                  </a:outerShdw>
                </a:effectLst>
              </a:rPr>
              <a:t>“To” (</a:t>
            </a:r>
            <a:r>
              <a:rPr lang="en-US" sz="3200" b="1" i="1" u="sng" dirty="0">
                <a:solidFill>
                  <a:srgbClr val="FFFFCC"/>
                </a:solidFill>
                <a:effectLst>
                  <a:outerShdw blurRad="38100" dist="38100" dir="2700000" algn="tl">
                    <a:srgbClr val="000000">
                      <a:alpha val="43137"/>
                    </a:srgbClr>
                  </a:outerShdw>
                </a:effectLst>
              </a:rPr>
              <a:t>pros</a:t>
            </a:r>
            <a:r>
              <a:rPr lang="en-US" sz="3200" b="1" u="sng" dirty="0">
                <a:solidFill>
                  <a:srgbClr val="FFFFCC"/>
                </a:solidFill>
                <a:effectLst>
                  <a:outerShdw blurRad="38100" dist="38100" dir="2700000" algn="tl">
                    <a:srgbClr val="000000">
                      <a:alpha val="43137"/>
                    </a:srgbClr>
                  </a:outerShdw>
                </a:effectLst>
              </a:rPr>
              <a:t>) = No spatial movement involved with the resurrected Christ coming to His disciples</a:t>
            </a:r>
          </a:p>
        </p:txBody>
      </p:sp>
      <p:sp>
        <p:nvSpPr>
          <p:cNvPr id="8" name="Title 4">
            <a:extLst>
              <a:ext uri="{FF2B5EF4-FFF2-40B4-BE49-F238E27FC236}">
                <a16:creationId xmlns:a16="http://schemas.microsoft.com/office/drawing/2014/main" id="{9F298866-4174-417A-B3C2-4B45366DD0A6}"/>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6" name="Picture 3">
            <a:extLst>
              <a:ext uri="{FF2B5EF4-FFF2-40B4-BE49-F238E27FC236}">
                <a16:creationId xmlns:a16="http://schemas.microsoft.com/office/drawing/2014/main" id="{64806917-8AAA-4268-92EF-2B9351A032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55979" cy="1097280"/>
          </a:xfrm>
          <a:prstGeom prst="rect">
            <a:avLst/>
          </a:prstGeom>
          <a:noFill/>
          <a:ln w="9525">
            <a:noFill/>
            <a:miter lim="800000"/>
            <a:headEnd/>
            <a:tailEnd/>
          </a:ln>
        </p:spPr>
      </p:pic>
      <p:pic>
        <p:nvPicPr>
          <p:cNvPr id="7" name="Picture 6">
            <a:extLst>
              <a:ext uri="{FF2B5EF4-FFF2-40B4-BE49-F238E27FC236}">
                <a16:creationId xmlns:a16="http://schemas.microsoft.com/office/drawing/2014/main" id="{F4A6DD33-4A8A-47F5-B027-975E88AA45D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621" y="121920"/>
            <a:ext cx="855979" cy="1097280"/>
          </a:xfrm>
          <a:prstGeom prst="rect">
            <a:avLst/>
          </a:prstGeom>
          <a:noFill/>
          <a:ln w="9525">
            <a:noFill/>
            <a:miter lim="800000"/>
            <a:headEnd/>
            <a:tailEnd/>
          </a:ln>
        </p:spPr>
      </p:pic>
    </p:spTree>
    <p:extLst>
      <p:ext uri="{BB962C8B-B14F-4D97-AF65-F5344CB8AC3E}">
        <p14:creationId xmlns:p14="http://schemas.microsoft.com/office/powerpoint/2010/main" val="17925161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0" y="1371600"/>
            <a:ext cx="9144000" cy="5181600"/>
          </a:xfrm>
        </p:spPr>
        <p:txBody>
          <a:bodyPr/>
          <a:lstStyle/>
          <a:p>
            <a:pPr marL="457200" indent="-457200" algn="just">
              <a:spcBef>
                <a:spcPts val="0"/>
              </a:spcBef>
              <a:spcAft>
                <a:spcPts val="1600"/>
              </a:spcAft>
              <a:buClr>
                <a:srgbClr val="00FFFF"/>
              </a:buClr>
            </a:pPr>
            <a:r>
              <a:rPr lang="en-US" sz="2800" dirty="0">
                <a:solidFill>
                  <a:schemeClr val="bg1"/>
                </a:solidFill>
                <a:effectLst>
                  <a:outerShdw blurRad="38100" dist="38100" dir="2700000" algn="tl">
                    <a:srgbClr val="000000">
                      <a:alpha val="43137"/>
                    </a:srgbClr>
                  </a:outerShdw>
                </a:effectLst>
              </a:rPr>
              <a:t>vs. 3 – “And </a:t>
            </a:r>
            <a:r>
              <a:rPr lang="en-US" sz="2800" b="1" u="sng" dirty="0">
                <a:solidFill>
                  <a:srgbClr val="FFFFCC"/>
                </a:solidFill>
                <a:effectLst>
                  <a:outerShdw blurRad="38100" dist="38100" dir="2700000" algn="tl">
                    <a:srgbClr val="000000">
                      <a:alpha val="43137"/>
                    </a:srgbClr>
                  </a:outerShdw>
                </a:effectLst>
              </a:rPr>
              <a:t>receive</a:t>
            </a:r>
            <a:r>
              <a:rPr lang="en-US" sz="2800" dirty="0">
                <a:solidFill>
                  <a:schemeClr val="bg1"/>
                </a:solidFill>
                <a:effectLst>
                  <a:outerShdw blurRad="38100" dist="38100" dir="2700000" algn="tl">
                    <a:srgbClr val="000000">
                      <a:alpha val="43137"/>
                    </a:srgbClr>
                  </a:outerShdw>
                </a:effectLst>
              </a:rPr>
              <a:t> you </a:t>
            </a:r>
            <a:r>
              <a:rPr lang="en-US" sz="2800" b="1" u="sng" dirty="0">
                <a:solidFill>
                  <a:srgbClr val="FFFFCC"/>
                </a:solidFill>
                <a:effectLst>
                  <a:outerShdw blurRad="38100" dist="38100" dir="2700000" algn="tl">
                    <a:srgbClr val="000000">
                      <a:alpha val="43137"/>
                    </a:srgbClr>
                  </a:outerShdw>
                </a:effectLst>
              </a:rPr>
              <a:t>to</a:t>
            </a:r>
            <a:r>
              <a:rPr lang="en-US" sz="2800" dirty="0">
                <a:solidFill>
                  <a:schemeClr val="bg1"/>
                </a:solidFill>
                <a:effectLst>
                  <a:outerShdw blurRad="38100" dist="38100" dir="2700000" algn="tl">
                    <a:srgbClr val="000000">
                      <a:alpha val="43137"/>
                    </a:srgbClr>
                  </a:outerShdw>
                </a:effectLst>
              </a:rPr>
              <a:t> myself”</a:t>
            </a:r>
          </a:p>
          <a:p>
            <a:pPr marL="914400" lvl="1" indent="-457200">
              <a:spcBef>
                <a:spcPts val="0"/>
              </a:spcBef>
              <a:spcAft>
                <a:spcPts val="1600"/>
              </a:spcAft>
              <a:buClr>
                <a:srgbClr val="CC00CC"/>
              </a:buClr>
            </a:pPr>
            <a:r>
              <a:rPr lang="en-US" dirty="0">
                <a:solidFill>
                  <a:schemeClr val="bg1"/>
                </a:solidFill>
                <a:effectLst>
                  <a:outerShdw blurRad="38100" dist="38100" dir="2700000" algn="tl">
                    <a:srgbClr val="000000">
                      <a:alpha val="43137"/>
                    </a:srgbClr>
                  </a:outerShdw>
                </a:effectLst>
              </a:rPr>
              <a:t>Receive (</a:t>
            </a:r>
            <a:r>
              <a:rPr lang="en-US" i="1" dirty="0" err="1">
                <a:solidFill>
                  <a:schemeClr val="bg1"/>
                </a:solidFill>
                <a:effectLst>
                  <a:outerShdw blurRad="38100" dist="38100" dir="2700000" algn="tl">
                    <a:srgbClr val="000000">
                      <a:alpha val="43137"/>
                    </a:srgbClr>
                  </a:outerShdw>
                </a:effectLst>
              </a:rPr>
              <a:t>paralambanō</a:t>
            </a:r>
            <a:r>
              <a:rPr lang="en-US" dirty="0">
                <a:solidFill>
                  <a:schemeClr val="bg1"/>
                </a:solidFill>
                <a:effectLst>
                  <a:outerShdw blurRad="38100" dist="38100" dir="2700000" algn="tl">
                    <a:srgbClr val="000000">
                      <a:alpha val="43137"/>
                    </a:srgbClr>
                  </a:outerShdw>
                </a:effectLst>
              </a:rPr>
              <a:t>): "to take into close association, </a:t>
            </a:r>
            <a:r>
              <a:rPr lang="en-US" i="1" dirty="0">
                <a:solidFill>
                  <a:schemeClr val="bg1"/>
                </a:solidFill>
                <a:effectLst>
                  <a:outerShdw blurRad="38100" dist="38100" dir="2700000" algn="tl">
                    <a:srgbClr val="000000">
                      <a:alpha val="43137"/>
                    </a:srgbClr>
                  </a:outerShdw>
                </a:effectLst>
              </a:rPr>
              <a:t>take (to oneself), take with/along...I will take you to myself </a:t>
            </a:r>
            <a:r>
              <a:rPr lang="en-US" dirty="0">
                <a:solidFill>
                  <a:schemeClr val="bg1"/>
                </a:solidFill>
                <a:effectLst>
                  <a:outerShdw blurRad="38100" dist="38100" dir="2700000" algn="tl">
                    <a:srgbClr val="000000">
                      <a:alpha val="43137"/>
                    </a:srgbClr>
                  </a:outerShdw>
                </a:effectLst>
              </a:rPr>
              <a:t>J14:3 ...</a:t>
            </a:r>
            <a:r>
              <a:rPr lang="en-US" i="1" dirty="0">
                <a:solidFill>
                  <a:schemeClr val="bg1"/>
                </a:solidFill>
                <a:effectLst>
                  <a:outerShdw blurRad="38100" dist="38100" dir="2700000" algn="tl">
                    <a:srgbClr val="000000">
                      <a:alpha val="43137"/>
                    </a:srgbClr>
                  </a:outerShdw>
                </a:effectLst>
              </a:rPr>
              <a:t>with me to my home</a:t>
            </a:r>
            <a:r>
              <a:rPr lang="en-US" dirty="0">
                <a:solidFill>
                  <a:schemeClr val="bg1"/>
                </a:solidFill>
                <a:effectLst>
                  <a:outerShdw blurRad="38100" dist="38100" dir="2700000" algn="tl">
                    <a:srgbClr val="000000">
                      <a:alpha val="43137"/>
                    </a:srgbClr>
                  </a:outerShdw>
                </a:effectLst>
              </a:rPr>
              <a:t>.” (BDAG, p. 767)</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pros</a:t>
            </a:r>
            <a:r>
              <a:rPr lang="en-US" dirty="0">
                <a:solidFill>
                  <a:schemeClr val="bg1"/>
                </a:solidFill>
                <a:effectLst>
                  <a:outerShdw blurRad="38100" dist="38100" dir="2700000" algn="tl">
                    <a:srgbClr val="000000">
                      <a:alpha val="43137"/>
                    </a:srgbClr>
                  </a:outerShdw>
                </a:effectLst>
              </a:rPr>
              <a:t>): "pros with the Accusative...This is very common and </a:t>
            </a:r>
            <a:r>
              <a:rPr lang="en-US" b="1" u="sng" dirty="0">
                <a:solidFill>
                  <a:srgbClr val="FFFFCC"/>
                </a:solidFill>
                <a:effectLst>
                  <a:outerShdw blurRad="38100" dist="38100" dir="2700000" algn="tl">
                    <a:srgbClr val="000000">
                      <a:alpha val="43137"/>
                    </a:srgbClr>
                  </a:outerShdw>
                </a:effectLst>
              </a:rPr>
              <a:t>denotes movement 'towards.'...Spatially, 'to or towards someone or something</a:t>
            </a:r>
            <a:r>
              <a:rPr lang="en-US" dirty="0">
                <a:solidFill>
                  <a:schemeClr val="bg1"/>
                </a:solidFill>
                <a:effectLst>
                  <a:outerShdw blurRad="38100" dist="38100" dir="2700000" algn="tl">
                    <a:srgbClr val="000000">
                      <a:alpha val="43137"/>
                    </a:srgbClr>
                  </a:outerShdw>
                </a:effectLst>
              </a:rPr>
              <a:t>,' primarily with an intransitive or transitive verb expressing movement.“ (TDNT, p. 721).</a:t>
            </a:r>
          </a:p>
          <a:p>
            <a:pPr marL="914400" lvl="1" indent="-457200">
              <a:spcBef>
                <a:spcPts val="0"/>
              </a:spcBef>
              <a:spcAft>
                <a:spcPts val="1600"/>
              </a:spcAft>
              <a:buClr>
                <a:srgbClr val="CC00CC"/>
              </a:buClr>
            </a:pPr>
            <a:r>
              <a:rPr lang="en-US" dirty="0">
                <a:solidFill>
                  <a:schemeClr val="bg1"/>
                </a:solidFill>
                <a:effectLst>
                  <a:outerShdw blurRad="38100" dist="38100" dir="2700000" algn="tl">
                    <a:srgbClr val="000000">
                      <a:alpha val="43137"/>
                    </a:srgbClr>
                  </a:outerShdw>
                </a:effectLst>
              </a:rPr>
              <a:t>Summary: Christ's return to spatially remove believers and to take them to be with Him</a:t>
            </a:r>
          </a:p>
        </p:txBody>
      </p:sp>
      <p:sp>
        <p:nvSpPr>
          <p:cNvPr id="10" name="Title 1">
            <a:extLst>
              <a:ext uri="{FF2B5EF4-FFF2-40B4-BE49-F238E27FC236}">
                <a16:creationId xmlns:a16="http://schemas.microsoft.com/office/drawing/2014/main" id="{ACE32F6B-F474-49D8-825C-85B86A2DEC87}"/>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7DF25230-C2D3-4D65-82E0-CF9FC983C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C3644338-B670-41AA-9FED-79138D4B35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2456016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4102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205250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200400"/>
          </a:xfrm>
        </p:spPr>
        <p:txBody>
          <a:bodyPr/>
          <a:lstStyle/>
          <a:p>
            <a:pPr marL="514350" indent="-514350" eaLnBrk="1" hangingPunct="1">
              <a:spcBef>
                <a:spcPts val="0"/>
              </a:spcBef>
              <a:spcAft>
                <a:spcPts val="2400"/>
              </a:spcAft>
              <a:buClr>
                <a:srgbClr val="00FFFF"/>
              </a:buClr>
              <a:buFont typeface="+mj-lt"/>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14:1-4</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3:10</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Thessalonians 4‒5</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Second Thessalonians 2:3a</a:t>
            </a:r>
          </a:p>
          <a:p>
            <a:pPr marL="514350" indent="-514350" eaLnBrk="1" hangingPunct="1">
              <a:spcBef>
                <a:spcPts val="0"/>
              </a:spcBef>
              <a:spcAft>
                <a:spcPts val="2400"/>
              </a:spcAft>
              <a:buClr>
                <a:srgbClr val="00FFFF"/>
              </a:buClr>
              <a:buFont typeface="+mj-lt"/>
              <a:buAutoNum type="arabicPeriod"/>
              <a:defRPr/>
            </a:pPr>
            <a:r>
              <a:rPr 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492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807" y="228600"/>
            <a:ext cx="9050386" cy="64008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338450"/>
            <a:ext cx="9067800" cy="2286000"/>
          </a:xfrm>
        </p:spPr>
        <p:txBody>
          <a:bodyPr/>
          <a:lstStyle/>
          <a:p>
            <a:pPr marL="0" indent="0" algn="just" eaLnBrk="1" hangingPunct="1">
              <a:buNone/>
            </a:pPr>
            <a:r>
              <a:rPr lang="en-US" sz="2800" dirty="0">
                <a:solidFill>
                  <a:schemeClr val="bg1"/>
                </a:solidFill>
                <a:effectLst>
                  <a:outerShdw blurRad="38100" dist="38100" dir="2700000" algn="tl">
                    <a:srgbClr val="000000">
                      <a:alpha val="43137"/>
                    </a:srgbClr>
                  </a:outerShdw>
                </a:effectLst>
                <a:latin typeface="+mj-lt"/>
              </a:rPr>
              <a:t>“If in the imagery of the Fourth Gospel the phrase in my Father’s house is ultimately a reference to Jesus’ body, the relationship of </a:t>
            </a:r>
            <a:r>
              <a:rPr lang="en-US" sz="2800" dirty="0" err="1">
                <a:solidFill>
                  <a:schemeClr val="bg1"/>
                </a:solidFill>
                <a:effectLst>
                  <a:outerShdw blurRad="38100" dist="38100" dir="2700000" algn="tl">
                    <a:srgbClr val="000000">
                      <a:alpha val="43137"/>
                    </a:srgbClr>
                  </a:outerShdw>
                </a:effectLst>
                <a:latin typeface="+mj-lt"/>
              </a:rPr>
              <a:t>μονή</a:t>
            </a:r>
            <a:r>
              <a:rPr lang="en-US" sz="2800" dirty="0">
                <a:solidFill>
                  <a:schemeClr val="bg1"/>
                </a:solidFill>
                <a:effectLst>
                  <a:outerShdw blurRad="38100" dist="38100" dir="2700000" algn="tl">
                    <a:srgbClr val="000000">
                      <a:alpha val="43137"/>
                    </a:srgbClr>
                  </a:outerShdw>
                </a:effectLst>
                <a:latin typeface="+mj-lt"/>
              </a:rPr>
              <a:t> to </a:t>
            </a:r>
            <a:r>
              <a:rPr lang="en-US" sz="2800" dirty="0" err="1">
                <a:solidFill>
                  <a:schemeClr val="bg1"/>
                </a:solidFill>
                <a:effectLst>
                  <a:outerShdw blurRad="38100" dist="38100" dir="2700000" algn="tl">
                    <a:srgbClr val="000000">
                      <a:alpha val="43137"/>
                    </a:srgbClr>
                  </a:outerShdw>
                </a:effectLst>
                <a:latin typeface="+mj-lt"/>
              </a:rPr>
              <a:t>μένω</a:t>
            </a:r>
            <a:r>
              <a:rPr lang="en-US" sz="2800" dirty="0">
                <a:solidFill>
                  <a:schemeClr val="bg1"/>
                </a:solidFill>
                <a:effectLst>
                  <a:outerShdw blurRad="38100" dist="38100" dir="2700000" algn="tl">
                    <a:srgbClr val="000000">
                      <a:alpha val="43137"/>
                    </a:srgbClr>
                  </a:outerShdw>
                </a:effectLst>
                <a:latin typeface="+mj-lt"/>
              </a:rPr>
              <a:t> suggests the permanent relationship of the believer to Jesus and the Father as an adopted son who remains in the household forever. In this case the “dwelling place” is “in” Jesus himself, where he is, whether in heaven or on earth. The statement in v. 3, “I will come again and receive you to myself,” then refers not just to the </a:t>
            </a:r>
            <a:r>
              <a:rPr lang="en-US" sz="2800" dirty="0" err="1">
                <a:solidFill>
                  <a:schemeClr val="bg1"/>
                </a:solidFill>
                <a:effectLst>
                  <a:outerShdw blurRad="38100" dist="38100" dir="2700000" algn="tl">
                    <a:srgbClr val="000000">
                      <a:alpha val="43137"/>
                    </a:srgbClr>
                  </a:outerShdw>
                </a:effectLst>
                <a:latin typeface="+mj-lt"/>
              </a:rPr>
              <a:t>parousia</a:t>
            </a:r>
            <a:r>
              <a:rPr lang="en-US" sz="2800" dirty="0">
                <a:solidFill>
                  <a:schemeClr val="bg1"/>
                </a:solidFill>
                <a:effectLst>
                  <a:outerShdw blurRad="38100" dist="38100" dir="2700000" algn="tl">
                    <a:srgbClr val="000000">
                      <a:alpha val="43137"/>
                    </a:srgbClr>
                  </a:outerShdw>
                </a:effectLst>
                <a:latin typeface="+mj-lt"/>
              </a:rPr>
              <a:t>, but also to Jesus’ post-resurrection return to the disciples in his glorified state, when by virtue of his death on their behalf they may enter into union with him and with the Father as adopted sons.” </a:t>
            </a:r>
          </a:p>
        </p:txBody>
      </p:sp>
      <p:sp>
        <p:nvSpPr>
          <p:cNvPr id="2" name="TextBox 1"/>
          <p:cNvSpPr txBox="1"/>
          <p:nvPr/>
        </p:nvSpPr>
        <p:spPr>
          <a:xfrm>
            <a:off x="381000" y="292010"/>
            <a:ext cx="9144000" cy="1046440"/>
          </a:xfrm>
          <a:prstGeom prst="rect">
            <a:avLst/>
          </a:prstGeom>
          <a:noFill/>
        </p:spPr>
        <p:txBody>
          <a:bodyPr wrap="square" rtlCol="0">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NET Bible</a:t>
            </a:r>
          </a:p>
          <a:p>
            <a:pPr algn="ctr"/>
            <a:r>
              <a:rPr lang="en-US" sz="1600" i="1" dirty="0">
                <a:solidFill>
                  <a:schemeClr val="bg1"/>
                </a:solidFill>
                <a:effectLst>
                  <a:outerShdw blurRad="38100" dist="38100" dir="2700000" algn="tl">
                    <a:srgbClr val="000000">
                      <a:alpha val="43137"/>
                    </a:srgbClr>
                  </a:outerShdw>
                </a:effectLst>
                <a:latin typeface="Calibri" panose="020F0502020204030204" pitchFamily="34" charset="0"/>
                <a:cs typeface="+mn-cs"/>
              </a:rPr>
              <a:t>New English Translation</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mn-cs"/>
              </a:rPr>
              <a:t>, Beta ed. (Biblical Studies Press, 2001), 1985-66.</a:t>
            </a:r>
            <a:r>
              <a:rPr lang="en-US" sz="1600" dirty="0">
                <a:effectLst>
                  <a:outerShdw blurRad="38100" dist="38100" dir="2700000" algn="tl">
                    <a:srgbClr val="000000">
                      <a:alpha val="43137"/>
                    </a:srgbClr>
                  </a:outerShdw>
                </a:effectLst>
                <a:latin typeface="Calibri" panose="020F0502020204030204" pitchFamily="34" charset="0"/>
                <a:cs typeface="+mn-cs"/>
              </a:rPr>
              <a:t>.</a:t>
            </a:r>
            <a:endParaRPr lang="en-US" altLang="en-US" sz="1600" dirty="0">
              <a:effectLst>
                <a:outerShdw blurRad="38100" dist="38100" dir="2700000" algn="tl">
                  <a:srgbClr val="000000">
                    <a:alpha val="43137"/>
                  </a:srgbClr>
                </a:outerShdw>
              </a:effectLst>
              <a:latin typeface="Calibri" panose="020F0502020204030204" pitchFamily="34" charset="0"/>
              <a:cs typeface="+mn-cs"/>
            </a:endParaRPr>
          </a:p>
        </p:txBody>
      </p:sp>
      <p:pic>
        <p:nvPicPr>
          <p:cNvPr id="2050" name="Picture 2" descr="Image result for the net bible">
            <a:extLst>
              <a:ext uri="{FF2B5EF4-FFF2-40B4-BE49-F238E27FC236}">
                <a16:creationId xmlns:a16="http://schemas.microsoft.com/office/drawing/2014/main" id="{531C9608-B04E-4C1B-90B5-8A7568E8C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0"/>
            <a:ext cx="1645636" cy="13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010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8467" y="1524000"/>
            <a:ext cx="9067800" cy="2286000"/>
          </a:xfrm>
        </p:spPr>
        <p:txBody>
          <a:bodyPr/>
          <a:lstStyle/>
          <a:p>
            <a:pPr marL="0" indent="0" algn="just" eaLnBrk="1" hangingPunct="1">
              <a:buNone/>
            </a:pPr>
            <a:r>
              <a:rPr lang="en-US" dirty="0">
                <a:solidFill>
                  <a:schemeClr val="bg1"/>
                </a:solidFill>
                <a:effectLst>
                  <a:outerShdw blurRad="38100" dist="38100" dir="2700000" algn="tl">
                    <a:srgbClr val="000000">
                      <a:alpha val="43137"/>
                    </a:srgbClr>
                  </a:outerShdw>
                </a:effectLst>
              </a:rPr>
              <a:t>“…Needless to say, this bears numerous similarities to Pauline theology, especially the concepts of adoption as sons and being “in Christ” which are prominent in passages like Eph 1. It is also important to note, however, the emphasis in the Fourth Gospel itself on the present reality of eternal life (John 5:24; 7:38-39, etc.) and the possibility of worshiping the Father “in the Spirit and in truth” (John 4:21-24) in the present age. There is a sense in which it is possible to say that the future reality is present now.”</a:t>
            </a:r>
          </a:p>
        </p:txBody>
      </p:sp>
      <p:sp>
        <p:nvSpPr>
          <p:cNvPr id="2" name="TextBox 1"/>
          <p:cNvSpPr txBox="1"/>
          <p:nvPr/>
        </p:nvSpPr>
        <p:spPr>
          <a:xfrm>
            <a:off x="381000" y="292010"/>
            <a:ext cx="9144000" cy="1046440"/>
          </a:xfrm>
          <a:prstGeom prst="rect">
            <a:avLst/>
          </a:prstGeom>
          <a:noFill/>
        </p:spPr>
        <p:txBody>
          <a:bodyPr wrap="square" rtlCol="0">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NET Bible</a:t>
            </a:r>
          </a:p>
          <a:p>
            <a:pPr algn="ctr"/>
            <a:r>
              <a:rPr lang="en-US" sz="1600" i="1" dirty="0">
                <a:solidFill>
                  <a:schemeClr val="bg1"/>
                </a:solidFill>
                <a:effectLst>
                  <a:outerShdw blurRad="38100" dist="38100" dir="2700000" algn="tl">
                    <a:srgbClr val="000000">
                      <a:alpha val="43137"/>
                    </a:srgbClr>
                  </a:outerShdw>
                </a:effectLst>
                <a:latin typeface="Calibri" panose="020F0502020204030204" pitchFamily="34" charset="0"/>
                <a:cs typeface="+mn-cs"/>
              </a:rPr>
              <a:t>New English Translation</a:t>
            </a: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mn-cs"/>
              </a:rPr>
              <a:t>, Beta ed. (Biblical Studies Press, 2001), 1985-86.</a:t>
            </a:r>
            <a:r>
              <a:rPr lang="en-US" sz="1600" dirty="0">
                <a:effectLst>
                  <a:outerShdw blurRad="38100" dist="38100" dir="2700000" algn="tl">
                    <a:srgbClr val="000000">
                      <a:alpha val="43137"/>
                    </a:srgbClr>
                  </a:outerShdw>
                </a:effectLst>
                <a:latin typeface="Calibri" panose="020F0502020204030204" pitchFamily="34" charset="0"/>
                <a:cs typeface="+mn-cs"/>
              </a:rPr>
              <a:t>.</a:t>
            </a:r>
            <a:endParaRPr lang="en-US" altLang="en-US" sz="1600" dirty="0">
              <a:effectLst>
                <a:outerShdw blurRad="38100" dist="38100" dir="2700000" algn="tl">
                  <a:srgbClr val="000000">
                    <a:alpha val="43137"/>
                  </a:srgbClr>
                </a:outerShdw>
              </a:effectLst>
              <a:latin typeface="Calibri" panose="020F0502020204030204" pitchFamily="34" charset="0"/>
              <a:cs typeface="+mn-cs"/>
            </a:endParaRPr>
          </a:p>
        </p:txBody>
      </p:sp>
      <p:pic>
        <p:nvPicPr>
          <p:cNvPr id="2050" name="Picture 2" descr="Image result for the net bible">
            <a:extLst>
              <a:ext uri="{FF2B5EF4-FFF2-40B4-BE49-F238E27FC236}">
                <a16:creationId xmlns:a16="http://schemas.microsoft.com/office/drawing/2014/main" id="{531C9608-B04E-4C1B-90B5-8A7568E8C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0"/>
            <a:ext cx="1645636" cy="13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45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52400"/>
            <a:ext cx="8229600" cy="1143000"/>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DTS Doctrinal Statement</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Article XVIII—The Blessed Hope</a:t>
            </a:r>
          </a:p>
        </p:txBody>
      </p:sp>
      <p:sp>
        <p:nvSpPr>
          <p:cNvPr id="11267" name="Content Placeholder 2"/>
          <p:cNvSpPr>
            <a:spLocks noGrp="1"/>
          </p:cNvSpPr>
          <p:nvPr>
            <p:ph idx="1"/>
          </p:nvPr>
        </p:nvSpPr>
        <p:spPr>
          <a:xfrm>
            <a:off x="0" y="1371600"/>
            <a:ext cx="9144000" cy="4648200"/>
          </a:xfrm>
        </p:spPr>
        <p:txBody>
          <a:bodyPr>
            <a:noAutofit/>
          </a:bodyPr>
          <a:lstStyle/>
          <a:p>
            <a:pPr marL="0" indent="0" algn="just" fontAlgn="auto">
              <a:spcBef>
                <a:spcPts val="0"/>
              </a:spcBef>
              <a:spcAft>
                <a:spcPts val="2400"/>
              </a:spcAft>
              <a:buNone/>
              <a:defRPr/>
            </a:pPr>
            <a:r>
              <a:rPr lang="en-US" sz="3400" dirty="0">
                <a:solidFill>
                  <a:schemeClr val="bg1"/>
                </a:solidFill>
                <a:effectLst>
                  <a:outerShdw blurRad="38100" dist="38100" dir="2700000" algn="tl">
                    <a:srgbClr val="000000">
                      <a:alpha val="43137"/>
                    </a:srgbClr>
                  </a:outerShdw>
                </a:effectLst>
                <a:cs typeface="Times New Roman" pitchFamily="18" charset="0"/>
              </a:rPr>
              <a:t>“We believe that, according to the Word of God, the next great event in the fulfillment of prophecy will be the coming of the Lord in the air to receive to Himself into heaven both His own who are alive and remain unto His coming, and also all who have fallen asleep in Jesus, and that this event is the blessed hope set before us in the Scripture, and for this we should be constantly looking (</a:t>
            </a:r>
            <a:r>
              <a:rPr lang="en-US" sz="3400" b="1" u="sng" dirty="0">
                <a:solidFill>
                  <a:srgbClr val="FFFFCC"/>
                </a:solidFill>
                <a:effectLst>
                  <a:outerShdw blurRad="38100" dist="38100" dir="2700000" algn="tl">
                    <a:srgbClr val="000000">
                      <a:alpha val="43137"/>
                    </a:srgbClr>
                  </a:outerShdw>
                </a:effectLst>
                <a:cs typeface="Times New Roman" pitchFamily="18" charset="0"/>
              </a:rPr>
              <a:t>John 14:1–3</a:t>
            </a:r>
            <a:r>
              <a:rPr lang="en-US" sz="3400" dirty="0">
                <a:solidFill>
                  <a:schemeClr val="bg1"/>
                </a:solidFill>
                <a:effectLst>
                  <a:outerShdw blurRad="38100" dist="38100" dir="2700000" algn="tl">
                    <a:srgbClr val="000000">
                      <a:alpha val="43137"/>
                    </a:srgbClr>
                  </a:outerShdw>
                </a:effectLst>
                <a:cs typeface="Times New Roman" pitchFamily="18" charset="0"/>
              </a:rPr>
              <a:t>; 1 Cor. 15:51–52; Phil. 3:20; 1 Thess. 4:13–18; Titus 2:11–14).”</a:t>
            </a:r>
          </a:p>
        </p:txBody>
      </p:sp>
    </p:spTree>
    <p:extLst>
      <p:ext uri="{BB962C8B-B14F-4D97-AF65-F5344CB8AC3E}">
        <p14:creationId xmlns:p14="http://schemas.microsoft.com/office/powerpoint/2010/main" val="1389746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24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 like His first coming yet Acts 2 was not a bodily</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Spirit coming to the church </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24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Again” </a:t>
            </a:r>
            <a:r>
              <a:rPr lang="en-US" sz="3200" b="1" i="1" u="sng" dirty="0">
                <a:solidFill>
                  <a:srgbClr val="FFFFCC"/>
                </a:solidFill>
                <a:effectLst>
                  <a:outerShdw blurRad="38100" dist="38100" dir="2700000" algn="tl">
                    <a:srgbClr val="000000">
                      <a:alpha val="43137"/>
                    </a:srgbClr>
                  </a:outerShdw>
                </a:effectLst>
              </a:rPr>
              <a:t>(</a:t>
            </a:r>
            <a:r>
              <a:rPr lang="en-US" sz="3200" b="1" i="1" u="sng" dirty="0" err="1">
                <a:solidFill>
                  <a:srgbClr val="FFFFCC"/>
                </a:solidFill>
                <a:effectLst>
                  <a:outerShdw blurRad="38100" dist="38100" dir="2700000" algn="tl">
                    <a:srgbClr val="000000">
                      <a:alpha val="43137"/>
                    </a:srgbClr>
                  </a:outerShdw>
                </a:effectLst>
              </a:rPr>
              <a:t>palin</a:t>
            </a:r>
            <a:r>
              <a:rPr lang="en-US" sz="3200" b="1" i="1" u="sng" dirty="0">
                <a:solidFill>
                  <a:srgbClr val="FFFFCC"/>
                </a:solidFill>
                <a:effectLst>
                  <a:outerShdw blurRad="38100" dist="38100" dir="2700000" algn="tl">
                    <a:srgbClr val="000000">
                      <a:alpha val="43137"/>
                    </a:srgbClr>
                  </a:outerShdw>
                </a:effectLst>
              </a:rPr>
              <a:t>) </a:t>
            </a:r>
            <a:r>
              <a:rPr lang="en-US" sz="3200" b="1" u="sng" dirty="0">
                <a:solidFill>
                  <a:srgbClr val="FFFFCC"/>
                </a:solidFill>
                <a:effectLst>
                  <a:outerShdw blurRad="38100" dist="38100" dir="2700000" algn="tl">
                    <a:srgbClr val="000000">
                      <a:alpha val="43137"/>
                    </a:srgbClr>
                  </a:outerShdw>
                </a:effectLst>
              </a:rPr>
              <a:t>- like His first coming yet Acts 2 was not a bodily</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a:t>
            </a:r>
            <a:r>
              <a:rPr lang="en-US" sz="3200" dirty="0">
                <a:solidFill>
                  <a:schemeClr val="bg1"/>
                </a:solidFill>
                <a:effectLst>
                  <a:outerShdw blurRad="38100" dist="38100" dir="2700000" algn="tl">
                    <a:srgbClr val="000000">
                      <a:alpha val="43137"/>
                    </a:srgbClr>
                  </a:outerShdw>
                </a:effectLst>
              </a:rPr>
              <a:t>) - No spatial movement involved with the Spirit coming to the church </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extLst>
      <p:ext uri="{BB962C8B-B14F-4D97-AF65-F5344CB8AC3E}">
        <p14:creationId xmlns:p14="http://schemas.microsoft.com/office/powerpoint/2010/main" val="26431843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0" y="1371600"/>
            <a:ext cx="9144000" cy="4648200"/>
          </a:xfrm>
        </p:spPr>
        <p:txBody>
          <a:bodyPr/>
          <a:lstStyle/>
          <a:p>
            <a:pPr marL="457200" indent="-457200" algn="just">
              <a:spcBef>
                <a:spcPts val="0"/>
              </a:spcBef>
              <a:spcAft>
                <a:spcPts val="1800"/>
              </a:spcAft>
              <a:buClr>
                <a:srgbClr val="00FFFF"/>
              </a:buClr>
            </a:pPr>
            <a:r>
              <a:rPr lang="en-US" dirty="0">
                <a:solidFill>
                  <a:schemeClr val="bg1"/>
                </a:solidFill>
                <a:effectLst>
                  <a:outerShdw blurRad="38100" dist="38100" dir="2700000" algn="tl">
                    <a:srgbClr val="000000">
                      <a:alpha val="43137"/>
                    </a:srgbClr>
                  </a:outerShdw>
                </a:effectLst>
              </a:rPr>
              <a:t>vs. 3 – “I will come </a:t>
            </a:r>
            <a:r>
              <a:rPr lang="en-US" b="1" u="sng" dirty="0">
                <a:solidFill>
                  <a:srgbClr val="FFFFCC"/>
                </a:solidFill>
                <a:effectLst>
                  <a:outerShdw blurRad="38100" dist="38100" dir="2700000" algn="tl">
                    <a:srgbClr val="000000">
                      <a:alpha val="43137"/>
                    </a:srgbClr>
                  </a:outerShdw>
                </a:effectLst>
              </a:rPr>
              <a:t>again</a:t>
            </a:r>
            <a:r>
              <a:rPr lang="en-US" dirty="0">
                <a:solidFill>
                  <a:schemeClr val="bg1"/>
                </a:solidFill>
                <a:effectLst>
                  <a:outerShdw blurRad="38100" dist="38100" dir="2700000" algn="tl">
                    <a:srgbClr val="000000">
                      <a:alpha val="43137"/>
                    </a:srgbClr>
                  </a:outerShdw>
                </a:effectLst>
              </a:rPr>
              <a:t>”</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Again (</a:t>
            </a:r>
            <a:r>
              <a:rPr lang="en-US" sz="3200" i="1" dirty="0" err="1">
                <a:solidFill>
                  <a:schemeClr val="bg1"/>
                </a:solidFill>
                <a:effectLst>
                  <a:outerShdw blurRad="38100" dist="38100" dir="2700000" algn="tl">
                    <a:srgbClr val="000000">
                      <a:alpha val="43137"/>
                    </a:srgbClr>
                  </a:outerShdw>
                </a:effectLst>
              </a:rPr>
              <a:t>palin</a:t>
            </a:r>
            <a:r>
              <a:rPr lang="en-US" sz="3200" dirty="0">
                <a:solidFill>
                  <a:schemeClr val="bg1"/>
                </a:solidFill>
                <a:effectLst>
                  <a:outerShdw blurRad="38100" dist="38100" dir="2700000" algn="tl">
                    <a:srgbClr val="000000">
                      <a:alpha val="43137"/>
                    </a:srgbClr>
                  </a:outerShdw>
                </a:effectLst>
              </a:rPr>
              <a:t>) </a:t>
            </a:r>
          </a:p>
          <a:p>
            <a:pPr marL="914400" lvl="1" indent="-457200">
              <a:spcBef>
                <a:spcPts val="0"/>
              </a:spcBef>
              <a:spcAft>
                <a:spcPts val="1800"/>
              </a:spcAft>
              <a:buClr>
                <a:srgbClr val="CC00CC"/>
              </a:buClr>
            </a:pPr>
            <a:r>
              <a:rPr lang="en-US" sz="3200" b="1" u="sng" dirty="0">
                <a:solidFill>
                  <a:srgbClr val="FFFFCC"/>
                </a:solidFill>
                <a:effectLst>
                  <a:outerShdw blurRad="38100" dist="38100" dir="2700000" algn="tl">
                    <a:srgbClr val="000000">
                      <a:alpha val="43137"/>
                    </a:srgbClr>
                  </a:outerShdw>
                </a:effectLst>
              </a:rPr>
              <a:t>"The coming again is the counterpart of the going away; visibly Jesus ascends, visibly he returns</a:t>
            </a:r>
            <a:r>
              <a:rPr lang="en-US" sz="3200" dirty="0">
                <a:solidFill>
                  <a:schemeClr val="bg1"/>
                </a:solidFill>
                <a:effectLst>
                  <a:outerShdw blurRad="38100" dist="38100" dir="2700000" algn="tl">
                    <a:srgbClr val="000000">
                      <a:alpha val="43137"/>
                    </a:srgbClr>
                  </a:outerShdw>
                </a:effectLst>
              </a:rPr>
              <a:t>, Acts 1:9-11.” (</a:t>
            </a:r>
            <a:r>
              <a:rPr lang="en-US" sz="3200" dirty="0" err="1">
                <a:solidFill>
                  <a:schemeClr val="bg1"/>
                </a:solidFill>
                <a:effectLst>
                  <a:outerShdw blurRad="38100" dist="38100" dir="2700000" algn="tl">
                    <a:srgbClr val="000000">
                      <a:alpha val="43137"/>
                    </a:srgbClr>
                  </a:outerShdw>
                </a:effectLst>
              </a:rPr>
              <a:t>Lenski</a:t>
            </a:r>
            <a:r>
              <a:rPr lang="en-US" sz="3200" dirty="0">
                <a:solidFill>
                  <a:schemeClr val="bg1"/>
                </a:solidFill>
                <a:effectLst>
                  <a:outerShdw blurRad="38100" dist="38100" dir="2700000" algn="tl">
                    <a:srgbClr val="000000">
                      <a:alpha val="43137"/>
                    </a:srgbClr>
                  </a:outerShdw>
                </a:effectLst>
              </a:rPr>
              <a:t>, p. 974)</a:t>
            </a:r>
          </a:p>
          <a:p>
            <a:pPr marL="914400" lvl="1" indent="-457200">
              <a:spcBef>
                <a:spcPts val="0"/>
              </a:spcBef>
              <a:spcAft>
                <a:spcPts val="1800"/>
              </a:spcAft>
              <a:buClr>
                <a:srgbClr val="CC00CC"/>
              </a:buClr>
            </a:pPr>
            <a:r>
              <a:rPr lang="en-US" sz="3200" dirty="0">
                <a:solidFill>
                  <a:schemeClr val="bg1"/>
                </a:solidFill>
                <a:effectLst>
                  <a:outerShdw blurRad="38100" dist="38100" dir="2700000" algn="tl">
                    <a:srgbClr val="000000">
                      <a:alpha val="43137"/>
                    </a:srgbClr>
                  </a:outerShdw>
                </a:effectLst>
              </a:rPr>
              <a:t>"to repetition in the same (or similar) manner, </a:t>
            </a:r>
            <a:r>
              <a:rPr lang="en-US" sz="3200" i="1" dirty="0">
                <a:solidFill>
                  <a:schemeClr val="bg1"/>
                </a:solidFill>
                <a:effectLst>
                  <a:outerShdw blurRad="38100" dist="38100" dir="2700000" algn="tl">
                    <a:srgbClr val="000000">
                      <a:alpha val="43137"/>
                    </a:srgbClr>
                  </a:outerShdw>
                </a:effectLst>
              </a:rPr>
              <a:t>again, once more, anew </a:t>
            </a:r>
            <a:r>
              <a:rPr lang="en-US" sz="3200" dirty="0">
                <a:solidFill>
                  <a:schemeClr val="bg1"/>
                </a:solidFill>
                <a:effectLst>
                  <a:outerShdw blurRad="38100" dist="38100" dir="2700000" algn="tl">
                    <a:srgbClr val="000000">
                      <a:alpha val="43137"/>
                    </a:srgbClr>
                  </a:outerShdw>
                </a:effectLst>
              </a:rPr>
              <a:t>of </a:t>
            </a:r>
            <a:r>
              <a:rPr lang="en-US" sz="3200" dirty="0" err="1">
                <a:solidFill>
                  <a:schemeClr val="bg1"/>
                </a:solidFill>
                <a:effectLst>
                  <a:outerShdw blurRad="38100" dist="38100" dir="2700000" algn="tl">
                    <a:srgbClr val="000000">
                      <a:alpha val="43137"/>
                    </a:srgbClr>
                  </a:outerShdw>
                </a:effectLst>
              </a:rPr>
              <a:t>someth</a:t>
            </a:r>
            <a:r>
              <a:rPr lang="en-US" sz="3200" dirty="0">
                <a:solidFill>
                  <a:schemeClr val="bg1"/>
                </a:solidFill>
                <a:effectLst>
                  <a:outerShdw blurRad="38100" dist="38100" dir="2700000" algn="tl">
                    <a:srgbClr val="000000">
                      <a:alpha val="43137"/>
                    </a:srgbClr>
                  </a:outerShdw>
                </a:effectLst>
              </a:rPr>
              <a:t>. a pers. has already done.“ (BDAG, p. 752)</a:t>
            </a:r>
          </a:p>
        </p:txBody>
      </p:sp>
      <p:sp>
        <p:nvSpPr>
          <p:cNvPr id="10" name="Title 1">
            <a:extLst>
              <a:ext uri="{FF2B5EF4-FFF2-40B4-BE49-F238E27FC236}">
                <a16:creationId xmlns:a16="http://schemas.microsoft.com/office/drawing/2014/main" id="{514BA223-D5CB-4766-A005-8A18D9612C32}"/>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7FCCB8B4-7560-4B7A-8B23-426753A04E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6FEB51BE-A17A-438A-8376-313A8B48F1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0601687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24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a:solidFill>
                  <a:schemeClr val="bg1"/>
                </a:solidFill>
                <a:effectLst>
                  <a:outerShdw blurRad="38100" dist="38100" dir="2700000" algn="tl">
                    <a:srgbClr val="000000">
                      <a:alpha val="43137"/>
                    </a:srgbClr>
                  </a:outerShdw>
                </a:effectLst>
              </a:rPr>
              <a:t>(</a:t>
            </a:r>
            <a:r>
              <a:rPr lang="en-US" sz="3200" i="1" dirty="0" err="1">
                <a:solidFill>
                  <a:schemeClr val="bg1"/>
                </a:solidFill>
                <a:effectLst>
                  <a:outerShdw blurRad="38100" dist="38100" dir="2700000" algn="tl">
                    <a:srgbClr val="000000">
                      <a:alpha val="43137"/>
                    </a:srgbClr>
                  </a:outerShdw>
                </a:effectLst>
              </a:rPr>
              <a:t>palin</a:t>
            </a:r>
            <a:r>
              <a:rPr lang="en-US" sz="3200" i="1"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like His first coming yet Acts 2 was not a bodily</a:t>
            </a:r>
          </a:p>
          <a:p>
            <a:pPr marL="914400" lvl="1" indent="-457200">
              <a:spcBef>
                <a:spcPts val="0"/>
              </a:spcBef>
              <a:spcAft>
                <a:spcPts val="24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To” </a:t>
            </a:r>
            <a:r>
              <a:rPr lang="en-US" sz="3200" b="1" i="1" u="sng" dirty="0">
                <a:solidFill>
                  <a:srgbClr val="FFFFCC"/>
                </a:solidFill>
                <a:effectLst>
                  <a:outerShdw blurRad="38100" dist="38100" dir="2700000" algn="tl">
                    <a:srgbClr val="000000">
                      <a:alpha val="43137"/>
                    </a:srgbClr>
                  </a:outerShdw>
                </a:effectLst>
              </a:rPr>
              <a:t>(pros) </a:t>
            </a:r>
            <a:r>
              <a:rPr lang="en-US" sz="3200" b="1" u="sng" dirty="0">
                <a:solidFill>
                  <a:srgbClr val="FFFFCC"/>
                </a:solidFill>
                <a:effectLst>
                  <a:outerShdw blurRad="38100" dist="38100" dir="2700000" algn="tl">
                    <a:srgbClr val="000000">
                      <a:alpha val="43137"/>
                    </a:srgbClr>
                  </a:outerShdw>
                </a:effectLst>
              </a:rPr>
              <a:t>- No spatial movement involved with the Spirit coming to the church </a:t>
            </a:r>
          </a:p>
          <a:p>
            <a:pPr marL="914400" lvl="1" indent="-457200">
              <a:spcBef>
                <a:spcPts val="0"/>
              </a:spcBef>
              <a:spcAft>
                <a:spcPts val="24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extLst>
      <p:ext uri="{BB962C8B-B14F-4D97-AF65-F5344CB8AC3E}">
        <p14:creationId xmlns:p14="http://schemas.microsoft.com/office/powerpoint/2010/main" val="162930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1"/>
          </p:nvPr>
        </p:nvSpPr>
        <p:spPr>
          <a:xfrm>
            <a:off x="0" y="1371600"/>
            <a:ext cx="9144000" cy="5181600"/>
          </a:xfrm>
        </p:spPr>
        <p:txBody>
          <a:bodyPr/>
          <a:lstStyle/>
          <a:p>
            <a:pPr marL="457200" indent="-457200" algn="just">
              <a:spcBef>
                <a:spcPts val="0"/>
              </a:spcBef>
              <a:spcAft>
                <a:spcPts val="1600"/>
              </a:spcAft>
              <a:buClr>
                <a:srgbClr val="00FFFF"/>
              </a:buClr>
            </a:pPr>
            <a:r>
              <a:rPr lang="en-US" sz="2800" dirty="0">
                <a:solidFill>
                  <a:schemeClr val="bg1"/>
                </a:solidFill>
                <a:effectLst>
                  <a:outerShdw blurRad="38100" dist="38100" dir="2700000" algn="tl">
                    <a:srgbClr val="000000">
                      <a:alpha val="43137"/>
                    </a:srgbClr>
                  </a:outerShdw>
                </a:effectLst>
              </a:rPr>
              <a:t>vs. 3 – “And </a:t>
            </a:r>
            <a:r>
              <a:rPr lang="en-US" sz="2800" b="1" u="sng" dirty="0">
                <a:solidFill>
                  <a:srgbClr val="FFFFCC"/>
                </a:solidFill>
                <a:effectLst>
                  <a:outerShdw blurRad="38100" dist="38100" dir="2700000" algn="tl">
                    <a:srgbClr val="000000">
                      <a:alpha val="43137"/>
                    </a:srgbClr>
                  </a:outerShdw>
                </a:effectLst>
              </a:rPr>
              <a:t>receive</a:t>
            </a:r>
            <a:r>
              <a:rPr lang="en-US" sz="2800" dirty="0">
                <a:solidFill>
                  <a:schemeClr val="bg1"/>
                </a:solidFill>
                <a:effectLst>
                  <a:outerShdw blurRad="38100" dist="38100" dir="2700000" algn="tl">
                    <a:srgbClr val="000000">
                      <a:alpha val="43137"/>
                    </a:srgbClr>
                  </a:outerShdw>
                </a:effectLst>
              </a:rPr>
              <a:t> you </a:t>
            </a:r>
            <a:r>
              <a:rPr lang="en-US" sz="2800" b="1" u="sng" dirty="0">
                <a:solidFill>
                  <a:srgbClr val="FFFFCC"/>
                </a:solidFill>
                <a:effectLst>
                  <a:outerShdw blurRad="38100" dist="38100" dir="2700000" algn="tl">
                    <a:srgbClr val="000000">
                      <a:alpha val="43137"/>
                    </a:srgbClr>
                  </a:outerShdw>
                </a:effectLst>
              </a:rPr>
              <a:t>to</a:t>
            </a:r>
            <a:r>
              <a:rPr lang="en-US" sz="2800" dirty="0">
                <a:solidFill>
                  <a:schemeClr val="bg1"/>
                </a:solidFill>
                <a:effectLst>
                  <a:outerShdw blurRad="38100" dist="38100" dir="2700000" algn="tl">
                    <a:srgbClr val="000000">
                      <a:alpha val="43137"/>
                    </a:srgbClr>
                  </a:outerShdw>
                </a:effectLst>
              </a:rPr>
              <a:t> myself”</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Receive</a:t>
            </a:r>
            <a:r>
              <a:rPr lang="en-US" dirty="0">
                <a:solidFill>
                  <a:schemeClr val="bg1"/>
                </a:solidFill>
                <a:effectLst>
                  <a:outerShdw blurRad="38100" dist="38100" dir="2700000" algn="tl">
                    <a:srgbClr val="000000">
                      <a:alpha val="43137"/>
                    </a:srgbClr>
                  </a:outerShdw>
                </a:effectLst>
              </a:rPr>
              <a:t> (</a:t>
            </a:r>
            <a:r>
              <a:rPr lang="en-US" i="1" dirty="0" err="1">
                <a:solidFill>
                  <a:schemeClr val="bg1"/>
                </a:solidFill>
                <a:effectLst>
                  <a:outerShdw blurRad="38100" dist="38100" dir="2700000" algn="tl">
                    <a:srgbClr val="000000">
                      <a:alpha val="43137"/>
                    </a:srgbClr>
                  </a:outerShdw>
                </a:effectLst>
              </a:rPr>
              <a:t>paralambanō</a:t>
            </a:r>
            <a:r>
              <a:rPr lang="en-US" dirty="0">
                <a:solidFill>
                  <a:schemeClr val="bg1"/>
                </a:solidFill>
                <a:effectLst>
                  <a:outerShdw blurRad="38100" dist="38100" dir="2700000" algn="tl">
                    <a:srgbClr val="000000">
                      <a:alpha val="43137"/>
                    </a:srgbClr>
                  </a:outerShdw>
                </a:effectLst>
              </a:rPr>
              <a:t>): "to take into close association, </a:t>
            </a:r>
            <a:r>
              <a:rPr lang="en-US" i="1" dirty="0">
                <a:solidFill>
                  <a:schemeClr val="bg1"/>
                </a:solidFill>
                <a:effectLst>
                  <a:outerShdw blurRad="38100" dist="38100" dir="2700000" algn="tl">
                    <a:srgbClr val="000000">
                      <a:alpha val="43137"/>
                    </a:srgbClr>
                  </a:outerShdw>
                </a:effectLst>
              </a:rPr>
              <a:t>take (to oneself), take with/along...I will take you to myself </a:t>
            </a:r>
            <a:r>
              <a:rPr lang="en-US" dirty="0">
                <a:solidFill>
                  <a:schemeClr val="bg1"/>
                </a:solidFill>
                <a:effectLst>
                  <a:outerShdw blurRad="38100" dist="38100" dir="2700000" algn="tl">
                    <a:srgbClr val="000000">
                      <a:alpha val="43137"/>
                    </a:srgbClr>
                  </a:outerShdw>
                </a:effectLst>
              </a:rPr>
              <a:t>J14:3 ...</a:t>
            </a:r>
            <a:r>
              <a:rPr lang="en-US" i="1" dirty="0">
                <a:solidFill>
                  <a:schemeClr val="bg1"/>
                </a:solidFill>
                <a:effectLst>
                  <a:outerShdw blurRad="38100" dist="38100" dir="2700000" algn="tl">
                    <a:srgbClr val="000000">
                      <a:alpha val="43137"/>
                    </a:srgbClr>
                  </a:outerShdw>
                </a:effectLst>
              </a:rPr>
              <a:t>with me to my home</a:t>
            </a:r>
            <a:r>
              <a:rPr lang="en-US" dirty="0">
                <a:solidFill>
                  <a:schemeClr val="bg1"/>
                </a:solidFill>
                <a:effectLst>
                  <a:outerShdw blurRad="38100" dist="38100" dir="2700000" algn="tl">
                    <a:srgbClr val="000000">
                      <a:alpha val="43137"/>
                    </a:srgbClr>
                  </a:outerShdw>
                </a:effectLst>
              </a:rPr>
              <a:t>.” (BDAG, p. 767)</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To</a:t>
            </a: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pros</a:t>
            </a:r>
            <a:r>
              <a:rPr lang="en-US" dirty="0">
                <a:solidFill>
                  <a:schemeClr val="bg1"/>
                </a:solidFill>
                <a:effectLst>
                  <a:outerShdw blurRad="38100" dist="38100" dir="2700000" algn="tl">
                    <a:srgbClr val="000000">
                      <a:alpha val="43137"/>
                    </a:srgbClr>
                  </a:outerShdw>
                </a:effectLst>
              </a:rPr>
              <a:t>): "pros with the Accusative...This is very common and </a:t>
            </a:r>
            <a:r>
              <a:rPr lang="en-US" b="1" u="sng" dirty="0">
                <a:solidFill>
                  <a:srgbClr val="FFFFCC"/>
                </a:solidFill>
                <a:effectLst>
                  <a:outerShdw blurRad="38100" dist="38100" dir="2700000" algn="tl">
                    <a:srgbClr val="000000">
                      <a:alpha val="43137"/>
                    </a:srgbClr>
                  </a:outerShdw>
                </a:effectLst>
              </a:rPr>
              <a:t>denotes movement 'towards.'...Spatially, 'to or towards someone or something</a:t>
            </a:r>
            <a:r>
              <a:rPr lang="en-US" dirty="0">
                <a:solidFill>
                  <a:schemeClr val="bg1"/>
                </a:solidFill>
                <a:effectLst>
                  <a:outerShdw blurRad="38100" dist="38100" dir="2700000" algn="tl">
                    <a:srgbClr val="000000">
                      <a:alpha val="43137"/>
                    </a:srgbClr>
                  </a:outerShdw>
                </a:effectLst>
              </a:rPr>
              <a:t>,' primarily with an intransitive or transitive verb expressing movement.“ (TDNT, p. 721).</a:t>
            </a:r>
          </a:p>
          <a:p>
            <a:pPr marL="914400" lvl="1" indent="-457200">
              <a:spcBef>
                <a:spcPts val="0"/>
              </a:spcBef>
              <a:spcAft>
                <a:spcPts val="1600"/>
              </a:spcAft>
              <a:buClr>
                <a:srgbClr val="CC00CC"/>
              </a:buClr>
            </a:pPr>
            <a:r>
              <a:rPr lang="en-US" b="1" u="sng" dirty="0">
                <a:solidFill>
                  <a:srgbClr val="FFFFCC"/>
                </a:solidFill>
                <a:effectLst>
                  <a:outerShdw blurRad="38100" dist="38100" dir="2700000" algn="tl">
                    <a:srgbClr val="000000">
                      <a:alpha val="43137"/>
                    </a:srgbClr>
                  </a:outerShdw>
                </a:effectLst>
              </a:rPr>
              <a:t>Summary</a:t>
            </a:r>
            <a:r>
              <a:rPr lang="en-US" dirty="0">
                <a:solidFill>
                  <a:schemeClr val="bg1"/>
                </a:solidFill>
                <a:effectLst>
                  <a:outerShdw blurRad="38100" dist="38100" dir="2700000" algn="tl">
                    <a:srgbClr val="000000">
                      <a:alpha val="43137"/>
                    </a:srgbClr>
                  </a:outerShdw>
                </a:effectLst>
              </a:rPr>
              <a:t>: Christ's return to spatially remove believers and to take them to be with Him</a:t>
            </a:r>
          </a:p>
        </p:txBody>
      </p:sp>
      <p:sp>
        <p:nvSpPr>
          <p:cNvPr id="10" name="Title 1">
            <a:extLst>
              <a:ext uri="{FF2B5EF4-FFF2-40B4-BE49-F238E27FC236}">
                <a16:creationId xmlns:a16="http://schemas.microsoft.com/office/drawing/2014/main" id="{ACE32F6B-F474-49D8-825C-85B86A2DEC87}"/>
              </a:ext>
            </a:extLst>
          </p:cNvPr>
          <p:cNvSpPr>
            <a:spLocks noGrp="1"/>
          </p:cNvSpPr>
          <p:nvPr>
            <p:ph type="title"/>
          </p:nvPr>
        </p:nvSpPr>
        <p:spPr>
          <a:xfrm>
            <a:off x="1371600" y="228600"/>
            <a:ext cx="64008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 Exegesis of John 14:1-4</a:t>
            </a:r>
          </a:p>
        </p:txBody>
      </p:sp>
      <p:pic>
        <p:nvPicPr>
          <p:cNvPr id="6" name="Picture 4">
            <a:extLst>
              <a:ext uri="{FF2B5EF4-FFF2-40B4-BE49-F238E27FC236}">
                <a16:creationId xmlns:a16="http://schemas.microsoft.com/office/drawing/2014/main" id="{7DF25230-C2D3-4D65-82E0-CF9FC983CBD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3400" y="121920"/>
            <a:ext cx="834390" cy="1097280"/>
          </a:xfrm>
          <a:prstGeom prst="rect">
            <a:avLst/>
          </a:prstGeom>
          <a:noFill/>
          <a:ln w="9525">
            <a:noFill/>
            <a:miter lim="800000"/>
            <a:headEnd/>
            <a:tailEnd/>
          </a:ln>
        </p:spPr>
      </p:pic>
      <p:pic>
        <p:nvPicPr>
          <p:cNvPr id="7" name="Picture 7">
            <a:extLst>
              <a:ext uri="{FF2B5EF4-FFF2-40B4-BE49-F238E27FC236}">
                <a16:creationId xmlns:a16="http://schemas.microsoft.com/office/drawing/2014/main" id="{C3644338-B670-41AA-9FED-79138D4B35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210" y="121920"/>
            <a:ext cx="834390" cy="1097280"/>
          </a:xfrm>
          <a:prstGeom prst="rect">
            <a:avLst/>
          </a:prstGeom>
          <a:noFill/>
          <a:ln w="9525">
            <a:noFill/>
            <a:miter lim="800000"/>
            <a:headEnd/>
            <a:tailEnd/>
          </a:ln>
        </p:spPr>
      </p:pic>
    </p:spTree>
    <p:extLst>
      <p:ext uri="{BB962C8B-B14F-4D97-AF65-F5344CB8AC3E}">
        <p14:creationId xmlns:p14="http://schemas.microsoft.com/office/powerpoint/2010/main" val="34903549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5"/>
          <p:cNvSpPr>
            <a:spLocks noGrp="1"/>
          </p:cNvSpPr>
          <p:nvPr>
            <p:ph idx="1"/>
          </p:nvPr>
        </p:nvSpPr>
        <p:spPr>
          <a:xfrm>
            <a:off x="0" y="1371600"/>
            <a:ext cx="9144000" cy="5029200"/>
          </a:xfrm>
        </p:spPr>
        <p:txBody>
          <a:bodyPr/>
          <a:lstStyle/>
          <a:p>
            <a:pPr marL="514350" indent="-514350">
              <a:spcBef>
                <a:spcPts val="0"/>
              </a:spcBef>
              <a:spcAft>
                <a:spcPts val="1800"/>
              </a:spcAft>
              <a:buClr>
                <a:srgbClr val="00FFFF"/>
              </a:buClr>
              <a:buFont typeface="+mj-lt"/>
              <a:buAutoNum type="alphaUcPeriod" startAt="4"/>
            </a:pPr>
            <a:r>
              <a:rPr lang="en-US" dirty="0">
                <a:solidFill>
                  <a:schemeClr val="bg1"/>
                </a:solidFill>
                <a:effectLst>
                  <a:outerShdw blurRad="38100" dist="38100" dir="2700000" algn="tl">
                    <a:srgbClr val="000000">
                      <a:alpha val="43137"/>
                    </a:srgbClr>
                  </a:outerShdw>
                </a:effectLst>
              </a:rPr>
              <a:t>Coming of the Spirit in Acts 2</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“Again” </a:t>
            </a:r>
            <a:r>
              <a:rPr lang="en-US" sz="3200" i="1" dirty="0">
                <a:solidFill>
                  <a:schemeClr val="bg1"/>
                </a:solidFill>
                <a:effectLst>
                  <a:outerShdw blurRad="38100" dist="38100" dir="2700000" algn="tl">
                    <a:srgbClr val="000000">
                      <a:alpha val="43137"/>
                    </a:srgbClr>
                  </a:outerShdw>
                </a:effectLst>
              </a:rPr>
              <a:t>(</a:t>
            </a:r>
            <a:r>
              <a:rPr lang="en-US" sz="3200" i="1" dirty="0" err="1">
                <a:solidFill>
                  <a:schemeClr val="bg1"/>
                </a:solidFill>
                <a:effectLst>
                  <a:outerShdw blurRad="38100" dist="38100" dir="2700000" algn="tl">
                    <a:srgbClr val="000000">
                      <a:alpha val="43137"/>
                    </a:srgbClr>
                  </a:outerShdw>
                </a:effectLst>
              </a:rPr>
              <a:t>palin</a:t>
            </a:r>
            <a:r>
              <a:rPr lang="en-US" sz="3200" i="1" dirty="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 like His first coming yet Acts 2 was not a bodily</a:t>
            </a:r>
          </a:p>
          <a:p>
            <a:pPr marL="914400" lvl="1" indent="-457200">
              <a:spcBef>
                <a:spcPts val="0"/>
              </a:spcBef>
              <a:spcAft>
                <a:spcPts val="1800"/>
              </a:spcAft>
              <a:buClr>
                <a:srgbClr val="CC00CC"/>
              </a:buClr>
              <a:buFont typeface="Calibri" pitchFamily="34" charset="0"/>
              <a:buAutoNum type="arabicPeriod"/>
            </a:pPr>
            <a:r>
              <a:rPr lang="en-US" sz="3200" dirty="0">
                <a:solidFill>
                  <a:schemeClr val="bg1"/>
                </a:solidFill>
                <a:effectLst>
                  <a:outerShdw blurRad="38100" dist="38100" dir="2700000" algn="tl">
                    <a:srgbClr val="000000">
                      <a:alpha val="43137"/>
                    </a:srgbClr>
                  </a:outerShdw>
                </a:effectLst>
              </a:rPr>
              <a:t>“To” </a:t>
            </a:r>
            <a:r>
              <a:rPr lang="en-US" sz="3200" i="1" dirty="0">
                <a:solidFill>
                  <a:schemeClr val="bg1"/>
                </a:solidFill>
                <a:effectLst>
                  <a:outerShdw blurRad="38100" dist="38100" dir="2700000" algn="tl">
                    <a:srgbClr val="000000">
                      <a:alpha val="43137"/>
                    </a:srgbClr>
                  </a:outerShdw>
                </a:effectLst>
              </a:rPr>
              <a:t>(pros) </a:t>
            </a:r>
            <a:r>
              <a:rPr lang="en-US" sz="3200" dirty="0">
                <a:solidFill>
                  <a:schemeClr val="bg1"/>
                </a:solidFill>
                <a:effectLst>
                  <a:outerShdw blurRad="38100" dist="38100" dir="2700000" algn="tl">
                    <a:srgbClr val="000000">
                      <a:alpha val="43137"/>
                    </a:srgbClr>
                  </a:outerShdw>
                </a:effectLst>
              </a:rPr>
              <a:t>- No spatial movement involved with the Spirit coming to the church </a:t>
            </a:r>
          </a:p>
          <a:p>
            <a:pPr marL="914400" lvl="1" indent="-457200">
              <a:spcBef>
                <a:spcPts val="0"/>
              </a:spcBef>
              <a:spcAft>
                <a:spcPts val="1800"/>
              </a:spcAft>
              <a:buClr>
                <a:srgbClr val="CC00CC"/>
              </a:buClr>
              <a:buFont typeface="Calibri" pitchFamily="34" charset="0"/>
              <a:buAutoNum type="arabicPeriod"/>
            </a:pPr>
            <a:r>
              <a:rPr lang="en-US" sz="3200" b="1" dirty="0">
                <a:solidFill>
                  <a:srgbClr val="FFFFCC"/>
                </a:solidFill>
                <a:effectLst>
                  <a:outerShdw blurRad="38100" dist="38100" dir="2700000" algn="tl">
                    <a:srgbClr val="000000">
                      <a:alpha val="43137"/>
                    </a:srgbClr>
                  </a:outerShdw>
                </a:effectLst>
              </a:rPr>
              <a:t>“</a:t>
            </a:r>
            <a:r>
              <a:rPr lang="en-US" sz="3200" b="1" u="sng" dirty="0">
                <a:solidFill>
                  <a:srgbClr val="FFFFCC"/>
                </a:solidFill>
                <a:effectLst>
                  <a:outerShdw blurRad="38100" dist="38100" dir="2700000" algn="tl">
                    <a:srgbClr val="000000">
                      <a:alpha val="43137"/>
                    </a:srgbClr>
                  </a:outerShdw>
                </a:effectLst>
              </a:rPr>
              <a:t>Receive you to Myself” - The Holy Spirit did not receive believers in Acts 2 but believers received the Holy Spirit (John 20:22; Acts 2:38; 8:15-17). </a:t>
            </a:r>
          </a:p>
        </p:txBody>
      </p:sp>
      <p:pic>
        <p:nvPicPr>
          <p:cNvPr id="4608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1450" y="152400"/>
            <a:ext cx="1123950" cy="1097280"/>
          </a:xfrm>
          <a:prstGeom prst="rect">
            <a:avLst/>
          </a:prstGeom>
          <a:noFill/>
          <a:ln w="9525">
            <a:noFill/>
            <a:miter lim="800000"/>
            <a:headEnd/>
            <a:tailEnd/>
          </a:ln>
        </p:spPr>
      </p:pic>
      <p:sp>
        <p:nvSpPr>
          <p:cNvPr id="8" name="Title 4">
            <a:extLst>
              <a:ext uri="{FF2B5EF4-FFF2-40B4-BE49-F238E27FC236}">
                <a16:creationId xmlns:a16="http://schemas.microsoft.com/office/drawing/2014/main" id="{09720AAA-C92D-422D-90C1-25AFE2A7431F}"/>
              </a:ext>
            </a:extLst>
          </p:cNvPr>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pic>
        <p:nvPicPr>
          <p:cNvPr id="4" name="Picture 3">
            <a:extLst>
              <a:ext uri="{FF2B5EF4-FFF2-40B4-BE49-F238E27FC236}">
                <a16:creationId xmlns:a16="http://schemas.microsoft.com/office/drawing/2014/main" id="{16D70813-6CF6-4904-BECD-9F089E9AD9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8600" y="152306"/>
            <a:ext cx="1127858" cy="1097375"/>
          </a:xfrm>
          <a:prstGeom prst="rect">
            <a:avLst/>
          </a:prstGeom>
        </p:spPr>
      </p:pic>
    </p:spTree>
    <p:extLst>
      <p:ext uri="{BB962C8B-B14F-4D97-AF65-F5344CB8AC3E}">
        <p14:creationId xmlns:p14="http://schemas.microsoft.com/office/powerpoint/2010/main" val="3893504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0" y="1"/>
            <a:ext cx="9144000" cy="5021888"/>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4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4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7150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b="1" u="sng" dirty="0">
                <a:solidFill>
                  <a:srgbClr val="FFFFCC"/>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33956429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F935-352E-471C-99CE-F028F4F5C558}"/>
              </a:ext>
            </a:extLst>
          </p:cNvPr>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805799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Do not let your heart be troubled</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922101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itle 4"/>
          <p:cNvSpPr>
            <a:spLocks noGrp="1"/>
          </p:cNvSpPr>
          <p:nvPr>
            <p:ph type="title"/>
          </p:nvPr>
        </p:nvSpPr>
        <p:spPr>
          <a:xfrm>
            <a:off x="2819400" y="152402"/>
            <a:ext cx="3505200" cy="792163"/>
          </a:xfrm>
        </p:spPr>
        <p:txBody>
          <a:bodyPr/>
          <a:lstStyle/>
          <a:p>
            <a:r>
              <a:rPr lang="en-US"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Themes</a:t>
            </a:r>
          </a:p>
        </p:txBody>
      </p:sp>
      <p:sp>
        <p:nvSpPr>
          <p:cNvPr id="83970" name="Content Placeholder 5"/>
          <p:cNvSpPr>
            <a:spLocks noGrp="1"/>
          </p:cNvSpPr>
          <p:nvPr>
            <p:ph idx="1"/>
          </p:nvPr>
        </p:nvSpPr>
        <p:spPr>
          <a:xfrm>
            <a:off x="2057400" y="1066800"/>
            <a:ext cx="5029200" cy="685800"/>
          </a:xfrm>
        </p:spPr>
        <p:txBody>
          <a:bodyPr/>
          <a:lstStyle/>
          <a:p>
            <a:pPr marL="457200" indent="-457200" algn="just">
              <a:spcBef>
                <a:spcPts val="0"/>
              </a:spcBef>
              <a:spcAft>
                <a:spcPts val="1800"/>
              </a:spcAft>
              <a:buClr>
                <a:srgbClr val="00FFFF"/>
              </a:buClr>
            </a:pPr>
            <a:r>
              <a:rPr lang="en-US" sz="3600" b="1" u="sng" dirty="0">
                <a:solidFill>
                  <a:srgbClr val="FFFFCC"/>
                </a:solidFill>
                <a:effectLst>
                  <a:outerShdw blurRad="38100" dist="38100" dir="2700000" algn="tl">
                    <a:srgbClr val="000000">
                      <a:alpha val="43137"/>
                    </a:srgbClr>
                  </a:outerShdw>
                </a:effectLst>
              </a:rPr>
              <a:t>Comfort</a:t>
            </a:r>
            <a:r>
              <a:rPr lang="en-US" sz="3600" dirty="0">
                <a:solidFill>
                  <a:schemeClr val="bg1"/>
                </a:solidFill>
                <a:effectLst>
                  <a:outerShdw blurRad="38100" dist="38100" dir="2700000" algn="tl">
                    <a:srgbClr val="000000">
                      <a:alpha val="43137"/>
                    </a:srgbClr>
                  </a:outerShdw>
                </a:effectLst>
              </a:rPr>
              <a:t> – John 14:1</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1905000"/>
            <a:ext cx="48768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5">
            <a:extLst>
              <a:ext uri="{FF2B5EF4-FFF2-40B4-BE49-F238E27FC236}">
                <a16:creationId xmlns:a16="http://schemas.microsoft.com/office/drawing/2014/main" id="{EA194473-2D64-4850-87D2-A4C7F4684A0F}"/>
              </a:ext>
            </a:extLst>
          </p:cNvPr>
          <p:cNvSpPr txBox="1">
            <a:spLocks/>
          </p:cNvSpPr>
          <p:nvPr/>
        </p:nvSpPr>
        <p:spPr bwMode="auto">
          <a:xfrm>
            <a:off x="2057400" y="5715000"/>
            <a:ext cx="502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Imminence – John 14:3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F935-352E-471C-99CE-F028F4F5C558}"/>
              </a:ext>
            </a:extLst>
          </p:cNvPr>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7356467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itle 4"/>
          <p:cNvSpPr>
            <a:spLocks noGrp="1"/>
          </p:cNvSpPr>
          <p:nvPr>
            <p:ph type="title"/>
          </p:nvPr>
        </p:nvSpPr>
        <p:spPr>
          <a:xfrm>
            <a:off x="2819400" y="152402"/>
            <a:ext cx="3505200" cy="792163"/>
          </a:xfrm>
        </p:spPr>
        <p:txBody>
          <a:bodyPr/>
          <a:lstStyle/>
          <a:p>
            <a:r>
              <a:rPr lang="en-US"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Themes</a:t>
            </a:r>
          </a:p>
        </p:txBody>
      </p:sp>
      <p:sp>
        <p:nvSpPr>
          <p:cNvPr id="83970" name="Content Placeholder 5"/>
          <p:cNvSpPr>
            <a:spLocks noGrp="1"/>
          </p:cNvSpPr>
          <p:nvPr>
            <p:ph idx="1"/>
          </p:nvPr>
        </p:nvSpPr>
        <p:spPr>
          <a:xfrm>
            <a:off x="2057400" y="1066800"/>
            <a:ext cx="5029200" cy="685800"/>
          </a:xfrm>
        </p:spPr>
        <p:txBody>
          <a:bodyPr/>
          <a:lstStyle/>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Comfort – John 14:1</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0" y="1905000"/>
            <a:ext cx="48768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ontent Placeholder 5">
            <a:extLst>
              <a:ext uri="{FF2B5EF4-FFF2-40B4-BE49-F238E27FC236}">
                <a16:creationId xmlns:a16="http://schemas.microsoft.com/office/drawing/2014/main" id="{EA194473-2D64-4850-87D2-A4C7F4684A0F}"/>
              </a:ext>
            </a:extLst>
          </p:cNvPr>
          <p:cNvSpPr txBox="1">
            <a:spLocks/>
          </p:cNvSpPr>
          <p:nvPr/>
        </p:nvSpPr>
        <p:spPr bwMode="auto">
          <a:xfrm>
            <a:off x="2057400" y="5715000"/>
            <a:ext cx="502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spcBef>
                <a:spcPts val="0"/>
              </a:spcBef>
              <a:spcAft>
                <a:spcPts val="1800"/>
              </a:spcAft>
              <a:buClr>
                <a:srgbClr val="00FFFF"/>
              </a:buClr>
            </a:pPr>
            <a:r>
              <a:rPr lang="en-US" sz="3600" b="1" u="sng" dirty="0">
                <a:solidFill>
                  <a:srgbClr val="FFFFCC"/>
                </a:solidFill>
                <a:effectLst>
                  <a:outerShdw blurRad="38100" dist="38100" dir="2700000" algn="tl">
                    <a:srgbClr val="000000">
                      <a:alpha val="43137"/>
                    </a:srgbClr>
                  </a:outerShdw>
                </a:effectLst>
              </a:rPr>
              <a:t>Imminence</a:t>
            </a:r>
            <a:r>
              <a:rPr lang="en-US" sz="3600" dirty="0">
                <a:solidFill>
                  <a:schemeClr val="bg1"/>
                </a:solidFill>
                <a:effectLst>
                  <a:outerShdw blurRad="38100" dist="38100" dir="2700000" algn="tl">
                    <a:srgbClr val="000000">
                      <a:alpha val="43137"/>
                    </a:srgbClr>
                  </a:outerShdw>
                </a:effectLst>
              </a:rPr>
              <a:t> – John 14:3</a:t>
            </a:r>
          </a:p>
        </p:txBody>
      </p:sp>
    </p:spTree>
    <p:extLst>
      <p:ext uri="{BB962C8B-B14F-4D97-AF65-F5344CB8AC3E}">
        <p14:creationId xmlns:p14="http://schemas.microsoft.com/office/powerpoint/2010/main" val="11121865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Imminence</a:t>
            </a:r>
          </a:p>
        </p:txBody>
      </p:sp>
      <p:sp>
        <p:nvSpPr>
          <p:cNvPr id="63491" name="Rectangle 3"/>
          <p:cNvSpPr>
            <a:spLocks noGrp="1" noChangeArrowheads="1"/>
          </p:cNvSpPr>
          <p:nvPr>
            <p:ph type="body" idx="1"/>
          </p:nvPr>
        </p:nvSpPr>
        <p:spPr>
          <a:xfrm>
            <a:off x="457200" y="1600202"/>
            <a:ext cx="8229600" cy="4525963"/>
          </a:xfrm>
        </p:spPr>
        <p:txBody>
          <a:bodyPr/>
          <a:lstStyle/>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Imminency definition</a:t>
            </a:r>
          </a:p>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James 5:8; 1 </a:t>
            </a:r>
            <a:r>
              <a:rPr lang="en-US" sz="3600" dirty="0" err="1">
                <a:solidFill>
                  <a:schemeClr val="bg1"/>
                </a:solidFill>
                <a:effectLst>
                  <a:outerShdw blurRad="38100" dist="38100" dir="2700000" algn="tl">
                    <a:srgbClr val="000000">
                      <a:alpha val="43137"/>
                    </a:srgbClr>
                  </a:outerShdw>
                </a:effectLst>
              </a:rPr>
              <a:t>Thess</a:t>
            </a:r>
            <a:r>
              <a:rPr lang="en-US" sz="3600" dirty="0">
                <a:solidFill>
                  <a:schemeClr val="bg1"/>
                </a:solidFill>
                <a:effectLst>
                  <a:outerShdw blurRad="38100" dist="38100" dir="2700000" algn="tl">
                    <a:srgbClr val="000000">
                      <a:alpha val="43137"/>
                    </a:srgbClr>
                  </a:outerShdw>
                </a:effectLst>
              </a:rPr>
              <a:t> 1:10; 4:15; 1 Cor 1:7; 15:51; Philip 3:20</a:t>
            </a:r>
          </a:p>
          <a:p>
            <a:pPr marL="457200" indent="-457200" algn="just">
              <a:spcBef>
                <a:spcPts val="0"/>
              </a:spcBef>
              <a:spcAft>
                <a:spcPts val="1800"/>
              </a:spcAft>
              <a:buClr>
                <a:srgbClr val="00FFFF"/>
              </a:buClr>
            </a:pPr>
            <a:r>
              <a:rPr lang="en-US" sz="3600" dirty="0">
                <a:solidFill>
                  <a:schemeClr val="bg1"/>
                </a:solidFill>
                <a:effectLst>
                  <a:outerShdw blurRad="38100" dist="38100" dir="2700000" algn="tl">
                    <a:srgbClr val="000000">
                      <a:alpha val="43137"/>
                    </a:srgbClr>
                  </a:outerShdw>
                </a:effectLst>
              </a:rPr>
              <a:t>Other rapture views deny imminence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CF935-352E-471C-99CE-F028F4F5C558}"/>
              </a:ext>
            </a:extLst>
          </p:cNvPr>
          <p:cNvPicPr>
            <a:picLocks noChangeAspect="1"/>
          </p:cNvPicPr>
          <p:nvPr/>
        </p:nvPicPr>
        <p:blipFill>
          <a:blip r:embed="rId2"/>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2056316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283224"/>
          </a:xfrm>
          <a:prstGeom prst="rect">
            <a:avLst/>
          </a:prstGeom>
        </p:spPr>
        <p:txBody>
          <a:bodyPr wrap="square">
            <a:spAutoFit/>
          </a:bodyPr>
          <a:lstStyle/>
          <a:p>
            <a:pPr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go to prepare a place for you</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“If I go and prepare a place for you, I will come again and receive you to Myself, that where I am, </a:t>
            </a:r>
            <a:r>
              <a:rPr lang="en-US" sz="3200" i="1" dirty="0">
                <a:solidFill>
                  <a:schemeClr val="bg1"/>
                </a:solidFill>
                <a:effectLst>
                  <a:outerShdw blurRad="38100" dist="38100" dir="2700000" algn="tl">
                    <a:srgbClr val="000000">
                      <a:alpha val="43137"/>
                    </a:srgbClr>
                  </a:outerShdw>
                </a:effectLst>
                <a:latin typeface="Calibri" panose="020F0502020204030204" pitchFamily="34" charset="0"/>
              </a:rPr>
              <a:t>there</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you may be also.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56293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 y="1371601"/>
            <a:ext cx="9144000" cy="4031873"/>
          </a:xfrm>
          <a:prstGeom prst="rect">
            <a:avLst/>
          </a:prstGeom>
        </p:spPr>
        <p:txBody>
          <a:bodyPr wrap="square">
            <a:spAutoFit/>
          </a:bodyPr>
          <a:lstStyle/>
          <a:p>
            <a:pPr algn="just">
              <a:defRPr/>
            </a:pPr>
            <a:r>
              <a:rPr lang="en-US" sz="3200" dirty="0">
                <a:solidFill>
                  <a:schemeClr val="bg1"/>
                </a:solidFill>
                <a:effectLst>
                  <a:outerShdw blurRad="38100" dist="38100" dir="2700000" algn="tl">
                    <a:srgbClr val="000000">
                      <a:alpha val="43137"/>
                    </a:srgbClr>
                  </a:outerShdw>
                </a:effectLst>
                <a:latin typeface="+mn-lt"/>
              </a:rPr>
              <a:t>“Since He says He is going to come in order that we may be with Him </a:t>
            </a:r>
            <a:r>
              <a:rPr lang="en-US" sz="3200" b="1" dirty="0">
                <a:solidFill>
                  <a:srgbClr val="FFFFCC"/>
                </a:solidFill>
                <a:effectLst>
                  <a:outerShdw blurRad="38100" dist="38100" dir="2700000" algn="tl">
                    <a:srgbClr val="000000">
                      <a:alpha val="43137"/>
                    </a:srgbClr>
                  </a:outerShdw>
                </a:effectLst>
                <a:latin typeface="+mn-lt"/>
              </a:rPr>
              <a:t>where he is</a:t>
            </a:r>
            <a:r>
              <a:rPr lang="en-US" sz="3200" dirty="0">
                <a:solidFill>
                  <a:schemeClr val="bg1"/>
                </a:solidFill>
                <a:effectLst>
                  <a:outerShdw blurRad="38100" dist="38100" dir="2700000" algn="tl">
                    <a:srgbClr val="000000">
                      <a:alpha val="43137"/>
                    </a:srgbClr>
                  </a:outerShdw>
                </a:effectLst>
                <a:latin typeface="+mn-lt"/>
              </a:rPr>
              <a:t>, we would have to be with Him here on earth. Do you see the problem? The dwelling places in the Father's house would be unused...This makes Jesus' whole promise ridiculous. Why would He speak of preparing a place for us in the Father's house if He didn't mean that His return would take us there?”</a:t>
            </a:r>
          </a:p>
        </p:txBody>
      </p:sp>
      <p:sp>
        <p:nvSpPr>
          <p:cNvPr id="86018" name="TextBox 3"/>
          <p:cNvSpPr txBox="1">
            <a:spLocks noChangeArrowheads="1"/>
          </p:cNvSpPr>
          <p:nvPr/>
        </p:nvSpPr>
        <p:spPr bwMode="auto">
          <a:xfrm>
            <a:off x="838200" y="6400800"/>
            <a:ext cx="7467600" cy="369888"/>
          </a:xfrm>
          <a:prstGeom prst="rect">
            <a:avLst/>
          </a:prstGeom>
          <a:noFill/>
          <a:ln w="9525">
            <a:noFill/>
            <a:miter lim="800000"/>
            <a:headEnd/>
            <a:tailEnd/>
          </a:ln>
        </p:spPr>
        <p:txBody>
          <a:bodyPr>
            <a:spAutoFit/>
          </a:bodyPr>
          <a:lstStyle/>
          <a:p>
            <a:pPr algn="ctr"/>
            <a:r>
              <a:rPr lang="en-US" dirty="0">
                <a:solidFill>
                  <a:schemeClr val="bg1"/>
                </a:solidFill>
                <a:effectLst>
                  <a:outerShdw blurRad="38100" dist="38100" dir="2700000" algn="tl">
                    <a:srgbClr val="000000">
                      <a:alpha val="43137"/>
                    </a:srgbClr>
                  </a:outerShdw>
                </a:effectLst>
                <a:latin typeface="+mn-lt"/>
              </a:rPr>
              <a:t>Hal Lindsey, </a:t>
            </a:r>
            <a:r>
              <a:rPr lang="en-US" i="1" dirty="0">
                <a:solidFill>
                  <a:schemeClr val="bg1"/>
                </a:solidFill>
                <a:effectLst>
                  <a:outerShdw blurRad="38100" dist="38100" dir="2700000" algn="tl">
                    <a:srgbClr val="000000">
                      <a:alpha val="43137"/>
                    </a:srgbClr>
                  </a:outerShdw>
                </a:effectLst>
                <a:latin typeface="+mn-lt"/>
              </a:rPr>
              <a:t>The Rapture</a:t>
            </a:r>
            <a:r>
              <a:rPr lang="en-US" dirty="0">
                <a:solidFill>
                  <a:schemeClr val="bg1"/>
                </a:solidFill>
                <a:effectLst>
                  <a:outerShdw blurRad="38100" dist="38100" dir="2700000" algn="tl">
                    <a:srgbClr val="000000">
                      <a:alpha val="43137"/>
                    </a:srgbClr>
                  </a:outerShdw>
                </a:effectLst>
                <a:latin typeface="+mn-lt"/>
              </a:rPr>
              <a:t>, 43.</a:t>
            </a:r>
          </a:p>
        </p:txBody>
      </p:sp>
      <p:sp>
        <p:nvSpPr>
          <p:cNvPr id="2" name="Rectangle 1"/>
          <p:cNvSpPr/>
          <p:nvPr/>
        </p:nvSpPr>
        <p:spPr>
          <a:xfrm>
            <a:off x="3242149" y="228600"/>
            <a:ext cx="2659702" cy="646331"/>
          </a:xfrm>
          <a:prstGeom prst="rect">
            <a:avLst/>
          </a:prstGeom>
        </p:spPr>
        <p:txBody>
          <a:bodyPr wrap="none">
            <a:spAutoFit/>
          </a:bodyPr>
          <a:lstStyle/>
          <a:p>
            <a:pPr>
              <a:defRPr/>
            </a:pPr>
            <a:r>
              <a:rPr lang="en-US" sz="3600" i="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Where He Is?</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033" y="121920"/>
            <a:ext cx="857567" cy="109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D9593-4CEE-444C-B862-C64B15481900}"/>
              </a:ext>
            </a:extLst>
          </p:cNvPr>
          <p:cNvSpPr>
            <a:spLocks noGrp="1"/>
          </p:cNvSpPr>
          <p:nvPr>
            <p:ph type="title"/>
          </p:nvPr>
        </p:nvSpPr>
        <p:spPr>
          <a:xfrm>
            <a:off x="457200" y="2857500"/>
            <a:ext cx="8229600" cy="1143000"/>
          </a:xfrm>
        </p:spPr>
        <p:txBody>
          <a:bodyPr/>
          <a:lstStyle/>
          <a:p>
            <a:r>
              <a:rPr lang="en-US" dirty="0">
                <a:solidFill>
                  <a:srgbClr val="00FFFF"/>
                </a:solidFill>
              </a:rPr>
              <a:t>CONCLUSION</a:t>
            </a:r>
          </a:p>
        </p:txBody>
      </p:sp>
    </p:spTree>
    <p:extLst>
      <p:ext uri="{BB962C8B-B14F-4D97-AF65-F5344CB8AC3E}">
        <p14:creationId xmlns:p14="http://schemas.microsoft.com/office/powerpoint/2010/main" val="2210605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4"/>
          <p:cNvSpPr>
            <a:spLocks noGrp="1"/>
          </p:cNvSpPr>
          <p:nvPr>
            <p:ph type="title"/>
          </p:nvPr>
        </p:nvSpPr>
        <p:spPr>
          <a:xfrm>
            <a:off x="1638300" y="228600"/>
            <a:ext cx="5867400" cy="914400"/>
          </a:xfrm>
        </p:spPr>
        <p:txBody>
          <a:bodyPr/>
          <a:lstStyle/>
          <a:p>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III. Inadequate Alternatives</a:t>
            </a:r>
          </a:p>
        </p:txBody>
      </p:sp>
      <p:sp>
        <p:nvSpPr>
          <p:cNvPr id="72706" name="Content Placeholder 5"/>
          <p:cNvSpPr>
            <a:spLocks noGrp="1"/>
          </p:cNvSpPr>
          <p:nvPr>
            <p:ph idx="1"/>
          </p:nvPr>
        </p:nvSpPr>
        <p:spPr>
          <a:xfrm>
            <a:off x="381000" y="1371600"/>
            <a:ext cx="5715000" cy="4525962"/>
          </a:xfrm>
        </p:spPr>
        <p:txBody>
          <a:bodyPr/>
          <a:lstStyle/>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death</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Believer's salvation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Christ’s resurrection</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Coming of the Spirit on Pentecost (Acts 2)</a:t>
            </a:r>
          </a:p>
          <a:p>
            <a:pPr marL="463550" indent="-463550">
              <a:spcBef>
                <a:spcPts val="0"/>
              </a:spcBef>
              <a:spcAft>
                <a:spcPts val="2400"/>
              </a:spcAft>
              <a:buClr>
                <a:srgbClr val="00FFFF"/>
              </a:buClr>
              <a:buFont typeface="Calibri" pitchFamily="34" charset="0"/>
              <a:buAutoNum type="alphaUcPeriod"/>
            </a:pPr>
            <a:r>
              <a:rPr lang="en-US" dirty="0">
                <a:solidFill>
                  <a:schemeClr val="bg1"/>
                </a:solidFill>
                <a:effectLst>
                  <a:outerShdw blurRad="38100" dist="38100" dir="2700000" algn="tl">
                    <a:srgbClr val="000000">
                      <a:alpha val="43137"/>
                    </a:srgbClr>
                  </a:outerShdw>
                </a:effectLst>
              </a:rPr>
              <a:t>Non-pretribulational rapture</a:t>
            </a:r>
          </a:p>
        </p:txBody>
      </p:sp>
      <p:pic>
        <p:nvPicPr>
          <p:cNvPr id="72707" name="Picture 3"/>
          <p:cNvPicPr>
            <a:picLocks noChangeAspect="1" noChangeArrowheads="1"/>
          </p:cNvPicPr>
          <p:nvPr/>
        </p:nvPicPr>
        <p:blipFill>
          <a:blip r:embed="rId2" cstate="print"/>
          <a:srcRect/>
          <a:stretch>
            <a:fillRect/>
          </a:stretch>
        </p:blipFill>
        <p:spPr bwMode="auto">
          <a:xfrm>
            <a:off x="5715000" y="1371600"/>
            <a:ext cx="2971800" cy="3810000"/>
          </a:xfrm>
          <a:prstGeom prst="rect">
            <a:avLst/>
          </a:prstGeom>
          <a:noFill/>
          <a:ln w="9525">
            <a:noFill/>
            <a:miter lim="800000"/>
            <a:headEnd/>
            <a:tailEnd/>
          </a:ln>
        </p:spPr>
      </p:pic>
    </p:spTree>
    <p:extLst>
      <p:ext uri="{BB962C8B-B14F-4D97-AF65-F5344CB8AC3E}">
        <p14:creationId xmlns:p14="http://schemas.microsoft.com/office/powerpoint/2010/main" val="37289695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3048000" y="304800"/>
            <a:ext cx="3048000" cy="1143000"/>
          </a:xfrm>
        </p:spPr>
        <p:txBody>
          <a:bodyPr/>
          <a:lstStyle/>
          <a:p>
            <a:pPr eaLnBrk="1" hangingPunct="1">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t>Preview </a:t>
            </a:r>
            <a:br>
              <a:rPr lang="en-US" sz="4000" dirty="0">
                <a:solidFill>
                  <a:srgbClr val="00FFFF"/>
                </a:solidFill>
                <a:effectLst>
                  <a:outerShdw blurRad="38100" dist="38100" dir="2700000" algn="tl">
                    <a:srgbClr val="000000">
                      <a:alpha val="43137"/>
                    </a:srgbClr>
                  </a:outerShdw>
                </a:effectLst>
                <a:latin typeface="+mn-lt"/>
                <a:cs typeface="Calibri" panose="020F0502020204030204" pitchFamily="34" charset="0"/>
              </a:rPr>
            </a:br>
            <a:r>
              <a:rPr lang="en-US" sz="3200" dirty="0">
                <a:solidFill>
                  <a:schemeClr val="bg1"/>
                </a:solidFill>
                <a:effectLst>
                  <a:outerShdw blurRad="38100" dist="38100" dir="2700000" algn="tl">
                    <a:srgbClr val="000000">
                      <a:alpha val="43137"/>
                    </a:srgbClr>
                  </a:outerShdw>
                </a:effectLst>
                <a:latin typeface="+mn-lt"/>
                <a:ea typeface="+mn-ea"/>
                <a:cs typeface="+mn-cs"/>
              </a:rPr>
              <a:t>(John 14:1-4)</a:t>
            </a:r>
          </a:p>
        </p:txBody>
      </p:sp>
      <p:sp>
        <p:nvSpPr>
          <p:cNvPr id="43010" name="Content Placeholder 2"/>
          <p:cNvSpPr>
            <a:spLocks noGrp="1"/>
          </p:cNvSpPr>
          <p:nvPr>
            <p:ph idx="4294967295"/>
          </p:nvPr>
        </p:nvSpPr>
        <p:spPr>
          <a:xfrm>
            <a:off x="76200" y="1600200"/>
            <a:ext cx="5257800" cy="2819400"/>
          </a:xfrm>
        </p:spPr>
        <p:txBody>
          <a:bodyPr/>
          <a:lstStyle/>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Preliminary reasons</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Exegesis of John 14:1-4</a:t>
            </a:r>
          </a:p>
          <a:p>
            <a:pPr marL="573088" indent="-573088" eaLnBrk="1" hangingPunct="1">
              <a:spcBef>
                <a:spcPts val="0"/>
              </a:spcBef>
              <a:spcAft>
                <a:spcPts val="2400"/>
              </a:spcAft>
              <a:buClr>
                <a:srgbClr val="00FFFF"/>
              </a:buClr>
              <a:buFont typeface="Calibri" pitchFamily="34" charset="0"/>
              <a:buAutoNum type="romanUcPeriod"/>
            </a:pPr>
            <a:r>
              <a:rPr lang="en-US" dirty="0">
                <a:solidFill>
                  <a:schemeClr val="bg1"/>
                </a:solidFill>
                <a:effectLst>
                  <a:outerShdw blurRad="38100" dist="38100" dir="2700000" algn="tl">
                    <a:srgbClr val="000000">
                      <a:alpha val="43137"/>
                    </a:srgbClr>
                  </a:outerShdw>
                </a:effectLst>
              </a:rPr>
              <a:t>Answering the non-rapture arguments</a:t>
            </a:r>
          </a:p>
        </p:txBody>
      </p:sp>
      <p:sp>
        <p:nvSpPr>
          <p:cNvPr id="2" name="Rectangle 1"/>
          <p:cNvSpPr/>
          <p:nvPr/>
        </p:nvSpPr>
        <p:spPr>
          <a:xfrm>
            <a:off x="5486400" y="1709440"/>
            <a:ext cx="3505200" cy="4462760"/>
          </a:xfrm>
          <a:prstGeom prst="rect">
            <a:avLst/>
          </a:prstGeom>
          <a:blipFill>
            <a:blip r:embed="rId2" cstate="print"/>
            <a:tile tx="0" ty="0" sx="100000" sy="100000" flip="none" algn="tl"/>
          </a:blipFill>
          <a:ln w="28575">
            <a:solidFill>
              <a:srgbClr val="FFFF00"/>
            </a:solidFill>
          </a:ln>
        </p:spPr>
        <p:txBody>
          <a:bodyPr>
            <a:spAutoFit/>
          </a:bodyPr>
          <a:lstStyle/>
          <a:p>
            <a:pPr algn="ctr">
              <a:defRPr/>
            </a:pPr>
            <a:r>
              <a:rPr lang="en-US" sz="2400" b="1" dirty="0">
                <a:solidFill>
                  <a:schemeClr val="bg1"/>
                </a:solidFill>
                <a:effectLst>
                  <a:outerShdw blurRad="38100" dist="38100" dir="2700000" algn="tl">
                    <a:srgbClr val="000000">
                      <a:alpha val="43137"/>
                    </a:srgbClr>
                  </a:outerShdw>
                </a:effectLst>
                <a:latin typeface="+mn-lt"/>
              </a:rPr>
              <a:t>John 14:1–4</a:t>
            </a:r>
          </a:p>
          <a:p>
            <a:pPr algn="just">
              <a:defRPr/>
            </a:pPr>
            <a:r>
              <a:rPr lang="en-US" sz="2000" dirty="0">
                <a:solidFill>
                  <a:schemeClr val="bg1"/>
                </a:solidFill>
                <a:effectLst>
                  <a:outerShdw blurRad="38100" dist="38100" dir="2700000" algn="tl">
                    <a:srgbClr val="000000">
                      <a:alpha val="43137"/>
                    </a:srgbClr>
                  </a:outerShdw>
                </a:effectLst>
                <a:latin typeface="+mn-lt"/>
              </a:rPr>
              <a:t>"Do not let your heart be troubled; believe in God, believe also in Me. In My Father's house are many dwelling places; if it were not so, I would have told you; for I go to prepare a place for you. If I go and prepare a place for you, I will come again and receive you to Myself, that where I am, </a:t>
            </a:r>
            <a:r>
              <a:rPr lang="en-US" sz="2000" i="1" dirty="0">
                <a:solidFill>
                  <a:schemeClr val="bg1"/>
                </a:solidFill>
                <a:effectLst>
                  <a:outerShdw blurRad="38100" dist="38100" dir="2700000" algn="tl">
                    <a:srgbClr val="000000">
                      <a:alpha val="43137"/>
                    </a:srgbClr>
                  </a:outerShdw>
                </a:effectLst>
                <a:latin typeface="+mn-lt"/>
              </a:rPr>
              <a:t>there</a:t>
            </a:r>
            <a:r>
              <a:rPr lang="en-US" sz="2000" dirty="0">
                <a:solidFill>
                  <a:schemeClr val="bg1"/>
                </a:solidFill>
                <a:effectLst>
                  <a:outerShdw blurRad="38100" dist="38100" dir="2700000" algn="tl">
                    <a:srgbClr val="000000">
                      <a:alpha val="43137"/>
                    </a:srgbClr>
                  </a:outerShdw>
                </a:effectLst>
                <a:latin typeface="+mn-lt"/>
              </a:rPr>
              <a:t> you may be also. And you know the way where I am going."</a:t>
            </a:r>
          </a:p>
        </p:txBody>
      </p:sp>
    </p:spTree>
    <p:extLst>
      <p:ext uri="{BB962C8B-B14F-4D97-AF65-F5344CB8AC3E}">
        <p14:creationId xmlns:p14="http://schemas.microsoft.com/office/powerpoint/2010/main" val="722142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2406</TotalTime>
  <Words>6092</Words>
  <Application>Microsoft Office PowerPoint</Application>
  <PresentationFormat>On-screen Show (4:3)</PresentationFormat>
  <Paragraphs>449</Paragraphs>
  <Slides>93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93</vt:i4>
      </vt:variant>
    </vt:vector>
  </HeadingPairs>
  <TitlesOfParts>
    <vt:vector size="97" baseType="lpstr">
      <vt:lpstr>Arial</vt:lpstr>
      <vt:lpstr>Calibri</vt:lpstr>
      <vt:lpstr>Wingdings</vt:lpstr>
      <vt:lpstr>Office Theme</vt:lpstr>
      <vt:lpstr>PowerPoint Presentation</vt:lpstr>
      <vt:lpstr>What is the Rapture?</vt:lpstr>
      <vt:lpstr>When Will the Rapture Take Place Relative to the Tribulation Period?</vt:lpstr>
      <vt:lpstr>PowerPoint Presentation</vt:lpstr>
      <vt:lpstr>When is the Rapture?  7 Arguments Favoring the Pre-Tribulation View</vt:lpstr>
      <vt:lpstr>Strengthening the Pre-Tribulation Case</vt:lpstr>
      <vt:lpstr>Strengthening the Pre-Tribulation Case</vt:lpstr>
      <vt:lpstr>PowerPoint Presentation</vt:lpstr>
      <vt:lpstr>Preview  (John 14:1-4)</vt:lpstr>
      <vt:lpstr>Preview  (John 14:1-4)</vt:lpstr>
      <vt:lpstr>I. Preliminary Reasons</vt:lpstr>
      <vt:lpstr>PowerPoint Presentation</vt:lpstr>
      <vt:lpstr>PowerPoint Presentation</vt:lpstr>
      <vt:lpstr>PowerPoint Presentation</vt:lpstr>
      <vt:lpstr>PowerPoint Presentation</vt:lpstr>
      <vt:lpstr>PowerPoint Presentation</vt:lpstr>
      <vt:lpstr>PowerPoint Presentation</vt:lpstr>
      <vt:lpstr>I. Preliminary Reasons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Chafer Chafer, Systematic Theology, 1:111. </vt:lpstr>
      <vt:lpstr>I. Preliminary Reasons</vt:lpstr>
      <vt:lpstr>Preview  (John 14:1-4)</vt:lpstr>
      <vt:lpstr>II. Exegesis of John 14:1-4</vt:lpstr>
      <vt:lpstr>II. Exegesis of John 14:1-4</vt:lpstr>
      <vt:lpstr>II. Exegesis of John 14:1-4</vt:lpstr>
      <vt:lpstr>II. Exegesis of John 14:1-4</vt:lpstr>
      <vt:lpstr>PowerPoint Presentation</vt:lpstr>
      <vt:lpstr>II. Exegesis of John 14:1-4</vt:lpstr>
      <vt:lpstr>II. Exegesis of John 14:1-4</vt:lpstr>
      <vt:lpstr>II. Exegesis of John 14:1-4</vt:lpstr>
      <vt:lpstr>II. Exegesis of John 14:1-4</vt:lpstr>
      <vt:lpstr>Futuristic Present</vt:lpstr>
      <vt:lpstr>Futuristic Present</vt:lpstr>
      <vt:lpstr>II. Exegesis of John 14:1-4</vt:lpstr>
      <vt:lpstr>II. Exegesis of John 14:1-4</vt:lpstr>
      <vt:lpstr>II. Exegesis of John 14:1-4</vt:lpstr>
      <vt:lpstr>II. Exegesis of John 14:1-4</vt:lpstr>
      <vt:lpstr>II. Exegesis of John 14:1-4</vt:lpstr>
      <vt:lpstr>Conclusion</vt:lpstr>
      <vt:lpstr>Conclusion</vt:lpstr>
      <vt:lpstr>New Mystery Truth</vt:lpstr>
      <vt:lpstr>Chafer Chafer, Systematic Theology, 1:111. </vt:lpstr>
      <vt:lpstr>Preview  (John 14:1-4)</vt:lpstr>
      <vt:lpstr>III. Inadequate Alternatives</vt:lpstr>
      <vt:lpstr>III. Inadequate Alternatives</vt:lpstr>
      <vt:lpstr>III. Inadequate Alternatives</vt:lpstr>
      <vt:lpstr>III. Inadequate Alternatives</vt:lpstr>
      <vt:lpstr>II. Exegesis of John 14:1-4</vt:lpstr>
      <vt:lpstr>III. Inadequate Alternatives</vt:lpstr>
      <vt:lpstr>III. Inadequate Alternatives</vt:lpstr>
      <vt:lpstr>III. Inadequate Alternatives</vt:lpstr>
      <vt:lpstr>III. Inadequate Alternatives</vt:lpstr>
      <vt:lpstr>II. Exegesis of John 14:1-4</vt:lpstr>
      <vt:lpstr>III. Inadequate Alternatives</vt:lpstr>
      <vt:lpstr>III. Inadequate Alternatives</vt:lpstr>
      <vt:lpstr>III. Inadequate Alternatives</vt:lpstr>
      <vt:lpstr>III. Inadequate Alternatives</vt:lpstr>
      <vt:lpstr>II. Exegesis of John 14:1-4</vt:lpstr>
      <vt:lpstr>III. Inadequate Alternatives</vt:lpstr>
      <vt:lpstr>II. Exegesis of John 14:1-4</vt:lpstr>
      <vt:lpstr>III. Inadequate Alternatives</vt:lpstr>
      <vt:lpstr>II. Exegesis of John 14:1-4</vt:lpstr>
      <vt:lpstr>III. Inadequate Alternatives</vt:lpstr>
      <vt:lpstr>PowerPoint Presentation</vt:lpstr>
      <vt:lpstr>PowerPoint Presentation</vt:lpstr>
      <vt:lpstr>PowerPoint Presentation</vt:lpstr>
      <vt:lpstr>DTS Doctrinal Statement Article XVIII—The Blessed Hope</vt:lpstr>
      <vt:lpstr>III. Inadequate Alternatives</vt:lpstr>
      <vt:lpstr>III. Inadequate Alternatives</vt:lpstr>
      <vt:lpstr>II. Exegesis of John 14:1-4</vt:lpstr>
      <vt:lpstr>III. Inadequate Alternatives</vt:lpstr>
      <vt:lpstr>II. Exegesis of John 14:1-4</vt:lpstr>
      <vt:lpstr>III. Inadequate Alternatives</vt:lpstr>
      <vt:lpstr>III. Inadequate Alternatives</vt:lpstr>
      <vt:lpstr>PowerPoint Presentation</vt:lpstr>
      <vt:lpstr>PowerPoint Presentation</vt:lpstr>
      <vt:lpstr>Two Themes</vt:lpstr>
      <vt:lpstr>PowerPoint Presentation</vt:lpstr>
      <vt:lpstr>PowerPoint Presentation</vt:lpstr>
      <vt:lpstr>Two Themes</vt:lpstr>
      <vt:lpstr>Imminence</vt:lpstr>
      <vt:lpstr>PowerPoint Presentation</vt:lpstr>
      <vt:lpstr>PowerPoint Presentation</vt:lpstr>
      <vt:lpstr>PowerPoint Presentation</vt:lpstr>
      <vt:lpstr>CONCLUSION</vt:lpstr>
      <vt:lpstr>III. Inadequate Alternatives</vt:lpstr>
      <vt:lpstr>Preview  (John 14:1-4)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013 - John 14v1-4 - Part 2</dc:title>
  <dc:subject>Rapture</dc:subject>
  <dc:creator>Andy</dc:creator>
  <cp:lastModifiedBy>Andy Woods</cp:lastModifiedBy>
  <cp:revision>313</cp:revision>
  <cp:lastPrinted>2020-06-24T17:57:59Z</cp:lastPrinted>
  <dcterms:created xsi:type="dcterms:W3CDTF">2011-09-15T16:07:25Z</dcterms:created>
  <dcterms:modified xsi:type="dcterms:W3CDTF">2020-06-27T21:03:20Z</dcterms:modified>
</cp:coreProperties>
</file>