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435" r:id="rId2"/>
    <p:sldId id="6501" r:id="rId3"/>
    <p:sldId id="6502" r:id="rId4"/>
    <p:sldId id="1020" r:id="rId5"/>
    <p:sldId id="1019" r:id="rId6"/>
    <p:sldId id="6509" r:id="rId7"/>
    <p:sldId id="1022" r:id="rId8"/>
    <p:sldId id="6557" r:id="rId9"/>
    <p:sldId id="6608" r:id="rId10"/>
    <p:sldId id="6669" r:id="rId11"/>
    <p:sldId id="1034" r:id="rId12"/>
    <p:sldId id="6699" r:id="rId13"/>
    <p:sldId id="6717" r:id="rId14"/>
    <p:sldId id="6706" r:id="rId15"/>
    <p:sldId id="6707" r:id="rId16"/>
    <p:sldId id="6708" r:id="rId17"/>
    <p:sldId id="376" r:id="rId18"/>
    <p:sldId id="6709" r:id="rId19"/>
    <p:sldId id="6718" r:id="rId20"/>
    <p:sldId id="6710" r:id="rId21"/>
    <p:sldId id="1005" r:id="rId22"/>
    <p:sldId id="1035" r:id="rId23"/>
    <p:sldId id="6711" r:id="rId24"/>
    <p:sldId id="6719" r:id="rId25"/>
    <p:sldId id="6720" r:id="rId26"/>
    <p:sldId id="2331" r:id="rId27"/>
    <p:sldId id="6721" r:id="rId28"/>
    <p:sldId id="2909" r:id="rId29"/>
    <p:sldId id="5137" r:id="rId30"/>
    <p:sldId id="6722" r:id="rId31"/>
    <p:sldId id="6723" r:id="rId32"/>
    <p:sldId id="6712" r:id="rId33"/>
    <p:sldId id="6705" r:id="rId34"/>
    <p:sldId id="6713" r:id="rId35"/>
    <p:sldId id="792" r:id="rId36"/>
    <p:sldId id="793" r:id="rId37"/>
    <p:sldId id="794" r:id="rId38"/>
    <p:sldId id="2092" r:id="rId39"/>
    <p:sldId id="6714" r:id="rId40"/>
    <p:sldId id="6715" r:id="rId41"/>
    <p:sldId id="1038" r:id="rId42"/>
    <p:sldId id="3920" r:id="rId43"/>
    <p:sldId id="1007" r:id="rId44"/>
    <p:sldId id="6290" r:id="rId4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FF00"/>
    <a:srgbClr val="0000FF"/>
    <a:srgbClr val="CCCCFF"/>
    <a:srgbClr val="000066"/>
    <a:srgbClr val="000099"/>
    <a:srgbClr val="33CC33"/>
    <a:srgbClr val="FF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6314" autoAdjust="0"/>
  </p:normalViewPr>
  <p:slideViewPr>
    <p:cSldViewPr>
      <p:cViewPr varScale="1">
        <p:scale>
          <a:sx n="57" d="100"/>
          <a:sy n="57" d="100"/>
        </p:scale>
        <p:origin x="77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70" d="100"/>
          <a:sy n="70" d="100"/>
        </p:scale>
        <p:origin x="4020" y="3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072481" y="22860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lgn="ctr">
              <a:defRPr/>
            </a:pPr>
            <a:r>
              <a:rPr lang="en-US" dirty="0">
                <a:latin typeface="Calibri" panose="020F0502020204030204" pitchFamily="34" charset="0"/>
                <a:cs typeface="Calibri" panose="020F0502020204030204" pitchFamily="34" charset="0"/>
              </a:rPr>
              <a:t>Dr. Andy Woods – Philippians 012</a:t>
            </a:r>
          </a:p>
          <a:p>
            <a:pPr algn="ctr">
              <a:defRPr/>
            </a:pPr>
            <a:r>
              <a:rPr lang="en-US" dirty="0">
                <a:latin typeface="Calibri" panose="020F0502020204030204" pitchFamily="34" charset="0"/>
                <a:cs typeface="Calibri" panose="020F0502020204030204" pitchFamily="34" charset="0"/>
              </a:rPr>
              <a:t>06-21-2020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44</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6/27/2020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721950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4EE40A-A78A-4D11-8CD6-D606E9B1E385}"/>
              </a:ext>
            </a:extLst>
          </p:cNvPr>
          <p:cNvSpPr>
            <a:spLocks noGrp="1"/>
          </p:cNvSpPr>
          <p:nvPr>
            <p:ph type="dt" sz="half" idx="10"/>
          </p:nvPr>
        </p:nvSpPr>
        <p:spPr>
          <a:ln/>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7C173A5-B0C7-4807-948A-034AE6087D23}"/>
              </a:ext>
            </a:extLst>
          </p:cNvPr>
          <p:cNvSpPr>
            <a:spLocks noGrp="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2435986-04FE-449C-827F-85BE03B09DC0}"/>
              </a:ext>
            </a:extLst>
          </p:cNvPr>
          <p:cNvSpPr>
            <a:spLocks noGrp="1"/>
          </p:cNvSpPr>
          <p:nvPr>
            <p:ph type="sldNum" sz="quarter" idx="12"/>
          </p:nvPr>
        </p:nvSpPr>
        <p:spPr>
          <a:ln/>
        </p:spPr>
        <p:txBody>
          <a:bodyPr/>
          <a:lstStyle>
            <a:lvl1pPr>
              <a:defRPr/>
            </a:lvl1pPr>
          </a:lstStyle>
          <a:p>
            <a:pPr>
              <a:defRPr/>
            </a:pPr>
            <a:fld id="{CF84FDEC-11B3-4856-BCED-33CF9E9F1928}" type="slidenum">
              <a:rPr lang="en-US" altLang="en-US"/>
              <a:pPr>
                <a:defRPr/>
              </a:pPr>
              <a:t>‹#›</a:t>
            </a:fld>
            <a:endParaRPr lang="en-US" altLang="en-US" dirty="0"/>
          </a:p>
        </p:txBody>
      </p:sp>
    </p:spTree>
    <p:extLst>
      <p:ext uri="{BB962C8B-B14F-4D97-AF65-F5344CB8AC3E}">
        <p14:creationId xmlns:p14="http://schemas.microsoft.com/office/powerpoint/2010/main" val="260718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5" r:id="rId12"/>
    <p:sldLayoutId id="2147483916"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n-US" altLang="en-US" sz="4000" dirty="0">
                <a:solidFill>
                  <a:schemeClr val="tx2"/>
                </a:solidFill>
                <a:effectLst>
                  <a:outerShdw blurRad="38100" dist="38100" dir="2700000" algn="tl">
                    <a:srgbClr val="000000">
                      <a:alpha val="43137"/>
                    </a:srgbClr>
                  </a:outerShdw>
                </a:effectLst>
                <a:ea typeface="+mj-ea"/>
                <a:cs typeface="+mj-cs"/>
              </a:rPr>
              <a:t>HOW TO FIND JOY IN THE CHRISTIAN LIFE</a:t>
            </a:r>
          </a:p>
        </p:txBody>
      </p:sp>
      <p:pic>
        <p:nvPicPr>
          <p:cNvPr id="4" name="Picture 3" descr="A close up of a womans face&#10;&#10;Description automatically generated">
            <a:extLst>
              <a:ext uri="{FF2B5EF4-FFF2-40B4-BE49-F238E27FC236}">
                <a16:creationId xmlns:a16="http://schemas.microsoft.com/office/drawing/2014/main" id="{970845EF-801A-4FC9-8C2B-14D3AC7791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0667" y="1421780"/>
            <a:ext cx="6942666" cy="3657600"/>
          </a:xfrm>
          <a:prstGeom prst="rect">
            <a:avLst/>
          </a:prstGeom>
        </p:spPr>
      </p:pic>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0"/>
            <a:ext cx="9144000" cy="3886201"/>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Ch 4</a:t>
            </a:r>
            <a:r>
              <a:rPr lang="en-US" b="1" u="sng" dirty="0">
                <a:solidFill>
                  <a:srgbClr val="FFFFCC"/>
                </a:solidFill>
              </a:rPr>
              <a:t> – </a:t>
            </a:r>
            <a:r>
              <a:rPr lang="en-US" b="1" u="sng" dirty="0">
                <a:solidFill>
                  <a:srgbClr val="FFFFCC"/>
                </a:solidFill>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AF1DDAD-05C3-413B-914E-B8F26647C9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367348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Draw Upon the Divine Resources for Daily life</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Peace (Phil. 4:4-9)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Contentment (Phil. 4:10-13)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Provision (Phil. 4:14-19)</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234678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Draw Upon the Divine Resources for Daily life</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Peace (Phil. 4:4-9)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Contentment (Phil. 4:10-13)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Provision (Phil. 4:14-19)</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855086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Draw Upon the Divine Resources for Daily life</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Peace (Phil. 4:4-9)</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Contentment (Phil. 4:10-13)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Provision (Phil. 4:14-19)</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819903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Draw Upon the Divine Resources for Daily life</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Peace (Phil. 4:4-9)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Contentment (Phil. 4:10-13)</a:t>
            </a:r>
          </a:p>
          <a:p>
            <a:pPr marL="457200" indent="-457200" algn="just" eaLnBrk="1" hangingPunct="1">
              <a:spcBef>
                <a:spcPts val="0"/>
              </a:spcBef>
              <a:spcAft>
                <a:spcPts val="2400"/>
              </a:spcAft>
              <a:defRPr/>
            </a:pPr>
            <a:r>
              <a:rPr lang="en-US" sz="3400" b="1" u="sng" dirty="0">
                <a:solidFill>
                  <a:srgbClr val="FFFFCC"/>
                </a:solidFill>
                <a:effectLst>
                  <a:outerShdw blurRad="38100" dist="38100" dir="2700000" algn="tl">
                    <a:srgbClr val="000000">
                      <a:alpha val="43137"/>
                    </a:srgbClr>
                  </a:outerShdw>
                </a:effectLst>
              </a:rPr>
              <a:t>Provision (Phil. 4:14-19)</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958817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Provision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0" y="1524000"/>
            <a:ext cx="9144000" cy="2971800"/>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Paul’s Thankfulness for Generosity (Phil. 4:14-16)</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God’s Reward for Generosity (Phil. 4:17)</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Sacrificial Worship = Generosity (Phil. 4:18)</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God’s provision for generosity (Phil. 4:19)</a:t>
            </a:r>
          </a:p>
        </p:txBody>
      </p:sp>
      <p:pic>
        <p:nvPicPr>
          <p:cNvPr id="1026" name="Picture 2" descr="Philippians 4:19 And my God will supply all your needs according ...">
            <a:extLst>
              <a:ext uri="{FF2B5EF4-FFF2-40B4-BE49-F238E27FC236}">
                <a16:creationId xmlns:a16="http://schemas.microsoft.com/office/drawing/2014/main" id="{B61FF06D-D27A-4A01-BF56-6A2E2732A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880" y="4617720"/>
            <a:ext cx="268224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064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Provision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0" y="1524000"/>
            <a:ext cx="9144000" cy="2362199"/>
          </a:xfrm>
        </p:spPr>
        <p:txBody>
          <a:bodyPr/>
          <a:lstStyle/>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Paul’s Thankfulness for Generosity (Phil. 4:14-16)</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God’s Reward for Generosity (Phil. 4:17)</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Sacrificial Worship = Generosity (Phil. 4:18)</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God’s provision for generosity (Phil. 4:19)</a:t>
            </a:r>
          </a:p>
        </p:txBody>
      </p:sp>
      <p:pic>
        <p:nvPicPr>
          <p:cNvPr id="5" name="Picture 2" descr="Philippians 4:19 And my God will supply all your needs according ...">
            <a:extLst>
              <a:ext uri="{FF2B5EF4-FFF2-40B4-BE49-F238E27FC236}">
                <a16:creationId xmlns:a16="http://schemas.microsoft.com/office/drawing/2014/main" id="{6DEEBC65-5A2B-457B-B4F7-9615B086C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880" y="4617720"/>
            <a:ext cx="268224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31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47D70-1F60-44A8-8501-6049A31AEC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37160"/>
            <a:ext cx="8804821" cy="6609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5D1862AE-9937-42CF-9159-22006CE8A0DC}"/>
              </a:ext>
            </a:extLst>
          </p:cNvPr>
          <p:cNvSpPr>
            <a:spLocks noChangeArrowheads="1"/>
          </p:cNvSpPr>
          <p:nvPr/>
        </p:nvSpPr>
        <p:spPr bwMode="auto">
          <a:xfrm>
            <a:off x="1303866" y="1219200"/>
            <a:ext cx="905934" cy="4572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Provision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0" y="1524000"/>
            <a:ext cx="91440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Paul’s Thankfulness for Generosity (Phil. 4:14-16)</a:t>
            </a:r>
          </a:p>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God’s Reward for Generosity (Phil. 4:17)</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Sacrificial Worship = Generosity (Phil. 4:18)</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God’s provision for generosity (Phil. 4:19)</a:t>
            </a:r>
          </a:p>
        </p:txBody>
      </p:sp>
      <p:pic>
        <p:nvPicPr>
          <p:cNvPr id="5" name="Picture 2" descr="Philippians 4:19 And my God will supply all your needs according ...">
            <a:extLst>
              <a:ext uri="{FF2B5EF4-FFF2-40B4-BE49-F238E27FC236}">
                <a16:creationId xmlns:a16="http://schemas.microsoft.com/office/drawing/2014/main" id="{FB54C6B7-7EC0-467F-9D2A-A8F3DB803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880" y="4617720"/>
            <a:ext cx="268224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1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Reward for the Giver</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4:17)</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Proverbs 11:24-25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Luke 6:38</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Acts 20:7</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Hebrews 11:6</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688228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a:t>
            </a:r>
            <a:r>
              <a:rPr lang="en-US" sz="2600">
                <a:effectLst>
                  <a:outerShdw blurRad="38100" dist="38100" dir="2700000" algn="tl">
                    <a:srgbClr val="000000">
                      <a:alpha val="43137"/>
                    </a:srgbClr>
                  </a:outerShdw>
                </a:effectLst>
                <a:cs typeface="Calibri" panose="020F0502020204030204" pitchFamily="34" charset="0"/>
              </a:rPr>
              <a:t>– </a:t>
            </a:r>
            <a:r>
              <a:rPr lang="en-US" sz="2600" b="1" u="sng" kern="1200">
                <a:solidFill>
                  <a:srgbClr val="FFFFCC"/>
                </a:solidFill>
                <a:effectLst>
                  <a:outerShdw blurRad="38100" dist="38100" dir="2700000" algn="tl">
                    <a:srgbClr val="000000">
                      <a:alpha val="43137"/>
                    </a:srgbClr>
                  </a:outerShdw>
                </a:effectLst>
                <a:cs typeface="Calibri" panose="020F0502020204030204" pitchFamily="34" charset="0"/>
              </a:rPr>
              <a:t>Paul</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Believers at Philippi</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Rome</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62</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was the book’s occasion?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Five contacts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are the opponents?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opponents threatening joy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book’s purpose?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To give joy during adversity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Joy during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adverstiy</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Personal &amp; informal</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762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8111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Provision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0" y="1524000"/>
            <a:ext cx="91440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Paul’s Thankfulness for Generosity (Phil. 4:14-16)</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God’s Reward for Generosity (Phil. 4:17)</a:t>
            </a:r>
          </a:p>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Sacrificial Worship = Generosity (Phil. 4:18)</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God’s provision for generosity (Phil. 4:19)</a:t>
            </a:r>
          </a:p>
        </p:txBody>
      </p:sp>
      <p:pic>
        <p:nvPicPr>
          <p:cNvPr id="5" name="Picture 2" descr="Philippians 4:19 And my God will supply all your needs according ...">
            <a:extLst>
              <a:ext uri="{FF2B5EF4-FFF2-40B4-BE49-F238E27FC236}">
                <a16:creationId xmlns:a16="http://schemas.microsoft.com/office/drawing/2014/main" id="{FC2BDE23-9396-4256-8CCA-ABEF5A74E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880" y="4617720"/>
            <a:ext cx="268224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399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28600" y="1257300"/>
            <a:ext cx="8610600" cy="4343400"/>
          </a:xfrm>
        </p:spPr>
        <p:txBody>
          <a:bodyPr/>
          <a:lstStyle/>
          <a:p>
            <a:pPr marL="514350" indent="-514350" eaLnBrk="1" hangingPunct="1">
              <a:spcBef>
                <a:spcPts val="0"/>
              </a:spcBef>
              <a:spcAft>
                <a:spcPts val="2400"/>
              </a:spcAft>
              <a:buSzPct val="100000"/>
              <a:buFont typeface="+mj-lt"/>
              <a:buAutoNum type="arabicPeriod"/>
              <a:defRPr/>
            </a:pPr>
            <a:r>
              <a:rPr lang="en-US" dirty="0"/>
              <a:t>News of Paul’s imprisonment reaches Philippi</a:t>
            </a:r>
          </a:p>
          <a:p>
            <a:pPr marL="514350" indent="-514350" eaLnBrk="1" hangingPunct="1">
              <a:spcBef>
                <a:spcPts val="0"/>
              </a:spcBef>
              <a:spcAft>
                <a:spcPts val="2400"/>
              </a:spcAft>
              <a:buSzPct val="100000"/>
              <a:buFont typeface="+mj-lt"/>
              <a:buAutoNum type="arabicPeriod"/>
              <a:defRPr/>
            </a:pPr>
            <a:r>
              <a:rPr lang="en-US" dirty="0" err="1"/>
              <a:t>Epaphroditus</a:t>
            </a:r>
            <a:r>
              <a:rPr lang="en-US" dirty="0"/>
              <a:t> comes from Philippi to Rome</a:t>
            </a:r>
          </a:p>
          <a:p>
            <a:pPr marL="514350" indent="-514350" eaLnBrk="1" hangingPunct="1">
              <a:spcBef>
                <a:spcPts val="0"/>
              </a:spcBef>
              <a:spcAft>
                <a:spcPts val="2400"/>
              </a:spcAft>
              <a:buSzPct val="100000"/>
              <a:buFont typeface="+mj-lt"/>
              <a:buAutoNum type="arabicPeriod"/>
              <a:defRPr/>
            </a:pPr>
            <a:r>
              <a:rPr lang="en-US" dirty="0"/>
              <a:t>Word of </a:t>
            </a:r>
            <a:r>
              <a:rPr lang="en-US" dirty="0" err="1"/>
              <a:t>Epaphroditus</a:t>
            </a:r>
            <a:r>
              <a:rPr lang="en-US" dirty="0"/>
              <a:t>’ sickness reaches Philippi</a:t>
            </a:r>
          </a:p>
          <a:p>
            <a:pPr marL="514350" indent="-514350" eaLnBrk="1" hangingPunct="1">
              <a:spcBef>
                <a:spcPts val="0"/>
              </a:spcBef>
              <a:spcAft>
                <a:spcPts val="2400"/>
              </a:spcAft>
              <a:buSzPct val="100000"/>
              <a:buFont typeface="+mj-lt"/>
              <a:buAutoNum type="arabicPeriod"/>
              <a:defRPr/>
            </a:pPr>
            <a:r>
              <a:rPr lang="en-US" dirty="0"/>
              <a:t>Some Philippians came to Rome to express concern over </a:t>
            </a:r>
            <a:r>
              <a:rPr lang="en-US" dirty="0" err="1"/>
              <a:t>Epaphroditus</a:t>
            </a:r>
            <a:r>
              <a:rPr lang="en-US" dirty="0"/>
              <a:t>’ condition</a:t>
            </a:r>
          </a:p>
          <a:p>
            <a:pPr marL="514350" indent="-514350" eaLnBrk="1" hangingPunct="1">
              <a:spcBef>
                <a:spcPts val="0"/>
              </a:spcBef>
              <a:spcAft>
                <a:spcPts val="2400"/>
              </a:spcAft>
              <a:buSzPct val="100000"/>
              <a:buFont typeface="+mj-lt"/>
              <a:buAutoNum type="arabicPeriod"/>
              <a:defRPr/>
            </a:pPr>
            <a:r>
              <a:rPr lang="en-US" dirty="0"/>
              <a:t>Epaphroditus returns to Philippi</a:t>
            </a:r>
          </a:p>
        </p:txBody>
      </p:sp>
      <p:sp>
        <p:nvSpPr>
          <p:cNvPr id="4" name="Rectangle 2">
            <a:extLst>
              <a:ext uri="{FF2B5EF4-FFF2-40B4-BE49-F238E27FC236}">
                <a16:creationId xmlns:a16="http://schemas.microsoft.com/office/drawing/2014/main" id="{0F40720B-B1F8-4EE1-8249-B27BB0DA0ECD}"/>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a:solidFill>
                  <a:srgbClr val="00FFFF"/>
                </a:solidFill>
                <a:effectLst>
                  <a:outerShdw blurRad="38100" dist="38100" dir="2700000" algn="tl">
                    <a:srgbClr val="000000">
                      <a:alpha val="43137"/>
                    </a:srgbClr>
                  </a:outerShdw>
                </a:effectLst>
              </a:rPr>
              <a:t>Occasion</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018671C-3FE2-45F9-859E-EF1448E9A9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566" y="121920"/>
            <a:ext cx="1247034" cy="1097280"/>
          </a:xfrm>
          <a:prstGeom prst="ellipse">
            <a:avLst/>
          </a:prstGeom>
        </p:spPr>
      </p:pic>
      <p:pic>
        <p:nvPicPr>
          <p:cNvPr id="2" name="Picture 1">
            <a:extLst>
              <a:ext uri="{FF2B5EF4-FFF2-40B4-BE49-F238E27FC236}">
                <a16:creationId xmlns:a16="http://schemas.microsoft.com/office/drawing/2014/main" id="{F90E6140-8B7D-4F4A-A455-F03FCE06BB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76403" y="5562600"/>
            <a:ext cx="1591194" cy="1097375"/>
          </a:xfrm>
          <a:prstGeom prst="round2Diag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7483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228600"/>
            <a:ext cx="7772400" cy="8382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Spiritual Sacrifices</a:t>
            </a:r>
          </a:p>
        </p:txBody>
      </p:sp>
      <p:sp>
        <p:nvSpPr>
          <p:cNvPr id="19459" name="Rectangle 3"/>
          <p:cNvSpPr>
            <a:spLocks noGrp="1" noChangeArrowheads="1"/>
          </p:cNvSpPr>
          <p:nvPr>
            <p:ph type="body" idx="1"/>
          </p:nvPr>
        </p:nvSpPr>
        <p:spPr>
          <a:xfrm>
            <a:off x="1499394" y="1143000"/>
            <a:ext cx="6145212" cy="4918075"/>
          </a:xfrm>
        </p:spPr>
        <p:txBody>
          <a:bodyPr/>
          <a:lstStyle/>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Body – Rom. 12:1</a:t>
            </a: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Praise – Heb. 13:15</a:t>
            </a: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Good works – Phil. 2:17; 4:18</a:t>
            </a:r>
          </a:p>
          <a:p>
            <a:pPr marL="457200" indent="-457200" algn="just" eaLnBrk="1" hangingPunct="1">
              <a:spcBef>
                <a:spcPts val="0"/>
              </a:spcBef>
              <a:spcAft>
                <a:spcPts val="2400"/>
              </a:spcAft>
              <a:defRPr/>
            </a:pPr>
            <a:r>
              <a:rPr lang="en-US" sz="3400" dirty="0">
                <a:effectLst>
                  <a:outerShdw blurRad="38100" dist="38100" dir="2700000" algn="tl">
                    <a:srgbClr val="000000">
                      <a:alpha val="43137"/>
                    </a:srgbClr>
                  </a:outerShdw>
                </a:effectLst>
              </a:rPr>
              <a:t>Financial giving – Heb. 13:16</a:t>
            </a:r>
          </a:p>
        </p:txBody>
      </p:sp>
      <p:pic>
        <p:nvPicPr>
          <p:cNvPr id="4" name="Picture 3">
            <a:extLst>
              <a:ext uri="{FF2B5EF4-FFF2-40B4-BE49-F238E27FC236}">
                <a16:creationId xmlns:a16="http://schemas.microsoft.com/office/drawing/2014/main" id="{AEAB3391-A049-4815-9FB4-AB1912A4EA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872351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Provision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0" y="1524000"/>
            <a:ext cx="91440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Paul’s Thankfulness for Generosity (Phil. 4:14-16)</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God’s Reward for Generosity (Phil. 4:17)</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Sacrificial Worship = Generosity (Phil. 4:18)</a:t>
            </a:r>
          </a:p>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God’s provision for generosity (Phil. 4:19)</a:t>
            </a:r>
          </a:p>
        </p:txBody>
      </p:sp>
      <p:pic>
        <p:nvPicPr>
          <p:cNvPr id="5" name="Picture 2" descr="Philippians 4:19 And my God will supply all your needs according ...">
            <a:extLst>
              <a:ext uri="{FF2B5EF4-FFF2-40B4-BE49-F238E27FC236}">
                <a16:creationId xmlns:a16="http://schemas.microsoft.com/office/drawing/2014/main" id="{E759FCDA-618C-4814-9C17-5112724CF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880" y="4617720"/>
            <a:ext cx="268224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54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Provision for the Giver</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Exodus 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 Kings 17:2-6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Psalm 37:25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Matthew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32637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Provision for the Giver</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Exodus 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 Kings 17:2-6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Psalm 37:25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Matthew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94615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Provision for the Giver</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Exodus 16</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1 Kings 17:2-6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Psalm 37:25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Matthew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93783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AE7A3D-F9F8-42C6-8CF7-5C7710A711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077766"/>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Till you return to the ground, Because from it you were taken; For you are dust, And to dust you shall return.”</a:t>
            </a:r>
          </a:p>
        </p:txBody>
      </p:sp>
      <p:pic>
        <p:nvPicPr>
          <p:cNvPr id="3" name="Picture 2" descr="A person that is standing in the grass&#10;&#10;Description generated with high confidence">
            <a:extLst>
              <a:ext uri="{FF2B5EF4-FFF2-40B4-BE49-F238E27FC236}">
                <a16:creationId xmlns:a16="http://schemas.microsoft.com/office/drawing/2014/main" id="{19AF3101-AD18-4B92-A585-A562A7C33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919" y="2819400"/>
            <a:ext cx="1588167" cy="2011680"/>
          </a:xfrm>
          <a:prstGeom prst="rect">
            <a:avLst/>
          </a:prstGeom>
        </p:spPr>
      </p:pic>
    </p:spTree>
    <p:extLst>
      <p:ext uri="{BB962C8B-B14F-4D97-AF65-F5344CB8AC3E}">
        <p14:creationId xmlns:p14="http://schemas.microsoft.com/office/powerpoint/2010/main" val="23316673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A92386-F3A0-4508-8ADB-306C765B37AC}"/>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3:10</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even when we were with you, we used to give you this order: if anyone is not willing to work, then he is not to eat, either.”</a:t>
            </a:r>
          </a:p>
        </p:txBody>
      </p:sp>
      <p:pic>
        <p:nvPicPr>
          <p:cNvPr id="3" name="Picture 2" descr="A person that is standing in the grass&#10;&#10;Description generated with high confidence">
            <a:extLst>
              <a:ext uri="{FF2B5EF4-FFF2-40B4-BE49-F238E27FC236}">
                <a16:creationId xmlns:a16="http://schemas.microsoft.com/office/drawing/2014/main" id="{19AF3101-AD18-4B92-A585-A562A7C33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919" y="2819400"/>
            <a:ext cx="1588167" cy="2011680"/>
          </a:xfrm>
          <a:prstGeom prst="rect">
            <a:avLst/>
          </a:prstGeom>
        </p:spPr>
      </p:pic>
    </p:spTree>
    <p:extLst>
      <p:ext uri="{BB962C8B-B14F-4D97-AF65-F5344CB8AC3E}">
        <p14:creationId xmlns:p14="http://schemas.microsoft.com/office/powerpoint/2010/main" val="24171919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0"/>
            <a:ext cx="9144000" cy="3886201"/>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AF1DDAD-05C3-413B-914E-B8F26647C9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65344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Provision for the Giver</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Exodus 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 Kings 17:2-6</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Psalm 37:25</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Matthew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005982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Provision for the Giver</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4:19)</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Exodus 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1 Kings 17:2-6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Psalm 37:25</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Matthew 6:25-34</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842763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Provision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4:14–19)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76200" y="1524000"/>
            <a:ext cx="89916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Paul’s Thankfulness for Generosity (Phil. 4:14-16)</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God’s Reward for Generosity (Phil. 4:17)</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Sacrificial Worship = Generosity (Phil. 4:18)</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God’s provision for generosity (Phil. 4:19)</a:t>
            </a:r>
          </a:p>
        </p:txBody>
      </p:sp>
      <p:pic>
        <p:nvPicPr>
          <p:cNvPr id="5" name="Picture 2" descr="Philippians 4:19 And my God will supply all your needs according ...">
            <a:extLst>
              <a:ext uri="{FF2B5EF4-FFF2-40B4-BE49-F238E27FC236}">
                <a16:creationId xmlns:a16="http://schemas.microsoft.com/office/drawing/2014/main" id="{E9DA9CCA-6A33-45DD-95AB-4395728E8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880" y="4617720"/>
            <a:ext cx="268224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444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Conclusion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Doxology (Phil. 4:20)</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Greeting (Phil. 4:21-22)</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Benediction (Phil.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881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Conclusion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Doxology (Phil. 4:20)</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Greeting (Phil. 4:21-22)</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Benediction (Phil.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11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33400" y="166157"/>
            <a:ext cx="7772400" cy="1143000"/>
          </a:xfrm>
        </p:spPr>
        <p:txBody>
          <a:bodyPr/>
          <a:lstStyle/>
          <a:p>
            <a:pPr algn="ctr"/>
            <a:r>
              <a:rPr lang="en-US" altLang="en-US" sz="3600" b="0" dirty="0">
                <a:solidFill>
                  <a:srgbClr val="00FFFF"/>
                </a:solidFill>
                <a:effectLst>
                  <a:outerShdw blurRad="38100" dist="38100" dir="2700000" algn="tl">
                    <a:srgbClr val="000000">
                      <a:alpha val="43137"/>
                    </a:srgbClr>
                  </a:outerShdw>
                </a:effectLst>
              </a:rPr>
              <a:t>Dispensational Theology is a </a:t>
            </a:r>
            <a:br>
              <a:rPr lang="en-US" altLang="en-US" sz="3600" b="0" dirty="0">
                <a:solidFill>
                  <a:srgbClr val="00FFFF"/>
                </a:solidFill>
                <a:effectLst>
                  <a:outerShdw blurRad="38100" dist="38100" dir="2700000" algn="tl">
                    <a:srgbClr val="000000">
                      <a:alpha val="43137"/>
                    </a:srgbClr>
                  </a:outerShdw>
                </a:effectLst>
              </a:rPr>
            </a:br>
            <a:r>
              <a:rPr lang="en-US" altLang="en-US" sz="3600" b="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177800" y="1484312"/>
            <a:ext cx="8785225"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2800" b="1" u="sng" dirty="0">
                <a:solidFill>
                  <a:srgbClr val="FFFFCC"/>
                </a:solidFill>
                <a:latin typeface="Calibri" panose="020F0502020204030204" pitchFamily="34" charset="0"/>
                <a:cs typeface="Calibri" panose="020F0502020204030204" pitchFamily="34" charset="0"/>
              </a:rPr>
              <a:t>sine qua non</a:t>
            </a:r>
            <a:r>
              <a:rPr lang="en-US" sz="2800" b="1" dirty="0">
                <a:solidFill>
                  <a:srgbClr val="FFFFCC"/>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(lit. “without which is not”):</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The </a:t>
            </a:r>
            <a:r>
              <a:rPr lang="en-US" sz="2800" b="1" u="sng" dirty="0">
                <a:solidFill>
                  <a:srgbClr val="FFFFCC"/>
                </a:solidFill>
                <a:latin typeface="Calibri" panose="020F0502020204030204" pitchFamily="34" charset="0"/>
                <a:cs typeface="Calibri" panose="020F0502020204030204" pitchFamily="34" charset="0"/>
              </a:rPr>
              <a:t>consistent</a:t>
            </a:r>
            <a:r>
              <a:rPr lang="en-US" sz="2800" dirty="0">
                <a:latin typeface="Calibri" panose="020F0502020204030204" pitchFamily="34" charset="0"/>
                <a:cs typeface="Calibri" panose="020F0502020204030204" pitchFamily="34" charset="0"/>
              </a:rPr>
              <a:t> use of a plain, normal, literal, grammatical-historical method of interpretation;</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Which reveals that the </a:t>
            </a:r>
            <a:r>
              <a:rPr lang="en-US" sz="2800" b="1" u="sng" dirty="0">
                <a:solidFill>
                  <a:srgbClr val="FFFFCC"/>
                </a:solidFill>
                <a:latin typeface="Calibri" panose="020F0502020204030204" pitchFamily="34" charset="0"/>
                <a:cs typeface="Calibri" panose="020F0502020204030204" pitchFamily="34" charset="0"/>
              </a:rPr>
              <a:t>Church is distinct from Israel</a:t>
            </a:r>
            <a:r>
              <a:rPr lang="en-US" sz="2800" dirty="0">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God’s overall purpose is to bring </a:t>
            </a:r>
            <a:r>
              <a:rPr lang="en-US" sz="2800" b="1" u="sng" dirty="0">
                <a:solidFill>
                  <a:srgbClr val="FFFFCC"/>
                </a:solidFill>
                <a:latin typeface="Calibri" panose="020F0502020204030204" pitchFamily="34" charset="0"/>
                <a:cs typeface="Calibri" panose="020F0502020204030204" pitchFamily="34" charset="0"/>
              </a:rPr>
              <a:t>glory to Himself</a:t>
            </a:r>
            <a:r>
              <a:rPr lang="en-US" sz="2800" b="1" dirty="0">
                <a:solidFill>
                  <a:srgbClr val="FFFFCC"/>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2509044"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200851659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2362200" y="133350"/>
            <a:ext cx="3984625" cy="685800"/>
          </a:xfrm>
        </p:spPr>
        <p:txBody>
          <a:bodyPr/>
          <a:lstStyle/>
          <a:p>
            <a:pPr algn="ctr">
              <a:lnSpc>
                <a:spcPct val="100000"/>
              </a:lnSpc>
              <a:defRPr/>
            </a:pPr>
            <a:r>
              <a:rPr lang="en-US" sz="3600" b="0" dirty="0">
                <a:solidFill>
                  <a:srgbClr val="00FFFF"/>
                </a:solidFill>
                <a:effectLst>
                  <a:outerShdw blurRad="38100" dist="38100" dir="2700000" algn="tl">
                    <a:srgbClr val="000000">
                      <a:alpha val="43137"/>
                    </a:srgbClr>
                  </a:outerShdw>
                </a:effectLst>
              </a:rPr>
              <a:t>Doxological Purpose</a:t>
            </a:r>
          </a:p>
        </p:txBody>
      </p:sp>
      <p:sp>
        <p:nvSpPr>
          <p:cNvPr id="31747" name="Text Box 3"/>
          <p:cNvSpPr txBox="1">
            <a:spLocks noChangeArrowheads="1"/>
          </p:cNvSpPr>
          <p:nvPr/>
        </p:nvSpPr>
        <p:spPr bwMode="auto">
          <a:xfrm>
            <a:off x="2069306" y="64516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latin typeface="Calibri" panose="020F0502020204030204" pitchFamily="34" charset="0"/>
                <a:cs typeface="Calibri" panose="020F0502020204030204" pitchFamily="34" charset="0"/>
              </a:rPr>
              <a:t>Dictionary of Premillennial Theology</a:t>
            </a:r>
            <a:r>
              <a:rPr lang="en-US" altLang="en-US" sz="1600" dirty="0">
                <a:latin typeface="Calibri" panose="020F0502020204030204" pitchFamily="34" charset="0"/>
                <a:cs typeface="Calibri" panose="020F0502020204030204" pitchFamily="34" charset="0"/>
              </a:rPr>
              <a:t>, Charles Ryrie, p. 94</a:t>
            </a:r>
          </a:p>
        </p:txBody>
      </p:sp>
      <p:sp>
        <p:nvSpPr>
          <p:cNvPr id="193541" name="Rectangle 5"/>
          <p:cNvSpPr>
            <a:spLocks noChangeArrowheads="1"/>
          </p:cNvSpPr>
          <p:nvPr/>
        </p:nvSpPr>
        <p:spPr bwMode="auto">
          <a:xfrm>
            <a:off x="206375" y="1143000"/>
            <a:ext cx="8648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457200" indent="-457200" algn="just" eaLnBrk="1" hangingPunct="1">
              <a:spcBef>
                <a:spcPts val="0"/>
              </a:spcBef>
              <a:spcAft>
                <a:spcPts val="2400"/>
              </a:spcAft>
              <a:buClr>
                <a:srgbClr val="00FFFF"/>
              </a:buClr>
              <a:buFont typeface="+mj-lt"/>
              <a:buAutoNum type="alphaUcPeriod"/>
            </a:pPr>
            <a:r>
              <a:rPr lang="en-US" altLang="en-US" sz="2900" dirty="0">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marL="457200" indent="-457200" algn="just" eaLnBrk="1" hangingPunct="1">
              <a:spcBef>
                <a:spcPts val="0"/>
              </a:spcBef>
              <a:spcAft>
                <a:spcPts val="2400"/>
              </a:spcAft>
              <a:buClr>
                <a:srgbClr val="00FFFF"/>
              </a:buClr>
              <a:buFont typeface="+mj-lt"/>
              <a:buAutoNum type="alphaUcPeriod"/>
            </a:pPr>
            <a:r>
              <a:rPr lang="en-US" altLang="en-US" sz="2900" dirty="0">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5320705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70" y="83669"/>
            <a:ext cx="7797460" cy="6657409"/>
          </a:xfrm>
          <a:prstGeom prst="rect">
            <a:avLst/>
          </a:prstGeom>
        </p:spPr>
      </p:pic>
    </p:spTree>
    <p:extLst>
      <p:ext uri="{BB962C8B-B14F-4D97-AF65-F5344CB8AC3E}">
        <p14:creationId xmlns:p14="http://schemas.microsoft.com/office/powerpoint/2010/main" val="226530520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6B3C233-4E22-45AB-9A9F-CA800EB049D0}"/>
              </a:ext>
            </a:extLst>
          </p:cNvPr>
          <p:cNvSpPr>
            <a:spLocks noGrp="1"/>
          </p:cNvSpPr>
          <p:nvPr>
            <p:ph type="title"/>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Westminster Shorter Catechism</a:t>
            </a:r>
          </a:p>
        </p:txBody>
      </p:sp>
      <p:sp>
        <p:nvSpPr>
          <p:cNvPr id="3" name="Content Placeholder 2">
            <a:extLst>
              <a:ext uri="{FF2B5EF4-FFF2-40B4-BE49-F238E27FC236}">
                <a16:creationId xmlns:a16="http://schemas.microsoft.com/office/drawing/2014/main" id="{363DB136-3DF0-4AD0-80BA-5CB602A0C410}"/>
              </a:ext>
            </a:extLst>
          </p:cNvPr>
          <p:cNvSpPr>
            <a:spLocks noGrp="1"/>
          </p:cNvSpPr>
          <p:nvPr>
            <p:ph idx="1"/>
          </p:nvPr>
        </p:nvSpPr>
        <p:spPr>
          <a:xfrm>
            <a:off x="2895600" y="2268538"/>
            <a:ext cx="6046788" cy="2320925"/>
          </a:xfrm>
        </p:spPr>
        <p:txBody>
          <a:bodyPr/>
          <a:lstStyle/>
          <a:p>
            <a:pPr algn="just">
              <a:spcBef>
                <a:spcPts val="0"/>
              </a:spcBef>
              <a:spcAft>
                <a:spcPts val="4800"/>
              </a:spcAft>
              <a:buFont typeface="Wingdings" panose="05000000000000000000" pitchFamily="2" charset="2"/>
              <a:buNone/>
              <a:defRPr/>
            </a:pPr>
            <a:r>
              <a:rPr lang="en-US" dirty="0"/>
              <a:t>Q. 1. What is the chief end of man?</a:t>
            </a:r>
          </a:p>
          <a:p>
            <a:pPr algn="just">
              <a:spcBef>
                <a:spcPts val="0"/>
              </a:spcBef>
              <a:spcAft>
                <a:spcPts val="4800"/>
              </a:spcAft>
              <a:buFont typeface="Wingdings" panose="05000000000000000000" pitchFamily="2" charset="2"/>
              <a:buNone/>
              <a:defRPr/>
            </a:pPr>
            <a:r>
              <a:rPr lang="en-US" dirty="0"/>
              <a:t>A. Man’s chief end is to glorify God, and to enjoy Him forever.</a:t>
            </a:r>
          </a:p>
        </p:txBody>
      </p:sp>
      <p:pic>
        <p:nvPicPr>
          <p:cNvPr id="2" name="Picture 1">
            <a:extLst>
              <a:ext uri="{FF2B5EF4-FFF2-40B4-BE49-F238E27FC236}">
                <a16:creationId xmlns:a16="http://schemas.microsoft.com/office/drawing/2014/main" id="{A1A188FD-830D-4744-9855-C49493E64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 y="1828800"/>
            <a:ext cx="2400300" cy="3200400"/>
          </a:xfrm>
          <a:prstGeom prst="rect">
            <a:avLst/>
          </a:prstGeom>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Conclusion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Doxology (Phil. 4:20)</a:t>
            </a:r>
          </a:p>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Greeting (Phil. 4:21-22)</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Benediction (Phil.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16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b="1" u="sng" dirty="0">
                <a:solidFill>
                  <a:srgbClr val="FFFFCC"/>
                </a:solidFill>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71446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Conclusion</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4:20–23)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Doxology (Phil. 4:20)</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Greeting (Phil. 4:21-22)</a:t>
            </a:r>
          </a:p>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Benediction (Phil. 4:23)</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2672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28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685800" y="2857500"/>
            <a:ext cx="7772400" cy="1143000"/>
          </a:xfrm>
        </p:spPr>
        <p:txBody>
          <a:bodyPr/>
          <a:lstStyle/>
          <a:p>
            <a:pPr algn="ctr"/>
            <a:r>
              <a:rPr lang="en-US" altLang="en-US" sz="6000" kern="1200"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6040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143001"/>
            <a:ext cx="8229600" cy="3505200"/>
          </a:xfrm>
        </p:spPr>
        <p:txBody>
          <a:bodyPr/>
          <a:lstStyle/>
          <a:p>
            <a:pPr marL="0" indent="0" algn="just" eaLnBrk="1" hangingPunct="1">
              <a:buNone/>
              <a:defRPr/>
            </a:pPr>
            <a:r>
              <a:rPr lang="en-US" sz="3600" dirty="0"/>
              <a:t>Joy in the midst of adverse circumstances is possible as believers understand that God uses adversity to bring about positive results, follow Christ's example of servanthood, avoid legalism, and draw upon divine resources for daily life</a:t>
            </a:r>
          </a:p>
        </p:txBody>
      </p:sp>
      <p:sp>
        <p:nvSpPr>
          <p:cNvPr id="4" name="Rectangle 2">
            <a:extLst>
              <a:ext uri="{FF2B5EF4-FFF2-40B4-BE49-F238E27FC236}">
                <a16:creationId xmlns:a16="http://schemas.microsoft.com/office/drawing/2014/main" id="{1DB02505-4FCF-46BE-82ED-C4D102865D25}"/>
              </a:ext>
            </a:extLst>
          </p:cNvPr>
          <p:cNvSpPr txBox="1">
            <a:spLocks noChangeArrowheads="1"/>
          </p:cNvSpPr>
          <p:nvPr/>
        </p:nvSpPr>
        <p:spPr bwMode="auto">
          <a:xfrm>
            <a:off x="3086100" y="228600"/>
            <a:ext cx="297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a:solidFill>
                  <a:srgbClr val="00FFFF"/>
                </a:solidFill>
                <a:effectLst>
                  <a:outerShdw blurRad="38100" dist="38100" dir="2700000" algn="tl">
                    <a:srgbClr val="000000">
                      <a:alpha val="43137"/>
                    </a:srgbClr>
                  </a:outerShdw>
                </a:effectLst>
              </a:rPr>
              <a:t>Message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43EF4EF8-1F4E-452A-A473-2C6BCBD2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32638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81000" y="1173480"/>
            <a:ext cx="8382000" cy="5303520"/>
          </a:xfrm>
        </p:spPr>
        <p:txBody>
          <a:bodyPr/>
          <a:lstStyle/>
          <a:p>
            <a:pPr marL="0" indent="0">
              <a:spcBef>
                <a:spcPts val="0"/>
              </a:spcBef>
              <a:spcAft>
                <a:spcPts val="900"/>
              </a:spcAft>
              <a:buSzPct val="100000"/>
              <a:buNone/>
              <a:defRPr/>
            </a:pPr>
            <a:r>
              <a:rPr lang="en-US" b="1" kern="1200" dirty="0">
                <a:solidFill>
                  <a:srgbClr val="00FFFF"/>
                </a:solidFill>
                <a:effectLst>
                  <a:outerShdw blurRad="38100" dist="38100" dir="2700000" algn="tl">
                    <a:srgbClr val="000000">
                      <a:alpha val="43137"/>
                    </a:srgbClr>
                  </a:outerShdw>
                </a:effectLst>
                <a:ea typeface="+mj-ea"/>
                <a:cs typeface="+mj-cs"/>
              </a:rPr>
              <a:t>CHAPTER</a:t>
            </a:r>
            <a:r>
              <a:rPr lang="en-US" kern="1200" dirty="0">
                <a:solidFill>
                  <a:srgbClr val="00FFFF"/>
                </a:solidFill>
                <a:effectLst>
                  <a:outerShdw blurRad="38100" dist="38100" dir="2700000" algn="tl">
                    <a:srgbClr val="000000">
                      <a:alpha val="43137"/>
                    </a:srgbClr>
                  </a:outerShdw>
                </a:effectLst>
                <a:ea typeface="+mj-ea"/>
                <a:cs typeface="+mj-cs"/>
              </a:rPr>
              <a:t> </a:t>
            </a:r>
            <a:r>
              <a:rPr lang="en-US" b="1" kern="1200" dirty="0">
                <a:solidFill>
                  <a:srgbClr val="FFFFCC"/>
                </a:solidFill>
                <a:effectLst>
                  <a:outerShdw blurRad="38100" dist="38100" dir="2700000" algn="tl">
                    <a:srgbClr val="000000">
                      <a:alpha val="43137"/>
                    </a:srgbClr>
                  </a:outerShdw>
                </a:effectLst>
                <a:ea typeface="+mj-ea"/>
                <a:cs typeface="+mj-cs"/>
              </a:rPr>
              <a:t>1</a:t>
            </a:r>
            <a:r>
              <a:rPr lang="en-US" dirty="0">
                <a:cs typeface="Calibri" panose="020F0502020204030204" pitchFamily="34" charset="0"/>
              </a:rPr>
              <a:t> </a:t>
            </a:r>
          </a:p>
          <a:p>
            <a:pPr lvl="1">
              <a:spcBef>
                <a:spcPts val="0"/>
              </a:spcBef>
              <a:spcAft>
                <a:spcPts val="900"/>
              </a:spcAft>
              <a:buSzPct val="100000"/>
              <a:buFont typeface="Calibri" panose="020F0502020204030204" pitchFamily="34" charset="0"/>
              <a:buChar char="̶"/>
              <a:defRPr/>
            </a:pPr>
            <a:r>
              <a:rPr lang="en-US" dirty="0">
                <a:cs typeface="Calibri" panose="020F0502020204030204" pitchFamily="34" charset="0"/>
              </a:rPr>
              <a:t>God can use negative circumstances to bring about positive results</a:t>
            </a:r>
          </a:p>
          <a:p>
            <a:pPr marL="0" indent="0">
              <a:spcBef>
                <a:spcPts val="0"/>
              </a:spcBef>
              <a:spcAft>
                <a:spcPts val="900"/>
              </a:spcAft>
              <a:buSzPct val="100000"/>
              <a:buNone/>
              <a:defRPr/>
            </a:pPr>
            <a:r>
              <a:rPr lang="en-US" b="1" kern="1200" dirty="0">
                <a:solidFill>
                  <a:srgbClr val="00FFFF"/>
                </a:solidFill>
                <a:effectLst>
                  <a:outerShdw blurRad="38100" dist="38100" dir="2700000" algn="tl">
                    <a:srgbClr val="000000">
                      <a:alpha val="43137"/>
                    </a:srgbClr>
                  </a:outerShdw>
                </a:effectLst>
                <a:ea typeface="+mj-ea"/>
                <a:cs typeface="+mj-cs"/>
              </a:rPr>
              <a:t>CHAPTER</a:t>
            </a:r>
            <a:r>
              <a:rPr lang="en-US" kern="1200" dirty="0">
                <a:solidFill>
                  <a:srgbClr val="00FFFF"/>
                </a:solidFill>
                <a:effectLst>
                  <a:outerShdw blurRad="38100" dist="38100" dir="2700000" algn="tl">
                    <a:srgbClr val="000000">
                      <a:alpha val="43137"/>
                    </a:srgbClr>
                  </a:outerShdw>
                </a:effectLst>
                <a:ea typeface="+mj-ea"/>
                <a:cs typeface="+mj-cs"/>
              </a:rPr>
              <a:t> </a:t>
            </a:r>
            <a:r>
              <a:rPr lang="en-US" b="1" kern="1200" dirty="0">
                <a:solidFill>
                  <a:srgbClr val="FFFFCC"/>
                </a:solidFill>
                <a:effectLst>
                  <a:outerShdw blurRad="38100" dist="38100" dir="2700000" algn="tl">
                    <a:srgbClr val="000000">
                      <a:alpha val="43137"/>
                    </a:srgbClr>
                  </a:outerShdw>
                </a:effectLst>
                <a:ea typeface="+mj-ea"/>
                <a:cs typeface="+mj-cs"/>
              </a:rPr>
              <a:t>2</a:t>
            </a:r>
            <a:r>
              <a:rPr lang="en-US" dirty="0">
                <a:cs typeface="Calibri" panose="020F0502020204030204" pitchFamily="34" charset="0"/>
              </a:rPr>
              <a:t> </a:t>
            </a:r>
          </a:p>
          <a:p>
            <a:pPr lvl="1">
              <a:spcBef>
                <a:spcPts val="0"/>
              </a:spcBef>
              <a:spcAft>
                <a:spcPts val="900"/>
              </a:spcAft>
              <a:buSzPct val="100000"/>
              <a:buFont typeface="Calibri" panose="020F0502020204030204" pitchFamily="34" charset="0"/>
              <a:buChar char="̶"/>
              <a:defRPr/>
            </a:pPr>
            <a:r>
              <a:rPr lang="en-US" dirty="0">
                <a:cs typeface="Calibri" panose="020F0502020204030204" pitchFamily="34" charset="0"/>
              </a:rPr>
              <a:t>Christ’s example of servanthood</a:t>
            </a:r>
          </a:p>
          <a:p>
            <a:pPr marL="0" indent="0">
              <a:spcBef>
                <a:spcPts val="0"/>
              </a:spcBef>
              <a:spcAft>
                <a:spcPts val="900"/>
              </a:spcAft>
              <a:buSzPct val="100000"/>
              <a:buNone/>
              <a:defRPr/>
            </a:pPr>
            <a:r>
              <a:rPr lang="en-US" b="1" kern="1200" dirty="0">
                <a:solidFill>
                  <a:srgbClr val="00FFFF"/>
                </a:solidFill>
                <a:effectLst>
                  <a:outerShdw blurRad="38100" dist="38100" dir="2700000" algn="tl">
                    <a:srgbClr val="000000">
                      <a:alpha val="43137"/>
                    </a:srgbClr>
                  </a:outerShdw>
                </a:effectLst>
                <a:ea typeface="+mj-ea"/>
                <a:cs typeface="+mj-cs"/>
              </a:rPr>
              <a:t>CHAPTER</a:t>
            </a:r>
            <a:r>
              <a:rPr lang="en-US" kern="1200" dirty="0">
                <a:solidFill>
                  <a:srgbClr val="00FFFF"/>
                </a:solidFill>
                <a:effectLst>
                  <a:outerShdw blurRad="38100" dist="38100" dir="2700000" algn="tl">
                    <a:srgbClr val="000000">
                      <a:alpha val="43137"/>
                    </a:srgbClr>
                  </a:outerShdw>
                </a:effectLst>
                <a:ea typeface="+mj-ea"/>
                <a:cs typeface="+mj-cs"/>
              </a:rPr>
              <a:t> </a:t>
            </a:r>
            <a:r>
              <a:rPr lang="en-US" b="1" kern="1200" dirty="0">
                <a:solidFill>
                  <a:srgbClr val="FFFFCC"/>
                </a:solidFill>
                <a:effectLst>
                  <a:outerShdw blurRad="38100" dist="38100" dir="2700000" algn="tl">
                    <a:srgbClr val="000000">
                      <a:alpha val="43137"/>
                    </a:srgbClr>
                  </a:outerShdw>
                </a:effectLst>
                <a:ea typeface="+mj-ea"/>
                <a:cs typeface="+mj-cs"/>
              </a:rPr>
              <a:t>3</a:t>
            </a:r>
          </a:p>
          <a:p>
            <a:pPr lvl="1">
              <a:spcBef>
                <a:spcPts val="0"/>
              </a:spcBef>
              <a:spcAft>
                <a:spcPts val="900"/>
              </a:spcAft>
              <a:buSzPct val="100000"/>
              <a:buFont typeface="Calibri" panose="020F0502020204030204" pitchFamily="34" charset="0"/>
              <a:buChar char="̶"/>
              <a:defRPr/>
            </a:pPr>
            <a:r>
              <a:rPr lang="en-US" dirty="0">
                <a:cs typeface="Calibri" panose="020F0502020204030204" pitchFamily="34" charset="0"/>
              </a:rPr>
              <a:t>Avoiding legalism</a:t>
            </a:r>
          </a:p>
          <a:p>
            <a:pPr marL="0" indent="0">
              <a:spcBef>
                <a:spcPts val="0"/>
              </a:spcBef>
              <a:spcAft>
                <a:spcPts val="900"/>
              </a:spcAft>
              <a:buSzPct val="100000"/>
              <a:buNone/>
              <a:defRPr/>
            </a:pPr>
            <a:r>
              <a:rPr lang="en-US" b="1" kern="1200" dirty="0">
                <a:solidFill>
                  <a:srgbClr val="00FFFF"/>
                </a:solidFill>
                <a:effectLst>
                  <a:outerShdw blurRad="38100" dist="38100" dir="2700000" algn="tl">
                    <a:srgbClr val="000000">
                      <a:alpha val="43137"/>
                    </a:srgbClr>
                  </a:outerShdw>
                </a:effectLst>
                <a:ea typeface="+mj-ea"/>
                <a:cs typeface="+mj-cs"/>
              </a:rPr>
              <a:t>CHAPTER</a:t>
            </a:r>
            <a:r>
              <a:rPr lang="en-US" kern="1200" dirty="0">
                <a:solidFill>
                  <a:srgbClr val="00FFFF"/>
                </a:solidFill>
                <a:effectLst>
                  <a:outerShdw blurRad="38100" dist="38100" dir="2700000" algn="tl">
                    <a:srgbClr val="000000">
                      <a:alpha val="43137"/>
                    </a:srgbClr>
                  </a:outerShdw>
                </a:effectLst>
                <a:ea typeface="+mj-ea"/>
                <a:cs typeface="+mj-cs"/>
              </a:rPr>
              <a:t> </a:t>
            </a:r>
            <a:r>
              <a:rPr lang="en-US" b="1" kern="1200" dirty="0">
                <a:solidFill>
                  <a:srgbClr val="FFFFCC"/>
                </a:solidFill>
                <a:effectLst>
                  <a:outerShdw blurRad="38100" dist="38100" dir="2700000" algn="tl">
                    <a:srgbClr val="000000">
                      <a:alpha val="43137"/>
                    </a:srgbClr>
                  </a:outerShdw>
                </a:effectLst>
                <a:ea typeface="+mj-ea"/>
                <a:cs typeface="+mj-cs"/>
              </a:rPr>
              <a:t>4</a:t>
            </a:r>
          </a:p>
          <a:p>
            <a:pPr lvl="1">
              <a:spcBef>
                <a:spcPts val="0"/>
              </a:spcBef>
              <a:spcAft>
                <a:spcPts val="900"/>
              </a:spcAft>
              <a:buSzPct val="100000"/>
              <a:buFont typeface="Calibri" panose="020F0502020204030204" pitchFamily="34" charset="0"/>
              <a:buChar char="̶"/>
              <a:defRPr/>
            </a:pPr>
            <a:r>
              <a:rPr lang="en-US" dirty="0">
                <a:cs typeface="Calibri" panose="020F0502020204030204" pitchFamily="34" charset="0"/>
              </a:rPr>
              <a:t>Reliance upon Christ’s strength for daily life</a:t>
            </a:r>
          </a:p>
        </p:txBody>
      </p:sp>
      <p:sp>
        <p:nvSpPr>
          <p:cNvPr id="4" name="Rectangle 2">
            <a:extLst>
              <a:ext uri="{FF2B5EF4-FFF2-40B4-BE49-F238E27FC236}">
                <a16:creationId xmlns:a16="http://schemas.microsoft.com/office/drawing/2014/main" id="{5013BA2E-4A2A-4DA2-9CC8-9277BF79C3BB}"/>
              </a:ext>
            </a:extLst>
          </p:cNvPr>
          <p:cNvSpPr txBox="1">
            <a:spLocks noChangeArrowheads="1"/>
          </p:cNvSpPr>
          <p:nvPr/>
        </p:nvSpPr>
        <p:spPr bwMode="auto">
          <a:xfrm>
            <a:off x="685800" y="228600"/>
            <a:ext cx="77724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E27EE204-F4AA-4934-B4AC-0C7EA23364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1400" y="121920"/>
            <a:ext cx="1592826" cy="1097280"/>
          </a:xfrm>
          <a:prstGeom prst="round2Diag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7849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4 Positive Results of Imprisonment </a:t>
            </a:r>
            <a:br>
              <a:rPr lang="en-US" altLang="en-US" sz="3600" kern="12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Phil. </a:t>
            </a:r>
            <a:r>
              <a:rPr lang="en-US" altLang="en-US" sz="2800" dirty="0">
                <a:solidFill>
                  <a:schemeClr val="tx1"/>
                </a:solidFill>
                <a:effectLst>
                  <a:outerShdw blurRad="38100" dist="38100" dir="2700000" algn="tl">
                    <a:srgbClr val="000000">
                      <a:alpha val="43137"/>
                    </a:srgbClr>
                  </a:outerShdw>
                </a:effectLst>
                <a:ea typeface="+mn-ea"/>
                <a:cs typeface="+mn-cs"/>
              </a:rPr>
              <a:t>1:12-30)</a:t>
            </a:r>
            <a:endParaRPr lang="en-US" altLang="en-US" sz="3400" dirty="0">
              <a:solidFill>
                <a:schemeClr val="tx1"/>
              </a:solidFill>
              <a:effectLst>
                <a:outerShdw blurRad="38100" dist="38100" dir="2700000" algn="tl">
                  <a:srgbClr val="000000">
                    <a:alpha val="43137"/>
                  </a:srgbClr>
                </a:outerShdw>
              </a:effectLst>
              <a:ea typeface="+mn-ea"/>
              <a:cs typeface="+mn-cs"/>
            </a:endParaRPr>
          </a:p>
        </p:txBody>
      </p:sp>
      <p:sp>
        <p:nvSpPr>
          <p:cNvPr id="15363" name="Rectangle 3"/>
          <p:cNvSpPr>
            <a:spLocks noGrp="1" noChangeArrowheads="1"/>
          </p:cNvSpPr>
          <p:nvPr>
            <p:ph type="body" idx="1"/>
          </p:nvPr>
        </p:nvSpPr>
        <p:spPr>
          <a:xfrm>
            <a:off x="457200" y="1600201"/>
            <a:ext cx="8267700" cy="33527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Captive audience (Phil. 1:12-13)</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Church’s boldness in preaching (Phil. 1:14-18)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Greater prayer (Phil. 1:19)</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Protection from martyrdom (Phil. 1:20-26)</a:t>
            </a:r>
          </a:p>
        </p:txBody>
      </p:sp>
      <p:pic>
        <p:nvPicPr>
          <p:cNvPr id="4" name="Picture 3">
            <a:extLst>
              <a:ext uri="{FF2B5EF4-FFF2-40B4-BE49-F238E27FC236}">
                <a16:creationId xmlns:a16="http://schemas.microsoft.com/office/drawing/2014/main" id="{9222C225-ACB6-4E27-BAC5-56255CD0EA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90155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b="1" u="sng" dirty="0">
                <a:solidFill>
                  <a:srgbClr val="FFFFCC"/>
                </a:solidFill>
              </a:rPr>
              <a:t>Ch 2 – 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603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Christ (Phil. 2:5-16)</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 (Phil. 2:17-18)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Timothy (Phil. 2:19-24)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Epaphroditus (Phil.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4 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A6BB6D32-6571-43B2-B91C-0B5086FC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163208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 – Christ’s example of servanthood</a:t>
            </a:r>
          </a:p>
          <a:p>
            <a:pPr marL="457200" indent="-457200" algn="just" eaLnBrk="1" hangingPunct="1">
              <a:spcBef>
                <a:spcPts val="0"/>
              </a:spcBef>
              <a:spcAft>
                <a:spcPts val="2400"/>
              </a:spcAft>
              <a:defRPr/>
            </a:pPr>
            <a:r>
              <a:rPr lang="en-US" b="1" u="sng" dirty="0">
                <a:solidFill>
                  <a:srgbClr val="FFFFCC"/>
                </a:solidFill>
              </a:rPr>
              <a:t>Ch 3 – 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96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600201"/>
            <a:ext cx="9067800" cy="2743200"/>
          </a:xfrm>
        </p:spPr>
        <p:txBody>
          <a:bodyPr/>
          <a:lstStyle/>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Legalists vs. true believers (Phil. 3:1-3)</a:t>
            </a:r>
          </a:p>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Paul’s transition away from legalism (Phil. 3:4-14)</a:t>
            </a:r>
          </a:p>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56581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16004</TotalTime>
  <Words>1497</Words>
  <Application>Microsoft Office PowerPoint</Application>
  <PresentationFormat>On-screen Show (4:3)</PresentationFormat>
  <Paragraphs>190</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Times New Roman</vt:lpstr>
      <vt:lpstr>Wingdings</vt:lpstr>
      <vt:lpstr>Azure</vt:lpstr>
      <vt:lpstr>PowerPoint Presentation</vt:lpstr>
      <vt:lpstr>Answering Ten Questions</vt:lpstr>
      <vt:lpstr>PowerPoint Presentation</vt:lpstr>
      <vt:lpstr>PowerPoint Presentation</vt:lpstr>
      <vt:lpstr>4 Positive Results of Imprisonment  (Phil. 1:12-30)</vt:lpstr>
      <vt:lpstr>PowerPoint Presentation</vt:lpstr>
      <vt:lpstr>PowerPoint Presentation</vt:lpstr>
      <vt:lpstr>PowerPoint Presentation</vt:lpstr>
      <vt:lpstr>PowerPoint Presentation</vt:lpstr>
      <vt:lpstr>PowerPoint Presentation</vt:lpstr>
      <vt:lpstr>Draw Upon the Divine Resources for Daily life (Phil. 4)</vt:lpstr>
      <vt:lpstr>Draw Upon the Divine Resources for Daily life (Phil. 4)</vt:lpstr>
      <vt:lpstr>Draw Upon the Divine Resources for Daily life (Phil. 4)</vt:lpstr>
      <vt:lpstr>Draw Upon the Divine Resources for Daily life (Phil. 4)</vt:lpstr>
      <vt:lpstr>Provision (Phil. 4:14–19)</vt:lpstr>
      <vt:lpstr>Provision (Phil. 4:14–19)</vt:lpstr>
      <vt:lpstr>PowerPoint Presentation</vt:lpstr>
      <vt:lpstr>Provision (Phil. 4:14–19)</vt:lpstr>
      <vt:lpstr>God’s Reward for the Giver (Phil. 4:17)</vt:lpstr>
      <vt:lpstr>Provision (Phil. 4:14–19)</vt:lpstr>
      <vt:lpstr>PowerPoint Presentation</vt:lpstr>
      <vt:lpstr>Spiritual Sacrifices</vt:lpstr>
      <vt:lpstr>Provision (Phil. 4:14–19)</vt:lpstr>
      <vt:lpstr>God’s Provision for the Giver (Phil. 4:19)</vt:lpstr>
      <vt:lpstr>God’s Provision for the Giver (Phil. 4:19)</vt:lpstr>
      <vt:lpstr>PowerPoint Presentation</vt:lpstr>
      <vt:lpstr>God’s Provision for the Giver (Phil. 4:19)</vt:lpstr>
      <vt:lpstr>PowerPoint Presentation</vt:lpstr>
      <vt:lpstr>PowerPoint Presentation</vt:lpstr>
      <vt:lpstr>God’s Provision for the Giver (Phil. 4:19)</vt:lpstr>
      <vt:lpstr>God’s Provision for the Giver (Phil. 4:19)</vt:lpstr>
      <vt:lpstr>Provision (Phil. 4:14–19)</vt:lpstr>
      <vt:lpstr>Conclusion (Phil. 4:20–23)</vt:lpstr>
      <vt:lpstr>Conclusion (Phil. 4:20–23)</vt:lpstr>
      <vt:lpstr>Dispensational Theology is a  System of Theology</vt:lpstr>
      <vt:lpstr>Doxological Purpose</vt:lpstr>
      <vt:lpstr>PowerPoint Presentation</vt:lpstr>
      <vt:lpstr>Westminster Shorter Catechism</vt:lpstr>
      <vt:lpstr>Conclusion (Phil. 4:20–23)</vt:lpstr>
      <vt:lpstr>Conclusion (Phil. 4:20–23)</vt:lpstr>
      <vt:lpstr>Conclusion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013 Philippians - 4v14-23</dc:title>
  <dc:subject>Philippians</dc:subject>
  <dc:creator>A. Woods</dc:creator>
  <dc:description>Modified by Jim McGowan</dc:description>
  <cp:lastModifiedBy>Andy Woods</cp:lastModifiedBy>
  <cp:revision>1726</cp:revision>
  <cp:lastPrinted>2020-06-19T14:03:56Z</cp:lastPrinted>
  <dcterms:created xsi:type="dcterms:W3CDTF">2009-03-17T12:21:13Z</dcterms:created>
  <dcterms:modified xsi:type="dcterms:W3CDTF">2020-06-27T22:46:51Z</dcterms:modified>
</cp:coreProperties>
</file>