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98" r:id="rId3"/>
  </p:sldMasterIdLst>
  <p:notesMasterIdLst>
    <p:notesMasterId r:id="rId126"/>
  </p:notesMasterIdLst>
  <p:handoutMasterIdLst>
    <p:handoutMasterId r:id="rId127"/>
  </p:handoutMasterIdLst>
  <p:sldIdLst>
    <p:sldId id="6312" r:id="rId4"/>
    <p:sldId id="6309" r:id="rId5"/>
    <p:sldId id="4760" r:id="rId6"/>
    <p:sldId id="1166" r:id="rId7"/>
    <p:sldId id="4904" r:id="rId8"/>
    <p:sldId id="6310" r:id="rId9"/>
    <p:sldId id="6311" r:id="rId10"/>
    <p:sldId id="256" r:id="rId11"/>
    <p:sldId id="284" r:id="rId12"/>
    <p:sldId id="285" r:id="rId13"/>
    <p:sldId id="4846" r:id="rId14"/>
    <p:sldId id="286" r:id="rId15"/>
    <p:sldId id="4849" r:id="rId16"/>
    <p:sldId id="355" r:id="rId17"/>
    <p:sldId id="439" r:id="rId18"/>
    <p:sldId id="440" r:id="rId19"/>
    <p:sldId id="358" r:id="rId20"/>
    <p:sldId id="359" r:id="rId21"/>
    <p:sldId id="441" r:id="rId22"/>
    <p:sldId id="6313" r:id="rId23"/>
    <p:sldId id="442" r:id="rId24"/>
    <p:sldId id="443" r:id="rId25"/>
    <p:sldId id="288" r:id="rId26"/>
    <p:sldId id="289" r:id="rId27"/>
    <p:sldId id="290" r:id="rId28"/>
    <p:sldId id="291" r:id="rId29"/>
    <p:sldId id="292" r:id="rId30"/>
    <p:sldId id="4845" r:id="rId31"/>
    <p:sldId id="4850" r:id="rId32"/>
    <p:sldId id="364" r:id="rId33"/>
    <p:sldId id="444" r:id="rId34"/>
    <p:sldId id="366" r:id="rId35"/>
    <p:sldId id="4851" r:id="rId36"/>
    <p:sldId id="368" r:id="rId37"/>
    <p:sldId id="369" r:id="rId38"/>
    <p:sldId id="370" r:id="rId39"/>
    <p:sldId id="4852" r:id="rId40"/>
    <p:sldId id="372" r:id="rId41"/>
    <p:sldId id="445" r:id="rId42"/>
    <p:sldId id="446" r:id="rId43"/>
    <p:sldId id="6314" r:id="rId44"/>
    <p:sldId id="4855" r:id="rId45"/>
    <p:sldId id="448" r:id="rId46"/>
    <p:sldId id="6315" r:id="rId47"/>
    <p:sldId id="449" r:id="rId48"/>
    <p:sldId id="450" r:id="rId49"/>
    <p:sldId id="379" r:id="rId50"/>
    <p:sldId id="4641" r:id="rId51"/>
    <p:sldId id="451" r:id="rId52"/>
    <p:sldId id="4642" r:id="rId53"/>
    <p:sldId id="4643" r:id="rId54"/>
    <p:sldId id="4853" r:id="rId55"/>
    <p:sldId id="386" r:id="rId56"/>
    <p:sldId id="4644" r:id="rId57"/>
    <p:sldId id="387" r:id="rId58"/>
    <p:sldId id="388" r:id="rId59"/>
    <p:sldId id="389" r:id="rId60"/>
    <p:sldId id="4645" r:id="rId61"/>
    <p:sldId id="4856" r:id="rId62"/>
    <p:sldId id="4857" r:id="rId63"/>
    <p:sldId id="4847" r:id="rId64"/>
    <p:sldId id="344" r:id="rId65"/>
    <p:sldId id="345" r:id="rId66"/>
    <p:sldId id="4648" r:id="rId67"/>
    <p:sldId id="301" r:id="rId68"/>
    <p:sldId id="3926" r:id="rId69"/>
    <p:sldId id="302" r:id="rId70"/>
    <p:sldId id="303" r:id="rId71"/>
    <p:sldId id="346" r:id="rId72"/>
    <p:sldId id="347" r:id="rId73"/>
    <p:sldId id="306" r:id="rId74"/>
    <p:sldId id="308" r:id="rId75"/>
    <p:sldId id="4649" r:id="rId76"/>
    <p:sldId id="310" r:id="rId77"/>
    <p:sldId id="311" r:id="rId78"/>
    <p:sldId id="348" r:id="rId79"/>
    <p:sldId id="313" r:id="rId80"/>
    <p:sldId id="314" r:id="rId81"/>
    <p:sldId id="4650" r:id="rId82"/>
    <p:sldId id="316" r:id="rId83"/>
    <p:sldId id="4858" r:id="rId84"/>
    <p:sldId id="4848" r:id="rId85"/>
    <p:sldId id="327" r:id="rId86"/>
    <p:sldId id="4652" r:id="rId87"/>
    <p:sldId id="392" r:id="rId88"/>
    <p:sldId id="4653" r:id="rId89"/>
    <p:sldId id="4654" r:id="rId90"/>
    <p:sldId id="4655" r:id="rId91"/>
    <p:sldId id="4656" r:id="rId92"/>
    <p:sldId id="397" r:id="rId93"/>
    <p:sldId id="4859" r:id="rId94"/>
    <p:sldId id="4658" r:id="rId95"/>
    <p:sldId id="4860" r:id="rId96"/>
    <p:sldId id="4660" r:id="rId97"/>
    <p:sldId id="403" r:id="rId98"/>
    <p:sldId id="4861" r:id="rId99"/>
    <p:sldId id="405" r:id="rId100"/>
    <p:sldId id="4662" r:id="rId101"/>
    <p:sldId id="4663" r:id="rId102"/>
    <p:sldId id="4664" r:id="rId103"/>
    <p:sldId id="4665" r:id="rId104"/>
    <p:sldId id="4666" r:id="rId105"/>
    <p:sldId id="411" r:id="rId106"/>
    <p:sldId id="412" r:id="rId107"/>
    <p:sldId id="4862" r:id="rId108"/>
    <p:sldId id="4668" r:id="rId109"/>
    <p:sldId id="4863" r:id="rId110"/>
    <p:sldId id="6317" r:id="rId111"/>
    <p:sldId id="4864" r:id="rId112"/>
    <p:sldId id="4672" r:id="rId113"/>
    <p:sldId id="4682" r:id="rId114"/>
    <p:sldId id="4673" r:id="rId115"/>
    <p:sldId id="320" r:id="rId116"/>
    <p:sldId id="4683" r:id="rId117"/>
    <p:sldId id="4675" r:id="rId118"/>
    <p:sldId id="4676" r:id="rId119"/>
    <p:sldId id="423" r:id="rId120"/>
    <p:sldId id="4684" r:id="rId121"/>
    <p:sldId id="6316" r:id="rId122"/>
    <p:sldId id="324" r:id="rId123"/>
    <p:sldId id="4678" r:id="rId124"/>
    <p:sldId id="4854" r:id="rId1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FFFF"/>
    <a:srgbClr val="0000CC"/>
    <a:srgbClr val="FFFFFF"/>
    <a:srgbClr val="0099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4660"/>
  </p:normalViewPr>
  <p:slideViewPr>
    <p:cSldViewPr>
      <p:cViewPr varScale="1">
        <p:scale>
          <a:sx n="57" d="100"/>
          <a:sy n="57" d="100"/>
        </p:scale>
        <p:origin x="636" y="78"/>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31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DF743A-EDF5-4251-A9F8-0164FDC6043A}" type="slidenum">
              <a:rPr lang="en-US" smtClean="0"/>
              <a:pPr/>
              <a:t>‹#›</a:t>
            </a:fld>
            <a:endParaRPr lang="en-US"/>
          </a:p>
        </p:txBody>
      </p:sp>
      <p:sp>
        <p:nvSpPr>
          <p:cNvPr id="6" name="Rectangle 4">
            <a:extLst>
              <a:ext uri="{FF2B5EF4-FFF2-40B4-BE49-F238E27FC236}">
                <a16:creationId xmlns:a16="http://schemas.microsoft.com/office/drawing/2014/main" id="{B4150748-BDE9-40A5-863F-1BABBBB46856}"/>
              </a:ext>
            </a:extLst>
          </p:cNvPr>
          <p:cNvSpPr>
            <a:spLocks noGrp="1" noChangeArrowheads="1"/>
          </p:cNvSpPr>
          <p:nvPr>
            <p:ph type="ftr" sz="quarter" idx="2"/>
          </p:nvPr>
        </p:nvSpPr>
        <p:spPr bwMode="auto">
          <a:xfrm>
            <a:off x="0" y="8665252"/>
            <a:ext cx="3170583"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defTabSz="913659" eaLnBrk="1" hangingPunct="1">
              <a:defRPr sz="1300">
                <a:latin typeface="Times New Roman" pitchFamily="18" charset="0"/>
                <a:cs typeface="Arial" charset="0"/>
              </a:defRPr>
            </a:lvl1pPr>
          </a:lstStyle>
          <a:p>
            <a:pPr>
              <a:defRPr/>
            </a:pPr>
            <a:r>
              <a:rPr lang="en-US" sz="1500" dirty="0">
                <a:latin typeface="Calibri" panose="020F0502020204030204" pitchFamily="34" charset="0"/>
                <a:cs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50644224-8774-44E9-94CE-366D98707222}"/>
              </a:ext>
            </a:extLst>
          </p:cNvPr>
          <p:cNvSpPr>
            <a:spLocks noGrp="1"/>
          </p:cNvSpPr>
          <p:nvPr>
            <p:ph type="hdr" sz="quarter"/>
          </p:nvPr>
        </p:nvSpPr>
        <p:spPr>
          <a:xfrm>
            <a:off x="1664805" y="172154"/>
            <a:ext cx="3528391" cy="521377"/>
          </a:xfrm>
          <a:prstGeom prst="rect">
            <a:avLst/>
          </a:prstGeom>
        </p:spPr>
        <p:txBody>
          <a:bodyPr vert="horz" lIns="105977" tIns="52988" rIns="105977" bIns="52988" rtlCol="0"/>
          <a:lstStyle>
            <a:lvl1pPr algn="ctr">
              <a:defRPr sz="1500" dirty="0">
                <a:latin typeface="Calibri" panose="020F0502020204030204" pitchFamily="34" charset="0"/>
                <a:cs typeface="Calibri" panose="020F0502020204030204" pitchFamily="34" charset="0"/>
              </a:defRPr>
            </a:lvl1pPr>
          </a:lstStyle>
          <a:p>
            <a:pPr>
              <a:defRPr/>
            </a:pPr>
            <a:r>
              <a:rPr lang="en-US" dirty="0"/>
              <a:t>Dr. Andy Woods – The Rapture 012</a:t>
            </a:r>
          </a:p>
          <a:p>
            <a:pPr>
              <a:defRPr/>
            </a:pPr>
            <a:r>
              <a:rPr lang="en-US" dirty="0"/>
              <a:t>06-21-2020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5E916-F17F-41F2-94CA-2A7751BC67C3}" type="datetimeFigureOut">
              <a:rPr lang="en-US" smtClean="0"/>
              <a:t>6/20/2020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B0091-2B63-4396-A086-8CE0B2DD25E1}" type="slidenum">
              <a:rPr lang="en-US" smtClean="0"/>
              <a:t>‹#›</a:t>
            </a:fld>
            <a:endParaRPr lang="en-US"/>
          </a:p>
        </p:txBody>
      </p:sp>
    </p:spTree>
    <p:extLst>
      <p:ext uri="{BB962C8B-B14F-4D97-AF65-F5344CB8AC3E}">
        <p14:creationId xmlns:p14="http://schemas.microsoft.com/office/powerpoint/2010/main" val="304796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8507">
              <a:defRPr/>
            </a:pPr>
            <a:fld id="{888B744C-CCA7-42F0-B026-54AA483E0A4D}" type="slidenum">
              <a:rPr lang="en-US" altLang="en-US">
                <a:solidFill>
                  <a:srgbClr val="000000"/>
                </a:solidFill>
                <a:latin typeface="Calibri" panose="020F0502020204030204" pitchFamily="34" charset="0"/>
                <a:cs typeface="+mn-cs"/>
              </a:rPr>
              <a:pPr defTabSz="948507">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6/20/2020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F3BFD6-79FA-4593-8DFE-534780ACF3F3}" type="datetimeFigureOut">
              <a:rPr lang="en-US"/>
              <a:pPr>
                <a:defRPr/>
              </a:pPr>
              <a:t>6/20/2020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A7E10-481E-4462-8358-527E78BDFD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556B09-F26B-407F-B2BC-2CC542A3C23C}" type="datetimeFigureOut">
              <a:rPr lang="en-US"/>
              <a:pPr>
                <a:defRPr/>
              </a:pPr>
              <a:t>6/20/2020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886240-AFB8-48DD-8635-50211695F2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470ECC8-4CBD-4ECF-A11A-25A59FCAC39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394C17-8E8B-44FD-925D-2584A07A14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5106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65815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7727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98107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99751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A9DA43-D86A-4D97-A62D-E21726205C43}" type="datetimeFigureOut">
              <a:rPr lang="en-US"/>
              <a:pPr>
                <a:defRPr/>
              </a:pPr>
              <a:t>6/20/2020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123550-C05E-4A4E-BB65-BF5EFDD921C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33773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10491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192829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28659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745138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2841041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348025080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400689589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175441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6/20/2020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3236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2B0D34-A0A6-4B21-A3E3-5E9AE1FFA21E}" type="datetimeFigureOut">
              <a:rPr lang="en-US"/>
              <a:pPr>
                <a:defRPr/>
              </a:pPr>
              <a:t>6/20/2020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D00B71-4831-48A6-AAE2-983C5C6D9DE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6/20/2020</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1735168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121895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171115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678759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22345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385060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499175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289662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7644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1546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88B1195-F459-4889-AE41-F9F3C72B40C6}" type="datetimeFigureOut">
              <a:rPr lang="en-US"/>
              <a:pPr>
                <a:defRPr/>
              </a:pPr>
              <a:t>6/20/2020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088967-53DA-4783-B5F0-E385F5E09B4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514248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z="1600" smtClean="0"/>
            </a:lvl1pPr>
          </a:lstStyle>
          <a:p>
            <a:pPr>
              <a:defRPr/>
            </a:pPr>
            <a:fld id="{B3C3A6CF-E9D9-4FB9-8425-0D4364AA3ACE}" type="slidenum">
              <a:rPr lang="en-US" altLang="en-US" smtClean="0"/>
              <a:pPr>
                <a:defRPr/>
              </a:pPr>
              <a:t>‹#›</a:t>
            </a:fld>
            <a:endParaRPr lang="en-US" altLang="en-US" dirty="0"/>
          </a:p>
        </p:txBody>
      </p:sp>
    </p:spTree>
    <p:extLst>
      <p:ext uri="{BB962C8B-B14F-4D97-AF65-F5344CB8AC3E}">
        <p14:creationId xmlns:p14="http://schemas.microsoft.com/office/powerpoint/2010/main" val="291658958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42087580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783760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1913043"/>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266766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D856749-C46F-40A3-BEFB-AD4003A128F8}" type="datetimeFigureOut">
              <a:rPr lang="en-US"/>
              <a:pPr>
                <a:defRPr/>
              </a:pPr>
              <a:t>6/20/2020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62D3B3-268B-48C9-933E-042DC74A87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738A82A-74E5-42BF-A4EB-9FC7C3BD9014}" type="datetimeFigureOut">
              <a:rPr lang="en-US"/>
              <a:pPr>
                <a:defRPr/>
              </a:pPr>
              <a:t>6/20/2020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81C61A-74BD-46E9-877B-361C4021CE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C1100-FFA0-45FA-8FC0-9D071FCB27AF}" type="datetimeFigureOut">
              <a:rPr lang="en-US"/>
              <a:pPr>
                <a:defRPr/>
              </a:pPr>
              <a:t>6/20/2020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163FD2-74CD-4861-9137-11ABA3744E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41C42A-011F-405E-823D-7DFC91EE7906}" type="datetimeFigureOut">
              <a:rPr lang="en-US"/>
              <a:pPr>
                <a:defRPr/>
              </a:pPr>
              <a:t>6/20/2020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8B3DCA-70B8-42B4-A463-8E20AB7720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A7A1F1-D914-4266-B37D-9B3579E37B3C}" type="datetimeFigureOut">
              <a:rPr lang="en-US"/>
              <a:pPr>
                <a:defRPr/>
              </a:pPr>
              <a:t>6/20/2020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385728-F56D-4912-97B9-8EAF360F0F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E621DA1-7384-47C5-85F2-CD5E6D0FE862}" type="datetimeFigureOut">
              <a:rPr lang="en-US"/>
              <a:pPr>
                <a:defRPr/>
              </a:pPr>
              <a:t>6/20/2020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4A36102-3344-4EB3-98D3-29C19C2EFE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 id="2147483662" r:id="rId13"/>
    <p:sldLayoutId id="2147483663" r:id="rId14"/>
    <p:sldLayoutId id="2147483713"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458533"/>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8305800" y="6248400"/>
            <a:ext cx="609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7227541"/>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transition/>
  <p:hf hdr="0" ftr="0" dt="0"/>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logos.com/arno-gaebelein"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12</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0" y="228600"/>
            <a:ext cx="9144000" cy="9144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(John 14:1-4)</a:t>
            </a:r>
          </a:p>
        </p:txBody>
      </p:sp>
      <p:sp>
        <p:nvSpPr>
          <p:cNvPr id="43010" name="Content Placeholder 2"/>
          <p:cNvSpPr>
            <a:spLocks noGrp="1"/>
          </p:cNvSpPr>
          <p:nvPr>
            <p:ph idx="4294967295"/>
          </p:nvPr>
        </p:nvSpPr>
        <p:spPr>
          <a:xfrm>
            <a:off x="76200" y="1371600"/>
            <a:ext cx="5257800" cy="30480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490664"/>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5"/>
          <p:cNvSpPr>
            <a:spLocks noGrp="1"/>
          </p:cNvSpPr>
          <p:nvPr>
            <p:ph idx="1"/>
          </p:nvPr>
        </p:nvSpPr>
        <p:spPr>
          <a:xfrm>
            <a:off x="0" y="1447802"/>
            <a:ext cx="9144000" cy="5288278"/>
          </a:xfrm>
        </p:spPr>
        <p:txBody>
          <a:bodyPr/>
          <a:lstStyle/>
          <a:p>
            <a:pPr marL="457200" indent="-457200">
              <a:spcBef>
                <a:spcPts val="0"/>
              </a:spcBef>
              <a:spcAft>
                <a:spcPts val="1800"/>
              </a:spcAft>
              <a:buClr>
                <a:srgbClr val="00FFFF"/>
              </a:buClr>
              <a:buFont typeface="+mj-lt"/>
              <a:buAutoNum type="alphaUcPeriod" startAt="3"/>
            </a:pPr>
            <a:r>
              <a:rPr lang="en-US" dirty="0">
                <a:solidFill>
                  <a:schemeClr val="bg1"/>
                </a:solidFill>
              </a:rPr>
              <a:t>Christ’s resurrection (John 14:18-20; 20:19, 26; 21:1)</a:t>
            </a:r>
          </a:p>
          <a:p>
            <a:pPr marL="914400" lvl="1" indent="-457200">
              <a:spcBef>
                <a:spcPts val="0"/>
              </a:spcBef>
              <a:spcAft>
                <a:spcPts val="1800"/>
              </a:spcAft>
              <a:buClr>
                <a:srgbClr val="CC00CC"/>
              </a:buClr>
              <a:buFont typeface="Calibri" pitchFamily="34" charset="0"/>
              <a:buAutoNum type="arabicPeriod"/>
            </a:pPr>
            <a:r>
              <a:rPr lang="en-US" sz="3200" dirty="0">
                <a:solidFill>
                  <a:schemeClr val="bg1"/>
                </a:solidFill>
              </a:rPr>
              <a:t>Christ comes after the Ascension (“I go”) rather than before</a:t>
            </a:r>
          </a:p>
          <a:p>
            <a:pPr marL="914400" lvl="1" indent="-457200">
              <a:spcBef>
                <a:spcPts val="0"/>
              </a:spcBef>
              <a:spcAft>
                <a:spcPts val="1800"/>
              </a:spcAft>
              <a:buClr>
                <a:srgbClr val="CC00CC"/>
              </a:buClr>
              <a:buFont typeface="Calibri" pitchFamily="34" charset="0"/>
              <a:buAutoNum type="arabicPeriod"/>
            </a:pPr>
            <a:r>
              <a:rPr lang="en-US" sz="3200" dirty="0">
                <a:solidFill>
                  <a:schemeClr val="bg1"/>
                </a:solidFill>
              </a:rPr>
              <a:t>“Again” (</a:t>
            </a:r>
            <a:r>
              <a:rPr lang="en-US" sz="3200" i="1" dirty="0" err="1">
                <a:solidFill>
                  <a:schemeClr val="bg1"/>
                </a:solidFill>
              </a:rPr>
              <a:t>palin</a:t>
            </a:r>
            <a:r>
              <a:rPr lang="en-US" sz="3200" dirty="0">
                <a:solidFill>
                  <a:schemeClr val="bg1"/>
                </a:solidFill>
              </a:rPr>
              <a:t>) = like His first coming which was from heaven rather than out of a tomb</a:t>
            </a:r>
          </a:p>
          <a:p>
            <a:pPr marL="914400" lvl="1" indent="-457200">
              <a:spcBef>
                <a:spcPts val="0"/>
              </a:spcBef>
              <a:spcAft>
                <a:spcPts val="18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“To” (</a:t>
            </a:r>
            <a:r>
              <a:rPr lang="en-US" sz="3200" b="1" i="1" u="sng" dirty="0">
                <a:solidFill>
                  <a:srgbClr val="FFFFCC"/>
                </a:solidFill>
                <a:effectLst>
                  <a:outerShdw blurRad="38100" dist="38100" dir="2700000" algn="tl">
                    <a:srgbClr val="000000">
                      <a:alpha val="43137"/>
                    </a:srgbClr>
                  </a:outerShdw>
                </a:effectLst>
              </a:rPr>
              <a:t>pros</a:t>
            </a:r>
            <a:r>
              <a:rPr lang="en-US" sz="3200" b="1" u="sng" dirty="0">
                <a:solidFill>
                  <a:srgbClr val="FFFFCC"/>
                </a:solidFill>
                <a:effectLst>
                  <a:outerShdw blurRad="38100" dist="38100" dir="2700000" algn="tl">
                    <a:srgbClr val="000000">
                      <a:alpha val="43137"/>
                    </a:srgbClr>
                  </a:outerShdw>
                </a:effectLst>
              </a:rPr>
              <a:t>) = No spatial movement involved with the resurrected Christ coming to His disciples</a:t>
            </a:r>
          </a:p>
        </p:txBody>
      </p:sp>
      <p:sp>
        <p:nvSpPr>
          <p:cNvPr id="8" name="Title 4">
            <a:extLst>
              <a:ext uri="{FF2B5EF4-FFF2-40B4-BE49-F238E27FC236}">
                <a16:creationId xmlns:a16="http://schemas.microsoft.com/office/drawing/2014/main" id="{9F298866-4174-417A-B3C2-4B45366DD0A6}"/>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6" name="Picture 3">
            <a:extLst>
              <a:ext uri="{FF2B5EF4-FFF2-40B4-BE49-F238E27FC236}">
                <a16:creationId xmlns:a16="http://schemas.microsoft.com/office/drawing/2014/main" id="{64806917-8AAA-4268-92EF-2B9351A032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55979" cy="1097280"/>
          </a:xfrm>
          <a:prstGeom prst="rect">
            <a:avLst/>
          </a:prstGeom>
          <a:noFill/>
          <a:ln w="9525">
            <a:noFill/>
            <a:miter lim="800000"/>
            <a:headEnd/>
            <a:tailEnd/>
          </a:ln>
        </p:spPr>
      </p:pic>
      <p:pic>
        <p:nvPicPr>
          <p:cNvPr id="7" name="Picture 6">
            <a:extLst>
              <a:ext uri="{FF2B5EF4-FFF2-40B4-BE49-F238E27FC236}">
                <a16:creationId xmlns:a16="http://schemas.microsoft.com/office/drawing/2014/main" id="{F4A6DD33-4A8A-47F5-B027-975E88AA45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621" y="121920"/>
            <a:ext cx="855979" cy="1097280"/>
          </a:xfrm>
          <a:prstGeom prst="rect">
            <a:avLst/>
          </a:prstGeom>
          <a:noFill/>
          <a:ln w="9525">
            <a:noFill/>
            <a:miter lim="800000"/>
            <a:headEnd/>
            <a:tailEnd/>
          </a:ln>
        </p:spPr>
      </p:pic>
    </p:spTree>
    <p:extLst>
      <p:ext uri="{BB962C8B-B14F-4D97-AF65-F5344CB8AC3E}">
        <p14:creationId xmlns:p14="http://schemas.microsoft.com/office/powerpoint/2010/main" val="17925161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0" y="1371600"/>
            <a:ext cx="9144000" cy="5181600"/>
          </a:xfrm>
        </p:spPr>
        <p:txBody>
          <a:bodyPr/>
          <a:lstStyle/>
          <a:p>
            <a:pPr marL="457200" indent="-457200" algn="just">
              <a:spcBef>
                <a:spcPts val="0"/>
              </a:spcBef>
              <a:spcAft>
                <a:spcPts val="1600"/>
              </a:spcAft>
              <a:buClr>
                <a:srgbClr val="00FFFF"/>
              </a:buClr>
            </a:pPr>
            <a:r>
              <a:rPr lang="en-US" sz="2800" dirty="0">
                <a:solidFill>
                  <a:schemeClr val="bg1"/>
                </a:solidFill>
                <a:effectLst>
                  <a:outerShdw blurRad="38100" dist="38100" dir="2700000" algn="tl">
                    <a:srgbClr val="000000">
                      <a:alpha val="43137"/>
                    </a:srgbClr>
                  </a:outerShdw>
                </a:effectLst>
              </a:rPr>
              <a:t>vs. 3 – “And </a:t>
            </a:r>
            <a:r>
              <a:rPr lang="en-US" sz="2800" b="1" u="sng" dirty="0">
                <a:solidFill>
                  <a:srgbClr val="FFFFCC"/>
                </a:solidFill>
                <a:effectLst>
                  <a:outerShdw blurRad="38100" dist="38100" dir="2700000" algn="tl">
                    <a:srgbClr val="000000">
                      <a:alpha val="43137"/>
                    </a:srgbClr>
                  </a:outerShdw>
                </a:effectLst>
              </a:rPr>
              <a:t>receive</a:t>
            </a:r>
            <a:r>
              <a:rPr lang="en-US" sz="2800" dirty="0">
                <a:solidFill>
                  <a:schemeClr val="bg1"/>
                </a:solidFill>
                <a:effectLst>
                  <a:outerShdw blurRad="38100" dist="38100" dir="2700000" algn="tl">
                    <a:srgbClr val="000000">
                      <a:alpha val="43137"/>
                    </a:srgbClr>
                  </a:outerShdw>
                </a:effectLst>
              </a:rPr>
              <a:t> you </a:t>
            </a:r>
            <a:r>
              <a:rPr lang="en-US" sz="2800" b="1" u="sng" dirty="0">
                <a:solidFill>
                  <a:srgbClr val="FFFFCC"/>
                </a:solidFill>
                <a:effectLst>
                  <a:outerShdw blurRad="38100" dist="38100" dir="2700000" algn="tl">
                    <a:srgbClr val="000000">
                      <a:alpha val="43137"/>
                    </a:srgbClr>
                  </a:outerShdw>
                </a:effectLst>
              </a:rPr>
              <a:t>to</a:t>
            </a:r>
            <a:r>
              <a:rPr lang="en-US" sz="2800" dirty="0">
                <a:solidFill>
                  <a:schemeClr val="bg1"/>
                </a:solidFill>
                <a:effectLst>
                  <a:outerShdw blurRad="38100" dist="38100" dir="2700000" algn="tl">
                    <a:srgbClr val="000000">
                      <a:alpha val="43137"/>
                    </a:srgbClr>
                  </a:outerShdw>
                </a:effectLst>
              </a:rPr>
              <a:t> myself”</a:t>
            </a:r>
          </a:p>
          <a:p>
            <a:pPr marL="914400" lvl="1" indent="-457200">
              <a:spcBef>
                <a:spcPts val="0"/>
              </a:spcBef>
              <a:spcAft>
                <a:spcPts val="1600"/>
              </a:spcAft>
              <a:buClr>
                <a:srgbClr val="CC00CC"/>
              </a:buClr>
            </a:pPr>
            <a:r>
              <a:rPr lang="en-US" dirty="0">
                <a:solidFill>
                  <a:schemeClr val="bg1"/>
                </a:solidFill>
                <a:effectLst>
                  <a:outerShdw blurRad="38100" dist="38100" dir="2700000" algn="tl">
                    <a:srgbClr val="000000">
                      <a:alpha val="43137"/>
                    </a:srgbClr>
                  </a:outerShdw>
                </a:effectLst>
              </a:rPr>
              <a:t>Receive (</a:t>
            </a:r>
            <a:r>
              <a:rPr lang="en-US" i="1" dirty="0" err="1">
                <a:solidFill>
                  <a:schemeClr val="bg1"/>
                </a:solidFill>
                <a:effectLst>
                  <a:outerShdw blurRad="38100" dist="38100" dir="2700000" algn="tl">
                    <a:srgbClr val="000000">
                      <a:alpha val="43137"/>
                    </a:srgbClr>
                  </a:outerShdw>
                </a:effectLst>
              </a:rPr>
              <a:t>paralambanō</a:t>
            </a:r>
            <a:r>
              <a:rPr lang="en-US" dirty="0">
                <a:solidFill>
                  <a:schemeClr val="bg1"/>
                </a:solidFill>
                <a:effectLst>
                  <a:outerShdw blurRad="38100" dist="38100" dir="2700000" algn="tl">
                    <a:srgbClr val="000000">
                      <a:alpha val="43137"/>
                    </a:srgbClr>
                  </a:outerShdw>
                </a:effectLst>
              </a:rPr>
              <a:t>): "to take into close association, </a:t>
            </a:r>
            <a:r>
              <a:rPr lang="en-US" i="1" dirty="0">
                <a:solidFill>
                  <a:schemeClr val="bg1"/>
                </a:solidFill>
                <a:effectLst>
                  <a:outerShdw blurRad="38100" dist="38100" dir="2700000" algn="tl">
                    <a:srgbClr val="000000">
                      <a:alpha val="43137"/>
                    </a:srgbClr>
                  </a:outerShdw>
                </a:effectLst>
              </a:rPr>
              <a:t>take (to oneself), take with/along...I will take you to myself </a:t>
            </a:r>
            <a:r>
              <a:rPr lang="en-US" dirty="0">
                <a:solidFill>
                  <a:schemeClr val="bg1"/>
                </a:solidFill>
                <a:effectLst>
                  <a:outerShdw blurRad="38100" dist="38100" dir="2700000" algn="tl">
                    <a:srgbClr val="000000">
                      <a:alpha val="43137"/>
                    </a:srgbClr>
                  </a:outerShdw>
                </a:effectLst>
              </a:rPr>
              <a:t>J14:3 ...</a:t>
            </a:r>
            <a:r>
              <a:rPr lang="en-US" i="1" dirty="0">
                <a:solidFill>
                  <a:schemeClr val="bg1"/>
                </a:solidFill>
                <a:effectLst>
                  <a:outerShdw blurRad="38100" dist="38100" dir="2700000" algn="tl">
                    <a:srgbClr val="000000">
                      <a:alpha val="43137"/>
                    </a:srgbClr>
                  </a:outerShdw>
                </a:effectLst>
              </a:rPr>
              <a:t>with me to my home</a:t>
            </a:r>
            <a:r>
              <a:rPr lang="en-US" dirty="0">
                <a:solidFill>
                  <a:schemeClr val="bg1"/>
                </a:solidFill>
                <a:effectLst>
                  <a:outerShdw blurRad="38100" dist="38100" dir="2700000" algn="tl">
                    <a:srgbClr val="000000">
                      <a:alpha val="43137"/>
                    </a:srgbClr>
                  </a:outerShdw>
                </a:effectLst>
              </a:rPr>
              <a:t>.” (BDAG, p. 767)</a:t>
            </a:r>
          </a:p>
          <a:p>
            <a:pPr marL="914400" lvl="1" indent="-457200">
              <a:spcBef>
                <a:spcPts val="0"/>
              </a:spcBef>
              <a:spcAft>
                <a:spcPts val="1600"/>
              </a:spcAft>
              <a:buClr>
                <a:srgbClr val="CC00CC"/>
              </a:buClr>
            </a:pPr>
            <a:r>
              <a:rPr lang="en-US" b="1" u="sng" dirty="0">
                <a:solidFill>
                  <a:srgbClr val="FFFFCC"/>
                </a:solidFill>
                <a:effectLst>
                  <a:outerShdw blurRad="38100" dist="38100" dir="2700000" algn="tl">
                    <a:srgbClr val="000000">
                      <a:alpha val="43137"/>
                    </a:srgbClr>
                  </a:outerShdw>
                </a:effectLst>
              </a:rPr>
              <a:t>To</a:t>
            </a:r>
            <a:r>
              <a:rPr lang="en-US"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pros</a:t>
            </a:r>
            <a:r>
              <a:rPr lang="en-US" dirty="0">
                <a:solidFill>
                  <a:schemeClr val="bg1"/>
                </a:solidFill>
                <a:effectLst>
                  <a:outerShdw blurRad="38100" dist="38100" dir="2700000" algn="tl">
                    <a:srgbClr val="000000">
                      <a:alpha val="43137"/>
                    </a:srgbClr>
                  </a:outerShdw>
                </a:effectLst>
              </a:rPr>
              <a:t>): "pros with the Accusative...This is very common and </a:t>
            </a:r>
            <a:r>
              <a:rPr lang="en-US" b="1" u="sng" dirty="0">
                <a:solidFill>
                  <a:srgbClr val="FFFFCC"/>
                </a:solidFill>
                <a:effectLst>
                  <a:outerShdw blurRad="38100" dist="38100" dir="2700000" algn="tl">
                    <a:srgbClr val="000000">
                      <a:alpha val="43137"/>
                    </a:srgbClr>
                  </a:outerShdw>
                </a:effectLst>
              </a:rPr>
              <a:t>denotes movement 'towards.'...Spatially, 'to or towards someone or something</a:t>
            </a:r>
            <a:r>
              <a:rPr lang="en-US" dirty="0">
                <a:solidFill>
                  <a:schemeClr val="bg1"/>
                </a:solidFill>
                <a:effectLst>
                  <a:outerShdw blurRad="38100" dist="38100" dir="2700000" algn="tl">
                    <a:srgbClr val="000000">
                      <a:alpha val="43137"/>
                    </a:srgbClr>
                  </a:outerShdw>
                </a:effectLst>
              </a:rPr>
              <a:t>,' primarily with an intransitive or transitive verb expressing movement.“ (TDNT, p. 721).</a:t>
            </a:r>
          </a:p>
          <a:p>
            <a:pPr marL="914400" lvl="1" indent="-457200">
              <a:spcBef>
                <a:spcPts val="0"/>
              </a:spcBef>
              <a:spcAft>
                <a:spcPts val="1600"/>
              </a:spcAft>
              <a:buClr>
                <a:srgbClr val="CC00CC"/>
              </a:buClr>
            </a:pPr>
            <a:r>
              <a:rPr lang="en-US" dirty="0">
                <a:solidFill>
                  <a:schemeClr val="bg1"/>
                </a:solidFill>
                <a:effectLst>
                  <a:outerShdw blurRad="38100" dist="38100" dir="2700000" algn="tl">
                    <a:srgbClr val="000000">
                      <a:alpha val="43137"/>
                    </a:srgbClr>
                  </a:outerShdw>
                </a:effectLst>
              </a:rPr>
              <a:t>Summary: Christ's return to spatially remove believers and to take them to be with Him</a:t>
            </a:r>
          </a:p>
        </p:txBody>
      </p:sp>
      <p:sp>
        <p:nvSpPr>
          <p:cNvPr id="10" name="Title 1">
            <a:extLst>
              <a:ext uri="{FF2B5EF4-FFF2-40B4-BE49-F238E27FC236}">
                <a16:creationId xmlns:a16="http://schemas.microsoft.com/office/drawing/2014/main" id="{ACE32F6B-F474-49D8-825C-85B86A2DEC87}"/>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7DF25230-C2D3-4D65-82E0-CF9FC983CB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C3644338-B670-41AA-9FED-79138D4B35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24560161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20525017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07" y="228600"/>
            <a:ext cx="9050386" cy="64008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0" y="1371600"/>
            <a:ext cx="9144000" cy="5029200"/>
          </a:xfrm>
        </p:spPr>
        <p:txBody>
          <a:bodyPr/>
          <a:lstStyle/>
          <a:p>
            <a:pPr marL="514350" indent="-514350">
              <a:spcBef>
                <a:spcPts val="0"/>
              </a:spcBef>
              <a:spcAft>
                <a:spcPts val="2400"/>
              </a:spcAft>
              <a:buClr>
                <a:srgbClr val="00FFFF"/>
              </a:buClr>
              <a:buFont typeface="+mj-lt"/>
              <a:buAutoNum type="alphaUcPeriod" startAt="4"/>
            </a:pPr>
            <a:r>
              <a:rPr lang="en-US" dirty="0">
                <a:solidFill>
                  <a:schemeClr val="bg1"/>
                </a:solidFill>
                <a:effectLst>
                  <a:outerShdw blurRad="38100" dist="38100" dir="2700000" algn="tl">
                    <a:srgbClr val="000000">
                      <a:alpha val="43137"/>
                    </a:srgbClr>
                  </a:outerShdw>
                </a:effectLst>
              </a:rPr>
              <a:t>Coming of the Spirit in Acts 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like His first coming yet Acts 2 was not a bodily</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Spirit coming to the church </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“Receive you to Myself” - The Holy Spirit did not receive believers in Acts 2 but believers received the Holy Spirit (John 20:22; Acts 2:38; 8:15-17). </a:t>
            </a:r>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52400"/>
            <a:ext cx="1123950"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09720AAA-C92D-422D-90C1-25AFE2A7431F}"/>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4" name="Picture 3">
            <a:extLst>
              <a:ext uri="{FF2B5EF4-FFF2-40B4-BE49-F238E27FC236}">
                <a16:creationId xmlns:a16="http://schemas.microsoft.com/office/drawing/2014/main" id="{16D70813-6CF6-4904-BECD-9F089E9AD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52306"/>
            <a:ext cx="1127858" cy="1097375"/>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0" y="1371600"/>
            <a:ext cx="9144000" cy="5029200"/>
          </a:xfrm>
        </p:spPr>
        <p:txBody>
          <a:bodyPr/>
          <a:lstStyle/>
          <a:p>
            <a:pPr marL="514350" indent="-514350">
              <a:spcBef>
                <a:spcPts val="0"/>
              </a:spcBef>
              <a:spcAft>
                <a:spcPts val="2400"/>
              </a:spcAft>
              <a:buClr>
                <a:srgbClr val="00FFFF"/>
              </a:buClr>
              <a:buFont typeface="+mj-lt"/>
              <a:buAutoNum type="alphaUcPeriod" startAt="4"/>
            </a:pPr>
            <a:r>
              <a:rPr lang="en-US" dirty="0">
                <a:solidFill>
                  <a:schemeClr val="bg1"/>
                </a:solidFill>
                <a:effectLst>
                  <a:outerShdw blurRad="38100" dist="38100" dir="2700000" algn="tl">
                    <a:srgbClr val="000000">
                      <a:alpha val="43137"/>
                    </a:srgbClr>
                  </a:outerShdw>
                </a:effectLst>
              </a:rPr>
              <a:t>Coming of the Spirit in Acts 2</a:t>
            </a:r>
          </a:p>
          <a:p>
            <a:pPr marL="914400" lvl="1" indent="-457200">
              <a:spcBef>
                <a:spcPts val="0"/>
              </a:spcBef>
              <a:spcAft>
                <a:spcPts val="24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Again” </a:t>
            </a:r>
            <a:r>
              <a:rPr lang="en-US" sz="3200" b="1" i="1" u="sng" dirty="0">
                <a:solidFill>
                  <a:srgbClr val="FFFFCC"/>
                </a:solidFill>
                <a:effectLst>
                  <a:outerShdw blurRad="38100" dist="38100" dir="2700000" algn="tl">
                    <a:srgbClr val="000000">
                      <a:alpha val="43137"/>
                    </a:srgbClr>
                  </a:outerShdw>
                </a:effectLst>
              </a:rPr>
              <a:t>(</a:t>
            </a:r>
            <a:r>
              <a:rPr lang="en-US" sz="3200" b="1" i="1" u="sng" dirty="0" err="1">
                <a:solidFill>
                  <a:srgbClr val="FFFFCC"/>
                </a:solidFill>
                <a:effectLst>
                  <a:outerShdw blurRad="38100" dist="38100" dir="2700000" algn="tl">
                    <a:srgbClr val="000000">
                      <a:alpha val="43137"/>
                    </a:srgbClr>
                  </a:outerShdw>
                </a:effectLst>
              </a:rPr>
              <a:t>palin</a:t>
            </a:r>
            <a:r>
              <a:rPr lang="en-US" sz="3200" b="1" i="1" u="sng" dirty="0">
                <a:solidFill>
                  <a:srgbClr val="FFFFCC"/>
                </a:solidFill>
                <a:effectLst>
                  <a:outerShdw blurRad="38100" dist="38100" dir="2700000" algn="tl">
                    <a:srgbClr val="000000">
                      <a:alpha val="43137"/>
                    </a:srgbClr>
                  </a:outerShdw>
                </a:effectLst>
              </a:rPr>
              <a:t>) </a:t>
            </a:r>
            <a:r>
              <a:rPr lang="en-US" sz="3200" b="1" u="sng" dirty="0">
                <a:solidFill>
                  <a:srgbClr val="FFFFCC"/>
                </a:solidFill>
                <a:effectLst>
                  <a:outerShdw blurRad="38100" dist="38100" dir="2700000" algn="tl">
                    <a:srgbClr val="000000">
                      <a:alpha val="43137"/>
                    </a:srgbClr>
                  </a:outerShdw>
                </a:effectLst>
              </a:rPr>
              <a:t>- like His first coming yet Acts 2 was not a bodily</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Spirit coming to the church </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“Receive you to Myself” - The Holy Spirit did not receive believers in Acts 2 but believers received the Holy Spirit (John 20:22; Acts 2:38; 8:15-17). </a:t>
            </a:r>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52400"/>
            <a:ext cx="1123950"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09720AAA-C92D-422D-90C1-25AFE2A7431F}"/>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4" name="Picture 3">
            <a:extLst>
              <a:ext uri="{FF2B5EF4-FFF2-40B4-BE49-F238E27FC236}">
                <a16:creationId xmlns:a16="http://schemas.microsoft.com/office/drawing/2014/main" id="{16D70813-6CF6-4904-BECD-9F089E9AD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52306"/>
            <a:ext cx="1127858" cy="1097375"/>
          </a:xfrm>
          <a:prstGeom prst="rect">
            <a:avLst/>
          </a:prstGeom>
        </p:spPr>
      </p:pic>
    </p:spTree>
    <p:extLst>
      <p:ext uri="{BB962C8B-B14F-4D97-AF65-F5344CB8AC3E}">
        <p14:creationId xmlns:p14="http://schemas.microsoft.com/office/powerpoint/2010/main" val="2643184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b="1" u="sng" dirty="0">
                <a:solidFill>
                  <a:srgbClr val="FFFFCC"/>
                </a:solidFill>
                <a:effectLst>
                  <a:outerShdw blurRad="38100" dist="38100" dir="2700000" algn="tl">
                    <a:srgbClr val="000000">
                      <a:alpha val="43137"/>
                    </a:srgbClr>
                  </a:outerShdw>
                </a:effectLst>
              </a:rPr>
              <a:t>"The coming again is the counterpart of the going away; visibly Jesus ascends, visibly he returns</a:t>
            </a:r>
            <a:r>
              <a:rPr lang="en-US" sz="3200" dirty="0">
                <a:solidFill>
                  <a:schemeClr val="bg1"/>
                </a:solidFill>
                <a:effectLst>
                  <a:outerShdw blurRad="38100" dist="38100" dir="2700000" algn="tl">
                    <a:srgbClr val="000000">
                      <a:alpha val="43137"/>
                    </a:srgbClr>
                  </a:outerShdw>
                </a:effectLst>
              </a:rPr>
              <a:t>,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 repetition in the same (or similar) manner, </a:t>
            </a:r>
            <a:r>
              <a:rPr lang="en-US" sz="3200" i="1" dirty="0">
                <a:solidFill>
                  <a:schemeClr val="bg1"/>
                </a:solidFill>
                <a:effectLst>
                  <a:outerShdw blurRad="38100" dist="38100" dir="2700000" algn="tl">
                    <a:srgbClr val="000000">
                      <a:alpha val="43137"/>
                    </a:srgbClr>
                  </a:outerShdw>
                </a:effectLst>
              </a:rPr>
              <a:t>again, once more,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7FCCB8B4-7560-4B7A-8B23-426753A04E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6FEB51BE-A17A-438A-8376-313A8B48F1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30601687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0" y="1371600"/>
            <a:ext cx="9144000" cy="5029200"/>
          </a:xfrm>
        </p:spPr>
        <p:txBody>
          <a:bodyPr/>
          <a:lstStyle/>
          <a:p>
            <a:pPr marL="514350" indent="-514350">
              <a:spcBef>
                <a:spcPts val="0"/>
              </a:spcBef>
              <a:spcAft>
                <a:spcPts val="2400"/>
              </a:spcAft>
              <a:buClr>
                <a:srgbClr val="00FFFF"/>
              </a:buClr>
              <a:buFont typeface="+mj-lt"/>
              <a:buAutoNum type="alphaUcPeriod" startAt="4"/>
            </a:pPr>
            <a:r>
              <a:rPr lang="en-US" dirty="0">
                <a:solidFill>
                  <a:schemeClr val="bg1"/>
                </a:solidFill>
                <a:effectLst>
                  <a:outerShdw blurRad="38100" dist="38100" dir="2700000" algn="tl">
                    <a:srgbClr val="000000">
                      <a:alpha val="43137"/>
                    </a:srgbClr>
                  </a:outerShdw>
                </a:effectLst>
              </a:rPr>
              <a:t>Coming of the Spirit in Acts 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a:solidFill>
                  <a:schemeClr val="bg1"/>
                </a:solidFill>
                <a:effectLst>
                  <a:outerShdw blurRad="38100" dist="38100" dir="2700000" algn="tl">
                    <a:srgbClr val="000000">
                      <a:alpha val="43137"/>
                    </a:srgbClr>
                  </a:outerShdw>
                </a:effectLst>
              </a:rPr>
              <a:t>(</a:t>
            </a:r>
            <a:r>
              <a:rPr lang="en-US" sz="3200" i="1" dirty="0" err="1">
                <a:solidFill>
                  <a:schemeClr val="bg1"/>
                </a:solidFill>
                <a:effectLst>
                  <a:outerShdw blurRad="38100" dist="38100" dir="2700000" algn="tl">
                    <a:srgbClr val="000000">
                      <a:alpha val="43137"/>
                    </a:srgbClr>
                  </a:outerShdw>
                </a:effectLst>
              </a:rPr>
              <a:t>palin</a:t>
            </a:r>
            <a:r>
              <a:rPr lang="en-US" sz="3200" i="1" dirty="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 like His first coming yet Acts 2 was not a bodily</a:t>
            </a:r>
          </a:p>
          <a:p>
            <a:pPr marL="914400" lvl="1" indent="-457200">
              <a:spcBef>
                <a:spcPts val="0"/>
              </a:spcBef>
              <a:spcAft>
                <a:spcPts val="24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To” </a:t>
            </a:r>
            <a:r>
              <a:rPr lang="en-US" sz="3200" b="1" i="1" u="sng" dirty="0">
                <a:solidFill>
                  <a:srgbClr val="FFFFCC"/>
                </a:solidFill>
                <a:effectLst>
                  <a:outerShdw blurRad="38100" dist="38100" dir="2700000" algn="tl">
                    <a:srgbClr val="000000">
                      <a:alpha val="43137"/>
                    </a:srgbClr>
                  </a:outerShdw>
                </a:effectLst>
              </a:rPr>
              <a:t>(pros) </a:t>
            </a:r>
            <a:r>
              <a:rPr lang="en-US" sz="3200" b="1" u="sng" dirty="0">
                <a:solidFill>
                  <a:srgbClr val="FFFFCC"/>
                </a:solidFill>
                <a:effectLst>
                  <a:outerShdw blurRad="38100" dist="38100" dir="2700000" algn="tl">
                    <a:srgbClr val="000000">
                      <a:alpha val="43137"/>
                    </a:srgbClr>
                  </a:outerShdw>
                </a:effectLst>
              </a:rPr>
              <a:t>- No spatial movement involved with the Spirit coming to the church </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“Receive you to Myself” - The Holy Spirit did not receive believers in Acts 2 but believers received the Holy Spirit (John 20:22; Acts 2:38; 8:15-17). </a:t>
            </a:r>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52400"/>
            <a:ext cx="1123950"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09720AAA-C92D-422D-90C1-25AFE2A7431F}"/>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4" name="Picture 3">
            <a:extLst>
              <a:ext uri="{FF2B5EF4-FFF2-40B4-BE49-F238E27FC236}">
                <a16:creationId xmlns:a16="http://schemas.microsoft.com/office/drawing/2014/main" id="{16D70813-6CF6-4904-BECD-9F089E9AD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52306"/>
            <a:ext cx="1127858" cy="1097375"/>
          </a:xfrm>
          <a:prstGeom prst="rect">
            <a:avLst/>
          </a:prstGeom>
        </p:spPr>
      </p:pic>
    </p:spTree>
    <p:extLst>
      <p:ext uri="{BB962C8B-B14F-4D97-AF65-F5344CB8AC3E}">
        <p14:creationId xmlns:p14="http://schemas.microsoft.com/office/powerpoint/2010/main" val="1629305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0" y="1371600"/>
            <a:ext cx="9144000" cy="5181600"/>
          </a:xfrm>
        </p:spPr>
        <p:txBody>
          <a:bodyPr/>
          <a:lstStyle/>
          <a:p>
            <a:pPr marL="457200" indent="-457200" algn="just">
              <a:spcBef>
                <a:spcPts val="0"/>
              </a:spcBef>
              <a:spcAft>
                <a:spcPts val="1600"/>
              </a:spcAft>
              <a:buClr>
                <a:srgbClr val="00FFFF"/>
              </a:buClr>
            </a:pPr>
            <a:r>
              <a:rPr lang="en-US" sz="2800" dirty="0">
                <a:solidFill>
                  <a:schemeClr val="bg1"/>
                </a:solidFill>
                <a:effectLst>
                  <a:outerShdw blurRad="38100" dist="38100" dir="2700000" algn="tl">
                    <a:srgbClr val="000000">
                      <a:alpha val="43137"/>
                    </a:srgbClr>
                  </a:outerShdw>
                </a:effectLst>
              </a:rPr>
              <a:t>vs. 3 – “And </a:t>
            </a:r>
            <a:r>
              <a:rPr lang="en-US" sz="2800" b="1" u="sng" dirty="0">
                <a:solidFill>
                  <a:srgbClr val="FFFFCC"/>
                </a:solidFill>
                <a:effectLst>
                  <a:outerShdw blurRad="38100" dist="38100" dir="2700000" algn="tl">
                    <a:srgbClr val="000000">
                      <a:alpha val="43137"/>
                    </a:srgbClr>
                  </a:outerShdw>
                </a:effectLst>
              </a:rPr>
              <a:t>receive</a:t>
            </a:r>
            <a:r>
              <a:rPr lang="en-US" sz="2800" dirty="0">
                <a:solidFill>
                  <a:schemeClr val="bg1"/>
                </a:solidFill>
                <a:effectLst>
                  <a:outerShdw blurRad="38100" dist="38100" dir="2700000" algn="tl">
                    <a:srgbClr val="000000">
                      <a:alpha val="43137"/>
                    </a:srgbClr>
                  </a:outerShdw>
                </a:effectLst>
              </a:rPr>
              <a:t> you </a:t>
            </a:r>
            <a:r>
              <a:rPr lang="en-US" sz="2800" b="1" u="sng" dirty="0">
                <a:solidFill>
                  <a:srgbClr val="FFFFCC"/>
                </a:solidFill>
                <a:effectLst>
                  <a:outerShdw blurRad="38100" dist="38100" dir="2700000" algn="tl">
                    <a:srgbClr val="000000">
                      <a:alpha val="43137"/>
                    </a:srgbClr>
                  </a:outerShdw>
                </a:effectLst>
              </a:rPr>
              <a:t>to</a:t>
            </a:r>
            <a:r>
              <a:rPr lang="en-US" sz="2800" dirty="0">
                <a:solidFill>
                  <a:schemeClr val="bg1"/>
                </a:solidFill>
                <a:effectLst>
                  <a:outerShdw blurRad="38100" dist="38100" dir="2700000" algn="tl">
                    <a:srgbClr val="000000">
                      <a:alpha val="43137"/>
                    </a:srgbClr>
                  </a:outerShdw>
                </a:effectLst>
              </a:rPr>
              <a:t> myself”</a:t>
            </a:r>
          </a:p>
          <a:p>
            <a:pPr marL="914400" lvl="1" indent="-457200">
              <a:spcBef>
                <a:spcPts val="0"/>
              </a:spcBef>
              <a:spcAft>
                <a:spcPts val="1600"/>
              </a:spcAft>
              <a:buClr>
                <a:srgbClr val="CC00CC"/>
              </a:buClr>
            </a:pPr>
            <a:r>
              <a:rPr lang="en-US" b="1" u="sng" dirty="0">
                <a:solidFill>
                  <a:srgbClr val="FFFFCC"/>
                </a:solidFill>
                <a:effectLst>
                  <a:outerShdw blurRad="38100" dist="38100" dir="2700000" algn="tl">
                    <a:srgbClr val="000000">
                      <a:alpha val="43137"/>
                    </a:srgbClr>
                  </a:outerShdw>
                </a:effectLst>
              </a:rPr>
              <a:t>Receive</a:t>
            </a:r>
            <a:r>
              <a:rPr lang="en-US" dirty="0">
                <a:solidFill>
                  <a:schemeClr val="bg1"/>
                </a:solidFill>
                <a:effectLst>
                  <a:outerShdw blurRad="38100" dist="38100" dir="2700000" algn="tl">
                    <a:srgbClr val="000000">
                      <a:alpha val="43137"/>
                    </a:srgbClr>
                  </a:outerShdw>
                </a:effectLst>
              </a:rPr>
              <a:t> (</a:t>
            </a:r>
            <a:r>
              <a:rPr lang="en-US" i="1" dirty="0" err="1">
                <a:solidFill>
                  <a:schemeClr val="bg1"/>
                </a:solidFill>
                <a:effectLst>
                  <a:outerShdw blurRad="38100" dist="38100" dir="2700000" algn="tl">
                    <a:srgbClr val="000000">
                      <a:alpha val="43137"/>
                    </a:srgbClr>
                  </a:outerShdw>
                </a:effectLst>
              </a:rPr>
              <a:t>paralambanō</a:t>
            </a:r>
            <a:r>
              <a:rPr lang="en-US" dirty="0">
                <a:solidFill>
                  <a:schemeClr val="bg1"/>
                </a:solidFill>
                <a:effectLst>
                  <a:outerShdw blurRad="38100" dist="38100" dir="2700000" algn="tl">
                    <a:srgbClr val="000000">
                      <a:alpha val="43137"/>
                    </a:srgbClr>
                  </a:outerShdw>
                </a:effectLst>
              </a:rPr>
              <a:t>): "to take into close association, </a:t>
            </a:r>
            <a:r>
              <a:rPr lang="en-US" i="1" dirty="0">
                <a:solidFill>
                  <a:schemeClr val="bg1"/>
                </a:solidFill>
                <a:effectLst>
                  <a:outerShdw blurRad="38100" dist="38100" dir="2700000" algn="tl">
                    <a:srgbClr val="000000">
                      <a:alpha val="43137"/>
                    </a:srgbClr>
                  </a:outerShdw>
                </a:effectLst>
              </a:rPr>
              <a:t>take (to oneself), take with/along...I will take you to myself </a:t>
            </a:r>
            <a:r>
              <a:rPr lang="en-US" dirty="0">
                <a:solidFill>
                  <a:schemeClr val="bg1"/>
                </a:solidFill>
                <a:effectLst>
                  <a:outerShdw blurRad="38100" dist="38100" dir="2700000" algn="tl">
                    <a:srgbClr val="000000">
                      <a:alpha val="43137"/>
                    </a:srgbClr>
                  </a:outerShdw>
                </a:effectLst>
              </a:rPr>
              <a:t>J14:3 ...</a:t>
            </a:r>
            <a:r>
              <a:rPr lang="en-US" i="1" dirty="0">
                <a:solidFill>
                  <a:schemeClr val="bg1"/>
                </a:solidFill>
                <a:effectLst>
                  <a:outerShdw blurRad="38100" dist="38100" dir="2700000" algn="tl">
                    <a:srgbClr val="000000">
                      <a:alpha val="43137"/>
                    </a:srgbClr>
                  </a:outerShdw>
                </a:effectLst>
              </a:rPr>
              <a:t>with me to my home</a:t>
            </a:r>
            <a:r>
              <a:rPr lang="en-US" dirty="0">
                <a:solidFill>
                  <a:schemeClr val="bg1"/>
                </a:solidFill>
                <a:effectLst>
                  <a:outerShdw blurRad="38100" dist="38100" dir="2700000" algn="tl">
                    <a:srgbClr val="000000">
                      <a:alpha val="43137"/>
                    </a:srgbClr>
                  </a:outerShdw>
                </a:effectLst>
              </a:rPr>
              <a:t>.” (BDAG, p. 767)</a:t>
            </a:r>
          </a:p>
          <a:p>
            <a:pPr marL="914400" lvl="1" indent="-457200">
              <a:spcBef>
                <a:spcPts val="0"/>
              </a:spcBef>
              <a:spcAft>
                <a:spcPts val="1600"/>
              </a:spcAft>
              <a:buClr>
                <a:srgbClr val="CC00CC"/>
              </a:buClr>
            </a:pPr>
            <a:r>
              <a:rPr lang="en-US" b="1" u="sng" dirty="0">
                <a:solidFill>
                  <a:srgbClr val="FFFFCC"/>
                </a:solidFill>
                <a:effectLst>
                  <a:outerShdw blurRad="38100" dist="38100" dir="2700000" algn="tl">
                    <a:srgbClr val="000000">
                      <a:alpha val="43137"/>
                    </a:srgbClr>
                  </a:outerShdw>
                </a:effectLst>
              </a:rPr>
              <a:t>To</a:t>
            </a:r>
            <a:r>
              <a:rPr lang="en-US"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pros</a:t>
            </a:r>
            <a:r>
              <a:rPr lang="en-US" dirty="0">
                <a:solidFill>
                  <a:schemeClr val="bg1"/>
                </a:solidFill>
                <a:effectLst>
                  <a:outerShdw blurRad="38100" dist="38100" dir="2700000" algn="tl">
                    <a:srgbClr val="000000">
                      <a:alpha val="43137"/>
                    </a:srgbClr>
                  </a:outerShdw>
                </a:effectLst>
              </a:rPr>
              <a:t>): "pros with the Accusative...This is very common and </a:t>
            </a:r>
            <a:r>
              <a:rPr lang="en-US" b="1" u="sng" dirty="0">
                <a:solidFill>
                  <a:srgbClr val="FFFFCC"/>
                </a:solidFill>
                <a:effectLst>
                  <a:outerShdw blurRad="38100" dist="38100" dir="2700000" algn="tl">
                    <a:srgbClr val="000000">
                      <a:alpha val="43137"/>
                    </a:srgbClr>
                  </a:outerShdw>
                </a:effectLst>
              </a:rPr>
              <a:t>denotes movement 'towards.'...Spatially, 'to or towards someone or something</a:t>
            </a:r>
            <a:r>
              <a:rPr lang="en-US" dirty="0">
                <a:solidFill>
                  <a:schemeClr val="bg1"/>
                </a:solidFill>
                <a:effectLst>
                  <a:outerShdw blurRad="38100" dist="38100" dir="2700000" algn="tl">
                    <a:srgbClr val="000000">
                      <a:alpha val="43137"/>
                    </a:srgbClr>
                  </a:outerShdw>
                </a:effectLst>
              </a:rPr>
              <a:t>,' primarily with an intransitive or transitive verb expressing movement.“ (TDNT, p. 721).</a:t>
            </a:r>
          </a:p>
          <a:p>
            <a:pPr marL="914400" lvl="1" indent="-457200">
              <a:spcBef>
                <a:spcPts val="0"/>
              </a:spcBef>
              <a:spcAft>
                <a:spcPts val="1600"/>
              </a:spcAft>
              <a:buClr>
                <a:srgbClr val="CC00CC"/>
              </a:buClr>
            </a:pPr>
            <a:r>
              <a:rPr lang="en-US" b="1" u="sng" dirty="0">
                <a:solidFill>
                  <a:srgbClr val="FFFFCC"/>
                </a:solidFill>
                <a:effectLst>
                  <a:outerShdw blurRad="38100" dist="38100" dir="2700000" algn="tl">
                    <a:srgbClr val="000000">
                      <a:alpha val="43137"/>
                    </a:srgbClr>
                  </a:outerShdw>
                </a:effectLst>
              </a:rPr>
              <a:t>Summary</a:t>
            </a:r>
            <a:r>
              <a:rPr lang="en-US" dirty="0">
                <a:solidFill>
                  <a:schemeClr val="bg1"/>
                </a:solidFill>
                <a:effectLst>
                  <a:outerShdw blurRad="38100" dist="38100" dir="2700000" algn="tl">
                    <a:srgbClr val="000000">
                      <a:alpha val="43137"/>
                    </a:srgbClr>
                  </a:outerShdw>
                </a:effectLst>
              </a:rPr>
              <a:t>: Christ's return to spatially remove believers and to take them to be with Him</a:t>
            </a:r>
          </a:p>
        </p:txBody>
      </p:sp>
      <p:sp>
        <p:nvSpPr>
          <p:cNvPr id="10" name="Title 1">
            <a:extLst>
              <a:ext uri="{FF2B5EF4-FFF2-40B4-BE49-F238E27FC236}">
                <a16:creationId xmlns:a16="http://schemas.microsoft.com/office/drawing/2014/main" id="{ACE32F6B-F474-49D8-825C-85B86A2DEC87}"/>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7DF25230-C2D3-4D65-82E0-CF9FC983CB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C3644338-B670-41AA-9FED-79138D4B35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34903549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0" y="1371600"/>
            <a:ext cx="9144000" cy="5029200"/>
          </a:xfrm>
        </p:spPr>
        <p:txBody>
          <a:bodyPr/>
          <a:lstStyle/>
          <a:p>
            <a:pPr marL="514350" indent="-514350">
              <a:spcBef>
                <a:spcPts val="0"/>
              </a:spcBef>
              <a:spcAft>
                <a:spcPts val="1800"/>
              </a:spcAft>
              <a:buClr>
                <a:srgbClr val="00FFFF"/>
              </a:buClr>
              <a:buFont typeface="+mj-lt"/>
              <a:buAutoNum type="alphaUcPeriod" startAt="4"/>
            </a:pPr>
            <a:r>
              <a:rPr lang="en-US" dirty="0">
                <a:solidFill>
                  <a:schemeClr val="bg1"/>
                </a:solidFill>
                <a:effectLst>
                  <a:outerShdw blurRad="38100" dist="38100" dir="2700000" algn="tl">
                    <a:srgbClr val="000000">
                      <a:alpha val="43137"/>
                    </a:srgbClr>
                  </a:outerShdw>
                </a:effectLst>
              </a:rPr>
              <a:t>Coming of the Spirit in Acts 2</a:t>
            </a:r>
          </a:p>
          <a:p>
            <a:pPr marL="914400" lvl="1" indent="-457200">
              <a:spcBef>
                <a:spcPts val="0"/>
              </a:spcBef>
              <a:spcAft>
                <a:spcPts val="18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a:solidFill>
                  <a:schemeClr val="bg1"/>
                </a:solidFill>
                <a:effectLst>
                  <a:outerShdw blurRad="38100" dist="38100" dir="2700000" algn="tl">
                    <a:srgbClr val="000000">
                      <a:alpha val="43137"/>
                    </a:srgbClr>
                  </a:outerShdw>
                </a:effectLst>
              </a:rPr>
              <a:t>(</a:t>
            </a:r>
            <a:r>
              <a:rPr lang="en-US" sz="3200" i="1" dirty="0" err="1">
                <a:solidFill>
                  <a:schemeClr val="bg1"/>
                </a:solidFill>
                <a:effectLst>
                  <a:outerShdw blurRad="38100" dist="38100" dir="2700000" algn="tl">
                    <a:srgbClr val="000000">
                      <a:alpha val="43137"/>
                    </a:srgbClr>
                  </a:outerShdw>
                </a:effectLst>
              </a:rPr>
              <a:t>palin</a:t>
            </a:r>
            <a:r>
              <a:rPr lang="en-US" sz="3200" i="1" dirty="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 like His first coming yet Acts 2 was not a bodily</a:t>
            </a:r>
          </a:p>
          <a:p>
            <a:pPr marL="914400" lvl="1" indent="-457200">
              <a:spcBef>
                <a:spcPts val="0"/>
              </a:spcBef>
              <a:spcAft>
                <a:spcPts val="18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 </a:t>
            </a:r>
            <a:r>
              <a:rPr lang="en-US" sz="3200" dirty="0">
                <a:solidFill>
                  <a:schemeClr val="bg1"/>
                </a:solidFill>
                <a:effectLst>
                  <a:outerShdw blurRad="38100" dist="38100" dir="2700000" algn="tl">
                    <a:srgbClr val="000000">
                      <a:alpha val="43137"/>
                    </a:srgbClr>
                  </a:outerShdw>
                </a:effectLst>
              </a:rPr>
              <a:t>- No spatial movement involved with the Spirit coming to the church </a:t>
            </a:r>
          </a:p>
          <a:p>
            <a:pPr marL="914400" lvl="1" indent="-457200">
              <a:spcBef>
                <a:spcPts val="0"/>
              </a:spcBef>
              <a:spcAft>
                <a:spcPts val="18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Receive you to Myself” - The Holy Spirit did not receive believers in Acts 2 but believers received the Holy Spirit (John 20:22; Acts 2:38; 8:15-17). </a:t>
            </a:r>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52400"/>
            <a:ext cx="1123950"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09720AAA-C92D-422D-90C1-25AFE2A7431F}"/>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4" name="Picture 3">
            <a:extLst>
              <a:ext uri="{FF2B5EF4-FFF2-40B4-BE49-F238E27FC236}">
                <a16:creationId xmlns:a16="http://schemas.microsoft.com/office/drawing/2014/main" id="{16D70813-6CF6-4904-BECD-9F089E9AD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52306"/>
            <a:ext cx="1127858" cy="1097375"/>
          </a:xfrm>
          <a:prstGeom prst="rect">
            <a:avLst/>
          </a:prstGeom>
        </p:spPr>
      </p:pic>
    </p:spTree>
    <p:extLst>
      <p:ext uri="{BB962C8B-B14F-4D97-AF65-F5344CB8AC3E}">
        <p14:creationId xmlns:p14="http://schemas.microsoft.com/office/powerpoint/2010/main" val="389350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0" y="228600"/>
            <a:ext cx="9144000" cy="9144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(John 14:1-4)</a:t>
            </a:r>
          </a:p>
        </p:txBody>
      </p:sp>
      <p:sp>
        <p:nvSpPr>
          <p:cNvPr id="43010" name="Content Placeholder 2"/>
          <p:cNvSpPr>
            <a:spLocks noGrp="1"/>
          </p:cNvSpPr>
          <p:nvPr>
            <p:ph idx="4294967295"/>
          </p:nvPr>
        </p:nvSpPr>
        <p:spPr>
          <a:xfrm>
            <a:off x="76200" y="1371600"/>
            <a:ext cx="5257800" cy="30480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b="1" u="sng" dirty="0">
                <a:solidFill>
                  <a:srgbClr val="FFFFCC"/>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490664"/>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extLst>
      <p:ext uri="{BB962C8B-B14F-4D97-AF65-F5344CB8AC3E}">
        <p14:creationId xmlns:p14="http://schemas.microsoft.com/office/powerpoint/2010/main" val="33489581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7150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33956429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CF935-352E-471C-99CE-F028F4F5C558}"/>
              </a:ext>
            </a:extLst>
          </p:cNvPr>
          <p:cNvPicPr>
            <a:picLocks noChangeAspect="1"/>
          </p:cNvPicPr>
          <p:nvPr/>
        </p:nvPicPr>
        <p:blipFill>
          <a:blip r:embed="rId2"/>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18057998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Do not let your heart be troubled</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9221013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Title 4"/>
          <p:cNvSpPr>
            <a:spLocks noGrp="1"/>
          </p:cNvSpPr>
          <p:nvPr>
            <p:ph type="title"/>
          </p:nvPr>
        </p:nvSpPr>
        <p:spPr>
          <a:xfrm>
            <a:off x="2819400" y="152402"/>
            <a:ext cx="3505200" cy="792163"/>
          </a:xfrm>
        </p:spPr>
        <p:txBody>
          <a:bodyPr/>
          <a:lstStyle/>
          <a:p>
            <a:r>
              <a:rPr lang="en-US"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Themes</a:t>
            </a:r>
          </a:p>
        </p:txBody>
      </p:sp>
      <p:sp>
        <p:nvSpPr>
          <p:cNvPr id="83970" name="Content Placeholder 5"/>
          <p:cNvSpPr>
            <a:spLocks noGrp="1"/>
          </p:cNvSpPr>
          <p:nvPr>
            <p:ph idx="1"/>
          </p:nvPr>
        </p:nvSpPr>
        <p:spPr>
          <a:xfrm>
            <a:off x="2057400" y="1066800"/>
            <a:ext cx="5029200" cy="685800"/>
          </a:xfrm>
        </p:spPr>
        <p:txBody>
          <a:bodyPr/>
          <a:lstStyle/>
          <a:p>
            <a:pPr marL="457200" indent="-457200" algn="just">
              <a:spcBef>
                <a:spcPts val="0"/>
              </a:spcBef>
              <a:spcAft>
                <a:spcPts val="1800"/>
              </a:spcAft>
              <a:buClr>
                <a:srgbClr val="00FFFF"/>
              </a:buClr>
            </a:pPr>
            <a:r>
              <a:rPr lang="en-US" sz="3600" b="1" u="sng" dirty="0">
                <a:solidFill>
                  <a:srgbClr val="FFFFCC"/>
                </a:solidFill>
                <a:effectLst>
                  <a:outerShdw blurRad="38100" dist="38100" dir="2700000" algn="tl">
                    <a:srgbClr val="000000">
                      <a:alpha val="43137"/>
                    </a:srgbClr>
                  </a:outerShdw>
                </a:effectLst>
              </a:rPr>
              <a:t>Comfort</a:t>
            </a:r>
            <a:r>
              <a:rPr lang="en-US" sz="3600" dirty="0">
                <a:solidFill>
                  <a:schemeClr val="bg1"/>
                </a:solidFill>
                <a:effectLst>
                  <a:outerShdw blurRad="38100" dist="38100" dir="2700000" algn="tl">
                    <a:srgbClr val="000000">
                      <a:alpha val="43137"/>
                    </a:srgbClr>
                  </a:outerShdw>
                </a:effectLst>
              </a:rPr>
              <a:t> – John 14:1</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1905000"/>
            <a:ext cx="48768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5">
            <a:extLst>
              <a:ext uri="{FF2B5EF4-FFF2-40B4-BE49-F238E27FC236}">
                <a16:creationId xmlns:a16="http://schemas.microsoft.com/office/drawing/2014/main" id="{EA194473-2D64-4850-87D2-A4C7F4684A0F}"/>
              </a:ext>
            </a:extLst>
          </p:cNvPr>
          <p:cNvSpPr txBox="1">
            <a:spLocks/>
          </p:cNvSpPr>
          <p:nvPr/>
        </p:nvSpPr>
        <p:spPr bwMode="auto">
          <a:xfrm>
            <a:off x="2057400" y="5715000"/>
            <a:ext cx="5029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Imminence – John 14:3</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CF935-352E-471C-99CE-F028F4F5C558}"/>
              </a:ext>
            </a:extLst>
          </p:cNvPr>
          <p:cNvPicPr>
            <a:picLocks noChangeAspect="1"/>
          </p:cNvPicPr>
          <p:nvPr/>
        </p:nvPicPr>
        <p:blipFill>
          <a:blip r:embed="rId2"/>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17356467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29439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Title 4"/>
          <p:cNvSpPr>
            <a:spLocks noGrp="1"/>
          </p:cNvSpPr>
          <p:nvPr>
            <p:ph type="title"/>
          </p:nvPr>
        </p:nvSpPr>
        <p:spPr>
          <a:xfrm>
            <a:off x="2819400" y="152402"/>
            <a:ext cx="3505200" cy="792163"/>
          </a:xfrm>
        </p:spPr>
        <p:txBody>
          <a:bodyPr/>
          <a:lstStyle/>
          <a:p>
            <a:r>
              <a:rPr lang="en-US"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Themes</a:t>
            </a:r>
          </a:p>
        </p:txBody>
      </p:sp>
      <p:sp>
        <p:nvSpPr>
          <p:cNvPr id="83970" name="Content Placeholder 5"/>
          <p:cNvSpPr>
            <a:spLocks noGrp="1"/>
          </p:cNvSpPr>
          <p:nvPr>
            <p:ph idx="1"/>
          </p:nvPr>
        </p:nvSpPr>
        <p:spPr>
          <a:xfrm>
            <a:off x="2057400" y="1066800"/>
            <a:ext cx="5029200" cy="685800"/>
          </a:xfrm>
        </p:spPr>
        <p:txBody>
          <a:bodyPr/>
          <a:lstStyle/>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Comfort – John 14:1</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1905000"/>
            <a:ext cx="48768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5">
            <a:extLst>
              <a:ext uri="{FF2B5EF4-FFF2-40B4-BE49-F238E27FC236}">
                <a16:creationId xmlns:a16="http://schemas.microsoft.com/office/drawing/2014/main" id="{EA194473-2D64-4850-87D2-A4C7F4684A0F}"/>
              </a:ext>
            </a:extLst>
          </p:cNvPr>
          <p:cNvSpPr txBox="1">
            <a:spLocks/>
          </p:cNvSpPr>
          <p:nvPr/>
        </p:nvSpPr>
        <p:spPr bwMode="auto">
          <a:xfrm>
            <a:off x="2057400" y="5715000"/>
            <a:ext cx="5029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spcBef>
                <a:spcPts val="0"/>
              </a:spcBef>
              <a:spcAft>
                <a:spcPts val="1800"/>
              </a:spcAft>
              <a:buClr>
                <a:srgbClr val="00FFFF"/>
              </a:buClr>
            </a:pPr>
            <a:r>
              <a:rPr lang="en-US" sz="3600" b="1" u="sng" dirty="0">
                <a:solidFill>
                  <a:srgbClr val="FFFFCC"/>
                </a:solidFill>
                <a:effectLst>
                  <a:outerShdw blurRad="38100" dist="38100" dir="2700000" algn="tl">
                    <a:srgbClr val="000000">
                      <a:alpha val="43137"/>
                    </a:srgbClr>
                  </a:outerShdw>
                </a:effectLst>
              </a:rPr>
              <a:t>Imminence</a:t>
            </a:r>
            <a:r>
              <a:rPr lang="en-US" sz="3600" dirty="0">
                <a:solidFill>
                  <a:schemeClr val="bg1"/>
                </a:solidFill>
                <a:effectLst>
                  <a:outerShdw blurRad="38100" dist="38100" dir="2700000" algn="tl">
                    <a:srgbClr val="000000">
                      <a:alpha val="43137"/>
                    </a:srgbClr>
                  </a:outerShdw>
                </a:effectLst>
              </a:rPr>
              <a:t> – John 14:3</a:t>
            </a:r>
          </a:p>
        </p:txBody>
      </p:sp>
    </p:spTree>
    <p:extLst>
      <p:ext uri="{BB962C8B-B14F-4D97-AF65-F5344CB8AC3E}">
        <p14:creationId xmlns:p14="http://schemas.microsoft.com/office/powerpoint/2010/main" val="11121865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Imminence</a:t>
            </a:r>
          </a:p>
        </p:txBody>
      </p:sp>
      <p:sp>
        <p:nvSpPr>
          <p:cNvPr id="63491" name="Rectangle 3"/>
          <p:cNvSpPr>
            <a:spLocks noGrp="1" noChangeArrowheads="1"/>
          </p:cNvSpPr>
          <p:nvPr>
            <p:ph type="body" idx="1"/>
          </p:nvPr>
        </p:nvSpPr>
        <p:spPr>
          <a:xfrm>
            <a:off x="457200" y="1600202"/>
            <a:ext cx="8229600" cy="4525963"/>
          </a:xfrm>
        </p:spPr>
        <p:txBody>
          <a:bodyPr/>
          <a:lstStyle/>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Imminency definition</a:t>
            </a:r>
          </a:p>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James 5:8; 1 </a:t>
            </a:r>
            <a:r>
              <a:rPr lang="en-US" sz="3600" dirty="0" err="1">
                <a:solidFill>
                  <a:schemeClr val="bg1"/>
                </a:solidFill>
                <a:effectLst>
                  <a:outerShdw blurRad="38100" dist="38100" dir="2700000" algn="tl">
                    <a:srgbClr val="000000">
                      <a:alpha val="43137"/>
                    </a:srgbClr>
                  </a:outerShdw>
                </a:effectLst>
              </a:rPr>
              <a:t>Thess</a:t>
            </a:r>
            <a:r>
              <a:rPr lang="en-US" sz="3600" dirty="0">
                <a:solidFill>
                  <a:schemeClr val="bg1"/>
                </a:solidFill>
                <a:effectLst>
                  <a:outerShdw blurRad="38100" dist="38100" dir="2700000" algn="tl">
                    <a:srgbClr val="000000">
                      <a:alpha val="43137"/>
                    </a:srgbClr>
                  </a:outerShdw>
                </a:effectLst>
              </a:rPr>
              <a:t> 1:10; 4:15; 1 Cor 1:7; 15:51; Philip 3:20</a:t>
            </a:r>
          </a:p>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Other rapture views deny imminence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CF935-352E-471C-99CE-F028F4F5C558}"/>
              </a:ext>
            </a:extLst>
          </p:cNvPr>
          <p:cNvPicPr>
            <a:picLocks noChangeAspect="1"/>
          </p:cNvPicPr>
          <p:nvPr/>
        </p:nvPicPr>
        <p:blipFill>
          <a:blip r:embed="rId2"/>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20563167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go to prepare a place for you</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562933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914400" y="228600"/>
            <a:ext cx="10972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 Preliminary Reasons</a:t>
            </a:r>
          </a:p>
        </p:txBody>
      </p:sp>
      <p:sp>
        <p:nvSpPr>
          <p:cNvPr id="44034" name="Rectangle 3"/>
          <p:cNvSpPr>
            <a:spLocks noGrp="1"/>
          </p:cNvSpPr>
          <p:nvPr>
            <p:ph type="body" idx="4294967295"/>
          </p:nvPr>
        </p:nvSpPr>
        <p:spPr>
          <a:xfrm>
            <a:off x="2743200" y="1417638"/>
            <a:ext cx="6400800" cy="47545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Significance of the Upper Room Discourse (John 13</a:t>
            </a:r>
            <a:r>
              <a:rPr lang="en-US" dirty="0">
                <a:solidFill>
                  <a:schemeClr val="bg1"/>
                </a:solidFill>
                <a:effectLst>
                  <a:outerShdw blurRad="38100" dist="38100" dir="2700000" algn="tl">
                    <a:srgbClr val="000000">
                      <a:alpha val="43137"/>
                    </a:srgbClr>
                  </a:outerShdw>
                </a:effectLst>
                <a:cs typeface="Calibri" pitchFamily="34" charset="0"/>
              </a:rPr>
              <a:t>─17)</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cs typeface="Calibri" pitchFamily="34" charset="0"/>
              </a:rPr>
              <a:t>Eschatological flavor of the  U</a:t>
            </a:r>
            <a:r>
              <a:rPr lang="en-US" dirty="0">
                <a:solidFill>
                  <a:schemeClr val="bg1"/>
                </a:solidFill>
                <a:effectLst>
                  <a:outerShdw blurRad="38100" dist="38100" dir="2700000" algn="tl">
                    <a:srgbClr val="000000">
                      <a:alpha val="43137"/>
                    </a:srgbClr>
                  </a:outerShdw>
                </a:effectLst>
              </a:rPr>
              <a:t>pper Room Discourse</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Early church fathers</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Jewish marriage analogy</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Parallels with other rapture texts</a:t>
            </a:r>
          </a:p>
        </p:txBody>
      </p:sp>
      <p:pic>
        <p:nvPicPr>
          <p:cNvPr id="44035" name="Picture 2"/>
          <p:cNvPicPr>
            <a:picLocks noChangeAspect="1" noChangeArrowheads="1"/>
          </p:cNvPicPr>
          <p:nvPr/>
        </p:nvPicPr>
        <p:blipFill>
          <a:blip r:embed="rId2" cstate="print"/>
          <a:srcRect/>
          <a:stretch>
            <a:fillRect/>
          </a:stretch>
        </p:blipFill>
        <p:spPr bwMode="auto">
          <a:xfrm>
            <a:off x="228600" y="1600200"/>
            <a:ext cx="2133600" cy="3200400"/>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 y="1371601"/>
            <a:ext cx="9144000" cy="4031873"/>
          </a:xfrm>
          <a:prstGeom prst="rect">
            <a:avLst/>
          </a:prstGeom>
        </p:spPr>
        <p:txBody>
          <a:bodyPr wrap="square">
            <a:spAutoFit/>
          </a:bodyPr>
          <a:lstStyle/>
          <a:p>
            <a:pPr algn="just">
              <a:defRPr/>
            </a:pPr>
            <a:r>
              <a:rPr lang="en-US" sz="3200" dirty="0">
                <a:solidFill>
                  <a:schemeClr val="bg1"/>
                </a:solidFill>
                <a:effectLst>
                  <a:outerShdw blurRad="38100" dist="38100" dir="2700000" algn="tl">
                    <a:srgbClr val="000000">
                      <a:alpha val="43137"/>
                    </a:srgbClr>
                  </a:outerShdw>
                </a:effectLst>
                <a:latin typeface="+mn-lt"/>
              </a:rPr>
              <a:t>“Since He says He is going to come in order that we may be with Him </a:t>
            </a:r>
            <a:r>
              <a:rPr lang="en-US" sz="3200" b="1" dirty="0">
                <a:solidFill>
                  <a:srgbClr val="FFFFCC"/>
                </a:solidFill>
                <a:effectLst>
                  <a:outerShdw blurRad="38100" dist="38100" dir="2700000" algn="tl">
                    <a:srgbClr val="000000">
                      <a:alpha val="43137"/>
                    </a:srgbClr>
                  </a:outerShdw>
                </a:effectLst>
                <a:latin typeface="+mn-lt"/>
              </a:rPr>
              <a:t>where he is</a:t>
            </a:r>
            <a:r>
              <a:rPr lang="en-US" sz="3200" dirty="0">
                <a:solidFill>
                  <a:schemeClr val="bg1"/>
                </a:solidFill>
                <a:effectLst>
                  <a:outerShdw blurRad="38100" dist="38100" dir="2700000" algn="tl">
                    <a:srgbClr val="000000">
                      <a:alpha val="43137"/>
                    </a:srgbClr>
                  </a:outerShdw>
                </a:effectLst>
                <a:latin typeface="+mn-lt"/>
              </a:rPr>
              <a:t>, we would have to be with Him here on earth. Do you see the problem? The dwelling places in the Father's house would be unused...This makes Jesus' whole promise ridiculous. Why would He speak of preparing a place for us in the Father's house if He didn't mean that His return would take us there?”</a:t>
            </a:r>
          </a:p>
        </p:txBody>
      </p:sp>
      <p:sp>
        <p:nvSpPr>
          <p:cNvPr id="86018" name="TextBox 3"/>
          <p:cNvSpPr txBox="1">
            <a:spLocks noChangeArrowheads="1"/>
          </p:cNvSpPr>
          <p:nvPr/>
        </p:nvSpPr>
        <p:spPr bwMode="auto">
          <a:xfrm>
            <a:off x="838200" y="6400800"/>
            <a:ext cx="7467600" cy="369888"/>
          </a:xfrm>
          <a:prstGeom prst="rect">
            <a:avLst/>
          </a:prstGeom>
          <a:noFill/>
          <a:ln w="9525">
            <a:noFill/>
            <a:miter lim="800000"/>
            <a:headEnd/>
            <a:tailEnd/>
          </a:ln>
        </p:spPr>
        <p:txBody>
          <a:bodyPr>
            <a:spAutoFit/>
          </a:bodyPr>
          <a:lstStyle/>
          <a:p>
            <a:pPr algn="ctr"/>
            <a:r>
              <a:rPr lang="en-US" dirty="0">
                <a:solidFill>
                  <a:schemeClr val="bg1"/>
                </a:solidFill>
                <a:effectLst>
                  <a:outerShdw blurRad="38100" dist="38100" dir="2700000" algn="tl">
                    <a:srgbClr val="000000">
                      <a:alpha val="43137"/>
                    </a:srgbClr>
                  </a:outerShdw>
                </a:effectLst>
                <a:latin typeface="+mn-lt"/>
              </a:rPr>
              <a:t>Hal Lindsey, </a:t>
            </a:r>
            <a:r>
              <a:rPr lang="en-US" i="1" dirty="0">
                <a:solidFill>
                  <a:schemeClr val="bg1"/>
                </a:solidFill>
                <a:effectLst>
                  <a:outerShdw blurRad="38100" dist="38100" dir="2700000" algn="tl">
                    <a:srgbClr val="000000">
                      <a:alpha val="43137"/>
                    </a:srgbClr>
                  </a:outerShdw>
                </a:effectLst>
                <a:latin typeface="+mn-lt"/>
              </a:rPr>
              <a:t>The Rapture</a:t>
            </a:r>
            <a:r>
              <a:rPr lang="en-US" dirty="0">
                <a:solidFill>
                  <a:schemeClr val="bg1"/>
                </a:solidFill>
                <a:effectLst>
                  <a:outerShdw blurRad="38100" dist="38100" dir="2700000" algn="tl">
                    <a:srgbClr val="000000">
                      <a:alpha val="43137"/>
                    </a:srgbClr>
                  </a:outerShdw>
                </a:effectLst>
                <a:latin typeface="+mn-lt"/>
              </a:rPr>
              <a:t>, 43.</a:t>
            </a:r>
          </a:p>
        </p:txBody>
      </p:sp>
      <p:sp>
        <p:nvSpPr>
          <p:cNvPr id="2" name="Rectangle 1"/>
          <p:cNvSpPr/>
          <p:nvPr/>
        </p:nvSpPr>
        <p:spPr>
          <a:xfrm>
            <a:off x="3242149" y="228600"/>
            <a:ext cx="2659702" cy="646331"/>
          </a:xfrm>
          <a:prstGeom prst="rect">
            <a:avLst/>
          </a:prstGeom>
        </p:spPr>
        <p:txBody>
          <a:bodyPr wrap="none">
            <a:spAutoFit/>
          </a:bodyPr>
          <a:lstStyle/>
          <a:p>
            <a:pPr>
              <a:defRPr/>
            </a:pPr>
            <a:r>
              <a:rPr lang="en-US" sz="3600" i="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Where He Is?</a:t>
            </a: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033" y="121920"/>
            <a:ext cx="857567" cy="109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7150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37289695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0" y="228600"/>
            <a:ext cx="9144000" cy="9144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(John 14:1-4)</a:t>
            </a:r>
          </a:p>
        </p:txBody>
      </p:sp>
      <p:sp>
        <p:nvSpPr>
          <p:cNvPr id="43010" name="Content Placeholder 2"/>
          <p:cNvSpPr>
            <a:spLocks noGrp="1"/>
          </p:cNvSpPr>
          <p:nvPr>
            <p:ph idx="4294967295"/>
          </p:nvPr>
        </p:nvSpPr>
        <p:spPr>
          <a:xfrm>
            <a:off x="76200" y="1371600"/>
            <a:ext cx="5257800" cy="30480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490664"/>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John 14:1–4</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kumimoji="0" lang="en-US" sz="2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there</a:t>
            </a: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 you may be also. And you know the way where I am going."</a:t>
            </a:r>
          </a:p>
        </p:txBody>
      </p:sp>
    </p:spTree>
    <p:extLst>
      <p:ext uri="{BB962C8B-B14F-4D97-AF65-F5344CB8AC3E}">
        <p14:creationId xmlns:p14="http://schemas.microsoft.com/office/powerpoint/2010/main" val="114039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914400" y="228600"/>
            <a:ext cx="10972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 Preliminary Reasons</a:t>
            </a:r>
          </a:p>
        </p:txBody>
      </p:sp>
      <p:sp>
        <p:nvSpPr>
          <p:cNvPr id="44034" name="Rectangle 3"/>
          <p:cNvSpPr>
            <a:spLocks noGrp="1"/>
          </p:cNvSpPr>
          <p:nvPr>
            <p:ph type="body" idx="4294967295"/>
          </p:nvPr>
        </p:nvSpPr>
        <p:spPr>
          <a:xfrm>
            <a:off x="2743200" y="1417638"/>
            <a:ext cx="6400800" cy="4754562"/>
          </a:xfrm>
        </p:spPr>
        <p:txBody>
          <a:bodyPr/>
          <a:lstStyle/>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Significance of the Upper Room Discourse (John 13─17)</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cs typeface="Calibri" pitchFamily="34" charset="0"/>
              </a:rPr>
              <a:t>Eschatological flavor of the  U</a:t>
            </a:r>
            <a:r>
              <a:rPr lang="en-US" dirty="0">
                <a:solidFill>
                  <a:schemeClr val="bg1"/>
                </a:solidFill>
                <a:effectLst>
                  <a:outerShdw blurRad="38100" dist="38100" dir="2700000" algn="tl">
                    <a:srgbClr val="000000">
                      <a:alpha val="43137"/>
                    </a:srgbClr>
                  </a:outerShdw>
                </a:effectLst>
              </a:rPr>
              <a:t>pper Room Discourse</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Early church fathers</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Jewish marriage analogy</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Parallels with other rapture texts</a:t>
            </a:r>
          </a:p>
        </p:txBody>
      </p:sp>
      <p:pic>
        <p:nvPicPr>
          <p:cNvPr id="44035" name="Picture 2"/>
          <p:cNvPicPr>
            <a:picLocks noChangeAspect="1" noChangeArrowheads="1"/>
          </p:cNvPicPr>
          <p:nvPr/>
        </p:nvPicPr>
        <p:blipFill>
          <a:blip r:embed="rId2" cstate="print"/>
          <a:srcRect/>
          <a:stretch>
            <a:fillRect/>
          </a:stretch>
        </p:blipFill>
        <p:spPr bwMode="auto">
          <a:xfrm>
            <a:off x="228600" y="1600200"/>
            <a:ext cx="2133600" cy="3200400"/>
          </a:xfrm>
          <a:prstGeom prst="rect">
            <a:avLst/>
          </a:prstGeom>
          <a:noFill/>
          <a:ln w="9525">
            <a:noFill/>
            <a:miter lim="800000"/>
            <a:headEnd/>
            <a:tailEnd/>
          </a:ln>
        </p:spPr>
      </p:pic>
    </p:spTree>
    <p:extLst>
      <p:ext uri="{BB962C8B-B14F-4D97-AF65-F5344CB8AC3E}">
        <p14:creationId xmlns:p14="http://schemas.microsoft.com/office/powerpoint/2010/main" val="311184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5097" name="Group 41"/>
          <p:cNvGraphicFramePr>
            <a:graphicFrameLocks noGrp="1"/>
          </p:cNvGraphicFramePr>
          <p:nvPr>
            <p:extLst>
              <p:ext uri="{D42A27DB-BD31-4B8C-83A1-F6EECF244321}">
                <p14:modId xmlns:p14="http://schemas.microsoft.com/office/powerpoint/2010/main" val="1343025425"/>
              </p:ext>
            </p:extLst>
          </p:nvPr>
        </p:nvGraphicFramePr>
        <p:xfrm>
          <a:off x="342900" y="152400"/>
          <a:ext cx="8458200" cy="6535740"/>
        </p:xfrm>
        <a:graphic>
          <a:graphicData uri="http://schemas.openxmlformats.org/drawingml/2006/table">
            <a:tbl>
              <a:tblPr/>
              <a:tblGrid>
                <a:gridCol w="1866900">
                  <a:extLst>
                    <a:ext uri="{9D8B030D-6E8A-4147-A177-3AD203B41FA5}">
                      <a16:colId xmlns:a16="http://schemas.microsoft.com/office/drawing/2014/main" val="20000"/>
                    </a:ext>
                  </a:extLst>
                </a:gridCol>
                <a:gridCol w="6591300">
                  <a:extLst>
                    <a:ext uri="{9D8B030D-6E8A-4147-A177-3AD203B41FA5}">
                      <a16:colId xmlns:a16="http://schemas.microsoft.com/office/drawing/2014/main" val="20001"/>
                    </a:ext>
                  </a:extLst>
                </a:gridCol>
              </a:tblGrid>
              <a:tr h="1122363">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4000" kern="1200" dirty="0">
                          <a:solidFill>
                            <a:srgbClr val="00FFFF"/>
                          </a:solidFill>
                          <a:effectLst/>
                          <a:latin typeface="+mn-lt"/>
                          <a:ea typeface="+mj-ea"/>
                          <a:cs typeface="Calibri" panose="020F0502020204030204" pitchFamily="34" charset="0"/>
                        </a:rPr>
                        <a:t>OUTLINE of JOHN</a:t>
                      </a:r>
                    </a:p>
                  </a:txBody>
                  <a:tcPr anchor="ctr" horzOverflow="overflow">
                    <a:solidFill>
                      <a:schemeClr val="tx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4400" kern="1200" dirty="0">
                        <a:solidFill>
                          <a:schemeClr val="tx1"/>
                        </a:solidFill>
                        <a:latin typeface="+mj-lt"/>
                        <a:ea typeface="+mj-ea"/>
                        <a:cs typeface="+mj-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FF"/>
                    </a:solidFill>
                  </a:tcPr>
                </a:tc>
                <a:extLst>
                  <a:ext uri="{0D108BD9-81ED-4DB2-BD59-A6C34878D82A}">
                    <a16:rowId xmlns:a16="http://schemas.microsoft.com/office/drawing/2014/main" val="1534501160"/>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1:1-18</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chemeClr val="tx1"/>
                          </a:solidFill>
                          <a:effectLst/>
                        </a:rPr>
                        <a:t>HEAVENLY GENEALOGY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(Explains who Jesus is)</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1:19-11:57</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PUBLIC MINISTRY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( 7 signs &amp; discourses)</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12:1-50</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TRIUMPHAL ENTRY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(public national rejection of Christ-12:37) </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2"/>
                  </a:ext>
                </a:extLst>
              </a:tr>
              <a:tr h="1100138">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13-17</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UPPER ROOM DISCOURSE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(new dispensation)</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946150">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18-21</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PASSION NARRATIVES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(crucifixion to resurrection)</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5097" name="Group 41"/>
          <p:cNvGraphicFramePr>
            <a:graphicFrameLocks noGrp="1"/>
          </p:cNvGraphicFramePr>
          <p:nvPr>
            <p:extLst>
              <p:ext uri="{D42A27DB-BD31-4B8C-83A1-F6EECF244321}">
                <p14:modId xmlns:p14="http://schemas.microsoft.com/office/powerpoint/2010/main" val="3701443156"/>
              </p:ext>
            </p:extLst>
          </p:nvPr>
        </p:nvGraphicFramePr>
        <p:xfrm>
          <a:off x="342900" y="152400"/>
          <a:ext cx="8458200" cy="6535740"/>
        </p:xfrm>
        <a:graphic>
          <a:graphicData uri="http://schemas.openxmlformats.org/drawingml/2006/table">
            <a:tbl>
              <a:tblPr/>
              <a:tblGrid>
                <a:gridCol w="1866900">
                  <a:extLst>
                    <a:ext uri="{9D8B030D-6E8A-4147-A177-3AD203B41FA5}">
                      <a16:colId xmlns:a16="http://schemas.microsoft.com/office/drawing/2014/main" val="20000"/>
                    </a:ext>
                  </a:extLst>
                </a:gridCol>
                <a:gridCol w="6591300">
                  <a:extLst>
                    <a:ext uri="{9D8B030D-6E8A-4147-A177-3AD203B41FA5}">
                      <a16:colId xmlns:a16="http://schemas.microsoft.com/office/drawing/2014/main" val="20001"/>
                    </a:ext>
                  </a:extLst>
                </a:gridCol>
              </a:tblGrid>
              <a:tr h="1122363">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4000" kern="1200" dirty="0">
                          <a:solidFill>
                            <a:srgbClr val="00FFFF"/>
                          </a:solidFill>
                          <a:effectLst/>
                          <a:latin typeface="+mn-lt"/>
                          <a:ea typeface="+mj-ea"/>
                          <a:cs typeface="Calibri" panose="020F0502020204030204" pitchFamily="34" charset="0"/>
                        </a:rPr>
                        <a:t>OUTLINE of JOHN</a:t>
                      </a:r>
                    </a:p>
                  </a:txBody>
                  <a:tcPr anchor="ctr" horzOverflow="overflow">
                    <a:solidFill>
                      <a:schemeClr val="tx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4400" kern="1200" dirty="0">
                        <a:solidFill>
                          <a:schemeClr val="tx1"/>
                        </a:solidFill>
                        <a:latin typeface="+mj-lt"/>
                        <a:ea typeface="+mj-ea"/>
                        <a:cs typeface="+mj-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FF"/>
                    </a:solidFill>
                  </a:tcPr>
                </a:tc>
                <a:extLst>
                  <a:ext uri="{0D108BD9-81ED-4DB2-BD59-A6C34878D82A}">
                    <a16:rowId xmlns:a16="http://schemas.microsoft.com/office/drawing/2014/main" val="1534501160"/>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rgbClr val="0000CC"/>
                          </a:solidFill>
                          <a:effectLst/>
                        </a:rPr>
                        <a:t>1:1-18</a:t>
                      </a:r>
                      <a:endParaRPr kumimoji="0" lang="en-US" sz="2800" b="1" i="0" u="none" strike="noStrike" cap="none" normalizeH="0" baseline="0" dirty="0">
                        <a:ln>
                          <a:noFill/>
                        </a:ln>
                        <a:solidFill>
                          <a:srgbClr val="0000CC"/>
                        </a:solidFill>
                        <a:effectLst/>
                        <a:latin typeface="Abadi MT Condensed Light"/>
                      </a:endParaRPr>
                    </a:p>
                  </a:txBody>
                  <a:tcPr anchor="ctr" horzOverflow="overflow">
                    <a:solidFill>
                      <a:srgbClr val="FFFFCC"/>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sng" strike="noStrike" cap="none" normalizeH="0" baseline="0" dirty="0">
                          <a:ln>
                            <a:noFill/>
                          </a:ln>
                          <a:solidFill>
                            <a:srgbClr val="0000CC"/>
                          </a:solidFill>
                          <a:effectLst/>
                        </a:rPr>
                        <a:t>HEAVENLY GENEALOGY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rgbClr val="0000CC"/>
                          </a:solidFill>
                          <a:effectLst/>
                        </a:rPr>
                        <a:t>(Explains who Jesus is)</a:t>
                      </a:r>
                      <a:endParaRPr kumimoji="0" lang="en-US" sz="2800" b="1" i="0" u="none" strike="noStrike" cap="none" normalizeH="0" baseline="0" dirty="0">
                        <a:ln>
                          <a:noFill/>
                        </a:ln>
                        <a:solidFill>
                          <a:srgbClr val="0000CC"/>
                        </a:solidFill>
                        <a:effectLst/>
                        <a:latin typeface="Abadi MT Condensed Light"/>
                      </a:endParaRPr>
                    </a:p>
                  </a:txBody>
                  <a:tcPr anchor="ctr" horzOverflow="overflow">
                    <a:solidFill>
                      <a:srgbClr val="FFFFCC"/>
                    </a:solidFill>
                  </a:tcPr>
                </a:tc>
                <a:extLst>
                  <a:ext uri="{0D108BD9-81ED-4DB2-BD59-A6C34878D82A}">
                    <a16:rowId xmlns:a16="http://schemas.microsoft.com/office/drawing/2014/main" val="10000"/>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1:19-11:57</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PUBLIC MINISTRY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( 7 signs &amp; discourses)</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12:1-50</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TRIUMPHAL ENTRY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(public national rejection of Christ-12:37) </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2"/>
                  </a:ext>
                </a:extLst>
              </a:tr>
              <a:tr h="1100138">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13-17</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UPPER ROOM DISCOURSE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(new dispensation)</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946150">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18-21</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PASSION NARRATIVES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(crucifixion to resurrection)</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3325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5097" name="Group 41"/>
          <p:cNvGraphicFramePr>
            <a:graphicFrameLocks noGrp="1"/>
          </p:cNvGraphicFramePr>
          <p:nvPr>
            <p:extLst>
              <p:ext uri="{D42A27DB-BD31-4B8C-83A1-F6EECF244321}">
                <p14:modId xmlns:p14="http://schemas.microsoft.com/office/powerpoint/2010/main" val="4282410612"/>
              </p:ext>
            </p:extLst>
          </p:nvPr>
        </p:nvGraphicFramePr>
        <p:xfrm>
          <a:off x="342900" y="152400"/>
          <a:ext cx="8458200" cy="6535740"/>
        </p:xfrm>
        <a:graphic>
          <a:graphicData uri="http://schemas.openxmlformats.org/drawingml/2006/table">
            <a:tbl>
              <a:tblPr/>
              <a:tblGrid>
                <a:gridCol w="1866900">
                  <a:extLst>
                    <a:ext uri="{9D8B030D-6E8A-4147-A177-3AD203B41FA5}">
                      <a16:colId xmlns:a16="http://schemas.microsoft.com/office/drawing/2014/main" val="20000"/>
                    </a:ext>
                  </a:extLst>
                </a:gridCol>
                <a:gridCol w="6591300">
                  <a:extLst>
                    <a:ext uri="{9D8B030D-6E8A-4147-A177-3AD203B41FA5}">
                      <a16:colId xmlns:a16="http://schemas.microsoft.com/office/drawing/2014/main" val="20001"/>
                    </a:ext>
                  </a:extLst>
                </a:gridCol>
              </a:tblGrid>
              <a:tr h="1122363">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40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OUTLINE of JOHN</a:t>
                      </a:r>
                    </a:p>
                  </a:txBody>
                  <a:tcPr anchor="ctr" horzOverflow="overflow">
                    <a:solidFill>
                      <a:schemeClr val="tx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4400" kern="1200" dirty="0">
                        <a:solidFill>
                          <a:schemeClr val="tx1"/>
                        </a:solidFill>
                        <a:latin typeface="+mj-lt"/>
                        <a:ea typeface="+mj-ea"/>
                        <a:cs typeface="+mj-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FF"/>
                    </a:solidFill>
                  </a:tcPr>
                </a:tc>
                <a:extLst>
                  <a:ext uri="{0D108BD9-81ED-4DB2-BD59-A6C34878D82A}">
                    <a16:rowId xmlns:a16="http://schemas.microsoft.com/office/drawing/2014/main" val="1534501160"/>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1:1-18</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chemeClr val="tx1"/>
                          </a:solidFill>
                          <a:effectLst/>
                        </a:rPr>
                        <a:t>HEAVENLY GENEALOGY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(Explains who Jesus is)</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rgbClr val="0000CC"/>
                          </a:solidFill>
                          <a:effectLst/>
                        </a:rPr>
                        <a:t>1:19-11:57</a:t>
                      </a:r>
                      <a:endParaRPr kumimoji="0" lang="en-US" sz="2800" b="1" i="0" u="none" strike="noStrike" cap="none" normalizeH="0" baseline="0" dirty="0">
                        <a:ln>
                          <a:noFill/>
                        </a:ln>
                        <a:solidFill>
                          <a:srgbClr val="0000CC"/>
                        </a:solidFill>
                        <a:effectLst/>
                        <a:latin typeface="Abadi MT Condensed Light"/>
                      </a:endParaRPr>
                    </a:p>
                  </a:txBody>
                  <a:tcPr anchor="ctr" horzOverflow="overflow">
                    <a:solidFill>
                      <a:srgbClr val="FFFFCC"/>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sng" strike="noStrike" kern="1200" cap="none" normalizeH="0" baseline="0" dirty="0">
                          <a:ln>
                            <a:noFill/>
                          </a:ln>
                          <a:solidFill>
                            <a:srgbClr val="0000CC"/>
                          </a:solidFill>
                          <a:effectLst/>
                          <a:latin typeface="+mn-lt"/>
                          <a:ea typeface="+mn-ea"/>
                          <a:cs typeface="+mn-cs"/>
                        </a:rPr>
                        <a:t>PUBLIC MINISTRY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rgbClr val="0000CC"/>
                          </a:solidFill>
                          <a:effectLst/>
                        </a:rPr>
                        <a:t>( 7 signs &amp; discourses)</a:t>
                      </a:r>
                      <a:endParaRPr kumimoji="0" lang="en-US" sz="2800" b="1" i="0" u="none" strike="noStrike" cap="none" normalizeH="0" baseline="0" dirty="0">
                        <a:ln>
                          <a:noFill/>
                        </a:ln>
                        <a:solidFill>
                          <a:srgbClr val="0000CC"/>
                        </a:solidFill>
                        <a:effectLst/>
                        <a:latin typeface="Abadi MT Condensed Light"/>
                      </a:endParaRPr>
                    </a:p>
                  </a:txBody>
                  <a:tcPr anchor="ctr" horzOverflow="overflow">
                    <a:solidFill>
                      <a:srgbClr val="FFFFCC"/>
                    </a:solidFill>
                  </a:tcPr>
                </a:tc>
                <a:extLst>
                  <a:ext uri="{0D108BD9-81ED-4DB2-BD59-A6C34878D82A}">
                    <a16:rowId xmlns:a16="http://schemas.microsoft.com/office/drawing/2014/main" val="10001"/>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12:1-50</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TRIUMPHAL ENTRY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(public national rejection of Christ-12:37) </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2"/>
                  </a:ext>
                </a:extLst>
              </a:tr>
              <a:tr h="1100138">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13-17</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UPPER ROOM DISCOURSE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(new dispensation)</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946150">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18-21</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PASSION NARRATIVES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(crucifixion to resurrection)</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137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7629" y="137160"/>
            <a:ext cx="876874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482" name="Group 26"/>
          <p:cNvGraphicFramePr>
            <a:graphicFrameLocks noGrp="1"/>
          </p:cNvGraphicFramePr>
          <p:nvPr>
            <p:ph type="tbl" idx="1"/>
            <p:extLst>
              <p:ext uri="{D42A27DB-BD31-4B8C-83A1-F6EECF244321}">
                <p14:modId xmlns:p14="http://schemas.microsoft.com/office/powerpoint/2010/main" val="3476934208"/>
              </p:ext>
            </p:extLst>
          </p:nvPr>
        </p:nvGraphicFramePr>
        <p:xfrm>
          <a:off x="914400" y="152400"/>
          <a:ext cx="7315200" cy="4602480"/>
        </p:xfrm>
        <a:graphic>
          <a:graphicData uri="http://schemas.openxmlformats.org/drawingml/2006/table">
            <a:tbl>
              <a:tblPr>
                <a:tableStyleId>{AF606853-7671-496A-8E4F-DF71F8EC918B}</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76200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Christ’s Five Trips to Jerusalem</a:t>
                      </a:r>
                      <a:endParaRPr lang="en-US" sz="4000" dirty="0">
                        <a:solidFill>
                          <a:schemeClr val="tx1"/>
                        </a:solidFill>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lang="en-US" sz="3200" dirty="0">
                        <a:solidFill>
                          <a:schemeClr val="tx1"/>
                        </a:solidFill>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40015493"/>
                  </a:ext>
                </a:extLst>
              </a:tr>
              <a:tr h="640080">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600" b="1" dirty="0">
                          <a:solidFill>
                            <a:srgbClr val="0000CC"/>
                          </a:solidFill>
                          <a:latin typeface="+mn-lt"/>
                          <a:cs typeface="Arial" pitchFamily="34" charset="0"/>
                        </a:rPr>
                        <a:t>Feast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600" b="1" dirty="0">
                          <a:solidFill>
                            <a:srgbClr val="0000CC"/>
                          </a:solidFill>
                          <a:latin typeface="+mn-lt"/>
                          <a:cs typeface="Arial" pitchFamily="34" charset="0"/>
                        </a:rPr>
                        <a:t>Verse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640080">
                <a:tc>
                  <a:txBody>
                    <a:bodyPr/>
                    <a:lstStyle/>
                    <a:p>
                      <a:pPr marL="11430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200" dirty="0">
                          <a:solidFill>
                            <a:schemeClr val="tx1"/>
                          </a:solidFill>
                          <a:latin typeface="+mn-lt"/>
                          <a:cs typeface="Arial" pitchFamily="34" charset="0"/>
                        </a:rPr>
                        <a:t>Passover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200" dirty="0">
                          <a:solidFill>
                            <a:schemeClr val="tx1"/>
                          </a:solidFill>
                          <a:latin typeface="+mn-lt"/>
                          <a:cs typeface="Arial" pitchFamily="34" charset="0"/>
                        </a:rPr>
                        <a:t>2:23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640080">
                <a:tc>
                  <a:txBody>
                    <a:bodyPr/>
                    <a:lstStyle/>
                    <a:p>
                      <a:pPr marL="11430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200" kern="1200" dirty="0">
                          <a:solidFill>
                            <a:schemeClr val="tx1"/>
                          </a:solidFill>
                          <a:latin typeface="+mn-lt"/>
                          <a:ea typeface="+mn-ea"/>
                          <a:cs typeface="Arial" pitchFamily="34" charset="0"/>
                        </a:rPr>
                        <a:t>Unnamed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200" dirty="0">
                          <a:solidFill>
                            <a:schemeClr val="tx1"/>
                          </a:solidFill>
                          <a:latin typeface="+mn-lt"/>
                          <a:cs typeface="Arial" pitchFamily="34" charset="0"/>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40080">
                <a:tc>
                  <a:txBody>
                    <a:bodyPr/>
                    <a:lstStyle/>
                    <a:p>
                      <a:pPr marL="11430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200" kern="1200" dirty="0">
                          <a:solidFill>
                            <a:schemeClr val="tx1"/>
                          </a:solidFill>
                          <a:latin typeface="+mn-lt"/>
                          <a:ea typeface="+mn-ea"/>
                          <a:cs typeface="Arial" pitchFamily="34" charset="0"/>
                        </a:rPr>
                        <a:t>Tabernacles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200" dirty="0">
                          <a:solidFill>
                            <a:schemeClr val="tx1"/>
                          </a:solidFill>
                          <a:latin typeface="+mn-lt"/>
                          <a:cs typeface="Arial" pitchFamily="34" charset="0"/>
                        </a:rPr>
                        <a:t>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640080">
                <a:tc>
                  <a:txBody>
                    <a:bodyPr/>
                    <a:lstStyle/>
                    <a:p>
                      <a:pPr marL="11430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200" kern="1200" dirty="0">
                          <a:solidFill>
                            <a:schemeClr val="tx1"/>
                          </a:solidFill>
                          <a:latin typeface="+mn-lt"/>
                          <a:ea typeface="+mn-ea"/>
                          <a:cs typeface="Arial" pitchFamily="34" charset="0"/>
                        </a:rPr>
                        <a:t>Dedication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200" dirty="0">
                          <a:solidFill>
                            <a:schemeClr val="tx1"/>
                          </a:solidFill>
                          <a:latin typeface="+mn-lt"/>
                          <a:cs typeface="Arial" pitchFamily="34" charset="0"/>
                        </a:rPr>
                        <a:t>10:22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640080">
                <a:tc>
                  <a:txBody>
                    <a:bodyPr/>
                    <a:lstStyle/>
                    <a:p>
                      <a:pPr marL="11430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200" b="1" i="1" u="sng" kern="1200" dirty="0">
                          <a:solidFill>
                            <a:srgbClr val="C00000"/>
                          </a:solidFill>
                          <a:latin typeface="+mn-lt"/>
                          <a:ea typeface="+mn-ea"/>
                          <a:cs typeface="Arial" pitchFamily="34" charset="0"/>
                        </a:rPr>
                        <a:t>Passover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200" b="1" i="1" u="sng" dirty="0">
                          <a:solidFill>
                            <a:srgbClr val="C00000"/>
                          </a:solidFill>
                          <a:latin typeface="+mn-lt"/>
                          <a:cs typeface="Arial" pitchFamily="34" charset="0"/>
                        </a:rPr>
                        <a:t>13:1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pic>
        <p:nvPicPr>
          <p:cNvPr id="3075" name="Picture 3"/>
          <p:cNvPicPr>
            <a:picLocks noChangeAspect="1" noChangeArrowheads="1"/>
          </p:cNvPicPr>
          <p:nvPr/>
        </p:nvPicPr>
        <p:blipFill>
          <a:blip r:embed="rId2" cstate="print"/>
          <a:srcRect/>
          <a:stretch>
            <a:fillRect/>
          </a:stretch>
        </p:blipFill>
        <p:spPr bwMode="auto">
          <a:xfrm>
            <a:off x="3316355" y="4876800"/>
            <a:ext cx="2511290" cy="1828800"/>
          </a:xfrm>
          <a:prstGeom prst="rect">
            <a:avLst/>
          </a:prstGeom>
          <a:ln w="38100">
            <a:solidFill>
              <a:schemeClr val="bg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5097" name="Group 41"/>
          <p:cNvGraphicFramePr>
            <a:graphicFrameLocks noGrp="1"/>
          </p:cNvGraphicFramePr>
          <p:nvPr>
            <p:extLst>
              <p:ext uri="{D42A27DB-BD31-4B8C-83A1-F6EECF244321}">
                <p14:modId xmlns:p14="http://schemas.microsoft.com/office/powerpoint/2010/main" val="208405252"/>
              </p:ext>
            </p:extLst>
          </p:nvPr>
        </p:nvGraphicFramePr>
        <p:xfrm>
          <a:off x="342900" y="152400"/>
          <a:ext cx="8458200" cy="6535740"/>
        </p:xfrm>
        <a:graphic>
          <a:graphicData uri="http://schemas.openxmlformats.org/drawingml/2006/table">
            <a:tbl>
              <a:tblPr/>
              <a:tblGrid>
                <a:gridCol w="1866900">
                  <a:extLst>
                    <a:ext uri="{9D8B030D-6E8A-4147-A177-3AD203B41FA5}">
                      <a16:colId xmlns:a16="http://schemas.microsoft.com/office/drawing/2014/main" val="20000"/>
                    </a:ext>
                  </a:extLst>
                </a:gridCol>
                <a:gridCol w="6591300">
                  <a:extLst>
                    <a:ext uri="{9D8B030D-6E8A-4147-A177-3AD203B41FA5}">
                      <a16:colId xmlns:a16="http://schemas.microsoft.com/office/drawing/2014/main" val="20001"/>
                    </a:ext>
                  </a:extLst>
                </a:gridCol>
              </a:tblGrid>
              <a:tr h="1122363">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40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OUTLINE of JOHN</a:t>
                      </a:r>
                    </a:p>
                  </a:txBody>
                  <a:tcPr anchor="ctr" horzOverflow="overflow">
                    <a:solidFill>
                      <a:schemeClr val="tx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4400" kern="1200" dirty="0">
                        <a:solidFill>
                          <a:schemeClr val="tx1"/>
                        </a:solidFill>
                        <a:latin typeface="+mj-lt"/>
                        <a:ea typeface="+mj-ea"/>
                        <a:cs typeface="+mj-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FF"/>
                    </a:solidFill>
                  </a:tcPr>
                </a:tc>
                <a:extLst>
                  <a:ext uri="{0D108BD9-81ED-4DB2-BD59-A6C34878D82A}">
                    <a16:rowId xmlns:a16="http://schemas.microsoft.com/office/drawing/2014/main" val="1534501160"/>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1:1-18</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chemeClr val="tx1"/>
                          </a:solidFill>
                          <a:effectLst/>
                        </a:rPr>
                        <a:t>HEAVENLY GENEALOGY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(Explains who Jesus is)</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1:19-11:57</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PUBLIC MINISTRY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( 7 signs &amp; discourses)</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rgbClr val="0000CC"/>
                          </a:solidFill>
                          <a:effectLst/>
                        </a:rPr>
                        <a:t>12:1-50</a:t>
                      </a:r>
                      <a:endParaRPr kumimoji="0" lang="en-US" sz="2800" b="1" i="0" u="none" strike="noStrike" cap="none" normalizeH="0" baseline="0" dirty="0">
                        <a:ln>
                          <a:noFill/>
                        </a:ln>
                        <a:solidFill>
                          <a:srgbClr val="0000CC"/>
                        </a:solidFill>
                        <a:effectLst/>
                        <a:latin typeface="Abadi MT Condensed Light"/>
                      </a:endParaRPr>
                    </a:p>
                  </a:txBody>
                  <a:tcPr anchor="ctr" horzOverflow="overflow">
                    <a:solidFill>
                      <a:srgbClr val="FFFFCC"/>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sng" strike="noStrike" kern="1200" cap="none" normalizeH="0" baseline="0" dirty="0">
                          <a:ln>
                            <a:noFill/>
                          </a:ln>
                          <a:solidFill>
                            <a:srgbClr val="0000CC"/>
                          </a:solidFill>
                          <a:effectLst/>
                          <a:latin typeface="+mn-lt"/>
                          <a:ea typeface="+mn-ea"/>
                          <a:cs typeface="+mn-cs"/>
                        </a:rPr>
                        <a:t>TRIUMPHAL ENTRY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rgbClr val="0000CC"/>
                          </a:solidFill>
                          <a:effectLst/>
                        </a:rPr>
                        <a:t>(public national rejection of Christ-12:37) </a:t>
                      </a:r>
                      <a:endParaRPr kumimoji="0" lang="en-US" sz="2800" b="1" i="0" u="none" strike="noStrike" cap="none" normalizeH="0" baseline="0" dirty="0">
                        <a:ln>
                          <a:noFill/>
                        </a:ln>
                        <a:solidFill>
                          <a:srgbClr val="0000CC"/>
                        </a:solidFill>
                        <a:effectLst/>
                        <a:latin typeface="Abadi MT Condensed Light"/>
                      </a:endParaRPr>
                    </a:p>
                  </a:txBody>
                  <a:tcPr anchor="ctr" horzOverflow="overflow">
                    <a:solidFill>
                      <a:srgbClr val="FFFFCC"/>
                    </a:solidFill>
                  </a:tcPr>
                </a:tc>
                <a:extLst>
                  <a:ext uri="{0D108BD9-81ED-4DB2-BD59-A6C34878D82A}">
                    <a16:rowId xmlns:a16="http://schemas.microsoft.com/office/drawing/2014/main" val="10002"/>
                  </a:ext>
                </a:extLst>
              </a:tr>
              <a:tr h="1100138">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13-17</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UPPER ROOM DISCOURSE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(new dispensation)</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946150">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18-21</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PASSION NARRATIVES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(crucifixion to resurrection)</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5773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2498120"/>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12:37</a:t>
            </a:r>
          </a:p>
          <a:p>
            <a:pPr algn="just">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“But though He had performed so many signs before them, yet they were not believing in Him.” </a:t>
            </a:r>
          </a:p>
        </p:txBody>
      </p:sp>
      <p:pic>
        <p:nvPicPr>
          <p:cNvPr id="4" name="Picture 3">
            <a:extLst>
              <a:ext uri="{FF2B5EF4-FFF2-40B4-BE49-F238E27FC236}">
                <a16:creationId xmlns:a16="http://schemas.microsoft.com/office/drawing/2014/main" id="{F360FFCF-E8E7-48DB-BC2E-086210FAD222}"/>
              </a:ext>
            </a:extLst>
          </p:cNvPr>
          <p:cNvPicPr>
            <a:picLocks noChangeAspect="1" noChangeArrowheads="1"/>
          </p:cNvPicPr>
          <p:nvPr/>
        </p:nvPicPr>
        <p:blipFill>
          <a:blip r:embed="rId3" cstate="print"/>
          <a:srcRect/>
          <a:stretch>
            <a:fillRect/>
          </a:stretch>
        </p:blipFill>
        <p:spPr bwMode="auto">
          <a:xfrm>
            <a:off x="3316355" y="2941593"/>
            <a:ext cx="2511290" cy="1828800"/>
          </a:xfrm>
          <a:prstGeom prst="rect">
            <a:avLst/>
          </a:prstGeom>
          <a:ln w="38100">
            <a:solidFill>
              <a:schemeClr val="bg1"/>
            </a:solidFill>
          </a:ln>
        </p:spPr>
      </p:pic>
    </p:spTree>
    <p:extLst>
      <p:ext uri="{BB962C8B-B14F-4D97-AF65-F5344CB8AC3E}">
        <p14:creationId xmlns:p14="http://schemas.microsoft.com/office/powerpoint/2010/main" val="228048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97" name="Group 41"/>
          <p:cNvGraphicFramePr>
            <a:graphicFrameLocks noGrp="1"/>
          </p:cNvGraphicFramePr>
          <p:nvPr>
            <p:extLst>
              <p:ext uri="{D42A27DB-BD31-4B8C-83A1-F6EECF244321}">
                <p14:modId xmlns:p14="http://schemas.microsoft.com/office/powerpoint/2010/main" val="3130057644"/>
              </p:ext>
            </p:extLst>
          </p:nvPr>
        </p:nvGraphicFramePr>
        <p:xfrm>
          <a:off x="342900" y="152400"/>
          <a:ext cx="8458200" cy="6535740"/>
        </p:xfrm>
        <a:graphic>
          <a:graphicData uri="http://schemas.openxmlformats.org/drawingml/2006/table">
            <a:tbl>
              <a:tblPr/>
              <a:tblGrid>
                <a:gridCol w="1866900">
                  <a:extLst>
                    <a:ext uri="{9D8B030D-6E8A-4147-A177-3AD203B41FA5}">
                      <a16:colId xmlns:a16="http://schemas.microsoft.com/office/drawing/2014/main" val="20000"/>
                    </a:ext>
                  </a:extLst>
                </a:gridCol>
                <a:gridCol w="6591300">
                  <a:extLst>
                    <a:ext uri="{9D8B030D-6E8A-4147-A177-3AD203B41FA5}">
                      <a16:colId xmlns:a16="http://schemas.microsoft.com/office/drawing/2014/main" val="20001"/>
                    </a:ext>
                  </a:extLst>
                </a:gridCol>
              </a:tblGrid>
              <a:tr h="1122363">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40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OUTLINE of JOHN</a:t>
                      </a:r>
                    </a:p>
                  </a:txBody>
                  <a:tcPr anchor="ctr" horzOverflow="overflow">
                    <a:solidFill>
                      <a:schemeClr val="tx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4400" kern="1200" dirty="0">
                        <a:solidFill>
                          <a:schemeClr val="tx1"/>
                        </a:solidFill>
                        <a:latin typeface="+mj-lt"/>
                        <a:ea typeface="+mj-ea"/>
                        <a:cs typeface="+mj-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FF"/>
                    </a:solidFill>
                  </a:tcPr>
                </a:tc>
                <a:extLst>
                  <a:ext uri="{0D108BD9-81ED-4DB2-BD59-A6C34878D82A}">
                    <a16:rowId xmlns:a16="http://schemas.microsoft.com/office/drawing/2014/main" val="1534501160"/>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1:1-18</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chemeClr val="tx1"/>
                          </a:solidFill>
                          <a:effectLst/>
                        </a:rPr>
                        <a:t>HEAVENLY GENEALOGY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(Explains who Jesus is)</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1:19-11:57</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PUBLIC MINISTRY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( 7 signs &amp; discourses)</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12:1-50</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TRIUMPHAL ENTRY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(public national rejection of Christ-12:37) </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2"/>
                  </a:ext>
                </a:extLst>
              </a:tr>
              <a:tr h="1100138">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rgbClr val="0000CC"/>
                          </a:solidFill>
                          <a:effectLst/>
                        </a:rPr>
                        <a:t>13-17</a:t>
                      </a:r>
                      <a:endParaRPr kumimoji="0" lang="en-US" sz="2800" b="1" i="0" u="none" strike="noStrike" cap="none" normalizeH="0" baseline="0" dirty="0">
                        <a:ln>
                          <a:noFill/>
                        </a:ln>
                        <a:solidFill>
                          <a:srgbClr val="0000CC"/>
                        </a:solidFill>
                        <a:effectLst/>
                        <a:latin typeface="Abadi MT Condensed Light"/>
                      </a:endParaRPr>
                    </a:p>
                  </a:txBody>
                  <a:tcPr anchor="ctr" horzOverflow="overflow">
                    <a:solidFill>
                      <a:srgbClr val="FFFFCC"/>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sng" strike="noStrike" kern="1200" cap="none" normalizeH="0" baseline="0" dirty="0">
                          <a:ln>
                            <a:noFill/>
                          </a:ln>
                          <a:solidFill>
                            <a:srgbClr val="0000CC"/>
                          </a:solidFill>
                          <a:effectLst/>
                          <a:latin typeface="+mn-lt"/>
                          <a:ea typeface="+mn-ea"/>
                          <a:cs typeface="+mn-cs"/>
                        </a:rPr>
                        <a:t>UPPER ROOM DISCOURSE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rgbClr val="0000CC"/>
                          </a:solidFill>
                          <a:effectLst/>
                        </a:rPr>
                        <a:t>(new dispensation)</a:t>
                      </a:r>
                      <a:endParaRPr kumimoji="0" lang="en-US" sz="2800" b="1" i="0" u="none" strike="noStrike" cap="none" normalizeH="0" baseline="0" dirty="0">
                        <a:ln>
                          <a:noFill/>
                        </a:ln>
                        <a:solidFill>
                          <a:srgbClr val="0000CC"/>
                        </a:solidFill>
                        <a:effectLst/>
                        <a:latin typeface="Abadi MT Condensed Light"/>
                      </a:endParaRPr>
                    </a:p>
                  </a:txBody>
                  <a:tcPr anchor="ctr" horzOverflow="overflow">
                    <a:solidFill>
                      <a:srgbClr val="FFFFCC"/>
                    </a:solidFill>
                  </a:tcPr>
                </a:tc>
                <a:extLst>
                  <a:ext uri="{0D108BD9-81ED-4DB2-BD59-A6C34878D82A}">
                    <a16:rowId xmlns:a16="http://schemas.microsoft.com/office/drawing/2014/main" val="10003"/>
                  </a:ext>
                </a:extLst>
              </a:tr>
              <a:tr h="946150">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18-21</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PASSION NARRATIVES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(crucifixion to resurrection)</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00624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97" name="Group 41"/>
          <p:cNvGraphicFramePr>
            <a:graphicFrameLocks noGrp="1"/>
          </p:cNvGraphicFramePr>
          <p:nvPr>
            <p:extLst>
              <p:ext uri="{D42A27DB-BD31-4B8C-83A1-F6EECF244321}">
                <p14:modId xmlns:p14="http://schemas.microsoft.com/office/powerpoint/2010/main" val="18638260"/>
              </p:ext>
            </p:extLst>
          </p:nvPr>
        </p:nvGraphicFramePr>
        <p:xfrm>
          <a:off x="342900" y="152400"/>
          <a:ext cx="8458200" cy="6535740"/>
        </p:xfrm>
        <a:graphic>
          <a:graphicData uri="http://schemas.openxmlformats.org/drawingml/2006/table">
            <a:tbl>
              <a:tblPr/>
              <a:tblGrid>
                <a:gridCol w="1866900">
                  <a:extLst>
                    <a:ext uri="{9D8B030D-6E8A-4147-A177-3AD203B41FA5}">
                      <a16:colId xmlns:a16="http://schemas.microsoft.com/office/drawing/2014/main" val="20000"/>
                    </a:ext>
                  </a:extLst>
                </a:gridCol>
                <a:gridCol w="6591300">
                  <a:extLst>
                    <a:ext uri="{9D8B030D-6E8A-4147-A177-3AD203B41FA5}">
                      <a16:colId xmlns:a16="http://schemas.microsoft.com/office/drawing/2014/main" val="20001"/>
                    </a:ext>
                  </a:extLst>
                </a:gridCol>
              </a:tblGrid>
              <a:tr h="1122363">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40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OUTLINE of JOHN</a:t>
                      </a:r>
                    </a:p>
                  </a:txBody>
                  <a:tcPr anchor="ctr" horzOverflow="overflow">
                    <a:solidFill>
                      <a:schemeClr val="tx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4400" kern="1200" dirty="0">
                        <a:solidFill>
                          <a:schemeClr val="tx1"/>
                        </a:solidFill>
                        <a:latin typeface="+mj-lt"/>
                        <a:ea typeface="+mj-ea"/>
                        <a:cs typeface="+mj-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FF"/>
                    </a:solidFill>
                  </a:tcPr>
                </a:tc>
                <a:extLst>
                  <a:ext uri="{0D108BD9-81ED-4DB2-BD59-A6C34878D82A}">
                    <a16:rowId xmlns:a16="http://schemas.microsoft.com/office/drawing/2014/main" val="1534501160"/>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1:1-18</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chemeClr val="tx1"/>
                          </a:solidFill>
                          <a:effectLst/>
                        </a:rPr>
                        <a:t>HEAVENLY GENEALOGY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(Explains who Jesus is)</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1:19-11:57</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PUBLIC MINISTRY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( 7 signs &amp; discourses)</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1122363">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12:1-50</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TRIUMPHAL ENTRY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(public national rejection of Christ-12:37) </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2"/>
                  </a:ext>
                </a:extLst>
              </a:tr>
              <a:tr h="1100138">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effectLst/>
                        </a:rPr>
                        <a:t>13-17</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kern="1200" cap="none" normalizeH="0" baseline="0" dirty="0">
                          <a:ln>
                            <a:noFill/>
                          </a:ln>
                          <a:solidFill>
                            <a:schemeClr val="tx1"/>
                          </a:solidFill>
                          <a:effectLst/>
                          <a:latin typeface="+mn-lt"/>
                          <a:ea typeface="+mn-ea"/>
                          <a:cs typeface="+mn-cs"/>
                        </a:rPr>
                        <a:t>UPPER ROOM DISCOURSE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u="none" strike="noStrike" cap="none" normalizeH="0" baseline="0" dirty="0">
                          <a:ln>
                            <a:noFill/>
                          </a:ln>
                          <a:solidFill>
                            <a:schemeClr val="tx1"/>
                          </a:solidFill>
                          <a:effectLst/>
                        </a:rPr>
                        <a:t>(new dispensation)</a:t>
                      </a:r>
                      <a:endParaRPr kumimoji="0" lang="en-US" sz="2800" b="1" i="0" u="none" strike="noStrike" cap="none" normalizeH="0" baseline="0" dirty="0">
                        <a:ln>
                          <a:noFill/>
                        </a:ln>
                        <a:solidFill>
                          <a:schemeClr val="tx1"/>
                        </a:solidFill>
                        <a:effectLst/>
                        <a:latin typeface="Abadi MT Condensed Light"/>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946150">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rgbClr val="0000CC"/>
                          </a:solidFill>
                          <a:effectLst/>
                        </a:rPr>
                        <a:t>18-21</a:t>
                      </a:r>
                      <a:endParaRPr kumimoji="0" lang="en-US" sz="2800" b="1" i="0" u="none" strike="noStrike" cap="none" normalizeH="0" baseline="0" dirty="0">
                        <a:ln>
                          <a:noFill/>
                        </a:ln>
                        <a:solidFill>
                          <a:srgbClr val="0000CC"/>
                        </a:solidFill>
                        <a:effectLst/>
                        <a:latin typeface="Abadi MT Condensed Light"/>
                      </a:endParaRPr>
                    </a:p>
                  </a:txBody>
                  <a:tcPr anchor="ctr" horzOverflow="overflow">
                    <a:solidFill>
                      <a:srgbClr val="FFFFCC"/>
                    </a:solid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sng" strike="noStrike" kern="1200" cap="none" normalizeH="0" baseline="0" dirty="0">
                          <a:ln>
                            <a:noFill/>
                          </a:ln>
                          <a:solidFill>
                            <a:srgbClr val="0000CC"/>
                          </a:solidFill>
                          <a:effectLst/>
                          <a:latin typeface="+mn-lt"/>
                          <a:ea typeface="+mn-ea"/>
                          <a:cs typeface="+mn-cs"/>
                        </a:rPr>
                        <a:t>PASSION NARRATIVES</a:t>
                      </a:r>
                      <a:r>
                        <a:rPr kumimoji="0" lang="en-US" sz="2800" b="1" u="none" strike="noStrike" kern="1200" cap="none" normalizeH="0" baseline="0" dirty="0">
                          <a:ln>
                            <a:noFill/>
                          </a:ln>
                          <a:solidFill>
                            <a:srgbClr val="0000CC"/>
                          </a:solidFill>
                          <a:effectLst/>
                          <a:latin typeface="+mn-lt"/>
                          <a:ea typeface="+mn-ea"/>
                          <a:cs typeface="+mn-cs"/>
                        </a:rPr>
                        <a:t>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800" b="1" u="none" strike="noStrike" cap="none" normalizeH="0" baseline="0" dirty="0">
                          <a:ln>
                            <a:noFill/>
                          </a:ln>
                          <a:solidFill>
                            <a:srgbClr val="0000CC"/>
                          </a:solidFill>
                          <a:effectLst/>
                        </a:rPr>
                        <a:t>(crucifixion to resurrection)</a:t>
                      </a:r>
                      <a:endParaRPr kumimoji="0" lang="en-US" sz="2800" b="1" i="0" u="none" strike="noStrike" cap="none" normalizeH="0" baseline="0" dirty="0">
                        <a:ln>
                          <a:noFill/>
                        </a:ln>
                        <a:solidFill>
                          <a:srgbClr val="0000CC"/>
                        </a:solidFill>
                        <a:effectLst/>
                        <a:latin typeface="Abadi MT Condensed Light"/>
                      </a:endParaRPr>
                    </a:p>
                  </a:txBody>
                  <a:tcPr anchor="ctr" horzOverflow="overflow">
                    <a:solidFill>
                      <a:srgbClr val="FFFFC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42550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a:xfrm>
            <a:off x="2514600" y="228600"/>
            <a:ext cx="4114800" cy="914400"/>
          </a:xfrm>
        </p:spPr>
        <p:txBody>
          <a:bodyPr/>
          <a:lstStyle/>
          <a:p>
            <a:r>
              <a:rPr lang="en-US" sz="3600" dirty="0">
                <a:solidFill>
                  <a:srgbClr val="00FFFF"/>
                </a:solidFill>
                <a:effectLst>
                  <a:outerShdw blurRad="38100" dist="38100" dir="2700000" algn="tl">
                    <a:srgbClr val="000000">
                      <a:alpha val="43137"/>
                    </a:srgbClr>
                  </a:outerShdw>
                </a:effectLst>
                <a:latin typeface="+mn-lt"/>
                <a:cs typeface="Calibri" panose="020F0502020204030204" pitchFamily="34" charset="0"/>
              </a:rPr>
              <a:t>Chafer</a:t>
            </a:r>
            <a:br>
              <a:rPr lang="en-US" dirty="0">
                <a:solidFill>
                  <a:schemeClr val="bg1"/>
                </a:solidFill>
                <a:effectLst>
                  <a:outerShdw blurRad="38100" dist="38100" dir="2700000" algn="tl">
                    <a:srgbClr val="000000">
                      <a:alpha val="43137"/>
                    </a:srgbClr>
                  </a:outerShdw>
                </a:effectLst>
                <a:latin typeface="+mn-lt"/>
              </a:rPr>
            </a:br>
            <a:r>
              <a:rPr lang="en-US" sz="2000" dirty="0" err="1">
                <a:solidFill>
                  <a:schemeClr val="bg1"/>
                </a:solidFill>
                <a:effectLst>
                  <a:outerShdw blurRad="38100" dist="38100" dir="2700000" algn="tl">
                    <a:srgbClr val="000000">
                      <a:alpha val="43137"/>
                    </a:srgbClr>
                  </a:outerShdw>
                </a:effectLst>
                <a:latin typeface="+mn-lt"/>
                <a:ea typeface="+mn-ea"/>
                <a:cs typeface="Arial" charset="0"/>
              </a:rPr>
              <a:t>Chafer</a:t>
            </a:r>
            <a:r>
              <a:rPr lang="en-US" sz="2000" dirty="0">
                <a:solidFill>
                  <a:schemeClr val="bg1"/>
                </a:solidFill>
                <a:effectLst>
                  <a:outerShdw blurRad="38100" dist="38100" dir="2700000" algn="tl">
                    <a:srgbClr val="000000">
                      <a:alpha val="43137"/>
                    </a:srgbClr>
                  </a:outerShdw>
                </a:effectLst>
                <a:latin typeface="+mn-lt"/>
                <a:ea typeface="+mn-ea"/>
                <a:cs typeface="Arial" charset="0"/>
              </a:rPr>
              <a:t>, </a:t>
            </a:r>
            <a:r>
              <a:rPr lang="en-US" sz="2000" i="1" dirty="0">
                <a:solidFill>
                  <a:schemeClr val="bg1"/>
                </a:solidFill>
                <a:effectLst>
                  <a:outerShdw blurRad="38100" dist="38100" dir="2700000" algn="tl">
                    <a:srgbClr val="000000">
                      <a:alpha val="43137"/>
                    </a:srgbClr>
                  </a:outerShdw>
                </a:effectLst>
                <a:latin typeface="+mn-lt"/>
                <a:ea typeface="+mn-ea"/>
                <a:cs typeface="Arial" charset="0"/>
              </a:rPr>
              <a:t>Systematic Theology</a:t>
            </a:r>
            <a:r>
              <a:rPr lang="en-US" sz="2000" dirty="0">
                <a:solidFill>
                  <a:schemeClr val="bg1"/>
                </a:solidFill>
                <a:effectLst>
                  <a:outerShdw blurRad="38100" dist="38100" dir="2700000" algn="tl">
                    <a:srgbClr val="000000">
                      <a:alpha val="43137"/>
                    </a:srgbClr>
                  </a:outerShdw>
                </a:effectLst>
                <a:latin typeface="+mn-lt"/>
                <a:ea typeface="+mn-ea"/>
                <a:cs typeface="Arial" charset="0"/>
              </a:rPr>
              <a:t>, 1:111. </a:t>
            </a:r>
            <a:endParaRPr lang="en-US" dirty="0">
              <a:solidFill>
                <a:schemeClr val="bg1"/>
              </a:solidFill>
              <a:effectLst>
                <a:outerShdw blurRad="38100" dist="38100" dir="2700000" algn="tl">
                  <a:srgbClr val="000000">
                    <a:alpha val="43137"/>
                  </a:srgbClr>
                </a:outerShdw>
              </a:effectLst>
              <a:latin typeface="+mn-lt"/>
              <a:ea typeface="+mn-ea"/>
              <a:cs typeface="Arial" charset="0"/>
            </a:endParaRPr>
          </a:p>
        </p:txBody>
      </p:sp>
      <p:sp>
        <p:nvSpPr>
          <p:cNvPr id="46082" name="Rectangle 3"/>
          <p:cNvSpPr>
            <a:spLocks noGrp="1"/>
          </p:cNvSpPr>
          <p:nvPr>
            <p:ph type="body" idx="4294967295"/>
          </p:nvPr>
        </p:nvSpPr>
        <p:spPr>
          <a:xfrm>
            <a:off x="0" y="1600202"/>
            <a:ext cx="9144000" cy="4525963"/>
          </a:xfrm>
        </p:spPr>
        <p:txBody>
          <a:bodyPr/>
          <a:lstStyle/>
          <a:p>
            <a:pPr marL="0" indent="0" algn="just">
              <a:buNone/>
            </a:pPr>
            <a:r>
              <a:rPr lang="en-US" dirty="0">
                <a:solidFill>
                  <a:schemeClr val="bg1"/>
                </a:solidFill>
                <a:effectLst>
                  <a:outerShdw blurRad="38100" dist="38100" dir="2700000" algn="tl">
                    <a:srgbClr val="000000">
                      <a:alpha val="43137"/>
                    </a:srgbClr>
                  </a:outerShdw>
                </a:effectLst>
              </a:rPr>
              <a:t>"The </a:t>
            </a:r>
            <a:r>
              <a:rPr lang="en-US" b="1" u="sng" dirty="0">
                <a:solidFill>
                  <a:srgbClr val="FFFFCC"/>
                </a:solidFill>
                <a:effectLst>
                  <a:outerShdw blurRad="38100" dist="38100" dir="2700000" algn="tl">
                    <a:srgbClr val="000000">
                      <a:alpha val="43137"/>
                    </a:srgbClr>
                  </a:outerShdw>
                </a:effectLst>
              </a:rPr>
              <a:t>Upper Room Discourse</a:t>
            </a:r>
            <a:r>
              <a:rPr lang="en-US" dirty="0">
                <a:solidFill>
                  <a:schemeClr val="bg1"/>
                </a:solidFill>
                <a:effectLst>
                  <a:outerShdw blurRad="38100" dist="38100" dir="2700000" algn="tl">
                    <a:srgbClr val="000000">
                      <a:alpha val="43137"/>
                    </a:srgbClr>
                  </a:outerShdw>
                </a:effectLst>
              </a:rPr>
              <a:t>, in which the above passage is found, </a:t>
            </a:r>
            <a:r>
              <a:rPr lang="en-US" b="1" u="sng" dirty="0">
                <a:solidFill>
                  <a:srgbClr val="FFFFCC"/>
                </a:solidFill>
                <a:effectLst>
                  <a:outerShdw blurRad="38100" dist="38100" dir="2700000" algn="tl">
                    <a:srgbClr val="000000">
                      <a:alpha val="43137"/>
                    </a:srgbClr>
                  </a:outerShdw>
                </a:effectLst>
              </a:rPr>
              <a:t>is the seed-plot of that form of doctrine which is later developed in the Epistles</a:t>
            </a:r>
            <a:r>
              <a:rPr lang="en-US" dirty="0">
                <a:solidFill>
                  <a:schemeClr val="bg1"/>
                </a:solidFill>
                <a:effectLst>
                  <a:outerShdw blurRad="38100" dist="38100" dir="2700000" algn="tl">
                    <a:srgbClr val="000000">
                      <a:alpha val="43137"/>
                    </a:srgbClr>
                  </a:outerShdw>
                </a:effectLst>
              </a:rPr>
              <a:t>. It is not strange, therefore, that the Apostle Paul takes up this great theme for further elucidation." </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78" y="121920"/>
            <a:ext cx="801122"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3"/>
          <p:cNvSpPr>
            <a:spLocks noGrp="1"/>
          </p:cNvSpPr>
          <p:nvPr>
            <p:ph type="body" idx="4294967295"/>
          </p:nvPr>
        </p:nvSpPr>
        <p:spPr>
          <a:xfrm>
            <a:off x="0" y="1402080"/>
            <a:ext cx="9144000" cy="5303520"/>
          </a:xfrm>
        </p:spPr>
        <p:txBody>
          <a:bodyPr/>
          <a:lstStyle/>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believers' oneness in Christ (John 17:20-23; Eph 2:11-22)</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Spirit's permanent residence in the believer (John 14:16; Eph 4:30)</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believer's union with Christ (John 14:20; Gal 2:20; Rom 6:1-14)</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believer's opposition to the world (John 15:18-19; Jas 4:4; 1 John 2:15-17)</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necessity of believer to stay in fellowship with Christ (John 13:10; 15:1-17; 1 John 1:5-7, 9)  </a:t>
            </a:r>
          </a:p>
        </p:txBody>
      </p:sp>
      <p:sp>
        <p:nvSpPr>
          <p:cNvPr id="47107" name="Rectangle 2"/>
          <p:cNvSpPr>
            <a:spLocks noGrp="1"/>
          </p:cNvSpPr>
          <p:nvPr>
            <p:ph type="title" idx="4294967295"/>
          </p:nvPr>
        </p:nvSpPr>
        <p:spPr>
          <a:xfrm>
            <a:off x="2057400" y="228600"/>
            <a:ext cx="5029200" cy="914400"/>
          </a:xfrm>
        </p:spPr>
        <p:txBody>
          <a:bodyPr/>
          <a:lstStyle/>
          <a:p>
            <a:r>
              <a:rPr lang="en-US" sz="3600" dirty="0">
                <a:solidFill>
                  <a:srgbClr val="00FFFF"/>
                </a:solidFill>
                <a:effectLst>
                  <a:outerShdw blurRad="38100" dist="38100" dir="2700000" algn="tl">
                    <a:srgbClr val="000000">
                      <a:alpha val="43137"/>
                    </a:srgbClr>
                  </a:outerShdw>
                </a:effectLst>
                <a:latin typeface="+mn-lt"/>
                <a:cs typeface="Calibri" panose="020F0502020204030204" pitchFamily="34" charset="0"/>
              </a:rPr>
              <a:t>Seed Truths (John 13─17)</a:t>
            </a:r>
          </a:p>
        </p:txBody>
      </p:sp>
      <p:pic>
        <p:nvPicPr>
          <p:cNvPr id="6" name="Picture 5">
            <a:extLst>
              <a:ext uri="{FF2B5EF4-FFF2-40B4-BE49-F238E27FC236}">
                <a16:creationId xmlns:a16="http://schemas.microsoft.com/office/drawing/2014/main" id="{11D66E4D-F9A1-4C0E-BC45-1C7D970BF1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78" y="121920"/>
            <a:ext cx="801122"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3"/>
          <p:cNvSpPr>
            <a:spLocks noGrp="1"/>
          </p:cNvSpPr>
          <p:nvPr>
            <p:ph type="body" idx="4294967295"/>
          </p:nvPr>
        </p:nvSpPr>
        <p:spPr>
          <a:xfrm>
            <a:off x="0" y="1371601"/>
            <a:ext cx="9144000" cy="5105400"/>
          </a:xfrm>
        </p:spPr>
        <p:txBody>
          <a:bodyPr/>
          <a:lstStyle/>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abiding in Christ as a prerequisite for fruit bearing (John 15:1-7; Philip 4:13)</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believer's election (John 15:16; Eph 1:4)</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Christ as the ultimate model of sacrificial living and service (John 13:1-20; Philip 2:5-11)</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necessity of divine discipline in the believer's life (John 15:2; Heb 12:5-11)</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Satan as the god of this age (John 12:31; 14:30; 16:11; 2 Cor 4:4; Eph 2:2) </a:t>
            </a:r>
          </a:p>
        </p:txBody>
      </p:sp>
      <p:sp>
        <p:nvSpPr>
          <p:cNvPr id="5" name="Rectangle 2">
            <a:extLst>
              <a:ext uri="{FF2B5EF4-FFF2-40B4-BE49-F238E27FC236}">
                <a16:creationId xmlns:a16="http://schemas.microsoft.com/office/drawing/2014/main" id="{025736DF-0EF0-4D4C-BA53-262BBD776E76}"/>
              </a:ext>
            </a:extLst>
          </p:cNvPr>
          <p:cNvSpPr txBox="1">
            <a:spLocks/>
          </p:cNvSpPr>
          <p:nvPr/>
        </p:nvSpPr>
        <p:spPr bwMode="auto">
          <a:xfrm>
            <a:off x="2057400" y="228600"/>
            <a:ext cx="5029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a:solidFill>
                  <a:srgbClr val="00FFFF"/>
                </a:solidFill>
                <a:effectLst>
                  <a:outerShdw blurRad="38100" dist="38100" dir="2700000" algn="tl">
                    <a:srgbClr val="000000">
                      <a:alpha val="43137"/>
                    </a:srgbClr>
                  </a:outerShdw>
                </a:effectLst>
                <a:latin typeface="+mn-lt"/>
                <a:cs typeface="Calibri" panose="020F0502020204030204" pitchFamily="34" charset="0"/>
              </a:rPr>
              <a:t>Seed Truths (John 13─17)</a:t>
            </a:r>
            <a:endParaRPr lang="en-US" sz="3600" dirty="0">
              <a:solidFill>
                <a:srgbClr val="00FFFF"/>
              </a:solidFill>
              <a:effectLst>
                <a:outerShdw blurRad="38100" dist="38100" dir="2700000" algn="tl">
                  <a:srgbClr val="000000">
                    <a:alpha val="43137"/>
                  </a:srgbClr>
                </a:outerShdw>
              </a:effectLst>
              <a:latin typeface="+mn-lt"/>
              <a:cs typeface="Calibri" panose="020F0502020204030204" pitchFamily="34" charset="0"/>
            </a:endParaRPr>
          </a:p>
        </p:txBody>
      </p:sp>
      <p:pic>
        <p:nvPicPr>
          <p:cNvPr id="7" name="Picture 6">
            <a:extLst>
              <a:ext uri="{FF2B5EF4-FFF2-40B4-BE49-F238E27FC236}">
                <a16:creationId xmlns:a16="http://schemas.microsoft.com/office/drawing/2014/main" id="{F2061A2A-060B-42B6-B9EB-76A70CE9C1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78" y="121920"/>
            <a:ext cx="801122"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3"/>
          <p:cNvSpPr>
            <a:spLocks noGrp="1"/>
          </p:cNvSpPr>
          <p:nvPr>
            <p:ph type="body" idx="4294967295"/>
          </p:nvPr>
        </p:nvSpPr>
        <p:spPr>
          <a:xfrm>
            <a:off x="0" y="1371600"/>
            <a:ext cx="9144000" cy="4953000"/>
          </a:xfrm>
        </p:spPr>
        <p:txBody>
          <a:bodyPr/>
          <a:lstStyle/>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defeat of Satan at the cross (John 12:31; 16:11; Col 2:15; Heb 2:14)</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Spirit as the inspirer of all Scripture (John 14:26; 16:13; 2 Tim 3:16; 2 Pet 1:20-21)</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the Spirit as the illuminator of all Scripture (John 14:26; 16:13; 1 Cor 2:14; 1 John 2:20, 27)</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Christ's provision of peace in the midst of adversity (John 14:27; Philip 4:7)</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necessity of the Sprit's convicting ministry as a prerequisite for salvation (John 16:7-11; 1 Cor 2:14; 2 Cor 4:4) </a:t>
            </a:r>
          </a:p>
        </p:txBody>
      </p:sp>
      <p:sp>
        <p:nvSpPr>
          <p:cNvPr id="5" name="Rectangle 2">
            <a:extLst>
              <a:ext uri="{FF2B5EF4-FFF2-40B4-BE49-F238E27FC236}">
                <a16:creationId xmlns:a16="http://schemas.microsoft.com/office/drawing/2014/main" id="{556435BC-4FEC-4FC9-A13E-650AF31E3B17}"/>
              </a:ext>
            </a:extLst>
          </p:cNvPr>
          <p:cNvSpPr txBox="1">
            <a:spLocks/>
          </p:cNvSpPr>
          <p:nvPr/>
        </p:nvSpPr>
        <p:spPr bwMode="auto">
          <a:xfrm>
            <a:off x="2057400" y="228600"/>
            <a:ext cx="5029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a:solidFill>
                  <a:srgbClr val="00FFFF"/>
                </a:solidFill>
                <a:effectLst>
                  <a:outerShdw blurRad="38100" dist="38100" dir="2700000" algn="tl">
                    <a:srgbClr val="000000">
                      <a:alpha val="43137"/>
                    </a:srgbClr>
                  </a:outerShdw>
                </a:effectLst>
                <a:latin typeface="+mn-lt"/>
                <a:cs typeface="Calibri" panose="020F0502020204030204" pitchFamily="34" charset="0"/>
              </a:rPr>
              <a:t>Seed Truths (John 13─17)</a:t>
            </a:r>
            <a:endParaRPr lang="en-US" sz="3600" dirty="0">
              <a:solidFill>
                <a:srgbClr val="00FFFF"/>
              </a:solidFill>
              <a:effectLst>
                <a:outerShdw blurRad="38100" dist="38100" dir="2700000" algn="tl">
                  <a:srgbClr val="000000">
                    <a:alpha val="43137"/>
                  </a:srgbClr>
                </a:outerShdw>
              </a:effectLst>
              <a:latin typeface="+mn-lt"/>
              <a:cs typeface="Calibri" panose="020F0502020204030204" pitchFamily="34" charset="0"/>
            </a:endParaRPr>
          </a:p>
        </p:txBody>
      </p:sp>
      <p:pic>
        <p:nvPicPr>
          <p:cNvPr id="8" name="Picture 7">
            <a:extLst>
              <a:ext uri="{FF2B5EF4-FFF2-40B4-BE49-F238E27FC236}">
                <a16:creationId xmlns:a16="http://schemas.microsoft.com/office/drawing/2014/main" id="{D9558BD0-2436-4A20-B08C-8A1ED96C5B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78" y="121920"/>
            <a:ext cx="801122"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3"/>
          <p:cNvSpPr>
            <a:spLocks noGrp="1"/>
          </p:cNvSpPr>
          <p:nvPr>
            <p:ph type="body" idx="4294967295"/>
          </p:nvPr>
        </p:nvSpPr>
        <p:spPr>
          <a:xfrm>
            <a:off x="1" y="1371600"/>
            <a:ext cx="9144000" cy="5029200"/>
          </a:xfrm>
        </p:spPr>
        <p:txBody>
          <a:bodyPr/>
          <a:lstStyle/>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normalcy of tribulations in the present age (John 16:33; Jas 1:2-4)</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believer as the ultimate over comer (John 16:33; 1 John 4:4; 5:4-5)</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Christ's present session at the Father's right hand (John 14:12-14; 17:5; Heb 7:3b, 25)</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power of prayer (John 14:12-14; Eph 6:18-20; Jas 5:16)</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inerrancy of Scripture (John 17:20; 2 Tim 3:16)</a:t>
            </a:r>
          </a:p>
          <a:p>
            <a:pPr marL="457200" indent="-457200"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disclosure of Eschatology (John 16:13; 2 </a:t>
            </a:r>
            <a:r>
              <a:rPr lang="en-US" sz="2800" dirty="0" err="1">
                <a:solidFill>
                  <a:schemeClr val="bg1"/>
                </a:solidFill>
                <a:effectLst>
                  <a:outerShdw blurRad="38100" dist="38100" dir="2700000" algn="tl">
                    <a:srgbClr val="000000">
                      <a:alpha val="43137"/>
                    </a:srgbClr>
                  </a:outerShdw>
                </a:effectLst>
              </a:rPr>
              <a:t>Thess</a:t>
            </a:r>
            <a:r>
              <a:rPr lang="en-US" sz="2800" dirty="0">
                <a:solidFill>
                  <a:schemeClr val="bg1"/>
                </a:solidFill>
                <a:effectLst>
                  <a:outerShdw blurRad="38100" dist="38100" dir="2700000" algn="tl">
                    <a:srgbClr val="000000">
                      <a:alpha val="43137"/>
                    </a:srgbClr>
                  </a:outerShdw>
                </a:effectLst>
              </a:rPr>
              <a:t> 2:1-12) </a:t>
            </a:r>
          </a:p>
        </p:txBody>
      </p:sp>
      <p:sp>
        <p:nvSpPr>
          <p:cNvPr id="5" name="Rectangle 2">
            <a:extLst>
              <a:ext uri="{FF2B5EF4-FFF2-40B4-BE49-F238E27FC236}">
                <a16:creationId xmlns:a16="http://schemas.microsoft.com/office/drawing/2014/main" id="{E718DC76-B29F-4B49-984E-9713E9DCE1E0}"/>
              </a:ext>
            </a:extLst>
          </p:cNvPr>
          <p:cNvSpPr txBox="1">
            <a:spLocks/>
          </p:cNvSpPr>
          <p:nvPr/>
        </p:nvSpPr>
        <p:spPr bwMode="auto">
          <a:xfrm>
            <a:off x="2057400" y="228600"/>
            <a:ext cx="5029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a:solidFill>
                  <a:srgbClr val="00FFFF"/>
                </a:solidFill>
                <a:effectLst>
                  <a:outerShdw blurRad="38100" dist="38100" dir="2700000" algn="tl">
                    <a:srgbClr val="000000">
                      <a:alpha val="43137"/>
                    </a:srgbClr>
                  </a:outerShdw>
                </a:effectLst>
                <a:latin typeface="+mn-lt"/>
                <a:cs typeface="Calibri" panose="020F0502020204030204" pitchFamily="34" charset="0"/>
              </a:rPr>
              <a:t>Seed Truths (John 13─17)</a:t>
            </a:r>
            <a:endParaRPr lang="en-US" sz="3600" dirty="0">
              <a:solidFill>
                <a:srgbClr val="00FFFF"/>
              </a:solidFill>
              <a:effectLst>
                <a:outerShdw blurRad="38100" dist="38100" dir="2700000" algn="tl">
                  <a:srgbClr val="000000">
                    <a:alpha val="43137"/>
                  </a:srgbClr>
                </a:outerShdw>
              </a:effectLst>
              <a:latin typeface="+mn-lt"/>
              <a:cs typeface="Calibri" panose="020F0502020204030204" pitchFamily="34" charset="0"/>
            </a:endParaRPr>
          </a:p>
        </p:txBody>
      </p:sp>
      <p:pic>
        <p:nvPicPr>
          <p:cNvPr id="7" name="Picture 6">
            <a:extLst>
              <a:ext uri="{FF2B5EF4-FFF2-40B4-BE49-F238E27FC236}">
                <a16:creationId xmlns:a16="http://schemas.microsoft.com/office/drawing/2014/main" id="{948E88DD-8536-4988-A518-F74D275726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78" y="121920"/>
            <a:ext cx="801122"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19" name="Group 71"/>
          <p:cNvGraphicFramePr>
            <a:graphicFrameLocks noGrp="1"/>
          </p:cNvGraphicFramePr>
          <p:nvPr>
            <p:ph idx="4294967295"/>
            <p:extLst>
              <p:ext uri="{D42A27DB-BD31-4B8C-83A1-F6EECF244321}">
                <p14:modId xmlns:p14="http://schemas.microsoft.com/office/powerpoint/2010/main" val="3578182079"/>
              </p:ext>
            </p:extLst>
          </p:nvPr>
        </p:nvGraphicFramePr>
        <p:xfrm>
          <a:off x="116238" y="289256"/>
          <a:ext cx="8911525" cy="6279489"/>
        </p:xfrm>
        <a:graphic>
          <a:graphicData uri="http://schemas.openxmlformats.org/drawingml/2006/table">
            <a:tbl>
              <a:tblPr>
                <a:tableStyleId>{35758FB7-9AC5-4552-8A53-C91805E547FA}</a:tableStyleId>
              </a:tblPr>
              <a:tblGrid>
                <a:gridCol w="2510725">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90316">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sz="2800" b="1"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Comparison of the Olivet and Upper Room Discourses</a:t>
                      </a:r>
                    </a:p>
                  </a:txBody>
                  <a:tcPr marL="68580" marR="68580" marT="34290" marB="34290" anchor="ctr" horzOverflow="overflow">
                    <a:solidFill>
                      <a:srgbClr val="C00000"/>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extLst>
                  <a:ext uri="{0D108BD9-81ED-4DB2-BD59-A6C34878D82A}">
                    <a16:rowId xmlns:a16="http://schemas.microsoft.com/office/drawing/2014/main" val="3358660235"/>
                  </a:ext>
                </a:extLst>
              </a:tr>
              <a:tr h="690316">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Discourse</a:t>
                      </a:r>
                    </a:p>
                  </a:txBody>
                  <a:tcPr marL="68580" marR="68580" marT="34290" marB="34290" anchor="ctr" horzOverflow="overflow">
                    <a:solidFill>
                      <a:srgbClr val="00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Olivet</a:t>
                      </a:r>
                    </a:p>
                  </a:txBody>
                  <a:tcPr marL="68580" marR="68580" marT="34290" marB="34290" anchor="ctr" horzOverflow="overflow">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0"/>
                  </a:ext>
                </a:extLst>
              </a:tr>
              <a:tr h="599417">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rPr>
                        <a:t>Scripture</a:t>
                      </a:r>
                      <a:endParaRPr kumimoji="0" lang="en-US" sz="2400" b="1" i="0"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ndParaRP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Matt 24─25</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13─17</a:t>
                      </a:r>
                    </a:p>
                  </a:txBody>
                  <a:tcPr marL="68580" marR="68580" marT="34290" marB="34290" anchor="ctr" horzOverflow="overflow">
                    <a:solidFill>
                      <a:srgbClr val="008000"/>
                    </a:solidFill>
                  </a:tcPr>
                </a:tc>
                <a:extLst>
                  <a:ext uri="{0D108BD9-81ED-4DB2-BD59-A6C34878D82A}">
                    <a16:rowId xmlns:a16="http://schemas.microsoft.com/office/drawing/2014/main" val="10001"/>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Location</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Mount of Olives</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2"/>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Passion week</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Third day</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Sixth day</a:t>
                      </a:r>
                    </a:p>
                  </a:txBody>
                  <a:tcPr marL="68580" marR="68580" marT="34290" marB="34290" anchor="ctr" horzOverflow="overflow">
                    <a:solidFill>
                      <a:srgbClr val="008000"/>
                    </a:solidFill>
                  </a:tcPr>
                </a:tc>
                <a:extLst>
                  <a:ext uri="{0D108BD9-81ED-4DB2-BD59-A6C34878D82A}">
                    <a16:rowId xmlns:a16="http://schemas.microsoft.com/office/drawing/2014/main" val="10003"/>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General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Farewell: Israel</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Hello: Church</a:t>
                      </a:r>
                    </a:p>
                  </a:txBody>
                  <a:tcPr marL="68580" marR="68580" marT="34290" marB="34290" anchor="ctr" horzOverflow="overflow">
                    <a:solidFill>
                      <a:srgbClr val="008000"/>
                    </a:solidFill>
                  </a:tcPr>
                </a:tc>
                <a:extLst>
                  <a:ext uri="{0D108BD9-81ED-4DB2-BD59-A6C34878D82A}">
                    <a16:rowId xmlns:a16="http://schemas.microsoft.com/office/drawing/2014/main" val="10004"/>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Specific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Israel’s future</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Divine provisions</a:t>
                      </a:r>
                    </a:p>
                  </a:txBody>
                  <a:tcPr marL="68580" marR="68580" marT="34290" marB="34290" anchor="ctr" horzOverflow="overflow">
                    <a:solidFill>
                      <a:srgbClr val="008000"/>
                    </a:solidFill>
                  </a:tcPr>
                </a:tc>
                <a:extLst>
                  <a:ext uri="{0D108BD9-81ED-4DB2-BD59-A6C34878D82A}">
                    <a16:rowId xmlns:a16="http://schemas.microsoft.com/office/drawing/2014/main" val="10005"/>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Prompting</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Temple's destruction</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Christ's imminent departure</a:t>
                      </a:r>
                    </a:p>
                  </a:txBody>
                  <a:tcPr marL="68580" marR="68580" marT="34290" marB="34290" anchor="ctr" horzOverflow="overflow">
                    <a:solidFill>
                      <a:srgbClr val="008000"/>
                    </a:solidFill>
                  </a:tcPr>
                </a:tc>
                <a:extLst>
                  <a:ext uri="{0D108BD9-81ED-4DB2-BD59-A6C34878D82A}">
                    <a16:rowId xmlns:a16="http://schemas.microsoft.com/office/drawing/2014/main" val="10006"/>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Explanations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Written OT</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Unwritten NT</a:t>
                      </a:r>
                    </a:p>
                  </a:txBody>
                  <a:tcPr marL="68580" marR="68580" marT="34290" marB="34290" anchor="ctr" horzOverflow="overflow">
                    <a:solidFill>
                      <a:srgbClr val="008000"/>
                    </a:solidFill>
                  </a:tcPr>
                </a:tc>
                <a:extLst>
                  <a:ext uri="{0D108BD9-81ED-4DB2-BD59-A6C34878D82A}">
                    <a16:rowId xmlns:a16="http://schemas.microsoft.com/office/drawing/2014/main" val="10007"/>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Apostles</a:t>
                      </a:r>
                    </a:p>
                  </a:txBody>
                  <a:tcPr marL="68580" marR="68580" marT="34290" marB="34290" anchor="ctr" horzOverflow="overflow">
                    <a:solidFill>
                      <a:srgbClr val="0000FF"/>
                    </a:solidFill>
                  </a:tcPr>
                </a:tc>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 (Matt. 19:28)</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Church (Eph. 2:20)</a:t>
                      </a:r>
                    </a:p>
                  </a:txBody>
                  <a:tcPr marL="68580" marR="68580" marT="34290" marB="34290" anchor="ctr" horzOverflow="overflow">
                    <a:solidFill>
                      <a:srgbClr val="008000"/>
                    </a:solidFill>
                  </a:tcPr>
                </a:tc>
                <a:extLst>
                  <a:ext uri="{0D108BD9-81ED-4DB2-BD59-A6C34878D82A}">
                    <a16:rowId xmlns:a16="http://schemas.microsoft.com/office/drawing/2014/main" val="1581406529"/>
                  </a:ext>
                </a:extLst>
              </a:tr>
            </a:tbl>
          </a:graphicData>
        </a:graphic>
      </p:graphicFrame>
    </p:spTree>
    <p:extLst>
      <p:ext uri="{BB962C8B-B14F-4D97-AF65-F5344CB8AC3E}">
        <p14:creationId xmlns:p14="http://schemas.microsoft.com/office/powerpoint/2010/main" val="24246160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914400" y="228600"/>
            <a:ext cx="10972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 Preliminary Reasons</a:t>
            </a:r>
          </a:p>
        </p:txBody>
      </p:sp>
      <p:sp>
        <p:nvSpPr>
          <p:cNvPr id="44034" name="Rectangle 3"/>
          <p:cNvSpPr>
            <a:spLocks noGrp="1"/>
          </p:cNvSpPr>
          <p:nvPr>
            <p:ph type="body" idx="4294967295"/>
          </p:nvPr>
        </p:nvSpPr>
        <p:spPr>
          <a:xfrm>
            <a:off x="2743200" y="1417638"/>
            <a:ext cx="6400800" cy="47545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Significance of the Upper Room Discourse (John 13─17)</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Eschatological flavor of the  Upper Room Discourse</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Early church fathers</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Jewish marriage analogy</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Parallels with other rapture texts</a:t>
            </a:r>
          </a:p>
        </p:txBody>
      </p:sp>
      <p:pic>
        <p:nvPicPr>
          <p:cNvPr id="44035" name="Picture 2"/>
          <p:cNvPicPr>
            <a:picLocks noChangeAspect="1" noChangeArrowheads="1"/>
          </p:cNvPicPr>
          <p:nvPr/>
        </p:nvPicPr>
        <p:blipFill>
          <a:blip r:embed="rId2" cstate="print"/>
          <a:srcRect/>
          <a:stretch>
            <a:fillRect/>
          </a:stretch>
        </p:blipFill>
        <p:spPr bwMode="auto">
          <a:xfrm>
            <a:off x="228600" y="1600200"/>
            <a:ext cx="2133600" cy="3200400"/>
          </a:xfrm>
          <a:prstGeom prst="rect">
            <a:avLst/>
          </a:prstGeom>
          <a:noFill/>
          <a:ln w="9525">
            <a:noFill/>
            <a:miter lim="800000"/>
            <a:headEnd/>
            <a:tailEnd/>
          </a:ln>
        </p:spPr>
      </p:pic>
    </p:spTree>
    <p:extLst>
      <p:ext uri="{BB962C8B-B14F-4D97-AF65-F5344CB8AC3E}">
        <p14:creationId xmlns:p14="http://schemas.microsoft.com/office/powerpoint/2010/main" val="2013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914400" y="228600"/>
            <a:ext cx="7391400" cy="914400"/>
          </a:xfrm>
        </p:spPr>
        <p:txBody>
          <a:bodyPr/>
          <a:lstStyle/>
          <a:p>
            <a:r>
              <a:rPr lang="en-US" sz="3600" dirty="0">
                <a:solidFill>
                  <a:srgbClr val="00FFFF"/>
                </a:solidFill>
                <a:effectLst>
                  <a:outerShdw blurRad="38100" dist="38100" dir="2700000" algn="tl">
                    <a:srgbClr val="000000">
                      <a:alpha val="43137"/>
                    </a:srgbClr>
                  </a:outerShdw>
                </a:effectLst>
                <a:latin typeface="+mn-lt"/>
                <a:cs typeface="Calibri" panose="020F0502020204030204" pitchFamily="34" charset="0"/>
              </a:rPr>
              <a:t>John’s Eschatological Statements</a:t>
            </a:r>
          </a:p>
        </p:txBody>
      </p:sp>
      <p:sp>
        <p:nvSpPr>
          <p:cNvPr id="26627" name="Rectangle 3"/>
          <p:cNvSpPr>
            <a:spLocks noGrp="1"/>
          </p:cNvSpPr>
          <p:nvPr>
            <p:ph type="body" idx="4294967295"/>
          </p:nvPr>
        </p:nvSpPr>
        <p:spPr>
          <a:xfrm>
            <a:off x="0" y="1371600"/>
            <a:ext cx="9144000" cy="4495800"/>
          </a:xfrm>
        </p:spPr>
        <p:txBody>
          <a:bodyPr/>
          <a:lstStyle/>
          <a:p>
            <a:pPr marL="341313" indent="-341313"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two final resurrections (John 5:29; Dan 12:2; Acts 24:15; Rev 20:4-5)</a:t>
            </a:r>
          </a:p>
          <a:p>
            <a:pPr marL="341313" indent="-341313"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Israel's future acceptance of the future Antichrist in lieu of the true Christ (John 5:43; Dan 9:27a)</a:t>
            </a:r>
          </a:p>
          <a:p>
            <a:pPr marL="341313" indent="-341313"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Christ's promise to preserve and resurrect the believer in the last day (John 6:39-40, 44, 54; 11:25-26)</a:t>
            </a:r>
          </a:p>
          <a:p>
            <a:pPr marL="341313" indent="-341313" algn="just">
              <a:spcBef>
                <a:spcPts val="0"/>
              </a:spcBef>
              <a:spcAft>
                <a:spcPts val="1200"/>
              </a:spcAft>
              <a:buClr>
                <a:srgbClr val="00FFFF"/>
              </a:buClr>
            </a:pPr>
            <a:r>
              <a:rPr lang="en-US" sz="2800" dirty="0">
                <a:solidFill>
                  <a:schemeClr val="bg1"/>
                </a:solidFill>
                <a:effectLst>
                  <a:outerShdw blurRad="38100" dist="38100" dir="2700000" algn="tl">
                    <a:srgbClr val="000000">
                      <a:alpha val="43137"/>
                    </a:srgbClr>
                  </a:outerShdw>
                </a:effectLst>
              </a:rPr>
              <a:t>coming of the Spirit who will disclose "things to come" (John 16:7, 13) </a:t>
            </a:r>
          </a:p>
        </p:txBody>
      </p:sp>
      <p:pic>
        <p:nvPicPr>
          <p:cNvPr id="2662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228600"/>
            <a:ext cx="741363" cy="914400"/>
          </a:xfrm>
          <a:prstGeom prst="rect">
            <a:avLst/>
          </a:prstGeom>
          <a:noFill/>
          <a:ln w="9525">
            <a:noFill/>
            <a:miter lim="800000"/>
            <a:headEnd/>
            <a:tailEnd/>
          </a:ln>
        </p:spPr>
      </p:pic>
      <p:pic>
        <p:nvPicPr>
          <p:cNvPr id="2662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837" y="228600"/>
            <a:ext cx="741363" cy="914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185761"/>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20:30-31</a:t>
            </a:r>
          </a:p>
          <a:p>
            <a:pPr algn="just" eaLnBrk="0" hangingPunct="0">
              <a:spcBef>
                <a:spcPts val="0"/>
              </a:spcBef>
            </a:pPr>
            <a:r>
              <a:rPr lang="en-US" sz="3600" baseline="30000" dirty="0">
                <a:solidFill>
                  <a:prstClr val="white"/>
                </a:solidFill>
                <a:effectLst>
                  <a:outerShdw blurRad="38100" dist="38100" dir="2700000" algn="tl">
                    <a:srgbClr val="000000">
                      <a:alpha val="43137"/>
                    </a:srgbClr>
                  </a:outerShdw>
                </a:effectLst>
                <a:latin typeface="Calibri"/>
              </a:rPr>
              <a:t>30</a:t>
            </a:r>
            <a:r>
              <a:rPr lang="en-US" sz="3600" dirty="0">
                <a:solidFill>
                  <a:prstClr val="white"/>
                </a:solidFill>
                <a:effectLst>
                  <a:outerShdw blurRad="38100" dist="38100" dir="2700000" algn="tl">
                    <a:srgbClr val="000000">
                      <a:alpha val="43137"/>
                    </a:srgbClr>
                  </a:outerShdw>
                </a:effectLst>
                <a:latin typeface="Calibri"/>
              </a:rPr>
              <a:t> “Therefore </a:t>
            </a:r>
            <a:r>
              <a:rPr lang="en-US" sz="3600" b="1" u="sng" dirty="0">
                <a:solidFill>
                  <a:srgbClr val="FFFFCC"/>
                </a:solidFill>
                <a:effectLst>
                  <a:outerShdw blurRad="38100" dist="38100" dir="2700000" algn="tl">
                    <a:srgbClr val="000000">
                      <a:alpha val="43137"/>
                    </a:srgbClr>
                  </a:outerShdw>
                </a:effectLst>
                <a:latin typeface="Calibri"/>
                <a:cs typeface="+mn-cs"/>
              </a:rPr>
              <a:t>many other signs</a:t>
            </a:r>
            <a:r>
              <a:rPr lang="en-US" sz="3600" dirty="0">
                <a:solidFill>
                  <a:srgbClr val="FFFFCC"/>
                </a:solidFill>
                <a:effectLst>
                  <a:outerShdw blurRad="38100" dist="38100" dir="2700000" algn="tl">
                    <a:srgbClr val="000000">
                      <a:alpha val="43137"/>
                    </a:srgbClr>
                  </a:outerShdw>
                </a:effectLst>
                <a:latin typeface="Calibri"/>
                <a:cs typeface="+mn-cs"/>
              </a:rPr>
              <a:t> </a:t>
            </a:r>
            <a:r>
              <a:rPr lang="en-US" sz="3600" dirty="0">
                <a:solidFill>
                  <a:prstClr val="white"/>
                </a:solidFill>
                <a:effectLst>
                  <a:outerShdw blurRad="38100" dist="38100" dir="2700000" algn="tl">
                    <a:srgbClr val="000000">
                      <a:alpha val="43137"/>
                    </a:srgbClr>
                  </a:outerShdw>
                </a:effectLst>
                <a:latin typeface="Calibri"/>
                <a:cs typeface="+mn-cs"/>
              </a:rPr>
              <a:t>Jesus also performed in the presence of the disciples, which are </a:t>
            </a:r>
            <a:r>
              <a:rPr lang="en-US" sz="3600" b="1" u="sng" dirty="0">
                <a:solidFill>
                  <a:srgbClr val="FFFFCC"/>
                </a:solidFill>
                <a:effectLst>
                  <a:outerShdw blurRad="38100" dist="38100" dir="2700000" algn="tl">
                    <a:srgbClr val="000000">
                      <a:alpha val="43137"/>
                    </a:srgbClr>
                  </a:outerShdw>
                </a:effectLst>
                <a:latin typeface="Calibri"/>
                <a:cs typeface="+mn-cs"/>
              </a:rPr>
              <a:t>not written in this book;</a:t>
            </a:r>
            <a:r>
              <a:rPr lang="en-US" sz="3600" b="1" dirty="0">
                <a:solidFill>
                  <a:srgbClr val="FFFFCC"/>
                </a:solidFill>
                <a:effectLst>
                  <a:outerShdw blurRad="38100" dist="38100" dir="2700000" algn="tl">
                    <a:srgbClr val="000000">
                      <a:alpha val="43137"/>
                    </a:srgbClr>
                  </a:outerShdw>
                </a:effectLst>
                <a:latin typeface="Calibri"/>
                <a:cs typeface="+mn-cs"/>
              </a:rPr>
              <a:t> </a:t>
            </a:r>
            <a:r>
              <a:rPr lang="en-US" sz="3600" baseline="30000" dirty="0">
                <a:solidFill>
                  <a:prstClr val="white"/>
                </a:solidFill>
                <a:effectLst>
                  <a:outerShdw blurRad="38100" dist="38100" dir="2700000" algn="tl">
                    <a:srgbClr val="000000">
                      <a:alpha val="43137"/>
                    </a:srgbClr>
                  </a:outerShdw>
                </a:effectLst>
                <a:latin typeface="Calibri"/>
              </a:rPr>
              <a:t>31</a:t>
            </a:r>
            <a:r>
              <a:rPr lang="en-US" sz="3600" b="1" u="sng" dirty="0">
                <a:solidFill>
                  <a:srgbClr val="FFFFCC"/>
                </a:solidFill>
                <a:effectLst>
                  <a:outerShdw blurRad="38100" dist="38100" dir="2700000" algn="tl">
                    <a:srgbClr val="000000">
                      <a:alpha val="43137"/>
                    </a:srgbClr>
                  </a:outerShdw>
                </a:effectLst>
                <a:latin typeface="Calibri"/>
                <a:cs typeface="+mn-cs"/>
              </a:rPr>
              <a:t> but these have been written</a:t>
            </a:r>
            <a:r>
              <a:rPr lang="en-US" sz="3600" dirty="0">
                <a:solidFill>
                  <a:prstClr val="white"/>
                </a:solidFill>
                <a:effectLst>
                  <a:outerShdw blurRad="38100" dist="38100" dir="2700000" algn="tl">
                    <a:srgbClr val="000000">
                      <a:alpha val="43137"/>
                    </a:srgbClr>
                  </a:outerShdw>
                </a:effectLst>
                <a:latin typeface="Calibri"/>
                <a:cs typeface="+mn-cs"/>
              </a:rPr>
              <a:t> so that you may </a:t>
            </a:r>
            <a:r>
              <a:rPr lang="en-US" sz="3600" b="1" u="sng" dirty="0">
                <a:solidFill>
                  <a:srgbClr val="FFFFCC"/>
                </a:solidFill>
                <a:effectLst>
                  <a:outerShdw blurRad="38100" dist="38100" dir="2700000" algn="tl">
                    <a:srgbClr val="000000">
                      <a:alpha val="43137"/>
                    </a:srgbClr>
                  </a:outerShdw>
                </a:effectLst>
                <a:latin typeface="Calibri"/>
                <a:cs typeface="+mn-cs"/>
              </a:rPr>
              <a:t>believe</a:t>
            </a:r>
            <a:r>
              <a:rPr lang="en-US" sz="3600" dirty="0">
                <a:solidFill>
                  <a:prstClr val="white"/>
                </a:solidFill>
                <a:effectLst>
                  <a:outerShdw blurRad="38100" dist="38100" dir="2700000" algn="tl">
                    <a:srgbClr val="000000">
                      <a:alpha val="43137"/>
                    </a:srgbClr>
                  </a:outerShdw>
                </a:effectLst>
                <a:latin typeface="Calibri"/>
                <a:cs typeface="+mn-cs"/>
              </a:rPr>
              <a:t> that </a:t>
            </a:r>
            <a:r>
              <a:rPr lang="en-US" sz="3600" b="1" u="sng" dirty="0">
                <a:solidFill>
                  <a:srgbClr val="FFFFCC"/>
                </a:solidFill>
                <a:effectLst>
                  <a:outerShdw blurRad="38100" dist="38100" dir="2700000" algn="tl">
                    <a:srgbClr val="000000">
                      <a:alpha val="43137"/>
                    </a:srgbClr>
                  </a:outerShdw>
                </a:effectLst>
                <a:latin typeface="Calibri"/>
                <a:cs typeface="+mn-cs"/>
              </a:rPr>
              <a:t>Jesus is the Christ, the Son of God</a:t>
            </a:r>
            <a:r>
              <a:rPr lang="en-US" sz="3600" dirty="0">
                <a:solidFill>
                  <a:prstClr val="white"/>
                </a:solidFill>
                <a:effectLst>
                  <a:outerShdw blurRad="38100" dist="38100" dir="2700000" algn="tl">
                    <a:srgbClr val="000000">
                      <a:alpha val="43137"/>
                    </a:srgbClr>
                  </a:outerShdw>
                </a:effectLst>
                <a:latin typeface="Calibri"/>
                <a:cs typeface="+mn-cs"/>
              </a:rPr>
              <a:t>; and that believing you may have life in His name.”</a:t>
            </a:r>
          </a:p>
        </p:txBody>
      </p:sp>
    </p:spTree>
    <p:extLst>
      <p:ext uri="{BB962C8B-B14F-4D97-AF65-F5344CB8AC3E}">
        <p14:creationId xmlns:p14="http://schemas.microsoft.com/office/powerpoint/2010/main" val="1330936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7F26A0-A6CA-4C3E-A313-71E1E5A711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9699" name="Rectangle 3"/>
          <p:cNvSpPr>
            <a:spLocks noGrp="1"/>
          </p:cNvSpPr>
          <p:nvPr>
            <p:ph type="body" idx="4294967295"/>
          </p:nvPr>
        </p:nvSpPr>
        <p:spPr>
          <a:xfrm>
            <a:off x="0" y="0"/>
            <a:ext cx="9144000" cy="35052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21:25</a:t>
            </a:r>
          </a:p>
          <a:p>
            <a:pPr marL="0" indent="0" algn="just">
              <a:spcBef>
                <a:spcPts val="0"/>
              </a:spcBef>
              <a:spcAft>
                <a:spcPts val="0"/>
              </a:spcAft>
              <a:buNone/>
            </a:pPr>
            <a:r>
              <a:rPr lang="en-US" sz="3600" dirty="0">
                <a:solidFill>
                  <a:prstClr val="white"/>
                </a:solidFill>
                <a:effectLst>
                  <a:outerShdw blurRad="38100" dist="38100" dir="2700000" algn="tl">
                    <a:srgbClr val="000000">
                      <a:alpha val="43137"/>
                    </a:srgbClr>
                  </a:outerShdw>
                </a:effectLst>
                <a:cs typeface="Arial" charset="0"/>
              </a:rPr>
              <a:t>“And there are also </a:t>
            </a:r>
            <a:r>
              <a:rPr lang="en-US" sz="3600" b="1" u="sng" dirty="0">
                <a:solidFill>
                  <a:srgbClr val="FFFFCC"/>
                </a:solidFill>
                <a:effectLst>
                  <a:outerShdw blurRad="38100" dist="38100" dir="2700000" algn="tl">
                    <a:srgbClr val="000000">
                      <a:alpha val="43137"/>
                    </a:srgbClr>
                  </a:outerShdw>
                </a:effectLst>
              </a:rPr>
              <a:t>many other things which Jesus did</a:t>
            </a:r>
            <a:r>
              <a:rPr lang="en-US" sz="3600" dirty="0">
                <a:solidFill>
                  <a:schemeClr val="bg1"/>
                </a:solidFill>
                <a:effectLst>
                  <a:outerShdw blurRad="38100" dist="38100" dir="2700000" algn="tl">
                    <a:srgbClr val="000000">
                      <a:alpha val="43137"/>
                    </a:srgbClr>
                  </a:outerShdw>
                </a:effectLst>
              </a:rPr>
              <a:t>, which if they were written in detail, I suppose that even the world itself would not contain the books that would be written.”</a:t>
            </a:r>
          </a:p>
        </p:txBody>
      </p:sp>
      <p:pic>
        <p:nvPicPr>
          <p:cNvPr id="7" name="Picture 6" descr="http://www.maggiesnotebook.com/wp-content/uploads/2011/08/Apostle_John_35.jpg">
            <a:extLst>
              <a:ext uri="{FF2B5EF4-FFF2-40B4-BE49-F238E27FC236}">
                <a16:creationId xmlns:a16="http://schemas.microsoft.com/office/drawing/2014/main" id="{2E5F37DF-BCAF-4E1C-8EA8-4517D34BFD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7545" y="3048000"/>
            <a:ext cx="1508910" cy="1828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914400" y="228600"/>
            <a:ext cx="10972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 Preliminary Reasons</a:t>
            </a:r>
          </a:p>
        </p:txBody>
      </p:sp>
      <p:sp>
        <p:nvSpPr>
          <p:cNvPr id="44034" name="Rectangle 3"/>
          <p:cNvSpPr>
            <a:spLocks noGrp="1"/>
          </p:cNvSpPr>
          <p:nvPr>
            <p:ph type="body" idx="4294967295"/>
          </p:nvPr>
        </p:nvSpPr>
        <p:spPr>
          <a:xfrm>
            <a:off x="2743200" y="1417638"/>
            <a:ext cx="6400800" cy="47545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Significance of the Upper Room Discourse (John 13─17)</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Eschatological flavor of the  Upper Room Discourse</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Early church fathers</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Jewish marriage analogy</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Parallels with other rapture texts</a:t>
            </a:r>
          </a:p>
        </p:txBody>
      </p:sp>
      <p:pic>
        <p:nvPicPr>
          <p:cNvPr id="44035" name="Picture 2"/>
          <p:cNvPicPr>
            <a:picLocks noChangeAspect="1" noChangeArrowheads="1"/>
          </p:cNvPicPr>
          <p:nvPr/>
        </p:nvPicPr>
        <p:blipFill>
          <a:blip r:embed="rId2" cstate="print"/>
          <a:srcRect/>
          <a:stretch>
            <a:fillRect/>
          </a:stretch>
        </p:blipFill>
        <p:spPr bwMode="auto">
          <a:xfrm>
            <a:off x="228600" y="1600200"/>
            <a:ext cx="2133600" cy="3200400"/>
          </a:xfrm>
          <a:prstGeom prst="rect">
            <a:avLst/>
          </a:prstGeom>
          <a:noFill/>
          <a:ln w="9525">
            <a:noFill/>
            <a:miter lim="800000"/>
            <a:headEnd/>
            <a:tailEnd/>
          </a:ln>
        </p:spPr>
      </p:pic>
    </p:spTree>
    <p:extLst>
      <p:ext uri="{BB962C8B-B14F-4D97-AF65-F5344CB8AC3E}">
        <p14:creationId xmlns:p14="http://schemas.microsoft.com/office/powerpoint/2010/main" val="215816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0" y="228600"/>
            <a:ext cx="9134475" cy="1143000"/>
          </a:xfrm>
        </p:spPr>
        <p:txBody>
          <a:bodyPr/>
          <a:lstStyle/>
          <a:p>
            <a:r>
              <a:rPr lang="en-US" sz="3400" dirty="0">
                <a:solidFill>
                  <a:srgbClr val="00FFFF"/>
                </a:solidFill>
                <a:effectLst>
                  <a:outerShdw blurRad="38100" dist="38100" dir="2700000" algn="tl">
                    <a:srgbClr val="000000">
                      <a:alpha val="43137"/>
                    </a:srgbClr>
                  </a:outerShdw>
                </a:effectLst>
                <a:latin typeface="+mn-lt"/>
                <a:cs typeface="Calibri" panose="020F0502020204030204" pitchFamily="34" charset="0"/>
              </a:rPr>
              <a:t>Ante-Nicene Fathers: “Heavenly and Eschatological" Interpretation of John 14:1-4</a:t>
            </a:r>
          </a:p>
        </p:txBody>
      </p:sp>
      <p:sp>
        <p:nvSpPr>
          <p:cNvPr id="31747" name="Rectangle 3"/>
          <p:cNvSpPr>
            <a:spLocks noGrp="1"/>
          </p:cNvSpPr>
          <p:nvPr>
            <p:ph type="body" idx="4294967295"/>
          </p:nvPr>
        </p:nvSpPr>
        <p:spPr>
          <a:xfrm>
            <a:off x="152400" y="1646238"/>
            <a:ext cx="5029200" cy="4525962"/>
          </a:xfrm>
        </p:spPr>
        <p:txBody>
          <a:bodyPr/>
          <a:lstStyle/>
          <a:p>
            <a:pPr marL="457200" indent="-457200">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Papias (AD 110)</a:t>
            </a:r>
          </a:p>
          <a:p>
            <a:pPr marL="457200" indent="-457200">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Irenaeus (AD 130-202)</a:t>
            </a:r>
          </a:p>
          <a:p>
            <a:pPr marL="457200" indent="-457200">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Tertullian (AD 196-212)</a:t>
            </a:r>
          </a:p>
          <a:p>
            <a:pPr marL="457200" indent="-457200">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Origen (AD 182-251)</a:t>
            </a:r>
          </a:p>
          <a:p>
            <a:pPr marL="457200" indent="-457200">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Cyprian (AD 258) </a:t>
            </a:r>
          </a:p>
        </p:txBody>
      </p:sp>
      <p:sp>
        <p:nvSpPr>
          <p:cNvPr id="31748" name="Text Box 4"/>
          <p:cNvSpPr txBox="1">
            <a:spLocks noChangeArrowheads="1"/>
          </p:cNvSpPr>
          <p:nvPr/>
        </p:nvSpPr>
        <p:spPr bwMode="auto">
          <a:xfrm>
            <a:off x="795337" y="6154450"/>
            <a:ext cx="7543800" cy="584775"/>
          </a:xfrm>
          <a:prstGeom prst="rect">
            <a:avLst/>
          </a:prstGeom>
          <a:noFill/>
          <a:ln w="9525">
            <a:noFill/>
            <a:miter lim="800000"/>
            <a:headEnd/>
            <a:tailEnd/>
          </a:ln>
        </p:spPr>
        <p:txBody>
          <a:bodyPr>
            <a:spAutoFit/>
          </a:bodyPr>
          <a:lstStyle/>
          <a:p>
            <a:pPr algn="ctr">
              <a:spcBef>
                <a:spcPct val="50000"/>
              </a:spcBef>
            </a:pPr>
            <a:r>
              <a:rPr lang="en-US" sz="1600" dirty="0">
                <a:solidFill>
                  <a:schemeClr val="bg1"/>
                </a:solidFill>
                <a:latin typeface="Calibri" panose="020F0502020204030204" pitchFamily="34" charset="0"/>
                <a:cs typeface="Calibri" panose="020F0502020204030204" pitchFamily="34" charset="0"/>
              </a:rPr>
              <a:t>George A. Gunn, "Jesus and the Rapture: John 14," in </a:t>
            </a:r>
            <a:r>
              <a:rPr lang="en-US" sz="1600" i="1" dirty="0">
                <a:solidFill>
                  <a:schemeClr val="bg1"/>
                </a:solidFill>
                <a:latin typeface="Calibri" panose="020F0502020204030204" pitchFamily="34" charset="0"/>
                <a:cs typeface="Calibri" panose="020F0502020204030204" pitchFamily="34" charset="0"/>
              </a:rPr>
              <a:t>Evidence for the Rapture: A Biblical Case for </a:t>
            </a:r>
            <a:r>
              <a:rPr lang="en-US" sz="1600" i="1" dirty="0" err="1">
                <a:solidFill>
                  <a:schemeClr val="bg1"/>
                </a:solidFill>
                <a:latin typeface="Calibri" panose="020F0502020204030204" pitchFamily="34" charset="0"/>
                <a:cs typeface="Calibri" panose="020F0502020204030204" pitchFamily="34" charset="0"/>
              </a:rPr>
              <a:t>Pretribulationism</a:t>
            </a:r>
            <a:r>
              <a:rPr lang="en-US" sz="1600" dirty="0">
                <a:solidFill>
                  <a:schemeClr val="bg1"/>
                </a:solidFill>
                <a:latin typeface="Calibri" panose="020F0502020204030204" pitchFamily="34" charset="0"/>
                <a:cs typeface="Calibri" panose="020F0502020204030204" pitchFamily="34" charset="0"/>
              </a:rPr>
              <a:t>, ed. John F. Hart (Chicago: Moody, 2015), 104.</a:t>
            </a:r>
          </a:p>
        </p:txBody>
      </p:sp>
      <p:pic>
        <p:nvPicPr>
          <p:cNvPr id="31749" name="Picture 2"/>
          <p:cNvPicPr>
            <a:picLocks noChangeAspect="1" noChangeArrowheads="1"/>
          </p:cNvPicPr>
          <p:nvPr/>
        </p:nvPicPr>
        <p:blipFill>
          <a:blip r:embed="rId2" cstate="print"/>
          <a:srcRect/>
          <a:stretch>
            <a:fillRect/>
          </a:stretch>
        </p:blipFill>
        <p:spPr bwMode="auto">
          <a:xfrm>
            <a:off x="5943600" y="1646238"/>
            <a:ext cx="3031808" cy="4114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3"/>
          <p:cNvSpPr>
            <a:spLocks noGrp="1"/>
          </p:cNvSpPr>
          <p:nvPr>
            <p:ph type="body" idx="4294967295"/>
          </p:nvPr>
        </p:nvSpPr>
        <p:spPr>
          <a:xfrm>
            <a:off x="0" y="1600200"/>
            <a:ext cx="9134475" cy="4572000"/>
          </a:xfrm>
        </p:spPr>
        <p:txBody>
          <a:bodyPr/>
          <a:lstStyle/>
          <a:p>
            <a:pPr marL="0" indent="0" algn="just">
              <a:spcBef>
                <a:spcPts val="0"/>
              </a:spcBef>
              <a:spcAft>
                <a:spcPts val="2400"/>
              </a:spcAft>
              <a:buClr>
                <a:srgbClr val="00FFFF"/>
              </a:buClr>
              <a:buNone/>
            </a:pPr>
            <a:r>
              <a:rPr lang="en-US" dirty="0">
                <a:solidFill>
                  <a:schemeClr val="bg1"/>
                </a:solidFill>
                <a:effectLst>
                  <a:outerShdw blurRad="38100" dist="38100" dir="2700000" algn="tl">
                    <a:srgbClr val="000000">
                      <a:alpha val="43137"/>
                    </a:srgbClr>
                  </a:outerShdw>
                </a:effectLst>
              </a:rPr>
              <a:t>“Interestingly, references to John 14:1-3 virtually disappear when perusing the writings of the Nicene and Post-Nicene fathers. This is a bit surprising, given the abundance of material in these later writers when compared with the Ante-</a:t>
            </a:r>
            <a:r>
              <a:rPr lang="en-US" dirty="0" err="1">
                <a:solidFill>
                  <a:schemeClr val="bg1"/>
                </a:solidFill>
                <a:effectLst>
                  <a:outerShdw blurRad="38100" dist="38100" dir="2700000" algn="tl">
                    <a:srgbClr val="000000">
                      <a:alpha val="43137"/>
                    </a:srgbClr>
                  </a:outerShdw>
                </a:effectLst>
              </a:rPr>
              <a:t>Nicenes</a:t>
            </a:r>
            <a:r>
              <a:rPr lang="en-US" dirty="0">
                <a:solidFill>
                  <a:schemeClr val="bg1"/>
                </a:solidFill>
                <a:effectLst>
                  <a:outerShdw blurRad="38100" dist="38100" dir="2700000" algn="tl">
                    <a:srgbClr val="000000">
                      <a:alpha val="43137"/>
                    </a:srgbClr>
                  </a:outerShdw>
                </a:effectLst>
              </a:rPr>
              <a:t>. I would assume that with the rise of Augustinian amillennialism and its optimistic interpretation regarding the present arrival of the Kingdom of God, the kind of hope held out in John 14:1-3 ceased to hold relevance.”</a:t>
            </a:r>
          </a:p>
        </p:txBody>
      </p:sp>
      <p:sp>
        <p:nvSpPr>
          <p:cNvPr id="32772" name="Text Box 4"/>
          <p:cNvSpPr txBox="1">
            <a:spLocks noChangeArrowheads="1"/>
          </p:cNvSpPr>
          <p:nvPr/>
        </p:nvSpPr>
        <p:spPr bwMode="auto">
          <a:xfrm>
            <a:off x="795337" y="6264758"/>
            <a:ext cx="7543800" cy="584775"/>
          </a:xfrm>
          <a:prstGeom prst="rect">
            <a:avLst/>
          </a:prstGeom>
          <a:noFill/>
          <a:ln w="9525">
            <a:noFill/>
            <a:miter lim="800000"/>
            <a:headEnd/>
            <a:tailEnd/>
          </a:ln>
        </p:spPr>
        <p:txBody>
          <a:bodyPr>
            <a:spAutoFit/>
          </a:bodyPr>
          <a:lstStyle/>
          <a:p>
            <a:pPr algn="ctr">
              <a:spcBef>
                <a:spcPct val="50000"/>
              </a:spcBef>
            </a:pPr>
            <a:r>
              <a:rPr lang="en-US" sz="1600" dirty="0">
                <a:solidFill>
                  <a:schemeClr val="bg1"/>
                </a:solidFill>
                <a:latin typeface="Calibri" panose="020F0502020204030204" pitchFamily="34" charset="0"/>
                <a:cs typeface="Calibri" panose="020F0502020204030204" pitchFamily="34" charset="0"/>
              </a:rPr>
              <a:t>George A. Gunn, "Jesus and the Rapture: John 14," in </a:t>
            </a:r>
            <a:r>
              <a:rPr lang="en-US" sz="1600" i="1" dirty="0">
                <a:solidFill>
                  <a:schemeClr val="bg1"/>
                </a:solidFill>
                <a:latin typeface="Calibri" panose="020F0502020204030204" pitchFamily="34" charset="0"/>
                <a:cs typeface="Calibri" panose="020F0502020204030204" pitchFamily="34" charset="0"/>
              </a:rPr>
              <a:t>Evidence for the Rapture: A Biblical Case for </a:t>
            </a:r>
            <a:r>
              <a:rPr lang="en-US" sz="1600" i="1" dirty="0" err="1">
                <a:solidFill>
                  <a:schemeClr val="bg1"/>
                </a:solidFill>
                <a:latin typeface="Calibri" panose="020F0502020204030204" pitchFamily="34" charset="0"/>
                <a:cs typeface="Calibri" panose="020F0502020204030204" pitchFamily="34" charset="0"/>
              </a:rPr>
              <a:t>Pretribulationism</a:t>
            </a:r>
            <a:r>
              <a:rPr lang="en-US" sz="1600" dirty="0">
                <a:solidFill>
                  <a:schemeClr val="bg1"/>
                </a:solidFill>
                <a:latin typeface="Calibri" panose="020F0502020204030204" pitchFamily="34" charset="0"/>
                <a:cs typeface="Calibri" panose="020F0502020204030204" pitchFamily="34" charset="0"/>
              </a:rPr>
              <a:t>, ed. John F. Hart (Chicago: Moody, 2015), 119, n. 22.</a:t>
            </a:r>
          </a:p>
        </p:txBody>
      </p:sp>
      <p:sp>
        <p:nvSpPr>
          <p:cNvPr id="6" name="Rectangle 2">
            <a:extLst>
              <a:ext uri="{FF2B5EF4-FFF2-40B4-BE49-F238E27FC236}">
                <a16:creationId xmlns:a16="http://schemas.microsoft.com/office/drawing/2014/main" id="{6251A0B0-FC39-458F-9BF8-F48198A9A5D2}"/>
              </a:ext>
            </a:extLst>
          </p:cNvPr>
          <p:cNvSpPr txBox="1">
            <a:spLocks/>
          </p:cNvSpPr>
          <p:nvPr/>
        </p:nvSpPr>
        <p:spPr bwMode="auto">
          <a:xfrm>
            <a:off x="0" y="228600"/>
            <a:ext cx="91344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400">
                <a:solidFill>
                  <a:srgbClr val="00FFFF"/>
                </a:solidFill>
                <a:effectLst>
                  <a:outerShdw blurRad="38100" dist="38100" dir="2700000" algn="tl">
                    <a:srgbClr val="000000">
                      <a:alpha val="43137"/>
                    </a:srgbClr>
                  </a:outerShdw>
                </a:effectLst>
                <a:latin typeface="+mn-lt"/>
                <a:cs typeface="Calibri" panose="020F0502020204030204" pitchFamily="34" charset="0"/>
              </a:rPr>
              <a:t>Ante-Nicene Fathers: “Heavenly and Eschatological" Interpretation of John 14:1-4</a:t>
            </a:r>
            <a:endParaRPr lang="en-US" sz="3400" dirty="0">
              <a:solidFill>
                <a:srgbClr val="00FFFF"/>
              </a:solidFill>
              <a:effectLst>
                <a:outerShdw blurRad="38100" dist="38100" dir="2700000" algn="tl">
                  <a:srgbClr val="000000">
                    <a:alpha val="43137"/>
                  </a:srgbClr>
                </a:outerShdw>
              </a:effectLst>
              <a:latin typeface="+mn-lt"/>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a:p>
        </p:txBody>
      </p:sp>
      <p:sp>
        <p:nvSpPr>
          <p:cNvPr id="33796" name="Oval 6"/>
          <p:cNvSpPr>
            <a:spLocks noChangeArrowheads="1"/>
          </p:cNvSpPr>
          <p:nvPr/>
        </p:nvSpPr>
        <p:spPr bwMode="auto">
          <a:xfrm>
            <a:off x="8001000" y="2819400"/>
            <a:ext cx="685800" cy="762000"/>
          </a:xfrm>
          <a:prstGeom prst="ellipse">
            <a:avLst/>
          </a:prstGeom>
          <a:noFill/>
          <a:ln w="9525" algn="ctr">
            <a:noFill/>
            <a:round/>
            <a:headEnd/>
            <a:tailEnd/>
          </a:ln>
        </p:spPr>
        <p:txBody>
          <a:bodyPr/>
          <a:lstStyle/>
          <a:p>
            <a:pPr indent="457200"/>
            <a:endParaRPr lang="en-US"/>
          </a:p>
        </p:txBody>
      </p:sp>
      <p:sp>
        <p:nvSpPr>
          <p:cNvPr id="33797"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a:p>
        </p:txBody>
      </p:sp>
      <p:pic>
        <p:nvPicPr>
          <p:cNvPr id="2" name="Picture 1">
            <a:extLst>
              <a:ext uri="{FF2B5EF4-FFF2-40B4-BE49-F238E27FC236}">
                <a16:creationId xmlns:a16="http://schemas.microsoft.com/office/drawing/2014/main" id="{B7B0AA92-7CD5-4E77-B9E0-3A2826C6F0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403" y="164309"/>
            <a:ext cx="8791194" cy="652938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914400" y="228600"/>
            <a:ext cx="10972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 Preliminary Reasons</a:t>
            </a:r>
          </a:p>
        </p:txBody>
      </p:sp>
      <p:sp>
        <p:nvSpPr>
          <p:cNvPr id="44034" name="Rectangle 3"/>
          <p:cNvSpPr>
            <a:spLocks noGrp="1"/>
          </p:cNvSpPr>
          <p:nvPr>
            <p:ph type="body" idx="4294967295"/>
          </p:nvPr>
        </p:nvSpPr>
        <p:spPr>
          <a:xfrm>
            <a:off x="2743200" y="1417638"/>
            <a:ext cx="6400800" cy="47545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Significance of the Upper Room Discourse (John 13─17)</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Eschatological flavor of the  Upper Room Discourse</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Early church fathers</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Jewish marriage analogy</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Parallels with other rapture texts</a:t>
            </a:r>
          </a:p>
        </p:txBody>
      </p:sp>
      <p:pic>
        <p:nvPicPr>
          <p:cNvPr id="44035" name="Picture 2"/>
          <p:cNvPicPr>
            <a:picLocks noChangeAspect="1" noChangeArrowheads="1"/>
          </p:cNvPicPr>
          <p:nvPr/>
        </p:nvPicPr>
        <p:blipFill>
          <a:blip r:embed="rId2" cstate="print"/>
          <a:srcRect/>
          <a:stretch>
            <a:fillRect/>
          </a:stretch>
        </p:blipFill>
        <p:spPr bwMode="auto">
          <a:xfrm>
            <a:off x="228600" y="1600200"/>
            <a:ext cx="2133600" cy="3200400"/>
          </a:xfrm>
          <a:prstGeom prst="rect">
            <a:avLst/>
          </a:prstGeom>
          <a:noFill/>
          <a:ln w="9525">
            <a:noFill/>
            <a:miter lim="800000"/>
            <a:headEnd/>
            <a:tailEnd/>
          </a:ln>
        </p:spPr>
      </p:pic>
    </p:spTree>
    <p:extLst>
      <p:ext uri="{BB962C8B-B14F-4D97-AF65-F5344CB8AC3E}">
        <p14:creationId xmlns:p14="http://schemas.microsoft.com/office/powerpoint/2010/main" val="3201649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370852512"/>
              </p:ext>
            </p:extLst>
          </p:nvPr>
        </p:nvGraphicFramePr>
        <p:xfrm>
          <a:off x="91440" y="228600"/>
          <a:ext cx="8961120" cy="6383250"/>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3017520">
                  <a:extLst>
                    <a:ext uri="{9D8B030D-6E8A-4147-A177-3AD203B41FA5}">
                      <a16:colId xmlns:a16="http://schemas.microsoft.com/office/drawing/2014/main" val="20001"/>
                    </a:ext>
                  </a:extLst>
                </a:gridCol>
                <a:gridCol w="301752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071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47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solidFill>
                            <a:srgbClr val="0000CC"/>
                          </a:solidFill>
                          <a:effectLst/>
                        </a:rPr>
                        <a:t>1. Marriage covenant</a:t>
                      </a:r>
                      <a:endParaRPr kumimoji="0" lang="en-US" sz="2200" b="1" i="0" u="none" strike="noStrike" cap="none" normalizeH="0" baseline="0" dirty="0">
                        <a:ln>
                          <a:noFill/>
                        </a:ln>
                        <a:solidFill>
                          <a:srgbClr val="0000CC"/>
                        </a:solidFill>
                        <a:effectLst/>
                        <a:latin typeface="Calibri" pitchFamily="34" charset="0"/>
                        <a:cs typeface="Arial" pitchFamily="34" charset="0"/>
                      </a:endParaRP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solidFill>
                            <a:srgbClr val="0000CC"/>
                          </a:solidFill>
                          <a:effectLst/>
                        </a:rPr>
                        <a:t>Groom initiated; Covenant established upon payment for bride; drank same cup</a:t>
                      </a:r>
                      <a:endParaRPr kumimoji="0" lang="en-US" sz="2200" b="1" i="0" u="none" strike="noStrike" cap="none" normalizeH="0" baseline="0" dirty="0">
                        <a:ln>
                          <a:noFill/>
                        </a:ln>
                        <a:solidFill>
                          <a:srgbClr val="0000CC"/>
                        </a:solidFill>
                        <a:effectLst/>
                        <a:latin typeface="Calibri" pitchFamily="34" charset="0"/>
                        <a:cs typeface="Arial" pitchFamily="34" charset="0"/>
                      </a:endParaRP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solidFill>
                            <a:srgbClr val="0000CC"/>
                          </a:solidFill>
                          <a:effectLst/>
                        </a:rPr>
                        <a:t>Christ initiated; Christ’s sacrificial death (1 Cor. 6:19-20; 11:25)</a:t>
                      </a:r>
                      <a:endParaRPr kumimoji="0" lang="en-US" sz="2200" b="1" i="0" u="none" strike="noStrike" cap="none" normalizeH="0" baseline="0" dirty="0">
                        <a:ln>
                          <a:noFill/>
                        </a:ln>
                        <a:solidFill>
                          <a:srgbClr val="0000CC"/>
                        </a:solidFill>
                        <a:effectLst/>
                        <a:latin typeface="Calibri" pitchFamily="34" charset="0"/>
                        <a:cs typeface="Arial" pitchFamily="34" charset="0"/>
                      </a:endParaRPr>
                    </a:p>
                  </a:txBody>
                  <a:tcPr horzOverflow="overflow">
                    <a:solidFill>
                      <a:srgbClr val="FFFFCC"/>
                    </a:solidFill>
                  </a:tcPr>
                </a:tc>
                <a:extLst>
                  <a:ext uri="{0D108BD9-81ED-4DB2-BD59-A6C34878D82A}">
                    <a16:rowId xmlns:a16="http://schemas.microsoft.com/office/drawing/2014/main" val="10001"/>
                  </a:ext>
                </a:extLst>
              </a:tr>
              <a:tr h="11273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2. Bride set apart</a:t>
                      </a:r>
                      <a:endParaRPr kumimoji="0" lang="en-US" sz="2200" b="0" i="0" u="none" strike="noStrike" cap="none" normalizeH="0" baseline="0" dirty="0">
                        <a:ln>
                          <a:noFill/>
                        </a:ln>
                        <a:solidFill>
                          <a:srgbClr val="000000"/>
                        </a:solidFill>
                        <a:effectLst/>
                        <a:latin typeface="Calibri"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Bride set apart exclusively for groom</a:t>
                      </a:r>
                      <a:endParaRPr kumimoji="0" lang="en-US" sz="2200" b="0" i="0" u="none" strike="noStrike" cap="none" normalizeH="0" baseline="0" dirty="0">
                        <a:ln>
                          <a:noFill/>
                        </a:ln>
                        <a:solidFill>
                          <a:srgbClr val="000000"/>
                        </a:solidFill>
                        <a:effectLst/>
                        <a:latin typeface="Calibri"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Church’s positionally sanctified (1 Cor. 1:2; 6:9-11)</a:t>
                      </a:r>
                      <a:endParaRPr kumimoji="0" lang="en-US" sz="2200" b="0" i="0" u="none" strike="noStrike" cap="none" normalizeH="0" baseline="0" dirty="0">
                        <a:ln>
                          <a:noFill/>
                        </a:ln>
                        <a:solidFill>
                          <a:srgbClr val="0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2"/>
                  </a:ext>
                </a:extLst>
              </a:tr>
              <a:tr h="22671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3. Bridal chamber prepared</a:t>
                      </a:r>
                      <a:endParaRPr kumimoji="0" lang="en-US" sz="2200" b="0" i="0" u="none" strike="noStrike" cap="none" normalizeH="0" baseline="0" dirty="0">
                        <a:ln>
                          <a:noFill/>
                        </a:ln>
                        <a:solidFill>
                          <a:srgbClr val="000000"/>
                        </a:solidFill>
                        <a:effectLst/>
                        <a:latin typeface="Calibri"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Groom separates from bride and returns to his father’s house to prepare bridal chamber</a:t>
                      </a:r>
                      <a:endParaRPr kumimoji="0" lang="en-US" sz="2200" b="0" i="0" u="none" strike="noStrike" cap="none" normalizeH="0" baseline="0" dirty="0">
                        <a:ln>
                          <a:noFill/>
                        </a:ln>
                        <a:solidFill>
                          <a:srgbClr val="000000"/>
                        </a:solidFill>
                        <a:effectLst/>
                        <a:latin typeface="Calibri"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Christ’s 2000 year separation from church; Ascension; return to heaven to prepare dwellings (John 14:2; Acts 1:9-11) </a:t>
                      </a:r>
                      <a:endParaRPr kumimoji="0" lang="en-US" sz="2200" b="0" i="0" u="none" strike="noStrike" cap="none" normalizeH="0" baseline="0" dirty="0">
                        <a:ln>
                          <a:noFill/>
                        </a:ln>
                        <a:solidFill>
                          <a:srgbClr val="0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3"/>
                  </a:ext>
                </a:extLst>
              </a:tr>
              <a:tr h="46973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4074608686"/>
              </p:ext>
            </p:extLst>
          </p:nvPr>
        </p:nvGraphicFramePr>
        <p:xfrm>
          <a:off x="91440" y="213360"/>
          <a:ext cx="8961120" cy="6394636"/>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64008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000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446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cap="none" normalizeH="0" baseline="0" dirty="0">
                          <a:ln>
                            <a:noFill/>
                          </a:ln>
                          <a:solidFill>
                            <a:schemeClr val="tx1"/>
                          </a:solidFill>
                          <a:effectLst/>
                        </a:rPr>
                        <a:t>1. Marriage covenant</a:t>
                      </a:r>
                      <a:endParaRPr kumimoji="0" lang="en-US" sz="2200" b="0" i="0" u="none" strike="noStrike" cap="none" normalizeH="0" baseline="0" dirty="0">
                        <a:ln>
                          <a:noFill/>
                        </a:ln>
                        <a:solidFill>
                          <a:schemeClr val="tx1"/>
                        </a:solidFill>
                        <a:effectLst/>
                        <a:latin typeface="Calibri" pitchFamily="34" charset="0"/>
                        <a:cs typeface="Arial" pitchFamily="34" charset="0"/>
                      </a:endParaRP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cap="none" normalizeH="0" baseline="0">
                          <a:ln>
                            <a:noFill/>
                          </a:ln>
                          <a:solidFill>
                            <a:schemeClr val="tx1"/>
                          </a:solidFill>
                          <a:effectLst/>
                        </a:rPr>
                        <a:t>Groom initiated; Covenant established upon payment for bride; drank same cup</a:t>
                      </a:r>
                      <a:endParaRPr kumimoji="0" lang="en-US" sz="2200" b="0" i="0" u="none" strike="noStrike" cap="none" normalizeH="0" baseline="0" dirty="0">
                        <a:ln>
                          <a:noFill/>
                        </a:ln>
                        <a:solidFill>
                          <a:schemeClr val="tx1"/>
                        </a:solidFill>
                        <a:effectLst/>
                        <a:latin typeface="Calibri" pitchFamily="34" charset="0"/>
                        <a:cs typeface="Arial" pitchFamily="34" charset="0"/>
                      </a:endParaRP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cap="none" normalizeH="0" baseline="0" dirty="0">
                          <a:ln>
                            <a:noFill/>
                          </a:ln>
                          <a:solidFill>
                            <a:schemeClr val="tx1"/>
                          </a:solidFill>
                          <a:effectLst/>
                        </a:rPr>
                        <a:t>Christ initiated; Christ’s sacrificial death (1 Cor. 6:19-20; 11:25)</a:t>
                      </a:r>
                      <a:endParaRPr kumimoji="0" lang="en-US" sz="2200" b="0" i="0" u="none" strike="noStrike" cap="none" normalizeH="0" baseline="0" dirty="0">
                        <a:ln>
                          <a:noFill/>
                        </a:ln>
                        <a:solidFill>
                          <a:schemeClr val="tx1"/>
                        </a:solidFill>
                        <a:effectLst/>
                        <a:latin typeface="Calibri" pitchFamily="34" charset="0"/>
                        <a:cs typeface="Arial" pitchFamily="34" charset="0"/>
                      </a:endParaRPr>
                    </a:p>
                  </a:txBody>
                  <a:tcPr horzOverflow="overflow">
                    <a:solidFill>
                      <a:schemeClr val="bg1">
                        <a:lumMod val="95000"/>
                      </a:schemeClr>
                    </a:solidFill>
                  </a:tcPr>
                </a:tc>
                <a:extLst>
                  <a:ext uri="{0D108BD9-81ED-4DB2-BD59-A6C34878D82A}">
                    <a16:rowId xmlns:a16="http://schemas.microsoft.com/office/drawing/2014/main" val="10001"/>
                  </a:ext>
                </a:extLst>
              </a:tr>
              <a:tr h="11078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kern="1200" cap="none" normalizeH="0" baseline="0" dirty="0">
                          <a:ln>
                            <a:noFill/>
                          </a:ln>
                          <a:solidFill>
                            <a:srgbClr val="0000CC"/>
                          </a:solidFill>
                          <a:effectLst/>
                          <a:latin typeface="+mn-lt"/>
                          <a:ea typeface="+mn-ea"/>
                          <a:cs typeface="+mn-cs"/>
                        </a:rPr>
                        <a:t>2. Bride set apart</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kern="1200" cap="none" normalizeH="0" baseline="0" dirty="0">
                          <a:ln>
                            <a:noFill/>
                          </a:ln>
                          <a:solidFill>
                            <a:srgbClr val="0000CC"/>
                          </a:solidFill>
                          <a:effectLst/>
                          <a:latin typeface="+mn-lt"/>
                          <a:ea typeface="+mn-ea"/>
                          <a:cs typeface="+mn-cs"/>
                        </a:rPr>
                        <a:t>Bride set apart exclusively for groom</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kern="1200" cap="none" normalizeH="0" baseline="0" dirty="0">
                          <a:ln>
                            <a:noFill/>
                          </a:ln>
                          <a:solidFill>
                            <a:srgbClr val="0000CC"/>
                          </a:solidFill>
                          <a:effectLst/>
                          <a:latin typeface="+mn-lt"/>
                          <a:ea typeface="+mn-ea"/>
                          <a:cs typeface="+mn-cs"/>
                        </a:rPr>
                        <a:t>Church’s positionally sanctified (1 Cor. 1:2; 6:9-11)</a:t>
                      </a:r>
                    </a:p>
                  </a:txBody>
                  <a:tcPr horzOverflow="overflow">
                    <a:solidFill>
                      <a:srgbClr val="FFFFCC"/>
                    </a:solidFill>
                  </a:tcPr>
                </a:tc>
                <a:extLst>
                  <a:ext uri="{0D108BD9-81ED-4DB2-BD59-A6C34878D82A}">
                    <a16:rowId xmlns:a16="http://schemas.microsoft.com/office/drawing/2014/main" val="10002"/>
                  </a:ext>
                </a:extLst>
              </a:tr>
              <a:tr h="23954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3. Bridal chamber prepared</a:t>
                      </a:r>
                      <a:endParaRPr kumimoji="0" lang="en-US" sz="2200" b="0" i="0" u="none" strike="noStrike" cap="none" normalizeH="0" baseline="0" dirty="0">
                        <a:ln>
                          <a:noFill/>
                        </a:ln>
                        <a:solidFill>
                          <a:srgbClr val="000000"/>
                        </a:solidFill>
                        <a:effectLst/>
                        <a:latin typeface="Calibri"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Groom separates from bride and returns to his father’s house to prepare bridal chamber</a:t>
                      </a:r>
                      <a:endParaRPr kumimoji="0" lang="en-US" sz="2200" b="0" i="0" u="none" strike="noStrike" cap="none" normalizeH="0" baseline="0" dirty="0">
                        <a:ln>
                          <a:noFill/>
                        </a:ln>
                        <a:solidFill>
                          <a:srgbClr val="000000"/>
                        </a:solidFill>
                        <a:effectLst/>
                        <a:latin typeface="Calibri"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Christ’s 2000 year separation from church; Ascension; return to heaven to prepare dwellings (John 14:2; Acts 1:9-11) </a:t>
                      </a:r>
                      <a:endParaRPr kumimoji="0" lang="en-US" sz="2200" b="0" i="0" u="none" strike="noStrike" cap="none" normalizeH="0" baseline="0" dirty="0">
                        <a:ln>
                          <a:noFill/>
                        </a:ln>
                        <a:solidFill>
                          <a:srgbClr val="0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3"/>
                  </a:ext>
                </a:extLst>
              </a:tr>
              <a:tr h="40483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227106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2764154800"/>
              </p:ext>
            </p:extLst>
          </p:nvPr>
        </p:nvGraphicFramePr>
        <p:xfrm>
          <a:off x="91440" y="228600"/>
          <a:ext cx="8961120" cy="6383250"/>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071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47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cap="none" normalizeH="0" baseline="0" dirty="0">
                          <a:ln>
                            <a:noFill/>
                          </a:ln>
                          <a:solidFill>
                            <a:schemeClr val="tx1"/>
                          </a:solidFill>
                          <a:effectLst/>
                        </a:rPr>
                        <a:t>1. Marriage covenant</a:t>
                      </a:r>
                      <a:endParaRPr kumimoji="0" lang="en-US" sz="2200" b="0" i="0" u="none" strike="noStrike" cap="none" normalizeH="0" baseline="0" dirty="0">
                        <a:ln>
                          <a:noFill/>
                        </a:ln>
                        <a:solidFill>
                          <a:schemeClr val="tx1"/>
                        </a:solidFill>
                        <a:effectLst/>
                        <a:latin typeface="Calibri" pitchFamily="34" charset="0"/>
                        <a:cs typeface="Arial" pitchFamily="34" charset="0"/>
                      </a:endParaRP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cap="none" normalizeH="0" baseline="0">
                          <a:ln>
                            <a:noFill/>
                          </a:ln>
                          <a:solidFill>
                            <a:schemeClr val="tx1"/>
                          </a:solidFill>
                          <a:effectLst/>
                        </a:rPr>
                        <a:t>Groom initiated; Covenant established upon payment for bride; drank same cup</a:t>
                      </a:r>
                      <a:endParaRPr kumimoji="0" lang="en-US" sz="2200" b="0" i="0" u="none" strike="noStrike" cap="none" normalizeH="0" baseline="0" dirty="0">
                        <a:ln>
                          <a:noFill/>
                        </a:ln>
                        <a:solidFill>
                          <a:schemeClr val="tx1"/>
                        </a:solidFill>
                        <a:effectLst/>
                        <a:latin typeface="Calibri" pitchFamily="34" charset="0"/>
                        <a:cs typeface="Arial" pitchFamily="34" charset="0"/>
                      </a:endParaRP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cap="none" normalizeH="0" baseline="0" dirty="0">
                          <a:ln>
                            <a:noFill/>
                          </a:ln>
                          <a:solidFill>
                            <a:schemeClr val="tx1"/>
                          </a:solidFill>
                          <a:effectLst/>
                        </a:rPr>
                        <a:t>Christ initiated; Christ’s sacrificial death (1 Cor. 6:19-20; 11:25)</a:t>
                      </a:r>
                      <a:endParaRPr kumimoji="0" lang="en-US" sz="2200" b="0" i="0" u="none" strike="noStrike" cap="none" normalizeH="0" baseline="0" dirty="0">
                        <a:ln>
                          <a:noFill/>
                        </a:ln>
                        <a:solidFill>
                          <a:schemeClr val="tx1"/>
                        </a:solidFill>
                        <a:effectLst/>
                        <a:latin typeface="Calibri" pitchFamily="34" charset="0"/>
                        <a:cs typeface="Arial" pitchFamily="34" charset="0"/>
                      </a:endParaRPr>
                    </a:p>
                  </a:txBody>
                  <a:tcPr horzOverflow="overflow">
                    <a:solidFill>
                      <a:schemeClr val="bg1">
                        <a:lumMod val="95000"/>
                      </a:schemeClr>
                    </a:solidFill>
                  </a:tcPr>
                </a:tc>
                <a:extLst>
                  <a:ext uri="{0D108BD9-81ED-4DB2-BD59-A6C34878D82A}">
                    <a16:rowId xmlns:a16="http://schemas.microsoft.com/office/drawing/2014/main" val="10001"/>
                  </a:ext>
                </a:extLst>
              </a:tr>
              <a:tr h="11273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kern="1200" cap="none" normalizeH="0" baseline="0" dirty="0">
                          <a:ln>
                            <a:noFill/>
                          </a:ln>
                          <a:solidFill>
                            <a:schemeClr val="tx1"/>
                          </a:solidFill>
                          <a:effectLst/>
                          <a:latin typeface="+mn-lt"/>
                          <a:ea typeface="+mn-ea"/>
                          <a:cs typeface="+mn-cs"/>
                        </a:rPr>
                        <a:t>2. Bride set apart</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kern="1200" cap="none" normalizeH="0" baseline="0" dirty="0">
                          <a:ln>
                            <a:noFill/>
                          </a:ln>
                          <a:solidFill>
                            <a:schemeClr val="tx1"/>
                          </a:solidFill>
                          <a:effectLst/>
                          <a:latin typeface="+mn-lt"/>
                          <a:ea typeface="+mn-ea"/>
                          <a:cs typeface="+mn-cs"/>
                        </a:rPr>
                        <a:t>Bride set apart exclusively for groom</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kern="1200" cap="none" normalizeH="0" baseline="0" dirty="0">
                          <a:ln>
                            <a:noFill/>
                          </a:ln>
                          <a:solidFill>
                            <a:schemeClr val="tx1"/>
                          </a:solidFill>
                          <a:effectLst/>
                          <a:latin typeface="+mn-lt"/>
                          <a:ea typeface="+mn-ea"/>
                          <a:cs typeface="+mn-cs"/>
                        </a:rPr>
                        <a:t>Church’s positionally sanctified (1 Cor. 1:2; 6:9-11)</a:t>
                      </a:r>
                    </a:p>
                  </a:txBody>
                  <a:tcPr horzOverflow="overflow">
                    <a:solidFill>
                      <a:schemeClr val="bg1">
                        <a:lumMod val="95000"/>
                      </a:schemeClr>
                    </a:solidFill>
                  </a:tcPr>
                </a:tc>
                <a:extLst>
                  <a:ext uri="{0D108BD9-81ED-4DB2-BD59-A6C34878D82A}">
                    <a16:rowId xmlns:a16="http://schemas.microsoft.com/office/drawing/2014/main" val="10002"/>
                  </a:ext>
                </a:extLst>
              </a:tr>
              <a:tr h="22671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kern="1200" cap="none" normalizeH="0" baseline="0" dirty="0">
                          <a:ln>
                            <a:noFill/>
                          </a:ln>
                          <a:solidFill>
                            <a:srgbClr val="0000CC"/>
                          </a:solidFill>
                          <a:effectLst/>
                          <a:latin typeface="+mn-lt"/>
                          <a:ea typeface="+mn-ea"/>
                          <a:cs typeface="+mn-cs"/>
                        </a:rPr>
                        <a:t>3. Bridal chamber prepared</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kern="1200" cap="none" normalizeH="0" baseline="0" dirty="0">
                          <a:ln>
                            <a:noFill/>
                          </a:ln>
                          <a:solidFill>
                            <a:srgbClr val="0000CC"/>
                          </a:solidFill>
                          <a:effectLst/>
                          <a:latin typeface="+mn-lt"/>
                          <a:ea typeface="+mn-ea"/>
                          <a:cs typeface="+mn-cs"/>
                        </a:rPr>
                        <a:t>Groom separates from bride and returns to his father’s house to prepare bridal chamber</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kern="1200" cap="none" normalizeH="0" baseline="0" dirty="0">
                          <a:ln>
                            <a:noFill/>
                          </a:ln>
                          <a:solidFill>
                            <a:srgbClr val="0000CC"/>
                          </a:solidFill>
                          <a:effectLst/>
                          <a:latin typeface="+mn-lt"/>
                          <a:ea typeface="+mn-ea"/>
                          <a:cs typeface="+mn-cs"/>
                        </a:rPr>
                        <a:t>Christ’s 2000 year separation from church; Ascension; return to heaven to prepare dwellings (John 14:2; Acts 1:9-11) </a:t>
                      </a:r>
                    </a:p>
                  </a:txBody>
                  <a:tcPr horzOverflow="overflow">
                    <a:solidFill>
                      <a:srgbClr val="FFFFCC"/>
                    </a:solidFill>
                  </a:tcPr>
                </a:tc>
                <a:extLst>
                  <a:ext uri="{0D108BD9-81ED-4DB2-BD59-A6C34878D82A}">
                    <a16:rowId xmlns:a16="http://schemas.microsoft.com/office/drawing/2014/main" val="10003"/>
                  </a:ext>
                </a:extLst>
              </a:tr>
              <a:tr h="46973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414044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In My Father’s house are many dwelling places; if it were not so, I would have told you; for I go to prepare a place for you</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552665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341598503"/>
              </p:ext>
            </p:extLst>
          </p:nvPr>
        </p:nvGraphicFramePr>
        <p:xfrm>
          <a:off x="91440" y="213360"/>
          <a:ext cx="8961120" cy="4571999"/>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65253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590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271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CC"/>
                          </a:solidFill>
                          <a:effectLst/>
                          <a:latin typeface="Calibri" pitchFamily="34" charset="0"/>
                          <a:cs typeface="Arial" pitchFamily="34" charset="0"/>
                        </a:rPr>
                        <a:t>4. Betrothal period</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CC"/>
                          </a:solidFill>
                          <a:effectLst/>
                          <a:latin typeface="Calibri" pitchFamily="34" charset="0"/>
                          <a:cs typeface="Arial" pitchFamily="34" charset="0"/>
                        </a:rPr>
                        <a:t>Loyalty test</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CC"/>
                          </a:solidFill>
                          <a:effectLst/>
                          <a:latin typeface="Calibri" pitchFamily="34" charset="0"/>
                          <a:cs typeface="Arial" pitchFamily="34" charset="0"/>
                        </a:rPr>
                        <a:t>Reward determined by orthodoxy and orthopraxy (Jas. 4:4)</a:t>
                      </a:r>
                    </a:p>
                  </a:txBody>
                  <a:tcPr horzOverflow="overflow">
                    <a:solidFill>
                      <a:srgbClr val="FFFFCC"/>
                    </a:solidFill>
                  </a:tcPr>
                </a:tc>
                <a:extLst>
                  <a:ext uri="{0D108BD9-81ED-4DB2-BD59-A6C34878D82A}">
                    <a16:rowId xmlns:a16="http://schemas.microsoft.com/office/drawing/2014/main" val="10001"/>
                  </a:ext>
                </a:extLst>
              </a:tr>
              <a:tr h="1659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5. Bride retrieved</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Groom returns at unknown time preceded by a shout with escorts to retrieve bride</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Rapture at unknown time                             (John 14:3; 1 Thess. 4:16-17)</a:t>
                      </a:r>
                    </a:p>
                  </a:txBody>
                  <a:tcPr horzOverflow="overflow">
                    <a:solidFill>
                      <a:schemeClr val="bg1">
                        <a:lumMod val="95000"/>
                      </a:schemeClr>
                    </a:solidFill>
                  </a:tcPr>
                </a:tc>
                <a:extLst>
                  <a:ext uri="{0D108BD9-81ED-4DB2-BD59-A6C34878D82A}">
                    <a16:rowId xmlns:a16="http://schemas.microsoft.com/office/drawing/2014/main" val="10002"/>
                  </a:ext>
                </a:extLst>
              </a:tr>
              <a:tr h="52965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3933359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2951300466"/>
              </p:ext>
            </p:extLst>
          </p:nvPr>
        </p:nvGraphicFramePr>
        <p:xfrm>
          <a:off x="91440" y="213360"/>
          <a:ext cx="8961120" cy="4572000"/>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64679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301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1910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kern="1200" cap="none" normalizeH="0" baseline="0" dirty="0">
                          <a:ln>
                            <a:noFill/>
                          </a:ln>
                          <a:solidFill>
                            <a:schemeClr val="tx1"/>
                          </a:solidFill>
                          <a:effectLst/>
                          <a:latin typeface="+mn-lt"/>
                          <a:ea typeface="+mn-ea"/>
                          <a:cs typeface="+mn-cs"/>
                        </a:rPr>
                        <a:t>4. Betrothal period</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kern="1200" cap="none" normalizeH="0" baseline="0" dirty="0">
                          <a:ln>
                            <a:noFill/>
                          </a:ln>
                          <a:solidFill>
                            <a:schemeClr val="tx1"/>
                          </a:solidFill>
                          <a:effectLst/>
                          <a:latin typeface="+mn-lt"/>
                          <a:ea typeface="+mn-ea"/>
                          <a:cs typeface="+mn-cs"/>
                        </a:rPr>
                        <a:t>Loyalty test</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kern="1200" cap="none" normalizeH="0" baseline="0" dirty="0">
                          <a:ln>
                            <a:noFill/>
                          </a:ln>
                          <a:solidFill>
                            <a:schemeClr val="tx1"/>
                          </a:solidFill>
                          <a:effectLst/>
                          <a:latin typeface="+mn-lt"/>
                          <a:ea typeface="+mn-ea"/>
                          <a:cs typeface="+mn-cs"/>
                        </a:rPr>
                        <a:t>Reward determined by orthodoxy and orthopraxy (Jas. 4:4)</a:t>
                      </a:r>
                    </a:p>
                  </a:txBody>
                  <a:tcPr horzOverflow="overflow">
                    <a:solidFill>
                      <a:schemeClr val="bg1">
                        <a:lumMod val="95000"/>
                      </a:schemeClr>
                    </a:solidFill>
                  </a:tcPr>
                </a:tc>
                <a:extLst>
                  <a:ext uri="{0D108BD9-81ED-4DB2-BD59-A6C34878D82A}">
                    <a16:rowId xmlns:a16="http://schemas.microsoft.com/office/drawing/2014/main" val="10001"/>
                  </a:ext>
                </a:extLst>
              </a:tr>
              <a:tr h="18077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5. Bride retrieved</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Groom returns at unknown time preceded by a shout with escorts to retrieve bride</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Rapture at unknown time                             (John 14:3; 1 Thess. 4:16-17)</a:t>
                      </a:r>
                    </a:p>
                  </a:txBody>
                  <a:tcPr horzOverflow="overflow">
                    <a:solidFill>
                      <a:srgbClr val="FFFFCC"/>
                    </a:solidFill>
                  </a:tcPr>
                </a:tc>
                <a:extLst>
                  <a:ext uri="{0D108BD9-81ED-4DB2-BD59-A6C34878D82A}">
                    <a16:rowId xmlns:a16="http://schemas.microsoft.com/office/drawing/2014/main" val="10002"/>
                  </a:ext>
                </a:extLst>
              </a:tr>
              <a:tr h="496279">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495129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If I go and prepare a place for you, I will come again and receive you to Myself, that where I am, there you may be also</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558130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3013944958"/>
              </p:ext>
            </p:extLst>
          </p:nvPr>
        </p:nvGraphicFramePr>
        <p:xfrm>
          <a:off x="91440" y="213360"/>
          <a:ext cx="8961120" cy="4571999"/>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66230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5082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407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6. Bride and groom hidden in Father’s house for seven days</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Hidden in the Father’s house for seven days: three events transpire</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Church hidden from world during Daniel’s 70th Week</a:t>
                      </a:r>
                    </a:p>
                  </a:txBody>
                  <a:tcPr horzOverflow="overflow">
                    <a:solidFill>
                      <a:srgbClr val="FFFFCC"/>
                    </a:solidFill>
                  </a:tcPr>
                </a:tc>
                <a:extLst>
                  <a:ext uri="{0D108BD9-81ED-4DB2-BD59-A6C34878D82A}">
                    <a16:rowId xmlns:a16="http://schemas.microsoft.com/office/drawing/2014/main" val="10001"/>
                  </a:ext>
                </a:extLst>
              </a:tr>
              <a:tr h="1407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7. Bride cleansed</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Bride undergoes ritual cleansing prior to wedding ceremony</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Bema Seat Judgment               (1 Cor 3:10-15; 2 Cor 5:10)</a:t>
                      </a:r>
                    </a:p>
                  </a:txBody>
                  <a:tcPr horzOverflow="overflow">
                    <a:solidFill>
                      <a:schemeClr val="bg1">
                        <a:lumMod val="95000"/>
                      </a:schemeClr>
                    </a:solidFill>
                  </a:tcPr>
                </a:tc>
                <a:extLst>
                  <a:ext uri="{0D108BD9-81ED-4DB2-BD59-A6C34878D82A}">
                    <a16:rowId xmlns:a16="http://schemas.microsoft.com/office/drawing/2014/main" val="10002"/>
                  </a:ext>
                </a:extLst>
              </a:tr>
              <a:tr h="586459">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3383015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3529162542"/>
              </p:ext>
            </p:extLst>
          </p:nvPr>
        </p:nvGraphicFramePr>
        <p:xfrm>
          <a:off x="91440" y="213360"/>
          <a:ext cx="8961120" cy="4418590"/>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64008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91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360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Calibri" pitchFamily="34" charset="0"/>
                          <a:ea typeface="+mn-ea"/>
                          <a:cs typeface="Arial" pitchFamily="34" charset="0"/>
                        </a:rPr>
                        <a:t>6. Bride and groom hidden in Father’s house for seven days</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Calibri" pitchFamily="34" charset="0"/>
                          <a:ea typeface="+mn-ea"/>
                          <a:cs typeface="Arial" pitchFamily="34" charset="0"/>
                        </a:rPr>
                        <a:t>Hidden in the Father’s house for seven days: three events transpire</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Calibri" pitchFamily="34" charset="0"/>
                          <a:ea typeface="+mn-ea"/>
                          <a:cs typeface="Arial" pitchFamily="34" charset="0"/>
                        </a:rPr>
                        <a:t>Church hidden from world during Daniel’s 70th Week</a:t>
                      </a:r>
                    </a:p>
                  </a:txBody>
                  <a:tcPr horzOverflow="overflow">
                    <a:solidFill>
                      <a:schemeClr val="bg1">
                        <a:lumMod val="95000"/>
                      </a:schemeClr>
                    </a:solidFill>
                  </a:tcPr>
                </a:tc>
                <a:extLst>
                  <a:ext uri="{0D108BD9-81ED-4DB2-BD59-A6C34878D82A}">
                    <a16:rowId xmlns:a16="http://schemas.microsoft.com/office/drawing/2014/main" val="10001"/>
                  </a:ext>
                </a:extLst>
              </a:tr>
              <a:tr h="1360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7. Bride cleansed</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Bride undergoes ritual cleansing prior to wedding ceremony</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Bema Seat Judgment               (1 Cor 3:10-15; 2 Cor 5:10)</a:t>
                      </a:r>
                    </a:p>
                  </a:txBody>
                  <a:tcPr horzOverflow="overflow">
                    <a:solidFill>
                      <a:srgbClr val="FFFFCC"/>
                    </a:solidFill>
                  </a:tcPr>
                </a:tc>
                <a:extLst>
                  <a:ext uri="{0D108BD9-81ED-4DB2-BD59-A6C34878D82A}">
                    <a16:rowId xmlns:a16="http://schemas.microsoft.com/office/drawing/2014/main" val="10002"/>
                  </a:ext>
                </a:extLst>
              </a:tr>
              <a:tr h="56678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3042156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5705119"/>
              </p:ext>
            </p:extLst>
          </p:nvPr>
        </p:nvGraphicFramePr>
        <p:xfrm>
          <a:off x="91440" y="128640"/>
          <a:ext cx="8961120" cy="6400799"/>
        </p:xfrm>
        <a:graphic>
          <a:graphicData uri="http://schemas.openxmlformats.org/drawingml/2006/table">
            <a:tbl>
              <a:tblPr firstRow="1" bandRow="1">
                <a:tableStyleId>{D7AC3CCA-C797-4891-BE02-D94E43425B78}</a:tableStyleId>
              </a:tblPr>
              <a:tblGrid>
                <a:gridCol w="1221972">
                  <a:extLst>
                    <a:ext uri="{9D8B030D-6E8A-4147-A177-3AD203B41FA5}">
                      <a16:colId xmlns:a16="http://schemas.microsoft.com/office/drawing/2014/main" val="20000"/>
                    </a:ext>
                  </a:extLst>
                </a:gridCol>
                <a:gridCol w="1968732">
                  <a:extLst>
                    <a:ext uri="{9D8B030D-6E8A-4147-A177-3AD203B41FA5}">
                      <a16:colId xmlns:a16="http://schemas.microsoft.com/office/drawing/2014/main" val="20001"/>
                    </a:ext>
                  </a:extLst>
                </a:gridCol>
                <a:gridCol w="2036616">
                  <a:extLst>
                    <a:ext uri="{9D8B030D-6E8A-4147-A177-3AD203B41FA5}">
                      <a16:colId xmlns:a16="http://schemas.microsoft.com/office/drawing/2014/main" val="20002"/>
                    </a:ext>
                  </a:extLst>
                </a:gridCol>
                <a:gridCol w="1697184">
                  <a:extLst>
                    <a:ext uri="{9D8B030D-6E8A-4147-A177-3AD203B41FA5}">
                      <a16:colId xmlns:a16="http://schemas.microsoft.com/office/drawing/2014/main" val="20003"/>
                    </a:ext>
                  </a:extLst>
                </a:gridCol>
                <a:gridCol w="2036616">
                  <a:extLst>
                    <a:ext uri="{9D8B030D-6E8A-4147-A177-3AD203B41FA5}">
                      <a16:colId xmlns:a16="http://schemas.microsoft.com/office/drawing/2014/main" val="20004"/>
                    </a:ext>
                  </a:extLst>
                </a:gridCol>
              </a:tblGrid>
              <a:tr h="841876">
                <a:tc gridSpan="5">
                  <a:txBody>
                    <a:bodyPr/>
                    <a:lstStyle/>
                    <a:p>
                      <a:pPr algn="ctr"/>
                      <a:r>
                        <a:rPr lang="en-US" sz="3200" b="0" kern="1200" dirty="0">
                          <a:solidFill>
                            <a:srgbClr val="00FFFF"/>
                          </a:solidFill>
                          <a:effectLst/>
                          <a:latin typeface="+mn-lt"/>
                          <a:ea typeface="+mj-ea"/>
                          <a:cs typeface="Calibri" panose="020F0502020204030204" pitchFamily="34" charset="0"/>
                        </a:rPr>
                        <a:t>Scripture’s Four Judgments</a:t>
                      </a:r>
                    </a:p>
                  </a:txBody>
                  <a:tcPr anchor="ctr">
                    <a:solidFill>
                      <a:schemeClr val="tx1"/>
                    </a:solidFill>
                  </a:tcPr>
                </a:tc>
                <a:tc hMerge="1">
                  <a:txBody>
                    <a:bodyPr/>
                    <a:lstStyle/>
                    <a:p>
                      <a:pPr algn="ctr"/>
                      <a:endParaRPr lang="en-US" sz="1800" dirty="0">
                        <a:solidFill>
                          <a:schemeClr val="tx1"/>
                        </a:solidFill>
                      </a:endParaRPr>
                    </a:p>
                  </a:txBody>
                  <a:tcPr anchor="ctr"/>
                </a:tc>
                <a:tc hMerge="1">
                  <a:txBody>
                    <a:bodyPr/>
                    <a:lstStyle/>
                    <a:p>
                      <a:pPr algn="ctr"/>
                      <a:endParaRPr lang="en-US" sz="1800" dirty="0">
                        <a:solidFill>
                          <a:schemeClr val="tx1"/>
                        </a:solidFill>
                      </a:endParaRPr>
                    </a:p>
                  </a:txBody>
                  <a:tcPr anchor="ctr"/>
                </a:tc>
                <a:tc hMerge="1">
                  <a:txBody>
                    <a:bodyPr/>
                    <a:lstStyle/>
                    <a:p>
                      <a:pPr algn="ctr"/>
                      <a:endParaRPr lang="en-US" sz="1800" b="1" i="1" u="sng" dirty="0">
                        <a:solidFill>
                          <a:schemeClr val="tx1"/>
                        </a:solidFill>
                      </a:endParaRPr>
                    </a:p>
                  </a:txBody>
                  <a:tcPr anchor="ctr"/>
                </a:tc>
                <a:tc hMerge="1">
                  <a:txBody>
                    <a:bodyPr/>
                    <a:lstStyle/>
                    <a:p>
                      <a:pPr algn="ctr"/>
                      <a:endParaRPr lang="en-US" sz="1800" b="1" u="none" dirty="0">
                        <a:solidFill>
                          <a:schemeClr val="tx1"/>
                        </a:solidFill>
                      </a:endParaRPr>
                    </a:p>
                  </a:txBody>
                  <a:tcPr anchor="ctr"/>
                </a:tc>
                <a:extLst>
                  <a:ext uri="{0D108BD9-81ED-4DB2-BD59-A6C34878D82A}">
                    <a16:rowId xmlns:a16="http://schemas.microsoft.com/office/drawing/2014/main" val="2069331425"/>
                  </a:ext>
                </a:extLst>
              </a:tr>
              <a:tr h="841876">
                <a:tc>
                  <a:txBody>
                    <a:bodyPr/>
                    <a:lstStyle/>
                    <a:p>
                      <a:pPr algn="ctr"/>
                      <a:r>
                        <a:rPr kumimoji="0" lang="en-US" sz="1800" b="1" u="none" strike="noStrike" kern="1200" cap="none" normalizeH="0" baseline="0" dirty="0">
                          <a:ln>
                            <a:noFill/>
                          </a:ln>
                          <a:solidFill>
                            <a:schemeClr val="tx1"/>
                          </a:solidFill>
                          <a:effectLst/>
                          <a:latin typeface="+mn-lt"/>
                          <a:ea typeface="+mn-ea"/>
                          <a:cs typeface="+mn-cs"/>
                        </a:rPr>
                        <a:t>Name</a:t>
                      </a:r>
                    </a:p>
                  </a:txBody>
                  <a:tcPr anchor="ctr">
                    <a:solidFill>
                      <a:schemeClr val="bg1">
                        <a:lumMod val="95000"/>
                      </a:schemeClr>
                    </a:solidFill>
                  </a:tcPr>
                </a:tc>
                <a:tc>
                  <a:txBody>
                    <a:bodyPr/>
                    <a:lstStyle/>
                    <a:p>
                      <a:pPr algn="ctr"/>
                      <a:r>
                        <a:rPr kumimoji="0" lang="en-US" sz="1800" b="1" u="none" strike="noStrike" kern="1200" cap="none" normalizeH="0" baseline="0" dirty="0">
                          <a:ln>
                            <a:noFill/>
                          </a:ln>
                          <a:solidFill>
                            <a:schemeClr val="tx1"/>
                          </a:solidFill>
                          <a:effectLst/>
                          <a:latin typeface="+mn-lt"/>
                          <a:ea typeface="+mn-ea"/>
                          <a:cs typeface="+mn-cs"/>
                        </a:rPr>
                        <a:t>Sheep and Goat</a:t>
                      </a:r>
                    </a:p>
                  </a:txBody>
                  <a:tcPr anchor="ctr">
                    <a:solidFill>
                      <a:schemeClr val="bg1">
                        <a:lumMod val="95000"/>
                      </a:schemeClr>
                    </a:solidFill>
                  </a:tcPr>
                </a:tc>
                <a:tc>
                  <a:txBody>
                    <a:bodyPr/>
                    <a:lstStyle/>
                    <a:p>
                      <a:pPr algn="ctr"/>
                      <a:r>
                        <a:rPr kumimoji="0" lang="en-US" sz="1800" b="1" u="none" strike="noStrike" kern="1200" cap="none" normalizeH="0" baseline="0" dirty="0">
                          <a:ln>
                            <a:noFill/>
                          </a:ln>
                          <a:solidFill>
                            <a:schemeClr val="tx1"/>
                          </a:solidFill>
                          <a:effectLst/>
                          <a:latin typeface="+mn-lt"/>
                          <a:ea typeface="+mn-ea"/>
                          <a:cs typeface="+mn-cs"/>
                        </a:rPr>
                        <a:t>Judgment of the Jews</a:t>
                      </a:r>
                    </a:p>
                  </a:txBody>
                  <a:tcPr anchor="ctr">
                    <a:solidFill>
                      <a:schemeClr val="bg1">
                        <a:lumMod val="95000"/>
                      </a:schemeClr>
                    </a:solidFill>
                  </a:tcPr>
                </a:tc>
                <a:tc>
                  <a:txBody>
                    <a:bodyPr/>
                    <a:lstStyle/>
                    <a:p>
                      <a:pPr algn="ctr"/>
                      <a:r>
                        <a:rPr kumimoji="0" lang="en-US" sz="1800" b="1" u="none" strike="noStrike" kern="1200" cap="none" normalizeH="0" baseline="0" dirty="0">
                          <a:ln>
                            <a:noFill/>
                          </a:ln>
                          <a:solidFill>
                            <a:srgbClr val="C00000"/>
                          </a:solidFill>
                          <a:effectLst/>
                          <a:latin typeface="+mn-lt"/>
                          <a:ea typeface="+mn-ea"/>
                          <a:cs typeface="+mn-cs"/>
                        </a:rPr>
                        <a:t>Bema Seat</a:t>
                      </a:r>
                    </a:p>
                  </a:txBody>
                  <a:tcPr anchor="ctr">
                    <a:solidFill>
                      <a:srgbClr val="FFFFCC"/>
                    </a:solidFill>
                  </a:tcPr>
                </a:tc>
                <a:tc>
                  <a:txBody>
                    <a:bodyPr/>
                    <a:lstStyle/>
                    <a:p>
                      <a:pPr algn="ctr"/>
                      <a:r>
                        <a:rPr kumimoji="0" lang="en-US" sz="1800" b="1" u="none" strike="noStrike" kern="1200" cap="none" normalizeH="0" baseline="0" dirty="0">
                          <a:ln>
                            <a:noFill/>
                          </a:ln>
                          <a:solidFill>
                            <a:schemeClr val="tx1"/>
                          </a:solidFill>
                          <a:effectLst/>
                          <a:latin typeface="+mn-lt"/>
                          <a:ea typeface="+mn-ea"/>
                          <a:cs typeface="+mn-cs"/>
                        </a:rPr>
                        <a:t>Great White Throne</a:t>
                      </a:r>
                    </a:p>
                  </a:txBody>
                  <a:tcPr anchor="ctr">
                    <a:solidFill>
                      <a:schemeClr val="bg1">
                        <a:lumMod val="95000"/>
                      </a:schemeClr>
                    </a:solidFill>
                  </a:tcPr>
                </a:tc>
                <a:extLst>
                  <a:ext uri="{0D108BD9-81ED-4DB2-BD59-A6C34878D82A}">
                    <a16:rowId xmlns:a16="http://schemas.microsoft.com/office/drawing/2014/main" val="10000"/>
                  </a:ext>
                </a:extLst>
              </a:tr>
              <a:tr h="393087">
                <a:tc>
                  <a:txBody>
                    <a:bodyPr/>
                    <a:lstStyle/>
                    <a:p>
                      <a:r>
                        <a:rPr lang="en-US" sz="1800" b="1" dirty="0">
                          <a:solidFill>
                            <a:srgbClr val="0000CC"/>
                          </a:solidFill>
                        </a:rPr>
                        <a:t>Scripture</a:t>
                      </a:r>
                    </a:p>
                  </a:txBody>
                  <a:tcPr anchor="ctr">
                    <a:solidFill>
                      <a:schemeClr val="bg1">
                        <a:lumMod val="95000"/>
                      </a:schemeClr>
                    </a:solidFill>
                  </a:tcPr>
                </a:tc>
                <a:tc>
                  <a:txBody>
                    <a:bodyPr/>
                    <a:lstStyle/>
                    <a:p>
                      <a:r>
                        <a:rPr lang="en-US" sz="1800" dirty="0"/>
                        <a:t>Matt 25:31-46</a:t>
                      </a:r>
                      <a:endParaRPr lang="en-US" sz="1800" dirty="0">
                        <a:solidFill>
                          <a:schemeClr val="tx1"/>
                        </a:solidFill>
                      </a:endParaRPr>
                    </a:p>
                  </a:txBody>
                  <a:tcPr anchor="ctr">
                    <a:solidFill>
                      <a:schemeClr val="bg1">
                        <a:lumMod val="95000"/>
                      </a:schemeClr>
                    </a:solidFill>
                  </a:tcPr>
                </a:tc>
                <a:tc>
                  <a:txBody>
                    <a:bodyPr/>
                    <a:lstStyle/>
                    <a:p>
                      <a:r>
                        <a:rPr lang="en-US" sz="1800" dirty="0"/>
                        <a:t>Ezek 20:33-44</a:t>
                      </a:r>
                      <a:endParaRPr lang="en-US" sz="1800" dirty="0">
                        <a:solidFill>
                          <a:schemeClr val="tx1"/>
                        </a:solidFill>
                      </a:endParaRPr>
                    </a:p>
                  </a:txBody>
                  <a:tcPr anchor="ctr">
                    <a:solidFill>
                      <a:schemeClr val="bg1">
                        <a:lumMod val="95000"/>
                      </a:schemeClr>
                    </a:solidFill>
                  </a:tcPr>
                </a:tc>
                <a:tc>
                  <a:txBody>
                    <a:bodyPr/>
                    <a:lstStyle/>
                    <a:p>
                      <a:pPr algn="ctr"/>
                      <a:r>
                        <a:rPr kumimoji="0" lang="en-US" sz="1800" b="1" u="none" strike="noStrike" kern="1200" cap="none" normalizeH="0" baseline="0" dirty="0">
                          <a:ln>
                            <a:noFill/>
                          </a:ln>
                          <a:solidFill>
                            <a:srgbClr val="C00000"/>
                          </a:solidFill>
                          <a:effectLst/>
                          <a:latin typeface="+mn-lt"/>
                          <a:ea typeface="+mn-ea"/>
                          <a:cs typeface="+mn-cs"/>
                        </a:rPr>
                        <a:t>1 Cor 3:10-15</a:t>
                      </a:r>
                    </a:p>
                  </a:txBody>
                  <a:tcPr anchor="ctr">
                    <a:solidFill>
                      <a:srgbClr val="FFFFCC"/>
                    </a:solidFill>
                  </a:tcPr>
                </a:tc>
                <a:tc>
                  <a:txBody>
                    <a:bodyPr/>
                    <a:lstStyle/>
                    <a:p>
                      <a:r>
                        <a:rPr lang="en-US" sz="1800" u="none" dirty="0"/>
                        <a:t>Rev 20:11-15</a:t>
                      </a:r>
                      <a:endParaRPr lang="en-US" sz="1800" b="0" u="none"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1"/>
                  </a:ext>
                </a:extLst>
              </a:tr>
              <a:tr h="687903">
                <a:tc>
                  <a:txBody>
                    <a:bodyPr/>
                    <a:lstStyle/>
                    <a:p>
                      <a:r>
                        <a:rPr lang="en-US" sz="1800" b="1" dirty="0">
                          <a:solidFill>
                            <a:srgbClr val="0000CC"/>
                          </a:solidFill>
                        </a:rPr>
                        <a:t>Place</a:t>
                      </a:r>
                    </a:p>
                  </a:txBody>
                  <a:tcPr anchor="ctr">
                    <a:solidFill>
                      <a:schemeClr val="bg1">
                        <a:lumMod val="95000"/>
                      </a:schemeClr>
                    </a:solidFill>
                  </a:tcPr>
                </a:tc>
                <a:tc>
                  <a:txBody>
                    <a:bodyPr/>
                    <a:lstStyle/>
                    <a:p>
                      <a:r>
                        <a:rPr lang="en-US" sz="1800" dirty="0"/>
                        <a:t>Earth, Jerusalem</a:t>
                      </a:r>
                      <a:endParaRPr lang="en-US" sz="1800" dirty="0">
                        <a:solidFill>
                          <a:schemeClr val="tx1"/>
                        </a:solidFill>
                      </a:endParaRPr>
                    </a:p>
                  </a:txBody>
                  <a:tcPr anchor="ctr">
                    <a:solidFill>
                      <a:schemeClr val="bg1">
                        <a:lumMod val="95000"/>
                      </a:schemeClr>
                    </a:solidFill>
                  </a:tcPr>
                </a:tc>
                <a:tc>
                  <a:txBody>
                    <a:bodyPr/>
                    <a:lstStyle/>
                    <a:p>
                      <a:r>
                        <a:rPr lang="en-US" sz="1800" dirty="0"/>
                        <a:t>Earth, wilderness</a:t>
                      </a:r>
                      <a:endParaRPr lang="en-US" sz="1800" dirty="0">
                        <a:solidFill>
                          <a:schemeClr val="tx1"/>
                        </a:solidFill>
                      </a:endParaRPr>
                    </a:p>
                  </a:txBody>
                  <a:tcPr anchor="ctr">
                    <a:solidFill>
                      <a:schemeClr val="bg1">
                        <a:lumMod val="95000"/>
                      </a:schemeClr>
                    </a:solidFill>
                  </a:tcPr>
                </a:tc>
                <a:tc>
                  <a:txBody>
                    <a:bodyPr/>
                    <a:lstStyle/>
                    <a:p>
                      <a:pPr algn="ctr"/>
                      <a:r>
                        <a:rPr kumimoji="0" lang="en-US" sz="1800" b="1" u="none" strike="noStrike" kern="1200" cap="none" normalizeH="0" baseline="0" dirty="0">
                          <a:ln>
                            <a:noFill/>
                          </a:ln>
                          <a:solidFill>
                            <a:srgbClr val="C00000"/>
                          </a:solidFill>
                          <a:effectLst/>
                          <a:latin typeface="+mn-lt"/>
                          <a:ea typeface="+mn-ea"/>
                          <a:cs typeface="+mn-cs"/>
                        </a:rPr>
                        <a:t>Heaven</a:t>
                      </a:r>
                    </a:p>
                  </a:txBody>
                  <a:tcPr anchor="ctr">
                    <a:solidFill>
                      <a:srgbClr val="FFFFCC"/>
                    </a:solidFill>
                  </a:tcPr>
                </a:tc>
                <a:tc>
                  <a:txBody>
                    <a:bodyPr/>
                    <a:lstStyle/>
                    <a:p>
                      <a:r>
                        <a:rPr lang="en-US" sz="1800" u="none" dirty="0"/>
                        <a:t>Earth</a:t>
                      </a:r>
                      <a:endParaRPr lang="en-US" sz="1800" b="0" u="none"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2"/>
                  </a:ext>
                </a:extLst>
              </a:tr>
              <a:tr h="982718">
                <a:tc>
                  <a:txBody>
                    <a:bodyPr/>
                    <a:lstStyle/>
                    <a:p>
                      <a:r>
                        <a:rPr lang="en-US" sz="1800" b="1" dirty="0">
                          <a:solidFill>
                            <a:srgbClr val="0000CC"/>
                          </a:solidFill>
                        </a:rPr>
                        <a:t>Audience</a:t>
                      </a:r>
                    </a:p>
                  </a:txBody>
                  <a:tcPr anchor="ctr">
                    <a:solidFill>
                      <a:schemeClr val="bg1">
                        <a:lumMod val="95000"/>
                      </a:schemeClr>
                    </a:solidFill>
                  </a:tcPr>
                </a:tc>
                <a:tc>
                  <a:txBody>
                    <a:bodyPr/>
                    <a:lstStyle/>
                    <a:p>
                      <a:r>
                        <a:rPr lang="en-US" sz="1800" dirty="0"/>
                        <a:t>Gentile Tribulation survivors</a:t>
                      </a:r>
                      <a:endParaRPr lang="en-US" sz="1800" dirty="0">
                        <a:solidFill>
                          <a:schemeClr val="tx1"/>
                        </a:solidFill>
                      </a:endParaRPr>
                    </a:p>
                  </a:txBody>
                  <a:tcPr anchor="ctr">
                    <a:solidFill>
                      <a:schemeClr val="bg1">
                        <a:lumMod val="95000"/>
                      </a:schemeClr>
                    </a:solidFill>
                  </a:tcPr>
                </a:tc>
                <a:tc>
                  <a:txBody>
                    <a:bodyPr/>
                    <a:lstStyle/>
                    <a:p>
                      <a:r>
                        <a:rPr lang="en-US" sz="1800" dirty="0"/>
                        <a:t>Jewish Tribulation survivors</a:t>
                      </a:r>
                      <a:endParaRPr lang="en-US" sz="1800" dirty="0">
                        <a:solidFill>
                          <a:schemeClr val="tx1"/>
                        </a:solidFill>
                      </a:endParaRPr>
                    </a:p>
                  </a:txBody>
                  <a:tcPr anchor="ctr">
                    <a:solidFill>
                      <a:schemeClr val="bg1">
                        <a:lumMod val="95000"/>
                      </a:schemeClr>
                    </a:solidFill>
                  </a:tcPr>
                </a:tc>
                <a:tc>
                  <a:txBody>
                    <a:bodyPr/>
                    <a:lstStyle/>
                    <a:p>
                      <a:pPr algn="ctr"/>
                      <a:r>
                        <a:rPr kumimoji="0" lang="en-US" sz="1800" b="1" u="none" strike="noStrike" kern="1200" cap="none" normalizeH="0" baseline="0" dirty="0">
                          <a:ln>
                            <a:noFill/>
                          </a:ln>
                          <a:solidFill>
                            <a:srgbClr val="C00000"/>
                          </a:solidFill>
                          <a:effectLst/>
                          <a:latin typeface="+mn-lt"/>
                          <a:ea typeface="+mn-ea"/>
                          <a:cs typeface="+mn-cs"/>
                        </a:rPr>
                        <a:t>Church Age believers</a:t>
                      </a:r>
                    </a:p>
                  </a:txBody>
                  <a:tcPr anchor="ctr">
                    <a:solidFill>
                      <a:srgbClr val="FFFFCC"/>
                    </a:solidFill>
                  </a:tcPr>
                </a:tc>
                <a:tc>
                  <a:txBody>
                    <a:bodyPr/>
                    <a:lstStyle/>
                    <a:p>
                      <a:r>
                        <a:rPr lang="en-US" sz="1800" u="none" dirty="0"/>
                        <a:t>All unsaved</a:t>
                      </a:r>
                      <a:endParaRPr lang="en-US" sz="1800" b="0" u="none"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3"/>
                  </a:ext>
                </a:extLst>
              </a:tr>
              <a:tr h="687903">
                <a:tc>
                  <a:txBody>
                    <a:bodyPr/>
                    <a:lstStyle/>
                    <a:p>
                      <a:r>
                        <a:rPr lang="en-US" sz="1800" b="1" dirty="0">
                          <a:solidFill>
                            <a:srgbClr val="0000CC"/>
                          </a:solidFill>
                        </a:rPr>
                        <a:t>When</a:t>
                      </a:r>
                    </a:p>
                  </a:txBody>
                  <a:tcPr anchor="ctr">
                    <a:solidFill>
                      <a:schemeClr val="bg1">
                        <a:lumMod val="95000"/>
                      </a:schemeClr>
                    </a:solidFill>
                  </a:tcPr>
                </a:tc>
                <a:tc>
                  <a:txBody>
                    <a:bodyPr/>
                    <a:lstStyle/>
                    <a:p>
                      <a:r>
                        <a:rPr lang="en-US" sz="1800" dirty="0"/>
                        <a:t>After Tribulation</a:t>
                      </a:r>
                      <a:endParaRPr lang="en-US" sz="1800" dirty="0">
                        <a:solidFill>
                          <a:schemeClr val="tx1"/>
                        </a:solidFill>
                      </a:endParaRPr>
                    </a:p>
                  </a:txBody>
                  <a:tcPr anchor="ctr">
                    <a:solidFill>
                      <a:schemeClr val="bg1">
                        <a:lumMod val="95000"/>
                      </a:schemeClr>
                    </a:solidFill>
                  </a:tcPr>
                </a:tc>
                <a:tc>
                  <a:txBody>
                    <a:bodyPr/>
                    <a:lstStyle/>
                    <a:p>
                      <a:r>
                        <a:rPr lang="en-US" sz="1800" dirty="0"/>
                        <a:t>After Tribulation</a:t>
                      </a:r>
                      <a:endParaRPr lang="en-US" sz="1800" dirty="0">
                        <a:solidFill>
                          <a:schemeClr val="tx1"/>
                        </a:solidFill>
                      </a:endParaRPr>
                    </a:p>
                  </a:txBody>
                  <a:tcPr anchor="ctr">
                    <a:solidFill>
                      <a:schemeClr val="bg1">
                        <a:lumMod val="95000"/>
                      </a:schemeClr>
                    </a:solidFill>
                  </a:tcPr>
                </a:tc>
                <a:tc>
                  <a:txBody>
                    <a:bodyPr/>
                    <a:lstStyle/>
                    <a:p>
                      <a:pPr algn="ctr"/>
                      <a:r>
                        <a:rPr kumimoji="0" lang="en-US" sz="1800" b="1" u="none" strike="noStrike" kern="1200" cap="none" normalizeH="0" baseline="0" dirty="0">
                          <a:ln>
                            <a:noFill/>
                          </a:ln>
                          <a:solidFill>
                            <a:srgbClr val="C00000"/>
                          </a:solidFill>
                          <a:effectLst/>
                          <a:latin typeface="+mn-lt"/>
                          <a:ea typeface="+mn-ea"/>
                          <a:cs typeface="+mn-cs"/>
                        </a:rPr>
                        <a:t>After rapture</a:t>
                      </a:r>
                    </a:p>
                  </a:txBody>
                  <a:tcPr anchor="ctr">
                    <a:solidFill>
                      <a:srgbClr val="FFFFCC"/>
                    </a:solidFill>
                  </a:tcPr>
                </a:tc>
                <a:tc>
                  <a:txBody>
                    <a:bodyPr/>
                    <a:lstStyle/>
                    <a:p>
                      <a:r>
                        <a:rPr lang="en-US" sz="1800" u="none" dirty="0"/>
                        <a:t>After Millennium</a:t>
                      </a:r>
                      <a:endParaRPr lang="en-US" sz="1800" b="0" u="none"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4"/>
                  </a:ext>
                </a:extLst>
              </a:tr>
              <a:tr h="982718">
                <a:tc>
                  <a:txBody>
                    <a:bodyPr/>
                    <a:lstStyle/>
                    <a:p>
                      <a:r>
                        <a:rPr lang="en-US" sz="1800" b="1" dirty="0">
                          <a:solidFill>
                            <a:srgbClr val="0000CC"/>
                          </a:solidFill>
                        </a:rPr>
                        <a:t>Purpose</a:t>
                      </a:r>
                    </a:p>
                  </a:txBody>
                  <a:tcPr anchor="ctr">
                    <a:solidFill>
                      <a:schemeClr val="bg1">
                        <a:lumMod val="95000"/>
                      </a:schemeClr>
                    </a:solidFill>
                  </a:tcPr>
                </a:tc>
                <a:tc>
                  <a:txBody>
                    <a:bodyPr/>
                    <a:lstStyle/>
                    <a:p>
                      <a:r>
                        <a:rPr lang="en-US" sz="1800" dirty="0"/>
                        <a:t>Saved Gentiles enter kingdom</a:t>
                      </a:r>
                      <a:endParaRPr lang="en-US" sz="1800" dirty="0">
                        <a:solidFill>
                          <a:schemeClr val="tx1"/>
                        </a:solidFill>
                      </a:endParaRPr>
                    </a:p>
                  </a:txBody>
                  <a:tcPr anchor="ctr">
                    <a:solidFill>
                      <a:schemeClr val="bg1">
                        <a:lumMod val="95000"/>
                      </a:schemeClr>
                    </a:solidFill>
                  </a:tcPr>
                </a:tc>
                <a:tc>
                  <a:txBody>
                    <a:bodyPr/>
                    <a:lstStyle/>
                    <a:p>
                      <a:r>
                        <a:rPr lang="en-US" sz="1800" dirty="0"/>
                        <a:t>Saved Jews enter kingdom</a:t>
                      </a:r>
                      <a:endParaRPr lang="en-US" sz="1800" dirty="0">
                        <a:solidFill>
                          <a:schemeClr val="tx1"/>
                        </a:solidFill>
                      </a:endParaRPr>
                    </a:p>
                  </a:txBody>
                  <a:tcPr anchor="ctr">
                    <a:solidFill>
                      <a:schemeClr val="bg1">
                        <a:lumMod val="95000"/>
                      </a:schemeClr>
                    </a:solidFill>
                  </a:tcPr>
                </a:tc>
                <a:tc>
                  <a:txBody>
                    <a:bodyPr/>
                    <a:lstStyle/>
                    <a:p>
                      <a:pPr algn="ctr"/>
                      <a:r>
                        <a:rPr kumimoji="0" lang="en-US" sz="1800" b="1" u="none" strike="noStrike" kern="1200" cap="none" normalizeH="0" baseline="0" dirty="0">
                          <a:ln>
                            <a:noFill/>
                          </a:ln>
                          <a:solidFill>
                            <a:srgbClr val="C00000"/>
                          </a:solidFill>
                          <a:effectLst/>
                          <a:latin typeface="+mn-lt"/>
                          <a:ea typeface="+mn-ea"/>
                          <a:cs typeface="+mn-cs"/>
                        </a:rPr>
                        <a:t>Reward believers</a:t>
                      </a:r>
                    </a:p>
                  </a:txBody>
                  <a:tcPr anchor="ctr">
                    <a:solidFill>
                      <a:srgbClr val="FFFFCC"/>
                    </a:solidFill>
                  </a:tcPr>
                </a:tc>
                <a:tc>
                  <a:txBody>
                    <a:bodyPr/>
                    <a:lstStyle/>
                    <a:p>
                      <a:r>
                        <a:rPr lang="en-US" sz="1800" u="none" dirty="0"/>
                        <a:t>Degree of punishment in hell</a:t>
                      </a:r>
                      <a:endParaRPr lang="en-US" sz="1800" b="0" u="none"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5"/>
                  </a:ext>
                </a:extLst>
              </a:tr>
              <a:tr h="982718">
                <a:tc>
                  <a:txBody>
                    <a:bodyPr/>
                    <a:lstStyle/>
                    <a:p>
                      <a:r>
                        <a:rPr lang="en-US" sz="1800" b="1" dirty="0">
                          <a:solidFill>
                            <a:srgbClr val="0000CC"/>
                          </a:solidFill>
                        </a:rPr>
                        <a:t>Evaluation</a:t>
                      </a:r>
                    </a:p>
                  </a:txBody>
                  <a:tcPr anchor="ctr">
                    <a:solidFill>
                      <a:schemeClr val="bg1">
                        <a:lumMod val="95000"/>
                      </a:schemeClr>
                    </a:solidFill>
                  </a:tcPr>
                </a:tc>
                <a:tc>
                  <a:txBody>
                    <a:bodyPr/>
                    <a:lstStyle/>
                    <a:p>
                      <a:r>
                        <a:rPr lang="en-US" sz="1800" dirty="0"/>
                        <a:t>Treatment of Christ’s brethren</a:t>
                      </a:r>
                      <a:endParaRPr lang="en-US" sz="1800" dirty="0">
                        <a:solidFill>
                          <a:schemeClr val="tx1"/>
                        </a:solidFill>
                      </a:endParaRPr>
                    </a:p>
                  </a:txBody>
                  <a:tcPr anchor="ctr">
                    <a:solidFill>
                      <a:schemeClr val="bg1">
                        <a:lumMod val="95000"/>
                      </a:schemeClr>
                    </a:solidFill>
                  </a:tcPr>
                </a:tc>
                <a:tc>
                  <a:txBody>
                    <a:bodyPr/>
                    <a:lstStyle/>
                    <a:p>
                      <a:r>
                        <a:rPr lang="en-US" sz="1800" dirty="0"/>
                        <a:t>Passing under shepherd’s rod</a:t>
                      </a:r>
                      <a:endParaRPr lang="en-US" sz="1800" dirty="0">
                        <a:solidFill>
                          <a:schemeClr val="tx1"/>
                        </a:solidFill>
                      </a:endParaRPr>
                    </a:p>
                  </a:txBody>
                  <a:tcPr anchor="ctr">
                    <a:solidFill>
                      <a:schemeClr val="bg1">
                        <a:lumMod val="95000"/>
                      </a:schemeClr>
                    </a:solidFill>
                  </a:tcPr>
                </a:tc>
                <a:tc>
                  <a:txBody>
                    <a:bodyPr/>
                    <a:lstStyle/>
                    <a:p>
                      <a:pPr algn="ctr"/>
                      <a:r>
                        <a:rPr kumimoji="0" lang="en-US" sz="1800" b="1" u="none" strike="noStrike" kern="1200" cap="none" normalizeH="0" baseline="0" dirty="0">
                          <a:ln>
                            <a:noFill/>
                          </a:ln>
                          <a:solidFill>
                            <a:srgbClr val="C00000"/>
                          </a:solidFill>
                          <a:effectLst/>
                          <a:latin typeface="+mn-lt"/>
                          <a:ea typeface="+mn-ea"/>
                          <a:cs typeface="+mn-cs"/>
                        </a:rPr>
                        <a:t>Works taken through fire</a:t>
                      </a:r>
                    </a:p>
                  </a:txBody>
                  <a:tcPr anchor="ctr">
                    <a:solidFill>
                      <a:srgbClr val="FFFFCC"/>
                    </a:solidFill>
                  </a:tcPr>
                </a:tc>
                <a:tc>
                  <a:txBody>
                    <a:bodyPr/>
                    <a:lstStyle/>
                    <a:p>
                      <a:r>
                        <a:rPr lang="en-US" sz="1800" u="none" dirty="0"/>
                        <a:t>Not in the book; judged by books</a:t>
                      </a:r>
                      <a:endParaRPr lang="en-US" sz="1800" b="0" u="none"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156723" y="128024"/>
          <a:ext cx="8830559" cy="6601952"/>
        </p:xfrm>
        <a:graphic>
          <a:graphicData uri="http://schemas.openxmlformats.org/drawingml/2006/table">
            <a:tbl>
              <a:tblPr>
                <a:tableStyleId>{5940675A-B579-460E-94D1-54222C63F5DA}</a:tableStyleId>
              </a:tblPr>
              <a:tblGrid>
                <a:gridCol w="258647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50088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2969693381"/>
              </p:ext>
            </p:extLst>
          </p:nvPr>
        </p:nvGraphicFramePr>
        <p:xfrm>
          <a:off x="91440" y="213360"/>
          <a:ext cx="8961120" cy="5183271"/>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07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471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CC"/>
                          </a:solidFill>
                          <a:effectLst/>
                          <a:latin typeface="Calibri" pitchFamily="34" charset="0"/>
                          <a:cs typeface="Arial" pitchFamily="34" charset="0"/>
                        </a:rPr>
                        <a:t>8. Wedding ceremony</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CC"/>
                          </a:solidFill>
                          <a:effectLst/>
                          <a:latin typeface="Calibri" pitchFamily="34" charset="0"/>
                          <a:cs typeface="Arial" pitchFamily="34" charset="0"/>
                        </a:rPr>
                        <a:t>Meeting with the Father’s assembled wedding guests; Private wedding ceremony</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CC"/>
                          </a:solidFill>
                          <a:effectLst/>
                          <a:latin typeface="Calibri" pitchFamily="34" charset="0"/>
                          <a:cs typeface="Arial" pitchFamily="34" charset="0"/>
                        </a:rPr>
                        <a:t>Meeting with OT saints; Rev 19:7</a:t>
                      </a:r>
                    </a:p>
                  </a:txBody>
                  <a:tcPr horzOverflow="overflow">
                    <a:solidFill>
                      <a:srgbClr val="FFFFCC"/>
                    </a:solidFill>
                  </a:tcPr>
                </a:tc>
                <a:extLst>
                  <a:ext uri="{0D108BD9-81ED-4DB2-BD59-A6C34878D82A}">
                    <a16:rowId xmlns:a16="http://schemas.microsoft.com/office/drawing/2014/main" val="10001"/>
                  </a:ext>
                </a:extLst>
              </a:tr>
              <a:tr h="7828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9. Consummation</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Bride and groom consummate the marriage </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Eph 5:27</a:t>
                      </a:r>
                    </a:p>
                  </a:txBody>
                  <a:tcPr horzOverflow="overflow">
                    <a:solidFill>
                      <a:schemeClr val="bg1">
                        <a:lumMod val="95000"/>
                      </a:schemeClr>
                    </a:solidFill>
                  </a:tcPr>
                </a:tc>
                <a:extLst>
                  <a:ext uri="{0D108BD9-81ED-4DB2-BD59-A6C34878D82A}">
                    <a16:rowId xmlns:a16="http://schemas.microsoft.com/office/drawing/2014/main" val="10002"/>
                  </a:ext>
                </a:extLst>
              </a:tr>
              <a:tr h="7828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Calibri" pitchFamily="34" charset="0"/>
                          <a:cs typeface="Arial" pitchFamily="34" charset="0"/>
                        </a:rPr>
                        <a:t>10. Marriage feast</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Public presentation; Bride unveiled; marriage feast</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Col 3:3-4; Rev 19:9</a:t>
                      </a:r>
                    </a:p>
                  </a:txBody>
                  <a:tcPr horzOverflow="overflow">
                    <a:solidFill>
                      <a:schemeClr val="bg1">
                        <a:lumMod val="95000"/>
                      </a:schemeClr>
                    </a:solidFill>
                  </a:tcPr>
                </a:tc>
                <a:extLst>
                  <a:ext uri="{0D108BD9-81ED-4DB2-BD59-A6C34878D82A}">
                    <a16:rowId xmlns:a16="http://schemas.microsoft.com/office/drawing/2014/main" val="195308080"/>
                  </a:ext>
                </a:extLst>
              </a:tr>
              <a:tr h="46972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164889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847087184"/>
              </p:ext>
            </p:extLst>
          </p:nvPr>
        </p:nvGraphicFramePr>
        <p:xfrm>
          <a:off x="91440" y="213360"/>
          <a:ext cx="8961120" cy="5215465"/>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64008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40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219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Arial" pitchFamily="34" charset="0"/>
                        </a:rPr>
                        <a:t>8. Wedding ceremony</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Arial" pitchFamily="34" charset="0"/>
                        </a:rPr>
                        <a:t>Meeting with the Father’s assembled wedding guests; Private wedding ceremony</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Arial" pitchFamily="34" charset="0"/>
                        </a:rPr>
                        <a:t>Meeting with OT saints; Rev 19:7</a:t>
                      </a:r>
                    </a:p>
                  </a:txBody>
                  <a:tcPr horzOverflow="overflow">
                    <a:solidFill>
                      <a:schemeClr val="bg1">
                        <a:lumMod val="95000"/>
                      </a:schemeClr>
                    </a:solidFill>
                  </a:tcPr>
                </a:tc>
                <a:extLst>
                  <a:ext uri="{0D108BD9-81ED-4DB2-BD59-A6C34878D82A}">
                    <a16:rowId xmlns:a16="http://schemas.microsoft.com/office/drawing/2014/main" val="10001"/>
                  </a:ext>
                </a:extLst>
              </a:tr>
              <a:tr h="846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9. Consummation</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Bride and groom consummate the marriage </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Eph 5:27</a:t>
                      </a:r>
                    </a:p>
                  </a:txBody>
                  <a:tcPr horzOverflow="overflow">
                    <a:solidFill>
                      <a:srgbClr val="FFFFCC"/>
                    </a:solidFill>
                  </a:tcPr>
                </a:tc>
                <a:extLst>
                  <a:ext uri="{0D108BD9-81ED-4DB2-BD59-A6C34878D82A}">
                    <a16:rowId xmlns:a16="http://schemas.microsoft.com/office/drawing/2014/main" val="10002"/>
                  </a:ext>
                </a:extLst>
              </a:tr>
              <a:tr h="846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Calibri" pitchFamily="34" charset="0"/>
                          <a:cs typeface="Arial" pitchFamily="34" charset="0"/>
                        </a:rPr>
                        <a:t>10. Marriage feast</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Public presentation; Bride unveiled; marriage feast</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Calibri" pitchFamily="34" charset="0"/>
                          <a:cs typeface="Arial" pitchFamily="34" charset="0"/>
                        </a:rPr>
                        <a:t>Col 3:3-4; Rev 19:9</a:t>
                      </a:r>
                    </a:p>
                  </a:txBody>
                  <a:tcPr horzOverflow="overflow">
                    <a:solidFill>
                      <a:schemeClr val="bg1">
                        <a:lumMod val="95000"/>
                      </a:schemeClr>
                    </a:solidFill>
                  </a:tcPr>
                </a:tc>
                <a:extLst>
                  <a:ext uri="{0D108BD9-81ED-4DB2-BD59-A6C34878D82A}">
                    <a16:rowId xmlns:a16="http://schemas.microsoft.com/office/drawing/2014/main" val="195308080"/>
                  </a:ext>
                </a:extLst>
              </a:tr>
              <a:tr h="50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2923698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4138710880"/>
              </p:ext>
            </p:extLst>
          </p:nvPr>
        </p:nvGraphicFramePr>
        <p:xfrm>
          <a:off x="91440" y="213360"/>
          <a:ext cx="8961120" cy="5029200"/>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62788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3886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405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Arial" pitchFamily="34" charset="0"/>
                        </a:rPr>
                        <a:t>8. Wedding ceremony</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Arial" pitchFamily="34" charset="0"/>
                        </a:rPr>
                        <a:t>Meeting with the Father’s assembled wedding guests; Private wedding ceremony</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Arial" pitchFamily="34" charset="0"/>
                        </a:rPr>
                        <a:t>Meeting with OT saints; Rev 19:7</a:t>
                      </a:r>
                    </a:p>
                  </a:txBody>
                  <a:tcPr horzOverflow="overflow">
                    <a:solidFill>
                      <a:schemeClr val="bg1">
                        <a:lumMod val="95000"/>
                      </a:schemeClr>
                    </a:solidFill>
                  </a:tcPr>
                </a:tc>
                <a:extLst>
                  <a:ext uri="{0D108BD9-81ED-4DB2-BD59-A6C34878D82A}">
                    <a16:rowId xmlns:a16="http://schemas.microsoft.com/office/drawing/2014/main" val="10001"/>
                  </a:ext>
                </a:extLst>
              </a:tr>
              <a:tr h="1076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Calibri" pitchFamily="34" charset="0"/>
                          <a:ea typeface="+mn-ea"/>
                          <a:cs typeface="Arial" pitchFamily="34" charset="0"/>
                        </a:rPr>
                        <a:t>9. Consummation</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Calibri" pitchFamily="34" charset="0"/>
                          <a:ea typeface="+mn-ea"/>
                          <a:cs typeface="Arial" pitchFamily="34" charset="0"/>
                        </a:rPr>
                        <a:t>Bride and groom consummate the marriage </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Calibri" pitchFamily="34" charset="0"/>
                          <a:ea typeface="+mn-ea"/>
                          <a:cs typeface="Arial" pitchFamily="34" charset="0"/>
                        </a:rPr>
                        <a:t>Eph 5:27</a:t>
                      </a:r>
                    </a:p>
                  </a:txBody>
                  <a:tcPr horzOverflow="overflow">
                    <a:solidFill>
                      <a:schemeClr val="bg1">
                        <a:lumMod val="95000"/>
                      </a:schemeClr>
                    </a:solidFill>
                  </a:tcPr>
                </a:tc>
                <a:extLst>
                  <a:ext uri="{0D108BD9-81ED-4DB2-BD59-A6C34878D82A}">
                    <a16:rowId xmlns:a16="http://schemas.microsoft.com/office/drawing/2014/main" val="10002"/>
                  </a:ext>
                </a:extLst>
              </a:tr>
              <a:tr h="1076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10. Marriage feast</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Public presentation; Bride unveiled; marriage feast</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Col 3:3-4; Rev 19:9</a:t>
                      </a:r>
                    </a:p>
                  </a:txBody>
                  <a:tcPr horzOverflow="overflow">
                    <a:solidFill>
                      <a:srgbClr val="FFFFCC"/>
                    </a:solidFill>
                  </a:tcPr>
                </a:tc>
                <a:extLst>
                  <a:ext uri="{0D108BD9-81ED-4DB2-BD59-A6C34878D82A}">
                    <a16:rowId xmlns:a16="http://schemas.microsoft.com/office/drawing/2014/main" val="195308080"/>
                  </a:ext>
                </a:extLst>
              </a:tr>
              <a:tr h="36316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4225712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914400" y="228600"/>
            <a:ext cx="10972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 Preliminary Reasons</a:t>
            </a:r>
          </a:p>
        </p:txBody>
      </p:sp>
      <p:sp>
        <p:nvSpPr>
          <p:cNvPr id="44034" name="Rectangle 3"/>
          <p:cNvSpPr>
            <a:spLocks noGrp="1"/>
          </p:cNvSpPr>
          <p:nvPr>
            <p:ph type="body" idx="4294967295"/>
          </p:nvPr>
        </p:nvSpPr>
        <p:spPr>
          <a:xfrm>
            <a:off x="2743200" y="1417638"/>
            <a:ext cx="6400800" cy="47545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Significance of the Upper Room Discourse (John 13─17)</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Eschatological flavor of the  Upper Room Discourse</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Early church fathers</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Jewish marriage analogy</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Parallels with other rapture texts</a:t>
            </a:r>
          </a:p>
        </p:txBody>
      </p:sp>
      <p:pic>
        <p:nvPicPr>
          <p:cNvPr id="44035" name="Picture 2"/>
          <p:cNvPicPr>
            <a:picLocks noChangeAspect="1" noChangeArrowheads="1"/>
          </p:cNvPicPr>
          <p:nvPr/>
        </p:nvPicPr>
        <p:blipFill>
          <a:blip r:embed="rId2" cstate="print"/>
          <a:srcRect/>
          <a:stretch>
            <a:fillRect/>
          </a:stretch>
        </p:blipFill>
        <p:spPr bwMode="auto">
          <a:xfrm>
            <a:off x="228600" y="1600200"/>
            <a:ext cx="2133600" cy="3200400"/>
          </a:xfrm>
          <a:prstGeom prst="rect">
            <a:avLst/>
          </a:prstGeom>
          <a:noFill/>
          <a:ln w="9525">
            <a:noFill/>
            <a:miter lim="800000"/>
            <a:headEnd/>
            <a:tailEnd/>
          </a:ln>
        </p:spPr>
      </p:pic>
    </p:spTree>
    <p:extLst>
      <p:ext uri="{BB962C8B-B14F-4D97-AF65-F5344CB8AC3E}">
        <p14:creationId xmlns:p14="http://schemas.microsoft.com/office/powerpoint/2010/main" val="3273052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9939" name="Rectangle 3"/>
          <p:cNvSpPr>
            <a:spLocks noGrp="1"/>
          </p:cNvSpPr>
          <p:nvPr>
            <p:ph type="body" idx="4294967295"/>
          </p:nvPr>
        </p:nvSpPr>
        <p:spPr>
          <a:xfrm>
            <a:off x="1" y="0"/>
            <a:ext cx="9144000" cy="35052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4:13-18</a:t>
            </a:r>
          </a:p>
          <a:p>
            <a:pPr marL="0" indent="0" algn="just">
              <a:spcBef>
                <a:spcPts val="0"/>
              </a:spcBef>
              <a:buNone/>
            </a:pPr>
            <a:r>
              <a:rPr lang="en-US" sz="2400" baseline="30000" dirty="0">
                <a:solidFill>
                  <a:schemeClr val="bg1"/>
                </a:solidFill>
                <a:effectLst>
                  <a:outerShdw blurRad="38100" dist="38100" dir="2700000" algn="tl">
                    <a:srgbClr val="000000">
                      <a:alpha val="43137"/>
                    </a:srgbClr>
                  </a:outerShdw>
                </a:effectLst>
              </a:rPr>
              <a:t>13 </a:t>
            </a:r>
            <a:r>
              <a:rPr lang="en-US" sz="2400" dirty="0">
                <a:solidFill>
                  <a:schemeClr val="bg1"/>
                </a:solidFill>
                <a:effectLst>
                  <a:outerShdw blurRad="38100" dist="38100" dir="2700000" algn="tl">
                    <a:srgbClr val="000000">
                      <a:alpha val="43137"/>
                    </a:srgbClr>
                  </a:outerShdw>
                </a:effectLst>
                <a:cs typeface="Arial" pitchFamily="34" charset="0"/>
              </a:rPr>
              <a:t>"</a:t>
            </a:r>
            <a:r>
              <a:rPr lang="en-US" sz="2400" dirty="0">
                <a:solidFill>
                  <a:schemeClr val="bg1"/>
                </a:solidFill>
                <a:effectLst>
                  <a:outerShdw blurRad="38100" dist="38100" dir="2700000" algn="tl">
                    <a:srgbClr val="000000">
                      <a:alpha val="43137"/>
                    </a:srgbClr>
                  </a:outerShdw>
                </a:effectLst>
              </a:rPr>
              <a:t>But we do not want you to be uninformed, brethren, about those who are asleep, so that you will not grieve as do the rest who have no hope. </a:t>
            </a:r>
            <a:r>
              <a:rPr lang="en-US" sz="2400" baseline="30000" dirty="0">
                <a:solidFill>
                  <a:schemeClr val="bg1"/>
                </a:solidFill>
                <a:effectLst>
                  <a:outerShdw blurRad="38100" dist="38100" dir="2700000" algn="tl">
                    <a:srgbClr val="000000">
                      <a:alpha val="43137"/>
                    </a:srgbClr>
                  </a:outerShdw>
                </a:effectLst>
              </a:rPr>
              <a:t>14 </a:t>
            </a:r>
            <a:r>
              <a:rPr lang="en-US" sz="2400" dirty="0">
                <a:solidFill>
                  <a:schemeClr val="bg1"/>
                </a:solidFill>
                <a:effectLst>
                  <a:outerShdw blurRad="38100" dist="38100" dir="2700000" algn="tl">
                    <a:srgbClr val="000000">
                      <a:alpha val="43137"/>
                    </a:srgbClr>
                  </a:outerShdw>
                </a:effectLst>
              </a:rPr>
              <a:t>For if we believe that Jesus died and rose again, even so God will bring with Him those who have fallen asleep in Jesus. </a:t>
            </a:r>
            <a:r>
              <a:rPr lang="en-US" sz="2400" baseline="30000" dirty="0">
                <a:solidFill>
                  <a:schemeClr val="bg1"/>
                </a:solidFill>
                <a:effectLst>
                  <a:outerShdw blurRad="38100" dist="38100" dir="2700000" algn="tl">
                    <a:srgbClr val="000000">
                      <a:alpha val="43137"/>
                    </a:srgbClr>
                  </a:outerShdw>
                </a:effectLst>
              </a:rPr>
              <a:t>15 </a:t>
            </a:r>
            <a:r>
              <a:rPr lang="en-US" sz="2400" dirty="0">
                <a:solidFill>
                  <a:schemeClr val="bg1"/>
                </a:solidFill>
                <a:effectLst>
                  <a:outerShdw blurRad="38100" dist="38100" dir="2700000" algn="tl">
                    <a:srgbClr val="000000">
                      <a:alpha val="43137"/>
                    </a:srgbClr>
                  </a:outerShdw>
                </a:effectLst>
              </a:rPr>
              <a:t>For this we say to you by the word of the Lord, that we who are alive and remain until the coming of the Lord, will not precede those who have fallen asleep. </a:t>
            </a:r>
            <a:r>
              <a:rPr lang="en-US" sz="2400" baseline="30000" dirty="0">
                <a:solidFill>
                  <a:schemeClr val="bg1"/>
                </a:solidFill>
                <a:effectLst>
                  <a:outerShdw blurRad="38100" dist="38100" dir="2700000" algn="tl">
                    <a:srgbClr val="000000">
                      <a:alpha val="43137"/>
                    </a:srgbClr>
                  </a:outerShdw>
                </a:effectLst>
              </a:rPr>
              <a:t>16 </a:t>
            </a:r>
            <a:r>
              <a:rPr lang="en-US" sz="2400" dirty="0">
                <a:solidFill>
                  <a:schemeClr val="bg1"/>
                </a:solidFill>
                <a:effectLst>
                  <a:outerShdw blurRad="38100" dist="38100" dir="2700000" algn="tl">
                    <a:srgbClr val="000000">
                      <a:alpha val="43137"/>
                    </a:srgbClr>
                  </a:outerShdw>
                </a:effectLst>
              </a:rPr>
              <a:t>For the Lord Himself will descend from heaven with a shout, with the voice of </a:t>
            </a:r>
            <a:r>
              <a:rPr lang="en-US" sz="2400" i="1" dirty="0">
                <a:solidFill>
                  <a:schemeClr val="bg1"/>
                </a:solidFill>
                <a:effectLst>
                  <a:outerShdw blurRad="38100" dist="38100" dir="2700000" algn="tl">
                    <a:srgbClr val="000000">
                      <a:alpha val="43137"/>
                    </a:srgbClr>
                  </a:outerShdw>
                </a:effectLst>
              </a:rPr>
              <a:t>the</a:t>
            </a:r>
            <a:r>
              <a:rPr lang="en-US" sz="2400" dirty="0">
                <a:solidFill>
                  <a:schemeClr val="bg1"/>
                </a:solidFill>
                <a:effectLst>
                  <a:outerShdw blurRad="38100" dist="38100" dir="2700000" algn="tl">
                    <a:srgbClr val="000000">
                      <a:alpha val="43137"/>
                    </a:srgbClr>
                  </a:outerShdw>
                </a:effectLst>
              </a:rPr>
              <a:t> archangel and with the trumpet of God, and the dead in Christ will rise first. </a:t>
            </a:r>
            <a:r>
              <a:rPr lang="en-US" sz="2400" baseline="30000" dirty="0">
                <a:solidFill>
                  <a:schemeClr val="bg1"/>
                </a:solidFill>
                <a:effectLst>
                  <a:outerShdw blurRad="38100" dist="38100" dir="2700000" algn="tl">
                    <a:srgbClr val="000000">
                      <a:alpha val="43137"/>
                    </a:srgbClr>
                  </a:outerShdw>
                </a:effectLst>
              </a:rPr>
              <a:t>17 </a:t>
            </a:r>
            <a:r>
              <a:rPr lang="en-US" sz="2400" dirty="0">
                <a:solidFill>
                  <a:schemeClr val="bg1"/>
                </a:solidFill>
                <a:effectLst>
                  <a:outerShdw blurRad="38100" dist="38100" dir="2700000" algn="tl">
                    <a:srgbClr val="000000">
                      <a:alpha val="43137"/>
                    </a:srgbClr>
                  </a:outerShdw>
                </a:effectLst>
              </a:rPr>
              <a:t>Then we who are alive and remain will be caught up together with them in the clouds to meet the Lord in the air, and so we shall always be with the Lord. </a:t>
            </a:r>
            <a:r>
              <a:rPr lang="en-US" sz="2400" baseline="30000" dirty="0">
                <a:solidFill>
                  <a:schemeClr val="bg1"/>
                </a:solidFill>
                <a:effectLst>
                  <a:outerShdw blurRad="38100" dist="38100" dir="2700000" algn="tl">
                    <a:srgbClr val="000000">
                      <a:alpha val="43137"/>
                    </a:srgbClr>
                  </a:outerShdw>
                </a:effectLst>
              </a:rPr>
              <a:t>18 </a:t>
            </a:r>
            <a:r>
              <a:rPr lang="en-US" sz="2400" dirty="0">
                <a:solidFill>
                  <a:schemeClr val="bg1"/>
                </a:solidFill>
                <a:effectLst>
                  <a:outerShdw blurRad="38100" dist="38100" dir="2700000" algn="tl">
                    <a:srgbClr val="000000">
                      <a:alpha val="43137"/>
                    </a:srgbClr>
                  </a:outerShdw>
                </a:effectLst>
              </a:rPr>
              <a:t>Therefore comfort one another with these words.</a:t>
            </a:r>
            <a:r>
              <a:rPr lang="en-US" sz="2400" dirty="0">
                <a:solidFill>
                  <a:schemeClr val="bg1"/>
                </a:solidFill>
                <a:effectLst>
                  <a:outerShdw blurRad="38100" dist="38100" dir="2700000" algn="tl">
                    <a:srgbClr val="000000">
                      <a:alpha val="43137"/>
                    </a:srgbClr>
                  </a:outerShdw>
                </a:effectLst>
                <a:cs typeface="Arial" pitchFamily="34" charset="0"/>
              </a:rPr>
              <a:t>"</a:t>
            </a:r>
            <a:endParaRPr lang="en-US" sz="2400" dirty="0">
              <a:solidFill>
                <a:schemeClr val="bg1"/>
              </a:solidFill>
              <a:effectLst>
                <a:outerShdw blurRad="38100" dist="38100" dir="2700000" algn="tl">
                  <a:srgbClr val="000000">
                    <a:alpha val="43137"/>
                  </a:srgbClr>
                </a:outerShdw>
              </a:effectLst>
            </a:endParaRPr>
          </a:p>
        </p:txBody>
      </p:sp>
      <p:sp>
        <p:nvSpPr>
          <p:cNvPr id="39940" name="AutoShape 4" descr="data:image/jpeg;base64,/9j/4AAQSkZJRgABAQAAAQABAAD/2wCEAAkGBhQSERQUExQVFRUWGRkaGRgXGBgaFxgYHRobGRcZGRsaHCYgGBwkGRgYHy8gIycpLCwsFx4xNTAqNSYrLCkBCQoKDgwOGA8PGikcHBwpKSkpKSkpKSkpKSkpKSkpKSkpKSkpKSwpLCwpKSkpKSkpKSkpKSksLCkpKSkpKSwpKf/AABEIAPIAyAMBIgACEQEDEQH/xAAcAAACAwEBAQEAAAAAAAAAAAAEBQIDBgABBwj/xABIEAABAgQEAwUFBQMJCAMBAAABAhEAAyExBBJBUQVhcSKBkaHwBhMyscEUQlLR4TNy8QcVI1NigpKToiRDY4Oys8LSVHPyFv/EABkBAAMBAQEAAAAAAAAAAAAAAAECAwAEBf/EACURAAICAgICAgMBAQEAAAAAAAABAhESIQMxE0EiUQQyYXEUBf/aAAwDAQACEQMRAD8Ac8P4ahMuWPdy6IT9xP4el7wajhmHaqA5/sJpDKTgxlArYdLR79mGkVaTONSkhWeFyAXyBtsqa+VvzjxWGQHAloA2CU27xDRWGA3rFa5JagPf0gYo2cgNWClKA7EsNSssO3g2sVDAITUJSf7iR+kME4M7etI8GGgYIbyMBl8IkKYGVLBs+VIfq6fOB8R7OAWlIYckU8BSHScI2/lE14e/1hZR3oaPJXZm/wCYEN2pcvp7tB6G0cnhEo/7qX/gS/yjQLkkaDviIkPp61rBSSDKViM+z8lQ/ZSg+8tDfJ9POOmcCkgBpEp7k+7Sx51F6Q7RIPfE/d09XjONgUqM2vhkv+plh/wykD5DQGOPAJaq+6lPrmSH2H3axo/s2rW5P6tEvsoPr598ZRC5maR7PS9ZUnulIt4BotPs9K/qpXUykb10jQJw3rp6MSEhwYboQQJ4FKH+7lB/+GkbR6OBSTaTKGnwJ+oh5Mwb110YfSJpwoD7P67+UGxdiD+YZX9VK/y0flHv8wSr+5lf5SPyjR+46ettommVyg5UCjPSuAyf6qV/lo/KLRwOS/7KUP7iPKkPhIAal3isqT4Xv+sDMOFiVfBZTOZMr/LQ/f2YiODYdX+5lU/4aP8A1htOnOGS7a/SBZ2DYJUk3v8AKFfIMuMV8Z4NITh5xEiUCJcwgiWi+VRpSOi/jxAw85If9ksX1KFW36x0JkyyjSNLKldn84sXIIFK/T13RVLndl2I5Xv0p3OYmJ7aOQN7WiLbFpHgkgc+bgfMxysOOXiI44h9LvrmJfYMOerUiJmVyjvFWGn4ta0vS0DJhxR6ZG1R4fQxEyKEgeJvsxtF0t03AfnXTmX7o5xUu3gHHSB5GHAHMrnr63aJmQ9qPY+fjHCqt31pTVyXvHrs/dWtehtGc2DFFZkn1+se/ZSdPPfl0EWJGbpTv/PrERLLXJD8/Ls08Y2bQFAiiQesSTJarNa3V4s98DcgcmPzB+sS99UC7bFmvvA8rDgVfZKVLXLNYdNrxE4NQa/lXap5RcFH4WIcXoLW6u5iE1QD1DdQfEBUDyMOCInCkEeFi3TxiPuhalOYiwzDVgpv3SPD9YrTigzNmOxUHfT1yhvIzOCJKw77evpz5xYmWSLfmGgT7W1AGs+rX2BN6VioY4DshVR+J0+BY373AjKbNghkpHTpr4RBctuXKAFY4KoFgEVBdXePht0gafigp72qwSH5AqUf+mGyZsUGqWouADEBOy1IvSoa/kA8C+7ACSCWoahRfv17op+1LFLve/1tG7GSoMxRSlSSGyn5+n8IFSVEHL8IdjZRVyPq8V5FFxYB+zHInBkvo46Vp3tVoIaA+OzR7qa7PkXQ/ukVjoo4/PT7uYAGdK365TR946KJMQ0qEDKCSApNXdIp0u0SJLkgKIGx37iaXaB8JJCk5SopLEa16VYi1RvF6+HqSXB1Jo9aNUdwiF+gsmcOtTkIDVHxUB1emoiExQCi6TRNSCaMDoaEM+3WAMRi5soOMpo2lSEpejPUv3GC1TagrNbOCCOQsWNLOmA7Bo9lTNjMLFwAa2Cm2tF5SLUD0zTDXegF+mkWYTEJUwCM1KaUqKAqdgzbVEEKwCq5ezc3p5xNsdASpzPQFxcaHuNP4x79oSG7Paa+Yhm0rTWK5yVSmCiGNNWJNrA8ogceki5rWgDUBIZyGsdI3ZgwzgR8KixD1BBcm7bXiOIx6aUY0GVjSj77GPMPMWEuhD0upqhuore20C4ucsKB92UkEFy1BmLl3cam7QKtgLpqewbB/wB4tXUlOwj1E/KewUClQCrMNnahFCIHlYtU1gpYuXDVy2ZJbkbnWCMdKQcoSSGpQlRO5KQWLttqYz+hieMxCwhWen90VDwDKmVL0CWVQ7JdVaM9/GPF4ZLWKz/ZYC7mjODpprC9UlMlR94Vlx2QVhLpIN20BesFIN0HLmv2wWQ4uFGgd9a3iapSmuopGhoovUsGoBaoiqRglrDKKggixF7UAmB6WpCnjWOllICZylZaEKSAasTUANbaDHukb+jFXEGKsylIS4YEMTvRwPPeFuI4rmJDuBYkPc17JLeekKU4+WkhanCQFKIBFVAEpDpSLqLWpzhMviqic3uypJqWKQQCOyXSBTVv3hu1Kp0GMclaNkrHhA7JCjzTUPRwM30iS8aSmjk65Ut8g3eYx+C9sAlQCztWpIG8auXjAtIVmKueUDpVR+kNX0T67PUTkAVKya2QKf3gqvlBMuYBkUam4DaaOfVoGlzApXZSCzFRWqgFnOUARJMt05iR2XDka6ADfugDIPmIVLSrdQdazo70EKkzVMUoc6uOvODOLY/skDx0N6vHqcPklJSm6gCo6kliAdmfzh4rQG7YnxkteVWoAL15eqaR7FWNkkOxqR9C8dFsmDFGuwfEVJQkKCVg6Ku45sxPO8HS1Ah0kp5AuB1Bt+sJES1swD5dvpvYWieKx4QEFnppfr8q8455QXoRya0w6aM6sqkEmz5XB77fWBJuHyqSzvRwaKbKQ7Guum0eDiihQKaorR2YlnO1Lw3TiFEMpKVjmBttYmEakjLFiqXiCg5mrfUF2TTxJhnJ4tNUOzKKiHc0aj2qNvMRQoSlWKpavwm3+px5xHDyiQahRdTEOALGl7qJhJU+x1o9xeNn/eksNSO0GcuaWDAXa8DTE+77SSXyhgwu4oR0cb3g6XLUorZRJdQDqcUJandFY4VMNSQCavmL8gGBcciY2kb9iaeKzAmwBIBdqd4pZ4Dn4zMMxAehNdb6BxbQ3gwYRABzLBoHYFIoRXfQWpeA0GVnAoSXNjUM4L28RAWK6QG2Ql40qIdlByCC7OQC5NXJOaprHonTCCEyky6B7uC9KlQenKLMbjUSyRmvUAJNnY67vpC6ZxdZTNUGGVsoZ2e/Kw2gpN9IN17GaTMShRLBRPZcUIZ2axAvR+bQlnzSui1oRlUD2RlBoaMAHcDyiODxClYkZlGoqHIBOUX3gVSQuasaZkjyUabWh8K7EzsLxmNSpASlZUHA0SPhIFMpdgPlCjEYlnARLSQoglnU7s7k/SJ4iWJa1IegUCL/AIT+YgdaM81gUgqXQqbKHNM2/S9QNYtxwSViScnLEEVLKsyVCimSlRG4VmZ7PS2x0LxDH4M4dLsClmNGpVnGgrbleCMTxQKIC8uVCSu2p7Lgbtb6QmXx1apcxBsonsk2FWYbuwtpEbcmenLijxr4uxVi8FLzAvlBFNg7sPKNT7PcQzoAeqaUqaaiMBiwp2PqmnjG09hZRlomEKqSkUNgA48c3lF7xOSSUjW4TEpTKUantHRq0bytzeIJmKKUpu5tudXG9rx7Iw5WMyyyb9a08Iql4lCZhNeyCx+X8YVbYapBU3hqsrFYASNBm7neCV4gGXKALhmJN3+ukA4niKVJ6WHlXesAyMQo2dhU7RRRElRZxAMaXJL+jHQNOmuRqaU53NI6HAmabhmJ+Eba8tBF2O4cmYojNlKg42remlWhLg8QQQz316/OGM+e8wV0ApoYj0xe1srxeHVKV2hQmhBpQH8zB8riXaS1j69dIsnEKlgLs/nAc/DZO0HI8/DSj1gPfZnD6Cl4lJoecUcMxZAA/eP+ot3MBChWLI6dX29d4gzh2J7SRyDtdr020HdCyjoCtDjC41lTQ9QpbecV4XiIyHMdd20pb5Qtw+MBzAXUr/qOnOAFY100pUHya5LbecZwQI2x1xGeh1e7oShQVsajzvAEnEgTJZH9n6giA04gqJAJIIOhOum9do8mJcvlUGZyxp+UHodwbYfxlSVLlqBcAf8AkYGlqDTEv8TDoAklzsNIrRjAgCnjeprpS3nEpTzCVLJCXd6VOXtsPJ4VPQ740DYacpM1Cg7j8mI6QHLxKxNK0gE5gevxDo1bw2nTpT0S7M3aJc83uPOPcHw5yFziwu2w0DWADRsvsGCXQHjCFJmTV0JNE7UZ+bQJhsamWhc0t2XSkH8Rd1Gmg81OLQVxjFpWAECoevzaM5iMEtRyuQm9tSIoovGg3FSt+ijha/tWNKz8KAohIsWDJA8op41wooWRmbp4Q14PhEyJ6coplOb5g8i5jzjePSomlBdqk6l6t3P84jJOMqPU4uJcvFkZOXw8qWEhQSd1O1K2r9I3HBsMJEpnzE1UbueTWADCMPjl5g2VgNgPmIa+zPtMJY91NLJHwqOmrEbRZW+zj5YqL0bD7aSAkPburAk8OXJYdRfflBC54uEudOUeYXClSnVQPrR+6KxRBlc2WyWd/XrwiySpeZISagPy17o9kJStZKgSBYAt4+UGrWACbk3ajDYdwg+xWRGJYsWJ5JAqaa9dI6B5au2HGoYd4vHQuQaD8LOKVAqH629NDxSUT0NQLFlG/lvCXCETJZSqjCh5xVIxplgsRtv1rrGcfZJMYpxBShlAhjq+m0ErxImIqWYi1w1j5xThcemcn3ataPUtteAcVhVSjWo3Fu8aRNxCnRPG8PUCPvAuQWqQWFWrSLcFhEqPZalt2ptUUsIkriAKQ40/T5DujzCLOYkEGrsRqdi8TaZdVQJ9jylipy9NjUaM79xgNKrDKlyAKmr2CmobEWMFqV2q0YOedPm5ueusDTcQQGAboNKNWrwN+wpoOEtPu+0coUSwq5PP8R60ejQDMkpUsBzkT6NhcwwlSuyDM+FDauVHbzOsC4ma5JsNAO6NQHI8n8SUf6OWBsAkW74niMMsJTmLFtb7udO+KZcwSklWpN2sOXzirG4tSlMqhBsSEmrGmZuXiIKVC25EsCl5gFKOTendD7FzUzEslgBqIzEnFlCiQSFX7QINT4j6x5MxuguOZtYeD+cM43sHWg6dhkgEk2saOWt4QsxWLBDAVfe70He/z8I4kKDu1DoqpptEZXYHvPvKUUoLUAHxLYirVbpzhnLFWX4OB808PRKZIShOZZGoJH3i7lI/sg3IuekJMVxFKyxBAZhQgdBB08hcxIIFAGSbSkD7y91G7bwo4rjkLGVLkA3Zq8qRzrbtnuz+EMIaSEuKW6q0Ghr4GBpjuxv61gqZLqob+nigozJ5p+UdMTx+RNmn9l+LFaShRdabPqCb+FI13D8MonMogD0LR8t4djTKmomDQ1G41HeI+xYaaj3QmIIKVAFNnqPXnFLORlXEUIlEJRQm/wA2HP8AOPMLhisFVMotzO9NIHODVMeYbAsAaUGpbT5xanGFQCQeyLlqeWzRHk5KVIaEPbBkyHmJawIrzeOglACVICblYfkMw8C8dE8h2gQTSHATvUmIe5Ll6Hnr1h6jHSD94P0UTy+7pHfa5Bp7xJFrF9tukdu2cOaFmDnFBfQC9nMVz+IKKmf1qIvnJlOwWDsag8nzCvWKk8OlEE+8SpThgCDrrAxY6kj1GITmdnDeeggiZjXAT8I1Z3eF7ZF10PlvtBE3Hkd1hyelNYm4lV0EjEAqLswFX359Y9cq7RIA0AfuYW1hKcSQrew8G8IIVicrZtCAaM2sI4moZDEdtjQE16+qNF+KxYShk0bQAMOnPWsJJ7q7SSCLuCN/KKpeNDlMxJV0vZtLwMRjyfiiXqTSnrwhXj5YUwZItQVJLqNXQH/xEs0NUmVQKJQA4bKT0dhB387YdKcucFIuMh3tUem74Lg2aHJgxWZKhLlLWs5ishRLFSUBQBS6n/gIfS/Z/tkrKFJ0ZBQRXko5nHSsZjGcTllGQLBAJZJB3v0IbXeHnAvaUmYhMyqTQs+ZNCXCiSdBQvyy6yTcdM6+bjz+UWW8U4emXKWvsjLyN/u1Jtm2hQXKc39yUn+ykVWrqXJ8NYce1SpS8M6VqKcyCVP8SXGYEaKS5PZYFhpQLJ8srQNEroD/AMMbbZjXwhZu2jt/89JRbvbERlFZygnJcqNCs2JP0ERxyEJRlA9aQ1xJSgCgoO75bRneOYh2UgggHSDFWdnNXHF3sUTZjdLfrEcNdQ5R02oJGvlEMEXV3RZHjS/dFaRG99iMaZmHMon9meY7JqPqIwZNTGl9gsQv3/u0pKkKDqb7rWU+zlm5wZfqRivlTN/KQSMqXaxbQFhTxiKcGwoGpTlzgqWcpDAt5k2LN1MV47G/Flci1KdABtHJY8hdgZWeekEgMoEm33gPM6x0OsDgQlMvMEhRWCpQYknMCw208I6GUkTYik4cAfF4jTuEeGXYudbJJB8Wh/8AZg7gXeoGnk3SKpuGysO1XmfkCR5iO/yM8rGxApdCz/XwieGLFyMwsQL99N4Z/Z3UXDNuDXSxU4vo8QOAAqWHQECnXmRGfINGNFAxss3SVNZ7gclO94HGKSHZPZL0Vv62g9WDc3BIuxqe4KPkIHmYNrptWoFehLEju0ieR0KQLiu0OwlKRyqd7mKsRiMqXUk1uUn5guOUMikUCmBLM4bm9u+E3GJ+XKl8oAfNmzAEFyAK5g5BpUbNCy5PoMU+yScY5dJCG3YnntbYCLF8WzEpGTMQ7sXe27PeBPZPgBxapjq93RQlkjMF17T186u5h3N/kyxaVEpmSZjkOcy0NsPhrByYaYjVLarl/wB4b9IhKl51FKVMBUqOgHLWrsNWjUK/k/xTVVJToSV06W3jH+0fD5mDmIlFaFKmgF5ZcMSUkHm6YEpOtF+DiUpfI0cngeFVKKlAqqe0o1pSmgBfQQg4jwv3LnDqzA6OMw3CSIFn8XOYS3ZCaN+6GER/nIB2O1PNx61jmWV2z2vHxyjTIy+KBYCJqsqHSF7gJuDsTZ9I1OB9npWJm58WZmR8stKQRKSLJBWBUnalwIp9lPYhUzEom4iXlRlTMyOHW57LjQCh/jG94rOzpMlh2k6WTY07nikn7PMb8acIv2fPvangMqQFJw6lAgkKQoltC9aVEYeYkJLfdVptG29pMemZOKhZIAJNHI1A8g8YrGzHKtNYeK0CHM5OmCpSxI7ojhB247PUGJSC0z1tDDdtFK7mN77ASk+4KkpOZSmUdaMw87d8YGfVRaNh/J1xYy/eocVZQfTRR6/DAn+okWs2b6aghNWGgGvToNTFOHlOQqyUEsGubPCw49Szd3b9W2/SGE2aZUsZgCQKJvU8t45GM0jpnESqdKSksCtFdT2hblWOgrh3CUpVLXNVmmFSOzoCVDa5EdBRJpjJKQ/Inl83irESwWqTtQ5aWdm+cHSZY3PmNNo9my0NfxSCe6kdOaOBcUgUSgsAaDUVB5AFyB3xRNwiqMFAaUAA/wBQ+sHywgE9k9W16eECYjFSkhSlBgKmw/jYU5wnkG8TAVYU0zJzGhLmg8yDba2sRmSSMwCCzfhSetcteusMiEmjU6Nz+RsGhdi5YQktmLDSj6seVNwIGdlIwYix03IFJJ+JJCah0k3Y5gUil/OsZ/ihz5llISWcsMtCCKsouTYA7DaDuJ4tc4hKEPnYFI+FR3q4GlA7ZSXaM4ZawpJDuxZx4geNukCKXYz+h77HY33M8IzAikxBcBJUKLCTsQQSaUSrePtZlkkseyqWzvTMC6fIv0Efm+XOVKnoN8qmYNrQi3ON/P46tYHvCAEsnKVN90dmpbpRSqiiQa0lKkX4OJ8nXo+oTJUuYCFN2i9xQs1NqFvGMn7W/wAn3vpaVyVEzZas6UqbtAtmQDv2QQ9ARo5MJ8NiEkMfNxTftEmu5Z9ohieNyUOCQKWDvzZjEvJ/Dr/5XB2pIynsr7GTcdiJgKvdJkkBbjthyrspTv2VXttH0yX7DYKUqW8hJYMFFySu5K6sosAQSKFxq0ZbhHt5LlTkljkIKVUapYgmu6Uh2diecNMT7aInH3ZIlpNli6VO6FDmKvuOsNbZHlk4yex7jp5l5GIz9pIcslQoSgqs5DEE7c4zHHPalSScksy1M2dQsD+F6DWtYSYrj3uwuTiO0hXaSxNDoZahp6IjK4zi0kVTnUdAogpG3WKKH2czlfQXjsWwcqd6s771PPWM4vFPMJ0tHYnEqmuTEZEoFJ+cUGjHejxRYxJRq/q0R6xAmMO2WS0M3OGfsyvLi5TnsqUx5gj82hfgpZWtKAaqLB94JCFSJyCoEFCgSDQ0UD9IH8Auj63g8OlDryte92+pgeQhU2aJii0tFtMx07qRPiuP7LA11DvY67xITgmWlnoHqLmteQ5RxyZWrOVi80+UlNP6WWVf40073EdCiRjSrFyABT3sp/8AMTHQ0Y6JN7PoAzPW0R95S58u+PZeKSzeLnuv9ICxE8XoBy/WEuwIsmS9iPI/SEntJOUJadioWN67EMRSvyMQRxFJnKDunKkCpoonzPaHhCz2lmupAAto4YPQUuxrctBpgkM5/FylEvsklSkglnAfxalBz2i3HYwBBVcahwD05+TxnkYGbOQhkkBJJzKcCtKO2budo9xGHVLyqJBWk3zM4D2YAm33rbxmjJMhxTiIVKdJ+8Cz3D6senSEC+JKIqzP2TmokaZczuH3ezRRjMUlKVdkKK2OYFwHY9+tPyjzC8MfDiYqYB2lMkgs4vXTQjS3OLJUtgUZSegOYSZyCglZJBAAr/EXtSkNMVMxCAlRQpIF1vmKdSAz5Rq7OS5LmGvstwgS3WsJzUAIrRgpZfeyfERZjeJjORpYa11reElPdI9f8X8NeJylJqxlwH2Tw+IQFHET0rUxDmWpC98q8rcmPnD7C/ya4NBzTlKmU/3kwISkXLJQz9Y+dyOJLkLK8OQCaqQXyKNatdKmJ7QINesK+J+1cyZOzlKkkgiqqCtgUoDJbSsVW+jg5uKXG6bs+vy+AcJTTLhDyM8FuRdV4Ucc9meHJlqXLK1r+7KkTkrdRsKhWXx6PHzQcbXf3cpRu5zEtapLwfJ9tpiAP6BDjZax0cJAe0Ol9kMX7EmJw0wKyzApBSaoP3TAwwzE60oYN4vxpWImZzLCC1WKyToHzH5AQPJJNYJWMUQw6gEsbPHiUsFDaOmBktzeOlTHqTVoxr6RB48Ijw3jy8MRsO4FJKsTKAqStNOhc+UfVOI8Gl4g5ZiCUgUUzEGw5injGQ9gsLKQszpy0JNUoBUAeat4+jSsXKW5TMQaaKSRblaOPml8lRaH6ibjcwBIQkdpTNo1vy84Wz8YWyqVQMKUflzvBnFZjKUonUjnWkJDKMxSQAag3sPTwIoLYw4Fh8+Jkm2WbLLvsseMdDfgkgIXKFARMQ93PbDE0j2DZPXsbqnskksBubc6wjxvFHmLDhsgPe/mS+rfDBPHp6RLWKbHS/p4yc2eCSzFVu4MGDWqwb84fESxlwiWqctSQWSLkklKQ3zdxGnVgZUtiEgq/GqpOlNPKBMBKEsFKQ4B7SvxL/8AJnYdIExXFAkliSaitfPTugVb0USpbJ4/EuC6iW8oWDgPvwVKUoJd6tXYhIAbyeJcOAmz3VVKACbNskeNf7sOV49Ks1GSnfU9DAlr/QrZnjwWRKPwPlupbknok/CH7+cK14kJxSSgOFVymz2JbQWNvlB+OxhmEuWTvQU/jqYXYRlqVMFQP6JB3UarI6JYf3xB9bOjgjfIlEZKxVSE2ShSjRqrLWFqKJbR20jL4rEunMNFq+hhypTicqhCl5R0SH+vlGZlzHEwbKB7/QgQR6v5U6SSO4hNKVBYNw/fA6sQF3Z4ufMgp1RUdDaFqh+sdEUeRy8jTtdMtXJKS4tyjz3ytyY8lziKRMrGo7xBJWvWiH2k7/KPDPVvE8w9COZPoQRG39lNY4GJkjQRZLkk3jE2UgxfKw7nYQTLwzNSL0oalIVyBRLDYcaQTPWAljXbrAs/FMlhekB5iYSrKI1PAsYqYgpLkoqNyl7OdQSW6w5lzkpyKdgFMqlRsOVQPCEPsPOQMTlmJdK0kXq/xDvLNDHieNklZRK7QorM1i/aTzYgf4tGiUuzSeh9w1bzMODdU6WTanaC9eQHlHsA8AxIOIktfNKHRRUhJPTLL/1c48hVskpWia0qnTJkqWPjUSS9AAS5J6NE8BwJCZpVnKkyyAdMy9ANgCTF2IxHuJZ92lno5+JR3Ja/ygWXiiiWlLkM5J1c1Pe8dCVlVFIL4txgCiQMzMwoE86ejGXncSzFj+piXEsUlTgWa2vM25CEyJjlnq5+XXreGXwElPY+w/FvdIH4lEqb+yCUp+p7zEJnFavmoe+M5PxLralKBi4yjatbxZKPhp6EDG9jqRXxLGqWWU4SLJFN6xoeBTEGRJCSHQFlQdjnd++6W6RmMRMdSjoKevGBPeEFxQ8oWULVIrwfkeHkyNpMlgSEDVWZRO4J+mXzjJyj21D8QLdbiNhiJS14aUoS1JSZaSlxfRw3N4xkx0TASLH+MLxr0ej+XyxkouLJGZlKVDoY8xcoPmFjHs6XcDu+kQkzOyx7+UU/pxS3aZH3G1RHZBrSLQlreURmTWD/AMYN2LSS2UGW1TSIgFVogpZUfpDPBcOWqyTBujneymVh+UHYfBE2SeukafhHs6lKRnDnWGkyTKlDtlKRpmIHhEZcn0FQMOMMo2D+r+UBzFk8hDnj/GQomXKokFiRQnkG0/KE8qUVWFIZf0zSRQUxNKIvXg1ChIiDlB3V5CG7FC5c4SRSq28OvOIYCYc/UGp6QIlT1PfvF+GLKDXr8oVrQG9Gs4GHxMgAis6Q1gGzBUeQPwDEf7Vhizn3srx94lI/0iPIVIhDo0fEMTJRVTk83rzADACM7ice+rJ0GndE+KzgSSbbcr+JinAyJYAmTnOY9lILdmocto4ZtWMXrFbOi2wdOEVMUQgZjSoGnPQQmx2ZJKSGOv0jbjialAjDyFBLUNg51ag5+EZHiPDpoW8xJH9o2Ju5O7xJSsVw0CYRaR2VC+8MJODBqkty03gZfCCO0AbhiPr60McMItDBKqcufLk3geUGzKXorxAHbGoPUPb/ANYCmSb6Qz92Tpq5bWx+cDYyQRa1CX0J/gIyYr+z7Ji8LlwuGlMxTIkH+8AynH7yvKEv8oPs1LMxCkJA94l20KhcvoTQ0hKr+VFa1vOkJYpCXQoulvvBJG+j9I3Htay8JhpqVBSeyxBcEKFCDr0iSuNX/SuSfR8Zx2FVLXkUCCmndpAKzlW+hj6N7Q8BTNQlRofxNVr1jB47BsC5LpP1aKxkXXyX+FKJwDsDA85RVWJEForxNA2tz9BD6JScmtk8Ke0+0aLC8YS9AUnuIeMthgXhnJV0B5wJKxIs2KvaVQq6FONUqT0PX8oQ4/i+clgXUDmKqltEp/CBA6BvYiKFoyqLxNRRRkZckqUw1htLlhKco7zvuYE4a1fVIKnYgJgS2xGyE+zwrKnMX4rFOGEDEhnhogSo5KatDvAcFpmWSmjUDtzLwt4Ul15nZKak/SDMTxErcBwA7jeNK70bVbCeAhsdh0g0E6TX/mIDx0Vez6/9swzf/Ik/91MdGRLxjXBcIXNWArshnq7tzFw+lIeq4dh5RMxShMNKFqCwYfn84M4pww51qCyCojR9Orm2kZvE8BmrJzTEitnbyHfCy5Muy2kMMd7TS0u3aKdADpZjaMfxT2inTnSWSHNrkbP+UOVezSaArNfwn0bxLBez0gvc5bjMHfmLjyhVKKGbb6LeC433zApqQCedqNHv820zJ+IEp8hlLa6jvh1w7AIl/AkJ1e5cDUwZ7pnpuLDS3lpyiDlvQtGRTJAC2SHFe9qt3gxRjpAK1FgGtz0pu/0jTTcGlL2NS+zsCDtXN5GM/iWBVyLDoBXlf6Q0WJLozeNS7UYCw+Zh3w/2qnIw4ws3tyRVNO3Lq4Y6pv2TvegEAT6kPYdw5R5Iw5mkJQkqUs0ADk3dvWkdDarZHd6N0vjciZhkgTU5iGIdyP3h3crR8644o5v7JJh8ng6pQVLLFT5lNXK2ZJS+ob5mE8zKQUqND5eMaDVnX8oqwIFOVzpzvAQGYuYtmyQFEOCN3iMtEVBOWSoJQ2kXHD0vFmGNAAHPofWNJwfggVVXr1vEpToMYifBcLmq+FNOdIhxXhUyWHWmm4qO/aPpGHwwSGA0ro36mMr7aYsgJlgsFAlQ1IcNXZ38InHkbYaMcqcU1BaLUzgavWHPA+DS1pC1FySQ1KMW/WLuN8GlBBUwSRtqfXzimSuhaM+AVFkhzBEvhJutQAG1Yhw2aym0g/ErzJPaA+sFt9CNgS0hyE/D+W8UqW55R6uZtHqMMTow3NIyAMfZw/7Xhv8A75P/AHUx7EPZuSTjMM1vfya/81MdDDWbGVNUSACVM+pYcnbu1iz3QJeYsqo2VJZPlUxciRQgghtw1NwbaWEJeJziSyXynbfq0c2iuNDBXFJSPhyBgKBn6b90ZSbxAysUZhpmLkEMctq91YN+zKHwJLtU1/J++EuOQVKZtdi78zc1hkrAz6EMSE5SC++7Md9PzgGdx1TEX/8AyQ/iwivA4jOBLSFEgWGw+Q5xdxPhOSSpSwSailh030rrEUt7BViuZxNRN2FPJ/qQe6E+JxJOoD66OXBPg8dLnGj6atXvgqdhQpNLEPqS/wBGr4xZKiTQXg/ZBK/208pZgwQqgqSe03iRWt2gzh2PlYNSxLDqUCnOqpDEsx5pKSWpQQoGInBgClWgc2c1G5fV3sBakDzsFPUXJDqNTXXuYU23hWm+2Vy44q4IniuJkrWoE9p3e5f1+phPxBIo50r63hifZmYbq13Me/8A8wcuYqDg2ZR5GsOnGPsk+QRysM6AdW+v5fSLkSwGB5+Pr6w8k8CXQUDC72Y9KVAiC/ZxQAUa5iSydAz6jR7Q/kQsLsp4Zh2UFK7KRqfH13Q9V7SpQlpYJ2egblCscBWAA45u/f1LwNMk5SygwG9flE3UmdSYevjs5buogbJoITYqeVKLk0p0EWzsSE+jFEnCrWQkByd/GHjFISTGfBKIJehU9dmYxbxniqfd+7SXJYHlzBizDezeIUkP2eVO6nR48nexkwbeI9d8JlC+zO60ZtCwCDDLA4QzlByw5X7ouncByB1EdwJfvaOw+AWkggqTyZz12EUlJNaZNJtjCfgpUkAkB/FRaFLmaQS+X8IBt1hkcPV1ZidyksPFxrYR4tQq1OZt1iUR3EnwOYkYrDBiCJ8lg28xHd5x0B8HBVjsMQ5Hv5N3f9qmOiyQmj63/Nko3lS/8CeXKIHhEin9DK/wJ/KOjoAsimbwyUBSVLFDZCdukL/5okv+xlafcT+UeR0YKC8HgpaScqECibJA+kHfYpZFUILgO6RWg5R0dAYSg+z+GZ/s8l//AK0b9I6VwLD5f2Em/wDVo/KOjoaQGDyeESX/AGMrX7id+kCzsFLBDIQL2SOfKOjoDFIIwiOz2E6/dHKDJ+Al5P2aLj7o3PKOjoX2ZkpmBlnI6EFyH7Ire9KwRL4dKyn+jl6/dT+UdHQPZkUDhspz/RS/8Kd+kezODSM37GVr9xP5R0dDQHRyuDSHUfcyqCnYTv0jpXDpQCiJaAQzEJS9ukex0MBlM6WAUsAL26RccOnP8KddBpaOjolQyKjgJZmVloLEs6QWr0iE/CIoMiWKVUyho6OhwBA4fL7Q92hq/dH5R2D4Dh1M+Hkm15aDr0j2OhomGWG9n8MmZKKcPIBCkkES0AghQY2vHkdHQRUf/9k="/>
          <p:cNvSpPr>
            <a:spLocks noChangeAspect="1" noChangeArrowheads="1"/>
          </p:cNvSpPr>
          <p:nvPr/>
        </p:nvSpPr>
        <p:spPr bwMode="auto">
          <a:xfrm>
            <a:off x="63500" y="-1116013"/>
            <a:ext cx="1905000" cy="2305051"/>
          </a:xfrm>
          <a:prstGeom prst="rect">
            <a:avLst/>
          </a:prstGeom>
          <a:noFill/>
          <a:ln w="9525">
            <a:noFill/>
            <a:miter lim="800000"/>
            <a:headEnd/>
            <a:tailEnd/>
          </a:ln>
        </p:spPr>
        <p:txBody>
          <a:bodyPr/>
          <a:lstStyle/>
          <a:p>
            <a:pPr algn="just"/>
            <a:endParaRPr lang="en-US">
              <a:solidFill>
                <a:schemeClr val="bg1"/>
              </a:solidFill>
              <a:effectLst>
                <a:outerShdw blurRad="38100" dist="38100" dir="2700000" algn="tl">
                  <a:srgbClr val="000000">
                    <a:alpha val="43137"/>
                  </a:srgbClr>
                </a:outerShdw>
              </a:effectLst>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CF0BF7-C254-44F0-AEF4-55459AD512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3417015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53876501"/>
              </p:ext>
            </p:extLst>
          </p:nvPr>
        </p:nvGraphicFramePr>
        <p:xfrm>
          <a:off x="91440" y="167640"/>
          <a:ext cx="8961120" cy="6126480"/>
        </p:xfrm>
        <a:graphic>
          <a:graphicData uri="http://schemas.openxmlformats.org/drawingml/2006/table">
            <a:tbl>
              <a:tblPr firstRow="1" bandRow="1">
                <a:tableStyleId>{5940675A-B579-460E-94D1-54222C63F5DA}</a:tableStyleId>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548640">
                <a:tc gridSpan="2">
                  <a:txBody>
                    <a:bodyPr/>
                    <a:lstStyle/>
                    <a:p>
                      <a:pPr algn="ctr"/>
                      <a:r>
                        <a:rPr lang="en-US" sz="3600" dirty="0">
                          <a:solidFill>
                            <a:srgbClr val="00FFFF"/>
                          </a:solidFill>
                        </a:rPr>
                        <a:t>Parallels</a:t>
                      </a:r>
                    </a:p>
                  </a:txBody>
                  <a:tcPr>
                    <a:solidFill>
                      <a:schemeClr val="tx1"/>
                    </a:solidFill>
                  </a:tcPr>
                </a:tc>
                <a:tc hMerge="1">
                  <a:txBody>
                    <a:bodyPr/>
                    <a:lstStyle/>
                    <a:p>
                      <a:endParaRPr lang="en-US" sz="2800" dirty="0"/>
                    </a:p>
                  </a:txBody>
                  <a:tcPr>
                    <a:solidFill>
                      <a:schemeClr val="bg1">
                        <a:lumMod val="95000"/>
                      </a:schemeClr>
                    </a:solidFill>
                  </a:tcPr>
                </a:tc>
                <a:extLst>
                  <a:ext uri="{0D108BD9-81ED-4DB2-BD59-A6C34878D82A}">
                    <a16:rowId xmlns:a16="http://schemas.microsoft.com/office/drawing/2014/main" val="4131561483"/>
                  </a:ext>
                </a:extLst>
              </a:tr>
              <a:tr h="548640">
                <a:tc>
                  <a:txBody>
                    <a:bodyPr/>
                    <a:lstStyle/>
                    <a:p>
                      <a:pPr algn="ctr"/>
                      <a:r>
                        <a:rPr lang="en-US" sz="2800" b="1" dirty="0">
                          <a:solidFill>
                            <a:srgbClr val="C00000"/>
                          </a:solidFill>
                        </a:rPr>
                        <a:t>JOHN 14:1-4</a:t>
                      </a:r>
                    </a:p>
                  </a:txBody>
                  <a:tcPr>
                    <a:solidFill>
                      <a:schemeClr val="bg1">
                        <a:lumMod val="95000"/>
                      </a:schemeClr>
                    </a:solidFill>
                  </a:tcPr>
                </a:tc>
                <a:tc>
                  <a:txBody>
                    <a:bodyPr/>
                    <a:lstStyle/>
                    <a:p>
                      <a:pPr algn="ctr"/>
                      <a:r>
                        <a:rPr lang="en-US" sz="2800" b="1" dirty="0">
                          <a:solidFill>
                            <a:srgbClr val="0000CC"/>
                          </a:solidFill>
                        </a:rPr>
                        <a:t>1 THESS 4:13-18</a:t>
                      </a:r>
                    </a:p>
                  </a:txBody>
                  <a:tcPr>
                    <a:solidFill>
                      <a:schemeClr val="bg1">
                        <a:lumMod val="95000"/>
                      </a:schemeClr>
                    </a:solidFill>
                  </a:tcPr>
                </a:tc>
                <a:extLst>
                  <a:ext uri="{0D108BD9-81ED-4DB2-BD59-A6C34878D82A}">
                    <a16:rowId xmlns:a16="http://schemas.microsoft.com/office/drawing/2014/main" val="10000"/>
                  </a:ext>
                </a:extLst>
              </a:tr>
              <a:tr h="548640">
                <a:tc>
                  <a:txBody>
                    <a:bodyPr/>
                    <a:lstStyle/>
                    <a:p>
                      <a:pPr marL="228600" lvl="1" indent="0"/>
                      <a:r>
                        <a:rPr lang="en-US" sz="2800" dirty="0"/>
                        <a:t>trouble (1)</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sorrow (13)</a:t>
                      </a:r>
                    </a:p>
                  </a:txBody>
                  <a:tcPr>
                    <a:solidFill>
                      <a:schemeClr val="bg1">
                        <a:lumMod val="95000"/>
                      </a:schemeClr>
                    </a:solidFill>
                  </a:tcPr>
                </a:tc>
                <a:extLst>
                  <a:ext uri="{0D108BD9-81ED-4DB2-BD59-A6C34878D82A}">
                    <a16:rowId xmlns:a16="http://schemas.microsoft.com/office/drawing/2014/main" val="10001"/>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Believe (1)</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believe (14)</a:t>
                      </a:r>
                    </a:p>
                  </a:txBody>
                  <a:tcPr>
                    <a:solidFill>
                      <a:schemeClr val="bg1">
                        <a:lumMod val="95000"/>
                      </a:schemeClr>
                    </a:solidFill>
                  </a:tcPr>
                </a:tc>
                <a:extLst>
                  <a:ext uri="{0D108BD9-81ED-4DB2-BD59-A6C34878D82A}">
                    <a16:rowId xmlns:a16="http://schemas.microsoft.com/office/drawing/2014/main" val="10002"/>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God, me (1)</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Jesus, God (14)</a:t>
                      </a:r>
                    </a:p>
                  </a:txBody>
                  <a:tcPr>
                    <a:solidFill>
                      <a:schemeClr val="bg1">
                        <a:lumMod val="95000"/>
                      </a:schemeClr>
                    </a:solidFill>
                  </a:tcPr>
                </a:tc>
                <a:extLst>
                  <a:ext uri="{0D108BD9-81ED-4DB2-BD59-A6C34878D82A}">
                    <a16:rowId xmlns:a16="http://schemas.microsoft.com/office/drawing/2014/main" val="10003"/>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told you (2)</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say to you (15)</a:t>
                      </a:r>
                    </a:p>
                  </a:txBody>
                  <a:tcPr>
                    <a:solidFill>
                      <a:schemeClr val="bg1">
                        <a:lumMod val="95000"/>
                      </a:schemeClr>
                    </a:solidFill>
                  </a:tcPr>
                </a:tc>
                <a:extLst>
                  <a:ext uri="{0D108BD9-81ED-4DB2-BD59-A6C34878D82A}">
                    <a16:rowId xmlns:a16="http://schemas.microsoft.com/office/drawing/2014/main" val="10004"/>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come again (3)</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coming of the Lord (15) </a:t>
                      </a:r>
                    </a:p>
                  </a:txBody>
                  <a:tcPr>
                    <a:solidFill>
                      <a:schemeClr val="bg1">
                        <a:lumMod val="95000"/>
                      </a:schemeClr>
                    </a:solidFill>
                  </a:tcPr>
                </a:tc>
                <a:extLst>
                  <a:ext uri="{0D108BD9-81ED-4DB2-BD59-A6C34878D82A}">
                    <a16:rowId xmlns:a16="http://schemas.microsoft.com/office/drawing/2014/main" val="10005"/>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receive, you (3)</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caught up (17)</a:t>
                      </a:r>
                    </a:p>
                  </a:txBody>
                  <a:tcPr>
                    <a:solidFill>
                      <a:schemeClr val="bg1">
                        <a:lumMod val="95000"/>
                      </a:schemeClr>
                    </a:solidFill>
                  </a:tcPr>
                </a:tc>
                <a:extLst>
                  <a:ext uri="{0D108BD9-81ED-4DB2-BD59-A6C34878D82A}">
                    <a16:rowId xmlns:a16="http://schemas.microsoft.com/office/drawing/2014/main" val="10006"/>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to myself (3)</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to meet the Lord (17)</a:t>
                      </a:r>
                    </a:p>
                  </a:txBody>
                  <a:tcPr>
                    <a:solidFill>
                      <a:schemeClr val="bg1">
                        <a:lumMod val="95000"/>
                      </a:schemeClr>
                    </a:solidFill>
                  </a:tcPr>
                </a:tc>
                <a:extLst>
                  <a:ext uri="{0D108BD9-81ED-4DB2-BD59-A6C34878D82A}">
                    <a16:rowId xmlns:a16="http://schemas.microsoft.com/office/drawing/2014/main" val="10007"/>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be where I am (3)</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ever be with the Lord (17)</a:t>
                      </a:r>
                    </a:p>
                  </a:txBody>
                  <a:tcPr>
                    <a:solidFill>
                      <a:schemeClr val="bg1">
                        <a:lumMod val="95000"/>
                      </a:schemeClr>
                    </a:solidFill>
                  </a:tcPr>
                </a:tc>
                <a:extLst>
                  <a:ext uri="{0D108BD9-81ED-4DB2-BD59-A6C34878D82A}">
                    <a16:rowId xmlns:a16="http://schemas.microsoft.com/office/drawing/2014/main" val="10008"/>
                  </a:ext>
                </a:extLst>
              </a:tr>
              <a:tr h="548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charset="0"/>
                          <a:ea typeface="+mn-ea"/>
                          <a:cs typeface="Arial" charset="0"/>
                        </a:rPr>
                        <a:t>J. B. Smith, </a:t>
                      </a:r>
                      <a:r>
                        <a:rPr kumimoji="0" lang="en-US" sz="1200" b="0" i="1" u="none" strike="noStrike" kern="1200" cap="none" spc="0" normalizeH="0" baseline="0" noProof="0" dirty="0">
                          <a:ln>
                            <a:noFill/>
                          </a:ln>
                          <a:solidFill>
                            <a:schemeClr val="tx1"/>
                          </a:solidFill>
                          <a:effectLst/>
                          <a:uLnTx/>
                          <a:uFillTx/>
                          <a:latin typeface="Arial" charset="0"/>
                          <a:ea typeface="+mn-ea"/>
                          <a:cs typeface="Arial" charset="0"/>
                        </a:rPr>
                        <a:t>A Revelation of Jesus Christ: A Commentary on the Book of Revelation</a:t>
                      </a:r>
                      <a:r>
                        <a:rPr kumimoji="0" lang="en-US" sz="1200" b="0" i="0" u="none" strike="noStrike" kern="1200" cap="none" spc="0" normalizeH="0" baseline="0" noProof="0" dirty="0">
                          <a:ln>
                            <a:noFill/>
                          </a:ln>
                          <a:solidFill>
                            <a:schemeClr val="tx1"/>
                          </a:solidFill>
                          <a:effectLst/>
                          <a:uLnTx/>
                          <a:uFillTx/>
                          <a:latin typeface="Arial" charset="0"/>
                          <a:ea typeface="+mn-ea"/>
                          <a:cs typeface="Arial" charset="0"/>
                        </a:rPr>
                        <a:t>, 311-13</a:t>
                      </a:r>
                    </a:p>
                  </a:txBody>
                  <a:tcPr anchor="ctr">
                    <a:solidFill>
                      <a:schemeClr val="bg1">
                        <a:lumMod val="95000"/>
                      </a:schemeClr>
                    </a:solidFill>
                  </a:tcPr>
                </a:tc>
                <a:tc hMerge="1">
                  <a:txBody>
                    <a:bodyPr/>
                    <a:lstStyle/>
                    <a:p>
                      <a:endParaRPr lang="en-US" sz="2800" dirty="0"/>
                    </a:p>
                  </a:txBody>
                  <a:tcPr>
                    <a:solidFill>
                      <a:schemeClr val="bg1">
                        <a:lumMod val="95000"/>
                      </a:schemeClr>
                    </a:solidFill>
                  </a:tcPr>
                </a:tc>
                <a:extLst>
                  <a:ext uri="{0D108BD9-81ED-4DB2-BD59-A6C34878D82A}">
                    <a16:rowId xmlns:a16="http://schemas.microsoft.com/office/drawing/2014/main" val="11675452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0" y="1612642"/>
            <a:ext cx="5791200" cy="3970318"/>
          </a:xfrm>
          <a:prstGeom prst="rect">
            <a:avLst/>
          </a:prstGeom>
          <a:noFill/>
          <a:ln w="9525">
            <a:noFill/>
            <a:miter lim="800000"/>
            <a:headEnd/>
            <a:tailEnd/>
          </a:ln>
        </p:spPr>
        <p:txBody>
          <a:bodyPr wrap="square">
            <a:spAutoFit/>
          </a:bodyPr>
          <a:lstStyle/>
          <a:p>
            <a:pPr algn="just"/>
            <a:r>
              <a:rPr lang="en-US" sz="2800" dirty="0">
                <a:solidFill>
                  <a:schemeClr val="bg1"/>
                </a:solidFill>
                <a:effectLst>
                  <a:outerShdw blurRad="38100" dist="38100" dir="2700000" algn="tl">
                    <a:srgbClr val="000000">
                      <a:alpha val="43137"/>
                    </a:srgbClr>
                  </a:outerShdw>
                </a:effectLst>
                <a:latin typeface="+mn-lt"/>
                <a:cs typeface="Times New Roman" pitchFamily="18" charset="0"/>
              </a:rPr>
              <a:t>“The words or phrases are almost an exact parallel. They follow one another in both passages in exactly the same order. Only the righteous are dealt with in each case. There is not a single irregularity in the progression of words from first to last. Either column takes the believer from the troubles of earth to the glories of heaven.”</a:t>
            </a:r>
          </a:p>
        </p:txBody>
      </p:sp>
      <p:sp>
        <p:nvSpPr>
          <p:cNvPr id="46083" name="TextBox 4"/>
          <p:cNvSpPr txBox="1">
            <a:spLocks noChangeArrowheads="1"/>
          </p:cNvSpPr>
          <p:nvPr/>
        </p:nvSpPr>
        <p:spPr bwMode="auto">
          <a:xfrm>
            <a:off x="914400" y="228601"/>
            <a:ext cx="7315200" cy="1277273"/>
          </a:xfrm>
          <a:prstGeom prst="rect">
            <a:avLst/>
          </a:prstGeom>
          <a:noFill/>
          <a:ln w="9525">
            <a:noFill/>
            <a:miter lim="800000"/>
            <a:headEnd/>
            <a:tailEnd/>
          </a:ln>
        </p:spPr>
        <p:txBody>
          <a:bodyPr>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mn-lt"/>
                <a:cs typeface="+mn-cs"/>
              </a:rPr>
              <a:t>J. B. Smith</a:t>
            </a:r>
          </a:p>
          <a:p>
            <a:pPr algn="ctr"/>
            <a:r>
              <a:rPr lang="en-US" i="1" dirty="0">
                <a:solidFill>
                  <a:schemeClr val="bg1"/>
                </a:solidFill>
                <a:effectLst>
                  <a:outerShdw blurRad="38100" dist="38100" dir="2700000" algn="tl">
                    <a:srgbClr val="000000">
                      <a:alpha val="43137"/>
                    </a:srgbClr>
                  </a:outerShdw>
                </a:effectLst>
                <a:latin typeface="+mn-lt"/>
              </a:rPr>
              <a:t>A Revelation of Jesus Christ: A Commentary on the Book of Revelation</a:t>
            </a:r>
            <a:r>
              <a:rPr lang="en-US" dirty="0">
                <a:solidFill>
                  <a:schemeClr val="bg1"/>
                </a:solidFill>
                <a:effectLst>
                  <a:outerShdw blurRad="38100" dist="38100" dir="2700000" algn="tl">
                    <a:srgbClr val="000000">
                      <a:alpha val="43137"/>
                    </a:srgbClr>
                  </a:outerShdw>
                </a:effectLst>
                <a:latin typeface="+mn-lt"/>
              </a:rPr>
              <a:t> (Scottdale, PA: Herald Press, 1961), pp. 312-13.</a:t>
            </a:r>
          </a:p>
        </p:txBody>
      </p:sp>
      <p:pic>
        <p:nvPicPr>
          <p:cNvPr id="46084" name="Picture 2" descr="http://ecx.images-amazon.com/images/I/815a89B-cW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828800"/>
            <a:ext cx="3182938" cy="47244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0" y="1600200"/>
            <a:ext cx="5791200" cy="5078313"/>
          </a:xfrm>
          <a:prstGeom prst="rect">
            <a:avLst/>
          </a:prstGeom>
          <a:noFill/>
          <a:ln w="9525">
            <a:noFill/>
            <a:miter lim="800000"/>
            <a:headEnd/>
            <a:tailEnd/>
          </a:ln>
        </p:spPr>
        <p:txBody>
          <a:bodyPr wrap="square">
            <a:spAutoFit/>
          </a:bodyPr>
          <a:lstStyle/>
          <a:p>
            <a:pPr algn="just"/>
            <a:r>
              <a:rPr lang="en-US" sz="2700" dirty="0">
                <a:solidFill>
                  <a:schemeClr val="bg1"/>
                </a:solidFill>
                <a:effectLst>
                  <a:outerShdw blurRad="38100" dist="38100" dir="2700000" algn="tl">
                    <a:srgbClr val="000000">
                      <a:alpha val="43137"/>
                    </a:srgbClr>
                  </a:outerShdw>
                </a:effectLst>
                <a:latin typeface="+mn-lt"/>
                <a:cs typeface="Times New Roman" pitchFamily="18" charset="0"/>
              </a:rPr>
              <a:t>“Hence it is impossible that one sentence or even one phrase can be alike in the two lists…And finally not one word in the two lists is used in the same relation or connection...It would be difficult if not impossible to find elsewhere any two important passages of Scripture that are so diverse in the words employed and so opposite in their implications. . . . We believe the comparison of the words of these two passages . . . describe different events.”</a:t>
            </a:r>
          </a:p>
        </p:txBody>
      </p:sp>
      <p:sp>
        <p:nvSpPr>
          <p:cNvPr id="48131" name="TextBox 4"/>
          <p:cNvSpPr txBox="1">
            <a:spLocks noChangeArrowheads="1"/>
          </p:cNvSpPr>
          <p:nvPr/>
        </p:nvSpPr>
        <p:spPr bwMode="auto">
          <a:xfrm>
            <a:off x="914400" y="246728"/>
            <a:ext cx="7315200" cy="1277273"/>
          </a:xfrm>
          <a:prstGeom prst="rect">
            <a:avLst/>
          </a:prstGeom>
          <a:noFill/>
          <a:ln w="9525">
            <a:noFill/>
            <a:miter lim="800000"/>
            <a:headEnd/>
            <a:tailEnd/>
          </a:ln>
        </p:spPr>
        <p:txBody>
          <a:bodyPr>
            <a:spAutoFit/>
          </a:bodyPr>
          <a:lstStyle/>
          <a:p>
            <a:pPr algn="ctr">
              <a:spcAft>
                <a:spcPts val="600"/>
              </a:spcAft>
            </a:pPr>
            <a:r>
              <a:rPr lang="en-US" sz="3600" dirty="0">
                <a:solidFill>
                  <a:srgbClr val="00FFFF"/>
                </a:solidFill>
                <a:latin typeface="+mn-lt"/>
                <a:cs typeface="+mn-cs"/>
              </a:rPr>
              <a:t>J. B. Smith</a:t>
            </a:r>
          </a:p>
          <a:p>
            <a:pPr algn="ctr"/>
            <a:r>
              <a:rPr lang="en-US" i="1" dirty="0">
                <a:solidFill>
                  <a:schemeClr val="bg1"/>
                </a:solidFill>
                <a:latin typeface="+mn-lt"/>
              </a:rPr>
              <a:t>A Revelation of Jesus Christ: A Commentary on the Book of Revelation</a:t>
            </a:r>
            <a:r>
              <a:rPr lang="en-US" dirty="0">
                <a:solidFill>
                  <a:schemeClr val="bg1"/>
                </a:solidFill>
                <a:latin typeface="+mn-lt"/>
              </a:rPr>
              <a:t> (Scottdale, PA: Herald Press, 1961), pp. 312.</a:t>
            </a:r>
          </a:p>
        </p:txBody>
      </p:sp>
      <p:pic>
        <p:nvPicPr>
          <p:cNvPr id="6" name="Picture 2" descr="http://ecx.images-amazon.com/images/I/815a89B-cWL.jpg">
            <a:extLst>
              <a:ext uri="{FF2B5EF4-FFF2-40B4-BE49-F238E27FC236}">
                <a16:creationId xmlns:a16="http://schemas.microsoft.com/office/drawing/2014/main" id="{B931C25F-69CF-4469-9330-38491F5F40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828800"/>
            <a:ext cx="3182938" cy="47244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FE95F6-2D25-487A-A360-AF3BDEF3E3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9939" name="Rectangle 3"/>
          <p:cNvSpPr>
            <a:spLocks noGrp="1"/>
          </p:cNvSpPr>
          <p:nvPr>
            <p:ph type="body" idx="4294967295"/>
          </p:nvPr>
        </p:nvSpPr>
        <p:spPr>
          <a:xfrm>
            <a:off x="1" y="0"/>
            <a:ext cx="9144000" cy="35052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4:13-18</a:t>
            </a:r>
          </a:p>
          <a:p>
            <a:pPr marL="0" indent="0" algn="just">
              <a:spcBef>
                <a:spcPts val="0"/>
              </a:spcBef>
              <a:buNone/>
            </a:pPr>
            <a:r>
              <a:rPr lang="en-US" sz="2400" baseline="30000" dirty="0">
                <a:solidFill>
                  <a:schemeClr val="bg1"/>
                </a:solidFill>
                <a:effectLst>
                  <a:outerShdw blurRad="38100" dist="38100" dir="2700000" algn="tl">
                    <a:srgbClr val="000000">
                      <a:alpha val="43137"/>
                    </a:srgbClr>
                  </a:outerShdw>
                </a:effectLst>
              </a:rPr>
              <a:t>13 </a:t>
            </a:r>
            <a:r>
              <a:rPr lang="en-US" sz="2400" dirty="0">
                <a:solidFill>
                  <a:schemeClr val="bg1"/>
                </a:solidFill>
                <a:effectLst>
                  <a:outerShdw blurRad="38100" dist="38100" dir="2700000" algn="tl">
                    <a:srgbClr val="000000">
                      <a:alpha val="43137"/>
                    </a:srgbClr>
                  </a:outerShdw>
                </a:effectLst>
                <a:cs typeface="Arial" pitchFamily="34" charset="0"/>
              </a:rPr>
              <a:t>"</a:t>
            </a:r>
            <a:r>
              <a:rPr lang="en-US" sz="2400" dirty="0">
                <a:solidFill>
                  <a:schemeClr val="bg1"/>
                </a:solidFill>
                <a:effectLst>
                  <a:outerShdw blurRad="38100" dist="38100" dir="2700000" algn="tl">
                    <a:srgbClr val="000000">
                      <a:alpha val="43137"/>
                    </a:srgbClr>
                  </a:outerShdw>
                </a:effectLst>
              </a:rPr>
              <a:t>But we do not want you to be uninformed, brethren, about those who are asleep, so that you will not grieve as do the rest who have no hope. </a:t>
            </a:r>
            <a:r>
              <a:rPr lang="en-US" sz="2400" baseline="30000" dirty="0">
                <a:solidFill>
                  <a:schemeClr val="bg1"/>
                </a:solidFill>
                <a:effectLst>
                  <a:outerShdw blurRad="38100" dist="38100" dir="2700000" algn="tl">
                    <a:srgbClr val="000000">
                      <a:alpha val="43137"/>
                    </a:srgbClr>
                  </a:outerShdw>
                </a:effectLst>
              </a:rPr>
              <a:t>14 </a:t>
            </a:r>
            <a:r>
              <a:rPr lang="en-US" sz="2400" dirty="0">
                <a:solidFill>
                  <a:schemeClr val="bg1"/>
                </a:solidFill>
                <a:effectLst>
                  <a:outerShdw blurRad="38100" dist="38100" dir="2700000" algn="tl">
                    <a:srgbClr val="000000">
                      <a:alpha val="43137"/>
                    </a:srgbClr>
                  </a:outerShdw>
                </a:effectLst>
              </a:rPr>
              <a:t>For if we believe that Jesus died and rose again, even so God will bring with Him those who have fallen asleep in Jesus. </a:t>
            </a:r>
            <a:r>
              <a:rPr lang="en-US" sz="2400" baseline="30000" dirty="0">
                <a:solidFill>
                  <a:schemeClr val="bg1"/>
                </a:solidFill>
                <a:effectLst>
                  <a:outerShdw blurRad="38100" dist="38100" dir="2700000" algn="tl">
                    <a:srgbClr val="000000">
                      <a:alpha val="43137"/>
                    </a:srgbClr>
                  </a:outerShdw>
                </a:effectLst>
              </a:rPr>
              <a:t>15 </a:t>
            </a:r>
            <a:r>
              <a:rPr lang="en-US" sz="2400" b="1" u="sng" dirty="0">
                <a:solidFill>
                  <a:srgbClr val="FFFFCC"/>
                </a:solidFill>
                <a:effectLst>
                  <a:outerShdw blurRad="38100" dist="38100" dir="2700000" algn="tl">
                    <a:srgbClr val="000000">
                      <a:alpha val="43137"/>
                    </a:srgbClr>
                  </a:outerShdw>
                </a:effectLst>
              </a:rPr>
              <a:t>For this we say to you by the word of the Lord</a:t>
            </a:r>
            <a:r>
              <a:rPr lang="en-US" sz="2400" dirty="0">
                <a:solidFill>
                  <a:schemeClr val="bg1"/>
                </a:solidFill>
                <a:effectLst>
                  <a:outerShdw blurRad="38100" dist="38100" dir="2700000" algn="tl">
                    <a:srgbClr val="000000">
                      <a:alpha val="43137"/>
                    </a:srgbClr>
                  </a:outerShdw>
                </a:effectLst>
              </a:rPr>
              <a:t>, that we who are alive and remain until the coming of the Lord, will not precede those who have fallen asleep. </a:t>
            </a:r>
            <a:r>
              <a:rPr lang="en-US" sz="2400" baseline="30000" dirty="0">
                <a:solidFill>
                  <a:schemeClr val="bg1"/>
                </a:solidFill>
                <a:effectLst>
                  <a:outerShdw blurRad="38100" dist="38100" dir="2700000" algn="tl">
                    <a:srgbClr val="000000">
                      <a:alpha val="43137"/>
                    </a:srgbClr>
                  </a:outerShdw>
                </a:effectLst>
              </a:rPr>
              <a:t>16 </a:t>
            </a:r>
            <a:r>
              <a:rPr lang="en-US" sz="2400" dirty="0">
                <a:solidFill>
                  <a:schemeClr val="bg1"/>
                </a:solidFill>
                <a:effectLst>
                  <a:outerShdw blurRad="38100" dist="38100" dir="2700000" algn="tl">
                    <a:srgbClr val="000000">
                      <a:alpha val="43137"/>
                    </a:srgbClr>
                  </a:outerShdw>
                </a:effectLst>
              </a:rPr>
              <a:t>For the Lord Himself will descend from heaven with a shout, with the voice of </a:t>
            </a:r>
            <a:r>
              <a:rPr lang="en-US" sz="2400" i="1" dirty="0">
                <a:solidFill>
                  <a:schemeClr val="bg1"/>
                </a:solidFill>
                <a:effectLst>
                  <a:outerShdw blurRad="38100" dist="38100" dir="2700000" algn="tl">
                    <a:srgbClr val="000000">
                      <a:alpha val="43137"/>
                    </a:srgbClr>
                  </a:outerShdw>
                </a:effectLst>
              </a:rPr>
              <a:t>the</a:t>
            </a:r>
            <a:r>
              <a:rPr lang="en-US" sz="2400" dirty="0">
                <a:solidFill>
                  <a:schemeClr val="bg1"/>
                </a:solidFill>
                <a:effectLst>
                  <a:outerShdw blurRad="38100" dist="38100" dir="2700000" algn="tl">
                    <a:srgbClr val="000000">
                      <a:alpha val="43137"/>
                    </a:srgbClr>
                  </a:outerShdw>
                </a:effectLst>
              </a:rPr>
              <a:t> archangel and with the trumpet of God, and the dead in Christ will rise first. </a:t>
            </a:r>
            <a:r>
              <a:rPr lang="en-US" sz="2400" baseline="30000" dirty="0">
                <a:solidFill>
                  <a:schemeClr val="bg1"/>
                </a:solidFill>
                <a:effectLst>
                  <a:outerShdw blurRad="38100" dist="38100" dir="2700000" algn="tl">
                    <a:srgbClr val="000000">
                      <a:alpha val="43137"/>
                    </a:srgbClr>
                  </a:outerShdw>
                </a:effectLst>
              </a:rPr>
              <a:t>17 </a:t>
            </a:r>
            <a:r>
              <a:rPr lang="en-US" sz="2400" dirty="0">
                <a:solidFill>
                  <a:schemeClr val="bg1"/>
                </a:solidFill>
                <a:effectLst>
                  <a:outerShdw blurRad="38100" dist="38100" dir="2700000" algn="tl">
                    <a:srgbClr val="000000">
                      <a:alpha val="43137"/>
                    </a:srgbClr>
                  </a:outerShdw>
                </a:effectLst>
              </a:rPr>
              <a:t>Then we who are alive and remain will be caught up together with them in the clouds to meet the Lord in the air, and so we shall always be with the Lord. </a:t>
            </a:r>
            <a:r>
              <a:rPr lang="en-US" sz="2400" baseline="30000" dirty="0">
                <a:solidFill>
                  <a:schemeClr val="bg1"/>
                </a:solidFill>
                <a:effectLst>
                  <a:outerShdw blurRad="38100" dist="38100" dir="2700000" algn="tl">
                    <a:srgbClr val="000000">
                      <a:alpha val="43137"/>
                    </a:srgbClr>
                  </a:outerShdw>
                </a:effectLst>
              </a:rPr>
              <a:t>18 </a:t>
            </a:r>
            <a:r>
              <a:rPr lang="en-US" sz="2400" dirty="0">
                <a:solidFill>
                  <a:schemeClr val="bg1"/>
                </a:solidFill>
                <a:effectLst>
                  <a:outerShdw blurRad="38100" dist="38100" dir="2700000" algn="tl">
                    <a:srgbClr val="000000">
                      <a:alpha val="43137"/>
                    </a:srgbClr>
                  </a:outerShdw>
                </a:effectLst>
              </a:rPr>
              <a:t>Therefore comfort one another with these words.</a:t>
            </a:r>
            <a:r>
              <a:rPr lang="en-US" sz="2400" dirty="0">
                <a:solidFill>
                  <a:schemeClr val="bg1"/>
                </a:solidFill>
                <a:effectLst>
                  <a:outerShdw blurRad="38100" dist="38100" dir="2700000" algn="tl">
                    <a:srgbClr val="000000">
                      <a:alpha val="43137"/>
                    </a:srgbClr>
                  </a:outerShdw>
                </a:effectLst>
                <a:cs typeface="Arial" pitchFamily="34" charset="0"/>
              </a:rPr>
              <a:t>"</a:t>
            </a:r>
            <a:endParaRPr lang="en-US" sz="2400" dirty="0">
              <a:solidFill>
                <a:schemeClr val="bg1"/>
              </a:solidFill>
              <a:effectLst>
                <a:outerShdw blurRad="38100" dist="38100" dir="2700000" algn="tl">
                  <a:srgbClr val="000000">
                    <a:alpha val="43137"/>
                  </a:srgbClr>
                </a:outerShdw>
              </a:effectLst>
            </a:endParaRPr>
          </a:p>
        </p:txBody>
      </p:sp>
      <p:sp>
        <p:nvSpPr>
          <p:cNvPr id="39940" name="AutoShape 4" descr="data:image/jpeg;base64,/9j/4AAQSkZJRgABAQAAAQABAAD/2wCEAAkGBhQSERQUExQVFRUWGRkaGRgXGBgaFxgYHRobGRcZGRsaHCYgGBwkGRgYHy8gIycpLCwsFx4xNTAqNSYrLCkBCQoKDgwOGA8PGikcHBwpKSkpKSkpKSkpKSkpKSkpKSkpKSkpKSwpLCwpKSkpKSkpKSkpKSksLCkpKSkpKSwpKf/AABEIAPIAyAMBIgACEQEDEQH/xAAcAAACAwEBAQEAAAAAAAAAAAAEBQIDBgABBwj/xABIEAABAgQEAwUFBQMJCAMBAAABAhEAAyExBBJBUQVhcSKBkaHwBhMyscEUQlLR4TNy8QcVI1NigpKToiRDY4Oys8LSVHPyFv/EABkBAAMBAQEAAAAAAAAAAAAAAAECAwAEBf/EACURAAICAgICAgMBAQEAAAAAAAABAhESIQMxE0EiUQQyYXEUBf/aAAwDAQACEQMRAD8Ac8P4ahMuWPdy6IT9xP4el7wajhmHaqA5/sJpDKTgxlArYdLR79mGkVaTONSkhWeFyAXyBtsqa+VvzjxWGQHAloA2CU27xDRWGA3rFa5JagPf0gYo2cgNWClKA7EsNSssO3g2sVDAITUJSf7iR+kME4M7etI8GGgYIbyMBl8IkKYGVLBs+VIfq6fOB8R7OAWlIYckU8BSHScI2/lE14e/1hZR3oaPJXZm/wCYEN2pcvp7tB6G0cnhEo/7qX/gS/yjQLkkaDviIkPp61rBSSDKViM+z8lQ/ZSg+8tDfJ9POOmcCkgBpEp7k+7Sx51F6Q7RIPfE/d09XjONgUqM2vhkv+plh/wykD5DQGOPAJaq+6lPrmSH2H3axo/s2rW5P6tEvsoPr598ZRC5maR7PS9ZUnulIt4BotPs9K/qpXUykb10jQJw3rp6MSEhwYboQQJ4FKH+7lB/+GkbR6OBSTaTKGnwJ+oh5Mwb110YfSJpwoD7P67+UGxdiD+YZX9VK/y0flHv8wSr+5lf5SPyjR+46ettommVyg5UCjPSuAyf6qV/lo/KLRwOS/7KUP7iPKkPhIAal3isqT4Xv+sDMOFiVfBZTOZMr/LQ/f2YiODYdX+5lU/4aP8A1htOnOGS7a/SBZ2DYJUk3v8AKFfIMuMV8Z4NITh5xEiUCJcwgiWi+VRpSOi/jxAw85If9ksX1KFW36x0JkyyjSNLKldn84sXIIFK/T13RVLndl2I5Xv0p3OYmJ7aOQN7WiLbFpHgkgc+bgfMxysOOXiI44h9LvrmJfYMOerUiJmVyjvFWGn4ta0vS0DJhxR6ZG1R4fQxEyKEgeJvsxtF0t03AfnXTmX7o5xUu3gHHSB5GHAHMrnr63aJmQ9qPY+fjHCqt31pTVyXvHrs/dWtehtGc2DFFZkn1+se/ZSdPPfl0EWJGbpTv/PrERLLXJD8/Ls08Y2bQFAiiQesSTJarNa3V4s98DcgcmPzB+sS99UC7bFmvvA8rDgVfZKVLXLNYdNrxE4NQa/lXap5RcFH4WIcXoLW6u5iE1QD1DdQfEBUDyMOCInCkEeFi3TxiPuhalOYiwzDVgpv3SPD9YrTigzNmOxUHfT1yhvIzOCJKw77evpz5xYmWSLfmGgT7W1AGs+rX2BN6VioY4DshVR+J0+BY373AjKbNghkpHTpr4RBctuXKAFY4KoFgEVBdXePht0gafigp72qwSH5AqUf+mGyZsUGqWouADEBOy1IvSoa/kA8C+7ACSCWoahRfv17op+1LFLve/1tG7GSoMxRSlSSGyn5+n8IFSVEHL8IdjZRVyPq8V5FFxYB+zHInBkvo46Vp3tVoIaA+OzR7qa7PkXQ/ukVjoo4/PT7uYAGdK365TR946KJMQ0qEDKCSApNXdIp0u0SJLkgKIGx37iaXaB8JJCk5SopLEa16VYi1RvF6+HqSXB1Jo9aNUdwiF+gsmcOtTkIDVHxUB1emoiExQCi6TRNSCaMDoaEM+3WAMRi5soOMpo2lSEpejPUv3GC1TagrNbOCCOQsWNLOmA7Bo9lTNjMLFwAa2Cm2tF5SLUD0zTDXegF+mkWYTEJUwCM1KaUqKAqdgzbVEEKwCq5ezc3p5xNsdASpzPQFxcaHuNP4x79oSG7Paa+Yhm0rTWK5yVSmCiGNNWJNrA8ogceki5rWgDUBIZyGsdI3ZgwzgR8KixD1BBcm7bXiOIx6aUY0GVjSj77GPMPMWEuhD0upqhuore20C4ucsKB92UkEFy1BmLl3cam7QKtgLpqewbB/wB4tXUlOwj1E/KewUClQCrMNnahFCIHlYtU1gpYuXDVy2ZJbkbnWCMdKQcoSSGpQlRO5KQWLttqYz+hieMxCwhWen90VDwDKmVL0CWVQ7JdVaM9/GPF4ZLWKz/ZYC7mjODpprC9UlMlR94Vlx2QVhLpIN20BesFIN0HLmv2wWQ4uFGgd9a3iapSmuopGhoovUsGoBaoiqRglrDKKggixF7UAmB6WpCnjWOllICZylZaEKSAasTUANbaDHukb+jFXEGKsylIS4YEMTvRwPPeFuI4rmJDuBYkPc17JLeekKU4+WkhanCQFKIBFVAEpDpSLqLWpzhMviqic3uypJqWKQQCOyXSBTVv3hu1Kp0GMclaNkrHhA7JCjzTUPRwM30iS8aSmjk65Ut8g3eYx+C9sAlQCztWpIG8auXjAtIVmKueUDpVR+kNX0T67PUTkAVKya2QKf3gqvlBMuYBkUam4DaaOfVoGlzApXZSCzFRWqgFnOUARJMt05iR2XDka6ADfugDIPmIVLSrdQdazo70EKkzVMUoc6uOvODOLY/skDx0N6vHqcPklJSm6gCo6kliAdmfzh4rQG7YnxkteVWoAL15eqaR7FWNkkOxqR9C8dFsmDFGuwfEVJQkKCVg6Ku45sxPO8HS1Ah0kp5AuB1Bt+sJES1swD5dvpvYWieKx4QEFnppfr8q8455QXoRya0w6aM6sqkEmz5XB77fWBJuHyqSzvRwaKbKQ7Guum0eDiihQKaorR2YlnO1Lw3TiFEMpKVjmBttYmEakjLFiqXiCg5mrfUF2TTxJhnJ4tNUOzKKiHc0aj2qNvMRQoSlWKpavwm3+px5xHDyiQahRdTEOALGl7qJhJU+x1o9xeNn/eksNSO0GcuaWDAXa8DTE+77SSXyhgwu4oR0cb3g6XLUorZRJdQDqcUJandFY4VMNSQCavmL8gGBcciY2kb9iaeKzAmwBIBdqd4pZ4Dn4zMMxAehNdb6BxbQ3gwYRABzLBoHYFIoRXfQWpeA0GVnAoSXNjUM4L28RAWK6QG2Ql40qIdlByCC7OQC5NXJOaprHonTCCEyky6B7uC9KlQenKLMbjUSyRmvUAJNnY67vpC6ZxdZTNUGGVsoZ2e/Kw2gpN9IN17GaTMShRLBRPZcUIZ2axAvR+bQlnzSui1oRlUD2RlBoaMAHcDyiODxClYkZlGoqHIBOUX3gVSQuasaZkjyUabWh8K7EzsLxmNSpASlZUHA0SPhIFMpdgPlCjEYlnARLSQoglnU7s7k/SJ4iWJa1IegUCL/AIT+YgdaM81gUgqXQqbKHNM2/S9QNYtxwSViScnLEEVLKsyVCimSlRG4VmZ7PS2x0LxDH4M4dLsClmNGpVnGgrbleCMTxQKIC8uVCSu2p7Lgbtb6QmXx1apcxBsonsk2FWYbuwtpEbcmenLijxr4uxVi8FLzAvlBFNg7sPKNT7PcQzoAeqaUqaaiMBiwp2PqmnjG09hZRlomEKqSkUNgA48c3lF7xOSSUjW4TEpTKUantHRq0bytzeIJmKKUpu5tudXG9rx7Iw5WMyyyb9a08Iql4lCZhNeyCx+X8YVbYapBU3hqsrFYASNBm7neCV4gGXKALhmJN3+ukA4niKVJ6WHlXesAyMQo2dhU7RRRElRZxAMaXJL+jHQNOmuRqaU53NI6HAmabhmJ+Eba8tBF2O4cmYojNlKg42remlWhLg8QQQz316/OGM+e8wV0ApoYj0xe1srxeHVKV2hQmhBpQH8zB8riXaS1j69dIsnEKlgLs/nAc/DZO0HI8/DSj1gPfZnD6Cl4lJoecUcMxZAA/eP+ot3MBChWLI6dX29d4gzh2J7SRyDtdr020HdCyjoCtDjC41lTQ9QpbecV4XiIyHMdd20pb5Qtw+MBzAXUr/qOnOAFY100pUHya5LbecZwQI2x1xGeh1e7oShQVsajzvAEnEgTJZH9n6giA04gqJAJIIOhOum9do8mJcvlUGZyxp+UHodwbYfxlSVLlqBcAf8AkYGlqDTEv8TDoAklzsNIrRjAgCnjeprpS3nEpTzCVLJCXd6VOXtsPJ4VPQ740DYacpM1Cg7j8mI6QHLxKxNK0gE5gevxDo1bw2nTpT0S7M3aJc83uPOPcHw5yFziwu2w0DWADRsvsGCXQHjCFJmTV0JNE7UZ+bQJhsamWhc0t2XSkH8Rd1Gmg81OLQVxjFpWAECoevzaM5iMEtRyuQm9tSIoovGg3FSt+ijha/tWNKz8KAohIsWDJA8op41wooWRmbp4Q14PhEyJ6coplOb5g8i5jzjePSomlBdqk6l6t3P84jJOMqPU4uJcvFkZOXw8qWEhQSd1O1K2r9I3HBsMJEpnzE1UbueTWADCMPjl5g2VgNgPmIa+zPtMJY91NLJHwqOmrEbRZW+zj5YqL0bD7aSAkPburAk8OXJYdRfflBC54uEudOUeYXClSnVQPrR+6KxRBlc2WyWd/XrwiySpeZISagPy17o9kJStZKgSBYAt4+UGrWACbk3ajDYdwg+xWRGJYsWJ5JAqaa9dI6B5au2HGoYd4vHQuQaD8LOKVAqH629NDxSUT0NQLFlG/lvCXCETJZSqjCh5xVIxplgsRtv1rrGcfZJMYpxBShlAhjq+m0ErxImIqWYi1w1j5xThcemcn3ataPUtteAcVhVSjWo3Fu8aRNxCnRPG8PUCPvAuQWqQWFWrSLcFhEqPZalt2ptUUsIkriAKQ40/T5DujzCLOYkEGrsRqdi8TaZdVQJ9jylipy9NjUaM79xgNKrDKlyAKmr2CmobEWMFqV2q0YOedPm5ueusDTcQQGAboNKNWrwN+wpoOEtPu+0coUSwq5PP8R60ejQDMkpUsBzkT6NhcwwlSuyDM+FDauVHbzOsC4ma5JsNAO6NQHI8n8SUf6OWBsAkW74niMMsJTmLFtb7udO+KZcwSklWpN2sOXzirG4tSlMqhBsSEmrGmZuXiIKVC25EsCl5gFKOTendD7FzUzEslgBqIzEnFlCiQSFX7QINT4j6x5MxuguOZtYeD+cM43sHWg6dhkgEk2saOWt4QsxWLBDAVfe70He/z8I4kKDu1DoqpptEZXYHvPvKUUoLUAHxLYirVbpzhnLFWX4OB808PRKZIShOZZGoJH3i7lI/sg3IuekJMVxFKyxBAZhQgdBB08hcxIIFAGSbSkD7y91G7bwo4rjkLGVLkA3Zq8qRzrbtnuz+EMIaSEuKW6q0Ghr4GBpjuxv61gqZLqob+nigozJ5p+UdMTx+RNmn9l+LFaShRdabPqCb+FI13D8MonMogD0LR8t4djTKmomDQ1G41HeI+xYaaj3QmIIKVAFNnqPXnFLORlXEUIlEJRQm/wA2HP8AOPMLhisFVMotzO9NIHODVMeYbAsAaUGpbT5xanGFQCQeyLlqeWzRHk5KVIaEPbBkyHmJawIrzeOglACVICblYfkMw8C8dE8h2gQTSHATvUmIe5Ll6Hnr1h6jHSD94P0UTy+7pHfa5Bp7xJFrF9tukdu2cOaFmDnFBfQC9nMVz+IKKmf1qIvnJlOwWDsag8nzCvWKk8OlEE+8SpThgCDrrAxY6kj1GITmdnDeeggiZjXAT8I1Z3eF7ZF10PlvtBE3Hkd1hyelNYm4lV0EjEAqLswFX359Y9cq7RIA0AfuYW1hKcSQrew8G8IIVicrZtCAaM2sI4moZDEdtjQE16+qNF+KxYShk0bQAMOnPWsJJ7q7SSCLuCN/KKpeNDlMxJV0vZtLwMRjyfiiXqTSnrwhXj5YUwZItQVJLqNXQH/xEs0NUmVQKJQA4bKT0dhB387YdKcucFIuMh3tUem74Lg2aHJgxWZKhLlLWs5ishRLFSUBQBS6n/gIfS/Z/tkrKFJ0ZBQRXko5nHSsZjGcTllGQLBAJZJB3v0IbXeHnAvaUmYhMyqTQs+ZNCXCiSdBQvyy6yTcdM6+bjz+UWW8U4emXKWvsjLyN/u1Jtm2hQXKc39yUn+ykVWrqXJ8NYce1SpS8M6VqKcyCVP8SXGYEaKS5PZYFhpQLJ8srQNEroD/AMMbbZjXwhZu2jt/89JRbvbERlFZygnJcqNCs2JP0ERxyEJRlA9aQ1xJSgCgoO75bRneOYh2UgggHSDFWdnNXHF3sUTZjdLfrEcNdQ5R02oJGvlEMEXV3RZHjS/dFaRG99iMaZmHMon9meY7JqPqIwZNTGl9gsQv3/u0pKkKDqb7rWU+zlm5wZfqRivlTN/KQSMqXaxbQFhTxiKcGwoGpTlzgqWcpDAt5k2LN1MV47G/Flci1KdABtHJY8hdgZWeekEgMoEm33gPM6x0OsDgQlMvMEhRWCpQYknMCw208I6GUkTYik4cAfF4jTuEeGXYudbJJB8Wh/8AZg7gXeoGnk3SKpuGysO1XmfkCR5iO/yM8rGxApdCz/XwieGLFyMwsQL99N4Z/Z3UXDNuDXSxU4vo8QOAAqWHQECnXmRGfINGNFAxss3SVNZ7gclO94HGKSHZPZL0Vv62g9WDc3BIuxqe4KPkIHmYNrptWoFehLEju0ieR0KQLiu0OwlKRyqd7mKsRiMqXUk1uUn5guOUMikUCmBLM4bm9u+E3GJ+XKl8oAfNmzAEFyAK5g5BpUbNCy5PoMU+yScY5dJCG3YnntbYCLF8WzEpGTMQ7sXe27PeBPZPgBxapjq93RQlkjMF17T186u5h3N/kyxaVEpmSZjkOcy0NsPhrByYaYjVLarl/wB4b9IhKl51FKVMBUqOgHLWrsNWjUK/k/xTVVJToSV06W3jH+0fD5mDmIlFaFKmgF5ZcMSUkHm6YEpOtF+DiUpfI0cngeFVKKlAqqe0o1pSmgBfQQg4jwv3LnDqzA6OMw3CSIFn8XOYS3ZCaN+6GER/nIB2O1PNx61jmWV2z2vHxyjTIy+KBYCJqsqHSF7gJuDsTZ9I1OB9npWJm58WZmR8stKQRKSLJBWBUnalwIp9lPYhUzEom4iXlRlTMyOHW57LjQCh/jG94rOzpMlh2k6WTY07nikn7PMb8acIv2fPvangMqQFJw6lAgkKQoltC9aVEYeYkJLfdVptG29pMemZOKhZIAJNHI1A8g8YrGzHKtNYeK0CHM5OmCpSxI7ojhB247PUGJSC0z1tDDdtFK7mN77ASk+4KkpOZSmUdaMw87d8YGfVRaNh/J1xYy/eocVZQfTRR6/DAn+okWs2b6aghNWGgGvToNTFOHlOQqyUEsGubPCw49Szd3b9W2/SGE2aZUsZgCQKJvU8t45GM0jpnESqdKSksCtFdT2hblWOgrh3CUpVLXNVmmFSOzoCVDa5EdBRJpjJKQ/Inl83irESwWqTtQ5aWdm+cHSZY3PmNNo9my0NfxSCe6kdOaOBcUgUSgsAaDUVB5AFyB3xRNwiqMFAaUAA/wBQ+sHywgE9k9W16eECYjFSkhSlBgKmw/jYU5wnkG8TAVYU0zJzGhLmg8yDba2sRmSSMwCCzfhSetcteusMiEmjU6Nz+RsGhdi5YQktmLDSj6seVNwIGdlIwYix03IFJJ+JJCah0k3Y5gUil/OsZ/ihz5llISWcsMtCCKsouTYA7DaDuJ4tc4hKEPnYFI+FR3q4GlA7ZSXaM4ZawpJDuxZx4geNukCKXYz+h77HY33M8IzAikxBcBJUKLCTsQQSaUSrePtZlkkseyqWzvTMC6fIv0Efm+XOVKnoN8qmYNrQi3ON/P46tYHvCAEsnKVN90dmpbpRSqiiQa0lKkX4OJ8nXo+oTJUuYCFN2i9xQs1NqFvGMn7W/wAn3vpaVyVEzZas6UqbtAtmQDv2QQ9ARo5MJ8NiEkMfNxTftEmu5Z9ohieNyUOCQKWDvzZjEvJ/Dr/5XB2pIynsr7GTcdiJgKvdJkkBbjthyrspTv2VXttH0yX7DYKUqW8hJYMFFySu5K6sosAQSKFxq0ZbhHt5LlTkljkIKVUapYgmu6Uh2diecNMT7aInH3ZIlpNli6VO6FDmKvuOsNbZHlk4yex7jp5l5GIz9pIcslQoSgqs5DEE7c4zHHPalSScksy1M2dQsD+F6DWtYSYrj3uwuTiO0hXaSxNDoZahp6IjK4zi0kVTnUdAogpG3WKKH2czlfQXjsWwcqd6s771PPWM4vFPMJ0tHYnEqmuTEZEoFJ+cUGjHejxRYxJRq/q0R6xAmMO2WS0M3OGfsyvLi5TnsqUx5gj82hfgpZWtKAaqLB94JCFSJyCoEFCgSDQ0UD9IH8Auj63g8OlDryte92+pgeQhU2aJii0tFtMx07qRPiuP7LA11DvY67xITgmWlnoHqLmteQ5RxyZWrOVi80+UlNP6WWVf40073EdCiRjSrFyABT3sp/8AMTHQ0Y6JN7PoAzPW0R95S58u+PZeKSzeLnuv9ICxE8XoBy/WEuwIsmS9iPI/SEntJOUJadioWN67EMRSvyMQRxFJnKDunKkCpoonzPaHhCz2lmupAAto4YPQUuxrctBpgkM5/FylEvsklSkglnAfxalBz2i3HYwBBVcahwD05+TxnkYGbOQhkkBJJzKcCtKO2budo9xGHVLyqJBWk3zM4D2YAm33rbxmjJMhxTiIVKdJ+8Cz3D6senSEC+JKIqzP2TmokaZczuH3ezRRjMUlKVdkKK2OYFwHY9+tPyjzC8MfDiYqYB2lMkgs4vXTQjS3OLJUtgUZSegOYSZyCglZJBAAr/EXtSkNMVMxCAlRQpIF1vmKdSAz5Rq7OS5LmGvstwgS3WsJzUAIrRgpZfeyfERZjeJjORpYa11reElPdI9f8X8NeJylJqxlwH2Tw+IQFHET0rUxDmWpC98q8rcmPnD7C/ya4NBzTlKmU/3kwISkXLJQz9Y+dyOJLkLK8OQCaqQXyKNatdKmJ7QINesK+J+1cyZOzlKkkgiqqCtgUoDJbSsVW+jg5uKXG6bs+vy+AcJTTLhDyM8FuRdV4Ucc9meHJlqXLK1r+7KkTkrdRsKhWXx6PHzQcbXf3cpRu5zEtapLwfJ9tpiAP6BDjZax0cJAe0Ol9kMX7EmJw0wKyzApBSaoP3TAwwzE60oYN4vxpWImZzLCC1WKyToHzH5AQPJJNYJWMUQw6gEsbPHiUsFDaOmBktzeOlTHqTVoxr6RB48Ijw3jy8MRsO4FJKsTKAqStNOhc+UfVOI8Gl4g5ZiCUgUUzEGw5injGQ9gsLKQszpy0JNUoBUAeat4+jSsXKW5TMQaaKSRblaOPml8lRaH6ibjcwBIQkdpTNo1vy84Wz8YWyqVQMKUflzvBnFZjKUonUjnWkJDKMxSQAag3sPTwIoLYw4Fh8+Jkm2WbLLvsseMdDfgkgIXKFARMQ93PbDE0j2DZPXsbqnskksBubc6wjxvFHmLDhsgPe/mS+rfDBPHp6RLWKbHS/p4yc2eCSzFVu4MGDWqwb84fESxlwiWqctSQWSLkklKQ3zdxGnVgZUtiEgq/GqpOlNPKBMBKEsFKQ4B7SvxL/8AJnYdIExXFAkliSaitfPTugVb0USpbJ4/EuC6iW8oWDgPvwVKUoJd6tXYhIAbyeJcOAmz3VVKACbNskeNf7sOV49Ks1GSnfU9DAlr/QrZnjwWRKPwPlupbknok/CH7+cK14kJxSSgOFVymz2JbQWNvlB+OxhmEuWTvQU/jqYXYRlqVMFQP6JB3UarI6JYf3xB9bOjgjfIlEZKxVSE2ShSjRqrLWFqKJbR20jL4rEunMNFq+hhypTicqhCl5R0SH+vlGZlzHEwbKB7/QgQR6v5U6SSO4hNKVBYNw/fA6sQF3Z4ufMgp1RUdDaFqh+sdEUeRy8jTtdMtXJKS4tyjz3ytyY8lziKRMrGo7xBJWvWiH2k7/KPDPVvE8w9COZPoQRG39lNY4GJkjQRZLkk3jE2UgxfKw7nYQTLwzNSL0oalIVyBRLDYcaQTPWAljXbrAs/FMlhekB5iYSrKI1PAsYqYgpLkoqNyl7OdQSW6w5lzkpyKdgFMqlRsOVQPCEPsPOQMTlmJdK0kXq/xDvLNDHieNklZRK7QorM1i/aTzYgf4tGiUuzSeh9w1bzMODdU6WTanaC9eQHlHsA8AxIOIktfNKHRRUhJPTLL/1c48hVskpWia0qnTJkqWPjUSS9AAS5J6NE8BwJCZpVnKkyyAdMy9ANgCTF2IxHuJZ92lno5+JR3Ja/ygWXiiiWlLkM5J1c1Pe8dCVlVFIL4txgCiQMzMwoE86ejGXncSzFj+piXEsUlTgWa2vM25CEyJjlnq5+XXreGXwElPY+w/FvdIH4lEqb+yCUp+p7zEJnFavmoe+M5PxLralKBi4yjatbxZKPhp6EDG9jqRXxLGqWWU4SLJFN6xoeBTEGRJCSHQFlQdjnd++6W6RmMRMdSjoKevGBPeEFxQ8oWULVIrwfkeHkyNpMlgSEDVWZRO4J+mXzjJyj21D8QLdbiNhiJS14aUoS1JSZaSlxfRw3N4xkx0TASLH+MLxr0ej+XyxkouLJGZlKVDoY8xcoPmFjHs6XcDu+kQkzOyx7+UU/pxS3aZH3G1RHZBrSLQlreURmTWD/AMYN2LSS2UGW1TSIgFVogpZUfpDPBcOWqyTBujneymVh+UHYfBE2SeukafhHs6lKRnDnWGkyTKlDtlKRpmIHhEZcn0FQMOMMo2D+r+UBzFk8hDnj/GQomXKokFiRQnkG0/KE8qUVWFIZf0zSRQUxNKIvXg1ChIiDlB3V5CG7FC5c4SRSq28OvOIYCYc/UGp6QIlT1PfvF+GLKDXr8oVrQG9Gs4GHxMgAis6Q1gGzBUeQPwDEf7Vhizn3srx94lI/0iPIVIhDo0fEMTJRVTk83rzADACM7ice+rJ0GndE+KzgSSbbcr+JinAyJYAmTnOY9lILdmocto4ZtWMXrFbOi2wdOEVMUQgZjSoGnPQQmx2ZJKSGOv0jbjialAjDyFBLUNg51ag5+EZHiPDpoW8xJH9o2Ju5O7xJSsVw0CYRaR2VC+8MJODBqkty03gZfCCO0AbhiPr60McMItDBKqcufLk3geUGzKXorxAHbGoPUPb/ANYCmSb6Qz92Tpq5bWx+cDYyQRa1CX0J/gIyYr+z7Ji8LlwuGlMxTIkH+8AynH7yvKEv8oPs1LMxCkJA94l20KhcvoTQ0hKr+VFa1vOkJYpCXQoulvvBJG+j9I3Htay8JhpqVBSeyxBcEKFCDr0iSuNX/SuSfR8Zx2FVLXkUCCmndpAKzlW+hj6N7Q8BTNQlRofxNVr1jB47BsC5LpP1aKxkXXyX+FKJwDsDA85RVWJEForxNA2tz9BD6JScmtk8Ke0+0aLC8YS9AUnuIeMthgXhnJV0B5wJKxIs2KvaVQq6FONUqT0PX8oQ4/i+clgXUDmKqltEp/CBA6BvYiKFoyqLxNRRRkZckqUw1htLlhKco7zvuYE4a1fVIKnYgJgS2xGyE+zwrKnMX4rFOGEDEhnhogSo5KatDvAcFpmWSmjUDtzLwt4Ul15nZKak/SDMTxErcBwA7jeNK70bVbCeAhsdh0g0E6TX/mIDx0Vez6/9swzf/Ik/91MdGRLxjXBcIXNWArshnq7tzFw+lIeq4dh5RMxShMNKFqCwYfn84M4pww51qCyCojR9Orm2kZvE8BmrJzTEitnbyHfCy5Muy2kMMd7TS0u3aKdADpZjaMfxT2inTnSWSHNrkbP+UOVezSaArNfwn0bxLBez0gvc5bjMHfmLjyhVKKGbb6LeC433zApqQCedqNHv820zJ+IEp8hlLa6jvh1w7AIl/AkJ1e5cDUwZ7pnpuLDS3lpyiDlvQtGRTJAC2SHFe9qt3gxRjpAK1FgGtz0pu/0jTTcGlL2NS+zsCDtXN5GM/iWBVyLDoBXlf6Q0WJLozeNS7UYCw+Zh3w/2qnIw4ws3tyRVNO3Lq4Y6pv2TvegEAT6kPYdw5R5Iw5mkJQkqUs0ADk3dvWkdDarZHd6N0vjciZhkgTU5iGIdyP3h3crR8644o5v7JJh8ng6pQVLLFT5lNXK2ZJS+ob5mE8zKQUqND5eMaDVnX8oqwIFOVzpzvAQGYuYtmyQFEOCN3iMtEVBOWSoJQ2kXHD0vFmGNAAHPofWNJwfggVVXr1vEpToMYifBcLmq+FNOdIhxXhUyWHWmm4qO/aPpGHwwSGA0ro36mMr7aYsgJlgsFAlQ1IcNXZ38InHkbYaMcqcU1BaLUzgavWHPA+DS1pC1FySQ1KMW/WLuN8GlBBUwSRtqfXzimSuhaM+AVFkhzBEvhJutQAG1Yhw2aym0g/ErzJPaA+sFt9CNgS0hyE/D+W8UqW55R6uZtHqMMTow3NIyAMfZw/7Xhv8A75P/AHUx7EPZuSTjMM1vfya/81MdDDWbGVNUSACVM+pYcnbu1iz3QJeYsqo2VJZPlUxciRQgghtw1NwbaWEJeJziSyXynbfq0c2iuNDBXFJSPhyBgKBn6b90ZSbxAysUZhpmLkEMctq91YN+zKHwJLtU1/J++EuOQVKZtdi78zc1hkrAz6EMSE5SC++7Md9PzgGdx1TEX/8AyQ/iwivA4jOBLSFEgWGw+Q5xdxPhOSSpSwSailh030rrEUt7BViuZxNRN2FPJ/qQe6E+JxJOoD66OXBPg8dLnGj6atXvgqdhQpNLEPqS/wBGr4xZKiTQXg/ZBK/208pZgwQqgqSe03iRWt2gzh2PlYNSxLDqUCnOqpDEsx5pKSWpQQoGInBgClWgc2c1G5fV3sBakDzsFPUXJDqNTXXuYU23hWm+2Vy44q4IniuJkrWoE9p3e5f1+phPxBIo50r63hifZmYbq13Me/8A8wcuYqDg2ZR5GsOnGPsk+QRysM6AdW+v5fSLkSwGB5+Pr6w8k8CXQUDC72Y9KVAiC/ZxQAUa5iSydAz6jR7Q/kQsLsp4Zh2UFK7KRqfH13Q9V7SpQlpYJ2egblCscBWAA45u/f1LwNMk5SygwG9flE3UmdSYevjs5buogbJoITYqeVKLk0p0EWzsSE+jFEnCrWQkByd/GHjFISTGfBKIJehU9dmYxbxniqfd+7SXJYHlzBizDezeIUkP2eVO6nR48nexkwbeI9d8JlC+zO60ZtCwCDDLA4QzlByw5X7ouncByB1EdwJfvaOw+AWkggqTyZz12EUlJNaZNJtjCfgpUkAkB/FRaFLmaQS+X8IBt1hkcPV1ZidyksPFxrYR4tQq1OZt1iUR3EnwOYkYrDBiCJ8lg28xHd5x0B8HBVjsMQ5Hv5N3f9qmOiyQmj63/Nko3lS/8CeXKIHhEin9DK/wJ/KOjoAsimbwyUBSVLFDZCdukL/5okv+xlafcT+UeR0YKC8HgpaScqECibJA+kHfYpZFUILgO6RWg5R0dAYSg+z+GZ/s8l//AK0b9I6VwLD5f2Em/wDVo/KOjoaQGDyeESX/AGMrX7id+kCzsFLBDIQL2SOfKOjoDFIIwiOz2E6/dHKDJ+Al5P2aLj7o3PKOjoX2ZkpmBlnI6EFyH7Ire9KwRL4dKyn+jl6/dT+UdHQPZkUDhspz/RS/8Kd+kezODSM37GVr9xP5R0dDQHRyuDSHUfcyqCnYTv0jpXDpQCiJaAQzEJS9ukex0MBlM6WAUsAL26RccOnP8KddBpaOjolQyKjgJZmVloLEs6QWr0iE/CIoMiWKVUyho6OhwBA4fL7Q92hq/dH5R2D4Dh1M+Hkm15aDr0j2OhomGWG9n8MmZKKcPIBCkkES0AghQY2vHkdHQRUf/9k="/>
          <p:cNvSpPr>
            <a:spLocks noChangeAspect="1" noChangeArrowheads="1"/>
          </p:cNvSpPr>
          <p:nvPr/>
        </p:nvSpPr>
        <p:spPr bwMode="auto">
          <a:xfrm>
            <a:off x="63500" y="-1116013"/>
            <a:ext cx="1905000" cy="2305051"/>
          </a:xfrm>
          <a:prstGeom prst="rect">
            <a:avLst/>
          </a:prstGeom>
          <a:noFill/>
          <a:ln w="9525">
            <a:noFill/>
            <a:miter lim="800000"/>
            <a:headEnd/>
            <a:tailEnd/>
          </a:ln>
        </p:spPr>
        <p:txBody>
          <a:bodyPr/>
          <a:lstStyle/>
          <a:p>
            <a:pPr algn="just"/>
            <a:endParaRPr lang="en-US">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474473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a:xfrm>
            <a:off x="2514600" y="228600"/>
            <a:ext cx="4114800" cy="914400"/>
          </a:xfrm>
        </p:spPr>
        <p:txBody>
          <a:bodyPr/>
          <a:lstStyle/>
          <a:p>
            <a:r>
              <a:rPr lang="en-US" sz="3600" dirty="0">
                <a:solidFill>
                  <a:srgbClr val="00FFFF"/>
                </a:solidFill>
                <a:effectLst>
                  <a:outerShdw blurRad="38100" dist="38100" dir="2700000" algn="tl">
                    <a:srgbClr val="000000">
                      <a:alpha val="43137"/>
                    </a:srgbClr>
                  </a:outerShdw>
                </a:effectLst>
                <a:latin typeface="+mn-lt"/>
                <a:cs typeface="Calibri" panose="020F0502020204030204" pitchFamily="34" charset="0"/>
              </a:rPr>
              <a:t>Chafer</a:t>
            </a:r>
            <a:br>
              <a:rPr lang="en-US" dirty="0">
                <a:solidFill>
                  <a:schemeClr val="bg1"/>
                </a:solidFill>
                <a:effectLst>
                  <a:outerShdw blurRad="38100" dist="38100" dir="2700000" algn="tl">
                    <a:srgbClr val="000000">
                      <a:alpha val="43137"/>
                    </a:srgbClr>
                  </a:outerShdw>
                </a:effectLst>
                <a:latin typeface="+mn-lt"/>
              </a:rPr>
            </a:br>
            <a:r>
              <a:rPr lang="en-US" sz="2000" dirty="0" err="1">
                <a:solidFill>
                  <a:schemeClr val="bg1"/>
                </a:solidFill>
                <a:effectLst>
                  <a:outerShdw blurRad="38100" dist="38100" dir="2700000" algn="tl">
                    <a:srgbClr val="000000">
                      <a:alpha val="43137"/>
                    </a:srgbClr>
                  </a:outerShdw>
                </a:effectLst>
                <a:latin typeface="+mn-lt"/>
                <a:ea typeface="+mn-ea"/>
                <a:cs typeface="Arial" charset="0"/>
              </a:rPr>
              <a:t>Chafer</a:t>
            </a:r>
            <a:r>
              <a:rPr lang="en-US" sz="2000" dirty="0">
                <a:solidFill>
                  <a:schemeClr val="bg1"/>
                </a:solidFill>
                <a:effectLst>
                  <a:outerShdw blurRad="38100" dist="38100" dir="2700000" algn="tl">
                    <a:srgbClr val="000000">
                      <a:alpha val="43137"/>
                    </a:srgbClr>
                  </a:outerShdw>
                </a:effectLst>
                <a:latin typeface="+mn-lt"/>
                <a:ea typeface="+mn-ea"/>
                <a:cs typeface="Arial" charset="0"/>
              </a:rPr>
              <a:t>, </a:t>
            </a:r>
            <a:r>
              <a:rPr lang="en-US" sz="2000" i="1" dirty="0">
                <a:solidFill>
                  <a:schemeClr val="bg1"/>
                </a:solidFill>
                <a:effectLst>
                  <a:outerShdw blurRad="38100" dist="38100" dir="2700000" algn="tl">
                    <a:srgbClr val="000000">
                      <a:alpha val="43137"/>
                    </a:srgbClr>
                  </a:outerShdw>
                </a:effectLst>
                <a:latin typeface="+mn-lt"/>
                <a:ea typeface="+mn-ea"/>
                <a:cs typeface="Arial" charset="0"/>
              </a:rPr>
              <a:t>Systematic Theology</a:t>
            </a:r>
            <a:r>
              <a:rPr lang="en-US" sz="2000" dirty="0">
                <a:solidFill>
                  <a:schemeClr val="bg1"/>
                </a:solidFill>
                <a:effectLst>
                  <a:outerShdw blurRad="38100" dist="38100" dir="2700000" algn="tl">
                    <a:srgbClr val="000000">
                      <a:alpha val="43137"/>
                    </a:srgbClr>
                  </a:outerShdw>
                </a:effectLst>
                <a:latin typeface="+mn-lt"/>
                <a:ea typeface="+mn-ea"/>
                <a:cs typeface="Arial" charset="0"/>
              </a:rPr>
              <a:t>, 1:111. </a:t>
            </a:r>
            <a:endParaRPr lang="en-US" dirty="0">
              <a:solidFill>
                <a:schemeClr val="bg1"/>
              </a:solidFill>
              <a:effectLst>
                <a:outerShdw blurRad="38100" dist="38100" dir="2700000" algn="tl">
                  <a:srgbClr val="000000">
                    <a:alpha val="43137"/>
                  </a:srgbClr>
                </a:outerShdw>
              </a:effectLst>
              <a:latin typeface="+mn-lt"/>
              <a:ea typeface="+mn-ea"/>
              <a:cs typeface="Arial" charset="0"/>
            </a:endParaRPr>
          </a:p>
        </p:txBody>
      </p:sp>
      <p:sp>
        <p:nvSpPr>
          <p:cNvPr id="46082" name="Rectangle 3"/>
          <p:cNvSpPr>
            <a:spLocks noGrp="1"/>
          </p:cNvSpPr>
          <p:nvPr>
            <p:ph type="body" idx="4294967295"/>
          </p:nvPr>
        </p:nvSpPr>
        <p:spPr>
          <a:xfrm>
            <a:off x="0" y="1600202"/>
            <a:ext cx="9144000" cy="4525963"/>
          </a:xfrm>
        </p:spPr>
        <p:txBody>
          <a:bodyPr/>
          <a:lstStyle/>
          <a:p>
            <a:pPr marL="0" indent="0" algn="just">
              <a:buNone/>
            </a:pPr>
            <a:r>
              <a:rPr lang="en-US" dirty="0">
                <a:solidFill>
                  <a:schemeClr val="bg1"/>
                </a:solidFill>
                <a:effectLst>
                  <a:outerShdw blurRad="38100" dist="38100" dir="2700000" algn="tl">
                    <a:srgbClr val="000000">
                      <a:alpha val="43137"/>
                    </a:srgbClr>
                  </a:outerShdw>
                </a:effectLst>
              </a:rPr>
              <a:t>"The </a:t>
            </a:r>
            <a:r>
              <a:rPr lang="en-US" b="1" u="sng" dirty="0">
                <a:solidFill>
                  <a:srgbClr val="FFFFCC"/>
                </a:solidFill>
                <a:effectLst>
                  <a:outerShdw blurRad="38100" dist="38100" dir="2700000" algn="tl">
                    <a:srgbClr val="000000">
                      <a:alpha val="43137"/>
                    </a:srgbClr>
                  </a:outerShdw>
                </a:effectLst>
              </a:rPr>
              <a:t>Upper Room Discourse</a:t>
            </a:r>
            <a:r>
              <a:rPr lang="en-US" dirty="0">
                <a:solidFill>
                  <a:schemeClr val="bg1"/>
                </a:solidFill>
                <a:effectLst>
                  <a:outerShdw blurRad="38100" dist="38100" dir="2700000" algn="tl">
                    <a:srgbClr val="000000">
                      <a:alpha val="43137"/>
                    </a:srgbClr>
                  </a:outerShdw>
                </a:effectLst>
              </a:rPr>
              <a:t>, in which the above passage is found, </a:t>
            </a:r>
            <a:r>
              <a:rPr lang="en-US" b="1" u="sng" dirty="0">
                <a:solidFill>
                  <a:srgbClr val="FFFFCC"/>
                </a:solidFill>
                <a:effectLst>
                  <a:outerShdw blurRad="38100" dist="38100" dir="2700000" algn="tl">
                    <a:srgbClr val="000000">
                      <a:alpha val="43137"/>
                    </a:srgbClr>
                  </a:outerShdw>
                </a:effectLst>
              </a:rPr>
              <a:t>is the seed-plot of that form of doctrine which is later developed in the Epistles</a:t>
            </a:r>
            <a:r>
              <a:rPr lang="en-US" dirty="0">
                <a:solidFill>
                  <a:schemeClr val="bg1"/>
                </a:solidFill>
                <a:effectLst>
                  <a:outerShdw blurRad="38100" dist="38100" dir="2700000" algn="tl">
                    <a:srgbClr val="000000">
                      <a:alpha val="43137"/>
                    </a:srgbClr>
                  </a:outerShdw>
                </a:effectLst>
              </a:rPr>
              <a:t>. It is not strange, therefore, that the Apostle Paul takes up this great theme for further elucidation." </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78" y="121920"/>
            <a:ext cx="801122"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47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200400"/>
          </a:xfrm>
        </p:spPr>
        <p:txBody>
          <a:bodyPr/>
          <a:lstStyle/>
          <a:p>
            <a:pPr marL="514350" indent="-514350" eaLnBrk="1" hangingPunct="1">
              <a:spcBef>
                <a:spcPts val="0"/>
              </a:spcBef>
              <a:spcAft>
                <a:spcPts val="2400"/>
              </a:spcAft>
              <a:buFont typeface="+mj-lt"/>
              <a:buAutoNum type="arabicPeriod"/>
              <a:defRP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14:1-4</a:t>
            </a:r>
          </a:p>
          <a:p>
            <a:pPr marL="514350" indent="-514350" eaLnBrk="1" hangingPunct="1">
              <a:spcBef>
                <a:spcPts val="0"/>
              </a:spcBef>
              <a:spcAft>
                <a:spcPts val="2400"/>
              </a:spcAft>
              <a:buFont typeface="+mj-lt"/>
              <a:buAutoNum type="arabicPeriod"/>
              <a:defRP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a:p>
            <a:pPr marL="514350" indent="-514350" eaLnBrk="1" hangingPunct="1">
              <a:spcBef>
                <a:spcPts val="0"/>
              </a:spcBef>
              <a:spcAft>
                <a:spcPts val="2400"/>
              </a:spcAft>
              <a:buFont typeface="+mj-lt"/>
              <a:buAutoNum type="arabicPeriod"/>
              <a:defRP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Font typeface="+mj-lt"/>
              <a:buAutoNum type="arabicPeriod"/>
              <a:defRP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Font typeface="+mj-lt"/>
              <a:buAutoNum type="arabicPeriod"/>
              <a:defRP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052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914400" y="228600"/>
            <a:ext cx="10972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 Preliminary Reasons</a:t>
            </a:r>
          </a:p>
        </p:txBody>
      </p:sp>
      <p:sp>
        <p:nvSpPr>
          <p:cNvPr id="44034" name="Rectangle 3"/>
          <p:cNvSpPr>
            <a:spLocks noGrp="1"/>
          </p:cNvSpPr>
          <p:nvPr>
            <p:ph type="body" idx="4294967295"/>
          </p:nvPr>
        </p:nvSpPr>
        <p:spPr>
          <a:xfrm>
            <a:off x="2743200" y="1417638"/>
            <a:ext cx="6400800" cy="47545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Significance of the Upper Room Discourse (John 13─17)</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Eschatological flavor of the  Upper Room Discourse</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Early church fathers</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Jewish marriage analogy</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Parallels with other rapture texts</a:t>
            </a:r>
          </a:p>
        </p:txBody>
      </p:sp>
      <p:pic>
        <p:nvPicPr>
          <p:cNvPr id="44035" name="Picture 2"/>
          <p:cNvPicPr>
            <a:picLocks noChangeAspect="1" noChangeArrowheads="1"/>
          </p:cNvPicPr>
          <p:nvPr/>
        </p:nvPicPr>
        <p:blipFill>
          <a:blip r:embed="rId2" cstate="print"/>
          <a:srcRect/>
          <a:stretch>
            <a:fillRect/>
          </a:stretch>
        </p:blipFill>
        <p:spPr bwMode="auto">
          <a:xfrm>
            <a:off x="228600" y="1600200"/>
            <a:ext cx="2133600" cy="3200400"/>
          </a:xfrm>
          <a:prstGeom prst="rect">
            <a:avLst/>
          </a:prstGeom>
          <a:noFill/>
          <a:ln w="9525">
            <a:noFill/>
            <a:miter lim="800000"/>
            <a:headEnd/>
            <a:tailEnd/>
          </a:ln>
        </p:spPr>
      </p:pic>
    </p:spTree>
    <p:extLst>
      <p:ext uri="{BB962C8B-B14F-4D97-AF65-F5344CB8AC3E}">
        <p14:creationId xmlns:p14="http://schemas.microsoft.com/office/powerpoint/2010/main" val="2560300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0" y="228600"/>
            <a:ext cx="9144000" cy="9144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(John 14:1-4)</a:t>
            </a:r>
          </a:p>
        </p:txBody>
      </p:sp>
      <p:sp>
        <p:nvSpPr>
          <p:cNvPr id="43010" name="Content Placeholder 2"/>
          <p:cNvSpPr>
            <a:spLocks noGrp="1"/>
          </p:cNvSpPr>
          <p:nvPr>
            <p:ph idx="4294967295"/>
          </p:nvPr>
        </p:nvSpPr>
        <p:spPr>
          <a:xfrm>
            <a:off x="76200" y="1371600"/>
            <a:ext cx="5257800" cy="30480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b="1" u="sng" dirty="0">
                <a:solidFill>
                  <a:srgbClr val="FFFFCC"/>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490664"/>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extLst>
      <p:ext uri="{BB962C8B-B14F-4D97-AF65-F5344CB8AC3E}">
        <p14:creationId xmlns:p14="http://schemas.microsoft.com/office/powerpoint/2010/main" val="3001700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Title 1"/>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sp>
        <p:nvSpPr>
          <p:cNvPr id="57346" name="Content Placeholder 2"/>
          <p:cNvSpPr>
            <a:spLocks noGrp="1"/>
          </p:cNvSpPr>
          <p:nvPr>
            <p:ph idx="1"/>
          </p:nvPr>
        </p:nvSpPr>
        <p:spPr>
          <a:xfrm>
            <a:off x="0" y="1600202"/>
            <a:ext cx="9144000" cy="3047999"/>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1 – Do not let your heart be troubled; believe in God, believe also in Me.</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Christ’s announced departure (13:1)</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Comfort (14:1)</a:t>
            </a:r>
          </a:p>
        </p:txBody>
      </p:sp>
      <p:pic>
        <p:nvPicPr>
          <p:cNvPr id="6" name="Picture 2">
            <a:extLst>
              <a:ext uri="{FF2B5EF4-FFF2-40B4-BE49-F238E27FC236}">
                <a16:creationId xmlns:a16="http://schemas.microsoft.com/office/drawing/2014/main" id="{AC3E1DBB-3B87-49EC-93C5-4DEBA2716E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7" name="Picture 2">
            <a:extLst>
              <a:ext uri="{FF2B5EF4-FFF2-40B4-BE49-F238E27FC236}">
                <a16:creationId xmlns:a16="http://schemas.microsoft.com/office/drawing/2014/main" id="{86DD0337-7D8C-406E-BA53-4373E7AD34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0" y="1600202"/>
            <a:ext cx="9144000" cy="3581399"/>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2 – In </a:t>
            </a:r>
            <a:r>
              <a:rPr lang="en-US" b="1" u="sng" dirty="0">
                <a:solidFill>
                  <a:srgbClr val="FFFFCC"/>
                </a:solidFill>
                <a:effectLst>
                  <a:outerShdw blurRad="38100" dist="38100" dir="2700000" algn="tl">
                    <a:srgbClr val="000000">
                      <a:alpha val="43137"/>
                    </a:srgbClr>
                  </a:outerShdw>
                </a:effectLst>
              </a:rPr>
              <a:t>My Father's house</a:t>
            </a:r>
            <a:r>
              <a:rPr lang="en-US" dirty="0">
                <a:solidFill>
                  <a:schemeClr val="bg1"/>
                </a:solidFill>
                <a:effectLst>
                  <a:outerShdw blurRad="38100" dist="38100" dir="2700000" algn="tl">
                    <a:srgbClr val="000000">
                      <a:alpha val="43137"/>
                    </a:srgbClr>
                  </a:outerShdw>
                </a:effectLst>
              </a:rPr>
              <a:t> are </a:t>
            </a:r>
            <a:r>
              <a:rPr lang="en-US" b="1" u="sng" dirty="0">
                <a:solidFill>
                  <a:srgbClr val="FFFFCC"/>
                </a:solidFill>
                <a:effectLst>
                  <a:outerShdw blurRad="38100" dist="38100" dir="2700000" algn="tl">
                    <a:srgbClr val="000000">
                      <a:alpha val="43137"/>
                    </a:srgbClr>
                  </a:outerShdw>
                </a:effectLst>
              </a:rPr>
              <a:t>many dwelling places</a:t>
            </a:r>
            <a:r>
              <a:rPr lang="en-US" dirty="0">
                <a:solidFill>
                  <a:schemeClr val="bg1"/>
                </a:solidFill>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I go</a:t>
            </a:r>
            <a:r>
              <a:rPr lang="en-US" dirty="0">
                <a:solidFill>
                  <a:schemeClr val="bg1"/>
                </a:solidFill>
                <a:effectLst>
                  <a:outerShdw blurRad="38100" dist="38100" dir="2700000" algn="tl">
                    <a:srgbClr val="000000">
                      <a:alpha val="43137"/>
                    </a:srgbClr>
                  </a:outerShdw>
                </a:effectLst>
              </a:rPr>
              <a:t> to prepare a place for you.</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My Father’s house</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Many dwellings</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I go</a:t>
            </a:r>
          </a:p>
        </p:txBody>
      </p:sp>
      <p:sp>
        <p:nvSpPr>
          <p:cNvPr id="10" name="Title 1">
            <a:extLst>
              <a:ext uri="{FF2B5EF4-FFF2-40B4-BE49-F238E27FC236}">
                <a16:creationId xmlns:a16="http://schemas.microsoft.com/office/drawing/2014/main" id="{76678CD8-4DB4-44F9-9D90-3A49992EE269}"/>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8" name="Picture 2">
            <a:extLst>
              <a:ext uri="{FF2B5EF4-FFF2-40B4-BE49-F238E27FC236}">
                <a16:creationId xmlns:a16="http://schemas.microsoft.com/office/drawing/2014/main" id="{2F0E2F69-A6BD-4E55-AC84-67C9F90D56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9" name="Picture 2">
            <a:extLst>
              <a:ext uri="{FF2B5EF4-FFF2-40B4-BE49-F238E27FC236}">
                <a16:creationId xmlns:a16="http://schemas.microsoft.com/office/drawing/2014/main" id="{AE7EED77-D615-47F5-8D27-8FA1B3437A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0" y="1600202"/>
            <a:ext cx="9144000" cy="4495799"/>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2 – In </a:t>
            </a:r>
            <a:r>
              <a:rPr lang="en-US" b="1" u="sng" dirty="0">
                <a:solidFill>
                  <a:srgbClr val="FFFFCC"/>
                </a:solidFill>
                <a:effectLst>
                  <a:outerShdw blurRad="38100" dist="38100" dir="2700000" algn="tl">
                    <a:srgbClr val="000000">
                      <a:alpha val="43137"/>
                    </a:srgbClr>
                  </a:outerShdw>
                </a:effectLst>
              </a:rPr>
              <a:t>My Father's house</a:t>
            </a:r>
            <a:r>
              <a:rPr lang="en-US" dirty="0">
                <a:solidFill>
                  <a:schemeClr val="bg1"/>
                </a:solidFill>
                <a:effectLst>
                  <a:outerShdw blurRad="38100" dist="38100" dir="2700000" algn="tl">
                    <a:srgbClr val="000000">
                      <a:alpha val="43137"/>
                    </a:srgbClr>
                  </a:outerShdw>
                </a:effectLst>
              </a:rPr>
              <a:t> are many dwelling places…I go to prepare a place for you.</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My Father’s house</a:t>
            </a:r>
          </a:p>
          <a:p>
            <a:pPr marL="1314450" lvl="2" indent="-457200">
              <a:spcBef>
                <a:spcPts val="0"/>
              </a:spcBef>
              <a:spcAft>
                <a:spcPts val="2400"/>
              </a:spcAft>
              <a:buClr>
                <a:srgbClr val="00FF00"/>
              </a:buClr>
            </a:pPr>
            <a:r>
              <a:rPr lang="en-US" sz="3200" dirty="0">
                <a:solidFill>
                  <a:schemeClr val="bg1"/>
                </a:solidFill>
                <a:effectLst>
                  <a:outerShdw blurRad="38100" dist="38100" dir="2700000" algn="tl">
                    <a:srgbClr val="000000">
                      <a:alpha val="43137"/>
                    </a:srgbClr>
                  </a:outerShdw>
                </a:effectLst>
              </a:rPr>
              <a:t>God’s unique dwelling in heaven (Dt. 26:15; Ps. 33:13-14; Isa. 63:15; Mt. 5:16, 45; 6:1, 9) </a:t>
            </a:r>
          </a:p>
          <a:p>
            <a:pPr marL="1314450" lvl="2" indent="-457200">
              <a:spcBef>
                <a:spcPts val="0"/>
              </a:spcBef>
              <a:spcAft>
                <a:spcPts val="2400"/>
              </a:spcAft>
              <a:buClr>
                <a:srgbClr val="00FF00"/>
              </a:buClr>
            </a:pPr>
            <a:r>
              <a:rPr lang="en-US" sz="3200" dirty="0">
                <a:solidFill>
                  <a:schemeClr val="bg1"/>
                </a:solidFill>
                <a:effectLst>
                  <a:outerShdw blurRad="38100" dist="38100" dir="2700000" algn="tl">
                    <a:srgbClr val="000000">
                      <a:alpha val="43137"/>
                    </a:srgbClr>
                  </a:outerShdw>
                </a:effectLst>
              </a:rPr>
              <a:t>Where Christ ascended (Ps 110:1; John 17:5; Rev 3:21)</a:t>
            </a:r>
          </a:p>
        </p:txBody>
      </p:sp>
      <p:sp>
        <p:nvSpPr>
          <p:cNvPr id="10" name="Title 1">
            <a:extLst>
              <a:ext uri="{FF2B5EF4-FFF2-40B4-BE49-F238E27FC236}">
                <a16:creationId xmlns:a16="http://schemas.microsoft.com/office/drawing/2014/main" id="{76678CD8-4DB4-44F9-9D90-3A49992EE269}"/>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8" name="Picture 2">
            <a:extLst>
              <a:ext uri="{FF2B5EF4-FFF2-40B4-BE49-F238E27FC236}">
                <a16:creationId xmlns:a16="http://schemas.microsoft.com/office/drawing/2014/main" id="{801DCD16-DC08-429B-8949-785EA61E5E5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9" name="Picture 2">
            <a:extLst>
              <a:ext uri="{FF2B5EF4-FFF2-40B4-BE49-F238E27FC236}">
                <a16:creationId xmlns:a16="http://schemas.microsoft.com/office/drawing/2014/main" id="{0CEE6DE5-2EB3-4E2A-A980-F95903FD1F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extLst>
      <p:ext uri="{BB962C8B-B14F-4D97-AF65-F5344CB8AC3E}">
        <p14:creationId xmlns:p14="http://schemas.microsoft.com/office/powerpoint/2010/main" val="1138388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Content Placeholder 2"/>
          <p:cNvSpPr>
            <a:spLocks noGrp="1"/>
          </p:cNvSpPr>
          <p:nvPr>
            <p:ph idx="1"/>
          </p:nvPr>
        </p:nvSpPr>
        <p:spPr>
          <a:xfrm>
            <a:off x="0" y="1600202"/>
            <a:ext cx="9144000" cy="4525963"/>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2 – In My Father's house are </a:t>
            </a:r>
            <a:r>
              <a:rPr lang="en-US" b="1" u="sng" dirty="0">
                <a:solidFill>
                  <a:srgbClr val="FFFFCC"/>
                </a:solidFill>
                <a:effectLst>
                  <a:outerShdw blurRad="38100" dist="38100" dir="2700000" algn="tl">
                    <a:srgbClr val="000000">
                      <a:alpha val="43137"/>
                    </a:srgbClr>
                  </a:outerShdw>
                </a:effectLst>
              </a:rPr>
              <a:t>many dwelling places</a:t>
            </a:r>
            <a:r>
              <a:rPr lang="en-US" dirty="0">
                <a:solidFill>
                  <a:schemeClr val="bg1"/>
                </a:solidFill>
                <a:effectLst>
                  <a:outerShdw blurRad="38100" dist="38100" dir="2700000" algn="tl">
                    <a:srgbClr val="000000">
                      <a:alpha val="43137"/>
                    </a:srgbClr>
                  </a:outerShdw>
                </a:effectLst>
              </a:rPr>
              <a:t>…I go to prepare a place for you.</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Many dwelling places</a:t>
            </a:r>
          </a:p>
          <a:p>
            <a:pPr marL="1314450" lvl="2" indent="-457200">
              <a:spcBef>
                <a:spcPts val="0"/>
              </a:spcBef>
              <a:spcAft>
                <a:spcPts val="2400"/>
              </a:spcAft>
              <a:buClr>
                <a:srgbClr val="00FF00"/>
              </a:buClr>
            </a:pPr>
            <a:r>
              <a:rPr lang="en-US" sz="3200" dirty="0">
                <a:solidFill>
                  <a:schemeClr val="bg1"/>
                </a:solidFill>
                <a:effectLst>
                  <a:outerShdw blurRad="38100" dist="38100" dir="2700000" algn="tl">
                    <a:srgbClr val="000000">
                      <a:alpha val="43137"/>
                    </a:srgbClr>
                  </a:outerShdw>
                </a:effectLst>
              </a:rPr>
              <a:t>“Mansions”-mistranslation of Tyndale; KJV from Vulgate</a:t>
            </a:r>
          </a:p>
          <a:p>
            <a:pPr marL="1314450" lvl="2" indent="-457200">
              <a:spcBef>
                <a:spcPts val="0"/>
              </a:spcBef>
              <a:spcAft>
                <a:spcPts val="2400"/>
              </a:spcAft>
              <a:buClr>
                <a:srgbClr val="00FF00"/>
              </a:buClr>
            </a:pPr>
            <a:r>
              <a:rPr lang="en-US" sz="3200" i="1" dirty="0" err="1">
                <a:solidFill>
                  <a:schemeClr val="bg1"/>
                </a:solidFill>
                <a:effectLst>
                  <a:outerShdw blurRad="38100" dist="38100" dir="2700000" algn="tl">
                    <a:srgbClr val="000000">
                      <a:alpha val="43137"/>
                    </a:srgbClr>
                  </a:outerShdw>
                </a:effectLst>
              </a:rPr>
              <a:t>Monē</a:t>
            </a:r>
            <a:r>
              <a:rPr lang="en-US" sz="3200" dirty="0">
                <a:solidFill>
                  <a:schemeClr val="bg1"/>
                </a:solidFill>
                <a:effectLst>
                  <a:outerShdw blurRad="38100" dist="38100" dir="2700000" algn="tl">
                    <a:srgbClr val="000000">
                      <a:alpha val="43137"/>
                    </a:srgbClr>
                  </a:outerShdw>
                </a:effectLst>
              </a:rPr>
              <a:t> = temporary dwelling place (inn)</a:t>
            </a:r>
          </a:p>
        </p:txBody>
      </p:sp>
      <p:sp>
        <p:nvSpPr>
          <p:cNvPr id="10" name="Title 1">
            <a:extLst>
              <a:ext uri="{FF2B5EF4-FFF2-40B4-BE49-F238E27FC236}">
                <a16:creationId xmlns:a16="http://schemas.microsoft.com/office/drawing/2014/main" id="{DAEC1168-B433-4117-B830-13C22279C513}"/>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2">
            <a:extLst>
              <a:ext uri="{FF2B5EF4-FFF2-40B4-BE49-F238E27FC236}">
                <a16:creationId xmlns:a16="http://schemas.microsoft.com/office/drawing/2014/main" id="{36B21547-1DB1-4DCE-B400-A90E305F76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7" name="Picture 2">
            <a:extLst>
              <a:ext uri="{FF2B5EF4-FFF2-40B4-BE49-F238E27FC236}">
                <a16:creationId xmlns:a16="http://schemas.microsoft.com/office/drawing/2014/main" id="{FBE234F9-F050-4164-953C-155615EA17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4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our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08999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Content Placeholder 2"/>
          <p:cNvSpPr>
            <a:spLocks noGrp="1"/>
          </p:cNvSpPr>
          <p:nvPr>
            <p:ph idx="1"/>
          </p:nvPr>
        </p:nvSpPr>
        <p:spPr>
          <a:xfrm>
            <a:off x="0" y="1600202"/>
            <a:ext cx="9144000" cy="4525963"/>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2 – In My Father's house are many dwelling places…</a:t>
            </a:r>
            <a:r>
              <a:rPr lang="en-US" b="1" u="sng" dirty="0">
                <a:solidFill>
                  <a:srgbClr val="FFFFCC"/>
                </a:solidFill>
                <a:effectLst>
                  <a:outerShdw blurRad="38100" dist="38100" dir="2700000" algn="tl">
                    <a:srgbClr val="000000">
                      <a:alpha val="43137"/>
                    </a:srgbClr>
                  </a:outerShdw>
                </a:effectLst>
              </a:rPr>
              <a:t>I go</a:t>
            </a:r>
            <a:r>
              <a:rPr lang="en-US" dirty="0">
                <a:solidFill>
                  <a:schemeClr val="bg1"/>
                </a:solidFill>
                <a:effectLst>
                  <a:outerShdw blurRad="38100" dist="38100" dir="2700000" algn="tl">
                    <a:srgbClr val="000000">
                      <a:alpha val="43137"/>
                    </a:srgbClr>
                  </a:outerShdw>
                </a:effectLst>
              </a:rPr>
              <a:t> to prepare a place for you.</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I go</a:t>
            </a:r>
          </a:p>
          <a:p>
            <a:pPr marL="1314450" lvl="2" indent="-457200">
              <a:spcBef>
                <a:spcPts val="0"/>
              </a:spcBef>
              <a:spcAft>
                <a:spcPts val="2400"/>
              </a:spcAft>
              <a:buClr>
                <a:srgbClr val="00FF00"/>
              </a:buClr>
            </a:pPr>
            <a:r>
              <a:rPr lang="en-US" sz="3200" dirty="0">
                <a:solidFill>
                  <a:schemeClr val="bg1"/>
                </a:solidFill>
                <a:effectLst>
                  <a:outerShdw blurRad="38100" dist="38100" dir="2700000" algn="tl">
                    <a:srgbClr val="000000">
                      <a:alpha val="43137"/>
                    </a:srgbClr>
                  </a:outerShdw>
                </a:effectLst>
              </a:rPr>
              <a:t>Jesus came from (John 16:28; 17:5) and is going back to heaven (John 13:12; 14:12; 16:28)</a:t>
            </a:r>
          </a:p>
          <a:p>
            <a:pPr marL="1314450" lvl="2" indent="-457200">
              <a:spcBef>
                <a:spcPts val="0"/>
              </a:spcBef>
              <a:spcAft>
                <a:spcPts val="2400"/>
              </a:spcAft>
              <a:buClr>
                <a:srgbClr val="00FF00"/>
              </a:buClr>
            </a:pPr>
            <a:r>
              <a:rPr lang="en-US" sz="3200" i="1" dirty="0" err="1">
                <a:solidFill>
                  <a:schemeClr val="bg1"/>
                </a:solidFill>
                <a:effectLst>
                  <a:outerShdw blurRad="38100" dist="38100" dir="2700000" algn="tl">
                    <a:srgbClr val="000000">
                      <a:alpha val="43137"/>
                    </a:srgbClr>
                  </a:outerShdw>
                </a:effectLst>
              </a:rPr>
              <a:t>Poreuomai</a:t>
            </a:r>
            <a:r>
              <a:rPr lang="en-US" sz="3200" dirty="0">
                <a:solidFill>
                  <a:schemeClr val="bg1"/>
                </a:solidFill>
                <a:effectLst>
                  <a:outerShdw blurRad="38100" dist="38100" dir="2700000" algn="tl">
                    <a:srgbClr val="000000">
                      <a:alpha val="43137"/>
                    </a:srgbClr>
                  </a:outerShdw>
                </a:effectLst>
              </a:rPr>
              <a:t>= Ascension (Acts 1:10-11; 1 Pet 3:22)</a:t>
            </a:r>
          </a:p>
        </p:txBody>
      </p:sp>
      <p:sp>
        <p:nvSpPr>
          <p:cNvPr id="10" name="Title 1">
            <a:extLst>
              <a:ext uri="{FF2B5EF4-FFF2-40B4-BE49-F238E27FC236}">
                <a16:creationId xmlns:a16="http://schemas.microsoft.com/office/drawing/2014/main" id="{F9AC1816-E291-400E-9F43-C04401008CC5}"/>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2">
            <a:extLst>
              <a:ext uri="{FF2B5EF4-FFF2-40B4-BE49-F238E27FC236}">
                <a16:creationId xmlns:a16="http://schemas.microsoft.com/office/drawing/2014/main" id="{497405EF-5119-4174-92B6-100249AC12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7" name="Picture 2">
            <a:extLst>
              <a:ext uri="{FF2B5EF4-FFF2-40B4-BE49-F238E27FC236}">
                <a16:creationId xmlns:a16="http://schemas.microsoft.com/office/drawing/2014/main" id="{7F901289-2B6E-4861-A184-25FA9B2DAF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Content Placeholder 2"/>
          <p:cNvSpPr>
            <a:spLocks noGrp="1"/>
          </p:cNvSpPr>
          <p:nvPr>
            <p:ph idx="1"/>
          </p:nvPr>
        </p:nvSpPr>
        <p:spPr>
          <a:xfrm>
            <a:off x="0" y="1600202"/>
            <a:ext cx="9144000" cy="4525963"/>
          </a:xfrm>
        </p:spPr>
        <p:txBody>
          <a:bodyPr/>
          <a:lstStyle/>
          <a:p>
            <a:pPr marL="0" indent="0" algn="ctr">
              <a:spcBef>
                <a:spcPts val="0"/>
              </a:spcBef>
              <a:spcAft>
                <a:spcPts val="1200"/>
              </a:spcAft>
              <a:buNone/>
            </a:pPr>
            <a:r>
              <a:rPr lang="en-US" sz="4000" dirty="0">
                <a:solidFill>
                  <a:srgbClr val="FFFFCC"/>
                </a:solidFill>
                <a:effectLst>
                  <a:outerShdw blurRad="38100" dist="38100" dir="2700000" algn="tl">
                    <a:srgbClr val="000000">
                      <a:alpha val="43137"/>
                    </a:srgbClr>
                  </a:outerShdw>
                </a:effectLst>
                <a:ea typeface="+mj-ea"/>
                <a:cs typeface="Calibri" panose="020F0502020204030204" pitchFamily="34" charset="0"/>
              </a:rPr>
              <a:t>Summary</a:t>
            </a:r>
            <a:endParaRPr lang="en-US" sz="3600" dirty="0">
              <a:solidFill>
                <a:srgbClr val="FFFFCC"/>
              </a:solidFill>
              <a:effectLst>
                <a:outerShdw blurRad="38100" dist="38100" dir="2700000" algn="tl">
                  <a:srgbClr val="000000">
                    <a:alpha val="43137"/>
                  </a:srgbClr>
                </a:outerShdw>
              </a:effectLst>
              <a:ea typeface="+mj-ea"/>
              <a:cs typeface="Calibri" panose="020F0502020204030204" pitchFamily="34" charset="0"/>
            </a:endParaRPr>
          </a:p>
          <a:p>
            <a:pPr marL="0" indent="0" algn="just">
              <a:spcBef>
                <a:spcPts val="0"/>
              </a:spcBef>
              <a:spcAft>
                <a:spcPts val="1200"/>
              </a:spcAft>
              <a:buNone/>
            </a:pPr>
            <a:r>
              <a:rPr lang="en-US" sz="3600" dirty="0">
                <a:solidFill>
                  <a:schemeClr val="bg1"/>
                </a:solidFill>
                <a:effectLst>
                  <a:outerShdw blurRad="38100" dist="38100" dir="2700000" algn="tl">
                    <a:srgbClr val="000000">
                      <a:alpha val="43137"/>
                    </a:srgbClr>
                  </a:outerShdw>
                </a:effectLst>
              </a:rPr>
              <a:t>John 14:2 teaches that Christ will return to the very heaven from which He came in order to prepare temporary dwellings for His disciples.</a:t>
            </a:r>
          </a:p>
        </p:txBody>
      </p:sp>
      <p:sp>
        <p:nvSpPr>
          <p:cNvPr id="10" name="Title 1">
            <a:extLst>
              <a:ext uri="{FF2B5EF4-FFF2-40B4-BE49-F238E27FC236}">
                <a16:creationId xmlns:a16="http://schemas.microsoft.com/office/drawing/2014/main" id="{FCF80913-E4C1-4050-9A0B-86D530EC15DA}"/>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2">
            <a:extLst>
              <a:ext uri="{FF2B5EF4-FFF2-40B4-BE49-F238E27FC236}">
                <a16:creationId xmlns:a16="http://schemas.microsoft.com/office/drawing/2014/main" id="{BEC347F7-4F24-43AF-84CA-E66DCA8E6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7" name="Picture 2">
            <a:extLst>
              <a:ext uri="{FF2B5EF4-FFF2-40B4-BE49-F238E27FC236}">
                <a16:creationId xmlns:a16="http://schemas.microsoft.com/office/drawing/2014/main" id="{1C8E843D-A0E6-4ED4-A39F-FC1C741086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0" y="1371601"/>
            <a:ext cx="9144000" cy="52578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If I go and prepare a place for you, </a:t>
            </a:r>
            <a:r>
              <a:rPr lang="en-US" b="1" u="sng" dirty="0">
                <a:solidFill>
                  <a:srgbClr val="FFFFCC"/>
                </a:solidFill>
                <a:effectLst>
                  <a:outerShdw blurRad="38100" dist="38100" dir="2700000" algn="tl">
                    <a:srgbClr val="000000">
                      <a:alpha val="43137"/>
                    </a:srgbClr>
                  </a:outerShdw>
                </a:effectLst>
              </a:rPr>
              <a:t>I will come again</a:t>
            </a:r>
            <a:r>
              <a:rPr lang="en-US" b="1" dirty="0">
                <a:solidFill>
                  <a:srgbClr val="FFFFCC"/>
                </a:solidFill>
                <a:effectLst>
                  <a:outerShdw blurRad="38100" dist="38100" dir="2700000" algn="tl">
                    <a:srgbClr val="000000">
                      <a:alpha val="43137"/>
                    </a:srgbClr>
                  </a:outerShdw>
                </a:effectLst>
              </a:rPr>
              <a:t> and</a:t>
            </a:r>
            <a:r>
              <a:rPr lang="en-US" dirty="0">
                <a:solidFill>
                  <a:schemeClr val="bg1"/>
                </a:solidFill>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receive</a:t>
            </a:r>
            <a:r>
              <a:rPr lang="en-US" dirty="0">
                <a:solidFill>
                  <a:schemeClr val="bg1"/>
                </a:solidFill>
                <a:effectLst>
                  <a:outerShdw blurRad="38100" dist="38100" dir="2700000" algn="tl">
                    <a:srgbClr val="000000">
                      <a:alpha val="43137"/>
                    </a:srgbClr>
                  </a:outerShdw>
                </a:effectLst>
              </a:rPr>
              <a:t> you </a:t>
            </a:r>
            <a:r>
              <a:rPr lang="en-US" b="1" u="sng" dirty="0">
                <a:solidFill>
                  <a:srgbClr val="FFFFCC"/>
                </a:solidFill>
                <a:effectLst>
                  <a:outerShdw blurRad="38100" dist="38100" dir="2700000" algn="tl">
                    <a:srgbClr val="000000">
                      <a:alpha val="43137"/>
                    </a:srgbClr>
                  </a:outerShdw>
                </a:effectLst>
              </a:rPr>
              <a:t>to</a:t>
            </a:r>
            <a:r>
              <a:rPr lang="en-US" dirty="0">
                <a:solidFill>
                  <a:schemeClr val="bg1"/>
                </a:solidFill>
                <a:effectLst>
                  <a:outerShdw blurRad="38100" dist="38100" dir="2700000" algn="tl">
                    <a:srgbClr val="000000">
                      <a:alpha val="43137"/>
                    </a:srgbClr>
                  </a:outerShdw>
                </a:effectLst>
              </a:rPr>
              <a:t> Myself, that </a:t>
            </a:r>
            <a:r>
              <a:rPr lang="en-US" b="1" u="sng" dirty="0">
                <a:solidFill>
                  <a:srgbClr val="FFFFCC"/>
                </a:solidFill>
                <a:effectLst>
                  <a:outerShdw blurRad="38100" dist="38100" dir="2700000" algn="tl">
                    <a:srgbClr val="000000">
                      <a:alpha val="43137"/>
                    </a:srgbClr>
                  </a:outerShdw>
                </a:effectLst>
              </a:rPr>
              <a:t>where</a:t>
            </a:r>
            <a:r>
              <a:rPr lang="en-US" dirty="0">
                <a:solidFill>
                  <a:schemeClr val="bg1"/>
                </a:solidFill>
                <a:effectLst>
                  <a:outerShdw blurRad="38100" dist="38100" dir="2700000" algn="tl">
                    <a:srgbClr val="000000">
                      <a:alpha val="43137"/>
                    </a:srgbClr>
                  </a:outerShdw>
                </a:effectLst>
              </a:rPr>
              <a:t> I am, </a:t>
            </a:r>
            <a:r>
              <a:rPr lang="en-US" i="1" dirty="0">
                <a:solidFill>
                  <a:schemeClr val="bg1"/>
                </a:solidFill>
                <a:effectLst>
                  <a:outerShdw blurRad="38100" dist="38100" dir="2700000" algn="tl">
                    <a:srgbClr val="000000">
                      <a:alpha val="43137"/>
                    </a:srgbClr>
                  </a:outerShdw>
                </a:effectLst>
              </a:rPr>
              <a:t>there</a:t>
            </a:r>
            <a:r>
              <a:rPr lang="en-US" dirty="0">
                <a:solidFill>
                  <a:schemeClr val="bg1"/>
                </a:solidFill>
                <a:effectLst>
                  <a:outerShdw blurRad="38100" dist="38100" dir="2700000" algn="tl">
                    <a:srgbClr val="000000">
                      <a:alpha val="43137"/>
                    </a:srgbClr>
                  </a:outerShdw>
                </a:effectLst>
              </a:rPr>
              <a:t> you may be also.</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I will come</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And receive you</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Where</a:t>
            </a:r>
          </a:p>
        </p:txBody>
      </p:sp>
      <p:sp>
        <p:nvSpPr>
          <p:cNvPr id="10" name="Title 1">
            <a:extLst>
              <a:ext uri="{FF2B5EF4-FFF2-40B4-BE49-F238E27FC236}">
                <a16:creationId xmlns:a16="http://schemas.microsoft.com/office/drawing/2014/main" id="{80F8A974-440F-4950-8477-2A435497471A}"/>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2">
            <a:extLst>
              <a:ext uri="{FF2B5EF4-FFF2-40B4-BE49-F238E27FC236}">
                <a16:creationId xmlns:a16="http://schemas.microsoft.com/office/drawing/2014/main" id="{6B9EDC68-B256-4C26-A71D-BA6AFDF630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7" name="Picture 2">
            <a:extLst>
              <a:ext uri="{FF2B5EF4-FFF2-40B4-BE49-F238E27FC236}">
                <a16:creationId xmlns:a16="http://schemas.microsoft.com/office/drawing/2014/main" id="{7F46FF10-02E2-4E45-84B7-717F3C991E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200400"/>
          </a:xfrm>
        </p:spPr>
        <p:txBody>
          <a:bodyPr/>
          <a:lstStyle/>
          <a:p>
            <a:pPr marL="514350" indent="-514350" eaLnBrk="1" hangingPunct="1">
              <a:spcBef>
                <a:spcPts val="0"/>
              </a:spcBef>
              <a:spcAft>
                <a:spcPts val="2400"/>
              </a:spcAft>
              <a:buFont typeface="+mj-lt"/>
              <a:buAutoNum type="arabicPeriod"/>
              <a:defRPr/>
            </a:pP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14:1-4</a:t>
            </a:r>
          </a:p>
          <a:p>
            <a:pPr marL="514350" indent="-514350" eaLnBrk="1" hangingPunct="1">
              <a:spcBef>
                <a:spcPts val="0"/>
              </a:spcBef>
              <a:spcAft>
                <a:spcPts val="2400"/>
              </a:spcAft>
              <a:buFont typeface="+mj-lt"/>
              <a:buAutoNum type="arabicPeriod"/>
              <a:defRP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a:p>
            <a:pPr marL="514350" indent="-514350" eaLnBrk="1" hangingPunct="1">
              <a:spcBef>
                <a:spcPts val="0"/>
              </a:spcBef>
              <a:spcAft>
                <a:spcPts val="2400"/>
              </a:spcAft>
              <a:buFont typeface="+mj-lt"/>
              <a:buAutoNum type="arabicPeriod"/>
              <a:defRP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Font typeface="+mj-lt"/>
              <a:buAutoNum type="arabicPeriod"/>
              <a:defRP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Font typeface="+mj-lt"/>
              <a:buAutoNum type="arabicPeriod"/>
              <a:defRP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4927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Content Placeholder 2"/>
          <p:cNvSpPr>
            <a:spLocks noGrp="1"/>
          </p:cNvSpPr>
          <p:nvPr>
            <p:ph idx="1"/>
          </p:nvPr>
        </p:nvSpPr>
        <p:spPr>
          <a:xfrm>
            <a:off x="0" y="1371600"/>
            <a:ext cx="9144000" cy="49530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again”</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Come</a:t>
            </a:r>
          </a:p>
          <a:p>
            <a:pPr marL="1314450" lvl="2" indent="-457200">
              <a:spcBef>
                <a:spcPts val="0"/>
              </a:spcBef>
              <a:spcAft>
                <a:spcPts val="1800"/>
              </a:spcAft>
              <a:buClr>
                <a:srgbClr val="00FF00"/>
              </a:buClr>
            </a:pPr>
            <a:r>
              <a:rPr lang="en-US" sz="3200" b="1" u="sng" dirty="0">
                <a:solidFill>
                  <a:srgbClr val="FFFFCC"/>
                </a:solidFill>
                <a:effectLst>
                  <a:outerShdw blurRad="38100" dist="38100" dir="2700000" algn="tl">
                    <a:srgbClr val="000000">
                      <a:alpha val="43137"/>
                    </a:srgbClr>
                  </a:outerShdw>
                </a:effectLst>
              </a:rPr>
              <a:t>Present tense of </a:t>
            </a:r>
            <a:r>
              <a:rPr lang="en-US" sz="3200" b="1" u="sng" dirty="0" err="1">
                <a:solidFill>
                  <a:srgbClr val="FFFFCC"/>
                </a:solidFill>
                <a:effectLst>
                  <a:outerShdw blurRad="38100" dist="38100" dir="2700000" algn="tl">
                    <a:srgbClr val="000000">
                      <a:alpha val="43137"/>
                    </a:srgbClr>
                  </a:outerShdw>
                </a:effectLst>
              </a:rPr>
              <a:t>erchomai</a:t>
            </a:r>
            <a:r>
              <a:rPr lang="en-US" sz="3200" b="1" u="sng" dirty="0">
                <a:solidFill>
                  <a:srgbClr val="FFFFCC"/>
                </a:solidFill>
                <a:effectLst>
                  <a:outerShdw blurRad="38100" dist="38100" dir="2700000" algn="tl">
                    <a:srgbClr val="000000">
                      <a:alpha val="43137"/>
                    </a:srgbClr>
                  </a:outerShdw>
                </a:effectLst>
              </a:rPr>
              <a:t>?</a:t>
            </a:r>
          </a:p>
          <a:p>
            <a:pPr marL="1828800" lvl="3" indent="-457200">
              <a:spcBef>
                <a:spcPts val="0"/>
              </a:spcBef>
              <a:spcAft>
                <a:spcPts val="1800"/>
              </a:spcAft>
              <a:buClr>
                <a:srgbClr val="00FFFF"/>
              </a:buClr>
            </a:pPr>
            <a:r>
              <a:rPr lang="en-US" sz="3200" b="1" u="sng" dirty="0">
                <a:solidFill>
                  <a:srgbClr val="FFFFCC"/>
                </a:solidFill>
                <a:effectLst>
                  <a:outerShdw blurRad="38100" dist="38100" dir="2700000" algn="tl">
                    <a:srgbClr val="000000">
                      <a:alpha val="43137"/>
                    </a:srgbClr>
                  </a:outerShdw>
                </a:effectLst>
              </a:rPr>
              <a:t>Futuristic present</a:t>
            </a:r>
          </a:p>
          <a:p>
            <a:pPr marL="2286000" lvl="4" indent="-457200">
              <a:spcBef>
                <a:spcPts val="0"/>
              </a:spcBef>
              <a:spcAft>
                <a:spcPts val="1800"/>
              </a:spcAft>
              <a:buClr>
                <a:srgbClr val="CC00FF"/>
              </a:buClr>
            </a:pPr>
            <a:r>
              <a:rPr lang="en-US" sz="3200" b="1" u="sng" dirty="0">
                <a:solidFill>
                  <a:srgbClr val="FFFFCC"/>
                </a:solidFill>
                <a:effectLst>
                  <a:outerShdw blurRad="38100" dist="38100" dir="2700000" algn="tl">
                    <a:srgbClr val="000000">
                      <a:alpha val="43137"/>
                    </a:srgbClr>
                  </a:outerShdw>
                </a:effectLst>
              </a:rPr>
              <a:t>Certainty</a:t>
            </a:r>
          </a:p>
          <a:p>
            <a:pPr marL="2286000" lvl="4" indent="-457200">
              <a:spcBef>
                <a:spcPts val="0"/>
              </a:spcBef>
              <a:spcAft>
                <a:spcPts val="1800"/>
              </a:spcAft>
              <a:buClr>
                <a:srgbClr val="CC00FF"/>
              </a:buClr>
            </a:pPr>
            <a:r>
              <a:rPr lang="en-US" sz="3200" b="1" u="sng" dirty="0">
                <a:solidFill>
                  <a:srgbClr val="FFFFCC"/>
                </a:solidFill>
                <a:effectLst>
                  <a:outerShdw blurRad="38100" dist="38100" dir="2700000" algn="tl">
                    <a:srgbClr val="000000">
                      <a:alpha val="43137"/>
                    </a:srgbClr>
                  </a:outerShdw>
                </a:effectLst>
              </a:rPr>
              <a:t>Imminence</a:t>
            </a:r>
          </a:p>
          <a:p>
            <a:pPr marL="1828800" lvl="3" indent="-457200">
              <a:spcBef>
                <a:spcPts val="0"/>
              </a:spcBef>
              <a:spcAft>
                <a:spcPts val="1800"/>
              </a:spcAft>
              <a:buClr>
                <a:srgbClr val="00FFFF"/>
              </a:buClr>
            </a:pPr>
            <a:r>
              <a:rPr lang="en-US" sz="3200" dirty="0">
                <a:solidFill>
                  <a:schemeClr val="bg1"/>
                </a:solidFill>
                <a:effectLst>
                  <a:outerShdw blurRad="38100" dist="38100" dir="2700000" algn="tl">
                    <a:srgbClr val="000000">
                      <a:alpha val="43137"/>
                    </a:srgbClr>
                  </a:outerShdw>
                </a:effectLst>
              </a:rPr>
              <a:t>Common in Johannine literature (1 John 2:18; Rev 2:5, 16; 3:11; 16:15; 22:7, 12, 20)</a:t>
            </a:r>
          </a:p>
        </p:txBody>
      </p:sp>
      <p:sp>
        <p:nvSpPr>
          <p:cNvPr id="10" name="Title 1">
            <a:extLst>
              <a:ext uri="{FF2B5EF4-FFF2-40B4-BE49-F238E27FC236}">
                <a16:creationId xmlns:a16="http://schemas.microsoft.com/office/drawing/2014/main" id="{54D2D1A0-AAD6-4340-BC8F-E8EB0A9B17AE}"/>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11" name="Picture 4">
            <a:extLst>
              <a:ext uri="{FF2B5EF4-FFF2-40B4-BE49-F238E27FC236}">
                <a16:creationId xmlns:a16="http://schemas.microsoft.com/office/drawing/2014/main" id="{D5B83523-B075-4D75-8AC2-94A368C025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12" name="Picture 7">
            <a:extLst>
              <a:ext uri="{FF2B5EF4-FFF2-40B4-BE49-F238E27FC236}">
                <a16:creationId xmlns:a16="http://schemas.microsoft.com/office/drawing/2014/main" id="{9298A2E2-7058-456D-BF44-2DEB516D0E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Title 1"/>
          <p:cNvSpPr>
            <a:spLocks noGrp="1"/>
          </p:cNvSpPr>
          <p:nvPr>
            <p:ph type="title"/>
          </p:nvPr>
        </p:nvSpPr>
        <p:spPr>
          <a:xfrm>
            <a:off x="2514600" y="228600"/>
            <a:ext cx="4114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Futuristic Present</a:t>
            </a:r>
          </a:p>
        </p:txBody>
      </p:sp>
      <p:sp>
        <p:nvSpPr>
          <p:cNvPr id="61442" name="Content Placeholder 2"/>
          <p:cNvSpPr>
            <a:spLocks noGrp="1"/>
          </p:cNvSpPr>
          <p:nvPr>
            <p:ph idx="1"/>
          </p:nvPr>
        </p:nvSpPr>
        <p:spPr>
          <a:xfrm>
            <a:off x="3505200" y="1211264"/>
            <a:ext cx="5486400" cy="4381500"/>
          </a:xfrm>
        </p:spPr>
        <p:txBody>
          <a:bodyPr/>
          <a:lstStyle/>
          <a:p>
            <a:pPr marL="0" indent="0" algn="just">
              <a:buNone/>
            </a:pPr>
            <a:r>
              <a:rPr lang="en-US" sz="3000" dirty="0">
                <a:solidFill>
                  <a:schemeClr val="bg1"/>
                </a:solidFill>
                <a:effectLst>
                  <a:outerShdw blurRad="38100" dist="38100" dir="2700000" algn="tl">
                    <a:srgbClr val="000000">
                      <a:alpha val="43137"/>
                    </a:srgbClr>
                  </a:outerShdw>
                </a:effectLst>
              </a:rPr>
              <a:t>“The present tense may be used to describe a future reality...The present tense may describe an event that is wholly subsequent to the time of speaking, although as if it were present...Only an examination of the context will help one see whether this use of the present tense stresses immediacy or </a:t>
            </a:r>
            <a:r>
              <a:rPr lang="en-US" sz="3000" b="1" u="sng" dirty="0">
                <a:solidFill>
                  <a:srgbClr val="FFFFCC"/>
                </a:solidFill>
                <a:effectLst>
                  <a:outerShdw blurRad="38100" dist="38100" dir="2700000" algn="tl">
                    <a:srgbClr val="000000">
                      <a:alpha val="43137"/>
                    </a:srgbClr>
                  </a:outerShdw>
                </a:effectLst>
              </a:rPr>
              <a:t>certainty</a:t>
            </a:r>
            <a:r>
              <a:rPr lang="en-US" sz="3000" dirty="0">
                <a:solidFill>
                  <a:schemeClr val="bg1"/>
                </a:solidFill>
                <a:effectLst>
                  <a:outerShdw blurRad="38100" dist="38100" dir="2700000" algn="tl">
                    <a:srgbClr val="000000">
                      <a:alpha val="43137"/>
                    </a:srgbClr>
                  </a:outerShdw>
                </a:effectLst>
              </a:rPr>
              <a:t>.”</a:t>
            </a:r>
          </a:p>
        </p:txBody>
      </p:sp>
      <p:sp>
        <p:nvSpPr>
          <p:cNvPr id="61443" name="TextBox 4"/>
          <p:cNvSpPr txBox="1">
            <a:spLocks noChangeArrowheads="1"/>
          </p:cNvSpPr>
          <p:nvPr/>
        </p:nvSpPr>
        <p:spPr bwMode="auto">
          <a:xfrm>
            <a:off x="800100" y="6059488"/>
            <a:ext cx="7543800" cy="646113"/>
          </a:xfrm>
          <a:prstGeom prst="rect">
            <a:avLst/>
          </a:prstGeom>
          <a:noFill/>
          <a:ln w="9525">
            <a:noFill/>
            <a:miter lim="800000"/>
            <a:headEnd/>
            <a:tailEnd/>
          </a:ln>
        </p:spPr>
        <p:txBody>
          <a:bodyPr>
            <a:spAutoFit/>
          </a:bodyPr>
          <a:lstStyle/>
          <a:p>
            <a:pPr algn="ctr"/>
            <a:r>
              <a:rPr lang="en-US" dirty="0">
                <a:solidFill>
                  <a:schemeClr val="bg1"/>
                </a:solidFill>
                <a:effectLst>
                  <a:outerShdw blurRad="38100" dist="38100" dir="2700000" algn="tl">
                    <a:srgbClr val="000000">
                      <a:alpha val="43137"/>
                    </a:srgbClr>
                  </a:outerShdw>
                </a:effectLst>
                <a:latin typeface="+mn-lt"/>
              </a:rPr>
              <a:t>Daniel B. Wallace, </a:t>
            </a:r>
            <a:r>
              <a:rPr lang="en-US" i="1" dirty="0">
                <a:solidFill>
                  <a:schemeClr val="bg1"/>
                </a:solidFill>
                <a:effectLst>
                  <a:outerShdw blurRad="38100" dist="38100" dir="2700000" algn="tl">
                    <a:srgbClr val="000000">
                      <a:alpha val="43137"/>
                    </a:srgbClr>
                  </a:outerShdw>
                </a:effectLst>
                <a:latin typeface="+mn-lt"/>
              </a:rPr>
              <a:t>Greek Grammar Beyond the Basics: Exegetical Syntax of the New Testament</a:t>
            </a:r>
            <a:r>
              <a:rPr lang="en-US" dirty="0">
                <a:solidFill>
                  <a:schemeClr val="bg1"/>
                </a:solidFill>
                <a:effectLst>
                  <a:outerShdw blurRad="38100" dist="38100" dir="2700000" algn="tl">
                    <a:srgbClr val="000000">
                      <a:alpha val="43137"/>
                    </a:srgbClr>
                  </a:outerShdw>
                </a:effectLst>
                <a:latin typeface="+mn-lt"/>
              </a:rPr>
              <a:t> (Grand Rapids: Zondervan, 1996), 535-36.</a:t>
            </a:r>
          </a:p>
        </p:txBody>
      </p:sp>
      <p:pic>
        <p:nvPicPr>
          <p:cNvPr id="61444" name="Picture 2" descr="http://ecx.images-amazon.com/images/I/51Ytp5D8R7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 y="1238250"/>
            <a:ext cx="3086100" cy="43815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Title 1"/>
          <p:cNvSpPr>
            <a:spLocks noGrp="1"/>
          </p:cNvSpPr>
          <p:nvPr>
            <p:ph type="title"/>
          </p:nvPr>
        </p:nvSpPr>
        <p:spPr>
          <a:xfrm>
            <a:off x="2514600" y="228600"/>
            <a:ext cx="4114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Futuristic Present</a:t>
            </a:r>
          </a:p>
        </p:txBody>
      </p:sp>
      <p:sp>
        <p:nvSpPr>
          <p:cNvPr id="62466" name="Content Placeholder 2"/>
          <p:cNvSpPr>
            <a:spLocks noGrp="1"/>
          </p:cNvSpPr>
          <p:nvPr>
            <p:ph idx="1"/>
          </p:nvPr>
        </p:nvSpPr>
        <p:spPr>
          <a:xfrm>
            <a:off x="381000" y="1600200"/>
            <a:ext cx="5715000" cy="3352800"/>
          </a:xfrm>
        </p:spPr>
        <p:txBody>
          <a:bodyPr/>
          <a:lstStyle/>
          <a:p>
            <a:pPr marL="0" indent="0" algn="just">
              <a:buNone/>
            </a:pPr>
            <a:r>
              <a:rPr lang="en-US" dirty="0">
                <a:solidFill>
                  <a:schemeClr val="bg1"/>
                </a:solidFill>
                <a:effectLst>
                  <a:outerShdw blurRad="38100" dist="38100" dir="2700000" algn="tl">
                    <a:srgbClr val="000000">
                      <a:alpha val="43137"/>
                    </a:srgbClr>
                  </a:outerShdw>
                </a:effectLst>
              </a:rPr>
              <a:t>“The present tense 'I come' is used rather than the future, for the Return is regarded not as a distant event, but as one ever </a:t>
            </a:r>
            <a:r>
              <a:rPr lang="en-US" b="1" u="sng" dirty="0">
                <a:solidFill>
                  <a:srgbClr val="FFFFCC"/>
                </a:solidFill>
                <a:effectLst>
                  <a:outerShdw blurRad="38100" dist="38100" dir="2700000" algn="tl">
                    <a:srgbClr val="000000">
                      <a:alpha val="43137"/>
                    </a:srgbClr>
                  </a:outerShdw>
                </a:effectLst>
              </a:rPr>
              <a:t>imminent</a:t>
            </a:r>
            <a:r>
              <a:rPr lang="en-US" dirty="0">
                <a:solidFill>
                  <a:schemeClr val="bg1"/>
                </a:solidFill>
                <a:effectLst>
                  <a:outerShdw blurRad="38100" dist="38100" dir="2700000" algn="tl">
                    <a:srgbClr val="000000">
                      <a:alpha val="43137"/>
                    </a:srgbClr>
                  </a:outerShdw>
                </a:effectLst>
              </a:rPr>
              <a:t> and at hand.”</a:t>
            </a:r>
          </a:p>
        </p:txBody>
      </p:sp>
      <p:sp>
        <p:nvSpPr>
          <p:cNvPr id="62467" name="TextBox 4"/>
          <p:cNvSpPr txBox="1">
            <a:spLocks noChangeArrowheads="1"/>
          </p:cNvSpPr>
          <p:nvPr/>
        </p:nvSpPr>
        <p:spPr bwMode="auto">
          <a:xfrm>
            <a:off x="800100" y="5983288"/>
            <a:ext cx="7543800" cy="646113"/>
          </a:xfrm>
          <a:prstGeom prst="rect">
            <a:avLst/>
          </a:prstGeom>
          <a:noFill/>
          <a:ln w="9525">
            <a:noFill/>
            <a:miter lim="800000"/>
            <a:headEnd/>
            <a:tailEnd/>
          </a:ln>
        </p:spPr>
        <p:txBody>
          <a:bodyPr>
            <a:spAutoFit/>
          </a:bodyPr>
          <a:lstStyle/>
          <a:p>
            <a:pPr algn="ctr"/>
            <a:r>
              <a:rPr lang="en-US" dirty="0">
                <a:solidFill>
                  <a:schemeClr val="bg1"/>
                </a:solidFill>
                <a:effectLst>
                  <a:outerShdw blurRad="38100" dist="38100" dir="2700000" algn="tl">
                    <a:srgbClr val="000000">
                      <a:alpha val="43137"/>
                    </a:srgbClr>
                  </a:outerShdw>
                </a:effectLst>
                <a:latin typeface="+mn-lt"/>
              </a:rPr>
              <a:t>Henry Barclay </a:t>
            </a:r>
            <a:r>
              <a:rPr lang="en-US" dirty="0" err="1">
                <a:solidFill>
                  <a:schemeClr val="bg1"/>
                </a:solidFill>
                <a:effectLst>
                  <a:outerShdw blurRad="38100" dist="38100" dir="2700000" algn="tl">
                    <a:srgbClr val="000000">
                      <a:alpha val="43137"/>
                    </a:srgbClr>
                  </a:outerShdw>
                </a:effectLst>
                <a:latin typeface="+mn-lt"/>
              </a:rPr>
              <a:t>Swete</a:t>
            </a:r>
            <a:r>
              <a:rPr lang="en-US" dirty="0">
                <a:solidFill>
                  <a:schemeClr val="bg1"/>
                </a:solidFill>
                <a:effectLst>
                  <a:outerShdw blurRad="38100" dist="38100" dir="2700000" algn="tl">
                    <a:srgbClr val="000000">
                      <a:alpha val="43137"/>
                    </a:srgbClr>
                  </a:outerShdw>
                </a:effectLst>
                <a:latin typeface="+mn-lt"/>
              </a:rPr>
              <a:t>, </a:t>
            </a:r>
            <a:r>
              <a:rPr lang="en-US" i="1" dirty="0">
                <a:solidFill>
                  <a:schemeClr val="bg1"/>
                </a:solidFill>
                <a:effectLst>
                  <a:outerShdw blurRad="38100" dist="38100" dir="2700000" algn="tl">
                    <a:srgbClr val="000000">
                      <a:alpha val="43137"/>
                    </a:srgbClr>
                  </a:outerShdw>
                </a:effectLst>
                <a:latin typeface="+mn-lt"/>
              </a:rPr>
              <a:t>The Last Discourse and Prayer of Our Lord: A Study of St. John XIV-XVII </a:t>
            </a:r>
            <a:r>
              <a:rPr lang="en-US" dirty="0">
                <a:solidFill>
                  <a:schemeClr val="bg1"/>
                </a:solidFill>
                <a:effectLst>
                  <a:outerShdw blurRad="38100" dist="38100" dir="2700000" algn="tl">
                    <a:srgbClr val="000000">
                      <a:alpha val="43137"/>
                    </a:srgbClr>
                  </a:outerShdw>
                </a:effectLst>
                <a:latin typeface="+mn-lt"/>
              </a:rPr>
              <a:t>(London: </a:t>
            </a:r>
            <a:r>
              <a:rPr lang="en-US" dirty="0" err="1">
                <a:solidFill>
                  <a:schemeClr val="bg1"/>
                </a:solidFill>
                <a:effectLst>
                  <a:outerShdw blurRad="38100" dist="38100" dir="2700000" algn="tl">
                    <a:srgbClr val="000000">
                      <a:alpha val="43137"/>
                    </a:srgbClr>
                  </a:outerShdw>
                </a:effectLst>
                <a:latin typeface="+mn-lt"/>
              </a:rPr>
              <a:t>Macmillian</a:t>
            </a:r>
            <a:r>
              <a:rPr lang="en-US" dirty="0">
                <a:solidFill>
                  <a:schemeClr val="bg1"/>
                </a:solidFill>
                <a:effectLst>
                  <a:outerShdw blurRad="38100" dist="38100" dir="2700000" algn="tl">
                    <a:srgbClr val="000000">
                      <a:alpha val="43137"/>
                    </a:srgbClr>
                  </a:outerShdw>
                </a:effectLst>
                <a:latin typeface="+mn-lt"/>
              </a:rPr>
              <a:t>, 1913), 8.</a:t>
            </a:r>
          </a:p>
        </p:txBody>
      </p:sp>
      <p:pic>
        <p:nvPicPr>
          <p:cNvPr id="17410" name="Picture 2"/>
          <p:cNvPicPr>
            <a:picLocks noChangeAspect="1" noChangeArrowheads="1"/>
          </p:cNvPicPr>
          <p:nvPr/>
        </p:nvPicPr>
        <p:blipFill>
          <a:blip r:embed="rId2" cstate="print"/>
          <a:srcRect/>
          <a:stretch>
            <a:fillRect/>
          </a:stretch>
        </p:blipFill>
        <p:spPr bwMode="auto">
          <a:xfrm>
            <a:off x="6858000" y="1878494"/>
            <a:ext cx="1881188" cy="2617306"/>
          </a:xfrm>
          <a:prstGeom prst="rect">
            <a:avLst/>
          </a:prstGeom>
          <a:ln w="38100">
            <a:solidFill>
              <a:schemeClr val="bg1"/>
            </a:solid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Content Placeholder 2"/>
          <p:cNvSpPr>
            <a:spLocks noGrp="1"/>
          </p:cNvSpPr>
          <p:nvPr>
            <p:ph idx="1"/>
          </p:nvPr>
        </p:nvSpPr>
        <p:spPr>
          <a:xfrm>
            <a:off x="0" y="1371600"/>
            <a:ext cx="9144000" cy="4953000"/>
          </a:xfrm>
        </p:spPr>
        <p:txBody>
          <a:bodyPr/>
          <a:lstStyle/>
          <a:p>
            <a:pPr marL="457200" indent="-457200" algn="just">
              <a:spcBef>
                <a:spcPts val="0"/>
              </a:spcBef>
              <a:spcAft>
                <a:spcPts val="1200"/>
              </a:spcAft>
              <a:buClr>
                <a:srgbClr val="00FFFF"/>
              </a:buClr>
            </a:pPr>
            <a:r>
              <a:rPr lang="en-US" dirty="0">
                <a:solidFill>
                  <a:schemeClr val="bg1"/>
                </a:solidFill>
                <a:effectLst>
                  <a:outerShdw blurRad="38100" dist="38100" dir="2700000" algn="tl">
                    <a:srgbClr val="000000">
                      <a:alpha val="43137"/>
                    </a:srgbClr>
                  </a:outerShdw>
                </a:effectLst>
              </a:rPr>
              <a:t>vs. 3 – “I will come again”</a:t>
            </a:r>
          </a:p>
          <a:p>
            <a:pPr marL="914400" lvl="1" indent="-457200">
              <a:spcBef>
                <a:spcPts val="0"/>
              </a:spcBef>
              <a:spcAft>
                <a:spcPts val="1200"/>
              </a:spcAft>
              <a:buClr>
                <a:srgbClr val="CC00CC"/>
              </a:buClr>
            </a:pPr>
            <a:r>
              <a:rPr lang="en-US" sz="3200" dirty="0">
                <a:solidFill>
                  <a:schemeClr val="bg1"/>
                </a:solidFill>
                <a:effectLst>
                  <a:outerShdw blurRad="38100" dist="38100" dir="2700000" algn="tl">
                    <a:srgbClr val="000000">
                      <a:alpha val="43137"/>
                    </a:srgbClr>
                  </a:outerShdw>
                </a:effectLst>
              </a:rPr>
              <a:t>Come</a:t>
            </a:r>
          </a:p>
          <a:p>
            <a:pPr marL="1314450" lvl="2" indent="-457200">
              <a:spcBef>
                <a:spcPts val="0"/>
              </a:spcBef>
              <a:spcAft>
                <a:spcPts val="1200"/>
              </a:spcAft>
              <a:buClr>
                <a:srgbClr val="00FF00"/>
              </a:buClr>
            </a:pPr>
            <a:r>
              <a:rPr lang="en-US" sz="3200" dirty="0">
                <a:solidFill>
                  <a:schemeClr val="bg1"/>
                </a:solidFill>
                <a:effectLst>
                  <a:outerShdw blurRad="38100" dist="38100" dir="2700000" algn="tl">
                    <a:srgbClr val="000000">
                      <a:alpha val="43137"/>
                    </a:srgbClr>
                  </a:outerShdw>
                </a:effectLst>
              </a:rPr>
              <a:t>Present tense of </a:t>
            </a:r>
            <a:r>
              <a:rPr lang="en-US" sz="3200" i="1" dirty="0" err="1">
                <a:solidFill>
                  <a:schemeClr val="bg1"/>
                </a:solidFill>
                <a:effectLst>
                  <a:outerShdw blurRad="38100" dist="38100" dir="2700000" algn="tl">
                    <a:srgbClr val="000000">
                      <a:alpha val="43137"/>
                    </a:srgbClr>
                  </a:outerShdw>
                </a:effectLst>
              </a:rPr>
              <a:t>erchomai</a:t>
            </a:r>
            <a:r>
              <a:rPr lang="en-US" sz="3200" dirty="0">
                <a:solidFill>
                  <a:schemeClr val="bg1"/>
                </a:solidFill>
                <a:effectLst>
                  <a:outerShdw blurRad="38100" dist="38100" dir="2700000" algn="tl">
                    <a:srgbClr val="000000">
                      <a:alpha val="43137"/>
                    </a:srgbClr>
                  </a:outerShdw>
                </a:effectLst>
              </a:rPr>
              <a:t>?</a:t>
            </a:r>
          </a:p>
          <a:p>
            <a:pPr marL="1828800" lvl="3" indent="-457200">
              <a:spcBef>
                <a:spcPts val="0"/>
              </a:spcBef>
              <a:spcAft>
                <a:spcPts val="1200"/>
              </a:spcAft>
              <a:buClr>
                <a:srgbClr val="00FFFF"/>
              </a:buClr>
            </a:pPr>
            <a:r>
              <a:rPr lang="en-US" sz="3200" dirty="0">
                <a:solidFill>
                  <a:schemeClr val="bg1"/>
                </a:solidFill>
                <a:effectLst>
                  <a:outerShdw blurRad="38100" dist="38100" dir="2700000" algn="tl">
                    <a:srgbClr val="000000">
                      <a:alpha val="43137"/>
                    </a:srgbClr>
                  </a:outerShdw>
                </a:effectLst>
              </a:rPr>
              <a:t>Futuristic present</a:t>
            </a:r>
          </a:p>
          <a:p>
            <a:pPr marL="2286000" lvl="4" indent="-457200">
              <a:spcBef>
                <a:spcPts val="0"/>
              </a:spcBef>
              <a:spcAft>
                <a:spcPts val="1200"/>
              </a:spcAft>
              <a:buClr>
                <a:srgbClr val="CC00FF"/>
              </a:buClr>
            </a:pPr>
            <a:r>
              <a:rPr lang="en-US" sz="3200" dirty="0">
                <a:solidFill>
                  <a:schemeClr val="bg1"/>
                </a:solidFill>
                <a:effectLst>
                  <a:outerShdw blurRad="38100" dist="38100" dir="2700000" algn="tl">
                    <a:srgbClr val="000000">
                      <a:alpha val="43137"/>
                    </a:srgbClr>
                  </a:outerShdw>
                </a:effectLst>
              </a:rPr>
              <a:t>Certainty</a:t>
            </a:r>
          </a:p>
          <a:p>
            <a:pPr marL="2286000" lvl="4" indent="-457200">
              <a:spcBef>
                <a:spcPts val="0"/>
              </a:spcBef>
              <a:spcAft>
                <a:spcPts val="1200"/>
              </a:spcAft>
              <a:buClr>
                <a:srgbClr val="CC00FF"/>
              </a:buClr>
            </a:pPr>
            <a:r>
              <a:rPr lang="en-US" sz="3200" dirty="0">
                <a:solidFill>
                  <a:schemeClr val="bg1"/>
                </a:solidFill>
                <a:effectLst>
                  <a:outerShdw blurRad="38100" dist="38100" dir="2700000" algn="tl">
                    <a:srgbClr val="000000">
                      <a:alpha val="43137"/>
                    </a:srgbClr>
                  </a:outerShdw>
                </a:effectLst>
              </a:rPr>
              <a:t>Imminence</a:t>
            </a:r>
          </a:p>
          <a:p>
            <a:pPr marL="1828800" lvl="3" indent="-457200">
              <a:spcBef>
                <a:spcPts val="0"/>
              </a:spcBef>
              <a:spcAft>
                <a:spcPts val="1200"/>
              </a:spcAft>
              <a:buClr>
                <a:srgbClr val="00FFFF"/>
              </a:buClr>
            </a:pPr>
            <a:r>
              <a:rPr lang="en-US" sz="3200" b="1" u="sng" dirty="0">
                <a:solidFill>
                  <a:srgbClr val="FFFFCC"/>
                </a:solidFill>
                <a:effectLst>
                  <a:outerShdw blurRad="38100" dist="38100" dir="2700000" algn="tl">
                    <a:srgbClr val="000000">
                      <a:alpha val="43137"/>
                    </a:srgbClr>
                  </a:outerShdw>
                </a:effectLst>
              </a:rPr>
              <a:t>Common in Johannine literature (1 John 2:18; Rev 2:5, 16; 3:11; 16:15; 22:7, 12, 20)</a:t>
            </a:r>
          </a:p>
        </p:txBody>
      </p:sp>
      <p:sp>
        <p:nvSpPr>
          <p:cNvPr id="10" name="Title 1">
            <a:extLst>
              <a:ext uri="{FF2B5EF4-FFF2-40B4-BE49-F238E27FC236}">
                <a16:creationId xmlns:a16="http://schemas.microsoft.com/office/drawing/2014/main" id="{54D2D1A0-AAD6-4340-BC8F-E8EB0A9B17AE}"/>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8" name="Picture 4">
            <a:extLst>
              <a:ext uri="{FF2B5EF4-FFF2-40B4-BE49-F238E27FC236}">
                <a16:creationId xmlns:a16="http://schemas.microsoft.com/office/drawing/2014/main" id="{ED4C2595-C43F-48FE-81C1-1ACCB60872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9" name="Picture 7">
            <a:extLst>
              <a:ext uri="{FF2B5EF4-FFF2-40B4-BE49-F238E27FC236}">
                <a16:creationId xmlns:a16="http://schemas.microsoft.com/office/drawing/2014/main" id="{6287323F-AA94-4F07-80AD-72AFDD1BDA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15172991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"The coming again is the counterpart of the going away; visibly Jesus ascends, visibly he returns,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 repetition in the same (or similar) manner, </a:t>
            </a:r>
            <a:r>
              <a:rPr lang="en-US" sz="3200" i="1" dirty="0">
                <a:solidFill>
                  <a:schemeClr val="bg1"/>
                </a:solidFill>
                <a:effectLst>
                  <a:outerShdw blurRad="38100" dist="38100" dir="2700000" algn="tl">
                    <a:srgbClr val="000000">
                      <a:alpha val="43137"/>
                    </a:srgbClr>
                  </a:outerShdw>
                </a:effectLst>
              </a:rPr>
              <a:t>again, once more,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D38CEC85-EFD7-43C2-B8A2-4A6DD0BF02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E29F3CCE-A8BC-4D1D-8C25-CA156AF6F1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0" y="1371600"/>
            <a:ext cx="9144000" cy="5181600"/>
          </a:xfrm>
        </p:spPr>
        <p:txBody>
          <a:bodyPr/>
          <a:lstStyle/>
          <a:p>
            <a:pPr marL="457200" indent="-457200" algn="just">
              <a:spcBef>
                <a:spcPts val="0"/>
              </a:spcBef>
              <a:spcAft>
                <a:spcPts val="1200"/>
              </a:spcAft>
              <a:buClr>
                <a:srgbClr val="00FFFF"/>
              </a:buClr>
            </a:pPr>
            <a:r>
              <a:rPr lang="en-US" dirty="0">
                <a:solidFill>
                  <a:schemeClr val="bg1"/>
                </a:solidFill>
                <a:effectLst>
                  <a:outerShdw blurRad="38100" dist="38100" dir="2700000" algn="tl">
                    <a:srgbClr val="000000">
                      <a:alpha val="43137"/>
                    </a:srgbClr>
                  </a:outerShdw>
                </a:effectLst>
              </a:rPr>
              <a:t>vs. 3 – “And </a:t>
            </a:r>
            <a:r>
              <a:rPr lang="en-US" b="1" u="sng" dirty="0">
                <a:solidFill>
                  <a:srgbClr val="FFFFCC"/>
                </a:solidFill>
                <a:effectLst>
                  <a:outerShdw blurRad="38100" dist="38100" dir="2700000" algn="tl">
                    <a:srgbClr val="000000">
                      <a:alpha val="43137"/>
                    </a:srgbClr>
                  </a:outerShdw>
                </a:effectLst>
              </a:rPr>
              <a:t>receive</a:t>
            </a:r>
            <a:r>
              <a:rPr lang="en-US" dirty="0">
                <a:solidFill>
                  <a:schemeClr val="bg1"/>
                </a:solidFill>
                <a:effectLst>
                  <a:outerShdw blurRad="38100" dist="38100" dir="2700000" algn="tl">
                    <a:srgbClr val="000000">
                      <a:alpha val="43137"/>
                    </a:srgbClr>
                  </a:outerShdw>
                </a:effectLst>
              </a:rPr>
              <a:t> you </a:t>
            </a:r>
            <a:r>
              <a:rPr lang="en-US" b="1" u="sng" dirty="0">
                <a:solidFill>
                  <a:srgbClr val="FFFFCC"/>
                </a:solidFill>
                <a:effectLst>
                  <a:outerShdw blurRad="38100" dist="38100" dir="2700000" algn="tl">
                    <a:srgbClr val="000000">
                      <a:alpha val="43137"/>
                    </a:srgbClr>
                  </a:outerShdw>
                </a:effectLst>
              </a:rPr>
              <a:t>to</a:t>
            </a:r>
            <a:r>
              <a:rPr lang="en-US" dirty="0">
                <a:solidFill>
                  <a:schemeClr val="bg1"/>
                </a:solidFill>
                <a:effectLst>
                  <a:outerShdw blurRad="38100" dist="38100" dir="2700000" algn="tl">
                    <a:srgbClr val="000000">
                      <a:alpha val="43137"/>
                    </a:srgbClr>
                  </a:outerShdw>
                </a:effectLst>
              </a:rPr>
              <a:t> myself”</a:t>
            </a:r>
          </a:p>
          <a:p>
            <a:pPr marL="914400" lvl="1" indent="-457200">
              <a:spcBef>
                <a:spcPts val="0"/>
              </a:spcBef>
              <a:spcAft>
                <a:spcPts val="1200"/>
              </a:spcAft>
              <a:buClr>
                <a:srgbClr val="CC00CC"/>
              </a:buClr>
            </a:pPr>
            <a:r>
              <a:rPr lang="en-US" b="1" u="sng" dirty="0">
                <a:solidFill>
                  <a:srgbClr val="FFFFCC"/>
                </a:solidFill>
                <a:effectLst>
                  <a:outerShdw blurRad="38100" dist="38100" dir="2700000" algn="tl">
                    <a:srgbClr val="000000">
                      <a:alpha val="43137"/>
                    </a:srgbClr>
                  </a:outerShdw>
                </a:effectLst>
              </a:rPr>
              <a:t>Receive</a:t>
            </a:r>
            <a:r>
              <a:rPr lang="en-US" dirty="0">
                <a:solidFill>
                  <a:schemeClr val="bg1"/>
                </a:solidFill>
                <a:effectLst>
                  <a:outerShdw blurRad="38100" dist="38100" dir="2700000" algn="tl">
                    <a:srgbClr val="000000">
                      <a:alpha val="43137"/>
                    </a:srgbClr>
                  </a:outerShdw>
                </a:effectLst>
              </a:rPr>
              <a:t> (</a:t>
            </a:r>
            <a:r>
              <a:rPr lang="en-US" i="1" dirty="0" err="1">
                <a:solidFill>
                  <a:schemeClr val="bg1"/>
                </a:solidFill>
                <a:effectLst>
                  <a:outerShdw blurRad="38100" dist="38100" dir="2700000" algn="tl">
                    <a:srgbClr val="000000">
                      <a:alpha val="43137"/>
                    </a:srgbClr>
                  </a:outerShdw>
                </a:effectLst>
              </a:rPr>
              <a:t>paralambanō</a:t>
            </a:r>
            <a:r>
              <a:rPr lang="en-US" dirty="0">
                <a:solidFill>
                  <a:schemeClr val="bg1"/>
                </a:solidFill>
                <a:effectLst>
                  <a:outerShdw blurRad="38100" dist="38100" dir="2700000" algn="tl">
                    <a:srgbClr val="000000">
                      <a:alpha val="43137"/>
                    </a:srgbClr>
                  </a:outerShdw>
                </a:effectLst>
              </a:rPr>
              <a:t>): "to take into close association, </a:t>
            </a:r>
            <a:r>
              <a:rPr lang="en-US" i="1" dirty="0">
                <a:solidFill>
                  <a:schemeClr val="bg1"/>
                </a:solidFill>
                <a:effectLst>
                  <a:outerShdw blurRad="38100" dist="38100" dir="2700000" algn="tl">
                    <a:srgbClr val="000000">
                      <a:alpha val="43137"/>
                    </a:srgbClr>
                  </a:outerShdw>
                </a:effectLst>
              </a:rPr>
              <a:t>take (to oneself), take with/along...I will take you to myself </a:t>
            </a:r>
            <a:r>
              <a:rPr lang="en-US" dirty="0">
                <a:solidFill>
                  <a:schemeClr val="bg1"/>
                </a:solidFill>
                <a:effectLst>
                  <a:outerShdw blurRad="38100" dist="38100" dir="2700000" algn="tl">
                    <a:srgbClr val="000000">
                      <a:alpha val="43137"/>
                    </a:srgbClr>
                  </a:outerShdw>
                </a:effectLst>
              </a:rPr>
              <a:t>J14:3 ...</a:t>
            </a:r>
            <a:r>
              <a:rPr lang="en-US" i="1" dirty="0">
                <a:solidFill>
                  <a:schemeClr val="bg1"/>
                </a:solidFill>
                <a:effectLst>
                  <a:outerShdw blurRad="38100" dist="38100" dir="2700000" algn="tl">
                    <a:srgbClr val="000000">
                      <a:alpha val="43137"/>
                    </a:srgbClr>
                  </a:outerShdw>
                </a:effectLst>
              </a:rPr>
              <a:t>with me to my home</a:t>
            </a:r>
            <a:r>
              <a:rPr lang="en-US" dirty="0">
                <a:solidFill>
                  <a:schemeClr val="bg1"/>
                </a:solidFill>
                <a:effectLst>
                  <a:outerShdw blurRad="38100" dist="38100" dir="2700000" algn="tl">
                    <a:srgbClr val="000000">
                      <a:alpha val="43137"/>
                    </a:srgbClr>
                  </a:outerShdw>
                </a:effectLst>
              </a:rPr>
              <a:t>.” (BDAG, p. 767)</a:t>
            </a:r>
          </a:p>
          <a:p>
            <a:pPr marL="914400" lvl="1" indent="-457200">
              <a:spcBef>
                <a:spcPts val="0"/>
              </a:spcBef>
              <a:spcAft>
                <a:spcPts val="1200"/>
              </a:spcAft>
              <a:buClr>
                <a:srgbClr val="CC00CC"/>
              </a:buClr>
            </a:pPr>
            <a:r>
              <a:rPr lang="en-US" b="1" u="sng" dirty="0">
                <a:solidFill>
                  <a:srgbClr val="FFFFCC"/>
                </a:solidFill>
                <a:effectLst>
                  <a:outerShdw blurRad="38100" dist="38100" dir="2700000" algn="tl">
                    <a:srgbClr val="000000">
                      <a:alpha val="43137"/>
                    </a:srgbClr>
                  </a:outerShdw>
                </a:effectLst>
              </a:rPr>
              <a:t>To</a:t>
            </a:r>
            <a:r>
              <a:rPr lang="en-US"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pros</a:t>
            </a:r>
            <a:r>
              <a:rPr lang="en-US" dirty="0">
                <a:solidFill>
                  <a:schemeClr val="bg1"/>
                </a:solidFill>
                <a:effectLst>
                  <a:outerShdw blurRad="38100" dist="38100" dir="2700000" algn="tl">
                    <a:srgbClr val="000000">
                      <a:alpha val="43137"/>
                    </a:srgbClr>
                  </a:outerShdw>
                </a:effectLst>
              </a:rPr>
              <a:t>): "pros with the Accusative...This is very common and denotes movement 'towards.'...Spatially, 'to or towards someone or something,' primarily with an intransitive or transitive verb expressing movement.“ (TDNT, p. 721).</a:t>
            </a:r>
          </a:p>
          <a:p>
            <a:pPr marL="914400" lvl="1" indent="-457200">
              <a:spcBef>
                <a:spcPts val="0"/>
              </a:spcBef>
              <a:spcAft>
                <a:spcPts val="1200"/>
              </a:spcAft>
              <a:buClr>
                <a:srgbClr val="CC00CC"/>
              </a:buClr>
            </a:pPr>
            <a:r>
              <a:rPr lang="en-US" b="1" u="sng" dirty="0">
                <a:solidFill>
                  <a:srgbClr val="FFFFCC"/>
                </a:solidFill>
                <a:effectLst>
                  <a:outerShdw blurRad="38100" dist="38100" dir="2700000" algn="tl">
                    <a:srgbClr val="000000">
                      <a:alpha val="43137"/>
                    </a:srgbClr>
                  </a:outerShdw>
                </a:effectLst>
              </a:rPr>
              <a:t>Summary</a:t>
            </a:r>
            <a:r>
              <a:rPr lang="en-US" dirty="0">
                <a:solidFill>
                  <a:schemeClr val="bg1"/>
                </a:solidFill>
                <a:effectLst>
                  <a:outerShdw blurRad="38100" dist="38100" dir="2700000" algn="tl">
                    <a:srgbClr val="000000">
                      <a:alpha val="43137"/>
                    </a:srgbClr>
                  </a:outerShdw>
                </a:effectLst>
              </a:rPr>
              <a:t>: Christ's return to spatially remove believers and to take them to be with Him</a:t>
            </a:r>
          </a:p>
        </p:txBody>
      </p:sp>
      <p:sp>
        <p:nvSpPr>
          <p:cNvPr id="10" name="Title 1">
            <a:extLst>
              <a:ext uri="{FF2B5EF4-FFF2-40B4-BE49-F238E27FC236}">
                <a16:creationId xmlns:a16="http://schemas.microsoft.com/office/drawing/2014/main" id="{ACE32F6B-F474-49D8-825C-85B86A2DEC87}"/>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924180EA-D124-49FB-9240-69A640607F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5479FC66-95CC-439D-BDAE-AA9E685976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Content Placeholder 2"/>
          <p:cNvSpPr>
            <a:spLocks noGrp="1"/>
          </p:cNvSpPr>
          <p:nvPr>
            <p:ph idx="1"/>
          </p:nvPr>
        </p:nvSpPr>
        <p:spPr>
          <a:xfrm>
            <a:off x="0" y="1371600"/>
            <a:ext cx="9144000" cy="47244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“that </a:t>
            </a:r>
            <a:r>
              <a:rPr lang="en-US" b="1" u="sng" dirty="0">
                <a:solidFill>
                  <a:srgbClr val="FFFFCC"/>
                </a:solidFill>
                <a:effectLst>
                  <a:outerShdw blurRad="38100" dist="38100" dir="2700000" algn="tl">
                    <a:srgbClr val="000000">
                      <a:alpha val="43137"/>
                    </a:srgbClr>
                  </a:outerShdw>
                </a:effectLst>
              </a:rPr>
              <a:t>where</a:t>
            </a:r>
            <a:r>
              <a:rPr lang="en-US" dirty="0">
                <a:solidFill>
                  <a:schemeClr val="bg1"/>
                </a:solidFill>
                <a:effectLst>
                  <a:outerShdw blurRad="38100" dist="38100" dir="2700000" algn="tl">
                    <a:srgbClr val="000000">
                      <a:alpha val="43137"/>
                    </a:srgbClr>
                  </a:outerShdw>
                </a:effectLst>
              </a:rPr>
              <a:t> I am you may be also”</a:t>
            </a:r>
          </a:p>
          <a:p>
            <a:pPr marL="914400" lvl="1" indent="-457200">
              <a:spcBef>
                <a:spcPts val="0"/>
              </a:spcBef>
              <a:spcAft>
                <a:spcPts val="1800"/>
              </a:spcAft>
              <a:buClr>
                <a:srgbClr val="CC00CC"/>
              </a:buClr>
            </a:pPr>
            <a:r>
              <a:rPr lang="en-US" sz="3200" b="1" u="sng" dirty="0">
                <a:solidFill>
                  <a:srgbClr val="FFFFCC"/>
                </a:solidFill>
                <a:effectLst>
                  <a:outerShdw blurRad="38100" dist="38100" dir="2700000" algn="tl">
                    <a:srgbClr val="000000">
                      <a:alpha val="43137"/>
                    </a:srgbClr>
                  </a:outerShdw>
                </a:effectLst>
              </a:rPr>
              <a:t>Where</a:t>
            </a:r>
            <a:r>
              <a:rPr lang="en-US" sz="3200" dirty="0">
                <a:solidFill>
                  <a:schemeClr val="bg1"/>
                </a:solidFill>
                <a:effectLst>
                  <a:outerShdw blurRad="38100" dist="38100" dir="2700000" algn="tl">
                    <a:srgbClr val="000000">
                      <a:alpha val="43137"/>
                    </a:srgbClr>
                  </a:outerShdw>
                </a:effectLst>
              </a:rPr>
              <a:t> (</a:t>
            </a:r>
            <a:r>
              <a:rPr lang="en-US" sz="3200" i="1" dirty="0" err="1">
                <a:solidFill>
                  <a:schemeClr val="bg1"/>
                </a:solidFill>
                <a:effectLst>
                  <a:outerShdw blurRad="38100" dist="38100" dir="2700000" algn="tl">
                    <a:srgbClr val="000000">
                      <a:alpha val="43137"/>
                    </a:srgbClr>
                  </a:outerShdw>
                </a:effectLst>
              </a:rPr>
              <a:t>hopou</a:t>
            </a:r>
            <a:r>
              <a:rPr lang="en-US" sz="3200" dirty="0">
                <a:solidFill>
                  <a:schemeClr val="bg1"/>
                </a:solidFill>
                <a:effectLst>
                  <a:outerShdw blurRad="38100" dist="38100" dir="2700000" algn="tl">
                    <a:srgbClr val="000000">
                      <a:alpha val="43137"/>
                    </a:srgbClr>
                  </a:outerShdw>
                </a:effectLst>
              </a:rPr>
              <a:t>): "a specific location in the present" and is "used in connection w. a designation of place." (BDAG, p. 717)</a:t>
            </a:r>
          </a:p>
          <a:p>
            <a:pPr marL="914400" lvl="1" indent="-457200">
              <a:spcBef>
                <a:spcPts val="0"/>
              </a:spcBef>
              <a:spcAft>
                <a:spcPts val="1800"/>
              </a:spcAft>
              <a:buClr>
                <a:srgbClr val="CC00CC"/>
              </a:buClr>
            </a:pPr>
            <a:r>
              <a:rPr lang="en-US" sz="3200" b="1" u="sng" dirty="0">
                <a:solidFill>
                  <a:srgbClr val="FFFFCC"/>
                </a:solidFill>
                <a:effectLst>
                  <a:outerShdw blurRad="38100" dist="38100" dir="2700000" algn="tl">
                    <a:srgbClr val="000000">
                      <a:alpha val="43137"/>
                    </a:srgbClr>
                  </a:outerShdw>
                </a:effectLst>
              </a:rPr>
              <a:t>Summary</a:t>
            </a:r>
            <a:r>
              <a:rPr lang="en-US" sz="3200" dirty="0">
                <a:solidFill>
                  <a:schemeClr val="bg1"/>
                </a:solidFill>
                <a:effectLst>
                  <a:outerShdw blurRad="38100" dist="38100" dir="2700000" algn="tl">
                    <a:srgbClr val="000000">
                      <a:alpha val="43137"/>
                    </a:srgbClr>
                  </a:outerShdw>
                </a:effectLst>
              </a:rPr>
              <a:t>: Jesus will return to take the believer to the place where He is. This place can hardly be the earth since there would be no need for Him to build the heavenly dwellings spoken of in the preceding verses.</a:t>
            </a:r>
          </a:p>
        </p:txBody>
      </p:sp>
      <p:sp>
        <p:nvSpPr>
          <p:cNvPr id="10" name="Title 1">
            <a:extLst>
              <a:ext uri="{FF2B5EF4-FFF2-40B4-BE49-F238E27FC236}">
                <a16:creationId xmlns:a16="http://schemas.microsoft.com/office/drawing/2014/main" id="{832D94FB-4A7C-4AB1-B4FC-DDE5824F8C36}"/>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17D16002-30D1-441B-A93E-F675133E28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BC8A1E56-7B78-425A-853D-92B64A5C88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0" y="1371600"/>
            <a:ext cx="9144000" cy="4525963"/>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4 – “And you know the way where I am </a:t>
            </a:r>
            <a:r>
              <a:rPr lang="en-US" b="1" u="sng" dirty="0">
                <a:solidFill>
                  <a:srgbClr val="FFFFCC"/>
                </a:solidFill>
                <a:effectLst>
                  <a:outerShdw blurRad="38100" dist="38100" dir="2700000" algn="tl">
                    <a:srgbClr val="000000">
                      <a:alpha val="43137"/>
                    </a:srgbClr>
                  </a:outerShdw>
                </a:effectLst>
              </a:rPr>
              <a:t>going</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Going (</a:t>
            </a:r>
            <a:r>
              <a:rPr lang="en-US" sz="3200" i="1" dirty="0" err="1">
                <a:solidFill>
                  <a:schemeClr val="bg1"/>
                </a:solidFill>
                <a:effectLst>
                  <a:outerShdw blurRad="38100" dist="38100" dir="2700000" algn="tl">
                    <a:srgbClr val="000000">
                      <a:alpha val="43137"/>
                    </a:srgbClr>
                  </a:outerShdw>
                </a:effectLst>
              </a:rPr>
              <a:t>hypagō</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"used esp. of Christ and his going to the Father, characteristically of J...J 7:33; 16:5a;...10, 17 ...13:3 ...8:14a; ...21b, 22; 13:33;...36b...8:21a...14:28...13:36a; 14:4, 5; 16:5b; 1J 2:11.” (BDAG, p. 1028)</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Ascension</a:t>
            </a:r>
          </a:p>
        </p:txBody>
      </p:sp>
      <p:sp>
        <p:nvSpPr>
          <p:cNvPr id="10" name="Title 1">
            <a:extLst>
              <a:ext uri="{FF2B5EF4-FFF2-40B4-BE49-F238E27FC236}">
                <a16:creationId xmlns:a16="http://schemas.microsoft.com/office/drawing/2014/main" id="{C843A24B-3B1C-4E36-BCB9-99F9D31AB893}"/>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CBE691B8-119D-4B1B-96CE-4C1A77BB3D3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305DC72F-C778-443E-8641-3884AC5F60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0" y="1371600"/>
            <a:ext cx="9144000" cy="4953000"/>
          </a:xfrm>
        </p:spPr>
        <p:txBody>
          <a:bodyPr/>
          <a:lstStyle/>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Christ would return through His Ascension to His Father's heavenly abode. </a:t>
            </a:r>
          </a:p>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He would then prepare temporary dwellings for His disciples. </a:t>
            </a:r>
          </a:p>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He would return for His disciples in the future. </a:t>
            </a:r>
          </a:p>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His return would be just as personal as was His First Coming and Ascension. </a:t>
            </a:r>
          </a:p>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 He would physically take believers to be with Him by spatially drawing them to Himself.</a:t>
            </a:r>
          </a:p>
        </p:txBody>
      </p:sp>
      <p:sp>
        <p:nvSpPr>
          <p:cNvPr id="10" name="Title 1">
            <a:extLst>
              <a:ext uri="{FF2B5EF4-FFF2-40B4-BE49-F238E27FC236}">
                <a16:creationId xmlns:a16="http://schemas.microsoft.com/office/drawing/2014/main" id="{775578CA-EC61-4267-BA26-21D0F1B464B8}"/>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Conclusion</a:t>
            </a:r>
          </a:p>
        </p:txBody>
      </p:sp>
      <p:pic>
        <p:nvPicPr>
          <p:cNvPr id="6" name="Picture 4">
            <a:extLst>
              <a:ext uri="{FF2B5EF4-FFF2-40B4-BE49-F238E27FC236}">
                <a16:creationId xmlns:a16="http://schemas.microsoft.com/office/drawing/2014/main" id="{C2C89992-0D50-446D-A1FC-E51B2FED0F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695705CF-35FC-4500-8116-C4E69F4810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0" y="1371600"/>
            <a:ext cx="9144000" cy="4953000"/>
          </a:xfrm>
        </p:spPr>
        <p:txBody>
          <a:bodyPr/>
          <a:lstStyle/>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The purpose of this event is so that believers could dwell in their prepared, temporal, heavenly places and be with Christ where He is.</a:t>
            </a:r>
          </a:p>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This information would serve as a comfort to the disciples who were troubled over the announcement over His soon departure (John 13:1). </a:t>
            </a:r>
          </a:p>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Christ unfolded the reality of this event for the purpose of comforting His disciples (John 14:1).</a:t>
            </a:r>
          </a:p>
        </p:txBody>
      </p:sp>
      <p:sp>
        <p:nvSpPr>
          <p:cNvPr id="10" name="Title 1">
            <a:extLst>
              <a:ext uri="{FF2B5EF4-FFF2-40B4-BE49-F238E27FC236}">
                <a16:creationId xmlns:a16="http://schemas.microsoft.com/office/drawing/2014/main" id="{775578CA-EC61-4267-BA26-21D0F1B464B8}"/>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Conclusion</a:t>
            </a:r>
          </a:p>
        </p:txBody>
      </p:sp>
      <p:pic>
        <p:nvPicPr>
          <p:cNvPr id="8" name="Picture 4">
            <a:extLst>
              <a:ext uri="{FF2B5EF4-FFF2-40B4-BE49-F238E27FC236}">
                <a16:creationId xmlns:a16="http://schemas.microsoft.com/office/drawing/2014/main" id="{1455A92E-455C-439F-9771-FEF10782C1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9" name="Picture 7">
            <a:extLst>
              <a:ext uri="{FF2B5EF4-FFF2-40B4-BE49-F238E27FC236}">
                <a16:creationId xmlns:a16="http://schemas.microsoft.com/office/drawing/2014/main" id="{B2549206-11AC-45C9-98DB-A31699C84B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26299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800100" y="236934"/>
            <a:ext cx="7543800" cy="1134666"/>
          </a:xfrm>
        </p:spPr>
        <p:txBody>
          <a:bodyPr/>
          <a:lstStyle/>
          <a:p>
            <a:pPr eaLnBrk="1" hangingPunct="1"/>
            <a:r>
              <a:rPr lang="en-US" dirty="0">
                <a:solidFill>
                  <a:srgbClr val="00FFFF"/>
                </a:solidFill>
              </a:rPr>
              <a:t>Jesus and the Rapture </a:t>
            </a:r>
            <a:br>
              <a:rPr lang="en-US" dirty="0">
                <a:solidFill>
                  <a:srgbClr val="00FFFF"/>
                </a:solidFill>
              </a:rPr>
            </a:br>
            <a:r>
              <a:rPr lang="en-US" sz="3600" dirty="0">
                <a:solidFill>
                  <a:schemeClr val="bg1"/>
                </a:solidFill>
              </a:rPr>
              <a:t>(John 14:1-4)</a:t>
            </a:r>
          </a:p>
        </p:txBody>
      </p:sp>
      <p:sp>
        <p:nvSpPr>
          <p:cNvPr id="6" name="Rectangle 7">
            <a:extLst>
              <a:ext uri="{FF2B5EF4-FFF2-40B4-BE49-F238E27FC236}">
                <a16:creationId xmlns:a16="http://schemas.microsoft.com/office/drawing/2014/main" id="{9BC7152D-C637-4947-B043-4CD04E036BCA}"/>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Sr. Pastor, Sugar Land Bible Church</a:t>
            </a:r>
          </a:p>
        </p:txBody>
      </p:sp>
      <p:pic>
        <p:nvPicPr>
          <p:cNvPr id="7" name="Picture 1">
            <a:extLst>
              <a:ext uri="{FF2B5EF4-FFF2-40B4-BE49-F238E27FC236}">
                <a16:creationId xmlns:a16="http://schemas.microsoft.com/office/drawing/2014/main" id="{795CA7E4-07AC-4478-8DE5-5412C11040F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9FBF3C5-6A87-4384-B19C-3B96509848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388" y="1600041"/>
            <a:ext cx="4877223" cy="3657917"/>
          </a:xfrm>
          <a:prstGeom prst="rect">
            <a:avLst/>
          </a:prstGeom>
        </p:spPr>
      </p:pic>
    </p:spTree>
    <p:extLst>
      <p:ext uri="{BB962C8B-B14F-4D97-AF65-F5344CB8AC3E}">
        <p14:creationId xmlns:p14="http://schemas.microsoft.com/office/powerpoint/2010/main" val="12253377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Title 1"/>
          <p:cNvSpPr>
            <a:spLocks noGrp="1"/>
          </p:cNvSpPr>
          <p:nvPr>
            <p:ph type="title"/>
          </p:nvPr>
        </p:nvSpPr>
        <p:spPr>
          <a:xfrm>
            <a:off x="1311466" y="228600"/>
            <a:ext cx="6521068"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New Mystery Truth</a:t>
            </a:r>
          </a:p>
        </p:txBody>
      </p:sp>
      <p:sp>
        <p:nvSpPr>
          <p:cNvPr id="70658" name="Content Placeholder 2"/>
          <p:cNvSpPr>
            <a:spLocks noGrp="1"/>
          </p:cNvSpPr>
          <p:nvPr>
            <p:ph idx="1"/>
          </p:nvPr>
        </p:nvSpPr>
        <p:spPr>
          <a:xfrm>
            <a:off x="0" y="1295402"/>
            <a:ext cx="9144000" cy="3962399"/>
          </a:xfrm>
        </p:spPr>
        <p:txBody>
          <a:bodyPr/>
          <a:lstStyle/>
          <a:p>
            <a:pPr marL="0" indent="0" algn="just">
              <a:spcBef>
                <a:spcPts val="0"/>
              </a:spcBef>
              <a:spcAft>
                <a:spcPts val="1600"/>
              </a:spcAft>
              <a:buClr>
                <a:srgbClr val="00FFFF"/>
              </a:buClr>
              <a:buNone/>
            </a:pPr>
            <a:r>
              <a:rPr lang="en-US" dirty="0">
                <a:solidFill>
                  <a:schemeClr val="bg1"/>
                </a:solidFill>
                <a:effectLst>
                  <a:outerShdw blurRad="38100" dist="38100" dir="2700000" algn="tl">
                    <a:srgbClr val="000000">
                      <a:alpha val="43137"/>
                    </a:srgbClr>
                  </a:outerShdw>
                </a:effectLst>
              </a:rPr>
              <a:t>“But here in John 14 the Lord gives a new and unique revelation; He speaks  of something which no prophet had promised, or even could promise. Where is it written that this Messiah would come and instead of gathering His saints into an earthly Jerusalem, would take them to the Father's house, to the very place where He is? It is something new.” </a:t>
            </a:r>
          </a:p>
        </p:txBody>
      </p:sp>
      <p:sp>
        <p:nvSpPr>
          <p:cNvPr id="70659" name="TextBox 3"/>
          <p:cNvSpPr txBox="1">
            <a:spLocks noChangeArrowheads="1"/>
          </p:cNvSpPr>
          <p:nvPr/>
        </p:nvSpPr>
        <p:spPr bwMode="auto">
          <a:xfrm>
            <a:off x="1066800" y="6324600"/>
            <a:ext cx="7315200" cy="369888"/>
          </a:xfrm>
          <a:prstGeom prst="rect">
            <a:avLst/>
          </a:prstGeom>
          <a:noFill/>
          <a:ln w="9525">
            <a:noFill/>
            <a:miter lim="800000"/>
            <a:headEnd/>
            <a:tailEnd/>
          </a:ln>
        </p:spPr>
        <p:txBody>
          <a:bodyPr>
            <a:spAutoFit/>
          </a:bodyPr>
          <a:lstStyle/>
          <a:p>
            <a:pPr algn="ctr"/>
            <a:r>
              <a:rPr lang="en-US">
                <a:solidFill>
                  <a:schemeClr val="bg1"/>
                </a:solidFill>
                <a:effectLst>
                  <a:outerShdw blurRad="38100" dist="38100" dir="2700000" algn="tl">
                    <a:srgbClr val="000000">
                      <a:alpha val="43137"/>
                    </a:srgbClr>
                  </a:outerShdw>
                </a:effectLst>
              </a:rPr>
              <a:t>Arno C. Gaebelein, </a:t>
            </a:r>
            <a:r>
              <a:rPr lang="en-US" i="1">
                <a:solidFill>
                  <a:schemeClr val="bg1"/>
                </a:solidFill>
                <a:effectLst>
                  <a:outerShdw blurRad="38100" dist="38100" dir="2700000" algn="tl">
                    <a:srgbClr val="000000">
                      <a:alpha val="43137"/>
                    </a:srgbClr>
                  </a:outerShdw>
                </a:effectLst>
              </a:rPr>
              <a:t>The Gospel of John</a:t>
            </a:r>
            <a:r>
              <a:rPr lang="en-US">
                <a:solidFill>
                  <a:schemeClr val="bg1"/>
                </a:solidFill>
                <a:effectLst>
                  <a:outerShdw blurRad="38100" dist="38100" dir="2700000" algn="tl">
                    <a:srgbClr val="000000">
                      <a:alpha val="43137"/>
                    </a:srgbClr>
                  </a:outerShdw>
                </a:effectLst>
              </a:rPr>
              <a:t>, 268.</a:t>
            </a:r>
          </a:p>
        </p:txBody>
      </p:sp>
      <p:pic>
        <p:nvPicPr>
          <p:cNvPr id="70660" name="Picture 2" descr="Arno Gaebelein">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335" y="152400"/>
            <a:ext cx="826265" cy="109728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a:xfrm>
            <a:off x="2514600" y="228600"/>
            <a:ext cx="4114800" cy="914400"/>
          </a:xfrm>
        </p:spPr>
        <p:txBody>
          <a:bodyPr/>
          <a:lstStyle/>
          <a:p>
            <a:r>
              <a:rPr lang="en-US" sz="3600" dirty="0">
                <a:solidFill>
                  <a:srgbClr val="00FFFF"/>
                </a:solidFill>
                <a:effectLst>
                  <a:outerShdw blurRad="38100" dist="38100" dir="2700000" algn="tl">
                    <a:srgbClr val="000000">
                      <a:alpha val="43137"/>
                    </a:srgbClr>
                  </a:outerShdw>
                </a:effectLst>
                <a:latin typeface="+mn-lt"/>
                <a:cs typeface="Calibri" panose="020F0502020204030204" pitchFamily="34" charset="0"/>
              </a:rPr>
              <a:t>Chafer</a:t>
            </a:r>
            <a:br>
              <a:rPr lang="en-US" dirty="0">
                <a:solidFill>
                  <a:schemeClr val="bg1"/>
                </a:solidFill>
                <a:effectLst>
                  <a:outerShdw blurRad="38100" dist="38100" dir="2700000" algn="tl">
                    <a:srgbClr val="000000">
                      <a:alpha val="43137"/>
                    </a:srgbClr>
                  </a:outerShdw>
                </a:effectLst>
                <a:latin typeface="+mn-lt"/>
              </a:rPr>
            </a:br>
            <a:r>
              <a:rPr lang="en-US" sz="2000" dirty="0" err="1">
                <a:solidFill>
                  <a:schemeClr val="bg1"/>
                </a:solidFill>
                <a:effectLst>
                  <a:outerShdw blurRad="38100" dist="38100" dir="2700000" algn="tl">
                    <a:srgbClr val="000000">
                      <a:alpha val="43137"/>
                    </a:srgbClr>
                  </a:outerShdw>
                </a:effectLst>
                <a:latin typeface="+mn-lt"/>
                <a:ea typeface="+mn-ea"/>
                <a:cs typeface="Arial" charset="0"/>
              </a:rPr>
              <a:t>Chafer</a:t>
            </a:r>
            <a:r>
              <a:rPr lang="en-US" sz="2000" dirty="0">
                <a:solidFill>
                  <a:schemeClr val="bg1"/>
                </a:solidFill>
                <a:effectLst>
                  <a:outerShdw blurRad="38100" dist="38100" dir="2700000" algn="tl">
                    <a:srgbClr val="000000">
                      <a:alpha val="43137"/>
                    </a:srgbClr>
                  </a:outerShdw>
                </a:effectLst>
                <a:latin typeface="+mn-lt"/>
                <a:ea typeface="+mn-ea"/>
                <a:cs typeface="Arial" charset="0"/>
              </a:rPr>
              <a:t>, </a:t>
            </a:r>
            <a:r>
              <a:rPr lang="en-US" sz="2000" i="1" dirty="0">
                <a:solidFill>
                  <a:schemeClr val="bg1"/>
                </a:solidFill>
                <a:effectLst>
                  <a:outerShdw blurRad="38100" dist="38100" dir="2700000" algn="tl">
                    <a:srgbClr val="000000">
                      <a:alpha val="43137"/>
                    </a:srgbClr>
                  </a:outerShdw>
                </a:effectLst>
                <a:latin typeface="+mn-lt"/>
                <a:ea typeface="+mn-ea"/>
                <a:cs typeface="Arial" charset="0"/>
              </a:rPr>
              <a:t>Systematic Theology</a:t>
            </a:r>
            <a:r>
              <a:rPr lang="en-US" sz="2000" dirty="0">
                <a:solidFill>
                  <a:schemeClr val="bg1"/>
                </a:solidFill>
                <a:effectLst>
                  <a:outerShdw blurRad="38100" dist="38100" dir="2700000" algn="tl">
                    <a:srgbClr val="000000">
                      <a:alpha val="43137"/>
                    </a:srgbClr>
                  </a:outerShdw>
                </a:effectLst>
                <a:latin typeface="+mn-lt"/>
                <a:ea typeface="+mn-ea"/>
                <a:cs typeface="Arial" charset="0"/>
              </a:rPr>
              <a:t>, 1:111. </a:t>
            </a:r>
            <a:endParaRPr lang="en-US" dirty="0">
              <a:solidFill>
                <a:schemeClr val="bg1"/>
              </a:solidFill>
              <a:effectLst>
                <a:outerShdw blurRad="38100" dist="38100" dir="2700000" algn="tl">
                  <a:srgbClr val="000000">
                    <a:alpha val="43137"/>
                  </a:srgbClr>
                </a:outerShdw>
              </a:effectLst>
              <a:latin typeface="+mn-lt"/>
              <a:ea typeface="+mn-ea"/>
              <a:cs typeface="Arial" charset="0"/>
            </a:endParaRPr>
          </a:p>
        </p:txBody>
      </p:sp>
      <p:sp>
        <p:nvSpPr>
          <p:cNvPr id="46082" name="Rectangle 3"/>
          <p:cNvSpPr>
            <a:spLocks noGrp="1"/>
          </p:cNvSpPr>
          <p:nvPr>
            <p:ph type="body" idx="4294967295"/>
          </p:nvPr>
        </p:nvSpPr>
        <p:spPr>
          <a:xfrm>
            <a:off x="0" y="1600202"/>
            <a:ext cx="9144000" cy="4525963"/>
          </a:xfrm>
        </p:spPr>
        <p:txBody>
          <a:bodyPr/>
          <a:lstStyle/>
          <a:p>
            <a:pPr marL="0" indent="0" algn="just">
              <a:buNone/>
            </a:pPr>
            <a:r>
              <a:rPr lang="en-US" dirty="0">
                <a:solidFill>
                  <a:schemeClr val="bg1"/>
                </a:solidFill>
                <a:effectLst>
                  <a:outerShdw blurRad="38100" dist="38100" dir="2700000" algn="tl">
                    <a:srgbClr val="000000">
                      <a:alpha val="43137"/>
                    </a:srgbClr>
                  </a:outerShdw>
                </a:effectLst>
              </a:rPr>
              <a:t>"The </a:t>
            </a:r>
            <a:r>
              <a:rPr lang="en-US" b="1" u="sng" dirty="0">
                <a:solidFill>
                  <a:srgbClr val="FFFFCC"/>
                </a:solidFill>
                <a:effectLst>
                  <a:outerShdw blurRad="38100" dist="38100" dir="2700000" algn="tl">
                    <a:srgbClr val="000000">
                      <a:alpha val="43137"/>
                    </a:srgbClr>
                  </a:outerShdw>
                </a:effectLst>
              </a:rPr>
              <a:t>Upper Room Discourse</a:t>
            </a:r>
            <a:r>
              <a:rPr lang="en-US" dirty="0">
                <a:solidFill>
                  <a:schemeClr val="bg1"/>
                </a:solidFill>
                <a:effectLst>
                  <a:outerShdw blurRad="38100" dist="38100" dir="2700000" algn="tl">
                    <a:srgbClr val="000000">
                      <a:alpha val="43137"/>
                    </a:srgbClr>
                  </a:outerShdw>
                </a:effectLst>
              </a:rPr>
              <a:t>, in which the above passage is found, </a:t>
            </a:r>
            <a:r>
              <a:rPr lang="en-US" b="1" u="sng" dirty="0">
                <a:solidFill>
                  <a:srgbClr val="FFFFCC"/>
                </a:solidFill>
                <a:effectLst>
                  <a:outerShdw blurRad="38100" dist="38100" dir="2700000" algn="tl">
                    <a:srgbClr val="000000">
                      <a:alpha val="43137"/>
                    </a:srgbClr>
                  </a:outerShdw>
                </a:effectLst>
              </a:rPr>
              <a:t>is the seed-plot of that form of doctrine which is later developed in the Epistles</a:t>
            </a:r>
            <a:r>
              <a:rPr lang="en-US" dirty="0">
                <a:solidFill>
                  <a:schemeClr val="bg1"/>
                </a:solidFill>
                <a:effectLst>
                  <a:outerShdw blurRad="38100" dist="38100" dir="2700000" algn="tl">
                    <a:srgbClr val="000000">
                      <a:alpha val="43137"/>
                    </a:srgbClr>
                  </a:outerShdw>
                </a:effectLst>
              </a:rPr>
              <a:t>. It is not strange, therefore, that the Apostle Paul takes up this great theme for further elucidation." </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78" y="121920"/>
            <a:ext cx="801122"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14802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0" y="228600"/>
            <a:ext cx="9144000" cy="9144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(John 14:1-4)</a:t>
            </a:r>
          </a:p>
        </p:txBody>
      </p:sp>
      <p:sp>
        <p:nvSpPr>
          <p:cNvPr id="43010" name="Content Placeholder 2"/>
          <p:cNvSpPr>
            <a:spLocks noGrp="1"/>
          </p:cNvSpPr>
          <p:nvPr>
            <p:ph idx="4294967295"/>
          </p:nvPr>
        </p:nvSpPr>
        <p:spPr>
          <a:xfrm>
            <a:off x="76200" y="1371600"/>
            <a:ext cx="5257800" cy="30480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b="1" u="sng" dirty="0">
                <a:solidFill>
                  <a:srgbClr val="FFFFCC"/>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490664"/>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extLst>
      <p:ext uri="{BB962C8B-B14F-4D97-AF65-F5344CB8AC3E}">
        <p14:creationId xmlns:p14="http://schemas.microsoft.com/office/powerpoint/2010/main" val="30984201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3034718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2743199" y="1219200"/>
            <a:ext cx="6400801" cy="5105400"/>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rgbClr val="FFFFCC"/>
                </a:solidFill>
                <a:effectLst>
                  <a:outerShdw blurRad="38100" dist="38100" dir="2700000" algn="tl">
                    <a:srgbClr val="000000">
                      <a:alpha val="43137"/>
                    </a:srgbClr>
                  </a:outerShdw>
                </a:effectLst>
              </a:rPr>
              <a:t>Believer's death</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“Again” (</a:t>
            </a:r>
            <a:r>
              <a:rPr lang="en-US" sz="3200" i="1" dirty="0" err="1">
                <a:solidFill>
                  <a:schemeClr val="bg1"/>
                </a:solidFill>
              </a:rPr>
              <a:t>palin</a:t>
            </a:r>
            <a:r>
              <a:rPr lang="en-US" sz="3200" dirty="0">
                <a:solidFill>
                  <a:schemeClr val="bg1"/>
                </a:solidFill>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Angels take deceased believers to heaven (Luke 16:22)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Christ remains in heaven when believers die (Acts 7:56)</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Believers go to the lord upon death (2 Cor 5:8)</a:t>
            </a:r>
          </a:p>
        </p:txBody>
      </p:sp>
      <p:pic>
        <p:nvPicPr>
          <p:cNvPr id="4" name="Picture 3"/>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
        <p:nvSpPr>
          <p:cNvPr id="7" name="Title 4">
            <a:extLst>
              <a:ext uri="{FF2B5EF4-FFF2-40B4-BE49-F238E27FC236}">
                <a16:creationId xmlns:a16="http://schemas.microsoft.com/office/drawing/2014/main" id="{39D8CFAE-B16A-4F3F-8244-3F9814E88F09}"/>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2743200" y="1219200"/>
            <a:ext cx="6400800" cy="5105400"/>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914400" lvl="1" indent="-457200">
              <a:spcBef>
                <a:spcPts val="0"/>
              </a:spcBef>
              <a:spcAft>
                <a:spcPts val="24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Again” (</a:t>
            </a:r>
            <a:r>
              <a:rPr lang="en-US" sz="3200" b="1" i="1" u="sng" dirty="0" err="1">
                <a:solidFill>
                  <a:srgbClr val="FFFFCC"/>
                </a:solidFill>
                <a:effectLst>
                  <a:outerShdw blurRad="38100" dist="38100" dir="2700000" algn="tl">
                    <a:srgbClr val="000000">
                      <a:alpha val="43137"/>
                    </a:srgbClr>
                  </a:outerShdw>
                </a:effectLst>
              </a:rPr>
              <a:t>palin</a:t>
            </a:r>
            <a:r>
              <a:rPr lang="en-US" sz="3200" b="1" u="sng" dirty="0">
                <a:solidFill>
                  <a:srgbClr val="FFFFCC"/>
                </a:solidFill>
                <a:effectLst>
                  <a:outerShdw blurRad="38100" dist="38100" dir="2700000" algn="tl">
                    <a:srgbClr val="000000">
                      <a:alpha val="43137"/>
                    </a:srgbClr>
                  </a:outerShdw>
                </a:effectLst>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Angels take deceased believers to heaven (Luke 16:22)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Christ remains in heaven when believers die (Acts 7:56)</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Believers go to the lord upon death (2 Cor 5:8)</a:t>
            </a:r>
          </a:p>
        </p:txBody>
      </p:sp>
      <p:sp>
        <p:nvSpPr>
          <p:cNvPr id="7" name="Title 4">
            <a:extLst>
              <a:ext uri="{FF2B5EF4-FFF2-40B4-BE49-F238E27FC236}">
                <a16:creationId xmlns:a16="http://schemas.microsoft.com/office/drawing/2014/main" id="{39D8CFAE-B16A-4F3F-8244-3F9814E88F09}"/>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2AD90C32-20BC-417C-A92E-CE9FEA3382C4}"/>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6872837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"The coming again is the counterpart of the going away; visibly Jesus ascends, visibly he returns,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 repetition in the same (or similar) manner, </a:t>
            </a:r>
            <a:r>
              <a:rPr lang="en-US" sz="3200" i="1" dirty="0">
                <a:solidFill>
                  <a:schemeClr val="bg1"/>
                </a:solidFill>
                <a:effectLst>
                  <a:outerShdw blurRad="38100" dist="38100" dir="2700000" algn="tl">
                    <a:srgbClr val="000000">
                      <a:alpha val="43137"/>
                    </a:srgbClr>
                  </a:outerShdw>
                </a:effectLst>
              </a:rPr>
              <a:t>again, </a:t>
            </a:r>
            <a:r>
              <a:rPr lang="en-US" sz="3200" b="1" i="1" u="sng" dirty="0">
                <a:solidFill>
                  <a:srgbClr val="FFFFCC"/>
                </a:solidFill>
                <a:effectLst>
                  <a:outerShdw blurRad="38100" dist="38100" dir="2700000" algn="tl">
                    <a:srgbClr val="000000">
                      <a:alpha val="43137"/>
                    </a:srgbClr>
                  </a:outerShdw>
                </a:effectLst>
              </a:rPr>
              <a:t>once more</a:t>
            </a:r>
            <a:r>
              <a:rPr lang="en-US" sz="3200" i="1" dirty="0">
                <a:solidFill>
                  <a:schemeClr val="bg1"/>
                </a:solidFill>
                <a:effectLst>
                  <a:outerShdw blurRad="38100" dist="38100" dir="2700000" algn="tl">
                    <a:srgbClr val="000000">
                      <a:alpha val="43137"/>
                    </a:srgbClr>
                  </a:outerShdw>
                </a:effectLst>
              </a:rPr>
              <a:t>,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8" name="Picture 4">
            <a:extLst>
              <a:ext uri="{FF2B5EF4-FFF2-40B4-BE49-F238E27FC236}">
                <a16:creationId xmlns:a16="http://schemas.microsoft.com/office/drawing/2014/main" id="{6D4B966B-9D64-4CE5-BB3C-328ADB4609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9" name="Picture 7">
            <a:extLst>
              <a:ext uri="{FF2B5EF4-FFF2-40B4-BE49-F238E27FC236}">
                <a16:creationId xmlns:a16="http://schemas.microsoft.com/office/drawing/2014/main" id="{4D8D99C8-80A1-445E-816A-B28EAB9ED1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38916855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2743200" y="1219200"/>
            <a:ext cx="6400800" cy="5105400"/>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rPr>
              <a:t>Believer's death</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“Again” (</a:t>
            </a:r>
            <a:r>
              <a:rPr lang="en-US" sz="3200" dirty="0" err="1">
                <a:solidFill>
                  <a:schemeClr val="bg1"/>
                </a:solidFill>
              </a:rPr>
              <a:t>palin</a:t>
            </a:r>
            <a:r>
              <a:rPr lang="en-US" sz="3200" dirty="0">
                <a:solidFill>
                  <a:schemeClr val="bg1"/>
                </a:solidFill>
              </a:rPr>
              <a:t>) = 1x</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Angels take deceased believers to heaven (Luke 16:22)</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Christ remains in heaven when believers die (Acts 7:56)</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Believers go to the lord upon death (2 Cor 5:8)</a:t>
            </a:r>
          </a:p>
        </p:txBody>
      </p:sp>
      <p:sp>
        <p:nvSpPr>
          <p:cNvPr id="7" name="Title 4">
            <a:extLst>
              <a:ext uri="{FF2B5EF4-FFF2-40B4-BE49-F238E27FC236}">
                <a16:creationId xmlns:a16="http://schemas.microsoft.com/office/drawing/2014/main" id="{39D8CFAE-B16A-4F3F-8244-3F9814E88F09}"/>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D5A2CFFE-20AE-4DBD-8DCA-1AD9DDAD77A9}"/>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37971951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110507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Content Placeholder 5"/>
          <p:cNvSpPr>
            <a:spLocks noGrp="1"/>
          </p:cNvSpPr>
          <p:nvPr>
            <p:ph idx="1"/>
          </p:nvPr>
        </p:nvSpPr>
        <p:spPr>
          <a:xfrm>
            <a:off x="2819400" y="1219200"/>
            <a:ext cx="6324600" cy="4525963"/>
          </a:xfrm>
        </p:spPr>
        <p:txBody>
          <a:bodyPr/>
          <a:lstStyle/>
          <a:p>
            <a:pPr marL="514350" indent="-514350">
              <a:spcBef>
                <a:spcPts val="0"/>
              </a:spcBef>
              <a:spcAft>
                <a:spcPts val="2400"/>
              </a:spcAft>
              <a:buClr>
                <a:srgbClr val="00FFFF"/>
              </a:buClr>
              <a:buFont typeface="+mj-lt"/>
              <a:buAutoNum type="alphaUcPeriod" startAt="2"/>
            </a:pPr>
            <a:r>
              <a:rPr lang="en-US" dirty="0">
                <a:solidFill>
                  <a:schemeClr val="bg1"/>
                </a:solidFill>
                <a:effectLst>
                  <a:outerShdw blurRad="38100" dist="38100" dir="2700000" algn="tl">
                    <a:srgbClr val="000000">
                      <a:alpha val="43137"/>
                    </a:srgbClr>
                  </a:outerShdw>
                </a:effectLst>
              </a:rPr>
              <a:t>Believer's Salvation</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Allegorization of localized language describing a heavenly-“Father’s house”, “dwelling places”, “a place”, “where I am”, “where I go”</a:t>
            </a:r>
          </a:p>
        </p:txBody>
      </p:sp>
      <p:sp>
        <p:nvSpPr>
          <p:cNvPr id="8" name="Title 4">
            <a:extLst>
              <a:ext uri="{FF2B5EF4-FFF2-40B4-BE49-F238E27FC236}">
                <a16:creationId xmlns:a16="http://schemas.microsoft.com/office/drawing/2014/main" id="{A927A6D9-5E90-4ECE-94FC-33A5F6B82705}"/>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B37DB0B8-121B-4606-9810-F2DC532FF475}"/>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Content Placeholder 5"/>
          <p:cNvSpPr>
            <a:spLocks noGrp="1"/>
          </p:cNvSpPr>
          <p:nvPr>
            <p:ph idx="1"/>
          </p:nvPr>
        </p:nvSpPr>
        <p:spPr>
          <a:xfrm>
            <a:off x="2819400" y="1219200"/>
            <a:ext cx="6324600" cy="4525963"/>
          </a:xfrm>
        </p:spPr>
        <p:txBody>
          <a:bodyPr/>
          <a:lstStyle/>
          <a:p>
            <a:pPr marL="514350" indent="-514350">
              <a:spcBef>
                <a:spcPts val="0"/>
              </a:spcBef>
              <a:spcAft>
                <a:spcPts val="2400"/>
              </a:spcAft>
              <a:buClr>
                <a:srgbClr val="00FFFF"/>
              </a:buClr>
              <a:buFont typeface="+mj-lt"/>
              <a:buAutoNum type="alphaUcPeriod" startAt="2"/>
            </a:pPr>
            <a:r>
              <a:rPr lang="en-US" dirty="0">
                <a:solidFill>
                  <a:schemeClr val="bg1"/>
                </a:solidFill>
                <a:effectLst>
                  <a:outerShdw blurRad="38100" dist="38100" dir="2700000" algn="tl">
                    <a:srgbClr val="000000">
                      <a:alpha val="43137"/>
                    </a:srgbClr>
                  </a:outerShdw>
                </a:effectLst>
              </a:rPr>
              <a:t>Believer's Salvation</a:t>
            </a:r>
          </a:p>
          <a:p>
            <a:pPr marL="914400" lvl="1" indent="-457200">
              <a:spcBef>
                <a:spcPts val="0"/>
              </a:spcBef>
              <a:spcAft>
                <a:spcPts val="24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Again” (</a:t>
            </a:r>
            <a:r>
              <a:rPr lang="en-US" sz="3200" b="1" u="sng" dirty="0" err="1">
                <a:solidFill>
                  <a:srgbClr val="FFFFCC"/>
                </a:solidFill>
                <a:effectLst>
                  <a:outerShdw blurRad="38100" dist="38100" dir="2700000" algn="tl">
                    <a:srgbClr val="000000">
                      <a:alpha val="43137"/>
                    </a:srgbClr>
                  </a:outerShdw>
                </a:effectLst>
              </a:rPr>
              <a:t>palin</a:t>
            </a:r>
            <a:r>
              <a:rPr lang="en-US" sz="3200" b="1" u="sng" dirty="0">
                <a:solidFill>
                  <a:srgbClr val="FFFFCC"/>
                </a:solidFill>
                <a:effectLst>
                  <a:outerShdw blurRad="38100" dist="38100" dir="2700000" algn="tl">
                    <a:srgbClr val="000000">
                      <a:alpha val="43137"/>
                    </a:srgbClr>
                  </a:outerShdw>
                </a:effectLst>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Allegorization of localized language describing a heavenly-“Father’s house”, “dwelling places”, “a place”, “where I am”, “where I go”</a:t>
            </a:r>
          </a:p>
        </p:txBody>
      </p:sp>
      <p:sp>
        <p:nvSpPr>
          <p:cNvPr id="8" name="Title 4">
            <a:extLst>
              <a:ext uri="{FF2B5EF4-FFF2-40B4-BE49-F238E27FC236}">
                <a16:creationId xmlns:a16="http://schemas.microsoft.com/office/drawing/2014/main" id="{A927A6D9-5E90-4ECE-94FC-33A5F6B82705}"/>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B37DB0B8-121B-4606-9810-F2DC532FF475}"/>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32048016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"The coming again is the counterpart of the going away; visibly Jesus ascends, visibly he returns,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 repetition in the same (or similar) manner, </a:t>
            </a:r>
            <a:r>
              <a:rPr lang="en-US" sz="3200" i="1" dirty="0">
                <a:solidFill>
                  <a:schemeClr val="bg1"/>
                </a:solidFill>
                <a:effectLst>
                  <a:outerShdw blurRad="38100" dist="38100" dir="2700000" algn="tl">
                    <a:srgbClr val="000000">
                      <a:alpha val="43137"/>
                    </a:srgbClr>
                  </a:outerShdw>
                </a:effectLst>
              </a:rPr>
              <a:t>again, </a:t>
            </a:r>
            <a:r>
              <a:rPr lang="en-US" sz="3200" b="1" i="1" u="sng" dirty="0">
                <a:solidFill>
                  <a:srgbClr val="FFFFCC"/>
                </a:solidFill>
                <a:effectLst>
                  <a:outerShdw blurRad="38100" dist="38100" dir="2700000" algn="tl">
                    <a:srgbClr val="000000">
                      <a:alpha val="43137"/>
                    </a:srgbClr>
                  </a:outerShdw>
                </a:effectLst>
              </a:rPr>
              <a:t>once more</a:t>
            </a:r>
            <a:r>
              <a:rPr lang="en-US" sz="3200" i="1" dirty="0">
                <a:solidFill>
                  <a:schemeClr val="bg1"/>
                </a:solidFill>
                <a:effectLst>
                  <a:outerShdw blurRad="38100" dist="38100" dir="2700000" algn="tl">
                    <a:srgbClr val="000000">
                      <a:alpha val="43137"/>
                    </a:srgbClr>
                  </a:outerShdw>
                </a:effectLst>
              </a:rPr>
              <a:t>,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8" name="Picture 4">
            <a:extLst>
              <a:ext uri="{FF2B5EF4-FFF2-40B4-BE49-F238E27FC236}">
                <a16:creationId xmlns:a16="http://schemas.microsoft.com/office/drawing/2014/main" id="{66AF0414-58E7-4F4D-9AEE-C39630A7BC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9" name="Picture 7">
            <a:extLst>
              <a:ext uri="{FF2B5EF4-FFF2-40B4-BE49-F238E27FC236}">
                <a16:creationId xmlns:a16="http://schemas.microsoft.com/office/drawing/2014/main" id="{E55EBBC8-CC70-4BE4-B313-FE5E3F8F79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25957489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Content Placeholder 5"/>
          <p:cNvSpPr>
            <a:spLocks noGrp="1"/>
          </p:cNvSpPr>
          <p:nvPr>
            <p:ph idx="1"/>
          </p:nvPr>
        </p:nvSpPr>
        <p:spPr>
          <a:xfrm>
            <a:off x="2819400" y="1219200"/>
            <a:ext cx="6324600" cy="4525963"/>
          </a:xfrm>
        </p:spPr>
        <p:txBody>
          <a:bodyPr/>
          <a:lstStyle/>
          <a:p>
            <a:pPr marL="514350" indent="-514350">
              <a:spcBef>
                <a:spcPts val="0"/>
              </a:spcBef>
              <a:spcAft>
                <a:spcPts val="2400"/>
              </a:spcAft>
              <a:buClr>
                <a:srgbClr val="00FFFF"/>
              </a:buClr>
              <a:buFont typeface="+mj-lt"/>
              <a:buAutoNum type="alphaUcPeriod" startAt="2"/>
            </a:pPr>
            <a:r>
              <a:rPr lang="en-US" dirty="0">
                <a:solidFill>
                  <a:schemeClr val="bg1"/>
                </a:solidFill>
                <a:effectLst>
                  <a:outerShdw blurRad="38100" dist="38100" dir="2700000" algn="tl">
                    <a:srgbClr val="000000">
                      <a:alpha val="43137"/>
                    </a:srgbClr>
                  </a:outerShdw>
                </a:effectLst>
              </a:rPr>
              <a:t>Believer's Salvation</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1x</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Allegorization of localized language describing a heavenly-“Father’s house”, “dwelling places”, “a place”, “where I am”, “where I go”</a:t>
            </a:r>
          </a:p>
        </p:txBody>
      </p:sp>
      <p:sp>
        <p:nvSpPr>
          <p:cNvPr id="8" name="Title 4">
            <a:extLst>
              <a:ext uri="{FF2B5EF4-FFF2-40B4-BE49-F238E27FC236}">
                <a16:creationId xmlns:a16="http://schemas.microsoft.com/office/drawing/2014/main" id="{A927A6D9-5E90-4ECE-94FC-33A5F6B82705}"/>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B37DB0B8-121B-4606-9810-F2DC532FF475}"/>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9163012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41772060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Content Placeholder 5"/>
          <p:cNvSpPr>
            <a:spLocks noGrp="1"/>
          </p:cNvSpPr>
          <p:nvPr>
            <p:ph idx="1"/>
          </p:nvPr>
        </p:nvSpPr>
        <p:spPr>
          <a:xfrm>
            <a:off x="0" y="1447802"/>
            <a:ext cx="9144000" cy="4525963"/>
          </a:xfrm>
        </p:spPr>
        <p:txBody>
          <a:bodyPr/>
          <a:lstStyle/>
          <a:p>
            <a:pPr marL="457200" indent="-457200">
              <a:spcBef>
                <a:spcPts val="0"/>
              </a:spcBef>
              <a:spcAft>
                <a:spcPts val="2400"/>
              </a:spcAft>
              <a:buClr>
                <a:srgbClr val="00FFFF"/>
              </a:buClr>
              <a:buFont typeface="+mj-lt"/>
              <a:buAutoNum type="alphaUcPeriod" startAt="3"/>
            </a:pPr>
            <a:r>
              <a:rPr lang="en-US" dirty="0">
                <a:solidFill>
                  <a:schemeClr val="bg1"/>
                </a:solidFill>
              </a:rPr>
              <a:t>Christ’s resurrection (John 14:18-20; 20:19, 26; 21:1)</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Christ comes after the Ascension (“I go”) rather than before</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like His first coming which was from heaven rather than out of a tomb</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resurrected Christ coming to His disciples</a:t>
            </a:r>
          </a:p>
        </p:txBody>
      </p:sp>
      <p:pic>
        <p:nvPicPr>
          <p:cNvPr id="3686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55979" cy="1097280"/>
          </a:xfrm>
          <a:prstGeom prst="rect">
            <a:avLst/>
          </a:prstGeom>
          <a:noFill/>
          <a:ln w="9525">
            <a:noFill/>
            <a:miter lim="800000"/>
            <a:headEnd/>
            <a:tailEnd/>
          </a:ln>
        </p:spPr>
      </p:pic>
      <p:pic>
        <p:nvPicPr>
          <p:cNvPr id="36869"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621" y="121920"/>
            <a:ext cx="855979"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9F298866-4174-417A-B3C2-4B45366DD0A6}"/>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Content Placeholder 5"/>
          <p:cNvSpPr>
            <a:spLocks noGrp="1"/>
          </p:cNvSpPr>
          <p:nvPr>
            <p:ph idx="1"/>
          </p:nvPr>
        </p:nvSpPr>
        <p:spPr>
          <a:xfrm>
            <a:off x="0" y="1447802"/>
            <a:ext cx="9144000" cy="4525963"/>
          </a:xfrm>
        </p:spPr>
        <p:txBody>
          <a:bodyPr/>
          <a:lstStyle/>
          <a:p>
            <a:pPr marL="457200" indent="-457200">
              <a:spcBef>
                <a:spcPts val="0"/>
              </a:spcBef>
              <a:spcAft>
                <a:spcPts val="2400"/>
              </a:spcAft>
              <a:buClr>
                <a:srgbClr val="00FFFF"/>
              </a:buClr>
              <a:buFont typeface="+mj-lt"/>
              <a:buAutoNum type="alphaUcPeriod" startAt="3"/>
            </a:pPr>
            <a:r>
              <a:rPr lang="en-US" dirty="0">
                <a:solidFill>
                  <a:schemeClr val="bg1"/>
                </a:solidFill>
              </a:rPr>
              <a:t>Christ’s resurrection (John 14:18-20; 20:19, 26; 21:1)</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Christ comes after the Ascension (“I go”) rather than before</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like His first coming which was from heaven rather than out of a tomb</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resurrected Christ coming to His disciples</a:t>
            </a:r>
          </a:p>
        </p:txBody>
      </p:sp>
      <p:pic>
        <p:nvPicPr>
          <p:cNvPr id="3686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55979" cy="1097280"/>
          </a:xfrm>
          <a:prstGeom prst="rect">
            <a:avLst/>
          </a:prstGeom>
          <a:noFill/>
          <a:ln w="9525">
            <a:noFill/>
            <a:miter lim="800000"/>
            <a:headEnd/>
            <a:tailEnd/>
          </a:ln>
        </p:spPr>
      </p:pic>
      <p:pic>
        <p:nvPicPr>
          <p:cNvPr id="36869"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621" y="121920"/>
            <a:ext cx="855979"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9F298866-4174-417A-B3C2-4B45366DD0A6}"/>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Tree>
    <p:extLst>
      <p:ext uri="{BB962C8B-B14F-4D97-AF65-F5344CB8AC3E}">
        <p14:creationId xmlns:p14="http://schemas.microsoft.com/office/powerpoint/2010/main" val="37801300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0" y="1600202"/>
            <a:ext cx="9144000" cy="4525963"/>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2 – In My Father's house are many dwelling places…</a:t>
            </a:r>
            <a:r>
              <a:rPr lang="en-US" b="1" u="sng" dirty="0">
                <a:solidFill>
                  <a:srgbClr val="FFFFCC"/>
                </a:solidFill>
                <a:effectLst>
                  <a:outerShdw blurRad="38100" dist="38100" dir="2700000" algn="tl">
                    <a:srgbClr val="000000">
                      <a:alpha val="43137"/>
                    </a:srgbClr>
                  </a:outerShdw>
                </a:effectLst>
              </a:rPr>
              <a:t>I go</a:t>
            </a:r>
            <a:r>
              <a:rPr lang="en-US" dirty="0">
                <a:solidFill>
                  <a:schemeClr val="bg1"/>
                </a:solidFill>
                <a:effectLst>
                  <a:outerShdw blurRad="38100" dist="38100" dir="2700000" algn="tl">
                    <a:srgbClr val="000000">
                      <a:alpha val="43137"/>
                    </a:srgbClr>
                  </a:outerShdw>
                </a:effectLst>
              </a:rPr>
              <a:t> to prepare a place for you.</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I go</a:t>
            </a:r>
          </a:p>
          <a:p>
            <a:pPr marL="1314450" lvl="2" indent="-457200">
              <a:spcBef>
                <a:spcPts val="0"/>
              </a:spcBef>
              <a:spcAft>
                <a:spcPts val="2400"/>
              </a:spcAft>
              <a:buClr>
                <a:srgbClr val="00FF00"/>
              </a:buClr>
            </a:pPr>
            <a:r>
              <a:rPr lang="en-US" sz="3200" dirty="0">
                <a:solidFill>
                  <a:schemeClr val="bg1"/>
                </a:solidFill>
                <a:effectLst>
                  <a:outerShdw blurRad="38100" dist="38100" dir="2700000" algn="tl">
                    <a:srgbClr val="000000">
                      <a:alpha val="43137"/>
                    </a:srgbClr>
                  </a:outerShdw>
                </a:effectLst>
              </a:rPr>
              <a:t>Jesus came from (John 16:28; 17:5) and is going back to heaven (John 13:12; 14:12; 16:28)</a:t>
            </a:r>
          </a:p>
          <a:p>
            <a:pPr marL="1314450" lvl="2" indent="-457200">
              <a:spcBef>
                <a:spcPts val="0"/>
              </a:spcBef>
              <a:spcAft>
                <a:spcPts val="2400"/>
              </a:spcAft>
              <a:buClr>
                <a:srgbClr val="00FF00"/>
              </a:buClr>
            </a:pPr>
            <a:r>
              <a:rPr lang="en-US" sz="3200" b="1" i="1" u="sng" dirty="0" err="1">
                <a:solidFill>
                  <a:srgbClr val="FFFFCC"/>
                </a:solidFill>
                <a:effectLst>
                  <a:outerShdw blurRad="38100" dist="38100" dir="2700000" algn="tl">
                    <a:srgbClr val="000000">
                      <a:alpha val="43137"/>
                    </a:srgbClr>
                  </a:outerShdw>
                </a:effectLst>
              </a:rPr>
              <a:t>Poreuomai</a:t>
            </a:r>
            <a:r>
              <a:rPr lang="en-US" sz="3200" b="1" u="sng" dirty="0">
                <a:solidFill>
                  <a:srgbClr val="FFFFCC"/>
                </a:solidFill>
                <a:effectLst>
                  <a:outerShdw blurRad="38100" dist="38100" dir="2700000" algn="tl">
                    <a:srgbClr val="000000">
                      <a:alpha val="43137"/>
                    </a:srgbClr>
                  </a:outerShdw>
                </a:effectLst>
              </a:rPr>
              <a:t>= Ascension (Acts 1:10-11; 1 Pet 3:22)</a:t>
            </a:r>
          </a:p>
        </p:txBody>
      </p:sp>
      <p:sp>
        <p:nvSpPr>
          <p:cNvPr id="38915" name="Title 1"/>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3891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7200" y="207356"/>
            <a:ext cx="889001" cy="1097280"/>
          </a:xfrm>
          <a:prstGeom prst="rect">
            <a:avLst/>
          </a:prstGeom>
          <a:noFill/>
          <a:ln w="9525">
            <a:noFill/>
            <a:miter lim="800000"/>
            <a:headEnd/>
            <a:tailEnd/>
          </a:ln>
        </p:spPr>
      </p:pic>
      <p:pic>
        <p:nvPicPr>
          <p:cNvPr id="3891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799" y="198120"/>
            <a:ext cx="889001" cy="109728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5"/>
          <p:cNvSpPr>
            <a:spLocks noGrp="1"/>
          </p:cNvSpPr>
          <p:nvPr>
            <p:ph idx="1"/>
          </p:nvPr>
        </p:nvSpPr>
        <p:spPr>
          <a:xfrm>
            <a:off x="0" y="1447802"/>
            <a:ext cx="9144000" cy="4525963"/>
          </a:xfrm>
        </p:spPr>
        <p:txBody>
          <a:bodyPr/>
          <a:lstStyle/>
          <a:p>
            <a:pPr marL="457200" indent="-457200">
              <a:spcBef>
                <a:spcPts val="0"/>
              </a:spcBef>
              <a:spcAft>
                <a:spcPts val="2400"/>
              </a:spcAft>
              <a:buClr>
                <a:srgbClr val="00FFFF"/>
              </a:buClr>
              <a:buFont typeface="+mj-lt"/>
              <a:buAutoNum type="alphaUcPeriod" startAt="3"/>
            </a:pPr>
            <a:r>
              <a:rPr lang="en-US" dirty="0">
                <a:solidFill>
                  <a:schemeClr val="bg1"/>
                </a:solidFill>
              </a:rPr>
              <a:t>Christ’s resurrection (John 14:18-20; 20:19, 26; 21:1)</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Christ comes after the Ascension (“I go”) rather than before</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Again” (</a:t>
            </a:r>
            <a:r>
              <a:rPr lang="en-US" sz="3200" b="1" i="1" u="sng" dirty="0" err="1">
                <a:solidFill>
                  <a:srgbClr val="FFFFCC"/>
                </a:solidFill>
                <a:effectLst>
                  <a:outerShdw blurRad="38100" dist="38100" dir="2700000" algn="tl">
                    <a:srgbClr val="000000">
                      <a:alpha val="43137"/>
                    </a:srgbClr>
                  </a:outerShdw>
                </a:effectLst>
              </a:rPr>
              <a:t>palin</a:t>
            </a:r>
            <a:r>
              <a:rPr lang="en-US" sz="3200" b="1" u="sng" dirty="0">
                <a:solidFill>
                  <a:srgbClr val="FFFFCC"/>
                </a:solidFill>
                <a:effectLst>
                  <a:outerShdw blurRad="38100" dist="38100" dir="2700000" algn="tl">
                    <a:srgbClr val="000000">
                      <a:alpha val="43137"/>
                    </a:srgbClr>
                  </a:outerShdw>
                </a:effectLst>
              </a:rPr>
              <a:t>) = like His first coming which was from heaven rather than out of a tomb</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resurrected Christ coming to His disciples</a:t>
            </a:r>
          </a:p>
        </p:txBody>
      </p:sp>
      <p:sp>
        <p:nvSpPr>
          <p:cNvPr id="8" name="Title 4">
            <a:extLst>
              <a:ext uri="{FF2B5EF4-FFF2-40B4-BE49-F238E27FC236}">
                <a16:creationId xmlns:a16="http://schemas.microsoft.com/office/drawing/2014/main" id="{9F298866-4174-417A-B3C2-4B45366DD0A6}"/>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6" name="Picture 3">
            <a:extLst>
              <a:ext uri="{FF2B5EF4-FFF2-40B4-BE49-F238E27FC236}">
                <a16:creationId xmlns:a16="http://schemas.microsoft.com/office/drawing/2014/main" id="{FDC86AA5-462F-4214-A5CE-A880907C45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55979" cy="1097280"/>
          </a:xfrm>
          <a:prstGeom prst="rect">
            <a:avLst/>
          </a:prstGeom>
          <a:noFill/>
          <a:ln w="9525">
            <a:noFill/>
            <a:miter lim="800000"/>
            <a:headEnd/>
            <a:tailEnd/>
          </a:ln>
        </p:spPr>
      </p:pic>
      <p:pic>
        <p:nvPicPr>
          <p:cNvPr id="7" name="Picture 6">
            <a:extLst>
              <a:ext uri="{FF2B5EF4-FFF2-40B4-BE49-F238E27FC236}">
                <a16:creationId xmlns:a16="http://schemas.microsoft.com/office/drawing/2014/main" id="{06B4D44C-FC05-40C9-8C22-9701F5BD3B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621" y="121920"/>
            <a:ext cx="855979" cy="1097280"/>
          </a:xfrm>
          <a:prstGeom prst="rect">
            <a:avLst/>
          </a:prstGeom>
          <a:noFill/>
          <a:ln w="9525">
            <a:noFill/>
            <a:miter lim="800000"/>
            <a:headEnd/>
            <a:tailEnd/>
          </a:ln>
        </p:spPr>
      </p:pic>
    </p:spTree>
    <p:extLst>
      <p:ext uri="{BB962C8B-B14F-4D97-AF65-F5344CB8AC3E}">
        <p14:creationId xmlns:p14="http://schemas.microsoft.com/office/powerpoint/2010/main" val="22909177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"The coming again is the counterpart of the going away; visibly Jesus ascends, visibly he returns,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to repetition in the same (or similar) manner</a:t>
            </a:r>
            <a:r>
              <a:rPr lang="en-US" sz="3200" dirty="0">
                <a:solidFill>
                  <a:schemeClr val="bg1"/>
                </a:solidFill>
                <a:effectLst>
                  <a:outerShdw blurRad="38100" dist="38100" dir="2700000" algn="tl">
                    <a:srgbClr val="000000">
                      <a:alpha val="43137"/>
                    </a:srgbClr>
                  </a:outerShdw>
                </a:effectLst>
              </a:rPr>
              <a:t>, </a:t>
            </a:r>
            <a:r>
              <a:rPr lang="en-US" sz="3200" i="1" dirty="0">
                <a:solidFill>
                  <a:schemeClr val="bg1"/>
                </a:solidFill>
                <a:effectLst>
                  <a:outerShdw blurRad="38100" dist="38100" dir="2700000" algn="tl">
                    <a:srgbClr val="000000">
                      <a:alpha val="43137"/>
                    </a:srgbClr>
                  </a:outerShdw>
                </a:effectLst>
              </a:rPr>
              <a:t>again, once more,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6C9C6519-CD78-4FA8-9809-C00DCD087D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EC4B6A68-5479-4A2E-83E0-05517993A5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3532553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TotalTime>
  <Words>7796</Words>
  <Application>Microsoft Office PowerPoint</Application>
  <PresentationFormat>On-screen Show (4:3)</PresentationFormat>
  <Paragraphs>784</Paragraphs>
  <Slides>122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122</vt:i4>
      </vt:variant>
    </vt:vector>
  </HeadingPairs>
  <TitlesOfParts>
    <vt:vector size="130" baseType="lpstr">
      <vt:lpstr>Abadi MT Condensed Light</vt:lpstr>
      <vt:lpstr>Arial</vt:lpstr>
      <vt:lpstr>Calibri</vt:lpstr>
      <vt:lpstr>Times New Roman</vt:lpstr>
      <vt:lpstr>Wingdings</vt:lpstr>
      <vt:lpstr>Office Theme</vt:lpstr>
      <vt:lpstr>Azure</vt:lpstr>
      <vt:lpstr>2_Azure</vt:lpstr>
      <vt:lpstr>PowerPoint Presentation</vt:lpstr>
      <vt:lpstr>What is the Rapture?</vt:lpstr>
      <vt:lpstr>When Will the Rapture Take Place Relative to the Tribulation Period?</vt:lpstr>
      <vt:lpstr>PowerPoint Presentation</vt:lpstr>
      <vt:lpstr>When is the Rapture?  7 Arguments Favoring the Pre-Tribulation View</vt:lpstr>
      <vt:lpstr>Strengthening the Pre-Tribulation Case</vt:lpstr>
      <vt:lpstr>Strengthening the Pre-Tribulation Case</vt:lpstr>
      <vt:lpstr>Jesus and the Rapture  (John 14:1-4)</vt:lpstr>
      <vt:lpstr>PowerPoint Presentation</vt:lpstr>
      <vt:lpstr>Preview (John 14:1-4)</vt:lpstr>
      <vt:lpstr>Preview (John 14:1-4)</vt:lpstr>
      <vt:lpstr>I. Preliminary Reasons</vt:lpstr>
      <vt:lpstr>I. Preliminary Reasons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Chafer Chafer, Systematic Theology, 1:111. </vt:lpstr>
      <vt:lpstr>Seed Truths (John 13─17)</vt:lpstr>
      <vt:lpstr>PowerPoint Presentation</vt:lpstr>
      <vt:lpstr>PowerPoint Presentation</vt:lpstr>
      <vt:lpstr>PowerPoint Presentation</vt:lpstr>
      <vt:lpstr>PowerPoint Presentation</vt:lpstr>
      <vt:lpstr>I. Preliminary Reasons</vt:lpstr>
      <vt:lpstr>John’s Eschatological Statements</vt:lpstr>
      <vt:lpstr>PowerPoint Presentation</vt:lpstr>
      <vt:lpstr>PowerPoint Presentation</vt:lpstr>
      <vt:lpstr>I. Preliminary Reasons</vt:lpstr>
      <vt:lpstr>Ante-Nicene Fathers: “Heavenly and Eschatological" Interpretation of John 14:1-4</vt:lpstr>
      <vt:lpstr>PowerPoint Presentation</vt:lpstr>
      <vt:lpstr>PowerPoint Presentation</vt:lpstr>
      <vt:lpstr>I. Preliminary Reasons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Preliminary Reasons</vt:lpstr>
      <vt:lpstr>PowerPoint Presentation</vt:lpstr>
      <vt:lpstr>PowerPoint Presentation</vt:lpstr>
      <vt:lpstr>PowerPoint Presentation</vt:lpstr>
      <vt:lpstr>PowerPoint Presentation</vt:lpstr>
      <vt:lpstr>PowerPoint Presentation</vt:lpstr>
      <vt:lpstr>PowerPoint Presentation</vt:lpstr>
      <vt:lpstr>Chafer Chafer, Systematic Theology, 1:111. </vt:lpstr>
      <vt:lpstr>I. Preliminary Reasons</vt:lpstr>
      <vt:lpstr>Preview (John 14:1-4)</vt:lpstr>
      <vt:lpstr>II. Exegesis of John 14:1-4</vt:lpstr>
      <vt:lpstr>II. Exegesis of John 14:1-4</vt:lpstr>
      <vt:lpstr>II. Exegesis of John 14:1-4</vt:lpstr>
      <vt:lpstr>II. Exegesis of John 14:1-4</vt:lpstr>
      <vt:lpstr>PowerPoint Presentation</vt:lpstr>
      <vt:lpstr>II. Exegesis of John 14:1-4</vt:lpstr>
      <vt:lpstr>II. Exegesis of John 14:1-4</vt:lpstr>
      <vt:lpstr>II. Exegesis of John 14:1-4</vt:lpstr>
      <vt:lpstr>II. Exegesis of John 14:1-4</vt:lpstr>
      <vt:lpstr>Futuristic Present</vt:lpstr>
      <vt:lpstr>Futuristic Present</vt:lpstr>
      <vt:lpstr>II. Exegesis of John 14:1-4</vt:lpstr>
      <vt:lpstr>II. Exegesis of John 14:1-4</vt:lpstr>
      <vt:lpstr>II. Exegesis of John 14:1-4</vt:lpstr>
      <vt:lpstr>II. Exegesis of John 14:1-4</vt:lpstr>
      <vt:lpstr>II. Exegesis of John 14:1-4</vt:lpstr>
      <vt:lpstr>Conclusion</vt:lpstr>
      <vt:lpstr>Conclusion</vt:lpstr>
      <vt:lpstr>New Mystery Truth</vt:lpstr>
      <vt:lpstr>Chafer Chafer, Systematic Theology, 1:111. </vt:lpstr>
      <vt:lpstr>Preview (John 14:1-4)</vt:lpstr>
      <vt:lpstr>III. Inadequate Alternatives</vt:lpstr>
      <vt:lpstr>III. Inadequate Alternatives</vt:lpstr>
      <vt:lpstr>III. Inadequate Alternatives</vt:lpstr>
      <vt:lpstr>III. Inadequate Alternatives</vt:lpstr>
      <vt:lpstr>II. Exegesis of John 14:1-4</vt:lpstr>
      <vt:lpstr>III. Inadequate Alternatives</vt:lpstr>
      <vt:lpstr>III. Inadequate Alternatives</vt:lpstr>
      <vt:lpstr>III. Inadequate Alternatives</vt:lpstr>
      <vt:lpstr>III. Inadequate Alternatives</vt:lpstr>
      <vt:lpstr>II. Exegesis of John 14:1-4</vt:lpstr>
      <vt:lpstr>III. Inadequate Alternatives</vt:lpstr>
      <vt:lpstr>III. Inadequate Alternatives</vt:lpstr>
      <vt:lpstr>III. Inadequate Alternatives</vt:lpstr>
      <vt:lpstr>III. Inadequate Alternatives</vt:lpstr>
      <vt:lpstr>II. Exegesis of John 14:1-4</vt:lpstr>
      <vt:lpstr>III. Inadequate Alternatives</vt:lpstr>
      <vt:lpstr>II. Exegesis of John 14:1-4</vt:lpstr>
      <vt:lpstr>III. Inadequate Alternatives</vt:lpstr>
      <vt:lpstr>II. Exegesis of John 14:1-4</vt:lpstr>
      <vt:lpstr>III. Inadequate Alternatives</vt:lpstr>
      <vt:lpstr>PowerPoint Presentation</vt:lpstr>
      <vt:lpstr>III. Inadequate Alternatives</vt:lpstr>
      <vt:lpstr>III. Inadequate Alternatives</vt:lpstr>
      <vt:lpstr>II. Exegesis of John 14:1-4</vt:lpstr>
      <vt:lpstr>III. Inadequate Alternatives</vt:lpstr>
      <vt:lpstr>II. Exegesis of John 14:1-4</vt:lpstr>
      <vt:lpstr>III. Inadequate Alternatives</vt:lpstr>
      <vt:lpstr>III. Inadequate Alternatives</vt:lpstr>
      <vt:lpstr>PowerPoint Presentation</vt:lpstr>
      <vt:lpstr>PowerPoint Presentation</vt:lpstr>
      <vt:lpstr>Two Themes</vt:lpstr>
      <vt:lpstr>PowerPoint Presentation</vt:lpstr>
      <vt:lpstr>PowerPoint Presentation</vt:lpstr>
      <vt:lpstr>Two Themes</vt:lpstr>
      <vt:lpstr>Imminence</vt:lpstr>
      <vt:lpstr>PowerPoint Presentation</vt:lpstr>
      <vt:lpstr>PowerPoint Presentation</vt:lpstr>
      <vt:lpstr>PowerPoint Presentation</vt:lpstr>
      <vt:lpstr>III. Inadequate Alternatives</vt:lpstr>
      <vt:lpstr>Preview (John 14:1-4)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012 - John 14v1-4 - Part 1</dc:title>
  <dc:subject>Rapture</dc:subject>
  <dc:creator>Andy</dc:creator>
  <cp:lastModifiedBy>Andy Woods</cp:lastModifiedBy>
  <cp:revision>286</cp:revision>
  <cp:lastPrinted>2020-06-17T23:57:12Z</cp:lastPrinted>
  <dcterms:created xsi:type="dcterms:W3CDTF">2011-09-15T16:07:25Z</dcterms:created>
  <dcterms:modified xsi:type="dcterms:W3CDTF">2020-06-21T02:21:00Z</dcterms:modified>
</cp:coreProperties>
</file>