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4"/>
  </p:notesMasterIdLst>
  <p:handoutMasterIdLst>
    <p:handoutMasterId r:id="rId65"/>
  </p:handoutMasterIdLst>
  <p:sldIdLst>
    <p:sldId id="435" r:id="rId2"/>
    <p:sldId id="6501" r:id="rId3"/>
    <p:sldId id="6502" r:id="rId4"/>
    <p:sldId id="1020" r:id="rId5"/>
    <p:sldId id="1019" r:id="rId6"/>
    <p:sldId id="6509" r:id="rId7"/>
    <p:sldId id="1022" r:id="rId8"/>
    <p:sldId id="6557" r:id="rId9"/>
    <p:sldId id="6608" r:id="rId10"/>
    <p:sldId id="6688" r:id="rId11"/>
    <p:sldId id="6669" r:id="rId12"/>
    <p:sldId id="1034" r:id="rId13"/>
    <p:sldId id="6699" r:id="rId14"/>
    <p:sldId id="6665" r:id="rId15"/>
    <p:sldId id="425" r:id="rId16"/>
    <p:sldId id="436" r:id="rId17"/>
    <p:sldId id="6638" r:id="rId18"/>
    <p:sldId id="3914" r:id="rId19"/>
    <p:sldId id="6700" r:id="rId20"/>
    <p:sldId id="6674" r:id="rId21"/>
    <p:sldId id="6701" r:id="rId22"/>
    <p:sldId id="6702" r:id="rId23"/>
    <p:sldId id="6703" r:id="rId24"/>
    <p:sldId id="3881" r:id="rId25"/>
    <p:sldId id="938" r:id="rId26"/>
    <p:sldId id="731" r:id="rId27"/>
    <p:sldId id="1039" r:id="rId28"/>
    <p:sldId id="6704" r:id="rId29"/>
    <p:sldId id="6684" r:id="rId30"/>
    <p:sldId id="6683" r:id="rId31"/>
    <p:sldId id="6705" r:id="rId32"/>
    <p:sldId id="6706" r:id="rId33"/>
    <p:sldId id="6679" r:id="rId34"/>
    <p:sldId id="6707" r:id="rId35"/>
    <p:sldId id="6603" r:id="rId36"/>
    <p:sldId id="6604" r:id="rId37"/>
    <p:sldId id="2931" r:id="rId38"/>
    <p:sldId id="6687" r:id="rId39"/>
    <p:sldId id="2874" r:id="rId40"/>
    <p:sldId id="6685" r:id="rId41"/>
    <p:sldId id="6686" r:id="rId42"/>
    <p:sldId id="6551" r:id="rId43"/>
    <p:sldId id="5967" r:id="rId44"/>
    <p:sldId id="6508" r:id="rId45"/>
    <p:sldId id="1540" r:id="rId46"/>
    <p:sldId id="4803" r:id="rId47"/>
    <p:sldId id="6514" r:id="rId48"/>
    <p:sldId id="6691" r:id="rId49"/>
    <p:sldId id="6692" r:id="rId50"/>
    <p:sldId id="6693" r:id="rId51"/>
    <p:sldId id="6694" r:id="rId52"/>
    <p:sldId id="6695" r:id="rId53"/>
    <p:sldId id="6696" r:id="rId54"/>
    <p:sldId id="6697" r:id="rId55"/>
    <p:sldId id="6698" r:id="rId56"/>
    <p:sldId id="6708" r:id="rId57"/>
    <p:sldId id="6689" r:id="rId58"/>
    <p:sldId id="6690" r:id="rId59"/>
    <p:sldId id="5736" r:id="rId60"/>
    <p:sldId id="6289" r:id="rId61"/>
    <p:sldId id="6682" r:id="rId62"/>
    <p:sldId id="6290" r:id="rId63"/>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00FF00"/>
    <a:srgbClr val="0000FF"/>
    <a:srgbClr val="CCCCFF"/>
    <a:srgbClr val="000066"/>
    <a:srgbClr val="000099"/>
    <a:srgbClr val="33CC33"/>
    <a:srgbClr val="FF00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2" autoAdjust="0"/>
    <p:restoredTop sz="96314" autoAdjust="0"/>
  </p:normalViewPr>
  <p:slideViewPr>
    <p:cSldViewPr>
      <p:cViewPr varScale="1">
        <p:scale>
          <a:sx n="57" d="100"/>
          <a:sy n="57" d="100"/>
        </p:scale>
        <p:origin x="774"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p:scale>
          <a:sx n="70" d="100"/>
          <a:sy n="70" d="100"/>
        </p:scale>
        <p:origin x="4020" y="3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072481" y="22860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lgn="ctr">
              <a:defRPr/>
            </a:pPr>
            <a:r>
              <a:rPr lang="en-US" dirty="0">
                <a:latin typeface="Calibri" panose="020F0502020204030204" pitchFamily="34" charset="0"/>
                <a:cs typeface="Calibri" panose="020F0502020204030204" pitchFamily="34" charset="0"/>
              </a:rPr>
              <a:t>Dr. Andy Woods – Philippians 11</a:t>
            </a:r>
          </a:p>
          <a:p>
            <a:pPr algn="ctr">
              <a:defRPr/>
            </a:pPr>
            <a:r>
              <a:rPr lang="en-US" dirty="0">
                <a:latin typeface="Calibri" panose="020F0502020204030204" pitchFamily="34" charset="0"/>
                <a:cs typeface="Calibri" panose="020F0502020204030204" pitchFamily="34" charset="0"/>
              </a:rPr>
              <a:t>06-14-2020</a:t>
            </a: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dirty="0"/>
              <a:t>9/11/2016</a:t>
            </a:r>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62</a:t>
            </a:fld>
            <a:endParaRPr lang="en-US" altLang="en-US" dirty="0"/>
          </a:p>
        </p:txBody>
      </p:sp>
    </p:spTree>
    <p:extLst>
      <p:ext uri="{BB962C8B-B14F-4D97-AF65-F5344CB8AC3E}">
        <p14:creationId xmlns:p14="http://schemas.microsoft.com/office/powerpoint/2010/main" val="3935855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6/13/2020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4282035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142792A-E7A1-4290-8036-CC456AECA72A}" type="datetimeFigureOut">
              <a:rPr lang="en-US"/>
              <a:pPr>
                <a:defRPr/>
              </a:pPr>
              <a:t>6/13/2020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C169B7-9F62-44E4-8103-23CFE8D0D643}" type="slidenum">
              <a:rPr lang="en-US" altLang="en-US"/>
              <a:pPr>
                <a:defRPr/>
              </a:pPr>
              <a:t>‹#›</a:t>
            </a:fld>
            <a:endParaRPr lang="en-US" altLang="en-US"/>
          </a:p>
        </p:txBody>
      </p:sp>
    </p:spTree>
    <p:extLst>
      <p:ext uri="{BB962C8B-B14F-4D97-AF65-F5344CB8AC3E}">
        <p14:creationId xmlns:p14="http://schemas.microsoft.com/office/powerpoint/2010/main" val="1721950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6/13/2020</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1660027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5" r:id="rId13"/>
    <p:sldLayoutId id="2147483916"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4.jpeg"/><Relationship Id="rId1" Type="http://schemas.openxmlformats.org/officeDocument/2006/relationships/slideLayout" Target="../slideLayouts/slideLayout10.xml"/><Relationship Id="rId6" Type="http://schemas.openxmlformats.org/officeDocument/2006/relationships/image" Target="../media/image13.emf"/><Relationship Id="rId5" Type="http://schemas.openxmlformats.org/officeDocument/2006/relationships/customXml" Target="../ink/ink2.xml"/><Relationship Id="rId4" Type="http://schemas.openxmlformats.org/officeDocument/2006/relationships/image" Target="../media/image12.emf"/></Relationships>
</file>

<file path=ppt/slides/_rels/slide38.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image" Target="../media/image14.jpeg"/><Relationship Id="rId1" Type="http://schemas.openxmlformats.org/officeDocument/2006/relationships/slideLayout" Target="../slideLayouts/slideLayout10.xml"/><Relationship Id="rId6" Type="http://schemas.openxmlformats.org/officeDocument/2006/relationships/image" Target="../media/image13.emf"/><Relationship Id="rId5" Type="http://schemas.openxmlformats.org/officeDocument/2006/relationships/customXml" Target="../ink/ink5.xml"/><Relationship Id="rId4" Type="http://schemas.openxmlformats.org/officeDocument/2006/relationships/image" Target="../media/image12.emf"/></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E1458CD8-D940-42DA-B266-2FCD81C4F388}"/>
              </a:ext>
            </a:extLst>
          </p:cNvPr>
          <p:cNvSpPr txBox="1">
            <a:spLocks noChangeArrowheads="1"/>
          </p:cNvSpPr>
          <p:nvPr/>
        </p:nvSpPr>
        <p:spPr bwMode="auto">
          <a:xfrm>
            <a:off x="0" y="228600"/>
            <a:ext cx="9144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Font typeface="Wingdings" panose="05000000000000000000" pitchFamily="2" charset="2"/>
              <a:buNone/>
            </a:pPr>
            <a:r>
              <a:rPr lang="en-US" altLang="en-US" sz="4000" dirty="0">
                <a:solidFill>
                  <a:schemeClr val="tx2"/>
                </a:solidFill>
                <a:effectLst>
                  <a:outerShdw blurRad="38100" dist="38100" dir="2700000" algn="tl">
                    <a:srgbClr val="000000">
                      <a:alpha val="43137"/>
                    </a:srgbClr>
                  </a:outerShdw>
                </a:effectLst>
                <a:ea typeface="+mj-ea"/>
                <a:cs typeface="+mj-cs"/>
              </a:rPr>
              <a:t>HOW TO FIND JOY IN THE CHRISTIAN LIFE</a:t>
            </a:r>
          </a:p>
        </p:txBody>
      </p:sp>
      <p:pic>
        <p:nvPicPr>
          <p:cNvPr id="4" name="Picture 3" descr="A close up of a womans face&#10;&#10;Description automatically generated">
            <a:extLst>
              <a:ext uri="{FF2B5EF4-FFF2-40B4-BE49-F238E27FC236}">
                <a16:creationId xmlns:a16="http://schemas.microsoft.com/office/drawing/2014/main" id="{970845EF-801A-4FC9-8C2B-14D3AC7791A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00667" y="1421780"/>
            <a:ext cx="6942666" cy="3657600"/>
          </a:xfrm>
          <a:prstGeom prst="rect">
            <a:avLst/>
          </a:prstGeom>
        </p:spPr>
      </p:pic>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95624" y="5334000"/>
            <a:ext cx="5352752" cy="1450974"/>
          </a:xfrm>
          <a:prstGeom prst="rect">
            <a:avLst/>
          </a:prstGeom>
        </p:spPr>
      </p:pic>
    </p:spTree>
    <p:extLst>
      <p:ext uri="{BB962C8B-B14F-4D97-AF65-F5344CB8AC3E}">
        <p14:creationId xmlns:p14="http://schemas.microsoft.com/office/powerpoint/2010/main" val="3519115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B9C283-199A-4A61-BA61-E2FCF9E3F7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48400" y="4724400"/>
            <a:ext cx="2654710" cy="1828800"/>
          </a:xfrm>
          <a:prstGeom prst="rect">
            <a:avLst/>
          </a:prstGeom>
        </p:spPr>
      </p:pic>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Other Items to Embrace in Lieu of Legalism</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3:15–4:3)</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181100" y="1828801"/>
            <a:ext cx="6781800" cy="3581399"/>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Maturity (Phil. 3:15-16)</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Avoiding license (Phil. 3:17-19)</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Heavenly and eternal perspective (Phil. 3:20-21)</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Unity (Phil. 4:1-3)</a:t>
            </a:r>
          </a:p>
        </p:txBody>
      </p:sp>
    </p:spTree>
    <p:extLst>
      <p:ext uri="{BB962C8B-B14F-4D97-AF65-F5344CB8AC3E}">
        <p14:creationId xmlns:p14="http://schemas.microsoft.com/office/powerpoint/2010/main" val="627671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1143000"/>
            <a:ext cx="9144000" cy="3886201"/>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1 – God can use negative circumstances to bring about positive results</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2</a:t>
            </a:r>
            <a:r>
              <a:rPr lang="en-US" b="1" dirty="0"/>
              <a:t> </a:t>
            </a:r>
            <a:r>
              <a:rPr lang="en-US" dirty="0"/>
              <a:t>–</a:t>
            </a:r>
            <a:r>
              <a:rPr lang="en-US" b="1" dirty="0"/>
              <a:t> </a:t>
            </a:r>
            <a:r>
              <a:rPr lang="en-US" dirty="0">
                <a:effectLst>
                  <a:outerShdw blurRad="38100" dist="38100" dir="2700000" algn="tl">
                    <a:srgbClr val="000000">
                      <a:alpha val="43137"/>
                    </a:srgbClr>
                  </a:outerShdw>
                </a:effectLst>
              </a:rPr>
              <a:t>Christ’s example of servanthood</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3</a:t>
            </a:r>
            <a:r>
              <a:rPr lang="en-US" b="1" dirty="0"/>
              <a:t> </a:t>
            </a:r>
            <a:r>
              <a:rPr lang="en-US" dirty="0"/>
              <a:t>–</a:t>
            </a:r>
            <a:r>
              <a:rPr lang="en-US" b="1" dirty="0"/>
              <a:t> </a:t>
            </a:r>
            <a:r>
              <a:rPr lang="en-US" dirty="0">
                <a:effectLst>
                  <a:outerShdw blurRad="38100" dist="38100" dir="2700000" algn="tl">
                    <a:srgbClr val="000000">
                      <a:alpha val="43137"/>
                    </a:srgbClr>
                  </a:outerShdw>
                </a:effectLst>
              </a:rPr>
              <a:t>Avoiding legalism</a:t>
            </a:r>
          </a:p>
          <a:p>
            <a:pPr marL="457200"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Ch 4</a:t>
            </a:r>
            <a:r>
              <a:rPr lang="en-US" b="1" u="sng" dirty="0">
                <a:solidFill>
                  <a:srgbClr val="FFFFCC"/>
                </a:solidFill>
              </a:rPr>
              <a:t> – </a:t>
            </a:r>
            <a:r>
              <a:rPr lang="en-US" b="1" u="sng" dirty="0">
                <a:solidFill>
                  <a:srgbClr val="FFFFCC"/>
                </a:solidFill>
                <a:effectLst>
                  <a:outerShdw blurRad="38100" dist="38100" dir="2700000" algn="tl">
                    <a:srgbClr val="000000">
                      <a:alpha val="43137"/>
                    </a:srgbClr>
                  </a:outerShdw>
                </a:effectLst>
              </a:rPr>
              <a:t>Reliance upon Christ’s strength for daily life</a:t>
            </a: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Outline</a:t>
            </a:r>
            <a:endParaRPr lang="en-US" altLang="en-US" sz="4000" kern="1200" dirty="0">
              <a:solidFill>
                <a:srgbClr val="00FFFF"/>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EAF1DDAD-05C3-413B-914E-B8F26647C9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1367348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228600"/>
            <a:ext cx="9144000" cy="11430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Draw Upon the Divine Resources for Daily life</a:t>
            </a:r>
            <a:br>
              <a:rPr lang="en-US" altLang="en-US" sz="3600" kern="1200" dirty="0">
                <a:solidFill>
                  <a:srgbClr val="00FFFF"/>
                </a:solidFill>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ea typeface="+mn-ea"/>
                <a:cs typeface="+mn-cs"/>
              </a:rPr>
              <a:t>(</a:t>
            </a:r>
            <a:r>
              <a:rPr lang="en-US" sz="2800" kern="1200" dirty="0">
                <a:solidFill>
                  <a:schemeClr val="tx1"/>
                </a:solidFill>
                <a:effectLst>
                  <a:outerShdw blurRad="38100" dist="38100" dir="2700000" algn="tl">
                    <a:srgbClr val="000000">
                      <a:alpha val="43137"/>
                    </a:srgbClr>
                  </a:outerShdw>
                </a:effectLst>
                <a:ea typeface="+mn-ea"/>
                <a:cs typeface="+mn-cs"/>
              </a:rPr>
              <a:t>Phil. </a:t>
            </a:r>
            <a:r>
              <a:rPr lang="en-US" altLang="en-US" sz="2800" kern="1200" dirty="0">
                <a:solidFill>
                  <a:schemeClr val="tx1"/>
                </a:solidFill>
                <a:effectLst>
                  <a:outerShdw blurRad="38100" dist="38100" dir="2700000" algn="tl">
                    <a:srgbClr val="000000">
                      <a:alpha val="43137"/>
                    </a:srgbClr>
                  </a:outerShdw>
                </a:effectLst>
                <a:ea typeface="+mn-ea"/>
                <a:cs typeface="+mn-cs"/>
              </a:rPr>
              <a:t>4)</a:t>
            </a:r>
          </a:p>
        </p:txBody>
      </p:sp>
      <p:sp>
        <p:nvSpPr>
          <p:cNvPr id="18435" name="Rectangle 3"/>
          <p:cNvSpPr>
            <a:spLocks noGrp="1" noChangeArrowheads="1"/>
          </p:cNvSpPr>
          <p:nvPr>
            <p:ph type="body" idx="1"/>
          </p:nvPr>
        </p:nvSpPr>
        <p:spPr>
          <a:xfrm>
            <a:off x="1822053" y="1600201"/>
            <a:ext cx="5499894" cy="22860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Peace (Phil. 4:4-9)</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Contentment (Phil. 4:10-13)</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Provision (Phil. 4:14-19)</a:t>
            </a:r>
          </a:p>
        </p:txBody>
      </p:sp>
      <p:pic>
        <p:nvPicPr>
          <p:cNvPr id="4" name="Picture 3">
            <a:extLst>
              <a:ext uri="{FF2B5EF4-FFF2-40B4-BE49-F238E27FC236}">
                <a16:creationId xmlns:a16="http://schemas.microsoft.com/office/drawing/2014/main" id="{EB4381DA-2515-43FB-B4BC-B7FC9471A4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2234678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228600"/>
            <a:ext cx="9144000" cy="11430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Draw Upon the Divine Resources for Daily life</a:t>
            </a:r>
            <a:br>
              <a:rPr lang="en-US" altLang="en-US" sz="3600" kern="1200" dirty="0">
                <a:solidFill>
                  <a:srgbClr val="00FFFF"/>
                </a:solidFill>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ea typeface="+mn-ea"/>
                <a:cs typeface="+mn-cs"/>
              </a:rPr>
              <a:t>(</a:t>
            </a:r>
            <a:r>
              <a:rPr lang="en-US" sz="2800" kern="1200" dirty="0">
                <a:solidFill>
                  <a:schemeClr val="tx1"/>
                </a:solidFill>
                <a:effectLst>
                  <a:outerShdw blurRad="38100" dist="38100" dir="2700000" algn="tl">
                    <a:srgbClr val="000000">
                      <a:alpha val="43137"/>
                    </a:srgbClr>
                  </a:outerShdw>
                </a:effectLst>
                <a:ea typeface="+mn-ea"/>
                <a:cs typeface="+mn-cs"/>
              </a:rPr>
              <a:t>Phil. </a:t>
            </a:r>
            <a:r>
              <a:rPr lang="en-US" altLang="en-US" sz="2800" kern="1200" dirty="0">
                <a:solidFill>
                  <a:schemeClr val="tx1"/>
                </a:solidFill>
                <a:effectLst>
                  <a:outerShdw blurRad="38100" dist="38100" dir="2700000" algn="tl">
                    <a:srgbClr val="000000">
                      <a:alpha val="43137"/>
                    </a:srgbClr>
                  </a:outerShdw>
                </a:effectLst>
                <a:ea typeface="+mn-ea"/>
                <a:cs typeface="+mn-cs"/>
              </a:rPr>
              <a:t>4)</a:t>
            </a:r>
          </a:p>
        </p:txBody>
      </p:sp>
      <p:sp>
        <p:nvSpPr>
          <p:cNvPr id="18435" name="Rectangle 3"/>
          <p:cNvSpPr>
            <a:spLocks noGrp="1" noChangeArrowheads="1"/>
          </p:cNvSpPr>
          <p:nvPr>
            <p:ph type="body" idx="1"/>
          </p:nvPr>
        </p:nvSpPr>
        <p:spPr>
          <a:xfrm>
            <a:off x="1822053" y="1600201"/>
            <a:ext cx="5499894" cy="2286000"/>
          </a:xfrm>
        </p:spPr>
        <p:txBody>
          <a:bodyPr/>
          <a:lstStyle/>
          <a:p>
            <a:pPr marL="457200" indent="-457200" algn="just"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Peace (Phil. 4:4-9)</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Contentment (Phil. 4:10-13)</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Provision (Phil. 4:14-19)</a:t>
            </a:r>
          </a:p>
        </p:txBody>
      </p:sp>
      <p:pic>
        <p:nvPicPr>
          <p:cNvPr id="4" name="Picture 3">
            <a:extLst>
              <a:ext uri="{FF2B5EF4-FFF2-40B4-BE49-F238E27FC236}">
                <a16:creationId xmlns:a16="http://schemas.microsoft.com/office/drawing/2014/main" id="{EB4381DA-2515-43FB-B4BC-B7FC9471A4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2855086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457200" y="137160"/>
          <a:ext cx="8229600" cy="6583680"/>
        </p:xfrm>
        <a:graphic>
          <a:graphicData uri="http://schemas.openxmlformats.org/drawingml/2006/table">
            <a:tbl>
              <a:tblPr firstRow="1" bandRow="1">
                <a:tableStyleId>{073A0DAA-6AF3-43AB-8588-CEC1D06C72B9}</a:tableStyleId>
              </a:tblPr>
              <a:tblGrid>
                <a:gridCol w="4339244">
                  <a:extLst>
                    <a:ext uri="{9D8B030D-6E8A-4147-A177-3AD203B41FA5}">
                      <a16:colId xmlns:a16="http://schemas.microsoft.com/office/drawing/2014/main" val="1397627422"/>
                    </a:ext>
                  </a:extLst>
                </a:gridCol>
                <a:gridCol w="3890356">
                  <a:extLst>
                    <a:ext uri="{9D8B030D-6E8A-4147-A177-3AD203B41FA5}">
                      <a16:colId xmlns:a16="http://schemas.microsoft.com/office/drawing/2014/main" val="1991858644"/>
                    </a:ext>
                  </a:extLst>
                </a:gridCol>
              </a:tblGrid>
              <a:tr h="731520">
                <a:tc gridSpan="2">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1200" cap="none" spc="0" normalizeH="0" baseline="0" noProof="0" dirty="0">
                          <a:ln>
                            <a:noFill/>
                          </a:ln>
                          <a:solidFill>
                            <a:srgbClr val="00FFFF"/>
                          </a:solidFill>
                          <a:effectLst/>
                          <a:uLnTx/>
                          <a:uFillTx/>
                          <a:latin typeface="Calibri" panose="020F0502020204030204" pitchFamily="34" charset="0"/>
                          <a:ea typeface="+mn-ea"/>
                          <a:cs typeface="Calibri" panose="020F0502020204030204" pitchFamily="34" charset="0"/>
                        </a:rPr>
                        <a:t>EPHESIANS: WHAT IS INSIDE?</a:t>
                      </a:r>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731520">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b="1" dirty="0">
                          <a:solidFill>
                            <a:srgbClr val="C00000"/>
                          </a:solidFill>
                          <a:latin typeface="Calibri" panose="020F0502020204030204" pitchFamily="34" charset="0"/>
                          <a:cs typeface="Calibri" panose="020F0502020204030204" pitchFamily="34" charset="0"/>
                        </a:rPr>
                        <a:t>1–3</a:t>
                      </a:r>
                    </a:p>
                  </a:txBody>
                  <a:tcPr anchor="ctr" horzOverflow="overflow"/>
                </a:tc>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b="1" dirty="0">
                          <a:solidFill>
                            <a:srgbClr val="0000CC"/>
                          </a:solidFill>
                          <a:latin typeface="Calibri" panose="020F0502020204030204" pitchFamily="34" charset="0"/>
                          <a:cs typeface="Calibri" panose="020F0502020204030204" pitchFamily="34" charset="0"/>
                        </a:rPr>
                        <a:t>4–6</a:t>
                      </a:r>
                    </a:p>
                  </a:txBody>
                  <a:tcPr anchor="ctr" horzOverflow="overflow"/>
                </a:tc>
                <a:extLst>
                  <a:ext uri="{0D108BD9-81ED-4DB2-BD59-A6C34878D82A}">
                    <a16:rowId xmlns:a16="http://schemas.microsoft.com/office/drawing/2014/main" val="1624996199"/>
                  </a:ext>
                </a:extLst>
              </a:tr>
              <a:tr h="731520">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sz="2800" b="1" kern="1200" dirty="0">
                          <a:solidFill>
                            <a:srgbClr val="C00000"/>
                          </a:solidFill>
                          <a:latin typeface="Calibri" panose="020F0502020204030204" pitchFamily="34" charset="0"/>
                          <a:ea typeface="+mn-ea"/>
                          <a:cs typeface="Calibri" panose="020F0502020204030204" pitchFamily="34" charset="0"/>
                        </a:rPr>
                        <a:t>Relationship</a:t>
                      </a:r>
                    </a:p>
                  </a:txBody>
                  <a:tcPr anchor="ctr" horzOverflow="overflow"/>
                </a:tc>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latin typeface="Calibri" panose="020F0502020204030204" pitchFamily="34" charset="0"/>
                          <a:ea typeface="+mn-ea"/>
                          <a:cs typeface="Calibri" panose="020F0502020204030204" pitchFamily="34" charset="0"/>
                        </a:rPr>
                        <a:t>Responsibility</a:t>
                      </a:r>
                    </a:p>
                  </a:txBody>
                  <a:tcPr anchor="ctr" horzOverflow="overflow"/>
                </a:tc>
                <a:extLst>
                  <a:ext uri="{0D108BD9-81ED-4DB2-BD59-A6C34878D82A}">
                    <a16:rowId xmlns:a16="http://schemas.microsoft.com/office/drawing/2014/main" val="3636852434"/>
                  </a:ext>
                </a:extLst>
              </a:tr>
              <a:tr h="731520">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sz="2800" b="1" kern="1200" dirty="0">
                          <a:solidFill>
                            <a:srgbClr val="C00000"/>
                          </a:solidFill>
                          <a:latin typeface="Calibri" panose="020F0502020204030204" pitchFamily="34" charset="0"/>
                          <a:ea typeface="+mn-ea"/>
                          <a:cs typeface="Calibri" panose="020F0502020204030204" pitchFamily="34" charset="0"/>
                        </a:rPr>
                        <a:t>No imperatives</a:t>
                      </a:r>
                    </a:p>
                  </a:txBody>
                  <a:tcPr anchor="ctr" horzOverflow="overflow"/>
                </a:tc>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latin typeface="Calibri" panose="020F0502020204030204" pitchFamily="34" charset="0"/>
                          <a:ea typeface="+mn-ea"/>
                          <a:cs typeface="Calibri" panose="020F0502020204030204" pitchFamily="34" charset="0"/>
                        </a:rPr>
                        <a:t>35 imperatives</a:t>
                      </a:r>
                    </a:p>
                  </a:txBody>
                  <a:tcPr anchor="ctr" horzOverflow="overflow"/>
                </a:tc>
                <a:extLst>
                  <a:ext uri="{0D108BD9-81ED-4DB2-BD59-A6C34878D82A}">
                    <a16:rowId xmlns:a16="http://schemas.microsoft.com/office/drawing/2014/main" val="3808086373"/>
                  </a:ext>
                </a:extLst>
              </a:tr>
              <a:tr h="731520">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sz="2800" b="1" kern="1200" dirty="0">
                          <a:solidFill>
                            <a:srgbClr val="C00000"/>
                          </a:solidFill>
                          <a:latin typeface="Calibri" panose="020F0502020204030204" pitchFamily="34" charset="0"/>
                          <a:ea typeface="+mn-ea"/>
                          <a:cs typeface="Calibri" panose="020F0502020204030204" pitchFamily="34" charset="0"/>
                        </a:rPr>
                        <a:t>Orthodoxy</a:t>
                      </a:r>
                    </a:p>
                  </a:txBody>
                  <a:tcPr anchor="ctr" horzOverflow="overflow"/>
                </a:tc>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latin typeface="Calibri" panose="020F0502020204030204" pitchFamily="34" charset="0"/>
                          <a:ea typeface="+mn-ea"/>
                          <a:cs typeface="Calibri" panose="020F0502020204030204" pitchFamily="34" charset="0"/>
                        </a:rPr>
                        <a:t>Orthopraxy</a:t>
                      </a:r>
                    </a:p>
                  </a:txBody>
                  <a:tcPr anchor="ctr" horzOverflow="overflow"/>
                </a:tc>
                <a:extLst>
                  <a:ext uri="{0D108BD9-81ED-4DB2-BD59-A6C34878D82A}">
                    <a16:rowId xmlns:a16="http://schemas.microsoft.com/office/drawing/2014/main" val="4167479987"/>
                  </a:ext>
                </a:extLst>
              </a:tr>
              <a:tr h="731520">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sz="2800" b="1" kern="1200" dirty="0">
                          <a:solidFill>
                            <a:srgbClr val="C00000"/>
                          </a:solidFill>
                          <a:latin typeface="Calibri" panose="020F0502020204030204" pitchFamily="34" charset="0"/>
                          <a:ea typeface="+mn-ea"/>
                          <a:cs typeface="Calibri" panose="020F0502020204030204" pitchFamily="34" charset="0"/>
                        </a:rPr>
                        <a:t>Knowledge</a:t>
                      </a:r>
                    </a:p>
                  </a:txBody>
                  <a:tcPr anchor="ctr" horzOverflow="overflow"/>
                </a:tc>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latin typeface="Calibri" panose="020F0502020204030204" pitchFamily="34" charset="0"/>
                          <a:ea typeface="+mn-ea"/>
                          <a:cs typeface="Calibri" panose="020F0502020204030204" pitchFamily="34" charset="0"/>
                        </a:rPr>
                        <a:t>Wisdom</a:t>
                      </a:r>
                    </a:p>
                  </a:txBody>
                  <a:tcPr anchor="ctr" horzOverflow="overflow"/>
                </a:tc>
                <a:extLst>
                  <a:ext uri="{0D108BD9-81ED-4DB2-BD59-A6C34878D82A}">
                    <a16:rowId xmlns:a16="http://schemas.microsoft.com/office/drawing/2014/main" val="1448859749"/>
                  </a:ext>
                </a:extLst>
              </a:tr>
              <a:tr h="731520">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sz="2800" b="1" kern="1200" dirty="0">
                          <a:solidFill>
                            <a:srgbClr val="C00000"/>
                          </a:solidFill>
                          <a:latin typeface="Calibri" panose="020F0502020204030204" pitchFamily="34" charset="0"/>
                          <a:ea typeface="+mn-ea"/>
                          <a:cs typeface="Calibri" panose="020F0502020204030204" pitchFamily="34" charset="0"/>
                        </a:rPr>
                        <a:t>Belief</a:t>
                      </a:r>
                    </a:p>
                  </a:txBody>
                  <a:tcPr anchor="ctr" horzOverflow="overflow"/>
                </a:tc>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latin typeface="Calibri" panose="020F0502020204030204" pitchFamily="34" charset="0"/>
                          <a:ea typeface="+mn-ea"/>
                          <a:cs typeface="Calibri" panose="020F0502020204030204" pitchFamily="34" charset="0"/>
                        </a:rPr>
                        <a:t>Behavior</a:t>
                      </a:r>
                    </a:p>
                  </a:txBody>
                  <a:tcPr anchor="ctr" horzOverflow="overflow"/>
                </a:tc>
                <a:extLst>
                  <a:ext uri="{0D108BD9-81ED-4DB2-BD59-A6C34878D82A}">
                    <a16:rowId xmlns:a16="http://schemas.microsoft.com/office/drawing/2014/main" val="852774458"/>
                  </a:ext>
                </a:extLst>
              </a:tr>
              <a:tr h="731520">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sz="2800" b="1" kern="1200" dirty="0">
                          <a:solidFill>
                            <a:srgbClr val="C00000"/>
                          </a:solidFill>
                          <a:latin typeface="Calibri" panose="020F0502020204030204" pitchFamily="34" charset="0"/>
                          <a:ea typeface="+mn-ea"/>
                          <a:cs typeface="Calibri" panose="020F0502020204030204" pitchFamily="34" charset="0"/>
                        </a:rPr>
                        <a:t>Position</a:t>
                      </a:r>
                    </a:p>
                  </a:txBody>
                  <a:tcPr anchor="ctr" horzOverflow="overflow"/>
                </a:tc>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sz="2800" b="1" kern="1200" dirty="0">
                          <a:solidFill>
                            <a:srgbClr val="0000CC"/>
                          </a:solidFill>
                          <a:latin typeface="Calibri" panose="020F0502020204030204" pitchFamily="34" charset="0"/>
                          <a:ea typeface="+mn-ea"/>
                          <a:cs typeface="Calibri" panose="020F0502020204030204" pitchFamily="34" charset="0"/>
                        </a:rPr>
                        <a:t>Practice</a:t>
                      </a:r>
                    </a:p>
                  </a:txBody>
                  <a:tcPr anchor="ctr" horzOverflow="overflow"/>
                </a:tc>
                <a:extLst>
                  <a:ext uri="{0D108BD9-81ED-4DB2-BD59-A6C34878D82A}">
                    <a16:rowId xmlns:a16="http://schemas.microsoft.com/office/drawing/2014/main" val="4074593557"/>
                  </a:ext>
                </a:extLst>
              </a:tr>
              <a:tr h="731520">
                <a:tc>
                  <a:txBody>
                    <a:bodyPr/>
                    <a:lstStyle>
                      <a:lvl1pPr eaLnBrk="0" hangingPunct="0">
                        <a:spcBef>
                          <a:spcPct val="20000"/>
                        </a:spcBef>
                        <a:buClr>
                          <a:schemeClr val="tx2"/>
                        </a:buClr>
                        <a:buSzPct val="75000"/>
                        <a:buFont typeface="Wingdings" panose="05000000000000000000" pitchFamily="2" charset="2"/>
                        <a:defRPr sz="2800">
                          <a:solidFill>
                            <a:schemeClr val="tx1"/>
                          </a:solidFill>
                          <a:latin typeface="Arial" panose="020B0604020202020204" pitchFamily="34" charset="0"/>
                        </a:defRPr>
                      </a:lvl1pPr>
                      <a:lvl2pPr marL="742950" indent="-285750" eaLnBrk="0" hangingPunct="0">
                        <a:spcBef>
                          <a:spcPct val="20000"/>
                        </a:spcBef>
                        <a:buClr>
                          <a:schemeClr val="folHlink"/>
                        </a:buClr>
                        <a:buSzPct val="60000"/>
                        <a:buFont typeface="Wingdings" panose="05000000000000000000" pitchFamily="2" charset="2"/>
                        <a:defRPr sz="2800">
                          <a:solidFill>
                            <a:schemeClr val="tx1"/>
                          </a:solidFill>
                          <a:latin typeface="Arial" panose="020B0604020202020204" pitchFamily="34" charset="0"/>
                        </a:defRPr>
                      </a:lvl2pPr>
                      <a:lvl3pPr marL="1143000" indent="-228600" eaLnBrk="0" hangingPunct="0">
                        <a:spcBef>
                          <a:spcPct val="20000"/>
                        </a:spcBef>
                        <a:buClr>
                          <a:schemeClr val="tx2"/>
                        </a:buClr>
                        <a:buSzPct val="60000"/>
                        <a:buFont typeface="Wingdings" panose="05000000000000000000" pitchFamily="2" charset="2"/>
                        <a:defRPr sz="2800">
                          <a:solidFill>
                            <a:schemeClr val="tx1"/>
                          </a:solidFill>
                          <a:latin typeface="Arial" panose="020B0604020202020204" pitchFamily="34" charset="0"/>
                        </a:defRPr>
                      </a:lvl3pPr>
                      <a:lvl4pPr marL="1600200" indent="-228600" eaLnBrk="0" hangingPunct="0">
                        <a:spcBef>
                          <a:spcPct val="20000"/>
                        </a:spcBef>
                        <a:buClr>
                          <a:schemeClr val="tx1"/>
                        </a:buClr>
                        <a:buSzPct val="100000"/>
                        <a:defRPr sz="2800">
                          <a:solidFill>
                            <a:schemeClr val="tx1"/>
                          </a:solidFill>
                          <a:latin typeface="Arial" panose="020B0604020202020204" pitchFamily="34" charset="0"/>
                        </a:defRPr>
                      </a:lvl4pPr>
                      <a:lvl5pPr marL="2057400" indent="-228600" eaLnBrk="0" hangingPunct="0">
                        <a:spcBef>
                          <a:spcPct val="20000"/>
                        </a:spcBef>
                        <a:buClr>
                          <a:schemeClr val="tx1"/>
                        </a:buClr>
                        <a:buSzPct val="10000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anose="05000000000000000000" pitchFamily="2" charset="2"/>
                        <a:buNone/>
                        <a:tabLst/>
                      </a:pPr>
                      <a:r>
                        <a:rPr lang="en-US" altLang="en-US" sz="2800" b="1" kern="1200" dirty="0">
                          <a:solidFill>
                            <a:srgbClr val="C00000"/>
                          </a:solidFill>
                          <a:latin typeface="Calibri" panose="020F0502020204030204" pitchFamily="34" charset="0"/>
                          <a:ea typeface="+mn-ea"/>
                          <a:cs typeface="Calibri" panose="020F0502020204030204" pitchFamily="34" charset="0"/>
                        </a:rPr>
                        <a:t>Privileges</a:t>
                      </a:r>
                    </a:p>
                  </a:txBody>
                  <a:tcPr anchor="ctr" horzOverflow="overflow"/>
                </a:tc>
                <a:tc>
                  <a:txBody>
                    <a:bodyPr/>
                    <a:lstStyle/>
                    <a:p>
                      <a:pPr marL="112713"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2800" b="1" kern="1200" dirty="0">
                          <a:solidFill>
                            <a:srgbClr val="0000CC"/>
                          </a:solidFill>
                          <a:latin typeface="Calibri" panose="020F0502020204030204" pitchFamily="34" charset="0"/>
                          <a:ea typeface="+mn-ea"/>
                          <a:cs typeface="Calibri" panose="020F0502020204030204" pitchFamily="34" charset="0"/>
                        </a:rPr>
                        <a:t>Responsibility</a:t>
                      </a:r>
                      <a:endParaRPr lang="en-US" sz="2800" b="1" kern="1200" dirty="0">
                        <a:solidFill>
                          <a:srgbClr val="0000CC"/>
                        </a:solidFill>
                        <a:latin typeface="Calibri" panose="020F0502020204030204" pitchFamily="34" charset="0"/>
                        <a:ea typeface="+mn-ea"/>
                        <a:cs typeface="Calibri" panose="020F0502020204030204" pitchFamily="34" charset="0"/>
                      </a:endParaRPr>
                    </a:p>
                  </a:txBody>
                  <a:tcPr marT="45716" marB="45716" anchor="ctr" horzOverflow="overflow"/>
                </a:tc>
                <a:extLst>
                  <a:ext uri="{0D108BD9-81ED-4DB2-BD59-A6C34878D82A}">
                    <a16:rowId xmlns:a16="http://schemas.microsoft.com/office/drawing/2014/main" val="3600022735"/>
                  </a:ext>
                </a:extLst>
              </a:tr>
            </a:tbl>
          </a:graphicData>
        </a:graphic>
      </p:graphicFrame>
    </p:spTree>
    <p:extLst>
      <p:ext uri="{BB962C8B-B14F-4D97-AF65-F5344CB8AC3E}">
        <p14:creationId xmlns:p14="http://schemas.microsoft.com/office/powerpoint/2010/main" val="2261453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awoods\AppData\Local\Microsoft\Windows\Temporary Internet Files\Content.IE5\MH5K0DD1\MCj02336410000[1].wmf">
            <a:extLst>
              <a:ext uri="{FF2B5EF4-FFF2-40B4-BE49-F238E27FC236}">
                <a16:creationId xmlns:a16="http://schemas.microsoft.com/office/drawing/2014/main" id="{8233A3D3-F684-4E3E-AFD8-88834A9E60E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53556" y="3657600"/>
            <a:ext cx="3036888"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F83F1BF-23CF-44A3-8B39-0C19323152B5}"/>
              </a:ext>
            </a:extLst>
          </p:cNvPr>
          <p:cNvSpPr/>
          <p:nvPr/>
        </p:nvSpPr>
        <p:spPr>
          <a:xfrm>
            <a:off x="838200" y="3733800"/>
            <a:ext cx="1835668" cy="1323439"/>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8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Arial" charset="0"/>
              </a:rPr>
              <a:t>1-3</a:t>
            </a:r>
          </a:p>
        </p:txBody>
      </p:sp>
      <p:sp>
        <p:nvSpPr>
          <p:cNvPr id="6" name="Rectangle 5">
            <a:extLst>
              <a:ext uri="{FF2B5EF4-FFF2-40B4-BE49-F238E27FC236}">
                <a16:creationId xmlns:a16="http://schemas.microsoft.com/office/drawing/2014/main" id="{DEC3AAC4-3F18-438D-A4B7-3E1E6539CB29}"/>
              </a:ext>
            </a:extLst>
          </p:cNvPr>
          <p:cNvSpPr/>
          <p:nvPr/>
        </p:nvSpPr>
        <p:spPr>
          <a:xfrm>
            <a:off x="6019800" y="3764340"/>
            <a:ext cx="2438400" cy="1323439"/>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8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Arial" charset="0"/>
              </a:rPr>
              <a:t>4-6</a:t>
            </a:r>
          </a:p>
        </p:txBody>
      </p:sp>
      <p:sp>
        <p:nvSpPr>
          <p:cNvPr id="7" name="Rectangle 6">
            <a:extLst>
              <a:ext uri="{FF2B5EF4-FFF2-40B4-BE49-F238E27FC236}">
                <a16:creationId xmlns:a16="http://schemas.microsoft.com/office/drawing/2014/main" id="{2C2AE597-397B-4D9D-96F6-946CEF4CE736}"/>
              </a:ext>
            </a:extLst>
          </p:cNvPr>
          <p:cNvSpPr/>
          <p:nvPr/>
        </p:nvSpPr>
        <p:spPr>
          <a:xfrm>
            <a:off x="2664747" y="2133600"/>
            <a:ext cx="3814506" cy="923330"/>
          </a:xfrm>
          <a:prstGeom prst="rect">
            <a:avLst/>
          </a:prstGeom>
          <a:noFill/>
        </p:spPr>
        <p:txBody>
          <a:bodyPr wrap="none">
            <a:spAutoFit/>
          </a:bodyPr>
          <a:lstStyle/>
          <a:p>
            <a:pPr algn="ct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charset="0"/>
              </a:rPr>
              <a:t>Therefore…</a:t>
            </a:r>
          </a:p>
        </p:txBody>
      </p:sp>
      <p:sp>
        <p:nvSpPr>
          <p:cNvPr id="28678" name="Title 7">
            <a:extLst>
              <a:ext uri="{FF2B5EF4-FFF2-40B4-BE49-F238E27FC236}">
                <a16:creationId xmlns:a16="http://schemas.microsoft.com/office/drawing/2014/main" id="{602FE9A3-E03A-47B2-B18D-0713AEE5D8C5}"/>
              </a:ext>
            </a:extLst>
          </p:cNvPr>
          <p:cNvSpPr>
            <a:spLocks noGrp="1"/>
          </p:cNvSpPr>
          <p:nvPr>
            <p:ph type="ctrTitle" sz="quarter" idx="4294967295"/>
          </p:nvPr>
        </p:nvSpPr>
        <p:spPr>
          <a:xfrm>
            <a:off x="685800" y="381000"/>
            <a:ext cx="7772400" cy="1143000"/>
          </a:xfrm>
        </p:spPr>
        <p:txBody>
          <a:bodyPr/>
          <a:lstStyle/>
          <a:p>
            <a:pPr algn="ctr" eaLnBrk="1" hangingPunct="1"/>
            <a:r>
              <a:rPr lang="en-US" altLang="en-US" sz="6000" dirty="0"/>
              <a:t>Ephesians 4:1</a:t>
            </a:r>
          </a:p>
        </p:txBody>
      </p:sp>
    </p:spTree>
    <p:extLst>
      <p:ext uri="{BB962C8B-B14F-4D97-AF65-F5344CB8AC3E}">
        <p14:creationId xmlns:p14="http://schemas.microsoft.com/office/powerpoint/2010/main" val="866134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awoods\AppData\Local\Microsoft\Windows\Temporary Internet Files\Content.IE5\MH5K0DD1\MCj02336410000[1].wmf">
            <a:extLst>
              <a:ext uri="{FF2B5EF4-FFF2-40B4-BE49-F238E27FC236}">
                <a16:creationId xmlns:a16="http://schemas.microsoft.com/office/drawing/2014/main" id="{B8622C7A-A9C7-481D-B40F-93FF803F4F8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53556" y="3657600"/>
            <a:ext cx="3036888"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EE65F3F-573E-40FC-BF3C-37D037A6A240}"/>
              </a:ext>
            </a:extLst>
          </p:cNvPr>
          <p:cNvSpPr/>
          <p:nvPr/>
        </p:nvSpPr>
        <p:spPr>
          <a:xfrm>
            <a:off x="582430" y="3733800"/>
            <a:ext cx="2008370" cy="1323439"/>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8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Arial" charset="0"/>
              </a:rPr>
              <a:t>1-11</a:t>
            </a:r>
          </a:p>
        </p:txBody>
      </p:sp>
      <p:sp>
        <p:nvSpPr>
          <p:cNvPr id="6" name="Rectangle 5">
            <a:extLst>
              <a:ext uri="{FF2B5EF4-FFF2-40B4-BE49-F238E27FC236}">
                <a16:creationId xmlns:a16="http://schemas.microsoft.com/office/drawing/2014/main" id="{698638B5-D760-4BD2-A5C8-86BE087D08A6}"/>
              </a:ext>
            </a:extLst>
          </p:cNvPr>
          <p:cNvSpPr/>
          <p:nvPr/>
        </p:nvSpPr>
        <p:spPr>
          <a:xfrm>
            <a:off x="6090444" y="3764340"/>
            <a:ext cx="3053556" cy="1323439"/>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8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Arial" charset="0"/>
              </a:rPr>
              <a:t>12-16</a:t>
            </a:r>
          </a:p>
        </p:txBody>
      </p:sp>
      <p:sp>
        <p:nvSpPr>
          <p:cNvPr id="29702" name="Title 7">
            <a:extLst>
              <a:ext uri="{FF2B5EF4-FFF2-40B4-BE49-F238E27FC236}">
                <a16:creationId xmlns:a16="http://schemas.microsoft.com/office/drawing/2014/main" id="{26BD914B-F56A-4AC2-80D4-C03002E4BA39}"/>
              </a:ext>
            </a:extLst>
          </p:cNvPr>
          <p:cNvSpPr>
            <a:spLocks noGrp="1"/>
          </p:cNvSpPr>
          <p:nvPr>
            <p:ph type="ctrTitle" sz="quarter" idx="4294967295"/>
          </p:nvPr>
        </p:nvSpPr>
        <p:spPr>
          <a:xfrm>
            <a:off x="685800" y="403073"/>
            <a:ext cx="7772400" cy="1143000"/>
          </a:xfrm>
        </p:spPr>
        <p:txBody>
          <a:bodyPr/>
          <a:lstStyle/>
          <a:p>
            <a:pPr algn="ctr" eaLnBrk="1" hangingPunct="1"/>
            <a:r>
              <a:rPr lang="en-US" altLang="en-US" sz="6000" dirty="0"/>
              <a:t>Romans 12:1</a:t>
            </a:r>
          </a:p>
        </p:txBody>
      </p:sp>
      <p:sp>
        <p:nvSpPr>
          <p:cNvPr id="8" name="Rectangle 7">
            <a:extLst>
              <a:ext uri="{FF2B5EF4-FFF2-40B4-BE49-F238E27FC236}">
                <a16:creationId xmlns:a16="http://schemas.microsoft.com/office/drawing/2014/main" id="{453CC726-B125-49F3-A5C2-9EC21DE83D3C}"/>
              </a:ext>
            </a:extLst>
          </p:cNvPr>
          <p:cNvSpPr/>
          <p:nvPr/>
        </p:nvSpPr>
        <p:spPr>
          <a:xfrm>
            <a:off x="2664747" y="2133600"/>
            <a:ext cx="3814506" cy="923330"/>
          </a:xfrm>
          <a:prstGeom prst="rect">
            <a:avLst/>
          </a:prstGeom>
          <a:noFill/>
        </p:spPr>
        <p:txBody>
          <a:bodyPr wrap="none">
            <a:spAutoFit/>
          </a:bodyPr>
          <a:lstStyle/>
          <a:p>
            <a:pPr algn="ct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charset="0"/>
              </a:rPr>
              <a:t>Therefore…</a:t>
            </a:r>
          </a:p>
        </p:txBody>
      </p:sp>
    </p:spTree>
    <p:extLst>
      <p:ext uri="{BB962C8B-B14F-4D97-AF65-F5344CB8AC3E}">
        <p14:creationId xmlns:p14="http://schemas.microsoft.com/office/powerpoint/2010/main" val="1206791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awoods\AppData\Local\Microsoft\Windows\Temporary Internet Files\Content.IE5\MH5K0DD1\MCj02336410000[1].wmf">
            <a:extLst>
              <a:ext uri="{FF2B5EF4-FFF2-40B4-BE49-F238E27FC236}">
                <a16:creationId xmlns:a16="http://schemas.microsoft.com/office/drawing/2014/main" id="{2F952323-0298-48C1-801F-DF1827A2569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24200" y="3657600"/>
            <a:ext cx="3036888"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A8F5B23-239D-4946-BCC5-A70A8DA59E3C}"/>
              </a:ext>
            </a:extLst>
          </p:cNvPr>
          <p:cNvSpPr/>
          <p:nvPr/>
        </p:nvSpPr>
        <p:spPr>
          <a:xfrm>
            <a:off x="1127660" y="3733800"/>
            <a:ext cx="1552027" cy="1323439"/>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8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Arial" charset="0"/>
              </a:rPr>
              <a:t>1-4</a:t>
            </a:r>
          </a:p>
        </p:txBody>
      </p:sp>
      <p:sp>
        <p:nvSpPr>
          <p:cNvPr id="6" name="Rectangle 5">
            <a:extLst>
              <a:ext uri="{FF2B5EF4-FFF2-40B4-BE49-F238E27FC236}">
                <a16:creationId xmlns:a16="http://schemas.microsoft.com/office/drawing/2014/main" id="{7D82A3AE-1D42-4C8F-861D-205DDCD6BA89}"/>
              </a:ext>
            </a:extLst>
          </p:cNvPr>
          <p:cNvSpPr/>
          <p:nvPr/>
        </p:nvSpPr>
        <p:spPr>
          <a:xfrm>
            <a:off x="6324600" y="3764340"/>
            <a:ext cx="2438400" cy="1323439"/>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8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Arial" charset="0"/>
              </a:rPr>
              <a:t>5-6</a:t>
            </a:r>
          </a:p>
        </p:txBody>
      </p:sp>
      <p:sp>
        <p:nvSpPr>
          <p:cNvPr id="30726" name="Title 7">
            <a:extLst>
              <a:ext uri="{FF2B5EF4-FFF2-40B4-BE49-F238E27FC236}">
                <a16:creationId xmlns:a16="http://schemas.microsoft.com/office/drawing/2014/main" id="{26312EEC-7FE4-4223-A353-4A2557619BA5}"/>
              </a:ext>
            </a:extLst>
          </p:cNvPr>
          <p:cNvSpPr>
            <a:spLocks noGrp="1"/>
          </p:cNvSpPr>
          <p:nvPr>
            <p:ph type="ctrTitle" sz="quarter" idx="4294967295"/>
          </p:nvPr>
        </p:nvSpPr>
        <p:spPr>
          <a:xfrm>
            <a:off x="685800" y="381000"/>
            <a:ext cx="7772400" cy="1143000"/>
          </a:xfrm>
        </p:spPr>
        <p:txBody>
          <a:bodyPr/>
          <a:lstStyle/>
          <a:p>
            <a:pPr algn="ctr" eaLnBrk="1" hangingPunct="1"/>
            <a:r>
              <a:rPr lang="en-US" altLang="en-US" sz="6000" dirty="0"/>
              <a:t>Galatians 5:1</a:t>
            </a:r>
          </a:p>
        </p:txBody>
      </p:sp>
      <p:sp>
        <p:nvSpPr>
          <p:cNvPr id="8" name="Rectangle 7">
            <a:extLst>
              <a:ext uri="{FF2B5EF4-FFF2-40B4-BE49-F238E27FC236}">
                <a16:creationId xmlns:a16="http://schemas.microsoft.com/office/drawing/2014/main" id="{87C6D9AF-A120-45E2-A67B-46F74E7FDB22}"/>
              </a:ext>
            </a:extLst>
          </p:cNvPr>
          <p:cNvSpPr/>
          <p:nvPr/>
        </p:nvSpPr>
        <p:spPr>
          <a:xfrm>
            <a:off x="2664747" y="2133600"/>
            <a:ext cx="3814506" cy="923330"/>
          </a:xfrm>
          <a:prstGeom prst="rect">
            <a:avLst/>
          </a:prstGeom>
          <a:noFill/>
        </p:spPr>
        <p:txBody>
          <a:bodyPr wrap="none">
            <a:spAutoFit/>
          </a:bodyPr>
          <a:lstStyle/>
          <a:p>
            <a:pPr algn="ct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charset="0"/>
              </a:rPr>
              <a:t>Therefore…</a:t>
            </a:r>
          </a:p>
        </p:txBody>
      </p:sp>
    </p:spTree>
    <p:extLst>
      <p:ext uri="{BB962C8B-B14F-4D97-AF65-F5344CB8AC3E}">
        <p14:creationId xmlns:p14="http://schemas.microsoft.com/office/powerpoint/2010/main" val="3985154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Peace</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4:4–9)</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181100" y="1828801"/>
            <a:ext cx="6781800" cy="2362199"/>
          </a:xfrm>
        </p:spPr>
        <p:txBody>
          <a:bodyPr/>
          <a:lstStyle/>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Prerequisites for Peace (Phil. 4:4-6)</a:t>
            </a:r>
          </a:p>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Presence of Peace (Phil. 4:7)</a:t>
            </a:r>
          </a:p>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Protection of Peace (Phil. 4:8-9)</a:t>
            </a:r>
          </a:p>
        </p:txBody>
      </p:sp>
      <p:pic>
        <p:nvPicPr>
          <p:cNvPr id="5" name="Picture 2" descr="The Peace Of God Will Guard You – TBQ">
            <a:extLst>
              <a:ext uri="{FF2B5EF4-FFF2-40B4-BE49-F238E27FC236}">
                <a16:creationId xmlns:a16="http://schemas.microsoft.com/office/drawing/2014/main" id="{AB15E5F9-C2A3-4D63-B814-E580FE2D229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0" y="4419600"/>
            <a:ext cx="3048000" cy="2286000"/>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248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Peace</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4:4–9)</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181100" y="1828801"/>
            <a:ext cx="6781800" cy="2362199"/>
          </a:xfrm>
        </p:spPr>
        <p:txBody>
          <a:bodyPr/>
          <a:lstStyle/>
          <a:p>
            <a:pPr marL="571500" indent="-571500" algn="just" eaLnBrk="1" hangingPunct="1">
              <a:spcBef>
                <a:spcPts val="0"/>
              </a:spcBef>
              <a:spcAft>
                <a:spcPts val="24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Prerequisites for Peace (Phil. 4:4-6)</a:t>
            </a:r>
          </a:p>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Presence of Peace (Phil. 4:7)</a:t>
            </a:r>
          </a:p>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Protection of Peace (Phil. 4:8-9)</a:t>
            </a:r>
          </a:p>
        </p:txBody>
      </p:sp>
      <p:pic>
        <p:nvPicPr>
          <p:cNvPr id="6" name="Picture 2" descr="The Peace Of God Will Guard You – TBQ">
            <a:extLst>
              <a:ext uri="{FF2B5EF4-FFF2-40B4-BE49-F238E27FC236}">
                <a16:creationId xmlns:a16="http://schemas.microsoft.com/office/drawing/2014/main" id="{77F6C3B8-00A5-4ED8-BFA9-4895A0935D9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0" y="4419600"/>
            <a:ext cx="3048000" cy="2286000"/>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465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Ten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0" y="923577"/>
            <a:ext cx="9143999" cy="5412557"/>
          </a:xfrm>
        </p:spPr>
        <p:txBody>
          <a:bodyPr/>
          <a:lstStyle/>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Who wrote it?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Paul</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To Whom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The Believers at Philippi</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Where was it written from?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Rome</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When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A.D. 62</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was the book’s occasion?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Five contacts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Who are the opponents?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Four opponents threatening joy</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the book’s purpose?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To give joy during adversity</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How is it organized (outline)?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Four- part outline </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it about?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Joy during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adverstiy</a:t>
            </a:r>
            <a:endPar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makes the book different?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Personal &amp; informal</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01000" y="76200"/>
            <a:ext cx="1039195" cy="914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18111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I. Prerequisites for Peace</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4:4–6)</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723900" y="1600201"/>
            <a:ext cx="7696200" cy="2971799"/>
          </a:xfrm>
        </p:spPr>
        <p:txBody>
          <a:bodyPr/>
          <a:lstStyle/>
          <a:p>
            <a:pPr marL="571500" indent="-571500" algn="just"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Joy (Phil. 4:4)</a:t>
            </a:r>
          </a:p>
          <a:p>
            <a:pPr marL="571500" indent="-571500" algn="just"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Gentleness (Phil. 4:5a)</a:t>
            </a:r>
          </a:p>
          <a:p>
            <a:pPr marL="571500" indent="-571500" algn="just"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Awareness of God’s nearness (Phil. 4:5b)</a:t>
            </a:r>
          </a:p>
          <a:p>
            <a:pPr marL="571500" indent="-571500" algn="just"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Prayer (6)</a:t>
            </a:r>
          </a:p>
        </p:txBody>
      </p:sp>
      <p:pic>
        <p:nvPicPr>
          <p:cNvPr id="6" name="Picture 2" descr="The Peace Of God Will Guard You – TBQ">
            <a:extLst>
              <a:ext uri="{FF2B5EF4-FFF2-40B4-BE49-F238E27FC236}">
                <a16:creationId xmlns:a16="http://schemas.microsoft.com/office/drawing/2014/main" id="{347C2175-F336-4504-A578-BADDCE6181F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0" y="4419600"/>
            <a:ext cx="3048000" cy="2286000"/>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706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I. Prerequisites for Peace</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4:4–6)</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723900" y="1600201"/>
            <a:ext cx="7696200" cy="2971799"/>
          </a:xfrm>
        </p:spPr>
        <p:txBody>
          <a:bodyPr/>
          <a:lstStyle/>
          <a:p>
            <a:pPr marL="571500" indent="-571500" algn="just" eaLnBrk="1" hangingPunct="1">
              <a:spcBef>
                <a:spcPts val="0"/>
              </a:spcBef>
              <a:spcAft>
                <a:spcPts val="18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Joy (Phil. 4:4)</a:t>
            </a:r>
          </a:p>
          <a:p>
            <a:pPr marL="571500" indent="-571500" algn="just"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Gentleness (Phil. 4:5a)</a:t>
            </a:r>
          </a:p>
          <a:p>
            <a:pPr marL="571500" indent="-571500" algn="just"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Awareness of God’s nearness (Phil. 4:5b)</a:t>
            </a:r>
          </a:p>
          <a:p>
            <a:pPr marL="571500" indent="-571500" algn="just"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Prayer (6)</a:t>
            </a:r>
          </a:p>
        </p:txBody>
      </p:sp>
      <p:pic>
        <p:nvPicPr>
          <p:cNvPr id="6" name="Picture 2" descr="The Peace Of God Will Guard You – TBQ">
            <a:extLst>
              <a:ext uri="{FF2B5EF4-FFF2-40B4-BE49-F238E27FC236}">
                <a16:creationId xmlns:a16="http://schemas.microsoft.com/office/drawing/2014/main" id="{FDD9C342-8221-48DF-B42C-48B1646025E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0" y="4419600"/>
            <a:ext cx="3048000" cy="2286000"/>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793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I. Prerequisites for Peace</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4:4–6)</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723900" y="1600201"/>
            <a:ext cx="7696200" cy="2971799"/>
          </a:xfrm>
        </p:spPr>
        <p:txBody>
          <a:bodyPr/>
          <a:lstStyle/>
          <a:p>
            <a:pPr marL="571500" indent="-571500" algn="just"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Joy (Phil. 4:4)</a:t>
            </a:r>
          </a:p>
          <a:p>
            <a:pPr marL="571500" indent="-571500" algn="just" eaLnBrk="1" hangingPunct="1">
              <a:spcBef>
                <a:spcPts val="0"/>
              </a:spcBef>
              <a:spcAft>
                <a:spcPts val="18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Gentleness (Phil. 4:5a)</a:t>
            </a:r>
          </a:p>
          <a:p>
            <a:pPr marL="571500" indent="-571500" algn="just"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Awareness of God’s nearness (Phil. 4:5b)</a:t>
            </a:r>
          </a:p>
          <a:p>
            <a:pPr marL="571500" indent="-571500" algn="just"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Prayer (6)</a:t>
            </a:r>
          </a:p>
        </p:txBody>
      </p:sp>
      <p:pic>
        <p:nvPicPr>
          <p:cNvPr id="6" name="Picture 2" descr="The Peace Of God Will Guard You – TBQ">
            <a:extLst>
              <a:ext uri="{FF2B5EF4-FFF2-40B4-BE49-F238E27FC236}">
                <a16:creationId xmlns:a16="http://schemas.microsoft.com/office/drawing/2014/main" id="{D12E28AB-9DB1-41CB-88B7-8D52B71002E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0" y="4419600"/>
            <a:ext cx="3048000" cy="2286000"/>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421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I. Prerequisites for Peace</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4:4–6)</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723900" y="1600201"/>
            <a:ext cx="7696200" cy="2971799"/>
          </a:xfrm>
        </p:spPr>
        <p:txBody>
          <a:bodyPr/>
          <a:lstStyle/>
          <a:p>
            <a:pPr marL="571500" indent="-571500" algn="just"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Joy (Phil. 4:4)</a:t>
            </a:r>
          </a:p>
          <a:p>
            <a:pPr marL="571500" indent="-571500" algn="just"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Gentleness (Phil. 4:5a)</a:t>
            </a:r>
          </a:p>
          <a:p>
            <a:pPr marL="571500" indent="-571500" algn="just" eaLnBrk="1" hangingPunct="1">
              <a:spcBef>
                <a:spcPts val="0"/>
              </a:spcBef>
              <a:spcAft>
                <a:spcPts val="18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Awareness of God’s nearness (Phil. 4:5b)</a:t>
            </a:r>
          </a:p>
          <a:p>
            <a:pPr marL="571500" indent="-571500" algn="just"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Prayer (6)</a:t>
            </a:r>
          </a:p>
        </p:txBody>
      </p:sp>
      <p:pic>
        <p:nvPicPr>
          <p:cNvPr id="6" name="Picture 2" descr="The Peace Of God Will Guard You – TBQ">
            <a:extLst>
              <a:ext uri="{FF2B5EF4-FFF2-40B4-BE49-F238E27FC236}">
                <a16:creationId xmlns:a16="http://schemas.microsoft.com/office/drawing/2014/main" id="{8E2036BB-675F-452A-A387-CF6EB5E7B84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0" y="4419600"/>
            <a:ext cx="3048000" cy="2286000"/>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452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160" y="190500"/>
            <a:ext cx="8869680" cy="6477000"/>
          </a:xfrm>
          <a:prstGeom prst="rect">
            <a:avLst/>
          </a:prstGeom>
          <a:ln w="28575">
            <a:solidFill>
              <a:srgbClr val="FFFFCC"/>
            </a:solidFill>
          </a:ln>
        </p:spPr>
      </p:pic>
    </p:spTree>
    <p:extLst>
      <p:ext uri="{BB962C8B-B14F-4D97-AF65-F5344CB8AC3E}">
        <p14:creationId xmlns:p14="http://schemas.microsoft.com/office/powerpoint/2010/main" val="3979870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2C51C7-82DA-4FFC-B9EB-6130BE75BA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97739" y="4876800"/>
            <a:ext cx="2548522" cy="1828800"/>
          </a:xfrm>
          <a:prstGeom prst="rect">
            <a:avLst/>
          </a:prstGeom>
        </p:spPr>
      </p:pic>
      <p:sp>
        <p:nvSpPr>
          <p:cNvPr id="3" name="Content Placeholder 2"/>
          <p:cNvSpPr>
            <a:spLocks noGrp="1"/>
          </p:cNvSpPr>
          <p:nvPr>
            <p:ph idx="1"/>
          </p:nvPr>
        </p:nvSpPr>
        <p:spPr>
          <a:xfrm>
            <a:off x="1621339" y="1143000"/>
            <a:ext cx="5901322" cy="3505200"/>
          </a:xfrm>
        </p:spPr>
        <p:txBody>
          <a:bodyPr/>
          <a:lstStyle/>
          <a:p>
            <a:pPr marL="457200" indent="-457200" algn="just" eaLnBrk="1" hangingPunct="1">
              <a:spcBef>
                <a:spcPts val="0"/>
              </a:spcBef>
              <a:spcAft>
                <a:spcPts val="1800"/>
              </a:spcAft>
              <a:defRPr/>
            </a:pPr>
            <a:r>
              <a:rPr lang="en-US" dirty="0">
                <a:effectLst>
                  <a:outerShdw blurRad="38100" dist="38100" dir="2700000" algn="tl">
                    <a:srgbClr val="000000">
                      <a:alpha val="43137"/>
                    </a:srgbClr>
                  </a:outerShdw>
                </a:effectLst>
              </a:rPr>
              <a:t>Pre-tribulation Rapture Theory</a:t>
            </a:r>
          </a:p>
          <a:p>
            <a:pPr marL="457200" indent="-457200" algn="just" eaLnBrk="1" hangingPunct="1">
              <a:spcBef>
                <a:spcPts val="0"/>
              </a:spcBef>
              <a:spcAft>
                <a:spcPts val="1800"/>
              </a:spcAft>
              <a:defRPr/>
            </a:pPr>
            <a:r>
              <a:rPr lang="en-US" dirty="0">
                <a:effectLst>
                  <a:outerShdw blurRad="38100" dist="38100" dir="2700000" algn="tl">
                    <a:srgbClr val="000000">
                      <a:alpha val="43137"/>
                    </a:srgbClr>
                  </a:outerShdw>
                </a:effectLst>
              </a:rPr>
              <a:t>Mid-tribulation Rapture Theory</a:t>
            </a:r>
          </a:p>
          <a:p>
            <a:pPr marL="457200" indent="-457200" algn="just" eaLnBrk="1" hangingPunct="1">
              <a:spcBef>
                <a:spcPts val="0"/>
              </a:spcBef>
              <a:spcAft>
                <a:spcPts val="1800"/>
              </a:spcAft>
              <a:defRPr/>
            </a:pPr>
            <a:r>
              <a:rPr lang="en-US" dirty="0">
                <a:effectLst>
                  <a:outerShdw blurRad="38100" dist="38100" dir="2700000" algn="tl">
                    <a:srgbClr val="000000">
                      <a:alpha val="43137"/>
                    </a:srgbClr>
                  </a:outerShdw>
                </a:effectLst>
              </a:rPr>
              <a:t>Post-tribulation Rapture Theory</a:t>
            </a:r>
          </a:p>
          <a:p>
            <a:pPr marL="457200" indent="-457200" algn="just" eaLnBrk="1" hangingPunct="1">
              <a:spcBef>
                <a:spcPts val="0"/>
              </a:spcBef>
              <a:spcAft>
                <a:spcPts val="1800"/>
              </a:spcAft>
              <a:defRPr/>
            </a:pPr>
            <a:r>
              <a:rPr lang="en-US" dirty="0">
                <a:effectLst>
                  <a:outerShdw blurRad="38100" dist="38100" dir="2700000" algn="tl">
                    <a:srgbClr val="000000">
                      <a:alpha val="43137"/>
                    </a:srgbClr>
                  </a:outerShdw>
                </a:effectLst>
              </a:rPr>
              <a:t>Pre-wrath Rapture Theory</a:t>
            </a:r>
          </a:p>
          <a:p>
            <a:pPr marL="457200" indent="-457200" algn="just" eaLnBrk="1" hangingPunct="1">
              <a:spcBef>
                <a:spcPts val="0"/>
              </a:spcBef>
              <a:spcAft>
                <a:spcPts val="1800"/>
              </a:spcAft>
              <a:defRPr/>
            </a:pPr>
            <a:r>
              <a:rPr lang="en-US" dirty="0">
                <a:effectLst>
                  <a:outerShdw blurRad="38100" dist="38100" dir="2700000" algn="tl">
                    <a:srgbClr val="000000">
                      <a:alpha val="43137"/>
                    </a:srgbClr>
                  </a:outerShdw>
                </a:effectLst>
              </a:rPr>
              <a:t>Partial Rapture Theory</a:t>
            </a:r>
            <a:endParaRPr lang="en-US" sz="2400" dirty="0"/>
          </a:p>
        </p:txBody>
      </p:sp>
      <p:sp>
        <p:nvSpPr>
          <p:cNvPr id="4" name="Rectangle 2">
            <a:extLst>
              <a:ext uri="{FF2B5EF4-FFF2-40B4-BE49-F238E27FC236}">
                <a16:creationId xmlns:a16="http://schemas.microsoft.com/office/drawing/2014/main" id="{2F2C4D69-7024-47B3-BC39-0DBCA7E16565}"/>
              </a:ext>
            </a:extLst>
          </p:cNvPr>
          <p:cNvSpPr txBox="1">
            <a:spLocks noChangeArrowheads="1"/>
          </p:cNvSpPr>
          <p:nvPr/>
        </p:nvSpPr>
        <p:spPr bwMode="auto">
          <a:xfrm>
            <a:off x="0" y="2286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dirty="0">
                <a:solidFill>
                  <a:srgbClr val="00FFFF"/>
                </a:solidFill>
                <a:effectLst>
                  <a:outerShdw blurRad="38100" dist="38100" dir="2700000" algn="tl">
                    <a:srgbClr val="000000">
                      <a:alpha val="43137"/>
                    </a:srgbClr>
                  </a:outerShdw>
                </a:effectLst>
              </a:rPr>
              <a:t>When Will the Rapture Take Place?</a:t>
            </a:r>
            <a:endParaRPr lang="en-US" altLang="en-US" sz="2800" kern="120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7665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60FD6F-3414-4D6C-9CEB-885E4A5D32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0551" y="137160"/>
            <a:ext cx="8802899" cy="6583680"/>
          </a:xfrm>
          <a:prstGeom prst="rect">
            <a:avLst/>
          </a:prstGeom>
          <a:ln w="38100">
            <a:solidFill>
              <a:schemeClr val="tx1"/>
            </a:solidFill>
          </a:ln>
        </p:spPr>
      </p:pic>
    </p:spTree>
    <p:extLst>
      <p:ext uri="{BB962C8B-B14F-4D97-AF65-F5344CB8AC3E}">
        <p14:creationId xmlns:p14="http://schemas.microsoft.com/office/powerpoint/2010/main" val="1557324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228600"/>
            <a:ext cx="7772400" cy="8382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Pretribulationism is not Escapism</a:t>
            </a:r>
          </a:p>
        </p:txBody>
      </p:sp>
      <p:sp>
        <p:nvSpPr>
          <p:cNvPr id="24579" name="Rectangle 3"/>
          <p:cNvSpPr>
            <a:spLocks noGrp="1" noChangeArrowheads="1"/>
          </p:cNvSpPr>
          <p:nvPr>
            <p:ph type="body" idx="1"/>
          </p:nvPr>
        </p:nvSpPr>
        <p:spPr>
          <a:xfrm>
            <a:off x="1645047" y="1371600"/>
            <a:ext cx="5853906" cy="30480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Trials (John 16:33)</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Man’s wrath (2 Tim 3:12)</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Satan’s wrath (Eph 6:11-12)</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World’s wrath (John 15:18-19)</a:t>
            </a:r>
          </a:p>
        </p:txBody>
      </p:sp>
      <p:pic>
        <p:nvPicPr>
          <p:cNvPr id="2" name="Picture 1">
            <a:extLst>
              <a:ext uri="{FF2B5EF4-FFF2-40B4-BE49-F238E27FC236}">
                <a16:creationId xmlns:a16="http://schemas.microsoft.com/office/drawing/2014/main" id="{E83BD74D-2F2D-48FD-8A3F-02D79F6C80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3138" y="4724400"/>
            <a:ext cx="2737725" cy="1828800"/>
          </a:xfrm>
          <a:prstGeom prst="rect">
            <a:avLst/>
          </a:prstGeom>
          <a:ln>
            <a:solidFill>
              <a:schemeClr val="tx1"/>
            </a:solidFill>
          </a:ln>
        </p:spPr>
      </p:pic>
    </p:spTree>
    <p:extLst>
      <p:ext uri="{BB962C8B-B14F-4D97-AF65-F5344CB8AC3E}">
        <p14:creationId xmlns:p14="http://schemas.microsoft.com/office/powerpoint/2010/main" val="706205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I. Prerequisites for Peace</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4:4–6)</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723900" y="1600201"/>
            <a:ext cx="7696200" cy="2971799"/>
          </a:xfrm>
        </p:spPr>
        <p:txBody>
          <a:bodyPr/>
          <a:lstStyle/>
          <a:p>
            <a:pPr marL="571500" indent="-571500" algn="just"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Joy (Phil. 4:4)</a:t>
            </a:r>
          </a:p>
          <a:p>
            <a:pPr marL="571500" indent="-571500" algn="just"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Gentleness (Phil. 4:5a)</a:t>
            </a:r>
          </a:p>
          <a:p>
            <a:pPr marL="571500" indent="-571500" algn="just"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Awareness of God’s nearness (Phil. 4:5b)</a:t>
            </a:r>
          </a:p>
          <a:p>
            <a:pPr marL="571500" indent="-571500" algn="just" eaLnBrk="1" hangingPunct="1">
              <a:spcBef>
                <a:spcPts val="0"/>
              </a:spcBef>
              <a:spcAft>
                <a:spcPts val="18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Prayer (6)</a:t>
            </a:r>
          </a:p>
        </p:txBody>
      </p:sp>
      <p:pic>
        <p:nvPicPr>
          <p:cNvPr id="5" name="Picture 2" descr="The Peace Of God Will Guard You – TBQ">
            <a:extLst>
              <a:ext uri="{FF2B5EF4-FFF2-40B4-BE49-F238E27FC236}">
                <a16:creationId xmlns:a16="http://schemas.microsoft.com/office/drawing/2014/main" id="{1861EA82-9862-4488-BD1D-F1CB1850A6D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0" y="4419600"/>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953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1143001"/>
            <a:ext cx="9144000" cy="3657600"/>
          </a:xfrm>
        </p:spPr>
        <p:txBody>
          <a:bodyPr/>
          <a:lstStyle/>
          <a:p>
            <a:pPr marL="457200" indent="-457200" algn="just" eaLnBrk="1" hangingPunct="1">
              <a:spcBef>
                <a:spcPts val="0"/>
              </a:spcBef>
              <a:spcAft>
                <a:spcPts val="2400"/>
              </a:spcAft>
              <a:defRPr/>
            </a:pPr>
            <a:r>
              <a:rPr lang="en-US" b="1" u="sng" dirty="0">
                <a:solidFill>
                  <a:srgbClr val="FFFFCC"/>
                </a:solidFill>
              </a:rPr>
              <a:t>Ch 1 – God can use negative circumstances to bring about positive results</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2</a:t>
            </a:r>
            <a:r>
              <a:rPr lang="en-US" b="1" dirty="0"/>
              <a:t> </a:t>
            </a:r>
            <a:r>
              <a:rPr lang="en-US" dirty="0"/>
              <a:t>–</a:t>
            </a:r>
            <a:r>
              <a:rPr lang="en-US" b="1" dirty="0"/>
              <a:t> </a:t>
            </a:r>
            <a:r>
              <a:rPr lang="en-US" dirty="0">
                <a:effectLst>
                  <a:outerShdw blurRad="38100" dist="38100" dir="2700000" algn="tl">
                    <a:srgbClr val="000000">
                      <a:alpha val="43137"/>
                    </a:srgbClr>
                  </a:outerShdw>
                </a:effectLst>
              </a:rPr>
              <a:t>Christ’s example of servanthood</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3</a:t>
            </a:r>
            <a:r>
              <a:rPr lang="en-US" b="1" dirty="0"/>
              <a:t> </a:t>
            </a:r>
            <a:r>
              <a:rPr lang="en-US" dirty="0"/>
              <a:t>–</a:t>
            </a:r>
            <a:r>
              <a:rPr lang="en-US" b="1" dirty="0"/>
              <a:t> </a:t>
            </a:r>
            <a:r>
              <a:rPr lang="en-US" dirty="0">
                <a:effectLst>
                  <a:outerShdw blurRad="38100" dist="38100" dir="2700000" algn="tl">
                    <a:srgbClr val="000000">
                      <a:alpha val="43137"/>
                    </a:srgbClr>
                  </a:outerShdw>
                </a:effectLst>
              </a:rPr>
              <a:t>Avoiding legalism</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4</a:t>
            </a:r>
            <a:r>
              <a:rPr lang="en-US" b="1" dirty="0"/>
              <a:t> </a:t>
            </a:r>
            <a:r>
              <a:rPr lang="en-US" dirty="0"/>
              <a:t>–</a:t>
            </a:r>
            <a:r>
              <a:rPr lang="en-US" b="1" dirty="0"/>
              <a:t> </a:t>
            </a:r>
            <a:r>
              <a:rPr lang="en-US" dirty="0">
                <a:effectLst>
                  <a:outerShdw blurRad="38100" dist="38100" dir="2700000" algn="tl">
                    <a:srgbClr val="000000">
                      <a:alpha val="43137"/>
                    </a:srgbClr>
                  </a:outerShdw>
                </a:effectLst>
              </a:rPr>
              <a:t>Reliance upon Christ’s strength for daily life</a:t>
            </a: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Outline</a:t>
            </a:r>
            <a:endParaRPr lang="en-US" altLang="en-US" sz="4000" kern="1200" dirty="0">
              <a:solidFill>
                <a:srgbClr val="00FFFF"/>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18E32FB6-AF78-46DA-8625-C3179967FF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3413878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1143000"/>
            <a:ext cx="9144000" cy="3886201"/>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1 – God can use negative circumstances to bring about positive results</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2</a:t>
            </a:r>
            <a:r>
              <a:rPr lang="en-US" b="1" dirty="0"/>
              <a:t> </a:t>
            </a:r>
            <a:r>
              <a:rPr lang="en-US" dirty="0"/>
              <a:t>–</a:t>
            </a:r>
            <a:r>
              <a:rPr lang="en-US" b="1" dirty="0"/>
              <a:t> </a:t>
            </a:r>
            <a:r>
              <a:rPr lang="en-US" dirty="0">
                <a:effectLst>
                  <a:outerShdw blurRad="38100" dist="38100" dir="2700000" algn="tl">
                    <a:srgbClr val="000000">
                      <a:alpha val="43137"/>
                    </a:srgbClr>
                  </a:outerShdw>
                </a:effectLst>
              </a:rPr>
              <a:t>Christ’s example of servanthood</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3</a:t>
            </a:r>
            <a:r>
              <a:rPr lang="en-US" b="1" dirty="0"/>
              <a:t> </a:t>
            </a:r>
            <a:r>
              <a:rPr lang="en-US" dirty="0"/>
              <a:t>–</a:t>
            </a:r>
            <a:r>
              <a:rPr lang="en-US" b="1" dirty="0"/>
              <a:t> </a:t>
            </a:r>
            <a:r>
              <a:rPr lang="en-US" dirty="0">
                <a:effectLst>
                  <a:outerShdw blurRad="38100" dist="38100" dir="2700000" algn="tl">
                    <a:srgbClr val="000000">
                      <a:alpha val="43137"/>
                    </a:srgbClr>
                  </a:outerShdw>
                </a:effectLst>
              </a:rPr>
              <a:t>Avoiding legalism</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4</a:t>
            </a:r>
            <a:r>
              <a:rPr lang="en-US" b="1" dirty="0"/>
              <a:t> </a:t>
            </a:r>
            <a:r>
              <a:rPr lang="en-US" dirty="0"/>
              <a:t>–</a:t>
            </a:r>
            <a:r>
              <a:rPr lang="en-US" b="1" dirty="0"/>
              <a:t> </a:t>
            </a:r>
            <a:r>
              <a:rPr lang="en-US" dirty="0">
                <a:effectLst>
                  <a:outerShdw blurRad="38100" dist="38100" dir="2700000" algn="tl">
                    <a:srgbClr val="000000">
                      <a:alpha val="43137"/>
                    </a:srgbClr>
                  </a:outerShdw>
                </a:effectLst>
              </a:rPr>
              <a:t>Reliance upon Christ’s strength for daily life</a:t>
            </a: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Outline</a:t>
            </a:r>
            <a:endParaRPr lang="en-US" altLang="en-US" sz="4000" kern="1200" dirty="0">
              <a:solidFill>
                <a:srgbClr val="00FFFF"/>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EAF1DDAD-05C3-413B-914E-B8F26647C9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653446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28600"/>
            <a:ext cx="7772400" cy="11430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4 Positive Results of Imprisonment </a:t>
            </a:r>
            <a:br>
              <a:rPr lang="en-US" altLang="en-US" sz="3600" kern="1200" dirty="0">
                <a:solidFill>
                  <a:srgbClr val="00FFFF"/>
                </a:solidFill>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a:t>
            </a:r>
            <a:r>
              <a:rPr lang="en-US" sz="2800" dirty="0">
                <a:solidFill>
                  <a:schemeClr val="tx1"/>
                </a:solidFill>
                <a:effectLst>
                  <a:outerShdw blurRad="38100" dist="38100" dir="2700000" algn="tl">
                    <a:srgbClr val="000000">
                      <a:alpha val="43137"/>
                    </a:srgbClr>
                  </a:outerShdw>
                </a:effectLst>
                <a:ea typeface="+mn-ea"/>
                <a:cs typeface="+mn-cs"/>
              </a:rPr>
              <a:t>Phil. </a:t>
            </a:r>
            <a:r>
              <a:rPr lang="en-US" altLang="en-US" sz="2800" dirty="0">
                <a:solidFill>
                  <a:schemeClr val="tx1"/>
                </a:solidFill>
                <a:effectLst>
                  <a:outerShdw blurRad="38100" dist="38100" dir="2700000" algn="tl">
                    <a:srgbClr val="000000">
                      <a:alpha val="43137"/>
                    </a:srgbClr>
                  </a:outerShdw>
                </a:effectLst>
                <a:ea typeface="+mn-ea"/>
                <a:cs typeface="+mn-cs"/>
              </a:rPr>
              <a:t>1:12-30)</a:t>
            </a:r>
            <a:endParaRPr lang="en-US" altLang="en-US" sz="3400" dirty="0">
              <a:solidFill>
                <a:schemeClr val="tx1"/>
              </a:solidFill>
              <a:effectLst>
                <a:outerShdw blurRad="38100" dist="38100" dir="2700000" algn="tl">
                  <a:srgbClr val="000000">
                    <a:alpha val="43137"/>
                  </a:srgbClr>
                </a:outerShdw>
              </a:effectLst>
              <a:ea typeface="+mn-ea"/>
              <a:cs typeface="+mn-cs"/>
            </a:endParaRPr>
          </a:p>
        </p:txBody>
      </p:sp>
      <p:sp>
        <p:nvSpPr>
          <p:cNvPr id="15363" name="Rectangle 3"/>
          <p:cNvSpPr>
            <a:spLocks noGrp="1" noChangeArrowheads="1"/>
          </p:cNvSpPr>
          <p:nvPr>
            <p:ph type="body" idx="1"/>
          </p:nvPr>
        </p:nvSpPr>
        <p:spPr>
          <a:xfrm>
            <a:off x="457200" y="1600201"/>
            <a:ext cx="8267700" cy="3352799"/>
          </a:xfrm>
        </p:spPr>
        <p:txBody>
          <a:bodyPr/>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Captive audience (Phil. 1:12-13)</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Church’s boldness in preaching (Phil. 1:14-18)</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Greater prayer (Phil. 1:19)</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Protection from martyrdom (Phil. 1:20-26)</a:t>
            </a:r>
          </a:p>
        </p:txBody>
      </p:sp>
      <p:pic>
        <p:nvPicPr>
          <p:cNvPr id="4" name="Picture 3">
            <a:extLst>
              <a:ext uri="{FF2B5EF4-FFF2-40B4-BE49-F238E27FC236}">
                <a16:creationId xmlns:a16="http://schemas.microsoft.com/office/drawing/2014/main" id="{9222C225-ACB6-4E27-BAC5-56255CD0EA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2137572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Peace</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4:4–9)</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181100" y="1828801"/>
            <a:ext cx="6781800" cy="2362199"/>
          </a:xfrm>
        </p:spPr>
        <p:txBody>
          <a:bodyPr/>
          <a:lstStyle/>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Prerequisites for Peace (Phil. 4:4-6)</a:t>
            </a:r>
          </a:p>
          <a:p>
            <a:pPr marL="571500" indent="-571500" algn="just" eaLnBrk="1" hangingPunct="1">
              <a:spcBef>
                <a:spcPts val="0"/>
              </a:spcBef>
              <a:spcAft>
                <a:spcPts val="24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Presence of Peace (Phil. 4:7)</a:t>
            </a:r>
          </a:p>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Protection of Peace (Phil. 4:8-9)</a:t>
            </a:r>
          </a:p>
        </p:txBody>
      </p:sp>
      <p:pic>
        <p:nvPicPr>
          <p:cNvPr id="6" name="Picture 2" descr="The Peace Of God Will Guard You – TBQ">
            <a:extLst>
              <a:ext uri="{FF2B5EF4-FFF2-40B4-BE49-F238E27FC236}">
                <a16:creationId xmlns:a16="http://schemas.microsoft.com/office/drawing/2014/main" id="{77F6C3B8-00A5-4ED8-BFA9-4895A0935D9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0" y="4419600"/>
            <a:ext cx="3048000" cy="2286000"/>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233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Peace</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4:4–9)</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1181100" y="1828801"/>
            <a:ext cx="6781800" cy="2362199"/>
          </a:xfrm>
        </p:spPr>
        <p:txBody>
          <a:bodyPr/>
          <a:lstStyle/>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Prerequisites for Peace (Phil. 4:4-6)</a:t>
            </a:r>
          </a:p>
          <a:p>
            <a:pPr marL="571500" indent="-571500" algn="just" eaLnBrk="1" hangingPunct="1">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Presence of Peace (Phil. 4:7)</a:t>
            </a:r>
          </a:p>
          <a:p>
            <a:pPr marL="571500" indent="-571500" algn="just" eaLnBrk="1" hangingPunct="1">
              <a:spcBef>
                <a:spcPts val="0"/>
              </a:spcBef>
              <a:spcAft>
                <a:spcPts val="24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Protection of Peace (Phil. 4:8-9)</a:t>
            </a:r>
          </a:p>
        </p:txBody>
      </p:sp>
      <p:pic>
        <p:nvPicPr>
          <p:cNvPr id="6" name="Picture 2" descr="The Peace Of God Will Guard You – TBQ">
            <a:extLst>
              <a:ext uri="{FF2B5EF4-FFF2-40B4-BE49-F238E27FC236}">
                <a16:creationId xmlns:a16="http://schemas.microsoft.com/office/drawing/2014/main" id="{77F6C3B8-00A5-4ED8-BFA9-4895A0935D9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0" y="4419600"/>
            <a:ext cx="3048000" cy="2286000"/>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672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III. Protection of Peace</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4:8–9)</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pic>
        <p:nvPicPr>
          <p:cNvPr id="5" name="Picture 2" descr="The Peace Of God Will Guard You – TBQ">
            <a:extLst>
              <a:ext uri="{FF2B5EF4-FFF2-40B4-BE49-F238E27FC236}">
                <a16:creationId xmlns:a16="http://schemas.microsoft.com/office/drawing/2014/main" id="{83BECF3E-A1F6-4982-A500-D8F2D6E5F1B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0" y="4419600"/>
            <a:ext cx="3048000" cy="2286000"/>
          </a:xfrm>
          <a:prstGeom prst="round2Diag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8C92F7F-F2F3-494F-87B3-F19EA3054341}"/>
              </a:ext>
            </a:extLst>
          </p:cNvPr>
          <p:cNvSpPr/>
          <p:nvPr/>
        </p:nvSpPr>
        <p:spPr>
          <a:xfrm>
            <a:off x="342900" y="2209800"/>
            <a:ext cx="8458200" cy="1384995"/>
          </a:xfrm>
          <a:prstGeom prst="rect">
            <a:avLst/>
          </a:prstGeom>
        </p:spPr>
        <p:txBody>
          <a:bodyPr wrap="square">
            <a:spAutoFit/>
          </a:bodyPr>
          <a:lstStyle/>
          <a:p>
            <a:pPr marL="514350" indent="-514350">
              <a:spcAft>
                <a:spcPts val="2400"/>
              </a:spcAft>
              <a:buClr>
                <a:schemeClr val="tx2"/>
              </a:buClr>
              <a:buFont typeface="+mj-lt"/>
              <a:buAutoNum type="alphaUcPeriod"/>
            </a:pPr>
            <a:r>
              <a:rPr lang="en-US" sz="3200" dirty="0">
                <a:latin typeface="Calibri" panose="020F0502020204030204" pitchFamily="34" charset="0"/>
                <a:cs typeface="Calibri" panose="020F0502020204030204" pitchFamily="34" charset="0"/>
              </a:rPr>
              <a:t>Content of a Disciplined Thought Life (Phil. 4:8)</a:t>
            </a:r>
          </a:p>
          <a:p>
            <a:pPr marL="514350" indent="-514350">
              <a:spcAft>
                <a:spcPts val="2400"/>
              </a:spcAft>
              <a:buClr>
                <a:schemeClr val="tx2"/>
              </a:buClr>
              <a:buFont typeface="+mj-lt"/>
              <a:buAutoNum type="alphaUcPeriod"/>
            </a:pPr>
            <a:r>
              <a:rPr lang="en-US" sz="3200" dirty="0">
                <a:latin typeface="Calibri" panose="020F0502020204030204" pitchFamily="34" charset="0"/>
                <a:cs typeface="Calibri" panose="020F0502020204030204" pitchFamily="34" charset="0"/>
              </a:rPr>
              <a:t>Practice of a Disciplined Though Life (Phil. 4:9)</a:t>
            </a:r>
          </a:p>
        </p:txBody>
      </p:sp>
    </p:spTree>
    <p:extLst>
      <p:ext uri="{BB962C8B-B14F-4D97-AF65-F5344CB8AC3E}">
        <p14:creationId xmlns:p14="http://schemas.microsoft.com/office/powerpoint/2010/main" val="933343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III. Protection of Peace</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4:8–9)</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pic>
        <p:nvPicPr>
          <p:cNvPr id="5" name="Picture 2" descr="The Peace Of God Will Guard You – TBQ">
            <a:extLst>
              <a:ext uri="{FF2B5EF4-FFF2-40B4-BE49-F238E27FC236}">
                <a16:creationId xmlns:a16="http://schemas.microsoft.com/office/drawing/2014/main" id="{83BECF3E-A1F6-4982-A500-D8F2D6E5F1B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0" y="4419600"/>
            <a:ext cx="3048000" cy="2286000"/>
          </a:xfrm>
          <a:prstGeom prst="round2Diag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8C92F7F-F2F3-494F-87B3-F19EA3054341}"/>
              </a:ext>
            </a:extLst>
          </p:cNvPr>
          <p:cNvSpPr/>
          <p:nvPr/>
        </p:nvSpPr>
        <p:spPr>
          <a:xfrm>
            <a:off x="342900" y="2209800"/>
            <a:ext cx="8648700" cy="1384995"/>
          </a:xfrm>
          <a:prstGeom prst="rect">
            <a:avLst/>
          </a:prstGeom>
        </p:spPr>
        <p:txBody>
          <a:bodyPr wrap="square">
            <a:spAutoFit/>
          </a:bodyPr>
          <a:lstStyle/>
          <a:p>
            <a:pPr marL="514350" indent="-514350">
              <a:spcAft>
                <a:spcPts val="2400"/>
              </a:spcAft>
              <a:buClr>
                <a:schemeClr val="tx2"/>
              </a:buClr>
              <a:buFont typeface="+mj-lt"/>
              <a:buAutoNum type="alphaUcPeriod"/>
            </a:pP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Content of a Disciplined Thought Life (Phil. 4:8)</a:t>
            </a:r>
          </a:p>
          <a:p>
            <a:pPr marL="514350" indent="-514350">
              <a:spcAft>
                <a:spcPts val="2400"/>
              </a:spcAft>
              <a:buClr>
                <a:schemeClr val="tx2"/>
              </a:buClr>
              <a:buFont typeface="+mj-lt"/>
              <a:buAutoNum type="alphaUcPeriod"/>
            </a:pPr>
            <a:r>
              <a:rPr lang="en-US" sz="3200" dirty="0">
                <a:latin typeface="Calibri" panose="020F0502020204030204" pitchFamily="34" charset="0"/>
                <a:cs typeface="Calibri" panose="020F0502020204030204" pitchFamily="34" charset="0"/>
              </a:rPr>
              <a:t>Practice of a Disciplined Though Life (Phil. 4:9)</a:t>
            </a:r>
          </a:p>
        </p:txBody>
      </p:sp>
    </p:spTree>
    <p:extLst>
      <p:ext uri="{BB962C8B-B14F-4D97-AF65-F5344CB8AC3E}">
        <p14:creationId xmlns:p14="http://schemas.microsoft.com/office/powerpoint/2010/main" val="602924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152400"/>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Single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rPr>
                        <a:t>Dual</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Single</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3748635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152400"/>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Single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rPr>
                        <a:t>Dual</a:t>
                      </a: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Single</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2794186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200"/>
            <a:ext cx="9144000" cy="4876800"/>
          </a:xfrm>
        </p:spPr>
        <p:txBody>
          <a:bodyPr/>
          <a:lstStyle/>
          <a:p>
            <a:pPr marL="0" indent="0" algn="just" eaLnBrk="1" hangingPunct="1">
              <a:spcBef>
                <a:spcPts val="0"/>
              </a:spcBef>
              <a:buFont typeface="Arial" panose="020B0604020202020204" pitchFamily="34" charset="0"/>
              <a:buNone/>
              <a:defRPr/>
            </a:pPr>
            <a:r>
              <a:rPr lang="en-US" sz="3000" dirty="0">
                <a:effectLst>
                  <a:outerShdw blurRad="38100" dist="38100" dir="2700000" algn="tl">
                    <a:srgbClr val="000000">
                      <a:alpha val="43137"/>
                    </a:srgbClr>
                  </a:outerShdw>
                </a:effectLst>
              </a:rPr>
              <a:t>“Now you have the country just filled with preachers.  If you could have stopped in to all the services that were held last Sunday between the Atlantic and the Pacific you would have heard a mess of sermons.  All of them can be boiled down to just two words—be good.  But how many sermons were preached last Sunday that tell people how to be good.  They just don’t know anything about that; that involves the plan of deliverance from the reigning power of sin and I have tried to tell you that that is one of the most neglected things—how to be good...”</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2" name="Rectangle 1">
            <a:extLst>
              <a:ext uri="{FF2B5EF4-FFF2-40B4-BE49-F238E27FC236}">
                <a16:creationId xmlns:a16="http://schemas.microsoft.com/office/drawing/2014/main" id="{CA05C907-3C10-4584-ABB7-A2004B3A19AF}"/>
              </a:ext>
            </a:extLst>
          </p:cNvPr>
          <p:cNvSpPr/>
          <p:nvPr/>
        </p:nvSpPr>
        <p:spPr>
          <a:xfrm>
            <a:off x="1143000" y="228600"/>
            <a:ext cx="685800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r>
              <a:rPr lang="en-US" sz="1400" dirty="0">
                <a:latin typeface="Calibri" panose="020F0502020204030204" pitchFamily="34" charset="0"/>
                <a:cs typeface="Calibri" panose="020F0502020204030204" pitchFamily="34" charset="0"/>
              </a:rPr>
              <a:t>Notes from an unpublished lecture at Dallas Theological Seminary in the Spiritual Life course given in 1948 speaking to his students, those who he was training to become ministers</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545650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33867" y="1600200"/>
            <a:ext cx="9144000" cy="2921000"/>
          </a:xfrm>
        </p:spPr>
        <p:txBody>
          <a:bodyPr/>
          <a:lstStyle/>
          <a:p>
            <a:pPr marL="0" indent="0" algn="just" eaLnBrk="1" hangingPunct="1">
              <a:spcBef>
                <a:spcPts val="0"/>
              </a:spcBef>
              <a:buNone/>
              <a:defRPr/>
            </a:pPr>
            <a:r>
              <a:rPr lang="en-US" sz="3000" dirty="0">
                <a:effectLst>
                  <a:outerShdw blurRad="38100" dist="38100" dir="2700000" algn="tl">
                    <a:srgbClr val="000000">
                      <a:alpha val="43137"/>
                    </a:srgbClr>
                  </a:outerShdw>
                </a:effectLst>
              </a:rPr>
              <a:t>“God has a way, a plan and a provision but you must know and understand it and I’m just ambitious enough to hope that you men are going to get out there and teach it.  Don’t say it’s too big of a job to make the average audience understand; they have to understand if they are to walk as Christians.”</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8" name="Rectangle 7">
            <a:extLst>
              <a:ext uri="{FF2B5EF4-FFF2-40B4-BE49-F238E27FC236}">
                <a16:creationId xmlns:a16="http://schemas.microsoft.com/office/drawing/2014/main" id="{4171DDC6-C327-4197-8D56-EB27D9015D6D}"/>
              </a:ext>
            </a:extLst>
          </p:cNvPr>
          <p:cNvSpPr/>
          <p:nvPr/>
        </p:nvSpPr>
        <p:spPr>
          <a:xfrm>
            <a:off x="1143000" y="228600"/>
            <a:ext cx="6858000" cy="109260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r>
              <a:rPr lang="en-US" sz="1400" dirty="0">
                <a:latin typeface="Calibri" panose="020F0502020204030204" pitchFamily="34" charset="0"/>
                <a:cs typeface="Calibri" panose="020F0502020204030204" pitchFamily="34" charset="0"/>
              </a:rPr>
              <a:t>Notes from an unpublished lecture at Dallas Theological Seminary in the Spiritual Life course given in 1948 speaking to his students, those who he was training to become ministers</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609840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3FBF99-657B-427A-A0AE-07E7AF6785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134147" name="Rectangle 1"/>
          <p:cNvSpPr>
            <a:spLocks noChangeArrowheads="1"/>
          </p:cNvSpPr>
          <p:nvPr/>
        </p:nvSpPr>
        <p:spPr bwMode="auto">
          <a:xfrm>
            <a:off x="0" y="0"/>
            <a:ext cx="9144000" cy="1995418"/>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chemeClr val="tx2">
                    <a:satMod val="200000"/>
                  </a:schemeClr>
                </a:solidFill>
                <a:effectLst>
                  <a:outerShdw blurRad="38100" dist="38100" dir="2700000" algn="tl">
                    <a:srgbClr val="000000">
                      <a:alpha val="43137"/>
                    </a:srgbClr>
                  </a:outerShdw>
                </a:effectLst>
                <a:latin typeface="Calibri" panose="020F0502020204030204" pitchFamily="34" charset="0"/>
                <a:ea typeface="+mj-ea"/>
                <a:cs typeface="+mj-cs"/>
              </a:rPr>
              <a:t>Galatians 3:3</a:t>
            </a:r>
          </a:p>
          <a:p>
            <a:pPr algn="just" eaLnBrk="1" fontAlgn="auto" hangingPunct="1">
              <a:spcBef>
                <a:spcPts val="0"/>
              </a:spcBef>
              <a:spcAft>
                <a:spcPts val="0"/>
              </a:spcAft>
              <a:defRPr/>
            </a:pPr>
            <a:r>
              <a:rPr lang="en-US" altLang="en-US" sz="3600" kern="0" dirty="0">
                <a:latin typeface="Calibri" panose="020F0502020204030204" pitchFamily="34" charset="0"/>
                <a:cs typeface="+mn-cs"/>
              </a:rPr>
              <a:t>“</a:t>
            </a:r>
            <a:r>
              <a:rPr lang="en-US" sz="3600" dirty="0">
                <a:latin typeface="Calibri" panose="020F0502020204030204" pitchFamily="34" charset="0"/>
              </a:rPr>
              <a:t>Are you so foolish? Having begun by the Spirit, are you now being </a:t>
            </a:r>
            <a:r>
              <a:rPr lang="en-US" sz="3600" b="1" u="sng" dirty="0">
                <a:solidFill>
                  <a:srgbClr val="FFFFCC"/>
                </a:solidFill>
                <a:effectLst>
                  <a:outerShdw blurRad="38100" dist="38100" dir="2700000" algn="tl">
                    <a:srgbClr val="000000"/>
                  </a:outerShdw>
                </a:effectLst>
                <a:latin typeface="Calibri" panose="020F0502020204030204" pitchFamily="34" charset="0"/>
                <a:cs typeface="+mn-cs"/>
              </a:rPr>
              <a:t>perfected by the flesh</a:t>
            </a:r>
            <a:r>
              <a:rPr lang="en-US" sz="3600" dirty="0">
                <a:latin typeface="Calibri" panose="020F0502020204030204" pitchFamily="34" charset="0"/>
              </a:rPr>
              <a:t>?</a:t>
            </a:r>
            <a:r>
              <a:rPr lang="en-US" sz="3600" dirty="0">
                <a:latin typeface="Calibri" panose="020F0502020204030204" pitchFamily="34" charset="0"/>
                <a:cs typeface="+mn-cs"/>
              </a:rPr>
              <a:t>”</a:t>
            </a:r>
            <a:endParaRPr lang="en-US" altLang="en-US" sz="3600" kern="0" dirty="0">
              <a:latin typeface="Calibri" panose="020F0502020204030204" pitchFamily="34" charset="0"/>
              <a:cs typeface="+mn-cs"/>
            </a:endParaRPr>
          </a:p>
        </p:txBody>
      </p:sp>
      <p:pic>
        <p:nvPicPr>
          <p:cNvPr id="2" name="Picture 1">
            <a:extLst>
              <a:ext uri="{FF2B5EF4-FFF2-40B4-BE49-F238E27FC236}">
                <a16:creationId xmlns:a16="http://schemas.microsoft.com/office/drawing/2014/main" id="{5599160C-9520-4FC6-B558-05CADB8F2BC6}"/>
              </a:ext>
            </a:extLst>
          </p:cNvPr>
          <p:cNvPicPr>
            <a:picLocks noChangeAspect="1"/>
          </p:cNvPicPr>
          <p:nvPr/>
        </p:nvPicPr>
        <p:blipFill>
          <a:blip r:embed="rId3"/>
          <a:stretch>
            <a:fillRect/>
          </a:stretch>
        </p:blipFill>
        <p:spPr>
          <a:xfrm>
            <a:off x="3048000" y="2362200"/>
            <a:ext cx="3048000" cy="2286000"/>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7039942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1143001"/>
            <a:ext cx="9144000" cy="3657600"/>
          </a:xfrm>
        </p:spPr>
        <p:txBody>
          <a:bodyPr/>
          <a:lstStyle/>
          <a:p>
            <a:pPr marL="457200" indent="-457200" algn="just" eaLnBrk="1" hangingPunct="1">
              <a:spcBef>
                <a:spcPts val="0"/>
              </a:spcBef>
              <a:spcAft>
                <a:spcPts val="2400"/>
              </a:spcAft>
              <a:defRPr/>
            </a:pPr>
            <a:r>
              <a:rPr lang="en-US" b="1" u="sng" dirty="0">
                <a:solidFill>
                  <a:srgbClr val="FFFFCC"/>
                </a:solidFill>
              </a:rPr>
              <a:t>Ch 1 – God can use negative circumstances to bring about positive results</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2</a:t>
            </a:r>
            <a:r>
              <a:rPr lang="en-US" b="1" dirty="0"/>
              <a:t> </a:t>
            </a:r>
            <a:r>
              <a:rPr lang="en-US" dirty="0"/>
              <a:t>–</a:t>
            </a:r>
            <a:r>
              <a:rPr lang="en-US" b="1" dirty="0"/>
              <a:t> </a:t>
            </a:r>
            <a:r>
              <a:rPr lang="en-US" dirty="0">
                <a:effectLst>
                  <a:outerShdw blurRad="38100" dist="38100" dir="2700000" algn="tl">
                    <a:srgbClr val="000000">
                      <a:alpha val="43137"/>
                    </a:srgbClr>
                  </a:outerShdw>
                </a:effectLst>
              </a:rPr>
              <a:t>Christ’s example of servanthood</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3</a:t>
            </a:r>
            <a:r>
              <a:rPr lang="en-US" b="1" dirty="0"/>
              <a:t> </a:t>
            </a:r>
            <a:r>
              <a:rPr lang="en-US" dirty="0"/>
              <a:t>–</a:t>
            </a:r>
            <a:r>
              <a:rPr lang="en-US" b="1" dirty="0"/>
              <a:t> </a:t>
            </a:r>
            <a:r>
              <a:rPr lang="en-US" dirty="0">
                <a:effectLst>
                  <a:outerShdw blurRad="38100" dist="38100" dir="2700000" algn="tl">
                    <a:srgbClr val="000000">
                      <a:alpha val="43137"/>
                    </a:srgbClr>
                  </a:outerShdw>
                </a:effectLst>
              </a:rPr>
              <a:t>Avoiding legalism</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4</a:t>
            </a:r>
            <a:r>
              <a:rPr lang="en-US" b="1" dirty="0"/>
              <a:t> </a:t>
            </a:r>
            <a:r>
              <a:rPr lang="en-US" dirty="0"/>
              <a:t>–</a:t>
            </a:r>
            <a:r>
              <a:rPr lang="en-US" b="1" dirty="0"/>
              <a:t> </a:t>
            </a:r>
            <a:r>
              <a:rPr lang="en-US" dirty="0">
                <a:effectLst>
                  <a:outerShdw blurRad="38100" dist="38100" dir="2700000" algn="tl">
                    <a:srgbClr val="000000">
                      <a:alpha val="43137"/>
                    </a:srgbClr>
                  </a:outerShdw>
                </a:effectLst>
              </a:rPr>
              <a:t>Reliance upon Christ’s strength for daily life</a:t>
            </a:r>
          </a:p>
        </p:txBody>
      </p:sp>
      <p:sp>
        <p:nvSpPr>
          <p:cNvPr id="4" name="Rectangle 2">
            <a:extLst>
              <a:ext uri="{FF2B5EF4-FFF2-40B4-BE49-F238E27FC236}">
                <a16:creationId xmlns:a16="http://schemas.microsoft.com/office/drawing/2014/main" id="{7A13AEF8-32BB-446E-A9B4-B125447593BF}"/>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Outline</a:t>
            </a:r>
            <a:endParaRPr lang="en-US" altLang="en-US" sz="4000" kern="1200" dirty="0">
              <a:solidFill>
                <a:srgbClr val="00FFFF"/>
              </a:solidFill>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18E32FB6-AF78-46DA-8625-C3179967FF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1714469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1143001"/>
            <a:ext cx="9144000" cy="36576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1 – God can use negative circumstances to bring about positive results</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2 – Christ’s example of servanthood</a:t>
            </a:r>
          </a:p>
          <a:p>
            <a:pPr marL="457200" indent="-457200" algn="just" eaLnBrk="1" hangingPunct="1">
              <a:spcBef>
                <a:spcPts val="0"/>
              </a:spcBef>
              <a:spcAft>
                <a:spcPts val="2400"/>
              </a:spcAft>
              <a:defRPr/>
            </a:pPr>
            <a:r>
              <a:rPr lang="en-US" b="1" u="sng" dirty="0">
                <a:solidFill>
                  <a:srgbClr val="FFFFCC"/>
                </a:solidFill>
              </a:rPr>
              <a:t>Ch 3 – Avoiding legalism</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4</a:t>
            </a:r>
            <a:r>
              <a:rPr lang="en-US" b="1" dirty="0"/>
              <a:t> </a:t>
            </a:r>
            <a:r>
              <a:rPr lang="en-US" dirty="0"/>
              <a:t>–</a:t>
            </a:r>
            <a:r>
              <a:rPr lang="en-US" b="1" dirty="0"/>
              <a:t> </a:t>
            </a:r>
            <a:r>
              <a:rPr lang="en-US" dirty="0">
                <a:effectLst>
                  <a:outerShdw blurRad="38100" dist="38100" dir="2700000" algn="tl">
                    <a:srgbClr val="000000">
                      <a:alpha val="43137"/>
                    </a:srgbClr>
                  </a:outerShdw>
                </a:effectLst>
              </a:rPr>
              <a:t>Reliance upon Christ’s strength for daily life</a:t>
            </a:r>
          </a:p>
        </p:txBody>
      </p:sp>
      <p:pic>
        <p:nvPicPr>
          <p:cNvPr id="6" name="Picture 5">
            <a:extLst>
              <a:ext uri="{FF2B5EF4-FFF2-40B4-BE49-F238E27FC236}">
                <a16:creationId xmlns:a16="http://schemas.microsoft.com/office/drawing/2014/main" id="{18E32FB6-AF78-46DA-8625-C3179967FF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
        <p:nvSpPr>
          <p:cNvPr id="5" name="Rectangle 2">
            <a:extLst>
              <a:ext uri="{FF2B5EF4-FFF2-40B4-BE49-F238E27FC236}">
                <a16:creationId xmlns:a16="http://schemas.microsoft.com/office/drawing/2014/main" id="{7FF359CA-E2DB-44D5-8E7B-4C87A9A0FD25}"/>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Outline</a:t>
            </a:r>
            <a:endParaRPr lang="en-US" altLang="en-US" sz="4000" kern="120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0244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0" y="1600201"/>
            <a:ext cx="9067800" cy="2743200"/>
          </a:xfrm>
        </p:spPr>
        <p:txBody>
          <a:bodyPr/>
          <a:lstStyle/>
          <a:p>
            <a:pPr marL="461963" indent="-461963"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Legalists vs. true believers (Phil. 3:1-3)</a:t>
            </a:r>
          </a:p>
          <a:p>
            <a:pPr marL="461963" indent="-461963"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Paul’s transition away from legalism (Phil. 3:4-14)</a:t>
            </a:r>
          </a:p>
          <a:p>
            <a:pPr marL="461963" indent="-461963"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Other items to embrace in lieu of legalism (Phil. 3:15–4:3)</a:t>
            </a:r>
          </a:p>
        </p:txBody>
      </p:sp>
      <p:sp>
        <p:nvSpPr>
          <p:cNvPr id="4" name="Rectangle 2">
            <a:extLst>
              <a:ext uri="{FF2B5EF4-FFF2-40B4-BE49-F238E27FC236}">
                <a16:creationId xmlns:a16="http://schemas.microsoft.com/office/drawing/2014/main" id="{41B9EAE1-AB4F-4C75-8D29-37D59CC1F818}"/>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Avoid Legalism </a:t>
            </a:r>
          </a:p>
          <a:p>
            <a:pPr algn="ctr" eaLnBrk="1" hangingPunct="1"/>
            <a:r>
              <a:rPr lang="en-US" altLang="en-US" sz="2800" dirty="0">
                <a:solidFill>
                  <a:schemeClr val="tx1"/>
                </a:solidFill>
                <a:effectLst>
                  <a:outerShdw blurRad="38100" dist="38100" dir="2700000" algn="tl">
                    <a:srgbClr val="000000">
                      <a:alpha val="43137"/>
                    </a:srgbClr>
                  </a:outerShdw>
                </a:effectLst>
                <a:ea typeface="+mn-ea"/>
                <a:cs typeface="+mn-cs"/>
              </a:rPr>
              <a:t>(Phil. 3)</a:t>
            </a:r>
          </a:p>
        </p:txBody>
      </p:sp>
      <p:pic>
        <p:nvPicPr>
          <p:cNvPr id="2" name="Picture 1">
            <a:extLst>
              <a:ext uri="{FF2B5EF4-FFF2-40B4-BE49-F238E27FC236}">
                <a16:creationId xmlns:a16="http://schemas.microsoft.com/office/drawing/2014/main" id="{CC3207A5-AAEE-4F25-AA76-E955D17AA4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0" y="4343400"/>
            <a:ext cx="3048000" cy="2286000"/>
          </a:xfrm>
          <a:prstGeom prst="rect">
            <a:avLst/>
          </a:prstGeom>
        </p:spPr>
      </p:pic>
    </p:spTree>
    <p:extLst>
      <p:ext uri="{BB962C8B-B14F-4D97-AF65-F5344CB8AC3E}">
        <p14:creationId xmlns:p14="http://schemas.microsoft.com/office/powerpoint/2010/main" val="2405617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C61E7C-9471-45AB-9B89-80680512E1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37338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Genesis 2:16-17</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outerShdw blurRad="38100" dist="38100" dir="2700000" algn="tl">
                    <a:srgbClr val="000000">
                      <a:alpha val="43137"/>
                    </a:srgbClr>
                  </a:outerShdw>
                </a:effectLst>
              </a:rPr>
              <a:t>16</a:t>
            </a:r>
            <a:r>
              <a:rPr lang="en-US" sz="3600" b="1" baseline="30000"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The </a:t>
            </a:r>
            <a:r>
              <a:rPr lang="en-US" sz="3600" cap="small" dirty="0">
                <a:effectLst>
                  <a:outerShdw blurRad="38100" dist="38100" dir="2700000" algn="tl">
                    <a:srgbClr val="000000">
                      <a:alpha val="43137"/>
                    </a:srgbClr>
                  </a:outerShdw>
                </a:effectLst>
              </a:rPr>
              <a:t>Lord</a:t>
            </a:r>
            <a:r>
              <a:rPr lang="en-US" sz="3600" dirty="0">
                <a:effectLst>
                  <a:outerShdw blurRad="38100" dist="38100" dir="2700000" algn="tl">
                    <a:srgbClr val="000000">
                      <a:alpha val="43137"/>
                    </a:srgbClr>
                  </a:outerShdw>
                </a:effectLst>
              </a:rPr>
              <a:t> God commanded the man, saying, ‘From </a:t>
            </a:r>
            <a:r>
              <a:rPr lang="en-US" sz="3600" b="1" u="sng" dirty="0">
                <a:solidFill>
                  <a:srgbClr val="FFFFCC"/>
                </a:solidFill>
                <a:effectLst>
                  <a:outerShdw blurRad="38100" dist="38100" dir="2700000" algn="tl">
                    <a:srgbClr val="000000">
                      <a:alpha val="43137"/>
                    </a:srgbClr>
                  </a:outerShdw>
                </a:effectLst>
              </a:rPr>
              <a:t>any</a:t>
            </a:r>
            <a:r>
              <a:rPr lang="en-US" sz="3600" dirty="0">
                <a:effectLst>
                  <a:outerShdw blurRad="38100" dist="38100" dir="2700000" algn="tl">
                    <a:srgbClr val="000000">
                      <a:alpha val="43137"/>
                    </a:srgbClr>
                  </a:outerShdw>
                </a:effectLst>
              </a:rPr>
              <a:t> tree of the garden you may eat </a:t>
            </a:r>
            <a:r>
              <a:rPr lang="en-US" sz="3600" b="1" u="sng" dirty="0">
                <a:solidFill>
                  <a:srgbClr val="FFFFCC"/>
                </a:solidFill>
                <a:effectLst>
                  <a:outerShdw blurRad="38100" dist="38100" dir="2700000" algn="tl">
                    <a:srgbClr val="000000">
                      <a:alpha val="43137"/>
                    </a:srgbClr>
                  </a:outerShdw>
                </a:effectLst>
              </a:rPr>
              <a:t>freely</a:t>
            </a:r>
            <a:r>
              <a:rPr lang="en-US" sz="3600" dirty="0">
                <a:effectLst>
                  <a:outerShdw blurRad="38100" dist="38100" dir="2700000" algn="tl">
                    <a:srgbClr val="000000">
                      <a:alpha val="43137"/>
                    </a:srgbClr>
                  </a:outerShdw>
                </a:effectLst>
              </a:rPr>
              <a:t>; </a:t>
            </a:r>
            <a:r>
              <a:rPr lang="en-US" sz="3600" baseline="30000" dirty="0">
                <a:effectLst>
                  <a:outerShdw blurRad="38100" dist="38100" dir="2700000" algn="tl">
                    <a:srgbClr val="000000">
                      <a:alpha val="43137"/>
                    </a:srgbClr>
                  </a:outerShdw>
                </a:effectLst>
              </a:rPr>
              <a:t>17</a:t>
            </a:r>
            <a:r>
              <a:rPr lang="en-US" sz="3600" b="1" baseline="30000"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but from the tree of the knowledge of good and evil you shall not eat, for in the day that you eat from it you will surely die.’”</a:t>
            </a:r>
          </a:p>
        </p:txBody>
      </p:sp>
    </p:spTree>
    <p:extLst>
      <p:ext uri="{BB962C8B-B14F-4D97-AF65-F5344CB8AC3E}">
        <p14:creationId xmlns:p14="http://schemas.microsoft.com/office/powerpoint/2010/main" val="353897707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C61E7C-9471-45AB-9B89-80680512E1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1910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Genesis 3:2-3</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outerShdw blurRad="38100" dist="38100" dir="2700000" algn="tl">
                    <a:srgbClr val="000000">
                      <a:alpha val="43137"/>
                    </a:srgbClr>
                  </a:outerShdw>
                </a:effectLst>
              </a:rPr>
              <a:t>2 </a:t>
            </a:r>
            <a:r>
              <a:rPr lang="en-US" sz="3600" dirty="0">
                <a:effectLst>
                  <a:outerShdw blurRad="38100" dist="38100" dir="2700000" algn="tl">
                    <a:srgbClr val="000000">
                      <a:alpha val="43137"/>
                    </a:srgbClr>
                  </a:outerShdw>
                </a:effectLst>
              </a:rPr>
              <a:t>The woman said to the serpent, ‘From the fruit of the trees of the garden we may eat; </a:t>
            </a:r>
            <a:r>
              <a:rPr lang="en-US" sz="3600" baseline="30000" dirty="0">
                <a:effectLst>
                  <a:outerShdw blurRad="38100" dist="38100" dir="2700000" algn="tl">
                    <a:srgbClr val="000000">
                      <a:alpha val="43137"/>
                    </a:srgbClr>
                  </a:outerShdw>
                </a:effectLst>
              </a:rPr>
              <a:t>3 </a:t>
            </a:r>
            <a:r>
              <a:rPr lang="en-US" sz="3600" dirty="0">
                <a:effectLst>
                  <a:outerShdw blurRad="38100" dist="38100" dir="2700000" algn="tl">
                    <a:srgbClr val="000000">
                      <a:alpha val="43137"/>
                    </a:srgbClr>
                  </a:outerShdw>
                </a:effectLst>
              </a:rPr>
              <a:t>but from the fruit of the tree which is in the middle of the garden, God has said, ‘You shall not eat from it </a:t>
            </a:r>
            <a:r>
              <a:rPr lang="en-US" sz="3600" b="1" u="sng" dirty="0">
                <a:solidFill>
                  <a:srgbClr val="FFFFCC"/>
                </a:solidFill>
                <a:effectLst>
                  <a:outerShdw blurRad="38100" dist="38100" dir="2700000" algn="tl">
                    <a:srgbClr val="000000">
                      <a:alpha val="43137"/>
                    </a:srgbClr>
                  </a:outerShdw>
                </a:effectLst>
              </a:rPr>
              <a:t>or touch it</a:t>
            </a:r>
            <a:r>
              <a:rPr lang="en-US" sz="3600" dirty="0">
                <a:effectLst>
                  <a:outerShdw blurRad="38100" dist="38100" dir="2700000" algn="tl">
                    <a:srgbClr val="000000">
                      <a:alpha val="43137"/>
                    </a:srgbClr>
                  </a:outerShdw>
                </a:effectLst>
              </a:rPr>
              <a:t>, or you will die.’”</a:t>
            </a:r>
          </a:p>
        </p:txBody>
      </p:sp>
    </p:spTree>
    <p:extLst>
      <p:ext uri="{BB962C8B-B14F-4D97-AF65-F5344CB8AC3E}">
        <p14:creationId xmlns:p14="http://schemas.microsoft.com/office/powerpoint/2010/main" val="263777670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C61E7C-9471-45AB-9B89-80680512E1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191000"/>
          </a:xfrm>
        </p:spPr>
        <p:txBody>
          <a:bodyPr/>
          <a:lstStyle/>
          <a:p>
            <a:pPr marL="0" indent="0" algn="ctr" defTabSz="685800">
              <a:spcBef>
                <a:spcPct val="0"/>
              </a:spcBef>
              <a:spcAft>
                <a:spcPts val="1200"/>
              </a:spcAft>
              <a:buNone/>
              <a:defRPr/>
            </a:pPr>
            <a:r>
              <a:rPr lang="en-US" sz="4000" kern="1200" dirty="0">
                <a:solidFill>
                  <a:schemeClr val="tx2"/>
                </a:solidFill>
                <a:ea typeface="+mj-ea"/>
                <a:cs typeface="Calibri" panose="020F0502020204030204" pitchFamily="34" charset="0"/>
              </a:rPr>
              <a:t>Genesis 3:1, 4</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outerShdw blurRad="38100" dist="38100" dir="2700000" algn="tl">
                    <a:srgbClr val="000000">
                      <a:alpha val="43137"/>
                    </a:srgbClr>
                  </a:outerShdw>
                </a:effectLst>
              </a:rPr>
              <a:t>1 </a:t>
            </a:r>
            <a:r>
              <a:rPr lang="en-US" sz="3600" dirty="0">
                <a:effectLst>
                  <a:outerShdw blurRad="38100" dist="38100" dir="2700000" algn="tl">
                    <a:srgbClr val="000000">
                      <a:alpha val="43137"/>
                    </a:srgbClr>
                  </a:outerShdw>
                </a:effectLst>
              </a:rPr>
              <a:t>Now the serpent was more crafty than any beast of the field which the Lord God had made. And he said to the woman, “Indeed, has God said, ‘You shall not eat from </a:t>
            </a:r>
            <a:r>
              <a:rPr lang="en-US" sz="3600" b="1" u="sng" dirty="0">
                <a:solidFill>
                  <a:srgbClr val="FFFFCC"/>
                </a:solidFill>
                <a:effectLst>
                  <a:outerShdw blurRad="38100" dist="38100" dir="2700000" algn="tl">
                    <a:srgbClr val="000000">
                      <a:alpha val="43137"/>
                    </a:srgbClr>
                  </a:outerShdw>
                </a:effectLst>
              </a:rPr>
              <a:t>any</a:t>
            </a:r>
            <a:r>
              <a:rPr lang="en-US" sz="3600" dirty="0">
                <a:effectLst>
                  <a:outerShdw blurRad="38100" dist="38100" dir="2700000" algn="tl">
                    <a:srgbClr val="000000">
                      <a:alpha val="43137"/>
                    </a:srgbClr>
                  </a:outerShdw>
                </a:effectLst>
              </a:rPr>
              <a:t> tree of the garden’?” …</a:t>
            </a:r>
            <a:r>
              <a:rPr lang="en-US" sz="3600" baseline="30000" dirty="0">
                <a:effectLst>
                  <a:outerShdw blurRad="38100" dist="38100" dir="2700000" algn="tl">
                    <a:srgbClr val="000000">
                      <a:alpha val="43137"/>
                    </a:srgbClr>
                  </a:outerShdw>
                </a:effectLst>
              </a:rPr>
              <a:t>4 </a:t>
            </a:r>
            <a:r>
              <a:rPr lang="en-US" sz="3600" dirty="0">
                <a:effectLst>
                  <a:outerShdw blurRad="38100" dist="38100" dir="2700000" algn="tl">
                    <a:srgbClr val="000000">
                      <a:alpha val="43137"/>
                    </a:srgbClr>
                  </a:outerShdw>
                </a:effectLst>
              </a:rPr>
              <a:t>The serpent said to the woman, ‘You surely will </a:t>
            </a:r>
            <a:r>
              <a:rPr lang="en-US" sz="3600" b="1" u="sng" dirty="0">
                <a:solidFill>
                  <a:srgbClr val="FFFFCC"/>
                </a:solidFill>
                <a:effectLst>
                  <a:outerShdw blurRad="38100" dist="38100" dir="2700000" algn="tl">
                    <a:srgbClr val="000000">
                      <a:alpha val="43137"/>
                    </a:srgbClr>
                  </a:outerShdw>
                </a:effectLst>
              </a:rPr>
              <a:t>not die</a:t>
            </a:r>
            <a:r>
              <a:rPr lang="en-US" sz="36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92784228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E26438-517E-47D1-B321-F3A17861F4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6387" name="Rectangle 3"/>
          <p:cNvSpPr>
            <a:spLocks noGrp="1" noChangeArrowheads="1"/>
          </p:cNvSpPr>
          <p:nvPr>
            <p:ph type="body" idx="1"/>
          </p:nvPr>
        </p:nvSpPr>
        <p:spPr>
          <a:xfrm>
            <a:off x="0" y="0"/>
            <a:ext cx="9144000" cy="2895600"/>
          </a:xfrm>
          <a:noFill/>
          <a:ln w="28575">
            <a:noFill/>
            <a:miter lim="800000"/>
            <a:headEnd/>
            <a:tailEnd/>
          </a:ln>
          <a:effectLst/>
        </p:spPr>
        <p:txBody>
          <a:bodyPr vert="horz" wrap="square" lIns="68580" tIns="34290" rIns="68580" bIns="34290" numCol="1" anchor="t" anchorCtr="0" compatLnSpc="1">
            <a:prstTxWarp prst="textNoShape">
              <a:avLst/>
            </a:prstTxWarp>
          </a:bodyPr>
          <a:lstStyle/>
          <a:p>
            <a:pPr marL="0" indent="0" algn="ctr" eaLnBrk="1" hangingPunct="1">
              <a:spcBef>
                <a:spcPts val="0"/>
              </a:spcBef>
              <a:spcAft>
                <a:spcPts val="1200"/>
              </a:spcAft>
              <a:buNone/>
            </a:pPr>
            <a:r>
              <a:rPr lang="en-US" sz="4000" kern="1200" dirty="0">
                <a:solidFill>
                  <a:schemeClr val="tx2"/>
                </a:solidFill>
                <a:ea typeface="+mj-ea"/>
                <a:cs typeface="Calibri" panose="020F0502020204030204" pitchFamily="34" charset="0"/>
              </a:rPr>
              <a:t>2 Cor. 11:3</a:t>
            </a:r>
          </a:p>
          <a:p>
            <a:pPr marL="0" indent="0" algn="ctr" eaLnBrk="1" hangingPunct="1">
              <a:spcBef>
                <a:spcPts val="0"/>
              </a:spcBef>
              <a:spcAft>
                <a:spcPts val="1200"/>
              </a:spcAft>
              <a:buNone/>
            </a:pPr>
            <a:r>
              <a:rPr lang="en-US" kern="1200" dirty="0">
                <a:solidFill>
                  <a:schemeClr val="tx2"/>
                </a:solidFill>
                <a:ea typeface="+mj-ea"/>
                <a:cs typeface="Calibri" panose="020F0502020204030204" pitchFamily="34" charset="0"/>
              </a:rPr>
              <a:t>COMPLICATION OF THE SIMPLE</a:t>
            </a:r>
          </a:p>
          <a:p>
            <a:pPr marL="0" indent="0" algn="just" eaLnBrk="1" hangingPunct="1">
              <a:lnSpc>
                <a:spcPct val="90000"/>
              </a:lnSpc>
              <a:buNone/>
            </a:pPr>
            <a:r>
              <a:rPr lang="en-US" dirty="0">
                <a:effectLst>
                  <a:outerShdw blurRad="38100" dist="38100" dir="2700000" algn="tl">
                    <a:srgbClr val="000000">
                      <a:alpha val="43137"/>
                    </a:srgbClr>
                  </a:outerShdw>
                </a:effectLst>
              </a:rPr>
              <a:t>“But I fear, lest somehow, as the </a:t>
            </a:r>
            <a:r>
              <a:rPr lang="en-US" b="1" i="1" u="sng" dirty="0">
                <a:solidFill>
                  <a:srgbClr val="FFFFCC"/>
                </a:solidFill>
                <a:effectLst>
                  <a:outerShdw blurRad="38100" dist="38100" dir="2700000" algn="tl">
                    <a:srgbClr val="000000">
                      <a:alpha val="43137"/>
                    </a:srgbClr>
                  </a:outerShdw>
                </a:effectLst>
              </a:rPr>
              <a:t>serpent</a:t>
            </a:r>
            <a:r>
              <a:rPr lang="en-US" dirty="0">
                <a:solidFill>
                  <a:schemeClr val="bg2"/>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deceived Eve by his craftiness, so your minds may be corrupted by from the </a:t>
            </a:r>
            <a:r>
              <a:rPr lang="en-US" b="1" i="1" u="sng" dirty="0">
                <a:solidFill>
                  <a:srgbClr val="FFFFCC"/>
                </a:solidFill>
                <a:effectLst>
                  <a:outerShdw blurRad="38100" dist="38100" dir="2700000" algn="tl">
                    <a:srgbClr val="000000">
                      <a:alpha val="43137"/>
                    </a:srgbClr>
                  </a:outerShdw>
                </a:effectLst>
              </a:rPr>
              <a:t>simplicity</a:t>
            </a:r>
            <a:r>
              <a:rPr lang="en-US" dirty="0">
                <a:effectLst>
                  <a:outerShdw blurRad="38100" dist="38100" dir="2700000" algn="tl">
                    <a:srgbClr val="000000">
                      <a:alpha val="43137"/>
                    </a:srgbClr>
                  </a:outerShdw>
                </a:effectLst>
              </a:rPr>
              <a:t> that is in Christ.” (Italics mine)</a:t>
            </a:r>
          </a:p>
        </p:txBody>
      </p:sp>
      <p:pic>
        <p:nvPicPr>
          <p:cNvPr id="4403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29025" y="2971800"/>
            <a:ext cx="1885950" cy="18288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159914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F6288D-5C09-47F2-B767-0A8F41BB07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600712"/>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rPr>
              <a:t>Mark 7:13</a:t>
            </a:r>
          </a:p>
          <a:p>
            <a:pPr algn="just">
              <a:spcBef>
                <a:spcPts val="0"/>
              </a:spcBef>
              <a:spcAft>
                <a:spcPts val="0"/>
              </a:spcAft>
            </a:pPr>
            <a:r>
              <a:rPr lang="en-US" altLang="en-US" sz="3600" kern="0" dirty="0">
                <a:latin typeface="Calibri" panose="020F0502020204030204" pitchFamily="34" charset="0"/>
                <a:cs typeface="Calibri" panose="020F0502020204030204" pitchFamily="34" charset="0"/>
              </a:rPr>
              <a:t>“</a:t>
            </a:r>
            <a:r>
              <a:rPr lang="en-US" sz="3600" b="1" i="1" u="sng" dirty="0">
                <a:solidFill>
                  <a:srgbClr val="FFFFCC"/>
                </a:solidFill>
                <a:latin typeface="Calibri" panose="020F0502020204030204" pitchFamily="34" charset="0"/>
                <a:cs typeface="Calibri" panose="020F0502020204030204" pitchFamily="34" charset="0"/>
              </a:rPr>
              <a:t>thus</a:t>
            </a:r>
            <a:r>
              <a:rPr lang="en-US" sz="3600" b="1" u="sng" dirty="0">
                <a:solidFill>
                  <a:srgbClr val="FFFFCC"/>
                </a:solidFill>
                <a:latin typeface="Calibri" panose="020F0502020204030204" pitchFamily="34" charset="0"/>
                <a:cs typeface="Calibri" panose="020F0502020204030204" pitchFamily="34" charset="0"/>
              </a:rPr>
              <a:t> invalidating the word of God by your tradition</a:t>
            </a:r>
            <a:r>
              <a:rPr lang="en-US" sz="3600" dirty="0">
                <a:latin typeface="Calibri" panose="020F0502020204030204" pitchFamily="34" charset="0"/>
                <a:cs typeface="Calibri" panose="020F0502020204030204" pitchFamily="34" charset="0"/>
              </a:rPr>
              <a:t> which you have handed down; and you do many things such as that.”</a:t>
            </a:r>
            <a:endParaRPr lang="en-US" altLang="en-US" sz="3600" kern="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A791077-82B6-496E-8E0C-8D67D393BC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9000" y="2590800"/>
            <a:ext cx="2286000" cy="2286000"/>
          </a:xfrm>
          <a:prstGeom prst="rect">
            <a:avLst/>
          </a:prstGeom>
        </p:spPr>
      </p:pic>
    </p:spTree>
    <p:extLst>
      <p:ext uri="{BB962C8B-B14F-4D97-AF65-F5344CB8AC3E}">
        <p14:creationId xmlns:p14="http://schemas.microsoft.com/office/powerpoint/2010/main" val="410208351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What to Meditate Upon? – 8 Descriptions</a:t>
            </a:r>
            <a:br>
              <a:rPr lang="en-US" sz="36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4:8)</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410095" y="1422400"/>
            <a:ext cx="4161905" cy="5029199"/>
          </a:xfrm>
        </p:spPr>
        <p:txBody>
          <a:bodyPr/>
          <a:lstStyle/>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True</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Honorable</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Right</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Pure</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Lovely</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Good repute</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Excellent</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Worthy of Praise</a:t>
            </a:r>
          </a:p>
        </p:txBody>
      </p:sp>
      <p:pic>
        <p:nvPicPr>
          <p:cNvPr id="2" name="Picture 1">
            <a:extLst>
              <a:ext uri="{FF2B5EF4-FFF2-40B4-BE49-F238E27FC236}">
                <a16:creationId xmlns:a16="http://schemas.microsoft.com/office/drawing/2014/main" id="{02B07957-1572-4598-8FBA-31D5B0E9CA5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76800" y="2057400"/>
            <a:ext cx="3778589"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29602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10095" y="1422400"/>
            <a:ext cx="5228705" cy="5029199"/>
          </a:xfrm>
        </p:spPr>
        <p:txBody>
          <a:bodyPr/>
          <a:lstStyle/>
          <a:p>
            <a:pPr marL="514350" indent="-514350" algn="just"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True</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Honorable</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Right</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Pure</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Lovely</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Good repute</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Excellent</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Worthy of Praise</a:t>
            </a:r>
          </a:p>
        </p:txBody>
      </p:sp>
      <p:pic>
        <p:nvPicPr>
          <p:cNvPr id="5" name="Picture 4">
            <a:extLst>
              <a:ext uri="{FF2B5EF4-FFF2-40B4-BE49-F238E27FC236}">
                <a16:creationId xmlns:a16="http://schemas.microsoft.com/office/drawing/2014/main" id="{D475213D-A5FE-4CE5-968F-FDE83B3C30D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76800" y="2057400"/>
            <a:ext cx="3778589"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2">
            <a:extLst>
              <a:ext uri="{FF2B5EF4-FFF2-40B4-BE49-F238E27FC236}">
                <a16:creationId xmlns:a16="http://schemas.microsoft.com/office/drawing/2014/main" id="{A9F27D3A-E4E3-4BC2-B6B0-65BC8115B16B}"/>
              </a:ext>
            </a:extLst>
          </p:cNvPr>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What to Meditate Upon? – 8 Descriptions</a:t>
            </a:r>
            <a:br>
              <a:rPr lang="en-US" sz="36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4:8)</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1849806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10095" y="1422400"/>
            <a:ext cx="5228705" cy="5029199"/>
          </a:xfrm>
        </p:spPr>
        <p:txBody>
          <a:bodyPr/>
          <a:lstStyle/>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True</a:t>
            </a:r>
          </a:p>
          <a:p>
            <a:pPr marL="514350" indent="-514350" algn="just"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Honorable</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Right</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Pure</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Lovely</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Good repute</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Excellent</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Worthy of Praise</a:t>
            </a:r>
          </a:p>
        </p:txBody>
      </p:sp>
      <p:pic>
        <p:nvPicPr>
          <p:cNvPr id="7" name="Picture 6">
            <a:extLst>
              <a:ext uri="{FF2B5EF4-FFF2-40B4-BE49-F238E27FC236}">
                <a16:creationId xmlns:a16="http://schemas.microsoft.com/office/drawing/2014/main" id="{246AA75B-F574-4E87-8735-69A22FC8322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76800" y="2057400"/>
            <a:ext cx="3778589"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2">
            <a:extLst>
              <a:ext uri="{FF2B5EF4-FFF2-40B4-BE49-F238E27FC236}">
                <a16:creationId xmlns:a16="http://schemas.microsoft.com/office/drawing/2014/main" id="{A775FB7F-1F73-497F-84BE-E1B81559917D}"/>
              </a:ext>
            </a:extLst>
          </p:cNvPr>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What to Meditate Upon? – 8 Descriptions</a:t>
            </a:r>
            <a:br>
              <a:rPr lang="en-US" sz="36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4:8)</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2021081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28600"/>
            <a:ext cx="7772400" cy="11430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rPr>
              <a:t>4 Positive Results of Imprisonment </a:t>
            </a:r>
            <a:br>
              <a:rPr lang="en-US" altLang="en-US" sz="3600" kern="1200" dirty="0">
                <a:solidFill>
                  <a:srgbClr val="00FFFF"/>
                </a:solidFill>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a:t>
            </a:r>
            <a:r>
              <a:rPr lang="en-US" sz="2800" dirty="0">
                <a:solidFill>
                  <a:schemeClr val="tx1"/>
                </a:solidFill>
                <a:effectLst>
                  <a:outerShdw blurRad="38100" dist="38100" dir="2700000" algn="tl">
                    <a:srgbClr val="000000">
                      <a:alpha val="43137"/>
                    </a:srgbClr>
                  </a:outerShdw>
                </a:effectLst>
                <a:ea typeface="+mn-ea"/>
                <a:cs typeface="+mn-cs"/>
              </a:rPr>
              <a:t>Phil. </a:t>
            </a:r>
            <a:r>
              <a:rPr lang="en-US" altLang="en-US" sz="2800" dirty="0">
                <a:solidFill>
                  <a:schemeClr val="tx1"/>
                </a:solidFill>
                <a:effectLst>
                  <a:outerShdw blurRad="38100" dist="38100" dir="2700000" algn="tl">
                    <a:srgbClr val="000000">
                      <a:alpha val="43137"/>
                    </a:srgbClr>
                  </a:outerShdw>
                </a:effectLst>
                <a:ea typeface="+mn-ea"/>
                <a:cs typeface="+mn-cs"/>
              </a:rPr>
              <a:t>1:12-30)</a:t>
            </a:r>
            <a:endParaRPr lang="en-US" altLang="en-US" sz="3400" dirty="0">
              <a:solidFill>
                <a:schemeClr val="tx1"/>
              </a:solidFill>
              <a:effectLst>
                <a:outerShdw blurRad="38100" dist="38100" dir="2700000" algn="tl">
                  <a:srgbClr val="000000">
                    <a:alpha val="43137"/>
                  </a:srgbClr>
                </a:outerShdw>
              </a:effectLst>
              <a:ea typeface="+mn-ea"/>
              <a:cs typeface="+mn-cs"/>
            </a:endParaRPr>
          </a:p>
        </p:txBody>
      </p:sp>
      <p:sp>
        <p:nvSpPr>
          <p:cNvPr id="15363" name="Rectangle 3"/>
          <p:cNvSpPr>
            <a:spLocks noGrp="1" noChangeArrowheads="1"/>
          </p:cNvSpPr>
          <p:nvPr>
            <p:ph type="body" idx="1"/>
          </p:nvPr>
        </p:nvSpPr>
        <p:spPr>
          <a:xfrm>
            <a:off x="457200" y="1600201"/>
            <a:ext cx="8267700" cy="3352799"/>
          </a:xfrm>
        </p:spPr>
        <p:txBody>
          <a:bodyPr/>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Captive audience (Phil. 1:12-13)</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Church’s boldness in preaching (Phil. 1:14-18)</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Greater prayer (Phil. 1:19)</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Protection from martyrdom (Phil. 1:20-26)</a:t>
            </a:r>
          </a:p>
        </p:txBody>
      </p:sp>
      <p:pic>
        <p:nvPicPr>
          <p:cNvPr id="4" name="Picture 3">
            <a:extLst>
              <a:ext uri="{FF2B5EF4-FFF2-40B4-BE49-F238E27FC236}">
                <a16:creationId xmlns:a16="http://schemas.microsoft.com/office/drawing/2014/main" id="{9222C225-ACB6-4E27-BAC5-56255CD0EA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Tree>
    <p:extLst>
      <p:ext uri="{BB962C8B-B14F-4D97-AF65-F5344CB8AC3E}">
        <p14:creationId xmlns:p14="http://schemas.microsoft.com/office/powerpoint/2010/main" val="3901554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10095" y="1422400"/>
            <a:ext cx="5228705" cy="5029199"/>
          </a:xfrm>
        </p:spPr>
        <p:txBody>
          <a:bodyPr/>
          <a:lstStyle/>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True</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Honorable</a:t>
            </a:r>
          </a:p>
          <a:p>
            <a:pPr marL="514350" indent="-514350" algn="just"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Right</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Pure</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Lovely</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Good repute</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Excellent</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Worthy of Praise</a:t>
            </a:r>
          </a:p>
        </p:txBody>
      </p:sp>
      <p:pic>
        <p:nvPicPr>
          <p:cNvPr id="7" name="Picture 6">
            <a:extLst>
              <a:ext uri="{FF2B5EF4-FFF2-40B4-BE49-F238E27FC236}">
                <a16:creationId xmlns:a16="http://schemas.microsoft.com/office/drawing/2014/main" id="{36DC05E7-F9D2-46F9-9BFC-D69C90A1841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76800" y="2057400"/>
            <a:ext cx="3778589"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2">
            <a:extLst>
              <a:ext uri="{FF2B5EF4-FFF2-40B4-BE49-F238E27FC236}">
                <a16:creationId xmlns:a16="http://schemas.microsoft.com/office/drawing/2014/main" id="{86530165-0F91-40EF-88A2-FCF95F698003}"/>
              </a:ext>
            </a:extLst>
          </p:cNvPr>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What to Meditate Upon? – 8 Descriptions</a:t>
            </a:r>
            <a:br>
              <a:rPr lang="en-US" sz="36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4:8)</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466339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10095" y="1422400"/>
            <a:ext cx="5228705" cy="5029199"/>
          </a:xfrm>
        </p:spPr>
        <p:txBody>
          <a:bodyPr/>
          <a:lstStyle/>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True</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Honorable</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Right</a:t>
            </a:r>
          </a:p>
          <a:p>
            <a:pPr marL="514350" indent="-514350" algn="just"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Pure</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Lovely</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Good repute</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Excellent</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Worthy of Praise</a:t>
            </a:r>
          </a:p>
        </p:txBody>
      </p:sp>
      <p:pic>
        <p:nvPicPr>
          <p:cNvPr id="7" name="Picture 6">
            <a:extLst>
              <a:ext uri="{FF2B5EF4-FFF2-40B4-BE49-F238E27FC236}">
                <a16:creationId xmlns:a16="http://schemas.microsoft.com/office/drawing/2014/main" id="{2B576AE5-484E-4B03-9BD9-CB0F0D152DF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76800" y="2057400"/>
            <a:ext cx="3778589"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2">
            <a:extLst>
              <a:ext uri="{FF2B5EF4-FFF2-40B4-BE49-F238E27FC236}">
                <a16:creationId xmlns:a16="http://schemas.microsoft.com/office/drawing/2014/main" id="{12101B30-30B7-4A9B-B6A7-E905B59CF164}"/>
              </a:ext>
            </a:extLst>
          </p:cNvPr>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What to Meditate Upon? – 8 Descriptions</a:t>
            </a:r>
            <a:br>
              <a:rPr lang="en-US" sz="36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4:8)</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2550861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10095" y="1422400"/>
            <a:ext cx="5228705" cy="5029199"/>
          </a:xfrm>
        </p:spPr>
        <p:txBody>
          <a:bodyPr/>
          <a:lstStyle/>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True</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Honorable</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Right</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Pure</a:t>
            </a:r>
          </a:p>
          <a:p>
            <a:pPr marL="514350" indent="-514350" algn="just"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Lovely</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Good repute</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Excellent</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Worthy of Praise</a:t>
            </a:r>
          </a:p>
        </p:txBody>
      </p:sp>
      <p:pic>
        <p:nvPicPr>
          <p:cNvPr id="7" name="Picture 6">
            <a:extLst>
              <a:ext uri="{FF2B5EF4-FFF2-40B4-BE49-F238E27FC236}">
                <a16:creationId xmlns:a16="http://schemas.microsoft.com/office/drawing/2014/main" id="{3BF14EC9-6CA9-4062-85B0-2AF28E36844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76800" y="2057400"/>
            <a:ext cx="3778589"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2">
            <a:extLst>
              <a:ext uri="{FF2B5EF4-FFF2-40B4-BE49-F238E27FC236}">
                <a16:creationId xmlns:a16="http://schemas.microsoft.com/office/drawing/2014/main" id="{0F8B3169-72B2-48E3-BD99-9A5754AD71FC}"/>
              </a:ext>
            </a:extLst>
          </p:cNvPr>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What to Meditate Upon? – 8 Descriptions</a:t>
            </a:r>
            <a:br>
              <a:rPr lang="en-US" sz="36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4:8)</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3124389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10095" y="1422400"/>
            <a:ext cx="5228705" cy="5029199"/>
          </a:xfrm>
        </p:spPr>
        <p:txBody>
          <a:bodyPr/>
          <a:lstStyle/>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True</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Honorable</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Right</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Pure</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Lovely</a:t>
            </a:r>
          </a:p>
          <a:p>
            <a:pPr marL="514350" indent="-514350" algn="just"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Good repute</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Excellent</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Worthy of Praise</a:t>
            </a:r>
          </a:p>
        </p:txBody>
      </p:sp>
      <p:pic>
        <p:nvPicPr>
          <p:cNvPr id="7" name="Picture 6">
            <a:extLst>
              <a:ext uri="{FF2B5EF4-FFF2-40B4-BE49-F238E27FC236}">
                <a16:creationId xmlns:a16="http://schemas.microsoft.com/office/drawing/2014/main" id="{961A31A1-F86E-4E79-A282-E27018C3339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76800" y="2057400"/>
            <a:ext cx="3778589"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2">
            <a:extLst>
              <a:ext uri="{FF2B5EF4-FFF2-40B4-BE49-F238E27FC236}">
                <a16:creationId xmlns:a16="http://schemas.microsoft.com/office/drawing/2014/main" id="{36F5CEB7-A63A-4ED3-8A6F-BC0BD4201727}"/>
              </a:ext>
            </a:extLst>
          </p:cNvPr>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What to Meditate Upon? – 8 Descriptions</a:t>
            </a:r>
            <a:br>
              <a:rPr lang="en-US" sz="36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4:8)</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1015514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10095" y="1422400"/>
            <a:ext cx="5228705" cy="5029199"/>
          </a:xfrm>
        </p:spPr>
        <p:txBody>
          <a:bodyPr/>
          <a:lstStyle/>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True</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Honorable</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Right</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Pure</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Lovely</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Good repute</a:t>
            </a:r>
          </a:p>
          <a:p>
            <a:pPr marL="514350" indent="-514350" algn="just"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Excellent</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Worthy of Praise</a:t>
            </a:r>
          </a:p>
        </p:txBody>
      </p:sp>
      <p:pic>
        <p:nvPicPr>
          <p:cNvPr id="7" name="Picture 6">
            <a:extLst>
              <a:ext uri="{FF2B5EF4-FFF2-40B4-BE49-F238E27FC236}">
                <a16:creationId xmlns:a16="http://schemas.microsoft.com/office/drawing/2014/main" id="{9ADAC20E-830E-4A14-A607-63FDE879301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76800" y="2057400"/>
            <a:ext cx="3778589"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2">
            <a:extLst>
              <a:ext uri="{FF2B5EF4-FFF2-40B4-BE49-F238E27FC236}">
                <a16:creationId xmlns:a16="http://schemas.microsoft.com/office/drawing/2014/main" id="{D5BEB61B-978F-4EDA-A189-12982898307A}"/>
              </a:ext>
            </a:extLst>
          </p:cNvPr>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What to Meditate Upon? – 8 Descriptions</a:t>
            </a:r>
            <a:br>
              <a:rPr lang="en-US" sz="36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4:8)</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2138715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10095" y="1422400"/>
            <a:ext cx="5228705" cy="5029199"/>
          </a:xfrm>
        </p:spPr>
        <p:txBody>
          <a:bodyPr/>
          <a:lstStyle/>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True</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Honorable</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Right</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Pure</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Lovely</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Good repute</a:t>
            </a:r>
          </a:p>
          <a:p>
            <a:pPr marL="514350" indent="-514350" algn="just"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Excellent</a:t>
            </a:r>
          </a:p>
          <a:p>
            <a:pPr marL="514350" indent="-514350" algn="just"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Worthy of Praise</a:t>
            </a:r>
          </a:p>
        </p:txBody>
      </p:sp>
      <p:pic>
        <p:nvPicPr>
          <p:cNvPr id="7" name="Picture 6">
            <a:extLst>
              <a:ext uri="{FF2B5EF4-FFF2-40B4-BE49-F238E27FC236}">
                <a16:creationId xmlns:a16="http://schemas.microsoft.com/office/drawing/2014/main" id="{1EC0397F-D3AA-4C12-9BA2-14FC92C6891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76800" y="2057400"/>
            <a:ext cx="3778589"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2">
            <a:extLst>
              <a:ext uri="{FF2B5EF4-FFF2-40B4-BE49-F238E27FC236}">
                <a16:creationId xmlns:a16="http://schemas.microsoft.com/office/drawing/2014/main" id="{80A93A9A-1029-4709-9A18-8EA8A2637B91}"/>
              </a:ext>
            </a:extLst>
          </p:cNvPr>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What to Meditate Upon? – 8 Descriptions</a:t>
            </a:r>
            <a:br>
              <a:rPr lang="en-US" sz="36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4:8)</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Tree>
    <p:extLst>
      <p:ext uri="{BB962C8B-B14F-4D97-AF65-F5344CB8AC3E}">
        <p14:creationId xmlns:p14="http://schemas.microsoft.com/office/powerpoint/2010/main" val="2481317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III. Protection of Peace</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4:8–9)</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pic>
        <p:nvPicPr>
          <p:cNvPr id="5" name="Picture 2" descr="The Peace Of God Will Guard You – TBQ">
            <a:extLst>
              <a:ext uri="{FF2B5EF4-FFF2-40B4-BE49-F238E27FC236}">
                <a16:creationId xmlns:a16="http://schemas.microsoft.com/office/drawing/2014/main" id="{83BECF3E-A1F6-4982-A500-D8F2D6E5F1B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0" y="4419600"/>
            <a:ext cx="3048000" cy="2286000"/>
          </a:xfrm>
          <a:prstGeom prst="round2Diag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8C92F7F-F2F3-494F-87B3-F19EA3054341}"/>
              </a:ext>
            </a:extLst>
          </p:cNvPr>
          <p:cNvSpPr/>
          <p:nvPr/>
        </p:nvSpPr>
        <p:spPr>
          <a:xfrm>
            <a:off x="342900" y="2209800"/>
            <a:ext cx="8648700" cy="1384995"/>
          </a:xfrm>
          <a:prstGeom prst="rect">
            <a:avLst/>
          </a:prstGeom>
        </p:spPr>
        <p:txBody>
          <a:bodyPr wrap="square">
            <a:spAutoFit/>
          </a:bodyPr>
          <a:lstStyle/>
          <a:p>
            <a:pPr marL="514350" indent="-514350">
              <a:spcAft>
                <a:spcPts val="2400"/>
              </a:spcAft>
              <a:buClr>
                <a:schemeClr val="tx2"/>
              </a:buClr>
              <a:buFont typeface="+mj-lt"/>
              <a:buAutoNum type="alphaUcPeriod"/>
            </a:pPr>
            <a:r>
              <a:rPr lang="en-US" sz="3200" dirty="0">
                <a:effectLst>
                  <a:outerShdw blurRad="38100" dist="38100" dir="2700000" algn="tl">
                    <a:srgbClr val="000000">
                      <a:alpha val="43137"/>
                    </a:srgbClr>
                  </a:outerShdw>
                </a:effectLst>
                <a:latin typeface="Calibri" panose="020F0502020204030204" pitchFamily="34" charset="0"/>
                <a:cs typeface="+mn-cs"/>
              </a:rPr>
              <a:t>Content of a Disciplined Thought Life (Phil. 4:8)</a:t>
            </a:r>
          </a:p>
          <a:p>
            <a:pPr marL="514350" indent="-514350">
              <a:spcAft>
                <a:spcPts val="2400"/>
              </a:spcAft>
              <a:buClr>
                <a:schemeClr val="tx2"/>
              </a:buClr>
              <a:buFont typeface="+mj-lt"/>
              <a:buAutoNum type="alphaUcPeriod"/>
            </a:pP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Practice of a Disciplined Though Life (Phil. 4:9)</a:t>
            </a:r>
          </a:p>
        </p:txBody>
      </p:sp>
    </p:spTree>
    <p:extLst>
      <p:ext uri="{BB962C8B-B14F-4D97-AF65-F5344CB8AC3E}">
        <p14:creationId xmlns:p14="http://schemas.microsoft.com/office/powerpoint/2010/main" val="3710567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1143001"/>
            <a:ext cx="9144000" cy="36576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1 – God can use negative circumstances to bring about positive results</a:t>
            </a:r>
          </a:p>
          <a:p>
            <a:pPr marL="457200" indent="-457200" algn="just" eaLnBrk="1" hangingPunct="1">
              <a:spcBef>
                <a:spcPts val="0"/>
              </a:spcBef>
              <a:spcAft>
                <a:spcPts val="2400"/>
              </a:spcAft>
              <a:defRPr/>
            </a:pPr>
            <a:r>
              <a:rPr lang="en-US" b="1" u="sng" dirty="0">
                <a:solidFill>
                  <a:srgbClr val="FFFFCC"/>
                </a:solidFill>
              </a:rPr>
              <a:t>Ch 2 – Christ’s example of servanthood</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3</a:t>
            </a:r>
            <a:r>
              <a:rPr lang="en-US" b="1" dirty="0"/>
              <a:t> </a:t>
            </a:r>
            <a:r>
              <a:rPr lang="en-US" dirty="0"/>
              <a:t>–</a:t>
            </a:r>
            <a:r>
              <a:rPr lang="en-US" b="1" dirty="0"/>
              <a:t> </a:t>
            </a:r>
            <a:r>
              <a:rPr lang="en-US" dirty="0">
                <a:effectLst>
                  <a:outerShdw blurRad="38100" dist="38100" dir="2700000" algn="tl">
                    <a:srgbClr val="000000">
                      <a:alpha val="43137"/>
                    </a:srgbClr>
                  </a:outerShdw>
                </a:effectLst>
              </a:rPr>
              <a:t>Avoiding legalism</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4</a:t>
            </a:r>
            <a:r>
              <a:rPr lang="en-US" b="1" dirty="0"/>
              <a:t> </a:t>
            </a:r>
            <a:r>
              <a:rPr lang="en-US" dirty="0"/>
              <a:t>–</a:t>
            </a:r>
            <a:r>
              <a:rPr lang="en-US" b="1" dirty="0"/>
              <a:t> </a:t>
            </a:r>
            <a:r>
              <a:rPr lang="en-US" dirty="0">
                <a:effectLst>
                  <a:outerShdw blurRad="38100" dist="38100" dir="2700000" algn="tl">
                    <a:srgbClr val="000000">
                      <a:alpha val="43137"/>
                    </a:srgbClr>
                  </a:outerShdw>
                </a:effectLst>
              </a:rPr>
              <a:t>Reliance upon Christ’s strength for daily life</a:t>
            </a:r>
          </a:p>
        </p:txBody>
      </p:sp>
      <p:pic>
        <p:nvPicPr>
          <p:cNvPr id="6" name="Picture 5">
            <a:extLst>
              <a:ext uri="{FF2B5EF4-FFF2-40B4-BE49-F238E27FC236}">
                <a16:creationId xmlns:a16="http://schemas.microsoft.com/office/drawing/2014/main" id="{18E32FB6-AF78-46DA-8625-C3179967FF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
        <p:nvSpPr>
          <p:cNvPr id="5" name="Rectangle 2">
            <a:extLst>
              <a:ext uri="{FF2B5EF4-FFF2-40B4-BE49-F238E27FC236}">
                <a16:creationId xmlns:a16="http://schemas.microsoft.com/office/drawing/2014/main" id="{7FF359CA-E2DB-44D5-8E7B-4C87A9A0FD25}"/>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Outline</a:t>
            </a:r>
            <a:endParaRPr lang="en-US" altLang="en-US" sz="4000" kern="120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3057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892697" y="1600201"/>
            <a:ext cx="5358606" cy="3124199"/>
          </a:xfrm>
        </p:spPr>
        <p:txBody>
          <a:bodyPr/>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Christ (Phil. 2:5-16)</a:t>
            </a:r>
          </a:p>
          <a:p>
            <a:pPr marL="514350" indent="-514350" algn="just"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Paul (Phil. 2:17-18)</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Timothy (Phil. 2:19-24)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Epaphroditus (Phil. 2:25-30)</a:t>
            </a:r>
            <a:endParaRPr lang="en-US" sz="3400"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1DA1C699-A727-4A5E-9941-F147A1ACEFF4}"/>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4 Examples of Humble Service </a:t>
            </a:r>
          </a:p>
          <a:p>
            <a:pPr algn="ctr" eaLnBrk="1" hangingPunct="1"/>
            <a:r>
              <a:rPr lang="en-US" altLang="en-US" sz="2800" dirty="0">
                <a:solidFill>
                  <a:schemeClr val="tx1"/>
                </a:solidFill>
                <a:effectLst>
                  <a:outerShdw blurRad="38100" dist="38100" dir="2700000" algn="tl">
                    <a:srgbClr val="000000">
                      <a:alpha val="43137"/>
                    </a:srgbClr>
                  </a:outerShdw>
                </a:effectLst>
                <a:ea typeface="+mn-ea"/>
                <a:cs typeface="+mn-cs"/>
              </a:rPr>
              <a:t>(Phil. 2)</a:t>
            </a:r>
          </a:p>
        </p:txBody>
      </p:sp>
      <p:pic>
        <p:nvPicPr>
          <p:cNvPr id="5" name="Picture 4">
            <a:extLst>
              <a:ext uri="{FF2B5EF4-FFF2-40B4-BE49-F238E27FC236}">
                <a16:creationId xmlns:a16="http://schemas.microsoft.com/office/drawing/2014/main" id="{A6BB6D32-6571-43B2-B91C-0B5086FCE4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59433" y="4724400"/>
            <a:ext cx="2825135" cy="1828800"/>
          </a:xfrm>
          <a:prstGeom prst="rect">
            <a:avLst/>
          </a:prstGeom>
        </p:spPr>
      </p:pic>
    </p:spTree>
    <p:extLst>
      <p:ext uri="{BB962C8B-B14F-4D97-AF65-F5344CB8AC3E}">
        <p14:creationId xmlns:p14="http://schemas.microsoft.com/office/powerpoint/2010/main" val="1057554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B164BD4-4BE6-4DEF-A5C5-5A2D03867229}"/>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38914" name="Rectangle 3"/>
          <p:cNvSpPr>
            <a:spLocks noChangeArrowheads="1"/>
          </p:cNvSpPr>
          <p:nvPr/>
        </p:nvSpPr>
        <p:spPr bwMode="auto">
          <a:xfrm>
            <a:off x="0" y="0"/>
            <a:ext cx="91440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9:6-7</a:t>
            </a:r>
          </a:p>
          <a:p>
            <a:pPr marL="0" marR="0" algn="just">
              <a:spcBef>
                <a:spcPts val="0"/>
              </a:spcBef>
              <a:spcAft>
                <a:spcPts val="1000"/>
              </a:spcAft>
            </a:pPr>
            <a:r>
              <a:rPr lang="en-US" sz="3000" baseline="30000" dirty="0">
                <a:effectLst>
                  <a:outerShdw blurRad="38100" dist="38100" dir="2700000" algn="tl">
                    <a:srgbClr val="000000">
                      <a:alpha val="43137"/>
                    </a:srgbClr>
                  </a:outerShdw>
                </a:effectLst>
                <a:latin typeface="Calibri" panose="020F0502020204030204" pitchFamily="34" charset="0"/>
              </a:rPr>
              <a:t>6 </a:t>
            </a:r>
            <a:r>
              <a:rPr lang="en-US" sz="3000" dirty="0">
                <a:effectLst>
                  <a:outerShdw blurRad="38100" dist="38100" dir="2700000" algn="tl">
                    <a:srgbClr val="000000">
                      <a:alpha val="43137"/>
                    </a:srgbClr>
                  </a:outerShdw>
                </a:effectLst>
                <a:latin typeface="Calibri" panose="020F0502020204030204" pitchFamily="34" charset="0"/>
                <a:cs typeface="+mn-cs"/>
              </a:rPr>
              <a:t>For a child will be born to us, a son will be given to us; And the government will rest on His shoulders; And His name will be called Wonderful Counselor, Mighty God, Eternal Father,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Prince of Peace</a:t>
            </a:r>
            <a:r>
              <a:rPr lang="en-US" sz="3000" dirty="0">
                <a:effectLst>
                  <a:outerShdw blurRad="38100" dist="38100" dir="2700000" algn="tl">
                    <a:srgbClr val="000000">
                      <a:alpha val="43137"/>
                    </a:srgbClr>
                  </a:outerShdw>
                </a:effectLst>
                <a:latin typeface="Calibri" panose="020F0502020204030204" pitchFamily="34" charset="0"/>
                <a:cs typeface="+mn-cs"/>
              </a:rPr>
              <a:t>.</a:t>
            </a:r>
            <a:r>
              <a:rPr lang="en-US" sz="3000" baseline="30000" dirty="0">
                <a:effectLst>
                  <a:outerShdw blurRad="38100" dist="38100" dir="2700000" algn="tl">
                    <a:srgbClr val="000000">
                      <a:alpha val="43137"/>
                    </a:srgbClr>
                  </a:outerShdw>
                </a:effectLst>
                <a:latin typeface="Calibri" panose="020F0502020204030204" pitchFamily="34" charset="0"/>
              </a:rPr>
              <a:t>7</a:t>
            </a:r>
            <a:r>
              <a:rPr lang="en-US" sz="3000" dirty="0">
                <a:effectLst>
                  <a:outerShdw blurRad="38100" dist="38100" dir="2700000" algn="tl">
                    <a:srgbClr val="000000">
                      <a:alpha val="43137"/>
                    </a:srgbClr>
                  </a:outerShdw>
                </a:effectLst>
                <a:latin typeface="Calibri" panose="020F0502020204030204" pitchFamily="34" charset="0"/>
                <a:cs typeface="+mn-cs"/>
              </a:rPr>
              <a:t> There will be no end to the increase of His government or of peace, On the throne of David and over his kingdom, To establish it and to uphold it with justice and righteousness From then on and forevermore. The zeal of the Lord of hosts will accomplish this.</a:t>
            </a:r>
          </a:p>
        </p:txBody>
      </p:sp>
    </p:spTree>
    <p:extLst>
      <p:ext uri="{BB962C8B-B14F-4D97-AF65-F5344CB8AC3E}">
        <p14:creationId xmlns:p14="http://schemas.microsoft.com/office/powerpoint/2010/main" val="2102346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1143001"/>
            <a:ext cx="9144000" cy="36576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1 – God can use negative circumstances to bring about positive results</a:t>
            </a:r>
          </a:p>
          <a:p>
            <a:pPr marL="457200" indent="-457200" algn="just" eaLnBrk="1" hangingPunct="1">
              <a:spcBef>
                <a:spcPts val="0"/>
              </a:spcBef>
              <a:spcAft>
                <a:spcPts val="2400"/>
              </a:spcAft>
              <a:defRPr/>
            </a:pPr>
            <a:r>
              <a:rPr lang="en-US" b="1" u="sng" dirty="0">
                <a:solidFill>
                  <a:srgbClr val="FFFFCC"/>
                </a:solidFill>
              </a:rPr>
              <a:t>Ch 2 – Christ’s example of servanthood</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3</a:t>
            </a:r>
            <a:r>
              <a:rPr lang="en-US" b="1" dirty="0"/>
              <a:t> </a:t>
            </a:r>
            <a:r>
              <a:rPr lang="en-US" dirty="0"/>
              <a:t>–</a:t>
            </a:r>
            <a:r>
              <a:rPr lang="en-US" b="1" dirty="0"/>
              <a:t> </a:t>
            </a:r>
            <a:r>
              <a:rPr lang="en-US" dirty="0">
                <a:effectLst>
                  <a:outerShdw blurRad="38100" dist="38100" dir="2700000" algn="tl">
                    <a:srgbClr val="000000">
                      <a:alpha val="43137"/>
                    </a:srgbClr>
                  </a:outerShdw>
                </a:effectLst>
              </a:rPr>
              <a:t>Avoiding legalism</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4</a:t>
            </a:r>
            <a:r>
              <a:rPr lang="en-US" b="1" dirty="0"/>
              <a:t> </a:t>
            </a:r>
            <a:r>
              <a:rPr lang="en-US" dirty="0"/>
              <a:t>–</a:t>
            </a:r>
            <a:r>
              <a:rPr lang="en-US" b="1" dirty="0"/>
              <a:t> </a:t>
            </a:r>
            <a:r>
              <a:rPr lang="en-US" dirty="0">
                <a:effectLst>
                  <a:outerShdw blurRad="38100" dist="38100" dir="2700000" algn="tl">
                    <a:srgbClr val="000000">
                      <a:alpha val="43137"/>
                    </a:srgbClr>
                  </a:outerShdw>
                </a:effectLst>
              </a:rPr>
              <a:t>Reliance upon Christ’s strength for daily life</a:t>
            </a:r>
          </a:p>
        </p:txBody>
      </p:sp>
      <p:pic>
        <p:nvPicPr>
          <p:cNvPr id="6" name="Picture 5">
            <a:extLst>
              <a:ext uri="{FF2B5EF4-FFF2-40B4-BE49-F238E27FC236}">
                <a16:creationId xmlns:a16="http://schemas.microsoft.com/office/drawing/2014/main" id="{18E32FB6-AF78-46DA-8625-C3179967FF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
        <p:nvSpPr>
          <p:cNvPr id="5" name="Rectangle 2">
            <a:extLst>
              <a:ext uri="{FF2B5EF4-FFF2-40B4-BE49-F238E27FC236}">
                <a16:creationId xmlns:a16="http://schemas.microsoft.com/office/drawing/2014/main" id="{7FF359CA-E2DB-44D5-8E7B-4C87A9A0FD25}"/>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Outline</a:t>
            </a:r>
            <a:endParaRPr lang="en-US" altLang="en-US" sz="4000" kern="120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6036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1828523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lstStyle/>
          <a:p>
            <a:pPr algn="ctr" eaLnBrk="1" hangingPunct="1"/>
            <a:r>
              <a:rPr lang="en-US" sz="3600" kern="1200" dirty="0">
                <a:solidFill>
                  <a:srgbClr val="00FFFF"/>
                </a:solidFill>
                <a:effectLst>
                  <a:outerShdw blurRad="38100" dist="38100" dir="2700000" algn="tl">
                    <a:srgbClr val="000000">
                      <a:alpha val="43137"/>
                    </a:srgbClr>
                  </a:outerShdw>
                </a:effectLst>
              </a:rPr>
              <a:t>Peace</a:t>
            </a:r>
            <a:br>
              <a:rPr lang="en-US" sz="4000" kern="1200" dirty="0">
                <a:solidFill>
                  <a:srgbClr val="00FFFF"/>
                </a:solidFill>
                <a:effectLst>
                  <a:outerShdw blurRad="38100" dist="38100" dir="2700000" algn="tl">
                    <a:srgbClr val="000000">
                      <a:alpha val="43137"/>
                    </a:srgbClr>
                  </a:outerShdw>
                </a:effectLst>
              </a:rPr>
            </a:br>
            <a:r>
              <a:rPr lang="en-US" sz="2800" kern="1200" dirty="0">
                <a:solidFill>
                  <a:schemeClr val="tx1"/>
                </a:solidFill>
                <a:effectLst>
                  <a:outerShdw blurRad="38100" dist="38100" dir="2700000" algn="tl">
                    <a:srgbClr val="000000">
                      <a:alpha val="43137"/>
                    </a:srgbClr>
                  </a:outerShdw>
                </a:effectLst>
                <a:ea typeface="+mn-ea"/>
                <a:cs typeface="+mn-cs"/>
              </a:rPr>
              <a:t>(Phil. 4:4–9)</a:t>
            </a:r>
            <a:endParaRPr lang="en-US" altLang="en-US" sz="2800" kern="1200" dirty="0">
              <a:solidFill>
                <a:schemeClr val="tx1"/>
              </a:solidFill>
              <a:effectLst>
                <a:outerShdw blurRad="38100" dist="38100" dir="2700000" algn="tl">
                  <a:srgbClr val="000000">
                    <a:alpha val="43137"/>
                  </a:srgbClr>
                </a:outerShdw>
              </a:effectLst>
              <a:ea typeface="+mn-ea"/>
              <a:cs typeface="+mn-cs"/>
            </a:endParaRPr>
          </a:p>
        </p:txBody>
      </p:sp>
      <p:sp>
        <p:nvSpPr>
          <p:cNvPr id="17411" name="Rectangle 3"/>
          <p:cNvSpPr>
            <a:spLocks noGrp="1" noChangeArrowheads="1"/>
          </p:cNvSpPr>
          <p:nvPr>
            <p:ph type="body" idx="1"/>
          </p:nvPr>
        </p:nvSpPr>
        <p:spPr>
          <a:xfrm>
            <a:off x="838200" y="1828801"/>
            <a:ext cx="7124700" cy="3581399"/>
          </a:xfrm>
        </p:spPr>
        <p:txBody>
          <a:bodyPr/>
          <a:lstStyle/>
          <a:p>
            <a:pPr marL="571500" indent="-571500" algn="just" eaLnBrk="1" hangingPunct="1">
              <a:spcBef>
                <a:spcPts val="0"/>
              </a:spcBef>
              <a:spcAft>
                <a:spcPts val="2400"/>
              </a:spcAft>
              <a:buFont typeface="+mj-lt"/>
              <a:buAutoNum type="romanUcPeriod"/>
              <a:defRPr/>
            </a:pPr>
            <a:r>
              <a:rPr lang="en-US" dirty="0">
                <a:effectLst>
                  <a:outerShdw blurRad="38100" dist="38100" dir="2700000" algn="tl">
                    <a:srgbClr val="000000">
                      <a:alpha val="43137"/>
                    </a:srgbClr>
                  </a:outerShdw>
                </a:effectLst>
              </a:rPr>
              <a:t>Prerequisites for Peace (Phil. 4:4-6)</a:t>
            </a:r>
          </a:p>
          <a:p>
            <a:pPr marL="571500" indent="-571500" algn="just" eaLnBrk="1" hangingPunct="1">
              <a:spcBef>
                <a:spcPts val="0"/>
              </a:spcBef>
              <a:spcAft>
                <a:spcPts val="2400"/>
              </a:spcAft>
              <a:buFont typeface="+mj-lt"/>
              <a:buAutoNum type="romanUcPeriod"/>
              <a:defRPr/>
            </a:pPr>
            <a:r>
              <a:rPr lang="en-US" dirty="0">
                <a:effectLst>
                  <a:outerShdw blurRad="38100" dist="38100" dir="2700000" algn="tl">
                    <a:srgbClr val="000000">
                      <a:alpha val="43137"/>
                    </a:srgbClr>
                  </a:outerShdw>
                </a:effectLst>
              </a:rPr>
              <a:t>Presence of Peace (Phil. 4:7)</a:t>
            </a:r>
          </a:p>
          <a:p>
            <a:pPr marL="571500" indent="-571500" algn="just" eaLnBrk="1" hangingPunct="1">
              <a:spcBef>
                <a:spcPts val="0"/>
              </a:spcBef>
              <a:spcAft>
                <a:spcPts val="2400"/>
              </a:spcAft>
              <a:buFont typeface="+mj-lt"/>
              <a:buAutoNum type="romanUcPeriod"/>
              <a:defRPr/>
            </a:pPr>
            <a:r>
              <a:rPr lang="en-US" dirty="0">
                <a:effectLst>
                  <a:outerShdw blurRad="38100" dist="38100" dir="2700000" algn="tl">
                    <a:srgbClr val="000000">
                      <a:alpha val="43137"/>
                    </a:srgbClr>
                  </a:outerShdw>
                </a:effectLst>
              </a:rPr>
              <a:t>Protection of Peace (Phil. 4:8-9)</a:t>
            </a:r>
          </a:p>
        </p:txBody>
      </p:sp>
      <p:pic>
        <p:nvPicPr>
          <p:cNvPr id="1026" name="Picture 2" descr="The Peace Of God Will Guard You – TBQ">
            <a:extLst>
              <a:ext uri="{FF2B5EF4-FFF2-40B4-BE49-F238E27FC236}">
                <a16:creationId xmlns:a16="http://schemas.microsoft.com/office/drawing/2014/main" id="{8BD04102-4A68-49AB-9800-86918ED28B9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9000" y="4305300"/>
            <a:ext cx="29464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529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800100" y="3711476"/>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892697" y="1600201"/>
            <a:ext cx="5358606" cy="3124199"/>
          </a:xfrm>
        </p:spPr>
        <p:txBody>
          <a:bodyPr/>
          <a:lstStyle/>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Christ (Phil. 2:5-16)</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Paul (Phil. 2:17-18)</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Timothy (Phil. 2:19-24)</a:t>
            </a:r>
          </a:p>
          <a:p>
            <a:pPr marL="514350" indent="-514350"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Epaphroditus (Phil. 2:25-30)</a:t>
            </a:r>
            <a:endParaRPr lang="en-US" sz="3400" dirty="0">
              <a:effectLst>
                <a:outerShdw blurRad="38100" dist="38100" dir="2700000" algn="tl">
                  <a:srgbClr val="000000">
                    <a:alpha val="43137"/>
                  </a:srgbClr>
                </a:outerShdw>
              </a:effectLst>
            </a:endParaRPr>
          </a:p>
        </p:txBody>
      </p:sp>
      <p:sp>
        <p:nvSpPr>
          <p:cNvPr id="4" name="Rectangle 2">
            <a:extLst>
              <a:ext uri="{FF2B5EF4-FFF2-40B4-BE49-F238E27FC236}">
                <a16:creationId xmlns:a16="http://schemas.microsoft.com/office/drawing/2014/main" id="{1DA1C699-A727-4A5E-9941-F147A1ACEFF4}"/>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4 Examples of Humble Service </a:t>
            </a:r>
          </a:p>
          <a:p>
            <a:pPr algn="ctr" eaLnBrk="1" hangingPunct="1"/>
            <a:r>
              <a:rPr lang="en-US" altLang="en-US" sz="2800" dirty="0">
                <a:solidFill>
                  <a:schemeClr val="tx1"/>
                </a:solidFill>
                <a:effectLst>
                  <a:outerShdw blurRad="38100" dist="38100" dir="2700000" algn="tl">
                    <a:srgbClr val="000000">
                      <a:alpha val="43137"/>
                    </a:srgbClr>
                  </a:outerShdw>
                </a:effectLst>
                <a:ea typeface="+mn-ea"/>
                <a:cs typeface="+mn-cs"/>
              </a:rPr>
              <a:t>(Phil. 2)</a:t>
            </a:r>
          </a:p>
        </p:txBody>
      </p:sp>
      <p:pic>
        <p:nvPicPr>
          <p:cNvPr id="5" name="Picture 4">
            <a:extLst>
              <a:ext uri="{FF2B5EF4-FFF2-40B4-BE49-F238E27FC236}">
                <a16:creationId xmlns:a16="http://schemas.microsoft.com/office/drawing/2014/main" id="{A6BB6D32-6571-43B2-B91C-0B5086FCE4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59433" y="4724400"/>
            <a:ext cx="2825135" cy="1828800"/>
          </a:xfrm>
          <a:prstGeom prst="rect">
            <a:avLst/>
          </a:prstGeom>
        </p:spPr>
      </p:pic>
    </p:spTree>
    <p:extLst>
      <p:ext uri="{BB962C8B-B14F-4D97-AF65-F5344CB8AC3E}">
        <p14:creationId xmlns:p14="http://schemas.microsoft.com/office/powerpoint/2010/main" val="1632085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1143001"/>
            <a:ext cx="9144000" cy="3657600"/>
          </a:xfrm>
        </p:spPr>
        <p:txBody>
          <a:bodyPr/>
          <a:lstStyle/>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1 – God can use negative circumstances to bring about positive results</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2 – Christ’s example of servanthood</a:t>
            </a:r>
          </a:p>
          <a:p>
            <a:pPr marL="457200" indent="-457200" algn="just" eaLnBrk="1" hangingPunct="1">
              <a:spcBef>
                <a:spcPts val="0"/>
              </a:spcBef>
              <a:spcAft>
                <a:spcPts val="2400"/>
              </a:spcAft>
              <a:defRPr/>
            </a:pPr>
            <a:r>
              <a:rPr lang="en-US" b="1" u="sng" dirty="0">
                <a:solidFill>
                  <a:srgbClr val="FFFFCC"/>
                </a:solidFill>
              </a:rPr>
              <a:t>Ch 3 – Avoiding legalism</a:t>
            </a:r>
          </a:p>
          <a:p>
            <a:pPr marL="457200" indent="-457200" algn="just" eaLnBrk="1" hangingPunct="1">
              <a:spcBef>
                <a:spcPts val="0"/>
              </a:spcBef>
              <a:spcAft>
                <a:spcPts val="2400"/>
              </a:spcAft>
              <a:defRPr/>
            </a:pPr>
            <a:r>
              <a:rPr lang="en-US" dirty="0">
                <a:effectLst>
                  <a:outerShdw blurRad="38100" dist="38100" dir="2700000" algn="tl">
                    <a:srgbClr val="000000">
                      <a:alpha val="43137"/>
                    </a:srgbClr>
                  </a:outerShdw>
                </a:effectLst>
              </a:rPr>
              <a:t>Ch 4</a:t>
            </a:r>
            <a:r>
              <a:rPr lang="en-US" b="1" dirty="0"/>
              <a:t> </a:t>
            </a:r>
            <a:r>
              <a:rPr lang="en-US" dirty="0"/>
              <a:t>–</a:t>
            </a:r>
            <a:r>
              <a:rPr lang="en-US" b="1" dirty="0"/>
              <a:t> </a:t>
            </a:r>
            <a:r>
              <a:rPr lang="en-US" dirty="0">
                <a:effectLst>
                  <a:outerShdw blurRad="38100" dist="38100" dir="2700000" algn="tl">
                    <a:srgbClr val="000000">
                      <a:alpha val="43137"/>
                    </a:srgbClr>
                  </a:outerShdw>
                </a:effectLst>
              </a:rPr>
              <a:t>Reliance upon Christ’s strength for daily life</a:t>
            </a:r>
          </a:p>
        </p:txBody>
      </p:sp>
      <p:pic>
        <p:nvPicPr>
          <p:cNvPr id="6" name="Picture 5">
            <a:extLst>
              <a:ext uri="{FF2B5EF4-FFF2-40B4-BE49-F238E27FC236}">
                <a16:creationId xmlns:a16="http://schemas.microsoft.com/office/drawing/2014/main" id="{18E32FB6-AF78-46DA-8625-C3179967FF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724400"/>
            <a:ext cx="2654710" cy="1828800"/>
          </a:xfrm>
          <a:prstGeom prst="rect">
            <a:avLst/>
          </a:prstGeom>
        </p:spPr>
      </p:pic>
      <p:sp>
        <p:nvSpPr>
          <p:cNvPr id="5" name="Rectangle 2">
            <a:extLst>
              <a:ext uri="{FF2B5EF4-FFF2-40B4-BE49-F238E27FC236}">
                <a16:creationId xmlns:a16="http://schemas.microsoft.com/office/drawing/2014/main" id="{7FF359CA-E2DB-44D5-8E7B-4C87A9A0FD25}"/>
              </a:ext>
            </a:extLst>
          </p:cNvPr>
          <p:cNvSpPr txBox="1">
            <a:spLocks noChangeArrowheads="1"/>
          </p:cNvSpPr>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Outline</a:t>
            </a:r>
            <a:endParaRPr lang="en-US" altLang="en-US" sz="4000" kern="1200" dirty="0">
              <a:solidFill>
                <a:srgbClr val="00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98963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0" y="1600201"/>
            <a:ext cx="9067800" cy="2743200"/>
          </a:xfrm>
        </p:spPr>
        <p:txBody>
          <a:bodyPr/>
          <a:lstStyle/>
          <a:p>
            <a:pPr marL="461963" indent="-461963"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Legalists vs. true believers (Phil. 3:1-3)</a:t>
            </a:r>
          </a:p>
          <a:p>
            <a:pPr marL="461963" indent="-461963"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Paul’s transition away from legalism (Phil. 3:4-14)</a:t>
            </a:r>
          </a:p>
          <a:p>
            <a:pPr marL="461963" indent="-461963" algn="just"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Other items to embrace in lieu of legalism (Phil. 3:15–4:3)</a:t>
            </a:r>
          </a:p>
        </p:txBody>
      </p:sp>
      <p:sp>
        <p:nvSpPr>
          <p:cNvPr id="4" name="Rectangle 2">
            <a:extLst>
              <a:ext uri="{FF2B5EF4-FFF2-40B4-BE49-F238E27FC236}">
                <a16:creationId xmlns:a16="http://schemas.microsoft.com/office/drawing/2014/main" id="{41B9EAE1-AB4F-4C75-8D29-37D59CC1F818}"/>
              </a:ext>
            </a:extLst>
          </p:cNvPr>
          <p:cNvSpPr txBox="1">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rPr>
              <a:t>Avoid Legalism </a:t>
            </a:r>
          </a:p>
          <a:p>
            <a:pPr algn="ctr" eaLnBrk="1" hangingPunct="1"/>
            <a:r>
              <a:rPr lang="en-US" altLang="en-US" sz="2800" dirty="0">
                <a:solidFill>
                  <a:schemeClr val="tx1"/>
                </a:solidFill>
                <a:effectLst>
                  <a:outerShdw blurRad="38100" dist="38100" dir="2700000" algn="tl">
                    <a:srgbClr val="000000">
                      <a:alpha val="43137"/>
                    </a:srgbClr>
                  </a:outerShdw>
                </a:effectLst>
                <a:ea typeface="+mn-ea"/>
                <a:cs typeface="+mn-cs"/>
              </a:rPr>
              <a:t>(Phil. 3)</a:t>
            </a:r>
          </a:p>
        </p:txBody>
      </p:sp>
      <p:pic>
        <p:nvPicPr>
          <p:cNvPr id="2" name="Picture 1">
            <a:extLst>
              <a:ext uri="{FF2B5EF4-FFF2-40B4-BE49-F238E27FC236}">
                <a16:creationId xmlns:a16="http://schemas.microsoft.com/office/drawing/2014/main" id="{CC3207A5-AAEE-4F25-AA76-E955D17AA4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0" y="4343400"/>
            <a:ext cx="3048000" cy="2286000"/>
          </a:xfrm>
          <a:prstGeom prst="rect">
            <a:avLst/>
          </a:prstGeom>
        </p:spPr>
      </p:pic>
    </p:spTree>
    <p:extLst>
      <p:ext uri="{BB962C8B-B14F-4D97-AF65-F5344CB8AC3E}">
        <p14:creationId xmlns:p14="http://schemas.microsoft.com/office/powerpoint/2010/main" val="565815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15683</TotalTime>
  <Words>2228</Words>
  <Application>Microsoft Office PowerPoint</Application>
  <PresentationFormat>On-screen Show (4:3)</PresentationFormat>
  <Paragraphs>341</Paragraphs>
  <Slides>62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Times New Roman</vt:lpstr>
      <vt:lpstr>Wingdings</vt:lpstr>
      <vt:lpstr>Azure</vt:lpstr>
      <vt:lpstr>PowerPoint Presentation</vt:lpstr>
      <vt:lpstr>Answering Ten Questions</vt:lpstr>
      <vt:lpstr>PowerPoint Presentation</vt:lpstr>
      <vt:lpstr>PowerPoint Presentation</vt:lpstr>
      <vt:lpstr>4 Positive Results of Imprisonment  (Phil. 1:12-30)</vt:lpstr>
      <vt:lpstr>PowerPoint Presentation</vt:lpstr>
      <vt:lpstr>PowerPoint Presentation</vt:lpstr>
      <vt:lpstr>PowerPoint Presentation</vt:lpstr>
      <vt:lpstr>PowerPoint Presentation</vt:lpstr>
      <vt:lpstr>Other Items to Embrace in Lieu of Legalism (Phil. 3:15–4:3)</vt:lpstr>
      <vt:lpstr>PowerPoint Presentation</vt:lpstr>
      <vt:lpstr>Draw Upon the Divine Resources for Daily life (Phil. 4)</vt:lpstr>
      <vt:lpstr>Draw Upon the Divine Resources for Daily life (Phil. 4)</vt:lpstr>
      <vt:lpstr>PowerPoint Presentation</vt:lpstr>
      <vt:lpstr>Ephesians 4:1</vt:lpstr>
      <vt:lpstr>Romans 12:1</vt:lpstr>
      <vt:lpstr>Galatians 5:1</vt:lpstr>
      <vt:lpstr>Peace (Phil. 4:4–9)</vt:lpstr>
      <vt:lpstr>Peace (Phil. 4:4–9)</vt:lpstr>
      <vt:lpstr>I. Prerequisites for Peace (Phil. 4:4–6)</vt:lpstr>
      <vt:lpstr>I. Prerequisites for Peace (Phil. 4:4–6)</vt:lpstr>
      <vt:lpstr>I. Prerequisites for Peace (Phil. 4:4–6)</vt:lpstr>
      <vt:lpstr>I. Prerequisites for Peace (Phil. 4:4–6)</vt:lpstr>
      <vt:lpstr>PowerPoint Presentation</vt:lpstr>
      <vt:lpstr>PowerPoint Presentation</vt:lpstr>
      <vt:lpstr>PowerPoint Presentation</vt:lpstr>
      <vt:lpstr>Pretribulationism is not Escapism</vt:lpstr>
      <vt:lpstr>I. Prerequisites for Peace (Phil. 4:4–6)</vt:lpstr>
      <vt:lpstr>PowerPoint Presentation</vt:lpstr>
      <vt:lpstr>4 Positive Results of Imprisonment  (Phil. 1:12-30)</vt:lpstr>
      <vt:lpstr>Peace (Phil. 4:4–9)</vt:lpstr>
      <vt:lpstr>Peace (Phil. 4:4–9)</vt:lpstr>
      <vt:lpstr>III. Protection of Peace (Phil. 4:8–9)</vt:lpstr>
      <vt:lpstr>III. Protection of Peace (Phil. 4:8–9)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to Meditate Upon? – 8 Descriptions (Phil. 4:8)</vt:lpstr>
      <vt:lpstr>What to Meditate Upon? – 8 Descriptions (Phil. 4:8)</vt:lpstr>
      <vt:lpstr>What to Meditate Upon? – 8 Descriptions (Phil. 4:8)</vt:lpstr>
      <vt:lpstr>What to Meditate Upon? – 8 Descriptions (Phil. 4:8)</vt:lpstr>
      <vt:lpstr>What to Meditate Upon? – 8 Descriptions (Phil. 4:8)</vt:lpstr>
      <vt:lpstr>What to Meditate Upon? – 8 Descriptions (Phil. 4:8)</vt:lpstr>
      <vt:lpstr>What to Meditate Upon? – 8 Descriptions (Phil. 4:8)</vt:lpstr>
      <vt:lpstr>What to Meditate Upon? – 8 Descriptions (Phil. 4:8)</vt:lpstr>
      <vt:lpstr>What to Meditate Upon? – 8 Descriptions (Phil. 4:8)</vt:lpstr>
      <vt:lpstr>III. Protection of Peace (Phil. 4:8–9)</vt:lpstr>
      <vt:lpstr>PowerPoint Presentation</vt:lpstr>
      <vt:lpstr>PowerPoint Presentation</vt:lpstr>
      <vt:lpstr>PowerPoint Presentation</vt:lpstr>
      <vt:lpstr>Conclusion</vt:lpstr>
      <vt:lpstr>Peace (Phil. 4:4–9)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011 Philippians - 4v4-9</dc:title>
  <dc:subject>Philippians</dc:subject>
  <dc:creator>A. Woods</dc:creator>
  <dc:description>Modified by Jim McGowan</dc:description>
  <cp:lastModifiedBy>Andy Woods</cp:lastModifiedBy>
  <cp:revision>1685</cp:revision>
  <cp:lastPrinted>2020-05-31T01:03:02Z</cp:lastPrinted>
  <dcterms:created xsi:type="dcterms:W3CDTF">2009-03-17T12:21:13Z</dcterms:created>
  <dcterms:modified xsi:type="dcterms:W3CDTF">2020-06-13T15:14:17Z</dcterms:modified>
</cp:coreProperties>
</file>