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122" r:id="rId2"/>
  </p:sldMasterIdLst>
  <p:notesMasterIdLst>
    <p:notesMasterId r:id="rId35"/>
  </p:notesMasterIdLst>
  <p:handoutMasterIdLst>
    <p:handoutMasterId r:id="rId36"/>
  </p:handoutMasterIdLst>
  <p:sldIdLst>
    <p:sldId id="256" r:id="rId3"/>
    <p:sldId id="6309" r:id="rId4"/>
    <p:sldId id="4760" r:id="rId5"/>
    <p:sldId id="1166" r:id="rId6"/>
    <p:sldId id="4904" r:id="rId7"/>
    <p:sldId id="6489" r:id="rId8"/>
    <p:sldId id="1115" r:id="rId9"/>
    <p:sldId id="6505" r:id="rId10"/>
    <p:sldId id="296" r:id="rId11"/>
    <p:sldId id="5600" r:id="rId12"/>
    <p:sldId id="6504" r:id="rId13"/>
    <p:sldId id="5597" r:id="rId14"/>
    <p:sldId id="5599" r:id="rId15"/>
    <p:sldId id="6506" r:id="rId16"/>
    <p:sldId id="6509" r:id="rId17"/>
    <p:sldId id="6513" r:id="rId18"/>
    <p:sldId id="6507" r:id="rId19"/>
    <p:sldId id="6510" r:id="rId20"/>
    <p:sldId id="2239" r:id="rId21"/>
    <p:sldId id="2241" r:id="rId22"/>
    <p:sldId id="2276" r:id="rId23"/>
    <p:sldId id="6508" r:id="rId24"/>
    <p:sldId id="6511" r:id="rId25"/>
    <p:sldId id="3399" r:id="rId26"/>
    <p:sldId id="3400" r:id="rId27"/>
    <p:sldId id="4315" r:id="rId28"/>
    <p:sldId id="5425" r:id="rId29"/>
    <p:sldId id="804" r:id="rId30"/>
    <p:sldId id="6512" r:id="rId31"/>
    <p:sldId id="6402" r:id="rId32"/>
    <p:sldId id="1133" r:id="rId33"/>
    <p:sldId id="6470" r:id="rId3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99FF"/>
    <a:srgbClr val="66FF99"/>
    <a:srgbClr val="0000CC"/>
    <a:srgbClr val="000066"/>
    <a:srgbClr val="FFFF00"/>
    <a:srgbClr val="0000FF"/>
    <a:srgbClr val="DDDDDD"/>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65362" autoAdjust="0"/>
  </p:normalViewPr>
  <p:slideViewPr>
    <p:cSldViewPr>
      <p:cViewPr>
        <p:scale>
          <a:sx n="100" d="100"/>
          <a:sy n="100" d="100"/>
        </p:scale>
        <p:origin x="1938"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928"/>
    </p:cViewPr>
  </p:sorter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9122452"/>
            <a:ext cx="3170583" cy="478748"/>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defTabSz="913659" eaLnBrk="1" hangingPunct="1">
              <a:defRPr sz="1300">
                <a:latin typeface="Times New Roman" pitchFamily="18" charset="0"/>
                <a:cs typeface="Arial" charset="0"/>
              </a:defRPr>
            </a:lvl1pPr>
          </a:lstStyle>
          <a:p>
            <a:pPr>
              <a:defRPr/>
            </a:pPr>
            <a:r>
              <a:rPr lang="en-US" sz="1500"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618" y="9122452"/>
            <a:ext cx="3170583" cy="478748"/>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algn="r" defTabSz="912279" eaLnBrk="1" hangingPunct="1">
              <a:defRPr sz="1300" smtClean="0"/>
            </a:lvl1pPr>
          </a:lstStyle>
          <a:p>
            <a:pPr>
              <a:defRPr/>
            </a:pPr>
            <a:fld id="{A4A8FCA6-9890-49B0-874F-FDC08B0FBA13}" type="slidenum">
              <a:rPr lang="en-US" altLang="en-US"/>
              <a:pPr>
                <a:defRPr/>
              </a:pPr>
              <a:t>‹#›</a:t>
            </a:fld>
            <a:endParaRPr lang="en-US" altLang="en-US" dirty="0"/>
          </a:p>
        </p:txBody>
      </p:sp>
      <p:sp>
        <p:nvSpPr>
          <p:cNvPr id="6" name="Header Placeholder 1">
            <a:extLst>
              <a:ext uri="{FF2B5EF4-FFF2-40B4-BE49-F238E27FC236}">
                <a16:creationId xmlns:a16="http://schemas.microsoft.com/office/drawing/2014/main" id="{34232707-EAE9-4A77-B50E-9C7C24D76844}"/>
              </a:ext>
            </a:extLst>
          </p:cNvPr>
          <p:cNvSpPr>
            <a:spLocks noGrp="1"/>
          </p:cNvSpPr>
          <p:nvPr>
            <p:ph type="hdr" sz="quarter"/>
          </p:nvPr>
        </p:nvSpPr>
        <p:spPr>
          <a:xfrm>
            <a:off x="1908314" y="172154"/>
            <a:ext cx="3528391" cy="521377"/>
          </a:xfrm>
          <a:prstGeom prst="rect">
            <a:avLst/>
          </a:prstGeom>
        </p:spPr>
        <p:txBody>
          <a:bodyPr vert="horz" lIns="105977" tIns="52988" rIns="105977" bIns="52988" rtlCol="0"/>
          <a:lstStyle>
            <a:lvl1pPr algn="ctr">
              <a:defRPr sz="1500" dirty="0">
                <a:latin typeface="Calibri" panose="020F0502020204030204" pitchFamily="34" charset="0"/>
                <a:cs typeface="Calibri" panose="020F0502020204030204" pitchFamily="34" charset="0"/>
              </a:defRPr>
            </a:lvl1pPr>
          </a:lstStyle>
          <a:p>
            <a:pPr>
              <a:defRPr/>
            </a:pPr>
            <a:r>
              <a:rPr lang="en-US" dirty="0"/>
              <a:t>Dr. Andy Woods – The Rapture 011</a:t>
            </a:r>
          </a:p>
          <a:p>
            <a:pPr>
              <a:defRPr/>
            </a:pPr>
            <a:r>
              <a:rPr lang="en-US" dirty="0"/>
              <a:t>06-14-2020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583" cy="478748"/>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lvl1pPr defTabSz="913659" eaLnBrk="1" hangingPunct="1">
              <a:defRPr sz="1300">
                <a:latin typeface="Times New Roman" pitchFamily="18" charset="0"/>
                <a:cs typeface="Arial" charset="0"/>
              </a:defRPr>
            </a:lvl1pPr>
          </a:lstStyle>
          <a:p>
            <a:pPr>
              <a:defRPr/>
            </a:pPr>
            <a:endParaRPr lang="en-US" dirty="0"/>
          </a:p>
        </p:txBody>
      </p:sp>
      <p:sp>
        <p:nvSpPr>
          <p:cNvPr id="3" name="Date Placeholder 2"/>
          <p:cNvSpPr>
            <a:spLocks noGrp="1"/>
          </p:cNvSpPr>
          <p:nvPr>
            <p:ph type="dt" idx="1"/>
          </p:nvPr>
        </p:nvSpPr>
        <p:spPr bwMode="auto">
          <a:xfrm>
            <a:off x="4142962" y="0"/>
            <a:ext cx="3170583" cy="478748"/>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lvl1pPr algn="r" defTabSz="913659" eaLnBrk="1" hangingPunct="1">
              <a:defRPr sz="1300">
                <a:latin typeface="Times New Roman" pitchFamily="18" charset="0"/>
                <a:cs typeface="Arial" charset="0"/>
              </a:defRPr>
            </a:lvl1pPr>
          </a:lstStyle>
          <a:p>
            <a:pPr>
              <a:defRPr/>
            </a:pPr>
            <a:fld id="{BDAE9EEE-7F39-444E-BD01-7F4D2E16F312}" type="datetimeFigureOut">
              <a:rPr lang="en-US"/>
              <a:pPr>
                <a:defRPr/>
              </a:pPr>
              <a:t>6/11/2020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0236" tIns="50118" rIns="100236" bIns="50118" rtlCol="0" anchor="ctr"/>
          <a:lstStyle/>
          <a:p>
            <a:pPr lvl="0"/>
            <a:endParaRPr lang="en-US" noProof="0" dirty="0"/>
          </a:p>
        </p:txBody>
      </p:sp>
      <p:sp>
        <p:nvSpPr>
          <p:cNvPr id="5" name="Notes Placeholder 4"/>
          <p:cNvSpPr>
            <a:spLocks noGrp="1"/>
          </p:cNvSpPr>
          <p:nvPr>
            <p:ph type="body" sz="quarter" idx="3"/>
          </p:nvPr>
        </p:nvSpPr>
        <p:spPr bwMode="auto">
          <a:xfrm>
            <a:off x="732183" y="4561226"/>
            <a:ext cx="5850835" cy="4318573"/>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813"/>
            <a:ext cx="3170583" cy="478748"/>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defTabSz="913659" eaLnBrk="1" hangingPunct="1">
              <a:defRPr sz="1300">
                <a:latin typeface="Times New Roman" pitchFamily="18"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962" y="9120813"/>
            <a:ext cx="3170583" cy="478748"/>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algn="r" defTabSz="912279" eaLnBrk="1" hangingPunct="1">
              <a:defRPr sz="1300" smtClean="0"/>
            </a:lvl1pPr>
          </a:lstStyle>
          <a:p>
            <a:pPr>
              <a:defRPr/>
            </a:pPr>
            <a:fld id="{D26013F0-7342-4EF8-A40D-9B82DE27581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8507">
              <a:defRPr/>
            </a:pPr>
            <a:fld id="{888B744C-CCA7-42F0-B026-54AA483E0A4D}" type="slidenum">
              <a:rPr lang="en-US" altLang="en-US">
                <a:solidFill>
                  <a:srgbClr val="000000"/>
                </a:solidFill>
                <a:latin typeface="Calibri" panose="020F0502020204030204" pitchFamily="34" charset="0"/>
                <a:cs typeface="+mn-cs"/>
              </a:rPr>
              <a:pPr defTabSz="948507">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24</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356481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9886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0228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smtClean="0"/>
            </a:lvl1pPr>
          </a:lstStyle>
          <a:p>
            <a:pPr>
              <a:defRPr/>
            </a:pPr>
            <a:fld id="{6C66F440-5D10-45D9-8CEF-05FCBC835039}" type="slidenum">
              <a:rPr lang="en-US" altLang="en-US"/>
              <a:pPr>
                <a:defRPr/>
              </a:pPr>
              <a:t>‹#›</a:t>
            </a:fld>
            <a:endParaRPr lang="en-US" altLang="en-US" dirty="0"/>
          </a:p>
        </p:txBody>
      </p:sp>
    </p:spTree>
    <p:extLst>
      <p:ext uri="{BB962C8B-B14F-4D97-AF65-F5344CB8AC3E}">
        <p14:creationId xmlns:p14="http://schemas.microsoft.com/office/powerpoint/2010/main" val="1803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dirty="0"/>
          </a:p>
        </p:txBody>
      </p:sp>
    </p:spTree>
    <p:extLst>
      <p:ext uri="{BB962C8B-B14F-4D97-AF65-F5344CB8AC3E}">
        <p14:creationId xmlns:p14="http://schemas.microsoft.com/office/powerpoint/2010/main" val="153638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p:txBody>
          <a:bodyPr/>
          <a:lstStyle>
            <a:lvl1pPr>
              <a:defRPr/>
            </a:lvl1pPr>
          </a:lstStyle>
          <a:p>
            <a:pPr>
              <a:defRPr/>
            </a:pPr>
            <a:endParaRPr lang="en-US" dirty="0"/>
          </a:p>
        </p:txBody>
      </p:sp>
      <p:sp>
        <p:nvSpPr>
          <p:cNvPr id="4" name="Rectangle 36"/>
          <p:cNvSpPr>
            <a:spLocks noGrp="1" noChangeArrowheads="1"/>
          </p:cNvSpPr>
          <p:nvPr>
            <p:ph type="ftr" sz="quarter" idx="11"/>
          </p:nvPr>
        </p:nvSpPr>
        <p:spPr/>
        <p:txBody>
          <a:bodyPr/>
          <a:lstStyle>
            <a:lvl1pPr>
              <a:defRPr/>
            </a:lvl1pPr>
          </a:lstStyle>
          <a:p>
            <a:pPr>
              <a:defRPr/>
            </a:pPr>
            <a:endParaRPr lang="en-US" dirty="0"/>
          </a:p>
        </p:txBody>
      </p:sp>
      <p:sp>
        <p:nvSpPr>
          <p:cNvPr id="5" name="Rectangle 37"/>
          <p:cNvSpPr>
            <a:spLocks noGrp="1" noChangeArrowheads="1"/>
          </p:cNvSpPr>
          <p:nvPr>
            <p:ph type="sldNum" sz="quarter" idx="12"/>
          </p:nvPr>
        </p:nvSpPr>
        <p:spPr/>
        <p:txBody>
          <a:bodyPr/>
          <a:lstStyle>
            <a:lvl1pPr>
              <a:defRPr smtClean="0"/>
            </a:lvl1pPr>
          </a:lstStyle>
          <a:p>
            <a:pPr>
              <a:defRPr/>
            </a:pPr>
            <a:fld id="{CCF63345-459E-44D7-8769-56C22914D7DB}" type="slidenum">
              <a:rPr lang="en-US" altLang="en-US"/>
              <a:pPr>
                <a:defRPr/>
              </a:pPr>
              <a:t>‹#›</a:t>
            </a:fld>
            <a:endParaRPr lang="en-US" altLang="en-US" dirty="0"/>
          </a:p>
        </p:txBody>
      </p:sp>
    </p:spTree>
    <p:extLst>
      <p:ext uri="{BB962C8B-B14F-4D97-AF65-F5344CB8AC3E}">
        <p14:creationId xmlns:p14="http://schemas.microsoft.com/office/powerpoint/2010/main" val="3768254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3373147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1927576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4146138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356206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1735303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E6ADDD-3FBF-4B1E-93D2-9F428E5B0F0C}"/>
              </a:ext>
            </a:extLst>
          </p:cNvPr>
          <p:cNvSpPr>
            <a:spLocks noGrp="1"/>
          </p:cNvSpPr>
          <p:nvPr>
            <p:ph type="dt" sz="half" idx="10"/>
          </p:nvPr>
        </p:nvSpPr>
        <p:spPr/>
        <p:txBody>
          <a:bodyPr/>
          <a:lstStyle>
            <a:lvl1pPr>
              <a:defRPr/>
            </a:lvl1pPr>
          </a:lstStyle>
          <a:p>
            <a:pPr>
              <a:defRPr/>
            </a:pPr>
            <a:fld id="{5767CE11-5874-49D8-92C1-30075F73CB28}" type="datetimeFigureOut">
              <a:rPr lang="en-US"/>
              <a:pPr>
                <a:defRPr/>
              </a:pPr>
              <a:t>6/11/2020</a:t>
            </a:fld>
            <a:endParaRPr lang="en-US"/>
          </a:p>
        </p:txBody>
      </p:sp>
      <p:sp>
        <p:nvSpPr>
          <p:cNvPr id="3" name="Footer Placeholder 4">
            <a:extLst>
              <a:ext uri="{FF2B5EF4-FFF2-40B4-BE49-F238E27FC236}">
                <a16:creationId xmlns:a16="http://schemas.microsoft.com/office/drawing/2014/main" id="{563C4595-6613-468F-9CD1-5F61333959C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3259AA4-FCBD-45D8-BB26-1747D091ED17}"/>
              </a:ext>
            </a:extLst>
          </p:cNvPr>
          <p:cNvSpPr>
            <a:spLocks noGrp="1"/>
          </p:cNvSpPr>
          <p:nvPr>
            <p:ph type="sldNum" sz="quarter" idx="12"/>
          </p:nvPr>
        </p:nvSpPr>
        <p:spPr/>
        <p:txBody>
          <a:bodyPr/>
          <a:lstStyle>
            <a:lvl1pPr>
              <a:defRPr smtClean="0"/>
            </a:lvl1pPr>
          </a:lstStyle>
          <a:p>
            <a:pPr>
              <a:defRPr/>
            </a:pPr>
            <a:fld id="{9756AE89-0BA9-4F43-AAE5-6BAEADCF4C39}" type="slidenum">
              <a:rPr lang="en-US" altLang="en-US"/>
              <a:pPr>
                <a:defRPr/>
              </a:pPr>
              <a:t>‹#›</a:t>
            </a:fld>
            <a:endParaRPr lang="en-US" altLang="en-US"/>
          </a:p>
        </p:txBody>
      </p:sp>
    </p:spTree>
    <p:extLst>
      <p:ext uri="{BB962C8B-B14F-4D97-AF65-F5344CB8AC3E}">
        <p14:creationId xmlns:p14="http://schemas.microsoft.com/office/powerpoint/2010/main" val="3341472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142613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17824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51877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38066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40698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570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22881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59945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08515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vl1pPr>
          </a:lstStyle>
          <a:p>
            <a:pPr>
              <a:defRPr/>
            </a:pPr>
            <a:fld id="{C4A4C625-B035-4C4C-AE0B-B24BC1266BA7}"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105" r:id="rId1"/>
    <p:sldLayoutId id="2147488106" r:id="rId2"/>
    <p:sldLayoutId id="2147488107" r:id="rId3"/>
    <p:sldLayoutId id="2147488108" r:id="rId4"/>
    <p:sldLayoutId id="2147488109" r:id="rId5"/>
    <p:sldLayoutId id="2147488110" r:id="rId6"/>
    <p:sldLayoutId id="2147488111" r:id="rId7"/>
    <p:sldLayoutId id="2147488112" r:id="rId8"/>
    <p:sldLayoutId id="2147488113" r:id="rId9"/>
    <p:sldLayoutId id="2147488114" r:id="rId10"/>
    <p:sldLayoutId id="2147488115" r:id="rId11"/>
    <p:sldLayoutId id="2147488130" r:id="rId12"/>
    <p:sldLayoutId id="2147488131"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extLst>
      <p:ext uri="{BB962C8B-B14F-4D97-AF65-F5344CB8AC3E}">
        <p14:creationId xmlns:p14="http://schemas.microsoft.com/office/powerpoint/2010/main" val="1679070814"/>
      </p:ext>
    </p:extLst>
  </p:cSld>
  <p:clrMap bg1="dk2" tx1="lt1" bg2="dk1" tx2="lt2" accent1="accent1" accent2="accent2" accent3="accent3" accent4="accent4" accent5="accent5" accent6="accent6" hlink="hlink" folHlink="folHlink"/>
  <p:sldLayoutIdLst>
    <p:sldLayoutId id="2147488123" r:id="rId1"/>
    <p:sldLayoutId id="2147488124" r:id="rId2"/>
    <p:sldLayoutId id="2147488125" r:id="rId3"/>
    <p:sldLayoutId id="2147488126" r:id="rId4"/>
    <p:sldLayoutId id="2147488127" r:id="rId5"/>
    <p:sldLayoutId id="2147488129" r:id="rId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83D69CC-59AF-429E-AEB9-00EA16BCAE5D}"/>
              </a:ext>
            </a:extLst>
          </p:cNvPr>
          <p:cNvSpPr txBox="1">
            <a:spLocks/>
          </p:cNvSpPr>
          <p:nvPr/>
        </p:nvSpPr>
        <p:spPr bwMode="auto">
          <a:xfrm>
            <a:off x="2286000" y="5486401"/>
            <a:ext cx="4572000" cy="1238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None/>
            </a:pPr>
            <a:r>
              <a:rPr lang="en-US" alt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Dr. Andy Woods</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r>
              <a:rPr lang="en-US" altLang="en-US" sz="20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8" name="Picture 3">
            <a:extLst>
              <a:ext uri="{FF2B5EF4-FFF2-40B4-BE49-F238E27FC236}">
                <a16:creationId xmlns:a16="http://schemas.microsoft.com/office/drawing/2014/main" id="{43E1BF0F-13E7-491F-B25F-00039E8F80E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1" y="5333999"/>
            <a:ext cx="983455" cy="13716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11</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514350" eaLnBrk="1" hangingPunct="1">
              <a:spcBef>
                <a:spcPts val="0"/>
              </a:spcBef>
              <a:spcAft>
                <a:spcPts val="1200"/>
              </a:spcAft>
              <a:buNone/>
              <a:defRPr/>
            </a:pPr>
            <a:r>
              <a:rPr lang="en-US" sz="4000" kern="1200" dirty="0">
                <a:solidFill>
                  <a:srgbClr val="00FFFF"/>
                </a:solidFill>
                <a:latin typeface="Calibri" panose="020F0502020204030204" pitchFamily="34" charset="0"/>
                <a:ea typeface="+mj-ea"/>
                <a:cs typeface="Calibri" panose="020F0502020204030204" pitchFamily="34" charset="0"/>
              </a:rPr>
              <a:t>Genesis 6:1-4</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aseline="30000" dirty="0">
                <a:effectLst/>
                <a:latin typeface="Calibri" panose="020F0502020204030204" pitchFamily="34" charset="0"/>
                <a:cs typeface="Calibri" panose="020F0502020204030204" pitchFamily="34" charset="0"/>
              </a:rPr>
              <a:t>1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came about, when men began to multiply on the face of the land, and daughters were born to them</a:t>
            </a:r>
            <a:r>
              <a:rPr lang="en-US" dirty="0">
                <a:effectLst/>
                <a:latin typeface="Calibri" panose="020F0502020204030204" pitchFamily="34" charset="0"/>
                <a:cs typeface="Calibri" panose="020F0502020204030204" pitchFamily="34" charset="0"/>
              </a:rPr>
              <a:t>, </a:t>
            </a:r>
            <a:r>
              <a:rPr lang="en-US" baseline="30000" dirty="0">
                <a:effectLst/>
                <a:latin typeface="Calibri" panose="020F0502020204030204" pitchFamily="34" charset="0"/>
                <a:cs typeface="Calibri" panose="020F0502020204030204" pitchFamily="34" charset="0"/>
              </a:rPr>
              <a:t>2 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 sons of God saw that the daughters of men were beautiful; and they took wives for themselves, whomever they chose. </a:t>
            </a:r>
            <a:r>
              <a:rPr lang="en-US" baseline="30000" dirty="0">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Lord said,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Spirit shall not strive with man forever, because he also is flesh; nevertheless his days shall be one hundred and twenty years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a:t>
            </a:r>
          </a:p>
        </p:txBody>
      </p:sp>
    </p:spTree>
    <p:extLst>
      <p:ext uri="{BB962C8B-B14F-4D97-AF65-F5344CB8AC3E}">
        <p14:creationId xmlns:p14="http://schemas.microsoft.com/office/powerpoint/2010/main" val="249412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514350" eaLnBrk="1" hangingPunct="1">
              <a:spcBef>
                <a:spcPts val="0"/>
              </a:spcBef>
              <a:spcAft>
                <a:spcPts val="1200"/>
              </a:spcAft>
              <a:buNone/>
              <a:defRPr/>
            </a:pPr>
            <a:r>
              <a:rPr lang="en-US" sz="4000" kern="1200" dirty="0">
                <a:solidFill>
                  <a:srgbClr val="00FFFF"/>
                </a:solidFill>
                <a:latin typeface="Calibri" panose="020F0502020204030204" pitchFamily="34" charset="0"/>
                <a:ea typeface="+mj-ea"/>
                <a:cs typeface="Calibri" panose="020F0502020204030204" pitchFamily="34" charset="0"/>
              </a:rPr>
              <a:t>Genesis 6:1-4</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baseline="30000" dirty="0">
                <a:effectLst/>
                <a:latin typeface="Calibri" panose="020F0502020204030204" pitchFamily="34" charset="0"/>
                <a:cs typeface="Calibri" panose="020F0502020204030204" pitchFamily="34" charset="0"/>
              </a:rPr>
              <a:t>4</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Nephilim were on the earth in those days, and also afterward, when the sons of God came in to the daughters of men, and they bore children to them. Those were the mighty men who were of old, men of renown.”</a:t>
            </a:r>
          </a:p>
        </p:txBody>
      </p:sp>
    </p:spTree>
    <p:extLst>
      <p:ext uri="{BB962C8B-B14F-4D97-AF65-F5344CB8AC3E}">
        <p14:creationId xmlns:p14="http://schemas.microsoft.com/office/powerpoint/2010/main" val="2125793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0F51A1-8B8B-4A93-A5C3-374B76E6AA35}"/>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648200"/>
          </a:xfrm>
        </p:spPr>
        <p:txBody>
          <a:bodyPr/>
          <a:lstStyle/>
          <a:p>
            <a:pPr marL="0" indent="0" algn="ctr" defTabSz="685800">
              <a:spcBef>
                <a:spcPct val="0"/>
              </a:spcBef>
              <a:spcAft>
                <a:spcPts val="1200"/>
              </a:spcAft>
              <a:buNone/>
              <a:defRPr/>
            </a:pPr>
            <a:r>
              <a:rPr lang="en-US" sz="4000" kern="1200" dirty="0">
                <a:solidFill>
                  <a:schemeClr val="tx2"/>
                </a:solidFill>
                <a:latin typeface="Calibri" panose="020F0502020204030204" pitchFamily="34" charset="0"/>
                <a:ea typeface="+mj-ea"/>
                <a:cs typeface="Calibri" panose="020F0502020204030204" pitchFamily="34" charset="0"/>
              </a:rPr>
              <a:t>Genesis 6:5-7</a:t>
            </a:r>
          </a:p>
          <a:p>
            <a:pPr marL="0" indent="0" algn="just">
              <a:spcBef>
                <a:spcPts val="0"/>
              </a:spcBef>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Lord saw that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wickedness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man was great on the earth, and that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intent of the thoughts of his heart was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 evil continually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 was sorry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He had made man on the earth, and He was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grieved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His heart.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said,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blot out man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whom I have created from the face of the land, from man to animals to creeping things and to birds of the sky; for I am sorry that I have made them.”</a:t>
            </a:r>
          </a:p>
        </p:txBody>
      </p:sp>
    </p:spTree>
    <p:extLst>
      <p:ext uri="{BB962C8B-B14F-4D97-AF65-F5344CB8AC3E}">
        <p14:creationId xmlns:p14="http://schemas.microsoft.com/office/powerpoint/2010/main" val="3620488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724400"/>
          </a:xfrm>
        </p:spPr>
        <p:txBody>
          <a:bodyPr/>
          <a:lstStyle/>
          <a:p>
            <a:pPr marL="0" indent="0" algn="ctr" defTabSz="685800">
              <a:spcBef>
                <a:spcPct val="0"/>
              </a:spcBef>
              <a:spcAft>
                <a:spcPts val="1200"/>
              </a:spcAft>
              <a:buNone/>
              <a:defRPr/>
            </a:pPr>
            <a:r>
              <a:rPr lang="en-US" sz="4000" kern="1200" dirty="0">
                <a:solidFill>
                  <a:schemeClr val="tx2"/>
                </a:solidFill>
                <a:latin typeface="Calibri" panose="020F0502020204030204" pitchFamily="34" charset="0"/>
                <a:ea typeface="+mj-ea"/>
                <a:cs typeface="Calibri" panose="020F0502020204030204" pitchFamily="34" charset="0"/>
              </a:rPr>
              <a:t>Genesis 6:11-13</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 earth was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corrupt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sight of God, and the earth was filled with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violence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looked on the earth, and behold, it was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corrupt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flesh had corrupted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their way upon the earth.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to Noah, “The end of all flesh has come before Me; for the earth is filled with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violence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of them; and behold, I am about to destroy them with the earth.”</a:t>
            </a:r>
          </a:p>
        </p:txBody>
      </p:sp>
    </p:spTree>
    <p:extLst>
      <p:ext uri="{BB962C8B-B14F-4D97-AF65-F5344CB8AC3E}">
        <p14:creationId xmlns:p14="http://schemas.microsoft.com/office/powerpoint/2010/main" val="563574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a:t>
            </a:r>
          </a:p>
        </p:txBody>
      </p:sp>
      <p:sp>
        <p:nvSpPr>
          <p:cNvPr id="29699" name="Rectangle 3"/>
          <p:cNvSpPr>
            <a:spLocks noGrp="1" noChangeArrowheads="1"/>
          </p:cNvSpPr>
          <p:nvPr>
            <p:ph type="body" sz="half" idx="2"/>
          </p:nvPr>
        </p:nvSpPr>
        <p:spPr>
          <a:xfrm>
            <a:off x="3657600" y="1143000"/>
            <a:ext cx="5181600" cy="48768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Peter 2:4-9</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Enoch taken before the flood (Gen 5:24)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Noah protected before the flood (Gen 7:6-7)</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Lot taken before judgment upon Sodom (2 Pet 2:7; Gen 19:22)</a:t>
            </a:r>
          </a:p>
        </p:txBody>
      </p:sp>
      <p:pic>
        <p:nvPicPr>
          <p:cNvPr id="79876" name="Picture 10" descr="clip010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986" y="2057400"/>
            <a:ext cx="3103214"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8046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2E6F11-D524-42B4-A916-8924BC852463}"/>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latin typeface="Calibri" panose="020F0502020204030204" pitchFamily="34" charset="0"/>
                <a:ea typeface="+mj-ea"/>
                <a:cs typeface="Calibri" panose="020F0502020204030204" pitchFamily="34" charset="0"/>
              </a:rPr>
              <a:t>Genesis 5:18-24</a:t>
            </a:r>
          </a:p>
          <a:p>
            <a:pPr marL="0" indent="0" algn="just">
              <a:spcBef>
                <a:spcPts val="0"/>
              </a:spcBef>
              <a:buNone/>
            </a:pPr>
            <a:r>
              <a:rPr lang="en-US" b="1" baseline="30000" dirty="0">
                <a:effectLst/>
                <a:latin typeface="Calibri" panose="020F0502020204030204" pitchFamily="34" charset="0"/>
                <a:cs typeface="Calibri" panose="020F0502020204030204" pitchFamily="34" charset="0"/>
              </a:rPr>
              <a:t>“</a:t>
            </a:r>
            <a:r>
              <a:rPr lang="en-US" baseline="30000" dirty="0">
                <a:effectLst/>
                <a:latin typeface="Calibri" panose="020F0502020204030204" pitchFamily="34" charset="0"/>
                <a:cs typeface="Calibri" panose="020F0502020204030204" pitchFamily="34" charset="0"/>
              </a:rPr>
              <a:t>18 </a:t>
            </a:r>
            <a:r>
              <a:rPr lang="en-US" dirty="0">
                <a:effectLst/>
                <a:latin typeface="Calibri" panose="020F0502020204030204" pitchFamily="34" charset="0"/>
                <a:cs typeface="Calibri" panose="020F0502020204030204" pitchFamily="34" charset="0"/>
              </a:rPr>
              <a:t>Jared lived one hundred and sixty-two years, and became the father of Enoch. </a:t>
            </a:r>
            <a:r>
              <a:rPr lang="en-US" baseline="30000" dirty="0">
                <a:effectLst/>
                <a:latin typeface="Calibri" panose="020F0502020204030204" pitchFamily="34" charset="0"/>
                <a:cs typeface="Calibri" panose="020F0502020204030204" pitchFamily="34" charset="0"/>
              </a:rPr>
              <a:t>19 </a:t>
            </a:r>
            <a:r>
              <a:rPr lang="en-US" dirty="0">
                <a:effectLst/>
                <a:latin typeface="Calibri" panose="020F0502020204030204" pitchFamily="34" charset="0"/>
                <a:cs typeface="Calibri" panose="020F0502020204030204" pitchFamily="34" charset="0"/>
              </a:rPr>
              <a:t>Then Jared lived eight hundred years after he became the father of Enoch, and he had </a:t>
            </a:r>
            <a:r>
              <a:rPr lang="en-US" i="1" dirty="0">
                <a:effectLst/>
                <a:latin typeface="Calibri" panose="020F0502020204030204" pitchFamily="34" charset="0"/>
                <a:cs typeface="Calibri" panose="020F0502020204030204" pitchFamily="34" charset="0"/>
              </a:rPr>
              <a:t>other</a:t>
            </a:r>
            <a:r>
              <a:rPr lang="en-US" dirty="0">
                <a:effectLst/>
                <a:latin typeface="Calibri" panose="020F0502020204030204" pitchFamily="34" charset="0"/>
                <a:cs typeface="Calibri" panose="020F0502020204030204" pitchFamily="34" charset="0"/>
              </a:rPr>
              <a:t> sons and daughters. </a:t>
            </a:r>
            <a:r>
              <a:rPr lang="en-US" baseline="30000" dirty="0">
                <a:effectLst/>
                <a:latin typeface="Calibri" panose="020F0502020204030204" pitchFamily="34" charset="0"/>
                <a:cs typeface="Calibri" panose="020F0502020204030204" pitchFamily="34" charset="0"/>
              </a:rPr>
              <a:t>20 </a:t>
            </a:r>
            <a:r>
              <a:rPr lang="en-US" dirty="0">
                <a:effectLst/>
                <a:latin typeface="Calibri" panose="020F0502020204030204" pitchFamily="34" charset="0"/>
                <a:cs typeface="Calibri" panose="020F0502020204030204" pitchFamily="34" charset="0"/>
              </a:rPr>
              <a:t>So all the days of Jared were nine hundred and sixty-two years, and he died. </a:t>
            </a:r>
            <a:r>
              <a:rPr lang="en-US" baseline="30000" dirty="0">
                <a:effectLst/>
                <a:latin typeface="Calibri" panose="020F0502020204030204" pitchFamily="34" charset="0"/>
                <a:cs typeface="Calibri" panose="020F0502020204030204" pitchFamily="34" charset="0"/>
              </a:rPr>
              <a:t>21 </a:t>
            </a:r>
            <a:r>
              <a:rPr lang="en-US" dirty="0">
                <a:effectLst/>
                <a:latin typeface="Calibri" panose="020F0502020204030204" pitchFamily="34" charset="0"/>
                <a:cs typeface="Calibri" panose="020F0502020204030204" pitchFamily="34" charset="0"/>
              </a:rPr>
              <a:t>Enoch lived sixty-five years, and became the father of Methuselah. </a:t>
            </a:r>
            <a:r>
              <a:rPr lang="en-US" baseline="30000" dirty="0">
                <a:effectLst/>
                <a:latin typeface="Calibri" panose="020F0502020204030204" pitchFamily="34" charset="0"/>
                <a:cs typeface="Calibri" panose="020F0502020204030204" pitchFamily="34" charset="0"/>
              </a:rPr>
              <a:t>22 </a:t>
            </a:r>
            <a:r>
              <a:rPr lang="en-US" dirty="0">
                <a:effectLst/>
                <a:latin typeface="Calibri" panose="020F0502020204030204" pitchFamily="34" charset="0"/>
                <a:cs typeface="Calibri" panose="020F0502020204030204" pitchFamily="34" charset="0"/>
              </a:rPr>
              <a:t>Then Enoch walked with God three hundred years after …</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1274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2E6F11-D524-42B4-A916-8924BC852463}"/>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3429000"/>
          </a:xfrm>
        </p:spPr>
        <p:txBody>
          <a:bodyPr/>
          <a:lstStyle/>
          <a:p>
            <a:pPr marL="0" indent="0" algn="ctr" defTabSz="685800">
              <a:spcBef>
                <a:spcPct val="0"/>
              </a:spcBef>
              <a:spcAft>
                <a:spcPts val="1200"/>
              </a:spcAft>
              <a:buNone/>
              <a:defRPr/>
            </a:pPr>
            <a:r>
              <a:rPr lang="en-US" sz="4000" kern="1200" dirty="0">
                <a:solidFill>
                  <a:schemeClr val="tx2"/>
                </a:solidFill>
                <a:latin typeface="Calibri" panose="020F0502020204030204" pitchFamily="34" charset="0"/>
                <a:ea typeface="+mj-ea"/>
                <a:cs typeface="Calibri" panose="020F0502020204030204" pitchFamily="34" charset="0"/>
              </a:rPr>
              <a:t>Genesis 5:18-24</a:t>
            </a:r>
          </a:p>
          <a:p>
            <a:pPr marL="0" indent="0" algn="just">
              <a:spcBef>
                <a:spcPts val="0"/>
              </a:spcBef>
              <a:buNone/>
            </a:pPr>
            <a:r>
              <a:rPr lang="en-US" dirty="0">
                <a:effectLst/>
                <a:latin typeface="Calibri" panose="020F0502020204030204" pitchFamily="34" charset="0"/>
                <a:cs typeface="Calibri" panose="020F0502020204030204" pitchFamily="34" charset="0"/>
              </a:rPr>
              <a:t>. . .he became the father of Methuselah, and he had </a:t>
            </a:r>
            <a:r>
              <a:rPr lang="en-US" i="1" dirty="0">
                <a:effectLst/>
                <a:latin typeface="Calibri" panose="020F0502020204030204" pitchFamily="34" charset="0"/>
                <a:cs typeface="Calibri" panose="020F0502020204030204" pitchFamily="34" charset="0"/>
              </a:rPr>
              <a:t>other</a:t>
            </a:r>
            <a:r>
              <a:rPr lang="en-US" dirty="0">
                <a:effectLst/>
                <a:latin typeface="Calibri" panose="020F0502020204030204" pitchFamily="34" charset="0"/>
                <a:cs typeface="Calibri" panose="020F0502020204030204" pitchFamily="34" charset="0"/>
              </a:rPr>
              <a:t> sons and daughters. </a:t>
            </a:r>
            <a:r>
              <a:rPr lang="en-US" baseline="30000" dirty="0">
                <a:effectLst/>
                <a:latin typeface="Calibri" panose="020F0502020204030204" pitchFamily="34" charset="0"/>
                <a:cs typeface="Calibri" panose="020F0502020204030204" pitchFamily="34" charset="0"/>
              </a:rPr>
              <a:t>23 </a:t>
            </a:r>
            <a:r>
              <a:rPr lang="en-US" dirty="0">
                <a:effectLst/>
                <a:latin typeface="Calibri" panose="020F0502020204030204" pitchFamily="34" charset="0"/>
                <a:cs typeface="Calibri" panose="020F0502020204030204" pitchFamily="34" charset="0"/>
              </a:rPr>
              <a:t>So all the days of Enoch were three hundred and sixty-five years. </a:t>
            </a:r>
            <a:r>
              <a:rPr lang="en-US" baseline="30000" dirty="0">
                <a:effectLst/>
                <a:latin typeface="Calibri" panose="020F0502020204030204" pitchFamily="34" charset="0"/>
                <a:cs typeface="Calibri" panose="020F0502020204030204" pitchFamily="34" charset="0"/>
              </a:rPr>
              <a:t>24 </a:t>
            </a:r>
            <a:r>
              <a:rPr lang="en-US" b="1" u="sng" dirty="0">
                <a:solidFill>
                  <a:srgbClr val="FFFFCC"/>
                </a:solidFill>
                <a:effectLst/>
                <a:latin typeface="Calibri" panose="020F0502020204030204" pitchFamily="34" charset="0"/>
                <a:cs typeface="Calibri" panose="020F0502020204030204" pitchFamily="34" charset="0"/>
              </a:rPr>
              <a:t>Enoch walked with God; and he was not, for God took him</a:t>
            </a:r>
            <a:r>
              <a:rPr lang="en-US" dirty="0">
                <a:effectLst/>
                <a:latin typeface="Calibri" panose="020F0502020204030204" pitchFamily="34" charset="0"/>
                <a:cs typeface="Calibri" panose="020F0502020204030204" pitchFamily="34" charset="0"/>
              </a:rPr>
              <a:t>.”</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5887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a:t>
            </a:r>
          </a:p>
        </p:txBody>
      </p:sp>
      <p:sp>
        <p:nvSpPr>
          <p:cNvPr id="29699" name="Rectangle 3"/>
          <p:cNvSpPr>
            <a:spLocks noGrp="1" noChangeArrowheads="1"/>
          </p:cNvSpPr>
          <p:nvPr>
            <p:ph type="body" sz="half" idx="2"/>
          </p:nvPr>
        </p:nvSpPr>
        <p:spPr>
          <a:xfrm>
            <a:off x="3657600" y="1143000"/>
            <a:ext cx="5181600" cy="48768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Peter 2:4-9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Enoch taken before the flood (Gen 5:24)</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Noah protected before the flood (Gen 7:6-7)</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Lot taken before judgment upon Sodom (2 Pet 2:7; Gen 19:22)</a:t>
            </a:r>
          </a:p>
        </p:txBody>
      </p:sp>
      <p:pic>
        <p:nvPicPr>
          <p:cNvPr id="79876" name="Picture 10" descr="clip010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986" y="2057400"/>
            <a:ext cx="3103214"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197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28414" y="0"/>
            <a:ext cx="9144000" cy="3429000"/>
          </a:xfrm>
        </p:spPr>
        <p:txBody>
          <a:bodyPr/>
          <a:lstStyle/>
          <a:p>
            <a:pPr marL="0" indent="0" algn="ctr" defTabSz="514350" eaLnBrk="1" hangingPunct="1">
              <a:spcBef>
                <a:spcPts val="0"/>
              </a:spcBef>
              <a:spcAft>
                <a:spcPts val="1200"/>
              </a:spcAft>
              <a:buNone/>
              <a:defRPr/>
            </a:pPr>
            <a:r>
              <a:rPr lang="en-US" sz="4000" kern="1200" dirty="0">
                <a:solidFill>
                  <a:srgbClr val="00FFFF"/>
                </a:solidFill>
                <a:latin typeface="Calibri" panose="020F0502020204030204" pitchFamily="34" charset="0"/>
                <a:ea typeface="+mj-ea"/>
                <a:cs typeface="Calibri" panose="020F0502020204030204" pitchFamily="34" charset="0"/>
              </a:rPr>
              <a:t>Genesis 7:6-7</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Noah was six hundred years old when the flood of water came upon the earth. </a:t>
            </a:r>
            <a:r>
              <a:rPr lang="en-US" sz="3400" baseline="30000" dirty="0">
                <a:effectLst/>
                <a:latin typeface="Calibri" panose="020F0502020204030204" pitchFamily="34" charset="0"/>
                <a:cs typeface="Calibri" panose="020F0502020204030204" pitchFamily="34" charset="0"/>
              </a:rPr>
              <a:t>7</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Noah and his sons and his wife and his sons’ wives with him entered the ark because of the water of the flood.”</a:t>
            </a:r>
          </a:p>
        </p:txBody>
      </p:sp>
      <p:pic>
        <p:nvPicPr>
          <p:cNvPr id="4" name="Picture 3">
            <a:extLst>
              <a:ext uri="{FF2B5EF4-FFF2-40B4-BE49-F238E27FC236}">
                <a16:creationId xmlns:a16="http://schemas.microsoft.com/office/drawing/2014/main" id="{70B1A1D6-390F-4465-AC8F-62F40D7CA79D}"/>
              </a:ext>
            </a:extLst>
          </p:cNvPr>
          <p:cNvPicPr>
            <a:picLocks noChangeAspect="1"/>
          </p:cNvPicPr>
          <p:nvPr/>
        </p:nvPicPr>
        <p:blipFill>
          <a:blip r:embed="rId3"/>
          <a:stretch>
            <a:fillRect/>
          </a:stretch>
        </p:blipFill>
        <p:spPr>
          <a:xfrm>
            <a:off x="3131437" y="2971800"/>
            <a:ext cx="2881126"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3769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576" y="76200"/>
            <a:ext cx="882084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07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luke 3 genealog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91440"/>
            <a:ext cx="8830024" cy="667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019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228600"/>
            <a:ext cx="8534400" cy="914400"/>
          </a:xfrm>
        </p:spPr>
        <p:txBody>
          <a:bodyPr/>
          <a:lstStyle/>
          <a:p>
            <a:pPr algn="ctr"/>
            <a:r>
              <a:rPr lang="en-US" altLang="en-US" sz="3600" dirty="0">
                <a:latin typeface="Calibri" panose="020F0502020204030204" pitchFamily="34" charset="0"/>
              </a:rPr>
              <a:t>Similarities Between Enoch and Noah</a:t>
            </a:r>
            <a:endParaRPr lang="en-US" alt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28600" y="1143000"/>
            <a:ext cx="4953000" cy="5486400"/>
          </a:xfrm>
        </p:spPr>
        <p:txBody>
          <a:bodyPr/>
          <a:lstStyle/>
          <a:p>
            <a:pPr marL="569913" indent="-569913">
              <a:spcBef>
                <a:spcPts val="0"/>
              </a:spcBef>
              <a:spcAft>
                <a:spcPts val="2400"/>
              </a:spcAft>
              <a:buSzPct val="100000"/>
              <a:buFont typeface="+mj-lt"/>
              <a:buAutoNum type="arabicPeriod"/>
              <a:defRPr/>
            </a:pPr>
            <a:r>
              <a:rPr lang="en-US" sz="3000" dirty="0">
                <a:latin typeface="Calibri" pitchFamily="34" charset="0"/>
                <a:cs typeface="Calibri" pitchFamily="34" charset="0"/>
              </a:rPr>
              <a:t>Both ministered to the same era</a:t>
            </a:r>
          </a:p>
          <a:p>
            <a:pPr marL="569913" indent="-569913">
              <a:spcBef>
                <a:spcPts val="0"/>
              </a:spcBef>
              <a:spcAft>
                <a:spcPts val="2400"/>
              </a:spcAft>
              <a:buSzPct val="100000"/>
              <a:buFont typeface="+mj-lt"/>
              <a:buAutoNum type="arabicPeriod"/>
              <a:defRPr/>
            </a:pPr>
            <a:r>
              <a:rPr lang="en-US" sz="3000" dirty="0">
                <a:latin typeface="Calibri" pitchFamily="34" charset="0"/>
                <a:cs typeface="Calibri" pitchFamily="34" charset="0"/>
              </a:rPr>
              <a:t>Both stood out as lights to a corrupt generation</a:t>
            </a:r>
          </a:p>
          <a:p>
            <a:pPr marL="569913" indent="-569913">
              <a:spcBef>
                <a:spcPts val="0"/>
              </a:spcBef>
              <a:spcAft>
                <a:spcPts val="2400"/>
              </a:spcAft>
              <a:buSzPct val="100000"/>
              <a:buFont typeface="+mj-lt"/>
              <a:buAutoNum type="arabicPeriod"/>
              <a:defRPr/>
            </a:pPr>
            <a:r>
              <a:rPr lang="en-US" sz="3000" dirty="0">
                <a:latin typeface="Calibri" pitchFamily="34" charset="0"/>
                <a:cs typeface="Calibri" pitchFamily="34" charset="0"/>
              </a:rPr>
              <a:t>Both serve as positive examples for us</a:t>
            </a:r>
          </a:p>
          <a:p>
            <a:pPr marL="569913" indent="-569913">
              <a:spcBef>
                <a:spcPts val="0"/>
              </a:spcBef>
              <a:spcAft>
                <a:spcPts val="2400"/>
              </a:spcAft>
              <a:buSzPct val="100000"/>
              <a:buFont typeface="+mj-lt"/>
              <a:buAutoNum type="arabicPeriod"/>
              <a:defRPr/>
            </a:pPr>
            <a:r>
              <a:rPr lang="en-US" sz="3000" dirty="0">
                <a:latin typeface="Calibri" pitchFamily="34" charset="0"/>
                <a:cs typeface="Calibri" pitchFamily="34" charset="0"/>
              </a:rPr>
              <a:t>Both are removed / protected prior to divine judgment</a:t>
            </a:r>
          </a:p>
        </p:txBody>
      </p:sp>
      <p:pic>
        <p:nvPicPr>
          <p:cNvPr id="4100" name="Picture 4" descr="Image result for noah's ar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1828800"/>
            <a:ext cx="3445782" cy="10938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enoch and noa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4950" y="3505200"/>
            <a:ext cx="343243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073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a:t>
            </a:r>
          </a:p>
        </p:txBody>
      </p:sp>
      <p:sp>
        <p:nvSpPr>
          <p:cNvPr id="29699" name="Rectangle 3"/>
          <p:cNvSpPr>
            <a:spLocks noGrp="1" noChangeArrowheads="1"/>
          </p:cNvSpPr>
          <p:nvPr>
            <p:ph type="body" sz="half" idx="2"/>
          </p:nvPr>
        </p:nvSpPr>
        <p:spPr>
          <a:xfrm>
            <a:off x="3657600" y="1143000"/>
            <a:ext cx="5181600" cy="48768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Peter 2:4-9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Enoch taken before the flood (Gen 5:24)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Noah protected before the flood (Gen 7:6-7)</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Lot taken before judgment upon Sodom (2 Pet 2:7; Gen 19:22)</a:t>
            </a:r>
          </a:p>
        </p:txBody>
      </p:sp>
      <p:pic>
        <p:nvPicPr>
          <p:cNvPr id="79876" name="Picture 10" descr="clip010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986" y="2057400"/>
            <a:ext cx="3103214"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56096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28414" y="0"/>
            <a:ext cx="9144000" cy="5486400"/>
          </a:xfrm>
        </p:spPr>
        <p:txBody>
          <a:bodyPr/>
          <a:lstStyle/>
          <a:p>
            <a:pPr marL="0" indent="0" algn="ctr" defTabSz="514350" eaLnBrk="1" hangingPunct="1">
              <a:spcBef>
                <a:spcPts val="0"/>
              </a:spcBef>
              <a:spcAft>
                <a:spcPts val="1200"/>
              </a:spcAft>
              <a:buNone/>
              <a:defRPr/>
            </a:pPr>
            <a:r>
              <a:rPr lang="en-US" sz="4000" kern="1200" dirty="0">
                <a:solidFill>
                  <a:srgbClr val="00FFFF"/>
                </a:solidFill>
                <a:latin typeface="Calibri" panose="020F0502020204030204" pitchFamily="34" charset="0"/>
                <a:ea typeface="+mj-ea"/>
                <a:cs typeface="Calibri" panose="020F0502020204030204" pitchFamily="34" charset="0"/>
              </a:rPr>
              <a:t>2 Peter 2:7-9</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aseline="30000" dirty="0">
                <a:effectLst/>
                <a:latin typeface="Calibri" panose="020F0502020204030204" pitchFamily="34" charset="0"/>
                <a:cs typeface="Calibri" panose="020F0502020204030204" pitchFamily="34" charset="0"/>
              </a:rPr>
              <a:t>7</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if He rescued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righteous Lot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oppressed by the sensual conduct of unprincipled men </a:t>
            </a:r>
            <a:r>
              <a:rPr lang="en-US" baseline="30000" dirty="0">
                <a:effectLst/>
                <a:latin typeface="Calibri" panose="020F0502020204030204" pitchFamily="34" charset="0"/>
                <a:cs typeface="Calibri" panose="020F0502020204030204" pitchFamily="34" charset="0"/>
              </a:rPr>
              <a:t>8</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by what he saw and heard that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righteous man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while living among them, felt his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righteous soul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tormented day after day by their lawless deeds), </a:t>
            </a:r>
            <a:r>
              <a:rPr lang="en-US" baseline="30000" dirty="0">
                <a:effectLst/>
                <a:latin typeface="Calibri" panose="020F0502020204030204" pitchFamily="34" charset="0"/>
                <a:cs typeface="Calibri" panose="020F0502020204030204" pitchFamily="34" charset="0"/>
              </a:rPr>
              <a:t>9</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Lord knows how to rescue the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godly</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temptation, and to keep the unrighteous under punishment for the day of judgment.”</a:t>
            </a:r>
          </a:p>
        </p:txBody>
      </p:sp>
    </p:spTree>
    <p:extLst>
      <p:ext uri="{BB962C8B-B14F-4D97-AF65-F5344CB8AC3E}">
        <p14:creationId xmlns:p14="http://schemas.microsoft.com/office/powerpoint/2010/main" val="2453723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3:1-3 (NKJV)</a:t>
            </a:r>
          </a:p>
          <a:p>
            <a:pPr marL="0" indent="0" algn="just">
              <a:spcBef>
                <a:spcPts val="0"/>
              </a:spcBef>
              <a:buNone/>
            </a:pPr>
            <a:r>
              <a:rPr lang="en-US" sz="3400" baseline="30000" dirty="0">
                <a:latin typeface="Calibri" panose="020F0502020204030204" pitchFamily="34" charset="0"/>
                <a:cs typeface="Calibri" panose="020F0502020204030204" pitchFamily="34" charset="0"/>
              </a:rPr>
              <a:t>1</a:t>
            </a:r>
            <a:r>
              <a:rPr lang="en-US" sz="3400" dirty="0">
                <a:latin typeface="Calibri" panose="020F0502020204030204" pitchFamily="34" charset="0"/>
                <a:cs typeface="Calibri" panose="020F0502020204030204" pitchFamily="34" charset="0"/>
              </a:rPr>
              <a:t> And I, brethren, could not speak to you as to </a:t>
            </a:r>
            <a:r>
              <a:rPr lang="en-US" sz="3400" b="1" u="sng" dirty="0">
                <a:solidFill>
                  <a:srgbClr val="FFFFCC"/>
                </a:solidFill>
                <a:latin typeface="Calibri" panose="020F0502020204030204" pitchFamily="34" charset="0"/>
                <a:cs typeface="Calibri" panose="020F0502020204030204" pitchFamily="34" charset="0"/>
              </a:rPr>
              <a:t>spiritual</a:t>
            </a:r>
            <a:r>
              <a:rPr lang="en-US" sz="3400" dirty="0">
                <a:latin typeface="Calibri" panose="020F0502020204030204" pitchFamily="34" charset="0"/>
                <a:cs typeface="Calibri" panose="020F0502020204030204" pitchFamily="34" charset="0"/>
              </a:rPr>
              <a:t> </a:t>
            </a:r>
            <a:r>
              <a:rPr lang="en-US" sz="3400" i="1" dirty="0">
                <a:latin typeface="Calibri" panose="020F0502020204030204" pitchFamily="34" charset="0"/>
                <a:cs typeface="Calibri" panose="020F0502020204030204" pitchFamily="34" charset="0"/>
              </a:rPr>
              <a:t>people</a:t>
            </a:r>
            <a:r>
              <a:rPr lang="en-US" sz="3400" dirty="0">
                <a:latin typeface="Calibri" panose="020F0502020204030204" pitchFamily="34" charset="0"/>
                <a:cs typeface="Calibri" panose="020F0502020204030204" pitchFamily="34" charset="0"/>
              </a:rPr>
              <a:t> but as to </a:t>
            </a:r>
            <a:r>
              <a:rPr lang="en-US" sz="3400" b="1" u="sng" dirty="0">
                <a:solidFill>
                  <a:srgbClr val="FFFFCC"/>
                </a:solidFill>
                <a:latin typeface="Calibri" panose="020F0502020204030204" pitchFamily="34" charset="0"/>
                <a:cs typeface="Calibri" panose="020F0502020204030204" pitchFamily="34" charset="0"/>
              </a:rPr>
              <a:t>carnal</a:t>
            </a:r>
            <a:r>
              <a:rPr lang="en-US" sz="3400" dirty="0">
                <a:latin typeface="Calibri" panose="020F0502020204030204" pitchFamily="34" charset="0"/>
                <a:cs typeface="Calibri" panose="020F0502020204030204" pitchFamily="34" charset="0"/>
              </a:rPr>
              <a:t>, as to </a:t>
            </a:r>
            <a:r>
              <a:rPr lang="en-US" sz="3400" b="1" u="sng" dirty="0">
                <a:solidFill>
                  <a:srgbClr val="FFFFCC"/>
                </a:solidFill>
                <a:latin typeface="Calibri" panose="020F0502020204030204" pitchFamily="34" charset="0"/>
                <a:cs typeface="Calibri" panose="020F0502020204030204" pitchFamily="34" charset="0"/>
              </a:rPr>
              <a:t>babes</a:t>
            </a:r>
            <a:r>
              <a:rPr lang="en-US" sz="3400" dirty="0">
                <a:latin typeface="Calibri" panose="020F0502020204030204" pitchFamily="34" charset="0"/>
                <a:cs typeface="Calibri" panose="020F0502020204030204" pitchFamily="34" charset="0"/>
              </a:rPr>
              <a:t> in Christ. </a:t>
            </a:r>
            <a:r>
              <a:rPr lang="en-US" sz="3400" baseline="30000" dirty="0">
                <a:latin typeface="Calibri" panose="020F0502020204030204" pitchFamily="34" charset="0"/>
                <a:cs typeface="Calibri" panose="020F0502020204030204" pitchFamily="34" charset="0"/>
              </a:rPr>
              <a:t>2</a:t>
            </a:r>
            <a:r>
              <a:rPr lang="en-US" sz="3400" dirty="0">
                <a:latin typeface="Calibri" panose="020F0502020204030204" pitchFamily="34" charset="0"/>
                <a:cs typeface="Calibri" panose="020F0502020204030204" pitchFamily="34" charset="0"/>
              </a:rPr>
              <a:t> I fed you with milk and not with solid food; for until now you were not able </a:t>
            </a:r>
            <a:r>
              <a:rPr lang="en-US" sz="3400" i="1" dirty="0">
                <a:latin typeface="Calibri" panose="020F0502020204030204" pitchFamily="34" charset="0"/>
                <a:cs typeface="Calibri" panose="020F0502020204030204" pitchFamily="34" charset="0"/>
              </a:rPr>
              <a:t>to receive it,</a:t>
            </a:r>
            <a:r>
              <a:rPr lang="en-US" sz="3400" dirty="0">
                <a:latin typeface="Calibri" panose="020F0502020204030204" pitchFamily="34" charset="0"/>
                <a:cs typeface="Calibri" panose="020F0502020204030204" pitchFamily="34" charset="0"/>
              </a:rPr>
              <a:t> and even now you are still not able; </a:t>
            </a:r>
            <a:r>
              <a:rPr lang="en-US" sz="3400" baseline="30000" dirty="0">
                <a:latin typeface="Calibri" panose="020F0502020204030204" pitchFamily="34" charset="0"/>
                <a:cs typeface="Calibri" panose="020F0502020204030204" pitchFamily="34" charset="0"/>
              </a:rPr>
              <a:t>3</a:t>
            </a:r>
            <a:r>
              <a:rPr lang="en-US" sz="3400" dirty="0">
                <a:latin typeface="Calibri" panose="020F0502020204030204" pitchFamily="34" charset="0"/>
                <a:cs typeface="Calibri" panose="020F0502020204030204" pitchFamily="34" charset="0"/>
              </a:rPr>
              <a:t> for you are still carnal. For where </a:t>
            </a:r>
            <a:r>
              <a:rPr lang="en-US" sz="3400" i="1" dirty="0">
                <a:latin typeface="Calibri" panose="020F0502020204030204" pitchFamily="34" charset="0"/>
                <a:cs typeface="Calibri" panose="020F0502020204030204" pitchFamily="34" charset="0"/>
              </a:rPr>
              <a:t>there are</a:t>
            </a:r>
            <a:r>
              <a:rPr lang="en-US" sz="3400" dirty="0">
                <a:latin typeface="Calibri" panose="020F0502020204030204" pitchFamily="34" charset="0"/>
                <a:cs typeface="Calibri" panose="020F0502020204030204" pitchFamily="34" charset="0"/>
              </a:rPr>
              <a:t> envy, strife, and divisions among you, are you not carnal and behaving like </a:t>
            </a:r>
            <a:r>
              <a:rPr lang="en-US" sz="3400" i="1" dirty="0">
                <a:latin typeface="Calibri" panose="020F0502020204030204" pitchFamily="34" charset="0"/>
                <a:cs typeface="Calibri" panose="020F0502020204030204" pitchFamily="34" charset="0"/>
              </a:rPr>
              <a:t>mere</a:t>
            </a:r>
            <a:r>
              <a:rPr lang="en-US" sz="3400" dirty="0">
                <a:latin typeface="Calibri" panose="020F0502020204030204" pitchFamily="34" charset="0"/>
                <a:cs typeface="Calibri" panose="020F0502020204030204" pitchFamily="34" charset="0"/>
              </a:rPr>
              <a:t> </a:t>
            </a:r>
            <a:r>
              <a:rPr lang="en-US" sz="3400" b="1" u="sng" dirty="0">
                <a:solidFill>
                  <a:srgbClr val="FFFFCC"/>
                </a:solidFill>
                <a:latin typeface="Calibri" panose="020F0502020204030204" pitchFamily="34" charset="0"/>
                <a:cs typeface="Calibri" panose="020F0502020204030204" pitchFamily="34" charset="0"/>
              </a:rPr>
              <a:t>men</a:t>
            </a:r>
            <a:r>
              <a:rPr lang="en-US" sz="3400" dirty="0">
                <a:latin typeface="Calibri" panose="020F0502020204030204" pitchFamily="34" charset="0"/>
                <a:cs typeface="Calibri" panose="020F0502020204030204" pitchFamily="34" charset="0"/>
              </a:rPr>
              <a:t>?</a:t>
            </a: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7224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67467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58102-820B-4AE0-B6C6-3B0531C86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39157"/>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If any man’s work is burned up, he will suffer loss; but he himself will be saved, yet so as through fire.”</a:t>
            </a:r>
          </a:p>
        </p:txBody>
      </p:sp>
      <p:pic>
        <p:nvPicPr>
          <p:cNvPr id="4" name="Picture 3">
            <a:extLst>
              <a:ext uri="{FF2B5EF4-FFF2-40B4-BE49-F238E27FC236}">
                <a16:creationId xmlns:a16="http://schemas.microsoft.com/office/drawing/2014/main" id="{4AD8C88E-3F45-4661-815D-165E3C29CE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95600" y="2865120"/>
            <a:ext cx="3352800" cy="2011680"/>
          </a:xfrm>
          <a:prstGeom prst="rect">
            <a:avLst/>
          </a:prstGeom>
        </p:spPr>
      </p:pic>
    </p:spTree>
    <p:extLst>
      <p:ext uri="{BB962C8B-B14F-4D97-AF65-F5344CB8AC3E}">
        <p14:creationId xmlns:p14="http://schemas.microsoft.com/office/powerpoint/2010/main" val="3551508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4294967295"/>
            <p:extLst>
              <p:ext uri="{D42A27DB-BD31-4B8C-83A1-F6EECF244321}">
                <p14:modId xmlns:p14="http://schemas.microsoft.com/office/powerpoint/2010/main" val="4041826626"/>
              </p:ext>
            </p:extLst>
          </p:nvPr>
        </p:nvGraphicFramePr>
        <p:xfrm>
          <a:off x="95250" y="76200"/>
          <a:ext cx="8953500" cy="6537960"/>
        </p:xfrm>
        <a:graphic>
          <a:graphicData uri="http://schemas.openxmlformats.org/drawingml/2006/table">
            <a:tbl>
              <a:tblPr firstRow="1" bandRow="1">
                <a:tableStyleId>{073A0DAA-6AF3-43AB-8588-CEC1D06C72B9}</a:tableStyleId>
              </a:tblPr>
              <a:tblGrid>
                <a:gridCol w="4019550">
                  <a:extLst>
                    <a:ext uri="{9D8B030D-6E8A-4147-A177-3AD203B41FA5}">
                      <a16:colId xmlns:a16="http://schemas.microsoft.com/office/drawing/2014/main" val="20000"/>
                    </a:ext>
                  </a:extLst>
                </a:gridCol>
                <a:gridCol w="4933950">
                  <a:extLst>
                    <a:ext uri="{9D8B030D-6E8A-4147-A177-3AD203B41FA5}">
                      <a16:colId xmlns:a16="http://schemas.microsoft.com/office/drawing/2014/main" val="20001"/>
                    </a:ext>
                  </a:extLst>
                </a:gridCol>
              </a:tblGrid>
              <a:tr h="640080">
                <a:tc gridSpan="2">
                  <a:txBody>
                    <a:bodyPr/>
                    <a:lstStyle/>
                    <a:p>
                      <a:pPr marL="0" algn="ctr" defTabSz="914400" rtl="0" eaLnBrk="1" latinLnBrk="0" hangingPunct="1"/>
                      <a:r>
                        <a:rPr lang="en-US" altLang="en-US" sz="3600" b="0" kern="120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YIELDING TO THE OLD (SIN) NATURE</a:t>
                      </a:r>
                      <a:endParaRPr lang="en-US" sz="3600" b="0" kern="120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endParaRPr>
                    </a:p>
                  </a:txBody>
                  <a:tcPr anchor="ctr"/>
                </a:tc>
                <a:tc hMerge="1">
                  <a:txBody>
                    <a:bodyPr/>
                    <a:lstStyle/>
                    <a:p>
                      <a:pPr algn="ctr"/>
                      <a:endParaRPr lang="en-US" sz="200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0000"/>
                  </a:ext>
                </a:extLst>
              </a:tr>
              <a:tr h="548640">
                <a:tc>
                  <a:txBody>
                    <a:bodyPr/>
                    <a:lstStyle/>
                    <a:p>
                      <a:pPr marL="0" algn="ctr" defTabSz="914377" rtl="0" eaLnBrk="1" latinLnBrk="0" hangingPunct="1"/>
                      <a:r>
                        <a:rPr lang="en-US" altLang="en-US" sz="2400" b="1" kern="1200" dirty="0">
                          <a:solidFill>
                            <a:srgbClr val="0000CC"/>
                          </a:solidFill>
                          <a:latin typeface="Calibri" panose="020F0502020204030204" pitchFamily="34" charset="0"/>
                          <a:cs typeface="Calibri" panose="020F0502020204030204" pitchFamily="34" charset="0"/>
                        </a:rPr>
                        <a:t>BELIEVER’S CONSEQUENCES</a:t>
                      </a:r>
                      <a:endParaRPr lang="en-US" sz="2400" b="1" kern="1200" dirty="0">
                        <a:solidFill>
                          <a:srgbClr val="0000CC"/>
                        </a:solidFill>
                        <a:latin typeface="Calibri" panose="020F0502020204030204" pitchFamily="34" charset="0"/>
                        <a:ea typeface="+mn-ea"/>
                        <a:cs typeface="Calibri" panose="020F0502020204030204" pitchFamily="34" charset="0"/>
                      </a:endParaRPr>
                    </a:p>
                  </a:txBody>
                  <a:tcPr anchor="ctr"/>
                </a:tc>
                <a:tc>
                  <a:txBody>
                    <a:bodyPr/>
                    <a:lstStyle/>
                    <a:p>
                      <a:pPr marL="0" algn="ctr" defTabSz="914377" rtl="0" eaLnBrk="1" latinLnBrk="0" hangingPunct="1"/>
                      <a:r>
                        <a:rPr lang="en-US" sz="2400" b="1" kern="1200" dirty="0">
                          <a:solidFill>
                            <a:srgbClr val="C00000"/>
                          </a:solidFill>
                          <a:latin typeface="Calibri" panose="020F0502020204030204" pitchFamily="34" charset="0"/>
                          <a:cs typeface="Calibri" panose="020F0502020204030204" pitchFamily="34" charset="0"/>
                        </a:rPr>
                        <a:t>PASSAGE(S)</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1"/>
                  </a:ext>
                </a:extLst>
              </a:tr>
              <a:tr h="594360">
                <a:tc>
                  <a:txBody>
                    <a:bodyPr/>
                    <a:lstStyle/>
                    <a:p>
                      <a:pPr marL="112713" indent="0" algn="l" defTabSz="914377" rtl="0" eaLnBrk="1" latinLnBrk="0" hangingPunct="1">
                        <a:buFont typeface="Arial" panose="020B0604020202020204" pitchFamily="34" charset="0"/>
                        <a:buNone/>
                      </a:pPr>
                      <a:r>
                        <a:rPr lang="fr-FR" sz="2600" kern="1200" dirty="0" err="1">
                          <a:latin typeface="Calibri" panose="020F0502020204030204" pitchFamily="34" charset="0"/>
                          <a:cs typeface="Calibri" panose="020F0502020204030204" pitchFamily="34" charset="0"/>
                        </a:rPr>
                        <a:t>Lack</a:t>
                      </a:r>
                      <a:r>
                        <a:rPr lang="fr-FR" sz="2600" kern="1200" dirty="0">
                          <a:latin typeface="Calibri" panose="020F0502020204030204" pitchFamily="34" charset="0"/>
                          <a:cs typeface="Calibri" panose="020F0502020204030204" pitchFamily="34" charset="0"/>
                        </a:rPr>
                        <a:t> of power</a:t>
                      </a:r>
                      <a:endParaRPr lang="fr-FR"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600" kern="1200" dirty="0">
                          <a:latin typeface="Calibri" panose="020F0502020204030204" pitchFamily="34" charset="0"/>
                          <a:cs typeface="Calibri" panose="020F0502020204030204" pitchFamily="34" charset="0"/>
                        </a:rPr>
                        <a:t>(Gal 5:16; 1 </a:t>
                      </a:r>
                      <a:r>
                        <a:rPr lang="fr-FR" sz="2600" kern="1200" dirty="0" err="1">
                          <a:latin typeface="Calibri" panose="020F0502020204030204" pitchFamily="34" charset="0"/>
                          <a:cs typeface="Calibri" panose="020F0502020204030204" pitchFamily="34" charset="0"/>
                        </a:rPr>
                        <a:t>Thess</a:t>
                      </a:r>
                      <a:r>
                        <a:rPr lang="fr-FR" sz="2600" kern="1200" dirty="0">
                          <a:latin typeface="Calibri" panose="020F0502020204030204" pitchFamily="34" charset="0"/>
                          <a:cs typeface="Calibri" panose="020F0502020204030204" pitchFamily="34" charset="0"/>
                        </a:rPr>
                        <a:t>. 5:19)</a:t>
                      </a:r>
                      <a:endParaRPr lang="fr-FR"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2"/>
                  </a:ext>
                </a:extLst>
              </a:tr>
              <a:tr h="594360">
                <a:tc>
                  <a:txBody>
                    <a:bodyPr/>
                    <a:lstStyle/>
                    <a:p>
                      <a:pPr marL="112713" indent="0" algn="l" defTabSz="914377" rtl="0" eaLnBrk="1" latinLnBrk="0" hangingPunct="1">
                        <a:buFont typeface="Arial" panose="020B0604020202020204" pitchFamily="34" charset="0"/>
                        <a:buNone/>
                      </a:pPr>
                      <a:r>
                        <a:rPr lang="en-US" sz="2600" kern="1200" dirty="0">
                          <a:latin typeface="Calibri" panose="020F0502020204030204" pitchFamily="34" charset="0"/>
                          <a:cs typeface="Calibri" panose="020F0502020204030204" pitchFamily="34" charset="0"/>
                        </a:rPr>
                        <a:t>Grieving the Holy Spirit</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(Eph 4:30-32)</a:t>
                      </a:r>
                      <a:endParaRPr lang="fr-FR"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3"/>
                  </a:ext>
                </a:extLst>
              </a:tr>
              <a:tr h="59436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Loss of joy</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(Ps. 51:4, 12; Gal. 5:22-23)</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4"/>
                  </a:ext>
                </a:extLst>
              </a:tr>
              <a:tr h="59436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Loss of spiritual sight</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(2 Pet. 1:8-10; Luke 15:18-19)</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5"/>
                  </a:ext>
                </a:extLst>
              </a:tr>
              <a:tr h="59436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Lack of growth</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(1 Pet. 2:1-2)</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6"/>
                  </a:ext>
                </a:extLst>
              </a:tr>
              <a:tr h="59436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Carnality</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(1 </a:t>
                      </a:r>
                      <a:r>
                        <a:rPr lang="en-US" sz="2600" kern="1200" dirty="0" err="1">
                          <a:latin typeface="Calibri" panose="020F0502020204030204" pitchFamily="34" charset="0"/>
                          <a:cs typeface="Calibri" panose="020F0502020204030204" pitchFamily="34" charset="0"/>
                        </a:rPr>
                        <a:t>Cor</a:t>
                      </a:r>
                      <a:r>
                        <a:rPr lang="en-US" sz="2600" kern="1200" dirty="0">
                          <a:latin typeface="Calibri" panose="020F0502020204030204" pitchFamily="34" charset="0"/>
                          <a:cs typeface="Calibri" panose="020F0502020204030204" pitchFamily="34" charset="0"/>
                        </a:rPr>
                        <a:t> 3:1-3)</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7"/>
                  </a:ext>
                </a:extLst>
              </a:tr>
              <a:tr h="59436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Unfruitfulness</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(John 15:5, 8)</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8"/>
                  </a:ext>
                </a:extLst>
              </a:tr>
              <a:tr h="59436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Lack of purpose </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(Eccles. 1:2-3, 8; Mark 8:35)</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9"/>
                  </a:ext>
                </a:extLst>
              </a:tr>
              <a:tr h="59436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Lack of stability</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(Gal. 3:3; 2 Tim. 2:18; 2 Pet. 3:17)</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18136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4294967295"/>
          </p:nvPr>
        </p:nvGraphicFramePr>
        <p:xfrm>
          <a:off x="95250" y="45720"/>
          <a:ext cx="8953500" cy="6766560"/>
        </p:xfrm>
        <a:graphic>
          <a:graphicData uri="http://schemas.openxmlformats.org/drawingml/2006/table">
            <a:tbl>
              <a:tblPr firstRow="1" bandRow="1">
                <a:tableStyleId>{073A0DAA-6AF3-43AB-8588-CEC1D06C72B9}</a:tableStyleId>
              </a:tblPr>
              <a:tblGrid>
                <a:gridCol w="4081849">
                  <a:extLst>
                    <a:ext uri="{9D8B030D-6E8A-4147-A177-3AD203B41FA5}">
                      <a16:colId xmlns:a16="http://schemas.microsoft.com/office/drawing/2014/main" val="20000"/>
                    </a:ext>
                  </a:extLst>
                </a:gridCol>
                <a:gridCol w="4871651">
                  <a:extLst>
                    <a:ext uri="{9D8B030D-6E8A-4147-A177-3AD203B41FA5}">
                      <a16:colId xmlns:a16="http://schemas.microsoft.com/office/drawing/2014/main" val="20001"/>
                    </a:ext>
                  </a:extLst>
                </a:gridCol>
              </a:tblGrid>
              <a:tr h="0">
                <a:tc gridSpan="2">
                  <a:txBody>
                    <a:bodyPr/>
                    <a:lstStyle/>
                    <a:p>
                      <a:pPr algn="ctr"/>
                      <a:r>
                        <a:rPr lang="en-US" altLang="en-US" sz="3600" b="0" kern="120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YIELDING TO THE OLD (SIN) NATURE</a:t>
                      </a:r>
                      <a:endParaRPr lang="en-US" sz="3600" b="0" kern="120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endParaRPr>
                    </a:p>
                  </a:txBody>
                  <a:tcPr anchor="ctr"/>
                </a:tc>
                <a:tc hMerge="1">
                  <a:txBody>
                    <a:bodyPr/>
                    <a:lstStyle/>
                    <a:p>
                      <a:pPr algn="ctr"/>
                      <a:endParaRPr lang="en-US" sz="200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0000"/>
                  </a:ext>
                </a:extLst>
              </a:tr>
              <a:tr h="0">
                <a:tc>
                  <a:txBody>
                    <a:bodyPr/>
                    <a:lstStyle/>
                    <a:p>
                      <a:pPr marL="0" algn="ctr" defTabSz="914377" rtl="0" eaLnBrk="1" latinLnBrk="0" hangingPunct="1"/>
                      <a:r>
                        <a:rPr lang="en-US" altLang="en-US" sz="2400" b="1" kern="1200" dirty="0">
                          <a:solidFill>
                            <a:srgbClr val="0000CC"/>
                          </a:solidFill>
                          <a:latin typeface="Calibri" panose="020F0502020204030204" pitchFamily="34" charset="0"/>
                          <a:ea typeface="+mn-ea"/>
                          <a:cs typeface="Calibri" panose="020F0502020204030204" pitchFamily="34" charset="0"/>
                        </a:rPr>
                        <a:t>BELIEVER’S CONSEQUENCES</a:t>
                      </a:r>
                      <a:endParaRPr lang="en-US" sz="2400" b="1" kern="1200" dirty="0">
                        <a:solidFill>
                          <a:srgbClr val="0000CC"/>
                        </a:solidFill>
                        <a:latin typeface="Calibri" panose="020F0502020204030204" pitchFamily="34" charset="0"/>
                        <a:ea typeface="+mn-ea"/>
                        <a:cs typeface="Calibri" panose="020F0502020204030204" pitchFamily="34" charset="0"/>
                      </a:endParaRPr>
                    </a:p>
                  </a:txBody>
                  <a:tcPr anchor="ctr"/>
                </a:tc>
                <a:tc>
                  <a:txBody>
                    <a:bodyPr/>
                    <a:lstStyle/>
                    <a:p>
                      <a:pPr marL="0" algn="ctr" defTabSz="914377"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PASSAGE(S)</a:t>
                      </a:r>
                    </a:p>
                  </a:txBody>
                  <a:tcPr anchor="ctr"/>
                </a:tc>
                <a:extLst>
                  <a:ext uri="{0D108BD9-81ED-4DB2-BD59-A6C34878D82A}">
                    <a16:rowId xmlns:a16="http://schemas.microsoft.com/office/drawing/2014/main" val="10001"/>
                  </a:ext>
                </a:extLst>
              </a:tr>
              <a:tr h="0">
                <a:tc>
                  <a:txBody>
                    <a:bodyPr/>
                    <a:lstStyle/>
                    <a:p>
                      <a:pPr marL="112713" indent="0" algn="l" defTabSz="914377" rtl="0" eaLnBrk="1" latinLnBrk="0" hangingPunct="1">
                        <a:buFont typeface="Arial" panose="020B0604020202020204" pitchFamily="34" charset="0"/>
                        <a:buNone/>
                      </a:pPr>
                      <a:r>
                        <a:rPr lang="fr-FR" sz="2600" kern="1200" dirty="0">
                          <a:solidFill>
                            <a:schemeClr val="dk1"/>
                          </a:solidFill>
                          <a:latin typeface="Calibri" panose="020F0502020204030204" pitchFamily="34" charset="0"/>
                          <a:ea typeface="+mn-ea"/>
                          <a:cs typeface="Calibri" panose="020F0502020204030204" pitchFamily="34" charset="0"/>
                        </a:rPr>
                        <a:t>Conviction</a:t>
                      </a:r>
                      <a:r>
                        <a:rPr lang="fr-FR" sz="2600" kern="1200" dirty="0">
                          <a:latin typeface="Calibri" panose="020F0502020204030204" pitchFamily="34" charset="0"/>
                          <a:cs typeface="Calibri" panose="020F0502020204030204" pitchFamily="34" charset="0"/>
                        </a:rPr>
                        <a:t> </a:t>
                      </a:r>
                      <a:endParaRPr lang="fr-FR"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600" kern="1200" dirty="0">
                          <a:latin typeface="Calibri" panose="020F0502020204030204" pitchFamily="34" charset="0"/>
                          <a:cs typeface="Calibri" panose="020F0502020204030204" pitchFamily="34" charset="0"/>
                        </a:rPr>
                        <a:t>(2 Pet 2:7-8; Ps 32:1-5)</a:t>
                      </a:r>
                      <a:endParaRPr lang="fr-FR"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2"/>
                  </a:ext>
                </a:extLst>
              </a:tr>
              <a:tr h="0">
                <a:tc>
                  <a:txBody>
                    <a:bodyPr/>
                    <a:lstStyle/>
                    <a:p>
                      <a:pPr marL="112713" indent="0" algn="l" defTabSz="914377" rtl="0" eaLnBrk="1" latinLnBrk="0" hangingPunct="1">
                        <a:buFont typeface="Arial" panose="020B0604020202020204" pitchFamily="34" charset="0"/>
                        <a:buNone/>
                      </a:pPr>
                      <a:r>
                        <a:rPr lang="en-US" sz="2600" kern="1200" dirty="0">
                          <a:latin typeface="Calibri" panose="020F0502020204030204" pitchFamily="34" charset="0"/>
                          <a:cs typeface="Calibri" panose="020F0502020204030204" pitchFamily="34" charset="0"/>
                        </a:rPr>
                        <a:t>Divine discipline</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(Heb. 12:5-11; Rev. 3:19)</a:t>
                      </a:r>
                      <a:endParaRPr lang="fr-FR"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3"/>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Premature death</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(Acts 5:1-11; 1 </a:t>
                      </a:r>
                      <a:r>
                        <a:rPr lang="en-US" sz="2600" kern="1200" dirty="0" err="1">
                          <a:latin typeface="Calibri" panose="020F0502020204030204" pitchFamily="34" charset="0"/>
                          <a:cs typeface="Calibri" panose="020F0502020204030204" pitchFamily="34" charset="0"/>
                        </a:rPr>
                        <a:t>Cor</a:t>
                      </a:r>
                      <a:r>
                        <a:rPr lang="en-US" sz="2600" kern="1200" dirty="0">
                          <a:latin typeface="Calibri" panose="020F0502020204030204" pitchFamily="34" charset="0"/>
                          <a:cs typeface="Calibri" panose="020F0502020204030204" pitchFamily="34" charset="0"/>
                        </a:rPr>
                        <a:t> 11:30; 1 John 5:16; Rev 2:22-23)</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4"/>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Loss of reward</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(1 Cor. 3:15; 9:27; 2 John 8; Rev 3:11)</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5"/>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Loss of fellowship</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(1 John 1:9)</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6"/>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Excommunication</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(1 </a:t>
                      </a:r>
                      <a:r>
                        <a:rPr lang="en-US" sz="2600" kern="1200" dirty="0" err="1">
                          <a:latin typeface="Calibri" panose="020F0502020204030204" pitchFamily="34" charset="0"/>
                          <a:cs typeface="Calibri" panose="020F0502020204030204" pitchFamily="34" charset="0"/>
                        </a:rPr>
                        <a:t>Cor</a:t>
                      </a:r>
                      <a:r>
                        <a:rPr lang="en-US" sz="2600" kern="1200" dirty="0">
                          <a:latin typeface="Calibri" panose="020F0502020204030204" pitchFamily="34" charset="0"/>
                          <a:cs typeface="Calibri" panose="020F0502020204030204" pitchFamily="34" charset="0"/>
                        </a:rPr>
                        <a:t> 5:4-5; Matt 18:15-17)</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7"/>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Temporal consequences</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(Gal 6:7-8)</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8"/>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Unanswered prayer </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(Ps 66:18; 1 Pet 3:7)</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9"/>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Loss of testimony</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(Gen 19:14)</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10"/>
                  </a:ext>
                </a:extLst>
              </a:tr>
              <a:tr h="0">
                <a:tc>
                  <a:txBody>
                    <a:bodyPr/>
                    <a:lstStyle/>
                    <a:p>
                      <a:pPr marL="112713" indent="0" algn="l" defTabSz="914377" rtl="0" eaLnBrk="1" latinLnBrk="0" hangingPunct="1">
                        <a:buFont typeface="Arial" panose="020B0604020202020204" pitchFamily="34" charset="0"/>
                        <a:buNone/>
                      </a:pPr>
                      <a:r>
                        <a:rPr lang="en-US" sz="2600" kern="1200" dirty="0">
                          <a:latin typeface="Calibri" panose="020F0502020204030204" pitchFamily="34" charset="0"/>
                          <a:cs typeface="Calibri" panose="020F0502020204030204" pitchFamily="34" charset="0"/>
                        </a:rPr>
                        <a:t>Loss of leadership privileges</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indent="0" algn="l" defTabSz="914377" rtl="0" eaLnBrk="1" latinLnBrk="0" hangingPunct="1">
                        <a:buFont typeface="Arial" panose="020B0604020202020204" pitchFamily="34" charset="0"/>
                        <a:buNone/>
                      </a:pPr>
                      <a:r>
                        <a:rPr lang="en-US" sz="2600" kern="1200" dirty="0">
                          <a:latin typeface="Calibri" panose="020F0502020204030204" pitchFamily="34" charset="0"/>
                          <a:cs typeface="Calibri" panose="020F0502020204030204" pitchFamily="34" charset="0"/>
                        </a:rPr>
                        <a:t>(1 Tim 3:1-13; 2 Sam. 12)</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1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28414" y="0"/>
            <a:ext cx="9144000" cy="2590800"/>
          </a:xfrm>
        </p:spPr>
        <p:txBody>
          <a:bodyPr/>
          <a:lstStyle/>
          <a:p>
            <a:pPr marL="0" indent="0" algn="ctr" defTabSz="514350" eaLnBrk="1" hangingPunct="1">
              <a:spcBef>
                <a:spcPts val="0"/>
              </a:spcBef>
              <a:spcAft>
                <a:spcPts val="1200"/>
              </a:spcAft>
              <a:buNone/>
              <a:defRPr/>
            </a:pPr>
            <a:r>
              <a:rPr lang="en-US" sz="4000" kern="1200" dirty="0">
                <a:solidFill>
                  <a:srgbClr val="00FFFF"/>
                </a:solidFill>
                <a:latin typeface="Calibri" panose="020F0502020204030204" pitchFamily="34" charset="0"/>
                <a:ea typeface="+mj-ea"/>
                <a:cs typeface="Calibri" panose="020F0502020204030204" pitchFamily="34" charset="0"/>
              </a:rPr>
              <a:t>Genesis 19:22</a:t>
            </a:r>
          </a:p>
          <a:p>
            <a:pPr marL="0" indent="0" algn="just">
              <a:spcBef>
                <a:spcPts val="0"/>
              </a:spcBef>
              <a:buNone/>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“Hurry, escape there,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cannot do anything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you arrive there.” Therefore the name of the town was called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Zoar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30B054E0-B41A-4FFE-AAE7-717AF61551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95600" y="2865120"/>
            <a:ext cx="3352800" cy="2011680"/>
          </a:xfrm>
          <a:prstGeom prst="rect">
            <a:avLst/>
          </a:prstGeom>
        </p:spPr>
      </p:pic>
    </p:spTree>
    <p:extLst>
      <p:ext uri="{BB962C8B-B14F-4D97-AF65-F5344CB8AC3E}">
        <p14:creationId xmlns:p14="http://schemas.microsoft.com/office/powerpoint/2010/main" val="171276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15:50-51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say this, brethren, that flesh and blood cannot inherit the kingdom of God; nor does the perishable inherit the imperishable. </a:t>
            </a:r>
            <a:r>
              <a:rPr lang="en-US" sz="3400" baseline="30000" dirty="0">
                <a:latin typeface="Calibri" panose="020F0502020204030204" pitchFamily="34" charset="0"/>
                <a:cs typeface="Calibri" panose="020F0502020204030204" pitchFamily="34" charset="0"/>
              </a:rPr>
              <a:t>51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tell you a mystery; we will not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sleep, but we will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changed.”</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35006B8-D255-4A59-8189-F8AFB60C45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52800" y="2971800"/>
            <a:ext cx="2895600" cy="1737360"/>
          </a:xfrm>
          <a:prstGeom prst="rect">
            <a:avLst/>
          </a:prstGeom>
        </p:spPr>
      </p:pic>
    </p:spTree>
    <p:extLst>
      <p:ext uri="{BB962C8B-B14F-4D97-AF65-F5344CB8AC3E}">
        <p14:creationId xmlns:p14="http://schemas.microsoft.com/office/powerpoint/2010/main" val="2805462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85800" y="2857500"/>
            <a:ext cx="7772400" cy="1143000"/>
          </a:xfrm>
        </p:spPr>
        <p:txBody>
          <a:bodyPr/>
          <a:lstStyle/>
          <a:p>
            <a:pPr algn="ctr"/>
            <a:r>
              <a:rPr lang="en-US" altLang="en-US" sz="5400" dirty="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6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103796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6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321044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222A94-6E25-406B-B1C3-696DF882AEE5}"/>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62870"/>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17:26-30</a:t>
            </a:r>
          </a:p>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2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just as it happened in the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days of Noah</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it will be also in the days of the Son of Man: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eating, they were drinking, they were marrying, they were being given in marriage, until the day that Noah entered the ark, and the flood came and destroyed them all.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was the same as happened in the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days of Lot</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eating, they were drinking, they were buying, they were selling, they were planting, they were building;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on the day that Lot went out from Sodom it rained fire and brimstone from heaven and destroyed them all.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be just the same on the day that the Son of Man is revealed</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8458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a:t>
            </a:r>
          </a:p>
        </p:txBody>
      </p:sp>
      <p:sp>
        <p:nvSpPr>
          <p:cNvPr id="29699" name="Rectangle 3"/>
          <p:cNvSpPr>
            <a:spLocks noGrp="1" noChangeArrowheads="1"/>
          </p:cNvSpPr>
          <p:nvPr>
            <p:ph type="body" sz="half" idx="2"/>
          </p:nvPr>
        </p:nvSpPr>
        <p:spPr>
          <a:xfrm>
            <a:off x="3657600" y="1143000"/>
            <a:ext cx="5181600" cy="48768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Peter 2:4-9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Enoch taken before the flood (Gen 5:24)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Noah protected before the flood (Gen 7:6-7)</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Lot taken before judgment upon Sodom (2 Pet 2:7; Gen 19:22)</a:t>
            </a:r>
          </a:p>
        </p:txBody>
      </p:sp>
      <p:pic>
        <p:nvPicPr>
          <p:cNvPr id="79876" name="Picture 10" descr="clip010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986" y="2057400"/>
            <a:ext cx="3103214"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963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a:t>
            </a:r>
          </a:p>
        </p:txBody>
      </p:sp>
      <p:sp>
        <p:nvSpPr>
          <p:cNvPr id="29699" name="Rectangle 3"/>
          <p:cNvSpPr>
            <a:spLocks noGrp="1" noChangeArrowheads="1"/>
          </p:cNvSpPr>
          <p:nvPr>
            <p:ph type="body" sz="half" idx="2"/>
          </p:nvPr>
        </p:nvSpPr>
        <p:spPr>
          <a:xfrm>
            <a:off x="3657600" y="1143000"/>
            <a:ext cx="5181600" cy="4876800"/>
          </a:xfrm>
        </p:spPr>
        <p:txBody>
          <a:bodyPr/>
          <a:lstStyle/>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Peter 2:4-9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Enoch taken before the flood (Gen 5:24)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Noah protected before the flood (Gen 7:6-7)</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Lot taken before judgment upon Sodom (2 Pet 2:7; Gen 19:22)</a:t>
            </a:r>
          </a:p>
        </p:txBody>
      </p:sp>
      <p:pic>
        <p:nvPicPr>
          <p:cNvPr id="79876" name="Picture 10" descr="clip010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986" y="2057400"/>
            <a:ext cx="3103214"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855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8A39758-2930-4519-8466-53999180BA5C}"/>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DOOM OF FALSE TEACHERS </a:t>
            </a:r>
            <a:br>
              <a:rPr lang="en-US" alt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2 Peter 2:</a:t>
            </a: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4-9</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2053" name="Rectangle 5">
            <a:extLst>
              <a:ext uri="{FF2B5EF4-FFF2-40B4-BE49-F238E27FC236}">
                <a16:creationId xmlns:a16="http://schemas.microsoft.com/office/drawing/2014/main" id="{7D63C0C4-BF61-4BE6-A011-90A5C95D38DA}"/>
              </a:ext>
            </a:extLst>
          </p:cNvPr>
          <p:cNvSpPr>
            <a:spLocks noGrp="1" noChangeArrowheads="1"/>
          </p:cNvSpPr>
          <p:nvPr>
            <p:ph type="body" sz="half" idx="4294967295"/>
          </p:nvPr>
        </p:nvSpPr>
        <p:spPr>
          <a:xfrm>
            <a:off x="238125" y="1600200"/>
            <a:ext cx="8667750" cy="3698875"/>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Judgment of God (6-8) – 3 Historical Examples </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Fallen angels (4)</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Flood (5)</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Sodom &amp; Gomorrah (6-8)</a:t>
            </a:r>
          </a:p>
          <a:p>
            <a:pPr marL="514350" indent="-457200">
              <a:spcBef>
                <a:spcPts val="0"/>
              </a:spcBef>
              <a:spcAft>
                <a:spcPts val="2400"/>
              </a:spcAft>
              <a:defRPr/>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Conclusion (9)</a:t>
            </a:r>
          </a:p>
        </p:txBody>
      </p:sp>
      <p:pic>
        <p:nvPicPr>
          <p:cNvPr id="72708" name="Picture 1">
            <a:extLst>
              <a:ext uri="{FF2B5EF4-FFF2-40B4-BE49-F238E27FC236}">
                <a16:creationId xmlns:a16="http://schemas.microsoft.com/office/drawing/2014/main" id="{481FCD66-0449-42EA-871A-88DBD3AE407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91200" y="2590800"/>
            <a:ext cx="29813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10260</TotalTime>
  <Words>1911</Words>
  <Application>Microsoft Office PowerPoint</Application>
  <PresentationFormat>On-screen Show (4:3)</PresentationFormat>
  <Paragraphs>160</Paragraphs>
  <Slides>32</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Times New Roman</vt:lpstr>
      <vt:lpstr>Wingdings</vt:lpstr>
      <vt:lpstr>Azure</vt:lpstr>
      <vt:lpstr>13_Azure</vt:lpstr>
      <vt:lpstr>PowerPoint Presentation</vt:lpstr>
      <vt:lpstr>What is the Rapture?</vt:lpstr>
      <vt:lpstr>When Will the Rapture Take Place Relative to the Tribulation Period?</vt:lpstr>
      <vt:lpstr>PowerPoint Presentation</vt:lpstr>
      <vt:lpstr>When is the Rapture?  7 Arguments Favoring the Pre-Tribulation View</vt:lpstr>
      <vt:lpstr>PowerPoint Presentation</vt:lpstr>
      <vt:lpstr>Symbolic Parallels</vt:lpstr>
      <vt:lpstr>Symbolic Parallels</vt:lpstr>
      <vt:lpstr>DOOM OF FALSE TEACHERS  2 Peter 2:4-9</vt:lpstr>
      <vt:lpstr>PowerPoint Presentation</vt:lpstr>
      <vt:lpstr>PowerPoint Presentation</vt:lpstr>
      <vt:lpstr>PowerPoint Presentation</vt:lpstr>
      <vt:lpstr>PowerPoint Presentation</vt:lpstr>
      <vt:lpstr>Symbolic Parallels</vt:lpstr>
      <vt:lpstr>PowerPoint Presentation</vt:lpstr>
      <vt:lpstr>PowerPoint Presentation</vt:lpstr>
      <vt:lpstr>Symbolic Parallels</vt:lpstr>
      <vt:lpstr>PowerPoint Presentation</vt:lpstr>
      <vt:lpstr>PowerPoint Presentation</vt:lpstr>
      <vt:lpstr>PowerPoint Presentation</vt:lpstr>
      <vt:lpstr>Similarities Between Enoch and Noah</vt:lpstr>
      <vt:lpstr>Symbolic Parallels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When is the Rapture?  7 Arguments Favoring the Pre-Tribulation 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011 - When is the Rapture</dc:title>
  <dc:subject>THE RAPTURE</dc:subject>
  <dc:creator>A. Woods</dc:creator>
  <dc:description>Modified by Jim McGowan</dc:description>
  <cp:lastModifiedBy>Jim McGowan</cp:lastModifiedBy>
  <cp:revision>1218</cp:revision>
  <cp:lastPrinted>2020-06-12T01:09:32Z</cp:lastPrinted>
  <dcterms:created xsi:type="dcterms:W3CDTF">2009-03-17T12:21:13Z</dcterms:created>
  <dcterms:modified xsi:type="dcterms:W3CDTF">2020-06-12T01:09:47Z</dcterms:modified>
</cp:coreProperties>
</file>