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handoutMasterIdLst>
    <p:handoutMasterId r:id="rId72"/>
  </p:handoutMasterIdLst>
  <p:sldIdLst>
    <p:sldId id="435" r:id="rId2"/>
    <p:sldId id="6501" r:id="rId3"/>
    <p:sldId id="6502" r:id="rId4"/>
    <p:sldId id="1020" r:id="rId5"/>
    <p:sldId id="1019" r:id="rId6"/>
    <p:sldId id="6509" r:id="rId7"/>
    <p:sldId id="1022" r:id="rId8"/>
    <p:sldId id="6557" r:id="rId9"/>
    <p:sldId id="6608" r:id="rId10"/>
    <p:sldId id="3914" r:id="rId11"/>
    <p:sldId id="6610" r:id="rId12"/>
    <p:sldId id="6619" r:id="rId13"/>
    <p:sldId id="6611" r:id="rId14"/>
    <p:sldId id="6612" r:id="rId15"/>
    <p:sldId id="6613" r:id="rId16"/>
    <p:sldId id="6603" r:id="rId17"/>
    <p:sldId id="6604" r:id="rId18"/>
    <p:sldId id="1215" r:id="rId19"/>
    <p:sldId id="6642" r:id="rId20"/>
    <p:sldId id="6643" r:id="rId21"/>
    <p:sldId id="6644" r:id="rId22"/>
    <p:sldId id="4641" r:id="rId23"/>
    <p:sldId id="6645" r:id="rId24"/>
    <p:sldId id="6646" r:id="rId25"/>
    <p:sldId id="6647" r:id="rId26"/>
    <p:sldId id="6648" r:id="rId27"/>
    <p:sldId id="6649" r:id="rId28"/>
    <p:sldId id="6650" r:id="rId29"/>
    <p:sldId id="6526" r:id="rId30"/>
    <p:sldId id="6629" r:id="rId31"/>
    <p:sldId id="6651" r:id="rId32"/>
    <p:sldId id="6652" r:id="rId33"/>
    <p:sldId id="6653" r:id="rId34"/>
    <p:sldId id="6654" r:id="rId35"/>
    <p:sldId id="6655" r:id="rId36"/>
    <p:sldId id="6656" r:id="rId37"/>
    <p:sldId id="6631" r:id="rId38"/>
    <p:sldId id="6657" r:id="rId39"/>
    <p:sldId id="6636" r:id="rId40"/>
    <p:sldId id="3399" r:id="rId41"/>
    <p:sldId id="3400" r:id="rId42"/>
    <p:sldId id="6605" r:id="rId43"/>
    <p:sldId id="6658" r:id="rId44"/>
    <p:sldId id="3503" r:id="rId45"/>
    <p:sldId id="3502" r:id="rId46"/>
    <p:sldId id="6665" r:id="rId47"/>
    <p:sldId id="425" r:id="rId48"/>
    <p:sldId id="436" r:id="rId49"/>
    <p:sldId id="6638" r:id="rId50"/>
    <p:sldId id="6637" r:id="rId51"/>
    <p:sldId id="6634" r:id="rId52"/>
    <p:sldId id="6635" r:id="rId53"/>
    <p:sldId id="6469" r:id="rId54"/>
    <p:sldId id="6470" r:id="rId55"/>
    <p:sldId id="3146" r:id="rId56"/>
    <p:sldId id="258" r:id="rId57"/>
    <p:sldId id="6639" r:id="rId58"/>
    <p:sldId id="4838" r:id="rId59"/>
    <p:sldId id="6659" r:id="rId60"/>
    <p:sldId id="2931" r:id="rId61"/>
    <p:sldId id="6660" r:id="rId62"/>
    <p:sldId id="308" r:id="rId63"/>
    <p:sldId id="6661" r:id="rId64"/>
    <p:sldId id="6662" r:id="rId65"/>
    <p:sldId id="6663" r:id="rId66"/>
    <p:sldId id="6289" r:id="rId67"/>
    <p:sldId id="6606" r:id="rId68"/>
    <p:sldId id="6641" r:id="rId69"/>
    <p:sldId id="6290" r:id="rId7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FFFCC"/>
    <a:srgbClr val="00FF00"/>
    <a:srgbClr val="0000FF"/>
    <a:srgbClr val="CCCCFF"/>
    <a:srgbClr val="000066"/>
    <a:srgbClr val="000099"/>
    <a:srgbClr val="33CC33"/>
    <a:srgbClr val="FF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96314" autoAdjust="0"/>
  </p:normalViewPr>
  <p:slideViewPr>
    <p:cSldViewPr>
      <p:cViewPr varScale="1">
        <p:scale>
          <a:sx n="106" d="100"/>
          <a:sy n="106" d="100"/>
        </p:scale>
        <p:origin x="1590"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p:scale>
          <a:sx n="70" d="100"/>
          <a:sy n="70" d="100"/>
        </p:scale>
        <p:origin x="4020" y="3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072481" y="22860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lgn="ctr">
              <a:defRPr/>
            </a:pPr>
            <a:r>
              <a:rPr lang="en-US" dirty="0">
                <a:latin typeface="Calibri" panose="020F0502020204030204" pitchFamily="34" charset="0"/>
                <a:cs typeface="Calibri" panose="020F0502020204030204" pitchFamily="34" charset="0"/>
              </a:rPr>
              <a:t>Dr. Andy Woods – Philippians 10</a:t>
            </a:r>
          </a:p>
          <a:p>
            <a:pPr algn="ctr">
              <a:defRPr/>
            </a:pPr>
            <a:r>
              <a:rPr lang="en-US" dirty="0">
                <a:latin typeface="Calibri" panose="020F0502020204030204" pitchFamily="34" charset="0"/>
                <a:cs typeface="Calibri" panose="020F0502020204030204" pitchFamily="34" charset="0"/>
              </a:rPr>
              <a:t>06-07-2020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11</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559967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24</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517414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643132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26</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129913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27</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806195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28</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680801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31</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562345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32</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04444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33</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33346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34</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603063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98955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12</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4287852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36</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793862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39</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78948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40</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4153309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41</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98863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42</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89597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1/17/2018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53</a:t>
            </a:fld>
            <a:endParaRPr lang="en-US" dirty="0"/>
          </a:p>
        </p:txBody>
      </p:sp>
    </p:spTree>
    <p:extLst>
      <p:ext uri="{BB962C8B-B14F-4D97-AF65-F5344CB8AC3E}">
        <p14:creationId xmlns:p14="http://schemas.microsoft.com/office/powerpoint/2010/main" val="2384490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1/17/2018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54</a:t>
            </a:fld>
            <a:endParaRPr lang="en-US" dirty="0"/>
          </a:p>
        </p:txBody>
      </p:sp>
    </p:spTree>
    <p:extLst>
      <p:ext uri="{BB962C8B-B14F-4D97-AF65-F5344CB8AC3E}">
        <p14:creationId xmlns:p14="http://schemas.microsoft.com/office/powerpoint/2010/main" val="1503222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69</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13</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421394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14</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170158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80447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19</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407872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20</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40436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21</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42183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23</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97094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6/6/2020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4282035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6/6/2020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val="172195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5"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0.jpeg"/><Relationship Id="rId1" Type="http://schemas.openxmlformats.org/officeDocument/2006/relationships/slideLayout" Target="../slideLayouts/slideLayout10.xml"/><Relationship Id="rId6" Type="http://schemas.openxmlformats.org/officeDocument/2006/relationships/image" Target="../media/image13.emf"/><Relationship Id="rId5" Type="http://schemas.openxmlformats.org/officeDocument/2006/relationships/customXml" Target="../ink/ink2.xml"/><Relationship Id="rId4" Type="http://schemas.openxmlformats.org/officeDocument/2006/relationships/image" Target="../media/image12.emf"/></Relationships>
</file>

<file path=ppt/slides/_rels/slide6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20.jpeg"/><Relationship Id="rId1" Type="http://schemas.openxmlformats.org/officeDocument/2006/relationships/slideLayout" Target="../slideLayouts/slideLayout10.xml"/><Relationship Id="rId6" Type="http://schemas.openxmlformats.org/officeDocument/2006/relationships/image" Target="../media/image13.emf"/><Relationship Id="rId5" Type="http://schemas.openxmlformats.org/officeDocument/2006/relationships/customXml" Target="../ink/ink5.xml"/><Relationship Id="rId4" Type="http://schemas.openxmlformats.org/officeDocument/2006/relationships/image" Target="../media/image12.emf"/></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 typeface="Wingdings" panose="05000000000000000000" pitchFamily="2" charset="2"/>
              <a:buNone/>
            </a:pPr>
            <a:r>
              <a:rPr lang="en-US" altLang="en-US" sz="4000" dirty="0">
                <a:solidFill>
                  <a:schemeClr val="tx2"/>
                </a:solidFill>
                <a:effectLst>
                  <a:outerShdw blurRad="38100" dist="38100" dir="2700000" algn="tl">
                    <a:srgbClr val="000000">
                      <a:alpha val="43137"/>
                    </a:srgbClr>
                  </a:outerShdw>
                </a:effectLst>
                <a:ea typeface="+mj-ea"/>
                <a:cs typeface="+mj-cs"/>
              </a:rPr>
              <a:t>HOW TO FIND JOY IN THE CHRISTIAN LIFE</a:t>
            </a:r>
          </a:p>
        </p:txBody>
      </p:sp>
      <p:pic>
        <p:nvPicPr>
          <p:cNvPr id="4" name="Picture 3" descr="A close up of a womans face&#10;&#10;Description automatically generated">
            <a:extLst>
              <a:ext uri="{FF2B5EF4-FFF2-40B4-BE49-F238E27FC236}">
                <a16:creationId xmlns:a16="http://schemas.microsoft.com/office/drawing/2014/main" id="{970845EF-801A-4FC9-8C2B-14D3AC7791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0667" y="1421780"/>
            <a:ext cx="6942666" cy="3657600"/>
          </a:xfrm>
          <a:prstGeom prst="rect">
            <a:avLst/>
          </a:prstGeom>
        </p:spPr>
      </p:pic>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B9C283-199A-4A61-BA61-E2FCF9E3F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4724400"/>
            <a:ext cx="2654710" cy="1828800"/>
          </a:xfrm>
          <a:prstGeom prst="rect">
            <a:avLst/>
          </a:prstGeom>
        </p:spPr>
      </p:pic>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Other Items to Embrace in Lieu of Legalism</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3:15–4:3)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35813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Maturity (Phil. 3:15-16)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Avoiding license (Phil. 3:17-19)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Heavenly and eternal perspective (Phil. 3:20-21)</a:t>
            </a:r>
          </a:p>
          <a:p>
            <a:pPr marL="457200" indent="-457200" algn="just" eaLnBrk="1" hangingPunct="1">
              <a:spcBef>
                <a:spcPts val="0"/>
              </a:spcBef>
              <a:spcAft>
                <a:spcPts val="2400"/>
              </a:spcAft>
              <a:defRPr/>
            </a:pPr>
            <a:r>
              <a:rPr lang="en-US" b="1" u="sng" dirty="0">
                <a:solidFill>
                  <a:srgbClr val="FFFFCC"/>
                </a:solidFill>
              </a:rPr>
              <a:t>Unity (Phil. 4:1-3)</a:t>
            </a:r>
          </a:p>
        </p:txBody>
      </p:sp>
    </p:spTree>
    <p:extLst>
      <p:ext uri="{BB962C8B-B14F-4D97-AF65-F5344CB8AC3E}">
        <p14:creationId xmlns:p14="http://schemas.microsoft.com/office/powerpoint/2010/main" val="2367248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Therefore, my beloved brethren whom I long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see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my joy and crown, in this way stand firm in the Lord, my beloved. </a:t>
            </a:r>
            <a:r>
              <a:rPr lang="en-US"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urge Euodia and I urge Syntyche to live in harmony in the Lord. </a:t>
            </a:r>
            <a:r>
              <a:rPr lang="en-US"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Indeed, true companion, I ask you also to help these women who have shared my struggle in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cause of</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gospel, together with Clement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1727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t>
            </a:r>
            <a:r>
              <a:rPr lang="en-US" b="1" u="sng" dirty="0">
                <a:solidFill>
                  <a:srgbClr val="FFFFCC"/>
                </a:solidFill>
                <a:latin typeface="Calibri" panose="020F0502020204030204" pitchFamily="34" charset="0"/>
                <a:cs typeface="Calibri" panose="020F0502020204030204" pitchFamily="34" charset="0"/>
              </a:rPr>
              <a:t>Therefore, my beloved brethren whom I long to see, my joy and crown, in this way stand firm in the Lord, my beloved</a:t>
            </a:r>
            <a:r>
              <a:rPr lang="en-US" dirty="0">
                <a:latin typeface="Calibri" panose="020F0502020204030204" pitchFamily="34" charset="0"/>
                <a:cs typeface="Calibri" panose="020F0502020204030204" pitchFamily="34" charset="0"/>
              </a:rPr>
              <a:t>. </a:t>
            </a:r>
            <a:r>
              <a:rPr lang="en-US" b="1" baseline="30000"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I urge Euodia and I urge Syntyche to live in harmony in the Lord. </a:t>
            </a:r>
            <a:r>
              <a:rPr lang="en-US" b="1" baseline="30000"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Indeed, true companion, I ask you also to help these women who have shared my struggle in </a:t>
            </a:r>
            <a:r>
              <a:rPr lang="en-US" i="1" dirty="0">
                <a:latin typeface="Calibri" panose="020F0502020204030204" pitchFamily="34" charset="0"/>
                <a:cs typeface="Calibri" panose="020F0502020204030204" pitchFamily="34" charset="0"/>
              </a:rPr>
              <a:t>the cause of</a:t>
            </a:r>
            <a:r>
              <a:rPr lang="en-US" dirty="0">
                <a:latin typeface="Calibri" panose="020F0502020204030204" pitchFamily="34" charset="0"/>
                <a:cs typeface="Calibri" panose="020F0502020204030204" pitchFamily="34" charset="0"/>
              </a:rPr>
              <a:t> the gospel, together with Clement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579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t>
            </a:r>
            <a:r>
              <a:rPr lang="en-US" b="1" u="sng" dirty="0">
                <a:solidFill>
                  <a:srgbClr val="FFFFCC"/>
                </a:solidFill>
                <a:latin typeface="Calibri" panose="020F0502020204030204" pitchFamily="34" charset="0"/>
                <a:cs typeface="Calibri" panose="020F0502020204030204" pitchFamily="34" charset="0"/>
              </a:rPr>
              <a:t>Therefore</a:t>
            </a:r>
            <a:r>
              <a:rPr lang="en-US" dirty="0">
                <a:latin typeface="Calibri" panose="020F0502020204030204" pitchFamily="34" charset="0"/>
                <a:cs typeface="Calibri" panose="020F0502020204030204" pitchFamily="34" charset="0"/>
              </a:rPr>
              <a:t>, my beloved brethren whom I long </a:t>
            </a:r>
            <a:r>
              <a:rPr lang="en-US" i="1" dirty="0">
                <a:latin typeface="Calibri" panose="020F0502020204030204" pitchFamily="34" charset="0"/>
                <a:cs typeface="Calibri" panose="020F0502020204030204" pitchFamily="34" charset="0"/>
              </a:rPr>
              <a:t>to see</a:t>
            </a:r>
            <a:r>
              <a:rPr lang="en-US" dirty="0">
                <a:latin typeface="Calibri" panose="020F0502020204030204" pitchFamily="34" charset="0"/>
                <a:cs typeface="Calibri" panose="020F0502020204030204" pitchFamily="34" charset="0"/>
              </a:rPr>
              <a:t>, my joy and crown, in this way stand firm in the Lord, my beloved. </a:t>
            </a:r>
            <a:r>
              <a:rPr lang="en-US" b="1" baseline="30000"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I urge Euodia and I urge Syntyche to live in harmony in the Lord. </a:t>
            </a:r>
            <a:r>
              <a:rPr lang="en-US" b="1" baseline="30000"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Indeed, true companion, I ask you also to help these women who have shared my struggle in </a:t>
            </a:r>
            <a:r>
              <a:rPr lang="en-US" i="1" dirty="0">
                <a:latin typeface="Calibri" panose="020F0502020204030204" pitchFamily="34" charset="0"/>
                <a:cs typeface="Calibri" panose="020F0502020204030204" pitchFamily="34" charset="0"/>
              </a:rPr>
              <a:t>the cause of</a:t>
            </a:r>
            <a:r>
              <a:rPr lang="en-US" dirty="0">
                <a:latin typeface="Calibri" panose="020F0502020204030204" pitchFamily="34" charset="0"/>
                <a:cs typeface="Calibri" panose="020F0502020204030204" pitchFamily="34" charset="0"/>
              </a:rPr>
              <a:t> the gospel, together with Clement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6658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Therefore, </a:t>
            </a:r>
            <a:r>
              <a:rPr lang="en-US" b="1" u="sng" dirty="0">
                <a:solidFill>
                  <a:srgbClr val="FFFFCC"/>
                </a:solidFill>
                <a:latin typeface="Calibri" panose="020F0502020204030204" pitchFamily="34" charset="0"/>
                <a:cs typeface="Calibri" panose="020F0502020204030204" pitchFamily="34" charset="0"/>
              </a:rPr>
              <a:t>my beloved</a:t>
            </a:r>
            <a:r>
              <a:rPr lang="en-US" dirty="0">
                <a:latin typeface="Calibri" panose="020F0502020204030204" pitchFamily="34" charset="0"/>
                <a:cs typeface="Calibri" panose="020F0502020204030204" pitchFamily="34" charset="0"/>
              </a:rPr>
              <a:t> brethren whom I long </a:t>
            </a:r>
            <a:r>
              <a:rPr lang="en-US" i="1" dirty="0">
                <a:latin typeface="Calibri" panose="020F0502020204030204" pitchFamily="34" charset="0"/>
                <a:cs typeface="Calibri" panose="020F0502020204030204" pitchFamily="34" charset="0"/>
              </a:rPr>
              <a:t>to see</a:t>
            </a:r>
            <a:r>
              <a:rPr lang="en-US" dirty="0">
                <a:latin typeface="Calibri" panose="020F0502020204030204" pitchFamily="34" charset="0"/>
                <a:cs typeface="Calibri" panose="020F0502020204030204" pitchFamily="34" charset="0"/>
              </a:rPr>
              <a:t>, my joy and crown, in this way stand firm in the Lord, </a:t>
            </a:r>
            <a:r>
              <a:rPr lang="en-US" b="1" u="sng" dirty="0">
                <a:solidFill>
                  <a:srgbClr val="FFFFCC"/>
                </a:solidFill>
                <a:latin typeface="Calibri" panose="020F0502020204030204" pitchFamily="34" charset="0"/>
                <a:cs typeface="Calibri" panose="020F0502020204030204" pitchFamily="34" charset="0"/>
              </a:rPr>
              <a:t>my beloved</a:t>
            </a:r>
            <a:r>
              <a:rPr lang="en-US" dirty="0">
                <a:latin typeface="Calibri" panose="020F0502020204030204" pitchFamily="34" charset="0"/>
                <a:cs typeface="Calibri" panose="020F0502020204030204" pitchFamily="34" charset="0"/>
              </a:rPr>
              <a:t>. </a:t>
            </a:r>
            <a:r>
              <a:rPr lang="en-US" b="1" baseline="30000"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I urge Euodia and I urge Syntyche to live in harmony in the Lord. </a:t>
            </a:r>
            <a:r>
              <a:rPr lang="en-US" b="1" baseline="30000"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Indeed, true companion, I ask you also to help these women who have shared my struggle in </a:t>
            </a:r>
            <a:r>
              <a:rPr lang="en-US" i="1" dirty="0">
                <a:latin typeface="Calibri" panose="020F0502020204030204" pitchFamily="34" charset="0"/>
                <a:cs typeface="Calibri" panose="020F0502020204030204" pitchFamily="34" charset="0"/>
              </a:rPr>
              <a:t>the cause of</a:t>
            </a:r>
            <a:r>
              <a:rPr lang="en-US" dirty="0">
                <a:latin typeface="Calibri" panose="020F0502020204030204" pitchFamily="34" charset="0"/>
                <a:cs typeface="Calibri" panose="020F0502020204030204" pitchFamily="34" charset="0"/>
              </a:rPr>
              <a:t> the gospel, together with Clement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3396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Therefore, my beloved </a:t>
            </a:r>
            <a:r>
              <a:rPr lang="en-US" b="1" u="sng" dirty="0">
                <a:solidFill>
                  <a:srgbClr val="FFFFCC"/>
                </a:solidFill>
                <a:latin typeface="Calibri" panose="020F0502020204030204" pitchFamily="34" charset="0"/>
                <a:cs typeface="Calibri" panose="020F0502020204030204" pitchFamily="34" charset="0"/>
              </a:rPr>
              <a:t>brethren</a:t>
            </a:r>
            <a:r>
              <a:rPr lang="en-US" dirty="0">
                <a:latin typeface="Calibri" panose="020F0502020204030204" pitchFamily="34" charset="0"/>
                <a:cs typeface="Calibri" panose="020F0502020204030204" pitchFamily="34" charset="0"/>
              </a:rPr>
              <a:t> whom I long </a:t>
            </a:r>
            <a:r>
              <a:rPr lang="en-US" i="1" dirty="0">
                <a:latin typeface="Calibri" panose="020F0502020204030204" pitchFamily="34" charset="0"/>
                <a:cs typeface="Calibri" panose="020F0502020204030204" pitchFamily="34" charset="0"/>
              </a:rPr>
              <a:t>to see</a:t>
            </a:r>
            <a:r>
              <a:rPr lang="en-US" dirty="0">
                <a:latin typeface="Calibri" panose="020F0502020204030204" pitchFamily="34" charset="0"/>
                <a:cs typeface="Calibri" panose="020F0502020204030204" pitchFamily="34" charset="0"/>
              </a:rPr>
              <a:t>, my joy and crown, in this way stand firm in the Lord, my beloved. </a:t>
            </a:r>
            <a:r>
              <a:rPr lang="en-US" b="1" baseline="30000"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I urge Euodia and I urge Syntyche to live in harmony in the Lord. </a:t>
            </a:r>
            <a:r>
              <a:rPr lang="en-US" b="1" baseline="30000"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Indeed, true companion, I ask you also to help these women who have shared my struggle in </a:t>
            </a:r>
            <a:r>
              <a:rPr lang="en-US" i="1" dirty="0">
                <a:latin typeface="Calibri" panose="020F0502020204030204" pitchFamily="34" charset="0"/>
                <a:cs typeface="Calibri" panose="020F0502020204030204" pitchFamily="34" charset="0"/>
              </a:rPr>
              <a:t>the cause of</a:t>
            </a:r>
            <a:r>
              <a:rPr lang="en-US" dirty="0">
                <a:latin typeface="Calibri" panose="020F0502020204030204" pitchFamily="34" charset="0"/>
                <a:cs typeface="Calibri" panose="020F0502020204030204" pitchFamily="34" charset="0"/>
              </a:rPr>
              <a:t> the gospel, together with Clement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575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3424703634"/>
              </p:ext>
            </p:extLst>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30130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2166559718"/>
              </p:ext>
            </p:extLst>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3855444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B9D99E-72A2-411B-BCA5-C0A0B51A95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a:extLst>
              <a:ext uri="{FF2B5EF4-FFF2-40B4-BE49-F238E27FC236}">
                <a16:creationId xmlns:a16="http://schemas.microsoft.com/office/drawing/2014/main" id="{F23EF6D4-2A3C-4A8D-A44C-CC89C37B0888}"/>
              </a:ext>
            </a:extLst>
          </p:cNvPr>
          <p:cNvSpPr>
            <a:spLocks noGrp="1"/>
          </p:cNvSpPr>
          <p:nvPr>
            <p:ph type="body" idx="4294967295"/>
          </p:nvPr>
        </p:nvSpPr>
        <p:spPr>
          <a:xfrm>
            <a:off x="0" y="0"/>
            <a:ext cx="9144000" cy="3276600"/>
          </a:xfrm>
        </p:spPr>
        <p:txBody>
          <a:bodyPr/>
          <a:lstStyle/>
          <a:p>
            <a:pPr marL="0" indent="0" algn="ctr" defTabSz="685800">
              <a:spcBef>
                <a:spcPts val="0"/>
              </a:spcBef>
              <a:spcAft>
                <a:spcPts val="1200"/>
              </a:spcAft>
              <a:buClr>
                <a:srgbClr val="00FFFF"/>
              </a:buClr>
              <a:buNone/>
              <a:defRPr/>
            </a:pPr>
            <a:r>
              <a:rPr lang="en-US" altLang="en-US" sz="4000" kern="1200" dirty="0">
                <a:solidFill>
                  <a:srgbClr val="00FFFF"/>
                </a:solidFill>
                <a:cs typeface="Calibri" panose="020F0502020204030204" pitchFamily="34" charset="0"/>
              </a:rPr>
              <a:t>John 20:30-31</a:t>
            </a:r>
          </a:p>
          <a:p>
            <a:pPr marL="0" indent="0" algn="just">
              <a:spcBef>
                <a:spcPts val="0"/>
              </a:spcBef>
              <a:buNone/>
              <a:defRPr/>
            </a:pPr>
            <a:r>
              <a:rPr lang="en-US" dirty="0">
                <a:cs typeface="Calibri" panose="020F0502020204030204" pitchFamily="34" charset="0"/>
              </a:rPr>
              <a:t>“Therefore many other </a:t>
            </a:r>
            <a:r>
              <a:rPr lang="en-US" b="1" u="sng" dirty="0">
                <a:solidFill>
                  <a:srgbClr val="FFFFCC"/>
                </a:solidFill>
                <a:cs typeface="Calibri" panose="020F0502020204030204" pitchFamily="34" charset="0"/>
              </a:rPr>
              <a:t>signs</a:t>
            </a:r>
            <a:r>
              <a:rPr lang="en-US" dirty="0">
                <a:solidFill>
                  <a:srgbClr val="FFFFCC"/>
                </a:solidFill>
                <a:cs typeface="Calibri" panose="020F0502020204030204" pitchFamily="34" charset="0"/>
              </a:rPr>
              <a:t> </a:t>
            </a:r>
            <a:r>
              <a:rPr lang="en-US" dirty="0">
                <a:cs typeface="Calibri" panose="020F0502020204030204" pitchFamily="34" charset="0"/>
              </a:rPr>
              <a:t>Jesus also performed in the presence of the disciples, which are not written in this book; but these have been written so that you may </a:t>
            </a:r>
            <a:r>
              <a:rPr lang="en-US" b="1" u="sng" dirty="0">
                <a:solidFill>
                  <a:srgbClr val="FFFFCC"/>
                </a:solidFill>
                <a:cs typeface="Calibri" panose="020F0502020204030204" pitchFamily="34" charset="0"/>
              </a:rPr>
              <a:t>believe</a:t>
            </a:r>
            <a:r>
              <a:rPr lang="en-US" dirty="0">
                <a:solidFill>
                  <a:srgbClr val="FFFFCC"/>
                </a:solidFill>
                <a:cs typeface="Calibri" panose="020F0502020204030204" pitchFamily="34" charset="0"/>
              </a:rPr>
              <a:t> </a:t>
            </a:r>
            <a:r>
              <a:rPr lang="en-US" dirty="0">
                <a:cs typeface="Calibri" panose="020F0502020204030204" pitchFamily="34" charset="0"/>
              </a:rPr>
              <a:t>that </a:t>
            </a:r>
            <a:r>
              <a:rPr lang="en-US" b="1" u="sng" dirty="0">
                <a:solidFill>
                  <a:srgbClr val="FFFFCC"/>
                </a:solidFill>
                <a:cs typeface="Calibri" panose="020F0502020204030204" pitchFamily="34" charset="0"/>
              </a:rPr>
              <a:t>Jesus is the Christ, the Son of God</a:t>
            </a:r>
            <a:r>
              <a:rPr lang="en-US" dirty="0">
                <a:cs typeface="Calibri" panose="020F0502020204030204" pitchFamily="34" charset="0"/>
              </a:rPr>
              <a:t>; and that </a:t>
            </a:r>
            <a:r>
              <a:rPr lang="en-US" b="1" u="sng" dirty="0">
                <a:solidFill>
                  <a:srgbClr val="FFFFCC"/>
                </a:solidFill>
                <a:cs typeface="Calibri" panose="020F0502020204030204" pitchFamily="34" charset="0"/>
              </a:rPr>
              <a:t>believing</a:t>
            </a:r>
            <a:r>
              <a:rPr lang="en-US" b="1" dirty="0">
                <a:solidFill>
                  <a:srgbClr val="FFFFCC"/>
                </a:solidFill>
                <a:cs typeface="Calibri" panose="020F0502020204030204" pitchFamily="34" charset="0"/>
              </a:rPr>
              <a:t> you may have </a:t>
            </a:r>
            <a:r>
              <a:rPr lang="en-US" b="1" u="sng" dirty="0">
                <a:solidFill>
                  <a:srgbClr val="FFFFCC"/>
                </a:solidFill>
                <a:cs typeface="Calibri" panose="020F0502020204030204" pitchFamily="34" charset="0"/>
              </a:rPr>
              <a:t>life</a:t>
            </a:r>
            <a:r>
              <a:rPr lang="en-US" b="1" dirty="0">
                <a:solidFill>
                  <a:srgbClr val="FFFFCC"/>
                </a:solidFill>
                <a:cs typeface="Calibri" panose="020F0502020204030204" pitchFamily="34" charset="0"/>
              </a:rPr>
              <a:t> in His name</a:t>
            </a:r>
            <a:r>
              <a:rPr lang="en-US" dirty="0">
                <a:cs typeface="Calibri" panose="020F0502020204030204" pitchFamily="34" charset="0"/>
              </a:rPr>
              <a:t>.”</a:t>
            </a:r>
          </a:p>
        </p:txBody>
      </p:sp>
      <p:pic>
        <p:nvPicPr>
          <p:cNvPr id="5126" name="Picture 6" descr="http://www.maggiesnotebook.com/wp-content/uploads/2011/08/Apostle_John_35.jpg">
            <a:extLst>
              <a:ext uri="{FF2B5EF4-FFF2-40B4-BE49-F238E27FC236}">
                <a16:creationId xmlns:a16="http://schemas.microsoft.com/office/drawing/2014/main" id="{0980DD49-66D2-4547-9F59-BCC0C2B078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8436" y="3352800"/>
            <a:ext cx="1207129" cy="146304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Therefore, my beloved brethren </a:t>
            </a:r>
            <a:r>
              <a:rPr lang="en-US" b="1" u="sng" dirty="0">
                <a:solidFill>
                  <a:srgbClr val="FFFFCC"/>
                </a:solidFill>
                <a:latin typeface="Calibri" panose="020F0502020204030204" pitchFamily="34" charset="0"/>
                <a:cs typeface="Calibri" panose="020F0502020204030204" pitchFamily="34" charset="0"/>
              </a:rPr>
              <a:t>whom I long </a:t>
            </a:r>
            <a:r>
              <a:rPr lang="en-US" b="1" i="1" u="sng" dirty="0">
                <a:solidFill>
                  <a:srgbClr val="FFFFCC"/>
                </a:solidFill>
                <a:latin typeface="Calibri" panose="020F0502020204030204" pitchFamily="34" charset="0"/>
                <a:cs typeface="Calibri" panose="020F0502020204030204" pitchFamily="34" charset="0"/>
              </a:rPr>
              <a:t>to see</a:t>
            </a:r>
            <a:r>
              <a:rPr lang="en-US" dirty="0">
                <a:latin typeface="Calibri" panose="020F0502020204030204" pitchFamily="34" charset="0"/>
                <a:cs typeface="Calibri" panose="020F0502020204030204" pitchFamily="34" charset="0"/>
              </a:rPr>
              <a:t>, my joy and crown, in this way stand firm in the Lord, my beloved. </a:t>
            </a:r>
            <a:r>
              <a:rPr lang="en-US" b="1" baseline="30000"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I urge Euodia and I urge Syntyche to live in harmony in the Lord. </a:t>
            </a:r>
            <a:r>
              <a:rPr lang="en-US" b="1" baseline="30000"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Indeed, true companion, I ask you also to help these women who have shared my struggle in </a:t>
            </a:r>
            <a:r>
              <a:rPr lang="en-US" i="1" dirty="0">
                <a:latin typeface="Calibri" panose="020F0502020204030204" pitchFamily="34" charset="0"/>
                <a:cs typeface="Calibri" panose="020F0502020204030204" pitchFamily="34" charset="0"/>
              </a:rPr>
              <a:t>the cause of</a:t>
            </a:r>
            <a:r>
              <a:rPr lang="en-US" dirty="0">
                <a:latin typeface="Calibri" panose="020F0502020204030204" pitchFamily="34" charset="0"/>
                <a:cs typeface="Calibri" panose="020F0502020204030204" pitchFamily="34" charset="0"/>
              </a:rPr>
              <a:t> the gospel, together with Clement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4749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Paul</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Believers at Philippi</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Rome</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62</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was the book’s occasion?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Five contacts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are the opponents?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Four opponents threatening joy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book’s purpose?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To give joy during adversity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Four-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Joy during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adverstiy</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Personal &amp; informal</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76200"/>
            <a:ext cx="1039195"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8111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Therefore, my beloved brethren whom I long </a:t>
            </a:r>
            <a:r>
              <a:rPr lang="en-US" i="1" dirty="0">
                <a:latin typeface="Calibri" panose="020F0502020204030204" pitchFamily="34" charset="0"/>
                <a:cs typeface="Calibri" panose="020F0502020204030204" pitchFamily="34" charset="0"/>
              </a:rPr>
              <a:t>to see</a:t>
            </a:r>
            <a:r>
              <a:rPr lang="en-US" dirty="0">
                <a:latin typeface="Calibri" panose="020F0502020204030204" pitchFamily="34" charset="0"/>
                <a:cs typeface="Calibri" panose="020F0502020204030204" pitchFamily="34" charset="0"/>
              </a:rPr>
              <a:t>, </a:t>
            </a:r>
            <a:r>
              <a:rPr lang="en-US" b="1" u="sng" dirty="0">
                <a:solidFill>
                  <a:srgbClr val="FFFFCC"/>
                </a:solidFill>
                <a:latin typeface="Calibri" panose="020F0502020204030204" pitchFamily="34" charset="0"/>
                <a:cs typeface="Calibri" panose="020F0502020204030204" pitchFamily="34" charset="0"/>
              </a:rPr>
              <a:t>my joy</a:t>
            </a:r>
            <a:r>
              <a:rPr lang="en-US" dirty="0">
                <a:latin typeface="Calibri" panose="020F0502020204030204" pitchFamily="34" charset="0"/>
                <a:cs typeface="Calibri" panose="020F0502020204030204" pitchFamily="34" charset="0"/>
              </a:rPr>
              <a:t> and crown, in this way stand firm in the Lord, my beloved. </a:t>
            </a:r>
            <a:r>
              <a:rPr lang="en-US" b="1" baseline="30000"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I urge Euodia and I urge Syntyche to live in harmony in the Lord. </a:t>
            </a:r>
            <a:r>
              <a:rPr lang="en-US" b="1" baseline="30000"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Indeed, true companion, I ask you also to help these women who have shared my struggle in </a:t>
            </a:r>
            <a:r>
              <a:rPr lang="en-US" i="1" dirty="0">
                <a:latin typeface="Calibri" panose="020F0502020204030204" pitchFamily="34" charset="0"/>
                <a:cs typeface="Calibri" panose="020F0502020204030204" pitchFamily="34" charset="0"/>
              </a:rPr>
              <a:t>the cause of</a:t>
            </a:r>
            <a:r>
              <a:rPr lang="en-US" dirty="0">
                <a:latin typeface="Calibri" panose="020F0502020204030204" pitchFamily="34" charset="0"/>
                <a:cs typeface="Calibri" panose="020F0502020204030204" pitchFamily="34" charset="0"/>
              </a:rPr>
              <a:t> the gospel, together with Clement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6046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Therefore, my beloved brethren whom I long </a:t>
            </a:r>
            <a:r>
              <a:rPr lang="en-US" i="1" dirty="0">
                <a:latin typeface="Calibri" panose="020F0502020204030204" pitchFamily="34" charset="0"/>
                <a:cs typeface="Calibri" panose="020F0502020204030204" pitchFamily="34" charset="0"/>
              </a:rPr>
              <a:t>to see</a:t>
            </a:r>
            <a:r>
              <a:rPr lang="en-US" dirty="0">
                <a:latin typeface="Calibri" panose="020F0502020204030204" pitchFamily="34" charset="0"/>
                <a:cs typeface="Calibri" panose="020F0502020204030204" pitchFamily="34" charset="0"/>
              </a:rPr>
              <a:t>, </a:t>
            </a:r>
            <a:r>
              <a:rPr lang="en-US" b="1" u="sng" dirty="0">
                <a:solidFill>
                  <a:srgbClr val="FFFFCC"/>
                </a:solidFill>
                <a:latin typeface="Calibri" panose="020F0502020204030204" pitchFamily="34" charset="0"/>
                <a:cs typeface="Calibri" panose="020F0502020204030204" pitchFamily="34" charset="0"/>
              </a:rPr>
              <a:t>my</a:t>
            </a:r>
            <a:r>
              <a:rPr lang="en-US" b="1" dirty="0">
                <a:solidFill>
                  <a:srgbClr val="FFFFCC"/>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joy and </a:t>
            </a:r>
            <a:r>
              <a:rPr lang="en-US" b="1" u="sng" dirty="0">
                <a:solidFill>
                  <a:srgbClr val="FFFFCC"/>
                </a:solidFill>
                <a:latin typeface="Calibri" panose="020F0502020204030204" pitchFamily="34" charset="0"/>
                <a:cs typeface="Calibri" panose="020F0502020204030204" pitchFamily="34" charset="0"/>
              </a:rPr>
              <a:t>crown</a:t>
            </a:r>
            <a:r>
              <a:rPr lang="en-US" dirty="0">
                <a:latin typeface="Calibri" panose="020F0502020204030204" pitchFamily="34" charset="0"/>
                <a:cs typeface="Calibri" panose="020F0502020204030204" pitchFamily="34" charset="0"/>
              </a:rPr>
              <a:t>, in this way stand firm in the Lord, my beloved. </a:t>
            </a:r>
            <a:r>
              <a:rPr lang="en-US" b="1" baseline="30000"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I urge Euodia and I urge Syntyche to live in harmony in the Lord. </a:t>
            </a:r>
            <a:r>
              <a:rPr lang="en-US" b="1" baseline="30000"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Indeed, true companion, I ask you also to help these women who have shared my struggle in </a:t>
            </a:r>
            <a:r>
              <a:rPr lang="en-US" i="1" dirty="0">
                <a:latin typeface="Calibri" panose="020F0502020204030204" pitchFamily="34" charset="0"/>
                <a:cs typeface="Calibri" panose="020F0502020204030204" pitchFamily="34" charset="0"/>
              </a:rPr>
              <a:t>the cause of</a:t>
            </a:r>
            <a:r>
              <a:rPr lang="en-US" dirty="0">
                <a:latin typeface="Calibri" panose="020F0502020204030204" pitchFamily="34" charset="0"/>
                <a:cs typeface="Calibri" panose="020F0502020204030204" pitchFamily="34" charset="0"/>
              </a:rPr>
              <a:t> the gospel, together with Clement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2839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156721" y="128024"/>
          <a:ext cx="8830559" cy="6601952"/>
        </p:xfrm>
        <a:graphic>
          <a:graphicData uri="http://schemas.openxmlformats.org/drawingml/2006/table">
            <a:tbl>
              <a:tblPr>
                <a:tableStyleId>{5940675A-B579-460E-94D1-54222C63F5DA}</a:tableStyleId>
              </a:tblPr>
              <a:tblGrid>
                <a:gridCol w="2586479">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500880">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SCRIPTURE</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CROWN</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8329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Therefore, my beloved brethren whom I long </a:t>
            </a:r>
            <a:r>
              <a:rPr lang="en-US" i="1" dirty="0">
                <a:latin typeface="Calibri" panose="020F0502020204030204" pitchFamily="34" charset="0"/>
                <a:cs typeface="Calibri" panose="020F0502020204030204" pitchFamily="34" charset="0"/>
              </a:rPr>
              <a:t>to see</a:t>
            </a:r>
            <a:r>
              <a:rPr lang="en-US" dirty="0">
                <a:latin typeface="Calibri" panose="020F0502020204030204" pitchFamily="34" charset="0"/>
                <a:cs typeface="Calibri" panose="020F0502020204030204" pitchFamily="34" charset="0"/>
              </a:rPr>
              <a:t>, my joy and crown, in this way </a:t>
            </a:r>
            <a:r>
              <a:rPr lang="en-US" b="1" u="sng" dirty="0">
                <a:solidFill>
                  <a:srgbClr val="FFFFCC"/>
                </a:solidFill>
                <a:latin typeface="Calibri" panose="020F0502020204030204" pitchFamily="34" charset="0"/>
                <a:cs typeface="Calibri" panose="020F0502020204030204" pitchFamily="34" charset="0"/>
              </a:rPr>
              <a:t>stand firm in the Lord</a:t>
            </a:r>
            <a:r>
              <a:rPr lang="en-US" dirty="0">
                <a:latin typeface="Calibri" panose="020F0502020204030204" pitchFamily="34" charset="0"/>
                <a:cs typeface="Calibri" panose="020F0502020204030204" pitchFamily="34" charset="0"/>
              </a:rPr>
              <a:t>, my beloved. </a:t>
            </a:r>
            <a:r>
              <a:rPr lang="en-US" b="1" baseline="30000"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I urge Euodia and I urge Syntyche to live in harmony in the Lord. </a:t>
            </a:r>
            <a:r>
              <a:rPr lang="en-US" b="1" baseline="30000"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Indeed, true companion, I ask you also to help these women who have shared my struggle in </a:t>
            </a:r>
            <a:r>
              <a:rPr lang="en-US" i="1" dirty="0">
                <a:latin typeface="Calibri" panose="020F0502020204030204" pitchFamily="34" charset="0"/>
                <a:cs typeface="Calibri" panose="020F0502020204030204" pitchFamily="34" charset="0"/>
              </a:rPr>
              <a:t>the cause of</a:t>
            </a:r>
            <a:r>
              <a:rPr lang="en-US" dirty="0">
                <a:latin typeface="Calibri" panose="020F0502020204030204" pitchFamily="34" charset="0"/>
                <a:cs typeface="Calibri" panose="020F0502020204030204" pitchFamily="34" charset="0"/>
              </a:rPr>
              <a:t> the gospel, together with Clement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2001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Therefore, my beloved brethren whom I long </a:t>
            </a:r>
            <a:r>
              <a:rPr lang="en-US" i="1" dirty="0">
                <a:latin typeface="Calibri" panose="020F0502020204030204" pitchFamily="34" charset="0"/>
                <a:cs typeface="Calibri" panose="020F0502020204030204" pitchFamily="34" charset="0"/>
              </a:rPr>
              <a:t>to see</a:t>
            </a:r>
            <a:r>
              <a:rPr lang="en-US" dirty="0">
                <a:latin typeface="Calibri" panose="020F0502020204030204" pitchFamily="34" charset="0"/>
                <a:cs typeface="Calibri" panose="020F0502020204030204" pitchFamily="34" charset="0"/>
              </a:rPr>
              <a:t>, my joy and crown, in this way stand firm in the Lord, my beloved. </a:t>
            </a:r>
            <a:r>
              <a:rPr lang="en-US" b="1" baseline="30000" dirty="0">
                <a:latin typeface="Calibri" panose="020F0502020204030204" pitchFamily="34" charset="0"/>
                <a:cs typeface="Calibri" panose="020F0502020204030204" pitchFamily="34" charset="0"/>
              </a:rPr>
              <a:t>2 </a:t>
            </a:r>
            <a:r>
              <a:rPr lang="en-US" b="1" u="sng" dirty="0">
                <a:solidFill>
                  <a:srgbClr val="FFFFCC"/>
                </a:solidFill>
                <a:latin typeface="Calibri" panose="020F0502020204030204" pitchFamily="34" charset="0"/>
                <a:cs typeface="Calibri" panose="020F0502020204030204" pitchFamily="34" charset="0"/>
              </a:rPr>
              <a:t>I urge Euodia and I urge Syntyche to live in harmony in the Lord</a:t>
            </a:r>
            <a:r>
              <a:rPr lang="en-US" dirty="0">
                <a:latin typeface="Calibri" panose="020F0502020204030204" pitchFamily="34" charset="0"/>
                <a:cs typeface="Calibri" panose="020F0502020204030204" pitchFamily="34" charset="0"/>
              </a:rPr>
              <a:t>. </a:t>
            </a:r>
            <a:r>
              <a:rPr lang="en-US" b="1" baseline="30000"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Indeed, true companion, I ask you also to help these women who have shared my struggle in </a:t>
            </a:r>
            <a:r>
              <a:rPr lang="en-US" i="1" dirty="0">
                <a:latin typeface="Calibri" panose="020F0502020204030204" pitchFamily="34" charset="0"/>
                <a:cs typeface="Calibri" panose="020F0502020204030204" pitchFamily="34" charset="0"/>
              </a:rPr>
              <a:t>the cause of</a:t>
            </a:r>
            <a:r>
              <a:rPr lang="en-US" dirty="0">
                <a:latin typeface="Calibri" panose="020F0502020204030204" pitchFamily="34" charset="0"/>
                <a:cs typeface="Calibri" panose="020F0502020204030204" pitchFamily="34" charset="0"/>
              </a:rPr>
              <a:t> the gospel, together with Clement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7359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Therefore, my beloved brethren whom I long </a:t>
            </a:r>
            <a:r>
              <a:rPr lang="en-US" i="1" dirty="0">
                <a:latin typeface="Calibri" panose="020F0502020204030204" pitchFamily="34" charset="0"/>
                <a:cs typeface="Calibri" panose="020F0502020204030204" pitchFamily="34" charset="0"/>
              </a:rPr>
              <a:t>to see</a:t>
            </a:r>
            <a:r>
              <a:rPr lang="en-US" dirty="0">
                <a:latin typeface="Calibri" panose="020F0502020204030204" pitchFamily="34" charset="0"/>
                <a:cs typeface="Calibri" panose="020F0502020204030204" pitchFamily="34" charset="0"/>
              </a:rPr>
              <a:t>, my joy and crown, in this way stand firm in the Lord, my beloved. </a:t>
            </a:r>
            <a:r>
              <a:rPr lang="en-US" b="1" baseline="30000" dirty="0">
                <a:latin typeface="Calibri" panose="020F0502020204030204" pitchFamily="34" charset="0"/>
                <a:cs typeface="Calibri" panose="020F0502020204030204" pitchFamily="34" charset="0"/>
              </a:rPr>
              <a:t>2 </a:t>
            </a:r>
            <a:r>
              <a:rPr lang="en-US" b="1" u="sng" dirty="0">
                <a:solidFill>
                  <a:srgbClr val="FFFFCC"/>
                </a:solidFill>
                <a:latin typeface="Calibri" panose="020F0502020204030204" pitchFamily="34" charset="0"/>
                <a:cs typeface="Calibri" panose="020F0502020204030204" pitchFamily="34" charset="0"/>
              </a:rPr>
              <a:t>I urge</a:t>
            </a:r>
            <a:r>
              <a:rPr lang="en-US" b="1" dirty="0">
                <a:solidFill>
                  <a:srgbClr val="FFFFCC"/>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Euodia and </a:t>
            </a:r>
            <a:r>
              <a:rPr lang="en-US" b="1" u="sng" dirty="0">
                <a:solidFill>
                  <a:srgbClr val="FFFFCC"/>
                </a:solidFill>
                <a:latin typeface="Calibri" panose="020F0502020204030204" pitchFamily="34" charset="0"/>
                <a:cs typeface="Calibri" panose="020F0502020204030204" pitchFamily="34" charset="0"/>
              </a:rPr>
              <a:t>I urge</a:t>
            </a:r>
            <a:r>
              <a:rPr lang="en-US" b="1" dirty="0">
                <a:solidFill>
                  <a:srgbClr val="FFFFCC"/>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Syntyche to live in harmony in the Lord. </a:t>
            </a:r>
            <a:r>
              <a:rPr lang="en-US" b="1" baseline="30000"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Indeed, true companion, I ask you also to help these women who have shared my struggle in </a:t>
            </a:r>
            <a:r>
              <a:rPr lang="en-US" i="1" dirty="0">
                <a:latin typeface="Calibri" panose="020F0502020204030204" pitchFamily="34" charset="0"/>
                <a:cs typeface="Calibri" panose="020F0502020204030204" pitchFamily="34" charset="0"/>
              </a:rPr>
              <a:t>the cause of</a:t>
            </a:r>
            <a:r>
              <a:rPr lang="en-US" dirty="0">
                <a:latin typeface="Calibri" panose="020F0502020204030204" pitchFamily="34" charset="0"/>
                <a:cs typeface="Calibri" panose="020F0502020204030204" pitchFamily="34" charset="0"/>
              </a:rPr>
              <a:t> the gospel, together with Clement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8490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Therefore, my beloved brethren whom I long </a:t>
            </a:r>
            <a:r>
              <a:rPr lang="en-US" i="1" dirty="0">
                <a:latin typeface="Calibri" panose="020F0502020204030204" pitchFamily="34" charset="0"/>
                <a:cs typeface="Calibri" panose="020F0502020204030204" pitchFamily="34" charset="0"/>
              </a:rPr>
              <a:t>to see</a:t>
            </a:r>
            <a:r>
              <a:rPr lang="en-US" dirty="0">
                <a:latin typeface="Calibri" panose="020F0502020204030204" pitchFamily="34" charset="0"/>
                <a:cs typeface="Calibri" panose="020F0502020204030204" pitchFamily="34" charset="0"/>
              </a:rPr>
              <a:t>, my joy and crown, in this way stand firm in the Lord, my beloved. </a:t>
            </a:r>
            <a:r>
              <a:rPr lang="en-US" b="1" baseline="30000"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I urge </a:t>
            </a:r>
            <a:r>
              <a:rPr lang="en-US" b="1" u="sng" dirty="0">
                <a:solidFill>
                  <a:srgbClr val="FFFFCC"/>
                </a:solidFill>
                <a:latin typeface="Calibri" panose="020F0502020204030204" pitchFamily="34" charset="0"/>
                <a:cs typeface="Calibri" panose="020F0502020204030204" pitchFamily="34" charset="0"/>
              </a:rPr>
              <a:t>Euodia</a:t>
            </a:r>
            <a:r>
              <a:rPr lang="en-US" dirty="0">
                <a:latin typeface="Calibri" panose="020F0502020204030204" pitchFamily="34" charset="0"/>
                <a:cs typeface="Calibri" panose="020F0502020204030204" pitchFamily="34" charset="0"/>
              </a:rPr>
              <a:t> and I urge </a:t>
            </a:r>
            <a:r>
              <a:rPr lang="en-US" b="1" u="sng" dirty="0">
                <a:solidFill>
                  <a:srgbClr val="FFFFCC"/>
                </a:solidFill>
                <a:latin typeface="Calibri" panose="020F0502020204030204" pitchFamily="34" charset="0"/>
                <a:cs typeface="Calibri" panose="020F0502020204030204" pitchFamily="34" charset="0"/>
              </a:rPr>
              <a:t>Syntyche</a:t>
            </a:r>
            <a:r>
              <a:rPr lang="en-US" dirty="0">
                <a:latin typeface="Calibri" panose="020F0502020204030204" pitchFamily="34" charset="0"/>
                <a:cs typeface="Calibri" panose="020F0502020204030204" pitchFamily="34" charset="0"/>
              </a:rPr>
              <a:t> to live in harmony in the Lord. </a:t>
            </a:r>
            <a:r>
              <a:rPr lang="en-US" b="1" baseline="30000"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Indeed, true companion, I ask you also to help these </a:t>
            </a:r>
            <a:r>
              <a:rPr lang="en-US" b="1" u="sng" dirty="0">
                <a:solidFill>
                  <a:srgbClr val="FFFFCC"/>
                </a:solidFill>
                <a:latin typeface="Calibri" panose="020F0502020204030204" pitchFamily="34" charset="0"/>
                <a:cs typeface="Calibri" panose="020F0502020204030204" pitchFamily="34" charset="0"/>
              </a:rPr>
              <a:t>women</a:t>
            </a:r>
            <a:r>
              <a:rPr lang="en-US" dirty="0">
                <a:latin typeface="Calibri" panose="020F0502020204030204" pitchFamily="34" charset="0"/>
                <a:cs typeface="Calibri" panose="020F0502020204030204" pitchFamily="34" charset="0"/>
              </a:rPr>
              <a:t> who have shared my struggle in </a:t>
            </a:r>
            <a:r>
              <a:rPr lang="en-US" i="1" dirty="0">
                <a:latin typeface="Calibri" panose="020F0502020204030204" pitchFamily="34" charset="0"/>
                <a:cs typeface="Calibri" panose="020F0502020204030204" pitchFamily="34" charset="0"/>
              </a:rPr>
              <a:t>the cause of</a:t>
            </a:r>
            <a:r>
              <a:rPr lang="en-US" dirty="0">
                <a:latin typeface="Calibri" panose="020F0502020204030204" pitchFamily="34" charset="0"/>
                <a:cs typeface="Calibri" panose="020F0502020204030204" pitchFamily="34" charset="0"/>
              </a:rPr>
              <a:t> the gospel, together with Clement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1097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Therefore, my beloved brethren whom I long </a:t>
            </a:r>
            <a:r>
              <a:rPr lang="en-US" i="1" dirty="0">
                <a:latin typeface="Calibri" panose="020F0502020204030204" pitchFamily="34" charset="0"/>
                <a:cs typeface="Calibri" panose="020F0502020204030204" pitchFamily="34" charset="0"/>
              </a:rPr>
              <a:t>to see</a:t>
            </a:r>
            <a:r>
              <a:rPr lang="en-US" dirty="0">
                <a:latin typeface="Calibri" panose="020F0502020204030204" pitchFamily="34" charset="0"/>
                <a:cs typeface="Calibri" panose="020F0502020204030204" pitchFamily="34" charset="0"/>
              </a:rPr>
              <a:t>, my joy and crown, in this way stand firm in the Lord, my beloved. </a:t>
            </a:r>
            <a:r>
              <a:rPr lang="en-US" b="1" baseline="30000"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I urge Euodia and I urge Syntyche </a:t>
            </a:r>
            <a:r>
              <a:rPr lang="en-US" b="1" u="sng" dirty="0">
                <a:solidFill>
                  <a:srgbClr val="FFFFCC"/>
                </a:solidFill>
                <a:latin typeface="Calibri" panose="020F0502020204030204" pitchFamily="34" charset="0"/>
                <a:cs typeface="Calibri" panose="020F0502020204030204" pitchFamily="34" charset="0"/>
              </a:rPr>
              <a:t>to live in harmony in the Lord</a:t>
            </a:r>
            <a:r>
              <a:rPr lang="en-US" dirty="0">
                <a:latin typeface="Calibri" panose="020F0502020204030204" pitchFamily="34" charset="0"/>
                <a:cs typeface="Calibri" panose="020F0502020204030204" pitchFamily="34" charset="0"/>
              </a:rPr>
              <a:t>. </a:t>
            </a:r>
            <a:r>
              <a:rPr lang="en-US" b="1" baseline="30000"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Indeed, true companion, I ask you also to help these women who have shared my struggle in </a:t>
            </a:r>
            <a:r>
              <a:rPr lang="en-US" i="1" dirty="0">
                <a:latin typeface="Calibri" panose="020F0502020204030204" pitchFamily="34" charset="0"/>
                <a:cs typeface="Calibri" panose="020F0502020204030204" pitchFamily="34" charset="0"/>
              </a:rPr>
              <a:t>the cause of</a:t>
            </a:r>
            <a:r>
              <a:rPr lang="en-US" dirty="0">
                <a:latin typeface="Calibri" panose="020F0502020204030204" pitchFamily="34" charset="0"/>
                <a:cs typeface="Calibri" panose="020F0502020204030204" pitchFamily="34" charset="0"/>
              </a:rPr>
              <a:t> the gospel, together with Clement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8476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Therefore, my beloved brethren whom I long </a:t>
            </a:r>
            <a:r>
              <a:rPr lang="en-US" i="1" dirty="0">
                <a:latin typeface="Calibri" panose="020F0502020204030204" pitchFamily="34" charset="0"/>
                <a:cs typeface="Calibri" panose="020F0502020204030204" pitchFamily="34" charset="0"/>
              </a:rPr>
              <a:t>to see</a:t>
            </a:r>
            <a:r>
              <a:rPr lang="en-US" dirty="0">
                <a:latin typeface="Calibri" panose="020F0502020204030204" pitchFamily="34" charset="0"/>
                <a:cs typeface="Calibri" panose="020F0502020204030204" pitchFamily="34" charset="0"/>
              </a:rPr>
              <a:t>, my joy and crown, in this way stand firm in the Lord, my beloved. </a:t>
            </a:r>
            <a:r>
              <a:rPr lang="en-US" b="1" baseline="30000"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I urge Euodia and I urge Syntyche </a:t>
            </a:r>
            <a:r>
              <a:rPr lang="en-US" b="1" u="sng" dirty="0">
                <a:solidFill>
                  <a:srgbClr val="FFFFCC"/>
                </a:solidFill>
                <a:latin typeface="Calibri" panose="020F0502020204030204" pitchFamily="34" charset="0"/>
                <a:cs typeface="Calibri" panose="020F0502020204030204" pitchFamily="34" charset="0"/>
              </a:rPr>
              <a:t>to live in harmony [</a:t>
            </a:r>
            <a:r>
              <a:rPr lang="en-US" b="1" i="1" u="sng" dirty="0" err="1">
                <a:solidFill>
                  <a:srgbClr val="FFFFCC"/>
                </a:solidFill>
                <a:latin typeface="Calibri" panose="020F0502020204030204" pitchFamily="34" charset="0"/>
                <a:cs typeface="Calibri" panose="020F0502020204030204" pitchFamily="34" charset="0"/>
              </a:rPr>
              <a:t>phroneō</a:t>
            </a:r>
            <a:r>
              <a:rPr lang="en-US" b="1" u="sng" dirty="0">
                <a:solidFill>
                  <a:srgbClr val="FFFFCC"/>
                </a:solidFill>
                <a:latin typeface="Calibri" panose="020F0502020204030204" pitchFamily="34" charset="0"/>
                <a:cs typeface="Calibri" panose="020F0502020204030204" pitchFamily="34" charset="0"/>
              </a:rPr>
              <a:t>] in the Lord</a:t>
            </a:r>
            <a:r>
              <a:rPr lang="en-US" dirty="0">
                <a:latin typeface="Calibri" panose="020F0502020204030204" pitchFamily="34" charset="0"/>
                <a:cs typeface="Calibri" panose="020F0502020204030204" pitchFamily="34" charset="0"/>
              </a:rPr>
              <a:t>. </a:t>
            </a:r>
            <a:r>
              <a:rPr lang="en-US" b="1" baseline="30000"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Indeed, true companion, I ask you also to help these women who have shared my struggle in </a:t>
            </a:r>
            <a:r>
              <a:rPr lang="en-US" i="1" dirty="0">
                <a:latin typeface="Calibri" panose="020F0502020204030204" pitchFamily="34" charset="0"/>
                <a:cs typeface="Calibri" panose="020F0502020204030204" pitchFamily="34" charset="0"/>
              </a:rPr>
              <a:t>the cause of</a:t>
            </a:r>
            <a:r>
              <a:rPr lang="en-US" dirty="0">
                <a:latin typeface="Calibri" panose="020F0502020204030204" pitchFamily="34" charset="0"/>
                <a:cs typeface="Calibri" panose="020F0502020204030204" pitchFamily="34" charset="0"/>
              </a:rPr>
              <a:t> the gospel, together with Clement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5698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F5202F-F581-4888-A277-C645DA219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304800" y="2"/>
            <a:ext cx="85344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2:5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“Have this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attitude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phroneō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yourselves which was also in Christ Jesus.”</a:t>
            </a:r>
          </a:p>
        </p:txBody>
      </p:sp>
      <p:pic>
        <p:nvPicPr>
          <p:cNvPr id="4" name="Picture 3">
            <a:extLst>
              <a:ext uri="{FF2B5EF4-FFF2-40B4-BE49-F238E27FC236}">
                <a16:creationId xmlns:a16="http://schemas.microsoft.com/office/drawing/2014/main" id="{A6CBC2F1-6BC9-4C06-94C5-88D49AFAAF57}"/>
              </a:ext>
            </a:extLst>
          </p:cNvPr>
          <p:cNvPicPr>
            <a:picLocks noChangeAspect="1"/>
          </p:cNvPicPr>
          <p:nvPr/>
        </p:nvPicPr>
        <p:blipFill>
          <a:blip r:embed="rId3"/>
          <a:stretch>
            <a:fillRect/>
          </a:stretch>
        </p:blipFill>
        <p:spPr>
          <a:xfrm>
            <a:off x="2438400" y="2862084"/>
            <a:ext cx="4715072" cy="1828800"/>
          </a:xfrm>
          <a:prstGeom prst="rect">
            <a:avLst/>
          </a:prstGeom>
        </p:spPr>
      </p:pic>
    </p:spTree>
    <p:extLst>
      <p:ext uri="{BB962C8B-B14F-4D97-AF65-F5344CB8AC3E}">
        <p14:creationId xmlns:p14="http://schemas.microsoft.com/office/powerpoint/2010/main" val="1636324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0"/>
            <a:ext cx="9144000" cy="3886201"/>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AF1DDAD-05C3-413B-914E-B8F26647C9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653446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F5202F-F581-4888-A277-C645DA219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2"/>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2:7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emptied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kenoō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Himself, taking the form of a bond-servant, and being made in the likeness of men.”</a:t>
            </a:r>
          </a:p>
        </p:txBody>
      </p:sp>
      <p:pic>
        <p:nvPicPr>
          <p:cNvPr id="4" name="Picture 3">
            <a:extLst>
              <a:ext uri="{FF2B5EF4-FFF2-40B4-BE49-F238E27FC236}">
                <a16:creationId xmlns:a16="http://schemas.microsoft.com/office/drawing/2014/main" id="{A6CBC2F1-6BC9-4C06-94C5-88D49AFAAF57}"/>
              </a:ext>
            </a:extLst>
          </p:cNvPr>
          <p:cNvPicPr>
            <a:picLocks noChangeAspect="1"/>
          </p:cNvPicPr>
          <p:nvPr/>
        </p:nvPicPr>
        <p:blipFill>
          <a:blip r:embed="rId3"/>
          <a:stretch>
            <a:fillRect/>
          </a:stretch>
        </p:blipFill>
        <p:spPr>
          <a:xfrm>
            <a:off x="2438400" y="2862084"/>
            <a:ext cx="4715072" cy="1828800"/>
          </a:xfrm>
          <a:prstGeom prst="rect">
            <a:avLst/>
          </a:prstGeom>
        </p:spPr>
      </p:pic>
    </p:spTree>
    <p:extLst>
      <p:ext uri="{BB962C8B-B14F-4D97-AF65-F5344CB8AC3E}">
        <p14:creationId xmlns:p14="http://schemas.microsoft.com/office/powerpoint/2010/main" val="3774736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Therefore, my beloved brethren whom I long </a:t>
            </a:r>
            <a:r>
              <a:rPr lang="en-US" i="1" dirty="0">
                <a:latin typeface="Calibri" panose="020F0502020204030204" pitchFamily="34" charset="0"/>
                <a:cs typeface="Calibri" panose="020F0502020204030204" pitchFamily="34" charset="0"/>
              </a:rPr>
              <a:t>to see</a:t>
            </a:r>
            <a:r>
              <a:rPr lang="en-US" dirty="0">
                <a:latin typeface="Calibri" panose="020F0502020204030204" pitchFamily="34" charset="0"/>
                <a:cs typeface="Calibri" panose="020F0502020204030204" pitchFamily="34" charset="0"/>
              </a:rPr>
              <a:t>, my joy and crown, in this way stand firm in the Lord, my beloved. </a:t>
            </a:r>
            <a:r>
              <a:rPr lang="en-US" b="1" baseline="30000"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I urge Euodia and I urge Syntyche to live in harmony in the Lord. </a:t>
            </a:r>
            <a:r>
              <a:rPr lang="en-US" b="1" baseline="30000" dirty="0">
                <a:latin typeface="Calibri" panose="020F0502020204030204" pitchFamily="34" charset="0"/>
                <a:cs typeface="Calibri" panose="020F0502020204030204" pitchFamily="34" charset="0"/>
              </a:rPr>
              <a:t>3 </a:t>
            </a:r>
            <a:r>
              <a:rPr lang="en-US" b="1" u="sng" dirty="0">
                <a:solidFill>
                  <a:srgbClr val="FFFFCC"/>
                </a:solidFill>
                <a:latin typeface="Calibri" panose="020F0502020204030204" pitchFamily="34" charset="0"/>
                <a:cs typeface="Calibri" panose="020F0502020204030204" pitchFamily="34" charset="0"/>
              </a:rPr>
              <a:t>Indeed, true companion, I ask you also to help these women who have shared my struggle in </a:t>
            </a:r>
            <a:r>
              <a:rPr lang="en-US" b="1" i="1" u="sng" dirty="0">
                <a:solidFill>
                  <a:srgbClr val="FFFFCC"/>
                </a:solidFill>
                <a:latin typeface="Calibri" panose="020F0502020204030204" pitchFamily="34" charset="0"/>
                <a:cs typeface="Calibri" panose="020F0502020204030204" pitchFamily="34" charset="0"/>
              </a:rPr>
              <a:t>the cause of </a:t>
            </a:r>
            <a:r>
              <a:rPr lang="en-US" b="1" u="sng" dirty="0">
                <a:solidFill>
                  <a:srgbClr val="FFFFCC"/>
                </a:solidFill>
                <a:latin typeface="Calibri" panose="020F0502020204030204" pitchFamily="34" charset="0"/>
                <a:cs typeface="Calibri" panose="020F0502020204030204" pitchFamily="34" charset="0"/>
              </a:rPr>
              <a:t>the gospel, together with Clement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1368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my beloved brethren whom I long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see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my joy and crown, in this way stand firm in the Lord, my beloved.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urge Euodia and I urge Syntyche to live in harmony in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Indeed, </a:t>
            </a:r>
            <a:r>
              <a:rPr lang="en-US" b="1" u="sng" dirty="0">
                <a:solidFill>
                  <a:srgbClr val="FFFFCC"/>
                </a:solidFill>
                <a:latin typeface="Calibri" panose="020F0502020204030204" pitchFamily="34" charset="0"/>
                <a:cs typeface="Calibri" panose="020F0502020204030204" pitchFamily="34" charset="0"/>
              </a:rPr>
              <a:t>true companion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ask you also to help these women who have shared my struggle in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cause of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gospel, together with Clement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3143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my beloved brethren whom I long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see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my joy and crown, in this way stand firm in the Lord, my beloved.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urge Euodia and I urge Syntyche to live in harmony in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Indeed, true companion, I ask you also to help these women who have </a:t>
            </a:r>
            <a:r>
              <a:rPr lang="en-US" b="1" u="sng" dirty="0">
                <a:solidFill>
                  <a:srgbClr val="FFFFCC"/>
                </a:solidFill>
                <a:latin typeface="Calibri" panose="020F0502020204030204" pitchFamily="34" charset="0"/>
                <a:cs typeface="Calibri" panose="020F0502020204030204" pitchFamily="34" charset="0"/>
              </a:rPr>
              <a:t>shared my struggle in </a:t>
            </a:r>
            <a:r>
              <a:rPr lang="en-US" b="1" i="1" u="sng" dirty="0">
                <a:solidFill>
                  <a:srgbClr val="FFFFCC"/>
                </a:solidFill>
                <a:latin typeface="Calibri" panose="020F0502020204030204" pitchFamily="34" charset="0"/>
                <a:cs typeface="Calibri" panose="020F0502020204030204" pitchFamily="34" charset="0"/>
              </a:rPr>
              <a:t>the</a:t>
            </a:r>
            <a:r>
              <a:rPr lang="en-US" b="1" u="sng" dirty="0">
                <a:solidFill>
                  <a:srgbClr val="FFFFCC"/>
                </a:solidFill>
                <a:latin typeface="Calibri" panose="020F0502020204030204" pitchFamily="34" charset="0"/>
                <a:cs typeface="Calibri" panose="020F0502020204030204" pitchFamily="34" charset="0"/>
              </a:rPr>
              <a:t> </a:t>
            </a:r>
            <a:r>
              <a:rPr lang="en-US" b="1" i="1" u="sng" dirty="0">
                <a:solidFill>
                  <a:srgbClr val="FFFFCC"/>
                </a:solidFill>
                <a:latin typeface="Calibri" panose="020F0502020204030204" pitchFamily="34" charset="0"/>
                <a:cs typeface="Calibri" panose="020F0502020204030204" pitchFamily="34" charset="0"/>
              </a:rPr>
              <a:t>cause of </a:t>
            </a:r>
            <a:r>
              <a:rPr lang="en-US" b="1" u="sng" dirty="0">
                <a:solidFill>
                  <a:srgbClr val="FFFFCC"/>
                </a:solidFill>
                <a:latin typeface="Calibri" panose="020F0502020204030204" pitchFamily="34" charset="0"/>
                <a:cs typeface="Calibri" panose="020F0502020204030204" pitchFamily="34" charset="0"/>
              </a:rPr>
              <a:t>the gospel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Clement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4147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my beloved brethren whom I long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see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my joy and crown, in this way stand firm in the Lord, my beloved.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urge Euodia and I urge Syntyche to live in harmony in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Indeed, true companion, I ask you also to help these women who have </a:t>
            </a:r>
            <a:r>
              <a:rPr lang="en-US" dirty="0">
                <a:latin typeface="Calibri" panose="020F0502020204030204" pitchFamily="34" charset="0"/>
                <a:cs typeface="Calibri" panose="020F0502020204030204" pitchFamily="34" charset="0"/>
              </a:rPr>
              <a:t>shared my struggle in </a:t>
            </a:r>
            <a:r>
              <a:rPr lang="en-US" i="1" dirty="0">
                <a:latin typeface="Calibri" panose="020F0502020204030204" pitchFamily="34" charset="0"/>
                <a:cs typeface="Calibri" panose="020F0502020204030204" pitchFamily="34" charset="0"/>
              </a:rPr>
              <a:t>the</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cause of </a:t>
            </a:r>
            <a:r>
              <a:rPr lang="en-US" dirty="0">
                <a:latin typeface="Calibri" panose="020F0502020204030204" pitchFamily="34" charset="0"/>
                <a:cs typeface="Calibri" panose="020F0502020204030204" pitchFamily="34" charset="0"/>
              </a:rPr>
              <a:t>the gospel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a:t>
            </a:r>
            <a:r>
              <a:rPr lang="en-US" b="1" u="sng" dirty="0">
                <a:solidFill>
                  <a:srgbClr val="FFFFCC"/>
                </a:solidFill>
                <a:latin typeface="Calibri" panose="020F0502020204030204" pitchFamily="34" charset="0"/>
                <a:cs typeface="Calibri" panose="020F0502020204030204" pitchFamily="34" charset="0"/>
              </a:rPr>
              <a:t>Clement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and the rest of my fellow workers,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4251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my beloved brethren whom I long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see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my joy and crown, in this way stand firm in the Lord, my beloved.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urge Euodia and I urge Syntyche to live in harmony in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Indeed, true companion, I ask you also to help these women who have </a:t>
            </a:r>
            <a:r>
              <a:rPr lang="en-US" dirty="0">
                <a:latin typeface="Calibri" panose="020F0502020204030204" pitchFamily="34" charset="0"/>
                <a:cs typeface="Calibri" panose="020F0502020204030204" pitchFamily="34" charset="0"/>
              </a:rPr>
              <a:t>shared my struggle in </a:t>
            </a:r>
            <a:r>
              <a:rPr lang="en-US" i="1" dirty="0">
                <a:latin typeface="Calibri" panose="020F0502020204030204" pitchFamily="34" charset="0"/>
                <a:cs typeface="Calibri" panose="020F0502020204030204" pitchFamily="34" charset="0"/>
              </a:rPr>
              <a:t>the</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cause of </a:t>
            </a:r>
            <a:r>
              <a:rPr lang="en-US" dirty="0">
                <a:latin typeface="Calibri" panose="020F0502020204030204" pitchFamily="34" charset="0"/>
                <a:cs typeface="Calibri" panose="020F0502020204030204" pitchFamily="34" charset="0"/>
              </a:rPr>
              <a:t>the gospel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a:t>
            </a:r>
            <a:r>
              <a:rPr lang="en-US" dirty="0">
                <a:latin typeface="Calibri" panose="020F0502020204030204" pitchFamily="34" charset="0"/>
                <a:cs typeface="Calibri" panose="020F0502020204030204" pitchFamily="34" charset="0"/>
              </a:rPr>
              <a:t>Clement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and the rest of </a:t>
            </a:r>
            <a:r>
              <a:rPr lang="en-US" b="1" u="sng" dirty="0">
                <a:solidFill>
                  <a:srgbClr val="FFFFCC"/>
                </a:solidFill>
                <a:latin typeface="Calibri" panose="020F0502020204030204" pitchFamily="34" charset="0"/>
                <a:cs typeface="Calibri" panose="020F0502020204030204" pitchFamily="34" charset="0"/>
              </a:rPr>
              <a:t>my fellow workers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whose names are in the book of life.</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7826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Philippians 4:1-3</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my beloved brethren whom I long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see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my joy and crown, in this way stand firm in the Lord, my beloved.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urge Euodia and I urge Syntyche to live in harmony in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Indeed, true companion, I ask you also to help these women who have </a:t>
            </a:r>
            <a:r>
              <a:rPr lang="en-US" dirty="0">
                <a:latin typeface="Calibri" panose="020F0502020204030204" pitchFamily="34" charset="0"/>
                <a:cs typeface="Calibri" panose="020F0502020204030204" pitchFamily="34" charset="0"/>
              </a:rPr>
              <a:t>shared my struggle in </a:t>
            </a:r>
            <a:r>
              <a:rPr lang="en-US" i="1" dirty="0">
                <a:latin typeface="Calibri" panose="020F0502020204030204" pitchFamily="34" charset="0"/>
                <a:cs typeface="Calibri" panose="020F0502020204030204" pitchFamily="34" charset="0"/>
              </a:rPr>
              <a:t>the</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cause of </a:t>
            </a:r>
            <a:r>
              <a:rPr lang="en-US" dirty="0">
                <a:latin typeface="Calibri" panose="020F0502020204030204" pitchFamily="34" charset="0"/>
                <a:cs typeface="Calibri" panose="020F0502020204030204" pitchFamily="34" charset="0"/>
              </a:rPr>
              <a:t>the gospel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a:t>
            </a:r>
            <a:r>
              <a:rPr lang="en-US" dirty="0">
                <a:latin typeface="Calibri" panose="020F0502020204030204" pitchFamily="34" charset="0"/>
                <a:cs typeface="Calibri" panose="020F0502020204030204" pitchFamily="34" charset="0"/>
              </a:rPr>
              <a:t>Clement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and the rest of my fellow workers, whose names are in the </a:t>
            </a:r>
            <a:r>
              <a:rPr lang="en-US" b="1" u="sng" dirty="0">
                <a:solidFill>
                  <a:srgbClr val="FFFFCC"/>
                </a:solidFill>
                <a:latin typeface="Calibri" panose="020F0502020204030204" pitchFamily="34" charset="0"/>
                <a:cs typeface="Calibri" panose="020F0502020204030204" pitchFamily="34" charset="0"/>
              </a:rPr>
              <a:t>book of life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6073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199" y="1371600"/>
            <a:ext cx="8229601" cy="4953000"/>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Believers can return to the sin nature and jeopardize fellowship</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Believers are exhorted to live consistently with their position</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When believers fail to do so the church’s witness is blunted</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There is a difference between true and false unity</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Four Observations on Unity</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0526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199" y="1371600"/>
            <a:ext cx="8229601" cy="4953000"/>
          </a:xfrm>
        </p:spPr>
        <p:txBody>
          <a:bodyPr/>
          <a:lstStyle/>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Believers can return to the sin nature and jeopardize fellowship</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Believers are exhorted to live consistently with their position</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When believers fail to do so the church’s witness is blunted</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There is a difference between true and false unity</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Four Observations on Unity</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6650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Galatians 5:19-21</a:t>
            </a:r>
          </a:p>
          <a:p>
            <a:pPr marL="0" marR="0" indent="0" algn="just">
              <a:spcBef>
                <a:spcPts val="0"/>
              </a:spcBef>
              <a:spcAft>
                <a:spcPts val="1000"/>
              </a:spcAft>
              <a:buNone/>
            </a:pPr>
            <a:r>
              <a:rPr lang="en-US" baseline="30000" dirty="0">
                <a:effectLst>
                  <a:outerShdw blurRad="38100" dist="38100" dir="2700000" algn="tl">
                    <a:srgbClr val="000000">
                      <a:alpha val="43137"/>
                    </a:srgbClr>
                  </a:outerShdw>
                </a:effectLst>
                <a:latin typeface="Calibri" panose="020F0502020204030204" pitchFamily="34" charset="0"/>
              </a:rPr>
              <a:t>19</a:t>
            </a:r>
            <a:r>
              <a:rPr lang="en-US" dirty="0">
                <a:effectLst>
                  <a:outerShdw blurRad="38100" dist="38100" dir="2700000" algn="tl">
                    <a:srgbClr val="000000">
                      <a:alpha val="43137"/>
                    </a:srgbClr>
                  </a:outerShdw>
                </a:effectLst>
                <a:latin typeface="Calibri" panose="020F0502020204030204" pitchFamily="34" charset="0"/>
              </a:rPr>
              <a:t> Now the deeds of the flesh are evident, which are: immorality, impurity, sensuality, </a:t>
            </a:r>
            <a:r>
              <a:rPr lang="en-US" baseline="30000" dirty="0">
                <a:effectLst>
                  <a:outerShdw blurRad="38100" dist="38100" dir="2700000" algn="tl">
                    <a:srgbClr val="000000">
                      <a:alpha val="43137"/>
                    </a:srgbClr>
                  </a:outerShdw>
                </a:effectLst>
                <a:latin typeface="Calibri" panose="020F0502020204030204" pitchFamily="34" charset="0"/>
              </a:rPr>
              <a:t>20</a:t>
            </a:r>
            <a:r>
              <a:rPr lang="en-US" dirty="0">
                <a:effectLst>
                  <a:outerShdw blurRad="38100" dist="38100" dir="2700000" algn="tl">
                    <a:srgbClr val="000000">
                      <a:alpha val="43137"/>
                    </a:srgbClr>
                  </a:outerShdw>
                </a:effectLst>
                <a:latin typeface="Calibri" panose="020F0502020204030204" pitchFamily="34" charset="0"/>
              </a:rPr>
              <a:t> idolatry, sorcery, </a:t>
            </a:r>
            <a:r>
              <a:rPr lang="en-US" b="1" u="sng" dirty="0">
                <a:solidFill>
                  <a:srgbClr val="FFFFCC"/>
                </a:solidFill>
                <a:latin typeface="Calibri" panose="020F0502020204030204" pitchFamily="34" charset="0"/>
                <a:cs typeface="Calibri" panose="020F0502020204030204" pitchFamily="34" charset="0"/>
              </a:rPr>
              <a:t>enmities, strife, jealousy, outbursts of anger, disputes, dissensions, factions</a:t>
            </a:r>
            <a:r>
              <a:rPr lang="en-US" dirty="0">
                <a:effectLst>
                  <a:outerShdw blurRad="38100" dist="38100" dir="2700000" algn="tl">
                    <a:srgbClr val="000000">
                      <a:alpha val="43137"/>
                    </a:srgbClr>
                  </a:outerShdw>
                </a:effectLst>
                <a:latin typeface="Calibri" panose="020F0502020204030204" pitchFamily="34" charset="0"/>
              </a:rPr>
              <a:t>, </a:t>
            </a:r>
            <a:r>
              <a:rPr lang="en-US" baseline="30000" dirty="0">
                <a:effectLst>
                  <a:outerShdw blurRad="38100" dist="38100" dir="2700000" algn="tl">
                    <a:srgbClr val="000000">
                      <a:alpha val="43137"/>
                    </a:srgbClr>
                  </a:outerShdw>
                </a:effectLst>
                <a:latin typeface="Calibri" panose="020F0502020204030204" pitchFamily="34" charset="0"/>
              </a:rPr>
              <a:t>21</a:t>
            </a:r>
            <a:r>
              <a:rPr lang="en-US" dirty="0">
                <a:effectLst>
                  <a:outerShdw blurRad="38100" dist="38100" dir="2700000" algn="tl">
                    <a:srgbClr val="000000">
                      <a:alpha val="43137"/>
                    </a:srgbClr>
                  </a:outerShdw>
                </a:effectLst>
                <a:latin typeface="Calibri" panose="020F0502020204030204" pitchFamily="34" charset="0"/>
              </a:rPr>
              <a:t> envying, drunkenness, carousing, and things like these, of which I forewarn you, just as I have forewarned you, that those who practice such things will not inherit the kingdom of God. </a:t>
            </a:r>
          </a:p>
          <a:p>
            <a:pPr marL="0" indent="0" algn="just">
              <a:spcBef>
                <a:spcPts val="0"/>
              </a:spcBef>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7282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b="1" u="sng" dirty="0">
                <a:solidFill>
                  <a:srgbClr val="FFFFCC"/>
                </a:solidFill>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1714469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3:1-3 (NKJV)</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And I, brethren, could not speak to you as to </a:t>
            </a:r>
            <a:r>
              <a:rPr lang="en-US" b="1" u="sng" dirty="0">
                <a:solidFill>
                  <a:srgbClr val="FFFFCC"/>
                </a:solidFill>
                <a:latin typeface="Calibri" panose="020F0502020204030204" pitchFamily="34" charset="0"/>
                <a:cs typeface="Calibri" panose="020F0502020204030204" pitchFamily="34" charset="0"/>
              </a:rPr>
              <a:t>spiritual</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people</a:t>
            </a:r>
            <a:r>
              <a:rPr lang="en-US" dirty="0">
                <a:latin typeface="Calibri" panose="020F0502020204030204" pitchFamily="34" charset="0"/>
                <a:cs typeface="Calibri" panose="020F0502020204030204" pitchFamily="34" charset="0"/>
              </a:rPr>
              <a:t> but as to </a:t>
            </a:r>
            <a:r>
              <a:rPr lang="en-US" b="1" u="sng" dirty="0">
                <a:solidFill>
                  <a:srgbClr val="FFFFCC"/>
                </a:solidFill>
                <a:latin typeface="Calibri" panose="020F0502020204030204" pitchFamily="34" charset="0"/>
                <a:cs typeface="Calibri" panose="020F0502020204030204" pitchFamily="34" charset="0"/>
              </a:rPr>
              <a:t>carnal</a:t>
            </a:r>
            <a:r>
              <a:rPr lang="en-US" dirty="0">
                <a:latin typeface="Calibri" panose="020F0502020204030204" pitchFamily="34" charset="0"/>
                <a:cs typeface="Calibri" panose="020F0502020204030204" pitchFamily="34" charset="0"/>
              </a:rPr>
              <a:t>, as to </a:t>
            </a:r>
            <a:r>
              <a:rPr lang="en-US" b="1" u="sng" dirty="0">
                <a:solidFill>
                  <a:srgbClr val="FFFFCC"/>
                </a:solidFill>
                <a:latin typeface="Calibri" panose="020F0502020204030204" pitchFamily="34" charset="0"/>
                <a:cs typeface="Calibri" panose="020F0502020204030204" pitchFamily="34" charset="0"/>
              </a:rPr>
              <a:t>babes</a:t>
            </a:r>
            <a:r>
              <a:rPr lang="en-US" dirty="0">
                <a:latin typeface="Calibri" panose="020F0502020204030204" pitchFamily="34" charset="0"/>
                <a:cs typeface="Calibri" panose="020F0502020204030204" pitchFamily="34" charset="0"/>
              </a:rPr>
              <a:t> in Christ. </a:t>
            </a:r>
            <a:r>
              <a:rPr lang="en-US" baseline="30000" dirty="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 I fed you with milk and not with solid food; for until now you were not able </a:t>
            </a:r>
            <a:r>
              <a:rPr lang="en-US" i="1" dirty="0">
                <a:latin typeface="Calibri" panose="020F0502020204030204" pitchFamily="34" charset="0"/>
                <a:cs typeface="Calibri" panose="020F0502020204030204" pitchFamily="34" charset="0"/>
              </a:rPr>
              <a:t>to receive it,</a:t>
            </a:r>
            <a:r>
              <a:rPr lang="en-US" dirty="0">
                <a:latin typeface="Calibri" panose="020F0502020204030204" pitchFamily="34" charset="0"/>
                <a:cs typeface="Calibri" panose="020F0502020204030204" pitchFamily="34" charset="0"/>
              </a:rPr>
              <a:t> and even now you are still not able; </a:t>
            </a:r>
            <a:r>
              <a:rPr lang="en-US" baseline="30000" dirty="0">
                <a:latin typeface="Calibri" panose="020F0502020204030204" pitchFamily="34" charset="0"/>
                <a:cs typeface="Calibri" panose="020F0502020204030204" pitchFamily="34" charset="0"/>
              </a:rPr>
              <a:t>3</a:t>
            </a:r>
            <a:r>
              <a:rPr lang="en-US" dirty="0">
                <a:latin typeface="Calibri" panose="020F0502020204030204" pitchFamily="34" charset="0"/>
                <a:cs typeface="Calibri" panose="020F0502020204030204" pitchFamily="34" charset="0"/>
              </a:rPr>
              <a:t> for you are still carnal. For where </a:t>
            </a:r>
            <a:r>
              <a:rPr lang="en-US" i="1" dirty="0">
                <a:latin typeface="Calibri" panose="020F0502020204030204" pitchFamily="34" charset="0"/>
                <a:cs typeface="Calibri" panose="020F0502020204030204" pitchFamily="34" charset="0"/>
              </a:rPr>
              <a:t>there are</a:t>
            </a:r>
            <a:r>
              <a:rPr lang="en-US" dirty="0">
                <a:latin typeface="Calibri" panose="020F0502020204030204" pitchFamily="34" charset="0"/>
                <a:cs typeface="Calibri" panose="020F0502020204030204" pitchFamily="34" charset="0"/>
              </a:rPr>
              <a:t> envy, strife, and divisions among you, are you not carnal and behaving like </a:t>
            </a:r>
            <a:r>
              <a:rPr lang="en-US" i="1" dirty="0">
                <a:latin typeface="Calibri" panose="020F0502020204030204" pitchFamily="34" charset="0"/>
                <a:cs typeface="Calibri" panose="020F0502020204030204" pitchFamily="34" charset="0"/>
              </a:rPr>
              <a:t>mere</a:t>
            </a:r>
            <a:r>
              <a:rPr lang="en-US" dirty="0">
                <a:latin typeface="Calibri" panose="020F0502020204030204" pitchFamily="34" charset="0"/>
                <a:cs typeface="Calibri" panose="020F0502020204030204" pitchFamily="34" charset="0"/>
              </a:rPr>
              <a:t> </a:t>
            </a:r>
            <a:r>
              <a:rPr lang="en-US" b="1" u="sng" dirty="0">
                <a:solidFill>
                  <a:srgbClr val="FFFFCC"/>
                </a:solidFill>
                <a:latin typeface="Calibri" panose="020F0502020204030204" pitchFamily="34" charset="0"/>
                <a:cs typeface="Calibri" panose="020F0502020204030204" pitchFamily="34" charset="0"/>
              </a:rPr>
              <a:t>men</a:t>
            </a:r>
            <a:r>
              <a:rPr lang="en-US" dirty="0">
                <a:latin typeface="Calibri" panose="020F0502020204030204" pitchFamily="34" charset="0"/>
                <a:cs typeface="Calibri" panose="020F0502020204030204" pitchFamily="34" charset="0"/>
              </a:rPr>
              <a:t>?</a:t>
            </a:r>
            <a:endParaRPr lang="en-US"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62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67467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3:1-3 (NKJV)</a:t>
            </a: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And I, brethren, could not speak to you as to spiritual people but as to carnal, as to babes in Christ. </a:t>
            </a:r>
            <a:r>
              <a:rPr lang="en-US" baseline="30000" dirty="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 I fed you with milk and not with solid food; for until now you were not able </a:t>
            </a:r>
            <a:r>
              <a:rPr lang="en-US" i="1" dirty="0">
                <a:latin typeface="Calibri" panose="020F0502020204030204" pitchFamily="34" charset="0"/>
                <a:cs typeface="Calibri" panose="020F0502020204030204" pitchFamily="34" charset="0"/>
              </a:rPr>
              <a:t>to receive it,</a:t>
            </a:r>
            <a:r>
              <a:rPr lang="en-US" dirty="0">
                <a:latin typeface="Calibri" panose="020F0502020204030204" pitchFamily="34" charset="0"/>
                <a:cs typeface="Calibri" panose="020F0502020204030204" pitchFamily="34" charset="0"/>
              </a:rPr>
              <a:t> and even now you are still not able; </a:t>
            </a:r>
            <a:r>
              <a:rPr lang="en-US" baseline="30000" dirty="0">
                <a:latin typeface="Calibri" panose="020F0502020204030204" pitchFamily="34" charset="0"/>
                <a:cs typeface="Calibri" panose="020F0502020204030204" pitchFamily="34" charset="0"/>
              </a:rPr>
              <a:t>3</a:t>
            </a:r>
            <a:r>
              <a:rPr lang="en-US" dirty="0">
                <a:latin typeface="Calibri" panose="020F0502020204030204" pitchFamily="34" charset="0"/>
                <a:cs typeface="Calibri" panose="020F0502020204030204" pitchFamily="34" charset="0"/>
              </a:rPr>
              <a:t> for you are still </a:t>
            </a:r>
            <a:r>
              <a:rPr lang="en-US" b="1" u="sng" dirty="0">
                <a:solidFill>
                  <a:srgbClr val="FFFFCC"/>
                </a:solidFill>
                <a:latin typeface="Calibri" panose="020F0502020204030204" pitchFamily="34" charset="0"/>
                <a:cs typeface="Calibri" panose="020F0502020204030204" pitchFamily="34" charset="0"/>
              </a:rPr>
              <a:t>carnal</a:t>
            </a:r>
            <a:r>
              <a:rPr lang="en-US" dirty="0">
                <a:latin typeface="Calibri" panose="020F0502020204030204" pitchFamily="34" charset="0"/>
                <a:cs typeface="Calibri" panose="020F0502020204030204" pitchFamily="34" charset="0"/>
              </a:rPr>
              <a:t>. For where </a:t>
            </a:r>
            <a:r>
              <a:rPr lang="en-US" i="1" dirty="0">
                <a:latin typeface="Calibri" panose="020F0502020204030204" pitchFamily="34" charset="0"/>
                <a:cs typeface="Calibri" panose="020F0502020204030204" pitchFamily="34" charset="0"/>
              </a:rPr>
              <a:t>there are</a:t>
            </a:r>
            <a:r>
              <a:rPr lang="en-US" dirty="0">
                <a:latin typeface="Calibri" panose="020F0502020204030204" pitchFamily="34" charset="0"/>
                <a:cs typeface="Calibri" panose="020F0502020204030204" pitchFamily="34" charset="0"/>
              </a:rPr>
              <a:t> </a:t>
            </a:r>
            <a:r>
              <a:rPr lang="en-US" b="1" u="sng" dirty="0">
                <a:solidFill>
                  <a:srgbClr val="FFFFCC"/>
                </a:solidFill>
                <a:latin typeface="Calibri" panose="020F0502020204030204" pitchFamily="34" charset="0"/>
                <a:cs typeface="Calibri" panose="020F0502020204030204" pitchFamily="34" charset="0"/>
              </a:rPr>
              <a:t>envy, strife, and divisions</a:t>
            </a:r>
            <a:r>
              <a:rPr lang="en-US" dirty="0">
                <a:latin typeface="Calibri" panose="020F0502020204030204" pitchFamily="34" charset="0"/>
                <a:cs typeface="Calibri" panose="020F0502020204030204" pitchFamily="34" charset="0"/>
              </a:rPr>
              <a:t> among you, are you not carnal and behaving like </a:t>
            </a:r>
            <a:r>
              <a:rPr lang="en-US" i="1" dirty="0">
                <a:latin typeface="Calibri" panose="020F0502020204030204" pitchFamily="34" charset="0"/>
                <a:cs typeface="Calibri" panose="020F0502020204030204" pitchFamily="34" charset="0"/>
              </a:rPr>
              <a:t>mere</a:t>
            </a:r>
            <a:r>
              <a:rPr lang="en-US" dirty="0">
                <a:latin typeface="Calibri" panose="020F0502020204030204" pitchFamily="34" charset="0"/>
                <a:cs typeface="Calibri" panose="020F0502020204030204" pitchFamily="34" charset="0"/>
              </a:rPr>
              <a:t> men?</a:t>
            </a:r>
            <a:endParaRPr lang="en-US"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6745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199" y="1371600"/>
            <a:ext cx="8229601" cy="4953000"/>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Believers can return to the sin nature and jeopardize fellowship</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Believers are exhorted to live consistently with their position</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When believers fail to do so the church’s witness is blunted</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There is a difference between true and false unity</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Four Observations on Unity</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6346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FEBF2C-78E0-4BFE-950B-04C983B3BC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Ephesians 2:14</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Himself is our peace, who made both groups into one and broke down the barrier of the dividing wall.</a:t>
            </a:r>
          </a:p>
        </p:txBody>
      </p:sp>
      <p:pic>
        <p:nvPicPr>
          <p:cNvPr id="5" name="Picture 4">
            <a:extLst>
              <a:ext uri="{FF2B5EF4-FFF2-40B4-BE49-F238E27FC236}">
                <a16:creationId xmlns:a16="http://schemas.microsoft.com/office/drawing/2014/main" id="{16AF9395-1C71-4EAE-A0D8-E8D2222B54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54245" y="2782535"/>
            <a:ext cx="2835510" cy="201806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9426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D51B05-5C9C-4CFE-BCB5-898383E4FE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Galatians 3:28</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neither Jew nor Greek, there is neither slave nor free man, there is neither male nor female; for you are all one in Christ Jesus.</a:t>
            </a:r>
          </a:p>
        </p:txBody>
      </p:sp>
      <p:pic>
        <p:nvPicPr>
          <p:cNvPr id="3" name="Picture 2">
            <a:extLst>
              <a:ext uri="{FF2B5EF4-FFF2-40B4-BE49-F238E27FC236}">
                <a16:creationId xmlns:a16="http://schemas.microsoft.com/office/drawing/2014/main" id="{8CDF2994-DED4-4CEB-8589-884D36028A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54245" y="2788920"/>
            <a:ext cx="283551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7344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738259132"/>
              </p:ext>
            </p:extLst>
          </p:nvPr>
        </p:nvGraphicFramePr>
        <p:xfrm>
          <a:off x="457200" y="137160"/>
          <a:ext cx="8229600" cy="6583680"/>
        </p:xfrm>
        <a:graphic>
          <a:graphicData uri="http://schemas.openxmlformats.org/drawingml/2006/table">
            <a:tbl>
              <a:tblPr firstRow="1" bandRow="1">
                <a:tableStyleId>{073A0DAA-6AF3-43AB-8588-CEC1D06C72B9}</a:tableStyleId>
              </a:tblPr>
              <a:tblGrid>
                <a:gridCol w="4339244">
                  <a:extLst>
                    <a:ext uri="{9D8B030D-6E8A-4147-A177-3AD203B41FA5}">
                      <a16:colId xmlns:a16="http://schemas.microsoft.com/office/drawing/2014/main" val="1397627422"/>
                    </a:ext>
                  </a:extLst>
                </a:gridCol>
                <a:gridCol w="3890356">
                  <a:extLst>
                    <a:ext uri="{9D8B030D-6E8A-4147-A177-3AD203B41FA5}">
                      <a16:colId xmlns:a16="http://schemas.microsoft.com/office/drawing/2014/main" val="1991858644"/>
                    </a:ext>
                  </a:extLst>
                </a:gridCol>
              </a:tblGrid>
              <a:tr h="731520">
                <a:tc gridSpan="2">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EPHESIANS: WHAT IS INSIDE?</a:t>
                      </a: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b="1" dirty="0">
                          <a:solidFill>
                            <a:srgbClr val="C00000"/>
                          </a:solidFill>
                          <a:latin typeface="Calibri" panose="020F0502020204030204" pitchFamily="34" charset="0"/>
                          <a:cs typeface="Calibri" panose="020F0502020204030204" pitchFamily="34" charset="0"/>
                        </a:rPr>
                        <a:t>1–3</a:t>
                      </a: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b="1" dirty="0">
                          <a:solidFill>
                            <a:srgbClr val="0000CC"/>
                          </a:solidFill>
                          <a:latin typeface="Calibri" panose="020F0502020204030204" pitchFamily="34" charset="0"/>
                          <a:cs typeface="Calibri" panose="020F0502020204030204" pitchFamily="34" charset="0"/>
                        </a:rPr>
                        <a:t>4–6</a:t>
                      </a:r>
                    </a:p>
                  </a:txBody>
                  <a:tcPr anchor="ctr" horzOverflow="overflow"/>
                </a:tc>
                <a:extLst>
                  <a:ext uri="{0D108BD9-81ED-4DB2-BD59-A6C34878D82A}">
                    <a16:rowId xmlns:a16="http://schemas.microsoft.com/office/drawing/2014/main" val="1624996199"/>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Relationship</a:t>
                      </a: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Responsibility</a:t>
                      </a:r>
                    </a:p>
                  </a:txBody>
                  <a:tcPr anchor="ctr" horzOverflow="overflow"/>
                </a:tc>
                <a:extLst>
                  <a:ext uri="{0D108BD9-81ED-4DB2-BD59-A6C34878D82A}">
                    <a16:rowId xmlns:a16="http://schemas.microsoft.com/office/drawing/2014/main" val="3636852434"/>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No imperatives</a:t>
                      </a: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35 imperatives</a:t>
                      </a:r>
                    </a:p>
                  </a:txBody>
                  <a:tcPr anchor="ctr" horzOverflow="overflow"/>
                </a:tc>
                <a:extLst>
                  <a:ext uri="{0D108BD9-81ED-4DB2-BD59-A6C34878D82A}">
                    <a16:rowId xmlns:a16="http://schemas.microsoft.com/office/drawing/2014/main" val="3808086373"/>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Orthodoxy</a:t>
                      </a: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Orthopraxy</a:t>
                      </a:r>
                    </a:p>
                  </a:txBody>
                  <a:tcPr anchor="ctr" horzOverflow="overflow"/>
                </a:tc>
                <a:extLst>
                  <a:ext uri="{0D108BD9-81ED-4DB2-BD59-A6C34878D82A}">
                    <a16:rowId xmlns:a16="http://schemas.microsoft.com/office/drawing/2014/main" val="4167479987"/>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Knowledge</a:t>
                      </a: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Wisdom</a:t>
                      </a:r>
                    </a:p>
                  </a:txBody>
                  <a:tcPr anchor="ctr" horzOverflow="overflow"/>
                </a:tc>
                <a:extLst>
                  <a:ext uri="{0D108BD9-81ED-4DB2-BD59-A6C34878D82A}">
                    <a16:rowId xmlns:a16="http://schemas.microsoft.com/office/drawing/2014/main" val="1448859749"/>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Belief</a:t>
                      </a: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Behavior</a:t>
                      </a:r>
                    </a:p>
                  </a:txBody>
                  <a:tcPr anchor="ctr" horzOverflow="overflow"/>
                </a:tc>
                <a:extLst>
                  <a:ext uri="{0D108BD9-81ED-4DB2-BD59-A6C34878D82A}">
                    <a16:rowId xmlns:a16="http://schemas.microsoft.com/office/drawing/2014/main" val="852774458"/>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Position</a:t>
                      </a: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Practice</a:t>
                      </a:r>
                    </a:p>
                  </a:txBody>
                  <a:tcPr anchor="ctr" horzOverflow="overflow"/>
                </a:tc>
                <a:extLst>
                  <a:ext uri="{0D108BD9-81ED-4DB2-BD59-A6C34878D82A}">
                    <a16:rowId xmlns:a16="http://schemas.microsoft.com/office/drawing/2014/main" val="4074593557"/>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Privileges</a:t>
                      </a:r>
                    </a:p>
                  </a:txBody>
                  <a:tcPr anchor="ctr" horzOverflow="overflow"/>
                </a:tc>
                <a:tc>
                  <a:txBody>
                    <a:bodyPr/>
                    <a:lstStyle/>
                    <a:p>
                      <a:pPr marL="112713"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Responsibility</a:t>
                      </a:r>
                      <a:endParaRPr lang="en-US" sz="2800" b="1" kern="1200" dirty="0">
                        <a:solidFill>
                          <a:srgbClr val="0000CC"/>
                        </a:solidFill>
                        <a:latin typeface="Calibri" panose="020F0502020204030204" pitchFamily="34" charset="0"/>
                        <a:ea typeface="+mn-ea"/>
                        <a:cs typeface="Calibri" panose="020F0502020204030204" pitchFamily="34" charset="0"/>
                      </a:endParaRPr>
                    </a:p>
                  </a:txBody>
                  <a:tcPr marT="45716" marB="45716" anchor="ctr" horzOverflow="overflow"/>
                </a:tc>
                <a:extLst>
                  <a:ext uri="{0D108BD9-81ED-4DB2-BD59-A6C34878D82A}">
                    <a16:rowId xmlns:a16="http://schemas.microsoft.com/office/drawing/2014/main" val="3600022735"/>
                  </a:ext>
                </a:extLst>
              </a:tr>
            </a:tbl>
          </a:graphicData>
        </a:graphic>
      </p:graphicFrame>
    </p:spTree>
    <p:extLst>
      <p:ext uri="{BB962C8B-B14F-4D97-AF65-F5344CB8AC3E}">
        <p14:creationId xmlns:p14="http://schemas.microsoft.com/office/powerpoint/2010/main" val="89085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woods\AppData\Local\Microsoft\Windows\Temporary Internet Files\Content.IE5\MH5K0DD1\MCj02336410000[1].wmf">
            <a:extLst>
              <a:ext uri="{FF2B5EF4-FFF2-40B4-BE49-F238E27FC236}">
                <a16:creationId xmlns:a16="http://schemas.microsoft.com/office/drawing/2014/main" id="{8233A3D3-F684-4E3E-AFD8-88834A9E60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3556" y="3657600"/>
            <a:ext cx="30368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F83F1BF-23CF-44A3-8B39-0C19323152B5}"/>
              </a:ext>
            </a:extLst>
          </p:cNvPr>
          <p:cNvSpPr/>
          <p:nvPr/>
        </p:nvSpPr>
        <p:spPr>
          <a:xfrm>
            <a:off x="838200" y="3733800"/>
            <a:ext cx="1835668" cy="1323439"/>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1-3</a:t>
            </a:r>
          </a:p>
        </p:txBody>
      </p:sp>
      <p:sp>
        <p:nvSpPr>
          <p:cNvPr id="6" name="Rectangle 5">
            <a:extLst>
              <a:ext uri="{FF2B5EF4-FFF2-40B4-BE49-F238E27FC236}">
                <a16:creationId xmlns:a16="http://schemas.microsoft.com/office/drawing/2014/main" id="{DEC3AAC4-3F18-438D-A4B7-3E1E6539CB29}"/>
              </a:ext>
            </a:extLst>
          </p:cNvPr>
          <p:cNvSpPr/>
          <p:nvPr/>
        </p:nvSpPr>
        <p:spPr>
          <a:xfrm>
            <a:off x="6019800" y="3764340"/>
            <a:ext cx="2438400" cy="132343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4-6</a:t>
            </a:r>
          </a:p>
        </p:txBody>
      </p:sp>
      <p:sp>
        <p:nvSpPr>
          <p:cNvPr id="7" name="Rectangle 6">
            <a:extLst>
              <a:ext uri="{FF2B5EF4-FFF2-40B4-BE49-F238E27FC236}">
                <a16:creationId xmlns:a16="http://schemas.microsoft.com/office/drawing/2014/main" id="{2C2AE597-397B-4D9D-96F6-946CEF4CE736}"/>
              </a:ext>
            </a:extLst>
          </p:cNvPr>
          <p:cNvSpPr/>
          <p:nvPr/>
        </p:nvSpPr>
        <p:spPr>
          <a:xfrm>
            <a:off x="2664747" y="2133600"/>
            <a:ext cx="3814506"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rPr>
              <a:t>Therefore…</a:t>
            </a:r>
          </a:p>
        </p:txBody>
      </p:sp>
      <p:sp>
        <p:nvSpPr>
          <p:cNvPr id="28678" name="Title 7">
            <a:extLst>
              <a:ext uri="{FF2B5EF4-FFF2-40B4-BE49-F238E27FC236}">
                <a16:creationId xmlns:a16="http://schemas.microsoft.com/office/drawing/2014/main" id="{602FE9A3-E03A-47B2-B18D-0713AEE5D8C5}"/>
              </a:ext>
            </a:extLst>
          </p:cNvPr>
          <p:cNvSpPr>
            <a:spLocks noGrp="1"/>
          </p:cNvSpPr>
          <p:nvPr>
            <p:ph type="ctrTitle" sz="quarter" idx="4294967295"/>
          </p:nvPr>
        </p:nvSpPr>
        <p:spPr>
          <a:xfrm>
            <a:off x="685800" y="381000"/>
            <a:ext cx="7772400" cy="1143000"/>
          </a:xfrm>
        </p:spPr>
        <p:txBody>
          <a:bodyPr/>
          <a:lstStyle/>
          <a:p>
            <a:pPr algn="ctr" eaLnBrk="1" hangingPunct="1"/>
            <a:r>
              <a:rPr lang="en-US" altLang="en-US" dirty="0"/>
              <a:t>Ephesians 4:1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woods\AppData\Local\Microsoft\Windows\Temporary Internet Files\Content.IE5\MH5K0DD1\MCj02336410000[1].wmf">
            <a:extLst>
              <a:ext uri="{FF2B5EF4-FFF2-40B4-BE49-F238E27FC236}">
                <a16:creationId xmlns:a16="http://schemas.microsoft.com/office/drawing/2014/main" id="{B8622C7A-A9C7-481D-B40F-93FF803F4F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3556" y="3657600"/>
            <a:ext cx="30368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EE65F3F-573E-40FC-BF3C-37D037A6A240}"/>
              </a:ext>
            </a:extLst>
          </p:cNvPr>
          <p:cNvSpPr/>
          <p:nvPr/>
        </p:nvSpPr>
        <p:spPr>
          <a:xfrm>
            <a:off x="582430" y="3733800"/>
            <a:ext cx="2008370" cy="132343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1-11</a:t>
            </a:r>
          </a:p>
        </p:txBody>
      </p:sp>
      <p:sp>
        <p:nvSpPr>
          <p:cNvPr id="6" name="Rectangle 5">
            <a:extLst>
              <a:ext uri="{FF2B5EF4-FFF2-40B4-BE49-F238E27FC236}">
                <a16:creationId xmlns:a16="http://schemas.microsoft.com/office/drawing/2014/main" id="{698638B5-D760-4BD2-A5C8-86BE087D08A6}"/>
              </a:ext>
            </a:extLst>
          </p:cNvPr>
          <p:cNvSpPr/>
          <p:nvPr/>
        </p:nvSpPr>
        <p:spPr>
          <a:xfrm>
            <a:off x="6090444" y="3764340"/>
            <a:ext cx="3053556" cy="1323439"/>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12-16</a:t>
            </a:r>
          </a:p>
        </p:txBody>
      </p:sp>
      <p:sp>
        <p:nvSpPr>
          <p:cNvPr id="29702" name="Title 7">
            <a:extLst>
              <a:ext uri="{FF2B5EF4-FFF2-40B4-BE49-F238E27FC236}">
                <a16:creationId xmlns:a16="http://schemas.microsoft.com/office/drawing/2014/main" id="{26BD914B-F56A-4AC2-80D4-C03002E4BA39}"/>
              </a:ext>
            </a:extLst>
          </p:cNvPr>
          <p:cNvSpPr>
            <a:spLocks noGrp="1"/>
          </p:cNvSpPr>
          <p:nvPr>
            <p:ph type="ctrTitle" sz="quarter" idx="4294967295"/>
          </p:nvPr>
        </p:nvSpPr>
        <p:spPr>
          <a:xfrm>
            <a:off x="685800" y="403073"/>
            <a:ext cx="7772400" cy="1143000"/>
          </a:xfrm>
        </p:spPr>
        <p:txBody>
          <a:bodyPr/>
          <a:lstStyle/>
          <a:p>
            <a:pPr algn="ctr" eaLnBrk="1" hangingPunct="1"/>
            <a:r>
              <a:rPr lang="en-US" altLang="en-US" dirty="0"/>
              <a:t>Romans 12:1</a:t>
            </a:r>
          </a:p>
        </p:txBody>
      </p:sp>
      <p:sp>
        <p:nvSpPr>
          <p:cNvPr id="8" name="Rectangle 7">
            <a:extLst>
              <a:ext uri="{FF2B5EF4-FFF2-40B4-BE49-F238E27FC236}">
                <a16:creationId xmlns:a16="http://schemas.microsoft.com/office/drawing/2014/main" id="{453CC726-B125-49F3-A5C2-9EC21DE83D3C}"/>
              </a:ext>
            </a:extLst>
          </p:cNvPr>
          <p:cNvSpPr/>
          <p:nvPr/>
        </p:nvSpPr>
        <p:spPr>
          <a:xfrm>
            <a:off x="2664747" y="2133600"/>
            <a:ext cx="3814506"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rPr>
              <a:t>Therefore…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woods\AppData\Local\Microsoft\Windows\Temporary Internet Files\Content.IE5\MH5K0DD1\MCj02336410000[1].wmf">
            <a:extLst>
              <a:ext uri="{FF2B5EF4-FFF2-40B4-BE49-F238E27FC236}">
                <a16:creationId xmlns:a16="http://schemas.microsoft.com/office/drawing/2014/main" id="{2F952323-0298-48C1-801F-DF1827A256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4200" y="3657600"/>
            <a:ext cx="30368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A8F5B23-239D-4946-BCC5-A70A8DA59E3C}"/>
              </a:ext>
            </a:extLst>
          </p:cNvPr>
          <p:cNvSpPr/>
          <p:nvPr/>
        </p:nvSpPr>
        <p:spPr>
          <a:xfrm>
            <a:off x="1127660" y="3733800"/>
            <a:ext cx="1552027" cy="132343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1-4</a:t>
            </a:r>
          </a:p>
        </p:txBody>
      </p:sp>
      <p:sp>
        <p:nvSpPr>
          <p:cNvPr id="6" name="Rectangle 5">
            <a:extLst>
              <a:ext uri="{FF2B5EF4-FFF2-40B4-BE49-F238E27FC236}">
                <a16:creationId xmlns:a16="http://schemas.microsoft.com/office/drawing/2014/main" id="{7D82A3AE-1D42-4C8F-861D-205DDCD6BA89}"/>
              </a:ext>
            </a:extLst>
          </p:cNvPr>
          <p:cNvSpPr/>
          <p:nvPr/>
        </p:nvSpPr>
        <p:spPr>
          <a:xfrm>
            <a:off x="6324600" y="3764340"/>
            <a:ext cx="2438400" cy="132343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5-6</a:t>
            </a:r>
          </a:p>
        </p:txBody>
      </p:sp>
      <p:sp>
        <p:nvSpPr>
          <p:cNvPr id="30726" name="Title 7">
            <a:extLst>
              <a:ext uri="{FF2B5EF4-FFF2-40B4-BE49-F238E27FC236}">
                <a16:creationId xmlns:a16="http://schemas.microsoft.com/office/drawing/2014/main" id="{26312EEC-7FE4-4223-A353-4A2557619BA5}"/>
              </a:ext>
            </a:extLst>
          </p:cNvPr>
          <p:cNvSpPr>
            <a:spLocks noGrp="1"/>
          </p:cNvSpPr>
          <p:nvPr>
            <p:ph type="ctrTitle" sz="quarter" idx="4294967295"/>
          </p:nvPr>
        </p:nvSpPr>
        <p:spPr>
          <a:xfrm>
            <a:off x="685800" y="381000"/>
            <a:ext cx="7772400" cy="1143000"/>
          </a:xfrm>
        </p:spPr>
        <p:txBody>
          <a:bodyPr/>
          <a:lstStyle/>
          <a:p>
            <a:pPr algn="ctr" eaLnBrk="1" hangingPunct="1"/>
            <a:r>
              <a:rPr lang="en-US" altLang="en-US" dirty="0"/>
              <a:t>Galatians 5:1</a:t>
            </a:r>
          </a:p>
        </p:txBody>
      </p:sp>
      <p:sp>
        <p:nvSpPr>
          <p:cNvPr id="8" name="Rectangle 7">
            <a:extLst>
              <a:ext uri="{FF2B5EF4-FFF2-40B4-BE49-F238E27FC236}">
                <a16:creationId xmlns:a16="http://schemas.microsoft.com/office/drawing/2014/main" id="{87C6D9AF-A120-45E2-A67B-46F74E7FDB22}"/>
              </a:ext>
            </a:extLst>
          </p:cNvPr>
          <p:cNvSpPr/>
          <p:nvPr/>
        </p:nvSpPr>
        <p:spPr>
          <a:xfrm>
            <a:off x="2664747" y="2133600"/>
            <a:ext cx="3814506"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rPr>
              <a:t>Therefore…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4 Positive Results of Imprisonment </a:t>
            </a:r>
            <a:br>
              <a:rPr lang="en-US" altLang="en-US" sz="3600" kern="1200" dirty="0">
                <a:solidFill>
                  <a:srgbClr val="00FFFF"/>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Phil. </a:t>
            </a:r>
            <a:r>
              <a:rPr lang="en-US" altLang="en-US" sz="2800" dirty="0">
                <a:solidFill>
                  <a:schemeClr val="tx1"/>
                </a:solidFill>
                <a:effectLst>
                  <a:outerShdw blurRad="38100" dist="38100" dir="2700000" algn="tl">
                    <a:srgbClr val="000000">
                      <a:alpha val="43137"/>
                    </a:srgbClr>
                  </a:outerShdw>
                </a:effectLst>
                <a:ea typeface="+mn-ea"/>
                <a:cs typeface="+mn-cs"/>
              </a:rPr>
              <a:t>1:12-30)</a:t>
            </a:r>
            <a:endParaRPr lang="en-US" altLang="en-US" sz="3400" dirty="0">
              <a:solidFill>
                <a:schemeClr val="tx1"/>
              </a:solidFill>
              <a:effectLst>
                <a:outerShdw blurRad="38100" dist="38100" dir="2700000" algn="tl">
                  <a:srgbClr val="000000">
                    <a:alpha val="43137"/>
                  </a:srgbClr>
                </a:outerShdw>
              </a:effectLst>
              <a:ea typeface="+mn-ea"/>
              <a:cs typeface="+mn-cs"/>
            </a:endParaRPr>
          </a:p>
        </p:txBody>
      </p:sp>
      <p:sp>
        <p:nvSpPr>
          <p:cNvPr id="15363" name="Rectangle 3"/>
          <p:cNvSpPr>
            <a:spLocks noGrp="1" noChangeArrowheads="1"/>
          </p:cNvSpPr>
          <p:nvPr>
            <p:ph type="body" idx="1"/>
          </p:nvPr>
        </p:nvSpPr>
        <p:spPr>
          <a:xfrm>
            <a:off x="457200" y="1600201"/>
            <a:ext cx="8267700" cy="33527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Captive audience (Phil. 1:12-13)</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Church’s boldness in preaching (Phil. 1:14-18)</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Greater prayer (Phil. 1:19)</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Protection from martyrdom (Phil. 1:20-26)</a:t>
            </a:r>
          </a:p>
        </p:txBody>
      </p:sp>
      <p:pic>
        <p:nvPicPr>
          <p:cNvPr id="4" name="Picture 3">
            <a:extLst>
              <a:ext uri="{FF2B5EF4-FFF2-40B4-BE49-F238E27FC236}">
                <a16:creationId xmlns:a16="http://schemas.microsoft.com/office/drawing/2014/main" id="{9222C225-ACB6-4E27-BAC5-56255CD0EA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3901554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e another | Pastor Ray's blog: rayliu1">
            <a:extLst>
              <a:ext uri="{FF2B5EF4-FFF2-40B4-BE49-F238E27FC236}">
                <a16:creationId xmlns:a16="http://schemas.microsoft.com/office/drawing/2014/main" id="{FCA3284C-9BE6-4948-B5D7-93FE8158734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52400"/>
            <a:ext cx="88392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315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6933" y="1371600"/>
            <a:ext cx="9144000" cy="3886201"/>
          </a:xfrm>
        </p:spPr>
        <p:txBody>
          <a:bodyPr/>
          <a:lstStyle/>
          <a:p>
            <a:pPr marL="514350" indent="-514350" algn="just" eaLnBrk="1" hangingPunct="1">
              <a:spcBef>
                <a:spcPts val="0"/>
              </a:spcBef>
              <a:spcAft>
                <a:spcPts val="2400"/>
              </a:spcAft>
              <a:buFont typeface="+mj-lt"/>
              <a:buAutoNum type="arabicPeriod"/>
              <a:defRPr/>
            </a:pPr>
            <a:r>
              <a:rPr lang="en-US" dirty="0">
                <a:effectLst>
                  <a:outerShdw blurRad="38100" dist="38100" dir="2700000" algn="tl">
                    <a:srgbClr val="000000">
                      <a:alpha val="43137"/>
                    </a:srgbClr>
                  </a:outerShdw>
                </a:effectLst>
              </a:rPr>
              <a:t>Believers can return to the sin nature and jeopardize fellowship</a:t>
            </a:r>
          </a:p>
          <a:p>
            <a:pPr marL="514350" indent="-514350" algn="just" eaLnBrk="1" hangingPunct="1">
              <a:spcBef>
                <a:spcPts val="0"/>
              </a:spcBef>
              <a:spcAft>
                <a:spcPts val="2400"/>
              </a:spcAft>
              <a:buFont typeface="+mj-lt"/>
              <a:buAutoNum type="arabicPeriod"/>
              <a:defRPr/>
            </a:pPr>
            <a:r>
              <a:rPr lang="en-US" dirty="0">
                <a:effectLst>
                  <a:outerShdw blurRad="38100" dist="38100" dir="2700000" algn="tl">
                    <a:srgbClr val="000000">
                      <a:alpha val="43137"/>
                    </a:srgbClr>
                  </a:outerShdw>
                </a:effectLst>
              </a:rPr>
              <a:t>Believers are exhorted to live consistently with their position</a:t>
            </a:r>
          </a:p>
          <a:p>
            <a:pPr marL="514350" indent="-514350" algn="just" eaLnBrk="1" hangingPunct="1">
              <a:spcBef>
                <a:spcPts val="0"/>
              </a:spcBef>
              <a:spcAft>
                <a:spcPts val="2400"/>
              </a:spcAft>
              <a:buFont typeface="+mj-lt"/>
              <a:buAutoNum type="arabicPeriod"/>
              <a:defRPr/>
            </a:pPr>
            <a:r>
              <a:rPr lang="en-US" b="1" u="sng" dirty="0">
                <a:solidFill>
                  <a:srgbClr val="FFFFCC"/>
                </a:solidFill>
                <a:effectLst>
                  <a:outerShdw blurRad="38100" dist="38100" dir="2700000" algn="tl">
                    <a:srgbClr val="000000">
                      <a:alpha val="43137"/>
                    </a:srgbClr>
                  </a:outerShdw>
                </a:effectLst>
              </a:rPr>
              <a:t>When believers fail to do so the church’s witness is blunted</a:t>
            </a:r>
          </a:p>
          <a:p>
            <a:pPr marL="514350" indent="-514350" algn="just" eaLnBrk="1" hangingPunct="1">
              <a:spcBef>
                <a:spcPts val="0"/>
              </a:spcBef>
              <a:spcAft>
                <a:spcPts val="2400"/>
              </a:spcAft>
              <a:buFont typeface="+mj-lt"/>
              <a:buAutoNum type="arabicPeriod"/>
              <a:defRPr/>
            </a:pPr>
            <a:r>
              <a:rPr lang="en-US" dirty="0">
                <a:effectLst>
                  <a:outerShdw blurRad="38100" dist="38100" dir="2700000" algn="tl">
                    <a:srgbClr val="000000">
                      <a:alpha val="43137"/>
                    </a:srgbClr>
                  </a:outerShdw>
                </a:effectLst>
              </a:rPr>
              <a:t>There is a difference between true and false unity</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Four Observations on Unity</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9292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6933" y="1371600"/>
            <a:ext cx="9144000" cy="3886201"/>
          </a:xfrm>
        </p:spPr>
        <p:txBody>
          <a:bodyPr/>
          <a:lstStyle/>
          <a:p>
            <a:pPr marL="514350" indent="-514350" algn="just" eaLnBrk="1" hangingPunct="1">
              <a:spcBef>
                <a:spcPts val="0"/>
              </a:spcBef>
              <a:spcAft>
                <a:spcPts val="2400"/>
              </a:spcAft>
              <a:buFont typeface="+mj-lt"/>
              <a:buAutoNum type="arabicPeriod"/>
              <a:defRPr/>
            </a:pPr>
            <a:r>
              <a:rPr lang="en-US" dirty="0">
                <a:effectLst>
                  <a:outerShdw blurRad="38100" dist="38100" dir="2700000" algn="tl">
                    <a:srgbClr val="000000">
                      <a:alpha val="43137"/>
                    </a:srgbClr>
                  </a:outerShdw>
                </a:effectLst>
              </a:rPr>
              <a:t>Believers can return to the sin nature and jeopardize fellowship</a:t>
            </a:r>
          </a:p>
          <a:p>
            <a:pPr marL="514350" indent="-514350" algn="just" eaLnBrk="1" hangingPunct="1">
              <a:spcBef>
                <a:spcPts val="0"/>
              </a:spcBef>
              <a:spcAft>
                <a:spcPts val="2400"/>
              </a:spcAft>
              <a:buFont typeface="+mj-lt"/>
              <a:buAutoNum type="arabicPeriod"/>
              <a:defRPr/>
            </a:pPr>
            <a:r>
              <a:rPr lang="en-US" dirty="0">
                <a:effectLst>
                  <a:outerShdw blurRad="38100" dist="38100" dir="2700000" algn="tl">
                    <a:srgbClr val="000000">
                      <a:alpha val="43137"/>
                    </a:srgbClr>
                  </a:outerShdw>
                </a:effectLst>
              </a:rPr>
              <a:t>Believers are exhorted to live consistently with their position</a:t>
            </a:r>
          </a:p>
          <a:p>
            <a:pPr marL="514350" indent="-514350" algn="just" eaLnBrk="1" hangingPunct="1">
              <a:spcBef>
                <a:spcPts val="0"/>
              </a:spcBef>
              <a:spcAft>
                <a:spcPts val="2400"/>
              </a:spcAft>
              <a:buFont typeface="+mj-lt"/>
              <a:buAutoNum type="arabicPeriod"/>
              <a:defRPr/>
            </a:pPr>
            <a:r>
              <a:rPr lang="en-US" dirty="0">
                <a:effectLst>
                  <a:outerShdw blurRad="38100" dist="38100" dir="2700000" algn="tl">
                    <a:srgbClr val="000000">
                      <a:alpha val="43137"/>
                    </a:srgbClr>
                  </a:outerShdw>
                </a:effectLst>
              </a:rPr>
              <a:t>When believers fail to do so the church’s witness is blunted</a:t>
            </a:r>
          </a:p>
          <a:p>
            <a:pPr marL="514350" indent="-514350" algn="just" eaLnBrk="1" hangingPunct="1">
              <a:spcBef>
                <a:spcPts val="0"/>
              </a:spcBef>
              <a:spcAft>
                <a:spcPts val="2400"/>
              </a:spcAft>
              <a:buFont typeface="+mj-lt"/>
              <a:buAutoNum type="arabicPeriod"/>
              <a:defRPr/>
            </a:pPr>
            <a:r>
              <a:rPr lang="en-US" b="1" u="sng" dirty="0">
                <a:solidFill>
                  <a:srgbClr val="FFFFCC"/>
                </a:solidFill>
                <a:effectLst>
                  <a:outerShdw blurRad="38100" dist="38100" dir="2700000" algn="tl">
                    <a:srgbClr val="000000">
                      <a:alpha val="43137"/>
                    </a:srgbClr>
                  </a:outerShdw>
                </a:effectLst>
              </a:rPr>
              <a:t>There is a difference between true and false unity</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Four Observations on Unity</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9304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933" y="1600200"/>
            <a:ext cx="9144000" cy="4893647"/>
          </a:xfrm>
          <a:prstGeom prst="rect">
            <a:avLst/>
          </a:prstGeom>
        </p:spPr>
        <p:txBody>
          <a:bodyPr wrap="square">
            <a:spAutoFit/>
          </a:bodyPr>
          <a:lstStyle/>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think that millennial views need not be among those doctrines that divide us. . . . I am suggesting that what you believe about the millennium—how you interpret these thousand years—is not something that it is necessary for us to agree upon in order to have a congregation together. The Lord Jesus Christ prayed in John 17:21 that we Christians might be one. Of course all true Christians are one in that we have his Spirit, we share his Spirit, we desire to live out that unity. But that unity is supposed to be evident as a testimony to the world around us. Therefore, I conclude that we should end our cooperations together with other Christians …only with the greatest of care, lest we rend the body of Christ for whose unity he’s prayed and given himself.”</a:t>
            </a:r>
          </a:p>
        </p:txBody>
      </p:sp>
      <p:sp>
        <p:nvSpPr>
          <p:cNvPr id="3" name="Rectangle 2"/>
          <p:cNvSpPr/>
          <p:nvPr/>
        </p:nvSpPr>
        <p:spPr>
          <a:xfrm>
            <a:off x="1371600" y="228601"/>
            <a:ext cx="6400801" cy="1215717"/>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Eschatology A Sin?</a:t>
            </a:r>
          </a:p>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Justin Taylor,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Dever</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in Sin If You Lead Your Congregation to Have a Statement of Faith that Requires a Particular Millennial View,’” online: https://www.thegospelcoalition.org/blogs/justin-taylor/dever-you-are-in-sin-if-you-lead-your/, July 14 2009, accessed May 28, 2019. </a:t>
            </a:r>
          </a:p>
        </p:txBody>
      </p:sp>
      <p:pic>
        <p:nvPicPr>
          <p:cNvPr id="2050" name="Picture 2" descr="Image result for mark dever">
            <a:extLst>
              <a:ext uri="{FF2B5EF4-FFF2-40B4-BE49-F238E27FC236}">
                <a16:creationId xmlns:a16="http://schemas.microsoft.com/office/drawing/2014/main" id="{611EF4AD-0241-47E1-9FB0-D3A4A090DA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33" y="93133"/>
            <a:ext cx="9144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9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00200"/>
            <a:ext cx="9144000" cy="5293757"/>
          </a:xfrm>
          <a:prstGeom prst="rect">
            <a:avLst/>
          </a:prstGeom>
        </p:spPr>
        <p:txBody>
          <a:bodyPr wrap="square">
            <a:spAutoFit/>
          </a:bodyPr>
          <a:lstStyle/>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 conclude that it is sin to divide the body of Christ—to divide the body that he prayed would be united.</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Therefore for us to conclude that we must agree upon a certain view of alcohol, or a certain view of schooling, or a certain view of meat sacrificed to idols, or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certain view of the millennium</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order to have fellowship together is, I think, not only unnecessary for the body of Christ, but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therefore both unwarranted and therefore condemned by scripture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if you’re a pastor and you’re listening to me,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understand me correctly if you think I’m saying you are in sin if you lead your congregation to have a statement of faith that requires a particular millennial view.</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do not understand why that has to be a matter of uniformity in order to have Christian unity in a local congregation.”</a:t>
            </a:r>
          </a:p>
        </p:txBody>
      </p:sp>
      <p:sp>
        <p:nvSpPr>
          <p:cNvPr id="6" name="Rectangle 5">
            <a:extLst>
              <a:ext uri="{FF2B5EF4-FFF2-40B4-BE49-F238E27FC236}">
                <a16:creationId xmlns:a16="http://schemas.microsoft.com/office/drawing/2014/main" id="{ADF10833-0B02-408C-958B-117CAA3D9CE0}"/>
              </a:ext>
            </a:extLst>
          </p:cNvPr>
          <p:cNvSpPr/>
          <p:nvPr/>
        </p:nvSpPr>
        <p:spPr>
          <a:xfrm>
            <a:off x="1371600" y="228601"/>
            <a:ext cx="6400801" cy="1215717"/>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Eschatology A Sin?</a:t>
            </a:r>
          </a:p>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Justin Taylor,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Dever</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in Sin If You Lead Your Congregation to Have a Statement of Faith that Requires a Particular Millennial View,’” online: https://www.thegospelcoalition.org/blogs/justin-taylor/dever-you-are-in-sin-if-you-lead-your/, July 14 2009, accessed May 28, 2019. </a:t>
            </a:r>
          </a:p>
        </p:txBody>
      </p:sp>
      <p:pic>
        <p:nvPicPr>
          <p:cNvPr id="8" name="Picture 2" descr="Image result for mark dever">
            <a:extLst>
              <a:ext uri="{FF2B5EF4-FFF2-40B4-BE49-F238E27FC236}">
                <a16:creationId xmlns:a16="http://schemas.microsoft.com/office/drawing/2014/main" id="{62B1690F-1C66-4228-9085-A772FA4C58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33" y="93133"/>
            <a:ext cx="9144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855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defTabSz="685800">
              <a:spcBef>
                <a:spcPts val="0"/>
              </a:spcBef>
              <a:spcAft>
                <a:spcPts val="1200"/>
              </a:spcAft>
              <a:buClr>
                <a:srgbClr val="00FFFF"/>
              </a:buClr>
              <a:buNone/>
              <a:defRPr/>
            </a:pPr>
            <a:r>
              <a:rPr lang="en-US" altLang="en-US" sz="4000" kern="1200" dirty="0">
                <a:solidFill>
                  <a:srgbClr val="00FFFF"/>
                </a:solidFill>
                <a:cs typeface="Calibri" panose="020F0502020204030204" pitchFamily="34" charset="0"/>
              </a:rPr>
              <a:t>Genesis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Now the whole earth used the </a:t>
            </a:r>
            <a:r>
              <a:rPr lang="en-US" altLang="en-US" sz="3000" b="1" u="sng" dirty="0">
                <a:solidFill>
                  <a:srgbClr val="FFFFCC"/>
                </a:solidFill>
                <a:effectLst>
                  <a:outerShdw blurRad="38100" dist="38100" dir="2700000" algn="tl">
                    <a:srgbClr val="000000">
                      <a:alpha val="43137"/>
                    </a:srgbClr>
                  </a:outerShdw>
                </a:effectLst>
              </a:rPr>
              <a:t>same language</a:t>
            </a:r>
            <a:r>
              <a:rPr lang="en-US" altLang="en-US" sz="3000" dirty="0">
                <a:effectLst>
                  <a:outerShdw blurRad="38100" dist="38100" dir="2700000" algn="tl">
                    <a:srgbClr val="000000">
                      <a:alpha val="43137"/>
                    </a:srgbClr>
                  </a:outerShdw>
                </a:effectLst>
              </a:rPr>
              <a:t> and the same words. </a:t>
            </a:r>
            <a:r>
              <a:rPr lang="en-US" altLang="en-US" sz="3000" baseline="30000" dirty="0">
                <a:effectLst>
                  <a:outerShdw blurRad="38100" dist="38100" dir="2700000" algn="tl">
                    <a:srgbClr val="000000">
                      <a:alpha val="43137"/>
                    </a:srgbClr>
                  </a:outerShdw>
                </a:effectLst>
              </a:rPr>
              <a:t>2</a:t>
            </a:r>
            <a:r>
              <a:rPr lang="en-US" altLang="en-US" sz="3000" dirty="0">
                <a:effectLst>
                  <a:outerShdw blurRad="38100" dist="38100" dir="2700000" algn="tl">
                    <a:srgbClr val="000000">
                      <a:alpha val="43137"/>
                    </a:srgbClr>
                  </a:outerShdw>
                </a:effectLst>
              </a:rPr>
              <a:t> It came about as they journeyed </a:t>
            </a:r>
            <a:r>
              <a:rPr lang="en-US" altLang="en-US" sz="3000" b="1" u="sng" dirty="0">
                <a:solidFill>
                  <a:srgbClr val="FFFFCC"/>
                </a:solidFill>
                <a:effectLst>
                  <a:outerShdw blurRad="38100" dist="38100" dir="2700000" algn="tl">
                    <a:srgbClr val="000000">
                      <a:alpha val="43137"/>
                    </a:srgbClr>
                  </a:outerShdw>
                </a:effectLst>
              </a:rPr>
              <a:t>east</a:t>
            </a:r>
            <a:r>
              <a:rPr lang="en-US" altLang="en-US" sz="3000" dirty="0">
                <a:effectLst>
                  <a:outerShdw blurRad="38100" dist="38100" dir="2700000" algn="tl">
                    <a:srgbClr val="000000">
                      <a:alpha val="43137"/>
                    </a:srgbClr>
                  </a:outerShdw>
                </a:effectLst>
              </a:rPr>
              <a:t>, that they found a plain in the land of </a:t>
            </a:r>
            <a:r>
              <a:rPr lang="en-US" altLang="en-US" sz="3000" b="1" u="sng" dirty="0">
                <a:solidFill>
                  <a:srgbClr val="FFFFCC"/>
                </a:solidFill>
                <a:effectLst>
                  <a:outerShdw blurRad="38100" dist="38100" dir="2700000" algn="tl">
                    <a:srgbClr val="000000">
                      <a:alpha val="43137"/>
                    </a:srgbClr>
                  </a:outerShdw>
                </a:effectLst>
              </a:rPr>
              <a:t>Shinar</a:t>
            </a:r>
            <a:r>
              <a:rPr lang="en-US" altLang="en-US" sz="3000" dirty="0">
                <a:effectLst>
                  <a:outerShdw blurRad="38100" dist="38100" dir="2700000" algn="tl">
                    <a:srgbClr val="000000">
                      <a:alpha val="43137"/>
                    </a:srgbClr>
                  </a:outerShdw>
                </a:effectLst>
              </a:rPr>
              <a:t> and settled there. </a:t>
            </a:r>
            <a:r>
              <a:rPr lang="en-US" altLang="en-US" sz="3000" baseline="30000" dirty="0">
                <a:effectLst>
                  <a:outerShdw blurRad="38100" dist="38100" dir="2700000" algn="tl">
                    <a:srgbClr val="000000">
                      <a:alpha val="43137"/>
                    </a:srgbClr>
                  </a:outerShdw>
                </a:effectLst>
              </a:rPr>
              <a:t>3</a:t>
            </a:r>
            <a:r>
              <a:rPr lang="en-US" altLang="en-US" sz="3000" dirty="0">
                <a:effectLst>
                  <a:outerShdw blurRad="38100" dist="38100" dir="2700000" algn="tl">
                    <a:srgbClr val="000000">
                      <a:alpha val="43137"/>
                    </a:srgbClr>
                  </a:outerShdw>
                </a:effectLst>
              </a:rPr>
              <a:t> They said to one another, “Come, let us make bricks and burn them thoroughly.” And they used brick for stone, and they used tar for mortar. </a:t>
            </a:r>
            <a:r>
              <a:rPr lang="en-US" altLang="en-US" sz="3000" baseline="30000" dirty="0">
                <a:effectLst>
                  <a:outerShdw blurRad="38100" dist="38100" dir="2700000" algn="tl">
                    <a:srgbClr val="000000">
                      <a:alpha val="43137"/>
                    </a:srgbClr>
                  </a:outerShdw>
                </a:effectLst>
              </a:rPr>
              <a:t>4</a:t>
            </a:r>
            <a:r>
              <a:rPr lang="en-US" altLang="en-US" sz="3000" dirty="0">
                <a:effectLst>
                  <a:outerShdw blurRad="38100" dist="38100" dir="2700000" algn="tl">
                    <a:srgbClr val="000000">
                      <a:alpha val="43137"/>
                    </a:srgbClr>
                  </a:outerShdw>
                </a:effectLst>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322233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7334CE-34EF-4A03-A6C6-E51449F0E81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0243" name="Rectangle 7"/>
          <p:cNvSpPr>
            <a:spLocks noGrp="1" noChangeArrowheads="1"/>
          </p:cNvSpPr>
          <p:nvPr>
            <p:ph type="body" idx="1"/>
          </p:nvPr>
        </p:nvSpPr>
        <p:spPr>
          <a:xfrm>
            <a:off x="0" y="0"/>
            <a:ext cx="9144000" cy="2895600"/>
          </a:xfrm>
        </p:spPr>
        <p:txBody>
          <a:bodyPr/>
          <a:lstStyle/>
          <a:p>
            <a:pPr marL="0" indent="0" algn="ctr" defTabSz="685800">
              <a:spcBef>
                <a:spcPts val="0"/>
              </a:spcBef>
              <a:spcAft>
                <a:spcPts val="1200"/>
              </a:spcAft>
              <a:buClr>
                <a:srgbClr val="00FFFF"/>
              </a:buClr>
              <a:buNone/>
              <a:defRPr/>
            </a:pPr>
            <a:r>
              <a:rPr lang="en-US" altLang="en-US" sz="4000" kern="1200" dirty="0">
                <a:solidFill>
                  <a:srgbClr val="00FFFF"/>
                </a:solidFill>
                <a:cs typeface="Calibri" panose="020F0502020204030204" pitchFamily="34" charset="0"/>
              </a:rPr>
              <a:t>Genesis 11:6</a:t>
            </a:r>
          </a:p>
          <a:p>
            <a:pPr marL="0" indent="0" algn="just" eaLnBrk="1" hangingPunct="1">
              <a:spcBef>
                <a:spcPts val="0"/>
              </a:spcBef>
              <a:buNone/>
              <a:defRPr/>
            </a:pPr>
            <a:r>
              <a:rPr lang="en-US" altLang="en-US" sz="3200" i="1" dirty="0">
                <a:effectLst>
                  <a:outerShdw blurRad="38100" dist="38100" dir="2700000" algn="tl">
                    <a:srgbClr val="000000">
                      <a:alpha val="43137"/>
                    </a:srgbClr>
                  </a:outerShdw>
                </a:effectLst>
                <a:latin typeface="Calibri" panose="020F0502020204030204" pitchFamily="34" charset="0"/>
              </a:rPr>
              <a:t>The Lord said, “Behold, they are one people, and they all have the same language. And this is what they began to do, and </a:t>
            </a:r>
            <a:r>
              <a:rPr lang="en-US" alt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now nothing which they purpose to do will be impossible for them</a:t>
            </a:r>
            <a:r>
              <a:rPr lang="en-US" altLang="en-US" sz="3200" b="1" i="1" dirty="0">
                <a:effectLst>
                  <a:outerShdw blurRad="38100" dist="38100" dir="2700000" algn="tl">
                    <a:srgbClr val="000000">
                      <a:alpha val="43137"/>
                    </a:srgbClr>
                  </a:outerShdw>
                </a:effectLst>
                <a:latin typeface="Calibri" panose="020F0502020204030204" pitchFamily="34" charset="0"/>
              </a:rPr>
              <a:t>.”</a:t>
            </a:r>
          </a:p>
          <a:p>
            <a:pPr marL="0" indent="0" eaLnBrk="1" hangingPunct="1">
              <a:buFont typeface="Wingdings" panose="05000000000000000000" pitchFamily="2" charset="2"/>
              <a:buNone/>
              <a:defRPr/>
            </a:pPr>
            <a:endParaRPr lang="en-US" altLang="en-US" dirty="0">
              <a:effectLst>
                <a:outerShdw blurRad="38100" dist="38100" dir="2700000" algn="tl">
                  <a:srgbClr val="000000">
                    <a:alpha val="43137"/>
                  </a:srgbClr>
                </a:outerShdw>
              </a:effectLst>
              <a:latin typeface="Calibri" panose="020F0502020204030204" pitchFamily="34" charset="0"/>
            </a:endParaRPr>
          </a:p>
        </p:txBody>
      </p:sp>
      <p:pic>
        <p:nvPicPr>
          <p:cNvPr id="24580" name="Picture 9" descr="C:\Documents and Settings\Owner\Application Data\Microsoft\Media Catalog\Downloaded Clips\cl26\j0096195.wm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0364" t="2532" r="2241" b="1266"/>
          <a:stretch/>
        </p:blipFill>
        <p:spPr bwMode="auto">
          <a:xfrm>
            <a:off x="3880184" y="3048000"/>
            <a:ext cx="138363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3F09F7-027C-424A-920F-8E9460ADE9E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5478423"/>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John 17:20-23</a:t>
            </a:r>
          </a:p>
          <a:p>
            <a:pPr algn="just"/>
            <a:r>
              <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do not ask on behalf of these alone, but for those also who believe in Me through their word;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they may all be one; even as You, Father,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and I in You, that they also may be in Us, so that the world may believe that You sent Me.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which You have given Me I have given to them, that they may be one, just as We are one;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in them and You in Me, that they may be perfected in unity, so that the world may know that You sent Me, and loved them, even as You have loved Me.”</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1850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07B9AE-2EDA-42D0-A5E8-C5771628309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John 17:17, 19, 20-23</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Sanctify them in THE TRUTH; YOUR WORD IS TRUTH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baseline="30000" dirty="0">
                <a:latin typeface="Calibri" panose="020F0502020204030204" pitchFamily="34" charset="0"/>
                <a:cs typeface="Calibri" panose="020F0502020204030204" pitchFamily="34" charset="0"/>
              </a:rPr>
              <a:t>19 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their sakes I sanctify Myself, that they themselves also may be sanctified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do not ask on behalf of these alone, but for those also who believe in Me through their word;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they may all be one; even as You, Father,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and I in You, that they also may be in Us, so that the world may believe that You sent Me.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which . . . </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7631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07B9AE-2EDA-42D0-A5E8-C5771628309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John 17:17, 19, 20-23</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given Me I have given to them, that they may be one, just as We are one;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in them and You in Me, that they may be perfected in unity, so that the world may know that You sent Me, and loved them, even as You have loved Me.”</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503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b="1" u="sng" dirty="0">
                <a:solidFill>
                  <a:srgbClr val="FFFFCC"/>
                </a:solidFill>
              </a:rPr>
              <a:t>Ch 2 – 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
        <p:nvSpPr>
          <p:cNvPr id="5" name="Rectangle 2">
            <a:extLst>
              <a:ext uri="{FF2B5EF4-FFF2-40B4-BE49-F238E27FC236}">
                <a16:creationId xmlns:a16="http://schemas.microsoft.com/office/drawing/2014/main" id="{7FF359CA-E2DB-44D5-8E7B-4C87A9A0FD25}"/>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6036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0"/>
            <a:ext cx="9144000" cy="5105400"/>
          </a:xfrm>
        </p:spPr>
        <p:txBody>
          <a:bodyPr/>
          <a:lstStyle/>
          <a:p>
            <a:pPr marL="0" indent="0" algn="just" eaLnBrk="1" hangingPunct="1">
              <a:spcBef>
                <a:spcPts val="0"/>
              </a:spcBef>
              <a:buFont typeface="Arial" panose="020B0604020202020204" pitchFamily="34" charset="0"/>
              <a:buNone/>
              <a:defRPr/>
            </a:pPr>
            <a:r>
              <a:rPr lang="en-US" dirty="0">
                <a:effectLst>
                  <a:outerShdw blurRad="38100" dist="38100" dir="2700000" algn="tl">
                    <a:srgbClr val="000000">
                      <a:alpha val="43137"/>
                    </a:srgbClr>
                  </a:outerShdw>
                </a:effectLst>
              </a:rPr>
              <a:t>“Thoughtless and absurd is the modern notion that Christ was praying that denominations which exist in this remote time and in a country then unknown might become organically united in one, and therefore it is the duty of all sects to unite and thus help to answer this prayer. As indicated before, this unity is sought at the hand of the Father, indicating that it is a divine undertaking. It is that, and it results in a unity as organic and vital as that between the Father and the Son. </a:t>
            </a:r>
            <a:r>
              <a:rPr lang="en-US" b="1" u="sng" dirty="0">
                <a:solidFill>
                  <a:srgbClr val="FFFFCC"/>
                </a:solidFill>
                <a:effectLst>
                  <a:outerShdw blurRad="38100" dist="38100" dir="2700000" algn="tl">
                    <a:srgbClr val="000000">
                      <a:alpha val="43137"/>
                    </a:srgbClr>
                  </a:outerShdw>
                </a:effectLst>
              </a:rPr>
              <a:t>This prayer began to be</a:t>
            </a:r>
            <a:r>
              <a:rPr lang="en-US" b="1" dirty="0">
                <a:solidFill>
                  <a:srgbClr val="FFFFCC"/>
                </a:solidFill>
                <a:effectLst>
                  <a:outerShdw blurRad="38100" dist="38100" dir="2700000" algn="tl">
                    <a:srgbClr val="000000">
                      <a:alpha val="43137"/>
                    </a:srgbClr>
                  </a:outerShdw>
                </a:effectLst>
              </a:rPr>
              <a:t> . . .</a:t>
            </a:r>
            <a:endParaRPr lang="en-US" dirty="0">
              <a:effectLst>
                <a:outerShdw blurRad="38100" dist="38100" dir="2700000" algn="tl">
                  <a:srgbClr val="000000">
                    <a:alpha val="43137"/>
                  </a:srgbClr>
                </a:outerShdw>
              </a:effectLst>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228600"/>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158.</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5650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0"/>
            <a:ext cx="9144000" cy="4114800"/>
          </a:xfrm>
        </p:spPr>
        <p:txBody>
          <a:bodyPr/>
          <a:lstStyle/>
          <a:p>
            <a:pPr marL="0" indent="0" algn="just" eaLnBrk="1" hangingPunct="1">
              <a:spcBef>
                <a:spcPts val="0"/>
              </a:spcBef>
              <a:buFont typeface="Arial" panose="020B0604020202020204" pitchFamily="34" charset="0"/>
              <a:buNone/>
              <a:defRPr/>
            </a:pPr>
            <a:r>
              <a:rPr lang="en-US" dirty="0">
                <a:effectLst>
                  <a:outerShdw blurRad="38100" dist="38100" dir="2700000" algn="tl">
                    <a:srgbClr val="000000">
                      <a:alpha val="43137"/>
                    </a:srgbClr>
                  </a:outerShdw>
                </a:effectLst>
              </a:rPr>
              <a:t>. . . </a:t>
            </a:r>
            <a:r>
              <a:rPr lang="en-US" b="1" u="sng" dirty="0">
                <a:solidFill>
                  <a:srgbClr val="FFFFCC"/>
                </a:solidFill>
                <a:effectLst>
                  <a:outerShdw blurRad="38100" dist="38100" dir="2700000" algn="tl">
                    <a:srgbClr val="000000">
                      <a:alpha val="43137"/>
                    </a:srgbClr>
                  </a:outerShdw>
                </a:effectLst>
              </a:rPr>
              <a:t>answered on the Day of Pentecost when believers were by the Spirit baptized into one Body, and is constantly answered whenever a soul is saved and thus joined as a member to the Body of Christ by the same baptism of the Spirit</a:t>
            </a:r>
            <a:r>
              <a:rPr lang="en-US" dirty="0">
                <a:effectLst>
                  <a:outerShdw blurRad="38100" dist="38100" dir="2700000" algn="tl">
                    <a:srgbClr val="000000">
                      <a:alpha val="43137"/>
                    </a:srgbClr>
                  </a:outerShdw>
                </a:effectLst>
              </a:rPr>
              <a:t>.”</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228600"/>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158.</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0325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D87EFA-1562-4F6C-8D37-9C14B9BC5D1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Acts 2:41-47</a:t>
            </a:r>
          </a:p>
          <a:p>
            <a:pPr algn="just"/>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then, those who had received his word were baptized; and that day there were added about three thousand souls.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42</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continually devoting themselves to the apostles’ teaching and to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fellowship</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breaking of bread and to prayer.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43</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Everyone kept feeling a sense of awe; and many wonders and signs were taking place through the apostles.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all those who had believed were together and had all things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common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45</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began selling their property and …</a:t>
            </a:r>
            <a:endPar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3389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D87EFA-1562-4F6C-8D37-9C14B9BC5D1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0"/>
            <a:ext cx="9144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Acts 2:41-47</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possessions and were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sharing</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them with all, as anyone might have need.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Day by day continuing with one mind in the temple, and breaking bread from house to house, they were taking their meals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together</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gladness and sincerity of heart,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47</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praising God and having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favor with all the people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Lord was adding to their number day by day those who were being saved.”</a:t>
            </a:r>
            <a:endPar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7598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D87EFA-1562-4F6C-8D37-9C14B9BC5D1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Acts 2:41-47</a:t>
            </a:r>
          </a:p>
          <a:p>
            <a:pPr algn="just"/>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then, those who had received his word were baptized; and that day there were added about three thousand souls.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42</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continually devoting themselves 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 teaching</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to fellowship, to the breaking of bread and to prayer.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43</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Everyone kept feeling a sense of awe; and many wonders and signs were taking place through the apostles.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all those who had believed were together and had all things in</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common;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45</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began selling their property and …</a:t>
            </a:r>
            <a:endPar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0921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D87EFA-1562-4F6C-8D37-9C14B9BC5D1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0"/>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Acts 2:41-47</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possessions and were sharing them with all, as anyone might have need.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Day by day continuing with one mind in the temple, and breaking bread from house to house, they were taking their meals together with gladness and sincerity of heart,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47</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praising God and having favor with all the people. And the Lord was adding to their number day by day those who were being saved.”</a:t>
            </a:r>
            <a:endPar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3056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AB0D2-BF86-4BD2-B057-5A8BE181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Other Items to Embrace in Lieu of Legalism </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3:15–4:3)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47650" y="1600201"/>
            <a:ext cx="8648700" cy="31241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Maturity (Phil. 3:15-16)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Avoiding license (Phil. 3:17-19)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Heavenly and eternal perspective (Phil. 3:20-21)</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Unity (Phil. 4:1-3)</a:t>
            </a:r>
          </a:p>
        </p:txBody>
      </p:sp>
    </p:spTree>
    <p:extLst>
      <p:ext uri="{BB962C8B-B14F-4D97-AF65-F5344CB8AC3E}">
        <p14:creationId xmlns:p14="http://schemas.microsoft.com/office/powerpoint/2010/main" val="136378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6933" y="1371600"/>
            <a:ext cx="9144000" cy="3886201"/>
          </a:xfrm>
        </p:spPr>
        <p:txBody>
          <a:bodyPr/>
          <a:lstStyle/>
          <a:p>
            <a:pPr marL="514350" indent="-514350" algn="just" eaLnBrk="1" hangingPunct="1">
              <a:spcBef>
                <a:spcPts val="0"/>
              </a:spcBef>
              <a:spcAft>
                <a:spcPts val="2400"/>
              </a:spcAft>
              <a:buFont typeface="+mj-lt"/>
              <a:buAutoNum type="arabicPeriod"/>
              <a:defRPr/>
            </a:pPr>
            <a:r>
              <a:rPr lang="en-US" dirty="0">
                <a:effectLst>
                  <a:outerShdw blurRad="38100" dist="38100" dir="2700000" algn="tl">
                    <a:srgbClr val="000000">
                      <a:alpha val="43137"/>
                    </a:srgbClr>
                  </a:outerShdw>
                </a:effectLst>
              </a:rPr>
              <a:t>Believers can return to the sin nature and jeopardize fellowship</a:t>
            </a:r>
          </a:p>
          <a:p>
            <a:pPr marL="514350" indent="-514350" algn="just" eaLnBrk="1" hangingPunct="1">
              <a:spcBef>
                <a:spcPts val="0"/>
              </a:spcBef>
              <a:spcAft>
                <a:spcPts val="2400"/>
              </a:spcAft>
              <a:buFont typeface="+mj-lt"/>
              <a:buAutoNum type="arabicPeriod"/>
              <a:defRPr/>
            </a:pPr>
            <a:r>
              <a:rPr lang="en-US" dirty="0">
                <a:effectLst>
                  <a:outerShdw blurRad="38100" dist="38100" dir="2700000" algn="tl">
                    <a:srgbClr val="000000">
                      <a:alpha val="43137"/>
                    </a:srgbClr>
                  </a:outerShdw>
                </a:effectLst>
              </a:rPr>
              <a:t>Believers are exhorted to live consistently with their position</a:t>
            </a:r>
          </a:p>
          <a:p>
            <a:pPr marL="514350" indent="-514350" algn="just" eaLnBrk="1" hangingPunct="1">
              <a:spcBef>
                <a:spcPts val="0"/>
              </a:spcBef>
              <a:spcAft>
                <a:spcPts val="2400"/>
              </a:spcAft>
              <a:buFont typeface="+mj-lt"/>
              <a:buAutoNum type="arabicPeriod"/>
              <a:defRPr/>
            </a:pPr>
            <a:r>
              <a:rPr lang="en-US" dirty="0">
                <a:effectLst>
                  <a:outerShdw blurRad="38100" dist="38100" dir="2700000" algn="tl">
                    <a:srgbClr val="000000">
                      <a:alpha val="43137"/>
                    </a:srgbClr>
                  </a:outerShdw>
                </a:effectLst>
              </a:rPr>
              <a:t>When believers fail to do so the church’s witness is blunted</a:t>
            </a:r>
          </a:p>
          <a:p>
            <a:pPr marL="514350" indent="-514350" algn="just" eaLnBrk="1" hangingPunct="1">
              <a:spcBef>
                <a:spcPts val="0"/>
              </a:spcBef>
              <a:spcAft>
                <a:spcPts val="2400"/>
              </a:spcAft>
              <a:buFont typeface="+mj-lt"/>
              <a:buAutoNum type="arabicPeriod"/>
              <a:defRPr/>
            </a:pPr>
            <a:r>
              <a:rPr lang="en-US" dirty="0">
                <a:effectLst>
                  <a:outerShdw blurRad="38100" dist="38100" dir="2700000" algn="tl">
                    <a:srgbClr val="000000">
                      <a:alpha val="43137"/>
                    </a:srgbClr>
                  </a:outerShdw>
                </a:effectLst>
              </a:rPr>
              <a:t>There is a difference between true and false unity</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Four Observations on Unity</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8044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892697" y="1600201"/>
            <a:ext cx="5358606" cy="31241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Christ (Phil. 2:5-16)</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Paul (Phil. 2:17-18)</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Timothy (Phil. 2:19-24)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Epaphroditus (Phil. 2:25-30)</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1DA1C699-A727-4A5E-9941-F147A1ACEFF4}"/>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4 Examples of Humble Service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2)</a:t>
            </a:r>
          </a:p>
        </p:txBody>
      </p:sp>
      <p:pic>
        <p:nvPicPr>
          <p:cNvPr id="5" name="Picture 4">
            <a:extLst>
              <a:ext uri="{FF2B5EF4-FFF2-40B4-BE49-F238E27FC236}">
                <a16:creationId xmlns:a16="http://schemas.microsoft.com/office/drawing/2014/main" id="{A6BB6D32-6571-43B2-B91C-0B5086FCE4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433" y="4724400"/>
            <a:ext cx="2825135" cy="1828800"/>
          </a:xfrm>
          <a:prstGeom prst="rect">
            <a:avLst/>
          </a:prstGeom>
        </p:spPr>
      </p:pic>
    </p:spTree>
    <p:extLst>
      <p:ext uri="{BB962C8B-B14F-4D97-AF65-F5344CB8AC3E}">
        <p14:creationId xmlns:p14="http://schemas.microsoft.com/office/powerpoint/2010/main" val="1632085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 – Christ’s example of servanthood</a:t>
            </a:r>
          </a:p>
          <a:p>
            <a:pPr marL="457200" indent="-457200" algn="just" eaLnBrk="1" hangingPunct="1">
              <a:spcBef>
                <a:spcPts val="0"/>
              </a:spcBef>
              <a:spcAft>
                <a:spcPts val="2400"/>
              </a:spcAft>
              <a:defRPr/>
            </a:pPr>
            <a:r>
              <a:rPr lang="en-US" b="1" u="sng" dirty="0">
                <a:solidFill>
                  <a:srgbClr val="FFFFCC"/>
                </a:solidFill>
              </a:rPr>
              <a:t>Ch 3 – 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
        <p:nvSpPr>
          <p:cNvPr id="5" name="Rectangle 2">
            <a:extLst>
              <a:ext uri="{FF2B5EF4-FFF2-40B4-BE49-F238E27FC236}">
                <a16:creationId xmlns:a16="http://schemas.microsoft.com/office/drawing/2014/main" id="{7FF359CA-E2DB-44D5-8E7B-4C87A9A0FD25}"/>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896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600201"/>
            <a:ext cx="9067800" cy="2743200"/>
          </a:xfrm>
        </p:spPr>
        <p:txBody>
          <a:bodyPr/>
          <a:lstStyle/>
          <a:p>
            <a:pPr marL="461963" indent="-46196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Legalists vs. true believers (Phil. 3:1-3)</a:t>
            </a:r>
          </a:p>
          <a:p>
            <a:pPr marL="461963" indent="-46196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Paul’s transition away from legalism (Phil. 3:4-14)</a:t>
            </a:r>
          </a:p>
          <a:p>
            <a:pPr marL="461963" indent="-461963"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Other items to embrace in lieu of legalism (Phil.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Avoid Legalism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343400"/>
            <a:ext cx="3048000" cy="2286000"/>
          </a:xfrm>
          <a:prstGeom prst="rect">
            <a:avLst/>
          </a:prstGeom>
        </p:spPr>
      </p:pic>
    </p:spTree>
    <p:extLst>
      <p:ext uri="{BB962C8B-B14F-4D97-AF65-F5344CB8AC3E}">
        <p14:creationId xmlns:p14="http://schemas.microsoft.com/office/powerpoint/2010/main" val="565815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15442</TotalTime>
  <Words>5114</Words>
  <Application>Microsoft Office PowerPoint</Application>
  <PresentationFormat>On-screen Show (4:3)</PresentationFormat>
  <Paragraphs>361</Paragraphs>
  <Slides>69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Times New Roman</vt:lpstr>
      <vt:lpstr>Wingdings</vt:lpstr>
      <vt:lpstr>Azure</vt:lpstr>
      <vt:lpstr>PowerPoint Presentation</vt:lpstr>
      <vt:lpstr>Answering Ten Questions</vt:lpstr>
      <vt:lpstr>PowerPoint Presentation</vt:lpstr>
      <vt:lpstr>PowerPoint Presentation</vt:lpstr>
      <vt:lpstr>4 Positive Results of Imprisonment  (Phil. 1:12-30)</vt:lpstr>
      <vt:lpstr>PowerPoint Presentation</vt:lpstr>
      <vt:lpstr>PowerPoint Presentation</vt:lpstr>
      <vt:lpstr>PowerPoint Presentation</vt:lpstr>
      <vt:lpstr>PowerPoint Presentation</vt:lpstr>
      <vt:lpstr>Other Items to Embrace in Lieu of Legalism (Phil. 3:15–4:3)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Ephesians 4:1</vt:lpstr>
      <vt:lpstr>Romans 12:1</vt:lpstr>
      <vt:lpstr>Galatians 5:1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Other Items to Embrace in Lieu of Legalism  (Phil. 3:15–4:3)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010 Philippians - 4v1-3 - MODIFIED</dc:title>
  <dc:subject>Philippians</dc:subject>
  <dc:creator>A. Woods</dc:creator>
  <dc:description>Modified by Jim McGowan</dc:description>
  <cp:lastModifiedBy>Andy Woods</cp:lastModifiedBy>
  <cp:revision>1659</cp:revision>
  <cp:lastPrinted>2020-05-31T01:03:02Z</cp:lastPrinted>
  <dcterms:created xsi:type="dcterms:W3CDTF">2009-03-17T12:21:13Z</dcterms:created>
  <dcterms:modified xsi:type="dcterms:W3CDTF">2020-06-07T02:44:09Z</dcterms:modified>
</cp:coreProperties>
</file>