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435" r:id="rId2"/>
    <p:sldId id="6501" r:id="rId3"/>
    <p:sldId id="6502" r:id="rId4"/>
    <p:sldId id="1020" r:id="rId5"/>
    <p:sldId id="1019" r:id="rId6"/>
    <p:sldId id="6509" r:id="rId7"/>
    <p:sldId id="1022" r:id="rId8"/>
    <p:sldId id="6557" r:id="rId9"/>
    <p:sldId id="1031" r:id="rId10"/>
    <p:sldId id="6558" r:id="rId11"/>
    <p:sldId id="6607" r:id="rId12"/>
    <p:sldId id="6510" r:id="rId13"/>
    <p:sldId id="6570" r:id="rId14"/>
    <p:sldId id="6571" r:id="rId15"/>
    <p:sldId id="6514" r:id="rId16"/>
    <p:sldId id="6609" r:id="rId17"/>
    <p:sldId id="6515" r:id="rId18"/>
    <p:sldId id="6608" r:id="rId19"/>
    <p:sldId id="1063" r:id="rId20"/>
    <p:sldId id="6590" r:id="rId21"/>
    <p:sldId id="3822" r:id="rId22"/>
    <p:sldId id="3823" r:id="rId23"/>
    <p:sldId id="3824" r:id="rId24"/>
    <p:sldId id="4736" r:id="rId25"/>
    <p:sldId id="6591" r:id="rId26"/>
    <p:sldId id="6552" r:id="rId27"/>
    <p:sldId id="6596" r:id="rId28"/>
    <p:sldId id="6555" r:id="rId29"/>
    <p:sldId id="6554" r:id="rId30"/>
    <p:sldId id="2787" r:id="rId31"/>
    <p:sldId id="6592" r:id="rId32"/>
    <p:sldId id="259" r:id="rId33"/>
    <p:sldId id="3881" r:id="rId34"/>
    <p:sldId id="938" r:id="rId35"/>
    <p:sldId id="731" r:id="rId36"/>
    <p:sldId id="1039" r:id="rId37"/>
    <p:sldId id="6400" r:id="rId38"/>
    <p:sldId id="6611" r:id="rId39"/>
    <p:sldId id="5613" r:id="rId40"/>
    <p:sldId id="3914" r:id="rId41"/>
    <p:sldId id="6603" r:id="rId42"/>
    <p:sldId id="6604" r:id="rId43"/>
    <p:sldId id="3399" r:id="rId44"/>
    <p:sldId id="3400" r:id="rId45"/>
    <p:sldId id="6605" r:id="rId46"/>
    <p:sldId id="6289" r:id="rId47"/>
    <p:sldId id="6606" r:id="rId48"/>
    <p:sldId id="6290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CC"/>
    <a:srgbClr val="0000FF"/>
    <a:srgbClr val="CCCCFF"/>
    <a:srgbClr val="000066"/>
    <a:srgbClr val="000099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6314" autoAdjust="0"/>
  </p:normalViewPr>
  <p:slideViewPr>
    <p:cSldViewPr>
      <p:cViewPr varScale="1">
        <p:scale>
          <a:sx n="106" d="100"/>
          <a:sy n="106" d="100"/>
        </p:scale>
        <p:origin x="15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09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05-31-2020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85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59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35648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 Steadman – “1</a:t>
            </a:r>
            <a:r>
              <a:rPr lang="en-US" baseline="30000" dirty="0"/>
              <a:t>st</a:t>
            </a:r>
            <a:r>
              <a:rPr lang="en-US" dirty="0"/>
              <a:t> Californians”</a:t>
            </a:r>
          </a:p>
          <a:p>
            <a:endParaRPr lang="en-US" dirty="0"/>
          </a:p>
          <a:p>
            <a:r>
              <a:rPr lang="en-US" dirty="0"/>
              <a:t>Unbelievers vs Categories of Believers</a:t>
            </a:r>
          </a:p>
          <a:p>
            <a:endParaRPr lang="en-US" dirty="0"/>
          </a:p>
          <a:p>
            <a:r>
              <a:rPr lang="en-US" dirty="0"/>
              <a:t>Unbelievers</a:t>
            </a:r>
            <a:r>
              <a:rPr lang="en-US" baseline="0" dirty="0"/>
              <a:t> – </a:t>
            </a:r>
            <a:r>
              <a:rPr lang="el-GR" sz="1300" b="1" dirty="0"/>
              <a:t>ψυχικός </a:t>
            </a:r>
            <a:r>
              <a:rPr lang="en-US" sz="1300" b="1" dirty="0" err="1"/>
              <a:t>psuchikós</a:t>
            </a:r>
            <a:r>
              <a:rPr lang="en-US" baseline="0" dirty="0"/>
              <a:t>; </a:t>
            </a:r>
            <a:r>
              <a:rPr lang="en-US" sz="1300" dirty="0"/>
              <a:t>Natural, pertaining to the natural as distinguished from the spiritual</a:t>
            </a:r>
            <a:endParaRPr lang="en-US" baseline="0" dirty="0"/>
          </a:p>
          <a:p>
            <a:r>
              <a:rPr lang="en-US" baseline="0" dirty="0"/>
              <a:t>Spiritual Believers – </a:t>
            </a:r>
            <a:r>
              <a:rPr lang="el-GR" b="1" baseline="0" dirty="0"/>
              <a:t>πνευματικός </a:t>
            </a:r>
            <a:r>
              <a:rPr lang="en-US" b="1" baseline="0" dirty="0" err="1"/>
              <a:t>pneumatikós</a:t>
            </a:r>
            <a:r>
              <a:rPr lang="en-US" baseline="0" dirty="0"/>
              <a:t>; of persons who are spiritual, enlightened by the Holy Spirit </a:t>
            </a:r>
          </a:p>
          <a:p>
            <a:r>
              <a:rPr lang="en-US" baseline="0" dirty="0"/>
              <a:t>Infant Believers – </a:t>
            </a:r>
            <a:r>
              <a:rPr lang="el-GR" sz="1300" b="1" dirty="0"/>
              <a:t>σάρκινος</a:t>
            </a:r>
            <a:r>
              <a:rPr lang="en-US" sz="1300" b="1" dirty="0"/>
              <a:t> </a:t>
            </a:r>
            <a:r>
              <a:rPr lang="en-US" sz="1300" b="1" i="1" dirty="0" err="1"/>
              <a:t>sárkinos</a:t>
            </a:r>
            <a:r>
              <a:rPr lang="en-US" sz="1300" b="1" i="1" dirty="0"/>
              <a:t>; </a:t>
            </a:r>
            <a:r>
              <a:rPr lang="en-US" sz="1300" i="1" dirty="0"/>
              <a:t>with propensities of the flesh unto sin; </a:t>
            </a:r>
            <a:r>
              <a:rPr lang="el-GR" sz="1300" b="1" i="1" dirty="0"/>
              <a:t>νήπιος </a:t>
            </a:r>
            <a:r>
              <a:rPr lang="en-US" sz="1300" b="1" i="1" dirty="0" err="1"/>
              <a:t>nḗpios</a:t>
            </a:r>
            <a:r>
              <a:rPr lang="en-US" sz="1300" b="1" i="1" dirty="0"/>
              <a:t>; </a:t>
            </a:r>
            <a:r>
              <a:rPr lang="en-US" sz="1300" dirty="0"/>
              <a:t>an infant, child, baby without any definite limitation of age. (This relates to immaturity and lack of instruction)</a:t>
            </a:r>
            <a:endParaRPr lang="en-US" sz="1300" b="1" i="1" dirty="0"/>
          </a:p>
          <a:p>
            <a:r>
              <a:rPr lang="en-US" dirty="0"/>
              <a:t>Carnal Believers</a:t>
            </a:r>
            <a:r>
              <a:rPr lang="en-US" baseline="0" dirty="0"/>
              <a:t> – </a:t>
            </a:r>
            <a:r>
              <a:rPr lang="el-GR" sz="1300" b="1" dirty="0"/>
              <a:t>σαρκικός</a:t>
            </a:r>
            <a:r>
              <a:rPr lang="en-US" sz="1300" b="1" dirty="0"/>
              <a:t> </a:t>
            </a:r>
            <a:r>
              <a:rPr lang="en-US" sz="1300" b="1" i="1" dirty="0" err="1"/>
              <a:t>sarkikós</a:t>
            </a:r>
            <a:r>
              <a:rPr lang="en-US" sz="1300" b="1" i="1" dirty="0"/>
              <a:t>; </a:t>
            </a:r>
            <a:r>
              <a:rPr lang="en-US" sz="1300" i="1" dirty="0"/>
              <a:t>tendency to satisfy the flesh, implying sinfulness, sinful propensity, carnal</a:t>
            </a:r>
            <a:r>
              <a:rPr lang="en-US" sz="1300" dirty="0"/>
              <a:t> (This relates to disobedience and open rebellion)</a:t>
            </a:r>
          </a:p>
          <a:p>
            <a:endParaRPr lang="en-US" sz="1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9886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8959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6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5" r:id="rId13"/>
    <p:sldLayoutId id="214748391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HOW TO FIND JOY IN THE CHRISTIAN LIFE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70845EF-801A-4FC9-8C2B-14D3AC779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1421780"/>
            <a:ext cx="6942666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24" y="5334000"/>
            <a:ext cx="535275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8839200" cy="2743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Legalists vs. true believers (Phil. 3:1-3)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(Phil. 3:4-14)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(Phil.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Legalism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067800" cy="2743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Legalists vs. true believers (Phil. 3:1-3)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(Phil. 3:4-14)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(Phil.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Legalism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2819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transitionary &amp; general statement (Phil.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reasons for Paul’s fleshly confidence (Phil.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new spiritual priorities (Phil.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6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96300" cy="2819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transitionary &amp; general statement (Phil.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reasons for Paul’s fleshly confidence (Phil.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new spiritual priorities (Phil.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6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1"/>
            <a:ext cx="8686800" cy="2819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transitionary &amp; general statement (Phil.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reasons for Paul’s fleshly confidence (Phil.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new spiritual priorities (Phil.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6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5146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Reasons for Paul’s Fleshly Confidence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3:5-6)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228705" cy="5029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Circumcision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Benjamite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 of Hebrews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Persecutor of the Church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Blameless</a:t>
            </a:r>
          </a:p>
        </p:txBody>
      </p:sp>
    </p:spTree>
    <p:extLst>
      <p:ext uri="{BB962C8B-B14F-4D97-AF65-F5344CB8AC3E}">
        <p14:creationId xmlns:p14="http://schemas.microsoft.com/office/powerpoint/2010/main" val="10296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3:4-14)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2819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transitionary &amp; general statement (Phil. 3:4)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reasons for Paul’s fleshly confidence (Phil. 3:5-6)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new spiritual priorities (Phil. 3:7-14)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38C42-8333-4D63-AD20-28F8C7EEB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6" y="4648200"/>
            <a:ext cx="26547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New Spiritual Priorities</a:t>
            </a:r>
            <a:b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3:7-14)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1"/>
            <a:ext cx="6705600" cy="48768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 of fleshly things (7)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Embracing of spiritual things (8-14)</a:t>
            </a:r>
          </a:p>
          <a:p>
            <a:pPr marL="976312" lvl="1" indent="-514350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Christ (8)</a:t>
            </a:r>
          </a:p>
          <a:p>
            <a:pPr marL="976312" lvl="1" indent="-514350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righteousness (9)</a:t>
            </a:r>
          </a:p>
          <a:p>
            <a:pPr marL="976312" lvl="1" indent="-514350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of His sufferings (10)</a:t>
            </a:r>
          </a:p>
          <a:p>
            <a:pPr marL="976312" lvl="1" indent="-514350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(11-12)</a:t>
            </a:r>
          </a:p>
          <a:p>
            <a:pPr marL="976312" lvl="1" indent="-514350" algn="just" eaLnBrk="1" hangingPunct="1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Prize (13-14)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A0C80-4E36-4583-887A-C7C814E77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334000"/>
            <a:ext cx="19910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067800" cy="2743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Legalists vs. true believers (Phil. 3:1-3)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(Phil. 3:4-14)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(Phil.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Legalism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1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(Phil. 4:1-3)</a:t>
            </a:r>
          </a:p>
        </p:txBody>
      </p:sp>
    </p:spTree>
    <p:extLst>
      <p:ext uri="{BB962C8B-B14F-4D97-AF65-F5344CB8AC3E}">
        <p14:creationId xmlns:p14="http://schemas.microsoft.com/office/powerpoint/2010/main" val="5293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Believers at Philippi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Rome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62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Five contacts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are the opponents?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opponents threatening joy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give joy during adversity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Four-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Joy during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adverstiy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&amp;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1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1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(Phil. 4:1-3)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6DFA5-FC30-4307-A8F5-456DAFB3B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7792074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belongs to the fullness of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no longer to be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 waves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. . .</a:t>
            </a:r>
          </a:p>
        </p:txBody>
      </p:sp>
    </p:spTree>
    <p:extLst>
      <p:ext uri="{BB962C8B-B14F-4D97-AF65-F5344CB8AC3E}">
        <p14:creationId xmlns:p14="http://schemas.microsoft.com/office/powerpoint/2010/main" val="2070566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801443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2286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3:15</a:t>
            </a:r>
            <a:r>
              <a:rPr lang="en-US" dirty="0">
                <a:effectLst/>
              </a:rPr>
              <a:t> (RSB:NASB1995U): 3:15 perfect = mature. In the latter half of the verse Paul says, in effect, ‘If you don’t agree, God will give you light on the subject.’”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1524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Ryrie Study Bible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334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1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(Phil. 4:1-3)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EBC13-0E44-4FDE-A300-5B20476980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598" y="4724400"/>
            <a:ext cx="26688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33867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33867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8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305800" cy="1676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3:17</a:t>
            </a:r>
            <a:r>
              <a:rPr lang="en-US" dirty="0">
                <a:effectLst/>
              </a:rPr>
              <a:t> (RSB:NASB1995U): 3:17 Not many believers can exhort others to imitate them (the literal meaning of follow)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1524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Ryrie Study Bible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774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886201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DDAD-05C3-413B-914E-B8F26647C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801DB-070F-4008-8AB6-F26053E97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4:1</a:t>
            </a:r>
          </a:p>
          <a:p>
            <a:pPr algn="just"/>
            <a:r>
              <a:rPr lang="en-US" altLang="en-US" sz="3600" dirty="0">
                <a:latin typeface="Calibri" panose="020F0502020204030204" pitchFamily="34" charset="0"/>
              </a:rPr>
              <a:t>“</a:t>
            </a:r>
            <a:r>
              <a:rPr lang="en-US" altLang="en-US" sz="3600" baseline="30000" dirty="0">
                <a:latin typeface="Calibri" panose="020F0502020204030204" pitchFamily="34" charset="0"/>
              </a:rPr>
              <a:t>1 </a:t>
            </a:r>
            <a:r>
              <a:rPr lang="en-US" altLang="en-US" sz="3600" dirty="0">
                <a:latin typeface="Calibri" panose="020F0502020204030204" pitchFamily="34" charset="0"/>
              </a:rPr>
              <a:t>Beloved, do not believe every spirit, but test the spirits to see whether they are from God, because </a:t>
            </a:r>
            <a:r>
              <a:rPr lang="en-US" alt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many</a:t>
            </a:r>
            <a:r>
              <a:rPr lang="en-US" altLang="en-US" sz="3600" dirty="0">
                <a:latin typeface="Calibri" panose="020F0502020204030204" pitchFamily="34" charset="0"/>
              </a:rPr>
              <a:t> false prophets have gone out into the world.”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C8F6F-5856-4D43-B200-52236EF96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7B1E5-DAF8-407C-8F87-84B1CE850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C94F2-AD74-4825-A4B9-3B3710AA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0480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99201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1"/>
            <a:ext cx="874395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(Phil. 4:1-3)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84ADF-A6E5-486F-B679-FA4D1C5C87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8" name="Group 48">
            <a:extLst>
              <a:ext uri="{FF2B5EF4-FFF2-40B4-BE49-F238E27FC236}">
                <a16:creationId xmlns:a16="http://schemas.microsoft.com/office/drawing/2014/main" id="{54F6CCDD-881C-4EF1-9DE3-85CAF3BB769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5836177"/>
              </p:ext>
            </p:extLst>
          </p:nvPr>
        </p:nvGraphicFramePr>
        <p:xfrm>
          <a:off x="152400" y="148749"/>
          <a:ext cx="8839200" cy="656050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54270">
                  <a:extLst>
                    <a:ext uri="{9D8B030D-6E8A-4147-A177-3AD203B41FA5}">
                      <a16:colId xmlns:a16="http://schemas.microsoft.com/office/drawing/2014/main" val="1507814193"/>
                    </a:ext>
                  </a:extLst>
                </a:gridCol>
                <a:gridCol w="4184930">
                  <a:extLst>
                    <a:ext uri="{9D8B030D-6E8A-4147-A177-3AD203B41FA5}">
                      <a16:colId xmlns:a16="http://schemas.microsoft.com/office/drawing/2014/main" val="2664875996"/>
                    </a:ext>
                  </a:extLst>
                </a:gridCol>
              </a:tblGrid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3200" b="1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RAPTURE DISTINCT FROM SECOND ADVENT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3526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Rapture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4:13-17; 1 Cor 15:51-57)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Coming (Rev 19:11-16)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4639128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 comes in the air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 comes to the earth (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Zech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14:4)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3949730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His saints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4:15-17)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His saints (Rev 19:14)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1057326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Blessing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4:18)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Judgment (Rev 19:15)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79329436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 only believers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 both believers and unbelievers (Rev 19:15)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67733181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Invisible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Visible to all (Rev 1:7)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97471462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Announced only by an archangel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Involves myriads of angels (Jude 14)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275990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Resurrection (1 Cor15: 51)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resurrection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2326055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Rescue of the church (1 </a:t>
                      </a:r>
                      <a:r>
                        <a:rPr kumimoji="0" lang="en-US" alt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1:10)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Rescue of Israel (Matt 23:37-39)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112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06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190500"/>
            <a:ext cx="8869680" cy="6477000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9798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C51C7-82DA-4FFC-B9EB-6130BE75B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514600"/>
            <a:ext cx="254852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78" y="1485900"/>
            <a:ext cx="5901322" cy="3886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Pre-tribulation Rapture Theory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Mid-tribulation Rapture Theory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Post-tribulation Rapture Theory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Pre-wrath Rapture Theory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Rapture Theory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2C4D69-7024-47B3-BC39-0DBCA7E1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the Rapture Take Place?</a:t>
            </a:r>
            <a:endParaRPr lang="en-US" altLang="en-US" sz="28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0FD6F-3414-4D6C-9CEB-885E4A5D3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51" y="137160"/>
            <a:ext cx="8802899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32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Pretribulationism is not Escapism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47" y="1371600"/>
            <a:ext cx="5853906" cy="3048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(John 16:33)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wrath (2 Tim 3:12)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wrath (Eph 6:11-12)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wrath (John 15:18-19)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BD74D-2F2D-48FD-8A3F-02D79F6C80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38" y="4724400"/>
            <a:ext cx="273772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62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D8E55-48E6-4CE6-9396-E0ECF490C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8:19-23</a:t>
            </a:r>
          </a:p>
          <a:p>
            <a:pPr algn="just">
              <a:defRPr/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“For the anxious longing of the creation waits eagerly for the revealing of the sons of God.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creation was subjected to futility, not willingly, but because of Him who subjected it, in hope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that the creation itself also will be set free from its slavery to corruption into the freedom of the glory of the children of God.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we know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the whole creation groans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suffers the pains …</a:t>
            </a:r>
          </a:p>
        </p:txBody>
      </p:sp>
    </p:spTree>
    <p:extLst>
      <p:ext uri="{BB962C8B-B14F-4D97-AF65-F5344CB8AC3E}">
        <p14:creationId xmlns:p14="http://schemas.microsoft.com/office/powerpoint/2010/main" val="31705382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D8E55-48E6-4CE6-9396-E0ECF490C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8:19-23</a:t>
            </a:r>
          </a:p>
          <a:p>
            <a:pPr algn="just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.of childbirth together until now.</a:t>
            </a:r>
            <a:r>
              <a:rPr lang="en-US" sz="3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3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not only this, but also we ourselves, having the first fruits of the Spirit, even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ourselves groan within ourselves, waiting eagerly for our adoption as sons, the redemption of our body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377662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78FFA-2753-4636-AC1B-B435CD8B3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Titus 2:13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ooking 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blessed hope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the appearing of the glory of our great God and Savior, Christ Jesus.”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EFB2-31B3-41D8-A38A-324497FFB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13" y="2590800"/>
            <a:ext cx="3000375" cy="2286000"/>
          </a:xfrm>
          <a:prstGeom prst="rect">
            <a:avLst/>
          </a:prstGeom>
        </p:spPr>
      </p:pic>
      <p:pic>
        <p:nvPicPr>
          <p:cNvPr id="1026" name="Picture 2" descr="Serve Wenatchee Valley">
            <a:extLst>
              <a:ext uri="{FF2B5EF4-FFF2-40B4-BE49-F238E27FC236}">
                <a16:creationId xmlns:a16="http://schemas.microsoft.com/office/drawing/2014/main" id="{EB457AEA-4FF7-4FD2-91CF-24AD613B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3337">
            <a:off x="487293" y="2927478"/>
            <a:ext cx="20273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rve Wenatchee Valley">
            <a:extLst>
              <a:ext uri="{FF2B5EF4-FFF2-40B4-BE49-F238E27FC236}">
                <a16:creationId xmlns:a16="http://schemas.microsoft.com/office/drawing/2014/main" id="{07E7A1B4-2A41-4E8C-A0D2-9678A217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4449">
            <a:off x="6558187" y="3810001"/>
            <a:ext cx="20273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rve Wenatchee Valley">
            <a:extLst>
              <a:ext uri="{FF2B5EF4-FFF2-40B4-BE49-F238E27FC236}">
                <a16:creationId xmlns:a16="http://schemas.microsoft.com/office/drawing/2014/main" id="{0DB7B82C-1DDF-4F01-96CA-3D3CC15F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3337">
            <a:off x="639693" y="3810000"/>
            <a:ext cx="20273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rve Wenatchee Valley">
            <a:extLst>
              <a:ext uri="{FF2B5EF4-FFF2-40B4-BE49-F238E27FC236}">
                <a16:creationId xmlns:a16="http://schemas.microsoft.com/office/drawing/2014/main" id="{7D98FA37-0999-4D7E-AB8F-4DEF2AFD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4449">
            <a:off x="6727690" y="2922484"/>
            <a:ext cx="20273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265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9C283-199A-4A61-BA61-E2FCF9E3F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35813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Unity (Phil. 4:1-3)</a:t>
            </a:r>
          </a:p>
        </p:txBody>
      </p:sp>
    </p:spTree>
    <p:extLst>
      <p:ext uri="{BB962C8B-B14F-4D97-AF65-F5344CB8AC3E}">
        <p14:creationId xmlns:p14="http://schemas.microsoft.com/office/powerpoint/2010/main" val="23672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24703634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05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66559718"/>
              </p:ext>
            </p:extLst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44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Corinthians 3:1-3 (NKJV)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I, brethren, could not speak to you as to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but as to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carnal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, as to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babes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Christ.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 fed you with milk and not with solid food; for until now you were not able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to receive it,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even now you are still not able;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 you are still carnal. For where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there are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envy, strife, and divisions among you, are you not carnal and behaving like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248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6237F-AF13-481B-AF55-952AEC32B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8153400" cy="61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74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Corinthians 3:1-3 (NKJV)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I, brethren, could not speak to you as to spiritual people but as to carnal, as to babes in Christ.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 fed you with milk and not with solid food; for until now you were not able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to receive it,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and even now you are still not able;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for you are still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carnal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 For where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there are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envy, strife, and divisions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among you, are you not carnal and behaving like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men?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458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3:15–4:3)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00201"/>
            <a:ext cx="8648700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 (Phil. 3:15-16)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license (Phil. 3:17-19)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and eternal perspective (Phil. 3:20-21)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(Phil. 4:1-3)</a:t>
            </a:r>
          </a:p>
        </p:txBody>
      </p:sp>
    </p:spTree>
    <p:extLst>
      <p:ext uri="{BB962C8B-B14F-4D97-AF65-F5344CB8AC3E}">
        <p14:creationId xmlns:p14="http://schemas.microsoft.com/office/powerpoint/2010/main" val="1363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711476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Positive Results of Imprisonment 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1:12-30)</a:t>
            </a:r>
            <a:endParaRPr lang="en-US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67700" cy="33527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3 – 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9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8839200" cy="2743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Legalists vs. true believers (Phil. 3:1-3)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(Phil. 3:4-14)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(Phil.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Legalism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15157</TotalTime>
  <Words>2224</Words>
  <Application>Microsoft Office PowerPoint</Application>
  <PresentationFormat>On-screen Show (4:3)</PresentationFormat>
  <Paragraphs>301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PowerPoint Presentation</vt:lpstr>
      <vt:lpstr>PowerPoint Presentation</vt:lpstr>
      <vt:lpstr>4 Positive Results of Imprisonment  (Phil.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Paul’s Transition Away From Legalism  (Phil. 3:4-14)</vt:lpstr>
      <vt:lpstr>Paul’s Transition Away From Legalism  (Phil. 3:4-14)</vt:lpstr>
      <vt:lpstr>Paul’s Transition Away From Legalism  (Phil. 3:4-14)</vt:lpstr>
      <vt:lpstr>Eight Reasons for Paul’s Fleshly Confidence (Phil. 3:5-6)</vt:lpstr>
      <vt:lpstr>Paul’s Transition Away From Legalism  (Phil. 3:4-14)</vt:lpstr>
      <vt:lpstr>Paul’s New Spiritual Priorities (Phil. 3:7-14)</vt:lpstr>
      <vt:lpstr>PowerPoint Presentation</vt:lpstr>
      <vt:lpstr>Other Items to Embrace in Lieu of Legalism  (Phil. 3:15–4:3)</vt:lpstr>
      <vt:lpstr>Other Items to Embrace in Lieu of Legalism  (Phil. 3:15–4:3)</vt:lpstr>
      <vt:lpstr>PowerPoint Presentation</vt:lpstr>
      <vt:lpstr>PowerPoint Presentation</vt:lpstr>
      <vt:lpstr>PowerPoint Presentation</vt:lpstr>
      <vt:lpstr>PowerPoint Presentation</vt:lpstr>
      <vt:lpstr>Other Items to Embrace in Lieu of Legalism  (Phil. 3:15–4:3)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Items to Embrace in Lieu of Legalism  (Phil. 3:15–4:3)</vt:lpstr>
      <vt:lpstr>PowerPoint Presentation</vt:lpstr>
      <vt:lpstr>PowerPoint Presentation</vt:lpstr>
      <vt:lpstr>PowerPoint Presentation</vt:lpstr>
      <vt:lpstr>PowerPoint Presentation</vt:lpstr>
      <vt:lpstr>Pretribulationism is not Escapism</vt:lpstr>
      <vt:lpstr>PowerPoint Presentation</vt:lpstr>
      <vt:lpstr>PowerPoint Presentation</vt:lpstr>
      <vt:lpstr>PowerPoint Presentation</vt:lpstr>
      <vt:lpstr>Other Items to Embrace in Lieu of Legalism (Phil. 3:15–4:3)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Other Items to Embrace in Lieu of Legalism  (Phil. 3:15–4:3)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Philippians - 3v15-4v3 - MODIFIED</dc:title>
  <dc:subject>Philippians</dc:subject>
  <dc:creator>A. Woods</dc:creator>
  <dc:description>Modified by Jim McGowan</dc:description>
  <cp:lastModifiedBy>Jim McGowan</cp:lastModifiedBy>
  <cp:revision>1618</cp:revision>
  <cp:lastPrinted>2020-05-31T01:03:02Z</cp:lastPrinted>
  <dcterms:created xsi:type="dcterms:W3CDTF">2009-03-17T12:21:13Z</dcterms:created>
  <dcterms:modified xsi:type="dcterms:W3CDTF">2020-05-31T01:03:13Z</dcterms:modified>
</cp:coreProperties>
</file>