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87"/>
  </p:notesMasterIdLst>
  <p:handoutMasterIdLst>
    <p:handoutMasterId r:id="rId88"/>
  </p:handoutMasterIdLst>
  <p:sldIdLst>
    <p:sldId id="256" r:id="rId3"/>
    <p:sldId id="6309" r:id="rId4"/>
    <p:sldId id="4760" r:id="rId5"/>
    <p:sldId id="1166" r:id="rId6"/>
    <p:sldId id="1224" r:id="rId7"/>
    <p:sldId id="4880" r:id="rId8"/>
    <p:sldId id="4881" r:id="rId9"/>
    <p:sldId id="6466" r:id="rId10"/>
    <p:sldId id="4895" r:id="rId11"/>
    <p:sldId id="6471" r:id="rId12"/>
    <p:sldId id="1244" r:id="rId13"/>
    <p:sldId id="1128" r:id="rId14"/>
    <p:sldId id="6296" r:id="rId15"/>
    <p:sldId id="6314" r:id="rId16"/>
    <p:sldId id="4858" r:id="rId17"/>
    <p:sldId id="1215" r:id="rId18"/>
    <p:sldId id="6315" r:id="rId19"/>
    <p:sldId id="4896" r:id="rId20"/>
    <p:sldId id="4897" r:id="rId21"/>
    <p:sldId id="4645" r:id="rId22"/>
    <p:sldId id="4898" r:id="rId23"/>
    <p:sldId id="5613" r:id="rId24"/>
    <p:sldId id="1107" r:id="rId25"/>
    <p:sldId id="1216" r:id="rId26"/>
    <p:sldId id="4917" r:id="rId27"/>
    <p:sldId id="4918" r:id="rId28"/>
    <p:sldId id="4899" r:id="rId29"/>
    <p:sldId id="1111" r:id="rId30"/>
    <p:sldId id="4901" r:id="rId31"/>
    <p:sldId id="1110" r:id="rId32"/>
    <p:sldId id="322" r:id="rId33"/>
    <p:sldId id="6492" r:id="rId34"/>
    <p:sldId id="6475" r:id="rId35"/>
    <p:sldId id="1250" r:id="rId36"/>
    <p:sldId id="6482" r:id="rId37"/>
    <p:sldId id="6483" r:id="rId38"/>
    <p:sldId id="6508" r:id="rId39"/>
    <p:sldId id="6489" r:id="rId40"/>
    <p:sldId id="6484" r:id="rId41"/>
    <p:sldId id="6498" r:id="rId42"/>
    <p:sldId id="6502" r:id="rId43"/>
    <p:sldId id="6501" r:id="rId44"/>
    <p:sldId id="5567" r:id="rId45"/>
    <p:sldId id="5657" r:id="rId46"/>
    <p:sldId id="6485" r:id="rId47"/>
    <p:sldId id="6490" r:id="rId48"/>
    <p:sldId id="6491" r:id="rId49"/>
    <p:sldId id="6488" r:id="rId50"/>
    <p:sldId id="4902" r:id="rId51"/>
    <p:sldId id="1232" r:id="rId52"/>
    <p:sldId id="1134" r:id="rId53"/>
    <p:sldId id="6472" r:id="rId54"/>
    <p:sldId id="6486" r:id="rId55"/>
    <p:sldId id="6473" r:id="rId56"/>
    <p:sldId id="6503" r:id="rId57"/>
    <p:sldId id="2661" r:id="rId58"/>
    <p:sldId id="6479" r:id="rId59"/>
    <p:sldId id="6474" r:id="rId60"/>
    <p:sldId id="5600" r:id="rId61"/>
    <p:sldId id="6504" r:id="rId62"/>
    <p:sldId id="6505" r:id="rId63"/>
    <p:sldId id="6506" r:id="rId64"/>
    <p:sldId id="6509" r:id="rId65"/>
    <p:sldId id="2678" r:id="rId66"/>
    <p:sldId id="6476" r:id="rId67"/>
    <p:sldId id="6493" r:id="rId68"/>
    <p:sldId id="6494" r:id="rId69"/>
    <p:sldId id="6507" r:id="rId70"/>
    <p:sldId id="6481" r:id="rId71"/>
    <p:sldId id="6496" r:id="rId72"/>
    <p:sldId id="6477" r:id="rId73"/>
    <p:sldId id="6495" r:id="rId74"/>
    <p:sldId id="4907" r:id="rId75"/>
    <p:sldId id="778" r:id="rId76"/>
    <p:sldId id="865" r:id="rId77"/>
    <p:sldId id="869" r:id="rId78"/>
    <p:sldId id="868" r:id="rId79"/>
    <p:sldId id="1113" r:id="rId80"/>
    <p:sldId id="5358" r:id="rId81"/>
    <p:sldId id="3720" r:id="rId82"/>
    <p:sldId id="3721" r:id="rId83"/>
    <p:sldId id="5329" r:id="rId84"/>
    <p:sldId id="1133" r:id="rId85"/>
    <p:sldId id="6470" r:id="rId8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66FF99"/>
    <a:srgbClr val="0000CC"/>
    <a:srgbClr val="000066"/>
    <a:srgbClr val="FFFF00"/>
    <a:srgbClr val="0000FF"/>
    <a:srgbClr val="DDDDDD"/>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65362" autoAdjust="0"/>
  </p:normalViewPr>
  <p:slideViewPr>
    <p:cSldViewPr>
      <p:cViewPr varScale="1">
        <p:scale>
          <a:sx n="62" d="100"/>
          <a:sy n="62"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sz="14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828800"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The Rapture 009</a:t>
            </a:r>
          </a:p>
          <a:p>
            <a:pPr>
              <a:defRPr/>
            </a:pPr>
            <a:r>
              <a:rPr lang="en-US" dirty="0"/>
              <a:t>05-31-2020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5/30/2020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B744C-CCA7-42F0-B026-54AA483E0A4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70</a:t>
            </a:fld>
            <a:endParaRPr lang="en-US" dirty="0"/>
          </a:p>
        </p:txBody>
      </p:sp>
    </p:spTree>
    <p:extLst>
      <p:ext uri="{BB962C8B-B14F-4D97-AF65-F5344CB8AC3E}">
        <p14:creationId xmlns:p14="http://schemas.microsoft.com/office/powerpoint/2010/main" val="302328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74</a:t>
            </a:fld>
            <a:endParaRPr lang="en-US" dirty="0"/>
          </a:p>
        </p:txBody>
      </p:sp>
    </p:spTree>
    <p:extLst>
      <p:ext uri="{BB962C8B-B14F-4D97-AF65-F5344CB8AC3E}">
        <p14:creationId xmlns:p14="http://schemas.microsoft.com/office/powerpoint/2010/main" val="302328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06625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56451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259642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5/30/2020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30" r:id="rId12"/>
    <p:sldLayoutId id="2147488134" r:id="rId13"/>
    <p:sldLayoutId id="2147488135" r:id="rId14"/>
    <p:sldLayoutId id="2147488136"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9" r:id="rId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9</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14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1600201"/>
            <a:ext cx="9144000" cy="50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spcAft>
                <a:spcPts val="1200"/>
              </a:spcAft>
              <a:buClrTx/>
              <a:buSzTx/>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criteria may be suggested, any one of which indicates imminence: </a:t>
            </a:r>
          </a:p>
          <a:p>
            <a:pPr marL="514350" indent="-514350" algn="just" eaLnBrk="1" hangingPunct="1">
              <a:spcBef>
                <a:spcPct val="0"/>
              </a:spcBef>
              <a:spcAft>
                <a:spcPts val="1200"/>
              </a:spcAft>
              <a:buClrTx/>
              <a:buSzTx/>
              <a:buFontTx/>
              <a:buAutoNum type="arabicParenBoth"/>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passage speaks of Christ’s return as at any moment. </a:t>
            </a:r>
          </a:p>
          <a:p>
            <a:pPr marL="514350" indent="-514350" algn="just" eaLnBrk="1" hangingPunct="1">
              <a:spcBef>
                <a:spcPct val="0"/>
              </a:spcBef>
              <a:spcAft>
                <a:spcPts val="1200"/>
              </a:spcAft>
              <a:buClrTx/>
              <a:buSzTx/>
              <a:buFontTx/>
              <a:buAutoNum type="arabicParenBoth"/>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passage speaks of Christ’s return as ‘near,’ without stating any signs that must precede His coming. </a:t>
            </a:r>
          </a:p>
          <a:p>
            <a:pPr marL="514350" indent="-514350" algn="just" eaLnBrk="1" hangingPunct="1">
              <a:spcBef>
                <a:spcPct val="0"/>
              </a:spcBef>
              <a:spcAft>
                <a:spcPts val="1200"/>
              </a:spcAft>
              <a:buClrTx/>
              <a:buSzTx/>
              <a:buFontTx/>
              <a:buAutoNum type="arabicParenBoth"/>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passage speaks of Christ’s return as something that gives believers hope and encouragement, without indicating that these believers will suffer tribulation. </a:t>
            </a:r>
          </a:p>
          <a:p>
            <a:pPr marL="514350" indent="-514350" algn="just" eaLnBrk="1" hangingPunct="1">
              <a:spcBef>
                <a:spcPct val="0"/>
              </a:spcBef>
              <a:spcAft>
                <a:spcPts val="1200"/>
              </a:spcAft>
              <a:buClrTx/>
              <a:buSzTx/>
              <a:buFontTx/>
              <a:buAutoNum type="arabicParenBoth"/>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passage speaks of Christ’s return as giving hope without relating it to God’s judgment of unbelievers.</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0179" name="TextBox 3"/>
          <p:cNvSpPr txBox="1">
            <a:spLocks noChangeArrowheads="1"/>
          </p:cNvSpPr>
          <p:nvPr/>
        </p:nvSpPr>
        <p:spPr bwMode="auto">
          <a:xfrm>
            <a:off x="2105025" y="228601"/>
            <a:ext cx="49339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Wayne Brindle</a:t>
            </a:r>
          </a:p>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Evidence for the Imminence of the Rapture,"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158, no. 630 (April-June 2001): 138-51.</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6D5AF9A7-AEAC-44B8-88C3-411AE05D10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121920"/>
            <a:ext cx="82296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735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47700" y="228600"/>
            <a:ext cx="7848600" cy="1143000"/>
          </a:xfrm>
        </p:spPr>
        <p:txBody>
          <a:bodyPr/>
          <a:lstStyle/>
          <a:p>
            <a:pPr marL="342900" indent="-342900" algn="ctr" eaLnBrk="1" hangingPunct="1">
              <a:spcBef>
                <a:spcPct val="20000"/>
              </a:spcBef>
              <a:buClr>
                <a:schemeClr val="tx2"/>
              </a:buClr>
              <a:buSzPct val="75000"/>
              <a:buFont typeface="Wingdings" panose="05000000000000000000" pitchFamily="2" charset="2"/>
              <a:defRPr/>
            </a:pP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Imminent </a:t>
            </a:r>
            <a:br>
              <a:rPr lang="en-US" altLang="en-US" sz="40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(1 Cor 15:51; 1 Thess 4:15)</a:t>
            </a:r>
            <a:endParaRPr lang="en-US" altLang="en-US" sz="3600" dirty="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495300" y="1600200"/>
            <a:ext cx="8153400" cy="4114800"/>
          </a:xfrm>
        </p:spPr>
        <p:txBody>
          <a:bodyPr/>
          <a:lstStyle/>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We are to be looking for Jesus Christ; </a:t>
            </a:r>
            <a:r>
              <a:rPr lang="en-US" b="1" i="1" u="sng" dirty="0">
                <a:solidFill>
                  <a:srgbClr val="FFFFCC"/>
                </a:solidFill>
                <a:latin typeface="Calibri" panose="020F0502020204030204" pitchFamily="34" charset="0"/>
                <a:cs typeface="Calibri" panose="020F0502020204030204" pitchFamily="34" charset="0"/>
              </a:rPr>
              <a:t>not the Antichrist!</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Motivator (Holiness, Evangelism)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4:13-15</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who are alive and remain until the coming of the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precede those who have fallen asleep.</a:t>
            </a:r>
          </a:p>
        </p:txBody>
      </p:sp>
    </p:spTree>
    <p:extLst>
      <p:ext uri="{BB962C8B-B14F-4D97-AF65-F5344CB8AC3E}">
        <p14:creationId xmlns:p14="http://schemas.microsoft.com/office/powerpoint/2010/main" val="164405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0"/>
            <a:ext cx="9144000" cy="2046714"/>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tell you a mystery;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all sleep,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all be changed.”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6"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38051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816A4-72A6-438C-BEE8-E282B7643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5021888"/>
          </a:xfrm>
          <a:prstGeom prst="rect">
            <a:avLst/>
          </a:prstGeom>
        </p:spPr>
        <p:txBody>
          <a:bodyPr wrap="square">
            <a:spAutoFit/>
          </a:bodyPr>
          <a:lstStyle/>
          <a:p>
            <a:pPr algn="ctr">
              <a:spcBef>
                <a:spcPts val="0"/>
              </a:spcBef>
              <a:spcAft>
                <a:spcPts val="1200"/>
              </a:spcAft>
              <a:buClr>
                <a:schemeClr val="tx2"/>
              </a:buClr>
              <a:buSzPct val="75000"/>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400" dirty="0">
                <a:effectLst>
                  <a:outerShdw blurRad="38100" dist="38100" dir="2700000" algn="tl">
                    <a:srgbClr val="000000">
                      <a:alpha val="43137"/>
                    </a:srgbClr>
                  </a:outerShdw>
                </a:effectLst>
                <a:latin typeface="Calibri" panose="020F0502020204030204" pitchFamily="34" charset="0"/>
              </a:rPr>
              <a:t>,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41876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117550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st the Antichrist | Baker Publishing Group">
            <a:extLst>
              <a:ext uri="{FF2B5EF4-FFF2-40B4-BE49-F238E27FC236}">
                <a16:creationId xmlns:a16="http://schemas.microsoft.com/office/drawing/2014/main" id="{026EC2CB-388E-4773-9C24-760389102A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6085" y="1600200"/>
            <a:ext cx="3211830" cy="502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656E17-C887-4A6A-9C02-56C19B497F14}"/>
              </a:ext>
            </a:extLst>
          </p:cNvPr>
          <p:cNvSpPr txBox="1"/>
          <p:nvPr/>
        </p:nvSpPr>
        <p:spPr>
          <a:xfrm>
            <a:off x="2133600" y="228600"/>
            <a:ext cx="4876800" cy="1277273"/>
          </a:xfrm>
          <a:prstGeom prst="rect">
            <a:avLst/>
          </a:prstGeom>
          <a:noFill/>
        </p:spPr>
        <p:txBody>
          <a:bodyPr wrap="square" rtlCol="0">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Gundry</a:t>
            </a:r>
          </a:p>
          <a:p>
            <a:pPr algn="ctr"/>
            <a:r>
              <a:rPr lang="en-US" sz="1800" i="1" dirty="0">
                <a:latin typeface="Calibri" panose="020F0502020204030204" pitchFamily="34" charset="0"/>
                <a:cs typeface="Calibri" panose="020F0502020204030204" pitchFamily="34" charset="0"/>
              </a:rPr>
              <a:t>First the Antichrist: Why Christ Won't Come before the Antichrist Does </a:t>
            </a:r>
            <a:r>
              <a:rPr lang="en-US" sz="1800" dirty="0">
                <a:latin typeface="Calibri" panose="020F0502020204030204" pitchFamily="34" charset="0"/>
                <a:cs typeface="Calibri" panose="020F0502020204030204" pitchFamily="34" charset="0"/>
              </a:rPr>
              <a:t>(Grand Rapids: Baker, 1997).</a:t>
            </a:r>
          </a:p>
        </p:txBody>
      </p:sp>
    </p:spTree>
    <p:extLst>
      <p:ext uri="{BB962C8B-B14F-4D97-AF65-F5344CB8AC3E}">
        <p14:creationId xmlns:p14="http://schemas.microsoft.com/office/powerpoint/2010/main" val="200629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25512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816A4-72A6-438C-BEE8-E282B7643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5021888"/>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Do not let your heart be troubled</a:t>
            </a:r>
            <a:r>
              <a:rPr lang="en-US" sz="3400" dirty="0">
                <a:effectLst>
                  <a:outerShdw blurRad="38100" dist="38100" dir="2700000" algn="tl">
                    <a:srgbClr val="000000">
                      <a:alpha val="43137"/>
                    </a:srgbClr>
                  </a:outerShdw>
                </a:effectLst>
                <a:latin typeface="Calibri" panose="020F0502020204030204" pitchFamily="34" charset="0"/>
              </a:rPr>
              <a:t>;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9314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000"/>
              </a:spcAft>
              <a:buNone/>
            </a:pP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 . .</a:t>
            </a:r>
          </a:p>
        </p:txBody>
      </p:sp>
    </p:spTree>
    <p:extLst>
      <p:ext uri="{BB962C8B-B14F-4D97-AF65-F5344CB8AC3E}">
        <p14:creationId xmlns:p14="http://schemas.microsoft.com/office/powerpoint/2010/main" val="247447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000"/>
              </a:spcAft>
              <a:buNone/>
            </a:pP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caught up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4627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78FFA-2753-4636-AC1B-B435CD8B3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457200" y="0"/>
            <a:ext cx="82296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22</a:t>
            </a:fld>
            <a:endParaRPr lang="en-US" altLang="en-US" sz="1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813"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505200" y="228600"/>
            <a:ext cx="21336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Comfort</a:t>
            </a:r>
          </a:p>
        </p:txBody>
      </p:sp>
      <p:pic>
        <p:nvPicPr>
          <p:cNvPr id="68611" name="Picture 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52400" y="1600200"/>
            <a:ext cx="2482142" cy="3657600"/>
          </a:xfrm>
        </p:spPr>
      </p:pic>
      <p:sp>
        <p:nvSpPr>
          <p:cNvPr id="27651" name="Rectangle 3"/>
          <p:cNvSpPr>
            <a:spLocks noGrp="1" noChangeArrowheads="1"/>
          </p:cNvSpPr>
          <p:nvPr>
            <p:ph type="body" sz="half" idx="2"/>
          </p:nvPr>
        </p:nvSpPr>
        <p:spPr>
          <a:xfrm>
            <a:off x="2667000" y="2237582"/>
            <a:ext cx="6330070" cy="2382837"/>
          </a:xfrm>
        </p:spPr>
        <p:txBody>
          <a:bodyPr/>
          <a:lstStyle/>
          <a:p>
            <a:pPr marL="457200" indent="-457200" algn="just" eaLnBrk="1" hangingPunct="1">
              <a:spcBef>
                <a:spcPts val="0"/>
              </a:spcBef>
              <a:spcAft>
                <a:spcPts val="2400"/>
              </a:spcAft>
              <a:defRPr/>
            </a:pPr>
            <a:r>
              <a:rPr lang="en-US" dirty="0">
                <a:latin typeface="Calibri" panose="020F0502020204030204" pitchFamily="34" charset="0"/>
                <a:cs typeface="Calibri" panose="020F0502020204030204" pitchFamily="34" charset="0"/>
              </a:rPr>
              <a:t>John 14:1; 1 Thess 4:18; Titus 2:13</a:t>
            </a:r>
          </a:p>
          <a:p>
            <a:pPr marL="457200" indent="-457200" algn="just" eaLnBrk="1" hangingPunct="1">
              <a:spcBef>
                <a:spcPts val="0"/>
              </a:spcBef>
              <a:spcAft>
                <a:spcPts val="2400"/>
              </a:spcAft>
              <a:defRPr/>
            </a:pPr>
            <a:r>
              <a:rPr lang="en-US" dirty="0">
                <a:latin typeface="Calibri" panose="020F0502020204030204" pitchFamily="34" charset="0"/>
                <a:cs typeface="Calibri" panose="020F0502020204030204" pitchFamily="34" charset="0"/>
              </a:rPr>
              <a:t>Other rapture views are not comforting since they place the church into divine wrath</a:t>
            </a:r>
          </a:p>
        </p:txBody>
      </p:sp>
    </p:spTree>
    <p:extLst>
      <p:ext uri="{BB962C8B-B14F-4D97-AF65-F5344CB8AC3E}">
        <p14:creationId xmlns:p14="http://schemas.microsoft.com/office/powerpoint/2010/main" val="109725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89935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438400" y="1817807"/>
            <a:ext cx="6553200" cy="4506793"/>
          </a:xfrm>
        </p:spPr>
        <p:txBody>
          <a:body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may come today, Glad day! Glad day! And I would see my friend; Dangers and troubles would end If Jesus should come today. Glad day! Glad day! Is it the crowning day? I’ll live for today, nor anxious be, Jesus, my Lord, I soon shall see; Glad day! Glad day! Is it the crowning day?”</a:t>
            </a:r>
          </a:p>
        </p:txBody>
      </p:sp>
      <p:sp>
        <p:nvSpPr>
          <p:cNvPr id="5" name="Rectangle 4">
            <a:extLst>
              <a:ext uri="{FF2B5EF4-FFF2-40B4-BE49-F238E27FC236}">
                <a16:creationId xmlns:a16="http://schemas.microsoft.com/office/drawing/2014/main" id="{68FF095D-9B4D-4647-B502-D538C61172F0}"/>
              </a:ext>
            </a:extLst>
          </p:cNvPr>
          <p:cNvSpPr/>
          <p:nvPr/>
        </p:nvSpPr>
        <p:spPr>
          <a:xfrm>
            <a:off x="1790700" y="228601"/>
            <a:ext cx="59817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Donald Grey Barnhouse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Cited in Mark Hitchcock, “An Overview of Pretribulational arguments,” online: www.pre-trib.org, accessed 27 August 2013, 29-30.</a:t>
            </a:r>
          </a:p>
        </p:txBody>
      </p:sp>
      <p:pic>
        <p:nvPicPr>
          <p:cNvPr id="6" name="Picture 2" descr="Donald Barnhouse - Wikipedia">
            <a:extLst>
              <a:ext uri="{FF2B5EF4-FFF2-40B4-BE49-F238E27FC236}">
                <a16:creationId xmlns:a16="http://schemas.microsoft.com/office/drawing/2014/main" id="{7E10CC1A-3202-4EAE-8AC3-76034A6A880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057400"/>
            <a:ext cx="2236575"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2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438400" y="1800558"/>
            <a:ext cx="6553200" cy="4828841"/>
          </a:xfrm>
        </p:spPr>
        <p:txBody>
          <a:body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way of parody, Dr. Barnhouse also pointed out that if the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advocates sang this song, it would instead have to say: “Jesus can’t come today, Sad day! Sad day! And I won't see my friend; Dangers and troubles won’t end Because Jesus can’t come today. Sad day! Sad day! Today is not the crowning day? I won’t live for today, and anxious I’ll be, The Beast and the False Prophet I soon shall see, Sad day! Sad day! Today is not the crowning day?”</a:t>
            </a:r>
          </a:p>
        </p:txBody>
      </p:sp>
      <p:sp>
        <p:nvSpPr>
          <p:cNvPr id="5" name="Rectangle 4">
            <a:extLst>
              <a:ext uri="{FF2B5EF4-FFF2-40B4-BE49-F238E27FC236}">
                <a16:creationId xmlns:a16="http://schemas.microsoft.com/office/drawing/2014/main" id="{68FF095D-9B4D-4647-B502-D538C61172F0}"/>
              </a:ext>
            </a:extLst>
          </p:cNvPr>
          <p:cNvSpPr/>
          <p:nvPr/>
        </p:nvSpPr>
        <p:spPr>
          <a:xfrm>
            <a:off x="1790700" y="228601"/>
            <a:ext cx="59817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Donald Grey Barnhouse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Cited in Mark Hitchcock, “An Overview of Pretribulational arguments,” online: www.pre-trib.org, accessed 27 August 2013, 29-30.</a:t>
            </a:r>
          </a:p>
        </p:txBody>
      </p:sp>
      <p:pic>
        <p:nvPicPr>
          <p:cNvPr id="6" name="Picture 2" descr="Donald Barnhouse - Wikipedia">
            <a:extLst>
              <a:ext uri="{FF2B5EF4-FFF2-40B4-BE49-F238E27FC236}">
                <a16:creationId xmlns:a16="http://schemas.microsoft.com/office/drawing/2014/main" id="{794C148C-9A50-4B49-9014-66720B699A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057400"/>
            <a:ext cx="2236575"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29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291061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11070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9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lnSpc>
                <a:spcPct val="90000"/>
              </a:lnSpc>
              <a:spcBef>
                <a:spcPts val="0"/>
              </a:spcBef>
              <a:spcAft>
                <a:spcPts val="1000"/>
              </a:spcAft>
              <a:buClr>
                <a:schemeClr val="tx2"/>
              </a:buClr>
              <a:buSzPct val="75000"/>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3427419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19939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461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8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98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a:t>
            </a:r>
            <a:r>
              <a:rPr lang="en-US" b="1" baseline="30000" dirty="0">
                <a:effectLst/>
              </a:rPr>
              <a:t>9 </a:t>
            </a:r>
            <a:r>
              <a:rPr lang="en-US" sz="3600" dirty="0">
                <a:latin typeface="Calibri" panose="020F0502020204030204" pitchFamily="34" charset="0"/>
                <a:cs typeface="Calibri" panose="020F0502020204030204" pitchFamily="34" charset="0"/>
              </a:rPr>
              <a:t>that is, the one whose coming is in accord with the activity of Satan,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183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12:24-26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the Pharisees heard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said, ‘This man casts out demons only by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Beelzebul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ruler of the demons.’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knowing their thoughts Jesus said to them, ‘Any kingdom divided against itself is laid waste; and any city or house divided against itself will not stand.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Satan casts out Satan, he is divided against himself; how then will his kingdom stand?”</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38</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583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68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kern="1200" dirty="0">
                <a:solidFill>
                  <a:schemeClr val="tx2"/>
                </a:solidFill>
                <a:latin typeface="Calibri" panose="020F0502020204030204" pitchFamily="34" charset="0"/>
                <a:ea typeface="+mj-ea"/>
                <a:cs typeface="Calibri" panose="020F0502020204030204" pitchFamily="34" charset="0"/>
              </a:rPr>
              <a:t>Genesis 9:6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“Whoever sheds man’s blood, By man his blood shall be shed, For in the image of God He made man.”</a:t>
            </a:r>
          </a:p>
        </p:txBody>
      </p:sp>
      <p:pic>
        <p:nvPicPr>
          <p:cNvPr id="5" name="Picture 8">
            <a:extLst>
              <a:ext uri="{FF2B5EF4-FFF2-40B4-BE49-F238E27FC236}">
                <a16:creationId xmlns:a16="http://schemas.microsoft.com/office/drawing/2014/main" id="{EFBBA408-83D5-427D-802C-933AB7F783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4563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4953000"/>
          </a:xfrm>
        </p:spPr>
        <p:txBody>
          <a:bodyPr/>
          <a:lstStyle/>
          <a:p>
            <a:pPr marL="0" indent="0" algn="ctr" eaLnBrk="1" hangingPunct="1">
              <a:spcBef>
                <a:spcPts val="0"/>
              </a:spcBef>
              <a:spcAft>
                <a:spcPts val="1200"/>
              </a:spcAft>
              <a:buNone/>
            </a:pPr>
            <a:r>
              <a:rPr lang="en-US" sz="4000" kern="1200" dirty="0">
                <a:solidFill>
                  <a:schemeClr val="tx2"/>
                </a:solidFill>
                <a:latin typeface="Calibri" panose="020F0502020204030204" pitchFamily="34" charset="0"/>
                <a:ea typeface="+mj-ea"/>
                <a:cs typeface="Calibri" panose="020F0502020204030204" pitchFamily="34" charset="0"/>
              </a:rPr>
              <a:t>Romans 13:1-7</a:t>
            </a:r>
          </a:p>
          <a:p>
            <a:pPr marL="0" indent="0" algn="just" eaLnBrk="1" hangingPunct="1">
              <a:spcBef>
                <a:spcPts val="0"/>
              </a:spcBef>
              <a:buNone/>
            </a:pPr>
            <a:r>
              <a:rPr lang="en-US" sz="2700" baseline="30000" dirty="0">
                <a:latin typeface="Calibri" panose="020F0502020204030204" pitchFamily="34" charset="0"/>
                <a:cs typeface="Calibri" panose="020F0502020204030204" pitchFamily="34" charset="0"/>
              </a:rPr>
              <a:t>1</a:t>
            </a:r>
            <a:r>
              <a:rPr lang="en-US" sz="2700" dirty="0">
                <a:latin typeface="Calibri" panose="020F0502020204030204" pitchFamily="34" charset="0"/>
                <a:cs typeface="Calibri" panose="020F0502020204030204" pitchFamily="34" charset="0"/>
              </a:rPr>
              <a:t> Every person is to be in subjection to the governing authorities. For there is no authority except from God, and those which exist are established by God. </a:t>
            </a:r>
            <a:r>
              <a:rPr lang="en-US" sz="2700" baseline="30000" dirty="0">
                <a:latin typeface="Calibri" panose="020F0502020204030204" pitchFamily="34" charset="0"/>
                <a:cs typeface="Calibri" panose="020F0502020204030204" pitchFamily="34" charset="0"/>
              </a:rPr>
              <a:t>2</a:t>
            </a:r>
            <a:r>
              <a:rPr lang="en-US" sz="2700" dirty="0">
                <a:latin typeface="Calibri" panose="020F0502020204030204" pitchFamily="34" charset="0"/>
                <a:cs typeface="Calibri" panose="020F0502020204030204" pitchFamily="34" charset="0"/>
              </a:rPr>
              <a:t> Therefore whoever resists authority has opposed the ordinance of God; and they who have opposed will receive condemnation upon themselves. </a:t>
            </a:r>
            <a:r>
              <a:rPr lang="en-US" sz="2700" baseline="30000" dirty="0">
                <a:latin typeface="Calibri" panose="020F0502020204030204" pitchFamily="34" charset="0"/>
                <a:cs typeface="Calibri" panose="020F0502020204030204" pitchFamily="34" charset="0"/>
              </a:rPr>
              <a:t>3</a:t>
            </a:r>
            <a:r>
              <a:rPr lang="en-US" sz="2700" dirty="0">
                <a:latin typeface="Calibri" panose="020F0502020204030204" pitchFamily="34" charset="0"/>
                <a:cs typeface="Calibri" panose="020F0502020204030204" pitchFamily="34" charset="0"/>
              </a:rPr>
              <a:t> </a:t>
            </a:r>
            <a:r>
              <a:rPr lang="en-US" sz="2700" b="1" u="sng" dirty="0">
                <a:solidFill>
                  <a:srgbClr val="FFFFCC"/>
                </a:solidFill>
                <a:effectLst/>
                <a:latin typeface="Calibri" panose="020F0502020204030204" pitchFamily="34" charset="0"/>
                <a:cs typeface="Calibri" panose="020F0502020204030204" pitchFamily="34" charset="0"/>
              </a:rPr>
              <a:t>For rulers are not a cause of fear for good behavior, but for evil. Do you want to have no fear of authority? Do what is good and you will have praise from the same</a:t>
            </a:r>
            <a:r>
              <a:rPr lang="en-US" sz="2700" dirty="0">
                <a:latin typeface="Calibri" panose="020F0502020204030204" pitchFamily="34" charset="0"/>
                <a:cs typeface="Calibri" panose="020F0502020204030204" pitchFamily="34" charset="0"/>
              </a:rPr>
              <a:t>; </a:t>
            </a:r>
            <a:r>
              <a:rPr lang="en-US" sz="2700" baseline="30000" dirty="0">
                <a:latin typeface="Calibri" panose="020F0502020204030204" pitchFamily="34" charset="0"/>
                <a:cs typeface="Calibri" panose="020F0502020204030204" pitchFamily="34" charset="0"/>
              </a:rPr>
              <a:t>4</a:t>
            </a:r>
            <a:r>
              <a:rPr lang="en-US" sz="2700" dirty="0">
                <a:latin typeface="Calibri" panose="020F0502020204030204" pitchFamily="34" charset="0"/>
                <a:cs typeface="Calibri" panose="020F0502020204030204" pitchFamily="34" charset="0"/>
              </a:rPr>
              <a:t> for it is a minister of God to you for good. But if you do what is evil, be afraid; for it does not bear the sword for nothing; for it is a . . .</a:t>
            </a:r>
          </a:p>
        </p:txBody>
      </p:sp>
    </p:spTree>
    <p:extLst>
      <p:ext uri="{BB962C8B-B14F-4D97-AF65-F5344CB8AC3E}">
        <p14:creationId xmlns:p14="http://schemas.microsoft.com/office/powerpoint/2010/main" val="3880092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4953000"/>
          </a:xfrm>
        </p:spPr>
        <p:txBody>
          <a:bodyPr/>
          <a:lstStyle/>
          <a:p>
            <a:pPr marL="0" indent="0" algn="ctr" eaLnBrk="1" hangingPunct="1">
              <a:spcBef>
                <a:spcPts val="0"/>
              </a:spcBef>
              <a:spcAft>
                <a:spcPts val="1200"/>
              </a:spcAft>
              <a:buNone/>
            </a:pPr>
            <a:r>
              <a:rPr lang="en-US" sz="4000" kern="1200" dirty="0">
                <a:solidFill>
                  <a:schemeClr val="tx2"/>
                </a:solidFill>
                <a:latin typeface="Calibri" panose="020F0502020204030204" pitchFamily="34" charset="0"/>
                <a:ea typeface="+mj-ea"/>
                <a:cs typeface="Calibri" panose="020F0502020204030204" pitchFamily="34" charset="0"/>
              </a:rPr>
              <a:t>Romans 13:1-7</a:t>
            </a:r>
          </a:p>
          <a:p>
            <a:pPr marL="0" indent="0" algn="just" eaLnBrk="1" hangingPunct="1">
              <a:spcBef>
                <a:spcPts val="0"/>
              </a:spcBef>
              <a:buNone/>
            </a:pPr>
            <a:r>
              <a:rPr lang="en-US" sz="2700" dirty="0">
                <a:latin typeface="Calibri" panose="020F0502020204030204" pitchFamily="34" charset="0"/>
                <a:cs typeface="Calibri" panose="020F0502020204030204" pitchFamily="34" charset="0"/>
              </a:rPr>
              <a:t>... </a:t>
            </a:r>
            <a:r>
              <a:rPr lang="en-US" sz="2700" baseline="30000" dirty="0">
                <a:latin typeface="Calibri" panose="020F0502020204030204" pitchFamily="34" charset="0"/>
                <a:cs typeface="Calibri" panose="020F0502020204030204" pitchFamily="34" charset="0"/>
              </a:rPr>
              <a:t>4</a:t>
            </a:r>
            <a:r>
              <a:rPr lang="en-US" sz="2700" dirty="0">
                <a:latin typeface="Calibri" panose="020F0502020204030204" pitchFamily="34" charset="0"/>
                <a:cs typeface="Calibri" panose="020F0502020204030204" pitchFamily="34" charset="0"/>
              </a:rPr>
              <a:t> for it is a minister of God to you for good. But if you do what is evil, be afraid; for it does not bear the sword for nothing; for it is a minister of God, an avenger who brings wrath on the one who practices evil. </a:t>
            </a:r>
            <a:r>
              <a:rPr lang="en-US" sz="2700" baseline="30000" dirty="0">
                <a:latin typeface="Calibri" panose="020F0502020204030204" pitchFamily="34" charset="0"/>
                <a:cs typeface="Calibri" panose="020F0502020204030204" pitchFamily="34" charset="0"/>
              </a:rPr>
              <a:t>5</a:t>
            </a:r>
            <a:r>
              <a:rPr lang="en-US" sz="2700" dirty="0">
                <a:latin typeface="Calibri" panose="020F0502020204030204" pitchFamily="34" charset="0"/>
                <a:cs typeface="Calibri" panose="020F0502020204030204" pitchFamily="34" charset="0"/>
              </a:rPr>
              <a:t> Therefore it is necessary to be in subjection, not only because of wrath, but also for conscience’ sake. </a:t>
            </a:r>
            <a:r>
              <a:rPr lang="en-US" sz="2700" baseline="30000" dirty="0">
                <a:latin typeface="Calibri" panose="020F0502020204030204" pitchFamily="34" charset="0"/>
                <a:cs typeface="Calibri" panose="020F0502020204030204" pitchFamily="34" charset="0"/>
              </a:rPr>
              <a:t>6</a:t>
            </a:r>
            <a:r>
              <a:rPr lang="en-US" sz="2700" dirty="0">
                <a:latin typeface="Calibri" panose="020F0502020204030204" pitchFamily="34" charset="0"/>
                <a:cs typeface="Calibri" panose="020F0502020204030204" pitchFamily="34" charset="0"/>
              </a:rPr>
              <a:t> For because of this you also pay taxes, for rulers are servants of God, devoting themselves to this very thing. </a:t>
            </a:r>
            <a:r>
              <a:rPr lang="en-US" sz="2700" baseline="30000" dirty="0">
                <a:latin typeface="Calibri" panose="020F0502020204030204" pitchFamily="34" charset="0"/>
                <a:cs typeface="Calibri" panose="020F0502020204030204" pitchFamily="34" charset="0"/>
              </a:rPr>
              <a:t>7</a:t>
            </a:r>
            <a:r>
              <a:rPr lang="en-US" sz="2700" dirty="0">
                <a:latin typeface="Calibri" panose="020F0502020204030204" pitchFamily="34" charset="0"/>
                <a:cs typeface="Calibri" panose="020F0502020204030204" pitchFamily="34" charset="0"/>
              </a:rPr>
              <a:t> Render to all what is due them: tax to whom tax is due; custom to whom custom; fear to whom fear; honor to whom honor.</a:t>
            </a:r>
          </a:p>
        </p:txBody>
      </p:sp>
    </p:spTree>
    <p:extLst>
      <p:ext uri="{BB962C8B-B14F-4D97-AF65-F5344CB8AC3E}">
        <p14:creationId xmlns:p14="http://schemas.microsoft.com/office/powerpoint/2010/main" val="23599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7:19, 23, 25</a:t>
            </a:r>
          </a:p>
          <a:p>
            <a:pPr algn="just">
              <a:spcBef>
                <a:spcPts val="0"/>
              </a:spcBef>
              <a:spcAft>
                <a:spcPts val="0"/>
              </a:spcAft>
            </a:pPr>
            <a:r>
              <a:rPr lang="en-US" alt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Then I desired to know the exact meaning of the </a:t>
            </a:r>
            <a:r>
              <a:rPr lang="en-US" sz="3200" b="1" u="sng" dirty="0">
                <a:solidFill>
                  <a:srgbClr val="FFFFCC"/>
                </a:solidFill>
                <a:latin typeface="Calibri" panose="020F0502020204030204" pitchFamily="34" charset="0"/>
                <a:cs typeface="Calibri" panose="020F0502020204030204" pitchFamily="34" charset="0"/>
              </a:rPr>
              <a:t>fourth beast</a:t>
            </a:r>
            <a:r>
              <a:rPr lang="en-US" sz="3200" dirty="0">
                <a:latin typeface="Calibri" panose="020F0502020204030204" pitchFamily="34" charset="0"/>
                <a:cs typeface="Calibri" panose="020F0502020204030204" pitchFamily="34" charset="0"/>
              </a:rPr>
              <a:t>, which was different from all the others, exceedingly dreadful, with its teeth of iron and its claws of bronze, and which devoured, </a:t>
            </a:r>
            <a:r>
              <a:rPr lang="en-US" sz="3200" b="1" u="sng" dirty="0">
                <a:solidFill>
                  <a:srgbClr val="FFFFCC"/>
                </a:solidFill>
                <a:latin typeface="Calibri" panose="020F0502020204030204" pitchFamily="34" charset="0"/>
                <a:cs typeface="Calibri" panose="020F0502020204030204" pitchFamily="34" charset="0"/>
              </a:rPr>
              <a:t>crushed and trampled down the remainder</a:t>
            </a:r>
            <a:r>
              <a:rPr lang="en-US" sz="3200" dirty="0">
                <a:latin typeface="Calibri" panose="020F0502020204030204" pitchFamily="34" charset="0"/>
                <a:cs typeface="Calibri" panose="020F0502020204030204" pitchFamily="34" charset="0"/>
              </a:rPr>
              <a:t> with its feet…Thus he said: ‘The fourth beast will be a fourth kingdom on the earth, which will be different from all the other kingdoms and </a:t>
            </a:r>
            <a:r>
              <a:rPr lang="en-US" sz="3200" b="1" u="sng" dirty="0">
                <a:solidFill>
                  <a:srgbClr val="FFFFCC"/>
                </a:solidFill>
                <a:latin typeface="Calibri" panose="020F0502020204030204" pitchFamily="34" charset="0"/>
                <a:cs typeface="Calibri" panose="020F0502020204030204" pitchFamily="34" charset="0"/>
              </a:rPr>
              <a:t>will devour the whole</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 .</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43</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103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7:19, 23, 25</a:t>
            </a:r>
          </a:p>
          <a:p>
            <a:pPr algn="just">
              <a:spcBef>
                <a:spcPts val="0"/>
              </a:spcBef>
              <a:spcAft>
                <a:spcPts val="0"/>
              </a:spcAft>
            </a:pPr>
            <a:r>
              <a:rPr lang="en-US" altLang="en-US" sz="3200" dirty="0">
                <a:latin typeface="Calibri" panose="020F0502020204030204" pitchFamily="34" charset="0"/>
                <a:cs typeface="Calibri" panose="020F0502020204030204" pitchFamily="34" charset="0"/>
              </a:rPr>
              <a:t>. . .</a:t>
            </a:r>
            <a:r>
              <a:rPr lang="en-US" sz="3200" b="1" u="sng" dirty="0">
                <a:solidFill>
                  <a:srgbClr val="FFFFCC"/>
                </a:solidFill>
                <a:latin typeface="Calibri" panose="020F0502020204030204" pitchFamily="34" charset="0"/>
                <a:cs typeface="Calibri" panose="020F0502020204030204" pitchFamily="34" charset="0"/>
              </a:rPr>
              <a:t>the whole earth</a:t>
            </a:r>
            <a:r>
              <a:rPr lang="en-US" sz="3200" dirty="0">
                <a:latin typeface="Calibri" panose="020F0502020204030204" pitchFamily="34" charset="0"/>
                <a:cs typeface="Calibri" panose="020F0502020204030204" pitchFamily="34" charset="0"/>
              </a:rPr>
              <a:t> and tread it down and crush it…He will speak out against the Most High and wear down the saints of the Highest One, and </a:t>
            </a:r>
            <a:r>
              <a:rPr lang="en-US" sz="3200" b="1" u="sng" dirty="0">
                <a:solidFill>
                  <a:srgbClr val="FFFFCC"/>
                </a:solidFill>
                <a:latin typeface="Calibri" panose="020F0502020204030204" pitchFamily="34" charset="0"/>
                <a:cs typeface="Calibri" panose="020F0502020204030204" pitchFamily="34" charset="0"/>
              </a:rPr>
              <a:t>he will intend to make alterations in times and in law</a:t>
            </a:r>
            <a:r>
              <a:rPr lang="en-US" sz="3200" dirty="0">
                <a:latin typeface="Calibri" panose="020F0502020204030204" pitchFamily="34" charset="0"/>
                <a:cs typeface="Calibri" panose="020F0502020204030204" pitchFamily="34" charset="0"/>
              </a:rPr>
              <a:t>; and they will be given into his hand for a time, times, and half a time.”</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44</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527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515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12:1</a:t>
            </a:r>
          </a:p>
          <a:p>
            <a:pPr algn="just">
              <a:spcBef>
                <a:spcPts val="0"/>
              </a:spcBef>
              <a:spcAft>
                <a:spcPts val="0"/>
              </a:spcAft>
            </a:pPr>
            <a:r>
              <a:rPr lang="en-US" sz="3600" dirty="0">
                <a:latin typeface="Calibri" panose="020F0502020204030204" pitchFamily="34" charset="0"/>
                <a:cs typeface="Calibri" panose="020F0502020204030204" pitchFamily="34" charset="0"/>
              </a:rPr>
              <a:t>“Now at that time </a:t>
            </a:r>
            <a:r>
              <a:rPr lang="en-US" sz="3600" b="1" u="sng" dirty="0">
                <a:solidFill>
                  <a:srgbClr val="FFFFCC"/>
                </a:solidFill>
                <a:latin typeface="Calibri" panose="020F0502020204030204" pitchFamily="34" charset="0"/>
                <a:cs typeface="Calibri" panose="020F0502020204030204" pitchFamily="34" charset="0"/>
              </a:rPr>
              <a:t>Michael, the great prince who stands guard over the sons of your people</a:t>
            </a:r>
            <a:r>
              <a:rPr lang="en-US" sz="3600" dirty="0">
                <a:latin typeface="Calibri" panose="020F0502020204030204" pitchFamily="34" charset="0"/>
                <a:cs typeface="Calibri" panose="020F0502020204030204" pitchFamily="34" charset="0"/>
              </a:rPr>
              <a:t>, will arise. And there will be a time of distress such as never occurred since there was a nation until that time; and at that time your people, everyone who is found written in the book, will be rescued.”</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46</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1003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a:t>
            </a:r>
            <a:r>
              <a:rPr lang="en-US" b="1" baseline="30000" dirty="0">
                <a:effectLst/>
              </a:rPr>
              <a:t>9 </a:t>
            </a:r>
            <a:r>
              <a:rPr lang="en-US" sz="3600" dirty="0">
                <a:latin typeface="Calibri" panose="020F0502020204030204" pitchFamily="34" charset="0"/>
                <a:cs typeface="Calibri" panose="020F0502020204030204" pitchFamily="34" charset="0"/>
              </a:rPr>
              <a:t>that is, the one whose coming is in accord with the activity of Satan,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6536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CE32D-626F-4693-B3BC-95F6CAC5F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514350">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9</a:t>
            </a:r>
          </a:p>
          <a:p>
            <a:pPr algn="just">
              <a:spcBef>
                <a:spcPts val="0"/>
              </a:spcBef>
              <a:spcAft>
                <a:spcPts val="0"/>
              </a:spcAft>
            </a:pPr>
            <a:r>
              <a:rPr lang="en-US" sz="3400" dirty="0">
                <a:latin typeface="Calibri" panose="020F0502020204030204" pitchFamily="34" charset="0"/>
                <a:cs typeface="Calibri" panose="020F0502020204030204" pitchFamily="34" charset="0"/>
              </a:rPr>
              <a:t>“But Michael the archangel, when he disputed with the devil and argued about the body of Moses, did not dare pronounce against him a railing judgment, but said, ‘The Lord rebuke you!’”</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48</a:t>
            </a:fld>
            <a:endParaRPr lang="en-US" altLang="en-US" sz="1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DF95D8B-37E3-462E-8492-9E38D63AE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568" y="2971800"/>
            <a:ext cx="2340864" cy="1828800"/>
          </a:xfrm>
          <a:prstGeom prst="rect">
            <a:avLst/>
          </a:prstGeom>
        </p:spPr>
      </p:pic>
    </p:spTree>
    <p:extLst>
      <p:ext uri="{BB962C8B-B14F-4D97-AF65-F5344CB8AC3E}">
        <p14:creationId xmlns:p14="http://schemas.microsoft.com/office/powerpoint/2010/main" val="3691210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idx="1"/>
          </p:nvPr>
        </p:nvSpPr>
        <p:spPr>
          <a:xfrm>
            <a:off x="457200" y="1651569"/>
            <a:ext cx="3810000" cy="491807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651569"/>
            <a:ext cx="3886200" cy="390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44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131137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352953" y="152810"/>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b="1" u="sng" dirty="0">
                <a:solidFill>
                  <a:srgbClr val="FFFFCC"/>
                </a:solidFill>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extLst>
      <p:ext uri="{BB962C8B-B14F-4D97-AF65-F5344CB8AC3E}">
        <p14:creationId xmlns:p14="http://schemas.microsoft.com/office/powerpoint/2010/main" val="935276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defTabSz="514350">
              <a:lnSpc>
                <a:spcPct val="90000"/>
              </a:lnSpc>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a:t>
            </a:r>
            <a:r>
              <a:rPr lang="en-US" b="1" baseline="30000" dirty="0">
                <a:effectLst/>
              </a:rPr>
              <a:t>9 </a:t>
            </a:r>
            <a:r>
              <a:rPr lang="en-US" sz="3600" dirty="0">
                <a:latin typeface="Calibri" panose="020F0502020204030204" pitchFamily="34" charset="0"/>
                <a:cs typeface="Calibri" panose="020F0502020204030204" pitchFamily="34" charset="0"/>
              </a:rPr>
              <a:t>that is, the one whose coming is in accord with the activity of Satan, with all power and signs and false wonders.”</a:t>
            </a:r>
          </a:p>
        </p:txBody>
      </p:sp>
      <p:pic>
        <p:nvPicPr>
          <p:cNvPr id="5" name="Picture 8">
            <a:extLst>
              <a:ext uri="{FF2B5EF4-FFF2-40B4-BE49-F238E27FC236}">
                <a16:creationId xmlns:a16="http://schemas.microsoft.com/office/drawing/2014/main" id="{645D89AA-8DA0-48B7-9EA8-9D97012E22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7855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b="1" u="sng" dirty="0">
                <a:solidFill>
                  <a:srgbClr val="FFFFCC"/>
                </a:solidFill>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extLst>
      <p:ext uri="{BB962C8B-B14F-4D97-AF65-F5344CB8AC3E}">
        <p14:creationId xmlns:p14="http://schemas.microsoft.com/office/powerpoint/2010/main" val="1037931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F4562-F277-4DD8-BED7-FE7DFFA7E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2647449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the world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228600"/>
            <a:ext cx="9144000" cy="1143000"/>
          </a:xfrm>
        </p:spPr>
        <p:txBody>
          <a:bodyPr/>
          <a:lstStyle/>
          <a:p>
            <a:pPr algn="ct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(2 Thessalonians 2:6-7)</a:t>
            </a:r>
            <a:endParaRPr lang="en-US" altLang="en-US" sz="360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1000" y="1600200"/>
            <a:ext cx="8382000" cy="3429000"/>
          </a:xfrm>
        </p:spPr>
        <p:txBody>
          <a:bodyPr/>
          <a:lstStyle/>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is omnipotent</a:t>
            </a:r>
          </a:p>
          <a:p>
            <a:pPr marL="457200" indent="-457200" algn="just" eaLnBrk="1" hangingPunct="1">
              <a:spcBef>
                <a:spcPts val="0"/>
              </a:spcBef>
              <a:spcAft>
                <a:spcPts val="1800"/>
              </a:spcAft>
              <a:buSzPct val="100000"/>
              <a:buFont typeface="+mj-lt"/>
              <a:buAutoNum type="arabicPeriod"/>
              <a:defRPr/>
            </a:pPr>
            <a:r>
              <a:rPr lang="en-US" dirty="0">
                <a:latin typeface="Calibri" panose="020F0502020204030204" pitchFamily="34" charset="0"/>
                <a:cs typeface="Calibri" panose="020F0502020204030204" pitchFamily="34" charset="0"/>
              </a:rPr>
              <a:t>The Holy Spirit view handles well the switch in gender from the neuter (vs. 6) to the masculine (vs. 7)</a:t>
            </a:r>
          </a:p>
          <a:p>
            <a:pPr marL="457200" indent="-457200" algn="just" eaLnBrk="1" hangingPunct="1">
              <a:spcBef>
                <a:spcPts val="0"/>
              </a:spcBef>
              <a:spcAft>
                <a:spcPts val="1800"/>
              </a:spcAft>
              <a:buSzPct val="100000"/>
              <a:buFont typeface="+mj-lt"/>
              <a:buAutoNum type="arabicPeriod"/>
              <a:defRPr/>
            </a:pPr>
            <a:r>
              <a:rPr lang="en-US" b="1" u="sng" dirty="0">
                <a:solidFill>
                  <a:srgbClr val="FFFFCC"/>
                </a:solidFill>
                <a:latin typeface="Calibri" panose="020F0502020204030204" pitchFamily="34" charset="0"/>
                <a:cs typeface="Calibri" panose="020F0502020204030204" pitchFamily="34" charset="0"/>
              </a:rPr>
              <a:t>The Holy Spirit is active in the world (Gen. 6:3; John 16:7-11)</a:t>
            </a:r>
          </a:p>
        </p:txBody>
      </p:sp>
      <p:pic>
        <p:nvPicPr>
          <p:cNvPr id="2" name="Picture 1">
            <a:extLst>
              <a:ext uri="{FF2B5EF4-FFF2-40B4-BE49-F238E27FC236}">
                <a16:creationId xmlns:a16="http://schemas.microsoft.com/office/drawing/2014/main" id="{DEA3A7E7-53F8-4767-816F-CD5493ACD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517" y="5181600"/>
            <a:ext cx="3218967" cy="1371719"/>
          </a:xfrm>
          <a:prstGeom prst="rect">
            <a:avLst/>
          </a:prstGeom>
        </p:spPr>
      </p:pic>
    </p:spTree>
    <p:extLst>
      <p:ext uri="{BB962C8B-B14F-4D97-AF65-F5344CB8AC3E}">
        <p14:creationId xmlns:p14="http://schemas.microsoft.com/office/powerpoint/2010/main" val="254448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dirty="0">
                <a:effectLst/>
                <a:latin typeface="Calibri" panose="020F0502020204030204" pitchFamily="34" charset="0"/>
                <a:cs typeface="Calibri" panose="020F0502020204030204" pitchFamily="34" charset="0"/>
              </a:rPr>
              <a:t>, </a:t>
            </a:r>
            <a:r>
              <a:rPr lang="en-US" baseline="30000" dirty="0">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baseline="30000" dirty="0">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371611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97619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baseline="30000" dirty="0">
                <a:effectLst/>
                <a:latin typeface="Calibri" panose="020F0502020204030204" pitchFamily="34" charset="0"/>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Nephilim were on the earth in those days, and also afterward, when the sons of God came in to the daughters of men, and they bore children to them. Those were the mighty men who were of old, men of renown.”</a:t>
            </a:r>
          </a:p>
        </p:txBody>
      </p:sp>
    </p:spTree>
    <p:extLst>
      <p:ext uri="{BB962C8B-B14F-4D97-AF65-F5344CB8AC3E}">
        <p14:creationId xmlns:p14="http://schemas.microsoft.com/office/powerpoint/2010/main" val="405564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pPr>
            <a:r>
              <a:rPr lang="en-US" sz="4000" kern="1200" dirty="0">
                <a:solidFill>
                  <a:srgbClr val="00FFFF"/>
                </a:solidFill>
                <a:latin typeface="Calibri" panose="020F0502020204030204" pitchFamily="34" charset="0"/>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a:t>
            </a:r>
            <a:r>
              <a:rPr lang="en-US" sz="3100" b="1" u="sng" dirty="0">
                <a:solidFill>
                  <a:srgbClr val="FFFFCC"/>
                </a:solidFill>
                <a:effectLst/>
                <a:latin typeface="Calibri" panose="020F0502020204030204" pitchFamily="34" charset="0"/>
                <a:cs typeface="Calibri" panose="020F0502020204030204" pitchFamily="34" charset="0"/>
              </a:rPr>
              <a:t>the world</a:t>
            </a:r>
            <a:r>
              <a:rPr lang="en-US" sz="3100" dirty="0">
                <a:effectLst/>
                <a:latin typeface="Calibri" panose="020F0502020204030204" pitchFamily="34" charset="0"/>
                <a:cs typeface="Calibri" panose="020F0502020204030204" pitchFamily="34" charset="0"/>
              </a:rPr>
              <a:t>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625133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forever;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truth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the world cannot receive, because it does not see Him or know Him, but you know Him because He abides with you and will be in you.</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3615352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8:5-6</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those who are according to the flesh set their minds on the things of the flesh, but those who are according to the Spirit, the things of the Spirit.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mind set on the flesh is death, but the mind set 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is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peace.”</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3337025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399C0-2800-4233-A71F-AFCFF1DA79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remember that while I was still with you, I was telling you these things?” </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2492" y="2514600"/>
            <a:ext cx="1839017" cy="2286000"/>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057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3840291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defTabSz="514350"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Romans 8:9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“However, you are not in the flesh but in the Spirit, if indeed the Spirit of God dwells in you. But if anyone does not have the Spirit of Christ, he does not belong to Him.”</a:t>
            </a:r>
          </a:p>
          <a:p>
            <a:pPr marL="0" indent="0" algn="just" eaLnBrk="1" hangingPunct="1">
              <a:spcBef>
                <a:spcPts val="0"/>
              </a:spcBef>
              <a:buNone/>
            </a:pPr>
            <a:endParaRPr lang="en-US" sz="3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E9A4C81-30AC-4F25-8923-FC712C94A4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3722170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1 Corinthians 6:19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“Or do you not know that your body is a temple of the Holy Spirit who is in you, whom you have from God, and that you are not your own?”</a:t>
            </a:r>
          </a:p>
        </p:txBody>
      </p:sp>
      <p:pic>
        <p:nvPicPr>
          <p:cNvPr id="6" name="Picture 5">
            <a:extLst>
              <a:ext uri="{FF2B5EF4-FFF2-40B4-BE49-F238E27FC236}">
                <a16:creationId xmlns:a16="http://schemas.microsoft.com/office/drawing/2014/main" id="{D22A94EC-630A-4D63-9B68-F4F2E0FBA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3779749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but you know Him because He abides with you and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1102184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Ephesians 4:30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“Do not grieve the </a:t>
            </a:r>
            <a:r>
              <a:rPr lang="en-US" sz="3600" b="1" u="sng" dirty="0">
                <a:solidFill>
                  <a:srgbClr val="FFFFCC"/>
                </a:solidFill>
                <a:latin typeface="Calibri" panose="020F0502020204030204" pitchFamily="34" charset="0"/>
                <a:cs typeface="Calibri" panose="020F0502020204030204" pitchFamily="34" charset="0"/>
              </a:rPr>
              <a:t>Holy Spirit of God</a:t>
            </a:r>
            <a:r>
              <a:rPr lang="en-US" sz="3600" dirty="0">
                <a:latin typeface="Calibri" panose="020F0502020204030204" pitchFamily="34" charset="0"/>
                <a:cs typeface="Calibri" panose="020F0502020204030204" pitchFamily="34" charset="0"/>
              </a:rPr>
              <a:t>, by whom you were </a:t>
            </a:r>
            <a:r>
              <a:rPr lang="en-US" sz="3600" b="1" u="sng" dirty="0">
                <a:solidFill>
                  <a:srgbClr val="FFFFCC"/>
                </a:solidFill>
                <a:latin typeface="Calibri" panose="020F0502020204030204" pitchFamily="34" charset="0"/>
                <a:cs typeface="Calibri" panose="020F0502020204030204" pitchFamily="34" charset="0"/>
              </a:rPr>
              <a:t>sealed for the day of redemption</a:t>
            </a:r>
            <a:r>
              <a:rPr lang="en-US" sz="3600" dirty="0">
                <a:latin typeface="Calibri" panose="020F0502020204030204" pitchFamily="34" charset="0"/>
                <a:cs typeface="Calibri" panose="020F0502020204030204" pitchFamily="34" charset="0"/>
              </a:rPr>
              <a:t>.”</a:t>
            </a:r>
          </a:p>
          <a:p>
            <a:pPr marL="0" indent="0" algn="just" eaLnBrk="1" hangingPunct="1">
              <a:spcBef>
                <a:spcPts val="0"/>
              </a:spcBef>
              <a:buNone/>
            </a:pP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6F6CCF6-4FAB-40C6-89E0-629FFC1A6D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33797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9845388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2832272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Restrainer Must First be Removed</a:t>
            </a:r>
          </a:p>
        </p:txBody>
      </p:sp>
      <p:sp>
        <p:nvSpPr>
          <p:cNvPr id="28675" name="Rectangle 3"/>
          <p:cNvSpPr>
            <a:spLocks noGrp="1" noChangeArrowheads="1"/>
          </p:cNvSpPr>
          <p:nvPr>
            <p:ph idx="1"/>
          </p:nvPr>
        </p:nvSpPr>
        <p:spPr>
          <a:xfrm>
            <a:off x="0" y="1219200"/>
            <a:ext cx="9144000" cy="4495800"/>
          </a:xfrm>
        </p:spPr>
        <p:txBody>
          <a:bodyPr/>
          <a:lstStyle/>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holds back the Antichrist (2 Thess 2:6-7)</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Restrainer = the omnipotent Holy Spirit (2 Thess 2:9)</a:t>
            </a:r>
          </a:p>
          <a:p>
            <a:pPr marL="457200" indent="-457200" eaLnBrk="1" hangingPunct="1">
              <a:spcBef>
                <a:spcPts val="0"/>
              </a:spcBef>
              <a:spcAft>
                <a:spcPts val="3000"/>
              </a:spcAft>
              <a:defRPr/>
            </a:pPr>
            <a:r>
              <a:rPr lang="en-US" sz="3000" dirty="0">
                <a:latin typeface="Calibri" panose="020F0502020204030204" pitchFamily="34" charset="0"/>
                <a:cs typeface="Calibri" panose="020F0502020204030204" pitchFamily="34" charset="0"/>
              </a:rPr>
              <a:t>Holy Spirit permanently indwells all Christians (John 14:16; Rom 8:9)</a:t>
            </a:r>
          </a:p>
          <a:p>
            <a:pPr marL="457200" indent="-457200" eaLnBrk="1" hangingPunct="1">
              <a:spcBef>
                <a:spcPts val="0"/>
              </a:spcBef>
              <a:spcAft>
                <a:spcPts val="3000"/>
              </a:spcAft>
              <a:defRPr/>
            </a:pPr>
            <a:r>
              <a:rPr lang="en-US" sz="3000" b="1" u="sng" dirty="0">
                <a:solidFill>
                  <a:srgbClr val="FFFFCC"/>
                </a:solidFill>
                <a:latin typeface="Calibri" panose="020F0502020204030204" pitchFamily="34" charset="0"/>
                <a:cs typeface="Calibri" panose="020F0502020204030204" pitchFamily="34" charset="0"/>
              </a:rPr>
              <a:t>Spirit indwelt Christians must first be removed prior to the Antichrist's advent</a:t>
            </a:r>
          </a:p>
        </p:txBody>
      </p:sp>
      <p:pic>
        <p:nvPicPr>
          <p:cNvPr id="3" name="Picture 2">
            <a:extLst>
              <a:ext uri="{FF2B5EF4-FFF2-40B4-BE49-F238E27FC236}">
                <a16:creationId xmlns:a16="http://schemas.microsoft.com/office/drawing/2014/main" id="{901FCB20-6609-4ED5-A417-90EEF461D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257800"/>
            <a:ext cx="1828800" cy="1371600"/>
          </a:xfrm>
          <a:prstGeom prst="rect">
            <a:avLst/>
          </a:prstGeom>
        </p:spPr>
      </p:pic>
    </p:spTree>
    <p:extLst>
      <p:ext uri="{BB962C8B-B14F-4D97-AF65-F5344CB8AC3E}">
        <p14:creationId xmlns:p14="http://schemas.microsoft.com/office/powerpoint/2010/main" val="3930587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Psalm 139:7-8 </a:t>
            </a:r>
          </a:p>
          <a:p>
            <a:pPr marL="0" indent="0" algn="just" eaLnBrk="1" hangingPunct="1">
              <a:spcBef>
                <a:spcPts val="0"/>
              </a:spcBef>
              <a:buNone/>
            </a:pPr>
            <a:r>
              <a:rPr lang="en-US" sz="3400" dirty="0">
                <a:latin typeface="Calibri" panose="020F0502020204030204" pitchFamily="34" charset="0"/>
                <a:cs typeface="Calibri" panose="020F0502020204030204" pitchFamily="34" charset="0"/>
              </a:rPr>
              <a:t>“</a:t>
            </a:r>
            <a:r>
              <a:rPr lang="en-US" sz="3400" b="1" baseline="30000" dirty="0">
                <a:effectLst/>
                <a:latin typeface="Calibri" panose="020F0502020204030204" pitchFamily="34" charset="0"/>
                <a:cs typeface="Calibri" panose="020F0502020204030204" pitchFamily="34" charset="0"/>
              </a:rPr>
              <a:t>7 </a:t>
            </a:r>
            <a:r>
              <a:rPr lang="en-US" sz="3400" dirty="0">
                <a:latin typeface="Calibri" panose="020F0502020204030204" pitchFamily="34" charset="0"/>
                <a:cs typeface="Calibri" panose="020F0502020204030204" pitchFamily="34" charset="0"/>
              </a:rPr>
              <a:t>Where can I go from Your </a:t>
            </a:r>
            <a:r>
              <a:rPr lang="en-US" sz="3400" b="1" u="sng" dirty="0">
                <a:solidFill>
                  <a:srgbClr val="FFFFCC"/>
                </a:solidFill>
                <a:latin typeface="Calibri" panose="020F0502020204030204" pitchFamily="34" charset="0"/>
                <a:cs typeface="Calibri" panose="020F0502020204030204" pitchFamily="34" charset="0"/>
              </a:rPr>
              <a:t>Spirit</a:t>
            </a:r>
            <a:r>
              <a:rPr lang="en-US" sz="3400" dirty="0">
                <a:latin typeface="Calibri" panose="020F0502020204030204" pitchFamily="34" charset="0"/>
                <a:cs typeface="Calibri" panose="020F0502020204030204" pitchFamily="34" charset="0"/>
              </a:rPr>
              <a:t>? Or where can I flee from Your presence? </a:t>
            </a:r>
            <a:r>
              <a:rPr lang="en-US" sz="3400" b="1" baseline="30000" dirty="0">
                <a:effectLst/>
                <a:latin typeface="Calibri" panose="020F0502020204030204" pitchFamily="34" charset="0"/>
                <a:cs typeface="Calibri" panose="020F0502020204030204" pitchFamily="34" charset="0"/>
              </a:rPr>
              <a:t>8</a:t>
            </a:r>
            <a:r>
              <a:rPr lang="en-US" sz="3400" dirty="0">
                <a:latin typeface="Calibri" panose="020F0502020204030204" pitchFamily="34" charset="0"/>
                <a:cs typeface="Calibri" panose="020F0502020204030204" pitchFamily="34" charset="0"/>
              </a:rPr>
              <a:t> If I ascend to heaven, You are there; If I make my bed in Sheol, behold, You are there..”</a:t>
            </a:r>
          </a:p>
          <a:p>
            <a:pPr marL="0" indent="0" algn="just" eaLnBrk="1" hangingPunct="1">
              <a:spcBef>
                <a:spcPts val="0"/>
              </a:spcBef>
              <a:buNone/>
            </a:pP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FB6A583-0ADE-4AA2-8BDC-0A437B88EC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3549" y="2971800"/>
            <a:ext cx="1796902" cy="1828800"/>
          </a:xfrm>
          <a:prstGeom prst="rect">
            <a:avLst/>
          </a:prstGeom>
        </p:spPr>
      </p:pic>
    </p:spTree>
    <p:extLst>
      <p:ext uri="{BB962C8B-B14F-4D97-AF65-F5344CB8AC3E}">
        <p14:creationId xmlns:p14="http://schemas.microsoft.com/office/powerpoint/2010/main" val="145805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152400" y="228600"/>
          <a:ext cx="8839200" cy="643128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Today</a:t>
                      </a:r>
                    </a:p>
                  </a:txBody>
                  <a:tcPr marT="45714" marB="45714" horzOverflow="overflow"/>
                </a:tc>
                <a:extLst>
                  <a:ext uri="{0D108BD9-81ED-4DB2-BD59-A6C34878D82A}">
                    <a16:rowId xmlns:a16="http://schemas.microsoft.com/office/drawing/2014/main" val="1459597859"/>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173736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290351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914402"/>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Late Date (A.D. 95)</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Irenaeus </a:t>
            </a:r>
            <a:r>
              <a:rPr lang="en-US" altLang="en-US" sz="2400" i="1"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Against Heresies </a:t>
            </a:r>
            <a:r>
              <a:rPr lang="en-US" altLang="en-US" sz="240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5.30.3 </a:t>
            </a:r>
          </a:p>
        </p:txBody>
      </p:sp>
      <p:sp>
        <p:nvSpPr>
          <p:cNvPr id="14339" name="Rectangle 3"/>
          <p:cNvSpPr>
            <a:spLocks noGrp="1" noChangeArrowheads="1"/>
          </p:cNvSpPr>
          <p:nvPr>
            <p:ph idx="1"/>
          </p:nvPr>
        </p:nvSpPr>
        <p:spPr>
          <a:xfrm>
            <a:off x="381000" y="1447801"/>
            <a:ext cx="5486400" cy="4038599"/>
          </a:xfrm>
        </p:spPr>
        <p:txBody>
          <a:bodyPr/>
          <a:lstStyle/>
          <a:p>
            <a:pPr marL="0" indent="0" algn="just" eaLnBrk="1" hangingPunct="1">
              <a:spcBef>
                <a:spcPts val="0"/>
              </a:spcBef>
              <a:spcAft>
                <a:spcPts val="0"/>
              </a:spcAf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it had been necessary to announce his name plainly at the present time, it would have been spoken by him who saw the apocalypse. For it was not seen long ago, but almost in our own time, at the end of the reign of Domitian.” </a:t>
            </a:r>
          </a:p>
        </p:txBody>
      </p:sp>
      <p:pic>
        <p:nvPicPr>
          <p:cNvPr id="2" name="Picture 1">
            <a:extLst>
              <a:ext uri="{FF2B5EF4-FFF2-40B4-BE49-F238E27FC236}">
                <a16:creationId xmlns:a16="http://schemas.microsoft.com/office/drawing/2014/main" id="{AC677E1C-73E8-474A-9527-21D3600C44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1676399"/>
            <a:ext cx="2440232" cy="365668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1" hangingPunct="1">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28:13, 15</a:t>
            </a:r>
          </a:p>
          <a:p>
            <a:pPr algn="just">
              <a:spcAft>
                <a:spcPts val="100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in Eden, the garden of God; Every precious stone was your covering: The ruby, the topaz and the diamond; The beryl, the onyx and the jasper; The lapis lazuli, the turquoise and the emerald; And the gold, the workmanship of your settings and sockets, Was in you. On the day that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prepared…</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blameless in your ways From the day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unrighteousness was found in you.”</a:t>
            </a:r>
          </a:p>
        </p:txBody>
      </p:sp>
    </p:spTree>
    <p:extLst>
      <p:ext uri="{BB962C8B-B14F-4D97-AF65-F5344CB8AC3E}">
        <p14:creationId xmlns:p14="http://schemas.microsoft.com/office/powerpoint/2010/main" val="279441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2414458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C24A7-3C2C-4C6E-8443-C7253E812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defTabSz="685800" eaLnBrk="1" hangingPunct="1">
              <a:spcBef>
                <a:spcPts val="0"/>
              </a:spcBef>
              <a:spcAft>
                <a:spcPts val="1200"/>
              </a:spcAft>
              <a:buNone/>
            </a:pPr>
            <a:r>
              <a:rPr lang="en-US" sz="4000" kern="1200" dirty="0">
                <a:solidFill>
                  <a:srgbClr val="00FFFF"/>
                </a:solidFill>
                <a:latin typeface="Calibri" panose="020F0502020204030204" pitchFamily="34" charset="0"/>
                <a:ea typeface="+mj-ea"/>
                <a:cs typeface="Calibri" panose="020F0502020204030204" pitchFamily="34" charset="0"/>
              </a:rPr>
              <a:t>1 John 4:3</a:t>
            </a:r>
          </a:p>
          <a:p>
            <a:pPr marL="0" indent="0" algn="just" eaLnBrk="1" hangingPunct="1">
              <a:spcBef>
                <a:spcPts val="0"/>
              </a:spcBef>
              <a:buNone/>
            </a:pPr>
            <a:r>
              <a:rPr lang="en-US" sz="3400" dirty="0">
                <a:latin typeface="Calibri" panose="020F0502020204030204" pitchFamily="34" charset="0"/>
                <a:cs typeface="Calibri" panose="020F0502020204030204" pitchFamily="34" charset="0"/>
              </a:rPr>
              <a:t>“and every spirit that does not confess Jesus is not from God; this is </a:t>
            </a:r>
            <a:r>
              <a:rPr lang="en-US" sz="3400" b="1" u="sng" dirty="0">
                <a:solidFill>
                  <a:srgbClr val="FFFFCC"/>
                </a:solidFill>
                <a:latin typeface="Calibri" panose="020F0502020204030204" pitchFamily="34" charset="0"/>
                <a:cs typeface="Calibri" panose="020F0502020204030204" pitchFamily="34" charset="0"/>
              </a:rPr>
              <a:t>the </a:t>
            </a:r>
            <a:r>
              <a:rPr lang="en-US" sz="3400" b="1" i="1" u="sng" dirty="0">
                <a:solidFill>
                  <a:srgbClr val="FFFFCC"/>
                </a:solidFill>
                <a:latin typeface="Calibri" panose="020F0502020204030204" pitchFamily="34" charset="0"/>
                <a:cs typeface="Calibri" panose="020F0502020204030204" pitchFamily="34" charset="0"/>
              </a:rPr>
              <a:t>spirit</a:t>
            </a:r>
            <a:r>
              <a:rPr lang="en-US" sz="3400" b="1" u="sng" dirty="0">
                <a:solidFill>
                  <a:srgbClr val="FFFFCC"/>
                </a:solidFill>
                <a:latin typeface="Calibri" panose="020F0502020204030204" pitchFamily="34" charset="0"/>
                <a:cs typeface="Calibri" panose="020F0502020204030204" pitchFamily="34" charset="0"/>
              </a:rPr>
              <a:t> of the antichrist</a:t>
            </a:r>
            <a:r>
              <a:rPr lang="en-US" sz="3400" dirty="0">
                <a:latin typeface="Calibri" panose="020F0502020204030204" pitchFamily="34" charset="0"/>
                <a:cs typeface="Calibri" panose="020F0502020204030204" pitchFamily="34" charset="0"/>
              </a:rPr>
              <a:t>, of which you have heard that it is coming, </a:t>
            </a:r>
            <a:r>
              <a:rPr lang="en-US" sz="3400" b="1" u="sng" dirty="0">
                <a:solidFill>
                  <a:srgbClr val="FFFFCC"/>
                </a:solidFill>
                <a:latin typeface="Calibri" panose="020F0502020204030204" pitchFamily="34" charset="0"/>
                <a:cs typeface="Calibri" panose="020F0502020204030204" pitchFamily="34" charset="0"/>
              </a:rPr>
              <a:t>and now it is already in the world</a:t>
            </a:r>
            <a:r>
              <a:rPr lang="en-US" sz="3400" dirty="0">
                <a:latin typeface="Calibri" panose="020F0502020204030204" pitchFamily="34" charset="0"/>
                <a:cs typeface="Calibri" panose="020F0502020204030204" pitchFamily="34" charset="0"/>
              </a:rPr>
              <a:t>.”</a:t>
            </a:r>
          </a:p>
        </p:txBody>
      </p:sp>
      <p:pic>
        <p:nvPicPr>
          <p:cNvPr id="5" name="Picture 8">
            <a:extLst>
              <a:ext uri="{FF2B5EF4-FFF2-40B4-BE49-F238E27FC236}">
                <a16:creationId xmlns:a16="http://schemas.microsoft.com/office/drawing/2014/main" id="{EDBB1F8B-257A-403D-98DA-F1A47E5B76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2855" y="3048000"/>
            <a:ext cx="257829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073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eaLnBrk="1" hangingPunct="1">
              <a:spcBef>
                <a:spcPts val="0"/>
              </a:spcBef>
              <a:spcAft>
                <a:spcPts val="1200"/>
              </a:spcAft>
              <a:buNone/>
            </a:pPr>
            <a:r>
              <a:rPr lang="en-US" sz="4000" dirty="0">
                <a:solidFill>
                  <a:srgbClr val="00FFFF"/>
                </a:solidFill>
                <a:latin typeface="Calibri" panose="020F0502020204030204" pitchFamily="34" charset="0"/>
                <a:ea typeface="+mj-ea"/>
                <a:cs typeface="Calibri" panose="020F0502020204030204" pitchFamily="34" charset="0"/>
              </a:rPr>
              <a:t>2 Thessalonians 2:7 </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“For the mystery of lawlessness </a:t>
            </a:r>
            <a:r>
              <a:rPr lang="en-US" sz="3600" b="1" u="sng" dirty="0">
                <a:solidFill>
                  <a:srgbClr val="FFFFCC"/>
                </a:solidFill>
                <a:latin typeface="Calibri" panose="020F0502020204030204" pitchFamily="34" charset="0"/>
                <a:cs typeface="Calibri" panose="020F0502020204030204" pitchFamily="34" charset="0"/>
              </a:rPr>
              <a:t>is already at work</a:t>
            </a:r>
            <a:r>
              <a:rPr lang="en-US" sz="3600" dirty="0">
                <a:latin typeface="Calibri" panose="020F0502020204030204" pitchFamily="34" charset="0"/>
                <a:cs typeface="Calibri" panose="020F0502020204030204" pitchFamily="34" charset="0"/>
              </a:rPr>
              <a:t>; only he who now restrains </a:t>
            </a:r>
            <a:r>
              <a:rPr lang="en-US" sz="3600" i="1" dirty="0">
                <a:latin typeface="Calibri" panose="020F0502020204030204" pitchFamily="34" charset="0"/>
                <a:cs typeface="Calibri" panose="020F0502020204030204" pitchFamily="34" charset="0"/>
              </a:rPr>
              <a:t>will do so</a:t>
            </a:r>
            <a:r>
              <a:rPr lang="en-US" sz="3600" dirty="0">
                <a:latin typeface="Calibri" panose="020F0502020204030204" pitchFamily="34" charset="0"/>
                <a:cs typeface="Calibri" panose="020F0502020204030204" pitchFamily="34" charset="0"/>
              </a:rPr>
              <a:t> until he is taken out of the way.”</a:t>
            </a:r>
          </a:p>
        </p:txBody>
      </p:sp>
      <p:pic>
        <p:nvPicPr>
          <p:cNvPr id="5" name="Picture 8">
            <a:extLst>
              <a:ext uri="{FF2B5EF4-FFF2-40B4-BE49-F238E27FC236}">
                <a16:creationId xmlns:a16="http://schemas.microsoft.com/office/drawing/2014/main" id="{7D364B6B-7095-4051-9DAB-EB8132FE7B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2855" y="3048000"/>
            <a:ext cx="257829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50131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926F095-0386-4040-A84F-0292218647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521" y="228600"/>
            <a:ext cx="8528959"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063C54B-BC36-4E2B-B787-B896532F9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2514600"/>
            <a:ext cx="1104138" cy="1828800"/>
          </a:xfrm>
          <a:prstGeom prst="rect">
            <a:avLst/>
          </a:prstGeom>
        </p:spPr>
      </p:pic>
    </p:spTree>
    <p:extLst>
      <p:ext uri="{BB962C8B-B14F-4D97-AF65-F5344CB8AC3E}">
        <p14:creationId xmlns:p14="http://schemas.microsoft.com/office/powerpoint/2010/main" val="744816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857500"/>
            <a:ext cx="7772400" cy="1143000"/>
          </a:xfrm>
        </p:spPr>
        <p:txBody>
          <a:bodyPr/>
          <a:lstStyle/>
          <a:p>
            <a:pPr algn="ctr"/>
            <a:r>
              <a:rPr lang="en-US" altLang="en-US" sz="54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03796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37836850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10005</TotalTime>
  <Words>4738</Words>
  <Application>Microsoft Office PowerPoint</Application>
  <PresentationFormat>On-screen Show (4:3)</PresentationFormat>
  <Paragraphs>325</Paragraphs>
  <Slides>84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84</vt:i4>
      </vt:variant>
    </vt:vector>
  </HeadingPairs>
  <TitlesOfParts>
    <vt:vector size="89" baseType="lpstr">
      <vt:lpstr>Calibri</vt:lpstr>
      <vt:lpstr>Times New Roman</vt:lpstr>
      <vt:lpstr>Wingdings</vt:lpstr>
      <vt:lpstr>Azure</vt:lpstr>
      <vt:lpstr>13_Azure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When is the Rapture?  7 Arguments Favoring the Pre-Tribulation View</vt:lpstr>
      <vt:lpstr>When is the Rapture?  7 Arguments Favoring the Pre-Tribulation View</vt:lpstr>
      <vt:lpstr>When is the Rapture?  7 Arguments Favoring the Pre-Tribulation View</vt:lpstr>
      <vt:lpstr>When is the Rapture?  7 Arguments Favoring the Pre-Tribulation View</vt:lpstr>
      <vt:lpstr>What is the Rapture?</vt:lpstr>
      <vt:lpstr>PowerPoint Presentation</vt:lpstr>
      <vt:lpstr>Imminent  (1 Cor 15:51; 1 Thess 4:15)</vt:lpstr>
      <vt:lpstr>PowerPoint Presentation</vt:lpstr>
      <vt:lpstr>PowerPoint Presentation</vt:lpstr>
      <vt:lpstr>PowerPoint Presentation</vt:lpstr>
      <vt:lpstr>PowerPoint Presentation</vt:lpstr>
      <vt:lpstr>PowerPoint Presentation</vt:lpstr>
      <vt:lpstr>When is the Rapture?  7 Arguments Favoring the Pre-Tribulation View</vt:lpstr>
      <vt:lpstr>PowerPoint Presentation</vt:lpstr>
      <vt:lpstr>PowerPoint Presentation</vt:lpstr>
      <vt:lpstr>PowerPoint Presentation</vt:lpstr>
      <vt:lpstr>PowerPoint Presentation</vt:lpstr>
      <vt:lpstr>Comfort</vt:lpstr>
      <vt:lpstr>PowerPoint Presentation</vt:lpstr>
      <vt:lpstr>PowerPoint Presentation</vt:lpstr>
      <vt:lpstr>PowerPoint Presentation</vt:lpstr>
      <vt:lpstr>When is the Rapture?  7 Arguments Favoring the Pre-Tribulation View</vt:lpstr>
      <vt:lpstr>Restrainer Must First be Removed</vt:lpstr>
      <vt:lpstr>Restrainer Must First be Removed</vt:lpstr>
      <vt:lpstr>PowerPoint Presentation</vt:lpstr>
      <vt:lpstr>PowerPoint Presentation</vt:lpstr>
      <vt:lpstr>PowerPoint Presentation</vt:lpstr>
      <vt:lpstr>Restrainer Must First be Removed</vt:lpstr>
      <vt:lpstr>Restrainer? (2:6-7)</vt:lpstr>
      <vt:lpstr>Restrainer? (2:6-7)</vt:lpstr>
      <vt:lpstr>Restrainer? (2:6-7)</vt:lpstr>
      <vt:lpstr>PowerPoint Presentation</vt:lpstr>
      <vt:lpstr>PowerPoint Presentation</vt:lpstr>
      <vt:lpstr>Restrainer? (2:6-7)</vt:lpstr>
      <vt:lpstr>PowerPoint Presentation</vt:lpstr>
      <vt:lpstr>PowerPoint Presentation</vt:lpstr>
      <vt:lpstr>PowerPoint Presentation</vt:lpstr>
      <vt:lpstr>PowerPoint Presentation</vt:lpstr>
      <vt:lpstr>PowerPoint Presentation</vt:lpstr>
      <vt:lpstr>Restrainer? (2:6-7)</vt:lpstr>
      <vt:lpstr>PowerPoint Presentation</vt:lpstr>
      <vt:lpstr>PowerPoint Presentation</vt:lpstr>
      <vt:lpstr>PowerPoint Presentation</vt:lpstr>
      <vt:lpstr>Restrainer? (2:6-7)</vt:lpstr>
      <vt:lpstr>PowerPoint Presentation</vt:lpstr>
      <vt:lpstr>3 Reasons Why the Restrainer is the Holy Spirit  (2 Thessalonians 2:6-7)</vt:lpstr>
      <vt:lpstr>3 Reasons Why the Restrainer is the Holy Spirit  (2 Thessalonians 2:6-7)</vt:lpstr>
      <vt:lpstr>PowerPoint Presentation</vt:lpstr>
      <vt:lpstr>3 Reasons Why the Restrainer is the Holy Spirit  (2 Thessalonians 2:6-7)</vt:lpstr>
      <vt:lpstr>PowerPoint Presentation</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PowerPoint Presentation</vt:lpstr>
      <vt:lpstr>PowerPoint Presentation</vt:lpstr>
      <vt:lpstr>PowerPoint Presentation</vt:lpstr>
      <vt:lpstr>Restrainer Must First be Removed</vt:lpstr>
      <vt:lpstr>PowerPoint Presentation</vt:lpstr>
      <vt:lpstr>PowerPoint Presentation</vt:lpstr>
      <vt:lpstr>PowerPoint Presentation</vt:lpstr>
      <vt:lpstr>PowerPoint Presentation</vt:lpstr>
      <vt:lpstr>PowerPoint Presentation</vt:lpstr>
      <vt:lpstr>Restrainer Must First be Removed</vt:lpstr>
      <vt:lpstr>PowerPoint Presentation</vt:lpstr>
      <vt:lpstr>PowerPoint Presentation</vt:lpstr>
      <vt:lpstr>PowerPoint Presentation</vt:lpstr>
      <vt:lpstr>PowerPoint Presentation</vt:lpstr>
      <vt:lpstr>PowerPoint Presentation</vt:lpstr>
      <vt:lpstr>PowerPoint Presentation</vt:lpstr>
      <vt:lpstr>Late Date (A.D. 95) Irenaeus Against Heresies 5.30.3 </vt:lpstr>
      <vt:lpstr>PowerPoint Presentation</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THE-RAPTURE-009-When-is-the-Rapture</dc:title>
  <dc:subject>THE RAPTURE</dc:subject>
  <dc:creator>A. Woods</dc:creator>
  <dc:description>Modified by Jim McGowan</dc:description>
  <cp:lastModifiedBy>Andy Woods</cp:lastModifiedBy>
  <cp:revision>1171</cp:revision>
  <cp:lastPrinted>2020-05-28T21:03:13Z</cp:lastPrinted>
  <dcterms:created xsi:type="dcterms:W3CDTF">2009-03-17T12:21:13Z</dcterms:created>
  <dcterms:modified xsi:type="dcterms:W3CDTF">2020-05-30T22:01:14Z</dcterms:modified>
</cp:coreProperties>
</file>