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handoutMasterIdLst>
    <p:handoutMasterId r:id="rId49"/>
  </p:handoutMasterIdLst>
  <p:sldIdLst>
    <p:sldId id="435" r:id="rId2"/>
    <p:sldId id="6501" r:id="rId3"/>
    <p:sldId id="6502" r:id="rId4"/>
    <p:sldId id="1020" r:id="rId5"/>
    <p:sldId id="1019" r:id="rId6"/>
    <p:sldId id="6509" r:id="rId7"/>
    <p:sldId id="1022" r:id="rId8"/>
    <p:sldId id="6557" r:id="rId9"/>
    <p:sldId id="1031" r:id="rId10"/>
    <p:sldId id="6558" r:id="rId11"/>
    <p:sldId id="6544" r:id="rId12"/>
    <p:sldId id="6568" r:id="rId13"/>
    <p:sldId id="6569" r:id="rId14"/>
    <p:sldId id="6510" r:id="rId15"/>
    <p:sldId id="6570" r:id="rId16"/>
    <p:sldId id="6571" r:id="rId17"/>
    <p:sldId id="6514" r:id="rId18"/>
    <p:sldId id="6572" r:id="rId19"/>
    <p:sldId id="6515" r:id="rId20"/>
    <p:sldId id="6581" r:id="rId21"/>
    <p:sldId id="6583" r:id="rId22"/>
    <p:sldId id="6584" r:id="rId23"/>
    <p:sldId id="6595" r:id="rId24"/>
    <p:sldId id="1011" r:id="rId25"/>
    <p:sldId id="6594" r:id="rId26"/>
    <p:sldId id="6585" r:id="rId27"/>
    <p:sldId id="6597" r:id="rId28"/>
    <p:sldId id="6598" r:id="rId29"/>
    <p:sldId id="6599" r:id="rId30"/>
    <p:sldId id="813" r:id="rId31"/>
    <p:sldId id="346" r:id="rId32"/>
    <p:sldId id="711" r:id="rId33"/>
    <p:sldId id="808" r:id="rId34"/>
    <p:sldId id="6600" r:id="rId35"/>
    <p:sldId id="2225" r:id="rId36"/>
    <p:sldId id="6586" r:id="rId37"/>
    <p:sldId id="6587" r:id="rId38"/>
    <p:sldId id="5892" r:id="rId39"/>
    <p:sldId id="6552" r:id="rId40"/>
    <p:sldId id="6596" r:id="rId41"/>
    <p:sldId id="6588" r:id="rId42"/>
    <p:sldId id="6601" r:id="rId43"/>
    <p:sldId id="2880" r:id="rId44"/>
    <p:sldId id="6289" r:id="rId45"/>
    <p:sldId id="6602" r:id="rId46"/>
    <p:sldId id="6290" r:id="rId4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CCCCFF"/>
    <a:srgbClr val="000066"/>
    <a:srgbClr val="000099"/>
    <a:srgbClr val="0000CC"/>
    <a:srgbClr val="33CC33"/>
    <a:srgbClr val="FF00FF"/>
    <a:srgbClr val="00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2" autoAdjust="0"/>
    <p:restoredTop sz="96314" autoAdjust="0"/>
  </p:normalViewPr>
  <p:slideViewPr>
    <p:cSldViewPr>
      <p:cViewPr varScale="1">
        <p:scale>
          <a:sx n="105" d="100"/>
          <a:sy n="105" d="100"/>
        </p:scale>
        <p:origin x="1254"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p:scale>
          <a:sx n="70" d="100"/>
          <a:sy n="70" d="100"/>
        </p:scale>
        <p:origin x="3576" y="3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072481" y="22860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lgn="ctr">
              <a:defRPr/>
            </a:pPr>
            <a:r>
              <a:rPr lang="en-US" dirty="0">
                <a:latin typeface="Calibri" panose="020F0502020204030204" pitchFamily="34" charset="0"/>
                <a:cs typeface="Calibri" panose="020F0502020204030204" pitchFamily="34" charset="0"/>
              </a:rPr>
              <a:t>Dr. Andy Woods – Philippians 08</a:t>
            </a:r>
          </a:p>
          <a:p>
            <a:pPr algn="ctr">
              <a:defRPr/>
            </a:pPr>
            <a:r>
              <a:rPr lang="en-US" dirty="0">
                <a:latin typeface="Calibri" panose="020F0502020204030204" pitchFamily="34" charset="0"/>
                <a:cs typeface="Calibri" panose="020F0502020204030204" pitchFamily="34" charset="0"/>
              </a:rPr>
              <a:t>05-24-2020</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46</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5/23/2020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4282035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42792A-E7A1-4290-8036-CC456AECA72A}" type="datetimeFigureOut">
              <a:rPr lang="en-US"/>
              <a:pPr>
                <a:defRPr/>
              </a:pPr>
              <a:t>5/23/2020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169B7-9F62-44E4-8103-23CFE8D0D643}" type="slidenum">
              <a:rPr lang="en-US" altLang="en-US"/>
              <a:pPr>
                <a:defRPr/>
              </a:pPr>
              <a:t>‹#›</a:t>
            </a:fld>
            <a:endParaRPr lang="en-US" altLang="en-US"/>
          </a:p>
        </p:txBody>
      </p:sp>
    </p:spTree>
    <p:extLst>
      <p:ext uri="{BB962C8B-B14F-4D97-AF65-F5344CB8AC3E}">
        <p14:creationId xmlns:p14="http://schemas.microsoft.com/office/powerpoint/2010/main" val="1721950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5"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6.wmf"/></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Font typeface="Wingdings" panose="05000000000000000000" pitchFamily="2" charset="2"/>
              <a:buNone/>
            </a:pPr>
            <a:r>
              <a:rPr lang="en-US" altLang="en-US" sz="4000" dirty="0">
                <a:solidFill>
                  <a:schemeClr val="tx2"/>
                </a:solidFill>
                <a:effectLst>
                  <a:outerShdw blurRad="38100" dist="38100" dir="2700000" algn="tl">
                    <a:srgbClr val="000000">
                      <a:alpha val="43137"/>
                    </a:srgbClr>
                  </a:outerShdw>
                </a:effectLst>
                <a:ea typeface="+mj-ea"/>
                <a:cs typeface="+mj-cs"/>
              </a:rPr>
              <a:t>HOW TO FIND JOY IN THE CHRISTIAN LIFE</a:t>
            </a:r>
          </a:p>
        </p:txBody>
      </p:sp>
      <p:pic>
        <p:nvPicPr>
          <p:cNvPr id="4" name="Picture 3" descr="A close up of a womans face&#10;&#10;Description automatically generated">
            <a:extLst>
              <a:ext uri="{FF2B5EF4-FFF2-40B4-BE49-F238E27FC236}">
                <a16:creationId xmlns:a16="http://schemas.microsoft.com/office/drawing/2014/main" id="{970845EF-801A-4FC9-8C2B-14D3AC7791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00667" y="1421780"/>
            <a:ext cx="6942666" cy="3657600"/>
          </a:xfrm>
          <a:prstGeom prst="rect">
            <a:avLst/>
          </a:prstGeom>
        </p:spPr>
      </p:pic>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spTree>
    <p:extLst>
      <p:ext uri="{BB962C8B-B14F-4D97-AF65-F5344CB8AC3E}">
        <p14:creationId xmlns:p14="http://schemas.microsoft.com/office/powerpoint/2010/main" val="35191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52400" y="1600201"/>
            <a:ext cx="8839200" cy="2743200"/>
          </a:xfrm>
        </p:spPr>
        <p:txBody>
          <a:bodyPr/>
          <a:lstStyle/>
          <a:p>
            <a:pPr marL="457200" indent="-457200" algn="just" eaLnBrk="1" hangingPunct="1">
              <a:spcBef>
                <a:spcPts val="0"/>
              </a:spcBef>
              <a:spcAft>
                <a:spcPts val="2400"/>
              </a:spcAft>
              <a:defRPr/>
            </a:pPr>
            <a:r>
              <a:rPr lang="en-US" b="1" u="sng" dirty="0">
                <a:solidFill>
                  <a:srgbClr val="FFFFCC"/>
                </a:solidFill>
              </a:rPr>
              <a:t>Legalists vs. true believers (Phil. 3:1-3)</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Paul’s transition away from legalism (Phil. 3:4-14)</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Other items to embrace in lieu of legalism (Phil. 3:15–4:3)</a:t>
            </a:r>
          </a:p>
        </p:txBody>
      </p:sp>
      <p:sp>
        <p:nvSpPr>
          <p:cNvPr id="4" name="Rectangle 2">
            <a:extLst>
              <a:ext uri="{FF2B5EF4-FFF2-40B4-BE49-F238E27FC236}">
                <a16:creationId xmlns:a16="http://schemas.microsoft.com/office/drawing/2014/main" id="{41B9EAE1-AB4F-4C75-8D29-37D59CC1F818}"/>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Avoid Legalism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3)</a:t>
            </a:r>
          </a:p>
        </p:txBody>
      </p:sp>
      <p:pic>
        <p:nvPicPr>
          <p:cNvPr id="2" name="Picture 1">
            <a:extLst>
              <a:ext uri="{FF2B5EF4-FFF2-40B4-BE49-F238E27FC236}">
                <a16:creationId xmlns:a16="http://schemas.microsoft.com/office/drawing/2014/main" id="{CC3207A5-AAEE-4F25-AA76-E955D17AA4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4343400"/>
            <a:ext cx="3048000" cy="2286000"/>
          </a:xfrm>
          <a:prstGeom prst="rect">
            <a:avLst/>
          </a:prstGeom>
        </p:spPr>
      </p:pic>
    </p:spTree>
    <p:extLst>
      <p:ext uri="{BB962C8B-B14F-4D97-AF65-F5344CB8AC3E}">
        <p14:creationId xmlns:p14="http://schemas.microsoft.com/office/powerpoint/2010/main" val="3101246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Legalists vs. True Believers</a:t>
            </a:r>
            <a:br>
              <a:rPr lang="en-US" sz="36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3:1-3)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285750" y="1600200"/>
            <a:ext cx="8572500" cy="25145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Command to Rejoice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Threat Posed by Legalists (2)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Characteristics of those walking by the Spirit (3)</a:t>
            </a:r>
          </a:p>
        </p:txBody>
      </p:sp>
      <p:pic>
        <p:nvPicPr>
          <p:cNvPr id="5" name="Picture 4">
            <a:extLst>
              <a:ext uri="{FF2B5EF4-FFF2-40B4-BE49-F238E27FC236}">
                <a16:creationId xmlns:a16="http://schemas.microsoft.com/office/drawing/2014/main" id="{E322D5F8-EB70-4CFA-B8E9-474AEDE3F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80896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dirty="0">
                <a:effectLst>
                  <a:outerShdw blurRad="38100" dist="38100" dir="2700000" algn="tl">
                    <a:srgbClr val="000000">
                      <a:alpha val="43137"/>
                    </a:srgbClr>
                  </a:outerShdw>
                </a:effectLst>
              </a:rPr>
              <a:t>3. Characteristics of those walking by the Spirit</a:t>
            </a:r>
            <a:br>
              <a:rPr lang="en-US" sz="3600" b="1" u="sng" dirty="0">
                <a:solidFill>
                  <a:srgbClr val="FFFFCC"/>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676400" y="1600201"/>
            <a:ext cx="5791200" cy="30479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Genuinely circumcised </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Spiritual worshippers</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Glory in Christ</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Put no confidence in the flesh</a:t>
            </a:r>
          </a:p>
        </p:txBody>
      </p:sp>
      <p:pic>
        <p:nvPicPr>
          <p:cNvPr id="6" name="Picture 5">
            <a:extLst>
              <a:ext uri="{FF2B5EF4-FFF2-40B4-BE49-F238E27FC236}">
                <a16:creationId xmlns:a16="http://schemas.microsoft.com/office/drawing/2014/main" id="{A17DD9F3-EC01-4A1D-9930-C6E0DB1CC5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3211475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0" y="1600201"/>
            <a:ext cx="9144000" cy="27432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Legalists vs. true believers (Phil. 3:1-3)</a:t>
            </a:r>
          </a:p>
          <a:p>
            <a:pPr marL="457200" indent="-457200" algn="just" eaLnBrk="1" hangingPunct="1">
              <a:spcBef>
                <a:spcPts val="0"/>
              </a:spcBef>
              <a:spcAft>
                <a:spcPts val="2400"/>
              </a:spcAft>
              <a:defRPr/>
            </a:pPr>
            <a:r>
              <a:rPr lang="en-US" b="1" u="sng" dirty="0">
                <a:solidFill>
                  <a:srgbClr val="FFFFCC"/>
                </a:solidFill>
              </a:rPr>
              <a:t>Paul’s transition away from legalism (Phil. 3:4-14)</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Other items to embrace in lieu of legalism (Phil. 3:15–4:3)</a:t>
            </a:r>
          </a:p>
        </p:txBody>
      </p:sp>
      <p:sp>
        <p:nvSpPr>
          <p:cNvPr id="4" name="Rectangle 2">
            <a:extLst>
              <a:ext uri="{FF2B5EF4-FFF2-40B4-BE49-F238E27FC236}">
                <a16:creationId xmlns:a16="http://schemas.microsoft.com/office/drawing/2014/main" id="{41B9EAE1-AB4F-4C75-8D29-37D59CC1F818}"/>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Avoid Legalism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3)</a:t>
            </a:r>
          </a:p>
        </p:txBody>
      </p:sp>
      <p:pic>
        <p:nvPicPr>
          <p:cNvPr id="2" name="Picture 1">
            <a:extLst>
              <a:ext uri="{FF2B5EF4-FFF2-40B4-BE49-F238E27FC236}">
                <a16:creationId xmlns:a16="http://schemas.microsoft.com/office/drawing/2014/main" id="{CC3207A5-AAEE-4F25-AA76-E955D17AA4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4343400"/>
            <a:ext cx="3048000" cy="2286000"/>
          </a:xfrm>
          <a:prstGeom prst="rect">
            <a:avLst/>
          </a:prstGeom>
        </p:spPr>
      </p:pic>
    </p:spTree>
    <p:extLst>
      <p:ext uri="{BB962C8B-B14F-4D97-AF65-F5344CB8AC3E}">
        <p14:creationId xmlns:p14="http://schemas.microsoft.com/office/powerpoint/2010/main" val="2631972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Transition Away From Legalism </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3:4-14)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419100" y="1600201"/>
            <a:ext cx="8305800" cy="28193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A transitionary &amp; general statement (Phil. 3:4)</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Eight reasons for Paul’s fleshly confidence (Phil. 3:5-6)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Paul’s new spiritual priorities (Phil. 3:7-14)</a:t>
            </a:r>
          </a:p>
        </p:txBody>
      </p:sp>
      <p:pic>
        <p:nvPicPr>
          <p:cNvPr id="5" name="Picture 4">
            <a:extLst>
              <a:ext uri="{FF2B5EF4-FFF2-40B4-BE49-F238E27FC236}">
                <a16:creationId xmlns:a16="http://schemas.microsoft.com/office/drawing/2014/main" id="{02438C42-8333-4D63-AD20-28F8C7EEB5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499381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Transition Away From Legalism </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3:4-14)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419100" y="1600201"/>
            <a:ext cx="8496300" cy="2819399"/>
          </a:xfrm>
        </p:spPr>
        <p:txBody>
          <a:bodyPr/>
          <a:lstStyle/>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A transitionary &amp; general statement (Phil. 3:4)</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Eight reasons for Paul’s fleshly confidence (Phil. 3:5-6)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Paul’s new spiritual priorities (Phil. 3:7-14)</a:t>
            </a:r>
          </a:p>
        </p:txBody>
      </p:sp>
      <p:pic>
        <p:nvPicPr>
          <p:cNvPr id="5" name="Picture 4">
            <a:extLst>
              <a:ext uri="{FF2B5EF4-FFF2-40B4-BE49-F238E27FC236}">
                <a16:creationId xmlns:a16="http://schemas.microsoft.com/office/drawing/2014/main" id="{02438C42-8333-4D63-AD20-28F8C7EEB5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2237882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Transition Away From Legalism </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3:4-14)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419100" y="1600201"/>
            <a:ext cx="8496300" cy="28193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A transitionary &amp; general statement (Phil. 3:4)</a:t>
            </a:r>
          </a:p>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Eight reasons for Paul’s fleshly confidence (Phil. 3:5-6)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Paul’s new spiritual priorities (Phil. 3:7-14)</a:t>
            </a:r>
          </a:p>
        </p:txBody>
      </p:sp>
      <p:pic>
        <p:nvPicPr>
          <p:cNvPr id="5" name="Picture 4">
            <a:extLst>
              <a:ext uri="{FF2B5EF4-FFF2-40B4-BE49-F238E27FC236}">
                <a16:creationId xmlns:a16="http://schemas.microsoft.com/office/drawing/2014/main" id="{02438C42-8333-4D63-AD20-28F8C7EEB5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588094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6AB0D2-BF86-4BD2-B057-5A8BE18184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8800" y="2514600"/>
            <a:ext cx="2654710" cy="1828800"/>
          </a:xfrm>
          <a:prstGeom prst="rect">
            <a:avLst/>
          </a:prstGeom>
        </p:spPr>
      </p:pic>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Eight Reasons for Paul’s Fleshly Confidence</a:t>
            </a:r>
            <a:br>
              <a:rPr lang="en-US" sz="36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3:5-6)</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381000" y="1600201"/>
            <a:ext cx="5334000" cy="4876800"/>
          </a:xfrm>
        </p:spPr>
        <p:txBody>
          <a:bodyPr/>
          <a:lstStyle/>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Circumcision</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Israeli</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Benjamite</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Hebrew of Hebrews</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Pharisee</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Persecutor of the Church</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Zeal</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Blameless</a:t>
            </a:r>
          </a:p>
        </p:txBody>
      </p:sp>
    </p:spTree>
    <p:extLst>
      <p:ext uri="{BB962C8B-B14F-4D97-AF65-F5344CB8AC3E}">
        <p14:creationId xmlns:p14="http://schemas.microsoft.com/office/powerpoint/2010/main" val="1029602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Transition Away From Legalism </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3:4-14)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419100" y="1600201"/>
            <a:ext cx="8496300" cy="28193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A transitionary &amp; general statement (Phil. 3:4)</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Eight reasons for Paul’s fleshly confidence (Phil. 3:5-6)</a:t>
            </a:r>
          </a:p>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Paul’s new spiritual priorities (Phil. 3:7-14)</a:t>
            </a:r>
          </a:p>
        </p:txBody>
      </p:sp>
      <p:pic>
        <p:nvPicPr>
          <p:cNvPr id="5" name="Picture 4">
            <a:extLst>
              <a:ext uri="{FF2B5EF4-FFF2-40B4-BE49-F238E27FC236}">
                <a16:creationId xmlns:a16="http://schemas.microsoft.com/office/drawing/2014/main" id="{02438C42-8333-4D63-AD20-28F8C7EEB5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1300629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New Spiritual Priorities</a:t>
            </a:r>
            <a:br>
              <a:rPr lang="en-US" sz="36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600201"/>
            <a:ext cx="6705600" cy="4876800"/>
          </a:xfrm>
        </p:spPr>
        <p:txBody>
          <a:bodyPr/>
          <a:lstStyle/>
          <a:p>
            <a:pPr marL="461963" indent="-461963"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Rejection of fleshly things (7)</a:t>
            </a:r>
          </a:p>
          <a:p>
            <a:pPr marL="461963" indent="-461963"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Embracing of spiritual things (8-14)</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Knowing Christ (8)</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Christ’s righteousness (9)</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Fellowship of His sufferings (10)</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Resurrection (11-12)</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Prize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1308439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wrote it?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Paul</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To Whom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The Believers at Philippi</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Where was it written from?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Rome</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When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A.D. 62</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was the book’s occasion?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Five contacts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are the opponents?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Four opponents threatening joy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the book’s purpose?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To give joy during adversity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is it organized (outline)?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Four- part outline </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it about?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Joy during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adverstiy</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makes the book different?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Personal &amp; informal</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000" y="76200"/>
            <a:ext cx="1039195"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18111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New Spiritual Priorities</a:t>
            </a:r>
            <a:br>
              <a:rPr lang="en-US" sz="36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600201"/>
            <a:ext cx="6705600" cy="4876800"/>
          </a:xfrm>
        </p:spPr>
        <p:txBody>
          <a:bodyPr/>
          <a:lstStyle/>
          <a:p>
            <a:pPr marL="461963" indent="-461963" algn="just"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Rejection of fleshly things (7)</a:t>
            </a:r>
          </a:p>
          <a:p>
            <a:pPr marL="461963" indent="-461963"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Embracing of spiritual things (8-14)</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Knowing Christ (8)</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Christ’s righteousness (9)</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Fellowship of His sufferings (10)</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Resurrection (11-12)</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Prize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3952819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New Spiritual Priorities</a:t>
            </a:r>
            <a:br>
              <a:rPr lang="en-US" sz="36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600201"/>
            <a:ext cx="6705600" cy="4876800"/>
          </a:xfrm>
        </p:spPr>
        <p:txBody>
          <a:bodyPr/>
          <a:lstStyle/>
          <a:p>
            <a:pPr marL="461963" indent="-461963"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Rejection of fleshly things (7)</a:t>
            </a:r>
          </a:p>
          <a:p>
            <a:pPr marL="461963" indent="-461963" algn="just"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Embracing of spiritual things (8-14)</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Knowing Christ (8)</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Christ’s righteousness (9)</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Fellowship of His sufferings (10)</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Resurrection (11-12)</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Prize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217994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New Spiritual Priorities</a:t>
            </a:r>
            <a:br>
              <a:rPr lang="en-US" sz="36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600201"/>
            <a:ext cx="6705600" cy="4876800"/>
          </a:xfrm>
        </p:spPr>
        <p:txBody>
          <a:bodyPr/>
          <a:lstStyle/>
          <a:p>
            <a:pPr marL="461963" indent="-461963"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Rejection of fleshly things (7)</a:t>
            </a:r>
          </a:p>
          <a:p>
            <a:pPr marL="461963" indent="-461963" algn="just" eaLnBrk="1" hangingPunct="1">
              <a:spcBef>
                <a:spcPts val="0"/>
              </a:spcBef>
              <a:spcAft>
                <a:spcPts val="1200"/>
              </a:spcAft>
              <a:buSzPct val="100000"/>
              <a:buFont typeface="+mj-lt"/>
              <a:buAutoNum type="arabicPeriod"/>
              <a:defRPr/>
            </a:pPr>
            <a:r>
              <a:rPr lang="en-US" b="1" dirty="0">
                <a:solidFill>
                  <a:srgbClr val="FFFFCC"/>
                </a:solidFill>
                <a:effectLst>
                  <a:outerShdw blurRad="38100" dist="38100" dir="2700000" algn="tl">
                    <a:srgbClr val="000000">
                      <a:alpha val="43137"/>
                    </a:srgbClr>
                  </a:outerShdw>
                </a:effectLst>
              </a:rPr>
              <a:t>Embracing of spiritual things (8-14)</a:t>
            </a:r>
          </a:p>
          <a:p>
            <a:pPr marL="914400" lvl="1" indent="-452438" algn="just" eaLnBrk="1" hangingPunct="1">
              <a:spcBef>
                <a:spcPts val="60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Knowing Christ (8)</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Christ’s righteousness (9)</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Fellowship of His sufferings (10)</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Resurrection (11-12)</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Prize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1633803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5AF3C-FA1C-4623-AAE1-B602274F4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3:8</a:t>
            </a:r>
          </a:p>
          <a:p>
            <a:pPr algn="just">
              <a:spcBef>
                <a:spcPts val="0"/>
              </a:spcBef>
              <a:spcAft>
                <a:spcPts val="0"/>
              </a:spcAft>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More than that, I count all things to be loss in view of the surpassing value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knowing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gnōsis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my Lord, for whom I have suffered the loss of all things, and count them but so that I may gain Christ.”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56E7B6A-48E1-49E3-B4C9-7B0A2095E3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7381" y="3230880"/>
            <a:ext cx="2389239" cy="1645920"/>
          </a:xfrm>
          <a:prstGeom prst="rect">
            <a:avLst/>
          </a:prstGeom>
        </p:spPr>
      </p:pic>
    </p:spTree>
    <p:extLst>
      <p:ext uri="{BB962C8B-B14F-4D97-AF65-F5344CB8AC3E}">
        <p14:creationId xmlns:p14="http://schemas.microsoft.com/office/powerpoint/2010/main" val="1819642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5AF3C-FA1C-4623-AAE1-B602274F4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62870"/>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7:21-23</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everyone who says to Me, ‘Lord, Lord,’ will enter the kingdom of heaven, but he who does the will of My Father who is in heaven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enter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will say to Me on that day, ‘Lord, Lord, did we not prophesy in Your name, and in Your name cast out demons, and in Your name perform many miracles?’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then I will declare to them, ‘I never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knew</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ginōskō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 from Me, you who practice lawlessness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5422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5AF3C-FA1C-4623-AAE1-B602274F4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3:8</a:t>
            </a:r>
          </a:p>
          <a:p>
            <a:pPr algn="just">
              <a:spcBef>
                <a:spcPts val="0"/>
              </a:spcBef>
              <a:spcAft>
                <a:spcPts val="0"/>
              </a:spcAft>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More than that, I count all things to be loss in view of the surpassing value of knowing Christ Jesus my Lord, for whom I have suffered the loss of all things, and count them but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rubbish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skybalon</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I may gain Christ.”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4CF3B4E-2339-4A5C-A2F6-4E903B1381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7381" y="3230880"/>
            <a:ext cx="2389239" cy="1645920"/>
          </a:xfrm>
          <a:prstGeom prst="rect">
            <a:avLst/>
          </a:prstGeom>
        </p:spPr>
      </p:pic>
    </p:spTree>
    <p:extLst>
      <p:ext uri="{BB962C8B-B14F-4D97-AF65-F5344CB8AC3E}">
        <p14:creationId xmlns:p14="http://schemas.microsoft.com/office/powerpoint/2010/main" val="3989066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New Spiritual Priorities</a:t>
            </a:r>
            <a:br>
              <a:rPr lang="en-US" sz="36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600201"/>
            <a:ext cx="6705600" cy="4876800"/>
          </a:xfrm>
        </p:spPr>
        <p:txBody>
          <a:bodyPr/>
          <a:lstStyle/>
          <a:p>
            <a:pPr marL="461963" indent="-461963"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Rejection of fleshly things (7)</a:t>
            </a:r>
          </a:p>
          <a:p>
            <a:pPr marL="461963" indent="-461963" algn="just" eaLnBrk="1" hangingPunct="1">
              <a:spcBef>
                <a:spcPts val="0"/>
              </a:spcBef>
              <a:spcAft>
                <a:spcPts val="1200"/>
              </a:spcAft>
              <a:buSzPct val="100000"/>
              <a:buFont typeface="+mj-lt"/>
              <a:buAutoNum type="arabicPeriod"/>
              <a:defRPr/>
            </a:pPr>
            <a:r>
              <a:rPr lang="en-US" b="1" dirty="0">
                <a:solidFill>
                  <a:srgbClr val="FFFFCC"/>
                </a:solidFill>
                <a:effectLst>
                  <a:outerShdw blurRad="38100" dist="38100" dir="2700000" algn="tl">
                    <a:srgbClr val="000000">
                      <a:alpha val="43137"/>
                    </a:srgbClr>
                  </a:outerShdw>
                </a:effectLst>
              </a:rPr>
              <a:t>Embracing of spiritual things (8-14)</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Knowing Christ (8)</a:t>
            </a:r>
          </a:p>
          <a:p>
            <a:pPr marL="914400" lvl="1" indent="-452438" algn="just" eaLnBrk="1" hangingPunct="1">
              <a:spcBef>
                <a:spcPts val="60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Christ’s righteousness (9)</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Fellowship of His sufferings (10)</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Resurrection (11-12)</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Prize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2998173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5AF3C-FA1C-4623-AAE1-B602274F4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3:9</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may be found in Him,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having a righteousness of my own derived from the Law</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that which is through faith in Christ, the righteousness which comes from God on the basis of faith.”</a:t>
            </a:r>
            <a:endPar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70FA39B-3C75-464D-948E-C9FC9430EC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7381" y="3230880"/>
            <a:ext cx="2389239" cy="1645920"/>
          </a:xfrm>
          <a:prstGeom prst="rect">
            <a:avLst/>
          </a:prstGeom>
        </p:spPr>
      </p:pic>
    </p:spTree>
    <p:extLst>
      <p:ext uri="{BB962C8B-B14F-4D97-AF65-F5344CB8AC3E}">
        <p14:creationId xmlns:p14="http://schemas.microsoft.com/office/powerpoint/2010/main" val="945407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6AB0D2-BF86-4BD2-B057-5A8BE18184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8800" y="2514600"/>
            <a:ext cx="2654710" cy="1828800"/>
          </a:xfrm>
          <a:prstGeom prst="rect">
            <a:avLst/>
          </a:prstGeom>
        </p:spPr>
      </p:pic>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Eight Reasons for Paul’s Fleshly Confidence</a:t>
            </a:r>
            <a:br>
              <a:rPr lang="en-US" sz="36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3:5-6)</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381000" y="1600201"/>
            <a:ext cx="5334000" cy="4876800"/>
          </a:xfrm>
        </p:spPr>
        <p:txBody>
          <a:bodyPr/>
          <a:lstStyle/>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Circumcision</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Israeli</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Benjamite</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Hebrew of Hebrews</a:t>
            </a:r>
          </a:p>
          <a:p>
            <a:pPr marL="514350" indent="-514350" algn="just" eaLnBrk="1" hangingPunct="1">
              <a:spcBef>
                <a:spcPts val="0"/>
              </a:spcBef>
              <a:spcAft>
                <a:spcPts val="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Pharisee</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Persecutor of the Church</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Zeal</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Blameless</a:t>
            </a:r>
          </a:p>
        </p:txBody>
      </p:sp>
    </p:spTree>
    <p:extLst>
      <p:ext uri="{BB962C8B-B14F-4D97-AF65-F5344CB8AC3E}">
        <p14:creationId xmlns:p14="http://schemas.microsoft.com/office/powerpoint/2010/main" val="1085015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5AF3C-FA1C-4623-AAE1-B602274F4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3:9</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may be found in Him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having a righteousness of my own derived from the Law, but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which is through faith in 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righteousness which comes from God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the basis of faith</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F0446B5-B793-4FCC-82BE-3687636CED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7381" y="3230880"/>
            <a:ext cx="2389239" cy="1645920"/>
          </a:xfrm>
          <a:prstGeom prst="rect">
            <a:avLst/>
          </a:prstGeom>
        </p:spPr>
      </p:pic>
    </p:spTree>
    <p:extLst>
      <p:ext uri="{BB962C8B-B14F-4D97-AF65-F5344CB8AC3E}">
        <p14:creationId xmlns:p14="http://schemas.microsoft.com/office/powerpoint/2010/main" val="2323342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0"/>
            <a:ext cx="9144000" cy="3886201"/>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a:t>
            </a:r>
            <a:r>
              <a:rPr lang="en-US" b="1" dirty="0"/>
              <a:t> </a:t>
            </a:r>
            <a:r>
              <a:rPr lang="en-US" dirty="0"/>
              <a:t>–</a:t>
            </a:r>
            <a:r>
              <a:rPr lang="en-US" b="1" dirty="0"/>
              <a:t> </a:t>
            </a:r>
            <a:r>
              <a:rPr lang="en-US" dirty="0">
                <a:effectLst>
                  <a:outerShdw blurRad="38100" dist="38100" dir="2700000" algn="tl">
                    <a:srgbClr val="000000">
                      <a:alpha val="43137"/>
                    </a:srgbClr>
                  </a:outerShdw>
                </a:effectLst>
              </a:rPr>
              <a:t>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EAF1DDAD-05C3-413B-914E-B8F26647C9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653446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lgn="ctr">
              <a:defRPr/>
            </a:pPr>
            <a:r>
              <a:rPr lang="en-US" altLang="en-US" sz="3600" kern="1200" dirty="0">
                <a:solidFill>
                  <a:srgbClr val="00FFFF"/>
                </a:solidFill>
                <a:effectLst>
                  <a:outerShdw blurRad="38100" dist="38100" dir="2700000" algn="tl">
                    <a:srgbClr val="000000">
                      <a:alpha val="43137"/>
                    </a:srgbClr>
                  </a:outerShdw>
                </a:effectLst>
              </a:rPr>
              <a:t>“Believe” Defined</a:t>
            </a:r>
          </a:p>
        </p:txBody>
      </p:sp>
      <p:sp>
        <p:nvSpPr>
          <p:cNvPr id="108547" name="Content Placeholder 2"/>
          <p:cNvSpPr>
            <a:spLocks noGrp="1"/>
          </p:cNvSpPr>
          <p:nvPr>
            <p:ph idx="1"/>
          </p:nvPr>
        </p:nvSpPr>
        <p:spPr>
          <a:xfrm>
            <a:off x="0" y="1143000"/>
            <a:ext cx="9144000" cy="3657600"/>
          </a:xfrm>
        </p:spPr>
        <p:txBody>
          <a:bodyPr/>
          <a:lstStyle/>
          <a:p>
            <a:pPr marL="0" indent="0" algn="just">
              <a:buFont typeface="Wingdings" pitchFamily="2" charset="2"/>
              <a:buNone/>
            </a:pPr>
            <a:r>
              <a:rPr lang="en-US" altLang="en-US" i="1" dirty="0" err="1"/>
              <a:t>pisteuō</a:t>
            </a:r>
            <a:r>
              <a:rPr lang="en-US" altLang="en-US" dirty="0"/>
              <a:t>…“to believe,” also “to be </a:t>
            </a:r>
            <a:r>
              <a:rPr lang="en-US" altLang="en-US" b="1" u="sng" dirty="0">
                <a:solidFill>
                  <a:srgbClr val="FFFFCC"/>
                </a:solidFill>
              </a:rPr>
              <a:t>persuaded</a:t>
            </a:r>
            <a:r>
              <a:rPr lang="en-US" altLang="en-US" dirty="0"/>
              <a:t> of,” and hence, “to place </a:t>
            </a:r>
            <a:r>
              <a:rPr lang="en-US" altLang="en-US" b="1" u="sng" dirty="0">
                <a:solidFill>
                  <a:srgbClr val="FFFFCC"/>
                </a:solidFill>
              </a:rPr>
              <a:t>confidence</a:t>
            </a:r>
            <a:r>
              <a:rPr lang="en-US" altLang="en-US" dirty="0"/>
              <a:t> in, to </a:t>
            </a:r>
            <a:r>
              <a:rPr lang="en-US" altLang="en-US" b="1" u="sng" dirty="0">
                <a:solidFill>
                  <a:srgbClr val="FFFFCC"/>
                </a:solidFill>
              </a:rPr>
              <a:t>trust</a:t>
            </a:r>
            <a:r>
              <a:rPr lang="en-US" altLang="en-US" dirty="0"/>
              <a:t>,” signifies, in this sense of the word, </a:t>
            </a:r>
            <a:r>
              <a:rPr lang="en-US" altLang="en-US" b="1" u="sng" dirty="0">
                <a:solidFill>
                  <a:srgbClr val="FFFFCC"/>
                </a:solidFill>
              </a:rPr>
              <a:t>reliance</a:t>
            </a:r>
            <a:r>
              <a:rPr lang="en-US" altLang="en-US" dirty="0"/>
              <a:t> upon, not mere credence. It is most frequent in the writings of the apostle John, especially the Gospel. He does not use the noun…Of the writers of the Gospels…uses of the verb…John </a:t>
            </a:r>
            <a:r>
              <a:rPr lang="en-US" altLang="en-US" b="1" u="sng" dirty="0">
                <a:solidFill>
                  <a:srgbClr val="FFFFCC"/>
                </a:solidFill>
              </a:rPr>
              <a:t>ninety-nine</a:t>
            </a:r>
            <a:r>
              <a:rPr lang="en-US" altLang="en-US" dirty="0"/>
              <a:t>.</a:t>
            </a:r>
          </a:p>
        </p:txBody>
      </p:sp>
      <p:sp>
        <p:nvSpPr>
          <p:cNvPr id="108548" name="TextBox 3"/>
          <p:cNvSpPr txBox="1">
            <a:spLocks noChangeArrowheads="1"/>
          </p:cNvSpPr>
          <p:nvPr/>
        </p:nvSpPr>
        <p:spPr bwMode="auto">
          <a:xfrm>
            <a:off x="800100" y="6172200"/>
            <a:ext cx="7543800" cy="584200"/>
          </a:xfrm>
          <a:prstGeom prst="rect">
            <a:avLst/>
          </a:prstGeom>
          <a:noFill/>
          <a:ln w="9525">
            <a:noFill/>
            <a:miter lim="800000"/>
            <a:headEnd/>
            <a:tailEnd/>
          </a:ln>
        </p:spPr>
        <p:txBody>
          <a:bodyPr>
            <a:spAutoFit/>
          </a:bodyPr>
          <a:lstStyle/>
          <a:p>
            <a:pPr algn="ctr"/>
            <a:r>
              <a:rPr lang="en-US" altLang="en-US" sz="1600" dirty="0">
                <a:latin typeface="Calibri" panose="020F0502020204030204" pitchFamily="34" charset="0"/>
                <a:cs typeface="Calibri" panose="020F0502020204030204" pitchFamily="34" charset="0"/>
              </a:rPr>
              <a:t>W. E. Vine, Merrill F. Unger, and William White, </a:t>
            </a:r>
            <a:r>
              <a:rPr lang="en-US" altLang="en-US" sz="1600" i="1" dirty="0">
                <a:latin typeface="Calibri" panose="020F0502020204030204" pitchFamily="34" charset="0"/>
                <a:cs typeface="Calibri" panose="020F0502020204030204" pitchFamily="34" charset="0"/>
              </a:rPr>
              <a:t>Vine's Complete Expository Dictionary of the Old and New Testament Words</a:t>
            </a:r>
            <a:r>
              <a:rPr lang="en-US" altLang="en-US" sz="1600" dirty="0">
                <a:latin typeface="Calibri" panose="020F0502020204030204" pitchFamily="34" charset="0"/>
                <a:cs typeface="Calibri" panose="020F0502020204030204" pitchFamily="34" charset="0"/>
              </a:rPr>
              <a:t> (Nashville: Nelson, 1996), 61.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a:extLst>
              <a:ext uri="{FF2B5EF4-FFF2-40B4-BE49-F238E27FC236}">
                <a16:creationId xmlns:a16="http://schemas.microsoft.com/office/drawing/2014/main" id="{7C3CE94C-D6F3-434F-AE46-903E06A5D2D9}"/>
              </a:ext>
            </a:extLst>
          </p:cNvPr>
          <p:cNvSpPr>
            <a:spLocks noGrp="1"/>
          </p:cNvSpPr>
          <p:nvPr>
            <p:ph idx="1"/>
          </p:nvPr>
        </p:nvSpPr>
        <p:spPr>
          <a:xfrm>
            <a:off x="0" y="1600200"/>
            <a:ext cx="9144000" cy="3962401"/>
          </a:xfrm>
        </p:spPr>
        <p:txBody>
          <a:bodyPr/>
          <a:lstStyle/>
          <a:p>
            <a:pPr marL="0" indent="0" algn="just" eaLnBrk="1" hangingPunct="1">
              <a:buNone/>
              <a:defRPr/>
            </a:pPr>
            <a:r>
              <a:rPr lang="en-US" dirty="0"/>
              <a:t>“This vital newness of mind is a part of believing, after all, and therefore it may be and is used as a synonym for believing at times (cf. Acts 17:30; 20:21; 26:20; Rom. 2:4; 2Tim. 2:25; 2 Pet. 3:9). Repentance nevertheless cannot be added to believing as a condition of salvation, because </a:t>
            </a:r>
            <a:r>
              <a:rPr lang="en-US" b="1" u="sng" dirty="0">
                <a:solidFill>
                  <a:srgbClr val="FFFFCC"/>
                </a:solidFill>
              </a:rPr>
              <a:t>upwards of 150 passages of Scripture condition salvation upon believing only (cf. John 3:16; Acts 16:31</a:t>
            </a:r>
            <a:r>
              <a:rPr lang="en-US" dirty="0"/>
              <a:t>).” </a:t>
            </a:r>
          </a:p>
        </p:txBody>
      </p:sp>
      <p:pic>
        <p:nvPicPr>
          <p:cNvPr id="4" name="Picture 6">
            <a:extLst>
              <a:ext uri="{FF2B5EF4-FFF2-40B4-BE49-F238E27FC236}">
                <a16:creationId xmlns:a16="http://schemas.microsoft.com/office/drawing/2014/main" id="{48B95640-3057-4EC8-8B5C-5FFBDCB8C57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0610" y="121920"/>
            <a:ext cx="793790" cy="10972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9696C13-5FC1-445E-96B0-E613AFF06D0A}"/>
              </a:ext>
            </a:extLst>
          </p:cNvPr>
          <p:cNvSpPr/>
          <p:nvPr/>
        </p:nvSpPr>
        <p:spPr>
          <a:xfrm>
            <a:off x="2286000" y="228600"/>
            <a:ext cx="4572000" cy="1277273"/>
          </a:xfrm>
          <a:prstGeom prst="rect">
            <a:avLst/>
          </a:prstGeom>
        </p:spPr>
        <p:txBody>
          <a:bodyPr>
            <a:spAutoFit/>
          </a:bodyPr>
          <a:lstStyle/>
          <a:p>
            <a:pPr algn="ctr">
              <a:spcAft>
                <a:spcPts val="600"/>
              </a:spcAft>
            </a:pPr>
            <a:r>
              <a:rPr lang="en-US" sz="3600" dirty="0">
                <a:solidFill>
                  <a:schemeClr val="tx2"/>
                </a:solidFill>
                <a:latin typeface="Calibri" panose="020F0502020204030204" pitchFamily="34" charset="0"/>
                <a:ea typeface="+mj-ea"/>
                <a:cs typeface="Calibri" panose="020F0502020204030204" pitchFamily="34" charset="0"/>
              </a:rPr>
              <a:t>Lewis Sperry Chafer</a:t>
            </a:r>
          </a:p>
          <a:p>
            <a:pPr algn="ctr"/>
            <a:r>
              <a:rPr lang="en-US" sz="1800" dirty="0">
                <a:latin typeface="Calibri" panose="020F0502020204030204" pitchFamily="34" charset="0"/>
                <a:ea typeface="+mj-ea"/>
                <a:cs typeface="+mj-cs"/>
              </a:rPr>
              <a:t>vol. 7, </a:t>
            </a:r>
            <a:r>
              <a:rPr lang="en-US" sz="1800" i="1" dirty="0">
                <a:latin typeface="Calibri" panose="020F0502020204030204" pitchFamily="34" charset="0"/>
                <a:ea typeface="+mj-ea"/>
                <a:cs typeface="+mj-cs"/>
              </a:rPr>
              <a:t>Systematic Theology </a:t>
            </a:r>
            <a:r>
              <a:rPr lang="en-US" sz="1800" dirty="0">
                <a:latin typeface="Calibri" panose="020F0502020204030204" pitchFamily="34" charset="0"/>
                <a:ea typeface="+mj-ea"/>
                <a:cs typeface="+mj-cs"/>
              </a:rPr>
              <a:t>(Grand Rapids, MI: Kregel Publications, 1993), 265-66.</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1843CA-C7BB-4546-BBD9-D8E728DFE6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p:cNvSpPr>
            <a:spLocks noGrp="1"/>
          </p:cNvSpPr>
          <p:nvPr>
            <p:ph type="body" idx="4294967295"/>
          </p:nvPr>
        </p:nvSpPr>
        <p:spPr>
          <a:xfrm>
            <a:off x="0" y="0"/>
            <a:ext cx="9144000" cy="2743200"/>
          </a:xfrm>
        </p:spPr>
        <p:txBody>
          <a:bodyPr/>
          <a:lstStyle/>
          <a:p>
            <a:pPr marL="0" indent="0" algn="ctr">
              <a:spcBef>
                <a:spcPct val="0"/>
              </a:spcBef>
              <a:buNone/>
              <a:defRPr/>
            </a:pPr>
            <a:r>
              <a:rPr lang="en-US" altLang="en-US" sz="4000" dirty="0">
                <a:solidFill>
                  <a:srgbClr val="00FFFF"/>
                </a:solidFill>
                <a:effectLst>
                  <a:outerShdw blurRad="38100" dist="38100" dir="2700000" algn="tl">
                    <a:srgbClr val="000000">
                      <a:alpha val="43137"/>
                    </a:srgbClr>
                  </a:outerShdw>
                </a:effectLst>
                <a:ea typeface="+mj-ea"/>
                <a:cs typeface="Calibri" panose="020F0502020204030204" pitchFamily="34" charset="0"/>
              </a:rPr>
              <a:t>Romans 4:4-5</a:t>
            </a:r>
          </a:p>
          <a:p>
            <a:pPr marL="0" indent="0" algn="just">
              <a:spcBef>
                <a:spcPts val="0"/>
              </a:spcBef>
              <a:buNone/>
              <a:defRPr/>
            </a:pPr>
            <a:r>
              <a:rPr lang="en-US" altLang="en-US" sz="3400" dirty="0">
                <a:effectLst>
                  <a:outerShdw blurRad="38100" dist="38100" dir="2700000" algn="tl">
                    <a:srgbClr val="000000">
                      <a:alpha val="43137"/>
                    </a:srgbClr>
                  </a:outerShdw>
                </a:effectLst>
                <a:cs typeface="Calibri" panose="020F0502020204030204" pitchFamily="34" charset="0"/>
              </a:rPr>
              <a:t>“</a:t>
            </a:r>
            <a:r>
              <a:rPr lang="en-US" altLang="en-US" sz="3400" baseline="30000" dirty="0">
                <a:effectLst>
                  <a:outerShdw blurRad="38100" dist="38100" dir="2700000" algn="tl">
                    <a:srgbClr val="000000">
                      <a:alpha val="43137"/>
                    </a:srgbClr>
                  </a:outerShdw>
                </a:effectLst>
                <a:cs typeface="Calibri" panose="020F0502020204030204" pitchFamily="34" charset="0"/>
              </a:rPr>
              <a:t> </a:t>
            </a:r>
            <a:r>
              <a:rPr lang="en-US" altLang="en-US" sz="3400" dirty="0">
                <a:effectLst>
                  <a:outerShdw blurRad="38100" dist="38100" dir="2700000" algn="tl">
                    <a:srgbClr val="000000">
                      <a:alpha val="43137"/>
                    </a:srgbClr>
                  </a:outerShdw>
                </a:effectLst>
                <a:cs typeface="Calibri" panose="020F0502020204030204" pitchFamily="34" charset="0"/>
              </a:rPr>
              <a:t>Now to the one who works, his wage is not credited as a favor, but as what is due. </a:t>
            </a:r>
            <a:r>
              <a:rPr lang="en-US" altLang="en-US" sz="3400" b="1" u="sng" dirty="0">
                <a:solidFill>
                  <a:srgbClr val="FFFFCC"/>
                </a:solidFill>
                <a:effectLst>
                  <a:outerShdw blurRad="38100" dist="38100" dir="2700000" algn="tl">
                    <a:srgbClr val="000000">
                      <a:alpha val="43137"/>
                    </a:srgbClr>
                  </a:outerShdw>
                </a:effectLst>
                <a:cs typeface="Calibri" panose="020F0502020204030204" pitchFamily="34" charset="0"/>
              </a:rPr>
              <a:t>But to the one who does not work, but believes in Him</a:t>
            </a:r>
            <a:r>
              <a:rPr lang="en-US" altLang="en-US" sz="3400" dirty="0">
                <a:effectLst>
                  <a:outerShdw blurRad="38100" dist="38100" dir="2700000" algn="tl">
                    <a:srgbClr val="000000">
                      <a:alpha val="43137"/>
                    </a:srgbClr>
                  </a:outerShdw>
                </a:effectLst>
                <a:cs typeface="Calibri" panose="020F0502020204030204" pitchFamily="34" charset="0"/>
              </a:rPr>
              <a:t> who justifies the ungodly, his faith is credited as righteousness.”</a:t>
            </a:r>
          </a:p>
        </p:txBody>
      </p:sp>
      <p:pic>
        <p:nvPicPr>
          <p:cNvPr id="82948" name="Picture 2" descr="https://solzemli.files.wordpress.com/2010/03/saint_paul_theapost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47886" y="3048000"/>
            <a:ext cx="1248229" cy="1828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7564" y="381000"/>
            <a:ext cx="8028873" cy="2743200"/>
          </a:xfrm>
          <a:prstGeom prst="rect">
            <a:avLst/>
          </a:prstGeom>
          <a:ln w="38100">
            <a:solidFill>
              <a:srgbClr val="00CCFF"/>
            </a:solidFill>
          </a:ln>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703" y="3505200"/>
            <a:ext cx="8032595" cy="2743200"/>
          </a:xfrm>
          <a:prstGeom prst="rect">
            <a:avLst/>
          </a:prstGeom>
          <a:ln w="38100">
            <a:solidFill>
              <a:srgbClr val="FFFF00"/>
            </a:solidFill>
          </a:ln>
        </p:spPr>
      </p:pic>
      <p:sp>
        <p:nvSpPr>
          <p:cNvPr id="5" name="TextBox 2"/>
          <p:cNvSpPr txBox="1">
            <a:spLocks noChangeArrowheads="1"/>
          </p:cNvSpPr>
          <p:nvPr/>
        </p:nvSpPr>
        <p:spPr bwMode="auto">
          <a:xfrm>
            <a:off x="3276600" y="6324600"/>
            <a:ext cx="2590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400" dirty="0">
                <a:solidFill>
                  <a:srgbClr val="FFFFFF"/>
                </a:solidFill>
                <a:latin typeface="Calibri" panose="020F0502020204030204" pitchFamily="34" charset="0"/>
              </a:rPr>
              <a:t>Chart courtesy of Thomas Stegall </a:t>
            </a:r>
          </a:p>
        </p:txBody>
      </p:sp>
    </p:spTree>
    <p:extLst>
      <p:ext uri="{BB962C8B-B14F-4D97-AF65-F5344CB8AC3E}">
        <p14:creationId xmlns:p14="http://schemas.microsoft.com/office/powerpoint/2010/main" val="1429247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5AF3C-FA1C-4623-AAE1-B602274F4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3:9</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may be found in Him, not having a righteousness of my own derived from the Law, but that which is through faith in Christ,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righteousness which comes from God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 basis of faith.”</a:t>
            </a:r>
            <a:endPar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C442F13-69E2-4BDC-880C-68EEBBD1F1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7381" y="3230880"/>
            <a:ext cx="2389239" cy="1645920"/>
          </a:xfrm>
          <a:prstGeom prst="rect">
            <a:avLst/>
          </a:prstGeom>
        </p:spPr>
      </p:pic>
    </p:spTree>
    <p:extLst>
      <p:ext uri="{BB962C8B-B14F-4D97-AF65-F5344CB8AC3E}">
        <p14:creationId xmlns:p14="http://schemas.microsoft.com/office/powerpoint/2010/main" val="4077563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a:extLst>
              <a:ext uri="{FF2B5EF4-FFF2-40B4-BE49-F238E27FC236}">
                <a16:creationId xmlns:a16="http://schemas.microsoft.com/office/drawing/2014/main" id="{08FB39FA-9F46-44FA-86EE-1ABC01153DA4}"/>
              </a:ext>
            </a:extLst>
          </p:cNvPr>
          <p:cNvSpPr>
            <a:spLocks noGrp="1"/>
          </p:cNvSpPr>
          <p:nvPr>
            <p:ph type="title"/>
          </p:nvPr>
        </p:nvSpPr>
        <p:spPr>
          <a:xfrm>
            <a:off x="685800" y="228600"/>
            <a:ext cx="7772400" cy="914400"/>
          </a:xfrm>
        </p:spPr>
        <p:txBody>
          <a:bodyPr/>
          <a:lstStyle/>
          <a:p>
            <a:pPr algn="ctr" eaLnBrk="1" hangingPunct="1"/>
            <a:r>
              <a:rPr lang="en-US" altLang="en-US" sz="4000" kern="1200" dirty="0">
                <a:solidFill>
                  <a:srgbClr val="00FFFF"/>
                </a:solidFill>
                <a:effectLst>
                  <a:outerShdw blurRad="38100" dist="38100" dir="2700000" algn="tl">
                    <a:srgbClr val="000000">
                      <a:alpha val="43137"/>
                    </a:srgbClr>
                  </a:outerShdw>
                </a:effectLst>
              </a:rPr>
              <a:t>Three Transfers / Imputations</a:t>
            </a:r>
          </a:p>
        </p:txBody>
      </p:sp>
      <p:graphicFrame>
        <p:nvGraphicFramePr>
          <p:cNvPr id="6" name="Content Placeholder 5">
            <a:extLst>
              <a:ext uri="{FF2B5EF4-FFF2-40B4-BE49-F238E27FC236}">
                <a16:creationId xmlns:a16="http://schemas.microsoft.com/office/drawing/2014/main" id="{D06AFA40-3301-4B0C-AD47-C5D03FFE5EAC}"/>
              </a:ext>
            </a:extLst>
          </p:cNvPr>
          <p:cNvGraphicFramePr>
            <a:graphicFrameLocks noGrp="1"/>
          </p:cNvGraphicFramePr>
          <p:nvPr>
            <p:ph idx="1"/>
            <p:extLst>
              <p:ext uri="{D42A27DB-BD31-4B8C-83A1-F6EECF244321}">
                <p14:modId xmlns:p14="http://schemas.microsoft.com/office/powerpoint/2010/main" val="65966331"/>
              </p:ext>
            </p:extLst>
          </p:nvPr>
        </p:nvGraphicFramePr>
        <p:xfrm>
          <a:off x="381000" y="1485900"/>
          <a:ext cx="8382000" cy="3886200"/>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2775818">
                <a:tc>
                  <a:txBody>
                    <a:bodyPr/>
                    <a:lstStyle/>
                    <a:p>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a:t>
                      </a:r>
                    </a:p>
                    <a:p>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 to</a:t>
                      </a:r>
                    </a:p>
                    <a:p>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280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p>
                    <a:p>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Humanity</a:t>
                      </a:r>
                    </a:p>
                  </a:txBody>
                  <a:tcPr/>
                </a:tc>
                <a:tc>
                  <a:txBody>
                    <a:bodyPr/>
                    <a:lstStyle/>
                    <a:p>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Humanity’s</a:t>
                      </a:r>
                    </a:p>
                    <a:p>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 to</a:t>
                      </a:r>
                    </a:p>
                    <a:p>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a:t>
                      </a:r>
                    </a:p>
                    <a:p>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a:t>
                      </a:r>
                    </a:p>
                  </a:txBody>
                  <a:tcPr/>
                </a:tc>
                <a:tc>
                  <a:txBody>
                    <a:bodyPr/>
                    <a:lstStyle/>
                    <a:p>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Christ’s</a:t>
                      </a:r>
                    </a:p>
                    <a:p>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Righteousness</a:t>
                      </a:r>
                    </a:p>
                    <a:p>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a:t>
                      </a:r>
                    </a:p>
                    <a:p>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Believers</a:t>
                      </a:r>
                    </a:p>
                  </a:txBody>
                  <a:tcPr/>
                </a:tc>
                <a:extLst>
                  <a:ext uri="{0D108BD9-81ED-4DB2-BD59-A6C34878D82A}">
                    <a16:rowId xmlns:a16="http://schemas.microsoft.com/office/drawing/2014/main" val="10000"/>
                  </a:ext>
                </a:extLst>
              </a:tr>
              <a:tr h="1110382">
                <a:tc>
                  <a:txBody>
                    <a:bodyPr/>
                    <a:lstStyle/>
                    <a:p>
                      <a:pPr algn="ctr"/>
                      <a:r>
                        <a:rPr lang="en-US" sz="3200" b="1" dirty="0">
                          <a:latin typeface="Albertus Medium" pitchFamily="34" charset="0"/>
                        </a:rPr>
                        <a:t>Hamartiology</a:t>
                      </a:r>
                    </a:p>
                    <a:p>
                      <a:pPr algn="ctr"/>
                      <a:r>
                        <a:rPr lang="en-US" sz="2400" dirty="0">
                          <a:latin typeface="Albertus Medium" pitchFamily="34" charset="0"/>
                        </a:rPr>
                        <a:t>Rom. 5:12</a:t>
                      </a:r>
                    </a:p>
                  </a:txBody>
                  <a:tcPr anchor="ctr" anchorCtr="1"/>
                </a:tc>
                <a:tc>
                  <a:txBody>
                    <a:bodyPr/>
                    <a:lstStyle/>
                    <a:p>
                      <a:pPr algn="ctr"/>
                      <a:r>
                        <a:rPr lang="en-US" sz="3200" b="1" dirty="0">
                          <a:latin typeface="Albertus Medium" pitchFamily="34" charset="0"/>
                        </a:rPr>
                        <a:t>Christology</a:t>
                      </a:r>
                    </a:p>
                    <a:p>
                      <a:pPr algn="ctr"/>
                      <a:r>
                        <a:rPr lang="en-US" sz="2400" dirty="0">
                          <a:latin typeface="Albertus Medium" pitchFamily="34" charset="0"/>
                        </a:rPr>
                        <a:t>2 Cor. 5:21</a:t>
                      </a:r>
                    </a:p>
                  </a:txBody>
                  <a:tcPr anchor="ctr" anchorCtr="1"/>
                </a:tc>
                <a:tc>
                  <a:txBody>
                    <a:bodyPr/>
                    <a:lstStyle/>
                    <a:p>
                      <a:pPr algn="ctr"/>
                      <a:r>
                        <a:rPr lang="en-US" sz="3200" b="1" dirty="0">
                          <a:latin typeface="Albertus Medium" pitchFamily="34" charset="0"/>
                        </a:rPr>
                        <a:t>Soteriology</a:t>
                      </a:r>
                    </a:p>
                    <a:p>
                      <a:pPr algn="ctr"/>
                      <a:r>
                        <a:rPr lang="en-US" sz="2400" dirty="0">
                          <a:latin typeface="Albertus Medium" pitchFamily="34" charset="0"/>
                        </a:rPr>
                        <a:t>Phil. 3:9</a:t>
                      </a:r>
                    </a:p>
                  </a:txBody>
                  <a:tcPr anchor="ctr" anchorCtr="1"/>
                </a:tc>
                <a:extLst>
                  <a:ext uri="{0D108BD9-81ED-4DB2-BD59-A6C34878D82A}">
                    <a16:rowId xmlns:a16="http://schemas.microsoft.com/office/drawing/2014/main" val="10001"/>
                  </a:ext>
                </a:extLst>
              </a:tr>
            </a:tbl>
          </a:graphicData>
        </a:graphic>
      </p:graphicFrame>
      <p:sp>
        <p:nvSpPr>
          <p:cNvPr id="7" name="Curved Left Arrow 6">
            <a:extLst>
              <a:ext uri="{FF2B5EF4-FFF2-40B4-BE49-F238E27FC236}">
                <a16:creationId xmlns:a16="http://schemas.microsoft.com/office/drawing/2014/main" id="{6EFBA122-5E52-4DBB-8475-5DBE666F429E}"/>
              </a:ext>
            </a:extLst>
          </p:cNvPr>
          <p:cNvSpPr/>
          <p:nvPr/>
        </p:nvSpPr>
        <p:spPr>
          <a:xfrm>
            <a:off x="7924800" y="2514600"/>
            <a:ext cx="838200" cy="1676400"/>
          </a:xfrm>
          <a:prstGeom prst="curvedLeftArrow">
            <a:avLst>
              <a:gd name="adj1" fmla="val 42904"/>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 name="Curved Left Arrow 7">
            <a:extLst>
              <a:ext uri="{FF2B5EF4-FFF2-40B4-BE49-F238E27FC236}">
                <a16:creationId xmlns:a16="http://schemas.microsoft.com/office/drawing/2014/main" id="{845026FC-520D-45C3-AFC7-669E7C54BB3D}"/>
              </a:ext>
            </a:extLst>
          </p:cNvPr>
          <p:cNvSpPr/>
          <p:nvPr/>
        </p:nvSpPr>
        <p:spPr>
          <a:xfrm>
            <a:off x="5105400" y="2667000"/>
            <a:ext cx="762000" cy="1371600"/>
          </a:xfrm>
          <a:prstGeom prst="curvedLeftArrow">
            <a:avLst>
              <a:gd name="adj1" fmla="val 42904"/>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Curved Left Arrow 8">
            <a:extLst>
              <a:ext uri="{FF2B5EF4-FFF2-40B4-BE49-F238E27FC236}">
                <a16:creationId xmlns:a16="http://schemas.microsoft.com/office/drawing/2014/main" id="{C182D0E3-2727-4B40-B6E7-DD89490579E4}"/>
              </a:ext>
            </a:extLst>
          </p:cNvPr>
          <p:cNvSpPr/>
          <p:nvPr/>
        </p:nvSpPr>
        <p:spPr>
          <a:xfrm>
            <a:off x="2362200" y="2514600"/>
            <a:ext cx="762000" cy="1524000"/>
          </a:xfrm>
          <a:prstGeom prst="curvedLeftArrow">
            <a:avLst>
              <a:gd name="adj1" fmla="val 42904"/>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51220" name="Picture 2" descr="C:\Users\HP Desktop\AppData\Local\Microsoft\Windows\Temporary Internet Files\Content.IE5\NHOXWXLW\MC900436392[1].png">
            <a:extLst>
              <a:ext uri="{FF2B5EF4-FFF2-40B4-BE49-F238E27FC236}">
                <a16:creationId xmlns:a16="http://schemas.microsoft.com/office/drawing/2014/main" id="{524E48C6-F529-4870-A89A-EB80515AD7F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02125" y="2438400"/>
            <a:ext cx="693738"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1" name="Picture 4" descr="C:\Users\HP Desktop\AppData\Local\Microsoft\Windows\Temporary Internet Files\Content.IE5\PWDB1GMM\MC900128951[1].wmf">
            <a:extLst>
              <a:ext uri="{FF2B5EF4-FFF2-40B4-BE49-F238E27FC236}">
                <a16:creationId xmlns:a16="http://schemas.microsoft.com/office/drawing/2014/main" id="{04A8A4EB-0F68-4B29-BF25-F1FE83A1AD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32059" t="-2269" r="17377" b="68764"/>
          <a:stretch>
            <a:fillRect/>
          </a:stretch>
        </p:blipFill>
        <p:spPr bwMode="auto">
          <a:xfrm>
            <a:off x="1219200" y="2514600"/>
            <a:ext cx="10398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2" name="Picture 7" descr="C:\Users\HP Desktop\AppData\Local\Microsoft\Windows\Temporary Internet Files\Content.IE5\NHOXWXLW\MC900058392[1].wmf">
            <a:extLst>
              <a:ext uri="{FF2B5EF4-FFF2-40B4-BE49-F238E27FC236}">
                <a16:creationId xmlns:a16="http://schemas.microsoft.com/office/drawing/2014/main" id="{E8B412DB-9AE0-4506-A678-3C5BA621681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1925" y="2514600"/>
            <a:ext cx="13366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New Spiritual Priorities</a:t>
            </a:r>
            <a:br>
              <a:rPr lang="en-US" sz="36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600201"/>
            <a:ext cx="6705600" cy="4876800"/>
          </a:xfrm>
        </p:spPr>
        <p:txBody>
          <a:bodyPr/>
          <a:lstStyle/>
          <a:p>
            <a:pPr marL="461963" indent="-461963"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Rejection of fleshly things (7)</a:t>
            </a:r>
          </a:p>
          <a:p>
            <a:pPr marL="461963" indent="-461963" algn="just" eaLnBrk="1" hangingPunct="1">
              <a:spcBef>
                <a:spcPts val="0"/>
              </a:spcBef>
              <a:spcAft>
                <a:spcPts val="1200"/>
              </a:spcAft>
              <a:buSzPct val="100000"/>
              <a:buFont typeface="+mj-lt"/>
              <a:buAutoNum type="arabicPeriod"/>
              <a:defRPr/>
            </a:pPr>
            <a:r>
              <a:rPr lang="en-US" b="1" dirty="0">
                <a:solidFill>
                  <a:srgbClr val="FFFFCC"/>
                </a:solidFill>
                <a:effectLst>
                  <a:outerShdw blurRad="38100" dist="38100" dir="2700000" algn="tl">
                    <a:srgbClr val="000000">
                      <a:alpha val="43137"/>
                    </a:srgbClr>
                  </a:outerShdw>
                </a:effectLst>
              </a:rPr>
              <a:t>Embracing of spiritual things (8-14)</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Knowing Christ (8)</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Christ’s righteousness (9)</a:t>
            </a:r>
          </a:p>
          <a:p>
            <a:pPr marL="914400" lvl="1" indent="-452438" algn="just" eaLnBrk="1" hangingPunct="1">
              <a:spcBef>
                <a:spcPts val="60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Fellowship of His sufferings (10)</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Resurrection (11-12)</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Prize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1781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New Spiritual Priorities</a:t>
            </a:r>
            <a:br>
              <a:rPr lang="en-US" sz="36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600201"/>
            <a:ext cx="6705600" cy="4876800"/>
          </a:xfrm>
        </p:spPr>
        <p:txBody>
          <a:bodyPr/>
          <a:lstStyle/>
          <a:p>
            <a:pPr marL="461963" indent="-461963"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Rejection of fleshly things (7)</a:t>
            </a:r>
          </a:p>
          <a:p>
            <a:pPr marL="461963" indent="-461963" algn="just" eaLnBrk="1" hangingPunct="1">
              <a:spcBef>
                <a:spcPts val="0"/>
              </a:spcBef>
              <a:spcAft>
                <a:spcPts val="1200"/>
              </a:spcAft>
              <a:buSzPct val="100000"/>
              <a:buFont typeface="+mj-lt"/>
              <a:buAutoNum type="arabicPeriod"/>
              <a:defRPr/>
            </a:pPr>
            <a:r>
              <a:rPr lang="en-US" b="1" dirty="0">
                <a:solidFill>
                  <a:srgbClr val="FFFFCC"/>
                </a:solidFill>
                <a:effectLst>
                  <a:outerShdw blurRad="38100" dist="38100" dir="2700000" algn="tl">
                    <a:srgbClr val="000000">
                      <a:alpha val="43137"/>
                    </a:srgbClr>
                  </a:outerShdw>
                </a:effectLst>
              </a:rPr>
              <a:t>Embracing of spiritual things (8-14)</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Knowing Christ (8)</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Christ’s righteousness (9)</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Fellowship of His sufferings (10)</a:t>
            </a:r>
          </a:p>
          <a:p>
            <a:pPr marL="914400" lvl="1" indent="-452438" algn="just" eaLnBrk="1" hangingPunct="1">
              <a:spcBef>
                <a:spcPts val="60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Resurrection (11-12)</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Prize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355470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15:20-23</a:t>
            </a:r>
          </a:p>
          <a:p>
            <a:pPr algn="just">
              <a:spcAft>
                <a:spcPts val="12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been raised from the dead,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first fruits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those who are asleep.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since by a man came death, by a man also came the resurrection of the dead.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as in Adam all die, so also in Christ all will be made alive.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 the first fruits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after that those who are Christ’s at His coming.”</a:t>
            </a:r>
          </a:p>
        </p:txBody>
      </p:sp>
    </p:spTree>
    <p:extLst>
      <p:ext uri="{BB962C8B-B14F-4D97-AF65-F5344CB8AC3E}">
        <p14:creationId xmlns:p14="http://schemas.microsoft.com/office/powerpoint/2010/main" val="1674373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33867"/>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2754450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1"/>
            <a:ext cx="9144000" cy="3657600"/>
          </a:xfrm>
        </p:spPr>
        <p:txBody>
          <a:bodyPr/>
          <a:lstStyle/>
          <a:p>
            <a:pPr marL="457200" indent="-457200" algn="just" eaLnBrk="1" hangingPunct="1">
              <a:spcBef>
                <a:spcPts val="0"/>
              </a:spcBef>
              <a:spcAft>
                <a:spcPts val="2400"/>
              </a:spcAft>
              <a:defRPr/>
            </a:pPr>
            <a:r>
              <a:rPr lang="en-US" b="1" u="sng" dirty="0">
                <a:solidFill>
                  <a:srgbClr val="FFFFCC"/>
                </a:solidFill>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a:t>
            </a:r>
            <a:r>
              <a:rPr lang="en-US" b="1" dirty="0"/>
              <a:t> </a:t>
            </a:r>
            <a:r>
              <a:rPr lang="en-US" dirty="0"/>
              <a:t>–</a:t>
            </a:r>
            <a:r>
              <a:rPr lang="en-US" b="1" dirty="0"/>
              <a:t> </a:t>
            </a:r>
            <a:r>
              <a:rPr lang="en-US" dirty="0">
                <a:effectLst>
                  <a:outerShdw blurRad="38100" dist="38100" dir="2700000" algn="tl">
                    <a:srgbClr val="000000">
                      <a:alpha val="43137"/>
                    </a:srgbClr>
                  </a:outerShdw>
                </a:effectLst>
              </a:rPr>
              <a:t>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18E32FB6-AF78-46DA-8625-C3179967F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1714469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2385236300"/>
              </p:ext>
            </p:extLst>
          </p:nvPr>
        </p:nvGraphicFramePr>
        <p:xfrm>
          <a:off x="76200" y="33867"/>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2627786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New Spiritual Priorities</a:t>
            </a:r>
            <a:br>
              <a:rPr lang="en-US" sz="36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600201"/>
            <a:ext cx="6705600" cy="4876800"/>
          </a:xfrm>
        </p:spPr>
        <p:txBody>
          <a:bodyPr/>
          <a:lstStyle/>
          <a:p>
            <a:pPr marL="461963" indent="-461963"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Rejection of fleshly things (7)</a:t>
            </a:r>
          </a:p>
          <a:p>
            <a:pPr marL="461963" indent="-461963" algn="just" eaLnBrk="1" hangingPunct="1">
              <a:spcBef>
                <a:spcPts val="0"/>
              </a:spcBef>
              <a:spcAft>
                <a:spcPts val="1200"/>
              </a:spcAft>
              <a:buSzPct val="100000"/>
              <a:buFont typeface="+mj-lt"/>
              <a:buAutoNum type="arabicPeriod"/>
              <a:defRPr/>
            </a:pPr>
            <a:r>
              <a:rPr lang="en-US" b="1" dirty="0">
                <a:solidFill>
                  <a:srgbClr val="FFFFCC"/>
                </a:solidFill>
                <a:effectLst>
                  <a:outerShdw blurRad="38100" dist="38100" dir="2700000" algn="tl">
                    <a:srgbClr val="000000">
                      <a:alpha val="43137"/>
                    </a:srgbClr>
                  </a:outerShdw>
                </a:effectLst>
              </a:rPr>
              <a:t>Embracing of spiritual things (8-14)</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Knowing Christ (8)</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Christ’s righteousness (9)</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Fellowship of His sufferings (10)</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Resurrection (11-12)</a:t>
            </a:r>
          </a:p>
          <a:p>
            <a:pPr marL="914400" lvl="1" indent="-452438" algn="just" eaLnBrk="1" hangingPunct="1">
              <a:spcBef>
                <a:spcPts val="60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Prize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2063366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5AF3C-FA1C-4623-AAE1-B602274F4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295400" y="0"/>
            <a:ext cx="6553200" cy="2523768"/>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3:14</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press on toward the goal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prize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brabeion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upward call of God in Christ Jesus.”</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0777ACB-0594-4BC1-B2DB-8DB2CE4180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9349" y="3048000"/>
            <a:ext cx="2745302" cy="1828800"/>
          </a:xfrm>
          <a:prstGeom prst="rect">
            <a:avLst/>
          </a:prstGeom>
        </p:spPr>
      </p:pic>
    </p:spTree>
    <p:extLst>
      <p:ext uri="{BB962C8B-B14F-4D97-AF65-F5344CB8AC3E}">
        <p14:creationId xmlns:p14="http://schemas.microsoft.com/office/powerpoint/2010/main" val="464082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0E2F-3F65-4664-A075-26DD1609D7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9:24-27</a:t>
            </a:r>
          </a:p>
          <a:p>
            <a:pPr algn="just" eaLnBrk="1" hangingPunct="1">
              <a:defRPr/>
            </a:pPr>
            <a:r>
              <a:rPr lang="en-US" sz="3000" dirty="0">
                <a:effectLst>
                  <a:outerShdw blurRad="38100" dist="38100" dir="2700000" algn="tl">
                    <a:srgbClr val="000000">
                      <a:alpha val="43137"/>
                    </a:srgbClr>
                  </a:outerShdw>
                </a:effectLst>
                <a:latin typeface="Calibri" panose="020F0502020204030204" pitchFamily="34" charset="0"/>
              </a:rPr>
              <a:t>“Do you not know that those who run in a race all run, but </a:t>
            </a:r>
            <a:r>
              <a:rPr lang="en-US" sz="3000" i="1" dirty="0">
                <a:effectLst>
                  <a:outerShdw blurRad="38100" dist="38100" dir="2700000" algn="tl">
                    <a:srgbClr val="000000">
                      <a:alpha val="43137"/>
                    </a:srgbClr>
                  </a:outerShdw>
                </a:effectLst>
                <a:latin typeface="Calibri" panose="020F0502020204030204" pitchFamily="34" charset="0"/>
              </a:rPr>
              <a:t>only</a:t>
            </a:r>
            <a:r>
              <a:rPr lang="en-US" sz="3000" dirty="0">
                <a:effectLst>
                  <a:outerShdw blurRad="38100" dist="38100" dir="2700000" algn="tl">
                    <a:srgbClr val="000000">
                      <a:alpha val="43137"/>
                    </a:srgbClr>
                  </a:outerShdw>
                </a:effectLst>
                <a:latin typeface="Calibri" panose="020F0502020204030204" pitchFamily="34" charset="0"/>
              </a:rPr>
              <a:t> one receives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prize</a:t>
            </a:r>
            <a:r>
              <a:rPr lang="en-US" sz="3200" b="1" u="sng" dirty="0">
                <a:solidFill>
                  <a:srgbClr val="FFFFCC"/>
                </a:solidFill>
                <a:latin typeface="Calibri" panose="020F0502020204030204" pitchFamily="34" charset="0"/>
                <a:cs typeface="Calibri" panose="020F0502020204030204" pitchFamily="34" charset="0"/>
              </a:rPr>
              <a:t> [</a:t>
            </a:r>
            <a:r>
              <a:rPr lang="en-US" sz="3200" b="1" i="1" u="sng" dirty="0" err="1">
                <a:solidFill>
                  <a:srgbClr val="FFFFCC"/>
                </a:solidFill>
                <a:latin typeface="Calibri" panose="020F0502020204030204" pitchFamily="34" charset="0"/>
                <a:cs typeface="Calibri" panose="020F0502020204030204" pitchFamily="34" charset="0"/>
              </a:rPr>
              <a:t>brabeion</a:t>
            </a:r>
            <a:r>
              <a:rPr lang="en-US" sz="3200" b="1" u="sng" dirty="0">
                <a:solidFill>
                  <a:srgbClr val="FFFFCC"/>
                </a:solidFill>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rPr>
              <a:t>? Run in such a way that you may win. </a:t>
            </a:r>
            <a:r>
              <a:rPr lang="en-US" sz="3000" baseline="30000" dirty="0">
                <a:effectLst>
                  <a:outerShdw blurRad="38100" dist="38100" dir="2700000" algn="tl">
                    <a:srgbClr val="000000">
                      <a:alpha val="43137"/>
                    </a:srgbClr>
                  </a:outerShdw>
                </a:effectLst>
                <a:latin typeface="Calibri" panose="020F0502020204030204" pitchFamily="34" charset="0"/>
              </a:rPr>
              <a:t>25 </a:t>
            </a:r>
            <a:r>
              <a:rPr lang="en-US" sz="3000" dirty="0">
                <a:effectLst>
                  <a:outerShdw blurRad="38100" dist="38100" dir="2700000" algn="tl">
                    <a:srgbClr val="000000">
                      <a:alpha val="43137"/>
                    </a:srgbClr>
                  </a:outerShdw>
                </a:effectLst>
                <a:latin typeface="Calibri" panose="020F0502020204030204" pitchFamily="34" charset="0"/>
              </a:rPr>
              <a:t>Everyone who competes in the games exercises self-control in all things. They then </a:t>
            </a:r>
            <a:r>
              <a:rPr lang="en-US" sz="3000" i="1" dirty="0">
                <a:effectLst>
                  <a:outerShdw blurRad="38100" dist="38100" dir="2700000" algn="tl">
                    <a:srgbClr val="000000">
                      <a:alpha val="43137"/>
                    </a:srgbClr>
                  </a:outerShdw>
                </a:effectLst>
                <a:latin typeface="Calibri" panose="020F0502020204030204" pitchFamily="34" charset="0"/>
              </a:rPr>
              <a:t>do it</a:t>
            </a:r>
            <a:r>
              <a:rPr lang="en-US" sz="3000" dirty="0">
                <a:effectLst>
                  <a:outerShdw blurRad="38100" dist="38100" dir="2700000" algn="tl">
                    <a:srgbClr val="000000">
                      <a:alpha val="43137"/>
                    </a:srgbClr>
                  </a:outerShdw>
                </a:effectLst>
                <a:latin typeface="Calibri" panose="020F0502020204030204" pitchFamily="34" charset="0"/>
              </a:rPr>
              <a:t> to receive a perishable wreath, but we an imperishable. </a:t>
            </a:r>
            <a:r>
              <a:rPr lang="en-US" sz="3000" baseline="30000" dirty="0">
                <a:effectLst>
                  <a:outerShdw blurRad="38100" dist="38100" dir="2700000" algn="tl">
                    <a:srgbClr val="000000">
                      <a:alpha val="43137"/>
                    </a:srgbClr>
                  </a:outerShdw>
                </a:effectLst>
                <a:latin typeface="Calibri" panose="020F0502020204030204" pitchFamily="34" charset="0"/>
              </a:rPr>
              <a:t>26 </a:t>
            </a:r>
            <a:r>
              <a:rPr lang="en-US" sz="3000" dirty="0">
                <a:effectLst>
                  <a:outerShdw blurRad="38100" dist="38100" dir="2700000" algn="tl">
                    <a:srgbClr val="000000">
                      <a:alpha val="43137"/>
                    </a:srgbClr>
                  </a:outerShdw>
                </a:effectLst>
                <a:latin typeface="Calibri" panose="020F0502020204030204" pitchFamily="34" charset="0"/>
              </a:rPr>
              <a:t>Therefore I run in such a way, as not without aim; I box in such a way, as not beating the air; </a:t>
            </a:r>
            <a:r>
              <a:rPr lang="en-US" sz="3000" baseline="30000" dirty="0">
                <a:effectLst>
                  <a:outerShdw blurRad="38100" dist="38100" dir="2700000" algn="tl">
                    <a:srgbClr val="000000">
                      <a:alpha val="43137"/>
                    </a:srgbClr>
                  </a:outerShdw>
                </a:effectLst>
                <a:latin typeface="Calibri" panose="020F0502020204030204" pitchFamily="34" charset="0"/>
              </a:rPr>
              <a:t>27 </a:t>
            </a:r>
            <a:r>
              <a:rPr lang="en-US" sz="3000" dirty="0">
                <a:effectLst>
                  <a:outerShdw blurRad="38100" dist="38100" dir="2700000" algn="tl">
                    <a:srgbClr val="000000">
                      <a:alpha val="43137"/>
                    </a:srgbClr>
                  </a:outerShdw>
                </a:effectLst>
                <a:latin typeface="Calibri" panose="020F0502020204030204" pitchFamily="34" charset="0"/>
              </a:rPr>
              <a:t>but</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I discipline my body and make it my slave, so that, after I have preached to others, I myself will not be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disqualified</a:t>
            </a:r>
            <a:r>
              <a:rPr lang="en-US" sz="3000" dirty="0">
                <a:effectLst>
                  <a:outerShdw blurRad="38100" dist="38100" dir="2700000" algn="tl">
                    <a:srgbClr val="000000">
                      <a:alpha val="43137"/>
                    </a:srgbClr>
                  </a:outerShdw>
                </a:effectLst>
                <a:latin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28523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New Spiritual Priorities</a:t>
            </a:r>
            <a:br>
              <a:rPr lang="en-US" sz="36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600201"/>
            <a:ext cx="6705600" cy="4876800"/>
          </a:xfrm>
        </p:spPr>
        <p:txBody>
          <a:bodyPr/>
          <a:lstStyle/>
          <a:p>
            <a:pPr marL="461963" indent="-461963"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Rejection of fleshly things (7)</a:t>
            </a:r>
          </a:p>
          <a:p>
            <a:pPr marL="461963" indent="-461963"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Embracing of spiritual things (8-14)</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Knowing Christ (8)</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Christ’s righteousness (9)</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Fellowship of His sufferings (10)</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Resurrection (11-12)</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Prize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996291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Positive Results of Imprisonment </a:t>
            </a:r>
            <a:br>
              <a:rPr lang="en-US" altLang="en-US" sz="3600" kern="1200" dirty="0">
                <a:solidFill>
                  <a:srgbClr val="00FFFF"/>
                </a:solidFill>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a:t>
            </a:r>
            <a:r>
              <a:rPr lang="en-US" sz="2800" dirty="0">
                <a:solidFill>
                  <a:schemeClr val="tx1"/>
                </a:solidFill>
                <a:effectLst>
                  <a:outerShdw blurRad="38100" dist="38100" dir="2700000" algn="tl">
                    <a:srgbClr val="000000">
                      <a:alpha val="43137"/>
                    </a:srgbClr>
                  </a:outerShdw>
                </a:effectLst>
                <a:ea typeface="+mn-ea"/>
                <a:cs typeface="+mn-cs"/>
              </a:rPr>
              <a:t>Phil. </a:t>
            </a:r>
            <a:r>
              <a:rPr lang="en-US" altLang="en-US" sz="2800" dirty="0">
                <a:solidFill>
                  <a:schemeClr val="tx1"/>
                </a:solidFill>
                <a:effectLst>
                  <a:outerShdw blurRad="38100" dist="38100" dir="2700000" algn="tl">
                    <a:srgbClr val="000000">
                      <a:alpha val="43137"/>
                    </a:srgbClr>
                  </a:outerShdw>
                </a:effectLst>
                <a:ea typeface="+mn-ea"/>
                <a:cs typeface="+mn-cs"/>
              </a:rPr>
              <a:t>1:12-30)</a:t>
            </a:r>
            <a:endParaRPr lang="en-US" altLang="en-US" sz="3400" dirty="0">
              <a:solidFill>
                <a:schemeClr val="tx1"/>
              </a:solidFill>
              <a:effectLst>
                <a:outerShdw blurRad="38100" dist="38100" dir="2700000" algn="tl">
                  <a:srgbClr val="000000">
                    <a:alpha val="43137"/>
                  </a:srgbClr>
                </a:outerShdw>
              </a:effectLst>
              <a:ea typeface="+mn-ea"/>
              <a:cs typeface="+mn-cs"/>
            </a:endParaRPr>
          </a:p>
        </p:txBody>
      </p:sp>
      <p:sp>
        <p:nvSpPr>
          <p:cNvPr id="15363" name="Rectangle 3"/>
          <p:cNvSpPr>
            <a:spLocks noGrp="1" noChangeArrowheads="1"/>
          </p:cNvSpPr>
          <p:nvPr>
            <p:ph type="body" idx="1"/>
          </p:nvPr>
        </p:nvSpPr>
        <p:spPr>
          <a:xfrm>
            <a:off x="457200" y="1600201"/>
            <a:ext cx="8267700" cy="33527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Captive audience (Phil. 1:12-13)</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Church’s boldness in preaching (Phil. 1:14-18)</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Greater prayer (Phil. 1:19)</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Protection from martyrdom (Phil. 1:20-26)</a:t>
            </a:r>
          </a:p>
        </p:txBody>
      </p:sp>
      <p:pic>
        <p:nvPicPr>
          <p:cNvPr id="4" name="Picture 3">
            <a:extLst>
              <a:ext uri="{FF2B5EF4-FFF2-40B4-BE49-F238E27FC236}">
                <a16:creationId xmlns:a16="http://schemas.microsoft.com/office/drawing/2014/main" id="{9222C225-ACB6-4E27-BAC5-56255CD0EA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3901554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1"/>
            <a:ext cx="9144000" cy="36576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b="1" u="sng" dirty="0">
                <a:solidFill>
                  <a:srgbClr val="FFFFCC"/>
                </a:solidFill>
              </a:rPr>
              <a:t>Ch 2 – 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pic>
        <p:nvPicPr>
          <p:cNvPr id="6" name="Picture 5">
            <a:extLst>
              <a:ext uri="{FF2B5EF4-FFF2-40B4-BE49-F238E27FC236}">
                <a16:creationId xmlns:a16="http://schemas.microsoft.com/office/drawing/2014/main" id="{18E32FB6-AF78-46DA-8625-C3179967F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
        <p:nvSpPr>
          <p:cNvPr id="5" name="Rectangle 2">
            <a:extLst>
              <a:ext uri="{FF2B5EF4-FFF2-40B4-BE49-F238E27FC236}">
                <a16:creationId xmlns:a16="http://schemas.microsoft.com/office/drawing/2014/main" id="{7FF359CA-E2DB-44D5-8E7B-4C87A9A0FD25}"/>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6036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892697" y="1600201"/>
            <a:ext cx="5358606" cy="31241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Christ (Phil. 2:5-16)</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Paul (Phil. 2:17-18)</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Timothy (Phil. 2:19-24)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Epaphroditus (Phil. 2:25-30)</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1DA1C699-A727-4A5E-9941-F147A1ACEFF4}"/>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Examples of Humble Service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2)</a:t>
            </a:r>
          </a:p>
        </p:txBody>
      </p:sp>
      <p:pic>
        <p:nvPicPr>
          <p:cNvPr id="5" name="Picture 4">
            <a:extLst>
              <a:ext uri="{FF2B5EF4-FFF2-40B4-BE49-F238E27FC236}">
                <a16:creationId xmlns:a16="http://schemas.microsoft.com/office/drawing/2014/main" id="{A6BB6D32-6571-43B2-B91C-0B5086FCE4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433" y="4724400"/>
            <a:ext cx="2825135" cy="1828800"/>
          </a:xfrm>
          <a:prstGeom prst="rect">
            <a:avLst/>
          </a:prstGeom>
        </p:spPr>
      </p:pic>
    </p:spTree>
    <p:extLst>
      <p:ext uri="{BB962C8B-B14F-4D97-AF65-F5344CB8AC3E}">
        <p14:creationId xmlns:p14="http://schemas.microsoft.com/office/powerpoint/2010/main" val="1632085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1"/>
            <a:ext cx="9144000" cy="36576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 – Christ’s example of servanthood</a:t>
            </a:r>
          </a:p>
          <a:p>
            <a:pPr marL="457200" indent="-457200" algn="just" eaLnBrk="1" hangingPunct="1">
              <a:spcBef>
                <a:spcPts val="0"/>
              </a:spcBef>
              <a:spcAft>
                <a:spcPts val="2400"/>
              </a:spcAft>
              <a:defRPr/>
            </a:pPr>
            <a:r>
              <a:rPr lang="en-US" b="1" u="sng" dirty="0">
                <a:solidFill>
                  <a:srgbClr val="FFFFCC"/>
                </a:solidFill>
              </a:rPr>
              <a:t>Ch 3 – 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pic>
        <p:nvPicPr>
          <p:cNvPr id="6" name="Picture 5">
            <a:extLst>
              <a:ext uri="{FF2B5EF4-FFF2-40B4-BE49-F238E27FC236}">
                <a16:creationId xmlns:a16="http://schemas.microsoft.com/office/drawing/2014/main" id="{18E32FB6-AF78-46DA-8625-C3179967F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
        <p:nvSpPr>
          <p:cNvPr id="5" name="Rectangle 2">
            <a:extLst>
              <a:ext uri="{FF2B5EF4-FFF2-40B4-BE49-F238E27FC236}">
                <a16:creationId xmlns:a16="http://schemas.microsoft.com/office/drawing/2014/main" id="{7FF359CA-E2DB-44D5-8E7B-4C87A9A0FD25}"/>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8963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52400" y="1600201"/>
            <a:ext cx="8839200" cy="27432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Legalists vs. true believers (Phil. 3:1-3)</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Paul’s transition away from legalism (Phil. 3:4-14)</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Other items to embrace in lieu of legalism (Phil. 3:15–4:3)</a:t>
            </a:r>
          </a:p>
        </p:txBody>
      </p:sp>
      <p:sp>
        <p:nvSpPr>
          <p:cNvPr id="4" name="Rectangle 2">
            <a:extLst>
              <a:ext uri="{FF2B5EF4-FFF2-40B4-BE49-F238E27FC236}">
                <a16:creationId xmlns:a16="http://schemas.microsoft.com/office/drawing/2014/main" id="{41B9EAE1-AB4F-4C75-8D29-37D59CC1F818}"/>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Avoid Legalism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3)</a:t>
            </a:r>
          </a:p>
        </p:txBody>
      </p:sp>
      <p:pic>
        <p:nvPicPr>
          <p:cNvPr id="2" name="Picture 1">
            <a:extLst>
              <a:ext uri="{FF2B5EF4-FFF2-40B4-BE49-F238E27FC236}">
                <a16:creationId xmlns:a16="http://schemas.microsoft.com/office/drawing/2014/main" id="{CC3207A5-AAEE-4F25-AA76-E955D17AA4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4343400"/>
            <a:ext cx="3048000" cy="2286000"/>
          </a:xfrm>
          <a:prstGeom prst="rect">
            <a:avLst/>
          </a:prstGeom>
        </p:spPr>
      </p:pic>
    </p:spTree>
    <p:extLst>
      <p:ext uri="{BB962C8B-B14F-4D97-AF65-F5344CB8AC3E}">
        <p14:creationId xmlns:p14="http://schemas.microsoft.com/office/powerpoint/2010/main" val="3596679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14982</TotalTime>
  <Words>2158</Words>
  <Application>Microsoft Office PowerPoint</Application>
  <PresentationFormat>On-screen Show (4:3)</PresentationFormat>
  <Paragraphs>273</Paragraphs>
  <Slides>46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Albertus Medium</vt:lpstr>
      <vt:lpstr>Calibri</vt:lpstr>
      <vt:lpstr>Times New Roman</vt:lpstr>
      <vt:lpstr>Wingdings</vt:lpstr>
      <vt:lpstr>Azure</vt:lpstr>
      <vt:lpstr>PowerPoint Presentation</vt:lpstr>
      <vt:lpstr>Answering Ten Questions</vt:lpstr>
      <vt:lpstr>PowerPoint Presentation</vt:lpstr>
      <vt:lpstr>PowerPoint Presentation</vt:lpstr>
      <vt:lpstr>Positive Results of Imprisonment  (Phil. 1:12-30)</vt:lpstr>
      <vt:lpstr>PowerPoint Presentation</vt:lpstr>
      <vt:lpstr>PowerPoint Presentation</vt:lpstr>
      <vt:lpstr>PowerPoint Presentation</vt:lpstr>
      <vt:lpstr>PowerPoint Presentation</vt:lpstr>
      <vt:lpstr>PowerPoint Presentation</vt:lpstr>
      <vt:lpstr>Legalists vs. True Believers (Phil. 3:1-3)</vt:lpstr>
      <vt:lpstr>3. Characteristics of those walking by the Spirit (Phil. 3:3)</vt:lpstr>
      <vt:lpstr>PowerPoint Presentation</vt:lpstr>
      <vt:lpstr>Paul’s Transition Away From Legalism  (Phil. 3:4-14)</vt:lpstr>
      <vt:lpstr>Paul’s Transition Away From Legalism  (Phil. 3:4-14)</vt:lpstr>
      <vt:lpstr>Paul’s Transition Away From Legalism  (Phil. 3:4-14)</vt:lpstr>
      <vt:lpstr>Eight Reasons for Paul’s Fleshly Confidence (Phil. 3:5-6)</vt:lpstr>
      <vt:lpstr>Paul’s Transition Away From Legalism  (Phil. 3:4-14)</vt:lpstr>
      <vt:lpstr>Paul’s New Spiritual Priorities (Phil. 3:7-14)</vt:lpstr>
      <vt:lpstr>Paul’s New Spiritual Priorities (Phil. 3:7-14)</vt:lpstr>
      <vt:lpstr>Paul’s New Spiritual Priorities (Phil. 3:7-14)</vt:lpstr>
      <vt:lpstr>Paul’s New Spiritual Priorities (Phil. 3:7-14)</vt:lpstr>
      <vt:lpstr>PowerPoint Presentation</vt:lpstr>
      <vt:lpstr>PowerPoint Presentation</vt:lpstr>
      <vt:lpstr>PowerPoint Presentation</vt:lpstr>
      <vt:lpstr>Paul’s New Spiritual Priorities (Phil. 3:7-14)</vt:lpstr>
      <vt:lpstr>PowerPoint Presentation</vt:lpstr>
      <vt:lpstr>Eight Reasons for Paul’s Fleshly Confidence (Phil. 3:5-6)</vt:lpstr>
      <vt:lpstr>PowerPoint Presentation</vt:lpstr>
      <vt:lpstr>“Believe” Defined</vt:lpstr>
      <vt:lpstr>PowerPoint Presentation</vt:lpstr>
      <vt:lpstr>PowerPoint Presentation</vt:lpstr>
      <vt:lpstr>PowerPoint Presentation</vt:lpstr>
      <vt:lpstr>PowerPoint Presentation</vt:lpstr>
      <vt:lpstr>Three Transfers / Imputations</vt:lpstr>
      <vt:lpstr>Paul’s New Spiritual Priorities (Phil. 3:7-14)</vt:lpstr>
      <vt:lpstr>Paul’s New Spiritual Priorities (Phil. 3:7-14)</vt:lpstr>
      <vt:lpstr>PowerPoint Presentation</vt:lpstr>
      <vt:lpstr>PowerPoint Presentation</vt:lpstr>
      <vt:lpstr>PowerPoint Presentation</vt:lpstr>
      <vt:lpstr>Paul’s New Spiritual Priorities (Phil. 3:7-14)</vt:lpstr>
      <vt:lpstr>PowerPoint Presentation</vt:lpstr>
      <vt:lpstr>PowerPoint Presentation</vt:lpstr>
      <vt:lpstr>Conclusion</vt:lpstr>
      <vt:lpstr>Paul’s New Spiritual Priorities (Phil. 3:7-14)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08-Philippians-3v7-14 - WORKING COPY FOR ANDY</dc:title>
  <dc:subject>Philippians</dc:subject>
  <dc:creator>A. Woods</dc:creator>
  <dc:description>Modified by Jim McGowan</dc:description>
  <cp:lastModifiedBy>Jim McGowan</cp:lastModifiedBy>
  <cp:revision>1598</cp:revision>
  <cp:lastPrinted>2020-04-05T17:23:49Z</cp:lastPrinted>
  <dcterms:created xsi:type="dcterms:W3CDTF">2009-03-17T12:21:13Z</dcterms:created>
  <dcterms:modified xsi:type="dcterms:W3CDTF">2020-05-24T00:26:29Z</dcterms:modified>
</cp:coreProperties>
</file>