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122" r:id="rId2"/>
  </p:sldMasterIdLst>
  <p:notesMasterIdLst>
    <p:notesMasterId r:id="rId75"/>
  </p:notesMasterIdLst>
  <p:handoutMasterIdLst>
    <p:handoutMasterId r:id="rId76"/>
  </p:handoutMasterIdLst>
  <p:sldIdLst>
    <p:sldId id="256" r:id="rId3"/>
    <p:sldId id="4684" r:id="rId4"/>
    <p:sldId id="4879" r:id="rId5"/>
    <p:sldId id="6309" r:id="rId6"/>
    <p:sldId id="4760" r:id="rId7"/>
    <p:sldId id="1166" r:id="rId8"/>
    <p:sldId id="1224" r:id="rId9"/>
    <p:sldId id="4880" r:id="rId10"/>
    <p:sldId id="4881" r:id="rId11"/>
    <p:sldId id="3860" r:id="rId12"/>
    <p:sldId id="1097" r:id="rId13"/>
    <p:sldId id="4856" r:id="rId14"/>
    <p:sldId id="1123" r:id="rId15"/>
    <p:sldId id="6454" r:id="rId16"/>
    <p:sldId id="4841" r:id="rId17"/>
    <p:sldId id="6455" r:id="rId18"/>
    <p:sldId id="4840" r:id="rId19"/>
    <p:sldId id="4758" r:id="rId20"/>
    <p:sldId id="6446" r:id="rId21"/>
    <p:sldId id="6456" r:id="rId22"/>
    <p:sldId id="6449" r:id="rId23"/>
    <p:sldId id="6447" r:id="rId24"/>
    <p:sldId id="6457" r:id="rId25"/>
    <p:sldId id="6458" r:id="rId26"/>
    <p:sldId id="6448" r:id="rId27"/>
    <p:sldId id="6445" r:id="rId28"/>
    <p:sldId id="6450" r:id="rId29"/>
    <p:sldId id="6451" r:id="rId30"/>
    <p:sldId id="6437" r:id="rId31"/>
    <p:sldId id="4161" r:id="rId32"/>
    <p:sldId id="4731" r:id="rId33"/>
    <p:sldId id="4885" r:id="rId34"/>
    <p:sldId id="6438" r:id="rId35"/>
    <p:sldId id="4853" r:id="rId36"/>
    <p:sldId id="3878" r:id="rId37"/>
    <p:sldId id="4886" r:id="rId38"/>
    <p:sldId id="6439" r:id="rId39"/>
    <p:sldId id="6465" r:id="rId40"/>
    <p:sldId id="4887" r:id="rId41"/>
    <p:sldId id="6440" r:id="rId42"/>
    <p:sldId id="4888" r:id="rId43"/>
    <p:sldId id="4836" r:id="rId44"/>
    <p:sldId id="4915" r:id="rId45"/>
    <p:sldId id="4838" r:id="rId46"/>
    <p:sldId id="4837" r:id="rId47"/>
    <p:sldId id="1525" r:id="rId48"/>
    <p:sldId id="4916" r:id="rId49"/>
    <p:sldId id="4527" r:id="rId50"/>
    <p:sldId id="4839" r:id="rId51"/>
    <p:sldId id="2308" r:id="rId52"/>
    <p:sldId id="4842" r:id="rId53"/>
    <p:sldId id="4889" r:id="rId54"/>
    <p:sldId id="6441" r:id="rId55"/>
    <p:sldId id="4890" r:id="rId56"/>
    <p:sldId id="6442" r:id="rId57"/>
    <p:sldId id="4744" r:id="rId58"/>
    <p:sldId id="4891" r:id="rId59"/>
    <p:sldId id="6443" r:id="rId60"/>
    <p:sldId id="6459" r:id="rId61"/>
    <p:sldId id="4892" r:id="rId62"/>
    <p:sldId id="3926" r:id="rId63"/>
    <p:sldId id="4761" r:id="rId64"/>
    <p:sldId id="4893" r:id="rId65"/>
    <p:sldId id="6444" r:id="rId66"/>
    <p:sldId id="4852" r:id="rId67"/>
    <p:sldId id="6460" r:id="rId68"/>
    <p:sldId id="6464" r:id="rId69"/>
    <p:sldId id="5308" r:id="rId70"/>
    <p:sldId id="5309" r:id="rId71"/>
    <p:sldId id="891" r:id="rId72"/>
    <p:sldId id="1133" r:id="rId73"/>
    <p:sldId id="4894" r:id="rId7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99"/>
    <a:srgbClr val="FFFFCC"/>
    <a:srgbClr val="0000CC"/>
    <a:srgbClr val="000066"/>
    <a:srgbClr val="FFFF00"/>
    <a:srgbClr val="0000FF"/>
    <a:srgbClr val="DDDDDD"/>
    <a:srgbClr val="FFFF99"/>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65362" autoAdjust="0"/>
  </p:normalViewPr>
  <p:slideViewPr>
    <p:cSldViewPr>
      <p:cViewPr>
        <p:scale>
          <a:sx n="100" d="100"/>
          <a:sy n="100" d="100"/>
        </p:scale>
        <p:origin x="1938"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928"/>
    </p:cViewPr>
  </p:sorterViewPr>
  <p:notesViewPr>
    <p:cSldViewPr>
      <p:cViewPr varScale="1">
        <p:scale>
          <a:sx n="82" d="100"/>
          <a:sy n="82" d="100"/>
        </p:scale>
        <p:origin x="383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r>
              <a:rPr lang="en-US" sz="1400"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smtClean="0"/>
            </a:lvl1pPr>
          </a:lstStyle>
          <a:p>
            <a:pPr>
              <a:defRPr/>
            </a:pPr>
            <a:fld id="{A4A8FCA6-9890-49B0-874F-FDC08B0FBA13}" type="slidenum">
              <a:rPr lang="en-US" altLang="en-US"/>
              <a:pPr>
                <a:defRPr/>
              </a:pPr>
              <a:t>‹#›</a:t>
            </a:fld>
            <a:endParaRPr lang="en-US" altLang="en-US" dirty="0"/>
          </a:p>
        </p:txBody>
      </p:sp>
      <p:sp>
        <p:nvSpPr>
          <p:cNvPr id="6" name="Header Placeholder 1">
            <a:extLst>
              <a:ext uri="{FF2B5EF4-FFF2-40B4-BE49-F238E27FC236}">
                <a16:creationId xmlns:a16="http://schemas.microsoft.com/office/drawing/2014/main" id="{34232707-EAE9-4A77-B50E-9C7C24D76844}"/>
              </a:ext>
            </a:extLst>
          </p:cNvPr>
          <p:cNvSpPr>
            <a:spLocks noGrp="1"/>
          </p:cNvSpPr>
          <p:nvPr>
            <p:ph type="hdr" sz="quarter"/>
          </p:nvPr>
        </p:nvSpPr>
        <p:spPr>
          <a:xfrm>
            <a:off x="1828800"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The Rapture 007</a:t>
            </a:r>
          </a:p>
          <a:p>
            <a:pPr>
              <a:defRPr/>
            </a:pPr>
            <a:r>
              <a:rPr lang="en-US" dirty="0"/>
              <a:t>05-17-2020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BDAE9EEE-7F39-444E-BD01-7F4D2E16F312}" type="datetimeFigureOut">
              <a:rPr lang="en-US"/>
              <a:pPr>
                <a:defRPr/>
              </a:pPr>
              <a:t>5/16/2020</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smtClean="0"/>
            </a:lvl1pPr>
          </a:lstStyle>
          <a:p>
            <a:pPr>
              <a:defRPr/>
            </a:pPr>
            <a:fld id="{D26013F0-7342-4EF8-A40D-9B82DE27581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B744C-CCA7-42F0-B026-54AA483E0A4D}"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12/5/2018</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48</a:t>
            </a:fld>
            <a:endParaRPr lang="en-US" dirty="0"/>
          </a:p>
        </p:txBody>
      </p:sp>
    </p:spTree>
    <p:extLst>
      <p:ext uri="{BB962C8B-B14F-4D97-AF65-F5344CB8AC3E}">
        <p14:creationId xmlns:p14="http://schemas.microsoft.com/office/powerpoint/2010/main" val="277952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12/5/2018</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49</a:t>
            </a:fld>
            <a:endParaRPr lang="en-US" dirty="0"/>
          </a:p>
        </p:txBody>
      </p:sp>
    </p:spTree>
    <p:extLst>
      <p:ext uri="{BB962C8B-B14F-4D97-AF65-F5344CB8AC3E}">
        <p14:creationId xmlns:p14="http://schemas.microsoft.com/office/powerpoint/2010/main" val="115929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0228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smtClean="0"/>
            </a:lvl1pPr>
          </a:lstStyle>
          <a:p>
            <a:pPr>
              <a:defRPr/>
            </a:pPr>
            <a:fld id="{6C66F440-5D10-45D9-8CEF-05FCBC835039}" type="slidenum">
              <a:rPr lang="en-US" altLang="en-US"/>
              <a:pPr>
                <a:defRPr/>
              </a:pPr>
              <a:t>‹#›</a:t>
            </a:fld>
            <a:endParaRPr lang="en-US" altLang="en-US" dirty="0"/>
          </a:p>
        </p:txBody>
      </p:sp>
    </p:spTree>
    <p:extLst>
      <p:ext uri="{BB962C8B-B14F-4D97-AF65-F5344CB8AC3E}">
        <p14:creationId xmlns:p14="http://schemas.microsoft.com/office/powerpoint/2010/main" val="1803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dirty="0"/>
          </a:p>
        </p:txBody>
      </p:sp>
    </p:spTree>
    <p:extLst>
      <p:ext uri="{BB962C8B-B14F-4D97-AF65-F5344CB8AC3E}">
        <p14:creationId xmlns:p14="http://schemas.microsoft.com/office/powerpoint/2010/main" val="153638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p:txBody>
          <a:bodyPr/>
          <a:lstStyle>
            <a:lvl1pPr>
              <a:defRPr/>
            </a:lvl1pPr>
          </a:lstStyle>
          <a:p>
            <a:pPr>
              <a:defRPr/>
            </a:pPr>
            <a:endParaRPr lang="en-US" dirty="0"/>
          </a:p>
        </p:txBody>
      </p:sp>
      <p:sp>
        <p:nvSpPr>
          <p:cNvPr id="4" name="Rectangle 36"/>
          <p:cNvSpPr>
            <a:spLocks noGrp="1" noChangeArrowheads="1"/>
          </p:cNvSpPr>
          <p:nvPr>
            <p:ph type="ftr" sz="quarter" idx="11"/>
          </p:nvPr>
        </p:nvSpPr>
        <p:spPr/>
        <p:txBody>
          <a:bodyPr/>
          <a:lstStyle>
            <a:lvl1pPr>
              <a:defRPr/>
            </a:lvl1pPr>
          </a:lstStyle>
          <a:p>
            <a:pPr>
              <a:defRPr/>
            </a:pPr>
            <a:endParaRPr lang="en-US" dirty="0"/>
          </a:p>
        </p:txBody>
      </p:sp>
      <p:sp>
        <p:nvSpPr>
          <p:cNvPr id="5" name="Rectangle 37"/>
          <p:cNvSpPr>
            <a:spLocks noGrp="1" noChangeArrowheads="1"/>
          </p:cNvSpPr>
          <p:nvPr>
            <p:ph type="sldNum" sz="quarter" idx="12"/>
          </p:nvPr>
        </p:nvSpPr>
        <p:spPr/>
        <p:txBody>
          <a:bodyPr/>
          <a:lstStyle>
            <a:lvl1pPr>
              <a:defRPr smtClean="0"/>
            </a:lvl1pPr>
          </a:lstStyle>
          <a:p>
            <a:pPr>
              <a:defRPr/>
            </a:pPr>
            <a:fld id="{CCF63345-459E-44D7-8769-56C22914D7DB}" type="slidenum">
              <a:rPr lang="en-US" altLang="en-US"/>
              <a:pPr>
                <a:defRPr/>
              </a:pPr>
              <a:t>‹#›</a:t>
            </a:fld>
            <a:endParaRPr lang="en-US" altLang="en-US" dirty="0"/>
          </a:p>
        </p:txBody>
      </p:sp>
    </p:spTree>
    <p:extLst>
      <p:ext uri="{BB962C8B-B14F-4D97-AF65-F5344CB8AC3E}">
        <p14:creationId xmlns:p14="http://schemas.microsoft.com/office/powerpoint/2010/main" val="3768254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dirty="0"/>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smtClean="0"/>
            </a:lvl1pPr>
          </a:lstStyle>
          <a:p>
            <a:pPr>
              <a:defRPr/>
            </a:pPr>
            <a:fld id="{22A69937-A8A9-4AD0-AD49-19A78A438BAB}" type="slidenum">
              <a:rPr lang="en-US" altLang="en-US"/>
              <a:pPr>
                <a:defRPr/>
              </a:pPr>
              <a:t>‹#›</a:t>
            </a:fld>
            <a:endParaRPr lang="en-US" altLang="en-US" dirty="0"/>
          </a:p>
        </p:txBody>
      </p:sp>
    </p:spTree>
    <p:extLst>
      <p:ext uri="{BB962C8B-B14F-4D97-AF65-F5344CB8AC3E}">
        <p14:creationId xmlns:p14="http://schemas.microsoft.com/office/powerpoint/2010/main" val="3731155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1927576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4146138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356206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1735303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E6ADDD-3FBF-4B1E-93D2-9F428E5B0F0C}"/>
              </a:ext>
            </a:extLst>
          </p:cNvPr>
          <p:cNvSpPr>
            <a:spLocks noGrp="1"/>
          </p:cNvSpPr>
          <p:nvPr>
            <p:ph type="dt" sz="half" idx="10"/>
          </p:nvPr>
        </p:nvSpPr>
        <p:spPr/>
        <p:txBody>
          <a:bodyPr/>
          <a:lstStyle>
            <a:lvl1pPr>
              <a:defRPr/>
            </a:lvl1pPr>
          </a:lstStyle>
          <a:p>
            <a:pPr>
              <a:defRPr/>
            </a:pPr>
            <a:fld id="{5767CE11-5874-49D8-92C1-30075F73CB28}" type="datetimeFigureOut">
              <a:rPr lang="en-US"/>
              <a:pPr>
                <a:defRPr/>
              </a:pPr>
              <a:t>5/16/2020</a:t>
            </a:fld>
            <a:endParaRPr lang="en-US"/>
          </a:p>
        </p:txBody>
      </p:sp>
      <p:sp>
        <p:nvSpPr>
          <p:cNvPr id="3" name="Footer Placeholder 4">
            <a:extLst>
              <a:ext uri="{FF2B5EF4-FFF2-40B4-BE49-F238E27FC236}">
                <a16:creationId xmlns:a16="http://schemas.microsoft.com/office/drawing/2014/main" id="{563C4595-6613-468F-9CD1-5F61333959C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3259AA4-FCBD-45D8-BB26-1747D091ED17}"/>
              </a:ext>
            </a:extLst>
          </p:cNvPr>
          <p:cNvSpPr>
            <a:spLocks noGrp="1"/>
          </p:cNvSpPr>
          <p:nvPr>
            <p:ph type="sldNum" sz="quarter" idx="12"/>
          </p:nvPr>
        </p:nvSpPr>
        <p:spPr/>
        <p:txBody>
          <a:bodyPr/>
          <a:lstStyle>
            <a:lvl1pPr>
              <a:defRPr smtClean="0"/>
            </a:lvl1pPr>
          </a:lstStyle>
          <a:p>
            <a:pPr>
              <a:defRPr/>
            </a:pPr>
            <a:fld id="{9756AE89-0BA9-4F43-AAE5-6BAEADCF4C39}" type="slidenum">
              <a:rPr lang="en-US" altLang="en-US"/>
              <a:pPr>
                <a:defRPr/>
              </a:pPr>
              <a:t>‹#›</a:t>
            </a:fld>
            <a:endParaRPr lang="en-US" altLang="en-US"/>
          </a:p>
        </p:txBody>
      </p:sp>
    </p:spTree>
    <p:extLst>
      <p:ext uri="{BB962C8B-B14F-4D97-AF65-F5344CB8AC3E}">
        <p14:creationId xmlns:p14="http://schemas.microsoft.com/office/powerpoint/2010/main" val="3341472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895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178249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142613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51877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38066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40698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570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22881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59945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08515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vl1pPr>
          </a:lstStyle>
          <a:p>
            <a:pPr>
              <a:defRPr/>
            </a:pPr>
            <a:fld id="{C4A4C625-B035-4C4C-AE0B-B24BC1266BA7}"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105" r:id="rId1"/>
    <p:sldLayoutId id="2147488106" r:id="rId2"/>
    <p:sldLayoutId id="2147488107" r:id="rId3"/>
    <p:sldLayoutId id="2147488108" r:id="rId4"/>
    <p:sldLayoutId id="2147488109" r:id="rId5"/>
    <p:sldLayoutId id="2147488110" r:id="rId6"/>
    <p:sldLayoutId id="2147488111" r:id="rId7"/>
    <p:sldLayoutId id="2147488112" r:id="rId8"/>
    <p:sldLayoutId id="2147488113" r:id="rId9"/>
    <p:sldLayoutId id="2147488114" r:id="rId10"/>
    <p:sldLayoutId id="2147488115" r:id="rId11"/>
    <p:sldLayoutId id="2147488130" r:id="rId12"/>
    <p:sldLayoutId id="2147488133"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extLst>
      <p:ext uri="{BB962C8B-B14F-4D97-AF65-F5344CB8AC3E}">
        <p14:creationId xmlns:p14="http://schemas.microsoft.com/office/powerpoint/2010/main" val="1679070814"/>
      </p:ext>
    </p:extLst>
  </p:cSld>
  <p:clrMap bg1="dk2" tx1="lt1" bg2="dk1" tx2="lt2" accent1="accent1" accent2="accent2" accent3="accent3" accent4="accent4" accent5="accent5" accent6="accent6" hlink="hlink" folHlink="folHlink"/>
  <p:sldLayoutIdLst>
    <p:sldLayoutId id="2147488123" r:id="rId1"/>
    <p:sldLayoutId id="2147488124" r:id="rId2"/>
    <p:sldLayoutId id="2147488125" r:id="rId3"/>
    <p:sldLayoutId id="2147488126" r:id="rId4"/>
    <p:sldLayoutId id="2147488127" r:id="rId5"/>
    <p:sldLayoutId id="2147488128" r:id="rId6"/>
    <p:sldLayoutId id="2147488129" r:id="rId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83D69CC-59AF-429E-AEB9-00EA16BCAE5D}"/>
              </a:ext>
            </a:extLst>
          </p:cNvPr>
          <p:cNvSpPr txBox="1">
            <a:spLocks/>
          </p:cNvSpPr>
          <p:nvPr/>
        </p:nvSpPr>
        <p:spPr bwMode="auto">
          <a:xfrm>
            <a:off x="2286000" y="5486401"/>
            <a:ext cx="4572000" cy="1238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None/>
            </a:pPr>
            <a:r>
              <a:rPr lang="en-US" alt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Dr. Andy Woods</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r>
              <a:rPr lang="en-US" altLang="en-US" sz="20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8" name="Picture 3">
            <a:extLst>
              <a:ext uri="{FF2B5EF4-FFF2-40B4-BE49-F238E27FC236}">
                <a16:creationId xmlns:a16="http://schemas.microsoft.com/office/drawing/2014/main" id="{43E1BF0F-13E7-491F-B25F-00039E8F80E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1" y="5333999"/>
            <a:ext cx="983455" cy="13716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5</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818B8B-7283-4883-B87C-57B349A322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6" y="2971800"/>
            <a:ext cx="2461193" cy="1828800"/>
          </a:xfrm>
          <a:prstGeom prst="rect">
            <a:avLst/>
          </a:prstGeom>
        </p:spPr>
      </p:pic>
    </p:spTree>
    <p:extLst>
      <p:ext uri="{BB962C8B-B14F-4D97-AF65-F5344CB8AC3E}">
        <p14:creationId xmlns:p14="http://schemas.microsoft.com/office/powerpoint/2010/main" val="83827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1:19</a:t>
            </a:r>
          </a:p>
        </p:txBody>
      </p:sp>
      <p:sp>
        <p:nvSpPr>
          <p:cNvPr id="125955" name="Rectangle 3"/>
          <p:cNvSpPr>
            <a:spLocks noGrp="1" noChangeArrowheads="1"/>
          </p:cNvSpPr>
          <p:nvPr>
            <p:ph idx="1"/>
          </p:nvPr>
        </p:nvSpPr>
        <p:spPr>
          <a:xfrm>
            <a:off x="1862139" y="1600202"/>
            <a:ext cx="5419725" cy="2514599"/>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 (1)</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(2–3)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(4–22)</a:t>
            </a:r>
          </a:p>
        </p:txBody>
      </p:sp>
      <p:pic>
        <p:nvPicPr>
          <p:cNvPr id="2" name="Picture 1">
            <a:extLst>
              <a:ext uri="{FF2B5EF4-FFF2-40B4-BE49-F238E27FC236}">
                <a16:creationId xmlns:a16="http://schemas.microsoft.com/office/drawing/2014/main" id="{82AEFEEA-9A3F-444F-A8F6-BB52A16677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9350" y="4191000"/>
            <a:ext cx="3045300" cy="2286000"/>
          </a:xfrm>
          <a:prstGeom prst="rect">
            <a:avLst/>
          </a:prstGeom>
          <a:ln>
            <a:solidFill>
              <a:schemeClr val="bg2"/>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D0E28E-7E09-4B85-8886-C54FDFCF5A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6" y="2971800"/>
            <a:ext cx="2461193" cy="1828800"/>
          </a:xfrm>
          <a:prstGeom prst="rect">
            <a:avLst/>
          </a:prstGeom>
        </p:spPr>
      </p:pic>
    </p:spTree>
    <p:extLst>
      <p:ext uri="{BB962C8B-B14F-4D97-AF65-F5344CB8AC3E}">
        <p14:creationId xmlns:p14="http://schemas.microsoft.com/office/powerpoint/2010/main" val="3605362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Work Through Israel</a:t>
            </a:r>
          </a:p>
        </p:txBody>
      </p:sp>
      <p:sp>
        <p:nvSpPr>
          <p:cNvPr id="3" name="Content Placeholder 2"/>
          <p:cNvSpPr>
            <a:spLocks noGrp="1"/>
          </p:cNvSpPr>
          <p:nvPr>
            <p:ph idx="1"/>
          </p:nvPr>
        </p:nvSpPr>
        <p:spPr>
          <a:xfrm>
            <a:off x="1071563" y="1600201"/>
            <a:ext cx="7000875" cy="2286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7 – 144,000 Jews</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 – Two Jewish witnesses</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12 – Israel flees</a:t>
            </a:r>
            <a:endParaRPr lang="en-US" sz="2400" dirty="0">
              <a:solidFill>
                <a:schemeClr val="bg1"/>
              </a:solidFill>
              <a:effectLst>
                <a:outerShdw blurRad="38100" dist="38100" dir="2700000" algn="tl">
                  <a:srgbClr val="000000">
                    <a:alpha val="43137"/>
                  </a:srgbClr>
                </a:outerShdw>
              </a:effectLst>
            </a:endParaRPr>
          </a:p>
          <a:p>
            <a:pPr marL="0" indent="0" eaLnBrk="1" hangingPunct="1">
              <a:buNone/>
              <a:defRPr/>
            </a:pPr>
            <a:endParaRPr lang="en-US" sz="2400" dirty="0">
              <a:solidFill>
                <a:schemeClr val="bg1"/>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158E6ED5-E373-4874-AB87-431DD72A2B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2761" y="4191000"/>
            <a:ext cx="3078478" cy="2286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83154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1:20</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for the mystery of the seven stars which you saw in My right hand, and the seven golden lampstands: the seven stars are the angels of the seven churches,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seven lampstands are the seven churches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2405931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83154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4:5</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from the throne come flashes of lightning and sounds and peals of thunder. And there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 lamps of fire burning before the throne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are the seven Spirits of God.”</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585959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83154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sitting, clothed in white garments, and golden crowns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411827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B76D5B-D4A0-4149-A910-F5F987D931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8782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5:8-10</a:t>
            </a:r>
          </a:p>
          <a:p>
            <a:pPr algn="just"/>
            <a:r>
              <a:rPr lang="en-US" alt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900" b="1" baseline="30000" dirty="0">
                <a:latin typeface="Calibri" panose="020F0502020204030204" pitchFamily="34" charset="0"/>
                <a:cs typeface="Calibri" panose="020F0502020204030204" pitchFamily="34" charset="0"/>
              </a:rPr>
              <a:t> </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He had taken the book, the four living creatures and the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fell down before the Lamb, each one holding a harp and golden bowls full of incense, which are the prayers of the saints. </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sang a new song</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saying, ‘Worthy are You to take the book and to break its seals; for You were slain, and purchased for God with Your blood men from every tribe and tongue and people and nation. </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have made them to be a kingdom and priests to our God; and they will reign upon the earth.’”</a:t>
            </a:r>
          </a:p>
        </p:txBody>
      </p:sp>
    </p:spTree>
    <p:extLst>
      <p:ext uri="{BB962C8B-B14F-4D97-AF65-F5344CB8AC3E}">
        <p14:creationId xmlns:p14="http://schemas.microsoft.com/office/powerpoint/2010/main" val="3607889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171700" y="228600"/>
            <a:ext cx="48006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endParaRPr lang="en-US" sz="32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171700" y="1618376"/>
            <a:ext cx="4800600" cy="3352800"/>
          </a:xfrm>
        </p:spPr>
        <p:txBody>
          <a:bodyPr/>
          <a:lstStyle/>
          <a:p>
            <a:pPr marL="0" indent="0" eaLnBrk="1" hangingPunct="1">
              <a:spcBef>
                <a:spcPts val="0"/>
              </a:spcBef>
              <a:spcAft>
                <a:spcPts val="1800"/>
              </a:spcAft>
              <a:buSzPct val="100000"/>
              <a:buNone/>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of all ages</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a:t>
            </a:r>
          </a:p>
        </p:txBody>
      </p:sp>
      <p:pic>
        <p:nvPicPr>
          <p:cNvPr id="3" name="Picture 2">
            <a:extLst>
              <a:ext uri="{FF2B5EF4-FFF2-40B4-BE49-F238E27FC236}">
                <a16:creationId xmlns:a16="http://schemas.microsoft.com/office/drawing/2014/main" id="{D4CFF47B-3C71-4EDE-9753-EEB84457C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1959" y="4572000"/>
            <a:ext cx="2400082" cy="1828800"/>
          </a:xfrm>
          <a:prstGeom prst="rect">
            <a:avLst/>
          </a:prstGeom>
        </p:spPr>
      </p:pic>
    </p:spTree>
    <p:extLst>
      <p:ext uri="{BB962C8B-B14F-4D97-AF65-F5344CB8AC3E}">
        <p14:creationId xmlns:p14="http://schemas.microsoft.com/office/powerpoint/2010/main" val="2513124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171700" y="228600"/>
            <a:ext cx="48006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endParaRPr lang="en-US" sz="32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171700" y="1618376"/>
            <a:ext cx="4800600" cy="3352800"/>
          </a:xfrm>
        </p:spPr>
        <p:txBody>
          <a:bodyPr/>
          <a:lstStyle/>
          <a:p>
            <a:pPr marL="0" indent="0" eaLnBrk="1" hangingPunct="1">
              <a:spcBef>
                <a:spcPts val="0"/>
              </a:spcBef>
              <a:spcAft>
                <a:spcPts val="1800"/>
              </a:spcAft>
              <a:buSzPct val="100000"/>
              <a:buNone/>
              <a:defRPr/>
            </a:pP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514350" eaLnBrk="1" hangingPunct="1">
              <a:spcBef>
                <a:spcPts val="0"/>
              </a:spcBef>
              <a:spcAft>
                <a:spcPts val="1800"/>
              </a:spcAft>
              <a:buSzPct val="100000"/>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of all ages</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a:t>
            </a:r>
          </a:p>
        </p:txBody>
      </p:sp>
      <p:pic>
        <p:nvPicPr>
          <p:cNvPr id="3" name="Picture 2">
            <a:extLst>
              <a:ext uri="{FF2B5EF4-FFF2-40B4-BE49-F238E27FC236}">
                <a16:creationId xmlns:a16="http://schemas.microsoft.com/office/drawing/2014/main" id="{D4CFF47B-3C71-4EDE-9753-EEB84457C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1959" y="4572000"/>
            <a:ext cx="2400082" cy="1828800"/>
          </a:xfrm>
          <a:prstGeom prst="rect">
            <a:avLst/>
          </a:prstGeom>
        </p:spPr>
      </p:pic>
    </p:spTree>
    <p:extLst>
      <p:ext uri="{BB962C8B-B14F-4D97-AF65-F5344CB8AC3E}">
        <p14:creationId xmlns:p14="http://schemas.microsoft.com/office/powerpoint/2010/main" val="147885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600200"/>
            <a:ext cx="9144000" cy="5001369"/>
          </a:xfrm>
          <a:prstGeom prst="rect">
            <a:avLst/>
          </a:prstGeom>
        </p:spPr>
        <p:txBody>
          <a:bodyPr wrap="square">
            <a:spAutoFit/>
          </a:bodyPr>
          <a:lstStyle/>
          <a:p>
            <a:pPr algn="just">
              <a:spcBef>
                <a:spcPts val="0"/>
              </a:spcBef>
              <a:spcAft>
                <a:spcPts val="0"/>
              </a:spcAft>
            </a:pP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if the end of the world really isn’t as so many have portrayed it? What if the Church is not Raptured to heaven before the Great Tribulation as many are teaching? What if the Church has been left ill-prepared to face the Antichrist and the Mark of the Beast? What if Tim LaHaye’s claim that if the Pre-Tribulation Rapture is false then the Blessed Hope will become the blasted hope, actually comes true for millions of Pretribulationists? What if millions who have been led astray by the Pre-Trib teaching become part of the great falling away that Jesus warned would take place at that time? Left behind, or led astray?”</a:t>
            </a:r>
          </a:p>
        </p:txBody>
      </p:sp>
      <p:sp>
        <p:nvSpPr>
          <p:cNvPr id="6" name="Rectangle 5">
            <a:extLst>
              <a:ext uri="{FF2B5EF4-FFF2-40B4-BE49-F238E27FC236}">
                <a16:creationId xmlns:a16="http://schemas.microsoft.com/office/drawing/2014/main" id="{789E42BB-BA03-4B88-BEC9-9BC3E8E1B532}"/>
              </a:ext>
            </a:extLst>
          </p:cNvPr>
          <p:cNvSpPr/>
          <p:nvPr/>
        </p:nvSpPr>
        <p:spPr>
          <a:xfrm>
            <a:off x="1347788" y="228601"/>
            <a:ext cx="6448425" cy="1369606"/>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Joel Richardson</a:t>
            </a:r>
          </a:p>
          <a:p>
            <a:pPr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https://christinprophecy.org/sermons/jan-markell-on-the-mockery-of-bible-prophecy/</a:t>
            </a:r>
          </a:p>
          <a:p>
            <a:pPr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19:45 to 20:10</a:t>
            </a:r>
          </a:p>
          <a:p>
            <a:pPr lvl="0" algn="ctr"/>
            <a:endPar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791383F-9016-4AFF-ACDB-1AFDEBEA43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69" y="76200"/>
            <a:ext cx="926975" cy="1097280"/>
          </a:xfrm>
          <a:prstGeom prst="rect">
            <a:avLst/>
          </a:prstGeom>
        </p:spPr>
      </p:pic>
    </p:spTree>
    <p:extLst>
      <p:ext uri="{BB962C8B-B14F-4D97-AF65-F5344CB8AC3E}">
        <p14:creationId xmlns:p14="http://schemas.microsoft.com/office/powerpoint/2010/main" val="40935848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sitting, clothed in white garments, and golden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crowns on their heads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2267952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2" y="521095"/>
            <a:ext cx="8762999" cy="5815810"/>
          </a:xfrm>
          <a:prstGeom prst="rect">
            <a:avLst/>
          </a:prstGeom>
          <a:ln>
            <a:solidFill>
              <a:srgbClr val="FFFFCC"/>
            </a:solidFill>
          </a:ln>
        </p:spPr>
      </p:pic>
    </p:spTree>
    <p:extLst>
      <p:ext uri="{BB962C8B-B14F-4D97-AF65-F5344CB8AC3E}">
        <p14:creationId xmlns:p14="http://schemas.microsoft.com/office/powerpoint/2010/main" val="3774048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171700" y="228600"/>
            <a:ext cx="48006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endParaRPr lang="en-US" sz="32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171700" y="1618376"/>
            <a:ext cx="4800600" cy="3352800"/>
          </a:xfrm>
        </p:spPr>
        <p:txBody>
          <a:bodyPr/>
          <a:lstStyle/>
          <a:p>
            <a:pPr marL="0" indent="0" eaLnBrk="1" hangingPunct="1">
              <a:spcBef>
                <a:spcPts val="0"/>
              </a:spcBef>
              <a:spcAft>
                <a:spcPts val="1800"/>
              </a:spcAft>
              <a:buSzPct val="100000"/>
              <a:buNone/>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p>
          <a:p>
            <a:pPr marL="914400" lvl="1" indent="-514350" eaLnBrk="1" hangingPunct="1">
              <a:spcBef>
                <a:spcPts val="0"/>
              </a:spcBef>
              <a:spcAft>
                <a:spcPts val="18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of all ages</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a:t>
            </a:r>
          </a:p>
        </p:txBody>
      </p:sp>
      <p:pic>
        <p:nvPicPr>
          <p:cNvPr id="3" name="Picture 2">
            <a:extLst>
              <a:ext uri="{FF2B5EF4-FFF2-40B4-BE49-F238E27FC236}">
                <a16:creationId xmlns:a16="http://schemas.microsoft.com/office/drawing/2014/main" id="{D4CFF47B-3C71-4EDE-9753-EEB84457C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1959" y="4572000"/>
            <a:ext cx="2400082" cy="1828800"/>
          </a:xfrm>
          <a:prstGeom prst="rect">
            <a:avLst/>
          </a:prstGeom>
        </p:spPr>
      </p:pic>
    </p:spTree>
    <p:extLst>
      <p:ext uri="{BB962C8B-B14F-4D97-AF65-F5344CB8AC3E}">
        <p14:creationId xmlns:p14="http://schemas.microsoft.com/office/powerpoint/2010/main" val="328044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sitting, clothed in white garments, and golden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crowns on their heads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4084951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2" y="521095"/>
            <a:ext cx="8762999" cy="5815810"/>
          </a:xfrm>
          <a:prstGeom prst="rect">
            <a:avLst/>
          </a:prstGeom>
          <a:ln>
            <a:solidFill>
              <a:srgbClr val="FFFFCC"/>
            </a:solidFill>
          </a:ln>
        </p:spPr>
      </p:pic>
    </p:spTree>
    <p:extLst>
      <p:ext uri="{BB962C8B-B14F-4D97-AF65-F5344CB8AC3E}">
        <p14:creationId xmlns:p14="http://schemas.microsoft.com/office/powerpoint/2010/main" val="2044378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171700" y="228600"/>
            <a:ext cx="48006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endParaRPr lang="en-US" sz="32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171700" y="1618376"/>
            <a:ext cx="4800600" cy="3352800"/>
          </a:xfrm>
        </p:spPr>
        <p:txBody>
          <a:bodyPr/>
          <a:lstStyle/>
          <a:p>
            <a:pPr marL="0" indent="0" eaLnBrk="1" hangingPunct="1">
              <a:spcBef>
                <a:spcPts val="0"/>
              </a:spcBef>
              <a:spcAft>
                <a:spcPts val="1800"/>
              </a:spcAft>
              <a:buSzPct val="100000"/>
              <a:buNone/>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of all ages</a:t>
            </a:r>
          </a:p>
          <a:p>
            <a:pPr marL="914400" lvl="1" indent="-514350" eaLnBrk="1" hangingPunct="1">
              <a:spcBef>
                <a:spcPts val="0"/>
              </a:spcBef>
              <a:spcAft>
                <a:spcPts val="18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a:t>
            </a:r>
          </a:p>
        </p:txBody>
      </p:sp>
      <p:pic>
        <p:nvPicPr>
          <p:cNvPr id="3" name="Picture 2">
            <a:extLst>
              <a:ext uri="{FF2B5EF4-FFF2-40B4-BE49-F238E27FC236}">
                <a16:creationId xmlns:a16="http://schemas.microsoft.com/office/drawing/2014/main" id="{D4CFF47B-3C71-4EDE-9753-EEB84457C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1959" y="4572000"/>
            <a:ext cx="2400082" cy="1828800"/>
          </a:xfrm>
          <a:prstGeom prst="rect">
            <a:avLst/>
          </a:prstGeom>
        </p:spPr>
      </p:pic>
    </p:spTree>
    <p:extLst>
      <p:ext uri="{BB962C8B-B14F-4D97-AF65-F5344CB8AC3E}">
        <p14:creationId xmlns:p14="http://schemas.microsoft.com/office/powerpoint/2010/main" val="3903953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sitting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clothed in white garments, and golden crowns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597606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63176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5:11</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looked, and I heard the voice of many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around the throne and the living creatures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number of them was myriads of myriads, and thousands of thousands.”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3444933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7:11</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all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standing around the throne and around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four living creatures; and they fell on their faces before the throne and worshiped God.”</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3547597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24E3E441-9436-4D27-888C-8C07CDF78A77}"/>
              </a:ext>
            </a:extLst>
          </p:cNvPr>
          <p:cNvSpPr>
            <a:spLocks noChangeArrowheads="1"/>
          </p:cNvSpPr>
          <p:nvPr/>
        </p:nvSpPr>
        <p:spPr bwMode="auto">
          <a:xfrm>
            <a:off x="990600" y="4648200"/>
            <a:ext cx="18288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637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010B24-0D41-4204-B056-6FD52001B0FC}"/>
              </a:ext>
            </a:extLst>
          </p:cNvPr>
          <p:cNvSpPr/>
          <p:nvPr/>
        </p:nvSpPr>
        <p:spPr>
          <a:xfrm>
            <a:off x="0" y="1572603"/>
            <a:ext cx="9144000" cy="3323987"/>
          </a:xfrm>
          <a:prstGeom prst="rect">
            <a:avLst/>
          </a:prstGeom>
        </p:spPr>
        <p:txBody>
          <a:bodyPr wrap="square">
            <a:spAutoFit/>
          </a:bodyPr>
          <a:lstStyle/>
          <a:p>
            <a:pPr algn="just">
              <a:spcBef>
                <a:spcPts val="0"/>
              </a:spcBef>
              <a:spcAft>
                <a:spcPts val="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issue of the Pre-Tribulational versus the Post-Tribulational Rapture is one of the premier pastoral issues of our day. If you are a pastor that is not preparing your people to face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potentially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Antichrist in the Great Tribulation in this hour simply because your denomination teaches it or whatever, personally I think you’re failing in your role as a shepherd and a pastor.”</a:t>
            </a:r>
          </a:p>
        </p:txBody>
      </p:sp>
      <p:sp>
        <p:nvSpPr>
          <p:cNvPr id="5" name="Rectangle 4">
            <a:extLst>
              <a:ext uri="{FF2B5EF4-FFF2-40B4-BE49-F238E27FC236}">
                <a16:creationId xmlns:a16="http://schemas.microsoft.com/office/drawing/2014/main" id="{5F232A16-8914-46E1-AE9B-DD5527B8A224}"/>
              </a:ext>
            </a:extLst>
          </p:cNvPr>
          <p:cNvSpPr/>
          <p:nvPr/>
        </p:nvSpPr>
        <p:spPr>
          <a:xfrm>
            <a:off x="1347788" y="228601"/>
            <a:ext cx="6448425" cy="1369606"/>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Joel Richardson</a:t>
            </a:r>
          </a:p>
          <a:p>
            <a:pPr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https://christinprophecy.org/sermons/jan-markell-on-the-mockery-of-bible-prophecy/</a:t>
            </a:r>
          </a:p>
          <a:p>
            <a:pPr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19:45 to 20:10</a:t>
            </a:r>
          </a:p>
          <a:p>
            <a:pPr lvl="0" algn="ctr"/>
            <a:endPar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0EABAE12-6F6A-4280-BE98-11C20453E0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69" y="76200"/>
            <a:ext cx="926975" cy="1097280"/>
          </a:xfrm>
          <a:prstGeom prst="rect">
            <a:avLst/>
          </a:prstGeom>
        </p:spPr>
      </p:pic>
    </p:spTree>
    <p:extLst>
      <p:ext uri="{BB962C8B-B14F-4D97-AF65-F5344CB8AC3E}">
        <p14:creationId xmlns:p14="http://schemas.microsoft.com/office/powerpoint/2010/main" val="225852707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399966451"/>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b="1"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1"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1"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59809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3563011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3501137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sitting, clothed in white garments, and golden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1281143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156723" y="128024"/>
          <a:ext cx="8830559" cy="6601952"/>
        </p:xfrm>
        <a:graphic>
          <a:graphicData uri="http://schemas.openxmlformats.org/drawingml/2006/table">
            <a:tbl>
              <a:tblPr>
                <a:tableStyleId>{5940675A-B579-460E-94D1-54222C63F5DA}</a:tableStyleId>
              </a:tblPr>
              <a:tblGrid>
                <a:gridCol w="2586479">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500880">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 </a:t>
                      </a:r>
                      <a:br>
                        <a:rPr lang="en-US" altLang="en-US" sz="3600" kern="1200" dirty="0">
                          <a:solidFill>
                            <a:srgbClr val="00FFFF"/>
                          </a:solidFill>
                          <a:effectLst/>
                          <a:latin typeface="Calibri" panose="020F0502020204030204" pitchFamily="34" charset="0"/>
                          <a:ea typeface="+mj-ea"/>
                          <a:cs typeface="Calibri" panose="020F0502020204030204" pitchFamily="34" charset="0"/>
                        </a:rPr>
                      </a:br>
                      <a:r>
                        <a:rPr lang="en-US" altLang="en-US" sz="28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SCRIPTURE</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CROWN</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7400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A4C1-42B4-4A8C-A8DC-BCCB3A667D75}"/>
              </a:ext>
            </a:extLst>
          </p:cNvPr>
          <p:cNvPicPr>
            <a:picLocks noChangeAspect="1"/>
          </p:cNvPicPr>
          <p:nvPr/>
        </p:nvPicPr>
        <p:blipFill>
          <a:blip r:embed="rId2"/>
          <a:stretch>
            <a:fillRect/>
          </a:stretch>
        </p:blipFill>
        <p:spPr>
          <a:xfrm>
            <a:off x="1770434" y="685800"/>
            <a:ext cx="5603137" cy="5486400"/>
          </a:xfrm>
          <a:prstGeom prst="rect">
            <a:avLst/>
          </a:prstGeom>
        </p:spPr>
      </p:pic>
    </p:spTree>
    <p:extLst>
      <p:ext uri="{BB962C8B-B14F-4D97-AF65-F5344CB8AC3E}">
        <p14:creationId xmlns:p14="http://schemas.microsoft.com/office/powerpoint/2010/main" val="897436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1195717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sitting, clothed in white garments, and golden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crowns on their heads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4044495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462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1882826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sitting, clothed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white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garments, and golden crowns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2441328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3361610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C95D90-EC38-4C55-9233-C022A3C5F6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8"/>
          </a:xfrm>
          <a:prstGeom prst="rect">
            <a:avLst/>
          </a:prstGeom>
        </p:spPr>
      </p:pic>
      <p:sp>
        <p:nvSpPr>
          <p:cNvPr id="134147" name="Rectangle 1"/>
          <p:cNvSpPr>
            <a:spLocks noChangeArrowheads="1"/>
          </p:cNvSpPr>
          <p:nvPr/>
        </p:nvSpPr>
        <p:spPr bwMode="auto">
          <a:xfrm>
            <a:off x="1" y="1"/>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5:9-10</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sang a new song, saying, ‘Worthy are You to take the book and to break its seals; for You were slain,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purchased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God with Your blood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every tribe and tongue and people and nation.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have made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be a kingdom and priests to our God;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reign upon the earth.’”</a:t>
            </a:r>
          </a:p>
        </p:txBody>
      </p:sp>
    </p:spTree>
    <p:extLst>
      <p:ext uri="{BB962C8B-B14F-4D97-AF65-F5344CB8AC3E}">
        <p14:creationId xmlns:p14="http://schemas.microsoft.com/office/powerpoint/2010/main" val="3632189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97247"/>
            <a:ext cx="8839966" cy="6663506"/>
          </a:xfrm>
          <a:prstGeom prst="rect">
            <a:avLst/>
          </a:prstGeom>
        </p:spPr>
      </p:pic>
    </p:spTree>
    <p:extLst>
      <p:ext uri="{BB962C8B-B14F-4D97-AF65-F5344CB8AC3E}">
        <p14:creationId xmlns:p14="http://schemas.microsoft.com/office/powerpoint/2010/main" val="3011931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65BD8C-BAE9-47DA-B5AC-BCAFFB98A0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7"/>
          </a:xfrm>
          <a:prstGeom prst="rect">
            <a:avLst/>
          </a:prstGeom>
        </p:spPr>
      </p:pic>
      <p:sp>
        <p:nvSpPr>
          <p:cNvPr id="134147" name="Rectangle 1"/>
          <p:cNvSpPr>
            <a:spLocks noChangeArrowheads="1"/>
          </p:cNvSpPr>
          <p:nvPr/>
        </p:nvSpPr>
        <p:spPr bwMode="auto">
          <a:xfrm>
            <a:off x="1" y="2"/>
            <a:ext cx="9144000" cy="529375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Exodus 15:13, 17</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Moses and the sons of Israel sang this song to the Lord, and said…</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Your lovingkindness You have led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people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whom You have redeemed; In Your strength You have guided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Your holy habitation…</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will bring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plant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mountain of Your inheritance, The place, O Lord, which You have made for Your dwelling, The sanctuary, O Lord, which Your hands have established.”</a:t>
            </a:r>
          </a:p>
        </p:txBody>
      </p:sp>
    </p:spTree>
    <p:extLst>
      <p:ext uri="{BB962C8B-B14F-4D97-AF65-F5344CB8AC3E}">
        <p14:creationId xmlns:p14="http://schemas.microsoft.com/office/powerpoint/2010/main" val="1185378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A17E02-C92A-4A12-95E1-B6E3B045FA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7"/>
          </a:xfrm>
          <a:prstGeom prst="rect">
            <a:avLst/>
          </a:prstGeom>
        </p:spPr>
      </p:pic>
      <p:sp>
        <p:nvSpPr>
          <p:cNvPr id="134147" name="Rectangle 1"/>
          <p:cNvSpPr>
            <a:spLocks noChangeArrowheads="1"/>
          </p:cNvSpPr>
          <p:nvPr/>
        </p:nvSpPr>
        <p:spPr bwMode="auto">
          <a:xfrm>
            <a:off x="1" y="1"/>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5:9-10 (NKJV)</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sang a new song, saying: ‘You are worthy to take the scroll, And to open its seals; For You were slain, And have redeemed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God by Your blood Out of every tribe and tongue and people and nation,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have made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kings and priests to our God;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reign on the earth.’”</a:t>
            </a:r>
          </a:p>
        </p:txBody>
      </p:sp>
    </p:spTree>
    <p:extLst>
      <p:ext uri="{BB962C8B-B14F-4D97-AF65-F5344CB8AC3E}">
        <p14:creationId xmlns:p14="http://schemas.microsoft.com/office/powerpoint/2010/main" val="3833999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8B008C-B1E9-4921-A23E-35C7B52E9599}"/>
              </a:ext>
            </a:extLst>
          </p:cNvPr>
          <p:cNvPicPr>
            <a:picLocks noChangeAspect="1"/>
          </p:cNvPicPr>
          <p:nvPr/>
        </p:nvPicPr>
        <p:blipFill>
          <a:blip r:embed="rId2"/>
          <a:stretch>
            <a:fillRect/>
          </a:stretch>
        </p:blipFill>
        <p:spPr>
          <a:xfrm>
            <a:off x="177217" y="274320"/>
            <a:ext cx="8789566" cy="566928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creationrevolution.com/wp-content/uploads/2012/05/cmi-chart.jpg">
            <a:extLst>
              <a:ext uri="{FF2B5EF4-FFF2-40B4-BE49-F238E27FC236}">
                <a16:creationId xmlns:a16="http://schemas.microsoft.com/office/drawing/2014/main" id="{D3D97C93-0405-44A3-9E93-29B937CEB9E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 y="457200"/>
            <a:ext cx="8961120" cy="547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4">
            <a:extLst>
              <a:ext uri="{FF2B5EF4-FFF2-40B4-BE49-F238E27FC236}">
                <a16:creationId xmlns:a16="http://schemas.microsoft.com/office/drawing/2014/main" id="{00458889-7B83-4476-A2CA-791F97557F9A}"/>
              </a:ext>
            </a:extLst>
          </p:cNvPr>
          <p:cNvSpPr txBox="1">
            <a:spLocks noChangeArrowheads="1"/>
          </p:cNvSpPr>
          <p:nvPr/>
        </p:nvSpPr>
        <p:spPr bwMode="auto">
          <a:xfrm>
            <a:off x="1066800" y="6400800"/>
            <a:ext cx="701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800" dirty="0">
                <a:latin typeface="Calibri" panose="020F0502020204030204" pitchFamily="34" charset="0"/>
                <a:cs typeface="Calibri" panose="020F0502020204030204" pitchFamily="34" charset="0"/>
              </a:rPr>
              <a:t>http://creationrevolution.com/2012/05/should-we-trust-the-bible/</a:t>
            </a:r>
          </a:p>
        </p:txBody>
      </p:sp>
    </p:spTree>
    <p:extLst>
      <p:ext uri="{BB962C8B-B14F-4D97-AF65-F5344CB8AC3E}">
        <p14:creationId xmlns:p14="http://schemas.microsoft.com/office/powerpoint/2010/main" val="3439695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0" y="1600201"/>
            <a:ext cx="9144000" cy="4120095"/>
          </a:xfrm>
        </p:spPr>
        <p:txBody>
          <a:bodyPr/>
          <a:lstStyle/>
          <a:p>
            <a:pPr marL="0" indent="0" algn="just">
              <a:buNone/>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l-GR"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Ηγὸρασας ἠμᾶς</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Some critics and expositors have rejected this </a:t>
            </a:r>
            <a:r>
              <a:rPr lang="el-GR"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ἠμᾶς</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for the reason that it is omitted in the Codex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Alexandrinus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the Ethiopic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verson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though the latter is not much more than a loose paraphrase.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Codex Sinaiticus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however, which was discovered in 1860, and which is of equal antiquity and authority with the Codex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Alexandrinus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contains it.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Codex </a:t>
            </a:r>
            <a:r>
              <a:rPr lang="en-US" sz="30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Basilianus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Vatican, contains it.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Latin, Coptic or </a:t>
            </a:r>
            <a:r>
              <a:rPr lang="en-US" sz="30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Memphitic</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Arminian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are of great value, contain it.”</a:t>
            </a:r>
          </a:p>
        </p:txBody>
      </p:sp>
      <p:pic>
        <p:nvPicPr>
          <p:cNvPr id="1026" name="Picture 2" descr="Image result for j.a. seiss">
            <a:extLst>
              <a:ext uri="{FF2B5EF4-FFF2-40B4-BE49-F238E27FC236}">
                <a16:creationId xmlns:a16="http://schemas.microsoft.com/office/drawing/2014/main" id="{72E8D267-E4B6-4092-8FB6-D358BE619FB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8462" y="76200"/>
            <a:ext cx="843373"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7D9946-1A03-4968-AD2B-348CADD9A8E8}"/>
              </a:ext>
            </a:extLst>
          </p:cNvPr>
          <p:cNvSpPr/>
          <p:nvPr/>
        </p:nvSpPr>
        <p:spPr>
          <a:xfrm>
            <a:off x="1028700" y="246728"/>
            <a:ext cx="70866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 </a:t>
            </a: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Seiss</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Seiss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 A. (1901). The Apocalypse: A Series of Special Lectures on the Revelation of Jesus Christ with Revised Text (Eighth Edition, Vol. 1). New York: Charles C. Cook.</a:t>
            </a:r>
          </a:p>
        </p:txBody>
      </p:sp>
    </p:spTree>
    <p:extLst>
      <p:ext uri="{BB962C8B-B14F-4D97-AF65-F5344CB8AC3E}">
        <p14:creationId xmlns:p14="http://schemas.microsoft.com/office/powerpoint/2010/main" val="1072686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0" y="1600200"/>
            <a:ext cx="9144000" cy="4876800"/>
          </a:xfrm>
        </p:spPr>
        <p:txBody>
          <a:bodyPr/>
          <a:lstStyle/>
          <a:p>
            <a:pPr marL="0" indent="0" algn="just">
              <a:buNone/>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so do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other MSS. and versions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to discredit it, simply and only because it does not appear in that one single Codex of Alexandria, is most unreasonable and unjust to the weight of authority for its retention. Dr.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Tregelles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full examination, was firmly convinced of its right to a place in the text, before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Codex Sinaiticus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appeared; and the presence of this </a:t>
            </a:r>
            <a:r>
              <a:rPr lang="el-GR"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ἠμᾶς</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that MS., ought to settle the question of its genuineness forever. The evidences from the context, also argue powerfully for a construction which necessarily embraces it, whether expressed or not.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regard it as indubitably genuine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2" descr="Image result for j.a. seiss">
            <a:extLst>
              <a:ext uri="{FF2B5EF4-FFF2-40B4-BE49-F238E27FC236}">
                <a16:creationId xmlns:a16="http://schemas.microsoft.com/office/drawing/2014/main" id="{588D3CC7-A2CD-4669-8603-F18DA5D616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8462" y="76200"/>
            <a:ext cx="843373"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38D023F-E72F-4E87-8FBA-30A4E7AC7409}"/>
              </a:ext>
            </a:extLst>
          </p:cNvPr>
          <p:cNvSpPr/>
          <p:nvPr/>
        </p:nvSpPr>
        <p:spPr>
          <a:xfrm>
            <a:off x="1028700" y="246728"/>
            <a:ext cx="70866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 </a:t>
            </a: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Seiss</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Seiss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 A. (1901). The Apocalypse: A Series of Special Lectures on the Revelation of Jesus Christ with Revised Text (Eighth Edition, Vol. 1). New York: Charles C. Cook.</a:t>
            </a:r>
          </a:p>
        </p:txBody>
      </p:sp>
    </p:spTree>
    <p:extLst>
      <p:ext uri="{BB962C8B-B14F-4D97-AF65-F5344CB8AC3E}">
        <p14:creationId xmlns:p14="http://schemas.microsoft.com/office/powerpoint/2010/main" val="70004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352800" y="1676401"/>
            <a:ext cx="5562600" cy="3352801"/>
          </a:xfrm>
        </p:spPr>
        <p:txBody>
          <a:bodyPr/>
          <a:lstStyle/>
          <a:p>
            <a:pPr marL="0" indent="0" algn="just">
              <a:spcBef>
                <a:spcPts val="0"/>
              </a:spcBef>
              <a:buNone/>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Greek manuscripts (that we have today) of the passage in Revelation 5:9 are 24 in number, and 23 of them read “US” ‒ only Codex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Alexandrinus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differs in this regard</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1790700" y="228601"/>
            <a:ext cx="55626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Hocking,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271.</a:t>
            </a:r>
          </a:p>
        </p:txBody>
      </p:sp>
      <p:pic>
        <p:nvPicPr>
          <p:cNvPr id="3" name="Picture 2">
            <a:extLst>
              <a:ext uri="{FF2B5EF4-FFF2-40B4-BE49-F238E27FC236}">
                <a16:creationId xmlns:a16="http://schemas.microsoft.com/office/drawing/2014/main" id="{04BCDA73-63EE-4424-8CA8-2052EADD94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354" y="1828800"/>
            <a:ext cx="2919046" cy="2743200"/>
          </a:xfrm>
          <a:prstGeom prst="rect">
            <a:avLst/>
          </a:prstGeom>
        </p:spPr>
      </p:pic>
    </p:spTree>
    <p:extLst>
      <p:ext uri="{BB962C8B-B14F-4D97-AF65-F5344CB8AC3E}">
        <p14:creationId xmlns:p14="http://schemas.microsoft.com/office/powerpoint/2010/main" val="2303682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0" y="1551581"/>
            <a:ext cx="9144000" cy="4828841"/>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maybe asking ‒ ‘what difference does it make, and why go to all the trouble that is listed above?’ The answer is quite important: The King James reading of the text clearly teaches that church-age believers (represented by the 24 elders in heaven) are singing a song about their own redemption, and since the 24 elders are in heaven all during the tribulation ‒ the correct view of Bible prophecy as to the rapture of the church-age believers (Jew and Gentile) is that they are removed BEFORE the tribulation begins! Our response is simple ‒  PRAISE THE LORD!”</a:t>
            </a:r>
          </a:p>
        </p:txBody>
      </p:sp>
      <p:pic>
        <p:nvPicPr>
          <p:cNvPr id="2" name="Picture 1">
            <a:extLst>
              <a:ext uri="{FF2B5EF4-FFF2-40B4-BE49-F238E27FC236}">
                <a16:creationId xmlns:a16="http://schemas.microsoft.com/office/drawing/2014/main" id="{208DDC6B-0924-4483-AD92-673482CA0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167993" cy="1097280"/>
          </a:xfrm>
          <a:prstGeom prst="rect">
            <a:avLst/>
          </a:prstGeom>
        </p:spPr>
      </p:pic>
      <p:sp>
        <p:nvSpPr>
          <p:cNvPr id="5" name="Rectangle 4">
            <a:extLst>
              <a:ext uri="{FF2B5EF4-FFF2-40B4-BE49-F238E27FC236}">
                <a16:creationId xmlns:a16="http://schemas.microsoft.com/office/drawing/2014/main" id="{68FF095D-9B4D-4647-B502-D538C61172F0}"/>
              </a:ext>
            </a:extLst>
          </p:cNvPr>
          <p:cNvSpPr/>
          <p:nvPr/>
        </p:nvSpPr>
        <p:spPr>
          <a:xfrm>
            <a:off x="1790700" y="228601"/>
            <a:ext cx="55626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Hocking,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271.</a:t>
            </a:r>
          </a:p>
        </p:txBody>
      </p:sp>
    </p:spTree>
    <p:extLst>
      <p:ext uri="{BB962C8B-B14F-4D97-AF65-F5344CB8AC3E}">
        <p14:creationId xmlns:p14="http://schemas.microsoft.com/office/powerpoint/2010/main" val="2049600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3201657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B76D5B-D4A0-4149-A910-F5F987D931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8782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5:8-10</a:t>
            </a:r>
          </a:p>
          <a:p>
            <a:pPr algn="just"/>
            <a:r>
              <a:rPr lang="en-US" alt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900" b="1" baseline="30000" dirty="0">
                <a:latin typeface="Calibri" panose="020F0502020204030204" pitchFamily="34" charset="0"/>
                <a:cs typeface="Calibri" panose="020F0502020204030204" pitchFamily="34" charset="0"/>
              </a:rPr>
              <a:t> </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He had taken the book, the four living creatures and the twenty-four elders fell down before the Lamb, each one holding a harp and golden bowls full of incense, which are the prayers of the saints. </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sang a new song, saying, ‘Worthy are You to take the book and to break its seals; for You were slain, and purchased for God with Your blood men from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tribe and tongue and people and nation</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have made them to be a kingdom and priests to our God; and they will reign upon the earth.’”</a:t>
            </a:r>
          </a:p>
        </p:txBody>
      </p:sp>
    </p:spTree>
    <p:extLst>
      <p:ext uri="{BB962C8B-B14F-4D97-AF65-F5344CB8AC3E}">
        <p14:creationId xmlns:p14="http://schemas.microsoft.com/office/powerpoint/2010/main" val="31481289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2664908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 the thrones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saw twenty-four elders sitting, clothed in white garments, and golden crowns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2060937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1" cy="6858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1"/>
          </p:nvPr>
        </p:nvSpPr>
        <p:spPr>
          <a:xfrm>
            <a:off x="0" y="0"/>
            <a:ext cx="9144000" cy="2971800"/>
          </a:xfrm>
        </p:spPr>
        <p:txBody>
          <a:bodyPr/>
          <a:lstStyle/>
          <a:p>
            <a:pPr marL="0" indent="0" algn="ctr">
              <a:spcBef>
                <a:spcPts val="0"/>
              </a:spcBef>
              <a:spcAft>
                <a:spcPts val="1200"/>
              </a:spcAft>
              <a:buNone/>
              <a:defRPr/>
            </a:pPr>
            <a:r>
              <a:rPr lang="en-US" sz="400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 3:21</a:t>
            </a:r>
          </a:p>
          <a:p>
            <a:pPr marL="0" indent="0" algn="ctr">
              <a:spcBef>
                <a:spcPts val="0"/>
              </a:spcBef>
              <a:spcAft>
                <a:spcPts val="600"/>
              </a:spcAft>
              <a:buNone/>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Promise to the Overcomers </a:t>
            </a:r>
          </a:p>
          <a:p>
            <a:pPr marL="0" indent="0" algn="just">
              <a:spcBef>
                <a:spcPts val="0"/>
              </a:spcBef>
              <a:spcAft>
                <a:spcPts val="1200"/>
              </a:spcAft>
              <a:buNone/>
              <a:defRPr/>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overcomes, I will grant to him to sit down with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 on My throne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also overcame and sat down with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Father on His throne</a:t>
            </a: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itchFamily="34" charset="0"/>
            </a:endParaRP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1945" y="3048000"/>
            <a:ext cx="242011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5826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1490772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sitting, clothed in white garments, and golden crowns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1180518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504753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5:1, 5</a:t>
            </a:r>
          </a:p>
          <a:p>
            <a:pPr algn="just"/>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 exhort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among you, as your fellow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witness of the sufferings of Christ, and a partaker also of the glory that is to be revealed…You younger men, likewise, be subject to your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all of you, clothe yourselves with humility toward one another, for God is opposed to the proud, but gives grace to the humble.”</a:t>
            </a:r>
          </a:p>
        </p:txBody>
      </p:sp>
    </p:spTree>
    <p:extLst>
      <p:ext uri="{BB962C8B-B14F-4D97-AF65-F5344CB8AC3E}">
        <p14:creationId xmlns:p14="http://schemas.microsoft.com/office/powerpoint/2010/main" val="688745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21456873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EEC7A4-454D-4B8B-8B97-AE66BBFB88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5:10</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918AE51A-4D86-442C-8A07-51B0010F4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6" y="2971800"/>
            <a:ext cx="2461193" cy="1828800"/>
          </a:xfrm>
          <a:prstGeom prst="rect">
            <a:avLst/>
          </a:prstGeom>
        </p:spPr>
      </p:pic>
    </p:spTree>
    <p:extLst>
      <p:ext uri="{BB962C8B-B14F-4D97-AF65-F5344CB8AC3E}">
        <p14:creationId xmlns:p14="http://schemas.microsoft.com/office/powerpoint/2010/main" val="1089990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5861D5-117D-42DD-BCD3-368D93A398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1:6</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has made us to be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 God and Father—to Him be the glory and the dominion forever and ever. Amen.”</a:t>
            </a:r>
          </a:p>
        </p:txBody>
      </p:sp>
      <p:pic>
        <p:nvPicPr>
          <p:cNvPr id="6" name="Picture 5">
            <a:extLst>
              <a:ext uri="{FF2B5EF4-FFF2-40B4-BE49-F238E27FC236}">
                <a16:creationId xmlns:a16="http://schemas.microsoft.com/office/drawing/2014/main" id="{918AE51A-4D86-442C-8A07-51B0010F4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6" y="2971800"/>
            <a:ext cx="2461193" cy="1828800"/>
          </a:xfrm>
          <a:prstGeom prst="rect">
            <a:avLst/>
          </a:prstGeom>
        </p:spPr>
      </p:pic>
    </p:spTree>
    <p:extLst>
      <p:ext uri="{BB962C8B-B14F-4D97-AF65-F5344CB8AC3E}">
        <p14:creationId xmlns:p14="http://schemas.microsoft.com/office/powerpoint/2010/main" val="16381956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121640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sitting, clothed in white garments, and golden crowns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15349715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FE20E5-6DB9-4806-AFBF-3D2AF8C982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1:6</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has made us to be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 God and Father—to Him be the glory and the dominion forever and ever. Amen.”</a:t>
            </a:r>
          </a:p>
        </p:txBody>
      </p:sp>
      <p:pic>
        <p:nvPicPr>
          <p:cNvPr id="5" name="Picture 4">
            <a:extLst>
              <a:ext uri="{FF2B5EF4-FFF2-40B4-BE49-F238E27FC236}">
                <a16:creationId xmlns:a16="http://schemas.microsoft.com/office/drawing/2014/main" id="{1178DD11-CAA6-471C-B89D-BB3335CECB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31898359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217">
            <a:extLst>
              <a:ext uri="{FF2B5EF4-FFF2-40B4-BE49-F238E27FC236}">
                <a16:creationId xmlns:a16="http://schemas.microsoft.com/office/drawing/2014/main" id="{55FEB2BC-75AB-46E7-8717-2A3929C9FB2F}"/>
              </a:ext>
            </a:extLst>
          </p:cNvPr>
          <p:cNvGraphicFramePr>
            <a:graphicFrameLocks/>
          </p:cNvGraphicFramePr>
          <p:nvPr/>
        </p:nvGraphicFramePr>
        <p:xfrm>
          <a:off x="457200" y="76200"/>
          <a:ext cx="8229600" cy="6598636"/>
        </p:xfrm>
        <a:graphic>
          <a:graphicData uri="http://schemas.openxmlformats.org/drawingml/2006/table">
            <a:tbl>
              <a:tblPr>
                <a:tableStyleId>{D7AC3CCA-C797-4891-BE02-D94E43425B78}</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4276">
                <a:tc gridSpan="2">
                  <a:txBody>
                    <a:bodyPr/>
                    <a:lstStyle/>
                    <a:p>
                      <a:pPr marL="0" marR="0" lvl="0" indent="0" algn="ctr" defTabSz="914400" rtl="0" eaLnBrk="0" fontAlgn="base" latinLnBrk="0" hangingPunct="0">
                        <a:lnSpc>
                          <a:spcPct val="100000"/>
                        </a:lnSpc>
                        <a:spcBef>
                          <a:spcPts val="0"/>
                        </a:spcBef>
                        <a:spcAft>
                          <a:spcPct val="0"/>
                        </a:spcAft>
                        <a:buClr>
                          <a:schemeClr val="tx2"/>
                        </a:buClr>
                        <a:buSzTx/>
                        <a:buFontTx/>
                        <a:buNone/>
                        <a:tabLst/>
                      </a:pPr>
                      <a:r>
                        <a:rPr lang="en-US" altLang="en-US" sz="34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Twenty-Four Elders (Church)</a:t>
                      </a:r>
                    </a:p>
                    <a:p>
                      <a:pPr marL="0" marR="0" lvl="0" indent="0" algn="ctr" defTabSz="914400" rtl="0" eaLnBrk="0" fontAlgn="base" latinLnBrk="0" hangingPunct="0">
                        <a:lnSpc>
                          <a:spcPct val="100000"/>
                        </a:lnSpc>
                        <a:spcBef>
                          <a:spcPts val="0"/>
                        </a:spcBef>
                        <a:spcAft>
                          <a:spcPct val="0"/>
                        </a:spcAft>
                        <a:buClr>
                          <a:schemeClr val="tx2"/>
                        </a:buClr>
                        <a:buSzTx/>
                        <a:buFontTx/>
                        <a:buNone/>
                        <a:tabLst/>
                      </a:pP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(Rev. 4:4; 5:8-10)</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DESCRIPTION</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extLst>
                  <a:ext uri="{0D108BD9-81ED-4DB2-BD59-A6C34878D82A}">
                    <a16:rowId xmlns:a16="http://schemas.microsoft.com/office/drawing/2014/main" val="10000"/>
                  </a:ext>
                </a:extLst>
              </a:tr>
              <a:tr h="556233">
                <a:tc>
                  <a:txBody>
                    <a:bodyPr/>
                    <a:lstStyle/>
                    <a:p>
                      <a:pPr marL="685800" lvl="2" indent="-457200" eaLnBrk="1" hangingPunct="1">
                        <a:spcBef>
                          <a:spcPts val="0"/>
                        </a:spcBef>
                        <a:spcAft>
                          <a:spcPts val="600"/>
                        </a:spcAft>
                        <a:buSzPct val="100000"/>
                        <a:buFont typeface="+mj-lt"/>
                        <a:buNone/>
                        <a:defRPr/>
                      </a:pPr>
                      <a:r>
                        <a:rPr lang="en-US" sz="2800" b="1" dirty="0">
                          <a:effectLst/>
                          <a:latin typeface="Calibri" panose="020F0502020204030204" pitchFamily="34" charset="0"/>
                          <a:cs typeface="Calibri" panose="020F0502020204030204" pitchFamily="34" charset="0"/>
                        </a:rPr>
                        <a:t>1.	Crowned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(2:10)</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1"/>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2.	Resurrected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(4:4)</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2"/>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3. 	Clothed in White</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(3:5)</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3"/>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4. 	Redeemed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(5:8-10)</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4"/>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5. 	Global</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(5:9; Matt. 28:19)</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5"/>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6. 	Enthroned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(3:21)</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6"/>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7. 	Elders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(1 Tim. 3:1-7; 1 Pet. 5:1, 5)</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7"/>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8. 	Kingdom of Priests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(Rev. 1:6)</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770241734"/>
                  </a:ext>
                </a:extLst>
              </a:tr>
              <a:tr h="556233">
                <a:tc>
                  <a:txBody>
                    <a:bodyPr/>
                    <a:lstStyle/>
                    <a:p>
                      <a:pPr marL="685800" marR="0" lvl="2" indent="-457200" algn="l" defTabSz="914400" rtl="0" eaLnBrk="1" fontAlgn="auto" latinLnBrk="0" hangingPunct="1">
                        <a:lnSpc>
                          <a:spcPct val="100000"/>
                        </a:lnSpc>
                        <a:spcBef>
                          <a:spcPts val="0"/>
                        </a:spcBef>
                        <a:spcAft>
                          <a:spcPts val="600"/>
                        </a:spcAft>
                        <a:buClrTx/>
                        <a:buSzPct val="100000"/>
                        <a:buFont typeface="+mj-lt"/>
                        <a:buNone/>
                        <a:tabLst/>
                        <a:defRPr/>
                      </a:pPr>
                      <a:r>
                        <a:rPr lang="en-US" sz="2800" b="1" kern="1200" dirty="0">
                          <a:solidFill>
                            <a:schemeClr val="dk1"/>
                          </a:solidFill>
                          <a:effectLst/>
                          <a:latin typeface="Calibri" panose="020F0502020204030204" pitchFamily="34" charset="0"/>
                          <a:ea typeface="+mn-ea"/>
                          <a:cs typeface="Calibri" panose="020F0502020204030204" pitchFamily="34" charset="0"/>
                        </a:rPr>
                        <a:t>9. 	Twenty-four</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(Rev. 1:6)</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710766738"/>
                  </a:ext>
                </a:extLst>
              </a:tr>
            </a:tbl>
          </a:graphicData>
        </a:graphic>
      </p:graphicFrame>
      <p:pic>
        <p:nvPicPr>
          <p:cNvPr id="7" name="Picture 6">
            <a:extLst>
              <a:ext uri="{FF2B5EF4-FFF2-40B4-BE49-F238E27FC236}">
                <a16:creationId xmlns:a16="http://schemas.microsoft.com/office/drawing/2014/main" id="{3F4D3122-1A82-4B4A-88A1-F50BD5266C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57150"/>
            <a:ext cx="990600" cy="1022299"/>
          </a:xfrm>
          <a:prstGeom prst="rect">
            <a:avLst/>
          </a:prstGeom>
        </p:spPr>
      </p:pic>
    </p:spTree>
    <p:extLst>
      <p:ext uri="{BB962C8B-B14F-4D97-AF65-F5344CB8AC3E}">
        <p14:creationId xmlns:p14="http://schemas.microsoft.com/office/powerpoint/2010/main" val="359277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 name="Rectangle 2">
            <a:extLst>
              <a:ext uri="{FF2B5EF4-FFF2-40B4-BE49-F238E27FC236}">
                <a16:creationId xmlns:a16="http://schemas.microsoft.com/office/drawing/2014/main" id="{90747FF3-2ACA-469F-8DD8-CAEF539D84C1}"/>
              </a:ext>
            </a:extLst>
          </p:cNvPr>
          <p:cNvSpPr/>
          <p:nvPr/>
        </p:nvSpPr>
        <p:spPr>
          <a:xfrm>
            <a:off x="0" y="0"/>
            <a:ext cx="9144000" cy="2985433"/>
          </a:xfrm>
          <a:prstGeom prst="rect">
            <a:avLst/>
          </a:prstGeom>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13:10</a:t>
            </a:r>
          </a:p>
          <a:p>
            <a:pPr algn="just"/>
            <a:r>
              <a:rPr lang="en-US" sz="3400" dirty="0">
                <a:latin typeface="Calibri" panose="020F0502020204030204" pitchFamily="34" charset="0"/>
                <a:cs typeface="Calibri" panose="020F0502020204030204" pitchFamily="34" charset="0"/>
              </a:rPr>
              <a:t>“If anyone is destined for captivity, to captivity he goes; if anyone kills with the sword, with the sword he must be killed. Here is the perseverance and the faith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saints</a:t>
            </a:r>
            <a:r>
              <a:rPr lang="en-US" sz="3400" dirty="0">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E30556EB-CEA6-463F-A499-843C516DFBE0}"/>
              </a:ext>
            </a:extLst>
          </p:cNvPr>
          <p:cNvPicPr>
            <a:picLocks noChangeAspect="1"/>
          </p:cNvPicPr>
          <p:nvPr/>
        </p:nvPicPr>
        <p:blipFill rotWithShape="1">
          <a:blip r:embed="rId3"/>
          <a:srcRect l="22500" t="18889" r="21667" b="20370"/>
          <a:stretch/>
        </p:blipFill>
        <p:spPr>
          <a:xfrm>
            <a:off x="3077737" y="3048000"/>
            <a:ext cx="2988527" cy="1828800"/>
          </a:xfrm>
          <a:prstGeom prst="rect">
            <a:avLst/>
          </a:prstGeom>
          <a:ln>
            <a:solidFill>
              <a:srgbClr val="66FF99"/>
            </a:solidFill>
          </a:ln>
        </p:spPr>
      </p:pic>
    </p:spTree>
    <p:extLst>
      <p:ext uri="{BB962C8B-B14F-4D97-AF65-F5344CB8AC3E}">
        <p14:creationId xmlns:p14="http://schemas.microsoft.com/office/powerpoint/2010/main" val="3173085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 name="Rectangle 1">
            <a:extLst>
              <a:ext uri="{FF2B5EF4-FFF2-40B4-BE49-F238E27FC236}">
                <a16:creationId xmlns:a16="http://schemas.microsoft.com/office/drawing/2014/main" id="{DF5C19CC-0396-43FC-B949-671168581236}"/>
              </a:ext>
            </a:extLst>
          </p:cNvPr>
          <p:cNvSpPr/>
          <p:nvPr/>
        </p:nvSpPr>
        <p:spPr>
          <a:xfrm>
            <a:off x="1200150" y="0"/>
            <a:ext cx="6743700" cy="2523768"/>
          </a:xfrm>
          <a:prstGeom prst="rect">
            <a:avLst/>
          </a:prstGeom>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50:5 (NKJV)</a:t>
            </a:r>
          </a:p>
          <a:p>
            <a:pPr algn="just"/>
            <a:r>
              <a:rPr lang="en-US" sz="3600" dirty="0">
                <a:latin typeface="Calibri" panose="020F0502020204030204" pitchFamily="34" charset="0"/>
                <a:cs typeface="Calibri" panose="020F0502020204030204" pitchFamily="34" charset="0"/>
              </a:rPr>
              <a:t>“Gather My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latin typeface="Calibri" panose="020F0502020204030204" pitchFamily="34" charset="0"/>
                <a:cs typeface="Calibri" panose="020F0502020204030204" pitchFamily="34" charset="0"/>
              </a:rPr>
              <a:t> together to Me, Those who have made a covenant with Me by sacrifice.”</a:t>
            </a:r>
          </a:p>
        </p:txBody>
      </p:sp>
      <p:pic>
        <p:nvPicPr>
          <p:cNvPr id="6" name="Picture 5">
            <a:extLst>
              <a:ext uri="{FF2B5EF4-FFF2-40B4-BE49-F238E27FC236}">
                <a16:creationId xmlns:a16="http://schemas.microsoft.com/office/drawing/2014/main" id="{143BD6F7-0A35-4123-A11B-553D5F151852}"/>
              </a:ext>
            </a:extLst>
          </p:cNvPr>
          <p:cNvPicPr>
            <a:picLocks noChangeAspect="1"/>
          </p:cNvPicPr>
          <p:nvPr/>
        </p:nvPicPr>
        <p:blipFill rotWithShape="1">
          <a:blip r:embed="rId3"/>
          <a:srcRect l="22500" t="18889" r="21667" b="20370"/>
          <a:stretch/>
        </p:blipFill>
        <p:spPr>
          <a:xfrm>
            <a:off x="3077737" y="3048000"/>
            <a:ext cx="2988527" cy="1828800"/>
          </a:xfrm>
          <a:prstGeom prst="rect">
            <a:avLst/>
          </a:prstGeom>
          <a:ln>
            <a:solidFill>
              <a:srgbClr val="66FF99"/>
            </a:solidFill>
          </a:ln>
        </p:spPr>
      </p:pic>
    </p:spTree>
    <p:extLst>
      <p:ext uri="{BB962C8B-B14F-4D97-AF65-F5344CB8AC3E}">
        <p14:creationId xmlns:p14="http://schemas.microsoft.com/office/powerpoint/2010/main" val="41526185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219200" y="0"/>
            <a:ext cx="67056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149:1 (NKJV)</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“Praise the Lord! Sing to the Lord a new song, And His praise in the assembly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E4BD1626-5C42-4FCC-BE59-7905C1460700}"/>
              </a:ext>
            </a:extLst>
          </p:cNvPr>
          <p:cNvPicPr>
            <a:picLocks noChangeAspect="1"/>
          </p:cNvPicPr>
          <p:nvPr/>
        </p:nvPicPr>
        <p:blipFill rotWithShape="1">
          <a:blip r:embed="rId3"/>
          <a:srcRect l="22500" t="18889" r="21667" b="20370"/>
          <a:stretch/>
        </p:blipFill>
        <p:spPr>
          <a:xfrm>
            <a:off x="3077737" y="3048000"/>
            <a:ext cx="2988527" cy="1828800"/>
          </a:xfrm>
          <a:prstGeom prst="rect">
            <a:avLst/>
          </a:prstGeom>
          <a:ln>
            <a:solidFill>
              <a:srgbClr val="66FF99"/>
            </a:solidFill>
          </a:ln>
        </p:spPr>
      </p:pic>
    </p:spTree>
    <p:extLst>
      <p:ext uri="{BB962C8B-B14F-4D97-AF65-F5344CB8AC3E}">
        <p14:creationId xmlns:p14="http://schemas.microsoft.com/office/powerpoint/2010/main" val="167952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31311379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build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oikodomeō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church; and the gates of Hades WILL NOT overpower 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2" descr="Image result for evangelism">
            <a:extLst>
              <a:ext uri="{FF2B5EF4-FFF2-40B4-BE49-F238E27FC236}">
                <a16:creationId xmlns:a16="http://schemas.microsoft.com/office/drawing/2014/main" id="{600F2214-F371-4487-A8FE-6AFB26A428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7523" y="2971800"/>
            <a:ext cx="430895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513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85800" y="2857500"/>
            <a:ext cx="7772400" cy="1143000"/>
          </a:xfrm>
        </p:spPr>
        <p:txBody>
          <a:bodyPr/>
          <a:lstStyle/>
          <a:p>
            <a:pPr algn="ctr"/>
            <a:r>
              <a:rPr lang="en-US" altLang="en-US" sz="5400" dirty="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3303672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976197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1984538848"/>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9424</TotalTime>
  <Words>3833</Words>
  <Application>Microsoft Office PowerPoint</Application>
  <PresentationFormat>On-screen Show (4:3)</PresentationFormat>
  <Paragraphs>362</Paragraphs>
  <Slides>72</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72</vt:i4>
      </vt:variant>
    </vt:vector>
  </HeadingPairs>
  <TitlesOfParts>
    <vt:vector size="77" baseType="lpstr">
      <vt:lpstr>Calibri</vt:lpstr>
      <vt:lpstr>Times New Roman</vt:lpstr>
      <vt:lpstr>Wingdings</vt:lpstr>
      <vt:lpstr>Azure</vt:lpstr>
      <vt:lpstr>13_Azure</vt:lpstr>
      <vt:lpstr>PowerPoint Presentation</vt:lpstr>
      <vt:lpstr>PowerPoint Presentation</vt:lpstr>
      <vt:lpstr>PowerPoint Presentation</vt:lpstr>
      <vt:lpstr>What is the Rapture?</vt:lpstr>
      <vt:lpstr>When Will the Rapture Take Place Relative to the Tribulation Period?</vt:lpstr>
      <vt:lpstr>PowerPoint Presentation</vt:lpstr>
      <vt:lpstr>When is the Rapture?  7 Arguments Favoring the Pre-Tribulation View</vt:lpstr>
      <vt:lpstr>When is the Rapture?  7 Arguments Favoring the Pre-Tribulation View</vt:lpstr>
      <vt:lpstr>When is the Rapture?  7 Arguments Favoring the Pre-Tribulation View</vt:lpstr>
      <vt:lpstr>PowerPoint Presentation</vt:lpstr>
      <vt:lpstr>Revelation 1:19</vt:lpstr>
      <vt:lpstr>PowerPoint Presentation</vt:lpstr>
      <vt:lpstr>God’s Work Through Israel</vt:lpstr>
      <vt:lpstr>PowerPoint Presentation</vt:lpstr>
      <vt:lpstr>PowerPoint Presentation</vt:lpstr>
      <vt:lpstr>PowerPoint Presentation</vt:lpstr>
      <vt:lpstr>PowerPoint Presentation</vt:lpstr>
      <vt:lpstr>Twenty-Four Elders (Rev. 4:4; 5:8-10)</vt:lpstr>
      <vt:lpstr>Twenty-Four Elders (Rev. 4:4; 5:8-10)</vt:lpstr>
      <vt:lpstr>PowerPoint Presentation</vt:lpstr>
      <vt:lpstr>PowerPoint Presentation</vt:lpstr>
      <vt:lpstr>Twenty-Four Elders (Rev. 4:4; 5:8-10)</vt:lpstr>
      <vt:lpstr>PowerPoint Presentation</vt:lpstr>
      <vt:lpstr>PowerPoint Presentation</vt:lpstr>
      <vt:lpstr>Twenty-Four Elders (Rev. 4:4; 5:8-10)</vt:lpstr>
      <vt:lpstr>PowerPoint Presentation</vt:lpstr>
      <vt:lpstr>PowerPoint Presentation</vt:lpstr>
      <vt:lpstr>PowerPoint Presentation</vt:lpstr>
      <vt:lpstr>PowerPoint Presentation</vt:lpstr>
      <vt:lpstr>PowerPoint Presentation</vt:lpstr>
      <vt:lpstr>Twenty-Four Elders (Rev. 4:4; 5:8-10)</vt:lpstr>
      <vt:lpstr>Twenty-Four Elders (Rev. 4:4; 5:8-10)</vt:lpstr>
      <vt:lpstr>PowerPoint Presentation</vt:lpstr>
      <vt:lpstr>PowerPoint Presentation</vt:lpstr>
      <vt:lpstr>PowerPoint Presentation</vt:lpstr>
      <vt:lpstr>Twenty-Four Elders (Rev. 4:4; 5:8-10)</vt:lpstr>
      <vt:lpstr>PowerPoint Presentation</vt:lpstr>
      <vt:lpstr>What is the Rapture?</vt:lpstr>
      <vt:lpstr>Twenty-Four Elders (Rev. 4:4; 5:8-10)</vt:lpstr>
      <vt:lpstr>PowerPoint Presentation</vt:lpstr>
      <vt:lpstr>Twenty-Four Elders (Rev. 4:4; 5:8-10)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Twenty-Four Elders (Rev. 4:4; 5:8-10)</vt:lpstr>
      <vt:lpstr>PowerPoint Presentation</vt:lpstr>
      <vt:lpstr>Twenty-Four Elders (Rev. 4:4; 5:8-10)</vt:lpstr>
      <vt:lpstr>PowerPoint Presentation</vt:lpstr>
      <vt:lpstr>PowerPoint Presentation</vt:lpstr>
      <vt:lpstr>Twenty-Four Elders (Rev. 4:4; 5:8-10)</vt:lpstr>
      <vt:lpstr>PowerPoint Presentation</vt:lpstr>
      <vt:lpstr>PowerPoint Presentation</vt:lpstr>
      <vt:lpstr>Twenty-Four Elders (Rev. 4:4; 5:8-10)</vt:lpstr>
      <vt:lpstr>PowerPoint Presentation</vt:lpstr>
      <vt:lpstr>PowerPoint Presentation</vt:lpstr>
      <vt:lpstr>Twenty-Four Elders (Rev. 4:4; 5:8-10)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When is the Rapture?  7 Arguments Favoring the Pre-Tribulation 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007 - 10 Truths About the Rapture</dc:title>
  <dc:subject>THE RAPTURE</dc:subject>
  <dc:creator>A. Woods</dc:creator>
  <dc:description>Modified by Jim McGowan</dc:description>
  <cp:lastModifiedBy>Jim McGowan</cp:lastModifiedBy>
  <cp:revision>1106</cp:revision>
  <cp:lastPrinted>2020-05-17T02:28:50Z</cp:lastPrinted>
  <dcterms:created xsi:type="dcterms:W3CDTF">2009-03-17T12:21:13Z</dcterms:created>
  <dcterms:modified xsi:type="dcterms:W3CDTF">2020-05-17T02:28:59Z</dcterms:modified>
</cp:coreProperties>
</file>