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90"/>
  </p:notesMasterIdLst>
  <p:handoutMasterIdLst>
    <p:handoutMasterId r:id="rId91"/>
  </p:handoutMasterIdLst>
  <p:sldIdLst>
    <p:sldId id="435" r:id="rId2"/>
    <p:sldId id="6501" r:id="rId3"/>
    <p:sldId id="6502" r:id="rId4"/>
    <p:sldId id="1020" r:id="rId5"/>
    <p:sldId id="1019" r:id="rId6"/>
    <p:sldId id="6509" r:id="rId7"/>
    <p:sldId id="1022" r:id="rId8"/>
    <p:sldId id="6557" r:id="rId9"/>
    <p:sldId id="6551" r:id="rId10"/>
    <p:sldId id="5967" r:id="rId11"/>
    <p:sldId id="6508" r:id="rId12"/>
    <p:sldId id="1540" r:id="rId13"/>
    <p:sldId id="2874" r:id="rId14"/>
    <p:sldId id="1031" r:id="rId15"/>
    <p:sldId id="6558" r:id="rId16"/>
    <p:sldId id="6544" r:id="rId17"/>
    <p:sldId id="6559" r:id="rId18"/>
    <p:sldId id="6552" r:id="rId19"/>
    <p:sldId id="6553" r:id="rId20"/>
    <p:sldId id="5551" r:id="rId21"/>
    <p:sldId id="6560" r:id="rId22"/>
    <p:sldId id="1055" r:id="rId23"/>
    <p:sldId id="6561" r:id="rId24"/>
    <p:sldId id="6535" r:id="rId25"/>
    <p:sldId id="6562" r:id="rId26"/>
    <p:sldId id="6563" r:id="rId27"/>
    <p:sldId id="6564" r:id="rId28"/>
    <p:sldId id="6536" r:id="rId29"/>
    <p:sldId id="6565" r:id="rId30"/>
    <p:sldId id="6566" r:id="rId31"/>
    <p:sldId id="6567" r:id="rId32"/>
    <p:sldId id="6568" r:id="rId33"/>
    <p:sldId id="6569" r:id="rId34"/>
    <p:sldId id="6510" r:id="rId35"/>
    <p:sldId id="6570" r:id="rId36"/>
    <p:sldId id="6571" r:id="rId37"/>
    <p:sldId id="6514" r:id="rId38"/>
    <p:sldId id="6573" r:id="rId39"/>
    <p:sldId id="6574" r:id="rId40"/>
    <p:sldId id="2052" r:id="rId41"/>
    <p:sldId id="2017" r:id="rId42"/>
    <p:sldId id="1766" r:id="rId43"/>
    <p:sldId id="6594" r:id="rId44"/>
    <p:sldId id="6575" r:id="rId45"/>
    <p:sldId id="6595" r:id="rId46"/>
    <p:sldId id="6576" r:id="rId47"/>
    <p:sldId id="6577" r:id="rId48"/>
    <p:sldId id="4803" r:id="rId49"/>
    <p:sldId id="6578" r:id="rId50"/>
    <p:sldId id="6579" r:id="rId51"/>
    <p:sldId id="6580" r:id="rId52"/>
    <p:sldId id="6572" r:id="rId53"/>
    <p:sldId id="6515" r:id="rId54"/>
    <p:sldId id="6581" r:id="rId55"/>
    <p:sldId id="6583" r:id="rId56"/>
    <p:sldId id="6584" r:id="rId57"/>
    <p:sldId id="1011" r:id="rId58"/>
    <p:sldId id="6585" r:id="rId59"/>
    <p:sldId id="2225" r:id="rId60"/>
    <p:sldId id="6586" r:id="rId61"/>
    <p:sldId id="6587" r:id="rId62"/>
    <p:sldId id="5892" r:id="rId63"/>
    <p:sldId id="6588" r:id="rId64"/>
    <p:sldId id="2880" r:id="rId65"/>
    <p:sldId id="6589" r:id="rId66"/>
    <p:sldId id="1063" r:id="rId67"/>
    <p:sldId id="6590" r:id="rId68"/>
    <p:sldId id="3822" r:id="rId69"/>
    <p:sldId id="3823" r:id="rId70"/>
    <p:sldId id="3824" r:id="rId71"/>
    <p:sldId id="4736" r:id="rId72"/>
    <p:sldId id="6591" r:id="rId73"/>
    <p:sldId id="6555" r:id="rId74"/>
    <p:sldId id="6554" r:id="rId75"/>
    <p:sldId id="6592" r:id="rId76"/>
    <p:sldId id="259" r:id="rId77"/>
    <p:sldId id="3881" r:id="rId78"/>
    <p:sldId id="938" r:id="rId79"/>
    <p:sldId id="731" r:id="rId80"/>
    <p:sldId id="1039" r:id="rId81"/>
    <p:sldId id="6400" r:id="rId82"/>
    <p:sldId id="5613" r:id="rId83"/>
    <p:sldId id="3914" r:id="rId84"/>
    <p:sldId id="3399" r:id="rId85"/>
    <p:sldId id="3400" r:id="rId86"/>
    <p:sldId id="6289" r:id="rId87"/>
    <p:sldId id="6593" r:id="rId88"/>
    <p:sldId id="6290" r:id="rId89"/>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0000FF"/>
    <a:srgbClr val="CCCCFF"/>
    <a:srgbClr val="000066"/>
    <a:srgbClr val="000099"/>
    <a:srgbClr val="0000CC"/>
    <a:srgbClr val="33CC33"/>
    <a:srgbClr val="FF00FF"/>
    <a:srgbClr val="0099FF"/>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52" autoAdjust="0"/>
    <p:restoredTop sz="96314" autoAdjust="0"/>
  </p:normalViewPr>
  <p:slideViewPr>
    <p:cSldViewPr>
      <p:cViewPr varScale="1">
        <p:scale>
          <a:sx n="57" d="100"/>
          <a:sy n="57" d="100"/>
        </p:scale>
        <p:origin x="1404" y="7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notesViewPr>
    <p:cSldViewPr>
      <p:cViewPr>
        <p:scale>
          <a:sx n="70" d="100"/>
          <a:sy n="70" d="100"/>
        </p:scale>
        <p:origin x="4020" y="3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notesMaster" Target="notesMasters/notesMaster1.xml"/><Relationship Id="rId95"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2072481" y="228600"/>
            <a:ext cx="3170238" cy="479425"/>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defTabSz="920970" eaLnBrk="1" hangingPunct="1">
              <a:defRPr sz="1400">
                <a:latin typeface="Times New Roman" pitchFamily="18" charset="0"/>
                <a:cs typeface="Arial" charset="0"/>
              </a:defRPr>
            </a:lvl1pPr>
          </a:lstStyle>
          <a:p>
            <a:pPr algn="ctr">
              <a:defRPr/>
            </a:pPr>
            <a:r>
              <a:rPr lang="en-US" dirty="0">
                <a:latin typeface="Calibri" panose="020F0502020204030204" pitchFamily="34" charset="0"/>
                <a:cs typeface="Calibri" panose="020F0502020204030204" pitchFamily="34" charset="0"/>
              </a:rPr>
              <a:t>Dr. Andy Woods – Philippians 05</a:t>
            </a:r>
          </a:p>
          <a:p>
            <a:pPr algn="ctr">
              <a:defRPr/>
            </a:pPr>
            <a:r>
              <a:rPr lang="en-US" dirty="0">
                <a:latin typeface="Calibri" panose="020F0502020204030204" pitchFamily="34" charset="0"/>
                <a:cs typeface="Calibri" panose="020F0502020204030204" pitchFamily="34" charset="0"/>
              </a:rPr>
              <a:t>05-03-2020</a:t>
            </a:r>
          </a:p>
        </p:txBody>
      </p:sp>
      <p:sp>
        <p:nvSpPr>
          <p:cNvPr id="36868" name="Rectangle 4"/>
          <p:cNvSpPr>
            <a:spLocks noGrp="1" noChangeArrowheads="1"/>
          </p:cNvSpPr>
          <p:nvPr>
            <p:ph type="ftr" sz="quarter" idx="2"/>
          </p:nvPr>
        </p:nvSpPr>
        <p:spPr bwMode="auto">
          <a:xfrm>
            <a:off x="0" y="9121775"/>
            <a:ext cx="3170238"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defTabSz="920970" eaLnBrk="1" hangingPunct="1">
              <a:defRPr sz="14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Sugar Land Bible Church</a:t>
            </a:r>
          </a:p>
        </p:txBody>
      </p:sp>
      <p:sp>
        <p:nvSpPr>
          <p:cNvPr id="36869" name="Rectangle 5"/>
          <p:cNvSpPr>
            <a:spLocks noGrp="1" noChangeArrowheads="1"/>
          </p:cNvSpPr>
          <p:nvPr>
            <p:ph type="sldNum" sz="quarter" idx="3"/>
          </p:nvPr>
        </p:nvSpPr>
        <p:spPr bwMode="auto">
          <a:xfrm>
            <a:off x="4144963" y="9121775"/>
            <a:ext cx="3170237"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163" eaLnBrk="1" hangingPunct="1">
              <a:defRPr sz="1400" smtClean="0"/>
            </a:lvl1pPr>
          </a:lstStyle>
          <a:p>
            <a:pPr>
              <a:defRPr/>
            </a:pPr>
            <a:fld id="{F12A5B29-4538-4C3D-A81C-6C008BE36C0F}" type="slidenum">
              <a:rPr lang="en-US" altLang="en-US">
                <a:latin typeface="Calibri" panose="020F0502020204030204" pitchFamily="34" charset="0"/>
                <a:cs typeface="Calibri" panose="020F0502020204030204" pitchFamily="34" charset="0"/>
              </a:rPr>
              <a:pPr>
                <a:defRPr/>
              </a:pPr>
              <a:t>‹#›</a:t>
            </a:fld>
            <a:endParaRPr lang="en-US" altLang="en-US" dirty="0">
              <a:latin typeface="Calibri" panose="020F0502020204030204" pitchFamily="34" charset="0"/>
              <a:cs typeface="Calibri" panose="020F0502020204030204" pitchFamily="34" charset="0"/>
            </a:endParaRPr>
          </a:p>
        </p:txBody>
      </p:sp>
    </p:spTree>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170238" cy="479425"/>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defTabSz="920970" eaLnBrk="1" hangingPunct="1">
              <a:defRPr sz="1400">
                <a:latin typeface="Calibri" panose="020F0502020204030204" pitchFamily="34" charset="0"/>
                <a:cs typeface="Calibri" panose="020F0502020204030204" pitchFamily="34" charset="0"/>
              </a:defRPr>
            </a:lvl1pPr>
          </a:lstStyle>
          <a:p>
            <a:pPr>
              <a:defRPr/>
            </a:pPr>
            <a:r>
              <a:rPr lang="en-US" dirty="0"/>
              <a:t>Dr. Andy Woods</a:t>
            </a:r>
          </a:p>
        </p:txBody>
      </p:sp>
      <p:sp>
        <p:nvSpPr>
          <p:cNvPr id="3" name="Date Placeholder 2"/>
          <p:cNvSpPr>
            <a:spLocks noGrp="1"/>
          </p:cNvSpPr>
          <p:nvPr>
            <p:ph type="dt" idx="1"/>
          </p:nvPr>
        </p:nvSpPr>
        <p:spPr bwMode="auto">
          <a:xfrm>
            <a:off x="4143375" y="0"/>
            <a:ext cx="3170238" cy="479425"/>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algn="r" defTabSz="920970" eaLnBrk="1" hangingPunct="1">
              <a:defRPr sz="1400">
                <a:latin typeface="Calibri" panose="020F0502020204030204" pitchFamily="34" charset="0"/>
                <a:cs typeface="Calibri" panose="020F0502020204030204" pitchFamily="34" charset="0"/>
              </a:defRPr>
            </a:lvl1pPr>
          </a:lstStyle>
          <a:p>
            <a:pPr>
              <a:defRPr/>
            </a:pPr>
            <a:r>
              <a:rPr lang="en-US" dirty="0"/>
              <a:t>9/11/2016</a:t>
            </a:r>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101038" tIns="50519" rIns="101038" bIns="50519" rtlCol="0" anchor="ctr"/>
          <a:lstStyle/>
          <a:p>
            <a:pPr lvl="0"/>
            <a:endParaRPr lang="en-US" noProof="0" dirty="0"/>
          </a:p>
        </p:txBody>
      </p:sp>
      <p:sp>
        <p:nvSpPr>
          <p:cNvPr id="5" name="Notes Placeholder 4"/>
          <p:cNvSpPr>
            <a:spLocks noGrp="1"/>
          </p:cNvSpPr>
          <p:nvPr>
            <p:ph type="body" sz="quarter" idx="3"/>
          </p:nvPr>
        </p:nvSpPr>
        <p:spPr bwMode="auto">
          <a:xfrm>
            <a:off x="731838" y="4560888"/>
            <a:ext cx="5851525" cy="4319587"/>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0" y="9120188"/>
            <a:ext cx="3170238"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defTabSz="920970" eaLnBrk="1" hangingPunct="1">
              <a:defRPr sz="1400">
                <a:latin typeface="Calibri" panose="020F0502020204030204" pitchFamily="34" charset="0"/>
                <a:cs typeface="Calibri" panose="020F0502020204030204" pitchFamily="34" charset="0"/>
              </a:defRPr>
            </a:lvl1pPr>
          </a:lstStyle>
          <a:p>
            <a:pPr>
              <a:defRPr/>
            </a:pPr>
            <a:r>
              <a:rPr lang="en-US" dirty="0"/>
              <a:t>Sugar Land Bible Church</a:t>
            </a:r>
          </a:p>
        </p:txBody>
      </p:sp>
      <p:sp>
        <p:nvSpPr>
          <p:cNvPr id="7" name="Slide Number Placeholder 6"/>
          <p:cNvSpPr>
            <a:spLocks noGrp="1"/>
          </p:cNvSpPr>
          <p:nvPr>
            <p:ph type="sldNum" sz="quarter" idx="5"/>
          </p:nvPr>
        </p:nvSpPr>
        <p:spPr bwMode="auto">
          <a:xfrm>
            <a:off x="4143375" y="9120188"/>
            <a:ext cx="3170238"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163" eaLnBrk="1" hangingPunct="1">
              <a:defRPr sz="1400" smtClean="0">
                <a:latin typeface="Calibri" panose="020F0502020204030204" pitchFamily="34" charset="0"/>
                <a:cs typeface="Calibri" panose="020F0502020204030204" pitchFamily="34" charset="0"/>
              </a:defRPr>
            </a:lvl1pPr>
          </a:lstStyle>
          <a:p>
            <a:pPr>
              <a:defRPr/>
            </a:pPr>
            <a:fld id="{F3584848-F49B-4589-80F1-8AC4D2C6A1D1}" type="slidenum">
              <a:rPr lang="en-US" altLang="en-US" smtClean="0"/>
              <a:pPr>
                <a:defRPr/>
              </a:pPr>
              <a:t>‹#›</a:t>
            </a:fld>
            <a:endParaRPr lang="en-US" altLang="en-US" dirty="0"/>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Header Placeholder 3"/>
          <p:cNvSpPr>
            <a:spLocks noGrp="1"/>
          </p:cNvSpPr>
          <p:nvPr>
            <p:ph type="hdr" sz="quarter"/>
          </p:nvPr>
        </p:nvSpPr>
        <p:spPr/>
        <p:txBody>
          <a:bodyPr/>
          <a:lstStyle/>
          <a:p>
            <a:pPr>
              <a:defRPr/>
            </a:pPr>
            <a:r>
              <a:rPr lang="en-US"/>
              <a:t>Dr. Andy Woods - Soteriology</a:t>
            </a:r>
          </a:p>
        </p:txBody>
      </p:sp>
      <p:sp>
        <p:nvSpPr>
          <p:cNvPr id="5" name="Footer Placeholder 4"/>
          <p:cNvSpPr>
            <a:spLocks noGrp="1"/>
          </p:cNvSpPr>
          <p:nvPr>
            <p:ph type="ftr" sz="quarter" idx="4"/>
          </p:nvPr>
        </p:nvSpPr>
        <p:spPr/>
        <p:txBody>
          <a:bodyPr/>
          <a:lstStyle/>
          <a:p>
            <a:pPr>
              <a:defRPr/>
            </a:pPr>
            <a:r>
              <a:rPr lang="en-US"/>
              <a:t>Sugar Land Bible Church</a:t>
            </a:r>
          </a:p>
        </p:txBody>
      </p:sp>
      <p:sp>
        <p:nvSpPr>
          <p:cNvPr id="32774"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827F5E0-6BE7-4C2D-9D42-E08A3CE71EF1}" type="slidenum">
              <a:rPr lang="en-US" altLang="en-US">
                <a:latin typeface="Calibri" panose="020F0502020204030204" pitchFamily="34" charset="0"/>
              </a:rPr>
              <a:pPr/>
              <a:t>22</a:t>
            </a:fld>
            <a:endParaRPr lang="en-US" altLang="en-US">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r>
              <a:rPr lang="en-US"/>
              <a:t>Dr. Andy Woods</a:t>
            </a:r>
            <a:endParaRPr lang="en-US" dirty="0"/>
          </a:p>
        </p:txBody>
      </p:sp>
      <p:sp>
        <p:nvSpPr>
          <p:cNvPr id="5" name="Date Placeholder 4"/>
          <p:cNvSpPr>
            <a:spLocks noGrp="1"/>
          </p:cNvSpPr>
          <p:nvPr>
            <p:ph type="dt" idx="1"/>
          </p:nvPr>
        </p:nvSpPr>
        <p:spPr/>
        <p:txBody>
          <a:bodyPr/>
          <a:lstStyle/>
          <a:p>
            <a:pPr>
              <a:defRPr/>
            </a:pPr>
            <a:r>
              <a:rPr lang="en-US"/>
              <a:t>1/27/2019</a:t>
            </a:r>
            <a:endParaRPr lang="en-US" dirty="0"/>
          </a:p>
        </p:txBody>
      </p:sp>
      <p:sp>
        <p:nvSpPr>
          <p:cNvPr id="6" name="Footer Placeholder 5"/>
          <p:cNvSpPr>
            <a:spLocks noGrp="1"/>
          </p:cNvSpPr>
          <p:nvPr>
            <p:ph type="ftr" sz="quarter" idx="4"/>
          </p:nvPr>
        </p:nvSpPr>
        <p:spPr/>
        <p:txBody>
          <a:bodyPr/>
          <a:lstStyle/>
          <a:p>
            <a:pPr>
              <a:defRPr/>
            </a:pPr>
            <a:r>
              <a:rPr lang="en-US"/>
              <a:t>Sugar Land Bible Church</a:t>
            </a:r>
            <a:endParaRPr lang="en-US" dirty="0"/>
          </a:p>
        </p:txBody>
      </p:sp>
      <p:sp>
        <p:nvSpPr>
          <p:cNvPr id="7" name="Slide Number Placeholder 6"/>
          <p:cNvSpPr>
            <a:spLocks noGrp="1"/>
          </p:cNvSpPr>
          <p:nvPr>
            <p:ph type="sldNum" sz="quarter" idx="5"/>
          </p:nvPr>
        </p:nvSpPr>
        <p:spPr/>
        <p:txBody>
          <a:bodyPr/>
          <a:lstStyle/>
          <a:p>
            <a:pPr>
              <a:defRPr/>
            </a:pPr>
            <a:fld id="{F3584848-F49B-4589-80F1-8AC4D2C6A1D1}" type="slidenum">
              <a:rPr lang="en-US" altLang="en-US" smtClean="0"/>
              <a:pPr>
                <a:defRPr/>
              </a:pPr>
              <a:t>81</a:t>
            </a:fld>
            <a:endParaRPr lang="en-US" altLang="en-US" dirty="0"/>
          </a:p>
        </p:txBody>
      </p:sp>
    </p:spTree>
    <p:extLst>
      <p:ext uri="{BB962C8B-B14F-4D97-AF65-F5344CB8AC3E}">
        <p14:creationId xmlns:p14="http://schemas.microsoft.com/office/powerpoint/2010/main" val="27018507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66529">
              <a:defRPr/>
            </a:pPr>
            <a:fld id="{600E5424-D4B9-4AFD-9B49-AB165923F980}" type="slidenum">
              <a:rPr lang="en-US" altLang="en-US" sz="1900" kern="0">
                <a:solidFill>
                  <a:sysClr val="windowText" lastClr="000000"/>
                </a:solidFill>
              </a:rPr>
              <a:pPr defTabSz="966529">
                <a:defRPr/>
              </a:pPr>
              <a:t>84</a:t>
            </a:fld>
            <a:endParaRPr lang="en-US" altLang="en-US" sz="1900" kern="0">
              <a:solidFill>
                <a:sysClr val="windowText" lastClr="000000"/>
              </a:solidFill>
            </a:endParaRPr>
          </a:p>
        </p:txBody>
      </p:sp>
      <p:sp>
        <p:nvSpPr>
          <p:cNvPr id="5" name="Footer Placeholder 4"/>
          <p:cNvSpPr>
            <a:spLocks noGrp="1"/>
          </p:cNvSpPr>
          <p:nvPr>
            <p:ph type="ftr" sz="quarter" idx="11"/>
          </p:nvPr>
        </p:nvSpPr>
        <p:spPr/>
        <p:txBody>
          <a:bodyPr/>
          <a:lstStyle/>
          <a:p>
            <a:pPr defTabSz="966529">
              <a:defRPr/>
            </a:pPr>
            <a:r>
              <a:rPr lang="en-US" sz="1900" kern="0">
                <a:solidFill>
                  <a:sysClr val="windowText" lastClr="000000"/>
                </a:solidFill>
              </a:rPr>
              <a:t>Sugar Land Bible Church</a:t>
            </a:r>
          </a:p>
        </p:txBody>
      </p:sp>
      <p:sp>
        <p:nvSpPr>
          <p:cNvPr id="6" name="Header Placeholder 5"/>
          <p:cNvSpPr>
            <a:spLocks noGrp="1"/>
          </p:cNvSpPr>
          <p:nvPr>
            <p:ph type="hdr" sz="quarter" idx="12"/>
          </p:nvPr>
        </p:nvSpPr>
        <p:spPr/>
        <p:txBody>
          <a:bodyPr/>
          <a:lstStyle/>
          <a:p>
            <a:pPr defTabSz="966529">
              <a:defRPr/>
            </a:pPr>
            <a:r>
              <a:rPr lang="en-US" sz="1900" kern="0">
                <a:solidFill>
                  <a:sysClr val="windowText" lastClr="000000"/>
                </a:solidFill>
              </a:rPr>
              <a:t>Dr. Andy Woods - Soteriology</a:t>
            </a:r>
          </a:p>
        </p:txBody>
      </p:sp>
    </p:spTree>
    <p:extLst>
      <p:ext uri="{BB962C8B-B14F-4D97-AF65-F5344CB8AC3E}">
        <p14:creationId xmlns:p14="http://schemas.microsoft.com/office/powerpoint/2010/main" val="13564814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r>
              <a:rPr lang="en-US" dirty="0"/>
              <a:t>Ray Steadman – “1</a:t>
            </a:r>
            <a:r>
              <a:rPr lang="en-US" baseline="30000" dirty="0"/>
              <a:t>st</a:t>
            </a:r>
            <a:r>
              <a:rPr lang="en-US" dirty="0"/>
              <a:t> Californians”</a:t>
            </a:r>
          </a:p>
          <a:p>
            <a:endParaRPr lang="en-US" dirty="0"/>
          </a:p>
          <a:p>
            <a:r>
              <a:rPr lang="en-US" dirty="0"/>
              <a:t>Unbelievers vs Categories of Believers</a:t>
            </a:r>
          </a:p>
          <a:p>
            <a:endParaRPr lang="en-US" dirty="0"/>
          </a:p>
          <a:p>
            <a:r>
              <a:rPr lang="en-US" dirty="0"/>
              <a:t>Unbelievers</a:t>
            </a:r>
            <a:r>
              <a:rPr lang="en-US" baseline="0" dirty="0"/>
              <a:t> – </a:t>
            </a:r>
            <a:r>
              <a:rPr lang="el-GR" sz="1300" b="1" dirty="0"/>
              <a:t>ψυχικός </a:t>
            </a:r>
            <a:r>
              <a:rPr lang="en-US" sz="1300" b="1" dirty="0" err="1"/>
              <a:t>psuchikós</a:t>
            </a:r>
            <a:r>
              <a:rPr lang="en-US" baseline="0" dirty="0"/>
              <a:t>; </a:t>
            </a:r>
            <a:r>
              <a:rPr lang="en-US" sz="1300" dirty="0"/>
              <a:t>Natural, pertaining to the natural as distinguished from the spiritual</a:t>
            </a:r>
            <a:endParaRPr lang="en-US" baseline="0" dirty="0"/>
          </a:p>
          <a:p>
            <a:r>
              <a:rPr lang="en-US" baseline="0" dirty="0"/>
              <a:t>Spiritual Believers – </a:t>
            </a:r>
            <a:r>
              <a:rPr lang="el-GR" b="1" baseline="0" dirty="0"/>
              <a:t>πνευματικός </a:t>
            </a:r>
            <a:r>
              <a:rPr lang="en-US" b="1" baseline="0" dirty="0" err="1"/>
              <a:t>pneumatikós</a:t>
            </a:r>
            <a:r>
              <a:rPr lang="en-US" baseline="0" dirty="0"/>
              <a:t>; of persons who are spiritual, enlightened by the Holy Spirit </a:t>
            </a:r>
          </a:p>
          <a:p>
            <a:r>
              <a:rPr lang="en-US" baseline="0" dirty="0"/>
              <a:t>Infant Believers – </a:t>
            </a:r>
            <a:r>
              <a:rPr lang="el-GR" sz="1300" b="1" dirty="0"/>
              <a:t>σάρκινος</a:t>
            </a:r>
            <a:r>
              <a:rPr lang="en-US" sz="1300" b="1" dirty="0"/>
              <a:t> </a:t>
            </a:r>
            <a:r>
              <a:rPr lang="en-US" sz="1300" b="1" i="1" dirty="0" err="1"/>
              <a:t>sárkinos</a:t>
            </a:r>
            <a:r>
              <a:rPr lang="en-US" sz="1300" b="1" i="1" dirty="0"/>
              <a:t>; </a:t>
            </a:r>
            <a:r>
              <a:rPr lang="en-US" sz="1300" i="1" dirty="0"/>
              <a:t>with propensities of the flesh unto sin; </a:t>
            </a:r>
            <a:r>
              <a:rPr lang="el-GR" sz="1300" b="1" i="1" dirty="0"/>
              <a:t>νήπιος </a:t>
            </a:r>
            <a:r>
              <a:rPr lang="en-US" sz="1300" b="1" i="1" dirty="0" err="1"/>
              <a:t>nḗpios</a:t>
            </a:r>
            <a:r>
              <a:rPr lang="en-US" sz="1300" b="1" i="1" dirty="0"/>
              <a:t>; </a:t>
            </a:r>
            <a:r>
              <a:rPr lang="en-US" sz="1300" dirty="0"/>
              <a:t>an infant, child, baby without any definite limitation of age. (This relates to immaturity and lack of instruction)</a:t>
            </a:r>
            <a:endParaRPr lang="en-US" sz="1300" b="1" i="1" dirty="0"/>
          </a:p>
          <a:p>
            <a:r>
              <a:rPr lang="en-US" dirty="0"/>
              <a:t>Carnal Believers</a:t>
            </a:r>
            <a:r>
              <a:rPr lang="en-US" baseline="0" dirty="0"/>
              <a:t> – </a:t>
            </a:r>
            <a:r>
              <a:rPr lang="el-GR" sz="1300" b="1" dirty="0"/>
              <a:t>σαρκικός</a:t>
            </a:r>
            <a:r>
              <a:rPr lang="en-US" sz="1300" b="1" dirty="0"/>
              <a:t> </a:t>
            </a:r>
            <a:r>
              <a:rPr lang="en-US" sz="1300" b="1" i="1" dirty="0" err="1"/>
              <a:t>sarkikós</a:t>
            </a:r>
            <a:r>
              <a:rPr lang="en-US" sz="1300" b="1" i="1" dirty="0"/>
              <a:t>; </a:t>
            </a:r>
            <a:r>
              <a:rPr lang="en-US" sz="1300" i="1" dirty="0"/>
              <a:t>tendency to satisfy the flesh, implying sinfulness, sinful propensity, carnal</a:t>
            </a:r>
            <a:r>
              <a:rPr lang="en-US" sz="1300" dirty="0"/>
              <a:t> (This relates to disobedience and open rebellion)</a:t>
            </a:r>
          </a:p>
          <a:p>
            <a:endParaRPr lang="en-US" sz="1300" i="1" dirty="0"/>
          </a:p>
        </p:txBody>
      </p:sp>
      <p:sp>
        <p:nvSpPr>
          <p:cNvPr id="4" name="Slide Number Placeholder 3"/>
          <p:cNvSpPr>
            <a:spLocks noGrp="1"/>
          </p:cNvSpPr>
          <p:nvPr>
            <p:ph type="sldNum" sz="quarter" idx="10"/>
          </p:nvPr>
        </p:nvSpPr>
        <p:spPr/>
        <p:txBody>
          <a:bodyPr/>
          <a:lstStyle/>
          <a:p>
            <a:pPr defTabSz="966529">
              <a:defRPr/>
            </a:pPr>
            <a:fld id="{600E5424-D4B9-4AFD-9B49-AB165923F980}" type="slidenum">
              <a:rPr lang="en-US" altLang="en-US" sz="1900" kern="0">
                <a:solidFill>
                  <a:sysClr val="windowText" lastClr="000000"/>
                </a:solidFill>
              </a:rPr>
              <a:pPr defTabSz="966529">
                <a:defRPr/>
              </a:pPr>
              <a:t>85</a:t>
            </a:fld>
            <a:endParaRPr lang="en-US" altLang="en-US" sz="1900" kern="0">
              <a:solidFill>
                <a:sysClr val="windowText" lastClr="000000"/>
              </a:solidFill>
            </a:endParaRPr>
          </a:p>
        </p:txBody>
      </p:sp>
      <p:sp>
        <p:nvSpPr>
          <p:cNvPr id="5" name="Footer Placeholder 4"/>
          <p:cNvSpPr>
            <a:spLocks noGrp="1"/>
          </p:cNvSpPr>
          <p:nvPr>
            <p:ph type="ftr" sz="quarter" idx="11"/>
          </p:nvPr>
        </p:nvSpPr>
        <p:spPr/>
        <p:txBody>
          <a:bodyPr/>
          <a:lstStyle/>
          <a:p>
            <a:pPr defTabSz="966529">
              <a:defRPr/>
            </a:pPr>
            <a:r>
              <a:rPr lang="en-US" sz="1900" kern="0">
                <a:solidFill>
                  <a:sysClr val="windowText" lastClr="000000"/>
                </a:solidFill>
              </a:rPr>
              <a:t>Sugar Land Bible Church</a:t>
            </a:r>
          </a:p>
        </p:txBody>
      </p:sp>
      <p:sp>
        <p:nvSpPr>
          <p:cNvPr id="6" name="Header Placeholder 5"/>
          <p:cNvSpPr>
            <a:spLocks noGrp="1"/>
          </p:cNvSpPr>
          <p:nvPr>
            <p:ph type="hdr" sz="quarter" idx="12"/>
          </p:nvPr>
        </p:nvSpPr>
        <p:spPr/>
        <p:txBody>
          <a:bodyPr/>
          <a:lstStyle/>
          <a:p>
            <a:pPr defTabSz="966529">
              <a:defRPr/>
            </a:pPr>
            <a:r>
              <a:rPr lang="en-US" sz="1900" kern="0">
                <a:solidFill>
                  <a:sysClr val="windowText" lastClr="000000"/>
                </a:solidFill>
              </a:rPr>
              <a:t>Dr. Andy Woods - Soteriology</a:t>
            </a:r>
          </a:p>
        </p:txBody>
      </p:sp>
    </p:spTree>
    <p:extLst>
      <p:ext uri="{BB962C8B-B14F-4D97-AF65-F5344CB8AC3E}">
        <p14:creationId xmlns:p14="http://schemas.microsoft.com/office/powerpoint/2010/main" val="2988630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26058274"/>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smtClean="0"/>
            </a:lvl1pPr>
          </a:lstStyle>
          <a:p>
            <a:pPr>
              <a:defRPr/>
            </a:pPr>
            <a:fld id="{B3C3A6CF-E9D9-4FB9-8425-0D4364AA3ACE}" type="slidenum">
              <a:rPr lang="en-US" altLang="en-US"/>
              <a:pPr>
                <a:defRPr/>
              </a:pPr>
              <a:t>‹#›</a:t>
            </a:fld>
            <a:endParaRPr lang="en-US" altLang="en-US"/>
          </a:p>
        </p:txBody>
      </p:sp>
    </p:spTree>
    <p:extLst>
      <p:ext uri="{BB962C8B-B14F-4D97-AF65-F5344CB8AC3E}">
        <p14:creationId xmlns:p14="http://schemas.microsoft.com/office/powerpoint/2010/main" val="10364542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a:p>
        </p:txBody>
      </p:sp>
      <p:sp>
        <p:nvSpPr>
          <p:cNvPr id="3" name="Rectangle 36"/>
          <p:cNvSpPr>
            <a:spLocks noGrp="1" noChangeArrowheads="1"/>
          </p:cNvSpPr>
          <p:nvPr>
            <p:ph type="ftr" sz="quarter" idx="11"/>
          </p:nvPr>
        </p:nvSpPr>
        <p:spPr/>
        <p:txBody>
          <a:bodyPr/>
          <a:lstStyle>
            <a:lvl1pPr>
              <a:defRPr/>
            </a:lvl1pPr>
          </a:lstStyle>
          <a:p>
            <a:pPr>
              <a:defRPr/>
            </a:pPr>
            <a:endParaRPr lang="en-US"/>
          </a:p>
        </p:txBody>
      </p:sp>
      <p:sp>
        <p:nvSpPr>
          <p:cNvPr id="4" name="Rectangle 37"/>
          <p:cNvSpPr>
            <a:spLocks noGrp="1" noChangeArrowheads="1"/>
          </p:cNvSpPr>
          <p:nvPr>
            <p:ph type="sldNum" sz="quarter" idx="12"/>
          </p:nvPr>
        </p:nvSpPr>
        <p:spPr/>
        <p:txBody>
          <a:bodyPr/>
          <a:lstStyle>
            <a:lvl1pPr>
              <a:defRPr smtClean="0"/>
            </a:lvl1pPr>
          </a:lstStyle>
          <a:p>
            <a:pPr>
              <a:defRPr/>
            </a:pPr>
            <a:fld id="{53B3D57C-D3B2-4DA0-B014-3E13462AB546}" type="slidenum">
              <a:rPr lang="en-US" altLang="en-US"/>
              <a:pPr>
                <a:defRPr/>
              </a:pPr>
              <a:t>‹#›</a:t>
            </a:fld>
            <a:endParaRPr lang="en-US" altLang="en-US"/>
          </a:p>
        </p:txBody>
      </p:sp>
    </p:spTree>
    <p:extLst>
      <p:ext uri="{BB962C8B-B14F-4D97-AF65-F5344CB8AC3E}">
        <p14:creationId xmlns:p14="http://schemas.microsoft.com/office/powerpoint/2010/main" val="141224210"/>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1169988" y="1946275"/>
            <a:ext cx="7772400" cy="4114800"/>
          </a:xfrm>
        </p:spPr>
        <p:txBody>
          <a:bodyPr/>
          <a:lstStyle/>
          <a:p>
            <a:pPr lvl="0"/>
            <a:endParaRPr lang="en-US" noProof="0"/>
          </a:p>
        </p:txBody>
      </p:sp>
      <p:sp>
        <p:nvSpPr>
          <p:cNvPr id="4" name="Date Placeholder 3"/>
          <p:cNvSpPr>
            <a:spLocks noGrp="1"/>
          </p:cNvSpPr>
          <p:nvPr>
            <p:ph type="dt" sz="half" idx="10"/>
          </p:nvPr>
        </p:nvSpPr>
        <p:spPr/>
        <p:txBody>
          <a:bodyPr/>
          <a:lstStyle>
            <a:lvl1pPr>
              <a:defRPr/>
            </a:lvl1pPr>
          </a:lstStyle>
          <a:p>
            <a:pPr>
              <a:defRPr/>
            </a:pPr>
            <a:fld id="{4C1770DC-A357-497B-8062-DBFC6B489430}" type="datetime1">
              <a:rPr lang="en-US"/>
              <a:pPr>
                <a:defRPr/>
              </a:pPr>
              <a:t>5/16/2020</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DANIEL</a:t>
            </a:r>
          </a:p>
        </p:txBody>
      </p:sp>
      <p:sp>
        <p:nvSpPr>
          <p:cNvPr id="6" name="Slide Number Placeholder 5"/>
          <p:cNvSpPr>
            <a:spLocks noGrp="1"/>
          </p:cNvSpPr>
          <p:nvPr>
            <p:ph type="sldNum" sz="quarter" idx="12"/>
          </p:nvPr>
        </p:nvSpPr>
        <p:spPr/>
        <p:txBody>
          <a:bodyPr/>
          <a:lstStyle>
            <a:lvl1pPr>
              <a:defRPr/>
            </a:lvl1pPr>
          </a:lstStyle>
          <a:p>
            <a:fld id="{A3EF16CB-0333-4C7A-82A6-C2756022D2B7}" type="slidenum">
              <a:rPr lang="en-US" altLang="en-US"/>
              <a:pPr/>
              <a:t>‹#›</a:t>
            </a:fld>
            <a:endParaRPr lang="en-US" altLang="en-US"/>
          </a:p>
        </p:txBody>
      </p:sp>
    </p:spTree>
    <p:extLst>
      <p:ext uri="{BB962C8B-B14F-4D97-AF65-F5344CB8AC3E}">
        <p14:creationId xmlns:p14="http://schemas.microsoft.com/office/powerpoint/2010/main" val="42820358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fld id="{A59691FE-0289-4C30-AC1E-B4493DEEE7A5}" type="datetime1">
              <a:rPr lang="en-US"/>
              <a:pPr>
                <a:defRPr/>
              </a:pPr>
              <a:t>5/16/2020</a:t>
            </a:fld>
            <a:endParaRPr lang="en-US"/>
          </a:p>
        </p:txBody>
      </p:sp>
      <p:sp>
        <p:nvSpPr>
          <p:cNvPr id="4" name="Footer Placeholder 3"/>
          <p:cNvSpPr>
            <a:spLocks noGrp="1"/>
          </p:cNvSpPr>
          <p:nvPr>
            <p:ph type="ftr" sz="quarter" idx="11"/>
          </p:nvPr>
        </p:nvSpPr>
        <p:spPr/>
        <p:txBody>
          <a:bodyPr/>
          <a:lstStyle>
            <a:lvl1pPr>
              <a:defRPr/>
            </a:lvl1pPr>
          </a:lstStyle>
          <a:p>
            <a:pPr>
              <a:defRPr/>
            </a:pPr>
            <a:r>
              <a:rPr lang="en-US"/>
              <a:t>DANIEL</a:t>
            </a:r>
          </a:p>
        </p:txBody>
      </p:sp>
      <p:sp>
        <p:nvSpPr>
          <p:cNvPr id="5" name="Slide Number Placeholder 4"/>
          <p:cNvSpPr>
            <a:spLocks noGrp="1"/>
          </p:cNvSpPr>
          <p:nvPr>
            <p:ph type="sldNum" sz="quarter" idx="12"/>
          </p:nvPr>
        </p:nvSpPr>
        <p:spPr/>
        <p:txBody>
          <a:bodyPr/>
          <a:lstStyle>
            <a:lvl1pPr>
              <a:defRPr/>
            </a:lvl1pPr>
          </a:lstStyle>
          <a:p>
            <a:fld id="{0831CE7A-67AC-4113-9A38-5E67E965B48E}" type="slidenum">
              <a:rPr lang="en-US" altLang="en-US"/>
              <a:pPr/>
              <a:t>‹#›</a:t>
            </a:fld>
            <a:endParaRPr lang="en-US" altLang="en-US"/>
          </a:p>
        </p:txBody>
      </p:sp>
    </p:spTree>
    <p:extLst>
      <p:ext uri="{BB962C8B-B14F-4D97-AF65-F5344CB8AC3E}">
        <p14:creationId xmlns:p14="http://schemas.microsoft.com/office/powerpoint/2010/main" val="18314638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7090857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843557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8133249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8565704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57859783"/>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0898383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1075347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60119707"/>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08585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cs typeface="Calibri" panose="020F0502020204030204" pitchFamily="34" charset="0"/>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grpSp>
      </p:grpSp>
      <p:sp>
        <p:nvSpPr>
          <p:cNvPr id="1027" name="Rectangle 34"/>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4371" name="Rectangle 35"/>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smtClean="0">
                <a:latin typeface="Calibri" panose="020F0502020204030204" pitchFamily="34" charset="0"/>
                <a:cs typeface="Calibri" panose="020F0502020204030204" pitchFamily="34" charset="0"/>
              </a:defRPr>
            </a:lvl1pPr>
          </a:lstStyle>
          <a:p>
            <a:pPr>
              <a:defRPr/>
            </a:pPr>
            <a:fld id="{29634EE1-7EB7-4B53-9DE7-78AC25DB4F0A}" type="slidenum">
              <a:rPr lang="en-US" altLang="en-US" smtClean="0"/>
              <a:pPr>
                <a:defRPr/>
              </a:pPr>
              <a:t>‹#›</a:t>
            </a:fld>
            <a:endParaRPr lang="en-US" altLang="en-US" dirty="0"/>
          </a:p>
        </p:txBody>
      </p:sp>
      <p:sp>
        <p:nvSpPr>
          <p:cNvPr id="14374"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8" r:id="rId7"/>
    <p:sldLayoutId id="2147483909" r:id="rId8"/>
    <p:sldLayoutId id="2147483910" r:id="rId9"/>
    <p:sldLayoutId id="2147483911" r:id="rId10"/>
    <p:sldLayoutId id="2147483912" r:id="rId11"/>
    <p:sldLayoutId id="2147483913" r:id="rId12"/>
    <p:sldLayoutId id="2147483914" r:id="rId13"/>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png"/><Relationship Id="rId1" Type="http://schemas.openxmlformats.org/officeDocument/2006/relationships/slideLayout" Target="../slideLayouts/slideLayout10.xml"/><Relationship Id="rId4" Type="http://schemas.openxmlformats.org/officeDocument/2006/relationships/image" Target="../media/image24.wmf"/></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6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0.xml"/></Relationships>
</file>

<file path=ppt/slides/_rels/slide6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7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7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0.xml"/></Relationships>
</file>

<file path=ppt/slides/_rels/slide7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0.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0.xml"/></Relationships>
</file>

<file path=ppt/slides/_rels/slide7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8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0.xml"/></Relationships>
</file>

<file path=ppt/slides/_rels/slide8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0.xml"/></Relationships>
</file>

<file path=ppt/slides/_rels/slide8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8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E1458CD8-D940-42DA-B266-2FCD81C4F388}"/>
              </a:ext>
            </a:extLst>
          </p:cNvPr>
          <p:cNvSpPr txBox="1">
            <a:spLocks noChangeArrowheads="1"/>
          </p:cNvSpPr>
          <p:nvPr/>
        </p:nvSpPr>
        <p:spPr bwMode="auto">
          <a:xfrm>
            <a:off x="0" y="228600"/>
            <a:ext cx="9144000"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eaLnBrk="1" hangingPunct="1">
              <a:buFont typeface="Wingdings" panose="05000000000000000000" pitchFamily="2" charset="2"/>
              <a:buNone/>
            </a:pPr>
            <a:r>
              <a:rPr lang="en-US" altLang="en-US" sz="4000" dirty="0">
                <a:solidFill>
                  <a:schemeClr val="tx2"/>
                </a:solidFill>
                <a:effectLst>
                  <a:outerShdw blurRad="38100" dist="38100" dir="2700000" algn="tl">
                    <a:srgbClr val="000000">
                      <a:alpha val="43137"/>
                    </a:srgbClr>
                  </a:outerShdw>
                </a:effectLst>
                <a:ea typeface="+mj-ea"/>
                <a:cs typeface="+mj-cs"/>
              </a:rPr>
              <a:t>HOW TO FIND JOY IN THE CHRISTIAN LIFE</a:t>
            </a:r>
          </a:p>
        </p:txBody>
      </p:sp>
      <p:pic>
        <p:nvPicPr>
          <p:cNvPr id="4" name="Picture 3" descr="A close up of a womans face&#10;&#10;Description automatically generated">
            <a:extLst>
              <a:ext uri="{FF2B5EF4-FFF2-40B4-BE49-F238E27FC236}">
                <a16:creationId xmlns:a16="http://schemas.microsoft.com/office/drawing/2014/main" id="{970845EF-801A-4FC9-8C2B-14D3AC7791A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00667" y="1421780"/>
            <a:ext cx="6942666" cy="3657600"/>
          </a:xfrm>
          <a:prstGeom prst="rect">
            <a:avLst/>
          </a:prstGeom>
        </p:spPr>
      </p:pic>
      <p:pic>
        <p:nvPicPr>
          <p:cNvPr id="3" name="Picture 2">
            <a:extLst>
              <a:ext uri="{FF2B5EF4-FFF2-40B4-BE49-F238E27FC236}">
                <a16:creationId xmlns:a16="http://schemas.microsoft.com/office/drawing/2014/main" id="{7B01347A-E166-4399-80F1-5FDEDB0A697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95624" y="5334000"/>
            <a:ext cx="5352752" cy="1450974"/>
          </a:xfrm>
          <a:prstGeom prst="rect">
            <a:avLst/>
          </a:prstGeom>
        </p:spPr>
      </p:pic>
    </p:spTree>
    <p:extLst>
      <p:ext uri="{BB962C8B-B14F-4D97-AF65-F5344CB8AC3E}">
        <p14:creationId xmlns:p14="http://schemas.microsoft.com/office/powerpoint/2010/main" val="35191159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6C61E7C-9471-45AB-9B89-80680512E1B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 name="Content Placeholder 2"/>
          <p:cNvSpPr>
            <a:spLocks noGrp="1"/>
          </p:cNvSpPr>
          <p:nvPr>
            <p:ph idx="1"/>
          </p:nvPr>
        </p:nvSpPr>
        <p:spPr>
          <a:xfrm>
            <a:off x="0" y="0"/>
            <a:ext cx="9144000" cy="4191000"/>
          </a:xfrm>
        </p:spPr>
        <p:txBody>
          <a:bodyPr/>
          <a:lstStyle/>
          <a:p>
            <a:pPr marL="0" indent="0" algn="ctr" defTabSz="685800">
              <a:spcBef>
                <a:spcPct val="0"/>
              </a:spcBef>
              <a:spcAft>
                <a:spcPts val="1200"/>
              </a:spcAft>
              <a:buNone/>
              <a:defRPr/>
            </a:pPr>
            <a:r>
              <a:rPr lang="en-US" sz="4000" kern="1200" dirty="0">
                <a:solidFill>
                  <a:schemeClr val="tx2"/>
                </a:solidFill>
                <a:ea typeface="+mj-ea"/>
                <a:cs typeface="Calibri" panose="020F0502020204030204" pitchFamily="34" charset="0"/>
              </a:rPr>
              <a:t>Genesis 3:2-3</a:t>
            </a:r>
          </a:p>
          <a:p>
            <a:pPr marL="0" indent="0" algn="just">
              <a:spcBef>
                <a:spcPts val="0"/>
              </a:spcBef>
              <a:buNone/>
            </a:pPr>
            <a:r>
              <a:rPr lang="en-US" sz="3600" dirty="0">
                <a:effectLst>
                  <a:outerShdw blurRad="38100" dist="38100" dir="2700000" algn="tl">
                    <a:srgbClr val="000000">
                      <a:alpha val="43137"/>
                    </a:srgbClr>
                  </a:outerShdw>
                </a:effectLst>
              </a:rPr>
              <a:t>“</a:t>
            </a:r>
            <a:r>
              <a:rPr lang="en-US" sz="3600" baseline="30000" dirty="0">
                <a:effectLst>
                  <a:outerShdw blurRad="38100" dist="38100" dir="2700000" algn="tl">
                    <a:srgbClr val="000000">
                      <a:alpha val="43137"/>
                    </a:srgbClr>
                  </a:outerShdw>
                </a:effectLst>
              </a:rPr>
              <a:t>2 </a:t>
            </a:r>
            <a:r>
              <a:rPr lang="en-US" sz="3600" dirty="0">
                <a:effectLst>
                  <a:outerShdw blurRad="38100" dist="38100" dir="2700000" algn="tl">
                    <a:srgbClr val="000000">
                      <a:alpha val="43137"/>
                    </a:srgbClr>
                  </a:outerShdw>
                </a:effectLst>
              </a:rPr>
              <a:t>The woman said to the serpent, ‘From the fruit of the trees of the garden we may eat; </a:t>
            </a:r>
            <a:r>
              <a:rPr lang="en-US" sz="3600" baseline="30000" dirty="0">
                <a:effectLst>
                  <a:outerShdw blurRad="38100" dist="38100" dir="2700000" algn="tl">
                    <a:srgbClr val="000000">
                      <a:alpha val="43137"/>
                    </a:srgbClr>
                  </a:outerShdw>
                </a:effectLst>
              </a:rPr>
              <a:t>3 </a:t>
            </a:r>
            <a:r>
              <a:rPr lang="en-US" sz="3600" dirty="0">
                <a:effectLst>
                  <a:outerShdw blurRad="38100" dist="38100" dir="2700000" algn="tl">
                    <a:srgbClr val="000000">
                      <a:alpha val="43137"/>
                    </a:srgbClr>
                  </a:outerShdw>
                </a:effectLst>
              </a:rPr>
              <a:t>but from the fruit of the tree which is in the middle of the garden, God has said, ‘You shall not eat from it </a:t>
            </a:r>
            <a:r>
              <a:rPr lang="en-US" sz="3600" b="1" u="sng" dirty="0">
                <a:solidFill>
                  <a:srgbClr val="FFFFCC"/>
                </a:solidFill>
                <a:effectLst>
                  <a:outerShdw blurRad="38100" dist="38100" dir="2700000" algn="tl">
                    <a:srgbClr val="000000">
                      <a:alpha val="43137"/>
                    </a:srgbClr>
                  </a:outerShdw>
                </a:effectLst>
              </a:rPr>
              <a:t>or touch it</a:t>
            </a:r>
            <a:r>
              <a:rPr lang="en-US" sz="3600" dirty="0">
                <a:effectLst>
                  <a:outerShdw blurRad="38100" dist="38100" dir="2700000" algn="tl">
                    <a:srgbClr val="000000">
                      <a:alpha val="43137"/>
                    </a:srgbClr>
                  </a:outerShdw>
                </a:effectLst>
              </a:rPr>
              <a:t>, or you will die.’”</a:t>
            </a:r>
          </a:p>
        </p:txBody>
      </p:sp>
    </p:spTree>
    <p:extLst>
      <p:ext uri="{BB962C8B-B14F-4D97-AF65-F5344CB8AC3E}">
        <p14:creationId xmlns:p14="http://schemas.microsoft.com/office/powerpoint/2010/main" val="2637776704"/>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6C61E7C-9471-45AB-9B89-80680512E1B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 name="Content Placeholder 2"/>
          <p:cNvSpPr>
            <a:spLocks noGrp="1"/>
          </p:cNvSpPr>
          <p:nvPr>
            <p:ph idx="1"/>
          </p:nvPr>
        </p:nvSpPr>
        <p:spPr>
          <a:xfrm>
            <a:off x="0" y="0"/>
            <a:ext cx="9144000" cy="4191000"/>
          </a:xfrm>
        </p:spPr>
        <p:txBody>
          <a:bodyPr/>
          <a:lstStyle/>
          <a:p>
            <a:pPr marL="0" indent="0" algn="ctr" defTabSz="685800">
              <a:spcBef>
                <a:spcPct val="0"/>
              </a:spcBef>
              <a:spcAft>
                <a:spcPts val="1200"/>
              </a:spcAft>
              <a:buNone/>
              <a:defRPr/>
            </a:pPr>
            <a:r>
              <a:rPr lang="en-US" sz="4000" kern="1200" dirty="0">
                <a:solidFill>
                  <a:schemeClr val="tx2"/>
                </a:solidFill>
                <a:ea typeface="+mj-ea"/>
                <a:cs typeface="Calibri" panose="020F0502020204030204" pitchFamily="34" charset="0"/>
              </a:rPr>
              <a:t>Genesis 3:1, 4</a:t>
            </a:r>
          </a:p>
          <a:p>
            <a:pPr marL="0" indent="0" algn="just">
              <a:spcBef>
                <a:spcPts val="0"/>
              </a:spcBef>
              <a:buNone/>
            </a:pPr>
            <a:r>
              <a:rPr lang="en-US" sz="3600" dirty="0">
                <a:effectLst>
                  <a:outerShdw blurRad="38100" dist="38100" dir="2700000" algn="tl">
                    <a:srgbClr val="000000">
                      <a:alpha val="43137"/>
                    </a:srgbClr>
                  </a:outerShdw>
                </a:effectLst>
              </a:rPr>
              <a:t>“</a:t>
            </a:r>
            <a:r>
              <a:rPr lang="en-US" sz="3600" baseline="30000" dirty="0">
                <a:effectLst>
                  <a:outerShdw blurRad="38100" dist="38100" dir="2700000" algn="tl">
                    <a:srgbClr val="000000">
                      <a:alpha val="43137"/>
                    </a:srgbClr>
                  </a:outerShdw>
                </a:effectLst>
              </a:rPr>
              <a:t>1 </a:t>
            </a:r>
            <a:r>
              <a:rPr lang="en-US" sz="3600" dirty="0">
                <a:effectLst>
                  <a:outerShdw blurRad="38100" dist="38100" dir="2700000" algn="tl">
                    <a:srgbClr val="000000">
                      <a:alpha val="43137"/>
                    </a:srgbClr>
                  </a:outerShdw>
                </a:effectLst>
              </a:rPr>
              <a:t>Now the serpent was more crafty than any beast of the field which the Lord God had made. And he said to the woman, “Indeed, has God said, ‘You shall not eat from </a:t>
            </a:r>
            <a:r>
              <a:rPr lang="en-US" sz="3600" b="1" u="sng" dirty="0">
                <a:solidFill>
                  <a:srgbClr val="FFFFCC"/>
                </a:solidFill>
                <a:effectLst>
                  <a:outerShdw blurRad="38100" dist="38100" dir="2700000" algn="tl">
                    <a:srgbClr val="000000">
                      <a:alpha val="43137"/>
                    </a:srgbClr>
                  </a:outerShdw>
                </a:effectLst>
              </a:rPr>
              <a:t>any</a:t>
            </a:r>
            <a:r>
              <a:rPr lang="en-US" sz="3600" dirty="0">
                <a:effectLst>
                  <a:outerShdw blurRad="38100" dist="38100" dir="2700000" algn="tl">
                    <a:srgbClr val="000000">
                      <a:alpha val="43137"/>
                    </a:srgbClr>
                  </a:outerShdw>
                </a:effectLst>
              </a:rPr>
              <a:t> tree of the garden’?” …</a:t>
            </a:r>
            <a:r>
              <a:rPr lang="en-US" sz="3600" baseline="30000" dirty="0">
                <a:effectLst>
                  <a:outerShdw blurRad="38100" dist="38100" dir="2700000" algn="tl">
                    <a:srgbClr val="000000">
                      <a:alpha val="43137"/>
                    </a:srgbClr>
                  </a:outerShdw>
                </a:effectLst>
              </a:rPr>
              <a:t>4 </a:t>
            </a:r>
            <a:r>
              <a:rPr lang="en-US" sz="3600" dirty="0">
                <a:effectLst>
                  <a:outerShdw blurRad="38100" dist="38100" dir="2700000" algn="tl">
                    <a:srgbClr val="000000">
                      <a:alpha val="43137"/>
                    </a:srgbClr>
                  </a:outerShdw>
                </a:effectLst>
              </a:rPr>
              <a:t>The serpent said to the woman, ‘You surely will </a:t>
            </a:r>
            <a:r>
              <a:rPr lang="en-US" sz="3600" b="1" u="sng" dirty="0">
                <a:solidFill>
                  <a:srgbClr val="FFFFCC"/>
                </a:solidFill>
                <a:effectLst>
                  <a:outerShdw blurRad="38100" dist="38100" dir="2700000" algn="tl">
                    <a:srgbClr val="000000">
                      <a:alpha val="43137"/>
                    </a:srgbClr>
                  </a:outerShdw>
                </a:effectLst>
              </a:rPr>
              <a:t>not die</a:t>
            </a:r>
            <a:r>
              <a:rPr lang="en-US" sz="3600" dirty="0">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2927842286"/>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E5B0659-DF4C-43DF-B76B-FDD6B3D8604F}"/>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800100" y="1600200"/>
            <a:ext cx="5600700" cy="4277919"/>
          </a:xfrm>
          <a:prstGeom prst="rect">
            <a:avLst/>
          </a:prstGeom>
          <a:noFill/>
          <a:ln w="38100">
            <a:solidFill>
              <a:schemeClr val="bg1"/>
            </a:solidFill>
            <a:miter lim="800000"/>
            <a:headEnd/>
            <a:tailEnd/>
          </a:ln>
        </p:spPr>
      </p:pic>
      <p:sp>
        <p:nvSpPr>
          <p:cNvPr id="44034" name="Rectangle 2"/>
          <p:cNvSpPr>
            <a:spLocks noGrp="1" noChangeArrowheads="1"/>
          </p:cNvSpPr>
          <p:nvPr>
            <p:ph type="title"/>
          </p:nvPr>
        </p:nvSpPr>
        <p:spPr>
          <a:xfrm>
            <a:off x="800100" y="247650"/>
            <a:ext cx="7543800" cy="895350"/>
          </a:xfrm>
        </p:spPr>
        <p:txBody>
          <a:bodyPr/>
          <a:lstStyle/>
          <a:p>
            <a:pPr algn="ctr" eaLnBrk="1" hangingPunct="1"/>
            <a:r>
              <a:rPr lang="en-US" sz="3600" dirty="0">
                <a:effectLst>
                  <a:outerShdw blurRad="38100" dist="38100" dir="2700000" algn="tl">
                    <a:srgbClr val="000000">
                      <a:alpha val="43137"/>
                    </a:srgbClr>
                  </a:outerShdw>
                </a:effectLst>
              </a:rPr>
              <a:t>COMPLICATION OF THE SIMPLE</a:t>
            </a:r>
          </a:p>
        </p:txBody>
      </p:sp>
      <p:sp>
        <p:nvSpPr>
          <p:cNvPr id="16387" name="Rectangle 3"/>
          <p:cNvSpPr>
            <a:spLocks noGrp="1" noChangeArrowheads="1"/>
          </p:cNvSpPr>
          <p:nvPr>
            <p:ph type="body" idx="1"/>
          </p:nvPr>
        </p:nvSpPr>
        <p:spPr>
          <a:xfrm>
            <a:off x="800100" y="1600200"/>
            <a:ext cx="5600700" cy="1600200"/>
          </a:xfrm>
          <a:noFill/>
          <a:ln w="28575">
            <a:noFill/>
            <a:miter lim="800000"/>
            <a:headEnd/>
            <a:tailEnd/>
          </a:ln>
          <a:effectLst/>
        </p:spPr>
        <p:txBody>
          <a:bodyPr vert="horz" wrap="square" lIns="68580" tIns="34290" rIns="68580" bIns="34290" numCol="1" anchor="t" anchorCtr="0" compatLnSpc="1">
            <a:prstTxWarp prst="textNoShape">
              <a:avLst/>
            </a:prstTxWarp>
          </a:bodyPr>
          <a:lstStyle/>
          <a:p>
            <a:pPr marL="0" indent="0" algn="ctr" eaLnBrk="1" hangingPunct="1">
              <a:lnSpc>
                <a:spcPct val="90000"/>
              </a:lnSpc>
              <a:buNone/>
            </a:pPr>
            <a:r>
              <a:rPr lang="en-US"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2 Cor. 11:3</a:t>
            </a:r>
          </a:p>
          <a:p>
            <a:pPr marL="0" indent="0" algn="just" eaLnBrk="1" hangingPunct="1">
              <a:lnSpc>
                <a:spcPct val="90000"/>
              </a:lnSpc>
              <a:buNone/>
            </a:pPr>
            <a:r>
              <a:rPr lang="en-US" dirty="0">
                <a:effectLst>
                  <a:outerShdw blurRad="38100" dist="38100" dir="2700000" algn="tl">
                    <a:srgbClr val="000000">
                      <a:alpha val="43137"/>
                    </a:srgbClr>
                  </a:outerShdw>
                </a:effectLst>
              </a:rPr>
              <a:t>“But I fear, lest somehow, as the </a:t>
            </a:r>
            <a:r>
              <a:rPr lang="en-US" b="1" i="1" u="sng" dirty="0">
                <a:solidFill>
                  <a:srgbClr val="FFFFCC"/>
                </a:solidFill>
                <a:effectLst>
                  <a:outerShdw blurRad="38100" dist="38100" dir="2700000" algn="tl">
                    <a:srgbClr val="000000">
                      <a:alpha val="43137"/>
                    </a:srgbClr>
                  </a:outerShdw>
                </a:effectLst>
              </a:rPr>
              <a:t>serpent</a:t>
            </a:r>
            <a:r>
              <a:rPr lang="en-US" dirty="0">
                <a:solidFill>
                  <a:schemeClr val="bg2"/>
                </a:solidFill>
                <a:effectLst>
                  <a:outerShdw blurRad="38100" dist="38100" dir="2700000" algn="tl">
                    <a:srgbClr val="000000">
                      <a:alpha val="43137"/>
                    </a:srgbClr>
                  </a:outerShdw>
                </a:effectLst>
              </a:rPr>
              <a:t> </a:t>
            </a:r>
            <a:r>
              <a:rPr lang="en-US" dirty="0">
                <a:effectLst>
                  <a:outerShdw blurRad="38100" dist="38100" dir="2700000" algn="tl">
                    <a:srgbClr val="000000">
                      <a:alpha val="43137"/>
                    </a:srgbClr>
                  </a:outerShdw>
                </a:effectLst>
              </a:rPr>
              <a:t>deceived Eve by his craftiness, so your minds may be corrupted by from the </a:t>
            </a:r>
            <a:r>
              <a:rPr lang="en-US" b="1" i="1" u="sng" dirty="0">
                <a:solidFill>
                  <a:srgbClr val="FFFFCC"/>
                </a:solidFill>
                <a:effectLst>
                  <a:outerShdw blurRad="38100" dist="38100" dir="2700000" algn="tl">
                    <a:srgbClr val="000000">
                      <a:alpha val="43137"/>
                    </a:srgbClr>
                  </a:outerShdw>
                </a:effectLst>
              </a:rPr>
              <a:t>simplicity</a:t>
            </a:r>
            <a:r>
              <a:rPr lang="en-US" dirty="0">
                <a:effectLst>
                  <a:outerShdw blurRad="38100" dist="38100" dir="2700000" algn="tl">
                    <a:srgbClr val="000000">
                      <a:alpha val="43137"/>
                    </a:srgbClr>
                  </a:outerShdw>
                </a:effectLst>
              </a:rPr>
              <a:t> that is in Christ.” (Italics mine)</a:t>
            </a:r>
          </a:p>
        </p:txBody>
      </p:sp>
      <p:pic>
        <p:nvPicPr>
          <p:cNvPr id="4403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934200" y="2514600"/>
            <a:ext cx="1885950" cy="1828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2159914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63FBF99-657B-427A-A0AE-07E7AF6785A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9144000" cy="6858000"/>
          </a:xfrm>
          <a:prstGeom prst="rect">
            <a:avLst/>
          </a:prstGeom>
        </p:spPr>
      </p:pic>
      <p:sp>
        <p:nvSpPr>
          <p:cNvPr id="134147" name="Rectangle 1"/>
          <p:cNvSpPr>
            <a:spLocks noChangeArrowheads="1"/>
          </p:cNvSpPr>
          <p:nvPr/>
        </p:nvSpPr>
        <p:spPr bwMode="auto">
          <a:xfrm>
            <a:off x="0" y="0"/>
            <a:ext cx="9144000" cy="1995418"/>
          </a:xfrm>
          <a:prstGeom prst="rect">
            <a:avLst/>
          </a:prstGeom>
          <a:noFill/>
          <a:ln w="28575">
            <a:noFill/>
            <a:miter lim="800000"/>
            <a:headEnd/>
            <a:tailEnd/>
          </a:ln>
        </p:spPr>
        <p:txBody>
          <a:bodyPr wrap="square">
            <a:spAutoFit/>
          </a:bodyPr>
          <a:lstStyle/>
          <a:p>
            <a:pPr algn="ctr" eaLnBrk="1" fontAlgn="auto" hangingPunct="1">
              <a:spcBef>
                <a:spcPts val="0"/>
              </a:spcBef>
              <a:spcAft>
                <a:spcPts val="1200"/>
              </a:spcAft>
              <a:defRPr/>
            </a:pPr>
            <a:r>
              <a:rPr lang="en-US" altLang="en-US" sz="4000" dirty="0">
                <a:solidFill>
                  <a:schemeClr val="tx2">
                    <a:satMod val="200000"/>
                  </a:schemeClr>
                </a:solidFill>
                <a:effectLst>
                  <a:outerShdw blurRad="38100" dist="38100" dir="2700000" algn="tl">
                    <a:srgbClr val="000000">
                      <a:alpha val="43137"/>
                    </a:srgbClr>
                  </a:outerShdw>
                </a:effectLst>
                <a:latin typeface="Calibri" panose="020F0502020204030204" pitchFamily="34" charset="0"/>
                <a:ea typeface="+mj-ea"/>
                <a:cs typeface="+mj-cs"/>
              </a:rPr>
              <a:t>Galatians 3:3</a:t>
            </a:r>
          </a:p>
          <a:p>
            <a:pPr algn="just" eaLnBrk="1" fontAlgn="auto" hangingPunct="1">
              <a:spcBef>
                <a:spcPts val="0"/>
              </a:spcBef>
              <a:spcAft>
                <a:spcPts val="0"/>
              </a:spcAft>
              <a:defRPr/>
            </a:pPr>
            <a:r>
              <a:rPr lang="en-US" altLang="en-US" sz="3600" kern="0" dirty="0">
                <a:latin typeface="Calibri" panose="020F0502020204030204" pitchFamily="34" charset="0"/>
                <a:cs typeface="+mn-cs"/>
              </a:rPr>
              <a:t>“</a:t>
            </a:r>
            <a:r>
              <a:rPr lang="en-US" sz="3600" dirty="0">
                <a:latin typeface="Calibri" panose="020F0502020204030204" pitchFamily="34" charset="0"/>
              </a:rPr>
              <a:t>Are you so foolish? Having begun by the Spirit, are you now being </a:t>
            </a:r>
            <a:r>
              <a:rPr lang="en-US" sz="3600" b="1" u="sng" dirty="0">
                <a:solidFill>
                  <a:srgbClr val="FFFFCC"/>
                </a:solidFill>
                <a:effectLst>
                  <a:outerShdw blurRad="38100" dist="38100" dir="2700000" algn="tl">
                    <a:srgbClr val="000000"/>
                  </a:outerShdw>
                </a:effectLst>
                <a:latin typeface="Calibri" panose="020F0502020204030204" pitchFamily="34" charset="0"/>
                <a:cs typeface="+mn-cs"/>
              </a:rPr>
              <a:t>perfected by the flesh</a:t>
            </a:r>
            <a:r>
              <a:rPr lang="en-US" sz="3600" dirty="0">
                <a:latin typeface="Calibri" panose="020F0502020204030204" pitchFamily="34" charset="0"/>
              </a:rPr>
              <a:t>?</a:t>
            </a:r>
            <a:r>
              <a:rPr lang="en-US" sz="3600" dirty="0">
                <a:latin typeface="Calibri" panose="020F0502020204030204" pitchFamily="34" charset="0"/>
                <a:cs typeface="+mn-cs"/>
              </a:rPr>
              <a:t>”</a:t>
            </a:r>
            <a:endParaRPr lang="en-US" altLang="en-US" sz="3600" kern="0" dirty="0">
              <a:latin typeface="Calibri" panose="020F0502020204030204" pitchFamily="34" charset="0"/>
              <a:cs typeface="+mn-cs"/>
            </a:endParaRPr>
          </a:p>
        </p:txBody>
      </p:sp>
      <p:pic>
        <p:nvPicPr>
          <p:cNvPr id="2" name="Picture 1">
            <a:extLst>
              <a:ext uri="{FF2B5EF4-FFF2-40B4-BE49-F238E27FC236}">
                <a16:creationId xmlns:a16="http://schemas.microsoft.com/office/drawing/2014/main" id="{5599160C-9520-4FC6-B558-05CADB8F2BC6}"/>
              </a:ext>
            </a:extLst>
          </p:cNvPr>
          <p:cNvPicPr>
            <a:picLocks noChangeAspect="1"/>
          </p:cNvPicPr>
          <p:nvPr/>
        </p:nvPicPr>
        <p:blipFill>
          <a:blip r:embed="rId3"/>
          <a:stretch>
            <a:fillRect/>
          </a:stretch>
        </p:blipFill>
        <p:spPr>
          <a:xfrm>
            <a:off x="3048000" y="2362200"/>
            <a:ext cx="3048000" cy="2286000"/>
          </a:xfrm>
          <a:prstGeom prst="rect">
            <a:avLst/>
          </a:prstGeom>
          <a:solidFill>
            <a:srgbClr val="FFFFFF">
              <a:shade val="85000"/>
            </a:srgbClr>
          </a:solidFill>
          <a:ln w="88900" cap="sq">
            <a:solidFill>
              <a:srgbClr val="FF0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type="body" idx="1"/>
          </p:nvPr>
        </p:nvSpPr>
        <p:spPr>
          <a:xfrm>
            <a:off x="152400" y="1600201"/>
            <a:ext cx="8839200" cy="2743200"/>
          </a:xfrm>
        </p:spPr>
        <p:txBody>
          <a:bodyPr/>
          <a:lstStyle/>
          <a:p>
            <a:pPr marL="457200"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Legalists vs. true believers (Phil. 3:1-3)</a:t>
            </a:r>
          </a:p>
          <a:p>
            <a:pPr marL="457200"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Paul’s transition away from legalism (Phil. 3:4-14)</a:t>
            </a:r>
          </a:p>
          <a:p>
            <a:pPr marL="457200"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Other items to embrace in lieu of legalism (Phil. 3:15–4:3)</a:t>
            </a:r>
          </a:p>
        </p:txBody>
      </p:sp>
      <p:sp>
        <p:nvSpPr>
          <p:cNvPr id="4" name="Rectangle 2">
            <a:extLst>
              <a:ext uri="{FF2B5EF4-FFF2-40B4-BE49-F238E27FC236}">
                <a16:creationId xmlns:a16="http://schemas.microsoft.com/office/drawing/2014/main" id="{41B9EAE1-AB4F-4C75-8D29-37D59CC1F818}"/>
              </a:ext>
            </a:extLst>
          </p:cNvPr>
          <p:cNvSpPr txBox="1">
            <a:spLocks noChangeArrowheads="1"/>
          </p:cNvSpPr>
          <p:nvPr/>
        </p:nvSpPr>
        <p:spPr bwMode="auto">
          <a:xfrm>
            <a:off x="685800" y="228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dirty="0">
                <a:solidFill>
                  <a:srgbClr val="00FFFF"/>
                </a:solidFill>
                <a:effectLst>
                  <a:outerShdw blurRad="38100" dist="38100" dir="2700000" algn="tl">
                    <a:srgbClr val="000000">
                      <a:alpha val="43137"/>
                    </a:srgbClr>
                  </a:outerShdw>
                </a:effectLst>
              </a:rPr>
              <a:t>Avoid Legalism </a:t>
            </a:r>
          </a:p>
          <a:p>
            <a:pPr algn="ctr" eaLnBrk="1" hangingPunct="1"/>
            <a:r>
              <a:rPr lang="en-US" altLang="en-US" sz="2800" dirty="0">
                <a:solidFill>
                  <a:schemeClr val="tx1"/>
                </a:solidFill>
                <a:effectLst>
                  <a:outerShdw blurRad="38100" dist="38100" dir="2700000" algn="tl">
                    <a:srgbClr val="000000">
                      <a:alpha val="43137"/>
                    </a:srgbClr>
                  </a:outerShdw>
                </a:effectLst>
                <a:ea typeface="+mn-ea"/>
                <a:cs typeface="+mn-cs"/>
              </a:rPr>
              <a:t>(Phil. 3)</a:t>
            </a:r>
          </a:p>
        </p:txBody>
      </p:sp>
      <p:pic>
        <p:nvPicPr>
          <p:cNvPr id="2" name="Picture 1">
            <a:extLst>
              <a:ext uri="{FF2B5EF4-FFF2-40B4-BE49-F238E27FC236}">
                <a16:creationId xmlns:a16="http://schemas.microsoft.com/office/drawing/2014/main" id="{CC3207A5-AAEE-4F25-AA76-E955D17AA49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48000" y="4343400"/>
            <a:ext cx="3048000" cy="2286000"/>
          </a:xfrm>
          <a:prstGeom prst="rect">
            <a:avLst/>
          </a:prstGeom>
        </p:spPr>
      </p:pic>
    </p:spTree>
    <p:extLst>
      <p:ext uri="{BB962C8B-B14F-4D97-AF65-F5344CB8AC3E}">
        <p14:creationId xmlns:p14="http://schemas.microsoft.com/office/powerpoint/2010/main" val="35966798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type="body" idx="1"/>
          </p:nvPr>
        </p:nvSpPr>
        <p:spPr>
          <a:xfrm>
            <a:off x="152400" y="1600201"/>
            <a:ext cx="8839200" cy="2743200"/>
          </a:xfrm>
        </p:spPr>
        <p:txBody>
          <a:bodyPr/>
          <a:lstStyle/>
          <a:p>
            <a:pPr marL="457200" indent="-457200" algn="just" eaLnBrk="1" hangingPunct="1">
              <a:spcBef>
                <a:spcPts val="0"/>
              </a:spcBef>
              <a:spcAft>
                <a:spcPts val="2400"/>
              </a:spcAft>
              <a:defRPr/>
            </a:pPr>
            <a:r>
              <a:rPr lang="en-US" b="1" u="sng" dirty="0">
                <a:solidFill>
                  <a:srgbClr val="FFFFCC"/>
                </a:solidFill>
              </a:rPr>
              <a:t>Legalists vs. true believers (Phil. 3:1-3)</a:t>
            </a:r>
          </a:p>
          <a:p>
            <a:pPr marL="457200"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Paul’s transition away from legalism (Phil. 3:4-14)</a:t>
            </a:r>
          </a:p>
          <a:p>
            <a:pPr marL="457200"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Other items to embrace in lieu of legalism (Phil. 3:15–4:3)</a:t>
            </a:r>
          </a:p>
        </p:txBody>
      </p:sp>
      <p:sp>
        <p:nvSpPr>
          <p:cNvPr id="4" name="Rectangle 2">
            <a:extLst>
              <a:ext uri="{FF2B5EF4-FFF2-40B4-BE49-F238E27FC236}">
                <a16:creationId xmlns:a16="http://schemas.microsoft.com/office/drawing/2014/main" id="{41B9EAE1-AB4F-4C75-8D29-37D59CC1F818}"/>
              </a:ext>
            </a:extLst>
          </p:cNvPr>
          <p:cNvSpPr txBox="1">
            <a:spLocks noChangeArrowheads="1"/>
          </p:cNvSpPr>
          <p:nvPr/>
        </p:nvSpPr>
        <p:spPr bwMode="auto">
          <a:xfrm>
            <a:off x="685800" y="228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dirty="0">
                <a:solidFill>
                  <a:srgbClr val="00FFFF"/>
                </a:solidFill>
                <a:effectLst>
                  <a:outerShdw blurRad="38100" dist="38100" dir="2700000" algn="tl">
                    <a:srgbClr val="000000">
                      <a:alpha val="43137"/>
                    </a:srgbClr>
                  </a:outerShdw>
                </a:effectLst>
              </a:rPr>
              <a:t>Avoid Legalism </a:t>
            </a:r>
          </a:p>
          <a:p>
            <a:pPr algn="ctr" eaLnBrk="1" hangingPunct="1"/>
            <a:r>
              <a:rPr lang="en-US" altLang="en-US" sz="2800" dirty="0">
                <a:solidFill>
                  <a:schemeClr val="tx1"/>
                </a:solidFill>
                <a:effectLst>
                  <a:outerShdw blurRad="38100" dist="38100" dir="2700000" algn="tl">
                    <a:srgbClr val="000000">
                      <a:alpha val="43137"/>
                    </a:srgbClr>
                  </a:outerShdw>
                </a:effectLst>
                <a:ea typeface="+mn-ea"/>
                <a:cs typeface="+mn-cs"/>
              </a:rPr>
              <a:t>(Phil. 3)</a:t>
            </a:r>
          </a:p>
        </p:txBody>
      </p:sp>
      <p:pic>
        <p:nvPicPr>
          <p:cNvPr id="2" name="Picture 1">
            <a:extLst>
              <a:ext uri="{FF2B5EF4-FFF2-40B4-BE49-F238E27FC236}">
                <a16:creationId xmlns:a16="http://schemas.microsoft.com/office/drawing/2014/main" id="{CC3207A5-AAEE-4F25-AA76-E955D17AA49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48000" y="4343400"/>
            <a:ext cx="3048000" cy="2286000"/>
          </a:xfrm>
          <a:prstGeom prst="rect">
            <a:avLst/>
          </a:prstGeom>
        </p:spPr>
      </p:pic>
    </p:spTree>
    <p:extLst>
      <p:ext uri="{BB962C8B-B14F-4D97-AF65-F5344CB8AC3E}">
        <p14:creationId xmlns:p14="http://schemas.microsoft.com/office/powerpoint/2010/main" val="31012463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0" y="228600"/>
            <a:ext cx="9144000" cy="1143000"/>
          </a:xfrm>
        </p:spPr>
        <p:txBody>
          <a:bodyPr/>
          <a:lstStyle/>
          <a:p>
            <a:pPr algn="ctr" eaLnBrk="1" hangingPunct="1"/>
            <a:r>
              <a:rPr lang="en-US" sz="3600" kern="1200" dirty="0">
                <a:solidFill>
                  <a:srgbClr val="00FFFF"/>
                </a:solidFill>
                <a:effectLst>
                  <a:outerShdw blurRad="38100" dist="38100" dir="2700000" algn="tl">
                    <a:srgbClr val="000000">
                      <a:alpha val="43137"/>
                    </a:srgbClr>
                  </a:outerShdw>
                </a:effectLst>
              </a:rPr>
              <a:t>Legalists vs. True Believers</a:t>
            </a:r>
            <a:br>
              <a:rPr lang="en-US" sz="3600" kern="1200" dirty="0">
                <a:solidFill>
                  <a:srgbClr val="00FFFF"/>
                </a:solidFill>
                <a:effectLst>
                  <a:outerShdw blurRad="38100" dist="38100" dir="2700000" algn="tl">
                    <a:srgbClr val="000000">
                      <a:alpha val="43137"/>
                    </a:srgbClr>
                  </a:outerShdw>
                </a:effectLst>
              </a:rPr>
            </a:br>
            <a:r>
              <a:rPr lang="en-US" sz="3600" kern="1200" dirty="0">
                <a:solidFill>
                  <a:srgbClr val="00FFFF"/>
                </a:solidFill>
                <a:effectLst>
                  <a:outerShdw blurRad="38100" dist="38100" dir="2700000" algn="tl">
                    <a:srgbClr val="000000">
                      <a:alpha val="43137"/>
                    </a:srgbClr>
                  </a:outerShdw>
                </a:effectLst>
              </a:rPr>
              <a:t> </a:t>
            </a:r>
            <a:r>
              <a:rPr lang="en-US" sz="2800" kern="1200" dirty="0">
                <a:solidFill>
                  <a:schemeClr val="tx1"/>
                </a:solidFill>
                <a:effectLst>
                  <a:outerShdw blurRad="38100" dist="38100" dir="2700000" algn="tl">
                    <a:srgbClr val="000000">
                      <a:alpha val="43137"/>
                    </a:srgbClr>
                  </a:outerShdw>
                </a:effectLst>
                <a:ea typeface="+mn-ea"/>
                <a:cs typeface="+mn-cs"/>
              </a:rPr>
              <a:t>(Phil. 3:1-3)</a:t>
            </a:r>
            <a:endParaRPr lang="en-US" altLang="en-US" sz="2800" kern="1200" dirty="0">
              <a:solidFill>
                <a:schemeClr val="tx1"/>
              </a:solidFill>
              <a:effectLst>
                <a:outerShdw blurRad="38100" dist="38100" dir="2700000" algn="tl">
                  <a:srgbClr val="000000">
                    <a:alpha val="43137"/>
                  </a:srgbClr>
                </a:outerShdw>
              </a:effectLst>
              <a:ea typeface="+mn-ea"/>
              <a:cs typeface="+mn-cs"/>
            </a:endParaRPr>
          </a:p>
        </p:txBody>
      </p:sp>
      <p:sp>
        <p:nvSpPr>
          <p:cNvPr id="17411" name="Rectangle 3"/>
          <p:cNvSpPr>
            <a:spLocks noGrp="1" noChangeArrowheads="1"/>
          </p:cNvSpPr>
          <p:nvPr>
            <p:ph type="body" idx="1"/>
          </p:nvPr>
        </p:nvSpPr>
        <p:spPr>
          <a:xfrm>
            <a:off x="285750" y="1600200"/>
            <a:ext cx="8572500" cy="2514599"/>
          </a:xfrm>
        </p:spPr>
        <p:txBody>
          <a:bodyPr/>
          <a:lstStyle/>
          <a:p>
            <a:pPr marL="514350" indent="-514350" algn="just"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Command to Rejoice (1)</a:t>
            </a:r>
          </a:p>
          <a:p>
            <a:pPr marL="514350" indent="-514350" algn="just"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Threat Posed by Legalists (2)</a:t>
            </a:r>
          </a:p>
          <a:p>
            <a:pPr marL="514350" indent="-514350" algn="just"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Characteristics of those walking by the Spirit (3)</a:t>
            </a:r>
          </a:p>
        </p:txBody>
      </p:sp>
      <p:pic>
        <p:nvPicPr>
          <p:cNvPr id="5" name="Picture 4">
            <a:extLst>
              <a:ext uri="{FF2B5EF4-FFF2-40B4-BE49-F238E27FC236}">
                <a16:creationId xmlns:a16="http://schemas.microsoft.com/office/drawing/2014/main" id="{E322D5F8-EB70-4CFA-B8E9-474AEDE3F37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97767" y="4648200"/>
            <a:ext cx="2654709" cy="1828800"/>
          </a:xfrm>
          <a:prstGeom prst="rect">
            <a:avLst/>
          </a:prstGeom>
        </p:spPr>
      </p:pic>
    </p:spTree>
    <p:extLst>
      <p:ext uri="{BB962C8B-B14F-4D97-AF65-F5344CB8AC3E}">
        <p14:creationId xmlns:p14="http://schemas.microsoft.com/office/powerpoint/2010/main" val="808967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0" y="228600"/>
            <a:ext cx="9144000" cy="1143000"/>
          </a:xfrm>
        </p:spPr>
        <p:txBody>
          <a:bodyPr/>
          <a:lstStyle/>
          <a:p>
            <a:pPr algn="ctr" eaLnBrk="1" hangingPunct="1"/>
            <a:r>
              <a:rPr lang="en-US" sz="3600" kern="1200" dirty="0">
                <a:solidFill>
                  <a:srgbClr val="00FFFF"/>
                </a:solidFill>
                <a:effectLst>
                  <a:outerShdw blurRad="38100" dist="38100" dir="2700000" algn="tl">
                    <a:srgbClr val="000000">
                      <a:alpha val="43137"/>
                    </a:srgbClr>
                  </a:outerShdw>
                </a:effectLst>
              </a:rPr>
              <a:t>Legalists vs. True Believers</a:t>
            </a:r>
            <a:br>
              <a:rPr lang="en-US" sz="3600" kern="1200" dirty="0">
                <a:solidFill>
                  <a:srgbClr val="00FFFF"/>
                </a:solidFill>
                <a:effectLst>
                  <a:outerShdw blurRad="38100" dist="38100" dir="2700000" algn="tl">
                    <a:srgbClr val="000000">
                      <a:alpha val="43137"/>
                    </a:srgbClr>
                  </a:outerShdw>
                </a:effectLst>
              </a:rPr>
            </a:br>
            <a:r>
              <a:rPr lang="en-US" sz="3600" kern="1200" dirty="0">
                <a:solidFill>
                  <a:srgbClr val="00FFFF"/>
                </a:solidFill>
                <a:effectLst>
                  <a:outerShdw blurRad="38100" dist="38100" dir="2700000" algn="tl">
                    <a:srgbClr val="000000">
                      <a:alpha val="43137"/>
                    </a:srgbClr>
                  </a:outerShdw>
                </a:effectLst>
              </a:rPr>
              <a:t> </a:t>
            </a:r>
            <a:r>
              <a:rPr lang="en-US" sz="2800" kern="1200" dirty="0">
                <a:solidFill>
                  <a:schemeClr val="tx1"/>
                </a:solidFill>
                <a:effectLst>
                  <a:outerShdw blurRad="38100" dist="38100" dir="2700000" algn="tl">
                    <a:srgbClr val="000000">
                      <a:alpha val="43137"/>
                    </a:srgbClr>
                  </a:outerShdw>
                </a:effectLst>
                <a:ea typeface="+mn-ea"/>
                <a:cs typeface="+mn-cs"/>
              </a:rPr>
              <a:t>(Phil. 3:1-3)</a:t>
            </a:r>
            <a:endParaRPr lang="en-US" altLang="en-US" sz="2800" kern="1200" dirty="0">
              <a:solidFill>
                <a:schemeClr val="tx1"/>
              </a:solidFill>
              <a:effectLst>
                <a:outerShdw blurRad="38100" dist="38100" dir="2700000" algn="tl">
                  <a:srgbClr val="000000">
                    <a:alpha val="43137"/>
                  </a:srgbClr>
                </a:outerShdw>
              </a:effectLst>
              <a:ea typeface="+mn-ea"/>
              <a:cs typeface="+mn-cs"/>
            </a:endParaRPr>
          </a:p>
        </p:txBody>
      </p:sp>
      <p:sp>
        <p:nvSpPr>
          <p:cNvPr id="17411" name="Rectangle 3"/>
          <p:cNvSpPr>
            <a:spLocks noGrp="1" noChangeArrowheads="1"/>
          </p:cNvSpPr>
          <p:nvPr>
            <p:ph type="body" idx="1"/>
          </p:nvPr>
        </p:nvSpPr>
        <p:spPr>
          <a:xfrm>
            <a:off x="285750" y="1600200"/>
            <a:ext cx="8572500" cy="2514599"/>
          </a:xfrm>
        </p:spPr>
        <p:txBody>
          <a:bodyPr/>
          <a:lstStyle/>
          <a:p>
            <a:pPr marL="514350" indent="-514350" algn="just" eaLnBrk="1" hangingPunct="1">
              <a:spcBef>
                <a:spcPts val="0"/>
              </a:spcBef>
              <a:spcAft>
                <a:spcPts val="24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Command to Rejoice (1)</a:t>
            </a:r>
          </a:p>
          <a:p>
            <a:pPr marL="514350" indent="-514350" algn="just"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Threat Posed by Legalists (2)</a:t>
            </a:r>
          </a:p>
          <a:p>
            <a:pPr marL="514350" indent="-514350" algn="just"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Characteristics of those walking by the Spirit (3)</a:t>
            </a:r>
          </a:p>
        </p:txBody>
      </p:sp>
      <p:pic>
        <p:nvPicPr>
          <p:cNvPr id="5" name="Picture 4">
            <a:extLst>
              <a:ext uri="{FF2B5EF4-FFF2-40B4-BE49-F238E27FC236}">
                <a16:creationId xmlns:a16="http://schemas.microsoft.com/office/drawing/2014/main" id="{E322D5F8-EB70-4CFA-B8E9-474AEDE3F37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97767" y="4648200"/>
            <a:ext cx="2654709" cy="1828800"/>
          </a:xfrm>
          <a:prstGeom prst="rect">
            <a:avLst/>
          </a:prstGeom>
        </p:spPr>
      </p:pic>
    </p:spTree>
    <p:extLst>
      <p:ext uri="{BB962C8B-B14F-4D97-AF65-F5344CB8AC3E}">
        <p14:creationId xmlns:p14="http://schemas.microsoft.com/office/powerpoint/2010/main" val="12130410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Placeholder 3">
            <a:extLst>
              <a:ext uri="{FF2B5EF4-FFF2-40B4-BE49-F238E27FC236}">
                <a16:creationId xmlns:a16="http://schemas.microsoft.com/office/drawing/2014/main" id="{A66E1933-1E02-4F53-A362-5D59201D135A}"/>
              </a:ext>
            </a:extLst>
          </p:cNvPr>
          <p:cNvGraphicFramePr>
            <a:graphicFrameLocks noGrp="1"/>
          </p:cNvGraphicFramePr>
          <p:nvPr>
            <p:ph type="tbl" idx="1"/>
            <p:extLst>
              <p:ext uri="{D42A27DB-BD31-4B8C-83A1-F6EECF244321}">
                <p14:modId xmlns:p14="http://schemas.microsoft.com/office/powerpoint/2010/main" val="2447276889"/>
              </p:ext>
            </p:extLst>
          </p:nvPr>
        </p:nvGraphicFramePr>
        <p:xfrm>
          <a:off x="76200" y="701040"/>
          <a:ext cx="8991600" cy="5455920"/>
        </p:xfrm>
        <a:graphic>
          <a:graphicData uri="http://schemas.openxmlformats.org/drawingml/2006/table">
            <a:tbl>
              <a:tblPr firstRow="1" bandRow="1">
                <a:tableStyleId>{073A0DAA-6AF3-43AB-8588-CEC1D06C72B9}</a:tableStyleId>
              </a:tblPr>
              <a:tblGrid>
                <a:gridCol w="2590800">
                  <a:extLst>
                    <a:ext uri="{9D8B030D-6E8A-4147-A177-3AD203B41FA5}">
                      <a16:colId xmlns:a16="http://schemas.microsoft.com/office/drawing/2014/main" val="4083022562"/>
                    </a:ext>
                  </a:extLst>
                </a:gridCol>
                <a:gridCol w="2209800">
                  <a:extLst>
                    <a:ext uri="{9D8B030D-6E8A-4147-A177-3AD203B41FA5}">
                      <a16:colId xmlns:a16="http://schemas.microsoft.com/office/drawing/2014/main" val="1397627422"/>
                    </a:ext>
                  </a:extLst>
                </a:gridCol>
                <a:gridCol w="2209800">
                  <a:extLst>
                    <a:ext uri="{9D8B030D-6E8A-4147-A177-3AD203B41FA5}">
                      <a16:colId xmlns:a16="http://schemas.microsoft.com/office/drawing/2014/main" val="3861418638"/>
                    </a:ext>
                  </a:extLst>
                </a:gridCol>
                <a:gridCol w="1981200">
                  <a:extLst>
                    <a:ext uri="{9D8B030D-6E8A-4147-A177-3AD203B41FA5}">
                      <a16:colId xmlns:a16="http://schemas.microsoft.com/office/drawing/2014/main" val="1991858644"/>
                    </a:ext>
                  </a:extLst>
                </a:gridCol>
              </a:tblGrid>
              <a:tr h="1066800">
                <a:tc gridSpan="4">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altLang="en-US" sz="4000" b="0" dirty="0">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Three Tenses of Salvation</a:t>
                      </a:r>
                      <a:endParaRPr kumimoji="0" lang="en-US" sz="4000" b="0" i="0" u="none" strike="noStrike" cap="none" normalizeH="0" baseline="0" dirty="0">
                        <a:ln>
                          <a:noFill/>
                        </a:ln>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anchor="ctr" horzOverflow="overflow"/>
                </a:tc>
                <a:tc hMerge="1">
                  <a:txBody>
                    <a:bodyPr/>
                    <a:lstStyle/>
                    <a:p>
                      <a:endParaRPr lang="en-US" dirty="0"/>
                    </a:p>
                  </a:txBody>
                  <a:tcPr anchor="ctr" horzOverflow="overflow"/>
                </a:tc>
                <a:tc hMerge="1">
                  <a:txBody>
                    <a:bodyPr/>
                    <a:lstStyle/>
                    <a:p>
                      <a:endParaRPr lang="en-US" dirty="0"/>
                    </a:p>
                  </a:txBody>
                  <a:tcPr anchor="ctr" horzOverflow="overflow"/>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4000" b="0" i="0" u="none" strike="noStrike" cap="none" normalizeH="0" baseline="0" dirty="0">
                        <a:ln>
                          <a:noFill/>
                        </a:ln>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anchor="ctr" horzOverflow="overflow"/>
                </a:tc>
                <a:extLst>
                  <a:ext uri="{0D108BD9-81ED-4DB2-BD59-A6C34878D82A}">
                    <a16:rowId xmlns:a16="http://schemas.microsoft.com/office/drawing/2014/main" val="4285402584"/>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Phase</a:t>
                      </a:r>
                      <a:endParaRPr kumimoji="0" 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Justification</a:t>
                      </a:r>
                      <a:endPar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6600"/>
                          </a:solidFill>
                          <a:effectLst/>
                          <a:latin typeface="Calibri" panose="020F0502020204030204" pitchFamily="34" charset="0"/>
                          <a:cs typeface="Calibri" panose="020F0502020204030204" pitchFamily="34" charset="0"/>
                        </a:rPr>
                        <a:t>Sanctification</a:t>
                      </a:r>
                      <a:endParaRPr kumimoji="0" lang="en-US" sz="2600" b="1" i="0" u="none" strike="noStrike" cap="none" normalizeH="0" baseline="0" dirty="0">
                        <a:ln>
                          <a:noFill/>
                        </a:ln>
                        <a:solidFill>
                          <a:srgbClr val="0066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Glorification</a:t>
                      </a:r>
                      <a:endPar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1" marB="45711" anchor="ctr" horzOverflow="overflow"/>
                </a:tc>
                <a:extLst>
                  <a:ext uri="{0D108BD9-81ED-4DB2-BD59-A6C34878D82A}">
                    <a16:rowId xmlns:a16="http://schemas.microsoft.com/office/drawing/2014/main" val="1624996199"/>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kern="1200" cap="none" normalizeH="0" baseline="0" dirty="0">
                          <a:ln>
                            <a:noFill/>
                          </a:ln>
                          <a:solidFill>
                            <a:schemeClr val="bg2"/>
                          </a:solidFill>
                          <a:effectLst/>
                          <a:latin typeface="Calibri" panose="020F0502020204030204" pitchFamily="34" charset="0"/>
                          <a:cs typeface="Calibri" panose="020F0502020204030204" pitchFamily="34" charset="0"/>
                        </a:rPr>
                        <a:t>Tense</a:t>
                      </a:r>
                      <a:endParaRPr kumimoji="0" lang="en-US" sz="26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Past</a:t>
                      </a:r>
                      <a:endPar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6600"/>
                          </a:solidFill>
                          <a:effectLst/>
                          <a:latin typeface="Calibri" panose="020F0502020204030204" pitchFamily="34" charset="0"/>
                          <a:cs typeface="Calibri" panose="020F0502020204030204" pitchFamily="34" charset="0"/>
                        </a:rPr>
                        <a:t>Present</a:t>
                      </a:r>
                      <a:endParaRPr kumimoji="0" lang="en-US" sz="2600" b="1" i="0" u="none" strike="noStrike" cap="none" normalizeH="0" baseline="0" dirty="0">
                        <a:ln>
                          <a:noFill/>
                        </a:ln>
                        <a:solidFill>
                          <a:srgbClr val="0066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Future</a:t>
                      </a:r>
                      <a:endPar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1" marB="45711" anchor="ctr" horzOverflow="overflow"/>
                </a:tc>
                <a:extLst>
                  <a:ext uri="{0D108BD9-81ED-4DB2-BD59-A6C34878D82A}">
                    <a16:rowId xmlns:a16="http://schemas.microsoft.com/office/drawing/2014/main" val="3636852434"/>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kern="1200" cap="none" normalizeH="0" baseline="0" dirty="0">
                          <a:ln>
                            <a:noFill/>
                          </a:ln>
                          <a:solidFill>
                            <a:schemeClr val="bg2"/>
                          </a:solidFill>
                          <a:effectLst/>
                          <a:latin typeface="Calibri" panose="020F0502020204030204" pitchFamily="34" charset="0"/>
                          <a:cs typeface="Calibri" panose="020F0502020204030204" pitchFamily="34" charset="0"/>
                        </a:rPr>
                        <a:t>Saved from sin’s:</a:t>
                      </a:r>
                      <a:endParaRPr kumimoji="0" lang="en-US" sz="26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Penalty</a:t>
                      </a:r>
                      <a:endPar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6600"/>
                          </a:solidFill>
                          <a:effectLst/>
                          <a:latin typeface="Calibri" panose="020F0502020204030204" pitchFamily="34" charset="0"/>
                          <a:cs typeface="Calibri" panose="020F0502020204030204" pitchFamily="34" charset="0"/>
                        </a:rPr>
                        <a:t>Power</a:t>
                      </a:r>
                      <a:endParaRPr kumimoji="0" lang="en-US" sz="2600" b="1" i="0" u="none" strike="noStrike" cap="none" normalizeH="0" baseline="0" dirty="0">
                        <a:ln>
                          <a:noFill/>
                        </a:ln>
                        <a:solidFill>
                          <a:srgbClr val="0066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Presence</a:t>
                      </a:r>
                      <a:endPar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1" marB="45711" anchor="ctr" horzOverflow="overflow"/>
                </a:tc>
                <a:extLst>
                  <a:ext uri="{0D108BD9-81ED-4DB2-BD59-A6C34878D82A}">
                    <a16:rowId xmlns:a16="http://schemas.microsoft.com/office/drawing/2014/main" val="3808086373"/>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kern="1200" cap="none" normalizeH="0" baseline="0" dirty="0">
                          <a:ln>
                            <a:noFill/>
                          </a:ln>
                          <a:solidFill>
                            <a:schemeClr val="bg2"/>
                          </a:solidFill>
                          <a:effectLst/>
                          <a:latin typeface="Calibri" panose="020F0502020204030204" pitchFamily="34" charset="0"/>
                          <a:cs typeface="Calibri" panose="020F0502020204030204" pitchFamily="34" charset="0"/>
                        </a:rPr>
                        <a:t>Scripture</a:t>
                      </a:r>
                      <a:endParaRPr kumimoji="0" lang="en-US" sz="26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Eph 2:8-9; Titus 3:5</a:t>
                      </a:r>
                      <a:endPar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6600"/>
                          </a:solidFill>
                          <a:effectLst/>
                          <a:latin typeface="Calibri" panose="020F0502020204030204" pitchFamily="34" charset="0"/>
                          <a:cs typeface="Calibri" panose="020F0502020204030204" pitchFamily="34" charset="0"/>
                        </a:rPr>
                        <a:t>Philip 2:12</a:t>
                      </a:r>
                      <a:endParaRPr kumimoji="0" lang="en-US" sz="2600" b="1" i="0" u="none" strike="noStrike" cap="none" normalizeH="0" baseline="0" dirty="0">
                        <a:ln>
                          <a:noFill/>
                        </a:ln>
                        <a:solidFill>
                          <a:srgbClr val="0066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Rom 5:10</a:t>
                      </a:r>
                      <a:endPar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1" marB="45711" anchor="ctr" horzOverflow="overflow"/>
                </a:tc>
                <a:extLst>
                  <a:ext uri="{0D108BD9-81ED-4DB2-BD59-A6C34878D82A}">
                    <a16:rowId xmlns:a16="http://schemas.microsoft.com/office/drawing/2014/main" val="4167479987"/>
                  </a:ext>
                </a:extLst>
              </a:tr>
            </a:tbl>
          </a:graphicData>
        </a:graphic>
      </p:graphicFrame>
    </p:spTree>
    <p:extLst>
      <p:ext uri="{BB962C8B-B14F-4D97-AF65-F5344CB8AC3E}">
        <p14:creationId xmlns:p14="http://schemas.microsoft.com/office/powerpoint/2010/main" val="27544509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Placeholder 3">
            <a:extLst>
              <a:ext uri="{FF2B5EF4-FFF2-40B4-BE49-F238E27FC236}">
                <a16:creationId xmlns:a16="http://schemas.microsoft.com/office/drawing/2014/main" id="{A66E1933-1E02-4F53-A362-5D59201D135A}"/>
              </a:ext>
            </a:extLst>
          </p:cNvPr>
          <p:cNvGraphicFramePr>
            <a:graphicFrameLocks noGrp="1"/>
          </p:cNvGraphicFramePr>
          <p:nvPr>
            <p:ph type="tbl" idx="1"/>
            <p:extLst>
              <p:ext uri="{D42A27DB-BD31-4B8C-83A1-F6EECF244321}">
                <p14:modId xmlns:p14="http://schemas.microsoft.com/office/powerpoint/2010/main" val="3161193921"/>
              </p:ext>
            </p:extLst>
          </p:nvPr>
        </p:nvGraphicFramePr>
        <p:xfrm>
          <a:off x="76200" y="701040"/>
          <a:ext cx="8991600" cy="5455920"/>
        </p:xfrm>
        <a:graphic>
          <a:graphicData uri="http://schemas.openxmlformats.org/drawingml/2006/table">
            <a:tbl>
              <a:tblPr firstRow="1" bandRow="1">
                <a:tableStyleId>{073A0DAA-6AF3-43AB-8588-CEC1D06C72B9}</a:tableStyleId>
              </a:tblPr>
              <a:tblGrid>
                <a:gridCol w="2590800">
                  <a:extLst>
                    <a:ext uri="{9D8B030D-6E8A-4147-A177-3AD203B41FA5}">
                      <a16:colId xmlns:a16="http://schemas.microsoft.com/office/drawing/2014/main" val="4083022562"/>
                    </a:ext>
                  </a:extLst>
                </a:gridCol>
                <a:gridCol w="2209800">
                  <a:extLst>
                    <a:ext uri="{9D8B030D-6E8A-4147-A177-3AD203B41FA5}">
                      <a16:colId xmlns:a16="http://schemas.microsoft.com/office/drawing/2014/main" val="1397627422"/>
                    </a:ext>
                  </a:extLst>
                </a:gridCol>
                <a:gridCol w="2209800">
                  <a:extLst>
                    <a:ext uri="{9D8B030D-6E8A-4147-A177-3AD203B41FA5}">
                      <a16:colId xmlns:a16="http://schemas.microsoft.com/office/drawing/2014/main" val="3861418638"/>
                    </a:ext>
                  </a:extLst>
                </a:gridCol>
                <a:gridCol w="1981200">
                  <a:extLst>
                    <a:ext uri="{9D8B030D-6E8A-4147-A177-3AD203B41FA5}">
                      <a16:colId xmlns:a16="http://schemas.microsoft.com/office/drawing/2014/main" val="1991858644"/>
                    </a:ext>
                  </a:extLst>
                </a:gridCol>
              </a:tblGrid>
              <a:tr h="1066800">
                <a:tc gridSpan="4">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altLang="en-US" sz="4000" b="0" kern="1200" dirty="0">
                          <a:solidFill>
                            <a:schemeClr val="tx2"/>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Three Tenses of Salvation</a:t>
                      </a:r>
                      <a:endParaRPr lang="en-US" sz="4000" b="0" kern="1200" dirty="0">
                        <a:solidFill>
                          <a:schemeClr val="tx2"/>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endParaRPr>
                    </a:p>
                  </a:txBody>
                  <a:tcPr anchor="ctr" horzOverflow="overflow"/>
                </a:tc>
                <a:tc hMerge="1">
                  <a:txBody>
                    <a:bodyPr/>
                    <a:lstStyle/>
                    <a:p>
                      <a:endParaRPr lang="en-US" dirty="0"/>
                    </a:p>
                  </a:txBody>
                  <a:tcPr anchor="ctr" horzOverflow="overflow"/>
                </a:tc>
                <a:tc hMerge="1">
                  <a:txBody>
                    <a:bodyPr/>
                    <a:lstStyle/>
                    <a:p>
                      <a:endParaRPr lang="en-US" dirty="0"/>
                    </a:p>
                  </a:txBody>
                  <a:tcPr anchor="ctr" horzOverflow="overflow"/>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4000" b="0" i="0" u="none" strike="noStrike" cap="none" normalizeH="0" baseline="0" dirty="0">
                        <a:ln>
                          <a:noFill/>
                        </a:ln>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anchor="ctr" horzOverflow="overflow"/>
                </a:tc>
                <a:extLst>
                  <a:ext uri="{0D108BD9-81ED-4DB2-BD59-A6C34878D82A}">
                    <a16:rowId xmlns:a16="http://schemas.microsoft.com/office/drawing/2014/main" val="4285402584"/>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Phase</a:t>
                      </a:r>
                      <a:endParaRPr kumimoji="0" 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Justification</a:t>
                      </a:r>
                      <a:endPar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sng" strike="noStrike" cap="none" normalizeH="0" baseline="0" dirty="0">
                          <a:ln>
                            <a:noFill/>
                          </a:ln>
                          <a:solidFill>
                            <a:srgbClr val="006600"/>
                          </a:solidFill>
                          <a:effectLst/>
                          <a:latin typeface="Calibri" panose="020F0502020204030204" pitchFamily="34" charset="0"/>
                          <a:cs typeface="Calibri" panose="020F0502020204030204" pitchFamily="34" charset="0"/>
                        </a:rPr>
                        <a:t>Sanctification</a:t>
                      </a:r>
                      <a:endParaRPr kumimoji="0" lang="en-US" sz="2600" b="1" i="0" u="sng" strike="noStrike" cap="none" normalizeH="0" baseline="0" dirty="0">
                        <a:ln>
                          <a:noFill/>
                        </a:ln>
                        <a:solidFill>
                          <a:srgbClr val="006600"/>
                        </a:solidFill>
                        <a:effectLst/>
                        <a:latin typeface="Calibri" panose="020F0502020204030204" pitchFamily="34" charset="0"/>
                        <a:cs typeface="Calibri" panose="020F0502020204030204" pitchFamily="34" charset="0"/>
                      </a:endParaRPr>
                    </a:p>
                  </a:txBody>
                  <a:tcPr marT="45711" marB="45711"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Glorification</a:t>
                      </a:r>
                      <a:endPar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1" marB="45711" anchor="ctr" horzOverflow="overflow"/>
                </a:tc>
                <a:extLst>
                  <a:ext uri="{0D108BD9-81ED-4DB2-BD59-A6C34878D82A}">
                    <a16:rowId xmlns:a16="http://schemas.microsoft.com/office/drawing/2014/main" val="1624996199"/>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kern="1200" cap="none" normalizeH="0" baseline="0" dirty="0">
                          <a:ln>
                            <a:noFill/>
                          </a:ln>
                          <a:solidFill>
                            <a:schemeClr val="bg2"/>
                          </a:solidFill>
                          <a:effectLst/>
                          <a:latin typeface="Calibri" panose="020F0502020204030204" pitchFamily="34" charset="0"/>
                          <a:cs typeface="Calibri" panose="020F0502020204030204" pitchFamily="34" charset="0"/>
                        </a:rPr>
                        <a:t>Tense</a:t>
                      </a:r>
                      <a:endParaRPr kumimoji="0" lang="en-US" sz="26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Past</a:t>
                      </a:r>
                      <a:endPar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sng" strike="noStrike" cap="none" normalizeH="0" baseline="0" dirty="0">
                          <a:ln>
                            <a:noFill/>
                          </a:ln>
                          <a:solidFill>
                            <a:srgbClr val="006600"/>
                          </a:solidFill>
                          <a:effectLst/>
                          <a:latin typeface="Calibri" panose="020F0502020204030204" pitchFamily="34" charset="0"/>
                          <a:cs typeface="Calibri" panose="020F0502020204030204" pitchFamily="34" charset="0"/>
                        </a:rPr>
                        <a:t>Present</a:t>
                      </a:r>
                      <a:endParaRPr kumimoji="0" lang="en-US" sz="2600" b="1" i="0" u="sng" strike="noStrike" cap="none" normalizeH="0" baseline="0" dirty="0">
                        <a:ln>
                          <a:noFill/>
                        </a:ln>
                        <a:solidFill>
                          <a:srgbClr val="006600"/>
                        </a:solidFill>
                        <a:effectLst/>
                        <a:latin typeface="Calibri" panose="020F0502020204030204" pitchFamily="34" charset="0"/>
                        <a:cs typeface="Calibri" panose="020F0502020204030204" pitchFamily="34" charset="0"/>
                      </a:endParaRPr>
                    </a:p>
                  </a:txBody>
                  <a:tcPr marT="45711" marB="45711"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Future</a:t>
                      </a:r>
                      <a:endPar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1" marB="45711" anchor="ctr" horzOverflow="overflow"/>
                </a:tc>
                <a:extLst>
                  <a:ext uri="{0D108BD9-81ED-4DB2-BD59-A6C34878D82A}">
                    <a16:rowId xmlns:a16="http://schemas.microsoft.com/office/drawing/2014/main" val="3636852434"/>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kern="1200" cap="none" normalizeH="0" baseline="0" dirty="0">
                          <a:ln>
                            <a:noFill/>
                          </a:ln>
                          <a:solidFill>
                            <a:schemeClr val="bg2"/>
                          </a:solidFill>
                          <a:effectLst/>
                          <a:latin typeface="Calibri" panose="020F0502020204030204" pitchFamily="34" charset="0"/>
                          <a:cs typeface="Calibri" panose="020F0502020204030204" pitchFamily="34" charset="0"/>
                        </a:rPr>
                        <a:t>Saved from sin’s:</a:t>
                      </a:r>
                      <a:endParaRPr kumimoji="0" lang="en-US" sz="26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Penalty</a:t>
                      </a:r>
                      <a:endPar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sng" strike="noStrike" cap="none" normalizeH="0" baseline="0" dirty="0">
                          <a:ln>
                            <a:noFill/>
                          </a:ln>
                          <a:solidFill>
                            <a:srgbClr val="006600"/>
                          </a:solidFill>
                          <a:effectLst/>
                          <a:latin typeface="Calibri" panose="020F0502020204030204" pitchFamily="34" charset="0"/>
                          <a:cs typeface="Calibri" panose="020F0502020204030204" pitchFamily="34" charset="0"/>
                        </a:rPr>
                        <a:t>Power</a:t>
                      </a:r>
                      <a:endParaRPr kumimoji="0" lang="en-US" sz="2600" b="1" i="0" u="sng" strike="noStrike" cap="none" normalizeH="0" baseline="0" dirty="0">
                        <a:ln>
                          <a:noFill/>
                        </a:ln>
                        <a:solidFill>
                          <a:srgbClr val="006600"/>
                        </a:solidFill>
                        <a:effectLst/>
                        <a:latin typeface="Calibri" panose="020F0502020204030204" pitchFamily="34" charset="0"/>
                        <a:cs typeface="Calibri" panose="020F0502020204030204" pitchFamily="34" charset="0"/>
                      </a:endParaRPr>
                    </a:p>
                  </a:txBody>
                  <a:tcPr marT="45711" marB="45711"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Presence</a:t>
                      </a:r>
                      <a:endPar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1" marB="45711" anchor="ctr" horzOverflow="overflow"/>
                </a:tc>
                <a:extLst>
                  <a:ext uri="{0D108BD9-81ED-4DB2-BD59-A6C34878D82A}">
                    <a16:rowId xmlns:a16="http://schemas.microsoft.com/office/drawing/2014/main" val="3808086373"/>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kern="1200" cap="none" normalizeH="0" baseline="0" dirty="0">
                          <a:ln>
                            <a:noFill/>
                          </a:ln>
                          <a:solidFill>
                            <a:schemeClr val="bg2"/>
                          </a:solidFill>
                          <a:effectLst/>
                          <a:latin typeface="Calibri" panose="020F0502020204030204" pitchFamily="34" charset="0"/>
                          <a:cs typeface="Calibri" panose="020F0502020204030204" pitchFamily="34" charset="0"/>
                        </a:rPr>
                        <a:t>Scripture</a:t>
                      </a:r>
                      <a:endParaRPr kumimoji="0" lang="en-US" sz="26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Eph 2:8-9; Titus 3:5</a:t>
                      </a:r>
                      <a:endPar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sng" strike="noStrike" cap="none" normalizeH="0" baseline="0" dirty="0">
                          <a:ln>
                            <a:noFill/>
                          </a:ln>
                          <a:solidFill>
                            <a:srgbClr val="006600"/>
                          </a:solidFill>
                          <a:effectLst/>
                          <a:latin typeface="Calibri" panose="020F0502020204030204" pitchFamily="34" charset="0"/>
                          <a:cs typeface="Calibri" panose="020F0502020204030204" pitchFamily="34" charset="0"/>
                        </a:rPr>
                        <a:t>Philip 2:12</a:t>
                      </a:r>
                      <a:endParaRPr kumimoji="0" lang="en-US" sz="2600" b="1" i="0" u="sng" strike="noStrike" cap="none" normalizeH="0" baseline="0" dirty="0">
                        <a:ln>
                          <a:noFill/>
                        </a:ln>
                        <a:solidFill>
                          <a:srgbClr val="006600"/>
                        </a:solidFill>
                        <a:effectLst/>
                        <a:latin typeface="Calibri" panose="020F0502020204030204" pitchFamily="34" charset="0"/>
                        <a:cs typeface="Calibri" panose="020F0502020204030204" pitchFamily="34" charset="0"/>
                      </a:endParaRPr>
                    </a:p>
                  </a:txBody>
                  <a:tcPr marT="45711" marB="45711"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Rom 5:10</a:t>
                      </a:r>
                      <a:endPar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1" marB="45711" anchor="ctr" horzOverflow="overflow"/>
                </a:tc>
                <a:extLst>
                  <a:ext uri="{0D108BD9-81ED-4DB2-BD59-A6C34878D82A}">
                    <a16:rowId xmlns:a16="http://schemas.microsoft.com/office/drawing/2014/main" val="4167479987"/>
                  </a:ext>
                </a:extLst>
              </a:tr>
            </a:tbl>
          </a:graphicData>
        </a:graphic>
      </p:graphicFrame>
    </p:spTree>
    <p:extLst>
      <p:ext uri="{BB962C8B-B14F-4D97-AF65-F5344CB8AC3E}">
        <p14:creationId xmlns:p14="http://schemas.microsoft.com/office/powerpoint/2010/main" val="36520351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E759250C-D9FB-4D53-B5ED-00E8735F38DD}"/>
              </a:ext>
            </a:extLst>
          </p:cNvPr>
          <p:cNvSpPr>
            <a:spLocks noGrp="1" noChangeArrowheads="1"/>
          </p:cNvSpPr>
          <p:nvPr>
            <p:ph type="title" idx="4294967295"/>
          </p:nvPr>
        </p:nvSpPr>
        <p:spPr>
          <a:xfrm>
            <a:off x="685800" y="228600"/>
            <a:ext cx="7772400" cy="685800"/>
          </a:xfrm>
        </p:spPr>
        <p:txBody>
          <a:bodyPr/>
          <a:lstStyle/>
          <a:p>
            <a:pPr algn="ctr" eaLnBrk="1" hangingPunct="1">
              <a:defRPr/>
            </a:pPr>
            <a:r>
              <a:rPr lang="en-US" sz="3200" kern="1200" dirty="0">
                <a:effectLst>
                  <a:outerShdw blurRad="38100" dist="38100" dir="2700000" algn="tl">
                    <a:srgbClr val="000000">
                      <a:alpha val="43137"/>
                    </a:srgbClr>
                  </a:outerShdw>
                </a:effectLst>
                <a:cs typeface="Calibri" panose="020F0502020204030204" pitchFamily="34" charset="0"/>
              </a:rPr>
              <a:t>Answering Ten Questions</a:t>
            </a:r>
          </a:p>
        </p:txBody>
      </p:sp>
      <p:sp>
        <p:nvSpPr>
          <p:cNvPr id="16387" name="Rectangle 3">
            <a:extLst>
              <a:ext uri="{FF2B5EF4-FFF2-40B4-BE49-F238E27FC236}">
                <a16:creationId xmlns:a16="http://schemas.microsoft.com/office/drawing/2014/main" id="{89431B3B-AA75-4626-99D7-E5E9317D5C12}"/>
              </a:ext>
            </a:extLst>
          </p:cNvPr>
          <p:cNvSpPr>
            <a:spLocks noGrp="1" noChangeArrowheads="1"/>
          </p:cNvSpPr>
          <p:nvPr>
            <p:ph type="body" idx="4294967295"/>
          </p:nvPr>
        </p:nvSpPr>
        <p:spPr>
          <a:xfrm>
            <a:off x="0" y="923577"/>
            <a:ext cx="9143999" cy="5412557"/>
          </a:xfrm>
        </p:spPr>
        <p:txBody>
          <a:bodyPr/>
          <a:lstStyle/>
          <a:p>
            <a:pPr marL="688975" indent="-688975" eaLnBrk="1" hangingPunct="1">
              <a:spcBef>
                <a:spcPts val="0"/>
              </a:spcBef>
              <a:spcAft>
                <a:spcPts val="1200"/>
              </a:spcAft>
              <a:buSzPct val="100000"/>
              <a:buFont typeface="+mj-lt"/>
              <a:buAutoNum type="arabicParenR"/>
              <a:defRPr/>
            </a:pPr>
            <a:r>
              <a:rPr lang="en-US" sz="2600" dirty="0">
                <a:effectLst>
                  <a:outerShdw blurRad="38100" dist="38100" dir="2700000" algn="tl">
                    <a:srgbClr val="000000">
                      <a:alpha val="43137"/>
                    </a:srgbClr>
                  </a:outerShdw>
                </a:effectLst>
                <a:cs typeface="Calibri" panose="020F0502020204030204" pitchFamily="34" charset="0"/>
              </a:rPr>
              <a:t>Who wrote it? – </a:t>
            </a:r>
            <a:r>
              <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rPr>
              <a:t>Paul</a:t>
            </a:r>
          </a:p>
          <a:p>
            <a:pPr marL="688975" indent="-688975" eaLnBrk="1" hangingPunct="1">
              <a:spcBef>
                <a:spcPts val="0"/>
              </a:spcBef>
              <a:spcAft>
                <a:spcPts val="1200"/>
              </a:spcAft>
              <a:buSzPct val="100000"/>
              <a:buFont typeface="+mj-lt"/>
              <a:buAutoNum type="arabicParenR"/>
              <a:defRPr/>
            </a:pPr>
            <a:r>
              <a:rPr lang="en-US" sz="2600" dirty="0">
                <a:effectLst>
                  <a:outerShdw blurRad="38100" dist="38100" dir="2700000" algn="tl">
                    <a:srgbClr val="000000">
                      <a:alpha val="43137"/>
                    </a:srgbClr>
                  </a:outerShdw>
                </a:effectLst>
                <a:cs typeface="Calibri" panose="020F0502020204030204" pitchFamily="34" charset="0"/>
              </a:rPr>
              <a:t>To Whom was it written? – </a:t>
            </a:r>
            <a:r>
              <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rPr>
              <a:t>The Believers at Philippi</a:t>
            </a:r>
          </a:p>
          <a:p>
            <a:pPr marL="688975" indent="-688975" eaLnBrk="1" hangingPunct="1">
              <a:spcBef>
                <a:spcPts val="0"/>
              </a:spcBef>
              <a:spcAft>
                <a:spcPts val="1200"/>
              </a:spcAft>
              <a:buSzPct val="100000"/>
              <a:buFont typeface="+mj-lt"/>
              <a:buAutoNum type="arabicParenR"/>
              <a:defRPr/>
            </a:pPr>
            <a:r>
              <a:rPr lang="en-US" sz="2600" dirty="0">
                <a:effectLst>
                  <a:outerShdw blurRad="38100" dist="38100" dir="2700000" algn="tl">
                    <a:srgbClr val="000000">
                      <a:alpha val="43137"/>
                    </a:srgbClr>
                  </a:outerShdw>
                </a:effectLst>
                <a:cs typeface="Calibri" panose="020F0502020204030204" pitchFamily="34" charset="0"/>
              </a:rPr>
              <a:t>Where was it written from? – </a:t>
            </a:r>
            <a:r>
              <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rPr>
              <a:t>Rome</a:t>
            </a:r>
          </a:p>
          <a:p>
            <a:pPr marL="688975" indent="-688975" eaLnBrk="1" hangingPunct="1">
              <a:spcBef>
                <a:spcPts val="0"/>
              </a:spcBef>
              <a:spcAft>
                <a:spcPts val="1200"/>
              </a:spcAft>
              <a:buSzPct val="100000"/>
              <a:buFont typeface="+mj-lt"/>
              <a:buAutoNum type="arabicParenR"/>
              <a:defRPr/>
            </a:pPr>
            <a:r>
              <a:rPr lang="en-US" sz="2600" dirty="0">
                <a:effectLst>
                  <a:outerShdw blurRad="38100" dist="38100" dir="2700000" algn="tl">
                    <a:srgbClr val="000000">
                      <a:alpha val="43137"/>
                    </a:srgbClr>
                  </a:outerShdw>
                </a:effectLst>
                <a:cs typeface="Calibri" panose="020F0502020204030204" pitchFamily="34" charset="0"/>
              </a:rPr>
              <a:t>When was it written? – </a:t>
            </a:r>
            <a:r>
              <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rPr>
              <a:t>A.D. 62</a:t>
            </a:r>
          </a:p>
          <a:p>
            <a:pPr marL="688975" indent="-688975" eaLnBrk="1" hangingPunct="1">
              <a:spcBef>
                <a:spcPts val="0"/>
              </a:spcBef>
              <a:spcAft>
                <a:spcPts val="1200"/>
              </a:spcAft>
              <a:buSzPct val="100000"/>
              <a:buFont typeface="+mj-lt"/>
              <a:buAutoNum type="arabicParenR"/>
              <a:defRPr/>
            </a:pPr>
            <a:r>
              <a:rPr lang="en-US" sz="2600" dirty="0">
                <a:effectLst>
                  <a:outerShdw blurRad="38100" dist="38100" dir="2700000" algn="tl">
                    <a:srgbClr val="000000">
                      <a:alpha val="43137"/>
                    </a:srgbClr>
                  </a:outerShdw>
                </a:effectLst>
                <a:cs typeface="Calibri" panose="020F0502020204030204" pitchFamily="34" charset="0"/>
              </a:rPr>
              <a:t>What was the book’s occasion? – </a:t>
            </a:r>
            <a:r>
              <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rPr>
              <a:t>Five contacts</a:t>
            </a:r>
          </a:p>
          <a:p>
            <a:pPr marL="688975" indent="-688975" eaLnBrk="1" hangingPunct="1">
              <a:spcBef>
                <a:spcPts val="0"/>
              </a:spcBef>
              <a:spcAft>
                <a:spcPts val="1200"/>
              </a:spcAft>
              <a:buSzPct val="100000"/>
              <a:buFont typeface="+mj-lt"/>
              <a:buAutoNum type="arabicParenR"/>
              <a:defRPr/>
            </a:pPr>
            <a:r>
              <a:rPr lang="en-US" sz="2600" dirty="0">
                <a:effectLst>
                  <a:outerShdw blurRad="38100" dist="38100" dir="2700000" algn="tl">
                    <a:srgbClr val="000000">
                      <a:alpha val="43137"/>
                    </a:srgbClr>
                  </a:outerShdw>
                </a:effectLst>
                <a:cs typeface="Calibri" panose="020F0502020204030204" pitchFamily="34" charset="0"/>
              </a:rPr>
              <a:t>Who are the opponents? – </a:t>
            </a:r>
            <a:r>
              <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rPr>
              <a:t>Four opponents threatening joy</a:t>
            </a:r>
          </a:p>
          <a:p>
            <a:pPr marL="688975" indent="-688975" eaLnBrk="1" hangingPunct="1">
              <a:spcBef>
                <a:spcPts val="0"/>
              </a:spcBef>
              <a:spcAft>
                <a:spcPts val="1200"/>
              </a:spcAft>
              <a:buSzPct val="100000"/>
              <a:buFont typeface="+mj-lt"/>
              <a:buAutoNum type="arabicParenR"/>
              <a:defRPr/>
            </a:pPr>
            <a:r>
              <a:rPr lang="en-US" sz="2600" dirty="0">
                <a:effectLst>
                  <a:outerShdw blurRad="38100" dist="38100" dir="2700000" algn="tl">
                    <a:srgbClr val="000000">
                      <a:alpha val="43137"/>
                    </a:srgbClr>
                  </a:outerShdw>
                </a:effectLst>
                <a:cs typeface="Calibri" panose="020F0502020204030204" pitchFamily="34" charset="0"/>
              </a:rPr>
              <a:t>What is the book’s purpose? – </a:t>
            </a:r>
            <a:r>
              <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rPr>
              <a:t>To give joy during adversity</a:t>
            </a:r>
          </a:p>
          <a:p>
            <a:pPr marL="688975" indent="-688975" eaLnBrk="1" hangingPunct="1">
              <a:spcBef>
                <a:spcPts val="0"/>
              </a:spcBef>
              <a:spcAft>
                <a:spcPts val="1200"/>
              </a:spcAft>
              <a:buSzPct val="100000"/>
              <a:buFont typeface="+mj-lt"/>
              <a:buAutoNum type="arabicParenR"/>
              <a:defRPr/>
            </a:pPr>
            <a:r>
              <a:rPr lang="en-US" sz="2600" dirty="0">
                <a:effectLst>
                  <a:outerShdw blurRad="38100" dist="38100" dir="2700000" algn="tl">
                    <a:srgbClr val="000000">
                      <a:alpha val="43137"/>
                    </a:srgbClr>
                  </a:outerShdw>
                </a:effectLst>
                <a:cs typeface="Calibri" panose="020F0502020204030204" pitchFamily="34" charset="0"/>
              </a:rPr>
              <a:t>How is it organized (outline)? – </a:t>
            </a:r>
            <a:r>
              <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rPr>
              <a:t>Four- part outline </a:t>
            </a:r>
          </a:p>
          <a:p>
            <a:pPr marL="688975" indent="-688975" eaLnBrk="1" hangingPunct="1">
              <a:spcBef>
                <a:spcPts val="0"/>
              </a:spcBef>
              <a:spcAft>
                <a:spcPts val="1200"/>
              </a:spcAft>
              <a:buSzPct val="100000"/>
              <a:buFont typeface="+mj-lt"/>
              <a:buAutoNum type="arabicParenR"/>
              <a:defRPr/>
            </a:pPr>
            <a:r>
              <a:rPr lang="en-US" sz="2600" dirty="0">
                <a:effectLst>
                  <a:outerShdw blurRad="38100" dist="38100" dir="2700000" algn="tl">
                    <a:srgbClr val="000000">
                      <a:alpha val="43137"/>
                    </a:srgbClr>
                  </a:outerShdw>
                </a:effectLst>
                <a:cs typeface="Calibri" panose="020F0502020204030204" pitchFamily="34" charset="0"/>
              </a:rPr>
              <a:t>What is it about? – </a:t>
            </a:r>
            <a:r>
              <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rPr>
              <a:t>Joy during </a:t>
            </a:r>
            <a:r>
              <a:rPr lang="en-US" sz="2600" b="1" u="sng" kern="1200" dirty="0" err="1">
                <a:solidFill>
                  <a:srgbClr val="FFFFCC"/>
                </a:solidFill>
                <a:effectLst>
                  <a:outerShdw blurRad="38100" dist="38100" dir="2700000" algn="tl">
                    <a:srgbClr val="000000">
                      <a:alpha val="43137"/>
                    </a:srgbClr>
                  </a:outerShdw>
                </a:effectLst>
                <a:cs typeface="Calibri" panose="020F0502020204030204" pitchFamily="34" charset="0"/>
              </a:rPr>
              <a:t>adverstiy</a:t>
            </a:r>
            <a:endPar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endParaRPr>
          </a:p>
          <a:p>
            <a:pPr marL="688975" indent="-688975" eaLnBrk="1" hangingPunct="1">
              <a:spcBef>
                <a:spcPts val="0"/>
              </a:spcBef>
              <a:spcAft>
                <a:spcPts val="1200"/>
              </a:spcAft>
              <a:buSzPct val="100000"/>
              <a:buFont typeface="+mj-lt"/>
              <a:buAutoNum type="arabicParenR"/>
              <a:defRPr/>
            </a:pPr>
            <a:r>
              <a:rPr lang="en-US" sz="2600" dirty="0">
                <a:effectLst>
                  <a:outerShdw blurRad="38100" dist="38100" dir="2700000" algn="tl">
                    <a:srgbClr val="000000">
                      <a:alpha val="43137"/>
                    </a:srgbClr>
                  </a:outerShdw>
                </a:effectLst>
                <a:cs typeface="Calibri" panose="020F0502020204030204" pitchFamily="34" charset="0"/>
              </a:rPr>
              <a:t>What makes the book different? – </a:t>
            </a:r>
            <a:r>
              <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rPr>
              <a:t>Personal &amp; informal</a:t>
            </a:r>
          </a:p>
        </p:txBody>
      </p:sp>
      <p:pic>
        <p:nvPicPr>
          <p:cNvPr id="5" name="Picture 4">
            <a:extLst>
              <a:ext uri="{FF2B5EF4-FFF2-40B4-BE49-F238E27FC236}">
                <a16:creationId xmlns:a16="http://schemas.microsoft.com/office/drawing/2014/main" id="{5F01F83A-520B-4630-86B2-6D951F431C6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001000" y="76200"/>
            <a:ext cx="1039195" cy="91440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918111025"/>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4">
            <a:extLst>
              <a:ext uri="{FF2B5EF4-FFF2-40B4-BE49-F238E27FC236}">
                <a16:creationId xmlns:a16="http://schemas.microsoft.com/office/drawing/2014/main" id="{7B3667B5-1AF9-4420-AA2C-FE2F7AF62B8E}"/>
              </a:ext>
            </a:extLst>
          </p:cNvPr>
          <p:cNvSpPr>
            <a:spLocks noGrp="1" noChangeArrowheads="1"/>
          </p:cNvSpPr>
          <p:nvPr>
            <p:ph type="title" idx="4294967295"/>
          </p:nvPr>
        </p:nvSpPr>
        <p:spPr>
          <a:xfrm>
            <a:off x="1104900" y="228600"/>
            <a:ext cx="6934200" cy="838200"/>
          </a:xfrm>
        </p:spPr>
        <p:txBody>
          <a:bodyPr/>
          <a:lstStyle/>
          <a:p>
            <a:pPr algn="ctr"/>
            <a:r>
              <a:rPr lang="en-US" alt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Order of Paul’s Letters</a:t>
            </a:r>
          </a:p>
        </p:txBody>
      </p:sp>
      <p:sp>
        <p:nvSpPr>
          <p:cNvPr id="6" name="Content Placeholder 5">
            <a:extLst>
              <a:ext uri="{FF2B5EF4-FFF2-40B4-BE49-F238E27FC236}">
                <a16:creationId xmlns:a16="http://schemas.microsoft.com/office/drawing/2014/main" id="{B26729D2-66B6-4C03-8002-98465833BF64}"/>
              </a:ext>
            </a:extLst>
          </p:cNvPr>
          <p:cNvSpPr>
            <a:spLocks noGrp="1"/>
          </p:cNvSpPr>
          <p:nvPr>
            <p:ph idx="4294967295"/>
          </p:nvPr>
        </p:nvSpPr>
        <p:spPr>
          <a:xfrm>
            <a:off x="1409700" y="1219200"/>
            <a:ext cx="6324600" cy="5029200"/>
          </a:xfrm>
        </p:spPr>
        <p:txBody>
          <a:bodyPr/>
          <a:lstStyle/>
          <a:p>
            <a:pPr marL="574675" indent="-574675">
              <a:spcBef>
                <a:spcPts val="0"/>
              </a:spcBef>
              <a:spcAft>
                <a:spcPts val="12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Galatians (A.D. 49)</a:t>
            </a:r>
          </a:p>
          <a:p>
            <a:pPr marL="574675" indent="-574675">
              <a:spcBef>
                <a:spcPts val="0"/>
              </a:spcBef>
              <a:spcAft>
                <a:spcPts val="12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1‒2 Thessalonians (A.D. 51)</a:t>
            </a:r>
          </a:p>
          <a:p>
            <a:pPr marL="574675" indent="-574675">
              <a:spcBef>
                <a:spcPts val="0"/>
              </a:spcBef>
              <a:spcAft>
                <a:spcPts val="12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1‒2 Corinthians (A.D. 56)</a:t>
            </a:r>
          </a:p>
          <a:p>
            <a:pPr marL="574675" indent="-574675">
              <a:spcBef>
                <a:spcPts val="0"/>
              </a:spcBef>
              <a:spcAft>
                <a:spcPts val="12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Romans (A.D. 57)</a:t>
            </a:r>
          </a:p>
          <a:p>
            <a:pPr marL="574675" indent="-574675">
              <a:spcBef>
                <a:spcPts val="0"/>
              </a:spcBef>
              <a:spcAft>
                <a:spcPts val="12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Ephesians, Colossians, Philemon, Philippians (A.D. 60‒62)</a:t>
            </a:r>
          </a:p>
          <a:p>
            <a:pPr marL="574675" indent="-574675">
              <a:spcBef>
                <a:spcPts val="0"/>
              </a:spcBef>
              <a:spcAft>
                <a:spcPts val="12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1 Timothy, Titus (A.D. 62‒66)</a:t>
            </a:r>
          </a:p>
          <a:p>
            <a:pPr marL="574675" indent="-574675">
              <a:spcBef>
                <a:spcPts val="0"/>
              </a:spcBef>
              <a:spcAft>
                <a:spcPts val="12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2 Timothy (A.D. 67)</a:t>
            </a:r>
            <a:endPar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36868" name="Picture 4" descr="j0193970">
            <a:extLst>
              <a:ext uri="{FF2B5EF4-FFF2-40B4-BE49-F238E27FC236}">
                <a16:creationId xmlns:a16="http://schemas.microsoft.com/office/drawing/2014/main" id="{0DE432F8-FEFF-4E53-914B-4FACDAE769A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49308" y="4953000"/>
            <a:ext cx="1418492"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836661"/>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0" y="228600"/>
            <a:ext cx="9144000" cy="1143000"/>
          </a:xfrm>
        </p:spPr>
        <p:txBody>
          <a:bodyPr/>
          <a:lstStyle/>
          <a:p>
            <a:pPr algn="ctr" eaLnBrk="1" hangingPunct="1"/>
            <a:r>
              <a:rPr lang="en-US" sz="3600" kern="1200" dirty="0">
                <a:solidFill>
                  <a:srgbClr val="00FFFF"/>
                </a:solidFill>
                <a:effectLst>
                  <a:outerShdw blurRad="38100" dist="38100" dir="2700000" algn="tl">
                    <a:srgbClr val="000000">
                      <a:alpha val="43137"/>
                    </a:srgbClr>
                  </a:outerShdw>
                </a:effectLst>
              </a:rPr>
              <a:t>Legalists vs. True Believers</a:t>
            </a:r>
            <a:br>
              <a:rPr lang="en-US" sz="3600" kern="1200" dirty="0">
                <a:solidFill>
                  <a:srgbClr val="00FFFF"/>
                </a:solidFill>
                <a:effectLst>
                  <a:outerShdw blurRad="38100" dist="38100" dir="2700000" algn="tl">
                    <a:srgbClr val="000000">
                      <a:alpha val="43137"/>
                    </a:srgbClr>
                  </a:outerShdw>
                </a:effectLst>
              </a:rPr>
            </a:br>
            <a:r>
              <a:rPr lang="en-US" sz="3600" kern="1200" dirty="0">
                <a:solidFill>
                  <a:srgbClr val="00FFFF"/>
                </a:solidFill>
                <a:effectLst>
                  <a:outerShdw blurRad="38100" dist="38100" dir="2700000" algn="tl">
                    <a:srgbClr val="000000">
                      <a:alpha val="43137"/>
                    </a:srgbClr>
                  </a:outerShdw>
                </a:effectLst>
              </a:rPr>
              <a:t> </a:t>
            </a:r>
            <a:r>
              <a:rPr lang="en-US" sz="2800" kern="1200" dirty="0">
                <a:solidFill>
                  <a:schemeClr val="tx1"/>
                </a:solidFill>
                <a:effectLst>
                  <a:outerShdw blurRad="38100" dist="38100" dir="2700000" algn="tl">
                    <a:srgbClr val="000000">
                      <a:alpha val="43137"/>
                    </a:srgbClr>
                  </a:outerShdw>
                </a:effectLst>
                <a:ea typeface="+mn-ea"/>
                <a:cs typeface="+mn-cs"/>
              </a:rPr>
              <a:t>(Phil. 3:1-3)</a:t>
            </a:r>
            <a:endParaRPr lang="en-US" altLang="en-US" sz="2800" kern="1200" dirty="0">
              <a:solidFill>
                <a:schemeClr val="tx1"/>
              </a:solidFill>
              <a:effectLst>
                <a:outerShdw blurRad="38100" dist="38100" dir="2700000" algn="tl">
                  <a:srgbClr val="000000">
                    <a:alpha val="43137"/>
                  </a:srgbClr>
                </a:outerShdw>
              </a:effectLst>
              <a:ea typeface="+mn-ea"/>
              <a:cs typeface="+mn-cs"/>
            </a:endParaRPr>
          </a:p>
        </p:txBody>
      </p:sp>
      <p:sp>
        <p:nvSpPr>
          <p:cNvPr id="17411" name="Rectangle 3"/>
          <p:cNvSpPr>
            <a:spLocks noGrp="1" noChangeArrowheads="1"/>
          </p:cNvSpPr>
          <p:nvPr>
            <p:ph type="body" idx="1"/>
          </p:nvPr>
        </p:nvSpPr>
        <p:spPr>
          <a:xfrm>
            <a:off x="285750" y="1600200"/>
            <a:ext cx="8572500" cy="2514599"/>
          </a:xfrm>
        </p:spPr>
        <p:txBody>
          <a:bodyPr/>
          <a:lstStyle/>
          <a:p>
            <a:pPr marL="514350" indent="-514350" algn="just"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Command to Rejoice (1)</a:t>
            </a:r>
          </a:p>
          <a:p>
            <a:pPr marL="514350" indent="-514350" algn="just" eaLnBrk="1" hangingPunct="1">
              <a:spcBef>
                <a:spcPts val="0"/>
              </a:spcBef>
              <a:spcAft>
                <a:spcPts val="24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Threat Posed by Legalists (2)</a:t>
            </a:r>
          </a:p>
          <a:p>
            <a:pPr marL="514350" indent="-514350" algn="just"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Characteristics of those walking by the Spirit (3)</a:t>
            </a:r>
          </a:p>
        </p:txBody>
      </p:sp>
      <p:pic>
        <p:nvPicPr>
          <p:cNvPr id="5" name="Picture 4">
            <a:extLst>
              <a:ext uri="{FF2B5EF4-FFF2-40B4-BE49-F238E27FC236}">
                <a16:creationId xmlns:a16="http://schemas.microsoft.com/office/drawing/2014/main" id="{E322D5F8-EB70-4CFA-B8E9-474AEDE3F37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97767" y="4648200"/>
            <a:ext cx="2654709" cy="1828800"/>
          </a:xfrm>
          <a:prstGeom prst="rect">
            <a:avLst/>
          </a:prstGeom>
        </p:spPr>
      </p:pic>
    </p:spTree>
    <p:extLst>
      <p:ext uri="{BB962C8B-B14F-4D97-AF65-F5344CB8AC3E}">
        <p14:creationId xmlns:p14="http://schemas.microsoft.com/office/powerpoint/2010/main" val="34303321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3"/>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12713" y="844550"/>
            <a:ext cx="8918575" cy="516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0" y="228600"/>
            <a:ext cx="9144000" cy="1143000"/>
          </a:xfrm>
        </p:spPr>
        <p:txBody>
          <a:bodyPr/>
          <a:lstStyle/>
          <a:p>
            <a:pPr algn="ctr" eaLnBrk="1" hangingPunct="1"/>
            <a:r>
              <a:rPr lang="en-US" sz="3600" dirty="0">
                <a:effectLst>
                  <a:outerShdw blurRad="38100" dist="38100" dir="2700000" algn="tl">
                    <a:srgbClr val="000000">
                      <a:alpha val="43137"/>
                    </a:srgbClr>
                  </a:outerShdw>
                </a:effectLst>
              </a:rPr>
              <a:t>2. Threat Posed by Legalists </a:t>
            </a:r>
            <a:br>
              <a:rPr lang="en-US" sz="3600" kern="1200" dirty="0">
                <a:solidFill>
                  <a:srgbClr val="00FFFF"/>
                </a:solidFill>
                <a:effectLst>
                  <a:outerShdw blurRad="38100" dist="38100" dir="2700000" algn="tl">
                    <a:srgbClr val="000000">
                      <a:alpha val="43137"/>
                    </a:srgbClr>
                  </a:outerShdw>
                </a:effectLst>
              </a:rPr>
            </a:br>
            <a:r>
              <a:rPr lang="en-US" sz="3600" kern="1200" dirty="0">
                <a:solidFill>
                  <a:srgbClr val="00FFFF"/>
                </a:solidFill>
                <a:effectLst>
                  <a:outerShdw blurRad="38100" dist="38100" dir="2700000" algn="tl">
                    <a:srgbClr val="000000">
                      <a:alpha val="43137"/>
                    </a:srgbClr>
                  </a:outerShdw>
                </a:effectLst>
              </a:rPr>
              <a:t> </a:t>
            </a:r>
            <a:r>
              <a:rPr lang="en-US" sz="2800" kern="1200" dirty="0">
                <a:solidFill>
                  <a:schemeClr val="tx1"/>
                </a:solidFill>
                <a:effectLst>
                  <a:outerShdw blurRad="38100" dist="38100" dir="2700000" algn="tl">
                    <a:srgbClr val="000000">
                      <a:alpha val="43137"/>
                    </a:srgbClr>
                  </a:outerShdw>
                </a:effectLst>
                <a:ea typeface="+mn-ea"/>
                <a:cs typeface="+mn-cs"/>
              </a:rPr>
              <a:t>(Phil. 3:2)</a:t>
            </a:r>
            <a:endParaRPr lang="en-US" altLang="en-US" sz="2800" kern="1200" dirty="0">
              <a:solidFill>
                <a:schemeClr val="tx1"/>
              </a:solidFill>
              <a:effectLst>
                <a:outerShdw blurRad="38100" dist="38100" dir="2700000" algn="tl">
                  <a:srgbClr val="000000">
                    <a:alpha val="43137"/>
                  </a:srgbClr>
                </a:outerShdw>
              </a:effectLst>
              <a:ea typeface="+mn-ea"/>
              <a:cs typeface="+mn-cs"/>
            </a:endParaRPr>
          </a:p>
        </p:txBody>
      </p:sp>
      <p:sp>
        <p:nvSpPr>
          <p:cNvPr id="17411" name="Rectangle 3"/>
          <p:cNvSpPr>
            <a:spLocks noGrp="1" noChangeArrowheads="1"/>
          </p:cNvSpPr>
          <p:nvPr>
            <p:ph type="body" idx="1"/>
          </p:nvPr>
        </p:nvSpPr>
        <p:spPr>
          <a:xfrm>
            <a:off x="2971800" y="1600201"/>
            <a:ext cx="3200400" cy="2438399"/>
          </a:xfrm>
        </p:spPr>
        <p:txBody>
          <a:bodyPr/>
          <a:lstStyle/>
          <a:p>
            <a:pPr marL="514350" indent="-514350" algn="just"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Dogs </a:t>
            </a:r>
          </a:p>
          <a:p>
            <a:pPr marL="514350" indent="-514350" algn="just"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Evil workers</a:t>
            </a:r>
          </a:p>
          <a:p>
            <a:pPr marL="514350" indent="-514350" algn="just"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Circumcision</a:t>
            </a:r>
            <a:endParaRPr lang="en-US" sz="3400" dirty="0">
              <a:effectLst>
                <a:outerShdw blurRad="38100" dist="38100" dir="2700000" algn="tl">
                  <a:srgbClr val="000000">
                    <a:alpha val="43137"/>
                  </a:srgbClr>
                </a:outerShdw>
              </a:effectLst>
            </a:endParaRPr>
          </a:p>
        </p:txBody>
      </p:sp>
      <p:pic>
        <p:nvPicPr>
          <p:cNvPr id="5" name="Picture 4">
            <a:extLst>
              <a:ext uri="{FF2B5EF4-FFF2-40B4-BE49-F238E27FC236}">
                <a16:creationId xmlns:a16="http://schemas.microsoft.com/office/drawing/2014/main" id="{E322D5F8-EB70-4CFA-B8E9-474AEDE3F37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12807" y="4191000"/>
            <a:ext cx="3318386" cy="2286000"/>
          </a:xfrm>
          <a:prstGeom prst="rect">
            <a:avLst/>
          </a:prstGeom>
        </p:spPr>
      </p:pic>
    </p:spTree>
    <p:extLst>
      <p:ext uri="{BB962C8B-B14F-4D97-AF65-F5344CB8AC3E}">
        <p14:creationId xmlns:p14="http://schemas.microsoft.com/office/powerpoint/2010/main" val="35181603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0" y="228600"/>
            <a:ext cx="9144000" cy="1143000"/>
          </a:xfrm>
        </p:spPr>
        <p:txBody>
          <a:bodyPr/>
          <a:lstStyle/>
          <a:p>
            <a:pPr algn="ctr" eaLnBrk="1" hangingPunct="1"/>
            <a:r>
              <a:rPr lang="en-US" sz="3600" dirty="0">
                <a:effectLst>
                  <a:outerShdw blurRad="38100" dist="38100" dir="2700000" algn="tl">
                    <a:srgbClr val="000000">
                      <a:alpha val="43137"/>
                    </a:srgbClr>
                  </a:outerShdw>
                </a:effectLst>
              </a:rPr>
              <a:t>2. Threat Posed by Legalists </a:t>
            </a:r>
            <a:br>
              <a:rPr lang="en-US" sz="3600" kern="1200" dirty="0">
                <a:solidFill>
                  <a:srgbClr val="00FFFF"/>
                </a:solidFill>
                <a:effectLst>
                  <a:outerShdw blurRad="38100" dist="38100" dir="2700000" algn="tl">
                    <a:srgbClr val="000000">
                      <a:alpha val="43137"/>
                    </a:srgbClr>
                  </a:outerShdw>
                </a:effectLst>
              </a:rPr>
            </a:br>
            <a:r>
              <a:rPr lang="en-US" sz="3600" kern="1200" dirty="0">
                <a:solidFill>
                  <a:srgbClr val="00FFFF"/>
                </a:solidFill>
                <a:effectLst>
                  <a:outerShdw blurRad="38100" dist="38100" dir="2700000" algn="tl">
                    <a:srgbClr val="000000">
                      <a:alpha val="43137"/>
                    </a:srgbClr>
                  </a:outerShdw>
                </a:effectLst>
              </a:rPr>
              <a:t> </a:t>
            </a:r>
            <a:r>
              <a:rPr lang="en-US" sz="2800" kern="1200" dirty="0">
                <a:solidFill>
                  <a:schemeClr val="tx1"/>
                </a:solidFill>
                <a:effectLst>
                  <a:outerShdw blurRad="38100" dist="38100" dir="2700000" algn="tl">
                    <a:srgbClr val="000000">
                      <a:alpha val="43137"/>
                    </a:srgbClr>
                  </a:outerShdw>
                </a:effectLst>
                <a:ea typeface="+mn-ea"/>
                <a:cs typeface="+mn-cs"/>
              </a:rPr>
              <a:t>(Phil. 3:2)</a:t>
            </a:r>
            <a:endParaRPr lang="en-US" altLang="en-US" sz="2800" kern="1200" dirty="0">
              <a:solidFill>
                <a:schemeClr val="tx1"/>
              </a:solidFill>
              <a:effectLst>
                <a:outerShdw blurRad="38100" dist="38100" dir="2700000" algn="tl">
                  <a:srgbClr val="000000">
                    <a:alpha val="43137"/>
                  </a:srgbClr>
                </a:outerShdw>
              </a:effectLst>
              <a:ea typeface="+mn-ea"/>
              <a:cs typeface="+mn-cs"/>
            </a:endParaRPr>
          </a:p>
        </p:txBody>
      </p:sp>
      <p:sp>
        <p:nvSpPr>
          <p:cNvPr id="17411" name="Rectangle 3"/>
          <p:cNvSpPr>
            <a:spLocks noGrp="1" noChangeArrowheads="1"/>
          </p:cNvSpPr>
          <p:nvPr>
            <p:ph type="body" idx="1"/>
          </p:nvPr>
        </p:nvSpPr>
        <p:spPr>
          <a:xfrm>
            <a:off x="2971800" y="1600201"/>
            <a:ext cx="3200400" cy="2438399"/>
          </a:xfrm>
        </p:spPr>
        <p:txBody>
          <a:bodyPr/>
          <a:lstStyle/>
          <a:p>
            <a:pPr marL="514350" indent="-514350" algn="just" eaLnBrk="1" hangingPunct="1">
              <a:spcBef>
                <a:spcPts val="0"/>
              </a:spcBef>
              <a:spcAft>
                <a:spcPts val="24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Dogs</a:t>
            </a:r>
            <a:r>
              <a:rPr lang="en-US" dirty="0">
                <a:effectLst>
                  <a:outerShdw blurRad="38100" dist="38100" dir="2700000" algn="tl">
                    <a:srgbClr val="000000">
                      <a:alpha val="43137"/>
                    </a:srgbClr>
                  </a:outerShdw>
                </a:effectLst>
              </a:rPr>
              <a:t> </a:t>
            </a:r>
          </a:p>
          <a:p>
            <a:pPr marL="514350" indent="-514350" algn="just"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Evil workers</a:t>
            </a:r>
          </a:p>
          <a:p>
            <a:pPr marL="514350" indent="-514350" algn="just"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Circumcision</a:t>
            </a:r>
            <a:endParaRPr lang="en-US" sz="3400" dirty="0">
              <a:effectLst>
                <a:outerShdw blurRad="38100" dist="38100" dir="2700000" algn="tl">
                  <a:srgbClr val="000000">
                    <a:alpha val="43137"/>
                  </a:srgbClr>
                </a:outerShdw>
              </a:effectLst>
            </a:endParaRPr>
          </a:p>
        </p:txBody>
      </p:sp>
      <p:pic>
        <p:nvPicPr>
          <p:cNvPr id="5" name="Picture 4">
            <a:extLst>
              <a:ext uri="{FF2B5EF4-FFF2-40B4-BE49-F238E27FC236}">
                <a16:creationId xmlns:a16="http://schemas.microsoft.com/office/drawing/2014/main" id="{E322D5F8-EB70-4CFA-B8E9-474AEDE3F37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12807" y="4191000"/>
            <a:ext cx="3318386" cy="2286000"/>
          </a:xfrm>
          <a:prstGeom prst="rect">
            <a:avLst/>
          </a:prstGeom>
        </p:spPr>
      </p:pic>
    </p:spTree>
    <p:extLst>
      <p:ext uri="{BB962C8B-B14F-4D97-AF65-F5344CB8AC3E}">
        <p14:creationId xmlns:p14="http://schemas.microsoft.com/office/powerpoint/2010/main" val="11763246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0" y="228600"/>
            <a:ext cx="9144000" cy="1143000"/>
          </a:xfrm>
        </p:spPr>
        <p:txBody>
          <a:bodyPr/>
          <a:lstStyle/>
          <a:p>
            <a:pPr algn="ctr" eaLnBrk="1" hangingPunct="1"/>
            <a:r>
              <a:rPr lang="en-US" sz="3600" dirty="0">
                <a:effectLst>
                  <a:outerShdw blurRad="38100" dist="38100" dir="2700000" algn="tl">
                    <a:srgbClr val="000000">
                      <a:alpha val="43137"/>
                    </a:srgbClr>
                  </a:outerShdw>
                </a:effectLst>
              </a:rPr>
              <a:t>2. Threat Posed by Legalists </a:t>
            </a:r>
            <a:br>
              <a:rPr lang="en-US" sz="3600" kern="1200" dirty="0">
                <a:solidFill>
                  <a:srgbClr val="00FFFF"/>
                </a:solidFill>
                <a:effectLst>
                  <a:outerShdw blurRad="38100" dist="38100" dir="2700000" algn="tl">
                    <a:srgbClr val="000000">
                      <a:alpha val="43137"/>
                    </a:srgbClr>
                  </a:outerShdw>
                </a:effectLst>
              </a:rPr>
            </a:br>
            <a:r>
              <a:rPr lang="en-US" sz="3600" kern="1200" dirty="0">
                <a:solidFill>
                  <a:srgbClr val="00FFFF"/>
                </a:solidFill>
                <a:effectLst>
                  <a:outerShdw blurRad="38100" dist="38100" dir="2700000" algn="tl">
                    <a:srgbClr val="000000">
                      <a:alpha val="43137"/>
                    </a:srgbClr>
                  </a:outerShdw>
                </a:effectLst>
              </a:rPr>
              <a:t> </a:t>
            </a:r>
            <a:r>
              <a:rPr lang="en-US" sz="2800" kern="1200" dirty="0">
                <a:solidFill>
                  <a:schemeClr val="tx1"/>
                </a:solidFill>
                <a:effectLst>
                  <a:outerShdw blurRad="38100" dist="38100" dir="2700000" algn="tl">
                    <a:srgbClr val="000000">
                      <a:alpha val="43137"/>
                    </a:srgbClr>
                  </a:outerShdw>
                </a:effectLst>
                <a:ea typeface="+mn-ea"/>
                <a:cs typeface="+mn-cs"/>
              </a:rPr>
              <a:t>(Phil. 3:2)</a:t>
            </a:r>
            <a:endParaRPr lang="en-US" altLang="en-US" sz="2800" kern="1200" dirty="0">
              <a:solidFill>
                <a:schemeClr val="tx1"/>
              </a:solidFill>
              <a:effectLst>
                <a:outerShdw blurRad="38100" dist="38100" dir="2700000" algn="tl">
                  <a:srgbClr val="000000">
                    <a:alpha val="43137"/>
                  </a:srgbClr>
                </a:outerShdw>
              </a:effectLst>
              <a:ea typeface="+mn-ea"/>
              <a:cs typeface="+mn-cs"/>
            </a:endParaRPr>
          </a:p>
        </p:txBody>
      </p:sp>
      <p:sp>
        <p:nvSpPr>
          <p:cNvPr id="17411" name="Rectangle 3"/>
          <p:cNvSpPr>
            <a:spLocks noGrp="1" noChangeArrowheads="1"/>
          </p:cNvSpPr>
          <p:nvPr>
            <p:ph type="body" idx="1"/>
          </p:nvPr>
        </p:nvSpPr>
        <p:spPr>
          <a:xfrm>
            <a:off x="2971800" y="1600201"/>
            <a:ext cx="3200400" cy="2438399"/>
          </a:xfrm>
        </p:spPr>
        <p:txBody>
          <a:bodyPr/>
          <a:lstStyle/>
          <a:p>
            <a:pPr marL="514350" indent="-514350" algn="just"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Dogs </a:t>
            </a:r>
          </a:p>
          <a:p>
            <a:pPr marL="514350" indent="-514350" algn="just" eaLnBrk="1" hangingPunct="1">
              <a:spcBef>
                <a:spcPts val="0"/>
              </a:spcBef>
              <a:spcAft>
                <a:spcPts val="24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Evil workers</a:t>
            </a:r>
          </a:p>
          <a:p>
            <a:pPr marL="514350" indent="-514350" algn="just"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Circumcision</a:t>
            </a:r>
            <a:endParaRPr lang="en-US" sz="3400" dirty="0">
              <a:effectLst>
                <a:outerShdw blurRad="38100" dist="38100" dir="2700000" algn="tl">
                  <a:srgbClr val="000000">
                    <a:alpha val="43137"/>
                  </a:srgbClr>
                </a:outerShdw>
              </a:effectLst>
            </a:endParaRPr>
          </a:p>
        </p:txBody>
      </p:sp>
      <p:pic>
        <p:nvPicPr>
          <p:cNvPr id="5" name="Picture 4">
            <a:extLst>
              <a:ext uri="{FF2B5EF4-FFF2-40B4-BE49-F238E27FC236}">
                <a16:creationId xmlns:a16="http://schemas.microsoft.com/office/drawing/2014/main" id="{E322D5F8-EB70-4CFA-B8E9-474AEDE3F37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12807" y="4191000"/>
            <a:ext cx="3318386" cy="2286000"/>
          </a:xfrm>
          <a:prstGeom prst="rect">
            <a:avLst/>
          </a:prstGeom>
        </p:spPr>
      </p:pic>
    </p:spTree>
    <p:extLst>
      <p:ext uri="{BB962C8B-B14F-4D97-AF65-F5344CB8AC3E}">
        <p14:creationId xmlns:p14="http://schemas.microsoft.com/office/powerpoint/2010/main" val="23983613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0" y="228600"/>
            <a:ext cx="9144000" cy="1143000"/>
          </a:xfrm>
        </p:spPr>
        <p:txBody>
          <a:bodyPr/>
          <a:lstStyle/>
          <a:p>
            <a:pPr algn="ctr" eaLnBrk="1" hangingPunct="1"/>
            <a:r>
              <a:rPr lang="en-US" sz="3600" dirty="0">
                <a:effectLst>
                  <a:outerShdw blurRad="38100" dist="38100" dir="2700000" algn="tl">
                    <a:srgbClr val="000000">
                      <a:alpha val="43137"/>
                    </a:srgbClr>
                  </a:outerShdw>
                </a:effectLst>
              </a:rPr>
              <a:t>2. Threat Posed by Legalists </a:t>
            </a:r>
            <a:br>
              <a:rPr lang="en-US" sz="3600" kern="1200" dirty="0">
                <a:solidFill>
                  <a:srgbClr val="00FFFF"/>
                </a:solidFill>
                <a:effectLst>
                  <a:outerShdw blurRad="38100" dist="38100" dir="2700000" algn="tl">
                    <a:srgbClr val="000000">
                      <a:alpha val="43137"/>
                    </a:srgbClr>
                  </a:outerShdw>
                </a:effectLst>
              </a:rPr>
            </a:br>
            <a:r>
              <a:rPr lang="en-US" sz="3600" kern="1200" dirty="0">
                <a:solidFill>
                  <a:srgbClr val="00FFFF"/>
                </a:solidFill>
                <a:effectLst>
                  <a:outerShdw blurRad="38100" dist="38100" dir="2700000" algn="tl">
                    <a:srgbClr val="000000">
                      <a:alpha val="43137"/>
                    </a:srgbClr>
                  </a:outerShdw>
                </a:effectLst>
              </a:rPr>
              <a:t> </a:t>
            </a:r>
            <a:r>
              <a:rPr lang="en-US" sz="2800" kern="1200" dirty="0">
                <a:solidFill>
                  <a:schemeClr val="tx1"/>
                </a:solidFill>
                <a:effectLst>
                  <a:outerShdw blurRad="38100" dist="38100" dir="2700000" algn="tl">
                    <a:srgbClr val="000000">
                      <a:alpha val="43137"/>
                    </a:srgbClr>
                  </a:outerShdw>
                </a:effectLst>
                <a:ea typeface="+mn-ea"/>
                <a:cs typeface="+mn-cs"/>
              </a:rPr>
              <a:t>(Phil. 3:2)</a:t>
            </a:r>
            <a:endParaRPr lang="en-US" altLang="en-US" sz="2800" kern="1200" dirty="0">
              <a:solidFill>
                <a:schemeClr val="tx1"/>
              </a:solidFill>
              <a:effectLst>
                <a:outerShdw blurRad="38100" dist="38100" dir="2700000" algn="tl">
                  <a:srgbClr val="000000">
                    <a:alpha val="43137"/>
                  </a:srgbClr>
                </a:outerShdw>
              </a:effectLst>
              <a:ea typeface="+mn-ea"/>
              <a:cs typeface="+mn-cs"/>
            </a:endParaRPr>
          </a:p>
        </p:txBody>
      </p:sp>
      <p:sp>
        <p:nvSpPr>
          <p:cNvPr id="17411" name="Rectangle 3"/>
          <p:cNvSpPr>
            <a:spLocks noGrp="1" noChangeArrowheads="1"/>
          </p:cNvSpPr>
          <p:nvPr>
            <p:ph type="body" idx="1"/>
          </p:nvPr>
        </p:nvSpPr>
        <p:spPr>
          <a:xfrm>
            <a:off x="2971800" y="1600201"/>
            <a:ext cx="3200400" cy="2438399"/>
          </a:xfrm>
        </p:spPr>
        <p:txBody>
          <a:bodyPr/>
          <a:lstStyle/>
          <a:p>
            <a:pPr marL="514350" indent="-514350" algn="just"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Dogs </a:t>
            </a:r>
          </a:p>
          <a:p>
            <a:pPr marL="514350" indent="-514350" algn="just"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Evil workers</a:t>
            </a:r>
          </a:p>
          <a:p>
            <a:pPr marL="514350" indent="-514350" algn="just" eaLnBrk="1" hangingPunct="1">
              <a:spcBef>
                <a:spcPts val="0"/>
              </a:spcBef>
              <a:spcAft>
                <a:spcPts val="24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Circumcision</a:t>
            </a:r>
          </a:p>
        </p:txBody>
      </p:sp>
      <p:pic>
        <p:nvPicPr>
          <p:cNvPr id="5" name="Picture 4">
            <a:extLst>
              <a:ext uri="{FF2B5EF4-FFF2-40B4-BE49-F238E27FC236}">
                <a16:creationId xmlns:a16="http://schemas.microsoft.com/office/drawing/2014/main" id="{E322D5F8-EB70-4CFA-B8E9-474AEDE3F37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12807" y="4191000"/>
            <a:ext cx="3318386" cy="2286000"/>
          </a:xfrm>
          <a:prstGeom prst="rect">
            <a:avLst/>
          </a:prstGeom>
        </p:spPr>
      </p:pic>
    </p:spTree>
    <p:extLst>
      <p:ext uri="{BB962C8B-B14F-4D97-AF65-F5344CB8AC3E}">
        <p14:creationId xmlns:p14="http://schemas.microsoft.com/office/powerpoint/2010/main" val="14049131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0" y="228600"/>
            <a:ext cx="9144000" cy="1143000"/>
          </a:xfrm>
        </p:spPr>
        <p:txBody>
          <a:bodyPr/>
          <a:lstStyle/>
          <a:p>
            <a:pPr algn="ctr" eaLnBrk="1" hangingPunct="1"/>
            <a:r>
              <a:rPr lang="en-US" sz="3600" kern="1200" dirty="0">
                <a:solidFill>
                  <a:srgbClr val="00FFFF"/>
                </a:solidFill>
                <a:effectLst>
                  <a:outerShdw blurRad="38100" dist="38100" dir="2700000" algn="tl">
                    <a:srgbClr val="000000">
                      <a:alpha val="43137"/>
                    </a:srgbClr>
                  </a:outerShdw>
                </a:effectLst>
              </a:rPr>
              <a:t>Legalists vs. True Believers</a:t>
            </a:r>
            <a:br>
              <a:rPr lang="en-US" sz="3600" kern="1200" dirty="0">
                <a:solidFill>
                  <a:srgbClr val="00FFFF"/>
                </a:solidFill>
                <a:effectLst>
                  <a:outerShdw blurRad="38100" dist="38100" dir="2700000" algn="tl">
                    <a:srgbClr val="000000">
                      <a:alpha val="43137"/>
                    </a:srgbClr>
                  </a:outerShdw>
                </a:effectLst>
              </a:rPr>
            </a:br>
            <a:r>
              <a:rPr lang="en-US" sz="3600" kern="1200" dirty="0">
                <a:solidFill>
                  <a:srgbClr val="00FFFF"/>
                </a:solidFill>
                <a:effectLst>
                  <a:outerShdw blurRad="38100" dist="38100" dir="2700000" algn="tl">
                    <a:srgbClr val="000000">
                      <a:alpha val="43137"/>
                    </a:srgbClr>
                  </a:outerShdw>
                </a:effectLst>
              </a:rPr>
              <a:t> </a:t>
            </a:r>
            <a:r>
              <a:rPr lang="en-US" sz="2800" kern="1200" dirty="0">
                <a:solidFill>
                  <a:schemeClr val="tx1"/>
                </a:solidFill>
                <a:effectLst>
                  <a:outerShdw blurRad="38100" dist="38100" dir="2700000" algn="tl">
                    <a:srgbClr val="000000">
                      <a:alpha val="43137"/>
                    </a:srgbClr>
                  </a:outerShdw>
                </a:effectLst>
                <a:ea typeface="+mn-ea"/>
                <a:cs typeface="+mn-cs"/>
              </a:rPr>
              <a:t>(Phil. 3:1-3)</a:t>
            </a:r>
            <a:endParaRPr lang="en-US" altLang="en-US" sz="2800" kern="1200" dirty="0">
              <a:solidFill>
                <a:schemeClr val="tx1"/>
              </a:solidFill>
              <a:effectLst>
                <a:outerShdw blurRad="38100" dist="38100" dir="2700000" algn="tl">
                  <a:srgbClr val="000000">
                    <a:alpha val="43137"/>
                  </a:srgbClr>
                </a:outerShdw>
              </a:effectLst>
              <a:ea typeface="+mn-ea"/>
              <a:cs typeface="+mn-cs"/>
            </a:endParaRPr>
          </a:p>
        </p:txBody>
      </p:sp>
      <p:sp>
        <p:nvSpPr>
          <p:cNvPr id="17411" name="Rectangle 3"/>
          <p:cNvSpPr>
            <a:spLocks noGrp="1" noChangeArrowheads="1"/>
          </p:cNvSpPr>
          <p:nvPr>
            <p:ph type="body" idx="1"/>
          </p:nvPr>
        </p:nvSpPr>
        <p:spPr>
          <a:xfrm>
            <a:off x="285750" y="1600200"/>
            <a:ext cx="8782050" cy="2514599"/>
          </a:xfrm>
        </p:spPr>
        <p:txBody>
          <a:bodyPr/>
          <a:lstStyle/>
          <a:p>
            <a:pPr marL="514350" indent="-514350" algn="just"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Command to Rejoice (1)</a:t>
            </a:r>
          </a:p>
          <a:p>
            <a:pPr marL="514350" indent="-514350" algn="just"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Threat Posed by Legalists (2)</a:t>
            </a:r>
          </a:p>
          <a:p>
            <a:pPr marL="514350" indent="-514350" algn="just" eaLnBrk="1" hangingPunct="1">
              <a:spcBef>
                <a:spcPts val="0"/>
              </a:spcBef>
              <a:spcAft>
                <a:spcPts val="24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Characteristics of those walking by the Spirit (3)</a:t>
            </a:r>
          </a:p>
        </p:txBody>
      </p:sp>
      <p:pic>
        <p:nvPicPr>
          <p:cNvPr id="5" name="Picture 4">
            <a:extLst>
              <a:ext uri="{FF2B5EF4-FFF2-40B4-BE49-F238E27FC236}">
                <a16:creationId xmlns:a16="http://schemas.microsoft.com/office/drawing/2014/main" id="{E322D5F8-EB70-4CFA-B8E9-474AEDE3F37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97767" y="4648200"/>
            <a:ext cx="2654709" cy="1828800"/>
          </a:xfrm>
          <a:prstGeom prst="rect">
            <a:avLst/>
          </a:prstGeom>
        </p:spPr>
      </p:pic>
    </p:spTree>
    <p:extLst>
      <p:ext uri="{BB962C8B-B14F-4D97-AF65-F5344CB8AC3E}">
        <p14:creationId xmlns:p14="http://schemas.microsoft.com/office/powerpoint/2010/main" val="33666666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0" y="228600"/>
            <a:ext cx="9144000" cy="1143000"/>
          </a:xfrm>
        </p:spPr>
        <p:txBody>
          <a:bodyPr/>
          <a:lstStyle/>
          <a:p>
            <a:pPr algn="ctr" eaLnBrk="1" hangingPunct="1"/>
            <a:r>
              <a:rPr lang="en-US" sz="3600" dirty="0">
                <a:effectLst>
                  <a:outerShdw blurRad="38100" dist="38100" dir="2700000" algn="tl">
                    <a:srgbClr val="000000">
                      <a:alpha val="43137"/>
                    </a:srgbClr>
                  </a:outerShdw>
                </a:effectLst>
              </a:rPr>
              <a:t>3. Characteristics of those walking by the Spirit</a:t>
            </a:r>
            <a:br>
              <a:rPr lang="en-US" sz="3600" b="1" u="sng" dirty="0">
                <a:solidFill>
                  <a:srgbClr val="FFFFCC"/>
                </a:solidFill>
                <a:effectLst>
                  <a:outerShdw blurRad="38100" dist="38100" dir="2700000" algn="tl">
                    <a:srgbClr val="000000">
                      <a:alpha val="43137"/>
                    </a:srgbClr>
                  </a:outerShdw>
                </a:effectLst>
              </a:rPr>
            </a:br>
            <a:r>
              <a:rPr lang="en-US" sz="3600" dirty="0">
                <a:effectLst>
                  <a:outerShdw blurRad="38100" dist="38100" dir="2700000" algn="tl">
                    <a:srgbClr val="000000">
                      <a:alpha val="43137"/>
                    </a:srgbClr>
                  </a:outerShdw>
                </a:effectLst>
              </a:rPr>
              <a:t> </a:t>
            </a:r>
            <a:r>
              <a:rPr lang="en-US" sz="3600" kern="1200" dirty="0">
                <a:solidFill>
                  <a:srgbClr val="00FFFF"/>
                </a:solidFill>
                <a:effectLst>
                  <a:outerShdw blurRad="38100" dist="38100" dir="2700000" algn="tl">
                    <a:srgbClr val="000000">
                      <a:alpha val="43137"/>
                    </a:srgbClr>
                  </a:outerShdw>
                </a:effectLst>
              </a:rPr>
              <a:t> </a:t>
            </a:r>
            <a:r>
              <a:rPr lang="en-US" sz="2800" kern="1200" dirty="0">
                <a:solidFill>
                  <a:schemeClr val="tx1"/>
                </a:solidFill>
                <a:effectLst>
                  <a:outerShdw blurRad="38100" dist="38100" dir="2700000" algn="tl">
                    <a:srgbClr val="000000">
                      <a:alpha val="43137"/>
                    </a:srgbClr>
                  </a:outerShdw>
                </a:effectLst>
                <a:ea typeface="+mn-ea"/>
                <a:cs typeface="+mn-cs"/>
              </a:rPr>
              <a:t>(Phil. 3:3)</a:t>
            </a:r>
            <a:endParaRPr lang="en-US" altLang="en-US" sz="2800" kern="1200" dirty="0">
              <a:solidFill>
                <a:schemeClr val="tx1"/>
              </a:solidFill>
              <a:effectLst>
                <a:outerShdw blurRad="38100" dist="38100" dir="2700000" algn="tl">
                  <a:srgbClr val="000000">
                    <a:alpha val="43137"/>
                  </a:srgbClr>
                </a:outerShdw>
              </a:effectLst>
              <a:ea typeface="+mn-ea"/>
              <a:cs typeface="+mn-cs"/>
            </a:endParaRPr>
          </a:p>
        </p:txBody>
      </p:sp>
      <p:sp>
        <p:nvSpPr>
          <p:cNvPr id="17411" name="Rectangle 3"/>
          <p:cNvSpPr>
            <a:spLocks noGrp="1" noChangeArrowheads="1"/>
          </p:cNvSpPr>
          <p:nvPr>
            <p:ph type="body" idx="1"/>
          </p:nvPr>
        </p:nvSpPr>
        <p:spPr>
          <a:xfrm>
            <a:off x="1676400" y="1600201"/>
            <a:ext cx="5791200" cy="3047999"/>
          </a:xfrm>
        </p:spPr>
        <p:txBody>
          <a:bodyPr/>
          <a:lstStyle/>
          <a:p>
            <a:pPr marL="514350" indent="-514350" algn="just"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Genuinely circumcised </a:t>
            </a:r>
          </a:p>
          <a:p>
            <a:pPr marL="514350" indent="-514350" algn="just"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Spiritual worshippers</a:t>
            </a:r>
          </a:p>
          <a:p>
            <a:pPr marL="514350" indent="-514350" algn="just"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Glory in Christ</a:t>
            </a:r>
          </a:p>
          <a:p>
            <a:pPr marL="514350" indent="-514350" algn="just"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Put no confidence in the flesh</a:t>
            </a:r>
            <a:endParaRPr lang="en-US" sz="3400" dirty="0">
              <a:effectLst>
                <a:outerShdw blurRad="38100" dist="38100" dir="2700000" algn="tl">
                  <a:srgbClr val="000000">
                    <a:alpha val="43137"/>
                  </a:srgbClr>
                </a:outerShdw>
              </a:effectLst>
            </a:endParaRPr>
          </a:p>
        </p:txBody>
      </p:sp>
      <p:pic>
        <p:nvPicPr>
          <p:cNvPr id="6" name="Picture 5">
            <a:extLst>
              <a:ext uri="{FF2B5EF4-FFF2-40B4-BE49-F238E27FC236}">
                <a16:creationId xmlns:a16="http://schemas.microsoft.com/office/drawing/2014/main" id="{A17DD9F3-EC01-4A1D-9930-C6E0DB1CC54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97767" y="4648200"/>
            <a:ext cx="2654709" cy="1828800"/>
          </a:xfrm>
          <a:prstGeom prst="rect">
            <a:avLst/>
          </a:prstGeom>
        </p:spPr>
      </p:pic>
    </p:spTree>
    <p:extLst>
      <p:ext uri="{BB962C8B-B14F-4D97-AF65-F5344CB8AC3E}">
        <p14:creationId xmlns:p14="http://schemas.microsoft.com/office/powerpoint/2010/main" val="32625391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0" y="228600"/>
            <a:ext cx="9144000" cy="1143000"/>
          </a:xfrm>
        </p:spPr>
        <p:txBody>
          <a:bodyPr/>
          <a:lstStyle/>
          <a:p>
            <a:pPr algn="ctr" eaLnBrk="1" hangingPunct="1"/>
            <a:r>
              <a:rPr lang="en-US" sz="3600" dirty="0">
                <a:effectLst>
                  <a:outerShdw blurRad="38100" dist="38100" dir="2700000" algn="tl">
                    <a:srgbClr val="000000">
                      <a:alpha val="43137"/>
                    </a:srgbClr>
                  </a:outerShdw>
                </a:effectLst>
              </a:rPr>
              <a:t>3. Characteristics of those walking by the Spirit</a:t>
            </a:r>
            <a:br>
              <a:rPr lang="en-US" sz="3600" b="1" u="sng" dirty="0">
                <a:solidFill>
                  <a:srgbClr val="FFFFCC"/>
                </a:solidFill>
                <a:effectLst>
                  <a:outerShdw blurRad="38100" dist="38100" dir="2700000" algn="tl">
                    <a:srgbClr val="000000">
                      <a:alpha val="43137"/>
                    </a:srgbClr>
                  </a:outerShdw>
                </a:effectLst>
              </a:rPr>
            </a:br>
            <a:r>
              <a:rPr lang="en-US" sz="3600" dirty="0">
                <a:effectLst>
                  <a:outerShdw blurRad="38100" dist="38100" dir="2700000" algn="tl">
                    <a:srgbClr val="000000">
                      <a:alpha val="43137"/>
                    </a:srgbClr>
                  </a:outerShdw>
                </a:effectLst>
              </a:rPr>
              <a:t> </a:t>
            </a:r>
            <a:r>
              <a:rPr lang="en-US" sz="3600" kern="1200" dirty="0">
                <a:solidFill>
                  <a:srgbClr val="00FFFF"/>
                </a:solidFill>
                <a:effectLst>
                  <a:outerShdw blurRad="38100" dist="38100" dir="2700000" algn="tl">
                    <a:srgbClr val="000000">
                      <a:alpha val="43137"/>
                    </a:srgbClr>
                  </a:outerShdw>
                </a:effectLst>
              </a:rPr>
              <a:t> </a:t>
            </a:r>
            <a:r>
              <a:rPr lang="en-US" sz="2800" kern="1200" dirty="0">
                <a:solidFill>
                  <a:schemeClr val="tx1"/>
                </a:solidFill>
                <a:effectLst>
                  <a:outerShdw blurRad="38100" dist="38100" dir="2700000" algn="tl">
                    <a:srgbClr val="000000">
                      <a:alpha val="43137"/>
                    </a:srgbClr>
                  </a:outerShdw>
                </a:effectLst>
                <a:ea typeface="+mn-ea"/>
                <a:cs typeface="+mn-cs"/>
              </a:rPr>
              <a:t>(Phil. 3:3)</a:t>
            </a:r>
            <a:endParaRPr lang="en-US" altLang="en-US" sz="2800" kern="1200" dirty="0">
              <a:solidFill>
                <a:schemeClr val="tx1"/>
              </a:solidFill>
              <a:effectLst>
                <a:outerShdw blurRad="38100" dist="38100" dir="2700000" algn="tl">
                  <a:srgbClr val="000000">
                    <a:alpha val="43137"/>
                  </a:srgbClr>
                </a:outerShdw>
              </a:effectLst>
              <a:ea typeface="+mn-ea"/>
              <a:cs typeface="+mn-cs"/>
            </a:endParaRPr>
          </a:p>
        </p:txBody>
      </p:sp>
      <p:sp>
        <p:nvSpPr>
          <p:cNvPr id="17411" name="Rectangle 3"/>
          <p:cNvSpPr>
            <a:spLocks noGrp="1" noChangeArrowheads="1"/>
          </p:cNvSpPr>
          <p:nvPr>
            <p:ph type="body" idx="1"/>
          </p:nvPr>
        </p:nvSpPr>
        <p:spPr>
          <a:xfrm>
            <a:off x="1676400" y="1600201"/>
            <a:ext cx="5791200" cy="3047999"/>
          </a:xfrm>
        </p:spPr>
        <p:txBody>
          <a:bodyPr/>
          <a:lstStyle/>
          <a:p>
            <a:pPr marL="514350" indent="-514350" algn="just" eaLnBrk="1" hangingPunct="1">
              <a:spcBef>
                <a:spcPts val="0"/>
              </a:spcBef>
              <a:spcAft>
                <a:spcPts val="24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Genuinely circumcised </a:t>
            </a:r>
          </a:p>
          <a:p>
            <a:pPr marL="514350" indent="-514350" algn="just"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Spiritual worshippers</a:t>
            </a:r>
          </a:p>
          <a:p>
            <a:pPr marL="514350" indent="-514350" algn="just"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Glory in Christ</a:t>
            </a:r>
          </a:p>
          <a:p>
            <a:pPr marL="514350" indent="-514350" algn="just"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Put no confidence in the flesh</a:t>
            </a:r>
            <a:endParaRPr lang="en-US" sz="3400" dirty="0">
              <a:effectLst>
                <a:outerShdw blurRad="38100" dist="38100" dir="2700000" algn="tl">
                  <a:srgbClr val="000000">
                    <a:alpha val="43137"/>
                  </a:srgbClr>
                </a:outerShdw>
              </a:effectLst>
            </a:endParaRPr>
          </a:p>
        </p:txBody>
      </p:sp>
      <p:pic>
        <p:nvPicPr>
          <p:cNvPr id="6" name="Picture 5">
            <a:extLst>
              <a:ext uri="{FF2B5EF4-FFF2-40B4-BE49-F238E27FC236}">
                <a16:creationId xmlns:a16="http://schemas.microsoft.com/office/drawing/2014/main" id="{A17DD9F3-EC01-4A1D-9930-C6E0DB1CC54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97767" y="4648200"/>
            <a:ext cx="2654709" cy="1828800"/>
          </a:xfrm>
          <a:prstGeom prst="rect">
            <a:avLst/>
          </a:prstGeom>
        </p:spPr>
      </p:pic>
    </p:spTree>
    <p:extLst>
      <p:ext uri="{BB962C8B-B14F-4D97-AF65-F5344CB8AC3E}">
        <p14:creationId xmlns:p14="http://schemas.microsoft.com/office/powerpoint/2010/main" val="13340531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type="body" idx="1"/>
          </p:nvPr>
        </p:nvSpPr>
        <p:spPr>
          <a:xfrm>
            <a:off x="0" y="1143000"/>
            <a:ext cx="9144000" cy="3886201"/>
          </a:xfrm>
        </p:spPr>
        <p:txBody>
          <a:bodyPr/>
          <a:lstStyle/>
          <a:p>
            <a:pPr marL="457200"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Ch 1 – God can use negative circumstances to bring about positive results</a:t>
            </a:r>
          </a:p>
          <a:p>
            <a:pPr marL="457200"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Ch 2</a:t>
            </a:r>
            <a:r>
              <a:rPr lang="en-US" b="1" dirty="0"/>
              <a:t> </a:t>
            </a:r>
            <a:r>
              <a:rPr lang="en-US" dirty="0"/>
              <a:t>–</a:t>
            </a:r>
            <a:r>
              <a:rPr lang="en-US" b="1" dirty="0"/>
              <a:t> </a:t>
            </a:r>
            <a:r>
              <a:rPr lang="en-US" dirty="0">
                <a:effectLst>
                  <a:outerShdw blurRad="38100" dist="38100" dir="2700000" algn="tl">
                    <a:srgbClr val="000000">
                      <a:alpha val="43137"/>
                    </a:srgbClr>
                  </a:outerShdw>
                </a:effectLst>
              </a:rPr>
              <a:t>Christ’s example of servanthood</a:t>
            </a:r>
          </a:p>
          <a:p>
            <a:pPr marL="457200"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Ch 3</a:t>
            </a:r>
            <a:r>
              <a:rPr lang="en-US" b="1" dirty="0"/>
              <a:t> </a:t>
            </a:r>
            <a:r>
              <a:rPr lang="en-US" dirty="0"/>
              <a:t>–</a:t>
            </a:r>
            <a:r>
              <a:rPr lang="en-US" b="1" dirty="0"/>
              <a:t> </a:t>
            </a:r>
            <a:r>
              <a:rPr lang="en-US" dirty="0">
                <a:effectLst>
                  <a:outerShdw blurRad="38100" dist="38100" dir="2700000" algn="tl">
                    <a:srgbClr val="000000">
                      <a:alpha val="43137"/>
                    </a:srgbClr>
                  </a:outerShdw>
                </a:effectLst>
              </a:rPr>
              <a:t>Avoiding legalism</a:t>
            </a:r>
          </a:p>
          <a:p>
            <a:pPr marL="457200"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Ch 4</a:t>
            </a:r>
            <a:r>
              <a:rPr lang="en-US" b="1" dirty="0"/>
              <a:t> </a:t>
            </a:r>
            <a:r>
              <a:rPr lang="en-US" dirty="0"/>
              <a:t>–</a:t>
            </a:r>
            <a:r>
              <a:rPr lang="en-US" b="1" dirty="0"/>
              <a:t> </a:t>
            </a:r>
            <a:r>
              <a:rPr lang="en-US" dirty="0">
                <a:effectLst>
                  <a:outerShdw blurRad="38100" dist="38100" dir="2700000" algn="tl">
                    <a:srgbClr val="000000">
                      <a:alpha val="43137"/>
                    </a:srgbClr>
                  </a:outerShdw>
                </a:effectLst>
              </a:rPr>
              <a:t>Reliance upon Christ’s strength for daily life</a:t>
            </a:r>
          </a:p>
        </p:txBody>
      </p:sp>
      <p:sp>
        <p:nvSpPr>
          <p:cNvPr id="4" name="Rectangle 2">
            <a:extLst>
              <a:ext uri="{FF2B5EF4-FFF2-40B4-BE49-F238E27FC236}">
                <a16:creationId xmlns:a16="http://schemas.microsoft.com/office/drawing/2014/main" id="{7A13AEF8-32BB-446E-A9B4-B125447593BF}"/>
              </a:ext>
            </a:extLst>
          </p:cNvPr>
          <p:cNvSpPr txBox="1">
            <a:spLocks noChangeArrowheads="1"/>
          </p:cNvSpPr>
          <p:nvPr/>
        </p:nvSpPr>
        <p:spPr bwMode="auto">
          <a:xfrm>
            <a:off x="685800" y="228600"/>
            <a:ext cx="7772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dirty="0">
                <a:solidFill>
                  <a:srgbClr val="00FFFF"/>
                </a:solidFill>
                <a:effectLst>
                  <a:outerShdw blurRad="38100" dist="38100" dir="2700000" algn="tl">
                    <a:srgbClr val="000000">
                      <a:alpha val="43137"/>
                    </a:srgbClr>
                  </a:outerShdw>
                </a:effectLst>
              </a:rPr>
              <a:t>Outline</a:t>
            </a:r>
            <a:endParaRPr lang="en-US" altLang="en-US" sz="4000" kern="1200" dirty="0">
              <a:solidFill>
                <a:srgbClr val="00FFFF"/>
              </a:solidFill>
              <a:effectLst>
                <a:outerShdw blurRad="38100" dist="38100" dir="2700000" algn="tl">
                  <a:srgbClr val="000000">
                    <a:alpha val="43137"/>
                  </a:srgbClr>
                </a:outerShdw>
              </a:effectLst>
            </a:endParaRPr>
          </a:p>
        </p:txBody>
      </p:sp>
      <p:pic>
        <p:nvPicPr>
          <p:cNvPr id="5" name="Picture 4">
            <a:extLst>
              <a:ext uri="{FF2B5EF4-FFF2-40B4-BE49-F238E27FC236}">
                <a16:creationId xmlns:a16="http://schemas.microsoft.com/office/drawing/2014/main" id="{EAF1DDAD-05C3-413B-914E-B8F26647C91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44645" y="4724400"/>
            <a:ext cx="2654710" cy="1828800"/>
          </a:xfrm>
          <a:prstGeom prst="rect">
            <a:avLst/>
          </a:prstGeom>
        </p:spPr>
      </p:pic>
    </p:spTree>
    <p:extLst>
      <p:ext uri="{BB962C8B-B14F-4D97-AF65-F5344CB8AC3E}">
        <p14:creationId xmlns:p14="http://schemas.microsoft.com/office/powerpoint/2010/main" val="6534466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0" y="228600"/>
            <a:ext cx="9144000" cy="1143000"/>
          </a:xfrm>
        </p:spPr>
        <p:txBody>
          <a:bodyPr/>
          <a:lstStyle/>
          <a:p>
            <a:pPr algn="ctr" eaLnBrk="1" hangingPunct="1"/>
            <a:r>
              <a:rPr lang="en-US" sz="3600" dirty="0">
                <a:effectLst>
                  <a:outerShdw blurRad="38100" dist="38100" dir="2700000" algn="tl">
                    <a:srgbClr val="000000">
                      <a:alpha val="43137"/>
                    </a:srgbClr>
                  </a:outerShdw>
                </a:effectLst>
              </a:rPr>
              <a:t>3. Characteristics of those walking by the Spirit</a:t>
            </a:r>
            <a:br>
              <a:rPr lang="en-US" sz="3600" b="1" u="sng" dirty="0">
                <a:solidFill>
                  <a:srgbClr val="FFFFCC"/>
                </a:solidFill>
                <a:effectLst>
                  <a:outerShdw blurRad="38100" dist="38100" dir="2700000" algn="tl">
                    <a:srgbClr val="000000">
                      <a:alpha val="43137"/>
                    </a:srgbClr>
                  </a:outerShdw>
                </a:effectLst>
              </a:rPr>
            </a:br>
            <a:r>
              <a:rPr lang="en-US" sz="3600" dirty="0">
                <a:effectLst>
                  <a:outerShdw blurRad="38100" dist="38100" dir="2700000" algn="tl">
                    <a:srgbClr val="000000">
                      <a:alpha val="43137"/>
                    </a:srgbClr>
                  </a:outerShdw>
                </a:effectLst>
              </a:rPr>
              <a:t> </a:t>
            </a:r>
            <a:r>
              <a:rPr lang="en-US" sz="3600" kern="1200" dirty="0">
                <a:solidFill>
                  <a:srgbClr val="00FFFF"/>
                </a:solidFill>
                <a:effectLst>
                  <a:outerShdw blurRad="38100" dist="38100" dir="2700000" algn="tl">
                    <a:srgbClr val="000000">
                      <a:alpha val="43137"/>
                    </a:srgbClr>
                  </a:outerShdw>
                </a:effectLst>
              </a:rPr>
              <a:t> </a:t>
            </a:r>
            <a:r>
              <a:rPr lang="en-US" sz="2800" kern="1200" dirty="0">
                <a:solidFill>
                  <a:schemeClr val="tx1"/>
                </a:solidFill>
                <a:effectLst>
                  <a:outerShdw blurRad="38100" dist="38100" dir="2700000" algn="tl">
                    <a:srgbClr val="000000">
                      <a:alpha val="43137"/>
                    </a:srgbClr>
                  </a:outerShdw>
                </a:effectLst>
                <a:ea typeface="+mn-ea"/>
                <a:cs typeface="+mn-cs"/>
              </a:rPr>
              <a:t>(Phil. 3:3)</a:t>
            </a:r>
            <a:endParaRPr lang="en-US" altLang="en-US" sz="2800" kern="1200" dirty="0">
              <a:solidFill>
                <a:schemeClr val="tx1"/>
              </a:solidFill>
              <a:effectLst>
                <a:outerShdw blurRad="38100" dist="38100" dir="2700000" algn="tl">
                  <a:srgbClr val="000000">
                    <a:alpha val="43137"/>
                  </a:srgbClr>
                </a:outerShdw>
              </a:effectLst>
              <a:ea typeface="+mn-ea"/>
              <a:cs typeface="+mn-cs"/>
            </a:endParaRPr>
          </a:p>
        </p:txBody>
      </p:sp>
      <p:sp>
        <p:nvSpPr>
          <p:cNvPr id="17411" name="Rectangle 3"/>
          <p:cNvSpPr>
            <a:spLocks noGrp="1" noChangeArrowheads="1"/>
          </p:cNvSpPr>
          <p:nvPr>
            <p:ph type="body" idx="1"/>
          </p:nvPr>
        </p:nvSpPr>
        <p:spPr>
          <a:xfrm>
            <a:off x="1676400" y="1600201"/>
            <a:ext cx="5791200" cy="3047999"/>
          </a:xfrm>
        </p:spPr>
        <p:txBody>
          <a:bodyPr/>
          <a:lstStyle/>
          <a:p>
            <a:pPr marL="514350" indent="-514350" algn="just"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Genuinely circumcised </a:t>
            </a:r>
          </a:p>
          <a:p>
            <a:pPr marL="514350" indent="-514350" algn="just" eaLnBrk="1" hangingPunct="1">
              <a:spcBef>
                <a:spcPts val="0"/>
              </a:spcBef>
              <a:spcAft>
                <a:spcPts val="24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Spiritual worshippers</a:t>
            </a:r>
          </a:p>
          <a:p>
            <a:pPr marL="514350" indent="-514350" algn="just"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Glory in Christ</a:t>
            </a:r>
          </a:p>
          <a:p>
            <a:pPr marL="514350" indent="-514350" algn="just"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Put no confidence in the flesh</a:t>
            </a:r>
            <a:endParaRPr lang="en-US" sz="3400" dirty="0">
              <a:effectLst>
                <a:outerShdw blurRad="38100" dist="38100" dir="2700000" algn="tl">
                  <a:srgbClr val="000000">
                    <a:alpha val="43137"/>
                  </a:srgbClr>
                </a:outerShdw>
              </a:effectLst>
            </a:endParaRPr>
          </a:p>
        </p:txBody>
      </p:sp>
      <p:pic>
        <p:nvPicPr>
          <p:cNvPr id="6" name="Picture 5">
            <a:extLst>
              <a:ext uri="{FF2B5EF4-FFF2-40B4-BE49-F238E27FC236}">
                <a16:creationId xmlns:a16="http://schemas.microsoft.com/office/drawing/2014/main" id="{A17DD9F3-EC01-4A1D-9930-C6E0DB1CC54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97767" y="4648200"/>
            <a:ext cx="2654709" cy="1828800"/>
          </a:xfrm>
          <a:prstGeom prst="rect">
            <a:avLst/>
          </a:prstGeom>
        </p:spPr>
      </p:pic>
    </p:spTree>
    <p:extLst>
      <p:ext uri="{BB962C8B-B14F-4D97-AF65-F5344CB8AC3E}">
        <p14:creationId xmlns:p14="http://schemas.microsoft.com/office/powerpoint/2010/main" val="38402711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0" y="228600"/>
            <a:ext cx="9144000" cy="1143000"/>
          </a:xfrm>
        </p:spPr>
        <p:txBody>
          <a:bodyPr/>
          <a:lstStyle/>
          <a:p>
            <a:pPr algn="ctr" eaLnBrk="1" hangingPunct="1"/>
            <a:r>
              <a:rPr lang="en-US" sz="3600" dirty="0">
                <a:effectLst>
                  <a:outerShdw blurRad="38100" dist="38100" dir="2700000" algn="tl">
                    <a:srgbClr val="000000">
                      <a:alpha val="43137"/>
                    </a:srgbClr>
                  </a:outerShdw>
                </a:effectLst>
              </a:rPr>
              <a:t>3. Characteristics of those walking by the Spirit</a:t>
            </a:r>
            <a:br>
              <a:rPr lang="en-US" sz="3600" b="1" u="sng" dirty="0">
                <a:solidFill>
                  <a:srgbClr val="FFFFCC"/>
                </a:solidFill>
                <a:effectLst>
                  <a:outerShdw blurRad="38100" dist="38100" dir="2700000" algn="tl">
                    <a:srgbClr val="000000">
                      <a:alpha val="43137"/>
                    </a:srgbClr>
                  </a:outerShdw>
                </a:effectLst>
              </a:rPr>
            </a:br>
            <a:r>
              <a:rPr lang="en-US" sz="3600" dirty="0">
                <a:effectLst>
                  <a:outerShdw blurRad="38100" dist="38100" dir="2700000" algn="tl">
                    <a:srgbClr val="000000">
                      <a:alpha val="43137"/>
                    </a:srgbClr>
                  </a:outerShdw>
                </a:effectLst>
              </a:rPr>
              <a:t> </a:t>
            </a:r>
            <a:r>
              <a:rPr lang="en-US" sz="3600" kern="1200" dirty="0">
                <a:solidFill>
                  <a:srgbClr val="00FFFF"/>
                </a:solidFill>
                <a:effectLst>
                  <a:outerShdw blurRad="38100" dist="38100" dir="2700000" algn="tl">
                    <a:srgbClr val="000000">
                      <a:alpha val="43137"/>
                    </a:srgbClr>
                  </a:outerShdw>
                </a:effectLst>
              </a:rPr>
              <a:t> </a:t>
            </a:r>
            <a:r>
              <a:rPr lang="en-US" sz="2800" kern="1200" dirty="0">
                <a:solidFill>
                  <a:schemeClr val="tx1"/>
                </a:solidFill>
                <a:effectLst>
                  <a:outerShdw blurRad="38100" dist="38100" dir="2700000" algn="tl">
                    <a:srgbClr val="000000">
                      <a:alpha val="43137"/>
                    </a:srgbClr>
                  </a:outerShdw>
                </a:effectLst>
                <a:ea typeface="+mn-ea"/>
                <a:cs typeface="+mn-cs"/>
              </a:rPr>
              <a:t>(Phil. 3:3)</a:t>
            </a:r>
            <a:endParaRPr lang="en-US" altLang="en-US" sz="2800" kern="1200" dirty="0">
              <a:solidFill>
                <a:schemeClr val="tx1"/>
              </a:solidFill>
              <a:effectLst>
                <a:outerShdw blurRad="38100" dist="38100" dir="2700000" algn="tl">
                  <a:srgbClr val="000000">
                    <a:alpha val="43137"/>
                  </a:srgbClr>
                </a:outerShdw>
              </a:effectLst>
              <a:ea typeface="+mn-ea"/>
              <a:cs typeface="+mn-cs"/>
            </a:endParaRPr>
          </a:p>
        </p:txBody>
      </p:sp>
      <p:sp>
        <p:nvSpPr>
          <p:cNvPr id="17411" name="Rectangle 3"/>
          <p:cNvSpPr>
            <a:spLocks noGrp="1" noChangeArrowheads="1"/>
          </p:cNvSpPr>
          <p:nvPr>
            <p:ph type="body" idx="1"/>
          </p:nvPr>
        </p:nvSpPr>
        <p:spPr>
          <a:xfrm>
            <a:off x="1676400" y="1600201"/>
            <a:ext cx="5791200" cy="3047999"/>
          </a:xfrm>
        </p:spPr>
        <p:txBody>
          <a:bodyPr/>
          <a:lstStyle/>
          <a:p>
            <a:pPr marL="514350" indent="-514350" algn="just"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Genuinely circumcised </a:t>
            </a:r>
          </a:p>
          <a:p>
            <a:pPr marL="514350" indent="-514350" algn="just"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Spiritual worshippers</a:t>
            </a:r>
          </a:p>
          <a:p>
            <a:pPr marL="514350" indent="-514350" algn="just" eaLnBrk="1" hangingPunct="1">
              <a:spcBef>
                <a:spcPts val="0"/>
              </a:spcBef>
              <a:spcAft>
                <a:spcPts val="24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Glory in Christ</a:t>
            </a:r>
          </a:p>
          <a:p>
            <a:pPr marL="514350" indent="-514350" algn="just"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Put no confidence in the flesh</a:t>
            </a:r>
            <a:endParaRPr lang="en-US" sz="3400" dirty="0">
              <a:effectLst>
                <a:outerShdw blurRad="38100" dist="38100" dir="2700000" algn="tl">
                  <a:srgbClr val="000000">
                    <a:alpha val="43137"/>
                  </a:srgbClr>
                </a:outerShdw>
              </a:effectLst>
            </a:endParaRPr>
          </a:p>
        </p:txBody>
      </p:sp>
      <p:pic>
        <p:nvPicPr>
          <p:cNvPr id="6" name="Picture 5">
            <a:extLst>
              <a:ext uri="{FF2B5EF4-FFF2-40B4-BE49-F238E27FC236}">
                <a16:creationId xmlns:a16="http://schemas.microsoft.com/office/drawing/2014/main" id="{A17DD9F3-EC01-4A1D-9930-C6E0DB1CC54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97767" y="4648200"/>
            <a:ext cx="2654709" cy="1828800"/>
          </a:xfrm>
          <a:prstGeom prst="rect">
            <a:avLst/>
          </a:prstGeom>
        </p:spPr>
      </p:pic>
    </p:spTree>
    <p:extLst>
      <p:ext uri="{BB962C8B-B14F-4D97-AF65-F5344CB8AC3E}">
        <p14:creationId xmlns:p14="http://schemas.microsoft.com/office/powerpoint/2010/main" val="26970020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0" y="228600"/>
            <a:ext cx="9144000" cy="1143000"/>
          </a:xfrm>
        </p:spPr>
        <p:txBody>
          <a:bodyPr/>
          <a:lstStyle/>
          <a:p>
            <a:pPr algn="ctr" eaLnBrk="1" hangingPunct="1"/>
            <a:r>
              <a:rPr lang="en-US" sz="3600" dirty="0">
                <a:effectLst>
                  <a:outerShdw blurRad="38100" dist="38100" dir="2700000" algn="tl">
                    <a:srgbClr val="000000">
                      <a:alpha val="43137"/>
                    </a:srgbClr>
                  </a:outerShdw>
                </a:effectLst>
              </a:rPr>
              <a:t>3. Characteristics of those walking by the Spirit</a:t>
            </a:r>
            <a:br>
              <a:rPr lang="en-US" sz="3600" b="1" u="sng" dirty="0">
                <a:solidFill>
                  <a:srgbClr val="FFFFCC"/>
                </a:solidFill>
                <a:effectLst>
                  <a:outerShdw blurRad="38100" dist="38100" dir="2700000" algn="tl">
                    <a:srgbClr val="000000">
                      <a:alpha val="43137"/>
                    </a:srgbClr>
                  </a:outerShdw>
                </a:effectLst>
              </a:rPr>
            </a:br>
            <a:r>
              <a:rPr lang="en-US" sz="3600" dirty="0">
                <a:effectLst>
                  <a:outerShdw blurRad="38100" dist="38100" dir="2700000" algn="tl">
                    <a:srgbClr val="000000">
                      <a:alpha val="43137"/>
                    </a:srgbClr>
                  </a:outerShdw>
                </a:effectLst>
              </a:rPr>
              <a:t> </a:t>
            </a:r>
            <a:r>
              <a:rPr lang="en-US" sz="3600" kern="1200" dirty="0">
                <a:solidFill>
                  <a:srgbClr val="00FFFF"/>
                </a:solidFill>
                <a:effectLst>
                  <a:outerShdw blurRad="38100" dist="38100" dir="2700000" algn="tl">
                    <a:srgbClr val="000000">
                      <a:alpha val="43137"/>
                    </a:srgbClr>
                  </a:outerShdw>
                </a:effectLst>
              </a:rPr>
              <a:t> </a:t>
            </a:r>
            <a:r>
              <a:rPr lang="en-US" sz="2800" kern="1200" dirty="0">
                <a:solidFill>
                  <a:schemeClr val="tx1"/>
                </a:solidFill>
                <a:effectLst>
                  <a:outerShdw blurRad="38100" dist="38100" dir="2700000" algn="tl">
                    <a:srgbClr val="000000">
                      <a:alpha val="43137"/>
                    </a:srgbClr>
                  </a:outerShdw>
                </a:effectLst>
                <a:ea typeface="+mn-ea"/>
                <a:cs typeface="+mn-cs"/>
              </a:rPr>
              <a:t>(Phil. 3:3)</a:t>
            </a:r>
            <a:endParaRPr lang="en-US" altLang="en-US" sz="2800" kern="1200" dirty="0">
              <a:solidFill>
                <a:schemeClr val="tx1"/>
              </a:solidFill>
              <a:effectLst>
                <a:outerShdw blurRad="38100" dist="38100" dir="2700000" algn="tl">
                  <a:srgbClr val="000000">
                    <a:alpha val="43137"/>
                  </a:srgbClr>
                </a:outerShdw>
              </a:effectLst>
              <a:ea typeface="+mn-ea"/>
              <a:cs typeface="+mn-cs"/>
            </a:endParaRPr>
          </a:p>
        </p:txBody>
      </p:sp>
      <p:sp>
        <p:nvSpPr>
          <p:cNvPr id="17411" name="Rectangle 3"/>
          <p:cNvSpPr>
            <a:spLocks noGrp="1" noChangeArrowheads="1"/>
          </p:cNvSpPr>
          <p:nvPr>
            <p:ph type="body" idx="1"/>
          </p:nvPr>
        </p:nvSpPr>
        <p:spPr>
          <a:xfrm>
            <a:off x="1676400" y="1600201"/>
            <a:ext cx="5791200" cy="3047999"/>
          </a:xfrm>
        </p:spPr>
        <p:txBody>
          <a:bodyPr/>
          <a:lstStyle/>
          <a:p>
            <a:pPr marL="514350" indent="-514350" algn="just"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Genuinely circumcised </a:t>
            </a:r>
          </a:p>
          <a:p>
            <a:pPr marL="514350" indent="-514350" algn="just"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Spiritual worshippers</a:t>
            </a:r>
          </a:p>
          <a:p>
            <a:pPr marL="514350" indent="-514350" algn="just"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Glory in Christ</a:t>
            </a:r>
          </a:p>
          <a:p>
            <a:pPr marL="514350" indent="-514350" algn="just" eaLnBrk="1" hangingPunct="1">
              <a:spcBef>
                <a:spcPts val="0"/>
              </a:spcBef>
              <a:spcAft>
                <a:spcPts val="24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Put no confidence in the flesh</a:t>
            </a:r>
          </a:p>
        </p:txBody>
      </p:sp>
      <p:pic>
        <p:nvPicPr>
          <p:cNvPr id="6" name="Picture 5">
            <a:extLst>
              <a:ext uri="{FF2B5EF4-FFF2-40B4-BE49-F238E27FC236}">
                <a16:creationId xmlns:a16="http://schemas.microsoft.com/office/drawing/2014/main" id="{A17DD9F3-EC01-4A1D-9930-C6E0DB1CC54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97767" y="4648200"/>
            <a:ext cx="2654709" cy="1828800"/>
          </a:xfrm>
          <a:prstGeom prst="rect">
            <a:avLst/>
          </a:prstGeom>
        </p:spPr>
      </p:pic>
    </p:spTree>
    <p:extLst>
      <p:ext uri="{BB962C8B-B14F-4D97-AF65-F5344CB8AC3E}">
        <p14:creationId xmlns:p14="http://schemas.microsoft.com/office/powerpoint/2010/main" val="32114753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type="body" idx="1"/>
          </p:nvPr>
        </p:nvSpPr>
        <p:spPr>
          <a:xfrm>
            <a:off x="0" y="1600201"/>
            <a:ext cx="9144000" cy="2743200"/>
          </a:xfrm>
        </p:spPr>
        <p:txBody>
          <a:bodyPr/>
          <a:lstStyle/>
          <a:p>
            <a:pPr marL="457200"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Legalists vs. true believers (Phil. 3:1-3)</a:t>
            </a:r>
          </a:p>
          <a:p>
            <a:pPr marL="457200" indent="-457200" algn="just" eaLnBrk="1" hangingPunct="1">
              <a:spcBef>
                <a:spcPts val="0"/>
              </a:spcBef>
              <a:spcAft>
                <a:spcPts val="2400"/>
              </a:spcAft>
              <a:defRPr/>
            </a:pPr>
            <a:r>
              <a:rPr lang="en-US" b="1" u="sng" dirty="0">
                <a:solidFill>
                  <a:srgbClr val="FFFFCC"/>
                </a:solidFill>
              </a:rPr>
              <a:t>Paul’s transition away from legalism (Phil. 3:4-14)</a:t>
            </a:r>
          </a:p>
          <a:p>
            <a:pPr marL="457200"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Other items to embrace in lieu of legalism (Phil. 3:15–4:3)</a:t>
            </a:r>
          </a:p>
        </p:txBody>
      </p:sp>
      <p:sp>
        <p:nvSpPr>
          <p:cNvPr id="4" name="Rectangle 2">
            <a:extLst>
              <a:ext uri="{FF2B5EF4-FFF2-40B4-BE49-F238E27FC236}">
                <a16:creationId xmlns:a16="http://schemas.microsoft.com/office/drawing/2014/main" id="{41B9EAE1-AB4F-4C75-8D29-37D59CC1F818}"/>
              </a:ext>
            </a:extLst>
          </p:cNvPr>
          <p:cNvSpPr txBox="1">
            <a:spLocks noChangeArrowheads="1"/>
          </p:cNvSpPr>
          <p:nvPr/>
        </p:nvSpPr>
        <p:spPr bwMode="auto">
          <a:xfrm>
            <a:off x="685800" y="228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dirty="0">
                <a:solidFill>
                  <a:srgbClr val="00FFFF"/>
                </a:solidFill>
                <a:effectLst>
                  <a:outerShdw blurRad="38100" dist="38100" dir="2700000" algn="tl">
                    <a:srgbClr val="000000">
                      <a:alpha val="43137"/>
                    </a:srgbClr>
                  </a:outerShdw>
                </a:effectLst>
              </a:rPr>
              <a:t>Avoid Legalism </a:t>
            </a:r>
          </a:p>
          <a:p>
            <a:pPr algn="ctr" eaLnBrk="1" hangingPunct="1"/>
            <a:r>
              <a:rPr lang="en-US" altLang="en-US" sz="2800" dirty="0">
                <a:solidFill>
                  <a:schemeClr val="tx1"/>
                </a:solidFill>
                <a:effectLst>
                  <a:outerShdw blurRad="38100" dist="38100" dir="2700000" algn="tl">
                    <a:srgbClr val="000000">
                      <a:alpha val="43137"/>
                    </a:srgbClr>
                  </a:outerShdw>
                </a:effectLst>
                <a:ea typeface="+mn-ea"/>
                <a:cs typeface="+mn-cs"/>
              </a:rPr>
              <a:t>(Phil. 3)</a:t>
            </a:r>
          </a:p>
        </p:txBody>
      </p:sp>
      <p:pic>
        <p:nvPicPr>
          <p:cNvPr id="2" name="Picture 1">
            <a:extLst>
              <a:ext uri="{FF2B5EF4-FFF2-40B4-BE49-F238E27FC236}">
                <a16:creationId xmlns:a16="http://schemas.microsoft.com/office/drawing/2014/main" id="{CC3207A5-AAEE-4F25-AA76-E955D17AA49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48000" y="4343400"/>
            <a:ext cx="3048000" cy="2286000"/>
          </a:xfrm>
          <a:prstGeom prst="rect">
            <a:avLst/>
          </a:prstGeom>
        </p:spPr>
      </p:pic>
    </p:spTree>
    <p:extLst>
      <p:ext uri="{BB962C8B-B14F-4D97-AF65-F5344CB8AC3E}">
        <p14:creationId xmlns:p14="http://schemas.microsoft.com/office/powerpoint/2010/main" val="26319725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0" y="228600"/>
            <a:ext cx="9144000" cy="1143000"/>
          </a:xfrm>
        </p:spPr>
        <p:txBody>
          <a:bodyPr/>
          <a:lstStyle/>
          <a:p>
            <a:pPr algn="ctr" eaLnBrk="1" hangingPunct="1"/>
            <a:r>
              <a:rPr lang="en-US" sz="3600" kern="1200" dirty="0">
                <a:solidFill>
                  <a:srgbClr val="00FFFF"/>
                </a:solidFill>
                <a:effectLst>
                  <a:outerShdw blurRad="38100" dist="38100" dir="2700000" algn="tl">
                    <a:srgbClr val="000000">
                      <a:alpha val="43137"/>
                    </a:srgbClr>
                  </a:outerShdw>
                </a:effectLst>
              </a:rPr>
              <a:t>Paul’s Transition Away From Legalism </a:t>
            </a:r>
            <a:br>
              <a:rPr lang="en-US" sz="4000" kern="1200" dirty="0">
                <a:solidFill>
                  <a:srgbClr val="00FFFF"/>
                </a:solidFill>
                <a:effectLst>
                  <a:outerShdw blurRad="38100" dist="38100" dir="2700000" algn="tl">
                    <a:srgbClr val="000000">
                      <a:alpha val="43137"/>
                    </a:srgbClr>
                  </a:outerShdw>
                </a:effectLst>
              </a:rPr>
            </a:br>
            <a:r>
              <a:rPr lang="en-US" sz="2800" kern="1200" dirty="0">
                <a:solidFill>
                  <a:schemeClr val="tx1"/>
                </a:solidFill>
                <a:effectLst>
                  <a:outerShdw blurRad="38100" dist="38100" dir="2700000" algn="tl">
                    <a:srgbClr val="000000">
                      <a:alpha val="43137"/>
                    </a:srgbClr>
                  </a:outerShdw>
                </a:effectLst>
                <a:ea typeface="+mn-ea"/>
                <a:cs typeface="+mn-cs"/>
              </a:rPr>
              <a:t>(Phil. 3:4-14)</a:t>
            </a:r>
            <a:endParaRPr lang="en-US" altLang="en-US" sz="2800" kern="1200" dirty="0">
              <a:solidFill>
                <a:schemeClr val="tx1"/>
              </a:solidFill>
              <a:effectLst>
                <a:outerShdw blurRad="38100" dist="38100" dir="2700000" algn="tl">
                  <a:srgbClr val="000000">
                    <a:alpha val="43137"/>
                  </a:srgbClr>
                </a:outerShdw>
              </a:effectLst>
              <a:ea typeface="+mn-ea"/>
              <a:cs typeface="+mn-cs"/>
            </a:endParaRPr>
          </a:p>
        </p:txBody>
      </p:sp>
      <p:sp>
        <p:nvSpPr>
          <p:cNvPr id="17411" name="Rectangle 3"/>
          <p:cNvSpPr>
            <a:spLocks noGrp="1" noChangeArrowheads="1"/>
          </p:cNvSpPr>
          <p:nvPr>
            <p:ph type="body" idx="1"/>
          </p:nvPr>
        </p:nvSpPr>
        <p:spPr>
          <a:xfrm>
            <a:off x="419100" y="1600201"/>
            <a:ext cx="8305800" cy="2819399"/>
          </a:xfrm>
        </p:spPr>
        <p:txBody>
          <a:bodyPr/>
          <a:lstStyle/>
          <a:p>
            <a:pPr marL="457200"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A transitionary &amp; general statement (Phil. 3:4)</a:t>
            </a:r>
          </a:p>
          <a:p>
            <a:pPr marL="457200"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Eight reasons for Paul’s fleshly confidence (Phil. 3:5-6)</a:t>
            </a:r>
          </a:p>
          <a:p>
            <a:pPr marL="457200"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Paul’s new spiritual priorities (Phil. 3:7-14)</a:t>
            </a:r>
          </a:p>
        </p:txBody>
      </p:sp>
      <p:pic>
        <p:nvPicPr>
          <p:cNvPr id="5" name="Picture 4">
            <a:extLst>
              <a:ext uri="{FF2B5EF4-FFF2-40B4-BE49-F238E27FC236}">
                <a16:creationId xmlns:a16="http://schemas.microsoft.com/office/drawing/2014/main" id="{02438C42-8333-4D63-AD20-28F8C7EEB52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97767" y="4648200"/>
            <a:ext cx="2654709" cy="1828800"/>
          </a:xfrm>
          <a:prstGeom prst="rect">
            <a:avLst/>
          </a:prstGeom>
        </p:spPr>
      </p:pic>
    </p:spTree>
    <p:extLst>
      <p:ext uri="{BB962C8B-B14F-4D97-AF65-F5344CB8AC3E}">
        <p14:creationId xmlns:p14="http://schemas.microsoft.com/office/powerpoint/2010/main" val="4993813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0" y="228600"/>
            <a:ext cx="9144000" cy="1143000"/>
          </a:xfrm>
        </p:spPr>
        <p:txBody>
          <a:bodyPr/>
          <a:lstStyle/>
          <a:p>
            <a:pPr algn="ctr" eaLnBrk="1" hangingPunct="1"/>
            <a:r>
              <a:rPr lang="en-US" sz="3600" kern="1200" dirty="0">
                <a:solidFill>
                  <a:srgbClr val="00FFFF"/>
                </a:solidFill>
                <a:effectLst>
                  <a:outerShdw blurRad="38100" dist="38100" dir="2700000" algn="tl">
                    <a:srgbClr val="000000">
                      <a:alpha val="43137"/>
                    </a:srgbClr>
                  </a:outerShdw>
                </a:effectLst>
              </a:rPr>
              <a:t>Paul’s Transition Away From Legalism </a:t>
            </a:r>
            <a:br>
              <a:rPr lang="en-US" sz="4000" kern="1200" dirty="0">
                <a:solidFill>
                  <a:srgbClr val="00FFFF"/>
                </a:solidFill>
                <a:effectLst>
                  <a:outerShdw blurRad="38100" dist="38100" dir="2700000" algn="tl">
                    <a:srgbClr val="000000">
                      <a:alpha val="43137"/>
                    </a:srgbClr>
                  </a:outerShdw>
                </a:effectLst>
              </a:rPr>
            </a:br>
            <a:r>
              <a:rPr lang="en-US" sz="2800" kern="1200" dirty="0">
                <a:solidFill>
                  <a:schemeClr val="tx1"/>
                </a:solidFill>
                <a:effectLst>
                  <a:outerShdw blurRad="38100" dist="38100" dir="2700000" algn="tl">
                    <a:srgbClr val="000000">
                      <a:alpha val="43137"/>
                    </a:srgbClr>
                  </a:outerShdw>
                </a:effectLst>
                <a:ea typeface="+mn-ea"/>
                <a:cs typeface="+mn-cs"/>
              </a:rPr>
              <a:t>(Phil. 3:4-14)</a:t>
            </a:r>
            <a:endParaRPr lang="en-US" altLang="en-US" sz="2800" kern="1200" dirty="0">
              <a:solidFill>
                <a:schemeClr val="tx1"/>
              </a:solidFill>
              <a:effectLst>
                <a:outerShdw blurRad="38100" dist="38100" dir="2700000" algn="tl">
                  <a:srgbClr val="000000">
                    <a:alpha val="43137"/>
                  </a:srgbClr>
                </a:outerShdw>
              </a:effectLst>
              <a:ea typeface="+mn-ea"/>
              <a:cs typeface="+mn-cs"/>
            </a:endParaRPr>
          </a:p>
        </p:txBody>
      </p:sp>
      <p:sp>
        <p:nvSpPr>
          <p:cNvPr id="17411" name="Rectangle 3"/>
          <p:cNvSpPr>
            <a:spLocks noGrp="1" noChangeArrowheads="1"/>
          </p:cNvSpPr>
          <p:nvPr>
            <p:ph type="body" idx="1"/>
          </p:nvPr>
        </p:nvSpPr>
        <p:spPr>
          <a:xfrm>
            <a:off x="419100" y="1600201"/>
            <a:ext cx="8496300" cy="2819399"/>
          </a:xfrm>
        </p:spPr>
        <p:txBody>
          <a:bodyPr/>
          <a:lstStyle/>
          <a:p>
            <a:pPr marL="457200" indent="-457200" algn="just" eaLnBrk="1" hangingPunct="1">
              <a:spcBef>
                <a:spcPts val="0"/>
              </a:spcBef>
              <a:spcAft>
                <a:spcPts val="2400"/>
              </a:spcAft>
              <a:defRPr/>
            </a:pPr>
            <a:r>
              <a:rPr lang="en-US" b="1" u="sng" dirty="0">
                <a:solidFill>
                  <a:srgbClr val="FFFFCC"/>
                </a:solidFill>
                <a:effectLst>
                  <a:outerShdw blurRad="38100" dist="38100" dir="2700000" algn="tl">
                    <a:srgbClr val="000000">
                      <a:alpha val="43137"/>
                    </a:srgbClr>
                  </a:outerShdw>
                </a:effectLst>
              </a:rPr>
              <a:t>A transitionary &amp; general statement (Phil. 3:4)</a:t>
            </a:r>
          </a:p>
          <a:p>
            <a:pPr marL="457200"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Eight reasons for Paul’s fleshly confidence (Phil. 3:5-6)</a:t>
            </a:r>
          </a:p>
          <a:p>
            <a:pPr marL="457200"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Paul’s new spiritual priorities (Phil. 3:7-14)</a:t>
            </a:r>
          </a:p>
        </p:txBody>
      </p:sp>
      <p:pic>
        <p:nvPicPr>
          <p:cNvPr id="5" name="Picture 4">
            <a:extLst>
              <a:ext uri="{FF2B5EF4-FFF2-40B4-BE49-F238E27FC236}">
                <a16:creationId xmlns:a16="http://schemas.microsoft.com/office/drawing/2014/main" id="{02438C42-8333-4D63-AD20-28F8C7EEB52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97767" y="4648200"/>
            <a:ext cx="2654709" cy="1828800"/>
          </a:xfrm>
          <a:prstGeom prst="rect">
            <a:avLst/>
          </a:prstGeom>
        </p:spPr>
      </p:pic>
    </p:spTree>
    <p:extLst>
      <p:ext uri="{BB962C8B-B14F-4D97-AF65-F5344CB8AC3E}">
        <p14:creationId xmlns:p14="http://schemas.microsoft.com/office/powerpoint/2010/main" val="22378822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0" y="228600"/>
            <a:ext cx="9144000" cy="1143000"/>
          </a:xfrm>
        </p:spPr>
        <p:txBody>
          <a:bodyPr/>
          <a:lstStyle/>
          <a:p>
            <a:pPr algn="ctr" eaLnBrk="1" hangingPunct="1"/>
            <a:r>
              <a:rPr lang="en-US" sz="3600" kern="1200" dirty="0">
                <a:solidFill>
                  <a:srgbClr val="00FFFF"/>
                </a:solidFill>
                <a:effectLst>
                  <a:outerShdw blurRad="38100" dist="38100" dir="2700000" algn="tl">
                    <a:srgbClr val="000000">
                      <a:alpha val="43137"/>
                    </a:srgbClr>
                  </a:outerShdw>
                </a:effectLst>
              </a:rPr>
              <a:t>Paul’s Transition Away From Legalism </a:t>
            </a:r>
            <a:br>
              <a:rPr lang="en-US" sz="4000" kern="1200" dirty="0">
                <a:solidFill>
                  <a:srgbClr val="00FFFF"/>
                </a:solidFill>
                <a:effectLst>
                  <a:outerShdw blurRad="38100" dist="38100" dir="2700000" algn="tl">
                    <a:srgbClr val="000000">
                      <a:alpha val="43137"/>
                    </a:srgbClr>
                  </a:outerShdw>
                </a:effectLst>
              </a:rPr>
            </a:br>
            <a:r>
              <a:rPr lang="en-US" sz="2800" kern="1200" dirty="0">
                <a:solidFill>
                  <a:schemeClr val="tx1"/>
                </a:solidFill>
                <a:effectLst>
                  <a:outerShdw blurRad="38100" dist="38100" dir="2700000" algn="tl">
                    <a:srgbClr val="000000">
                      <a:alpha val="43137"/>
                    </a:srgbClr>
                  </a:outerShdw>
                </a:effectLst>
                <a:ea typeface="+mn-ea"/>
                <a:cs typeface="+mn-cs"/>
              </a:rPr>
              <a:t>(Phil. 3:4-14)</a:t>
            </a:r>
            <a:endParaRPr lang="en-US" altLang="en-US" sz="2800" kern="1200" dirty="0">
              <a:solidFill>
                <a:schemeClr val="tx1"/>
              </a:solidFill>
              <a:effectLst>
                <a:outerShdw blurRad="38100" dist="38100" dir="2700000" algn="tl">
                  <a:srgbClr val="000000">
                    <a:alpha val="43137"/>
                  </a:srgbClr>
                </a:outerShdw>
              </a:effectLst>
              <a:ea typeface="+mn-ea"/>
              <a:cs typeface="+mn-cs"/>
            </a:endParaRPr>
          </a:p>
        </p:txBody>
      </p:sp>
      <p:sp>
        <p:nvSpPr>
          <p:cNvPr id="17411" name="Rectangle 3"/>
          <p:cNvSpPr>
            <a:spLocks noGrp="1" noChangeArrowheads="1"/>
          </p:cNvSpPr>
          <p:nvPr>
            <p:ph type="body" idx="1"/>
          </p:nvPr>
        </p:nvSpPr>
        <p:spPr>
          <a:xfrm>
            <a:off x="419100" y="1600201"/>
            <a:ext cx="8496300" cy="2819399"/>
          </a:xfrm>
        </p:spPr>
        <p:txBody>
          <a:bodyPr/>
          <a:lstStyle/>
          <a:p>
            <a:pPr marL="457200"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A transitionary &amp; general statement (Phil. 3:4)</a:t>
            </a:r>
          </a:p>
          <a:p>
            <a:pPr marL="457200" indent="-457200" algn="just" eaLnBrk="1" hangingPunct="1">
              <a:spcBef>
                <a:spcPts val="0"/>
              </a:spcBef>
              <a:spcAft>
                <a:spcPts val="2400"/>
              </a:spcAft>
              <a:defRPr/>
            </a:pPr>
            <a:r>
              <a:rPr lang="en-US" b="1" u="sng" dirty="0">
                <a:solidFill>
                  <a:srgbClr val="FFFFCC"/>
                </a:solidFill>
                <a:effectLst>
                  <a:outerShdw blurRad="38100" dist="38100" dir="2700000" algn="tl">
                    <a:srgbClr val="000000">
                      <a:alpha val="43137"/>
                    </a:srgbClr>
                  </a:outerShdw>
                </a:effectLst>
              </a:rPr>
              <a:t>Eight reasons for Paul’s fleshly confidence (Phil. 3:5-6)</a:t>
            </a:r>
          </a:p>
          <a:p>
            <a:pPr marL="457200"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Paul’s new spiritual priorities (Phil. 3:7-14)</a:t>
            </a:r>
          </a:p>
        </p:txBody>
      </p:sp>
      <p:pic>
        <p:nvPicPr>
          <p:cNvPr id="5" name="Picture 4">
            <a:extLst>
              <a:ext uri="{FF2B5EF4-FFF2-40B4-BE49-F238E27FC236}">
                <a16:creationId xmlns:a16="http://schemas.microsoft.com/office/drawing/2014/main" id="{02438C42-8333-4D63-AD20-28F8C7EEB52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97767" y="4648200"/>
            <a:ext cx="2654709" cy="1828800"/>
          </a:xfrm>
          <a:prstGeom prst="rect">
            <a:avLst/>
          </a:prstGeom>
        </p:spPr>
      </p:pic>
    </p:spTree>
    <p:extLst>
      <p:ext uri="{BB962C8B-B14F-4D97-AF65-F5344CB8AC3E}">
        <p14:creationId xmlns:p14="http://schemas.microsoft.com/office/powerpoint/2010/main" val="5880948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46AB0D2-BF86-4BD2-B057-5A8BE181847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638800" y="2514600"/>
            <a:ext cx="2654710" cy="1828800"/>
          </a:xfrm>
          <a:prstGeom prst="rect">
            <a:avLst/>
          </a:prstGeom>
        </p:spPr>
      </p:pic>
      <p:sp>
        <p:nvSpPr>
          <p:cNvPr id="51202" name="Rectangle 2"/>
          <p:cNvSpPr>
            <a:spLocks noGrp="1" noChangeArrowheads="1"/>
          </p:cNvSpPr>
          <p:nvPr>
            <p:ph type="title"/>
          </p:nvPr>
        </p:nvSpPr>
        <p:spPr>
          <a:xfrm>
            <a:off x="0" y="228600"/>
            <a:ext cx="9144000" cy="1143000"/>
          </a:xfrm>
        </p:spPr>
        <p:txBody>
          <a:bodyPr/>
          <a:lstStyle/>
          <a:p>
            <a:pPr algn="ctr" eaLnBrk="1" hangingPunct="1"/>
            <a:r>
              <a:rPr lang="en-US" sz="3600" kern="1200" dirty="0">
                <a:solidFill>
                  <a:srgbClr val="00FFFF"/>
                </a:solidFill>
                <a:effectLst>
                  <a:outerShdw blurRad="38100" dist="38100" dir="2700000" algn="tl">
                    <a:srgbClr val="000000">
                      <a:alpha val="43137"/>
                    </a:srgbClr>
                  </a:outerShdw>
                </a:effectLst>
              </a:rPr>
              <a:t>Eight Reasons for Paul’s Fleshly Confidence</a:t>
            </a:r>
            <a:br>
              <a:rPr lang="en-US" sz="3600" kern="1200" dirty="0">
                <a:solidFill>
                  <a:srgbClr val="00FFFF"/>
                </a:solidFill>
                <a:effectLst>
                  <a:outerShdw blurRad="38100" dist="38100" dir="2700000" algn="tl">
                    <a:srgbClr val="000000">
                      <a:alpha val="43137"/>
                    </a:srgbClr>
                  </a:outerShdw>
                </a:effectLst>
              </a:rPr>
            </a:br>
            <a:r>
              <a:rPr lang="en-US" sz="3600" kern="1200" dirty="0">
                <a:solidFill>
                  <a:srgbClr val="00FFFF"/>
                </a:solidFill>
                <a:effectLst>
                  <a:outerShdw blurRad="38100" dist="38100" dir="2700000" algn="tl">
                    <a:srgbClr val="000000">
                      <a:alpha val="43137"/>
                    </a:srgbClr>
                  </a:outerShdw>
                </a:effectLst>
              </a:rPr>
              <a:t> </a:t>
            </a:r>
            <a:r>
              <a:rPr lang="en-US" sz="2800" kern="1200" dirty="0">
                <a:solidFill>
                  <a:schemeClr val="tx1"/>
                </a:solidFill>
                <a:effectLst>
                  <a:outerShdw blurRad="38100" dist="38100" dir="2700000" algn="tl">
                    <a:srgbClr val="000000">
                      <a:alpha val="43137"/>
                    </a:srgbClr>
                  </a:outerShdw>
                </a:effectLst>
                <a:ea typeface="+mn-ea"/>
                <a:cs typeface="+mn-cs"/>
              </a:rPr>
              <a:t>(Phil. 3:5-6)</a:t>
            </a:r>
            <a:endParaRPr lang="en-US" altLang="en-US" sz="2800" kern="1200" dirty="0">
              <a:solidFill>
                <a:schemeClr val="tx1"/>
              </a:solidFill>
              <a:effectLst>
                <a:outerShdw blurRad="38100" dist="38100" dir="2700000" algn="tl">
                  <a:srgbClr val="000000">
                    <a:alpha val="43137"/>
                  </a:srgbClr>
                </a:outerShdw>
              </a:effectLst>
              <a:ea typeface="+mn-ea"/>
              <a:cs typeface="+mn-cs"/>
            </a:endParaRPr>
          </a:p>
        </p:txBody>
      </p:sp>
      <p:sp>
        <p:nvSpPr>
          <p:cNvPr id="17411" name="Rectangle 3"/>
          <p:cNvSpPr>
            <a:spLocks noGrp="1" noChangeArrowheads="1"/>
          </p:cNvSpPr>
          <p:nvPr>
            <p:ph type="body" idx="1"/>
          </p:nvPr>
        </p:nvSpPr>
        <p:spPr>
          <a:xfrm>
            <a:off x="381000" y="1600201"/>
            <a:ext cx="5334000" cy="4876800"/>
          </a:xfrm>
        </p:spPr>
        <p:txBody>
          <a:bodyPr/>
          <a:lstStyle/>
          <a:p>
            <a:pPr marL="514350" indent="-514350" algn="just" eaLnBrk="1" hangingPunct="1">
              <a:spcBef>
                <a:spcPts val="0"/>
              </a:spcBef>
              <a:spcAft>
                <a:spcPts val="600"/>
              </a:spcAft>
              <a:buSzPct val="100000"/>
              <a:buFont typeface="+mj-lt"/>
              <a:buAutoNum type="arabicPeriod"/>
              <a:defRPr/>
            </a:pPr>
            <a:r>
              <a:rPr lang="en-US" dirty="0">
                <a:effectLst>
                  <a:outerShdw blurRad="38100" dist="38100" dir="2700000" algn="tl">
                    <a:srgbClr val="000000">
                      <a:alpha val="43137"/>
                    </a:srgbClr>
                  </a:outerShdw>
                </a:effectLst>
              </a:rPr>
              <a:t>Circumcision</a:t>
            </a:r>
          </a:p>
          <a:p>
            <a:pPr marL="514350" indent="-514350" algn="just" eaLnBrk="1" hangingPunct="1">
              <a:spcBef>
                <a:spcPts val="0"/>
              </a:spcBef>
              <a:spcAft>
                <a:spcPts val="600"/>
              </a:spcAft>
              <a:buSzPct val="100000"/>
              <a:buFont typeface="+mj-lt"/>
              <a:buAutoNum type="arabicPeriod"/>
              <a:defRPr/>
            </a:pPr>
            <a:r>
              <a:rPr lang="en-US" dirty="0">
                <a:effectLst>
                  <a:outerShdw blurRad="38100" dist="38100" dir="2700000" algn="tl">
                    <a:srgbClr val="000000">
                      <a:alpha val="43137"/>
                    </a:srgbClr>
                  </a:outerShdw>
                </a:effectLst>
              </a:rPr>
              <a:t>Israeli</a:t>
            </a:r>
          </a:p>
          <a:p>
            <a:pPr marL="514350" indent="-514350" algn="just" eaLnBrk="1" hangingPunct="1">
              <a:spcBef>
                <a:spcPts val="0"/>
              </a:spcBef>
              <a:spcAft>
                <a:spcPts val="600"/>
              </a:spcAft>
              <a:buSzPct val="100000"/>
              <a:buFont typeface="+mj-lt"/>
              <a:buAutoNum type="arabicPeriod"/>
              <a:defRPr/>
            </a:pPr>
            <a:r>
              <a:rPr lang="en-US" dirty="0">
                <a:effectLst>
                  <a:outerShdw blurRad="38100" dist="38100" dir="2700000" algn="tl">
                    <a:srgbClr val="000000">
                      <a:alpha val="43137"/>
                    </a:srgbClr>
                  </a:outerShdw>
                </a:effectLst>
              </a:rPr>
              <a:t>Benjaminite</a:t>
            </a:r>
          </a:p>
          <a:p>
            <a:pPr marL="514350" indent="-514350" algn="just" eaLnBrk="1" hangingPunct="1">
              <a:spcBef>
                <a:spcPts val="0"/>
              </a:spcBef>
              <a:spcAft>
                <a:spcPts val="600"/>
              </a:spcAft>
              <a:buSzPct val="100000"/>
              <a:buFont typeface="+mj-lt"/>
              <a:buAutoNum type="arabicPeriod"/>
              <a:defRPr/>
            </a:pPr>
            <a:r>
              <a:rPr lang="en-US" dirty="0">
                <a:effectLst>
                  <a:outerShdw blurRad="38100" dist="38100" dir="2700000" algn="tl">
                    <a:srgbClr val="000000">
                      <a:alpha val="43137"/>
                    </a:srgbClr>
                  </a:outerShdw>
                </a:effectLst>
              </a:rPr>
              <a:t>Hebrew of Hebrews</a:t>
            </a:r>
          </a:p>
          <a:p>
            <a:pPr marL="514350" indent="-514350" algn="just" eaLnBrk="1" hangingPunct="1">
              <a:spcBef>
                <a:spcPts val="0"/>
              </a:spcBef>
              <a:spcAft>
                <a:spcPts val="600"/>
              </a:spcAft>
              <a:buSzPct val="100000"/>
              <a:buFont typeface="+mj-lt"/>
              <a:buAutoNum type="arabicPeriod"/>
              <a:defRPr/>
            </a:pPr>
            <a:r>
              <a:rPr lang="en-US" dirty="0">
                <a:effectLst>
                  <a:outerShdw blurRad="38100" dist="38100" dir="2700000" algn="tl">
                    <a:srgbClr val="000000">
                      <a:alpha val="43137"/>
                    </a:srgbClr>
                  </a:outerShdw>
                </a:effectLst>
              </a:rPr>
              <a:t>Pharisee</a:t>
            </a:r>
          </a:p>
          <a:p>
            <a:pPr marL="514350" indent="-514350" algn="just" eaLnBrk="1" hangingPunct="1">
              <a:spcBef>
                <a:spcPts val="0"/>
              </a:spcBef>
              <a:spcAft>
                <a:spcPts val="600"/>
              </a:spcAft>
              <a:buSzPct val="100000"/>
              <a:buFont typeface="+mj-lt"/>
              <a:buAutoNum type="arabicPeriod"/>
              <a:defRPr/>
            </a:pPr>
            <a:r>
              <a:rPr lang="en-US" dirty="0">
                <a:effectLst>
                  <a:outerShdw blurRad="38100" dist="38100" dir="2700000" algn="tl">
                    <a:srgbClr val="000000">
                      <a:alpha val="43137"/>
                    </a:srgbClr>
                  </a:outerShdw>
                </a:effectLst>
              </a:rPr>
              <a:t>Persecutor of the Church</a:t>
            </a:r>
          </a:p>
          <a:p>
            <a:pPr marL="514350" indent="-514350" algn="just" eaLnBrk="1" hangingPunct="1">
              <a:spcBef>
                <a:spcPts val="0"/>
              </a:spcBef>
              <a:spcAft>
                <a:spcPts val="600"/>
              </a:spcAft>
              <a:buSzPct val="100000"/>
              <a:buFont typeface="+mj-lt"/>
              <a:buAutoNum type="arabicPeriod"/>
              <a:defRPr/>
            </a:pPr>
            <a:r>
              <a:rPr lang="en-US" dirty="0">
                <a:effectLst>
                  <a:outerShdw blurRad="38100" dist="38100" dir="2700000" algn="tl">
                    <a:srgbClr val="000000">
                      <a:alpha val="43137"/>
                    </a:srgbClr>
                  </a:outerShdw>
                </a:effectLst>
              </a:rPr>
              <a:t>Zeal</a:t>
            </a:r>
          </a:p>
          <a:p>
            <a:pPr marL="514350" indent="-514350" algn="just" eaLnBrk="1" hangingPunct="1">
              <a:spcBef>
                <a:spcPts val="0"/>
              </a:spcBef>
              <a:spcAft>
                <a:spcPts val="600"/>
              </a:spcAft>
              <a:buSzPct val="100000"/>
              <a:buFont typeface="+mj-lt"/>
              <a:buAutoNum type="arabicPeriod"/>
              <a:defRPr/>
            </a:pPr>
            <a:r>
              <a:rPr lang="en-US" dirty="0">
                <a:effectLst>
                  <a:outerShdw blurRad="38100" dist="38100" dir="2700000" algn="tl">
                    <a:srgbClr val="000000">
                      <a:alpha val="43137"/>
                    </a:srgbClr>
                  </a:outerShdw>
                </a:effectLst>
              </a:rPr>
              <a:t>Blameless</a:t>
            </a:r>
          </a:p>
        </p:txBody>
      </p:sp>
    </p:spTree>
    <p:extLst>
      <p:ext uri="{BB962C8B-B14F-4D97-AF65-F5344CB8AC3E}">
        <p14:creationId xmlns:p14="http://schemas.microsoft.com/office/powerpoint/2010/main" val="10296027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46AB0D2-BF86-4BD2-B057-5A8BE181847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638800" y="2514600"/>
            <a:ext cx="2654710" cy="1828800"/>
          </a:xfrm>
          <a:prstGeom prst="rect">
            <a:avLst/>
          </a:prstGeom>
        </p:spPr>
      </p:pic>
      <p:sp>
        <p:nvSpPr>
          <p:cNvPr id="51202" name="Rectangle 2"/>
          <p:cNvSpPr>
            <a:spLocks noGrp="1" noChangeArrowheads="1"/>
          </p:cNvSpPr>
          <p:nvPr>
            <p:ph type="title"/>
          </p:nvPr>
        </p:nvSpPr>
        <p:spPr>
          <a:xfrm>
            <a:off x="0" y="228600"/>
            <a:ext cx="9144000" cy="1143000"/>
          </a:xfrm>
        </p:spPr>
        <p:txBody>
          <a:bodyPr/>
          <a:lstStyle/>
          <a:p>
            <a:pPr algn="ctr" eaLnBrk="1" hangingPunct="1"/>
            <a:r>
              <a:rPr lang="en-US" sz="3600" kern="1200" dirty="0">
                <a:solidFill>
                  <a:srgbClr val="00FFFF"/>
                </a:solidFill>
                <a:effectLst>
                  <a:outerShdw blurRad="38100" dist="38100" dir="2700000" algn="tl">
                    <a:srgbClr val="000000">
                      <a:alpha val="43137"/>
                    </a:srgbClr>
                  </a:outerShdw>
                </a:effectLst>
              </a:rPr>
              <a:t>Eight Reasons for Paul’s Fleshly Confidence</a:t>
            </a:r>
            <a:br>
              <a:rPr lang="en-US" sz="3600" kern="1200" dirty="0">
                <a:solidFill>
                  <a:srgbClr val="00FFFF"/>
                </a:solidFill>
                <a:effectLst>
                  <a:outerShdw blurRad="38100" dist="38100" dir="2700000" algn="tl">
                    <a:srgbClr val="000000">
                      <a:alpha val="43137"/>
                    </a:srgbClr>
                  </a:outerShdw>
                </a:effectLst>
              </a:rPr>
            </a:br>
            <a:r>
              <a:rPr lang="en-US" sz="3600" kern="1200" dirty="0">
                <a:solidFill>
                  <a:srgbClr val="00FFFF"/>
                </a:solidFill>
                <a:effectLst>
                  <a:outerShdw blurRad="38100" dist="38100" dir="2700000" algn="tl">
                    <a:srgbClr val="000000">
                      <a:alpha val="43137"/>
                    </a:srgbClr>
                  </a:outerShdw>
                </a:effectLst>
              </a:rPr>
              <a:t> </a:t>
            </a:r>
            <a:r>
              <a:rPr lang="en-US" sz="2800" kern="1200" dirty="0">
                <a:solidFill>
                  <a:schemeClr val="tx1"/>
                </a:solidFill>
                <a:effectLst>
                  <a:outerShdw blurRad="38100" dist="38100" dir="2700000" algn="tl">
                    <a:srgbClr val="000000">
                      <a:alpha val="43137"/>
                    </a:srgbClr>
                  </a:outerShdw>
                </a:effectLst>
                <a:ea typeface="+mn-ea"/>
                <a:cs typeface="+mn-cs"/>
              </a:rPr>
              <a:t>(Phil. 3:5-6)</a:t>
            </a:r>
            <a:endParaRPr lang="en-US" altLang="en-US" sz="2800" kern="1200" dirty="0">
              <a:solidFill>
                <a:schemeClr val="tx1"/>
              </a:solidFill>
              <a:effectLst>
                <a:outerShdw blurRad="38100" dist="38100" dir="2700000" algn="tl">
                  <a:srgbClr val="000000">
                    <a:alpha val="43137"/>
                  </a:srgbClr>
                </a:outerShdw>
              </a:effectLst>
              <a:ea typeface="+mn-ea"/>
              <a:cs typeface="+mn-cs"/>
            </a:endParaRPr>
          </a:p>
        </p:txBody>
      </p:sp>
      <p:sp>
        <p:nvSpPr>
          <p:cNvPr id="17411" name="Rectangle 3"/>
          <p:cNvSpPr>
            <a:spLocks noGrp="1" noChangeArrowheads="1"/>
          </p:cNvSpPr>
          <p:nvPr>
            <p:ph type="body" idx="1"/>
          </p:nvPr>
        </p:nvSpPr>
        <p:spPr>
          <a:xfrm>
            <a:off x="381000" y="1600201"/>
            <a:ext cx="5334000" cy="4876800"/>
          </a:xfrm>
        </p:spPr>
        <p:txBody>
          <a:bodyPr/>
          <a:lstStyle/>
          <a:p>
            <a:pPr marL="514350" indent="-514350" algn="just" eaLnBrk="1" hangingPunct="1">
              <a:spcBef>
                <a:spcPts val="0"/>
              </a:spcBef>
              <a:spcAft>
                <a:spcPts val="6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Circumcision</a:t>
            </a:r>
          </a:p>
          <a:p>
            <a:pPr marL="514350" indent="-514350" algn="just" eaLnBrk="1" hangingPunct="1">
              <a:spcBef>
                <a:spcPts val="0"/>
              </a:spcBef>
              <a:spcAft>
                <a:spcPts val="600"/>
              </a:spcAft>
              <a:buSzPct val="100000"/>
              <a:buFont typeface="+mj-lt"/>
              <a:buAutoNum type="arabicPeriod"/>
              <a:defRPr/>
            </a:pPr>
            <a:r>
              <a:rPr lang="en-US" dirty="0">
                <a:effectLst>
                  <a:outerShdw blurRad="38100" dist="38100" dir="2700000" algn="tl">
                    <a:srgbClr val="000000">
                      <a:alpha val="43137"/>
                    </a:srgbClr>
                  </a:outerShdw>
                </a:effectLst>
              </a:rPr>
              <a:t>Israeli</a:t>
            </a:r>
          </a:p>
          <a:p>
            <a:pPr marL="514350" indent="-514350" algn="just" eaLnBrk="1" hangingPunct="1">
              <a:spcBef>
                <a:spcPts val="0"/>
              </a:spcBef>
              <a:spcAft>
                <a:spcPts val="600"/>
              </a:spcAft>
              <a:buSzPct val="100000"/>
              <a:buFont typeface="+mj-lt"/>
              <a:buAutoNum type="arabicPeriod"/>
              <a:defRPr/>
            </a:pPr>
            <a:r>
              <a:rPr lang="en-US" dirty="0">
                <a:effectLst>
                  <a:outerShdw blurRad="38100" dist="38100" dir="2700000" algn="tl">
                    <a:srgbClr val="000000">
                      <a:alpha val="43137"/>
                    </a:srgbClr>
                  </a:outerShdw>
                </a:effectLst>
              </a:rPr>
              <a:t>Benjaminite</a:t>
            </a:r>
          </a:p>
          <a:p>
            <a:pPr marL="514350" indent="-514350" algn="just" eaLnBrk="1" hangingPunct="1">
              <a:spcBef>
                <a:spcPts val="0"/>
              </a:spcBef>
              <a:spcAft>
                <a:spcPts val="600"/>
              </a:spcAft>
              <a:buSzPct val="100000"/>
              <a:buFont typeface="+mj-lt"/>
              <a:buAutoNum type="arabicPeriod"/>
              <a:defRPr/>
            </a:pPr>
            <a:r>
              <a:rPr lang="en-US" dirty="0">
                <a:effectLst>
                  <a:outerShdw blurRad="38100" dist="38100" dir="2700000" algn="tl">
                    <a:srgbClr val="000000">
                      <a:alpha val="43137"/>
                    </a:srgbClr>
                  </a:outerShdw>
                </a:effectLst>
              </a:rPr>
              <a:t>Hebrew of Hebrews</a:t>
            </a:r>
          </a:p>
          <a:p>
            <a:pPr marL="514350" indent="-514350" algn="just" eaLnBrk="1" hangingPunct="1">
              <a:spcBef>
                <a:spcPts val="0"/>
              </a:spcBef>
              <a:spcAft>
                <a:spcPts val="600"/>
              </a:spcAft>
              <a:buSzPct val="100000"/>
              <a:buFont typeface="+mj-lt"/>
              <a:buAutoNum type="arabicPeriod"/>
              <a:defRPr/>
            </a:pPr>
            <a:r>
              <a:rPr lang="en-US" dirty="0">
                <a:effectLst>
                  <a:outerShdw blurRad="38100" dist="38100" dir="2700000" algn="tl">
                    <a:srgbClr val="000000">
                      <a:alpha val="43137"/>
                    </a:srgbClr>
                  </a:outerShdw>
                </a:effectLst>
              </a:rPr>
              <a:t>Pharisee</a:t>
            </a:r>
          </a:p>
          <a:p>
            <a:pPr marL="514350" indent="-514350" algn="just" eaLnBrk="1" hangingPunct="1">
              <a:spcBef>
                <a:spcPts val="0"/>
              </a:spcBef>
              <a:spcAft>
                <a:spcPts val="600"/>
              </a:spcAft>
              <a:buSzPct val="100000"/>
              <a:buFont typeface="+mj-lt"/>
              <a:buAutoNum type="arabicPeriod"/>
              <a:defRPr/>
            </a:pPr>
            <a:r>
              <a:rPr lang="en-US" dirty="0">
                <a:effectLst>
                  <a:outerShdw blurRad="38100" dist="38100" dir="2700000" algn="tl">
                    <a:srgbClr val="000000">
                      <a:alpha val="43137"/>
                    </a:srgbClr>
                  </a:outerShdw>
                </a:effectLst>
              </a:rPr>
              <a:t>Persecutor of the Church</a:t>
            </a:r>
          </a:p>
          <a:p>
            <a:pPr marL="514350" indent="-514350" algn="just" eaLnBrk="1" hangingPunct="1">
              <a:spcBef>
                <a:spcPts val="0"/>
              </a:spcBef>
              <a:spcAft>
                <a:spcPts val="600"/>
              </a:spcAft>
              <a:buSzPct val="100000"/>
              <a:buFont typeface="+mj-lt"/>
              <a:buAutoNum type="arabicPeriod"/>
              <a:defRPr/>
            </a:pPr>
            <a:r>
              <a:rPr lang="en-US" dirty="0">
                <a:effectLst>
                  <a:outerShdw blurRad="38100" dist="38100" dir="2700000" algn="tl">
                    <a:srgbClr val="000000">
                      <a:alpha val="43137"/>
                    </a:srgbClr>
                  </a:outerShdw>
                </a:effectLst>
              </a:rPr>
              <a:t>Zeal</a:t>
            </a:r>
          </a:p>
          <a:p>
            <a:pPr marL="514350" indent="-514350" algn="just" eaLnBrk="1" hangingPunct="1">
              <a:spcBef>
                <a:spcPts val="0"/>
              </a:spcBef>
              <a:spcAft>
                <a:spcPts val="600"/>
              </a:spcAft>
              <a:buSzPct val="100000"/>
              <a:buFont typeface="+mj-lt"/>
              <a:buAutoNum type="arabicPeriod"/>
              <a:defRPr/>
            </a:pPr>
            <a:r>
              <a:rPr lang="en-US" dirty="0">
                <a:effectLst>
                  <a:outerShdw blurRad="38100" dist="38100" dir="2700000" algn="tl">
                    <a:srgbClr val="000000">
                      <a:alpha val="43137"/>
                    </a:srgbClr>
                  </a:outerShdw>
                </a:effectLst>
              </a:rPr>
              <a:t>Blameless</a:t>
            </a:r>
          </a:p>
        </p:txBody>
      </p:sp>
    </p:spTree>
    <p:extLst>
      <p:ext uri="{BB962C8B-B14F-4D97-AF65-F5344CB8AC3E}">
        <p14:creationId xmlns:p14="http://schemas.microsoft.com/office/powerpoint/2010/main" val="948515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46AB0D2-BF86-4BD2-B057-5A8BE181847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638800" y="2514600"/>
            <a:ext cx="2654710" cy="1828800"/>
          </a:xfrm>
          <a:prstGeom prst="rect">
            <a:avLst/>
          </a:prstGeom>
        </p:spPr>
      </p:pic>
      <p:sp>
        <p:nvSpPr>
          <p:cNvPr id="51202" name="Rectangle 2"/>
          <p:cNvSpPr>
            <a:spLocks noGrp="1" noChangeArrowheads="1"/>
          </p:cNvSpPr>
          <p:nvPr>
            <p:ph type="title"/>
          </p:nvPr>
        </p:nvSpPr>
        <p:spPr>
          <a:xfrm>
            <a:off x="0" y="228600"/>
            <a:ext cx="9144000" cy="1143000"/>
          </a:xfrm>
        </p:spPr>
        <p:txBody>
          <a:bodyPr/>
          <a:lstStyle/>
          <a:p>
            <a:pPr algn="ctr" eaLnBrk="1" hangingPunct="1"/>
            <a:r>
              <a:rPr lang="en-US" sz="3600" kern="1200" dirty="0">
                <a:solidFill>
                  <a:srgbClr val="00FFFF"/>
                </a:solidFill>
                <a:effectLst>
                  <a:outerShdw blurRad="38100" dist="38100" dir="2700000" algn="tl">
                    <a:srgbClr val="000000">
                      <a:alpha val="43137"/>
                    </a:srgbClr>
                  </a:outerShdw>
                </a:effectLst>
              </a:rPr>
              <a:t>Eight Reasons for Paul’s Fleshly Confidence</a:t>
            </a:r>
            <a:br>
              <a:rPr lang="en-US" sz="3600" kern="1200" dirty="0">
                <a:solidFill>
                  <a:srgbClr val="00FFFF"/>
                </a:solidFill>
                <a:effectLst>
                  <a:outerShdw blurRad="38100" dist="38100" dir="2700000" algn="tl">
                    <a:srgbClr val="000000">
                      <a:alpha val="43137"/>
                    </a:srgbClr>
                  </a:outerShdw>
                </a:effectLst>
              </a:rPr>
            </a:br>
            <a:r>
              <a:rPr lang="en-US" sz="3600" kern="1200" dirty="0">
                <a:solidFill>
                  <a:srgbClr val="00FFFF"/>
                </a:solidFill>
                <a:effectLst>
                  <a:outerShdw blurRad="38100" dist="38100" dir="2700000" algn="tl">
                    <a:srgbClr val="000000">
                      <a:alpha val="43137"/>
                    </a:srgbClr>
                  </a:outerShdw>
                </a:effectLst>
              </a:rPr>
              <a:t> </a:t>
            </a:r>
            <a:r>
              <a:rPr lang="en-US" sz="2800" kern="1200" dirty="0">
                <a:solidFill>
                  <a:schemeClr val="tx1"/>
                </a:solidFill>
                <a:effectLst>
                  <a:outerShdw blurRad="38100" dist="38100" dir="2700000" algn="tl">
                    <a:srgbClr val="000000">
                      <a:alpha val="43137"/>
                    </a:srgbClr>
                  </a:outerShdw>
                </a:effectLst>
                <a:ea typeface="+mn-ea"/>
                <a:cs typeface="+mn-cs"/>
              </a:rPr>
              <a:t>(Phil. 3:5-6)</a:t>
            </a:r>
            <a:endParaRPr lang="en-US" altLang="en-US" sz="2800" kern="1200" dirty="0">
              <a:solidFill>
                <a:schemeClr val="tx1"/>
              </a:solidFill>
              <a:effectLst>
                <a:outerShdw blurRad="38100" dist="38100" dir="2700000" algn="tl">
                  <a:srgbClr val="000000">
                    <a:alpha val="43137"/>
                  </a:srgbClr>
                </a:outerShdw>
              </a:effectLst>
              <a:ea typeface="+mn-ea"/>
              <a:cs typeface="+mn-cs"/>
            </a:endParaRPr>
          </a:p>
        </p:txBody>
      </p:sp>
      <p:sp>
        <p:nvSpPr>
          <p:cNvPr id="17411" name="Rectangle 3"/>
          <p:cNvSpPr>
            <a:spLocks noGrp="1" noChangeArrowheads="1"/>
          </p:cNvSpPr>
          <p:nvPr>
            <p:ph type="body" idx="1"/>
          </p:nvPr>
        </p:nvSpPr>
        <p:spPr>
          <a:xfrm>
            <a:off x="381000" y="1600201"/>
            <a:ext cx="5334000" cy="4876800"/>
          </a:xfrm>
        </p:spPr>
        <p:txBody>
          <a:bodyPr/>
          <a:lstStyle/>
          <a:p>
            <a:pPr marL="514350" indent="-514350" algn="just" eaLnBrk="1" hangingPunct="1">
              <a:spcBef>
                <a:spcPts val="0"/>
              </a:spcBef>
              <a:spcAft>
                <a:spcPts val="600"/>
              </a:spcAft>
              <a:buSzPct val="100000"/>
              <a:buFont typeface="+mj-lt"/>
              <a:buAutoNum type="arabicPeriod"/>
              <a:defRPr/>
            </a:pPr>
            <a:r>
              <a:rPr lang="en-US" dirty="0">
                <a:effectLst>
                  <a:outerShdw blurRad="38100" dist="38100" dir="2700000" algn="tl">
                    <a:srgbClr val="000000">
                      <a:alpha val="43137"/>
                    </a:srgbClr>
                  </a:outerShdw>
                </a:effectLst>
              </a:rPr>
              <a:t>Circumcision</a:t>
            </a:r>
          </a:p>
          <a:p>
            <a:pPr marL="514350" indent="-514350" algn="just" eaLnBrk="1" hangingPunct="1">
              <a:spcBef>
                <a:spcPts val="0"/>
              </a:spcBef>
              <a:spcAft>
                <a:spcPts val="6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Israeli</a:t>
            </a:r>
          </a:p>
          <a:p>
            <a:pPr marL="514350" indent="-514350" algn="just" eaLnBrk="1" hangingPunct="1">
              <a:spcBef>
                <a:spcPts val="0"/>
              </a:spcBef>
              <a:spcAft>
                <a:spcPts val="600"/>
              </a:spcAft>
              <a:buSzPct val="100000"/>
              <a:buFont typeface="+mj-lt"/>
              <a:buAutoNum type="arabicPeriod"/>
              <a:defRPr/>
            </a:pPr>
            <a:r>
              <a:rPr lang="en-US" dirty="0">
                <a:effectLst>
                  <a:outerShdw blurRad="38100" dist="38100" dir="2700000" algn="tl">
                    <a:srgbClr val="000000">
                      <a:alpha val="43137"/>
                    </a:srgbClr>
                  </a:outerShdw>
                </a:effectLst>
              </a:rPr>
              <a:t>Benjaminite</a:t>
            </a:r>
          </a:p>
          <a:p>
            <a:pPr marL="514350" indent="-514350" algn="just" eaLnBrk="1" hangingPunct="1">
              <a:spcBef>
                <a:spcPts val="0"/>
              </a:spcBef>
              <a:spcAft>
                <a:spcPts val="600"/>
              </a:spcAft>
              <a:buSzPct val="100000"/>
              <a:buFont typeface="+mj-lt"/>
              <a:buAutoNum type="arabicPeriod"/>
              <a:defRPr/>
            </a:pPr>
            <a:r>
              <a:rPr lang="en-US" dirty="0">
                <a:effectLst>
                  <a:outerShdw blurRad="38100" dist="38100" dir="2700000" algn="tl">
                    <a:srgbClr val="000000">
                      <a:alpha val="43137"/>
                    </a:srgbClr>
                  </a:outerShdw>
                </a:effectLst>
              </a:rPr>
              <a:t>Hebrew of Hebrews</a:t>
            </a:r>
          </a:p>
          <a:p>
            <a:pPr marL="514350" indent="-514350" algn="just" eaLnBrk="1" hangingPunct="1">
              <a:spcBef>
                <a:spcPts val="0"/>
              </a:spcBef>
              <a:spcAft>
                <a:spcPts val="600"/>
              </a:spcAft>
              <a:buSzPct val="100000"/>
              <a:buFont typeface="+mj-lt"/>
              <a:buAutoNum type="arabicPeriod"/>
              <a:defRPr/>
            </a:pPr>
            <a:r>
              <a:rPr lang="en-US" dirty="0">
                <a:effectLst>
                  <a:outerShdw blurRad="38100" dist="38100" dir="2700000" algn="tl">
                    <a:srgbClr val="000000">
                      <a:alpha val="43137"/>
                    </a:srgbClr>
                  </a:outerShdw>
                </a:effectLst>
              </a:rPr>
              <a:t>Pharisee</a:t>
            </a:r>
          </a:p>
          <a:p>
            <a:pPr marL="514350" indent="-514350" algn="just" eaLnBrk="1" hangingPunct="1">
              <a:spcBef>
                <a:spcPts val="0"/>
              </a:spcBef>
              <a:spcAft>
                <a:spcPts val="600"/>
              </a:spcAft>
              <a:buSzPct val="100000"/>
              <a:buFont typeface="+mj-lt"/>
              <a:buAutoNum type="arabicPeriod"/>
              <a:defRPr/>
            </a:pPr>
            <a:r>
              <a:rPr lang="en-US" dirty="0">
                <a:effectLst>
                  <a:outerShdw blurRad="38100" dist="38100" dir="2700000" algn="tl">
                    <a:srgbClr val="000000">
                      <a:alpha val="43137"/>
                    </a:srgbClr>
                  </a:outerShdw>
                </a:effectLst>
              </a:rPr>
              <a:t>Persecutor of the Church</a:t>
            </a:r>
          </a:p>
          <a:p>
            <a:pPr marL="514350" indent="-514350" algn="just" eaLnBrk="1" hangingPunct="1">
              <a:spcBef>
                <a:spcPts val="0"/>
              </a:spcBef>
              <a:spcAft>
                <a:spcPts val="600"/>
              </a:spcAft>
              <a:buSzPct val="100000"/>
              <a:buFont typeface="+mj-lt"/>
              <a:buAutoNum type="arabicPeriod"/>
              <a:defRPr/>
            </a:pPr>
            <a:r>
              <a:rPr lang="en-US" dirty="0">
                <a:effectLst>
                  <a:outerShdw blurRad="38100" dist="38100" dir="2700000" algn="tl">
                    <a:srgbClr val="000000">
                      <a:alpha val="43137"/>
                    </a:srgbClr>
                  </a:outerShdw>
                </a:effectLst>
              </a:rPr>
              <a:t>Zeal</a:t>
            </a:r>
          </a:p>
          <a:p>
            <a:pPr marL="514350" indent="-514350" algn="just" eaLnBrk="1" hangingPunct="1">
              <a:spcBef>
                <a:spcPts val="0"/>
              </a:spcBef>
              <a:spcAft>
                <a:spcPts val="600"/>
              </a:spcAft>
              <a:buSzPct val="100000"/>
              <a:buFont typeface="+mj-lt"/>
              <a:buAutoNum type="arabicPeriod"/>
              <a:defRPr/>
            </a:pPr>
            <a:r>
              <a:rPr lang="en-US" dirty="0">
                <a:effectLst>
                  <a:outerShdw blurRad="38100" dist="38100" dir="2700000" algn="tl">
                    <a:srgbClr val="000000">
                      <a:alpha val="43137"/>
                    </a:srgbClr>
                  </a:outerShdw>
                </a:effectLst>
              </a:rPr>
              <a:t>Blameless</a:t>
            </a:r>
          </a:p>
        </p:txBody>
      </p:sp>
    </p:spTree>
    <p:extLst>
      <p:ext uri="{BB962C8B-B14F-4D97-AF65-F5344CB8AC3E}">
        <p14:creationId xmlns:p14="http://schemas.microsoft.com/office/powerpoint/2010/main" val="8718593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type="body" idx="1"/>
          </p:nvPr>
        </p:nvSpPr>
        <p:spPr>
          <a:xfrm>
            <a:off x="0" y="1143001"/>
            <a:ext cx="9144000" cy="3657600"/>
          </a:xfrm>
        </p:spPr>
        <p:txBody>
          <a:bodyPr/>
          <a:lstStyle/>
          <a:p>
            <a:pPr marL="457200" indent="-457200" algn="just" eaLnBrk="1" hangingPunct="1">
              <a:spcBef>
                <a:spcPts val="0"/>
              </a:spcBef>
              <a:spcAft>
                <a:spcPts val="2400"/>
              </a:spcAft>
              <a:defRPr/>
            </a:pPr>
            <a:r>
              <a:rPr lang="en-US" b="1" u="sng" dirty="0">
                <a:solidFill>
                  <a:srgbClr val="FFFFCC"/>
                </a:solidFill>
              </a:rPr>
              <a:t>Ch 1 – God can use negative circumstances to bring about positive results</a:t>
            </a:r>
          </a:p>
          <a:p>
            <a:pPr marL="457200"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Ch 2</a:t>
            </a:r>
            <a:r>
              <a:rPr lang="en-US" b="1" dirty="0"/>
              <a:t> </a:t>
            </a:r>
            <a:r>
              <a:rPr lang="en-US" dirty="0"/>
              <a:t>–</a:t>
            </a:r>
            <a:r>
              <a:rPr lang="en-US" b="1" dirty="0"/>
              <a:t> </a:t>
            </a:r>
            <a:r>
              <a:rPr lang="en-US" dirty="0">
                <a:effectLst>
                  <a:outerShdw blurRad="38100" dist="38100" dir="2700000" algn="tl">
                    <a:srgbClr val="000000">
                      <a:alpha val="43137"/>
                    </a:srgbClr>
                  </a:outerShdw>
                </a:effectLst>
              </a:rPr>
              <a:t>Christ’s example of servanthood</a:t>
            </a:r>
          </a:p>
          <a:p>
            <a:pPr marL="457200"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Ch 3</a:t>
            </a:r>
            <a:r>
              <a:rPr lang="en-US" b="1" dirty="0"/>
              <a:t> </a:t>
            </a:r>
            <a:r>
              <a:rPr lang="en-US" dirty="0"/>
              <a:t>–</a:t>
            </a:r>
            <a:r>
              <a:rPr lang="en-US" b="1" dirty="0"/>
              <a:t> </a:t>
            </a:r>
            <a:r>
              <a:rPr lang="en-US" dirty="0">
                <a:effectLst>
                  <a:outerShdw blurRad="38100" dist="38100" dir="2700000" algn="tl">
                    <a:srgbClr val="000000">
                      <a:alpha val="43137"/>
                    </a:srgbClr>
                  </a:outerShdw>
                </a:effectLst>
              </a:rPr>
              <a:t>Avoiding legalism</a:t>
            </a:r>
          </a:p>
          <a:p>
            <a:pPr marL="457200"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Ch 4</a:t>
            </a:r>
            <a:r>
              <a:rPr lang="en-US" b="1" dirty="0"/>
              <a:t> </a:t>
            </a:r>
            <a:r>
              <a:rPr lang="en-US" dirty="0"/>
              <a:t>–</a:t>
            </a:r>
            <a:r>
              <a:rPr lang="en-US" b="1" dirty="0"/>
              <a:t> </a:t>
            </a:r>
            <a:r>
              <a:rPr lang="en-US" dirty="0">
                <a:effectLst>
                  <a:outerShdw blurRad="38100" dist="38100" dir="2700000" algn="tl">
                    <a:srgbClr val="000000">
                      <a:alpha val="43137"/>
                    </a:srgbClr>
                  </a:outerShdw>
                </a:effectLst>
              </a:rPr>
              <a:t>Reliance upon Christ’s strength for daily life</a:t>
            </a:r>
          </a:p>
        </p:txBody>
      </p:sp>
      <p:sp>
        <p:nvSpPr>
          <p:cNvPr id="4" name="Rectangle 2">
            <a:extLst>
              <a:ext uri="{FF2B5EF4-FFF2-40B4-BE49-F238E27FC236}">
                <a16:creationId xmlns:a16="http://schemas.microsoft.com/office/drawing/2014/main" id="{7A13AEF8-32BB-446E-A9B4-B125447593BF}"/>
              </a:ext>
            </a:extLst>
          </p:cNvPr>
          <p:cNvSpPr txBox="1">
            <a:spLocks noChangeArrowheads="1"/>
          </p:cNvSpPr>
          <p:nvPr/>
        </p:nvSpPr>
        <p:spPr bwMode="auto">
          <a:xfrm>
            <a:off x="685800" y="228600"/>
            <a:ext cx="7772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dirty="0">
                <a:solidFill>
                  <a:srgbClr val="00FFFF"/>
                </a:solidFill>
                <a:effectLst>
                  <a:outerShdw blurRad="38100" dist="38100" dir="2700000" algn="tl">
                    <a:srgbClr val="000000">
                      <a:alpha val="43137"/>
                    </a:srgbClr>
                  </a:outerShdw>
                </a:effectLst>
              </a:rPr>
              <a:t>Outline</a:t>
            </a:r>
            <a:endParaRPr lang="en-US" altLang="en-US" sz="4000" kern="1200" dirty="0">
              <a:solidFill>
                <a:srgbClr val="00FFFF"/>
              </a:solidFill>
              <a:effectLst>
                <a:outerShdw blurRad="38100" dist="38100" dir="2700000" algn="tl">
                  <a:srgbClr val="000000">
                    <a:alpha val="43137"/>
                  </a:srgbClr>
                </a:outerShdw>
              </a:effectLst>
            </a:endParaRPr>
          </a:p>
        </p:txBody>
      </p:sp>
      <p:pic>
        <p:nvPicPr>
          <p:cNvPr id="6" name="Picture 5">
            <a:extLst>
              <a:ext uri="{FF2B5EF4-FFF2-40B4-BE49-F238E27FC236}">
                <a16:creationId xmlns:a16="http://schemas.microsoft.com/office/drawing/2014/main" id="{18E32FB6-AF78-46DA-8625-C3179967FF8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44645" y="4724400"/>
            <a:ext cx="2654710" cy="1828800"/>
          </a:xfrm>
          <a:prstGeom prst="rect">
            <a:avLst/>
          </a:prstGeom>
        </p:spPr>
      </p:pic>
    </p:spTree>
    <p:extLst>
      <p:ext uri="{BB962C8B-B14F-4D97-AF65-F5344CB8AC3E}">
        <p14:creationId xmlns:p14="http://schemas.microsoft.com/office/powerpoint/2010/main" val="17144691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47617" y="914400"/>
            <a:ext cx="7448765" cy="5486400"/>
          </a:xfrm>
          <a:prstGeom prst="rect">
            <a:avLst/>
          </a:prstGeom>
        </p:spPr>
      </p:pic>
      <p:sp>
        <p:nvSpPr>
          <p:cNvPr id="3" name="TextBox 2"/>
          <p:cNvSpPr txBox="1"/>
          <p:nvPr/>
        </p:nvSpPr>
        <p:spPr>
          <a:xfrm>
            <a:off x="2476500" y="304800"/>
            <a:ext cx="4191000" cy="523220"/>
          </a:xfrm>
          <a:prstGeom prst="rect">
            <a:avLst/>
          </a:prstGeom>
          <a:noFill/>
        </p:spPr>
        <p:txBody>
          <a:bodyPr wrap="square" rtlCol="0">
            <a:spAutoFit/>
          </a:bodyPr>
          <a:lstStyle/>
          <a:p>
            <a:pPr algn="ctr"/>
            <a:r>
              <a:rPr lang="en-US" sz="2800" dirty="0">
                <a:latin typeface="Calibri" panose="020F0502020204030204" pitchFamily="34" charset="0"/>
                <a:cs typeface="Calibri" panose="020F0502020204030204" pitchFamily="34" charset="0"/>
              </a:rPr>
              <a:t>Joshua 24:2-3</a:t>
            </a:r>
          </a:p>
        </p:txBody>
      </p:sp>
    </p:spTree>
    <p:extLst>
      <p:ext uri="{BB962C8B-B14F-4D97-AF65-F5344CB8AC3E}">
        <p14:creationId xmlns:p14="http://schemas.microsoft.com/office/powerpoint/2010/main" val="2240474598"/>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90DCEDC-9388-437B-9315-DAAEC7815F2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523768"/>
          </a:xfrm>
          <a:prstGeom prst="rect">
            <a:avLst/>
          </a:prstGeom>
          <a:noFill/>
          <a:ln w="28575">
            <a:noFill/>
            <a:miter lim="800000"/>
            <a:headEnd/>
            <a:tailEnd/>
          </a:ln>
        </p:spPr>
        <p:txBody>
          <a:bodyPr wrap="square">
            <a:spAutoFit/>
          </a:bodyPr>
          <a:lstStyle/>
          <a:p>
            <a:pPr algn="ctr">
              <a:spcAft>
                <a:spcPts val="1200"/>
              </a:spcAft>
            </a:pPr>
            <a:r>
              <a:rPr lang="en-US" sz="4000" dirty="0">
                <a:solidFill>
                  <a:schemeClr val="tx2"/>
                </a:solidFill>
                <a:effectLst>
                  <a:outerShdw blurRad="38100" dist="38100" dir="2700000" algn="tl">
                    <a:srgbClr val="000000">
                      <a:alpha val="43137"/>
                    </a:srgbClr>
                  </a:outerShdw>
                </a:effectLst>
                <a:latin typeface="Calibri" panose="020F0502020204030204" pitchFamily="34" charset="0"/>
                <a:ea typeface="+mj-ea"/>
              </a:rPr>
              <a:t>Genesis 12:3</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I will bless those who bless you, And the one who curses you I will curse. </a:t>
            </a:r>
            <a:r>
              <a:rPr lang="en-US" sz="3600" b="1" u="sng" dirty="0">
                <a:solidFill>
                  <a:srgbClr val="FFFFCC"/>
                </a:solidFill>
                <a:effectLst>
                  <a:outerShdw blurRad="38100" dist="38100" dir="2700000" algn="tl">
                    <a:srgbClr val="000000">
                      <a:alpha val="43137"/>
                    </a:srgbClr>
                  </a:outerShdw>
                </a:effectLst>
                <a:latin typeface="Calibri" pitchFamily="34" charset="0"/>
                <a:cs typeface="Calibri" pitchFamily="34" charset="0"/>
              </a:rPr>
              <a:t>And in you all the families of the earth will be blessed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24595912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idx="4294967295"/>
          </p:nvPr>
        </p:nvSpPr>
        <p:spPr>
          <a:xfrm>
            <a:off x="457200" y="228600"/>
            <a:ext cx="8229600" cy="1243013"/>
          </a:xfrm>
        </p:spPr>
        <p:txBody>
          <a:bodyPr lIns="92075" tIns="46038" rIns="92075" bIns="46038"/>
          <a:lstStyle/>
          <a:p>
            <a:pPr algn="ctr">
              <a:defRPr/>
            </a:pPr>
            <a:r>
              <a:rPr lang="en-US" sz="4000" dirty="0">
                <a:latin typeface="Calibri" panose="020F0502020204030204" pitchFamily="34" charset="0"/>
              </a:rPr>
              <a:t>Israel’s Three Blessings to the World</a:t>
            </a:r>
            <a:br>
              <a:rPr lang="en-US" sz="4000" dirty="0">
                <a:latin typeface="Calibri" panose="020F0502020204030204" pitchFamily="34" charset="0"/>
              </a:rPr>
            </a:br>
            <a:r>
              <a:rPr lang="en-US" sz="2800" kern="1200" dirty="0">
                <a:solidFill>
                  <a:schemeClr val="tx1"/>
                </a:solidFill>
                <a:effectLst>
                  <a:outerShdw blurRad="38100" dist="38100" dir="2700000" algn="tl">
                    <a:srgbClr val="000000">
                      <a:alpha val="43137"/>
                    </a:srgbClr>
                  </a:outerShdw>
                </a:effectLst>
                <a:ea typeface="+mn-ea"/>
                <a:cs typeface="+mn-cs"/>
              </a:rPr>
              <a:t>(Gen 12:3b)</a:t>
            </a:r>
          </a:p>
        </p:txBody>
      </p:sp>
      <p:sp>
        <p:nvSpPr>
          <p:cNvPr id="25603" name="Rectangle 3"/>
          <p:cNvSpPr>
            <a:spLocks noGrp="1" noChangeArrowheads="1"/>
          </p:cNvSpPr>
          <p:nvPr>
            <p:ph type="body" idx="4294967295"/>
          </p:nvPr>
        </p:nvSpPr>
        <p:spPr>
          <a:xfrm>
            <a:off x="381000" y="2057400"/>
            <a:ext cx="4038600" cy="2590800"/>
          </a:xfrm>
        </p:spPr>
        <p:txBody>
          <a:bodyPr/>
          <a:lstStyle/>
          <a:p>
            <a:pPr marL="514350" indent="-514350" algn="just" eaLnBrk="1" hangingPunct="1">
              <a:spcBef>
                <a:spcPts val="0"/>
              </a:spcBef>
              <a:spcAft>
                <a:spcPts val="3600"/>
              </a:spcAft>
              <a:buSzPct val="100000"/>
              <a:buFont typeface="+mj-lt"/>
              <a:buAutoNum type="arabicPeriod"/>
              <a:defRPr/>
            </a:pPr>
            <a:r>
              <a:rPr lang="en-US" dirty="0">
                <a:effectLst>
                  <a:outerShdw blurRad="38100" dist="38100" dir="2700000" algn="tl">
                    <a:srgbClr val="000000">
                      <a:alpha val="43137"/>
                    </a:srgbClr>
                  </a:outerShdw>
                </a:effectLst>
              </a:rPr>
              <a:t>Scripture (Rom 3:2)</a:t>
            </a:r>
          </a:p>
          <a:p>
            <a:pPr marL="514350" indent="-514350" algn="just" eaLnBrk="1" hangingPunct="1">
              <a:spcBef>
                <a:spcPts val="0"/>
              </a:spcBef>
              <a:spcAft>
                <a:spcPts val="3600"/>
              </a:spcAft>
              <a:buSzPct val="100000"/>
              <a:buFont typeface="+mj-lt"/>
              <a:buAutoNum type="arabicPeriod"/>
              <a:defRPr/>
            </a:pPr>
            <a:r>
              <a:rPr lang="en-US" dirty="0">
                <a:effectLst>
                  <a:outerShdw blurRad="38100" dist="38100" dir="2700000" algn="tl">
                    <a:srgbClr val="000000">
                      <a:alpha val="43137"/>
                    </a:srgbClr>
                  </a:outerShdw>
                </a:effectLst>
              </a:rPr>
              <a:t>Savior (John 4:22)</a:t>
            </a:r>
          </a:p>
          <a:p>
            <a:pPr marL="514350" indent="-514350" algn="just" eaLnBrk="1" hangingPunct="1">
              <a:spcBef>
                <a:spcPts val="0"/>
              </a:spcBef>
              <a:spcAft>
                <a:spcPts val="3600"/>
              </a:spcAft>
              <a:buSzPct val="100000"/>
              <a:buFont typeface="+mj-lt"/>
              <a:buAutoNum type="arabicPeriod"/>
              <a:defRPr/>
            </a:pPr>
            <a:r>
              <a:rPr lang="en-US" dirty="0">
                <a:effectLst>
                  <a:outerShdw blurRad="38100" dist="38100" dir="2700000" algn="tl">
                    <a:srgbClr val="000000">
                      <a:alpha val="43137"/>
                    </a:srgbClr>
                  </a:outerShdw>
                </a:effectLst>
              </a:rPr>
              <a:t>Kingdom (Isa 2:2-3)</a:t>
            </a:r>
          </a:p>
        </p:txBody>
      </p:sp>
      <p:pic>
        <p:nvPicPr>
          <p:cNvPr id="24580" name="Picture 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5181600" y="2133600"/>
            <a:ext cx="3499279" cy="36576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newspaper&#10;&#10;Description automatically generated">
            <a:extLst>
              <a:ext uri="{FF2B5EF4-FFF2-40B4-BE49-F238E27FC236}">
                <a16:creationId xmlns:a16="http://schemas.microsoft.com/office/drawing/2014/main" id="{D3BFADB9-FD89-496F-BAED-BACAE82D1C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243" y="500911"/>
            <a:ext cx="8839513" cy="5856178"/>
          </a:xfrm>
          <a:prstGeom prst="rect">
            <a:avLst/>
          </a:prstGeom>
        </p:spPr>
      </p:pic>
    </p:spTree>
    <p:extLst>
      <p:ext uri="{BB962C8B-B14F-4D97-AF65-F5344CB8AC3E}">
        <p14:creationId xmlns:p14="http://schemas.microsoft.com/office/powerpoint/2010/main" val="66566441"/>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46AB0D2-BF86-4BD2-B057-5A8BE181847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638800" y="2514600"/>
            <a:ext cx="2654710" cy="1828800"/>
          </a:xfrm>
          <a:prstGeom prst="rect">
            <a:avLst/>
          </a:prstGeom>
        </p:spPr>
      </p:pic>
      <p:sp>
        <p:nvSpPr>
          <p:cNvPr id="51202" name="Rectangle 2"/>
          <p:cNvSpPr>
            <a:spLocks noGrp="1" noChangeArrowheads="1"/>
          </p:cNvSpPr>
          <p:nvPr>
            <p:ph type="title"/>
          </p:nvPr>
        </p:nvSpPr>
        <p:spPr>
          <a:xfrm>
            <a:off x="0" y="228600"/>
            <a:ext cx="9144000" cy="1143000"/>
          </a:xfrm>
        </p:spPr>
        <p:txBody>
          <a:bodyPr/>
          <a:lstStyle/>
          <a:p>
            <a:pPr algn="ctr" eaLnBrk="1" hangingPunct="1"/>
            <a:r>
              <a:rPr lang="en-US" sz="3600" kern="1200" dirty="0">
                <a:solidFill>
                  <a:srgbClr val="00FFFF"/>
                </a:solidFill>
                <a:effectLst>
                  <a:outerShdw blurRad="38100" dist="38100" dir="2700000" algn="tl">
                    <a:srgbClr val="000000">
                      <a:alpha val="43137"/>
                    </a:srgbClr>
                  </a:outerShdw>
                </a:effectLst>
              </a:rPr>
              <a:t>Eight Reasons for Paul’s Fleshly Confidence</a:t>
            </a:r>
            <a:br>
              <a:rPr lang="en-US" sz="3600" kern="1200" dirty="0">
                <a:solidFill>
                  <a:srgbClr val="00FFFF"/>
                </a:solidFill>
                <a:effectLst>
                  <a:outerShdw blurRad="38100" dist="38100" dir="2700000" algn="tl">
                    <a:srgbClr val="000000">
                      <a:alpha val="43137"/>
                    </a:srgbClr>
                  </a:outerShdw>
                </a:effectLst>
              </a:rPr>
            </a:br>
            <a:r>
              <a:rPr lang="en-US" sz="3600" kern="1200" dirty="0">
                <a:solidFill>
                  <a:srgbClr val="00FFFF"/>
                </a:solidFill>
                <a:effectLst>
                  <a:outerShdw blurRad="38100" dist="38100" dir="2700000" algn="tl">
                    <a:srgbClr val="000000">
                      <a:alpha val="43137"/>
                    </a:srgbClr>
                  </a:outerShdw>
                </a:effectLst>
              </a:rPr>
              <a:t> </a:t>
            </a:r>
            <a:r>
              <a:rPr lang="en-US" sz="2800" kern="1200" dirty="0">
                <a:solidFill>
                  <a:schemeClr val="tx1"/>
                </a:solidFill>
                <a:effectLst>
                  <a:outerShdw blurRad="38100" dist="38100" dir="2700000" algn="tl">
                    <a:srgbClr val="000000">
                      <a:alpha val="43137"/>
                    </a:srgbClr>
                  </a:outerShdw>
                </a:effectLst>
                <a:ea typeface="+mn-ea"/>
                <a:cs typeface="+mn-cs"/>
              </a:rPr>
              <a:t>(Phil. 3:5-6)</a:t>
            </a:r>
            <a:endParaRPr lang="en-US" altLang="en-US" sz="2800" kern="1200" dirty="0">
              <a:solidFill>
                <a:schemeClr val="tx1"/>
              </a:solidFill>
              <a:effectLst>
                <a:outerShdw blurRad="38100" dist="38100" dir="2700000" algn="tl">
                  <a:srgbClr val="000000">
                    <a:alpha val="43137"/>
                  </a:srgbClr>
                </a:outerShdw>
              </a:effectLst>
              <a:ea typeface="+mn-ea"/>
              <a:cs typeface="+mn-cs"/>
            </a:endParaRPr>
          </a:p>
        </p:txBody>
      </p:sp>
      <p:sp>
        <p:nvSpPr>
          <p:cNvPr id="17411" name="Rectangle 3"/>
          <p:cNvSpPr>
            <a:spLocks noGrp="1" noChangeArrowheads="1"/>
          </p:cNvSpPr>
          <p:nvPr>
            <p:ph type="body" idx="1"/>
          </p:nvPr>
        </p:nvSpPr>
        <p:spPr>
          <a:xfrm>
            <a:off x="381000" y="1600201"/>
            <a:ext cx="5334000" cy="4876800"/>
          </a:xfrm>
        </p:spPr>
        <p:txBody>
          <a:bodyPr/>
          <a:lstStyle/>
          <a:p>
            <a:pPr marL="514350" indent="-514350" algn="just" eaLnBrk="1" hangingPunct="1">
              <a:spcBef>
                <a:spcPts val="0"/>
              </a:spcBef>
              <a:spcAft>
                <a:spcPts val="600"/>
              </a:spcAft>
              <a:buSzPct val="100000"/>
              <a:buFont typeface="+mj-lt"/>
              <a:buAutoNum type="arabicPeriod"/>
              <a:defRPr/>
            </a:pPr>
            <a:r>
              <a:rPr lang="en-US" dirty="0">
                <a:effectLst>
                  <a:outerShdw blurRad="38100" dist="38100" dir="2700000" algn="tl">
                    <a:srgbClr val="000000">
                      <a:alpha val="43137"/>
                    </a:srgbClr>
                  </a:outerShdw>
                </a:effectLst>
              </a:rPr>
              <a:t>Circumcision</a:t>
            </a:r>
          </a:p>
          <a:p>
            <a:pPr marL="514350" indent="-514350" algn="just" eaLnBrk="1" hangingPunct="1">
              <a:spcBef>
                <a:spcPts val="0"/>
              </a:spcBef>
              <a:spcAft>
                <a:spcPts val="600"/>
              </a:spcAft>
              <a:buSzPct val="100000"/>
              <a:buFont typeface="+mj-lt"/>
              <a:buAutoNum type="arabicPeriod"/>
              <a:defRPr/>
            </a:pPr>
            <a:r>
              <a:rPr lang="en-US" dirty="0">
                <a:effectLst>
                  <a:outerShdw blurRad="38100" dist="38100" dir="2700000" algn="tl">
                    <a:srgbClr val="000000">
                      <a:alpha val="43137"/>
                    </a:srgbClr>
                  </a:outerShdw>
                </a:effectLst>
              </a:rPr>
              <a:t>Israeli</a:t>
            </a:r>
          </a:p>
          <a:p>
            <a:pPr marL="514350" indent="-514350" algn="just" eaLnBrk="1" hangingPunct="1">
              <a:spcBef>
                <a:spcPts val="0"/>
              </a:spcBef>
              <a:spcAft>
                <a:spcPts val="6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Benjaminite</a:t>
            </a:r>
          </a:p>
          <a:p>
            <a:pPr marL="514350" indent="-514350" algn="just" eaLnBrk="1" hangingPunct="1">
              <a:spcBef>
                <a:spcPts val="0"/>
              </a:spcBef>
              <a:spcAft>
                <a:spcPts val="600"/>
              </a:spcAft>
              <a:buSzPct val="100000"/>
              <a:buFont typeface="+mj-lt"/>
              <a:buAutoNum type="arabicPeriod"/>
              <a:defRPr/>
            </a:pPr>
            <a:r>
              <a:rPr lang="en-US" dirty="0">
                <a:effectLst>
                  <a:outerShdw blurRad="38100" dist="38100" dir="2700000" algn="tl">
                    <a:srgbClr val="000000">
                      <a:alpha val="43137"/>
                    </a:srgbClr>
                  </a:outerShdw>
                </a:effectLst>
              </a:rPr>
              <a:t>Hebrew of Hebrews</a:t>
            </a:r>
          </a:p>
          <a:p>
            <a:pPr marL="514350" indent="-514350" algn="just" eaLnBrk="1" hangingPunct="1">
              <a:spcBef>
                <a:spcPts val="0"/>
              </a:spcBef>
              <a:spcAft>
                <a:spcPts val="600"/>
              </a:spcAft>
              <a:buSzPct val="100000"/>
              <a:buFont typeface="+mj-lt"/>
              <a:buAutoNum type="arabicPeriod"/>
              <a:defRPr/>
            </a:pPr>
            <a:r>
              <a:rPr lang="en-US" dirty="0">
                <a:effectLst>
                  <a:outerShdw blurRad="38100" dist="38100" dir="2700000" algn="tl">
                    <a:srgbClr val="000000">
                      <a:alpha val="43137"/>
                    </a:srgbClr>
                  </a:outerShdw>
                </a:effectLst>
              </a:rPr>
              <a:t>Pharisee</a:t>
            </a:r>
          </a:p>
          <a:p>
            <a:pPr marL="514350" indent="-514350" algn="just" eaLnBrk="1" hangingPunct="1">
              <a:spcBef>
                <a:spcPts val="0"/>
              </a:spcBef>
              <a:spcAft>
                <a:spcPts val="600"/>
              </a:spcAft>
              <a:buSzPct val="100000"/>
              <a:buFont typeface="+mj-lt"/>
              <a:buAutoNum type="arabicPeriod"/>
              <a:defRPr/>
            </a:pPr>
            <a:r>
              <a:rPr lang="en-US" dirty="0">
                <a:effectLst>
                  <a:outerShdw blurRad="38100" dist="38100" dir="2700000" algn="tl">
                    <a:srgbClr val="000000">
                      <a:alpha val="43137"/>
                    </a:srgbClr>
                  </a:outerShdw>
                </a:effectLst>
              </a:rPr>
              <a:t>Persecutor of the Church</a:t>
            </a:r>
          </a:p>
          <a:p>
            <a:pPr marL="514350" indent="-514350" algn="just" eaLnBrk="1" hangingPunct="1">
              <a:spcBef>
                <a:spcPts val="0"/>
              </a:spcBef>
              <a:spcAft>
                <a:spcPts val="600"/>
              </a:spcAft>
              <a:buSzPct val="100000"/>
              <a:buFont typeface="+mj-lt"/>
              <a:buAutoNum type="arabicPeriod"/>
              <a:defRPr/>
            </a:pPr>
            <a:r>
              <a:rPr lang="en-US" dirty="0">
                <a:effectLst>
                  <a:outerShdw blurRad="38100" dist="38100" dir="2700000" algn="tl">
                    <a:srgbClr val="000000">
                      <a:alpha val="43137"/>
                    </a:srgbClr>
                  </a:outerShdw>
                </a:effectLst>
              </a:rPr>
              <a:t>Zeal</a:t>
            </a:r>
          </a:p>
          <a:p>
            <a:pPr marL="514350" indent="-514350" algn="just" eaLnBrk="1" hangingPunct="1">
              <a:spcBef>
                <a:spcPts val="0"/>
              </a:spcBef>
              <a:spcAft>
                <a:spcPts val="600"/>
              </a:spcAft>
              <a:buSzPct val="100000"/>
              <a:buFont typeface="+mj-lt"/>
              <a:buAutoNum type="arabicPeriod"/>
              <a:defRPr/>
            </a:pPr>
            <a:r>
              <a:rPr lang="en-US" dirty="0">
                <a:effectLst>
                  <a:outerShdw blurRad="38100" dist="38100" dir="2700000" algn="tl">
                    <a:srgbClr val="000000">
                      <a:alpha val="43137"/>
                    </a:srgbClr>
                  </a:outerShdw>
                </a:effectLst>
              </a:rPr>
              <a:t>Blameless</a:t>
            </a:r>
          </a:p>
        </p:txBody>
      </p:sp>
    </p:spTree>
    <p:extLst>
      <p:ext uri="{BB962C8B-B14F-4D97-AF65-F5344CB8AC3E}">
        <p14:creationId xmlns:p14="http://schemas.microsoft.com/office/powerpoint/2010/main" val="337005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e Twelve Tribes of Israel">
            <a:extLst>
              <a:ext uri="{FF2B5EF4-FFF2-40B4-BE49-F238E27FC236}">
                <a16:creationId xmlns:a16="http://schemas.microsoft.com/office/drawing/2014/main" id="{C4F5291D-9ADD-4F8A-B621-40470C3D2F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8467"/>
            <a:ext cx="4619625" cy="6861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0396058"/>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46AB0D2-BF86-4BD2-B057-5A8BE181847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638800" y="2514600"/>
            <a:ext cx="2654710" cy="1828800"/>
          </a:xfrm>
          <a:prstGeom prst="rect">
            <a:avLst/>
          </a:prstGeom>
        </p:spPr>
      </p:pic>
      <p:sp>
        <p:nvSpPr>
          <p:cNvPr id="51202" name="Rectangle 2"/>
          <p:cNvSpPr>
            <a:spLocks noGrp="1" noChangeArrowheads="1"/>
          </p:cNvSpPr>
          <p:nvPr>
            <p:ph type="title"/>
          </p:nvPr>
        </p:nvSpPr>
        <p:spPr>
          <a:xfrm>
            <a:off x="0" y="228600"/>
            <a:ext cx="9144000" cy="1143000"/>
          </a:xfrm>
        </p:spPr>
        <p:txBody>
          <a:bodyPr/>
          <a:lstStyle/>
          <a:p>
            <a:pPr algn="ctr" eaLnBrk="1" hangingPunct="1"/>
            <a:r>
              <a:rPr lang="en-US" sz="3600" kern="1200" dirty="0">
                <a:solidFill>
                  <a:srgbClr val="00FFFF"/>
                </a:solidFill>
                <a:effectLst>
                  <a:outerShdw blurRad="38100" dist="38100" dir="2700000" algn="tl">
                    <a:srgbClr val="000000">
                      <a:alpha val="43137"/>
                    </a:srgbClr>
                  </a:outerShdw>
                </a:effectLst>
              </a:rPr>
              <a:t>Eight Reasons for Paul’s Fleshly Confidence</a:t>
            </a:r>
            <a:br>
              <a:rPr lang="en-US" sz="3600" kern="1200" dirty="0">
                <a:solidFill>
                  <a:srgbClr val="00FFFF"/>
                </a:solidFill>
                <a:effectLst>
                  <a:outerShdw blurRad="38100" dist="38100" dir="2700000" algn="tl">
                    <a:srgbClr val="000000">
                      <a:alpha val="43137"/>
                    </a:srgbClr>
                  </a:outerShdw>
                </a:effectLst>
              </a:rPr>
            </a:br>
            <a:r>
              <a:rPr lang="en-US" sz="3600" kern="1200" dirty="0">
                <a:solidFill>
                  <a:srgbClr val="00FFFF"/>
                </a:solidFill>
                <a:effectLst>
                  <a:outerShdw blurRad="38100" dist="38100" dir="2700000" algn="tl">
                    <a:srgbClr val="000000">
                      <a:alpha val="43137"/>
                    </a:srgbClr>
                  </a:outerShdw>
                </a:effectLst>
              </a:rPr>
              <a:t> </a:t>
            </a:r>
            <a:r>
              <a:rPr lang="en-US" sz="2800" kern="1200" dirty="0">
                <a:solidFill>
                  <a:schemeClr val="tx1"/>
                </a:solidFill>
                <a:effectLst>
                  <a:outerShdw blurRad="38100" dist="38100" dir="2700000" algn="tl">
                    <a:srgbClr val="000000">
                      <a:alpha val="43137"/>
                    </a:srgbClr>
                  </a:outerShdw>
                </a:effectLst>
                <a:ea typeface="+mn-ea"/>
                <a:cs typeface="+mn-cs"/>
              </a:rPr>
              <a:t>(Phil. 3:5-6)</a:t>
            </a:r>
            <a:endParaRPr lang="en-US" altLang="en-US" sz="2800" kern="1200" dirty="0">
              <a:solidFill>
                <a:schemeClr val="tx1"/>
              </a:solidFill>
              <a:effectLst>
                <a:outerShdw blurRad="38100" dist="38100" dir="2700000" algn="tl">
                  <a:srgbClr val="000000">
                    <a:alpha val="43137"/>
                  </a:srgbClr>
                </a:outerShdw>
              </a:effectLst>
              <a:ea typeface="+mn-ea"/>
              <a:cs typeface="+mn-cs"/>
            </a:endParaRPr>
          </a:p>
        </p:txBody>
      </p:sp>
      <p:sp>
        <p:nvSpPr>
          <p:cNvPr id="17411" name="Rectangle 3"/>
          <p:cNvSpPr>
            <a:spLocks noGrp="1" noChangeArrowheads="1"/>
          </p:cNvSpPr>
          <p:nvPr>
            <p:ph type="body" idx="1"/>
          </p:nvPr>
        </p:nvSpPr>
        <p:spPr>
          <a:xfrm>
            <a:off x="381000" y="1600201"/>
            <a:ext cx="5334000" cy="4876800"/>
          </a:xfrm>
        </p:spPr>
        <p:txBody>
          <a:bodyPr/>
          <a:lstStyle/>
          <a:p>
            <a:pPr marL="514350" indent="-514350" algn="just" eaLnBrk="1" hangingPunct="1">
              <a:spcBef>
                <a:spcPts val="0"/>
              </a:spcBef>
              <a:spcAft>
                <a:spcPts val="600"/>
              </a:spcAft>
              <a:buSzPct val="100000"/>
              <a:buFont typeface="+mj-lt"/>
              <a:buAutoNum type="arabicPeriod"/>
              <a:defRPr/>
            </a:pPr>
            <a:r>
              <a:rPr lang="en-US" dirty="0">
                <a:effectLst>
                  <a:outerShdw blurRad="38100" dist="38100" dir="2700000" algn="tl">
                    <a:srgbClr val="000000">
                      <a:alpha val="43137"/>
                    </a:srgbClr>
                  </a:outerShdw>
                </a:effectLst>
              </a:rPr>
              <a:t>Circumcision</a:t>
            </a:r>
          </a:p>
          <a:p>
            <a:pPr marL="514350" indent="-514350" algn="just" eaLnBrk="1" hangingPunct="1">
              <a:spcBef>
                <a:spcPts val="0"/>
              </a:spcBef>
              <a:spcAft>
                <a:spcPts val="600"/>
              </a:spcAft>
              <a:buSzPct val="100000"/>
              <a:buFont typeface="+mj-lt"/>
              <a:buAutoNum type="arabicPeriod"/>
              <a:defRPr/>
            </a:pPr>
            <a:r>
              <a:rPr lang="en-US" dirty="0">
                <a:effectLst>
                  <a:outerShdw blurRad="38100" dist="38100" dir="2700000" algn="tl">
                    <a:srgbClr val="000000">
                      <a:alpha val="43137"/>
                    </a:srgbClr>
                  </a:outerShdw>
                </a:effectLst>
              </a:rPr>
              <a:t>Israeli</a:t>
            </a:r>
          </a:p>
          <a:p>
            <a:pPr marL="514350" indent="-514350" algn="just" eaLnBrk="1" hangingPunct="1">
              <a:spcBef>
                <a:spcPts val="0"/>
              </a:spcBef>
              <a:spcAft>
                <a:spcPts val="600"/>
              </a:spcAft>
              <a:buSzPct val="100000"/>
              <a:buFont typeface="+mj-lt"/>
              <a:buAutoNum type="arabicPeriod"/>
              <a:defRPr/>
            </a:pPr>
            <a:r>
              <a:rPr lang="en-US" dirty="0">
                <a:effectLst>
                  <a:outerShdw blurRad="38100" dist="38100" dir="2700000" algn="tl">
                    <a:srgbClr val="000000">
                      <a:alpha val="43137"/>
                    </a:srgbClr>
                  </a:outerShdw>
                </a:effectLst>
              </a:rPr>
              <a:t>Benjaminite</a:t>
            </a:r>
          </a:p>
          <a:p>
            <a:pPr marL="514350" indent="-514350" algn="just" eaLnBrk="1" hangingPunct="1">
              <a:spcBef>
                <a:spcPts val="0"/>
              </a:spcBef>
              <a:spcAft>
                <a:spcPts val="6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Hebrew of Hebrews</a:t>
            </a:r>
          </a:p>
          <a:p>
            <a:pPr marL="514350" indent="-514350" algn="just" eaLnBrk="1" hangingPunct="1">
              <a:spcBef>
                <a:spcPts val="0"/>
              </a:spcBef>
              <a:spcAft>
                <a:spcPts val="600"/>
              </a:spcAft>
              <a:buSzPct val="100000"/>
              <a:buFont typeface="+mj-lt"/>
              <a:buAutoNum type="arabicPeriod"/>
              <a:defRPr/>
            </a:pPr>
            <a:r>
              <a:rPr lang="en-US" dirty="0">
                <a:effectLst>
                  <a:outerShdw blurRad="38100" dist="38100" dir="2700000" algn="tl">
                    <a:srgbClr val="000000">
                      <a:alpha val="43137"/>
                    </a:srgbClr>
                  </a:outerShdw>
                </a:effectLst>
              </a:rPr>
              <a:t>Pharisee</a:t>
            </a:r>
          </a:p>
          <a:p>
            <a:pPr marL="514350" indent="-514350" algn="just" eaLnBrk="1" hangingPunct="1">
              <a:spcBef>
                <a:spcPts val="0"/>
              </a:spcBef>
              <a:spcAft>
                <a:spcPts val="600"/>
              </a:spcAft>
              <a:buSzPct val="100000"/>
              <a:buFont typeface="+mj-lt"/>
              <a:buAutoNum type="arabicPeriod"/>
              <a:defRPr/>
            </a:pPr>
            <a:r>
              <a:rPr lang="en-US" dirty="0">
                <a:effectLst>
                  <a:outerShdw blurRad="38100" dist="38100" dir="2700000" algn="tl">
                    <a:srgbClr val="000000">
                      <a:alpha val="43137"/>
                    </a:srgbClr>
                  </a:outerShdw>
                </a:effectLst>
              </a:rPr>
              <a:t>Persecutor of the Church</a:t>
            </a:r>
          </a:p>
          <a:p>
            <a:pPr marL="514350" indent="-514350" algn="just" eaLnBrk="1" hangingPunct="1">
              <a:spcBef>
                <a:spcPts val="0"/>
              </a:spcBef>
              <a:spcAft>
                <a:spcPts val="600"/>
              </a:spcAft>
              <a:buSzPct val="100000"/>
              <a:buFont typeface="+mj-lt"/>
              <a:buAutoNum type="arabicPeriod"/>
              <a:defRPr/>
            </a:pPr>
            <a:r>
              <a:rPr lang="en-US" dirty="0">
                <a:effectLst>
                  <a:outerShdw blurRad="38100" dist="38100" dir="2700000" algn="tl">
                    <a:srgbClr val="000000">
                      <a:alpha val="43137"/>
                    </a:srgbClr>
                  </a:outerShdw>
                </a:effectLst>
              </a:rPr>
              <a:t>Zeal</a:t>
            </a:r>
          </a:p>
          <a:p>
            <a:pPr marL="514350" indent="-514350" algn="just" eaLnBrk="1" hangingPunct="1">
              <a:spcBef>
                <a:spcPts val="0"/>
              </a:spcBef>
              <a:spcAft>
                <a:spcPts val="600"/>
              </a:spcAft>
              <a:buSzPct val="100000"/>
              <a:buFont typeface="+mj-lt"/>
              <a:buAutoNum type="arabicPeriod"/>
              <a:defRPr/>
            </a:pPr>
            <a:r>
              <a:rPr lang="en-US" dirty="0">
                <a:effectLst>
                  <a:outerShdw blurRad="38100" dist="38100" dir="2700000" algn="tl">
                    <a:srgbClr val="000000">
                      <a:alpha val="43137"/>
                    </a:srgbClr>
                  </a:outerShdw>
                </a:effectLst>
              </a:rPr>
              <a:t>Blameless</a:t>
            </a:r>
          </a:p>
        </p:txBody>
      </p:sp>
    </p:spTree>
    <p:extLst>
      <p:ext uri="{BB962C8B-B14F-4D97-AF65-F5344CB8AC3E}">
        <p14:creationId xmlns:p14="http://schemas.microsoft.com/office/powerpoint/2010/main" val="29943289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46AB0D2-BF86-4BD2-B057-5A8BE181847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638800" y="2514600"/>
            <a:ext cx="2654710" cy="1828800"/>
          </a:xfrm>
          <a:prstGeom prst="rect">
            <a:avLst/>
          </a:prstGeom>
        </p:spPr>
      </p:pic>
      <p:sp>
        <p:nvSpPr>
          <p:cNvPr id="51202" name="Rectangle 2"/>
          <p:cNvSpPr>
            <a:spLocks noGrp="1" noChangeArrowheads="1"/>
          </p:cNvSpPr>
          <p:nvPr>
            <p:ph type="title"/>
          </p:nvPr>
        </p:nvSpPr>
        <p:spPr>
          <a:xfrm>
            <a:off x="0" y="228600"/>
            <a:ext cx="9144000" cy="1143000"/>
          </a:xfrm>
        </p:spPr>
        <p:txBody>
          <a:bodyPr/>
          <a:lstStyle/>
          <a:p>
            <a:pPr algn="ctr" eaLnBrk="1" hangingPunct="1"/>
            <a:r>
              <a:rPr lang="en-US" sz="3600" kern="1200" dirty="0">
                <a:solidFill>
                  <a:srgbClr val="00FFFF"/>
                </a:solidFill>
                <a:effectLst>
                  <a:outerShdw blurRad="38100" dist="38100" dir="2700000" algn="tl">
                    <a:srgbClr val="000000">
                      <a:alpha val="43137"/>
                    </a:srgbClr>
                  </a:outerShdw>
                </a:effectLst>
              </a:rPr>
              <a:t>Eight Reasons for Paul’s Fleshly Confidence</a:t>
            </a:r>
            <a:br>
              <a:rPr lang="en-US" sz="3600" kern="1200" dirty="0">
                <a:solidFill>
                  <a:srgbClr val="00FFFF"/>
                </a:solidFill>
                <a:effectLst>
                  <a:outerShdw blurRad="38100" dist="38100" dir="2700000" algn="tl">
                    <a:srgbClr val="000000">
                      <a:alpha val="43137"/>
                    </a:srgbClr>
                  </a:outerShdw>
                </a:effectLst>
              </a:rPr>
            </a:br>
            <a:r>
              <a:rPr lang="en-US" sz="3600" kern="1200" dirty="0">
                <a:solidFill>
                  <a:srgbClr val="00FFFF"/>
                </a:solidFill>
                <a:effectLst>
                  <a:outerShdw blurRad="38100" dist="38100" dir="2700000" algn="tl">
                    <a:srgbClr val="000000">
                      <a:alpha val="43137"/>
                    </a:srgbClr>
                  </a:outerShdw>
                </a:effectLst>
              </a:rPr>
              <a:t> </a:t>
            </a:r>
            <a:r>
              <a:rPr lang="en-US" sz="2800" kern="1200" dirty="0">
                <a:solidFill>
                  <a:schemeClr val="tx1"/>
                </a:solidFill>
                <a:effectLst>
                  <a:outerShdw blurRad="38100" dist="38100" dir="2700000" algn="tl">
                    <a:srgbClr val="000000">
                      <a:alpha val="43137"/>
                    </a:srgbClr>
                  </a:outerShdw>
                </a:effectLst>
                <a:ea typeface="+mn-ea"/>
                <a:cs typeface="+mn-cs"/>
              </a:rPr>
              <a:t>(Phil. 3:5-6)</a:t>
            </a:r>
            <a:endParaRPr lang="en-US" altLang="en-US" sz="2800" kern="1200" dirty="0">
              <a:solidFill>
                <a:schemeClr val="tx1"/>
              </a:solidFill>
              <a:effectLst>
                <a:outerShdw blurRad="38100" dist="38100" dir="2700000" algn="tl">
                  <a:srgbClr val="000000">
                    <a:alpha val="43137"/>
                  </a:srgbClr>
                </a:outerShdw>
              </a:effectLst>
              <a:ea typeface="+mn-ea"/>
              <a:cs typeface="+mn-cs"/>
            </a:endParaRPr>
          </a:p>
        </p:txBody>
      </p:sp>
      <p:sp>
        <p:nvSpPr>
          <p:cNvPr id="17411" name="Rectangle 3"/>
          <p:cNvSpPr>
            <a:spLocks noGrp="1" noChangeArrowheads="1"/>
          </p:cNvSpPr>
          <p:nvPr>
            <p:ph type="body" idx="1"/>
          </p:nvPr>
        </p:nvSpPr>
        <p:spPr>
          <a:xfrm>
            <a:off x="381000" y="1600201"/>
            <a:ext cx="5334000" cy="4876800"/>
          </a:xfrm>
        </p:spPr>
        <p:txBody>
          <a:bodyPr/>
          <a:lstStyle/>
          <a:p>
            <a:pPr marL="514350" indent="-514350" algn="just" eaLnBrk="1" hangingPunct="1">
              <a:spcBef>
                <a:spcPts val="0"/>
              </a:spcBef>
              <a:spcAft>
                <a:spcPts val="600"/>
              </a:spcAft>
              <a:buSzPct val="100000"/>
              <a:buFont typeface="+mj-lt"/>
              <a:buAutoNum type="arabicPeriod"/>
              <a:defRPr/>
            </a:pPr>
            <a:r>
              <a:rPr lang="en-US" dirty="0">
                <a:effectLst>
                  <a:outerShdw blurRad="38100" dist="38100" dir="2700000" algn="tl">
                    <a:srgbClr val="000000">
                      <a:alpha val="43137"/>
                    </a:srgbClr>
                  </a:outerShdw>
                </a:effectLst>
              </a:rPr>
              <a:t>Circumcision</a:t>
            </a:r>
          </a:p>
          <a:p>
            <a:pPr marL="514350" indent="-514350" algn="just" eaLnBrk="1" hangingPunct="1">
              <a:spcBef>
                <a:spcPts val="0"/>
              </a:spcBef>
              <a:spcAft>
                <a:spcPts val="600"/>
              </a:spcAft>
              <a:buSzPct val="100000"/>
              <a:buFont typeface="+mj-lt"/>
              <a:buAutoNum type="arabicPeriod"/>
              <a:defRPr/>
            </a:pPr>
            <a:r>
              <a:rPr lang="en-US" dirty="0">
                <a:effectLst>
                  <a:outerShdw blurRad="38100" dist="38100" dir="2700000" algn="tl">
                    <a:srgbClr val="000000">
                      <a:alpha val="43137"/>
                    </a:srgbClr>
                  </a:outerShdw>
                </a:effectLst>
              </a:rPr>
              <a:t>Israeli</a:t>
            </a:r>
          </a:p>
          <a:p>
            <a:pPr marL="514350" indent="-514350" algn="just" eaLnBrk="1" hangingPunct="1">
              <a:spcBef>
                <a:spcPts val="0"/>
              </a:spcBef>
              <a:spcAft>
                <a:spcPts val="600"/>
              </a:spcAft>
              <a:buSzPct val="100000"/>
              <a:buFont typeface="+mj-lt"/>
              <a:buAutoNum type="arabicPeriod"/>
              <a:defRPr/>
            </a:pPr>
            <a:r>
              <a:rPr lang="en-US" dirty="0">
                <a:effectLst>
                  <a:outerShdw blurRad="38100" dist="38100" dir="2700000" algn="tl">
                    <a:srgbClr val="000000">
                      <a:alpha val="43137"/>
                    </a:srgbClr>
                  </a:outerShdw>
                </a:effectLst>
              </a:rPr>
              <a:t>Benjaminite</a:t>
            </a:r>
          </a:p>
          <a:p>
            <a:pPr marL="514350" indent="-514350" algn="just" eaLnBrk="1" hangingPunct="1">
              <a:spcBef>
                <a:spcPts val="0"/>
              </a:spcBef>
              <a:spcAft>
                <a:spcPts val="600"/>
              </a:spcAft>
              <a:buSzPct val="100000"/>
              <a:buFont typeface="+mj-lt"/>
              <a:buAutoNum type="arabicPeriod"/>
              <a:defRPr/>
            </a:pPr>
            <a:r>
              <a:rPr lang="en-US" dirty="0">
                <a:effectLst>
                  <a:outerShdw blurRad="38100" dist="38100" dir="2700000" algn="tl">
                    <a:srgbClr val="000000">
                      <a:alpha val="43137"/>
                    </a:srgbClr>
                  </a:outerShdw>
                </a:effectLst>
              </a:rPr>
              <a:t>Hebrew of Hebrews</a:t>
            </a:r>
          </a:p>
          <a:p>
            <a:pPr marL="514350" indent="-514350" algn="just" eaLnBrk="1" hangingPunct="1">
              <a:spcBef>
                <a:spcPts val="0"/>
              </a:spcBef>
              <a:spcAft>
                <a:spcPts val="6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Pharisee</a:t>
            </a:r>
          </a:p>
          <a:p>
            <a:pPr marL="514350" indent="-514350" algn="just" eaLnBrk="1" hangingPunct="1">
              <a:spcBef>
                <a:spcPts val="0"/>
              </a:spcBef>
              <a:spcAft>
                <a:spcPts val="600"/>
              </a:spcAft>
              <a:buSzPct val="100000"/>
              <a:buFont typeface="+mj-lt"/>
              <a:buAutoNum type="arabicPeriod"/>
              <a:defRPr/>
            </a:pPr>
            <a:r>
              <a:rPr lang="en-US" dirty="0">
                <a:effectLst>
                  <a:outerShdw blurRad="38100" dist="38100" dir="2700000" algn="tl">
                    <a:srgbClr val="000000">
                      <a:alpha val="43137"/>
                    </a:srgbClr>
                  </a:outerShdw>
                </a:effectLst>
              </a:rPr>
              <a:t>Persecutor of the Church</a:t>
            </a:r>
          </a:p>
          <a:p>
            <a:pPr marL="514350" indent="-514350" algn="just" eaLnBrk="1" hangingPunct="1">
              <a:spcBef>
                <a:spcPts val="0"/>
              </a:spcBef>
              <a:spcAft>
                <a:spcPts val="600"/>
              </a:spcAft>
              <a:buSzPct val="100000"/>
              <a:buFont typeface="+mj-lt"/>
              <a:buAutoNum type="arabicPeriod"/>
              <a:defRPr/>
            </a:pPr>
            <a:r>
              <a:rPr lang="en-US" dirty="0">
                <a:effectLst>
                  <a:outerShdw blurRad="38100" dist="38100" dir="2700000" algn="tl">
                    <a:srgbClr val="000000">
                      <a:alpha val="43137"/>
                    </a:srgbClr>
                  </a:outerShdw>
                </a:effectLst>
              </a:rPr>
              <a:t>Zeal</a:t>
            </a:r>
          </a:p>
          <a:p>
            <a:pPr marL="514350" indent="-514350" algn="just" eaLnBrk="1" hangingPunct="1">
              <a:spcBef>
                <a:spcPts val="0"/>
              </a:spcBef>
              <a:spcAft>
                <a:spcPts val="600"/>
              </a:spcAft>
              <a:buSzPct val="100000"/>
              <a:buFont typeface="+mj-lt"/>
              <a:buAutoNum type="arabicPeriod"/>
              <a:defRPr/>
            </a:pPr>
            <a:r>
              <a:rPr lang="en-US" dirty="0">
                <a:effectLst>
                  <a:outerShdw blurRad="38100" dist="38100" dir="2700000" algn="tl">
                    <a:srgbClr val="000000">
                      <a:alpha val="43137"/>
                    </a:srgbClr>
                  </a:outerShdw>
                </a:effectLst>
              </a:rPr>
              <a:t>Blameless</a:t>
            </a:r>
          </a:p>
        </p:txBody>
      </p:sp>
    </p:spTree>
    <p:extLst>
      <p:ext uri="{BB962C8B-B14F-4D97-AF65-F5344CB8AC3E}">
        <p14:creationId xmlns:p14="http://schemas.microsoft.com/office/powerpoint/2010/main" val="35452005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1F6288D-5C09-47F2-B767-0A8F41BB070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600712"/>
          </a:xfrm>
          <a:prstGeom prst="rect">
            <a:avLst/>
          </a:prstGeom>
          <a:noFill/>
          <a:ln w="28575">
            <a:noFill/>
            <a:miter lim="800000"/>
            <a:headEnd/>
            <a:tailEnd/>
          </a:ln>
        </p:spPr>
        <p:txBody>
          <a:bodyPr wrap="square">
            <a:spAutoFit/>
          </a:bodyPr>
          <a:lstStyle/>
          <a:p>
            <a:pPr algn="ctr">
              <a:spcAft>
                <a:spcPts val="1200"/>
              </a:spcAft>
            </a:pPr>
            <a:r>
              <a:rPr lang="en-US" altLang="en-US" sz="4000" dirty="0">
                <a:solidFill>
                  <a:schemeClr val="tx2"/>
                </a:solidFill>
                <a:effectLst>
                  <a:outerShdw blurRad="38100" dist="38100" dir="2700000" algn="tl">
                    <a:srgbClr val="000000">
                      <a:alpha val="43137"/>
                    </a:srgbClr>
                  </a:outerShdw>
                </a:effectLst>
                <a:latin typeface="Calibri" panose="020F0502020204030204" pitchFamily="34" charset="0"/>
                <a:ea typeface="+mj-ea"/>
              </a:rPr>
              <a:t>Mark 7:13</a:t>
            </a:r>
          </a:p>
          <a:p>
            <a:pPr algn="just">
              <a:spcBef>
                <a:spcPts val="0"/>
              </a:spcBef>
              <a:spcAft>
                <a:spcPts val="0"/>
              </a:spcAft>
            </a:pPr>
            <a:r>
              <a:rPr lang="en-US" altLang="en-US" sz="3600" kern="0" dirty="0">
                <a:latin typeface="Calibri" panose="020F0502020204030204" pitchFamily="34" charset="0"/>
                <a:cs typeface="Calibri" panose="020F0502020204030204" pitchFamily="34" charset="0"/>
              </a:rPr>
              <a:t>“</a:t>
            </a:r>
            <a:r>
              <a:rPr lang="en-US" sz="3600" b="1" i="1" u="sng" dirty="0">
                <a:solidFill>
                  <a:srgbClr val="FFFFCC"/>
                </a:solidFill>
                <a:latin typeface="Calibri" panose="020F0502020204030204" pitchFamily="34" charset="0"/>
                <a:cs typeface="Calibri" panose="020F0502020204030204" pitchFamily="34" charset="0"/>
              </a:rPr>
              <a:t>thus</a:t>
            </a:r>
            <a:r>
              <a:rPr lang="en-US" sz="3600" b="1" u="sng" dirty="0">
                <a:solidFill>
                  <a:srgbClr val="FFFFCC"/>
                </a:solidFill>
                <a:latin typeface="Calibri" panose="020F0502020204030204" pitchFamily="34" charset="0"/>
                <a:cs typeface="Calibri" panose="020F0502020204030204" pitchFamily="34" charset="0"/>
              </a:rPr>
              <a:t> invalidating the word of God by your tradition</a:t>
            </a:r>
            <a:r>
              <a:rPr lang="en-US" sz="3600" dirty="0">
                <a:latin typeface="Calibri" panose="020F0502020204030204" pitchFamily="34" charset="0"/>
                <a:cs typeface="Calibri" panose="020F0502020204030204" pitchFamily="34" charset="0"/>
              </a:rPr>
              <a:t> which you have handed down; and you do many things such as that.”</a:t>
            </a:r>
            <a:endParaRPr lang="en-US" altLang="en-US" sz="3600" kern="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02083515"/>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46AB0D2-BF86-4BD2-B057-5A8BE181847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638800" y="2514600"/>
            <a:ext cx="2654710" cy="1828800"/>
          </a:xfrm>
          <a:prstGeom prst="rect">
            <a:avLst/>
          </a:prstGeom>
        </p:spPr>
      </p:pic>
      <p:sp>
        <p:nvSpPr>
          <p:cNvPr id="51202" name="Rectangle 2"/>
          <p:cNvSpPr>
            <a:spLocks noGrp="1" noChangeArrowheads="1"/>
          </p:cNvSpPr>
          <p:nvPr>
            <p:ph type="title"/>
          </p:nvPr>
        </p:nvSpPr>
        <p:spPr>
          <a:xfrm>
            <a:off x="0" y="228600"/>
            <a:ext cx="9144000" cy="1143000"/>
          </a:xfrm>
        </p:spPr>
        <p:txBody>
          <a:bodyPr/>
          <a:lstStyle/>
          <a:p>
            <a:pPr algn="ctr" eaLnBrk="1" hangingPunct="1"/>
            <a:r>
              <a:rPr lang="en-US" sz="3600" kern="1200" dirty="0">
                <a:solidFill>
                  <a:srgbClr val="00FFFF"/>
                </a:solidFill>
                <a:effectLst>
                  <a:outerShdw blurRad="38100" dist="38100" dir="2700000" algn="tl">
                    <a:srgbClr val="000000">
                      <a:alpha val="43137"/>
                    </a:srgbClr>
                  </a:outerShdw>
                </a:effectLst>
              </a:rPr>
              <a:t>Eight Reasons for Paul’s Fleshly Confidence</a:t>
            </a:r>
            <a:br>
              <a:rPr lang="en-US" sz="3600" kern="1200" dirty="0">
                <a:solidFill>
                  <a:srgbClr val="00FFFF"/>
                </a:solidFill>
                <a:effectLst>
                  <a:outerShdw blurRad="38100" dist="38100" dir="2700000" algn="tl">
                    <a:srgbClr val="000000">
                      <a:alpha val="43137"/>
                    </a:srgbClr>
                  </a:outerShdw>
                </a:effectLst>
              </a:rPr>
            </a:br>
            <a:r>
              <a:rPr lang="en-US" sz="3600" kern="1200" dirty="0">
                <a:solidFill>
                  <a:srgbClr val="00FFFF"/>
                </a:solidFill>
                <a:effectLst>
                  <a:outerShdw blurRad="38100" dist="38100" dir="2700000" algn="tl">
                    <a:srgbClr val="000000">
                      <a:alpha val="43137"/>
                    </a:srgbClr>
                  </a:outerShdw>
                </a:effectLst>
              </a:rPr>
              <a:t> </a:t>
            </a:r>
            <a:r>
              <a:rPr lang="en-US" sz="2800" kern="1200" dirty="0">
                <a:solidFill>
                  <a:schemeClr val="tx1"/>
                </a:solidFill>
                <a:effectLst>
                  <a:outerShdw blurRad="38100" dist="38100" dir="2700000" algn="tl">
                    <a:srgbClr val="000000">
                      <a:alpha val="43137"/>
                    </a:srgbClr>
                  </a:outerShdw>
                </a:effectLst>
                <a:ea typeface="+mn-ea"/>
                <a:cs typeface="+mn-cs"/>
              </a:rPr>
              <a:t>(Phil. 3:5-6)</a:t>
            </a:r>
            <a:endParaRPr lang="en-US" altLang="en-US" sz="2800" kern="1200" dirty="0">
              <a:solidFill>
                <a:schemeClr val="tx1"/>
              </a:solidFill>
              <a:effectLst>
                <a:outerShdw blurRad="38100" dist="38100" dir="2700000" algn="tl">
                  <a:srgbClr val="000000">
                    <a:alpha val="43137"/>
                  </a:srgbClr>
                </a:outerShdw>
              </a:effectLst>
              <a:ea typeface="+mn-ea"/>
              <a:cs typeface="+mn-cs"/>
            </a:endParaRPr>
          </a:p>
        </p:txBody>
      </p:sp>
      <p:sp>
        <p:nvSpPr>
          <p:cNvPr id="17411" name="Rectangle 3"/>
          <p:cNvSpPr>
            <a:spLocks noGrp="1" noChangeArrowheads="1"/>
          </p:cNvSpPr>
          <p:nvPr>
            <p:ph type="body" idx="1"/>
          </p:nvPr>
        </p:nvSpPr>
        <p:spPr>
          <a:xfrm>
            <a:off x="381000" y="1600201"/>
            <a:ext cx="5334000" cy="4876800"/>
          </a:xfrm>
        </p:spPr>
        <p:txBody>
          <a:bodyPr/>
          <a:lstStyle/>
          <a:p>
            <a:pPr marL="514350" indent="-514350" algn="just" eaLnBrk="1" hangingPunct="1">
              <a:spcBef>
                <a:spcPts val="0"/>
              </a:spcBef>
              <a:spcAft>
                <a:spcPts val="600"/>
              </a:spcAft>
              <a:buSzPct val="100000"/>
              <a:buFont typeface="+mj-lt"/>
              <a:buAutoNum type="arabicPeriod"/>
              <a:defRPr/>
            </a:pPr>
            <a:r>
              <a:rPr lang="en-US" dirty="0">
                <a:effectLst>
                  <a:outerShdw blurRad="38100" dist="38100" dir="2700000" algn="tl">
                    <a:srgbClr val="000000">
                      <a:alpha val="43137"/>
                    </a:srgbClr>
                  </a:outerShdw>
                </a:effectLst>
              </a:rPr>
              <a:t>Circumcision</a:t>
            </a:r>
          </a:p>
          <a:p>
            <a:pPr marL="514350" indent="-514350" algn="just" eaLnBrk="1" hangingPunct="1">
              <a:spcBef>
                <a:spcPts val="0"/>
              </a:spcBef>
              <a:spcAft>
                <a:spcPts val="600"/>
              </a:spcAft>
              <a:buSzPct val="100000"/>
              <a:buFont typeface="+mj-lt"/>
              <a:buAutoNum type="arabicPeriod"/>
              <a:defRPr/>
            </a:pPr>
            <a:r>
              <a:rPr lang="en-US" dirty="0">
                <a:effectLst>
                  <a:outerShdw blurRad="38100" dist="38100" dir="2700000" algn="tl">
                    <a:srgbClr val="000000">
                      <a:alpha val="43137"/>
                    </a:srgbClr>
                  </a:outerShdw>
                </a:effectLst>
              </a:rPr>
              <a:t>Israeli</a:t>
            </a:r>
          </a:p>
          <a:p>
            <a:pPr marL="514350" indent="-514350" algn="just" eaLnBrk="1" hangingPunct="1">
              <a:spcBef>
                <a:spcPts val="0"/>
              </a:spcBef>
              <a:spcAft>
                <a:spcPts val="600"/>
              </a:spcAft>
              <a:buSzPct val="100000"/>
              <a:buFont typeface="+mj-lt"/>
              <a:buAutoNum type="arabicPeriod"/>
              <a:defRPr/>
            </a:pPr>
            <a:r>
              <a:rPr lang="en-US" dirty="0">
                <a:effectLst>
                  <a:outerShdw blurRad="38100" dist="38100" dir="2700000" algn="tl">
                    <a:srgbClr val="000000">
                      <a:alpha val="43137"/>
                    </a:srgbClr>
                  </a:outerShdw>
                </a:effectLst>
              </a:rPr>
              <a:t>Benjaminite</a:t>
            </a:r>
          </a:p>
          <a:p>
            <a:pPr marL="514350" indent="-514350" algn="just" eaLnBrk="1" hangingPunct="1">
              <a:spcBef>
                <a:spcPts val="0"/>
              </a:spcBef>
              <a:spcAft>
                <a:spcPts val="600"/>
              </a:spcAft>
              <a:buSzPct val="100000"/>
              <a:buFont typeface="+mj-lt"/>
              <a:buAutoNum type="arabicPeriod"/>
              <a:defRPr/>
            </a:pPr>
            <a:r>
              <a:rPr lang="en-US" dirty="0">
                <a:effectLst>
                  <a:outerShdw blurRad="38100" dist="38100" dir="2700000" algn="tl">
                    <a:srgbClr val="000000">
                      <a:alpha val="43137"/>
                    </a:srgbClr>
                  </a:outerShdw>
                </a:effectLst>
              </a:rPr>
              <a:t>Hebrew of Hebrews</a:t>
            </a:r>
          </a:p>
          <a:p>
            <a:pPr marL="514350" indent="-514350" algn="just" eaLnBrk="1" hangingPunct="1">
              <a:spcBef>
                <a:spcPts val="0"/>
              </a:spcBef>
              <a:spcAft>
                <a:spcPts val="600"/>
              </a:spcAft>
              <a:buSzPct val="100000"/>
              <a:buFont typeface="+mj-lt"/>
              <a:buAutoNum type="arabicPeriod"/>
              <a:defRPr/>
            </a:pPr>
            <a:r>
              <a:rPr lang="en-US" dirty="0">
                <a:effectLst>
                  <a:outerShdw blurRad="38100" dist="38100" dir="2700000" algn="tl">
                    <a:srgbClr val="000000">
                      <a:alpha val="43137"/>
                    </a:srgbClr>
                  </a:outerShdw>
                </a:effectLst>
              </a:rPr>
              <a:t>Pharisee</a:t>
            </a:r>
          </a:p>
          <a:p>
            <a:pPr marL="514350" indent="-514350" algn="just" eaLnBrk="1" hangingPunct="1">
              <a:spcBef>
                <a:spcPts val="0"/>
              </a:spcBef>
              <a:spcAft>
                <a:spcPts val="6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Persecutor of the Church</a:t>
            </a:r>
          </a:p>
          <a:p>
            <a:pPr marL="514350" indent="-514350" algn="just" eaLnBrk="1" hangingPunct="1">
              <a:spcBef>
                <a:spcPts val="0"/>
              </a:spcBef>
              <a:spcAft>
                <a:spcPts val="600"/>
              </a:spcAft>
              <a:buSzPct val="100000"/>
              <a:buFont typeface="+mj-lt"/>
              <a:buAutoNum type="arabicPeriod"/>
              <a:defRPr/>
            </a:pPr>
            <a:r>
              <a:rPr lang="en-US" dirty="0">
                <a:effectLst>
                  <a:outerShdw blurRad="38100" dist="38100" dir="2700000" algn="tl">
                    <a:srgbClr val="000000">
                      <a:alpha val="43137"/>
                    </a:srgbClr>
                  </a:outerShdw>
                </a:effectLst>
              </a:rPr>
              <a:t>Zeal</a:t>
            </a:r>
          </a:p>
          <a:p>
            <a:pPr marL="514350" indent="-514350" algn="just" eaLnBrk="1" hangingPunct="1">
              <a:spcBef>
                <a:spcPts val="0"/>
              </a:spcBef>
              <a:spcAft>
                <a:spcPts val="600"/>
              </a:spcAft>
              <a:buSzPct val="100000"/>
              <a:buFont typeface="+mj-lt"/>
              <a:buAutoNum type="arabicPeriod"/>
              <a:defRPr/>
            </a:pPr>
            <a:r>
              <a:rPr lang="en-US" dirty="0">
                <a:effectLst>
                  <a:outerShdw blurRad="38100" dist="38100" dir="2700000" algn="tl">
                    <a:srgbClr val="000000">
                      <a:alpha val="43137"/>
                    </a:srgbClr>
                  </a:outerShdw>
                </a:effectLst>
              </a:rPr>
              <a:t>Blameless</a:t>
            </a:r>
          </a:p>
        </p:txBody>
      </p:sp>
    </p:spTree>
    <p:extLst>
      <p:ext uri="{BB962C8B-B14F-4D97-AF65-F5344CB8AC3E}">
        <p14:creationId xmlns:p14="http://schemas.microsoft.com/office/powerpoint/2010/main" val="37915957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685800" y="228600"/>
            <a:ext cx="7772400" cy="1143000"/>
          </a:xfrm>
        </p:spPr>
        <p:txBody>
          <a:bodyPr/>
          <a:lstStyle/>
          <a:p>
            <a:pPr algn="ctr" eaLnBrk="1" hangingPunct="1"/>
            <a:r>
              <a:rPr lang="en-US" altLang="en-US" sz="3600" kern="1200" dirty="0">
                <a:solidFill>
                  <a:srgbClr val="00FFFF"/>
                </a:solidFill>
                <a:effectLst>
                  <a:outerShdw blurRad="38100" dist="38100" dir="2700000" algn="tl">
                    <a:srgbClr val="000000">
                      <a:alpha val="43137"/>
                    </a:srgbClr>
                  </a:outerShdw>
                </a:effectLst>
              </a:rPr>
              <a:t>Positive Results of Imprisonment </a:t>
            </a:r>
            <a:br>
              <a:rPr lang="en-US" altLang="en-US" sz="3600" kern="1200" dirty="0">
                <a:solidFill>
                  <a:srgbClr val="00FFFF"/>
                </a:solidFill>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ea typeface="+mn-ea"/>
                <a:cs typeface="+mn-cs"/>
              </a:rPr>
              <a:t>(</a:t>
            </a:r>
            <a:r>
              <a:rPr lang="en-US" sz="2800" dirty="0">
                <a:solidFill>
                  <a:schemeClr val="tx1"/>
                </a:solidFill>
                <a:effectLst>
                  <a:outerShdw blurRad="38100" dist="38100" dir="2700000" algn="tl">
                    <a:srgbClr val="000000">
                      <a:alpha val="43137"/>
                    </a:srgbClr>
                  </a:outerShdw>
                </a:effectLst>
                <a:ea typeface="+mn-ea"/>
                <a:cs typeface="+mn-cs"/>
              </a:rPr>
              <a:t>Phil. </a:t>
            </a:r>
            <a:r>
              <a:rPr lang="en-US" altLang="en-US" sz="2800" dirty="0">
                <a:solidFill>
                  <a:schemeClr val="tx1"/>
                </a:solidFill>
                <a:effectLst>
                  <a:outerShdw blurRad="38100" dist="38100" dir="2700000" algn="tl">
                    <a:srgbClr val="000000">
                      <a:alpha val="43137"/>
                    </a:srgbClr>
                  </a:outerShdw>
                </a:effectLst>
                <a:ea typeface="+mn-ea"/>
                <a:cs typeface="+mn-cs"/>
              </a:rPr>
              <a:t>1:12-30)</a:t>
            </a:r>
            <a:endParaRPr lang="en-US" altLang="en-US" sz="3400" dirty="0">
              <a:solidFill>
                <a:schemeClr val="tx1"/>
              </a:solidFill>
              <a:effectLst>
                <a:outerShdw blurRad="38100" dist="38100" dir="2700000" algn="tl">
                  <a:srgbClr val="000000">
                    <a:alpha val="43137"/>
                  </a:srgbClr>
                </a:outerShdw>
              </a:effectLst>
              <a:ea typeface="+mn-ea"/>
              <a:cs typeface="+mn-cs"/>
            </a:endParaRPr>
          </a:p>
        </p:txBody>
      </p:sp>
      <p:sp>
        <p:nvSpPr>
          <p:cNvPr id="15363" name="Rectangle 3"/>
          <p:cNvSpPr>
            <a:spLocks noGrp="1" noChangeArrowheads="1"/>
          </p:cNvSpPr>
          <p:nvPr>
            <p:ph type="body" idx="1"/>
          </p:nvPr>
        </p:nvSpPr>
        <p:spPr>
          <a:xfrm>
            <a:off x="457200" y="1600201"/>
            <a:ext cx="8267700" cy="3352799"/>
          </a:xfrm>
        </p:spPr>
        <p:txBody>
          <a:bodyPr/>
          <a:lstStyle/>
          <a:p>
            <a:pPr marL="457200"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Captive audience (Phil. 1:12-13)</a:t>
            </a:r>
          </a:p>
          <a:p>
            <a:pPr marL="457200"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Church’s boldness in preaching (Phil. 1:14-18)</a:t>
            </a:r>
          </a:p>
          <a:p>
            <a:pPr marL="457200"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Greater prayer (Phil. 1:19)</a:t>
            </a:r>
          </a:p>
          <a:p>
            <a:pPr marL="457200"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Protection from martyrdom (Phil. 1:20-26)</a:t>
            </a:r>
          </a:p>
        </p:txBody>
      </p:sp>
      <p:pic>
        <p:nvPicPr>
          <p:cNvPr id="4" name="Picture 3">
            <a:extLst>
              <a:ext uri="{FF2B5EF4-FFF2-40B4-BE49-F238E27FC236}">
                <a16:creationId xmlns:a16="http://schemas.microsoft.com/office/drawing/2014/main" id="{9222C225-ACB6-4E27-BAC5-56255CD0EA2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44645" y="4724400"/>
            <a:ext cx="2654710" cy="1828800"/>
          </a:xfrm>
          <a:prstGeom prst="rect">
            <a:avLst/>
          </a:prstGeom>
        </p:spPr>
      </p:pic>
    </p:spTree>
    <p:extLst>
      <p:ext uri="{BB962C8B-B14F-4D97-AF65-F5344CB8AC3E}">
        <p14:creationId xmlns:p14="http://schemas.microsoft.com/office/powerpoint/2010/main" val="39015542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46AB0D2-BF86-4BD2-B057-5A8BE181847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638800" y="2514600"/>
            <a:ext cx="2654710" cy="1828800"/>
          </a:xfrm>
          <a:prstGeom prst="rect">
            <a:avLst/>
          </a:prstGeom>
        </p:spPr>
      </p:pic>
      <p:sp>
        <p:nvSpPr>
          <p:cNvPr id="51202" name="Rectangle 2"/>
          <p:cNvSpPr>
            <a:spLocks noGrp="1" noChangeArrowheads="1"/>
          </p:cNvSpPr>
          <p:nvPr>
            <p:ph type="title"/>
          </p:nvPr>
        </p:nvSpPr>
        <p:spPr>
          <a:xfrm>
            <a:off x="0" y="228600"/>
            <a:ext cx="9144000" cy="1143000"/>
          </a:xfrm>
        </p:spPr>
        <p:txBody>
          <a:bodyPr/>
          <a:lstStyle/>
          <a:p>
            <a:pPr algn="ctr" eaLnBrk="1" hangingPunct="1"/>
            <a:r>
              <a:rPr lang="en-US" sz="3600" kern="1200" dirty="0">
                <a:solidFill>
                  <a:srgbClr val="00FFFF"/>
                </a:solidFill>
                <a:effectLst>
                  <a:outerShdw blurRad="38100" dist="38100" dir="2700000" algn="tl">
                    <a:srgbClr val="000000">
                      <a:alpha val="43137"/>
                    </a:srgbClr>
                  </a:outerShdw>
                </a:effectLst>
              </a:rPr>
              <a:t>Eight Reasons for Paul’s Fleshly Confidence</a:t>
            </a:r>
            <a:br>
              <a:rPr lang="en-US" sz="3600" kern="1200" dirty="0">
                <a:solidFill>
                  <a:srgbClr val="00FFFF"/>
                </a:solidFill>
                <a:effectLst>
                  <a:outerShdw blurRad="38100" dist="38100" dir="2700000" algn="tl">
                    <a:srgbClr val="000000">
                      <a:alpha val="43137"/>
                    </a:srgbClr>
                  </a:outerShdw>
                </a:effectLst>
              </a:rPr>
            </a:br>
            <a:r>
              <a:rPr lang="en-US" sz="3600" kern="1200" dirty="0">
                <a:solidFill>
                  <a:srgbClr val="00FFFF"/>
                </a:solidFill>
                <a:effectLst>
                  <a:outerShdw blurRad="38100" dist="38100" dir="2700000" algn="tl">
                    <a:srgbClr val="000000">
                      <a:alpha val="43137"/>
                    </a:srgbClr>
                  </a:outerShdw>
                </a:effectLst>
              </a:rPr>
              <a:t> </a:t>
            </a:r>
            <a:r>
              <a:rPr lang="en-US" sz="2800" kern="1200" dirty="0">
                <a:solidFill>
                  <a:schemeClr val="tx1"/>
                </a:solidFill>
                <a:effectLst>
                  <a:outerShdw blurRad="38100" dist="38100" dir="2700000" algn="tl">
                    <a:srgbClr val="000000">
                      <a:alpha val="43137"/>
                    </a:srgbClr>
                  </a:outerShdw>
                </a:effectLst>
                <a:ea typeface="+mn-ea"/>
                <a:cs typeface="+mn-cs"/>
              </a:rPr>
              <a:t>(Phil. 3:5-6)</a:t>
            </a:r>
            <a:endParaRPr lang="en-US" altLang="en-US" sz="2800" kern="1200" dirty="0">
              <a:solidFill>
                <a:schemeClr val="tx1"/>
              </a:solidFill>
              <a:effectLst>
                <a:outerShdw blurRad="38100" dist="38100" dir="2700000" algn="tl">
                  <a:srgbClr val="000000">
                    <a:alpha val="43137"/>
                  </a:srgbClr>
                </a:outerShdw>
              </a:effectLst>
              <a:ea typeface="+mn-ea"/>
              <a:cs typeface="+mn-cs"/>
            </a:endParaRPr>
          </a:p>
        </p:txBody>
      </p:sp>
      <p:sp>
        <p:nvSpPr>
          <p:cNvPr id="17411" name="Rectangle 3"/>
          <p:cNvSpPr>
            <a:spLocks noGrp="1" noChangeArrowheads="1"/>
          </p:cNvSpPr>
          <p:nvPr>
            <p:ph type="body" idx="1"/>
          </p:nvPr>
        </p:nvSpPr>
        <p:spPr>
          <a:xfrm>
            <a:off x="381000" y="1600201"/>
            <a:ext cx="5334000" cy="4876800"/>
          </a:xfrm>
        </p:spPr>
        <p:txBody>
          <a:bodyPr/>
          <a:lstStyle/>
          <a:p>
            <a:pPr marL="514350" indent="-514350" algn="just" eaLnBrk="1" hangingPunct="1">
              <a:spcBef>
                <a:spcPts val="0"/>
              </a:spcBef>
              <a:spcAft>
                <a:spcPts val="600"/>
              </a:spcAft>
              <a:buSzPct val="100000"/>
              <a:buFont typeface="+mj-lt"/>
              <a:buAutoNum type="arabicPeriod"/>
              <a:defRPr/>
            </a:pPr>
            <a:r>
              <a:rPr lang="en-US" dirty="0">
                <a:effectLst>
                  <a:outerShdw blurRad="38100" dist="38100" dir="2700000" algn="tl">
                    <a:srgbClr val="000000">
                      <a:alpha val="43137"/>
                    </a:srgbClr>
                  </a:outerShdw>
                </a:effectLst>
              </a:rPr>
              <a:t>Circumcision</a:t>
            </a:r>
          </a:p>
          <a:p>
            <a:pPr marL="514350" indent="-514350" algn="just" eaLnBrk="1" hangingPunct="1">
              <a:spcBef>
                <a:spcPts val="0"/>
              </a:spcBef>
              <a:spcAft>
                <a:spcPts val="600"/>
              </a:spcAft>
              <a:buSzPct val="100000"/>
              <a:buFont typeface="+mj-lt"/>
              <a:buAutoNum type="arabicPeriod"/>
              <a:defRPr/>
            </a:pPr>
            <a:r>
              <a:rPr lang="en-US" dirty="0">
                <a:effectLst>
                  <a:outerShdw blurRad="38100" dist="38100" dir="2700000" algn="tl">
                    <a:srgbClr val="000000">
                      <a:alpha val="43137"/>
                    </a:srgbClr>
                  </a:outerShdw>
                </a:effectLst>
              </a:rPr>
              <a:t>Israeli</a:t>
            </a:r>
          </a:p>
          <a:p>
            <a:pPr marL="514350" indent="-514350" algn="just" eaLnBrk="1" hangingPunct="1">
              <a:spcBef>
                <a:spcPts val="0"/>
              </a:spcBef>
              <a:spcAft>
                <a:spcPts val="600"/>
              </a:spcAft>
              <a:buSzPct val="100000"/>
              <a:buFont typeface="+mj-lt"/>
              <a:buAutoNum type="arabicPeriod"/>
              <a:defRPr/>
            </a:pPr>
            <a:r>
              <a:rPr lang="en-US" dirty="0">
                <a:effectLst>
                  <a:outerShdw blurRad="38100" dist="38100" dir="2700000" algn="tl">
                    <a:srgbClr val="000000">
                      <a:alpha val="43137"/>
                    </a:srgbClr>
                  </a:outerShdw>
                </a:effectLst>
              </a:rPr>
              <a:t>Benjaminite</a:t>
            </a:r>
          </a:p>
          <a:p>
            <a:pPr marL="514350" indent="-514350" algn="just" eaLnBrk="1" hangingPunct="1">
              <a:spcBef>
                <a:spcPts val="0"/>
              </a:spcBef>
              <a:spcAft>
                <a:spcPts val="600"/>
              </a:spcAft>
              <a:buSzPct val="100000"/>
              <a:buFont typeface="+mj-lt"/>
              <a:buAutoNum type="arabicPeriod"/>
              <a:defRPr/>
            </a:pPr>
            <a:r>
              <a:rPr lang="en-US" dirty="0">
                <a:effectLst>
                  <a:outerShdw blurRad="38100" dist="38100" dir="2700000" algn="tl">
                    <a:srgbClr val="000000">
                      <a:alpha val="43137"/>
                    </a:srgbClr>
                  </a:outerShdw>
                </a:effectLst>
              </a:rPr>
              <a:t>Hebrew of Hebrews</a:t>
            </a:r>
          </a:p>
          <a:p>
            <a:pPr marL="514350" indent="-514350" algn="just" eaLnBrk="1" hangingPunct="1">
              <a:spcBef>
                <a:spcPts val="0"/>
              </a:spcBef>
              <a:spcAft>
                <a:spcPts val="600"/>
              </a:spcAft>
              <a:buSzPct val="100000"/>
              <a:buFont typeface="+mj-lt"/>
              <a:buAutoNum type="arabicPeriod"/>
              <a:defRPr/>
            </a:pPr>
            <a:r>
              <a:rPr lang="en-US" dirty="0">
                <a:effectLst>
                  <a:outerShdw blurRad="38100" dist="38100" dir="2700000" algn="tl">
                    <a:srgbClr val="000000">
                      <a:alpha val="43137"/>
                    </a:srgbClr>
                  </a:outerShdw>
                </a:effectLst>
              </a:rPr>
              <a:t>Pharisee</a:t>
            </a:r>
          </a:p>
          <a:p>
            <a:pPr marL="514350" indent="-514350" algn="just" eaLnBrk="1" hangingPunct="1">
              <a:spcBef>
                <a:spcPts val="0"/>
              </a:spcBef>
              <a:spcAft>
                <a:spcPts val="600"/>
              </a:spcAft>
              <a:buSzPct val="100000"/>
              <a:buFont typeface="+mj-lt"/>
              <a:buAutoNum type="arabicPeriod"/>
              <a:defRPr/>
            </a:pPr>
            <a:r>
              <a:rPr lang="en-US" dirty="0">
                <a:effectLst>
                  <a:outerShdw blurRad="38100" dist="38100" dir="2700000" algn="tl">
                    <a:srgbClr val="000000">
                      <a:alpha val="43137"/>
                    </a:srgbClr>
                  </a:outerShdw>
                </a:effectLst>
              </a:rPr>
              <a:t>Persecutor of the Church</a:t>
            </a:r>
          </a:p>
          <a:p>
            <a:pPr marL="514350" indent="-514350" algn="just" eaLnBrk="1" hangingPunct="1">
              <a:spcBef>
                <a:spcPts val="0"/>
              </a:spcBef>
              <a:spcAft>
                <a:spcPts val="6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Zeal</a:t>
            </a:r>
          </a:p>
          <a:p>
            <a:pPr marL="514350" indent="-514350" algn="just" eaLnBrk="1" hangingPunct="1">
              <a:spcBef>
                <a:spcPts val="0"/>
              </a:spcBef>
              <a:spcAft>
                <a:spcPts val="600"/>
              </a:spcAft>
              <a:buSzPct val="100000"/>
              <a:buFont typeface="+mj-lt"/>
              <a:buAutoNum type="arabicPeriod"/>
              <a:defRPr/>
            </a:pPr>
            <a:r>
              <a:rPr lang="en-US" dirty="0">
                <a:effectLst>
                  <a:outerShdw blurRad="38100" dist="38100" dir="2700000" algn="tl">
                    <a:srgbClr val="000000">
                      <a:alpha val="43137"/>
                    </a:srgbClr>
                  </a:outerShdw>
                </a:effectLst>
              </a:rPr>
              <a:t>Blameless</a:t>
            </a:r>
          </a:p>
        </p:txBody>
      </p:sp>
    </p:spTree>
    <p:extLst>
      <p:ext uri="{BB962C8B-B14F-4D97-AF65-F5344CB8AC3E}">
        <p14:creationId xmlns:p14="http://schemas.microsoft.com/office/powerpoint/2010/main" val="29663540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46AB0D2-BF86-4BD2-B057-5A8BE181847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638800" y="2514600"/>
            <a:ext cx="2654710" cy="1828800"/>
          </a:xfrm>
          <a:prstGeom prst="rect">
            <a:avLst/>
          </a:prstGeom>
        </p:spPr>
      </p:pic>
      <p:sp>
        <p:nvSpPr>
          <p:cNvPr id="51202" name="Rectangle 2"/>
          <p:cNvSpPr>
            <a:spLocks noGrp="1" noChangeArrowheads="1"/>
          </p:cNvSpPr>
          <p:nvPr>
            <p:ph type="title"/>
          </p:nvPr>
        </p:nvSpPr>
        <p:spPr>
          <a:xfrm>
            <a:off x="0" y="228600"/>
            <a:ext cx="9144000" cy="1143000"/>
          </a:xfrm>
        </p:spPr>
        <p:txBody>
          <a:bodyPr/>
          <a:lstStyle/>
          <a:p>
            <a:pPr algn="ctr" eaLnBrk="1" hangingPunct="1"/>
            <a:r>
              <a:rPr lang="en-US" sz="3600" kern="1200" dirty="0">
                <a:solidFill>
                  <a:srgbClr val="00FFFF"/>
                </a:solidFill>
                <a:effectLst>
                  <a:outerShdw blurRad="38100" dist="38100" dir="2700000" algn="tl">
                    <a:srgbClr val="000000">
                      <a:alpha val="43137"/>
                    </a:srgbClr>
                  </a:outerShdw>
                </a:effectLst>
              </a:rPr>
              <a:t>Eight Reasons for Paul’s Fleshly Confidence</a:t>
            </a:r>
            <a:br>
              <a:rPr lang="en-US" sz="3600" kern="1200" dirty="0">
                <a:solidFill>
                  <a:srgbClr val="00FFFF"/>
                </a:solidFill>
                <a:effectLst>
                  <a:outerShdw blurRad="38100" dist="38100" dir="2700000" algn="tl">
                    <a:srgbClr val="000000">
                      <a:alpha val="43137"/>
                    </a:srgbClr>
                  </a:outerShdw>
                </a:effectLst>
              </a:rPr>
            </a:br>
            <a:r>
              <a:rPr lang="en-US" sz="3600" kern="1200" dirty="0">
                <a:solidFill>
                  <a:srgbClr val="00FFFF"/>
                </a:solidFill>
                <a:effectLst>
                  <a:outerShdw blurRad="38100" dist="38100" dir="2700000" algn="tl">
                    <a:srgbClr val="000000">
                      <a:alpha val="43137"/>
                    </a:srgbClr>
                  </a:outerShdw>
                </a:effectLst>
              </a:rPr>
              <a:t> </a:t>
            </a:r>
            <a:r>
              <a:rPr lang="en-US" sz="2800" kern="1200" dirty="0">
                <a:solidFill>
                  <a:schemeClr val="tx1"/>
                </a:solidFill>
                <a:effectLst>
                  <a:outerShdw blurRad="38100" dist="38100" dir="2700000" algn="tl">
                    <a:srgbClr val="000000">
                      <a:alpha val="43137"/>
                    </a:srgbClr>
                  </a:outerShdw>
                </a:effectLst>
                <a:ea typeface="+mn-ea"/>
                <a:cs typeface="+mn-cs"/>
              </a:rPr>
              <a:t>(Phil. 3:5-6)</a:t>
            </a:r>
            <a:endParaRPr lang="en-US" altLang="en-US" sz="2800" kern="1200" dirty="0">
              <a:solidFill>
                <a:schemeClr val="tx1"/>
              </a:solidFill>
              <a:effectLst>
                <a:outerShdw blurRad="38100" dist="38100" dir="2700000" algn="tl">
                  <a:srgbClr val="000000">
                    <a:alpha val="43137"/>
                  </a:srgbClr>
                </a:outerShdw>
              </a:effectLst>
              <a:ea typeface="+mn-ea"/>
              <a:cs typeface="+mn-cs"/>
            </a:endParaRPr>
          </a:p>
        </p:txBody>
      </p:sp>
      <p:sp>
        <p:nvSpPr>
          <p:cNvPr id="17411" name="Rectangle 3"/>
          <p:cNvSpPr>
            <a:spLocks noGrp="1" noChangeArrowheads="1"/>
          </p:cNvSpPr>
          <p:nvPr>
            <p:ph type="body" idx="1"/>
          </p:nvPr>
        </p:nvSpPr>
        <p:spPr>
          <a:xfrm>
            <a:off x="381000" y="1600201"/>
            <a:ext cx="5334000" cy="4876800"/>
          </a:xfrm>
        </p:spPr>
        <p:txBody>
          <a:bodyPr/>
          <a:lstStyle/>
          <a:p>
            <a:pPr marL="514350" indent="-514350" algn="just" eaLnBrk="1" hangingPunct="1">
              <a:spcBef>
                <a:spcPts val="0"/>
              </a:spcBef>
              <a:spcAft>
                <a:spcPts val="600"/>
              </a:spcAft>
              <a:buSzPct val="100000"/>
              <a:buFont typeface="+mj-lt"/>
              <a:buAutoNum type="arabicPeriod"/>
              <a:defRPr/>
            </a:pPr>
            <a:r>
              <a:rPr lang="en-US" dirty="0">
                <a:effectLst>
                  <a:outerShdw blurRad="38100" dist="38100" dir="2700000" algn="tl">
                    <a:srgbClr val="000000">
                      <a:alpha val="43137"/>
                    </a:srgbClr>
                  </a:outerShdw>
                </a:effectLst>
              </a:rPr>
              <a:t>Circumcision</a:t>
            </a:r>
          </a:p>
          <a:p>
            <a:pPr marL="514350" indent="-514350" algn="just" eaLnBrk="1" hangingPunct="1">
              <a:spcBef>
                <a:spcPts val="0"/>
              </a:spcBef>
              <a:spcAft>
                <a:spcPts val="600"/>
              </a:spcAft>
              <a:buSzPct val="100000"/>
              <a:buFont typeface="+mj-lt"/>
              <a:buAutoNum type="arabicPeriod"/>
              <a:defRPr/>
            </a:pPr>
            <a:r>
              <a:rPr lang="en-US" dirty="0">
                <a:effectLst>
                  <a:outerShdw blurRad="38100" dist="38100" dir="2700000" algn="tl">
                    <a:srgbClr val="000000">
                      <a:alpha val="43137"/>
                    </a:srgbClr>
                  </a:outerShdw>
                </a:effectLst>
              </a:rPr>
              <a:t>Israeli</a:t>
            </a:r>
          </a:p>
          <a:p>
            <a:pPr marL="514350" indent="-514350" algn="just" eaLnBrk="1" hangingPunct="1">
              <a:spcBef>
                <a:spcPts val="0"/>
              </a:spcBef>
              <a:spcAft>
                <a:spcPts val="600"/>
              </a:spcAft>
              <a:buSzPct val="100000"/>
              <a:buFont typeface="+mj-lt"/>
              <a:buAutoNum type="arabicPeriod"/>
              <a:defRPr/>
            </a:pPr>
            <a:r>
              <a:rPr lang="en-US" dirty="0">
                <a:effectLst>
                  <a:outerShdw blurRad="38100" dist="38100" dir="2700000" algn="tl">
                    <a:srgbClr val="000000">
                      <a:alpha val="43137"/>
                    </a:srgbClr>
                  </a:outerShdw>
                </a:effectLst>
              </a:rPr>
              <a:t>Benjaminite</a:t>
            </a:r>
          </a:p>
          <a:p>
            <a:pPr marL="514350" indent="-514350" algn="just" eaLnBrk="1" hangingPunct="1">
              <a:spcBef>
                <a:spcPts val="0"/>
              </a:spcBef>
              <a:spcAft>
                <a:spcPts val="600"/>
              </a:spcAft>
              <a:buSzPct val="100000"/>
              <a:buFont typeface="+mj-lt"/>
              <a:buAutoNum type="arabicPeriod"/>
              <a:defRPr/>
            </a:pPr>
            <a:r>
              <a:rPr lang="en-US" dirty="0">
                <a:effectLst>
                  <a:outerShdw blurRad="38100" dist="38100" dir="2700000" algn="tl">
                    <a:srgbClr val="000000">
                      <a:alpha val="43137"/>
                    </a:srgbClr>
                  </a:outerShdw>
                </a:effectLst>
              </a:rPr>
              <a:t>Hebrew of Hebrews</a:t>
            </a:r>
          </a:p>
          <a:p>
            <a:pPr marL="514350" indent="-514350" algn="just" eaLnBrk="1" hangingPunct="1">
              <a:spcBef>
                <a:spcPts val="0"/>
              </a:spcBef>
              <a:spcAft>
                <a:spcPts val="600"/>
              </a:spcAft>
              <a:buSzPct val="100000"/>
              <a:buFont typeface="+mj-lt"/>
              <a:buAutoNum type="arabicPeriod"/>
              <a:defRPr/>
            </a:pPr>
            <a:r>
              <a:rPr lang="en-US" dirty="0">
                <a:effectLst>
                  <a:outerShdw blurRad="38100" dist="38100" dir="2700000" algn="tl">
                    <a:srgbClr val="000000">
                      <a:alpha val="43137"/>
                    </a:srgbClr>
                  </a:outerShdw>
                </a:effectLst>
              </a:rPr>
              <a:t>Pharisee</a:t>
            </a:r>
          </a:p>
          <a:p>
            <a:pPr marL="514350" indent="-514350" algn="just" eaLnBrk="1" hangingPunct="1">
              <a:spcBef>
                <a:spcPts val="0"/>
              </a:spcBef>
              <a:spcAft>
                <a:spcPts val="600"/>
              </a:spcAft>
              <a:buSzPct val="100000"/>
              <a:buFont typeface="+mj-lt"/>
              <a:buAutoNum type="arabicPeriod"/>
              <a:defRPr/>
            </a:pPr>
            <a:r>
              <a:rPr lang="en-US" dirty="0">
                <a:effectLst>
                  <a:outerShdw blurRad="38100" dist="38100" dir="2700000" algn="tl">
                    <a:srgbClr val="000000">
                      <a:alpha val="43137"/>
                    </a:srgbClr>
                  </a:outerShdw>
                </a:effectLst>
              </a:rPr>
              <a:t>Persecutor of the Church</a:t>
            </a:r>
          </a:p>
          <a:p>
            <a:pPr marL="514350" indent="-514350" algn="just" eaLnBrk="1" hangingPunct="1">
              <a:spcBef>
                <a:spcPts val="0"/>
              </a:spcBef>
              <a:spcAft>
                <a:spcPts val="600"/>
              </a:spcAft>
              <a:buSzPct val="100000"/>
              <a:buFont typeface="+mj-lt"/>
              <a:buAutoNum type="arabicPeriod"/>
              <a:defRPr/>
            </a:pPr>
            <a:r>
              <a:rPr lang="en-US" dirty="0">
                <a:effectLst>
                  <a:outerShdw blurRad="38100" dist="38100" dir="2700000" algn="tl">
                    <a:srgbClr val="000000">
                      <a:alpha val="43137"/>
                    </a:srgbClr>
                  </a:outerShdw>
                </a:effectLst>
              </a:rPr>
              <a:t>Zeal</a:t>
            </a:r>
          </a:p>
          <a:p>
            <a:pPr marL="514350" indent="-514350" algn="just" eaLnBrk="1" hangingPunct="1">
              <a:spcBef>
                <a:spcPts val="0"/>
              </a:spcBef>
              <a:spcAft>
                <a:spcPts val="6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Blameless</a:t>
            </a:r>
          </a:p>
        </p:txBody>
      </p:sp>
    </p:spTree>
    <p:extLst>
      <p:ext uri="{BB962C8B-B14F-4D97-AF65-F5344CB8AC3E}">
        <p14:creationId xmlns:p14="http://schemas.microsoft.com/office/powerpoint/2010/main" val="20578799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0" y="228600"/>
            <a:ext cx="9144000" cy="1143000"/>
          </a:xfrm>
        </p:spPr>
        <p:txBody>
          <a:bodyPr/>
          <a:lstStyle/>
          <a:p>
            <a:pPr algn="ctr" eaLnBrk="1" hangingPunct="1"/>
            <a:r>
              <a:rPr lang="en-US" sz="3600" kern="1200" dirty="0">
                <a:solidFill>
                  <a:srgbClr val="00FFFF"/>
                </a:solidFill>
                <a:effectLst>
                  <a:outerShdw blurRad="38100" dist="38100" dir="2700000" algn="tl">
                    <a:srgbClr val="000000">
                      <a:alpha val="43137"/>
                    </a:srgbClr>
                  </a:outerShdw>
                </a:effectLst>
              </a:rPr>
              <a:t>Paul’s Transition Away From Legalism </a:t>
            </a:r>
            <a:br>
              <a:rPr lang="en-US" sz="4000" kern="1200" dirty="0">
                <a:solidFill>
                  <a:srgbClr val="00FFFF"/>
                </a:solidFill>
                <a:effectLst>
                  <a:outerShdw blurRad="38100" dist="38100" dir="2700000" algn="tl">
                    <a:srgbClr val="000000">
                      <a:alpha val="43137"/>
                    </a:srgbClr>
                  </a:outerShdw>
                </a:effectLst>
              </a:rPr>
            </a:br>
            <a:r>
              <a:rPr lang="en-US" sz="2800" kern="1200" dirty="0">
                <a:solidFill>
                  <a:schemeClr val="tx1"/>
                </a:solidFill>
                <a:effectLst>
                  <a:outerShdw blurRad="38100" dist="38100" dir="2700000" algn="tl">
                    <a:srgbClr val="000000">
                      <a:alpha val="43137"/>
                    </a:srgbClr>
                  </a:outerShdw>
                </a:effectLst>
                <a:ea typeface="+mn-ea"/>
                <a:cs typeface="+mn-cs"/>
              </a:rPr>
              <a:t>(Phil. 3:4-14)</a:t>
            </a:r>
            <a:endParaRPr lang="en-US" altLang="en-US" sz="2800" kern="1200" dirty="0">
              <a:solidFill>
                <a:schemeClr val="tx1"/>
              </a:solidFill>
              <a:effectLst>
                <a:outerShdw blurRad="38100" dist="38100" dir="2700000" algn="tl">
                  <a:srgbClr val="000000">
                    <a:alpha val="43137"/>
                  </a:srgbClr>
                </a:outerShdw>
              </a:effectLst>
              <a:ea typeface="+mn-ea"/>
              <a:cs typeface="+mn-cs"/>
            </a:endParaRPr>
          </a:p>
        </p:txBody>
      </p:sp>
      <p:sp>
        <p:nvSpPr>
          <p:cNvPr id="17411" name="Rectangle 3"/>
          <p:cNvSpPr>
            <a:spLocks noGrp="1" noChangeArrowheads="1"/>
          </p:cNvSpPr>
          <p:nvPr>
            <p:ph type="body" idx="1"/>
          </p:nvPr>
        </p:nvSpPr>
        <p:spPr>
          <a:xfrm>
            <a:off x="419100" y="1600201"/>
            <a:ext cx="8496300" cy="2819399"/>
          </a:xfrm>
        </p:spPr>
        <p:txBody>
          <a:bodyPr/>
          <a:lstStyle/>
          <a:p>
            <a:pPr marL="457200"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A transitionary &amp; general statement (Phil. 3:4)</a:t>
            </a:r>
          </a:p>
          <a:p>
            <a:pPr marL="457200"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Eight reasons for Paul’s fleshly confidence (Phil. 3:5-6)</a:t>
            </a:r>
          </a:p>
          <a:p>
            <a:pPr marL="457200" indent="-457200" algn="just" eaLnBrk="1" hangingPunct="1">
              <a:spcBef>
                <a:spcPts val="0"/>
              </a:spcBef>
              <a:spcAft>
                <a:spcPts val="2400"/>
              </a:spcAft>
              <a:defRPr/>
            </a:pPr>
            <a:r>
              <a:rPr lang="en-US" b="1" u="sng" dirty="0">
                <a:solidFill>
                  <a:srgbClr val="FFFFCC"/>
                </a:solidFill>
                <a:effectLst>
                  <a:outerShdw blurRad="38100" dist="38100" dir="2700000" algn="tl">
                    <a:srgbClr val="000000">
                      <a:alpha val="43137"/>
                    </a:srgbClr>
                  </a:outerShdw>
                </a:effectLst>
              </a:rPr>
              <a:t>Paul’s new spiritual priorities (Phil. 3:7-14)</a:t>
            </a:r>
          </a:p>
        </p:txBody>
      </p:sp>
      <p:pic>
        <p:nvPicPr>
          <p:cNvPr id="5" name="Picture 4">
            <a:extLst>
              <a:ext uri="{FF2B5EF4-FFF2-40B4-BE49-F238E27FC236}">
                <a16:creationId xmlns:a16="http://schemas.microsoft.com/office/drawing/2014/main" id="{02438C42-8333-4D63-AD20-28F8C7EEB52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97767" y="4648200"/>
            <a:ext cx="2654709" cy="1828800"/>
          </a:xfrm>
          <a:prstGeom prst="rect">
            <a:avLst/>
          </a:prstGeom>
        </p:spPr>
      </p:pic>
    </p:spTree>
    <p:extLst>
      <p:ext uri="{BB962C8B-B14F-4D97-AF65-F5344CB8AC3E}">
        <p14:creationId xmlns:p14="http://schemas.microsoft.com/office/powerpoint/2010/main" val="13006294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0" y="228600"/>
            <a:ext cx="9144000" cy="1143000"/>
          </a:xfrm>
        </p:spPr>
        <p:txBody>
          <a:bodyPr/>
          <a:lstStyle/>
          <a:p>
            <a:pPr algn="ctr" eaLnBrk="1" hangingPunct="1"/>
            <a:r>
              <a:rPr lang="en-US" sz="3600" kern="1200" dirty="0">
                <a:solidFill>
                  <a:srgbClr val="00FFFF"/>
                </a:solidFill>
                <a:effectLst>
                  <a:outerShdw blurRad="38100" dist="38100" dir="2700000" algn="tl">
                    <a:srgbClr val="000000">
                      <a:alpha val="43137"/>
                    </a:srgbClr>
                  </a:outerShdw>
                </a:effectLst>
              </a:rPr>
              <a:t>Paul’s New Spiritual Priorities</a:t>
            </a:r>
            <a:br>
              <a:rPr lang="en-US" sz="3600" kern="1200" dirty="0">
                <a:solidFill>
                  <a:srgbClr val="00FFFF"/>
                </a:solidFill>
                <a:effectLst>
                  <a:outerShdw blurRad="38100" dist="38100" dir="2700000" algn="tl">
                    <a:srgbClr val="000000">
                      <a:alpha val="43137"/>
                    </a:srgbClr>
                  </a:outerShdw>
                </a:effectLst>
              </a:rPr>
            </a:br>
            <a:r>
              <a:rPr lang="en-US" sz="3600" kern="1200" dirty="0">
                <a:solidFill>
                  <a:srgbClr val="00FFFF"/>
                </a:solidFill>
                <a:effectLst>
                  <a:outerShdw blurRad="38100" dist="38100" dir="2700000" algn="tl">
                    <a:srgbClr val="000000">
                      <a:alpha val="43137"/>
                    </a:srgbClr>
                  </a:outerShdw>
                </a:effectLst>
              </a:rPr>
              <a:t> </a:t>
            </a:r>
            <a:r>
              <a:rPr lang="en-US" sz="2800" kern="1200" dirty="0">
                <a:solidFill>
                  <a:schemeClr val="tx1"/>
                </a:solidFill>
                <a:effectLst>
                  <a:outerShdw blurRad="38100" dist="38100" dir="2700000" algn="tl">
                    <a:srgbClr val="000000">
                      <a:alpha val="43137"/>
                    </a:srgbClr>
                  </a:outerShdw>
                </a:effectLst>
                <a:ea typeface="+mn-ea"/>
                <a:cs typeface="+mn-cs"/>
              </a:rPr>
              <a:t>(Phil. 3:7-14)</a:t>
            </a:r>
            <a:endParaRPr lang="en-US" altLang="en-US" sz="2800" kern="1200" dirty="0">
              <a:solidFill>
                <a:schemeClr val="tx1"/>
              </a:solidFill>
              <a:effectLst>
                <a:outerShdw blurRad="38100" dist="38100" dir="2700000" algn="tl">
                  <a:srgbClr val="000000">
                    <a:alpha val="43137"/>
                  </a:srgbClr>
                </a:outerShdw>
              </a:effectLst>
              <a:ea typeface="+mn-ea"/>
              <a:cs typeface="+mn-cs"/>
            </a:endParaRPr>
          </a:p>
        </p:txBody>
      </p:sp>
      <p:sp>
        <p:nvSpPr>
          <p:cNvPr id="17411" name="Rectangle 3"/>
          <p:cNvSpPr>
            <a:spLocks noGrp="1" noChangeArrowheads="1"/>
          </p:cNvSpPr>
          <p:nvPr>
            <p:ph type="body" idx="1"/>
          </p:nvPr>
        </p:nvSpPr>
        <p:spPr>
          <a:xfrm>
            <a:off x="1219200" y="1600201"/>
            <a:ext cx="6705600" cy="4876800"/>
          </a:xfrm>
        </p:spPr>
        <p:txBody>
          <a:bodyPr/>
          <a:lstStyle/>
          <a:p>
            <a:pPr marL="461963" indent="-461963" algn="just"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Rejection of fleshly things (7)</a:t>
            </a:r>
          </a:p>
          <a:p>
            <a:pPr marL="461963" indent="-461963" algn="just"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Embracing of spiritual things (8-14)</a:t>
            </a:r>
          </a:p>
          <a:p>
            <a:pPr marL="914400" lvl="1" indent="-452438" algn="just" eaLnBrk="1" hangingPunct="1">
              <a:spcBef>
                <a:spcPts val="600"/>
              </a:spcBef>
              <a:spcAft>
                <a:spcPts val="1200"/>
              </a:spcAft>
              <a:buSzPct val="100000"/>
              <a:buFont typeface="+mj-lt"/>
              <a:buAutoNum type="alphaUcPeriod"/>
              <a:defRPr/>
            </a:pPr>
            <a:r>
              <a:rPr lang="en-US" dirty="0">
                <a:effectLst>
                  <a:outerShdw blurRad="38100" dist="38100" dir="2700000" algn="tl">
                    <a:srgbClr val="000000">
                      <a:alpha val="43137"/>
                    </a:srgbClr>
                  </a:outerShdw>
                </a:effectLst>
              </a:rPr>
              <a:t>Knowing Christ (8)</a:t>
            </a:r>
          </a:p>
          <a:p>
            <a:pPr marL="914400" lvl="1" indent="-452438" algn="just" eaLnBrk="1" hangingPunct="1">
              <a:spcBef>
                <a:spcPts val="600"/>
              </a:spcBef>
              <a:spcAft>
                <a:spcPts val="1200"/>
              </a:spcAft>
              <a:buSzPct val="100000"/>
              <a:buFont typeface="+mj-lt"/>
              <a:buAutoNum type="alphaUcPeriod"/>
              <a:defRPr/>
            </a:pPr>
            <a:r>
              <a:rPr lang="en-US" dirty="0">
                <a:effectLst>
                  <a:outerShdw blurRad="38100" dist="38100" dir="2700000" algn="tl">
                    <a:srgbClr val="000000">
                      <a:alpha val="43137"/>
                    </a:srgbClr>
                  </a:outerShdw>
                </a:effectLst>
              </a:rPr>
              <a:t>Christ’s righteousness (9)</a:t>
            </a:r>
          </a:p>
          <a:p>
            <a:pPr marL="914400" lvl="1" indent="-452438" algn="just" eaLnBrk="1" hangingPunct="1">
              <a:spcBef>
                <a:spcPts val="600"/>
              </a:spcBef>
              <a:spcAft>
                <a:spcPts val="1200"/>
              </a:spcAft>
              <a:buSzPct val="100000"/>
              <a:buFont typeface="+mj-lt"/>
              <a:buAutoNum type="alphaUcPeriod"/>
              <a:defRPr/>
            </a:pPr>
            <a:r>
              <a:rPr lang="en-US" dirty="0">
                <a:effectLst>
                  <a:outerShdw blurRad="38100" dist="38100" dir="2700000" algn="tl">
                    <a:srgbClr val="000000">
                      <a:alpha val="43137"/>
                    </a:srgbClr>
                  </a:outerShdw>
                </a:effectLst>
              </a:rPr>
              <a:t>Fellowship of His sufferings (10)</a:t>
            </a:r>
          </a:p>
          <a:p>
            <a:pPr marL="914400" lvl="1" indent="-452438" algn="just" eaLnBrk="1" hangingPunct="1">
              <a:spcBef>
                <a:spcPts val="600"/>
              </a:spcBef>
              <a:spcAft>
                <a:spcPts val="1200"/>
              </a:spcAft>
              <a:buSzPct val="100000"/>
              <a:buFont typeface="+mj-lt"/>
              <a:buAutoNum type="alphaUcPeriod"/>
              <a:defRPr/>
            </a:pPr>
            <a:r>
              <a:rPr lang="en-US" dirty="0">
                <a:effectLst>
                  <a:outerShdw blurRad="38100" dist="38100" dir="2700000" algn="tl">
                    <a:srgbClr val="000000">
                      <a:alpha val="43137"/>
                    </a:srgbClr>
                  </a:outerShdw>
                </a:effectLst>
              </a:rPr>
              <a:t>Resurrection (11-12)</a:t>
            </a:r>
          </a:p>
          <a:p>
            <a:pPr marL="914400" lvl="1" indent="-452438" algn="just" eaLnBrk="1" hangingPunct="1">
              <a:spcBef>
                <a:spcPts val="600"/>
              </a:spcBef>
              <a:spcAft>
                <a:spcPts val="1200"/>
              </a:spcAft>
              <a:buSzPct val="100000"/>
              <a:buFont typeface="+mj-lt"/>
              <a:buAutoNum type="alphaUcPeriod"/>
              <a:defRPr/>
            </a:pPr>
            <a:r>
              <a:rPr lang="en-US" dirty="0">
                <a:effectLst>
                  <a:outerShdw blurRad="38100" dist="38100" dir="2700000" algn="tl">
                    <a:srgbClr val="000000">
                      <a:alpha val="43137"/>
                    </a:srgbClr>
                  </a:outerShdw>
                </a:effectLst>
              </a:rPr>
              <a:t>Prize (13-14)</a:t>
            </a:r>
          </a:p>
        </p:txBody>
      </p:sp>
      <p:pic>
        <p:nvPicPr>
          <p:cNvPr id="6" name="Picture 5">
            <a:extLst>
              <a:ext uri="{FF2B5EF4-FFF2-40B4-BE49-F238E27FC236}">
                <a16:creationId xmlns:a16="http://schemas.microsoft.com/office/drawing/2014/main" id="{0AEA0C80-4E36-4583-887A-C7C814E771D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010400" y="5334000"/>
            <a:ext cx="1991032" cy="1371600"/>
          </a:xfrm>
          <a:prstGeom prst="rect">
            <a:avLst/>
          </a:prstGeom>
        </p:spPr>
      </p:pic>
    </p:spTree>
    <p:extLst>
      <p:ext uri="{BB962C8B-B14F-4D97-AF65-F5344CB8AC3E}">
        <p14:creationId xmlns:p14="http://schemas.microsoft.com/office/powerpoint/2010/main" val="13084390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0" y="228600"/>
            <a:ext cx="9144000" cy="1143000"/>
          </a:xfrm>
        </p:spPr>
        <p:txBody>
          <a:bodyPr/>
          <a:lstStyle/>
          <a:p>
            <a:pPr algn="ctr" eaLnBrk="1" hangingPunct="1"/>
            <a:r>
              <a:rPr lang="en-US" sz="3600" kern="1200" dirty="0">
                <a:solidFill>
                  <a:srgbClr val="00FFFF"/>
                </a:solidFill>
                <a:effectLst>
                  <a:outerShdw blurRad="38100" dist="38100" dir="2700000" algn="tl">
                    <a:srgbClr val="000000">
                      <a:alpha val="43137"/>
                    </a:srgbClr>
                  </a:outerShdw>
                </a:effectLst>
              </a:rPr>
              <a:t>Paul’s New Spiritual Priorities</a:t>
            </a:r>
            <a:br>
              <a:rPr lang="en-US" sz="3600" kern="1200" dirty="0">
                <a:solidFill>
                  <a:srgbClr val="00FFFF"/>
                </a:solidFill>
                <a:effectLst>
                  <a:outerShdw blurRad="38100" dist="38100" dir="2700000" algn="tl">
                    <a:srgbClr val="000000">
                      <a:alpha val="43137"/>
                    </a:srgbClr>
                  </a:outerShdw>
                </a:effectLst>
              </a:rPr>
            </a:br>
            <a:r>
              <a:rPr lang="en-US" sz="3600" kern="1200" dirty="0">
                <a:solidFill>
                  <a:srgbClr val="00FFFF"/>
                </a:solidFill>
                <a:effectLst>
                  <a:outerShdw blurRad="38100" dist="38100" dir="2700000" algn="tl">
                    <a:srgbClr val="000000">
                      <a:alpha val="43137"/>
                    </a:srgbClr>
                  </a:outerShdw>
                </a:effectLst>
              </a:rPr>
              <a:t> </a:t>
            </a:r>
            <a:r>
              <a:rPr lang="en-US" sz="2800" kern="1200" dirty="0">
                <a:solidFill>
                  <a:schemeClr val="tx1"/>
                </a:solidFill>
                <a:effectLst>
                  <a:outerShdw blurRad="38100" dist="38100" dir="2700000" algn="tl">
                    <a:srgbClr val="000000">
                      <a:alpha val="43137"/>
                    </a:srgbClr>
                  </a:outerShdw>
                </a:effectLst>
                <a:ea typeface="+mn-ea"/>
                <a:cs typeface="+mn-cs"/>
              </a:rPr>
              <a:t>(Phil. 3:7-14)</a:t>
            </a:r>
            <a:endParaRPr lang="en-US" altLang="en-US" sz="2800" kern="1200" dirty="0">
              <a:solidFill>
                <a:schemeClr val="tx1"/>
              </a:solidFill>
              <a:effectLst>
                <a:outerShdw blurRad="38100" dist="38100" dir="2700000" algn="tl">
                  <a:srgbClr val="000000">
                    <a:alpha val="43137"/>
                  </a:srgbClr>
                </a:outerShdw>
              </a:effectLst>
              <a:ea typeface="+mn-ea"/>
              <a:cs typeface="+mn-cs"/>
            </a:endParaRPr>
          </a:p>
        </p:txBody>
      </p:sp>
      <p:sp>
        <p:nvSpPr>
          <p:cNvPr id="17411" name="Rectangle 3"/>
          <p:cNvSpPr>
            <a:spLocks noGrp="1" noChangeArrowheads="1"/>
          </p:cNvSpPr>
          <p:nvPr>
            <p:ph type="body" idx="1"/>
          </p:nvPr>
        </p:nvSpPr>
        <p:spPr>
          <a:xfrm>
            <a:off x="1219200" y="1600201"/>
            <a:ext cx="6705600" cy="4876800"/>
          </a:xfrm>
        </p:spPr>
        <p:txBody>
          <a:bodyPr/>
          <a:lstStyle/>
          <a:p>
            <a:pPr marL="461963" indent="-461963" algn="just" eaLnBrk="1" hangingPunct="1">
              <a:spcBef>
                <a:spcPts val="0"/>
              </a:spcBef>
              <a:spcAft>
                <a:spcPts val="12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Rejection of fleshly things (7)</a:t>
            </a:r>
          </a:p>
          <a:p>
            <a:pPr marL="461963" indent="-461963" algn="just"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Embracing of spiritual things (8-14)</a:t>
            </a:r>
          </a:p>
          <a:p>
            <a:pPr marL="914400" lvl="1" indent="-452438" algn="just" eaLnBrk="1" hangingPunct="1">
              <a:spcBef>
                <a:spcPts val="600"/>
              </a:spcBef>
              <a:spcAft>
                <a:spcPts val="1200"/>
              </a:spcAft>
              <a:buSzPct val="100000"/>
              <a:buFont typeface="+mj-lt"/>
              <a:buAutoNum type="alphaUcPeriod"/>
              <a:defRPr/>
            </a:pPr>
            <a:r>
              <a:rPr lang="en-US" dirty="0">
                <a:effectLst>
                  <a:outerShdw blurRad="38100" dist="38100" dir="2700000" algn="tl">
                    <a:srgbClr val="000000">
                      <a:alpha val="43137"/>
                    </a:srgbClr>
                  </a:outerShdw>
                </a:effectLst>
              </a:rPr>
              <a:t>Knowing Christ (8)</a:t>
            </a:r>
          </a:p>
          <a:p>
            <a:pPr marL="914400" lvl="1" indent="-452438" algn="just" eaLnBrk="1" hangingPunct="1">
              <a:spcBef>
                <a:spcPts val="600"/>
              </a:spcBef>
              <a:spcAft>
                <a:spcPts val="1200"/>
              </a:spcAft>
              <a:buSzPct val="100000"/>
              <a:buFont typeface="+mj-lt"/>
              <a:buAutoNum type="alphaUcPeriod"/>
              <a:defRPr/>
            </a:pPr>
            <a:r>
              <a:rPr lang="en-US" dirty="0">
                <a:effectLst>
                  <a:outerShdw blurRad="38100" dist="38100" dir="2700000" algn="tl">
                    <a:srgbClr val="000000">
                      <a:alpha val="43137"/>
                    </a:srgbClr>
                  </a:outerShdw>
                </a:effectLst>
              </a:rPr>
              <a:t>Christ’s righteousness (9)</a:t>
            </a:r>
          </a:p>
          <a:p>
            <a:pPr marL="914400" lvl="1" indent="-452438" algn="just" eaLnBrk="1" hangingPunct="1">
              <a:spcBef>
                <a:spcPts val="600"/>
              </a:spcBef>
              <a:spcAft>
                <a:spcPts val="1200"/>
              </a:spcAft>
              <a:buSzPct val="100000"/>
              <a:buFont typeface="+mj-lt"/>
              <a:buAutoNum type="alphaUcPeriod"/>
              <a:defRPr/>
            </a:pPr>
            <a:r>
              <a:rPr lang="en-US" dirty="0">
                <a:effectLst>
                  <a:outerShdw blurRad="38100" dist="38100" dir="2700000" algn="tl">
                    <a:srgbClr val="000000">
                      <a:alpha val="43137"/>
                    </a:srgbClr>
                  </a:outerShdw>
                </a:effectLst>
              </a:rPr>
              <a:t>Fellowship of His sufferings (10)</a:t>
            </a:r>
          </a:p>
          <a:p>
            <a:pPr marL="914400" lvl="1" indent="-452438" algn="just" eaLnBrk="1" hangingPunct="1">
              <a:spcBef>
                <a:spcPts val="600"/>
              </a:spcBef>
              <a:spcAft>
                <a:spcPts val="1200"/>
              </a:spcAft>
              <a:buSzPct val="100000"/>
              <a:buFont typeface="+mj-lt"/>
              <a:buAutoNum type="alphaUcPeriod"/>
              <a:defRPr/>
            </a:pPr>
            <a:r>
              <a:rPr lang="en-US" dirty="0">
                <a:effectLst>
                  <a:outerShdw blurRad="38100" dist="38100" dir="2700000" algn="tl">
                    <a:srgbClr val="000000">
                      <a:alpha val="43137"/>
                    </a:srgbClr>
                  </a:outerShdw>
                </a:effectLst>
              </a:rPr>
              <a:t>Resurrection (11-12)</a:t>
            </a:r>
          </a:p>
          <a:p>
            <a:pPr marL="914400" lvl="1" indent="-452438" algn="just" eaLnBrk="1" hangingPunct="1">
              <a:spcBef>
                <a:spcPts val="600"/>
              </a:spcBef>
              <a:spcAft>
                <a:spcPts val="1200"/>
              </a:spcAft>
              <a:buSzPct val="100000"/>
              <a:buFont typeface="+mj-lt"/>
              <a:buAutoNum type="alphaUcPeriod"/>
              <a:defRPr/>
            </a:pPr>
            <a:r>
              <a:rPr lang="en-US" dirty="0">
                <a:effectLst>
                  <a:outerShdw blurRad="38100" dist="38100" dir="2700000" algn="tl">
                    <a:srgbClr val="000000">
                      <a:alpha val="43137"/>
                    </a:srgbClr>
                  </a:outerShdw>
                </a:effectLst>
              </a:rPr>
              <a:t>Prize (13-14)</a:t>
            </a:r>
          </a:p>
        </p:txBody>
      </p:sp>
      <p:pic>
        <p:nvPicPr>
          <p:cNvPr id="6" name="Picture 5">
            <a:extLst>
              <a:ext uri="{FF2B5EF4-FFF2-40B4-BE49-F238E27FC236}">
                <a16:creationId xmlns:a16="http://schemas.microsoft.com/office/drawing/2014/main" id="{0AEA0C80-4E36-4583-887A-C7C814E771D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010400" y="5334000"/>
            <a:ext cx="1991032" cy="1371600"/>
          </a:xfrm>
          <a:prstGeom prst="rect">
            <a:avLst/>
          </a:prstGeom>
        </p:spPr>
      </p:pic>
    </p:spTree>
    <p:extLst>
      <p:ext uri="{BB962C8B-B14F-4D97-AF65-F5344CB8AC3E}">
        <p14:creationId xmlns:p14="http://schemas.microsoft.com/office/powerpoint/2010/main" val="39528190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0" y="228600"/>
            <a:ext cx="9144000" cy="1143000"/>
          </a:xfrm>
        </p:spPr>
        <p:txBody>
          <a:bodyPr/>
          <a:lstStyle/>
          <a:p>
            <a:pPr algn="ctr" eaLnBrk="1" hangingPunct="1"/>
            <a:r>
              <a:rPr lang="en-US" sz="3600" kern="1200" dirty="0">
                <a:solidFill>
                  <a:srgbClr val="00FFFF"/>
                </a:solidFill>
                <a:effectLst>
                  <a:outerShdw blurRad="38100" dist="38100" dir="2700000" algn="tl">
                    <a:srgbClr val="000000">
                      <a:alpha val="43137"/>
                    </a:srgbClr>
                  </a:outerShdw>
                </a:effectLst>
              </a:rPr>
              <a:t>Paul’s New Spiritual Priorities</a:t>
            </a:r>
            <a:br>
              <a:rPr lang="en-US" sz="3600" kern="1200" dirty="0">
                <a:solidFill>
                  <a:srgbClr val="00FFFF"/>
                </a:solidFill>
                <a:effectLst>
                  <a:outerShdw blurRad="38100" dist="38100" dir="2700000" algn="tl">
                    <a:srgbClr val="000000">
                      <a:alpha val="43137"/>
                    </a:srgbClr>
                  </a:outerShdw>
                </a:effectLst>
              </a:rPr>
            </a:br>
            <a:r>
              <a:rPr lang="en-US" sz="3600" kern="1200" dirty="0">
                <a:solidFill>
                  <a:srgbClr val="00FFFF"/>
                </a:solidFill>
                <a:effectLst>
                  <a:outerShdw blurRad="38100" dist="38100" dir="2700000" algn="tl">
                    <a:srgbClr val="000000">
                      <a:alpha val="43137"/>
                    </a:srgbClr>
                  </a:outerShdw>
                </a:effectLst>
              </a:rPr>
              <a:t> </a:t>
            </a:r>
            <a:r>
              <a:rPr lang="en-US" sz="2800" kern="1200" dirty="0">
                <a:solidFill>
                  <a:schemeClr val="tx1"/>
                </a:solidFill>
                <a:effectLst>
                  <a:outerShdw blurRad="38100" dist="38100" dir="2700000" algn="tl">
                    <a:srgbClr val="000000">
                      <a:alpha val="43137"/>
                    </a:srgbClr>
                  </a:outerShdw>
                </a:effectLst>
                <a:ea typeface="+mn-ea"/>
                <a:cs typeface="+mn-cs"/>
              </a:rPr>
              <a:t>(Phil. 3:7-14)</a:t>
            </a:r>
            <a:endParaRPr lang="en-US" altLang="en-US" sz="2800" kern="1200" dirty="0">
              <a:solidFill>
                <a:schemeClr val="tx1"/>
              </a:solidFill>
              <a:effectLst>
                <a:outerShdw blurRad="38100" dist="38100" dir="2700000" algn="tl">
                  <a:srgbClr val="000000">
                    <a:alpha val="43137"/>
                  </a:srgbClr>
                </a:outerShdw>
              </a:effectLst>
              <a:ea typeface="+mn-ea"/>
              <a:cs typeface="+mn-cs"/>
            </a:endParaRPr>
          </a:p>
        </p:txBody>
      </p:sp>
      <p:sp>
        <p:nvSpPr>
          <p:cNvPr id="17411" name="Rectangle 3"/>
          <p:cNvSpPr>
            <a:spLocks noGrp="1" noChangeArrowheads="1"/>
          </p:cNvSpPr>
          <p:nvPr>
            <p:ph type="body" idx="1"/>
          </p:nvPr>
        </p:nvSpPr>
        <p:spPr>
          <a:xfrm>
            <a:off x="1219200" y="1600201"/>
            <a:ext cx="6705600" cy="4876800"/>
          </a:xfrm>
        </p:spPr>
        <p:txBody>
          <a:bodyPr/>
          <a:lstStyle/>
          <a:p>
            <a:pPr marL="461963" indent="-461963" algn="just"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Rejection of fleshly things (7)</a:t>
            </a:r>
          </a:p>
          <a:p>
            <a:pPr marL="461963" indent="-461963" algn="just" eaLnBrk="1" hangingPunct="1">
              <a:spcBef>
                <a:spcPts val="0"/>
              </a:spcBef>
              <a:spcAft>
                <a:spcPts val="12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Embracing of spiritual things (8-14)</a:t>
            </a:r>
          </a:p>
          <a:p>
            <a:pPr marL="914400" lvl="1" indent="-452438" algn="just" eaLnBrk="1" hangingPunct="1">
              <a:spcBef>
                <a:spcPts val="600"/>
              </a:spcBef>
              <a:spcAft>
                <a:spcPts val="1200"/>
              </a:spcAft>
              <a:buSzPct val="100000"/>
              <a:buFont typeface="+mj-lt"/>
              <a:buAutoNum type="alphaUcPeriod"/>
              <a:defRPr/>
            </a:pPr>
            <a:r>
              <a:rPr lang="en-US" dirty="0">
                <a:effectLst>
                  <a:outerShdw blurRad="38100" dist="38100" dir="2700000" algn="tl">
                    <a:srgbClr val="000000">
                      <a:alpha val="43137"/>
                    </a:srgbClr>
                  </a:outerShdw>
                </a:effectLst>
              </a:rPr>
              <a:t>Knowing Christ (8)</a:t>
            </a:r>
          </a:p>
          <a:p>
            <a:pPr marL="914400" lvl="1" indent="-452438" algn="just" eaLnBrk="1" hangingPunct="1">
              <a:spcBef>
                <a:spcPts val="600"/>
              </a:spcBef>
              <a:spcAft>
                <a:spcPts val="1200"/>
              </a:spcAft>
              <a:buSzPct val="100000"/>
              <a:buFont typeface="+mj-lt"/>
              <a:buAutoNum type="alphaUcPeriod"/>
              <a:defRPr/>
            </a:pPr>
            <a:r>
              <a:rPr lang="en-US" dirty="0">
                <a:effectLst>
                  <a:outerShdw blurRad="38100" dist="38100" dir="2700000" algn="tl">
                    <a:srgbClr val="000000">
                      <a:alpha val="43137"/>
                    </a:srgbClr>
                  </a:outerShdw>
                </a:effectLst>
              </a:rPr>
              <a:t>Christ’s righteousness (9)</a:t>
            </a:r>
          </a:p>
          <a:p>
            <a:pPr marL="914400" lvl="1" indent="-452438" algn="just" eaLnBrk="1" hangingPunct="1">
              <a:spcBef>
                <a:spcPts val="600"/>
              </a:spcBef>
              <a:spcAft>
                <a:spcPts val="1200"/>
              </a:spcAft>
              <a:buSzPct val="100000"/>
              <a:buFont typeface="+mj-lt"/>
              <a:buAutoNum type="alphaUcPeriod"/>
              <a:defRPr/>
            </a:pPr>
            <a:r>
              <a:rPr lang="en-US" dirty="0">
                <a:effectLst>
                  <a:outerShdw blurRad="38100" dist="38100" dir="2700000" algn="tl">
                    <a:srgbClr val="000000">
                      <a:alpha val="43137"/>
                    </a:srgbClr>
                  </a:outerShdw>
                </a:effectLst>
              </a:rPr>
              <a:t>Fellowship of His sufferings (10)</a:t>
            </a:r>
          </a:p>
          <a:p>
            <a:pPr marL="914400" lvl="1" indent="-452438" algn="just" eaLnBrk="1" hangingPunct="1">
              <a:spcBef>
                <a:spcPts val="600"/>
              </a:spcBef>
              <a:spcAft>
                <a:spcPts val="1200"/>
              </a:spcAft>
              <a:buSzPct val="100000"/>
              <a:buFont typeface="+mj-lt"/>
              <a:buAutoNum type="alphaUcPeriod"/>
              <a:defRPr/>
            </a:pPr>
            <a:r>
              <a:rPr lang="en-US" dirty="0">
                <a:effectLst>
                  <a:outerShdw blurRad="38100" dist="38100" dir="2700000" algn="tl">
                    <a:srgbClr val="000000">
                      <a:alpha val="43137"/>
                    </a:srgbClr>
                  </a:outerShdw>
                </a:effectLst>
              </a:rPr>
              <a:t>Resurrection (11-12)</a:t>
            </a:r>
          </a:p>
          <a:p>
            <a:pPr marL="914400" lvl="1" indent="-452438" algn="just" eaLnBrk="1" hangingPunct="1">
              <a:spcBef>
                <a:spcPts val="600"/>
              </a:spcBef>
              <a:spcAft>
                <a:spcPts val="1200"/>
              </a:spcAft>
              <a:buSzPct val="100000"/>
              <a:buFont typeface="+mj-lt"/>
              <a:buAutoNum type="alphaUcPeriod"/>
              <a:defRPr/>
            </a:pPr>
            <a:r>
              <a:rPr lang="en-US" dirty="0">
                <a:effectLst>
                  <a:outerShdw blurRad="38100" dist="38100" dir="2700000" algn="tl">
                    <a:srgbClr val="000000">
                      <a:alpha val="43137"/>
                    </a:srgbClr>
                  </a:outerShdw>
                </a:effectLst>
              </a:rPr>
              <a:t>Prize (13-14)</a:t>
            </a:r>
          </a:p>
        </p:txBody>
      </p:sp>
      <p:pic>
        <p:nvPicPr>
          <p:cNvPr id="6" name="Picture 5">
            <a:extLst>
              <a:ext uri="{FF2B5EF4-FFF2-40B4-BE49-F238E27FC236}">
                <a16:creationId xmlns:a16="http://schemas.microsoft.com/office/drawing/2014/main" id="{0AEA0C80-4E36-4583-887A-C7C814E771D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010400" y="5334000"/>
            <a:ext cx="1991032" cy="1371600"/>
          </a:xfrm>
          <a:prstGeom prst="rect">
            <a:avLst/>
          </a:prstGeom>
        </p:spPr>
      </p:pic>
    </p:spTree>
    <p:extLst>
      <p:ext uri="{BB962C8B-B14F-4D97-AF65-F5344CB8AC3E}">
        <p14:creationId xmlns:p14="http://schemas.microsoft.com/office/powerpoint/2010/main" val="2179946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0" y="228600"/>
            <a:ext cx="9144000" cy="1143000"/>
          </a:xfrm>
        </p:spPr>
        <p:txBody>
          <a:bodyPr/>
          <a:lstStyle/>
          <a:p>
            <a:pPr algn="ctr" eaLnBrk="1" hangingPunct="1"/>
            <a:r>
              <a:rPr lang="en-US" sz="3600" kern="1200" dirty="0">
                <a:solidFill>
                  <a:srgbClr val="00FFFF"/>
                </a:solidFill>
                <a:effectLst>
                  <a:outerShdw blurRad="38100" dist="38100" dir="2700000" algn="tl">
                    <a:srgbClr val="000000">
                      <a:alpha val="43137"/>
                    </a:srgbClr>
                  </a:outerShdw>
                </a:effectLst>
              </a:rPr>
              <a:t>Paul’s New Spiritual Priorities</a:t>
            </a:r>
            <a:br>
              <a:rPr lang="en-US" sz="3600" kern="1200" dirty="0">
                <a:solidFill>
                  <a:srgbClr val="00FFFF"/>
                </a:solidFill>
                <a:effectLst>
                  <a:outerShdw blurRad="38100" dist="38100" dir="2700000" algn="tl">
                    <a:srgbClr val="000000">
                      <a:alpha val="43137"/>
                    </a:srgbClr>
                  </a:outerShdw>
                </a:effectLst>
              </a:rPr>
            </a:br>
            <a:r>
              <a:rPr lang="en-US" sz="3600" kern="1200" dirty="0">
                <a:solidFill>
                  <a:srgbClr val="00FFFF"/>
                </a:solidFill>
                <a:effectLst>
                  <a:outerShdw blurRad="38100" dist="38100" dir="2700000" algn="tl">
                    <a:srgbClr val="000000">
                      <a:alpha val="43137"/>
                    </a:srgbClr>
                  </a:outerShdw>
                </a:effectLst>
              </a:rPr>
              <a:t> </a:t>
            </a:r>
            <a:r>
              <a:rPr lang="en-US" sz="2800" kern="1200" dirty="0">
                <a:solidFill>
                  <a:schemeClr val="tx1"/>
                </a:solidFill>
                <a:effectLst>
                  <a:outerShdw blurRad="38100" dist="38100" dir="2700000" algn="tl">
                    <a:srgbClr val="000000">
                      <a:alpha val="43137"/>
                    </a:srgbClr>
                  </a:outerShdw>
                </a:effectLst>
                <a:ea typeface="+mn-ea"/>
                <a:cs typeface="+mn-cs"/>
              </a:rPr>
              <a:t>(Phil. 3:7-14)</a:t>
            </a:r>
            <a:endParaRPr lang="en-US" altLang="en-US" sz="2800" kern="1200" dirty="0">
              <a:solidFill>
                <a:schemeClr val="tx1"/>
              </a:solidFill>
              <a:effectLst>
                <a:outerShdw blurRad="38100" dist="38100" dir="2700000" algn="tl">
                  <a:srgbClr val="000000">
                    <a:alpha val="43137"/>
                  </a:srgbClr>
                </a:outerShdw>
              </a:effectLst>
              <a:ea typeface="+mn-ea"/>
              <a:cs typeface="+mn-cs"/>
            </a:endParaRPr>
          </a:p>
        </p:txBody>
      </p:sp>
      <p:sp>
        <p:nvSpPr>
          <p:cNvPr id="17411" name="Rectangle 3"/>
          <p:cNvSpPr>
            <a:spLocks noGrp="1" noChangeArrowheads="1"/>
          </p:cNvSpPr>
          <p:nvPr>
            <p:ph type="body" idx="1"/>
          </p:nvPr>
        </p:nvSpPr>
        <p:spPr>
          <a:xfrm>
            <a:off x="1219200" y="1600201"/>
            <a:ext cx="6705600" cy="4876800"/>
          </a:xfrm>
        </p:spPr>
        <p:txBody>
          <a:bodyPr/>
          <a:lstStyle/>
          <a:p>
            <a:pPr marL="461963" indent="-461963" algn="just"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Rejection of fleshly things (7)</a:t>
            </a:r>
          </a:p>
          <a:p>
            <a:pPr marL="461963" indent="-461963" algn="just" eaLnBrk="1" hangingPunct="1">
              <a:spcBef>
                <a:spcPts val="0"/>
              </a:spcBef>
              <a:spcAft>
                <a:spcPts val="1200"/>
              </a:spcAft>
              <a:buSzPct val="100000"/>
              <a:buFont typeface="+mj-lt"/>
              <a:buAutoNum type="arabicPeriod"/>
              <a:defRPr/>
            </a:pPr>
            <a:r>
              <a:rPr lang="en-US" b="1" dirty="0">
                <a:solidFill>
                  <a:srgbClr val="FFFFCC"/>
                </a:solidFill>
                <a:effectLst>
                  <a:outerShdw blurRad="38100" dist="38100" dir="2700000" algn="tl">
                    <a:srgbClr val="000000">
                      <a:alpha val="43137"/>
                    </a:srgbClr>
                  </a:outerShdw>
                </a:effectLst>
              </a:rPr>
              <a:t>Embracing of spiritual things (8-14)</a:t>
            </a:r>
          </a:p>
          <a:p>
            <a:pPr marL="914400" lvl="1" indent="-452438" algn="just" eaLnBrk="1" hangingPunct="1">
              <a:spcBef>
                <a:spcPts val="600"/>
              </a:spcBef>
              <a:spcAft>
                <a:spcPts val="12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ea typeface="+mn-ea"/>
                <a:cs typeface="+mn-cs"/>
              </a:rPr>
              <a:t>Knowing Christ (8)</a:t>
            </a:r>
          </a:p>
          <a:p>
            <a:pPr marL="914400" lvl="1" indent="-452438" algn="just" eaLnBrk="1" hangingPunct="1">
              <a:spcBef>
                <a:spcPts val="600"/>
              </a:spcBef>
              <a:spcAft>
                <a:spcPts val="1200"/>
              </a:spcAft>
              <a:buSzPct val="100000"/>
              <a:buFont typeface="+mj-lt"/>
              <a:buAutoNum type="alphaUcPeriod"/>
              <a:defRPr/>
            </a:pPr>
            <a:r>
              <a:rPr lang="en-US" dirty="0">
                <a:effectLst>
                  <a:outerShdw blurRad="38100" dist="38100" dir="2700000" algn="tl">
                    <a:srgbClr val="000000">
                      <a:alpha val="43137"/>
                    </a:srgbClr>
                  </a:outerShdw>
                </a:effectLst>
              </a:rPr>
              <a:t>Christ’s righteousness (9)</a:t>
            </a:r>
          </a:p>
          <a:p>
            <a:pPr marL="914400" lvl="1" indent="-452438" algn="just" eaLnBrk="1" hangingPunct="1">
              <a:spcBef>
                <a:spcPts val="600"/>
              </a:spcBef>
              <a:spcAft>
                <a:spcPts val="1200"/>
              </a:spcAft>
              <a:buSzPct val="100000"/>
              <a:buFont typeface="+mj-lt"/>
              <a:buAutoNum type="alphaUcPeriod"/>
              <a:defRPr/>
            </a:pPr>
            <a:r>
              <a:rPr lang="en-US" dirty="0">
                <a:effectLst>
                  <a:outerShdw blurRad="38100" dist="38100" dir="2700000" algn="tl">
                    <a:srgbClr val="000000">
                      <a:alpha val="43137"/>
                    </a:srgbClr>
                  </a:outerShdw>
                </a:effectLst>
              </a:rPr>
              <a:t>Fellowship of His sufferings (10)</a:t>
            </a:r>
          </a:p>
          <a:p>
            <a:pPr marL="914400" lvl="1" indent="-452438" algn="just" eaLnBrk="1" hangingPunct="1">
              <a:spcBef>
                <a:spcPts val="600"/>
              </a:spcBef>
              <a:spcAft>
                <a:spcPts val="1200"/>
              </a:spcAft>
              <a:buSzPct val="100000"/>
              <a:buFont typeface="+mj-lt"/>
              <a:buAutoNum type="alphaUcPeriod"/>
              <a:defRPr/>
            </a:pPr>
            <a:r>
              <a:rPr lang="en-US" dirty="0">
                <a:effectLst>
                  <a:outerShdw blurRad="38100" dist="38100" dir="2700000" algn="tl">
                    <a:srgbClr val="000000">
                      <a:alpha val="43137"/>
                    </a:srgbClr>
                  </a:outerShdw>
                </a:effectLst>
              </a:rPr>
              <a:t>Resurrection (11-12)</a:t>
            </a:r>
          </a:p>
          <a:p>
            <a:pPr marL="914400" lvl="1" indent="-452438" algn="just" eaLnBrk="1" hangingPunct="1">
              <a:spcBef>
                <a:spcPts val="600"/>
              </a:spcBef>
              <a:spcAft>
                <a:spcPts val="1200"/>
              </a:spcAft>
              <a:buSzPct val="100000"/>
              <a:buFont typeface="+mj-lt"/>
              <a:buAutoNum type="alphaUcPeriod"/>
              <a:defRPr/>
            </a:pPr>
            <a:r>
              <a:rPr lang="en-US" dirty="0">
                <a:effectLst>
                  <a:outerShdw blurRad="38100" dist="38100" dir="2700000" algn="tl">
                    <a:srgbClr val="000000">
                      <a:alpha val="43137"/>
                    </a:srgbClr>
                  </a:outerShdw>
                </a:effectLst>
              </a:rPr>
              <a:t>Prize (13-14)</a:t>
            </a:r>
          </a:p>
        </p:txBody>
      </p:sp>
      <p:pic>
        <p:nvPicPr>
          <p:cNvPr id="6" name="Picture 5">
            <a:extLst>
              <a:ext uri="{FF2B5EF4-FFF2-40B4-BE49-F238E27FC236}">
                <a16:creationId xmlns:a16="http://schemas.microsoft.com/office/drawing/2014/main" id="{0AEA0C80-4E36-4583-887A-C7C814E771D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010400" y="5334000"/>
            <a:ext cx="1991032" cy="1371600"/>
          </a:xfrm>
          <a:prstGeom prst="rect">
            <a:avLst/>
          </a:prstGeom>
        </p:spPr>
      </p:pic>
    </p:spTree>
    <p:extLst>
      <p:ext uri="{BB962C8B-B14F-4D97-AF65-F5344CB8AC3E}">
        <p14:creationId xmlns:p14="http://schemas.microsoft.com/office/powerpoint/2010/main" val="16338038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F25AF3C-FA1C-4623-AAE1-B602274F49D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801314"/>
          </a:xfrm>
          <a:prstGeom prst="rect">
            <a:avLst/>
          </a:prstGeom>
          <a:noFill/>
          <a:ln w="28575">
            <a:noFill/>
            <a:miter lim="800000"/>
            <a:headEnd/>
            <a:tailEnd/>
          </a:ln>
        </p:spPr>
        <p:txBody>
          <a:bodyPr wrap="square">
            <a:spAutoFit/>
          </a:bodyPr>
          <a:lstStyle/>
          <a:p>
            <a:pPr algn="ctr" defTabSz="685800">
              <a:spcAft>
                <a:spcPts val="1200"/>
              </a:spcAft>
              <a:buClr>
                <a:schemeClr val="tx2"/>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Matthew 7:21-23</a:t>
            </a:r>
          </a:p>
          <a:p>
            <a:pPr algn="just">
              <a:spcBef>
                <a:spcPts val="0"/>
              </a:spcBef>
              <a:spcAft>
                <a:spcPts val="0"/>
              </a:spcAft>
            </a:pPr>
            <a:r>
              <a:rPr lang="en-US" altLang="en-US" sz="3200" kern="0" dirty="0">
                <a:latin typeface="Calibri" panose="020F0502020204030204" pitchFamily="34" charset="0"/>
                <a:cs typeface="Calibri" panose="020F0502020204030204" pitchFamily="34" charset="0"/>
              </a:rPr>
              <a:t>“</a:t>
            </a:r>
            <a:r>
              <a:rPr lang="en-US" sz="3200" dirty="0">
                <a:latin typeface="Calibri" panose="020F0502020204030204" pitchFamily="34" charset="0"/>
                <a:cs typeface="Calibri" panose="020F0502020204030204" pitchFamily="34" charset="0"/>
              </a:rPr>
              <a:t>Not everyone who says to Me, ‘Lord, Lord,’ will enter the kingdom of heaven, but he who does the will of My Father who is in heaven </a:t>
            </a:r>
            <a:r>
              <a:rPr lang="en-US" sz="3200" i="1" dirty="0">
                <a:latin typeface="Calibri" panose="020F0502020204030204" pitchFamily="34" charset="0"/>
                <a:cs typeface="Calibri" panose="020F0502020204030204" pitchFamily="34" charset="0"/>
              </a:rPr>
              <a:t>will enter</a:t>
            </a:r>
            <a:r>
              <a:rPr lang="en-US" sz="3200" dirty="0">
                <a:latin typeface="Calibri" panose="020F0502020204030204" pitchFamily="34" charset="0"/>
                <a:cs typeface="Calibri" panose="020F0502020204030204" pitchFamily="34" charset="0"/>
              </a:rPr>
              <a:t>. </a:t>
            </a:r>
            <a:r>
              <a:rPr lang="en-US" sz="3200" baseline="30000" dirty="0">
                <a:latin typeface="Calibri" panose="020F0502020204030204" pitchFamily="34" charset="0"/>
                <a:cs typeface="Calibri" panose="020F0502020204030204" pitchFamily="34" charset="0"/>
              </a:rPr>
              <a:t>22 </a:t>
            </a:r>
            <a:r>
              <a:rPr lang="en-US" sz="3200" dirty="0">
                <a:latin typeface="Calibri" panose="020F0502020204030204" pitchFamily="34" charset="0"/>
                <a:cs typeface="Calibri" panose="020F0502020204030204" pitchFamily="34" charset="0"/>
              </a:rPr>
              <a:t>Many will say to Me on that day, ‘Lord, Lord, did we not prophesy in Your name, and in Your name cast out demons, and in Your name perform many miracles?’ </a:t>
            </a:r>
            <a:r>
              <a:rPr lang="en-US" sz="3200" baseline="30000" dirty="0">
                <a:latin typeface="Calibri" panose="020F0502020204030204" pitchFamily="34" charset="0"/>
                <a:cs typeface="Calibri" panose="020F0502020204030204" pitchFamily="34" charset="0"/>
              </a:rPr>
              <a:t>23 </a:t>
            </a:r>
            <a:r>
              <a:rPr lang="en-US" sz="3200" dirty="0">
                <a:latin typeface="Calibri" panose="020F0502020204030204" pitchFamily="34" charset="0"/>
                <a:cs typeface="Calibri" panose="020F0502020204030204" pitchFamily="34" charset="0"/>
              </a:rPr>
              <a:t>And then I will declare to them, ‘I never </a:t>
            </a:r>
            <a:r>
              <a:rPr lang="en-US" sz="3200" b="1" u="sng" dirty="0">
                <a:solidFill>
                  <a:srgbClr val="FFFFCC"/>
                </a:solidFill>
                <a:latin typeface="Calibri" panose="020F0502020204030204" pitchFamily="34" charset="0"/>
                <a:cs typeface="Calibri" panose="020F0502020204030204" pitchFamily="34" charset="0"/>
              </a:rPr>
              <a:t>knew</a:t>
            </a:r>
            <a:r>
              <a:rPr lang="en-US" sz="3200" dirty="0">
                <a:latin typeface="Calibri" panose="020F0502020204030204" pitchFamily="34" charset="0"/>
                <a:cs typeface="Calibri" panose="020F0502020204030204" pitchFamily="34" charset="0"/>
              </a:rPr>
              <a:t> you; </a:t>
            </a:r>
            <a:r>
              <a:rPr lang="en-US" sz="3200" cap="small" dirty="0">
                <a:latin typeface="Calibri" panose="020F0502020204030204" pitchFamily="34" charset="0"/>
                <a:cs typeface="Calibri" panose="020F0502020204030204" pitchFamily="34" charset="0"/>
              </a:rPr>
              <a:t>depart from Me, you who practice lawlessness</a:t>
            </a:r>
            <a:r>
              <a:rPr lang="en-US" sz="3200" dirty="0">
                <a:latin typeface="Calibri" panose="020F0502020204030204" pitchFamily="34" charset="0"/>
                <a:cs typeface="Calibri" panose="020F0502020204030204" pitchFamily="34" charset="0"/>
              </a:rPr>
              <a:t>.’”</a:t>
            </a:r>
            <a:endParaRPr lang="en-US" altLang="en-US" sz="3200" kern="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25422745"/>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0" y="228600"/>
            <a:ext cx="9144000" cy="1143000"/>
          </a:xfrm>
        </p:spPr>
        <p:txBody>
          <a:bodyPr/>
          <a:lstStyle/>
          <a:p>
            <a:pPr algn="ctr" eaLnBrk="1" hangingPunct="1"/>
            <a:r>
              <a:rPr lang="en-US" sz="3600" kern="1200" dirty="0">
                <a:solidFill>
                  <a:srgbClr val="00FFFF"/>
                </a:solidFill>
                <a:effectLst>
                  <a:outerShdw blurRad="38100" dist="38100" dir="2700000" algn="tl">
                    <a:srgbClr val="000000">
                      <a:alpha val="43137"/>
                    </a:srgbClr>
                  </a:outerShdw>
                </a:effectLst>
              </a:rPr>
              <a:t>Paul’s New Spiritual Priorities</a:t>
            </a:r>
            <a:br>
              <a:rPr lang="en-US" sz="3600" kern="1200" dirty="0">
                <a:solidFill>
                  <a:srgbClr val="00FFFF"/>
                </a:solidFill>
                <a:effectLst>
                  <a:outerShdw blurRad="38100" dist="38100" dir="2700000" algn="tl">
                    <a:srgbClr val="000000">
                      <a:alpha val="43137"/>
                    </a:srgbClr>
                  </a:outerShdw>
                </a:effectLst>
              </a:rPr>
            </a:br>
            <a:r>
              <a:rPr lang="en-US" sz="3600" kern="1200" dirty="0">
                <a:solidFill>
                  <a:srgbClr val="00FFFF"/>
                </a:solidFill>
                <a:effectLst>
                  <a:outerShdw blurRad="38100" dist="38100" dir="2700000" algn="tl">
                    <a:srgbClr val="000000">
                      <a:alpha val="43137"/>
                    </a:srgbClr>
                  </a:outerShdw>
                </a:effectLst>
              </a:rPr>
              <a:t> </a:t>
            </a:r>
            <a:r>
              <a:rPr lang="en-US" sz="2800" kern="1200" dirty="0">
                <a:solidFill>
                  <a:schemeClr val="tx1"/>
                </a:solidFill>
                <a:effectLst>
                  <a:outerShdw blurRad="38100" dist="38100" dir="2700000" algn="tl">
                    <a:srgbClr val="000000">
                      <a:alpha val="43137"/>
                    </a:srgbClr>
                  </a:outerShdw>
                </a:effectLst>
                <a:ea typeface="+mn-ea"/>
                <a:cs typeface="+mn-cs"/>
              </a:rPr>
              <a:t>(Phil. 3:7-14)</a:t>
            </a:r>
            <a:endParaRPr lang="en-US" altLang="en-US" sz="2800" kern="1200" dirty="0">
              <a:solidFill>
                <a:schemeClr val="tx1"/>
              </a:solidFill>
              <a:effectLst>
                <a:outerShdw blurRad="38100" dist="38100" dir="2700000" algn="tl">
                  <a:srgbClr val="000000">
                    <a:alpha val="43137"/>
                  </a:srgbClr>
                </a:outerShdw>
              </a:effectLst>
              <a:ea typeface="+mn-ea"/>
              <a:cs typeface="+mn-cs"/>
            </a:endParaRPr>
          </a:p>
        </p:txBody>
      </p:sp>
      <p:sp>
        <p:nvSpPr>
          <p:cNvPr id="17411" name="Rectangle 3"/>
          <p:cNvSpPr>
            <a:spLocks noGrp="1" noChangeArrowheads="1"/>
          </p:cNvSpPr>
          <p:nvPr>
            <p:ph type="body" idx="1"/>
          </p:nvPr>
        </p:nvSpPr>
        <p:spPr>
          <a:xfrm>
            <a:off x="1219200" y="1600201"/>
            <a:ext cx="6705600" cy="4876800"/>
          </a:xfrm>
        </p:spPr>
        <p:txBody>
          <a:bodyPr/>
          <a:lstStyle/>
          <a:p>
            <a:pPr marL="461963" indent="-461963" algn="just"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Rejection of fleshly things (7)</a:t>
            </a:r>
          </a:p>
          <a:p>
            <a:pPr marL="461963" indent="-461963" algn="just" eaLnBrk="1" hangingPunct="1">
              <a:spcBef>
                <a:spcPts val="0"/>
              </a:spcBef>
              <a:spcAft>
                <a:spcPts val="1200"/>
              </a:spcAft>
              <a:buSzPct val="100000"/>
              <a:buFont typeface="+mj-lt"/>
              <a:buAutoNum type="arabicPeriod"/>
              <a:defRPr/>
            </a:pPr>
            <a:r>
              <a:rPr lang="en-US" b="1" dirty="0">
                <a:solidFill>
                  <a:srgbClr val="FFFFCC"/>
                </a:solidFill>
                <a:effectLst>
                  <a:outerShdw blurRad="38100" dist="38100" dir="2700000" algn="tl">
                    <a:srgbClr val="000000">
                      <a:alpha val="43137"/>
                    </a:srgbClr>
                  </a:outerShdw>
                </a:effectLst>
              </a:rPr>
              <a:t>Embracing of spiritual things (8-14)</a:t>
            </a:r>
          </a:p>
          <a:p>
            <a:pPr marL="914400" lvl="1" indent="-452438" algn="just" eaLnBrk="1" hangingPunct="1">
              <a:spcBef>
                <a:spcPts val="600"/>
              </a:spcBef>
              <a:spcAft>
                <a:spcPts val="1200"/>
              </a:spcAft>
              <a:buSzPct val="100000"/>
              <a:buFont typeface="+mj-lt"/>
              <a:buAutoNum type="alphaUcPeriod"/>
              <a:defRPr/>
            </a:pPr>
            <a:r>
              <a:rPr lang="en-US" dirty="0">
                <a:effectLst>
                  <a:outerShdw blurRad="38100" dist="38100" dir="2700000" algn="tl">
                    <a:srgbClr val="000000">
                      <a:alpha val="43137"/>
                    </a:srgbClr>
                  </a:outerShdw>
                </a:effectLst>
              </a:rPr>
              <a:t>Knowing Christ (8)</a:t>
            </a:r>
          </a:p>
          <a:p>
            <a:pPr marL="914400" lvl="1" indent="-452438" algn="just" eaLnBrk="1" hangingPunct="1">
              <a:spcBef>
                <a:spcPts val="600"/>
              </a:spcBef>
              <a:spcAft>
                <a:spcPts val="12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ea typeface="+mn-ea"/>
                <a:cs typeface="+mn-cs"/>
              </a:rPr>
              <a:t>Christ’s righteousness (9)</a:t>
            </a:r>
          </a:p>
          <a:p>
            <a:pPr marL="914400" lvl="1" indent="-452438" algn="just" eaLnBrk="1" hangingPunct="1">
              <a:spcBef>
                <a:spcPts val="600"/>
              </a:spcBef>
              <a:spcAft>
                <a:spcPts val="1200"/>
              </a:spcAft>
              <a:buSzPct val="100000"/>
              <a:buFont typeface="+mj-lt"/>
              <a:buAutoNum type="alphaUcPeriod"/>
              <a:defRPr/>
            </a:pPr>
            <a:r>
              <a:rPr lang="en-US" dirty="0">
                <a:effectLst>
                  <a:outerShdw blurRad="38100" dist="38100" dir="2700000" algn="tl">
                    <a:srgbClr val="000000">
                      <a:alpha val="43137"/>
                    </a:srgbClr>
                  </a:outerShdw>
                </a:effectLst>
              </a:rPr>
              <a:t>Fellowship of His sufferings (10)</a:t>
            </a:r>
          </a:p>
          <a:p>
            <a:pPr marL="914400" lvl="1" indent="-452438" algn="just" eaLnBrk="1" hangingPunct="1">
              <a:spcBef>
                <a:spcPts val="600"/>
              </a:spcBef>
              <a:spcAft>
                <a:spcPts val="1200"/>
              </a:spcAft>
              <a:buSzPct val="100000"/>
              <a:buFont typeface="+mj-lt"/>
              <a:buAutoNum type="alphaUcPeriod"/>
              <a:defRPr/>
            </a:pPr>
            <a:r>
              <a:rPr lang="en-US" dirty="0">
                <a:effectLst>
                  <a:outerShdw blurRad="38100" dist="38100" dir="2700000" algn="tl">
                    <a:srgbClr val="000000">
                      <a:alpha val="43137"/>
                    </a:srgbClr>
                  </a:outerShdw>
                </a:effectLst>
              </a:rPr>
              <a:t>Resurrection (11-12)</a:t>
            </a:r>
          </a:p>
          <a:p>
            <a:pPr marL="914400" lvl="1" indent="-452438" algn="just" eaLnBrk="1" hangingPunct="1">
              <a:spcBef>
                <a:spcPts val="600"/>
              </a:spcBef>
              <a:spcAft>
                <a:spcPts val="1200"/>
              </a:spcAft>
              <a:buSzPct val="100000"/>
              <a:buFont typeface="+mj-lt"/>
              <a:buAutoNum type="alphaUcPeriod"/>
              <a:defRPr/>
            </a:pPr>
            <a:r>
              <a:rPr lang="en-US" dirty="0">
                <a:effectLst>
                  <a:outerShdw blurRad="38100" dist="38100" dir="2700000" algn="tl">
                    <a:srgbClr val="000000">
                      <a:alpha val="43137"/>
                    </a:srgbClr>
                  </a:outerShdw>
                </a:effectLst>
              </a:rPr>
              <a:t>Prize (13-14)</a:t>
            </a:r>
          </a:p>
        </p:txBody>
      </p:sp>
      <p:pic>
        <p:nvPicPr>
          <p:cNvPr id="6" name="Picture 5">
            <a:extLst>
              <a:ext uri="{FF2B5EF4-FFF2-40B4-BE49-F238E27FC236}">
                <a16:creationId xmlns:a16="http://schemas.microsoft.com/office/drawing/2014/main" id="{0AEA0C80-4E36-4583-887A-C7C814E771D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010400" y="5334000"/>
            <a:ext cx="1991032" cy="1371600"/>
          </a:xfrm>
          <a:prstGeom prst="rect">
            <a:avLst/>
          </a:prstGeom>
        </p:spPr>
      </p:pic>
    </p:spTree>
    <p:extLst>
      <p:ext uri="{BB962C8B-B14F-4D97-AF65-F5344CB8AC3E}">
        <p14:creationId xmlns:p14="http://schemas.microsoft.com/office/powerpoint/2010/main" val="29981730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3">
            <a:extLst>
              <a:ext uri="{FF2B5EF4-FFF2-40B4-BE49-F238E27FC236}">
                <a16:creationId xmlns:a16="http://schemas.microsoft.com/office/drawing/2014/main" id="{08FB39FA-9F46-44FA-86EE-1ABC01153DA4}"/>
              </a:ext>
            </a:extLst>
          </p:cNvPr>
          <p:cNvSpPr>
            <a:spLocks noGrp="1"/>
          </p:cNvSpPr>
          <p:nvPr>
            <p:ph type="title"/>
          </p:nvPr>
        </p:nvSpPr>
        <p:spPr/>
        <p:txBody>
          <a:bodyPr/>
          <a:lstStyle/>
          <a:p>
            <a:pPr eaLnBrk="1" hangingPunct="1"/>
            <a:r>
              <a:rPr lang="en-US" altLang="en-US" sz="4800">
                <a:solidFill>
                  <a:schemeClr val="tx1"/>
                </a:solidFill>
                <a:cs typeface="Times New Roman" panose="02020603050405020304" pitchFamily="18" charset="0"/>
              </a:rPr>
              <a:t>Three Transfers / Imputations</a:t>
            </a:r>
          </a:p>
        </p:txBody>
      </p:sp>
      <p:graphicFrame>
        <p:nvGraphicFramePr>
          <p:cNvPr id="6" name="Content Placeholder 5">
            <a:extLst>
              <a:ext uri="{FF2B5EF4-FFF2-40B4-BE49-F238E27FC236}">
                <a16:creationId xmlns:a16="http://schemas.microsoft.com/office/drawing/2014/main" id="{D06AFA40-3301-4B0C-AD47-C5D03FFE5EAC}"/>
              </a:ext>
            </a:extLst>
          </p:cNvPr>
          <p:cNvGraphicFramePr>
            <a:graphicFrameLocks noGrp="1"/>
          </p:cNvGraphicFramePr>
          <p:nvPr>
            <p:ph idx="1"/>
          </p:nvPr>
        </p:nvGraphicFramePr>
        <p:xfrm>
          <a:off x="457200" y="1600200"/>
          <a:ext cx="8382000" cy="3886200"/>
        </p:xfrm>
        <a:graphic>
          <a:graphicData uri="http://schemas.openxmlformats.org/drawingml/2006/table">
            <a:tbl>
              <a:tblPr firstRow="1" bandRow="1">
                <a:tableStyleId>{5C22544A-7EE6-4342-B048-85BDC9FD1C3A}</a:tableStyleId>
              </a:tblPr>
              <a:tblGrid>
                <a:gridCol w="2794000">
                  <a:extLst>
                    <a:ext uri="{9D8B030D-6E8A-4147-A177-3AD203B41FA5}">
                      <a16:colId xmlns:a16="http://schemas.microsoft.com/office/drawing/2014/main" val="20000"/>
                    </a:ext>
                  </a:extLst>
                </a:gridCol>
                <a:gridCol w="2794000">
                  <a:extLst>
                    <a:ext uri="{9D8B030D-6E8A-4147-A177-3AD203B41FA5}">
                      <a16:colId xmlns:a16="http://schemas.microsoft.com/office/drawing/2014/main" val="20001"/>
                    </a:ext>
                  </a:extLst>
                </a:gridCol>
                <a:gridCol w="2794000">
                  <a:extLst>
                    <a:ext uri="{9D8B030D-6E8A-4147-A177-3AD203B41FA5}">
                      <a16:colId xmlns:a16="http://schemas.microsoft.com/office/drawing/2014/main" val="20002"/>
                    </a:ext>
                  </a:extLst>
                </a:gridCol>
              </a:tblGrid>
              <a:tr h="2775818">
                <a:tc>
                  <a:txBody>
                    <a:bodyPr/>
                    <a:lstStyle/>
                    <a:p>
                      <a:r>
                        <a:rPr lang="en-US" sz="2800" dirty="0">
                          <a:effectLst>
                            <a:outerShdw blurRad="38100" dist="38100" dir="2700000" algn="tl">
                              <a:srgbClr val="000000">
                                <a:alpha val="43137"/>
                              </a:srgbClr>
                            </a:outerShdw>
                          </a:effectLst>
                        </a:rPr>
                        <a:t>Adam’s </a:t>
                      </a:r>
                    </a:p>
                    <a:p>
                      <a:r>
                        <a:rPr lang="en-US" sz="2800" dirty="0">
                          <a:effectLst>
                            <a:outerShdw blurRad="38100" dist="38100" dir="2700000" algn="tl">
                              <a:srgbClr val="000000">
                                <a:alpha val="43137"/>
                              </a:srgbClr>
                            </a:outerShdw>
                          </a:effectLst>
                        </a:rPr>
                        <a:t>Sin to</a:t>
                      </a:r>
                    </a:p>
                    <a:p>
                      <a:endParaRPr lang="en-US" sz="2800" dirty="0">
                        <a:effectLst>
                          <a:outerShdw blurRad="38100" dist="38100" dir="2700000" algn="tl">
                            <a:srgbClr val="000000">
                              <a:alpha val="43137"/>
                            </a:srgbClr>
                          </a:outerShdw>
                        </a:effectLst>
                      </a:endParaRPr>
                    </a:p>
                    <a:p>
                      <a:endParaRPr lang="en-US" sz="2800" dirty="0">
                        <a:effectLst>
                          <a:outerShdw blurRad="38100" dist="38100" dir="2700000" algn="tl">
                            <a:srgbClr val="000000">
                              <a:alpha val="43137"/>
                            </a:srgbClr>
                          </a:outerShdw>
                        </a:effectLst>
                      </a:endParaRPr>
                    </a:p>
                    <a:p>
                      <a:r>
                        <a:rPr lang="en-US" sz="2800" i="0" dirty="0">
                          <a:effectLst>
                            <a:outerShdw blurRad="38100" dist="38100" dir="2700000" algn="tl">
                              <a:srgbClr val="000000">
                                <a:alpha val="43137"/>
                              </a:srgbClr>
                            </a:outerShdw>
                          </a:effectLst>
                        </a:rPr>
                        <a:t>All</a:t>
                      </a:r>
                    </a:p>
                    <a:p>
                      <a:r>
                        <a:rPr lang="en-US" sz="2800" dirty="0">
                          <a:effectLst>
                            <a:outerShdw blurRad="38100" dist="38100" dir="2700000" algn="tl">
                              <a:srgbClr val="000000">
                                <a:alpha val="43137"/>
                              </a:srgbClr>
                            </a:outerShdw>
                          </a:effectLst>
                        </a:rPr>
                        <a:t>Humanity</a:t>
                      </a:r>
                    </a:p>
                  </a:txBody>
                  <a:tcPr/>
                </a:tc>
                <a:tc>
                  <a:txBody>
                    <a:bodyPr/>
                    <a:lstStyle/>
                    <a:p>
                      <a:r>
                        <a:rPr lang="en-US" sz="2800" dirty="0">
                          <a:effectLst>
                            <a:outerShdw blurRad="38100" dist="38100" dir="2700000" algn="tl">
                              <a:srgbClr val="000000">
                                <a:alpha val="43137"/>
                              </a:srgbClr>
                            </a:outerShdw>
                          </a:effectLst>
                        </a:rPr>
                        <a:t>Humanity’s</a:t>
                      </a:r>
                    </a:p>
                    <a:p>
                      <a:r>
                        <a:rPr lang="en-US" sz="2800" dirty="0">
                          <a:effectLst>
                            <a:outerShdw blurRad="38100" dist="38100" dir="2700000" algn="tl">
                              <a:srgbClr val="000000">
                                <a:alpha val="43137"/>
                              </a:srgbClr>
                            </a:outerShdw>
                          </a:effectLst>
                        </a:rPr>
                        <a:t>Sin to</a:t>
                      </a:r>
                    </a:p>
                    <a:p>
                      <a:endParaRPr lang="en-US" sz="2800" dirty="0">
                        <a:effectLst>
                          <a:outerShdw blurRad="38100" dist="38100" dir="2700000" algn="tl">
                            <a:srgbClr val="000000">
                              <a:alpha val="43137"/>
                            </a:srgbClr>
                          </a:outerShdw>
                        </a:effectLst>
                      </a:endParaRPr>
                    </a:p>
                    <a:p>
                      <a:endParaRPr lang="en-US" sz="2800" dirty="0">
                        <a:effectLst>
                          <a:outerShdw blurRad="38100" dist="38100" dir="2700000" algn="tl">
                            <a:srgbClr val="000000">
                              <a:alpha val="43137"/>
                            </a:srgbClr>
                          </a:outerShdw>
                        </a:effectLst>
                      </a:endParaRPr>
                    </a:p>
                    <a:p>
                      <a:r>
                        <a:rPr lang="en-US" sz="2800" dirty="0">
                          <a:effectLst>
                            <a:outerShdw blurRad="38100" dist="38100" dir="2700000" algn="tl">
                              <a:srgbClr val="000000">
                                <a:alpha val="43137"/>
                              </a:srgbClr>
                            </a:outerShdw>
                          </a:effectLst>
                        </a:rPr>
                        <a:t>Jesus</a:t>
                      </a:r>
                    </a:p>
                    <a:p>
                      <a:r>
                        <a:rPr lang="en-US" sz="2800" dirty="0">
                          <a:effectLst>
                            <a:outerShdw blurRad="38100" dist="38100" dir="2700000" algn="tl">
                              <a:srgbClr val="000000">
                                <a:alpha val="43137"/>
                              </a:srgbClr>
                            </a:outerShdw>
                          </a:effectLst>
                        </a:rPr>
                        <a:t>Christ</a:t>
                      </a:r>
                    </a:p>
                  </a:txBody>
                  <a:tcPr/>
                </a:tc>
                <a:tc>
                  <a:txBody>
                    <a:bodyPr/>
                    <a:lstStyle/>
                    <a:p>
                      <a:r>
                        <a:rPr lang="en-US" sz="2800" dirty="0">
                          <a:effectLst>
                            <a:outerShdw blurRad="38100" dist="38100" dir="2700000" algn="tl">
                              <a:srgbClr val="000000">
                                <a:alpha val="43137"/>
                              </a:srgbClr>
                            </a:outerShdw>
                          </a:effectLst>
                        </a:rPr>
                        <a:t>Christ’s</a:t>
                      </a:r>
                    </a:p>
                    <a:p>
                      <a:r>
                        <a:rPr lang="en-US" sz="2800" dirty="0">
                          <a:effectLst>
                            <a:outerShdw blurRad="38100" dist="38100" dir="2700000" algn="tl">
                              <a:srgbClr val="000000">
                                <a:alpha val="43137"/>
                              </a:srgbClr>
                            </a:outerShdw>
                          </a:effectLst>
                        </a:rPr>
                        <a:t>Righteousness</a:t>
                      </a:r>
                    </a:p>
                    <a:p>
                      <a:endParaRPr lang="en-US" sz="2800" dirty="0">
                        <a:effectLst>
                          <a:outerShdw blurRad="38100" dist="38100" dir="2700000" algn="tl">
                            <a:srgbClr val="000000">
                              <a:alpha val="43137"/>
                            </a:srgbClr>
                          </a:outerShdw>
                        </a:effectLst>
                      </a:endParaRPr>
                    </a:p>
                    <a:p>
                      <a:endParaRPr lang="en-US" sz="2800" dirty="0">
                        <a:effectLst>
                          <a:outerShdw blurRad="38100" dist="38100" dir="2700000" algn="tl">
                            <a:srgbClr val="000000">
                              <a:alpha val="43137"/>
                            </a:srgbClr>
                          </a:outerShdw>
                        </a:effectLst>
                      </a:endParaRPr>
                    </a:p>
                    <a:p>
                      <a:r>
                        <a:rPr lang="en-US" sz="2800" dirty="0">
                          <a:effectLst>
                            <a:outerShdw blurRad="38100" dist="38100" dir="2700000" algn="tl">
                              <a:srgbClr val="000000">
                                <a:alpha val="43137"/>
                              </a:srgbClr>
                            </a:outerShdw>
                          </a:effectLst>
                        </a:rPr>
                        <a:t>to</a:t>
                      </a:r>
                    </a:p>
                    <a:p>
                      <a:r>
                        <a:rPr lang="en-US" sz="2800" dirty="0">
                          <a:effectLst>
                            <a:outerShdw blurRad="38100" dist="38100" dir="2700000" algn="tl">
                              <a:srgbClr val="000000">
                                <a:alpha val="43137"/>
                              </a:srgbClr>
                            </a:outerShdw>
                          </a:effectLst>
                        </a:rPr>
                        <a:t>Believers</a:t>
                      </a:r>
                    </a:p>
                  </a:txBody>
                  <a:tcPr/>
                </a:tc>
                <a:extLst>
                  <a:ext uri="{0D108BD9-81ED-4DB2-BD59-A6C34878D82A}">
                    <a16:rowId xmlns:a16="http://schemas.microsoft.com/office/drawing/2014/main" val="10000"/>
                  </a:ext>
                </a:extLst>
              </a:tr>
              <a:tr h="1110382">
                <a:tc>
                  <a:txBody>
                    <a:bodyPr/>
                    <a:lstStyle/>
                    <a:p>
                      <a:pPr algn="ctr"/>
                      <a:r>
                        <a:rPr lang="en-US" sz="3200" dirty="0">
                          <a:latin typeface="Albertus Medium" pitchFamily="34" charset="0"/>
                        </a:rPr>
                        <a:t>Hamartiology</a:t>
                      </a:r>
                    </a:p>
                    <a:p>
                      <a:pPr algn="ctr"/>
                      <a:r>
                        <a:rPr lang="en-US" sz="2400">
                          <a:latin typeface="Albertus Medium" pitchFamily="34" charset="0"/>
                        </a:rPr>
                        <a:t>Rom. </a:t>
                      </a:r>
                      <a:r>
                        <a:rPr lang="en-US" sz="2400" dirty="0">
                          <a:latin typeface="Albertus Medium" pitchFamily="34" charset="0"/>
                        </a:rPr>
                        <a:t>5:12</a:t>
                      </a:r>
                    </a:p>
                  </a:txBody>
                  <a:tcPr anchor="ctr" anchorCtr="1"/>
                </a:tc>
                <a:tc>
                  <a:txBody>
                    <a:bodyPr/>
                    <a:lstStyle/>
                    <a:p>
                      <a:pPr algn="ctr"/>
                      <a:r>
                        <a:rPr lang="en-US" sz="3200" dirty="0">
                          <a:latin typeface="Albertus Medium" pitchFamily="34" charset="0"/>
                        </a:rPr>
                        <a:t>Christology</a:t>
                      </a:r>
                    </a:p>
                    <a:p>
                      <a:pPr algn="ctr"/>
                      <a:r>
                        <a:rPr lang="en-US" sz="2400" dirty="0">
                          <a:latin typeface="Albertus Medium" pitchFamily="34" charset="0"/>
                        </a:rPr>
                        <a:t>2 Cor. 5:21</a:t>
                      </a:r>
                    </a:p>
                  </a:txBody>
                  <a:tcPr anchor="ctr" anchorCtr="1"/>
                </a:tc>
                <a:tc>
                  <a:txBody>
                    <a:bodyPr/>
                    <a:lstStyle/>
                    <a:p>
                      <a:pPr algn="ctr"/>
                      <a:r>
                        <a:rPr lang="en-US" sz="3200" dirty="0">
                          <a:latin typeface="Albertus Medium" pitchFamily="34" charset="0"/>
                        </a:rPr>
                        <a:t>Soteriology</a:t>
                      </a:r>
                    </a:p>
                    <a:p>
                      <a:pPr algn="ctr"/>
                      <a:r>
                        <a:rPr lang="en-US" sz="2400" dirty="0">
                          <a:latin typeface="Albertus Medium" pitchFamily="34" charset="0"/>
                        </a:rPr>
                        <a:t>Phil. 3:9</a:t>
                      </a:r>
                    </a:p>
                  </a:txBody>
                  <a:tcPr anchor="ctr" anchorCtr="1"/>
                </a:tc>
                <a:extLst>
                  <a:ext uri="{0D108BD9-81ED-4DB2-BD59-A6C34878D82A}">
                    <a16:rowId xmlns:a16="http://schemas.microsoft.com/office/drawing/2014/main" val="10001"/>
                  </a:ext>
                </a:extLst>
              </a:tr>
            </a:tbl>
          </a:graphicData>
        </a:graphic>
      </p:graphicFrame>
      <p:sp>
        <p:nvSpPr>
          <p:cNvPr id="7" name="Curved Left Arrow 6">
            <a:extLst>
              <a:ext uri="{FF2B5EF4-FFF2-40B4-BE49-F238E27FC236}">
                <a16:creationId xmlns:a16="http://schemas.microsoft.com/office/drawing/2014/main" id="{6EFBA122-5E52-4DBB-8475-5DBE666F429E}"/>
              </a:ext>
            </a:extLst>
          </p:cNvPr>
          <p:cNvSpPr/>
          <p:nvPr/>
        </p:nvSpPr>
        <p:spPr>
          <a:xfrm>
            <a:off x="7924800" y="2514600"/>
            <a:ext cx="838200" cy="1676400"/>
          </a:xfrm>
          <a:prstGeom prst="curvedLeftArrow">
            <a:avLst>
              <a:gd name="adj1" fmla="val 42904"/>
              <a:gd name="adj2" fmla="val 50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8" name="Curved Left Arrow 7">
            <a:extLst>
              <a:ext uri="{FF2B5EF4-FFF2-40B4-BE49-F238E27FC236}">
                <a16:creationId xmlns:a16="http://schemas.microsoft.com/office/drawing/2014/main" id="{845026FC-520D-45C3-AFC7-669E7C54BB3D}"/>
              </a:ext>
            </a:extLst>
          </p:cNvPr>
          <p:cNvSpPr/>
          <p:nvPr/>
        </p:nvSpPr>
        <p:spPr>
          <a:xfrm>
            <a:off x="5105400" y="2667000"/>
            <a:ext cx="762000" cy="1371600"/>
          </a:xfrm>
          <a:prstGeom prst="curvedLeftArrow">
            <a:avLst>
              <a:gd name="adj1" fmla="val 42904"/>
              <a:gd name="adj2" fmla="val 50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9" name="Curved Left Arrow 8">
            <a:extLst>
              <a:ext uri="{FF2B5EF4-FFF2-40B4-BE49-F238E27FC236}">
                <a16:creationId xmlns:a16="http://schemas.microsoft.com/office/drawing/2014/main" id="{C182D0E3-2727-4B40-B6E7-DD89490579E4}"/>
              </a:ext>
            </a:extLst>
          </p:cNvPr>
          <p:cNvSpPr/>
          <p:nvPr/>
        </p:nvSpPr>
        <p:spPr>
          <a:xfrm>
            <a:off x="2362200" y="2514600"/>
            <a:ext cx="762000" cy="1524000"/>
          </a:xfrm>
          <a:prstGeom prst="curvedLeftArrow">
            <a:avLst>
              <a:gd name="adj1" fmla="val 42904"/>
              <a:gd name="adj2" fmla="val 50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pic>
        <p:nvPicPr>
          <p:cNvPr id="51220" name="Picture 2" descr="C:\Users\HP Desktop\AppData\Local\Microsoft\Windows\Temporary Internet Files\Content.IE5\NHOXWXLW\MC900436392[1].png">
            <a:extLst>
              <a:ext uri="{FF2B5EF4-FFF2-40B4-BE49-F238E27FC236}">
                <a16:creationId xmlns:a16="http://schemas.microsoft.com/office/drawing/2014/main" id="{524E48C6-F529-4870-A89A-EB80515AD7F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302125" y="2438400"/>
            <a:ext cx="693738" cy="95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21" name="Picture 4" descr="C:\Users\HP Desktop\AppData\Local\Microsoft\Windows\Temporary Internet Files\Content.IE5\PWDB1GMM\MC900128951[1].wmf">
            <a:extLst>
              <a:ext uri="{FF2B5EF4-FFF2-40B4-BE49-F238E27FC236}">
                <a16:creationId xmlns:a16="http://schemas.microsoft.com/office/drawing/2014/main" id="{04A8A4EB-0F68-4B29-BF25-F1FE83A1ADE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l="32059" t="-2269" r="17377" b="68764"/>
          <a:stretch>
            <a:fillRect/>
          </a:stretch>
        </p:blipFill>
        <p:spPr bwMode="auto">
          <a:xfrm>
            <a:off x="1219200" y="2514600"/>
            <a:ext cx="1039813"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22" name="Picture 7" descr="C:\Users\HP Desktop\AppData\Local\Microsoft\Windows\Temporary Internet Files\Content.IE5\NHOXWXLW\MC900058392[1].wmf">
            <a:extLst>
              <a:ext uri="{FF2B5EF4-FFF2-40B4-BE49-F238E27FC236}">
                <a16:creationId xmlns:a16="http://schemas.microsoft.com/office/drawing/2014/main" id="{E8B412DB-9AE0-4506-A678-3C5BA621681B}"/>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511925" y="2514600"/>
            <a:ext cx="133667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type="body" idx="1"/>
          </p:nvPr>
        </p:nvSpPr>
        <p:spPr>
          <a:xfrm>
            <a:off x="0" y="1143001"/>
            <a:ext cx="9144000" cy="3657600"/>
          </a:xfrm>
        </p:spPr>
        <p:txBody>
          <a:bodyPr/>
          <a:lstStyle/>
          <a:p>
            <a:pPr marL="457200"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Ch 1 – God can use negative circumstances to bring about positive results</a:t>
            </a:r>
          </a:p>
          <a:p>
            <a:pPr marL="457200" indent="-457200" algn="just" eaLnBrk="1" hangingPunct="1">
              <a:spcBef>
                <a:spcPts val="0"/>
              </a:spcBef>
              <a:spcAft>
                <a:spcPts val="2400"/>
              </a:spcAft>
              <a:defRPr/>
            </a:pPr>
            <a:r>
              <a:rPr lang="en-US" b="1" u="sng" dirty="0">
                <a:solidFill>
                  <a:srgbClr val="FFFFCC"/>
                </a:solidFill>
              </a:rPr>
              <a:t>Ch 2 – Christ’s example of servanthood</a:t>
            </a:r>
          </a:p>
          <a:p>
            <a:pPr marL="457200"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Ch 3</a:t>
            </a:r>
            <a:r>
              <a:rPr lang="en-US" b="1" dirty="0"/>
              <a:t> </a:t>
            </a:r>
            <a:r>
              <a:rPr lang="en-US" dirty="0"/>
              <a:t>–</a:t>
            </a:r>
            <a:r>
              <a:rPr lang="en-US" b="1" dirty="0"/>
              <a:t> </a:t>
            </a:r>
            <a:r>
              <a:rPr lang="en-US" dirty="0">
                <a:effectLst>
                  <a:outerShdw blurRad="38100" dist="38100" dir="2700000" algn="tl">
                    <a:srgbClr val="000000">
                      <a:alpha val="43137"/>
                    </a:srgbClr>
                  </a:outerShdw>
                </a:effectLst>
              </a:rPr>
              <a:t>Avoiding legalism</a:t>
            </a:r>
          </a:p>
          <a:p>
            <a:pPr marL="457200"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Ch 4</a:t>
            </a:r>
            <a:r>
              <a:rPr lang="en-US" b="1" dirty="0"/>
              <a:t> </a:t>
            </a:r>
            <a:r>
              <a:rPr lang="en-US" dirty="0"/>
              <a:t>–</a:t>
            </a:r>
            <a:r>
              <a:rPr lang="en-US" b="1" dirty="0"/>
              <a:t> </a:t>
            </a:r>
            <a:r>
              <a:rPr lang="en-US" dirty="0">
                <a:effectLst>
                  <a:outerShdw blurRad="38100" dist="38100" dir="2700000" algn="tl">
                    <a:srgbClr val="000000">
                      <a:alpha val="43137"/>
                    </a:srgbClr>
                  </a:outerShdw>
                </a:effectLst>
              </a:rPr>
              <a:t>Reliance upon Christ’s strength for daily life</a:t>
            </a:r>
          </a:p>
        </p:txBody>
      </p:sp>
      <p:pic>
        <p:nvPicPr>
          <p:cNvPr id="6" name="Picture 5">
            <a:extLst>
              <a:ext uri="{FF2B5EF4-FFF2-40B4-BE49-F238E27FC236}">
                <a16:creationId xmlns:a16="http://schemas.microsoft.com/office/drawing/2014/main" id="{18E32FB6-AF78-46DA-8625-C3179967FF8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44645" y="4724400"/>
            <a:ext cx="2654710" cy="1828800"/>
          </a:xfrm>
          <a:prstGeom prst="rect">
            <a:avLst/>
          </a:prstGeom>
        </p:spPr>
      </p:pic>
      <p:sp>
        <p:nvSpPr>
          <p:cNvPr id="5" name="Rectangle 2">
            <a:extLst>
              <a:ext uri="{FF2B5EF4-FFF2-40B4-BE49-F238E27FC236}">
                <a16:creationId xmlns:a16="http://schemas.microsoft.com/office/drawing/2014/main" id="{7FF359CA-E2DB-44D5-8E7B-4C87A9A0FD25}"/>
              </a:ext>
            </a:extLst>
          </p:cNvPr>
          <p:cNvSpPr txBox="1">
            <a:spLocks noChangeArrowheads="1"/>
          </p:cNvSpPr>
          <p:nvPr/>
        </p:nvSpPr>
        <p:spPr bwMode="auto">
          <a:xfrm>
            <a:off x="685800" y="228600"/>
            <a:ext cx="7772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dirty="0">
                <a:solidFill>
                  <a:srgbClr val="00FFFF"/>
                </a:solidFill>
                <a:effectLst>
                  <a:outerShdw blurRad="38100" dist="38100" dir="2700000" algn="tl">
                    <a:srgbClr val="000000">
                      <a:alpha val="43137"/>
                    </a:srgbClr>
                  </a:outerShdw>
                </a:effectLst>
              </a:rPr>
              <a:t>Outline</a:t>
            </a:r>
            <a:endParaRPr lang="en-US" altLang="en-US" sz="4000" kern="1200" dirty="0">
              <a:solidFill>
                <a:srgbClr val="00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660364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0" y="228600"/>
            <a:ext cx="9144000" cy="1143000"/>
          </a:xfrm>
        </p:spPr>
        <p:txBody>
          <a:bodyPr/>
          <a:lstStyle/>
          <a:p>
            <a:pPr algn="ctr" eaLnBrk="1" hangingPunct="1"/>
            <a:r>
              <a:rPr lang="en-US" sz="3600" kern="1200" dirty="0">
                <a:solidFill>
                  <a:srgbClr val="00FFFF"/>
                </a:solidFill>
                <a:effectLst>
                  <a:outerShdw blurRad="38100" dist="38100" dir="2700000" algn="tl">
                    <a:srgbClr val="000000">
                      <a:alpha val="43137"/>
                    </a:srgbClr>
                  </a:outerShdw>
                </a:effectLst>
              </a:rPr>
              <a:t>Paul’s New Spiritual Priorities</a:t>
            </a:r>
            <a:br>
              <a:rPr lang="en-US" sz="3600" kern="1200" dirty="0">
                <a:solidFill>
                  <a:srgbClr val="00FFFF"/>
                </a:solidFill>
                <a:effectLst>
                  <a:outerShdw blurRad="38100" dist="38100" dir="2700000" algn="tl">
                    <a:srgbClr val="000000">
                      <a:alpha val="43137"/>
                    </a:srgbClr>
                  </a:outerShdw>
                </a:effectLst>
              </a:rPr>
            </a:br>
            <a:r>
              <a:rPr lang="en-US" sz="3600" kern="1200" dirty="0">
                <a:solidFill>
                  <a:srgbClr val="00FFFF"/>
                </a:solidFill>
                <a:effectLst>
                  <a:outerShdw blurRad="38100" dist="38100" dir="2700000" algn="tl">
                    <a:srgbClr val="000000">
                      <a:alpha val="43137"/>
                    </a:srgbClr>
                  </a:outerShdw>
                </a:effectLst>
              </a:rPr>
              <a:t> </a:t>
            </a:r>
            <a:r>
              <a:rPr lang="en-US" sz="2800" kern="1200" dirty="0">
                <a:solidFill>
                  <a:schemeClr val="tx1"/>
                </a:solidFill>
                <a:effectLst>
                  <a:outerShdw blurRad="38100" dist="38100" dir="2700000" algn="tl">
                    <a:srgbClr val="000000">
                      <a:alpha val="43137"/>
                    </a:srgbClr>
                  </a:outerShdw>
                </a:effectLst>
                <a:ea typeface="+mn-ea"/>
                <a:cs typeface="+mn-cs"/>
              </a:rPr>
              <a:t>(Phil. 3:7-14)</a:t>
            </a:r>
            <a:endParaRPr lang="en-US" altLang="en-US" sz="2800" kern="1200" dirty="0">
              <a:solidFill>
                <a:schemeClr val="tx1"/>
              </a:solidFill>
              <a:effectLst>
                <a:outerShdw blurRad="38100" dist="38100" dir="2700000" algn="tl">
                  <a:srgbClr val="000000">
                    <a:alpha val="43137"/>
                  </a:srgbClr>
                </a:outerShdw>
              </a:effectLst>
              <a:ea typeface="+mn-ea"/>
              <a:cs typeface="+mn-cs"/>
            </a:endParaRPr>
          </a:p>
        </p:txBody>
      </p:sp>
      <p:sp>
        <p:nvSpPr>
          <p:cNvPr id="17411" name="Rectangle 3"/>
          <p:cNvSpPr>
            <a:spLocks noGrp="1" noChangeArrowheads="1"/>
          </p:cNvSpPr>
          <p:nvPr>
            <p:ph type="body" idx="1"/>
          </p:nvPr>
        </p:nvSpPr>
        <p:spPr>
          <a:xfrm>
            <a:off x="1219200" y="1600201"/>
            <a:ext cx="6705600" cy="4876800"/>
          </a:xfrm>
        </p:spPr>
        <p:txBody>
          <a:bodyPr/>
          <a:lstStyle/>
          <a:p>
            <a:pPr marL="461963" indent="-461963" algn="just"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Rejection of fleshly things (7)</a:t>
            </a:r>
          </a:p>
          <a:p>
            <a:pPr marL="461963" indent="-461963" algn="just" eaLnBrk="1" hangingPunct="1">
              <a:spcBef>
                <a:spcPts val="0"/>
              </a:spcBef>
              <a:spcAft>
                <a:spcPts val="1200"/>
              </a:spcAft>
              <a:buSzPct val="100000"/>
              <a:buFont typeface="+mj-lt"/>
              <a:buAutoNum type="arabicPeriod"/>
              <a:defRPr/>
            </a:pPr>
            <a:r>
              <a:rPr lang="en-US" b="1" dirty="0">
                <a:solidFill>
                  <a:srgbClr val="FFFFCC"/>
                </a:solidFill>
                <a:effectLst>
                  <a:outerShdw blurRad="38100" dist="38100" dir="2700000" algn="tl">
                    <a:srgbClr val="000000">
                      <a:alpha val="43137"/>
                    </a:srgbClr>
                  </a:outerShdw>
                </a:effectLst>
              </a:rPr>
              <a:t>Embracing of spiritual things (8-14)</a:t>
            </a:r>
          </a:p>
          <a:p>
            <a:pPr marL="914400" lvl="1" indent="-452438" algn="just" eaLnBrk="1" hangingPunct="1">
              <a:spcBef>
                <a:spcPts val="600"/>
              </a:spcBef>
              <a:spcAft>
                <a:spcPts val="1200"/>
              </a:spcAft>
              <a:buSzPct val="100000"/>
              <a:buFont typeface="+mj-lt"/>
              <a:buAutoNum type="alphaUcPeriod"/>
              <a:defRPr/>
            </a:pPr>
            <a:r>
              <a:rPr lang="en-US" dirty="0">
                <a:effectLst>
                  <a:outerShdw blurRad="38100" dist="38100" dir="2700000" algn="tl">
                    <a:srgbClr val="000000">
                      <a:alpha val="43137"/>
                    </a:srgbClr>
                  </a:outerShdw>
                </a:effectLst>
              </a:rPr>
              <a:t>Knowing Christ (8)</a:t>
            </a:r>
          </a:p>
          <a:p>
            <a:pPr marL="914400" lvl="1" indent="-452438" algn="just" eaLnBrk="1" hangingPunct="1">
              <a:spcBef>
                <a:spcPts val="600"/>
              </a:spcBef>
              <a:spcAft>
                <a:spcPts val="1200"/>
              </a:spcAft>
              <a:buSzPct val="100000"/>
              <a:buFont typeface="+mj-lt"/>
              <a:buAutoNum type="alphaUcPeriod"/>
              <a:defRPr/>
            </a:pPr>
            <a:r>
              <a:rPr lang="en-US" dirty="0">
                <a:effectLst>
                  <a:outerShdw blurRad="38100" dist="38100" dir="2700000" algn="tl">
                    <a:srgbClr val="000000">
                      <a:alpha val="43137"/>
                    </a:srgbClr>
                  </a:outerShdw>
                </a:effectLst>
              </a:rPr>
              <a:t>Christ’s righteousness (9)</a:t>
            </a:r>
          </a:p>
          <a:p>
            <a:pPr marL="914400" lvl="1" indent="-452438" algn="just" eaLnBrk="1" hangingPunct="1">
              <a:spcBef>
                <a:spcPts val="600"/>
              </a:spcBef>
              <a:spcAft>
                <a:spcPts val="12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ea typeface="+mn-ea"/>
                <a:cs typeface="+mn-cs"/>
              </a:rPr>
              <a:t>Fellowship of His sufferings (10)</a:t>
            </a:r>
          </a:p>
          <a:p>
            <a:pPr marL="914400" lvl="1" indent="-452438" algn="just" eaLnBrk="1" hangingPunct="1">
              <a:spcBef>
                <a:spcPts val="600"/>
              </a:spcBef>
              <a:spcAft>
                <a:spcPts val="1200"/>
              </a:spcAft>
              <a:buSzPct val="100000"/>
              <a:buFont typeface="+mj-lt"/>
              <a:buAutoNum type="alphaUcPeriod"/>
              <a:defRPr/>
            </a:pPr>
            <a:r>
              <a:rPr lang="en-US" dirty="0">
                <a:effectLst>
                  <a:outerShdw blurRad="38100" dist="38100" dir="2700000" algn="tl">
                    <a:srgbClr val="000000">
                      <a:alpha val="43137"/>
                    </a:srgbClr>
                  </a:outerShdw>
                </a:effectLst>
              </a:rPr>
              <a:t>Resurrection (11-12)</a:t>
            </a:r>
          </a:p>
          <a:p>
            <a:pPr marL="914400" lvl="1" indent="-452438" algn="just" eaLnBrk="1" hangingPunct="1">
              <a:spcBef>
                <a:spcPts val="600"/>
              </a:spcBef>
              <a:spcAft>
                <a:spcPts val="1200"/>
              </a:spcAft>
              <a:buSzPct val="100000"/>
              <a:buFont typeface="+mj-lt"/>
              <a:buAutoNum type="alphaUcPeriod"/>
              <a:defRPr/>
            </a:pPr>
            <a:r>
              <a:rPr lang="en-US" dirty="0">
                <a:effectLst>
                  <a:outerShdw blurRad="38100" dist="38100" dir="2700000" algn="tl">
                    <a:srgbClr val="000000">
                      <a:alpha val="43137"/>
                    </a:srgbClr>
                  </a:outerShdw>
                </a:effectLst>
              </a:rPr>
              <a:t>Prize (13-14)</a:t>
            </a:r>
          </a:p>
        </p:txBody>
      </p:sp>
      <p:pic>
        <p:nvPicPr>
          <p:cNvPr id="6" name="Picture 5">
            <a:extLst>
              <a:ext uri="{FF2B5EF4-FFF2-40B4-BE49-F238E27FC236}">
                <a16:creationId xmlns:a16="http://schemas.microsoft.com/office/drawing/2014/main" id="{0AEA0C80-4E36-4583-887A-C7C814E771D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010400" y="5334000"/>
            <a:ext cx="1991032" cy="1371600"/>
          </a:xfrm>
          <a:prstGeom prst="rect">
            <a:avLst/>
          </a:prstGeom>
        </p:spPr>
      </p:pic>
    </p:spTree>
    <p:extLst>
      <p:ext uri="{BB962C8B-B14F-4D97-AF65-F5344CB8AC3E}">
        <p14:creationId xmlns:p14="http://schemas.microsoft.com/office/powerpoint/2010/main" val="1781716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0" y="228600"/>
            <a:ext cx="9144000" cy="1143000"/>
          </a:xfrm>
        </p:spPr>
        <p:txBody>
          <a:bodyPr/>
          <a:lstStyle/>
          <a:p>
            <a:pPr algn="ctr" eaLnBrk="1" hangingPunct="1"/>
            <a:r>
              <a:rPr lang="en-US" sz="3600" kern="1200" dirty="0">
                <a:solidFill>
                  <a:srgbClr val="00FFFF"/>
                </a:solidFill>
                <a:effectLst>
                  <a:outerShdw blurRad="38100" dist="38100" dir="2700000" algn="tl">
                    <a:srgbClr val="000000">
                      <a:alpha val="43137"/>
                    </a:srgbClr>
                  </a:outerShdw>
                </a:effectLst>
              </a:rPr>
              <a:t>Paul’s New Spiritual Priorities</a:t>
            </a:r>
            <a:br>
              <a:rPr lang="en-US" sz="3600" kern="1200" dirty="0">
                <a:solidFill>
                  <a:srgbClr val="00FFFF"/>
                </a:solidFill>
                <a:effectLst>
                  <a:outerShdw blurRad="38100" dist="38100" dir="2700000" algn="tl">
                    <a:srgbClr val="000000">
                      <a:alpha val="43137"/>
                    </a:srgbClr>
                  </a:outerShdw>
                </a:effectLst>
              </a:rPr>
            </a:br>
            <a:r>
              <a:rPr lang="en-US" sz="3600" kern="1200" dirty="0">
                <a:solidFill>
                  <a:srgbClr val="00FFFF"/>
                </a:solidFill>
                <a:effectLst>
                  <a:outerShdw blurRad="38100" dist="38100" dir="2700000" algn="tl">
                    <a:srgbClr val="000000">
                      <a:alpha val="43137"/>
                    </a:srgbClr>
                  </a:outerShdw>
                </a:effectLst>
              </a:rPr>
              <a:t> </a:t>
            </a:r>
            <a:r>
              <a:rPr lang="en-US" sz="2800" kern="1200" dirty="0">
                <a:solidFill>
                  <a:schemeClr val="tx1"/>
                </a:solidFill>
                <a:effectLst>
                  <a:outerShdw blurRad="38100" dist="38100" dir="2700000" algn="tl">
                    <a:srgbClr val="000000">
                      <a:alpha val="43137"/>
                    </a:srgbClr>
                  </a:outerShdw>
                </a:effectLst>
                <a:ea typeface="+mn-ea"/>
                <a:cs typeface="+mn-cs"/>
              </a:rPr>
              <a:t>(Phil. 3:7-14)</a:t>
            </a:r>
            <a:endParaRPr lang="en-US" altLang="en-US" sz="2800" kern="1200" dirty="0">
              <a:solidFill>
                <a:schemeClr val="tx1"/>
              </a:solidFill>
              <a:effectLst>
                <a:outerShdw blurRad="38100" dist="38100" dir="2700000" algn="tl">
                  <a:srgbClr val="000000">
                    <a:alpha val="43137"/>
                  </a:srgbClr>
                </a:outerShdw>
              </a:effectLst>
              <a:ea typeface="+mn-ea"/>
              <a:cs typeface="+mn-cs"/>
            </a:endParaRPr>
          </a:p>
        </p:txBody>
      </p:sp>
      <p:sp>
        <p:nvSpPr>
          <p:cNvPr id="17411" name="Rectangle 3"/>
          <p:cNvSpPr>
            <a:spLocks noGrp="1" noChangeArrowheads="1"/>
          </p:cNvSpPr>
          <p:nvPr>
            <p:ph type="body" idx="1"/>
          </p:nvPr>
        </p:nvSpPr>
        <p:spPr>
          <a:xfrm>
            <a:off x="1219200" y="1600201"/>
            <a:ext cx="6705600" cy="4876800"/>
          </a:xfrm>
        </p:spPr>
        <p:txBody>
          <a:bodyPr/>
          <a:lstStyle/>
          <a:p>
            <a:pPr marL="461963" indent="-461963" algn="just"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Rejection of fleshly things (7)</a:t>
            </a:r>
          </a:p>
          <a:p>
            <a:pPr marL="461963" indent="-461963" algn="just" eaLnBrk="1" hangingPunct="1">
              <a:spcBef>
                <a:spcPts val="0"/>
              </a:spcBef>
              <a:spcAft>
                <a:spcPts val="1200"/>
              </a:spcAft>
              <a:buSzPct val="100000"/>
              <a:buFont typeface="+mj-lt"/>
              <a:buAutoNum type="arabicPeriod"/>
              <a:defRPr/>
            </a:pPr>
            <a:r>
              <a:rPr lang="en-US" b="1" dirty="0">
                <a:solidFill>
                  <a:srgbClr val="FFFFCC"/>
                </a:solidFill>
                <a:effectLst>
                  <a:outerShdw blurRad="38100" dist="38100" dir="2700000" algn="tl">
                    <a:srgbClr val="000000">
                      <a:alpha val="43137"/>
                    </a:srgbClr>
                  </a:outerShdw>
                </a:effectLst>
              </a:rPr>
              <a:t>Embracing of spiritual things (8-14)</a:t>
            </a:r>
          </a:p>
          <a:p>
            <a:pPr marL="914400" lvl="1" indent="-452438" algn="just" eaLnBrk="1" hangingPunct="1">
              <a:spcBef>
                <a:spcPts val="600"/>
              </a:spcBef>
              <a:spcAft>
                <a:spcPts val="1200"/>
              </a:spcAft>
              <a:buSzPct val="100000"/>
              <a:buFont typeface="+mj-lt"/>
              <a:buAutoNum type="alphaUcPeriod"/>
              <a:defRPr/>
            </a:pPr>
            <a:r>
              <a:rPr lang="en-US" dirty="0">
                <a:effectLst>
                  <a:outerShdw blurRad="38100" dist="38100" dir="2700000" algn="tl">
                    <a:srgbClr val="000000">
                      <a:alpha val="43137"/>
                    </a:srgbClr>
                  </a:outerShdw>
                </a:effectLst>
              </a:rPr>
              <a:t>Knowing Christ (8)</a:t>
            </a:r>
          </a:p>
          <a:p>
            <a:pPr marL="914400" lvl="1" indent="-452438" algn="just" eaLnBrk="1" hangingPunct="1">
              <a:spcBef>
                <a:spcPts val="600"/>
              </a:spcBef>
              <a:spcAft>
                <a:spcPts val="1200"/>
              </a:spcAft>
              <a:buSzPct val="100000"/>
              <a:buFont typeface="+mj-lt"/>
              <a:buAutoNum type="alphaUcPeriod"/>
              <a:defRPr/>
            </a:pPr>
            <a:r>
              <a:rPr lang="en-US" dirty="0">
                <a:effectLst>
                  <a:outerShdw blurRad="38100" dist="38100" dir="2700000" algn="tl">
                    <a:srgbClr val="000000">
                      <a:alpha val="43137"/>
                    </a:srgbClr>
                  </a:outerShdw>
                </a:effectLst>
              </a:rPr>
              <a:t>Christ’s righteousness (9)</a:t>
            </a:r>
          </a:p>
          <a:p>
            <a:pPr marL="914400" lvl="1" indent="-452438" algn="just" eaLnBrk="1" hangingPunct="1">
              <a:spcBef>
                <a:spcPts val="600"/>
              </a:spcBef>
              <a:spcAft>
                <a:spcPts val="1200"/>
              </a:spcAft>
              <a:buSzPct val="100000"/>
              <a:buFont typeface="+mj-lt"/>
              <a:buAutoNum type="alphaUcPeriod"/>
              <a:defRPr/>
            </a:pPr>
            <a:r>
              <a:rPr lang="en-US" dirty="0">
                <a:effectLst>
                  <a:outerShdw blurRad="38100" dist="38100" dir="2700000" algn="tl">
                    <a:srgbClr val="000000">
                      <a:alpha val="43137"/>
                    </a:srgbClr>
                  </a:outerShdw>
                </a:effectLst>
              </a:rPr>
              <a:t>Fellowship of His sufferings (10)</a:t>
            </a:r>
          </a:p>
          <a:p>
            <a:pPr marL="914400" lvl="1" indent="-452438" algn="just" eaLnBrk="1" hangingPunct="1">
              <a:spcBef>
                <a:spcPts val="600"/>
              </a:spcBef>
              <a:spcAft>
                <a:spcPts val="12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ea typeface="+mn-ea"/>
                <a:cs typeface="+mn-cs"/>
              </a:rPr>
              <a:t>Resurrection (11-12)</a:t>
            </a:r>
          </a:p>
          <a:p>
            <a:pPr marL="914400" lvl="1" indent="-452438" algn="just" eaLnBrk="1" hangingPunct="1">
              <a:spcBef>
                <a:spcPts val="600"/>
              </a:spcBef>
              <a:spcAft>
                <a:spcPts val="1200"/>
              </a:spcAft>
              <a:buSzPct val="100000"/>
              <a:buFont typeface="+mj-lt"/>
              <a:buAutoNum type="alphaUcPeriod"/>
              <a:defRPr/>
            </a:pPr>
            <a:r>
              <a:rPr lang="en-US" dirty="0">
                <a:effectLst>
                  <a:outerShdw blurRad="38100" dist="38100" dir="2700000" algn="tl">
                    <a:srgbClr val="000000">
                      <a:alpha val="43137"/>
                    </a:srgbClr>
                  </a:outerShdw>
                </a:effectLst>
              </a:rPr>
              <a:t>Prize (13-14)</a:t>
            </a:r>
          </a:p>
        </p:txBody>
      </p:sp>
      <p:pic>
        <p:nvPicPr>
          <p:cNvPr id="6" name="Picture 5">
            <a:extLst>
              <a:ext uri="{FF2B5EF4-FFF2-40B4-BE49-F238E27FC236}">
                <a16:creationId xmlns:a16="http://schemas.microsoft.com/office/drawing/2014/main" id="{0AEA0C80-4E36-4583-887A-C7C814E771D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010400" y="5334000"/>
            <a:ext cx="1991032" cy="1371600"/>
          </a:xfrm>
          <a:prstGeom prst="rect">
            <a:avLst/>
          </a:prstGeom>
        </p:spPr>
      </p:pic>
    </p:spTree>
    <p:extLst>
      <p:ext uri="{BB962C8B-B14F-4D97-AF65-F5344CB8AC3E}">
        <p14:creationId xmlns:p14="http://schemas.microsoft.com/office/powerpoint/2010/main" val="3554705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4308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Bef>
                <a:spcPts val="0"/>
              </a:spcBef>
              <a:spcAft>
                <a:spcPts val="1200"/>
              </a:spcAft>
              <a:buClr>
                <a:schemeClr val="tx2"/>
              </a:buClr>
              <a:buSzPct val="75000"/>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1 Corinthians 15:20-23</a:t>
            </a:r>
          </a:p>
          <a:p>
            <a:pPr algn="just">
              <a:spcAft>
                <a:spcPts val="1200"/>
              </a:spcAft>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20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now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Christ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has been raised from the dead,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first fruits</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those who are asleep.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21</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since by a man came death, by a man also came the resurrection of the dead.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22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as in Adam all die, so also in Christ all will be made alive.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23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each in his own order: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Christ the first fruits</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after that those who are Christ’s at His coming.”</a:t>
            </a:r>
          </a:p>
        </p:txBody>
      </p:sp>
    </p:spTree>
    <p:extLst>
      <p:ext uri="{BB962C8B-B14F-4D97-AF65-F5344CB8AC3E}">
        <p14:creationId xmlns:p14="http://schemas.microsoft.com/office/powerpoint/2010/main" val="1674373129"/>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0" y="228600"/>
            <a:ext cx="9144000" cy="1143000"/>
          </a:xfrm>
        </p:spPr>
        <p:txBody>
          <a:bodyPr/>
          <a:lstStyle/>
          <a:p>
            <a:pPr algn="ctr" eaLnBrk="1" hangingPunct="1"/>
            <a:r>
              <a:rPr lang="en-US" sz="3600" kern="1200" dirty="0">
                <a:solidFill>
                  <a:srgbClr val="00FFFF"/>
                </a:solidFill>
                <a:effectLst>
                  <a:outerShdw blurRad="38100" dist="38100" dir="2700000" algn="tl">
                    <a:srgbClr val="000000">
                      <a:alpha val="43137"/>
                    </a:srgbClr>
                  </a:outerShdw>
                </a:effectLst>
              </a:rPr>
              <a:t>Paul’s New Spiritual Priorities</a:t>
            </a:r>
            <a:br>
              <a:rPr lang="en-US" sz="3600" kern="1200" dirty="0">
                <a:solidFill>
                  <a:srgbClr val="00FFFF"/>
                </a:solidFill>
                <a:effectLst>
                  <a:outerShdw blurRad="38100" dist="38100" dir="2700000" algn="tl">
                    <a:srgbClr val="000000">
                      <a:alpha val="43137"/>
                    </a:srgbClr>
                  </a:outerShdw>
                </a:effectLst>
              </a:rPr>
            </a:br>
            <a:r>
              <a:rPr lang="en-US" sz="3600" kern="1200" dirty="0">
                <a:solidFill>
                  <a:srgbClr val="00FFFF"/>
                </a:solidFill>
                <a:effectLst>
                  <a:outerShdw blurRad="38100" dist="38100" dir="2700000" algn="tl">
                    <a:srgbClr val="000000">
                      <a:alpha val="43137"/>
                    </a:srgbClr>
                  </a:outerShdw>
                </a:effectLst>
              </a:rPr>
              <a:t> </a:t>
            </a:r>
            <a:r>
              <a:rPr lang="en-US" sz="2800" kern="1200" dirty="0">
                <a:solidFill>
                  <a:schemeClr val="tx1"/>
                </a:solidFill>
                <a:effectLst>
                  <a:outerShdw blurRad="38100" dist="38100" dir="2700000" algn="tl">
                    <a:srgbClr val="000000">
                      <a:alpha val="43137"/>
                    </a:srgbClr>
                  </a:outerShdw>
                </a:effectLst>
                <a:ea typeface="+mn-ea"/>
                <a:cs typeface="+mn-cs"/>
              </a:rPr>
              <a:t>(Phil. 3:7-14)</a:t>
            </a:r>
            <a:endParaRPr lang="en-US" altLang="en-US" sz="2800" kern="1200" dirty="0">
              <a:solidFill>
                <a:schemeClr val="tx1"/>
              </a:solidFill>
              <a:effectLst>
                <a:outerShdw blurRad="38100" dist="38100" dir="2700000" algn="tl">
                  <a:srgbClr val="000000">
                    <a:alpha val="43137"/>
                  </a:srgbClr>
                </a:outerShdw>
              </a:effectLst>
              <a:ea typeface="+mn-ea"/>
              <a:cs typeface="+mn-cs"/>
            </a:endParaRPr>
          </a:p>
        </p:txBody>
      </p:sp>
      <p:sp>
        <p:nvSpPr>
          <p:cNvPr id="17411" name="Rectangle 3"/>
          <p:cNvSpPr>
            <a:spLocks noGrp="1" noChangeArrowheads="1"/>
          </p:cNvSpPr>
          <p:nvPr>
            <p:ph type="body" idx="1"/>
          </p:nvPr>
        </p:nvSpPr>
        <p:spPr>
          <a:xfrm>
            <a:off x="1219200" y="1600201"/>
            <a:ext cx="6705600" cy="4876800"/>
          </a:xfrm>
        </p:spPr>
        <p:txBody>
          <a:bodyPr/>
          <a:lstStyle/>
          <a:p>
            <a:pPr marL="461963" indent="-461963" algn="just"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Rejection of fleshly things (7)</a:t>
            </a:r>
          </a:p>
          <a:p>
            <a:pPr marL="461963" indent="-461963" algn="just" eaLnBrk="1" hangingPunct="1">
              <a:spcBef>
                <a:spcPts val="0"/>
              </a:spcBef>
              <a:spcAft>
                <a:spcPts val="1200"/>
              </a:spcAft>
              <a:buSzPct val="100000"/>
              <a:buFont typeface="+mj-lt"/>
              <a:buAutoNum type="arabicPeriod"/>
              <a:defRPr/>
            </a:pPr>
            <a:r>
              <a:rPr lang="en-US" b="1" dirty="0">
                <a:solidFill>
                  <a:srgbClr val="FFFFCC"/>
                </a:solidFill>
                <a:effectLst>
                  <a:outerShdw blurRad="38100" dist="38100" dir="2700000" algn="tl">
                    <a:srgbClr val="000000">
                      <a:alpha val="43137"/>
                    </a:srgbClr>
                  </a:outerShdw>
                </a:effectLst>
              </a:rPr>
              <a:t>Embracing of spiritual things (8-14)</a:t>
            </a:r>
          </a:p>
          <a:p>
            <a:pPr marL="914400" lvl="1" indent="-452438" algn="just" eaLnBrk="1" hangingPunct="1">
              <a:spcBef>
                <a:spcPts val="600"/>
              </a:spcBef>
              <a:spcAft>
                <a:spcPts val="1200"/>
              </a:spcAft>
              <a:buSzPct val="100000"/>
              <a:buFont typeface="+mj-lt"/>
              <a:buAutoNum type="alphaUcPeriod"/>
              <a:defRPr/>
            </a:pPr>
            <a:r>
              <a:rPr lang="en-US" dirty="0">
                <a:effectLst>
                  <a:outerShdw blurRad="38100" dist="38100" dir="2700000" algn="tl">
                    <a:srgbClr val="000000">
                      <a:alpha val="43137"/>
                    </a:srgbClr>
                  </a:outerShdw>
                </a:effectLst>
              </a:rPr>
              <a:t>Knowing Christ (8)</a:t>
            </a:r>
          </a:p>
          <a:p>
            <a:pPr marL="914400" lvl="1" indent="-452438" algn="just" eaLnBrk="1" hangingPunct="1">
              <a:spcBef>
                <a:spcPts val="600"/>
              </a:spcBef>
              <a:spcAft>
                <a:spcPts val="1200"/>
              </a:spcAft>
              <a:buSzPct val="100000"/>
              <a:buFont typeface="+mj-lt"/>
              <a:buAutoNum type="alphaUcPeriod"/>
              <a:defRPr/>
            </a:pPr>
            <a:r>
              <a:rPr lang="en-US" dirty="0">
                <a:effectLst>
                  <a:outerShdw blurRad="38100" dist="38100" dir="2700000" algn="tl">
                    <a:srgbClr val="000000">
                      <a:alpha val="43137"/>
                    </a:srgbClr>
                  </a:outerShdw>
                </a:effectLst>
              </a:rPr>
              <a:t>Christ’s righteousness (9)</a:t>
            </a:r>
          </a:p>
          <a:p>
            <a:pPr marL="914400" lvl="1" indent="-452438" algn="just" eaLnBrk="1" hangingPunct="1">
              <a:spcBef>
                <a:spcPts val="600"/>
              </a:spcBef>
              <a:spcAft>
                <a:spcPts val="1200"/>
              </a:spcAft>
              <a:buSzPct val="100000"/>
              <a:buFont typeface="+mj-lt"/>
              <a:buAutoNum type="alphaUcPeriod"/>
              <a:defRPr/>
            </a:pPr>
            <a:r>
              <a:rPr lang="en-US" dirty="0">
                <a:effectLst>
                  <a:outerShdw blurRad="38100" dist="38100" dir="2700000" algn="tl">
                    <a:srgbClr val="000000">
                      <a:alpha val="43137"/>
                    </a:srgbClr>
                  </a:outerShdw>
                </a:effectLst>
              </a:rPr>
              <a:t>Fellowship of His sufferings (10)</a:t>
            </a:r>
          </a:p>
          <a:p>
            <a:pPr marL="914400" lvl="1" indent="-452438" algn="just" eaLnBrk="1" hangingPunct="1">
              <a:spcBef>
                <a:spcPts val="600"/>
              </a:spcBef>
              <a:spcAft>
                <a:spcPts val="1200"/>
              </a:spcAft>
              <a:buSzPct val="100000"/>
              <a:buFont typeface="+mj-lt"/>
              <a:buAutoNum type="alphaUcPeriod"/>
              <a:defRPr/>
            </a:pPr>
            <a:r>
              <a:rPr lang="en-US" dirty="0">
                <a:effectLst>
                  <a:outerShdw blurRad="38100" dist="38100" dir="2700000" algn="tl">
                    <a:srgbClr val="000000">
                      <a:alpha val="43137"/>
                    </a:srgbClr>
                  </a:outerShdw>
                </a:effectLst>
              </a:rPr>
              <a:t>Resurrection (11-12)</a:t>
            </a:r>
          </a:p>
          <a:p>
            <a:pPr marL="914400" lvl="1" indent="-452438" algn="just" eaLnBrk="1" hangingPunct="1">
              <a:spcBef>
                <a:spcPts val="600"/>
              </a:spcBef>
              <a:spcAft>
                <a:spcPts val="12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ea typeface="+mn-ea"/>
                <a:cs typeface="+mn-cs"/>
              </a:rPr>
              <a:t>Prize (13-14)</a:t>
            </a:r>
          </a:p>
        </p:txBody>
      </p:sp>
      <p:pic>
        <p:nvPicPr>
          <p:cNvPr id="6" name="Picture 5">
            <a:extLst>
              <a:ext uri="{FF2B5EF4-FFF2-40B4-BE49-F238E27FC236}">
                <a16:creationId xmlns:a16="http://schemas.microsoft.com/office/drawing/2014/main" id="{0AEA0C80-4E36-4583-887A-C7C814E771D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010400" y="5334000"/>
            <a:ext cx="1991032" cy="1371600"/>
          </a:xfrm>
          <a:prstGeom prst="rect">
            <a:avLst/>
          </a:prstGeom>
        </p:spPr>
      </p:pic>
    </p:spTree>
    <p:extLst>
      <p:ext uri="{BB962C8B-B14F-4D97-AF65-F5344CB8AC3E}">
        <p14:creationId xmlns:p14="http://schemas.microsoft.com/office/powerpoint/2010/main" val="2063366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CCB0E2F-3F65-4664-A075-26DD1609D7E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5016758"/>
          </a:xfrm>
          <a:prstGeom prst="rect">
            <a:avLst/>
          </a:prstGeom>
          <a:noFill/>
          <a:ln w="28575">
            <a:noFill/>
            <a:miter lim="800000"/>
            <a:headEnd/>
            <a:tailEnd/>
          </a:ln>
        </p:spPr>
        <p:txBody>
          <a:bodyPr wrap="square">
            <a:spAutoFit/>
          </a:bodyPr>
          <a:lstStyle/>
          <a:p>
            <a:pPr algn="ctr" defTabSz="685800">
              <a:spcAft>
                <a:spcPts val="1200"/>
              </a:spcAft>
              <a:buClr>
                <a:schemeClr val="tx2"/>
              </a:buClr>
              <a:buSzPct val="75000"/>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1 Corinthians 9:24-27</a:t>
            </a:r>
          </a:p>
          <a:p>
            <a:pPr algn="just" eaLnBrk="1" hangingPunct="1">
              <a:defRPr/>
            </a:pPr>
            <a:r>
              <a:rPr lang="en-US" sz="3000" dirty="0">
                <a:effectLst>
                  <a:outerShdw blurRad="38100" dist="38100" dir="2700000" algn="tl">
                    <a:srgbClr val="000000">
                      <a:alpha val="43137"/>
                    </a:srgbClr>
                  </a:outerShdw>
                </a:effectLst>
                <a:latin typeface="Calibri" panose="020F0502020204030204" pitchFamily="34" charset="0"/>
              </a:rPr>
              <a:t>“Do you not know that those who run in a race all run, but </a:t>
            </a:r>
            <a:r>
              <a:rPr lang="en-US" sz="3000" i="1" dirty="0">
                <a:effectLst>
                  <a:outerShdw blurRad="38100" dist="38100" dir="2700000" algn="tl">
                    <a:srgbClr val="000000">
                      <a:alpha val="43137"/>
                    </a:srgbClr>
                  </a:outerShdw>
                </a:effectLst>
                <a:latin typeface="Calibri" panose="020F0502020204030204" pitchFamily="34" charset="0"/>
              </a:rPr>
              <a:t>only</a:t>
            </a:r>
            <a:r>
              <a:rPr lang="en-US" sz="3000" dirty="0">
                <a:effectLst>
                  <a:outerShdw blurRad="38100" dist="38100" dir="2700000" algn="tl">
                    <a:srgbClr val="000000">
                      <a:alpha val="43137"/>
                    </a:srgbClr>
                  </a:outerShdw>
                </a:effectLst>
                <a:latin typeface="Calibri" panose="020F0502020204030204" pitchFamily="34" charset="0"/>
              </a:rPr>
              <a:t> one receives the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rPr>
              <a:t>prize</a:t>
            </a:r>
            <a:r>
              <a:rPr lang="en-US" sz="3000" dirty="0">
                <a:effectLst>
                  <a:outerShdw blurRad="38100" dist="38100" dir="2700000" algn="tl">
                    <a:srgbClr val="000000">
                      <a:alpha val="43137"/>
                    </a:srgbClr>
                  </a:outerShdw>
                </a:effectLst>
                <a:latin typeface="Calibri" panose="020F0502020204030204" pitchFamily="34" charset="0"/>
              </a:rPr>
              <a:t>? Run in such a way that you may win. </a:t>
            </a:r>
            <a:r>
              <a:rPr lang="en-US" sz="3000" baseline="30000" dirty="0">
                <a:effectLst>
                  <a:outerShdw blurRad="38100" dist="38100" dir="2700000" algn="tl">
                    <a:srgbClr val="000000">
                      <a:alpha val="43137"/>
                    </a:srgbClr>
                  </a:outerShdw>
                </a:effectLst>
                <a:latin typeface="Calibri" panose="020F0502020204030204" pitchFamily="34" charset="0"/>
              </a:rPr>
              <a:t>25 </a:t>
            </a:r>
            <a:r>
              <a:rPr lang="en-US" sz="3000" dirty="0">
                <a:effectLst>
                  <a:outerShdw blurRad="38100" dist="38100" dir="2700000" algn="tl">
                    <a:srgbClr val="000000">
                      <a:alpha val="43137"/>
                    </a:srgbClr>
                  </a:outerShdw>
                </a:effectLst>
                <a:latin typeface="Calibri" panose="020F0502020204030204" pitchFamily="34" charset="0"/>
              </a:rPr>
              <a:t>Everyone who competes in the games exercises self-control in all things. They then </a:t>
            </a:r>
            <a:r>
              <a:rPr lang="en-US" sz="3000" i="1" dirty="0">
                <a:effectLst>
                  <a:outerShdw blurRad="38100" dist="38100" dir="2700000" algn="tl">
                    <a:srgbClr val="000000">
                      <a:alpha val="43137"/>
                    </a:srgbClr>
                  </a:outerShdw>
                </a:effectLst>
                <a:latin typeface="Calibri" panose="020F0502020204030204" pitchFamily="34" charset="0"/>
              </a:rPr>
              <a:t>do it</a:t>
            </a:r>
            <a:r>
              <a:rPr lang="en-US" sz="3000" dirty="0">
                <a:effectLst>
                  <a:outerShdw blurRad="38100" dist="38100" dir="2700000" algn="tl">
                    <a:srgbClr val="000000">
                      <a:alpha val="43137"/>
                    </a:srgbClr>
                  </a:outerShdw>
                </a:effectLst>
                <a:latin typeface="Calibri" panose="020F0502020204030204" pitchFamily="34" charset="0"/>
              </a:rPr>
              <a:t> to receive a perishable wreath, but we an imperishable. </a:t>
            </a:r>
            <a:r>
              <a:rPr lang="en-US" sz="3000" baseline="30000" dirty="0">
                <a:effectLst>
                  <a:outerShdw blurRad="38100" dist="38100" dir="2700000" algn="tl">
                    <a:srgbClr val="000000">
                      <a:alpha val="43137"/>
                    </a:srgbClr>
                  </a:outerShdw>
                </a:effectLst>
                <a:latin typeface="Calibri" panose="020F0502020204030204" pitchFamily="34" charset="0"/>
              </a:rPr>
              <a:t>26 </a:t>
            </a:r>
            <a:r>
              <a:rPr lang="en-US" sz="3000" dirty="0">
                <a:effectLst>
                  <a:outerShdw blurRad="38100" dist="38100" dir="2700000" algn="tl">
                    <a:srgbClr val="000000">
                      <a:alpha val="43137"/>
                    </a:srgbClr>
                  </a:outerShdw>
                </a:effectLst>
                <a:latin typeface="Calibri" panose="020F0502020204030204" pitchFamily="34" charset="0"/>
              </a:rPr>
              <a:t>Therefore I run in such a way, as not without aim; I box in such a way, as not beating the air; </a:t>
            </a:r>
            <a:r>
              <a:rPr lang="en-US" sz="3000" baseline="30000" dirty="0">
                <a:effectLst>
                  <a:outerShdw blurRad="38100" dist="38100" dir="2700000" algn="tl">
                    <a:srgbClr val="000000">
                      <a:alpha val="43137"/>
                    </a:srgbClr>
                  </a:outerShdw>
                </a:effectLst>
                <a:latin typeface="Calibri" panose="020F0502020204030204" pitchFamily="34" charset="0"/>
              </a:rPr>
              <a:t>27 </a:t>
            </a:r>
            <a:r>
              <a:rPr lang="en-US" sz="3000" dirty="0">
                <a:effectLst>
                  <a:outerShdw blurRad="38100" dist="38100" dir="2700000" algn="tl">
                    <a:srgbClr val="000000">
                      <a:alpha val="43137"/>
                    </a:srgbClr>
                  </a:outerShdw>
                </a:effectLst>
                <a:latin typeface="Calibri" panose="020F0502020204030204" pitchFamily="34" charset="0"/>
              </a:rPr>
              <a:t>but</a:t>
            </a:r>
            <a:r>
              <a:rPr lang="en-US" sz="3000" b="1" dirty="0">
                <a:solidFill>
                  <a:srgbClr val="FFFFCC"/>
                </a:solidFill>
                <a:effectLst>
                  <a:outerShdw blurRad="38100" dist="38100" dir="2700000" algn="tl">
                    <a:srgbClr val="000000">
                      <a:alpha val="43137"/>
                    </a:srgbClr>
                  </a:outerShdw>
                </a:effectLst>
                <a:latin typeface="Calibri" panose="020F0502020204030204" pitchFamily="34" charset="0"/>
              </a:rPr>
              <a:t> </a:t>
            </a:r>
            <a:r>
              <a:rPr lang="en-US" sz="3000" dirty="0">
                <a:effectLst>
                  <a:outerShdw blurRad="38100" dist="38100" dir="2700000" algn="tl">
                    <a:srgbClr val="000000">
                      <a:alpha val="43137"/>
                    </a:srgbClr>
                  </a:outerShdw>
                </a:effectLst>
                <a:latin typeface="Calibri" panose="020F0502020204030204" pitchFamily="34" charset="0"/>
              </a:rPr>
              <a:t>I discipline my body and make it my slave, so that, after I have preached to others, I myself will not be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rPr>
              <a:t>disqualified</a:t>
            </a:r>
            <a:r>
              <a:rPr lang="en-US" sz="3000" dirty="0">
                <a:effectLst>
                  <a:outerShdw blurRad="38100" dist="38100" dir="2700000" algn="tl">
                    <a:srgbClr val="000000">
                      <a:alpha val="43137"/>
                    </a:srgbClr>
                  </a:outerShdw>
                </a:effectLst>
                <a:latin typeface="Calibri" panose="020F0502020204030204" pitchFamily="34" charset="0"/>
              </a:rPr>
              <a:t>.”</a:t>
            </a:r>
          </a:p>
        </p:txBody>
      </p:sp>
    </p:spTree>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type="body" idx="1"/>
          </p:nvPr>
        </p:nvSpPr>
        <p:spPr>
          <a:xfrm>
            <a:off x="0" y="1600201"/>
            <a:ext cx="9144000" cy="2743200"/>
          </a:xfrm>
        </p:spPr>
        <p:txBody>
          <a:bodyPr/>
          <a:lstStyle/>
          <a:p>
            <a:pPr marL="457200"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Legalists vs. true believers (Phil. 3:1-3)</a:t>
            </a:r>
          </a:p>
          <a:p>
            <a:pPr marL="457200"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Paul’s transition away from legalism (Phil. 3:4-14)</a:t>
            </a:r>
          </a:p>
          <a:p>
            <a:pPr marL="457200" indent="-457200" algn="just" eaLnBrk="1" hangingPunct="1">
              <a:spcBef>
                <a:spcPts val="0"/>
              </a:spcBef>
              <a:spcAft>
                <a:spcPts val="2400"/>
              </a:spcAft>
              <a:defRPr/>
            </a:pPr>
            <a:r>
              <a:rPr lang="en-US" b="1" u="sng" dirty="0">
                <a:solidFill>
                  <a:srgbClr val="FFFFCC"/>
                </a:solidFill>
              </a:rPr>
              <a:t>Other items to embrace in lieu of legalism (Phil. 3:15–4:3)</a:t>
            </a:r>
          </a:p>
        </p:txBody>
      </p:sp>
      <p:sp>
        <p:nvSpPr>
          <p:cNvPr id="4" name="Rectangle 2">
            <a:extLst>
              <a:ext uri="{FF2B5EF4-FFF2-40B4-BE49-F238E27FC236}">
                <a16:creationId xmlns:a16="http://schemas.microsoft.com/office/drawing/2014/main" id="{41B9EAE1-AB4F-4C75-8D29-37D59CC1F818}"/>
              </a:ext>
            </a:extLst>
          </p:cNvPr>
          <p:cNvSpPr txBox="1">
            <a:spLocks noChangeArrowheads="1"/>
          </p:cNvSpPr>
          <p:nvPr/>
        </p:nvSpPr>
        <p:spPr bwMode="auto">
          <a:xfrm>
            <a:off x="685800" y="228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dirty="0">
                <a:solidFill>
                  <a:srgbClr val="00FFFF"/>
                </a:solidFill>
                <a:effectLst>
                  <a:outerShdw blurRad="38100" dist="38100" dir="2700000" algn="tl">
                    <a:srgbClr val="000000">
                      <a:alpha val="43137"/>
                    </a:srgbClr>
                  </a:outerShdw>
                </a:effectLst>
              </a:rPr>
              <a:t>Avoid Legalism </a:t>
            </a:r>
          </a:p>
          <a:p>
            <a:pPr algn="ctr" eaLnBrk="1" hangingPunct="1"/>
            <a:r>
              <a:rPr lang="en-US" altLang="en-US" sz="2800" dirty="0">
                <a:solidFill>
                  <a:schemeClr val="tx1"/>
                </a:solidFill>
                <a:effectLst>
                  <a:outerShdw blurRad="38100" dist="38100" dir="2700000" algn="tl">
                    <a:srgbClr val="000000">
                      <a:alpha val="43137"/>
                    </a:srgbClr>
                  </a:outerShdw>
                </a:effectLst>
                <a:ea typeface="+mn-ea"/>
                <a:cs typeface="+mn-cs"/>
              </a:rPr>
              <a:t>(Phil. 3)</a:t>
            </a:r>
          </a:p>
        </p:txBody>
      </p:sp>
      <p:pic>
        <p:nvPicPr>
          <p:cNvPr id="2" name="Picture 1">
            <a:extLst>
              <a:ext uri="{FF2B5EF4-FFF2-40B4-BE49-F238E27FC236}">
                <a16:creationId xmlns:a16="http://schemas.microsoft.com/office/drawing/2014/main" id="{CC3207A5-AAEE-4F25-AA76-E955D17AA49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48000" y="4343400"/>
            <a:ext cx="3048000" cy="2286000"/>
          </a:xfrm>
          <a:prstGeom prst="rect">
            <a:avLst/>
          </a:prstGeom>
        </p:spPr>
      </p:pic>
    </p:spTree>
    <p:extLst>
      <p:ext uri="{BB962C8B-B14F-4D97-AF65-F5344CB8AC3E}">
        <p14:creationId xmlns:p14="http://schemas.microsoft.com/office/powerpoint/2010/main" val="18678519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46AB0D2-BF86-4BD2-B057-5A8BE181847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44645" y="4724400"/>
            <a:ext cx="2654710" cy="1828800"/>
          </a:xfrm>
          <a:prstGeom prst="rect">
            <a:avLst/>
          </a:prstGeom>
        </p:spPr>
      </p:pic>
      <p:sp>
        <p:nvSpPr>
          <p:cNvPr id="51202" name="Rectangle 2"/>
          <p:cNvSpPr>
            <a:spLocks noGrp="1" noChangeArrowheads="1"/>
          </p:cNvSpPr>
          <p:nvPr>
            <p:ph type="title"/>
          </p:nvPr>
        </p:nvSpPr>
        <p:spPr>
          <a:xfrm>
            <a:off x="0" y="228600"/>
            <a:ext cx="9144000" cy="1143000"/>
          </a:xfrm>
        </p:spPr>
        <p:txBody>
          <a:bodyPr/>
          <a:lstStyle/>
          <a:p>
            <a:pPr algn="ctr" eaLnBrk="1" hangingPunct="1"/>
            <a:r>
              <a:rPr lang="en-US" sz="3600" kern="1200" dirty="0">
                <a:solidFill>
                  <a:srgbClr val="00FFFF"/>
                </a:solidFill>
                <a:effectLst>
                  <a:outerShdw blurRad="38100" dist="38100" dir="2700000" algn="tl">
                    <a:srgbClr val="000000">
                      <a:alpha val="43137"/>
                    </a:srgbClr>
                  </a:outerShdw>
                </a:effectLst>
              </a:rPr>
              <a:t>Other Items to Embrace in Lieu of Legalism </a:t>
            </a:r>
            <a:br>
              <a:rPr lang="en-US" sz="4000" kern="1200" dirty="0">
                <a:solidFill>
                  <a:srgbClr val="00FFFF"/>
                </a:solidFill>
                <a:effectLst>
                  <a:outerShdw blurRad="38100" dist="38100" dir="2700000" algn="tl">
                    <a:srgbClr val="000000">
                      <a:alpha val="43137"/>
                    </a:srgbClr>
                  </a:outerShdw>
                </a:effectLst>
              </a:rPr>
            </a:br>
            <a:r>
              <a:rPr lang="en-US" sz="2800" kern="1200" dirty="0">
                <a:solidFill>
                  <a:schemeClr val="tx1"/>
                </a:solidFill>
                <a:effectLst>
                  <a:outerShdw blurRad="38100" dist="38100" dir="2700000" algn="tl">
                    <a:srgbClr val="000000">
                      <a:alpha val="43137"/>
                    </a:srgbClr>
                  </a:outerShdw>
                </a:effectLst>
                <a:ea typeface="+mn-ea"/>
                <a:cs typeface="+mn-cs"/>
              </a:rPr>
              <a:t>(Phil. 3:15–4:3)</a:t>
            </a:r>
            <a:endParaRPr lang="en-US" altLang="en-US" sz="2800" kern="1200" dirty="0">
              <a:solidFill>
                <a:schemeClr val="tx1"/>
              </a:solidFill>
              <a:effectLst>
                <a:outerShdw blurRad="38100" dist="38100" dir="2700000" algn="tl">
                  <a:srgbClr val="000000">
                    <a:alpha val="43137"/>
                  </a:srgbClr>
                </a:outerShdw>
              </a:effectLst>
              <a:ea typeface="+mn-ea"/>
              <a:cs typeface="+mn-cs"/>
            </a:endParaRPr>
          </a:p>
        </p:txBody>
      </p:sp>
      <p:sp>
        <p:nvSpPr>
          <p:cNvPr id="17411" name="Rectangle 3"/>
          <p:cNvSpPr>
            <a:spLocks noGrp="1" noChangeArrowheads="1"/>
          </p:cNvSpPr>
          <p:nvPr>
            <p:ph type="body" idx="1"/>
          </p:nvPr>
        </p:nvSpPr>
        <p:spPr>
          <a:xfrm>
            <a:off x="247650" y="1600201"/>
            <a:ext cx="8648700" cy="3124199"/>
          </a:xfrm>
        </p:spPr>
        <p:txBody>
          <a:bodyPr/>
          <a:lstStyle/>
          <a:p>
            <a:pPr marL="457200"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Maturity (Phil. 3:15-16)</a:t>
            </a:r>
          </a:p>
          <a:p>
            <a:pPr marL="457200"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Avoiding license (Phil. 3:17-19)</a:t>
            </a:r>
          </a:p>
          <a:p>
            <a:pPr marL="457200"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Heavenly and eternal perspective (Phil. 3:20-21)</a:t>
            </a:r>
          </a:p>
          <a:p>
            <a:pPr marL="457200"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Unity (Phil. 4:1-3)</a:t>
            </a:r>
          </a:p>
        </p:txBody>
      </p:sp>
    </p:spTree>
    <p:extLst>
      <p:ext uri="{BB962C8B-B14F-4D97-AF65-F5344CB8AC3E}">
        <p14:creationId xmlns:p14="http://schemas.microsoft.com/office/powerpoint/2010/main" val="5293623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0" y="228600"/>
            <a:ext cx="9144000" cy="1143000"/>
          </a:xfrm>
        </p:spPr>
        <p:txBody>
          <a:bodyPr/>
          <a:lstStyle/>
          <a:p>
            <a:pPr algn="ctr" eaLnBrk="1" hangingPunct="1"/>
            <a:r>
              <a:rPr lang="en-US" sz="3600" kern="1200" dirty="0">
                <a:solidFill>
                  <a:srgbClr val="00FFFF"/>
                </a:solidFill>
                <a:effectLst>
                  <a:outerShdw blurRad="38100" dist="38100" dir="2700000" algn="tl">
                    <a:srgbClr val="000000">
                      <a:alpha val="43137"/>
                    </a:srgbClr>
                  </a:outerShdw>
                </a:effectLst>
              </a:rPr>
              <a:t>Other Items to Embrace in Lieu of Legalism </a:t>
            </a:r>
            <a:br>
              <a:rPr lang="en-US" sz="4000" kern="1200" dirty="0">
                <a:solidFill>
                  <a:srgbClr val="00FFFF"/>
                </a:solidFill>
                <a:effectLst>
                  <a:outerShdw blurRad="38100" dist="38100" dir="2700000" algn="tl">
                    <a:srgbClr val="000000">
                      <a:alpha val="43137"/>
                    </a:srgbClr>
                  </a:outerShdw>
                </a:effectLst>
              </a:rPr>
            </a:br>
            <a:r>
              <a:rPr lang="en-US" sz="2800" kern="1200" dirty="0">
                <a:solidFill>
                  <a:schemeClr val="tx1"/>
                </a:solidFill>
                <a:effectLst>
                  <a:outerShdw blurRad="38100" dist="38100" dir="2700000" algn="tl">
                    <a:srgbClr val="000000">
                      <a:alpha val="43137"/>
                    </a:srgbClr>
                  </a:outerShdw>
                </a:effectLst>
                <a:ea typeface="+mn-ea"/>
                <a:cs typeface="+mn-cs"/>
              </a:rPr>
              <a:t>(Phil. 3:15–4:3)</a:t>
            </a:r>
            <a:endParaRPr lang="en-US" altLang="en-US" sz="2800" kern="1200" dirty="0">
              <a:solidFill>
                <a:schemeClr val="tx1"/>
              </a:solidFill>
              <a:effectLst>
                <a:outerShdw blurRad="38100" dist="38100" dir="2700000" algn="tl">
                  <a:srgbClr val="000000">
                    <a:alpha val="43137"/>
                  </a:srgbClr>
                </a:outerShdw>
              </a:effectLst>
              <a:ea typeface="+mn-ea"/>
              <a:cs typeface="+mn-cs"/>
            </a:endParaRPr>
          </a:p>
        </p:txBody>
      </p:sp>
      <p:sp>
        <p:nvSpPr>
          <p:cNvPr id="17411" name="Rectangle 3"/>
          <p:cNvSpPr>
            <a:spLocks noGrp="1" noChangeArrowheads="1"/>
          </p:cNvSpPr>
          <p:nvPr>
            <p:ph type="body" idx="1"/>
          </p:nvPr>
        </p:nvSpPr>
        <p:spPr>
          <a:xfrm>
            <a:off x="247650" y="1600201"/>
            <a:ext cx="8648700" cy="3124199"/>
          </a:xfrm>
        </p:spPr>
        <p:txBody>
          <a:bodyPr/>
          <a:lstStyle/>
          <a:p>
            <a:pPr marL="457200" indent="-457200" algn="just" eaLnBrk="1" hangingPunct="1">
              <a:spcBef>
                <a:spcPts val="0"/>
              </a:spcBef>
              <a:spcAft>
                <a:spcPts val="2400"/>
              </a:spcAft>
              <a:defRPr/>
            </a:pPr>
            <a:r>
              <a:rPr lang="en-US" b="1" u="sng" dirty="0">
                <a:solidFill>
                  <a:srgbClr val="FFFFCC"/>
                </a:solidFill>
              </a:rPr>
              <a:t>Maturity (Phil. 3:15-16)</a:t>
            </a:r>
          </a:p>
          <a:p>
            <a:pPr marL="457200"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Avoiding license (Phil. 3:17-19)</a:t>
            </a:r>
          </a:p>
          <a:p>
            <a:pPr marL="457200"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Heavenly and eternal perspective (Phil. 3:20-21)</a:t>
            </a:r>
          </a:p>
          <a:p>
            <a:pPr marL="457200"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Unity (Phil. 4:1-3)</a:t>
            </a:r>
          </a:p>
        </p:txBody>
      </p:sp>
      <p:pic>
        <p:nvPicPr>
          <p:cNvPr id="5" name="Picture 4">
            <a:extLst>
              <a:ext uri="{FF2B5EF4-FFF2-40B4-BE49-F238E27FC236}">
                <a16:creationId xmlns:a16="http://schemas.microsoft.com/office/drawing/2014/main" id="{F466DFA5-FC30-4307-A8F5-456DAFB3B64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44645" y="4724400"/>
            <a:ext cx="2654710" cy="1828800"/>
          </a:xfrm>
          <a:prstGeom prst="rect">
            <a:avLst/>
          </a:prstGeom>
        </p:spPr>
      </p:pic>
    </p:spTree>
    <p:extLst>
      <p:ext uri="{BB962C8B-B14F-4D97-AF65-F5344CB8AC3E}">
        <p14:creationId xmlns:p14="http://schemas.microsoft.com/office/powerpoint/2010/main" val="27103159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5047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Bef>
                <a:spcPct val="0"/>
              </a:spcBef>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Ephesians 4:11-16</a:t>
            </a:r>
          </a:p>
          <a:p>
            <a:pPr algn="just">
              <a:spcAft>
                <a:spcPts val="0"/>
              </a:spcAft>
            </a:pP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11</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He gave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some</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as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apostles</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some as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prophets</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some as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evangelists</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some as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pastors and teachers</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12</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the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equipping</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the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saints</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the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work of service</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 the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building up</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the body of Christ;”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13</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until we all attain to the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unity</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the faith, and of the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knowledge of the Son of God</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 a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mature man</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 the measure of the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stature which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 .</a:t>
            </a:r>
          </a:p>
        </p:txBody>
      </p:sp>
    </p:spTree>
    <p:extLst>
      <p:ext uri="{BB962C8B-B14F-4D97-AF65-F5344CB8AC3E}">
        <p14:creationId xmlns:p14="http://schemas.microsoft.com/office/powerpoint/2010/main" val="3779207451"/>
      </p:ext>
    </p:extLst>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Ephesians 4:11-16</a:t>
            </a:r>
          </a:p>
          <a:p>
            <a:pPr algn="just">
              <a:spcAft>
                <a:spcPts val="1200"/>
              </a:spcAft>
            </a:pP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belongs to the fullness of Christ</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14</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As a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result</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we are no longer to be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children</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tossed here and there by waves</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carried about by every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wind</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doctrine, by the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trickery of men</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by craftiness in deceitful scheming;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15</a:t>
            </a:r>
            <a:r>
              <a:rPr lang="en-US" sz="34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speaking</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truth in love</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we are to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grow up</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in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all</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4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aspects</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into Him who is the head, even . . .</a:t>
            </a:r>
          </a:p>
        </p:txBody>
      </p:sp>
    </p:spTree>
    <p:extLst>
      <p:ext uri="{BB962C8B-B14F-4D97-AF65-F5344CB8AC3E}">
        <p14:creationId xmlns:p14="http://schemas.microsoft.com/office/powerpoint/2010/main" val="2070566239"/>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1892697" y="1600201"/>
            <a:ext cx="5358606" cy="3124199"/>
          </a:xfrm>
        </p:spPr>
        <p:txBody>
          <a:bodyPr/>
          <a:lstStyle/>
          <a:p>
            <a:pPr marL="514350" indent="-514350" algn="just"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Christ (Phil. 2:5-16)</a:t>
            </a:r>
          </a:p>
          <a:p>
            <a:pPr marL="514350" indent="-514350" algn="just"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Paul (Phil. 2:17-18)</a:t>
            </a:r>
          </a:p>
          <a:p>
            <a:pPr marL="514350" indent="-514350" algn="just"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Timothy (Phil. 2:19-24)</a:t>
            </a:r>
          </a:p>
          <a:p>
            <a:pPr marL="514350" indent="-514350" algn="just"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Epaphroditus (Phil. 2:25-30)</a:t>
            </a:r>
            <a:endParaRPr lang="en-US" sz="3400" dirty="0">
              <a:effectLst>
                <a:outerShdw blurRad="38100" dist="38100" dir="2700000" algn="tl">
                  <a:srgbClr val="000000">
                    <a:alpha val="43137"/>
                  </a:srgbClr>
                </a:outerShdw>
              </a:effectLst>
            </a:endParaRPr>
          </a:p>
        </p:txBody>
      </p:sp>
      <p:sp>
        <p:nvSpPr>
          <p:cNvPr id="4" name="Rectangle 2">
            <a:extLst>
              <a:ext uri="{FF2B5EF4-FFF2-40B4-BE49-F238E27FC236}">
                <a16:creationId xmlns:a16="http://schemas.microsoft.com/office/drawing/2014/main" id="{1DA1C699-A727-4A5E-9941-F147A1ACEFF4}"/>
              </a:ext>
            </a:extLst>
          </p:cNvPr>
          <p:cNvSpPr txBox="1">
            <a:spLocks noChangeArrowheads="1"/>
          </p:cNvSpPr>
          <p:nvPr/>
        </p:nvSpPr>
        <p:spPr bwMode="auto">
          <a:xfrm>
            <a:off x="685800" y="228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dirty="0">
                <a:solidFill>
                  <a:srgbClr val="00FFFF"/>
                </a:solidFill>
                <a:effectLst>
                  <a:outerShdw blurRad="38100" dist="38100" dir="2700000" algn="tl">
                    <a:srgbClr val="000000">
                      <a:alpha val="43137"/>
                    </a:srgbClr>
                  </a:outerShdw>
                </a:effectLst>
              </a:rPr>
              <a:t>Examples of Humble Service </a:t>
            </a:r>
          </a:p>
          <a:p>
            <a:pPr algn="ctr" eaLnBrk="1" hangingPunct="1"/>
            <a:r>
              <a:rPr lang="en-US" altLang="en-US" sz="2800" dirty="0">
                <a:solidFill>
                  <a:schemeClr val="tx1"/>
                </a:solidFill>
                <a:effectLst>
                  <a:outerShdw blurRad="38100" dist="38100" dir="2700000" algn="tl">
                    <a:srgbClr val="000000">
                      <a:alpha val="43137"/>
                    </a:srgbClr>
                  </a:outerShdw>
                </a:effectLst>
                <a:ea typeface="+mn-ea"/>
                <a:cs typeface="+mn-cs"/>
              </a:rPr>
              <a:t>(Phil. 2)</a:t>
            </a:r>
          </a:p>
        </p:txBody>
      </p:sp>
      <p:pic>
        <p:nvPicPr>
          <p:cNvPr id="5" name="Picture 4">
            <a:extLst>
              <a:ext uri="{FF2B5EF4-FFF2-40B4-BE49-F238E27FC236}">
                <a16:creationId xmlns:a16="http://schemas.microsoft.com/office/drawing/2014/main" id="{A6BB6D32-6571-43B2-B91C-0B5086FCE4C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159433" y="4724400"/>
            <a:ext cx="2825135" cy="1828800"/>
          </a:xfrm>
          <a:prstGeom prst="rect">
            <a:avLst/>
          </a:prstGeom>
        </p:spPr>
      </p:pic>
    </p:spTree>
    <p:extLst>
      <p:ext uri="{BB962C8B-B14F-4D97-AF65-F5344CB8AC3E}">
        <p14:creationId xmlns:p14="http://schemas.microsoft.com/office/powerpoint/2010/main" val="16320857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Bef>
                <a:spcPct val="0"/>
              </a:spcBef>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Ephesians 4:11-16</a:t>
            </a:r>
          </a:p>
          <a:p>
            <a:pPr algn="just">
              <a:spcAft>
                <a:spcPts val="1200"/>
              </a:spcAft>
            </a:pP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 .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Christ</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16</a:t>
            </a:r>
            <a:r>
              <a:rPr lang="en-US" sz="34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from whom the whole body, being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fitted and held together</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by what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every joint</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supplies</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according to the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proper working</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each</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individual part, causes the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growth</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the body for the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building up of itself</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in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love</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780144372"/>
      </p:ext>
    </p:extLst>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457200" y="2286000"/>
            <a:ext cx="8305800" cy="2286000"/>
          </a:xfrm>
        </p:spPr>
        <p:txBody>
          <a:bodyPr/>
          <a:lstStyle/>
          <a:p>
            <a:pPr marL="0" indent="0" algn="just">
              <a:spcBef>
                <a:spcPts val="0"/>
              </a:spcBef>
              <a:buFontTx/>
              <a:buNone/>
              <a:defRPr/>
            </a:pPr>
            <a:r>
              <a:rPr lang="en-US" i="1" dirty="0">
                <a:effectLst>
                  <a:outerShdw blurRad="38100" dist="38100" dir="2700000" algn="tl">
                    <a:srgbClr val="000000">
                      <a:alpha val="43137"/>
                    </a:srgbClr>
                  </a:outerShdw>
                </a:effectLst>
              </a:rPr>
              <a:t>“</a:t>
            </a:r>
            <a:r>
              <a:rPr lang="en-US" b="1" dirty="0">
                <a:solidFill>
                  <a:srgbClr val="FFFFCC"/>
                </a:solidFill>
                <a:effectLst>
                  <a:outerShdw blurRad="38100" dist="38100" dir="2700000" algn="tl">
                    <a:srgbClr val="000000">
                      <a:alpha val="43137"/>
                    </a:srgbClr>
                  </a:outerShdw>
                </a:effectLst>
              </a:rPr>
              <a:t>Philippians 3:15</a:t>
            </a:r>
            <a:r>
              <a:rPr lang="en-US" dirty="0">
                <a:effectLst/>
              </a:rPr>
              <a:t> (RSB:NASB1995U): 3:15 perfect = mature. In the latter half of the verse Paul says, in effect, ‘If you don’t agree, God will give you light on the subject.’”</a:t>
            </a:r>
          </a:p>
        </p:txBody>
      </p:sp>
      <p:pic>
        <p:nvPicPr>
          <p:cNvPr id="29700"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98437" y="152400"/>
            <a:ext cx="944563" cy="1143000"/>
          </a:xfrm>
          <a:prstGeom prst="rect">
            <a:avLst/>
          </a:prstGeom>
          <a:noFill/>
          <a:ln w="9525">
            <a:noFill/>
            <a:miter lim="800000"/>
            <a:headEnd/>
            <a:tailEnd/>
          </a:ln>
        </p:spPr>
      </p:pic>
      <p:sp>
        <p:nvSpPr>
          <p:cNvPr id="4" name="Rectangle 3">
            <a:extLst>
              <a:ext uri="{FF2B5EF4-FFF2-40B4-BE49-F238E27FC236}">
                <a16:creationId xmlns:a16="http://schemas.microsoft.com/office/drawing/2014/main" id="{DDED8C29-5312-47D5-972D-3ABE15909AE2}"/>
              </a:ext>
            </a:extLst>
          </p:cNvPr>
          <p:cNvSpPr/>
          <p:nvPr/>
        </p:nvSpPr>
        <p:spPr>
          <a:xfrm>
            <a:off x="1971675" y="228600"/>
            <a:ext cx="5200650" cy="1000274"/>
          </a:xfrm>
          <a:prstGeom prst="rect">
            <a:avLst/>
          </a:prstGeom>
        </p:spPr>
        <p:txBody>
          <a:bodyPr wrap="square">
            <a:spAutoFit/>
          </a:bodyPr>
          <a:lstStyle/>
          <a:p>
            <a:pPr algn="ctr">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Charles Ryrie</a:t>
            </a:r>
          </a:p>
          <a:p>
            <a:pPr algn="ctr"/>
            <a:r>
              <a:rPr lang="en-US" sz="1800" dirty="0">
                <a:effectLst>
                  <a:outerShdw blurRad="38100" dist="38100" dir="2700000" algn="tl">
                    <a:srgbClr val="000000">
                      <a:alpha val="43137"/>
                    </a:srgbClr>
                  </a:outerShdw>
                </a:effectLst>
                <a:latin typeface="Calibri" panose="020F0502020204030204" pitchFamily="34" charset="0"/>
              </a:rPr>
              <a:t>The Ryrie Study Bible</a:t>
            </a:r>
            <a:endPar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95433441"/>
      </p:ext>
    </p:extLst>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0" y="228600"/>
            <a:ext cx="9144000" cy="1143000"/>
          </a:xfrm>
        </p:spPr>
        <p:txBody>
          <a:bodyPr/>
          <a:lstStyle/>
          <a:p>
            <a:pPr algn="ctr" eaLnBrk="1" hangingPunct="1"/>
            <a:r>
              <a:rPr lang="en-US" sz="3600" kern="1200" dirty="0">
                <a:solidFill>
                  <a:srgbClr val="00FFFF"/>
                </a:solidFill>
                <a:effectLst>
                  <a:outerShdw blurRad="38100" dist="38100" dir="2700000" algn="tl">
                    <a:srgbClr val="000000">
                      <a:alpha val="43137"/>
                    </a:srgbClr>
                  </a:outerShdw>
                </a:effectLst>
              </a:rPr>
              <a:t>Other Items to Embrace in Lieu of Legalism </a:t>
            </a:r>
            <a:br>
              <a:rPr lang="en-US" sz="4000" kern="1200" dirty="0">
                <a:solidFill>
                  <a:srgbClr val="00FFFF"/>
                </a:solidFill>
                <a:effectLst>
                  <a:outerShdw blurRad="38100" dist="38100" dir="2700000" algn="tl">
                    <a:srgbClr val="000000">
                      <a:alpha val="43137"/>
                    </a:srgbClr>
                  </a:outerShdw>
                </a:effectLst>
              </a:rPr>
            </a:br>
            <a:r>
              <a:rPr lang="en-US" sz="2800" kern="1200" dirty="0">
                <a:solidFill>
                  <a:schemeClr val="tx1"/>
                </a:solidFill>
                <a:effectLst>
                  <a:outerShdw blurRad="38100" dist="38100" dir="2700000" algn="tl">
                    <a:srgbClr val="000000">
                      <a:alpha val="43137"/>
                    </a:srgbClr>
                  </a:outerShdw>
                </a:effectLst>
                <a:ea typeface="+mn-ea"/>
                <a:cs typeface="+mn-cs"/>
              </a:rPr>
              <a:t>(Phil. 3:15–4:3)</a:t>
            </a:r>
            <a:endParaRPr lang="en-US" altLang="en-US" sz="2800" kern="1200" dirty="0">
              <a:solidFill>
                <a:schemeClr val="tx1"/>
              </a:solidFill>
              <a:effectLst>
                <a:outerShdw blurRad="38100" dist="38100" dir="2700000" algn="tl">
                  <a:srgbClr val="000000">
                    <a:alpha val="43137"/>
                  </a:srgbClr>
                </a:outerShdw>
              </a:effectLst>
              <a:ea typeface="+mn-ea"/>
              <a:cs typeface="+mn-cs"/>
            </a:endParaRPr>
          </a:p>
        </p:txBody>
      </p:sp>
      <p:sp>
        <p:nvSpPr>
          <p:cNvPr id="17411" name="Rectangle 3"/>
          <p:cNvSpPr>
            <a:spLocks noGrp="1" noChangeArrowheads="1"/>
          </p:cNvSpPr>
          <p:nvPr>
            <p:ph type="body" idx="1"/>
          </p:nvPr>
        </p:nvSpPr>
        <p:spPr>
          <a:xfrm>
            <a:off x="247650" y="1600201"/>
            <a:ext cx="8648700" cy="3124199"/>
          </a:xfrm>
        </p:spPr>
        <p:txBody>
          <a:bodyPr/>
          <a:lstStyle/>
          <a:p>
            <a:pPr marL="457200"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Maturity (Phil. 3:15-16)</a:t>
            </a:r>
          </a:p>
          <a:p>
            <a:pPr marL="457200" indent="-457200" algn="just" eaLnBrk="1" hangingPunct="1">
              <a:spcBef>
                <a:spcPts val="0"/>
              </a:spcBef>
              <a:spcAft>
                <a:spcPts val="2400"/>
              </a:spcAft>
              <a:defRPr/>
            </a:pPr>
            <a:r>
              <a:rPr lang="en-US" b="1" u="sng" dirty="0">
                <a:solidFill>
                  <a:srgbClr val="FFFFCC"/>
                </a:solidFill>
              </a:rPr>
              <a:t>Avoiding license (Phil. 3:17-19)</a:t>
            </a:r>
          </a:p>
          <a:p>
            <a:pPr marL="457200"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Heavenly and eternal perspective (Phil. 3:20-21)</a:t>
            </a:r>
          </a:p>
          <a:p>
            <a:pPr marL="457200"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Unity (Phil. 4:1-3)</a:t>
            </a:r>
          </a:p>
        </p:txBody>
      </p:sp>
      <p:pic>
        <p:nvPicPr>
          <p:cNvPr id="6" name="Picture 5">
            <a:extLst>
              <a:ext uri="{FF2B5EF4-FFF2-40B4-BE49-F238E27FC236}">
                <a16:creationId xmlns:a16="http://schemas.microsoft.com/office/drawing/2014/main" id="{EFCEBC13-0E44-4FDE-A300-5B204769801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37598" y="4724400"/>
            <a:ext cx="2668804" cy="1828800"/>
          </a:xfrm>
          <a:prstGeom prst="rect">
            <a:avLst/>
          </a:prstGeom>
        </p:spPr>
      </p:pic>
    </p:spTree>
    <p:extLst>
      <p:ext uri="{BB962C8B-B14F-4D97-AF65-F5344CB8AC3E}">
        <p14:creationId xmlns:p14="http://schemas.microsoft.com/office/powerpoint/2010/main" val="23171280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1892697" y="1600201"/>
            <a:ext cx="5358606" cy="3124199"/>
          </a:xfrm>
        </p:spPr>
        <p:txBody>
          <a:bodyPr/>
          <a:lstStyle/>
          <a:p>
            <a:pPr marL="514350" indent="-514350" algn="just"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Christ (Phil. 2:5-16)</a:t>
            </a:r>
          </a:p>
          <a:p>
            <a:pPr marL="514350" indent="-514350" algn="just" eaLnBrk="1" hangingPunct="1">
              <a:spcBef>
                <a:spcPts val="0"/>
              </a:spcBef>
              <a:spcAft>
                <a:spcPts val="24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Paul (Phil. 2:17-18)</a:t>
            </a:r>
          </a:p>
          <a:p>
            <a:pPr marL="514350" indent="-514350" algn="just"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Timothy (Phil. 2:19-24)</a:t>
            </a:r>
          </a:p>
          <a:p>
            <a:pPr marL="514350" indent="-514350" algn="just"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Epaphroditus (Phil. 2:25-30)</a:t>
            </a:r>
            <a:endParaRPr lang="en-US" sz="3400" dirty="0">
              <a:effectLst>
                <a:outerShdw blurRad="38100" dist="38100" dir="2700000" algn="tl">
                  <a:srgbClr val="000000">
                    <a:alpha val="43137"/>
                  </a:srgbClr>
                </a:outerShdw>
              </a:effectLst>
            </a:endParaRPr>
          </a:p>
        </p:txBody>
      </p:sp>
      <p:sp>
        <p:nvSpPr>
          <p:cNvPr id="4" name="Rectangle 2">
            <a:extLst>
              <a:ext uri="{FF2B5EF4-FFF2-40B4-BE49-F238E27FC236}">
                <a16:creationId xmlns:a16="http://schemas.microsoft.com/office/drawing/2014/main" id="{1DA1C699-A727-4A5E-9941-F147A1ACEFF4}"/>
              </a:ext>
            </a:extLst>
          </p:cNvPr>
          <p:cNvSpPr txBox="1">
            <a:spLocks noChangeArrowheads="1"/>
          </p:cNvSpPr>
          <p:nvPr/>
        </p:nvSpPr>
        <p:spPr bwMode="auto">
          <a:xfrm>
            <a:off x="685800" y="228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dirty="0">
                <a:solidFill>
                  <a:srgbClr val="00FFFF"/>
                </a:solidFill>
                <a:effectLst>
                  <a:outerShdw blurRad="38100" dist="38100" dir="2700000" algn="tl">
                    <a:srgbClr val="000000">
                      <a:alpha val="43137"/>
                    </a:srgbClr>
                  </a:outerShdw>
                </a:effectLst>
              </a:rPr>
              <a:t>Examples of Humble Service </a:t>
            </a:r>
          </a:p>
          <a:p>
            <a:pPr algn="ctr" eaLnBrk="1" hangingPunct="1"/>
            <a:r>
              <a:rPr lang="en-US" altLang="en-US" sz="2800" dirty="0">
                <a:solidFill>
                  <a:schemeClr val="tx1"/>
                </a:solidFill>
                <a:effectLst>
                  <a:outerShdw blurRad="38100" dist="38100" dir="2700000" algn="tl">
                    <a:srgbClr val="000000">
                      <a:alpha val="43137"/>
                    </a:srgbClr>
                  </a:outerShdw>
                </a:effectLst>
                <a:ea typeface="+mn-ea"/>
                <a:cs typeface="+mn-cs"/>
              </a:rPr>
              <a:t>(Phil. 2)</a:t>
            </a:r>
          </a:p>
        </p:txBody>
      </p:sp>
      <p:pic>
        <p:nvPicPr>
          <p:cNvPr id="5" name="Picture 4">
            <a:extLst>
              <a:ext uri="{FF2B5EF4-FFF2-40B4-BE49-F238E27FC236}">
                <a16:creationId xmlns:a16="http://schemas.microsoft.com/office/drawing/2014/main" id="{A6BB6D32-6571-43B2-B91C-0B5086FCE4C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159433" y="4724400"/>
            <a:ext cx="2825135" cy="1828800"/>
          </a:xfrm>
          <a:prstGeom prst="rect">
            <a:avLst/>
          </a:prstGeom>
        </p:spPr>
      </p:pic>
    </p:spTree>
    <p:extLst>
      <p:ext uri="{BB962C8B-B14F-4D97-AF65-F5344CB8AC3E}">
        <p14:creationId xmlns:p14="http://schemas.microsoft.com/office/powerpoint/2010/main" val="19089159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457200" y="2590800"/>
            <a:ext cx="8305800" cy="1676400"/>
          </a:xfrm>
        </p:spPr>
        <p:txBody>
          <a:bodyPr/>
          <a:lstStyle/>
          <a:p>
            <a:pPr marL="0" indent="0" algn="just">
              <a:spcBef>
                <a:spcPts val="0"/>
              </a:spcBef>
              <a:buFontTx/>
              <a:buNone/>
              <a:defRPr/>
            </a:pPr>
            <a:r>
              <a:rPr lang="en-US" i="1" dirty="0">
                <a:effectLst>
                  <a:outerShdw blurRad="38100" dist="38100" dir="2700000" algn="tl">
                    <a:srgbClr val="000000">
                      <a:alpha val="43137"/>
                    </a:srgbClr>
                  </a:outerShdw>
                </a:effectLst>
              </a:rPr>
              <a:t>“</a:t>
            </a:r>
            <a:r>
              <a:rPr lang="en-US" b="1" dirty="0">
                <a:solidFill>
                  <a:srgbClr val="FFFFCC"/>
                </a:solidFill>
                <a:effectLst>
                  <a:outerShdw blurRad="38100" dist="38100" dir="2700000" algn="tl">
                    <a:srgbClr val="000000">
                      <a:alpha val="43137"/>
                    </a:srgbClr>
                  </a:outerShdw>
                </a:effectLst>
              </a:rPr>
              <a:t>Philippians 3:17</a:t>
            </a:r>
            <a:r>
              <a:rPr lang="en-US" dirty="0">
                <a:effectLst/>
              </a:rPr>
              <a:t> (RSB:NASB1995U): 3:17 Not many believers can exhort others to imitate them (the literal meaning of follow)</a:t>
            </a:r>
            <a:r>
              <a:rPr lang="en-US" dirty="0">
                <a:effectLst>
                  <a:outerShdw blurRad="38100" dist="38100" dir="2700000" algn="tl">
                    <a:srgbClr val="000000">
                      <a:alpha val="43137"/>
                    </a:srgbClr>
                  </a:outerShdw>
                </a:effectLst>
              </a:rPr>
              <a:t>.</a:t>
            </a:r>
            <a:r>
              <a:rPr lang="en-US" i="1" dirty="0">
                <a:effectLst>
                  <a:outerShdw blurRad="38100" dist="38100" dir="2700000" algn="tl">
                    <a:srgbClr val="000000">
                      <a:alpha val="43137"/>
                    </a:srgbClr>
                  </a:outerShdw>
                </a:effectLst>
              </a:rPr>
              <a:t>”</a:t>
            </a:r>
          </a:p>
        </p:txBody>
      </p:sp>
      <p:pic>
        <p:nvPicPr>
          <p:cNvPr id="29700"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98437" y="152400"/>
            <a:ext cx="944563" cy="1143000"/>
          </a:xfrm>
          <a:prstGeom prst="rect">
            <a:avLst/>
          </a:prstGeom>
          <a:noFill/>
          <a:ln w="9525">
            <a:noFill/>
            <a:miter lim="800000"/>
            <a:headEnd/>
            <a:tailEnd/>
          </a:ln>
        </p:spPr>
      </p:pic>
      <p:sp>
        <p:nvSpPr>
          <p:cNvPr id="4" name="Rectangle 3">
            <a:extLst>
              <a:ext uri="{FF2B5EF4-FFF2-40B4-BE49-F238E27FC236}">
                <a16:creationId xmlns:a16="http://schemas.microsoft.com/office/drawing/2014/main" id="{DDED8C29-5312-47D5-972D-3ABE15909AE2}"/>
              </a:ext>
            </a:extLst>
          </p:cNvPr>
          <p:cNvSpPr/>
          <p:nvPr/>
        </p:nvSpPr>
        <p:spPr>
          <a:xfrm>
            <a:off x="1971675" y="228600"/>
            <a:ext cx="5200650" cy="1000274"/>
          </a:xfrm>
          <a:prstGeom prst="rect">
            <a:avLst/>
          </a:prstGeom>
        </p:spPr>
        <p:txBody>
          <a:bodyPr wrap="square">
            <a:spAutoFit/>
          </a:bodyPr>
          <a:lstStyle/>
          <a:p>
            <a:pPr algn="ctr">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Charles Ryrie</a:t>
            </a:r>
          </a:p>
          <a:p>
            <a:pPr algn="ctr"/>
            <a:r>
              <a:rPr lang="en-US" sz="1800" dirty="0">
                <a:effectLst>
                  <a:outerShdw blurRad="38100" dist="38100" dir="2700000" algn="tl">
                    <a:srgbClr val="000000">
                      <a:alpha val="43137"/>
                    </a:srgbClr>
                  </a:outerShdw>
                </a:effectLst>
                <a:latin typeface="Calibri" panose="020F0502020204030204" pitchFamily="34" charset="0"/>
              </a:rPr>
              <a:t>The Ryrie Study Bible</a:t>
            </a:r>
            <a:endPar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25677461"/>
      </p:ext>
    </p:extLst>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0" y="228600"/>
            <a:ext cx="9144000" cy="1143000"/>
          </a:xfrm>
        </p:spPr>
        <p:txBody>
          <a:bodyPr/>
          <a:lstStyle/>
          <a:p>
            <a:pPr algn="ctr" eaLnBrk="1" hangingPunct="1"/>
            <a:r>
              <a:rPr lang="en-US" sz="3600" kern="1200" dirty="0">
                <a:solidFill>
                  <a:srgbClr val="00FFFF"/>
                </a:solidFill>
                <a:effectLst>
                  <a:outerShdw blurRad="38100" dist="38100" dir="2700000" algn="tl">
                    <a:srgbClr val="000000">
                      <a:alpha val="43137"/>
                    </a:srgbClr>
                  </a:outerShdw>
                </a:effectLst>
              </a:rPr>
              <a:t>Other Items to Embrace in Lieu of Legalism </a:t>
            </a:r>
            <a:br>
              <a:rPr lang="en-US" sz="4000" kern="1200" dirty="0">
                <a:solidFill>
                  <a:srgbClr val="00FFFF"/>
                </a:solidFill>
                <a:effectLst>
                  <a:outerShdw blurRad="38100" dist="38100" dir="2700000" algn="tl">
                    <a:srgbClr val="000000">
                      <a:alpha val="43137"/>
                    </a:srgbClr>
                  </a:outerShdw>
                </a:effectLst>
              </a:rPr>
            </a:br>
            <a:r>
              <a:rPr lang="en-US" sz="2800" kern="1200" dirty="0">
                <a:solidFill>
                  <a:schemeClr val="tx1"/>
                </a:solidFill>
                <a:effectLst>
                  <a:outerShdw blurRad="38100" dist="38100" dir="2700000" algn="tl">
                    <a:srgbClr val="000000">
                      <a:alpha val="43137"/>
                    </a:srgbClr>
                  </a:outerShdw>
                </a:effectLst>
                <a:ea typeface="+mn-ea"/>
                <a:cs typeface="+mn-cs"/>
              </a:rPr>
              <a:t>(Phil. 3:15–4:3)</a:t>
            </a:r>
            <a:endParaRPr lang="en-US" altLang="en-US" sz="2800" kern="1200" dirty="0">
              <a:solidFill>
                <a:schemeClr val="tx1"/>
              </a:solidFill>
              <a:effectLst>
                <a:outerShdw blurRad="38100" dist="38100" dir="2700000" algn="tl">
                  <a:srgbClr val="000000">
                    <a:alpha val="43137"/>
                  </a:srgbClr>
                </a:outerShdw>
              </a:effectLst>
              <a:ea typeface="+mn-ea"/>
              <a:cs typeface="+mn-cs"/>
            </a:endParaRPr>
          </a:p>
        </p:txBody>
      </p:sp>
      <p:sp>
        <p:nvSpPr>
          <p:cNvPr id="17411" name="Rectangle 3"/>
          <p:cNvSpPr>
            <a:spLocks noGrp="1" noChangeArrowheads="1"/>
          </p:cNvSpPr>
          <p:nvPr>
            <p:ph type="body" idx="1"/>
          </p:nvPr>
        </p:nvSpPr>
        <p:spPr>
          <a:xfrm>
            <a:off x="247650" y="1600201"/>
            <a:ext cx="8743950" cy="3124199"/>
          </a:xfrm>
        </p:spPr>
        <p:txBody>
          <a:bodyPr/>
          <a:lstStyle/>
          <a:p>
            <a:pPr marL="457200"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Maturity (Phil. 3:15-16)</a:t>
            </a:r>
          </a:p>
          <a:p>
            <a:pPr marL="457200"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Avoiding license (Phil. 3:17-19)</a:t>
            </a:r>
          </a:p>
          <a:p>
            <a:pPr marL="457200" indent="-457200" algn="just" eaLnBrk="1" hangingPunct="1">
              <a:spcBef>
                <a:spcPts val="0"/>
              </a:spcBef>
              <a:spcAft>
                <a:spcPts val="2400"/>
              </a:spcAft>
              <a:defRPr/>
            </a:pPr>
            <a:r>
              <a:rPr lang="en-US" b="1" u="sng" dirty="0">
                <a:solidFill>
                  <a:srgbClr val="FFFFCC"/>
                </a:solidFill>
              </a:rPr>
              <a:t>Heavenly and eternal perspective (Phil. 3:20-21)</a:t>
            </a:r>
          </a:p>
          <a:p>
            <a:pPr marL="457200"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Unity (Phil. 4:1-3)</a:t>
            </a:r>
          </a:p>
        </p:txBody>
      </p:sp>
      <p:pic>
        <p:nvPicPr>
          <p:cNvPr id="5" name="Picture 4">
            <a:extLst>
              <a:ext uri="{FF2B5EF4-FFF2-40B4-BE49-F238E27FC236}">
                <a16:creationId xmlns:a16="http://schemas.microsoft.com/office/drawing/2014/main" id="{A3D84ADF-A6E5-486F-B679-FA4D1C5C878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44645" y="4724400"/>
            <a:ext cx="2654710" cy="1828800"/>
          </a:xfrm>
          <a:prstGeom prst="rect">
            <a:avLst/>
          </a:prstGeom>
        </p:spPr>
      </p:pic>
    </p:spTree>
    <p:extLst>
      <p:ext uri="{BB962C8B-B14F-4D97-AF65-F5344CB8AC3E}">
        <p14:creationId xmlns:p14="http://schemas.microsoft.com/office/powerpoint/2010/main" val="6508386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68" name="Group 48">
            <a:extLst>
              <a:ext uri="{FF2B5EF4-FFF2-40B4-BE49-F238E27FC236}">
                <a16:creationId xmlns:a16="http://schemas.microsoft.com/office/drawing/2014/main" id="{54F6CCDD-881C-4EF1-9DE3-85CAF3BB7697}"/>
              </a:ext>
            </a:extLst>
          </p:cNvPr>
          <p:cNvGraphicFramePr>
            <a:graphicFrameLocks noGrp="1"/>
          </p:cNvGraphicFramePr>
          <p:nvPr>
            <p:ph type="tbl" idx="1"/>
            <p:extLst>
              <p:ext uri="{D42A27DB-BD31-4B8C-83A1-F6EECF244321}">
                <p14:modId xmlns:p14="http://schemas.microsoft.com/office/powerpoint/2010/main" val="3056807387"/>
              </p:ext>
            </p:extLst>
          </p:nvPr>
        </p:nvGraphicFramePr>
        <p:xfrm>
          <a:off x="152400" y="777240"/>
          <a:ext cx="8839200" cy="5280343"/>
        </p:xfrm>
        <a:graphic>
          <a:graphicData uri="http://schemas.openxmlformats.org/drawingml/2006/table">
            <a:tbl>
              <a:tblPr>
                <a:tableStyleId>{D7AC3CCA-C797-4891-BE02-D94E43425B78}</a:tableStyleId>
              </a:tblPr>
              <a:tblGrid>
                <a:gridCol w="4654270">
                  <a:extLst>
                    <a:ext uri="{9D8B030D-6E8A-4147-A177-3AD203B41FA5}">
                      <a16:colId xmlns:a16="http://schemas.microsoft.com/office/drawing/2014/main" val="1507814193"/>
                    </a:ext>
                  </a:extLst>
                </a:gridCol>
                <a:gridCol w="4184930">
                  <a:extLst>
                    <a:ext uri="{9D8B030D-6E8A-4147-A177-3AD203B41FA5}">
                      <a16:colId xmlns:a16="http://schemas.microsoft.com/office/drawing/2014/main" val="2664875996"/>
                    </a:ext>
                  </a:extLst>
                </a:gridCol>
              </a:tblGrid>
              <a:tr h="677863">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lang="en-US" altLang="en-US" sz="3600" kern="1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RAPTURE DISTINCT FROM SECOND ADVENT</a:t>
                      </a:r>
                    </a:p>
                  </a:txBody>
                  <a:tcPr anchor="ctr" horzOverflow="overflow">
                    <a:solidFill>
                      <a:schemeClr val="bg2"/>
                    </a:solidFill>
                  </a:tcPr>
                </a:tc>
                <a:tc hMerge="1">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endParaRPr kumimoji="0" lang="en-US" altLang="en-US" sz="2000" b="1" i="0" u="none" strike="noStrike" cap="none" normalizeH="0" baseline="0" dirty="0">
                        <a:ln>
                          <a:noFill/>
                        </a:ln>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72035266"/>
                  </a:ext>
                </a:extLst>
              </a:tr>
              <a:tr h="457200">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0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Rapture (1 </a:t>
                      </a:r>
                      <a:r>
                        <a:rPr kumimoji="0" lang="en-US" altLang="en-US" sz="2000" b="1" u="none" strike="noStrike" cap="none" normalizeH="0" baseline="0" dirty="0" err="1">
                          <a:ln>
                            <a:noFill/>
                          </a:ln>
                          <a:solidFill>
                            <a:schemeClr val="bg2"/>
                          </a:solidFill>
                          <a:effectLst/>
                          <a:latin typeface="Calibri" panose="020F0502020204030204" pitchFamily="34" charset="0"/>
                          <a:cs typeface="Calibri" panose="020F0502020204030204" pitchFamily="34" charset="0"/>
                        </a:rPr>
                        <a:t>Thess</a:t>
                      </a:r>
                      <a:r>
                        <a:rPr kumimoji="0" lang="en-US" altLang="en-US" sz="20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 4:13-17; 1 Cor 15:51-57)</a:t>
                      </a:r>
                      <a:endParaRPr kumimoji="0" lang="en-US" altLang="en-US" sz="20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0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Second Coming (Rev 19:11-16)</a:t>
                      </a:r>
                      <a:endParaRPr kumimoji="0" lang="en-US" altLang="en-US" sz="20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extLst>
                  <a:ext uri="{0D108BD9-81ED-4DB2-BD59-A6C34878D82A}">
                    <a16:rowId xmlns:a16="http://schemas.microsoft.com/office/drawing/2014/main" val="1646391284"/>
                  </a:ext>
                </a:extLst>
              </a:tr>
              <a:tr h="457200">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0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Christ comes in the air (1 </a:t>
                      </a:r>
                      <a:r>
                        <a:rPr kumimoji="0" lang="en-US" altLang="en-US" sz="2000" b="1" u="none" strike="noStrike" cap="none" normalizeH="0" baseline="0" dirty="0" err="1">
                          <a:ln>
                            <a:noFill/>
                          </a:ln>
                          <a:solidFill>
                            <a:schemeClr val="bg2"/>
                          </a:solidFill>
                          <a:effectLst/>
                          <a:latin typeface="Calibri" panose="020F0502020204030204" pitchFamily="34" charset="0"/>
                          <a:cs typeface="Calibri" panose="020F0502020204030204" pitchFamily="34" charset="0"/>
                        </a:rPr>
                        <a:t>Thess</a:t>
                      </a:r>
                      <a:r>
                        <a:rPr kumimoji="0" lang="en-US" altLang="en-US" sz="20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 4:16)</a:t>
                      </a:r>
                      <a:endParaRPr kumimoji="0" lang="en-US" altLang="en-US" sz="20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horzOverflow="overflow"/>
                </a:tc>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0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Christ comes to the earth (</a:t>
                      </a:r>
                      <a:r>
                        <a:rPr kumimoji="0" lang="en-US" altLang="en-US" sz="2000" b="1" u="none" strike="noStrike" cap="none" normalizeH="0" baseline="0" dirty="0" err="1">
                          <a:ln>
                            <a:noFill/>
                          </a:ln>
                          <a:solidFill>
                            <a:schemeClr val="bg2"/>
                          </a:solidFill>
                          <a:effectLst/>
                          <a:latin typeface="Calibri" panose="020F0502020204030204" pitchFamily="34" charset="0"/>
                          <a:cs typeface="Calibri" panose="020F0502020204030204" pitchFamily="34" charset="0"/>
                        </a:rPr>
                        <a:t>Zech</a:t>
                      </a:r>
                      <a:r>
                        <a:rPr kumimoji="0" lang="en-US" altLang="en-US" sz="20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 14:4)</a:t>
                      </a:r>
                      <a:endParaRPr kumimoji="0" lang="en-US" altLang="en-US" sz="20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horzOverflow="overflow"/>
                </a:tc>
                <a:extLst>
                  <a:ext uri="{0D108BD9-81ED-4DB2-BD59-A6C34878D82A}">
                    <a16:rowId xmlns:a16="http://schemas.microsoft.com/office/drawing/2014/main" val="2339497303"/>
                  </a:ext>
                </a:extLst>
              </a:tr>
              <a:tr h="457200">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0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For His saints (1 </a:t>
                      </a:r>
                      <a:r>
                        <a:rPr kumimoji="0" lang="en-US" altLang="en-US" sz="2000" b="1" u="none" strike="noStrike" cap="none" normalizeH="0" baseline="0" dirty="0" err="1">
                          <a:ln>
                            <a:noFill/>
                          </a:ln>
                          <a:solidFill>
                            <a:schemeClr val="bg2"/>
                          </a:solidFill>
                          <a:effectLst/>
                          <a:latin typeface="Calibri" panose="020F0502020204030204" pitchFamily="34" charset="0"/>
                          <a:cs typeface="Calibri" panose="020F0502020204030204" pitchFamily="34" charset="0"/>
                        </a:rPr>
                        <a:t>Thess</a:t>
                      </a:r>
                      <a:r>
                        <a:rPr kumimoji="0" lang="en-US" altLang="en-US" sz="20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 4:15-17)</a:t>
                      </a:r>
                      <a:endParaRPr kumimoji="0" lang="en-US" altLang="en-US" sz="20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horzOverflow="overflow"/>
                </a:tc>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0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With His saints (Rev 19:14)</a:t>
                      </a:r>
                      <a:endParaRPr kumimoji="0" lang="en-US" altLang="en-US" sz="20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horzOverflow="overflow"/>
                </a:tc>
                <a:extLst>
                  <a:ext uri="{0D108BD9-81ED-4DB2-BD59-A6C34878D82A}">
                    <a16:rowId xmlns:a16="http://schemas.microsoft.com/office/drawing/2014/main" val="4210573267"/>
                  </a:ext>
                </a:extLst>
              </a:tr>
              <a:tr h="457200">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0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Blessing (1 </a:t>
                      </a:r>
                      <a:r>
                        <a:rPr kumimoji="0" lang="en-US" altLang="en-US" sz="2000" b="1" u="none" strike="noStrike" cap="none" normalizeH="0" baseline="0" dirty="0" err="1">
                          <a:ln>
                            <a:noFill/>
                          </a:ln>
                          <a:solidFill>
                            <a:schemeClr val="bg2"/>
                          </a:solidFill>
                          <a:effectLst/>
                          <a:latin typeface="Calibri" panose="020F0502020204030204" pitchFamily="34" charset="0"/>
                          <a:cs typeface="Calibri" panose="020F0502020204030204" pitchFamily="34" charset="0"/>
                        </a:rPr>
                        <a:t>Thess</a:t>
                      </a:r>
                      <a:r>
                        <a:rPr kumimoji="0" lang="en-US" altLang="en-US" sz="20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 4:18)</a:t>
                      </a:r>
                      <a:endParaRPr kumimoji="0" lang="en-US" altLang="en-US" sz="20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horzOverflow="overflow"/>
                </a:tc>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0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Judgment (Rev 19:15)</a:t>
                      </a:r>
                      <a:endParaRPr kumimoji="0" lang="en-US" altLang="en-US" sz="20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horzOverflow="overflow"/>
                </a:tc>
                <a:extLst>
                  <a:ext uri="{0D108BD9-81ED-4DB2-BD59-A6C34878D82A}">
                    <a16:rowId xmlns:a16="http://schemas.microsoft.com/office/drawing/2014/main" val="793294363"/>
                  </a:ext>
                </a:extLst>
              </a:tr>
              <a:tr h="457200">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0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Effects only believers (1 </a:t>
                      </a:r>
                      <a:r>
                        <a:rPr kumimoji="0" lang="en-US" altLang="en-US" sz="2000" b="1" u="none" strike="noStrike" cap="none" normalizeH="0" baseline="0" dirty="0" err="1">
                          <a:ln>
                            <a:noFill/>
                          </a:ln>
                          <a:solidFill>
                            <a:schemeClr val="bg2"/>
                          </a:solidFill>
                          <a:effectLst/>
                          <a:latin typeface="Calibri" panose="020F0502020204030204" pitchFamily="34" charset="0"/>
                          <a:cs typeface="Calibri" panose="020F0502020204030204" pitchFamily="34" charset="0"/>
                        </a:rPr>
                        <a:t>Thess</a:t>
                      </a:r>
                      <a:r>
                        <a:rPr kumimoji="0" lang="en-US" altLang="en-US" sz="20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 4:16)</a:t>
                      </a:r>
                      <a:endParaRPr kumimoji="0" lang="en-US" altLang="en-US" sz="20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horzOverflow="overflow"/>
                </a:tc>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0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Effects both believers and unbelievers (Rev 19:15)</a:t>
                      </a:r>
                      <a:endParaRPr kumimoji="0" lang="en-US" altLang="en-US" sz="20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horzOverflow="overflow"/>
                </a:tc>
                <a:extLst>
                  <a:ext uri="{0D108BD9-81ED-4DB2-BD59-A6C34878D82A}">
                    <a16:rowId xmlns:a16="http://schemas.microsoft.com/office/drawing/2014/main" val="2867733181"/>
                  </a:ext>
                </a:extLst>
              </a:tr>
              <a:tr h="457200">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0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Invisible (1 </a:t>
                      </a:r>
                      <a:r>
                        <a:rPr kumimoji="0" lang="en-US" altLang="en-US" sz="2000" b="1" u="none" strike="noStrike" cap="none" normalizeH="0" baseline="0" dirty="0" err="1">
                          <a:ln>
                            <a:noFill/>
                          </a:ln>
                          <a:solidFill>
                            <a:schemeClr val="bg2"/>
                          </a:solidFill>
                          <a:effectLst/>
                          <a:latin typeface="Calibri" panose="020F0502020204030204" pitchFamily="34" charset="0"/>
                          <a:cs typeface="Calibri" panose="020F0502020204030204" pitchFamily="34" charset="0"/>
                        </a:rPr>
                        <a:t>Thess</a:t>
                      </a:r>
                      <a:r>
                        <a:rPr kumimoji="0" lang="en-US" altLang="en-US" sz="20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 4:16)</a:t>
                      </a:r>
                      <a:endParaRPr kumimoji="0" lang="en-US" altLang="en-US" sz="20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horzOverflow="overflow"/>
                </a:tc>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0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Visible to all (Rev 1:7)</a:t>
                      </a:r>
                      <a:endParaRPr kumimoji="0" lang="en-US" altLang="en-US" sz="20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horzOverflow="overflow"/>
                </a:tc>
                <a:extLst>
                  <a:ext uri="{0D108BD9-81ED-4DB2-BD59-A6C34878D82A}">
                    <a16:rowId xmlns:a16="http://schemas.microsoft.com/office/drawing/2014/main" val="597471462"/>
                  </a:ext>
                </a:extLst>
              </a:tr>
              <a:tr h="457200">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0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Announced only by an archangel (1 </a:t>
                      </a:r>
                      <a:r>
                        <a:rPr kumimoji="0" lang="en-US" altLang="en-US" sz="2000" b="1" u="none" strike="noStrike" cap="none" normalizeH="0" baseline="0" dirty="0" err="1">
                          <a:ln>
                            <a:noFill/>
                          </a:ln>
                          <a:solidFill>
                            <a:schemeClr val="bg2"/>
                          </a:solidFill>
                          <a:effectLst/>
                          <a:latin typeface="Calibri" panose="020F0502020204030204" pitchFamily="34" charset="0"/>
                          <a:cs typeface="Calibri" panose="020F0502020204030204" pitchFamily="34" charset="0"/>
                        </a:rPr>
                        <a:t>Thess</a:t>
                      </a:r>
                      <a:r>
                        <a:rPr kumimoji="0" lang="en-US" altLang="en-US" sz="20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 4:16)</a:t>
                      </a:r>
                      <a:endParaRPr kumimoji="0" lang="en-US" altLang="en-US" sz="20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horzOverflow="overflow"/>
                </a:tc>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0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Involves myriads of angels (Jude 14)</a:t>
                      </a:r>
                      <a:endParaRPr kumimoji="0" lang="en-US" altLang="en-US" sz="20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horzOverflow="overflow"/>
                </a:tc>
                <a:extLst>
                  <a:ext uri="{0D108BD9-81ED-4DB2-BD59-A6C34878D82A}">
                    <a16:rowId xmlns:a16="http://schemas.microsoft.com/office/drawing/2014/main" val="1002759907"/>
                  </a:ext>
                </a:extLst>
              </a:tr>
              <a:tr h="457200">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0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Resurrection (1 Cor15: 51)</a:t>
                      </a:r>
                      <a:endParaRPr kumimoji="0" lang="en-US" altLang="en-US" sz="20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horzOverflow="overflow"/>
                </a:tc>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0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No resurrection</a:t>
                      </a:r>
                      <a:endParaRPr kumimoji="0" lang="en-US" altLang="en-US" sz="20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horzOverflow="overflow"/>
                </a:tc>
                <a:extLst>
                  <a:ext uri="{0D108BD9-81ED-4DB2-BD59-A6C34878D82A}">
                    <a16:rowId xmlns:a16="http://schemas.microsoft.com/office/drawing/2014/main" val="1923260554"/>
                  </a:ext>
                </a:extLst>
              </a:tr>
              <a:tr h="457200">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0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Rescue of the church (1 </a:t>
                      </a:r>
                      <a:r>
                        <a:rPr kumimoji="0" lang="en-US" altLang="en-US" sz="2000" b="1" u="none" strike="noStrike" cap="none" normalizeH="0" baseline="0" dirty="0" err="1">
                          <a:ln>
                            <a:noFill/>
                          </a:ln>
                          <a:solidFill>
                            <a:schemeClr val="bg2"/>
                          </a:solidFill>
                          <a:effectLst/>
                          <a:latin typeface="Calibri" panose="020F0502020204030204" pitchFamily="34" charset="0"/>
                          <a:cs typeface="Calibri" panose="020F0502020204030204" pitchFamily="34" charset="0"/>
                        </a:rPr>
                        <a:t>Thess</a:t>
                      </a:r>
                      <a:r>
                        <a:rPr kumimoji="0" lang="en-US" altLang="en-US" sz="20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 1:10)</a:t>
                      </a:r>
                      <a:endParaRPr kumimoji="0" lang="en-US" altLang="en-US" sz="20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horzOverflow="overflow"/>
                </a:tc>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0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Rescue of Israel (Matt 23:37-39)</a:t>
                      </a:r>
                      <a:endParaRPr kumimoji="0" lang="en-US" altLang="en-US" sz="20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horzOverflow="overflow"/>
                </a:tc>
                <a:extLst>
                  <a:ext uri="{0D108BD9-81ED-4DB2-BD59-A6C34878D82A}">
                    <a16:rowId xmlns:a16="http://schemas.microsoft.com/office/drawing/2014/main" val="221125296"/>
                  </a:ext>
                </a:extLst>
              </a:tr>
            </a:tbl>
          </a:graphicData>
        </a:graphic>
      </p:graphicFrame>
    </p:spTree>
    <p:extLst>
      <p:ext uri="{BB962C8B-B14F-4D97-AF65-F5344CB8AC3E}">
        <p14:creationId xmlns:p14="http://schemas.microsoft.com/office/powerpoint/2010/main" val="286710677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7160" y="190500"/>
            <a:ext cx="8869680" cy="6477000"/>
          </a:xfrm>
          <a:prstGeom prst="rect">
            <a:avLst/>
          </a:prstGeom>
          <a:ln w="28575">
            <a:solidFill>
              <a:srgbClr val="FFFFCC"/>
            </a:solidFill>
          </a:ln>
        </p:spPr>
      </p:pic>
    </p:spTree>
    <p:extLst>
      <p:ext uri="{BB962C8B-B14F-4D97-AF65-F5344CB8AC3E}">
        <p14:creationId xmlns:p14="http://schemas.microsoft.com/office/powerpoint/2010/main" val="39798702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02C51C7-82DA-4FFC-B9EB-6130BE75BAD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324600" y="2514600"/>
            <a:ext cx="2548522" cy="1828800"/>
          </a:xfrm>
          <a:prstGeom prst="rect">
            <a:avLst/>
          </a:prstGeom>
        </p:spPr>
      </p:pic>
      <p:sp>
        <p:nvSpPr>
          <p:cNvPr id="3" name="Content Placeholder 2"/>
          <p:cNvSpPr>
            <a:spLocks noGrp="1"/>
          </p:cNvSpPr>
          <p:nvPr>
            <p:ph idx="1"/>
          </p:nvPr>
        </p:nvSpPr>
        <p:spPr>
          <a:xfrm>
            <a:off x="304800" y="1485900"/>
            <a:ext cx="5867400" cy="3886200"/>
          </a:xfrm>
        </p:spPr>
        <p:txBody>
          <a:bodyPr/>
          <a:lstStyle/>
          <a:p>
            <a:pPr marL="457200"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Pre-tribulation rapture theory</a:t>
            </a:r>
          </a:p>
          <a:p>
            <a:pPr marL="457200"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Mid-tribulation rapture theory</a:t>
            </a:r>
          </a:p>
          <a:p>
            <a:pPr marL="457200"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Post-tribulation rapture theory</a:t>
            </a:r>
          </a:p>
          <a:p>
            <a:pPr marL="457200"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Pre-wrath rapture theory</a:t>
            </a:r>
          </a:p>
          <a:p>
            <a:pPr marL="457200"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Partial rapture theory</a:t>
            </a:r>
            <a:endParaRPr lang="en-US" sz="2400" dirty="0"/>
          </a:p>
        </p:txBody>
      </p:sp>
      <p:sp>
        <p:nvSpPr>
          <p:cNvPr id="4" name="Rectangle 2">
            <a:extLst>
              <a:ext uri="{FF2B5EF4-FFF2-40B4-BE49-F238E27FC236}">
                <a16:creationId xmlns:a16="http://schemas.microsoft.com/office/drawing/2014/main" id="{2F2C4D69-7024-47B3-BC39-0DBCA7E16565}"/>
              </a:ext>
            </a:extLst>
          </p:cNvPr>
          <p:cNvSpPr txBox="1">
            <a:spLocks noChangeArrowheads="1"/>
          </p:cNvSpPr>
          <p:nvPr/>
        </p:nvSpPr>
        <p:spPr bwMode="auto">
          <a:xfrm>
            <a:off x="0" y="228600"/>
            <a:ext cx="9144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sz="3600" dirty="0">
                <a:solidFill>
                  <a:srgbClr val="00FFFF"/>
                </a:solidFill>
                <a:effectLst>
                  <a:outerShdw blurRad="38100" dist="38100" dir="2700000" algn="tl">
                    <a:srgbClr val="000000">
                      <a:alpha val="43137"/>
                    </a:srgbClr>
                  </a:outerShdw>
                </a:effectLst>
              </a:rPr>
              <a:t>When Will the Rapture Take Place?</a:t>
            </a:r>
            <a:endParaRPr lang="en-US" altLang="en-US" sz="2800" kern="1200" dirty="0">
              <a:solidFill>
                <a:srgbClr val="00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876653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160FD6F-3414-4D6C-9CEB-885E4A5D323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100" y="38100"/>
            <a:ext cx="9067800" cy="6781800"/>
          </a:xfrm>
          <a:prstGeom prst="rect">
            <a:avLst/>
          </a:prstGeom>
        </p:spPr>
      </p:pic>
    </p:spTree>
    <p:extLst>
      <p:ext uri="{BB962C8B-B14F-4D97-AF65-F5344CB8AC3E}">
        <p14:creationId xmlns:p14="http://schemas.microsoft.com/office/powerpoint/2010/main" val="15573243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type="body" idx="1"/>
          </p:nvPr>
        </p:nvSpPr>
        <p:spPr>
          <a:xfrm>
            <a:off x="0" y="1143001"/>
            <a:ext cx="9144000" cy="3657600"/>
          </a:xfrm>
        </p:spPr>
        <p:txBody>
          <a:bodyPr/>
          <a:lstStyle/>
          <a:p>
            <a:pPr marL="457200"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Ch 1 – God can use negative circumstances to bring about positive results</a:t>
            </a:r>
          </a:p>
          <a:p>
            <a:pPr marL="457200"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Ch 2 – Christ’s example of servanthood</a:t>
            </a:r>
          </a:p>
          <a:p>
            <a:pPr marL="457200" indent="-457200" algn="just" eaLnBrk="1" hangingPunct="1">
              <a:spcBef>
                <a:spcPts val="0"/>
              </a:spcBef>
              <a:spcAft>
                <a:spcPts val="2400"/>
              </a:spcAft>
              <a:defRPr/>
            </a:pPr>
            <a:r>
              <a:rPr lang="en-US" b="1" u="sng" dirty="0">
                <a:solidFill>
                  <a:srgbClr val="FFFFCC"/>
                </a:solidFill>
              </a:rPr>
              <a:t>Ch 3 – Avoiding legalism</a:t>
            </a:r>
          </a:p>
          <a:p>
            <a:pPr marL="457200"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Ch 4</a:t>
            </a:r>
            <a:r>
              <a:rPr lang="en-US" b="1" dirty="0"/>
              <a:t> </a:t>
            </a:r>
            <a:r>
              <a:rPr lang="en-US" dirty="0"/>
              <a:t>–</a:t>
            </a:r>
            <a:r>
              <a:rPr lang="en-US" b="1" dirty="0"/>
              <a:t> </a:t>
            </a:r>
            <a:r>
              <a:rPr lang="en-US" dirty="0">
                <a:effectLst>
                  <a:outerShdw blurRad="38100" dist="38100" dir="2700000" algn="tl">
                    <a:srgbClr val="000000">
                      <a:alpha val="43137"/>
                    </a:srgbClr>
                  </a:outerShdw>
                </a:effectLst>
              </a:rPr>
              <a:t>Reliance upon Christ’s strength for daily life</a:t>
            </a:r>
          </a:p>
        </p:txBody>
      </p:sp>
      <p:pic>
        <p:nvPicPr>
          <p:cNvPr id="6" name="Picture 5">
            <a:extLst>
              <a:ext uri="{FF2B5EF4-FFF2-40B4-BE49-F238E27FC236}">
                <a16:creationId xmlns:a16="http://schemas.microsoft.com/office/drawing/2014/main" id="{18E32FB6-AF78-46DA-8625-C3179967FF8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44645" y="4724400"/>
            <a:ext cx="2654710" cy="1828800"/>
          </a:xfrm>
          <a:prstGeom prst="rect">
            <a:avLst/>
          </a:prstGeom>
        </p:spPr>
      </p:pic>
      <p:sp>
        <p:nvSpPr>
          <p:cNvPr id="5" name="Rectangle 2">
            <a:extLst>
              <a:ext uri="{FF2B5EF4-FFF2-40B4-BE49-F238E27FC236}">
                <a16:creationId xmlns:a16="http://schemas.microsoft.com/office/drawing/2014/main" id="{7FF359CA-E2DB-44D5-8E7B-4C87A9A0FD25}"/>
              </a:ext>
            </a:extLst>
          </p:cNvPr>
          <p:cNvSpPr txBox="1">
            <a:spLocks noChangeArrowheads="1"/>
          </p:cNvSpPr>
          <p:nvPr/>
        </p:nvSpPr>
        <p:spPr bwMode="auto">
          <a:xfrm>
            <a:off x="685800" y="228600"/>
            <a:ext cx="7772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dirty="0">
                <a:solidFill>
                  <a:srgbClr val="00FFFF"/>
                </a:solidFill>
                <a:effectLst>
                  <a:outerShdw blurRad="38100" dist="38100" dir="2700000" algn="tl">
                    <a:srgbClr val="000000">
                      <a:alpha val="43137"/>
                    </a:srgbClr>
                  </a:outerShdw>
                </a:effectLst>
              </a:rPr>
              <a:t>Outline</a:t>
            </a:r>
            <a:endParaRPr lang="en-US" altLang="en-US" sz="4000" kern="1200" dirty="0">
              <a:solidFill>
                <a:srgbClr val="00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989635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685800" y="228600"/>
            <a:ext cx="7772400" cy="838200"/>
          </a:xfrm>
        </p:spPr>
        <p:txBody>
          <a:bodyPr/>
          <a:lstStyle/>
          <a:p>
            <a:pPr algn="ctr" eaLnBrk="1" hangingPunct="1"/>
            <a:r>
              <a:rPr lang="en-US" altLang="en-US" sz="3600" kern="1200" dirty="0">
                <a:solidFill>
                  <a:srgbClr val="00FFFF"/>
                </a:solidFill>
                <a:effectLst>
                  <a:outerShdw blurRad="38100" dist="38100" dir="2700000" algn="tl">
                    <a:srgbClr val="000000">
                      <a:alpha val="43137"/>
                    </a:srgbClr>
                  </a:outerShdw>
                </a:effectLst>
              </a:rPr>
              <a:t>Pretribulationism is not Escapism</a:t>
            </a:r>
          </a:p>
        </p:txBody>
      </p:sp>
      <p:sp>
        <p:nvSpPr>
          <p:cNvPr id="24579" name="Rectangle 3"/>
          <p:cNvSpPr>
            <a:spLocks noGrp="1" noChangeArrowheads="1"/>
          </p:cNvSpPr>
          <p:nvPr>
            <p:ph type="body" idx="1"/>
          </p:nvPr>
        </p:nvSpPr>
        <p:spPr>
          <a:xfrm>
            <a:off x="1645047" y="1371600"/>
            <a:ext cx="5853906" cy="3048000"/>
          </a:xfrm>
        </p:spPr>
        <p:txBody>
          <a:bodyPr/>
          <a:lstStyle/>
          <a:p>
            <a:pPr marL="457200"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Trials (John 16:33)</a:t>
            </a:r>
          </a:p>
          <a:p>
            <a:pPr marL="457200"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Man’s wrath (2 Tim 3:12)</a:t>
            </a:r>
          </a:p>
          <a:p>
            <a:pPr marL="457200"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Satan’s wrath (Eph 6:11-12)</a:t>
            </a:r>
          </a:p>
          <a:p>
            <a:pPr marL="457200"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World’s wrath (John 15:18-19)</a:t>
            </a:r>
          </a:p>
        </p:txBody>
      </p:sp>
      <p:pic>
        <p:nvPicPr>
          <p:cNvPr id="2" name="Picture 1">
            <a:extLst>
              <a:ext uri="{FF2B5EF4-FFF2-40B4-BE49-F238E27FC236}">
                <a16:creationId xmlns:a16="http://schemas.microsoft.com/office/drawing/2014/main" id="{E83BD74D-2F2D-48FD-8A3F-02D79F6C80D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03138" y="4724400"/>
            <a:ext cx="2737725" cy="1828800"/>
          </a:xfrm>
          <a:prstGeom prst="rect">
            <a:avLst/>
          </a:prstGeom>
          <a:ln>
            <a:solidFill>
              <a:schemeClr val="tx1"/>
            </a:solidFill>
          </a:ln>
        </p:spPr>
      </p:pic>
    </p:spTree>
    <p:extLst>
      <p:ext uri="{BB962C8B-B14F-4D97-AF65-F5344CB8AC3E}">
        <p14:creationId xmlns:p14="http://schemas.microsoft.com/office/powerpoint/2010/main" val="7062055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61D8E55-48E6-4CE6-9396-E0ECF490C48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a:extLst>
              <a:ext uri="{FF2B5EF4-FFF2-40B4-BE49-F238E27FC236}">
                <a16:creationId xmlns:a16="http://schemas.microsoft.com/office/drawing/2014/main" id="{972624A7-20E3-4DA9-A466-8A9F888B1F46}"/>
              </a:ext>
            </a:extLst>
          </p:cNvPr>
          <p:cNvSpPr>
            <a:spLocks noChangeArrowheads="1"/>
          </p:cNvSpPr>
          <p:nvPr/>
        </p:nvSpPr>
        <p:spPr bwMode="auto">
          <a:xfrm>
            <a:off x="0" y="0"/>
            <a:ext cx="9144000" cy="5016758"/>
          </a:xfrm>
          <a:prstGeom prst="rect">
            <a:avLst/>
          </a:prstGeom>
          <a:noFill/>
          <a:ln w="28575">
            <a:noFill/>
            <a:miter lim="800000"/>
            <a:headEnd/>
            <a:tailEnd/>
          </a:ln>
        </p:spPr>
        <p:txBody>
          <a:bodyPr wrap="square">
            <a:spAutoFit/>
          </a:bodyPr>
          <a:lstStyle/>
          <a:p>
            <a:pPr algn="ctr">
              <a:spcAft>
                <a:spcPts val="1200"/>
              </a:spcAft>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Romans 8:19-23</a:t>
            </a:r>
          </a:p>
          <a:p>
            <a:pPr algn="just">
              <a:defRPr/>
            </a:pPr>
            <a:r>
              <a:rPr lang="en-US" sz="27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19</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the anxious longing of the creation waits eagerly for the revealing of the sons of God. </a:t>
            </a:r>
            <a:r>
              <a:rPr lang="en-US" sz="27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20</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the creation was subjected to futility, not willingly, but because of Him who subjected it, in hope </a:t>
            </a:r>
            <a:r>
              <a:rPr lang="en-US" sz="27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21</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that the creation itself also will be set free from its slavery to corruption into the freedom of the glory of the children of God. </a:t>
            </a:r>
            <a:r>
              <a:rPr lang="en-US" sz="27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22</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we know </a:t>
            </a:r>
            <a:r>
              <a:rPr lang="en-US" sz="27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that the whole creation groans </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suffers the pains of childbirth together until now.</a:t>
            </a:r>
            <a:r>
              <a:rPr lang="en-US" sz="2700" b="1" baseline="30000" dirty="0">
                <a:latin typeface="Calibri" panose="020F0502020204030204" pitchFamily="34" charset="0"/>
                <a:cs typeface="Calibri" panose="020F0502020204030204" pitchFamily="34" charset="0"/>
              </a:rPr>
              <a:t> </a:t>
            </a:r>
            <a:r>
              <a:rPr lang="en-US" sz="27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23</a:t>
            </a:r>
            <a:r>
              <a:rPr lang="en-US" sz="2700" b="1" baseline="30000" dirty="0">
                <a:latin typeface="Calibri" panose="020F0502020204030204" pitchFamily="34" charset="0"/>
                <a:cs typeface="Calibri" panose="020F0502020204030204" pitchFamily="34" charset="0"/>
              </a:rPr>
              <a:t> </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not only this, but also we ourselves, having the first fruits of the Spirit, even </a:t>
            </a:r>
            <a:r>
              <a:rPr lang="en-US" sz="27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we ourselves groan within ourselves, waiting eagerly for our adoption as sons, the redemption of our body</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170538216"/>
      </p:ext>
    </p:extLst>
  </p:cSld>
  <p:clrMapOvr>
    <a:masterClrMapping/>
  </p:clrMapOv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C178FFA-2753-4636-AC1B-B435CD8B3C5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457200" y="0"/>
            <a:ext cx="8229600" cy="2523768"/>
          </a:xfrm>
          <a:prstGeom prst="rect">
            <a:avLst/>
          </a:prstGeom>
          <a:noFill/>
          <a:ln w="28575">
            <a:noFill/>
            <a:miter lim="800000"/>
            <a:headEnd/>
            <a:tailEnd/>
          </a:ln>
        </p:spPr>
        <p:txBody>
          <a:bodyPr wrap="square">
            <a:spAutoFit/>
          </a:bodyPr>
          <a:lstStyle/>
          <a:p>
            <a:pPr algn="ctr">
              <a:spcAft>
                <a:spcPts val="1200"/>
              </a:spcAft>
              <a:buClr>
                <a:schemeClr val="tx1"/>
              </a:buClr>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Titus 2:13</a:t>
            </a:r>
          </a:p>
          <a:p>
            <a:pPr algn="just">
              <a:spcBef>
                <a:spcPts val="0"/>
              </a:spcBef>
              <a:spcAft>
                <a:spcPts val="0"/>
              </a:spcAft>
            </a:pPr>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ooking for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blessed hope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 appearing of the glory of our great God and Savior, Christ Jesus.”</a:t>
            </a:r>
          </a:p>
        </p:txBody>
      </p:sp>
      <p:sp>
        <p:nvSpPr>
          <p:cNvPr id="4" name="Slide Number Placeholder 1">
            <a:extLst>
              <a:ext uri="{FF2B5EF4-FFF2-40B4-BE49-F238E27FC236}">
                <a16:creationId xmlns:a16="http://schemas.microsoft.com/office/drawing/2014/main" id="{C046709C-6CAE-410A-9372-319CF774EB2C}"/>
              </a:ext>
            </a:extLst>
          </p:cNvPr>
          <p:cNvSpPr txBox="1">
            <a:spLocks/>
          </p:cNvSpPr>
          <p:nvPr/>
        </p:nvSpPr>
        <p:spPr>
          <a:xfrm>
            <a:off x="8229600" y="6248400"/>
            <a:ext cx="685800" cy="457200"/>
          </a:xfrm>
          <a:prstGeom prst="rect">
            <a:avLst/>
          </a:prstGeom>
        </p:spPr>
        <p:txBody>
          <a:bodyPr anchor="ctr"/>
          <a:ls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a:lstStyle>
          <a:p>
            <a:pPr algn="r">
              <a:defRPr/>
            </a:pPr>
            <a:fld id="{B3C3A6CF-E9D9-4FB9-8425-0D4364AA3ACE}" type="slidenum">
              <a:rPr lang="en-US" altLang="en-US" sz="1600" b="1">
                <a:latin typeface="Calibri" panose="020F0502020204030204" pitchFamily="34" charset="0"/>
                <a:cs typeface="Calibri" panose="020F0502020204030204" pitchFamily="34" charset="0"/>
              </a:rPr>
              <a:pPr algn="r">
                <a:defRPr/>
              </a:pPr>
              <a:t>82</a:t>
            </a:fld>
            <a:endParaRPr lang="en-US" altLang="en-US" sz="1600" b="1" dirty="0">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557DEFB2-31B3-41D8-A38A-324497FFB9C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71813" y="2590800"/>
            <a:ext cx="3000375" cy="2286000"/>
          </a:xfrm>
          <a:prstGeom prst="rect">
            <a:avLst/>
          </a:prstGeom>
        </p:spPr>
      </p:pic>
    </p:spTree>
    <p:extLst>
      <p:ext uri="{BB962C8B-B14F-4D97-AF65-F5344CB8AC3E}">
        <p14:creationId xmlns:p14="http://schemas.microsoft.com/office/powerpoint/2010/main" val="2138826579"/>
      </p:ext>
    </p:extLst>
  </p:cSld>
  <p:clrMapOvr>
    <a:masterClrMapping/>
  </p:clrMapOvr>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CB9C283-199A-4A61-BA61-E2FCF9E3F71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48400" y="4724400"/>
            <a:ext cx="2654710" cy="1828800"/>
          </a:xfrm>
          <a:prstGeom prst="rect">
            <a:avLst/>
          </a:prstGeom>
        </p:spPr>
      </p:pic>
      <p:sp>
        <p:nvSpPr>
          <p:cNvPr id="51202" name="Rectangle 2"/>
          <p:cNvSpPr>
            <a:spLocks noGrp="1" noChangeArrowheads="1"/>
          </p:cNvSpPr>
          <p:nvPr>
            <p:ph type="title"/>
          </p:nvPr>
        </p:nvSpPr>
        <p:spPr>
          <a:xfrm>
            <a:off x="0" y="228600"/>
            <a:ext cx="9144000" cy="1143000"/>
          </a:xfrm>
        </p:spPr>
        <p:txBody>
          <a:bodyPr/>
          <a:lstStyle/>
          <a:p>
            <a:pPr algn="ctr" eaLnBrk="1" hangingPunct="1"/>
            <a:r>
              <a:rPr lang="en-US" sz="3600" kern="1200" dirty="0">
                <a:solidFill>
                  <a:srgbClr val="00FFFF"/>
                </a:solidFill>
                <a:effectLst>
                  <a:outerShdw blurRad="38100" dist="38100" dir="2700000" algn="tl">
                    <a:srgbClr val="000000">
                      <a:alpha val="43137"/>
                    </a:srgbClr>
                  </a:outerShdw>
                </a:effectLst>
              </a:rPr>
              <a:t>Other Items to Embrace in Lieu of Legalism</a:t>
            </a:r>
            <a:br>
              <a:rPr lang="en-US" sz="4000" kern="1200" dirty="0">
                <a:solidFill>
                  <a:srgbClr val="00FFFF"/>
                </a:solidFill>
                <a:effectLst>
                  <a:outerShdw blurRad="38100" dist="38100" dir="2700000" algn="tl">
                    <a:srgbClr val="000000">
                      <a:alpha val="43137"/>
                    </a:srgbClr>
                  </a:outerShdw>
                </a:effectLst>
              </a:rPr>
            </a:br>
            <a:r>
              <a:rPr lang="en-US" sz="2800" kern="1200" dirty="0">
                <a:solidFill>
                  <a:schemeClr val="tx1"/>
                </a:solidFill>
                <a:effectLst>
                  <a:outerShdw blurRad="38100" dist="38100" dir="2700000" algn="tl">
                    <a:srgbClr val="000000">
                      <a:alpha val="43137"/>
                    </a:srgbClr>
                  </a:outerShdw>
                </a:effectLst>
                <a:ea typeface="+mn-ea"/>
                <a:cs typeface="+mn-cs"/>
              </a:rPr>
              <a:t>(Phil. 3:15–4:3)</a:t>
            </a:r>
            <a:endParaRPr lang="en-US" altLang="en-US" sz="2800" kern="1200" dirty="0">
              <a:solidFill>
                <a:schemeClr val="tx1"/>
              </a:solidFill>
              <a:effectLst>
                <a:outerShdw blurRad="38100" dist="38100" dir="2700000" algn="tl">
                  <a:srgbClr val="000000">
                    <a:alpha val="43137"/>
                  </a:srgbClr>
                </a:outerShdw>
              </a:effectLst>
              <a:ea typeface="+mn-ea"/>
              <a:cs typeface="+mn-cs"/>
            </a:endParaRPr>
          </a:p>
        </p:txBody>
      </p:sp>
      <p:sp>
        <p:nvSpPr>
          <p:cNvPr id="17411" name="Rectangle 3"/>
          <p:cNvSpPr>
            <a:spLocks noGrp="1" noChangeArrowheads="1"/>
          </p:cNvSpPr>
          <p:nvPr>
            <p:ph type="body" idx="1"/>
          </p:nvPr>
        </p:nvSpPr>
        <p:spPr>
          <a:xfrm>
            <a:off x="1181100" y="1828801"/>
            <a:ext cx="6781800" cy="3581399"/>
          </a:xfrm>
        </p:spPr>
        <p:txBody>
          <a:bodyPr/>
          <a:lstStyle/>
          <a:p>
            <a:pPr marL="457200"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Maturity (Phil. 3:15-16)</a:t>
            </a:r>
          </a:p>
          <a:p>
            <a:pPr marL="457200"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Avoiding license (Phil. 3:17-19)</a:t>
            </a:r>
          </a:p>
          <a:p>
            <a:pPr marL="457200"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Heavenly and eternal perspective (Phil. 3:20-21)</a:t>
            </a:r>
          </a:p>
          <a:p>
            <a:pPr marL="457200" indent="-457200" algn="just" eaLnBrk="1" hangingPunct="1">
              <a:spcBef>
                <a:spcPts val="0"/>
              </a:spcBef>
              <a:spcAft>
                <a:spcPts val="2400"/>
              </a:spcAft>
              <a:defRPr/>
            </a:pPr>
            <a:r>
              <a:rPr lang="en-US" b="1" u="sng" dirty="0">
                <a:solidFill>
                  <a:srgbClr val="FFFFCC"/>
                </a:solidFill>
              </a:rPr>
              <a:t>Unity (Phil. 4:1-3)</a:t>
            </a:r>
          </a:p>
        </p:txBody>
      </p:sp>
    </p:spTree>
    <p:extLst>
      <p:ext uri="{BB962C8B-B14F-4D97-AF65-F5344CB8AC3E}">
        <p14:creationId xmlns:p14="http://schemas.microsoft.com/office/powerpoint/2010/main" val="23672488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D6B2510-C28A-4E91-8B86-B8F2B40099A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 name="Rectangle 3"/>
          <p:cNvSpPr txBox="1">
            <a:spLocks/>
          </p:cNvSpPr>
          <p:nvPr/>
        </p:nvSpPr>
        <p:spPr bwMode="auto">
          <a:xfrm>
            <a:off x="0" y="0"/>
            <a:ext cx="91440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685800">
              <a:spcBef>
                <a:spcPts val="0"/>
              </a:spcBef>
              <a:spcAft>
                <a:spcPts val="1200"/>
              </a:spcAft>
              <a:buClr>
                <a:srgbClr val="00FFFF"/>
              </a:buClr>
              <a:buSzPct val="75000"/>
              <a:buNone/>
              <a:defRPr/>
            </a:pPr>
            <a:r>
              <a:rPr lang="en-US" alt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1 Corinthians 3:1-3 (NKJV)</a:t>
            </a:r>
          </a:p>
          <a:p>
            <a:pPr marL="0" indent="0" algn="just">
              <a:spcBef>
                <a:spcPts val="0"/>
              </a:spcBef>
              <a:buNone/>
            </a:pPr>
            <a:r>
              <a:rPr lang="en-US" sz="3400" baseline="30000" dirty="0">
                <a:latin typeface="Calibri" panose="020F0502020204030204" pitchFamily="34" charset="0"/>
                <a:cs typeface="Calibri" panose="020F0502020204030204" pitchFamily="34" charset="0"/>
              </a:rPr>
              <a:t>1</a:t>
            </a:r>
            <a:r>
              <a:rPr lang="en-US" sz="3400" dirty="0">
                <a:latin typeface="Calibri" panose="020F0502020204030204" pitchFamily="34" charset="0"/>
                <a:cs typeface="Calibri" panose="020F0502020204030204" pitchFamily="34" charset="0"/>
              </a:rPr>
              <a:t> And I, brethren, could not speak to you as to </a:t>
            </a:r>
            <a:r>
              <a:rPr lang="en-US" sz="3400" b="1" dirty="0">
                <a:solidFill>
                  <a:srgbClr val="FFFFCC"/>
                </a:solidFill>
                <a:latin typeface="Calibri" panose="020F0502020204030204" pitchFamily="34" charset="0"/>
                <a:cs typeface="Calibri" panose="020F0502020204030204" pitchFamily="34" charset="0"/>
              </a:rPr>
              <a:t>spiritual</a:t>
            </a:r>
            <a:r>
              <a:rPr lang="en-US" sz="3400" dirty="0">
                <a:latin typeface="Calibri" panose="020F0502020204030204" pitchFamily="34" charset="0"/>
                <a:cs typeface="Calibri" panose="020F0502020204030204" pitchFamily="34" charset="0"/>
              </a:rPr>
              <a:t> </a:t>
            </a:r>
            <a:r>
              <a:rPr lang="en-US" sz="3400" i="1" dirty="0">
                <a:latin typeface="Calibri" panose="020F0502020204030204" pitchFamily="34" charset="0"/>
                <a:cs typeface="Calibri" panose="020F0502020204030204" pitchFamily="34" charset="0"/>
              </a:rPr>
              <a:t>people</a:t>
            </a:r>
            <a:r>
              <a:rPr lang="en-US" sz="3400" dirty="0">
                <a:latin typeface="Calibri" panose="020F0502020204030204" pitchFamily="34" charset="0"/>
                <a:cs typeface="Calibri" panose="020F0502020204030204" pitchFamily="34" charset="0"/>
              </a:rPr>
              <a:t> but as to </a:t>
            </a:r>
            <a:r>
              <a:rPr lang="en-US" sz="3400" b="1" dirty="0">
                <a:solidFill>
                  <a:srgbClr val="FFFFCC"/>
                </a:solidFill>
                <a:latin typeface="Calibri" panose="020F0502020204030204" pitchFamily="34" charset="0"/>
                <a:cs typeface="Calibri" panose="020F0502020204030204" pitchFamily="34" charset="0"/>
              </a:rPr>
              <a:t>carnal</a:t>
            </a:r>
            <a:r>
              <a:rPr lang="en-US" sz="3400" dirty="0">
                <a:latin typeface="Calibri" panose="020F0502020204030204" pitchFamily="34" charset="0"/>
                <a:cs typeface="Calibri" panose="020F0502020204030204" pitchFamily="34" charset="0"/>
              </a:rPr>
              <a:t>, as to </a:t>
            </a:r>
            <a:r>
              <a:rPr lang="en-US" sz="3400" b="1" dirty="0">
                <a:solidFill>
                  <a:srgbClr val="FFFFCC"/>
                </a:solidFill>
                <a:latin typeface="Calibri" panose="020F0502020204030204" pitchFamily="34" charset="0"/>
                <a:cs typeface="Calibri" panose="020F0502020204030204" pitchFamily="34" charset="0"/>
              </a:rPr>
              <a:t>babes</a:t>
            </a:r>
            <a:r>
              <a:rPr lang="en-US" sz="3400" dirty="0">
                <a:latin typeface="Calibri" panose="020F0502020204030204" pitchFamily="34" charset="0"/>
                <a:cs typeface="Calibri" panose="020F0502020204030204" pitchFamily="34" charset="0"/>
              </a:rPr>
              <a:t> in Christ. </a:t>
            </a:r>
            <a:r>
              <a:rPr lang="en-US" sz="3400" baseline="30000" dirty="0">
                <a:latin typeface="Calibri" panose="020F0502020204030204" pitchFamily="34" charset="0"/>
                <a:cs typeface="Calibri" panose="020F0502020204030204" pitchFamily="34" charset="0"/>
              </a:rPr>
              <a:t>2</a:t>
            </a:r>
            <a:r>
              <a:rPr lang="en-US" sz="3400" dirty="0">
                <a:latin typeface="Calibri" panose="020F0502020204030204" pitchFamily="34" charset="0"/>
                <a:cs typeface="Calibri" panose="020F0502020204030204" pitchFamily="34" charset="0"/>
              </a:rPr>
              <a:t> I fed you with milk and not with solid food; for until now you were not able </a:t>
            </a:r>
            <a:r>
              <a:rPr lang="en-US" sz="3400" i="1" dirty="0">
                <a:latin typeface="Calibri" panose="020F0502020204030204" pitchFamily="34" charset="0"/>
                <a:cs typeface="Calibri" panose="020F0502020204030204" pitchFamily="34" charset="0"/>
              </a:rPr>
              <a:t>to receive it,</a:t>
            </a:r>
            <a:r>
              <a:rPr lang="en-US" sz="3400" dirty="0">
                <a:latin typeface="Calibri" panose="020F0502020204030204" pitchFamily="34" charset="0"/>
                <a:cs typeface="Calibri" panose="020F0502020204030204" pitchFamily="34" charset="0"/>
              </a:rPr>
              <a:t> and even now you are still not able; </a:t>
            </a:r>
            <a:r>
              <a:rPr lang="en-US" sz="3400" baseline="30000" dirty="0">
                <a:latin typeface="Calibri" panose="020F0502020204030204" pitchFamily="34" charset="0"/>
                <a:cs typeface="Calibri" panose="020F0502020204030204" pitchFamily="34" charset="0"/>
              </a:rPr>
              <a:t>3</a:t>
            </a:r>
            <a:r>
              <a:rPr lang="en-US" sz="3400" dirty="0">
                <a:latin typeface="Calibri" panose="020F0502020204030204" pitchFamily="34" charset="0"/>
                <a:cs typeface="Calibri" panose="020F0502020204030204" pitchFamily="34" charset="0"/>
              </a:rPr>
              <a:t> for you are still carnal. For where </a:t>
            </a:r>
            <a:r>
              <a:rPr lang="en-US" sz="3400" i="1" dirty="0">
                <a:latin typeface="Calibri" panose="020F0502020204030204" pitchFamily="34" charset="0"/>
                <a:cs typeface="Calibri" panose="020F0502020204030204" pitchFamily="34" charset="0"/>
              </a:rPr>
              <a:t>there are</a:t>
            </a:r>
            <a:r>
              <a:rPr lang="en-US" sz="3400" dirty="0">
                <a:latin typeface="Calibri" panose="020F0502020204030204" pitchFamily="34" charset="0"/>
                <a:cs typeface="Calibri" panose="020F0502020204030204" pitchFamily="34" charset="0"/>
              </a:rPr>
              <a:t> envy, strife, and divisions among you, are you not carnal and behaving like </a:t>
            </a:r>
            <a:r>
              <a:rPr lang="en-US" sz="3400" i="1" dirty="0">
                <a:latin typeface="Calibri" panose="020F0502020204030204" pitchFamily="34" charset="0"/>
                <a:cs typeface="Calibri" panose="020F0502020204030204" pitchFamily="34" charset="0"/>
              </a:rPr>
              <a:t>mere</a:t>
            </a:r>
            <a:r>
              <a:rPr lang="en-US" sz="3400" dirty="0">
                <a:latin typeface="Calibri" panose="020F0502020204030204" pitchFamily="34" charset="0"/>
                <a:cs typeface="Calibri" panose="020F0502020204030204" pitchFamily="34" charset="0"/>
              </a:rPr>
              <a:t> </a:t>
            </a:r>
            <a:r>
              <a:rPr lang="en-US" sz="3400" b="1" dirty="0">
                <a:solidFill>
                  <a:srgbClr val="FFFFCC"/>
                </a:solidFill>
                <a:latin typeface="Calibri" panose="020F0502020204030204" pitchFamily="34" charset="0"/>
                <a:cs typeface="Calibri" panose="020F0502020204030204" pitchFamily="34" charset="0"/>
              </a:rPr>
              <a:t>men</a:t>
            </a:r>
            <a:r>
              <a:rPr lang="en-US" sz="3400" dirty="0">
                <a:latin typeface="Calibri" panose="020F0502020204030204" pitchFamily="34" charset="0"/>
                <a:cs typeface="Calibri" panose="020F0502020204030204" pitchFamily="34" charset="0"/>
              </a:rPr>
              <a:t>?</a:t>
            </a:r>
            <a:endParaRPr lang="en-US" sz="3400" dirty="0">
              <a:effectLst>
                <a:outerShdw blurRad="38100" dist="38100" dir="2700000" algn="tl">
                  <a:srgbClr val="000000"/>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57224825"/>
      </p:ext>
    </p:extLst>
  </p:cSld>
  <p:clrMapOvr>
    <a:masterClrMapping/>
  </p:clrMapOvr>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446237F-AF13-481B-AF55-952AEC32B97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1000" y="304800"/>
            <a:ext cx="8153400" cy="6129506"/>
          </a:xfrm>
          <a:prstGeom prst="rect">
            <a:avLst/>
          </a:prstGeom>
        </p:spPr>
      </p:pic>
    </p:spTree>
    <p:extLst>
      <p:ext uri="{BB962C8B-B14F-4D97-AF65-F5344CB8AC3E}">
        <p14:creationId xmlns:p14="http://schemas.microsoft.com/office/powerpoint/2010/main" val="567467404"/>
      </p:ext>
    </p:extLst>
  </p:cSld>
  <p:clrMapOvr>
    <a:masterClrMapping/>
  </p:clrMapOvr>
  <p:transition/>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0050" name="Title 1"/>
          <p:cNvSpPr>
            <a:spLocks noGrp="1"/>
          </p:cNvSpPr>
          <p:nvPr>
            <p:ph type="title" idx="4294967295"/>
          </p:nvPr>
        </p:nvSpPr>
        <p:spPr>
          <a:xfrm>
            <a:off x="685800" y="2857500"/>
            <a:ext cx="7772400" cy="1143000"/>
          </a:xfrm>
        </p:spPr>
        <p:txBody>
          <a:bodyPr/>
          <a:lstStyle/>
          <a:p>
            <a:pPr algn="ctr"/>
            <a:r>
              <a:rPr lang="en-US" altLang="en-US" sz="6000" dirty="0">
                <a:effectLst>
                  <a:outerShdw blurRad="38100" dist="38100" dir="2700000" algn="tl">
                    <a:srgbClr val="000000">
                      <a:alpha val="43137"/>
                    </a:srgbClr>
                  </a:outerShdw>
                </a:effectLst>
                <a:latin typeface="Calibri" panose="020F0502020204030204" pitchFamily="34" charset="0"/>
              </a:rPr>
              <a:t>Conclusion</a:t>
            </a:r>
          </a:p>
        </p:txBody>
      </p:sp>
    </p:spTree>
    <p:extLst>
      <p:ext uri="{BB962C8B-B14F-4D97-AF65-F5344CB8AC3E}">
        <p14:creationId xmlns:p14="http://schemas.microsoft.com/office/powerpoint/2010/main" val="18285232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type="body" idx="1"/>
          </p:nvPr>
        </p:nvSpPr>
        <p:spPr>
          <a:xfrm>
            <a:off x="152400" y="1600201"/>
            <a:ext cx="8839200" cy="2743200"/>
          </a:xfrm>
        </p:spPr>
        <p:txBody>
          <a:bodyPr/>
          <a:lstStyle/>
          <a:p>
            <a:pPr marL="457200"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Legalists vs. true believers (Phil. 3:1-3)</a:t>
            </a:r>
          </a:p>
          <a:p>
            <a:pPr marL="457200"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Paul’s transition away from legalism (Phil. 3:4-14)</a:t>
            </a:r>
          </a:p>
          <a:p>
            <a:pPr marL="457200"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Other items to embrace in lieu of legalism (Phil. 3:15–4:3)</a:t>
            </a:r>
          </a:p>
        </p:txBody>
      </p:sp>
      <p:sp>
        <p:nvSpPr>
          <p:cNvPr id="4" name="Rectangle 2">
            <a:extLst>
              <a:ext uri="{FF2B5EF4-FFF2-40B4-BE49-F238E27FC236}">
                <a16:creationId xmlns:a16="http://schemas.microsoft.com/office/drawing/2014/main" id="{41B9EAE1-AB4F-4C75-8D29-37D59CC1F818}"/>
              </a:ext>
            </a:extLst>
          </p:cNvPr>
          <p:cNvSpPr txBox="1">
            <a:spLocks noChangeArrowheads="1"/>
          </p:cNvSpPr>
          <p:nvPr/>
        </p:nvSpPr>
        <p:spPr bwMode="auto">
          <a:xfrm>
            <a:off x="685800" y="228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dirty="0">
                <a:solidFill>
                  <a:srgbClr val="00FFFF"/>
                </a:solidFill>
                <a:effectLst>
                  <a:outerShdw blurRad="38100" dist="38100" dir="2700000" algn="tl">
                    <a:srgbClr val="000000">
                      <a:alpha val="43137"/>
                    </a:srgbClr>
                  </a:outerShdw>
                </a:effectLst>
              </a:rPr>
              <a:t>Avoid Legalism </a:t>
            </a:r>
          </a:p>
          <a:p>
            <a:pPr algn="ctr" eaLnBrk="1" hangingPunct="1"/>
            <a:r>
              <a:rPr lang="en-US" altLang="en-US" sz="2800" dirty="0">
                <a:solidFill>
                  <a:schemeClr val="tx1"/>
                </a:solidFill>
                <a:effectLst>
                  <a:outerShdw blurRad="38100" dist="38100" dir="2700000" algn="tl">
                    <a:srgbClr val="000000">
                      <a:alpha val="43137"/>
                    </a:srgbClr>
                  </a:outerShdw>
                </a:effectLst>
                <a:ea typeface="+mn-ea"/>
                <a:cs typeface="+mn-cs"/>
              </a:rPr>
              <a:t>(Phil. 3)</a:t>
            </a:r>
          </a:p>
        </p:txBody>
      </p:sp>
      <p:pic>
        <p:nvPicPr>
          <p:cNvPr id="2" name="Picture 1">
            <a:extLst>
              <a:ext uri="{FF2B5EF4-FFF2-40B4-BE49-F238E27FC236}">
                <a16:creationId xmlns:a16="http://schemas.microsoft.com/office/drawing/2014/main" id="{CC3207A5-AAEE-4F25-AA76-E955D17AA49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48000" y="4343400"/>
            <a:ext cx="3048000" cy="2286000"/>
          </a:xfrm>
          <a:prstGeom prst="rect">
            <a:avLst/>
          </a:prstGeom>
        </p:spPr>
      </p:pic>
    </p:spTree>
    <p:extLst>
      <p:ext uri="{BB962C8B-B14F-4D97-AF65-F5344CB8AC3E}">
        <p14:creationId xmlns:p14="http://schemas.microsoft.com/office/powerpoint/2010/main" val="18913037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800100" y="3711476"/>
            <a:ext cx="7543800" cy="2308324"/>
          </a:xfrm>
          <a:prstGeom prst="rect">
            <a:avLst/>
          </a:prstGeom>
        </p:spPr>
        <p:txBody>
          <a:bodyPr wrap="square">
            <a:spAutoFit/>
          </a:bodyPr>
          <a:lstStyle/>
          <a:p>
            <a:pPr algn="just">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bless you and keep you;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make his face shine on you and be gracious to you;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turn his face toward you and give you peace.” (NIV)</a:t>
            </a:r>
          </a:p>
        </p:txBody>
      </p:sp>
      <p:pic>
        <p:nvPicPr>
          <p:cNvPr id="2" name="Picture 1">
            <a:extLst>
              <a:ext uri="{FF2B5EF4-FFF2-40B4-BE49-F238E27FC236}">
                <a16:creationId xmlns:a16="http://schemas.microsoft.com/office/drawing/2014/main" id="{3580A0FF-365B-4E3B-8121-89E750C5118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36789" y="533400"/>
            <a:ext cx="5070422" cy="2743200"/>
          </a:xfrm>
          <a:prstGeom prst="rect">
            <a:avLst/>
          </a:prstGeom>
        </p:spPr>
      </p:pic>
    </p:spTree>
    <p:extLst>
      <p:ext uri="{BB962C8B-B14F-4D97-AF65-F5344CB8AC3E}">
        <p14:creationId xmlns:p14="http://schemas.microsoft.com/office/powerpoint/2010/main" val="26660498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6C61E7C-9471-45AB-9B89-80680512E1B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 name="Content Placeholder 2"/>
          <p:cNvSpPr>
            <a:spLocks noGrp="1"/>
          </p:cNvSpPr>
          <p:nvPr>
            <p:ph idx="1"/>
          </p:nvPr>
        </p:nvSpPr>
        <p:spPr>
          <a:xfrm>
            <a:off x="0" y="0"/>
            <a:ext cx="9144000" cy="3733800"/>
          </a:xfrm>
        </p:spPr>
        <p:txBody>
          <a:bodyPr/>
          <a:lstStyle/>
          <a:p>
            <a:pPr marL="0" indent="0" algn="ctr" defTabSz="685800">
              <a:spcBef>
                <a:spcPct val="0"/>
              </a:spcBef>
              <a:spcAft>
                <a:spcPts val="1200"/>
              </a:spcAft>
              <a:buNone/>
              <a:defRPr/>
            </a:pPr>
            <a:r>
              <a:rPr lang="en-US" sz="4000" kern="1200" dirty="0">
                <a:solidFill>
                  <a:schemeClr val="tx2"/>
                </a:solidFill>
                <a:ea typeface="+mj-ea"/>
                <a:cs typeface="Calibri" panose="020F0502020204030204" pitchFamily="34" charset="0"/>
              </a:rPr>
              <a:t>Genesis 2:16-17</a:t>
            </a:r>
          </a:p>
          <a:p>
            <a:pPr marL="0" indent="0" algn="just">
              <a:spcBef>
                <a:spcPts val="0"/>
              </a:spcBef>
              <a:buNone/>
            </a:pPr>
            <a:r>
              <a:rPr lang="en-US" sz="3600" dirty="0">
                <a:effectLst>
                  <a:outerShdw blurRad="38100" dist="38100" dir="2700000" algn="tl">
                    <a:srgbClr val="000000">
                      <a:alpha val="43137"/>
                    </a:srgbClr>
                  </a:outerShdw>
                </a:effectLst>
              </a:rPr>
              <a:t>“</a:t>
            </a:r>
            <a:r>
              <a:rPr lang="en-US" sz="3600" baseline="30000" dirty="0">
                <a:effectLst>
                  <a:outerShdw blurRad="38100" dist="38100" dir="2700000" algn="tl">
                    <a:srgbClr val="000000">
                      <a:alpha val="43137"/>
                    </a:srgbClr>
                  </a:outerShdw>
                </a:effectLst>
              </a:rPr>
              <a:t>16</a:t>
            </a:r>
            <a:r>
              <a:rPr lang="en-US" sz="3600" b="1" baseline="30000" dirty="0">
                <a:effectLst>
                  <a:outerShdw blurRad="38100" dist="38100" dir="2700000" algn="tl">
                    <a:srgbClr val="000000">
                      <a:alpha val="43137"/>
                    </a:srgbClr>
                  </a:outerShdw>
                </a:effectLst>
              </a:rPr>
              <a:t> </a:t>
            </a:r>
            <a:r>
              <a:rPr lang="en-US" sz="3600" dirty="0">
                <a:effectLst>
                  <a:outerShdw blurRad="38100" dist="38100" dir="2700000" algn="tl">
                    <a:srgbClr val="000000">
                      <a:alpha val="43137"/>
                    </a:srgbClr>
                  </a:outerShdw>
                </a:effectLst>
              </a:rPr>
              <a:t>The </a:t>
            </a:r>
            <a:r>
              <a:rPr lang="en-US" sz="3600" cap="small" dirty="0">
                <a:effectLst>
                  <a:outerShdw blurRad="38100" dist="38100" dir="2700000" algn="tl">
                    <a:srgbClr val="000000">
                      <a:alpha val="43137"/>
                    </a:srgbClr>
                  </a:outerShdw>
                </a:effectLst>
              </a:rPr>
              <a:t>Lord</a:t>
            </a:r>
            <a:r>
              <a:rPr lang="en-US" sz="3600" dirty="0">
                <a:effectLst>
                  <a:outerShdw blurRad="38100" dist="38100" dir="2700000" algn="tl">
                    <a:srgbClr val="000000">
                      <a:alpha val="43137"/>
                    </a:srgbClr>
                  </a:outerShdw>
                </a:effectLst>
              </a:rPr>
              <a:t> God commanded the man, saying, ‘From </a:t>
            </a:r>
            <a:r>
              <a:rPr lang="en-US" sz="3600" b="1" u="sng" dirty="0">
                <a:solidFill>
                  <a:srgbClr val="FFFFCC"/>
                </a:solidFill>
                <a:effectLst>
                  <a:outerShdw blurRad="38100" dist="38100" dir="2700000" algn="tl">
                    <a:srgbClr val="000000">
                      <a:alpha val="43137"/>
                    </a:srgbClr>
                  </a:outerShdw>
                </a:effectLst>
              </a:rPr>
              <a:t>any</a:t>
            </a:r>
            <a:r>
              <a:rPr lang="en-US" sz="3600" dirty="0">
                <a:effectLst>
                  <a:outerShdw blurRad="38100" dist="38100" dir="2700000" algn="tl">
                    <a:srgbClr val="000000">
                      <a:alpha val="43137"/>
                    </a:srgbClr>
                  </a:outerShdw>
                </a:effectLst>
              </a:rPr>
              <a:t> tree of the garden you may eat </a:t>
            </a:r>
            <a:r>
              <a:rPr lang="en-US" sz="3600" b="1" u="sng" dirty="0">
                <a:solidFill>
                  <a:srgbClr val="FFFFCC"/>
                </a:solidFill>
                <a:effectLst>
                  <a:outerShdw blurRad="38100" dist="38100" dir="2700000" algn="tl">
                    <a:srgbClr val="000000">
                      <a:alpha val="43137"/>
                    </a:srgbClr>
                  </a:outerShdw>
                </a:effectLst>
              </a:rPr>
              <a:t>freely</a:t>
            </a:r>
            <a:r>
              <a:rPr lang="en-US" sz="3600" dirty="0">
                <a:effectLst>
                  <a:outerShdw blurRad="38100" dist="38100" dir="2700000" algn="tl">
                    <a:srgbClr val="000000">
                      <a:alpha val="43137"/>
                    </a:srgbClr>
                  </a:outerShdw>
                </a:effectLst>
              </a:rPr>
              <a:t>; </a:t>
            </a:r>
            <a:r>
              <a:rPr lang="en-US" sz="3600" baseline="30000" dirty="0">
                <a:effectLst>
                  <a:outerShdw blurRad="38100" dist="38100" dir="2700000" algn="tl">
                    <a:srgbClr val="000000">
                      <a:alpha val="43137"/>
                    </a:srgbClr>
                  </a:outerShdw>
                </a:effectLst>
              </a:rPr>
              <a:t>17</a:t>
            </a:r>
            <a:r>
              <a:rPr lang="en-US" sz="3600" b="1" baseline="30000" dirty="0">
                <a:effectLst>
                  <a:outerShdw blurRad="38100" dist="38100" dir="2700000" algn="tl">
                    <a:srgbClr val="000000">
                      <a:alpha val="43137"/>
                    </a:srgbClr>
                  </a:outerShdw>
                </a:effectLst>
              </a:rPr>
              <a:t> </a:t>
            </a:r>
            <a:r>
              <a:rPr lang="en-US" sz="3600" dirty="0">
                <a:effectLst>
                  <a:outerShdw blurRad="38100" dist="38100" dir="2700000" algn="tl">
                    <a:srgbClr val="000000">
                      <a:alpha val="43137"/>
                    </a:srgbClr>
                  </a:outerShdw>
                </a:effectLst>
              </a:rPr>
              <a:t>but from the tree of the knowledge of good and evil you shall not eat, for in the day that you eat from it you will surely die.’”</a:t>
            </a:r>
          </a:p>
        </p:txBody>
      </p:sp>
    </p:spTree>
    <p:extLst>
      <p:ext uri="{BB962C8B-B14F-4D97-AF65-F5344CB8AC3E}">
        <p14:creationId xmlns:p14="http://schemas.microsoft.com/office/powerpoint/2010/main" val="3538977073"/>
      </p:ext>
    </p:extLst>
  </p:cSld>
  <p:clrMapOvr>
    <a:masterClrMapping/>
  </p:clrMapOvr>
  <p:transition/>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14807</TotalTime>
  <Words>3653</Words>
  <Application>Microsoft Office PowerPoint</Application>
  <PresentationFormat>On-screen Show (4:3)</PresentationFormat>
  <Paragraphs>482</Paragraphs>
  <Slides>88</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88</vt:i4>
      </vt:variant>
    </vt:vector>
  </HeadingPairs>
  <TitlesOfParts>
    <vt:vector size="94" baseType="lpstr">
      <vt:lpstr>Albertus Medium</vt:lpstr>
      <vt:lpstr>Arial</vt:lpstr>
      <vt:lpstr>Calibri</vt:lpstr>
      <vt:lpstr>Times New Roman</vt:lpstr>
      <vt:lpstr>Wingdings</vt:lpstr>
      <vt:lpstr>Azure</vt:lpstr>
      <vt:lpstr>PowerPoint Presentation</vt:lpstr>
      <vt:lpstr>Answering Ten Questions</vt:lpstr>
      <vt:lpstr>PowerPoint Presentation</vt:lpstr>
      <vt:lpstr>PowerPoint Presentation</vt:lpstr>
      <vt:lpstr>Positive Results of Imprisonment  (Phil. 1:12-30)</vt:lpstr>
      <vt:lpstr>PowerPoint Presentation</vt:lpstr>
      <vt:lpstr>PowerPoint Presentation</vt:lpstr>
      <vt:lpstr>PowerPoint Presentation</vt:lpstr>
      <vt:lpstr>PowerPoint Presentation</vt:lpstr>
      <vt:lpstr>PowerPoint Presentation</vt:lpstr>
      <vt:lpstr>PowerPoint Presentation</vt:lpstr>
      <vt:lpstr>COMPLICATION OF THE SIMPLE</vt:lpstr>
      <vt:lpstr>PowerPoint Presentation</vt:lpstr>
      <vt:lpstr>PowerPoint Presentation</vt:lpstr>
      <vt:lpstr>PowerPoint Presentation</vt:lpstr>
      <vt:lpstr>Legalists vs. True Believers  (Phil. 3:1-3)</vt:lpstr>
      <vt:lpstr>Legalists vs. True Believers  (Phil. 3:1-3)</vt:lpstr>
      <vt:lpstr>PowerPoint Presentation</vt:lpstr>
      <vt:lpstr>PowerPoint Presentation</vt:lpstr>
      <vt:lpstr>Order of Paul’s Letters</vt:lpstr>
      <vt:lpstr>Legalists vs. True Believers  (Phil. 3:1-3)</vt:lpstr>
      <vt:lpstr>PowerPoint Presentation</vt:lpstr>
      <vt:lpstr>2. Threat Posed by Legalists   (Phil. 3:2)</vt:lpstr>
      <vt:lpstr>2. Threat Posed by Legalists   (Phil. 3:2)</vt:lpstr>
      <vt:lpstr>2. Threat Posed by Legalists   (Phil. 3:2)</vt:lpstr>
      <vt:lpstr>2. Threat Posed by Legalists   (Phil. 3:2)</vt:lpstr>
      <vt:lpstr>Legalists vs. True Believers  (Phil. 3:1-3)</vt:lpstr>
      <vt:lpstr>3. Characteristics of those walking by the Spirit   (Phil. 3:3)</vt:lpstr>
      <vt:lpstr>3. Characteristics of those walking by the Spirit   (Phil. 3:3)</vt:lpstr>
      <vt:lpstr>3. Characteristics of those walking by the Spirit   (Phil. 3:3)</vt:lpstr>
      <vt:lpstr>3. Characteristics of those walking by the Spirit   (Phil. 3:3)</vt:lpstr>
      <vt:lpstr>3. Characteristics of those walking by the Spirit   (Phil. 3:3)</vt:lpstr>
      <vt:lpstr>PowerPoint Presentation</vt:lpstr>
      <vt:lpstr>Paul’s Transition Away From Legalism  (Phil. 3:4-14)</vt:lpstr>
      <vt:lpstr>Paul’s Transition Away From Legalism  (Phil. 3:4-14)</vt:lpstr>
      <vt:lpstr>Paul’s Transition Away From Legalism  (Phil. 3:4-14)</vt:lpstr>
      <vt:lpstr>Eight Reasons for Paul’s Fleshly Confidence  (Phil. 3:5-6)</vt:lpstr>
      <vt:lpstr>Eight Reasons for Paul’s Fleshly Confidence  (Phil. 3:5-6)</vt:lpstr>
      <vt:lpstr>Eight Reasons for Paul’s Fleshly Confidence  (Phil. 3:5-6)</vt:lpstr>
      <vt:lpstr>PowerPoint Presentation</vt:lpstr>
      <vt:lpstr>PowerPoint Presentation</vt:lpstr>
      <vt:lpstr>Israel’s Three Blessings to the World (Gen 12:3b)</vt:lpstr>
      <vt:lpstr>PowerPoint Presentation</vt:lpstr>
      <vt:lpstr>Eight Reasons for Paul’s Fleshly Confidence  (Phil. 3:5-6)</vt:lpstr>
      <vt:lpstr>PowerPoint Presentation</vt:lpstr>
      <vt:lpstr>Eight Reasons for Paul’s Fleshly Confidence  (Phil. 3:5-6)</vt:lpstr>
      <vt:lpstr>Eight Reasons for Paul’s Fleshly Confidence  (Phil. 3:5-6)</vt:lpstr>
      <vt:lpstr>PowerPoint Presentation</vt:lpstr>
      <vt:lpstr>Eight Reasons for Paul’s Fleshly Confidence  (Phil. 3:5-6)</vt:lpstr>
      <vt:lpstr>Eight Reasons for Paul’s Fleshly Confidence  (Phil. 3:5-6)</vt:lpstr>
      <vt:lpstr>Eight Reasons for Paul’s Fleshly Confidence  (Phil. 3:5-6)</vt:lpstr>
      <vt:lpstr>Paul’s Transition Away From Legalism  (Phil. 3:4-14)</vt:lpstr>
      <vt:lpstr>Paul’s New Spiritual Priorities  (Phil. 3:7-14)</vt:lpstr>
      <vt:lpstr>Paul’s New Spiritual Priorities  (Phil. 3:7-14)</vt:lpstr>
      <vt:lpstr>Paul’s New Spiritual Priorities  (Phil. 3:7-14)</vt:lpstr>
      <vt:lpstr>Paul’s New Spiritual Priorities  (Phil. 3:7-14)</vt:lpstr>
      <vt:lpstr>PowerPoint Presentation</vt:lpstr>
      <vt:lpstr>Paul’s New Spiritual Priorities  (Phil. 3:7-14)</vt:lpstr>
      <vt:lpstr>Three Transfers / Imputations</vt:lpstr>
      <vt:lpstr>Paul’s New Spiritual Priorities  (Phil. 3:7-14)</vt:lpstr>
      <vt:lpstr>Paul’s New Spiritual Priorities  (Phil. 3:7-14)</vt:lpstr>
      <vt:lpstr>PowerPoint Presentation</vt:lpstr>
      <vt:lpstr>Paul’s New Spiritual Priorities  (Phil. 3:7-14)</vt:lpstr>
      <vt:lpstr>PowerPoint Presentation</vt:lpstr>
      <vt:lpstr>PowerPoint Presentation</vt:lpstr>
      <vt:lpstr>Other Items to Embrace in Lieu of Legalism  (Phil. 3:15–4:3)</vt:lpstr>
      <vt:lpstr>Other Items to Embrace in Lieu of Legalism  (Phil. 3:15–4:3)</vt:lpstr>
      <vt:lpstr>PowerPoint Presentation</vt:lpstr>
      <vt:lpstr>PowerPoint Presentation</vt:lpstr>
      <vt:lpstr>PowerPoint Presentation</vt:lpstr>
      <vt:lpstr>PowerPoint Presentation</vt:lpstr>
      <vt:lpstr>Other Items to Embrace in Lieu of Legalism  (Phil. 3:15–4:3)</vt:lpstr>
      <vt:lpstr>PowerPoint Presentation</vt:lpstr>
      <vt:lpstr>PowerPoint Presentation</vt:lpstr>
      <vt:lpstr>Other Items to Embrace in Lieu of Legalism  (Phil. 3:15–4:3)</vt:lpstr>
      <vt:lpstr>PowerPoint Presentation</vt:lpstr>
      <vt:lpstr>PowerPoint Presentation</vt:lpstr>
      <vt:lpstr>PowerPoint Presentation</vt:lpstr>
      <vt:lpstr>PowerPoint Presentation</vt:lpstr>
      <vt:lpstr>Pretribulationism is not Escapism</vt:lpstr>
      <vt:lpstr>PowerPoint Presentation</vt:lpstr>
      <vt:lpstr>PowerPoint Presentation</vt:lpstr>
      <vt:lpstr>Other Items to Embrace in Lieu of Legalism (Phil. 3:15–4:3)</vt:lpstr>
      <vt:lpstr>PowerPoint Presentation</vt:lpstr>
      <vt:lpstr>PowerPoint Presentation</vt:lpstr>
      <vt:lpstr>Conclusion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07-Philippians-3v1-4v3 - ORIGINAL</dc:title>
  <dc:subject>Philippians</dc:subject>
  <dc:creator>A. Woods</dc:creator>
  <dc:description>Modified by Jim McGowan</dc:description>
  <cp:lastModifiedBy>Andy Woods</cp:lastModifiedBy>
  <cp:revision>1575</cp:revision>
  <cp:lastPrinted>2020-04-05T17:23:49Z</cp:lastPrinted>
  <dcterms:created xsi:type="dcterms:W3CDTF">2009-03-17T12:21:13Z</dcterms:created>
  <dcterms:modified xsi:type="dcterms:W3CDTF">2020-05-16T20:12:21Z</dcterms:modified>
</cp:coreProperties>
</file>