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2"/>
  </p:notesMasterIdLst>
  <p:handoutMasterIdLst>
    <p:handoutMasterId r:id="rId53"/>
  </p:handoutMasterIdLst>
  <p:sldIdLst>
    <p:sldId id="256" r:id="rId2"/>
    <p:sldId id="5701" r:id="rId3"/>
    <p:sldId id="5725" r:id="rId4"/>
    <p:sldId id="405" r:id="rId5"/>
    <p:sldId id="279" r:id="rId6"/>
    <p:sldId id="6340" r:id="rId7"/>
    <p:sldId id="6352" r:id="rId8"/>
    <p:sldId id="407" r:id="rId9"/>
    <p:sldId id="326" r:id="rId10"/>
    <p:sldId id="6480" r:id="rId11"/>
    <p:sldId id="317" r:id="rId12"/>
    <p:sldId id="321" r:id="rId13"/>
    <p:sldId id="6523" r:id="rId14"/>
    <p:sldId id="6524" r:id="rId15"/>
    <p:sldId id="1457" r:id="rId16"/>
    <p:sldId id="323" r:id="rId17"/>
    <p:sldId id="6520" r:id="rId18"/>
    <p:sldId id="1456" r:id="rId19"/>
    <p:sldId id="795" r:id="rId20"/>
    <p:sldId id="6506" r:id="rId21"/>
    <p:sldId id="6507" r:id="rId22"/>
    <p:sldId id="6522" r:id="rId23"/>
    <p:sldId id="6528" r:id="rId24"/>
    <p:sldId id="6527" r:id="rId25"/>
    <p:sldId id="6516" r:id="rId26"/>
    <p:sldId id="6517" r:id="rId27"/>
    <p:sldId id="2874" r:id="rId28"/>
    <p:sldId id="1588" r:id="rId29"/>
    <p:sldId id="6529" r:id="rId30"/>
    <p:sldId id="6525" r:id="rId31"/>
    <p:sldId id="6530" r:id="rId32"/>
    <p:sldId id="6534" r:id="rId33"/>
    <p:sldId id="324" r:id="rId34"/>
    <p:sldId id="6535" r:id="rId35"/>
    <p:sldId id="3822" r:id="rId36"/>
    <p:sldId id="3823" r:id="rId37"/>
    <p:sldId id="3824" r:id="rId38"/>
    <p:sldId id="6531" r:id="rId39"/>
    <p:sldId id="6532" r:id="rId40"/>
    <p:sldId id="1011" r:id="rId41"/>
    <p:sldId id="6533" r:id="rId42"/>
    <p:sldId id="6518" r:id="rId43"/>
    <p:sldId id="792" r:id="rId44"/>
    <p:sldId id="793" r:id="rId45"/>
    <p:sldId id="794" r:id="rId46"/>
    <p:sldId id="2092" r:id="rId47"/>
    <p:sldId id="6526" r:id="rId48"/>
    <p:sldId id="5602" r:id="rId49"/>
    <p:sldId id="5674" r:id="rId50"/>
    <p:sldId id="5675" r:id="rId5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5" autoAdjust="0"/>
    <p:restoredTop sz="96327" autoAdjust="0"/>
  </p:normalViewPr>
  <p:slideViewPr>
    <p:cSldViewPr>
      <p:cViewPr varScale="1">
        <p:scale>
          <a:sx n="106" d="100"/>
          <a:sy n="106" d="100"/>
        </p:scale>
        <p:origin x="15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017</a:t>
            </a:r>
          </a:p>
          <a:p>
            <a:pPr>
              <a:defRPr/>
            </a:pPr>
            <a:r>
              <a:rPr lang="en-US" dirty="0"/>
              <a:t>05-13-2020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5/12/2020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1</a:t>
            </a:fld>
            <a:endParaRPr lang="en-US" altLang="en-US" dirty="0"/>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2</a:t>
            </a:fld>
            <a:endParaRPr lang="en-US" altLang="en-US" dirty="0"/>
          </a:p>
        </p:txBody>
      </p:sp>
    </p:spTree>
    <p:extLst>
      <p:ext uri="{BB962C8B-B14F-4D97-AF65-F5344CB8AC3E}">
        <p14:creationId xmlns:p14="http://schemas.microsoft.com/office/powerpoint/2010/main" val="19298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3</a:t>
            </a:fld>
            <a:endParaRPr lang="en-US" altLang="en-US" dirty="0"/>
          </a:p>
        </p:txBody>
      </p:sp>
    </p:spTree>
    <p:extLst>
      <p:ext uri="{BB962C8B-B14F-4D97-AF65-F5344CB8AC3E}">
        <p14:creationId xmlns:p14="http://schemas.microsoft.com/office/powerpoint/2010/main" val="92522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4</a:t>
            </a:fld>
            <a:endParaRPr lang="en-US" altLang="en-US" dirty="0"/>
          </a:p>
        </p:txBody>
      </p:sp>
    </p:spTree>
    <p:extLst>
      <p:ext uri="{BB962C8B-B14F-4D97-AF65-F5344CB8AC3E}">
        <p14:creationId xmlns:p14="http://schemas.microsoft.com/office/powerpoint/2010/main" val="348432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5</a:t>
            </a:fld>
            <a:endParaRPr lang="en-US" altLang="en-US" dirty="0"/>
          </a:p>
        </p:txBody>
      </p:sp>
    </p:spTree>
    <p:extLst>
      <p:ext uri="{BB962C8B-B14F-4D97-AF65-F5344CB8AC3E}">
        <p14:creationId xmlns:p14="http://schemas.microsoft.com/office/powerpoint/2010/main" val="2366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6</a:t>
            </a:fld>
            <a:endParaRPr lang="en-US" altLang="en-US" dirty="0"/>
          </a:p>
        </p:txBody>
      </p:sp>
    </p:spTree>
    <p:extLst>
      <p:ext uri="{BB962C8B-B14F-4D97-AF65-F5344CB8AC3E}">
        <p14:creationId xmlns:p14="http://schemas.microsoft.com/office/powerpoint/2010/main" val="60278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7</a:t>
            </a:fld>
            <a:endParaRPr lang="en-US" altLang="en-US" dirty="0"/>
          </a:p>
        </p:txBody>
      </p:sp>
    </p:spTree>
    <p:extLst>
      <p:ext uri="{BB962C8B-B14F-4D97-AF65-F5344CB8AC3E}">
        <p14:creationId xmlns:p14="http://schemas.microsoft.com/office/powerpoint/2010/main" val="279503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48</a:t>
            </a:fld>
            <a:endParaRPr lang="en-US" altLang="en-US" dirty="0"/>
          </a:p>
        </p:txBody>
      </p:sp>
    </p:spTree>
    <p:extLst>
      <p:ext uri="{BB962C8B-B14F-4D97-AF65-F5344CB8AC3E}">
        <p14:creationId xmlns:p14="http://schemas.microsoft.com/office/powerpoint/2010/main" val="11654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5256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8404978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4EE40A-A78A-4D11-8CD6-D606E9B1E385}"/>
              </a:ext>
            </a:extLst>
          </p:cNvPr>
          <p:cNvSpPr>
            <a:spLocks noGrp="1"/>
          </p:cNvSpPr>
          <p:nvPr>
            <p:ph type="dt" sz="half" idx="10"/>
          </p:nvPr>
        </p:nvSpPr>
        <p:spPr>
          <a:ln/>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7C173A5-B0C7-4807-948A-034AE6087D23}"/>
              </a:ext>
            </a:extLst>
          </p:cNvPr>
          <p:cNvSpPr>
            <a:spLocks noGrp="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2435986-04FE-449C-827F-85BE03B09DC0}"/>
              </a:ext>
            </a:extLst>
          </p:cNvPr>
          <p:cNvSpPr>
            <a:spLocks noGrp="1"/>
          </p:cNvSpPr>
          <p:nvPr>
            <p:ph type="sldNum" sz="quarter" idx="12"/>
          </p:nvPr>
        </p:nvSpPr>
        <p:spPr>
          <a:ln/>
        </p:spPr>
        <p:txBody>
          <a:bodyPr/>
          <a:lstStyle>
            <a:lvl1pPr>
              <a:defRPr/>
            </a:lvl1pPr>
          </a:lstStyle>
          <a:p>
            <a:pPr>
              <a:defRPr/>
            </a:pPr>
            <a:fld id="{CF84FDEC-11B3-4856-BCED-33CF9E9F1928}" type="slidenum">
              <a:rPr lang="en-US" altLang="en-US"/>
              <a:pPr>
                <a:defRPr/>
              </a:pPr>
              <a:t>‹#›</a:t>
            </a:fld>
            <a:endParaRPr lang="en-US" altLang="en-US" dirty="0"/>
          </a:p>
        </p:txBody>
      </p:sp>
    </p:spTree>
    <p:extLst>
      <p:ext uri="{BB962C8B-B14F-4D97-AF65-F5344CB8AC3E}">
        <p14:creationId xmlns:p14="http://schemas.microsoft.com/office/powerpoint/2010/main" val="97263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9" r:id="rId5"/>
    <p:sldLayoutId id="2147483820" r:id="rId6"/>
    <p:sldLayoutId id="2147483821"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0700" y="1524000"/>
            <a:ext cx="4302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dirty="0">
                <a:effectLst>
                  <a:outerShdw blurRad="38100" dist="38100" dir="2700000" algn="tl">
                    <a:srgbClr val="000000">
                      <a:alpha val="43137"/>
                    </a:srgbClr>
                  </a:outerShdw>
                </a:effectLst>
              </a:rPr>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B30092BB-71A1-4E3D-8B93-A5ABC5C5D615}"/>
              </a:ext>
            </a:extLst>
          </p:cNvPr>
          <p:cNvSpPr>
            <a:spLocks noGrp="1" noChangeArrowheads="1"/>
          </p:cNvSpPr>
          <p:nvPr>
            <p:ph type="ctr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THREE CONCLUDING EXHORTATIONS</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2 Peter 3:15-18</a:t>
            </a:r>
          </a:p>
        </p:txBody>
      </p:sp>
      <p:pic>
        <p:nvPicPr>
          <p:cNvPr id="3" name="Picture 2">
            <a:extLst>
              <a:ext uri="{FF2B5EF4-FFF2-40B4-BE49-F238E27FC236}">
                <a16:creationId xmlns:a16="http://schemas.microsoft.com/office/drawing/2014/main" id="{ED8E542D-661D-4955-9208-CDA6EE58EA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636" y="1892450"/>
            <a:ext cx="8382727" cy="41273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3F389A0-4AAD-48E1-B743-999BD022ABB5}"/>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2 PETER 3:15-18</a:t>
            </a:r>
          </a:p>
        </p:txBody>
      </p:sp>
      <p:sp>
        <p:nvSpPr>
          <p:cNvPr id="120835" name="Rectangle 3">
            <a:extLst>
              <a:ext uri="{FF2B5EF4-FFF2-40B4-BE49-F238E27FC236}">
                <a16:creationId xmlns:a16="http://schemas.microsoft.com/office/drawing/2014/main" id="{5F644754-C1BA-43C2-BD37-0EE23332F9AF}"/>
              </a:ext>
            </a:extLst>
          </p:cNvPr>
          <p:cNvSpPr>
            <a:spLocks noGrp="1" noChangeArrowheads="1"/>
          </p:cNvSpPr>
          <p:nvPr>
            <p:ph type="body" idx="4294967295"/>
          </p:nvPr>
        </p:nvSpPr>
        <p:spPr>
          <a:xfrm>
            <a:off x="2590800" y="2057400"/>
            <a:ext cx="635158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Regard the grace of God (v15)</a:t>
            </a:r>
          </a:p>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Beware of false teachers (v16-17)</a:t>
            </a:r>
          </a:p>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Grow in Christ (v18)</a:t>
            </a:r>
          </a:p>
        </p:txBody>
      </p:sp>
      <p:pic>
        <p:nvPicPr>
          <p:cNvPr id="5" name="Picture 4" descr="j0193970">
            <a:extLst>
              <a:ext uri="{FF2B5EF4-FFF2-40B4-BE49-F238E27FC236}">
                <a16:creationId xmlns:a16="http://schemas.microsoft.com/office/drawing/2014/main" id="{A39DC629-761E-46BF-A205-DC4645B5A7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3F389A0-4AAD-48E1-B743-999BD022ABB5}"/>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2 PETER 3:15-18</a:t>
            </a:r>
          </a:p>
        </p:txBody>
      </p:sp>
      <p:sp>
        <p:nvSpPr>
          <p:cNvPr id="120835" name="Rectangle 3">
            <a:extLst>
              <a:ext uri="{FF2B5EF4-FFF2-40B4-BE49-F238E27FC236}">
                <a16:creationId xmlns:a16="http://schemas.microsoft.com/office/drawing/2014/main" id="{5F644754-C1BA-43C2-BD37-0EE23332F9AF}"/>
              </a:ext>
            </a:extLst>
          </p:cNvPr>
          <p:cNvSpPr>
            <a:spLocks noGrp="1" noChangeArrowheads="1"/>
          </p:cNvSpPr>
          <p:nvPr>
            <p:ph type="body" idx="4294967295"/>
          </p:nvPr>
        </p:nvSpPr>
        <p:spPr>
          <a:xfrm>
            <a:off x="2590800" y="2057400"/>
            <a:ext cx="635158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eaLnBrk="1" hangingPunct="1">
              <a:spcBef>
                <a:spcPts val="0"/>
              </a:spcBef>
              <a:spcAft>
                <a:spcPts val="3600"/>
              </a:spcAft>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Regard the grace of God (v15)</a:t>
            </a:r>
          </a:p>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Beware of false teachers (v16-17)</a:t>
            </a:r>
          </a:p>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Grow in Christ (v18)</a:t>
            </a:r>
          </a:p>
        </p:txBody>
      </p:sp>
      <p:pic>
        <p:nvPicPr>
          <p:cNvPr id="5" name="Picture 4" descr="j0193970">
            <a:extLst>
              <a:ext uri="{FF2B5EF4-FFF2-40B4-BE49-F238E27FC236}">
                <a16:creationId xmlns:a16="http://schemas.microsoft.com/office/drawing/2014/main" id="{A39DC629-761E-46BF-A205-DC4645B5A7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082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3F389A0-4AAD-48E1-B743-999BD022ABB5}"/>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2 PETER 3:15-18</a:t>
            </a:r>
          </a:p>
        </p:txBody>
      </p:sp>
      <p:sp>
        <p:nvSpPr>
          <p:cNvPr id="120835" name="Rectangle 3">
            <a:extLst>
              <a:ext uri="{FF2B5EF4-FFF2-40B4-BE49-F238E27FC236}">
                <a16:creationId xmlns:a16="http://schemas.microsoft.com/office/drawing/2014/main" id="{5F644754-C1BA-43C2-BD37-0EE23332F9AF}"/>
              </a:ext>
            </a:extLst>
          </p:cNvPr>
          <p:cNvSpPr>
            <a:spLocks noGrp="1" noChangeArrowheads="1"/>
          </p:cNvSpPr>
          <p:nvPr>
            <p:ph type="body" idx="4294967295"/>
          </p:nvPr>
        </p:nvSpPr>
        <p:spPr>
          <a:xfrm>
            <a:off x="2590800" y="2057400"/>
            <a:ext cx="635158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Regard the grace of God (v15)</a:t>
            </a:r>
          </a:p>
          <a:p>
            <a:pPr marL="514350" indent="-514350" eaLnBrk="1" hangingPunct="1">
              <a:spcBef>
                <a:spcPts val="0"/>
              </a:spcBef>
              <a:spcAft>
                <a:spcPts val="3600"/>
              </a:spcAft>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Beware of false teachers (v16-17)</a:t>
            </a:r>
          </a:p>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Grow in Christ (v18)</a:t>
            </a:r>
          </a:p>
        </p:txBody>
      </p:sp>
      <p:pic>
        <p:nvPicPr>
          <p:cNvPr id="5" name="Picture 4" descr="j0193970">
            <a:extLst>
              <a:ext uri="{FF2B5EF4-FFF2-40B4-BE49-F238E27FC236}">
                <a16:creationId xmlns:a16="http://schemas.microsoft.com/office/drawing/2014/main" id="{A39DC629-761E-46BF-A205-DC4645B5A7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04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3:16-17</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also in all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letters, speaking in them of these things, in which are some things hard to understand, which the untaught and unstable distort, as they do also the rest of the Scriptures, to their own destruction.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therefore, beloved, knowing this beforehand, be on your guard so that you are not carried away by the error of unprincipled men and fall from your own steadfastness.”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8327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0E40FDD9-7E91-4FAB-973F-95C52DD2984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BEWARE OF FALSE TEACHERS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(3:16-17)</a:t>
            </a:r>
          </a:p>
        </p:txBody>
      </p:sp>
      <p:sp>
        <p:nvSpPr>
          <p:cNvPr id="124931" name="Rectangle 3">
            <a:extLst>
              <a:ext uri="{FF2B5EF4-FFF2-40B4-BE49-F238E27FC236}">
                <a16:creationId xmlns:a16="http://schemas.microsoft.com/office/drawing/2014/main" id="{72A57BCF-6183-48CC-B2EA-D1B07725DF4A}"/>
              </a:ext>
            </a:extLst>
          </p:cNvPr>
          <p:cNvSpPr>
            <a:spLocks noGrp="1" noChangeArrowheads="1"/>
          </p:cNvSpPr>
          <p:nvPr>
            <p:ph type="body" idx="4294967295"/>
          </p:nvPr>
        </p:nvSpPr>
        <p:spPr>
          <a:xfrm>
            <a:off x="927894" y="1905000"/>
            <a:ext cx="7288212"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Paul’s writings have given false teachers an opportunity</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Rev 22:18-19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“Fall from your own steadfastness”?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3:16-17</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also in all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letters, speaking in them of these things, in which are some things hard to understand, which the untaught and unstable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distort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do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the rest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Scriptures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their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own destruction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therefore, beloved, knowing this beforehand, be on your guard so that you are not carried away by the error of unprincipled men and fall from your own steadfastness.”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51060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FE348B-9558-4884-AC35-60BDD643D8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the plagues which are written in this book;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 away his part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tree of life and from the holy city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are written in this book.”</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95709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876800"/>
          </a:xfrm>
        </p:spPr>
        <p:txBody>
          <a:bodyPr/>
          <a:lstStyle/>
          <a:p>
            <a:pPr marL="0" indent="0" algn="just">
              <a:buFont typeface="Arial" panose="020B0604020202020204" pitchFamily="34" charset="0"/>
              <a:buNone/>
              <a:defRPr/>
            </a:pPr>
            <a:r>
              <a:rPr lang="en-US" sz="2700" dirty="0">
                <a:effectLst>
                  <a:outerShdw blurRad="38100" dist="38100" dir="2700000" algn="tl">
                    <a:srgbClr val="000000">
                      <a:alpha val="43137"/>
                    </a:srgbClr>
                  </a:outerShdw>
                </a:effectLst>
              </a:rPr>
              <a:t>“</a:t>
            </a:r>
            <a:r>
              <a:rPr lang="en-US" sz="2700" b="1" u="sng" dirty="0">
                <a:solidFill>
                  <a:srgbClr val="FFFFCC"/>
                </a:solidFill>
                <a:effectLst>
                  <a:outerShdw blurRad="38100" dist="38100" dir="2700000" algn="tl">
                    <a:srgbClr val="000000">
                      <a:alpha val="43137"/>
                    </a:srgbClr>
                  </a:outerShdw>
                </a:effectLst>
              </a:rPr>
              <a:t>To unbelievers who would add to God’s Word in this fashion, the Lord promises to ‘add to him the plagues that are written in this book</a:t>
            </a:r>
            <a:r>
              <a:rPr lang="en-US" sz="2700" b="1" dirty="0">
                <a:solidFill>
                  <a:srgbClr val="FFFFCC"/>
                </a:solidFill>
                <a:effectLst>
                  <a:outerShdw blurRad="38100" dist="38100" dir="2700000" algn="tl">
                    <a:srgbClr val="000000">
                      <a:alpha val="43137"/>
                    </a:srgbClr>
                  </a:outerShdw>
                </a:effectLst>
              </a:rPr>
              <a:t>.’</a:t>
            </a:r>
            <a:r>
              <a:rPr lang="en-US" sz="2700" dirty="0">
                <a:solidFill>
                  <a:srgbClr val="FFFFCC"/>
                </a:solidFill>
                <a:effectLst>
                  <a:outerShdw blurRad="38100" dist="38100" dir="2700000" algn="tl">
                    <a:srgbClr val="000000">
                      <a:alpha val="43137"/>
                    </a:srgbClr>
                  </a:outerShdw>
                </a:effectLst>
              </a:rPr>
              <a:t> </a:t>
            </a:r>
            <a:r>
              <a:rPr lang="en-US" sz="2700" dirty="0">
                <a:effectLst>
                  <a:outerShdw blurRad="38100" dist="38100" dir="2700000" algn="tl">
                    <a:srgbClr val="000000">
                      <a:alpha val="43137"/>
                    </a:srgbClr>
                  </a:outerShdw>
                </a:effectLst>
              </a:rPr>
              <a:t>The plagues spoken of in the book of Revelation occur during that future period of God’s judgment on the earth known as the Tribulation. If anyone reading Revelation accepts the invitation of verse 17 and becomes a believer in Christ prior to the Tribulation, that person will experience the pretribulational Rapture of the saints (1 Thess. 4:13-18) rather than the plagues of the Tribulation (1 Thess. 5:1-3). </a:t>
            </a:r>
            <a:r>
              <a:rPr lang="en-US" sz="2700" b="1" u="sng" dirty="0">
                <a:solidFill>
                  <a:srgbClr val="FFFFCC"/>
                </a:solidFill>
                <a:effectLst>
                  <a:outerShdw blurRad="38100" dist="38100" dir="2700000" algn="tl">
                    <a:srgbClr val="000000">
                      <a:alpha val="43137"/>
                    </a:srgbClr>
                  </a:outerShdw>
                </a:effectLst>
              </a:rPr>
              <a:t>Therefore, the warning of Revelation 22:18 applies only to unbelievers</a:t>
            </a:r>
            <a:r>
              <a:rPr lang="en-US" sz="2700" dirty="0">
                <a:effectLst>
                  <a:outerShdw blurRad="38100" dist="38100" dir="2700000" algn="tl">
                    <a:srgbClr val="000000">
                      <a:alpha val="43137"/>
                    </a:srgbClr>
                  </a:outerShdw>
                </a:effectLst>
              </a:rPr>
              <a:t>. This is not a warning to believers to stay saved or to be rewarded for their perseverance.”</a:t>
            </a:r>
          </a:p>
        </p:txBody>
      </p:sp>
      <p:pic>
        <p:nvPicPr>
          <p:cNvPr id="10245" name="Picture 2" descr="dennis-rok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785" y="82847"/>
            <a:ext cx="1096963" cy="1096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19CBE43-5B5D-4C52-B275-E86433796A56}"/>
              </a:ext>
            </a:extLst>
          </p:cNvPr>
          <p:cNvSpPr/>
          <p:nvPr/>
        </p:nvSpPr>
        <p:spPr>
          <a:xfrm>
            <a:off x="2286000" y="228600"/>
            <a:ext cx="4572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Dennis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Rokser</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Never Perish Forever,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274</a:t>
            </a:r>
          </a:p>
        </p:txBody>
      </p:sp>
    </p:spTree>
    <p:extLst>
      <p:ext uri="{BB962C8B-B14F-4D97-AF65-F5344CB8AC3E}">
        <p14:creationId xmlns:p14="http://schemas.microsoft.com/office/powerpoint/2010/main" val="320428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802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572000"/>
          </a:xfrm>
        </p:spPr>
        <p:txBody>
          <a:bodyPr/>
          <a:lstStyle/>
          <a:p>
            <a:pPr marL="0" indent="0" algn="just">
              <a:buNone/>
              <a:defRPr/>
            </a:pPr>
            <a:r>
              <a:rPr lang="en-US" sz="3000" dirty="0">
                <a:effectLst>
                  <a:outerShdw blurRad="38100" dist="38100" dir="2700000" algn="tl">
                    <a:srgbClr val="000000">
                      <a:alpha val="43137"/>
                    </a:srgbClr>
                  </a:outerShdw>
                </a:effectLst>
              </a:rPr>
              <a:t>“Verses 18-19 follow with a grave warning to unbelievers who would add to or subtract from the words of this book. </a:t>
            </a:r>
            <a:r>
              <a:rPr lang="en-US" sz="3000" b="1" u="sng" dirty="0">
                <a:solidFill>
                  <a:srgbClr val="FFFFCC"/>
                </a:solidFill>
                <a:effectLst>
                  <a:outerShdw blurRad="38100" dist="38100" dir="2700000" algn="tl">
                    <a:srgbClr val="000000">
                      <a:alpha val="43137"/>
                    </a:srgbClr>
                  </a:outerShdw>
                </a:effectLst>
              </a:rPr>
              <a:t>Either adding to or taking away from the Word of God is characteristic of unbelievers who cannot simply accept by faith what God says in His Word</a:t>
            </a:r>
            <a:r>
              <a:rPr lang="en-US" sz="3000" dirty="0">
                <a:effectLst>
                  <a:outerShdw blurRad="38100" dist="38100" dir="2700000" algn="tl">
                    <a:srgbClr val="000000">
                      <a:alpha val="43137"/>
                    </a:srgbClr>
                  </a:outerShdw>
                </a:effectLst>
              </a:rPr>
              <a:t>. When God speaks, the response of the believing heart is simply ‘Amen.’ But the unbeliever does not accept what God says at face value, and so he must change the Word to suit himself.”</a:t>
            </a:r>
          </a:p>
        </p:txBody>
      </p:sp>
      <p:pic>
        <p:nvPicPr>
          <p:cNvPr id="10245" name="Picture 2" descr="dennis-rok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785" y="82847"/>
            <a:ext cx="1096963" cy="1096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3D1229D-4396-4DDC-8255-409CE99AF6BE}"/>
              </a:ext>
            </a:extLst>
          </p:cNvPr>
          <p:cNvSpPr/>
          <p:nvPr/>
        </p:nvSpPr>
        <p:spPr>
          <a:xfrm>
            <a:off x="2286000" y="228600"/>
            <a:ext cx="4572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Dennis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Rokser</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Never Perish Forever,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273</a:t>
            </a:r>
          </a:p>
        </p:txBody>
      </p:sp>
    </p:spTree>
    <p:extLst>
      <p:ext uri="{BB962C8B-B14F-4D97-AF65-F5344CB8AC3E}">
        <p14:creationId xmlns:p14="http://schemas.microsoft.com/office/powerpoint/2010/main" val="155826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2707333"/>
          </a:xfrm>
        </p:spPr>
        <p:txBody>
          <a:bodyPr/>
          <a:lstStyle/>
          <a:p>
            <a:pPr marL="0" indent="0" algn="just">
              <a:buNone/>
              <a:defRPr/>
            </a:pPr>
            <a:r>
              <a:rPr lang="en-US" dirty="0">
                <a:effectLst>
                  <a:outerShdw blurRad="38100" dist="38100" dir="2700000" algn="tl">
                    <a:srgbClr val="000000">
                      <a:alpha val="43137"/>
                    </a:srgbClr>
                  </a:outerShdw>
                </a:effectLst>
              </a:rPr>
              <a:t>“</a:t>
            </a:r>
            <a:r>
              <a:rPr lang="en-US" dirty="0">
                <a:effectLst/>
              </a:rPr>
              <a:t>A common characteristic of cults and religions that profess to be ‘Christian’ is that they invariably add other books, creeds, council decisions, or ‘inspired’ writings of their founder or leaders to the Bible, and they put these on a par with God’s Word</a:t>
            </a:r>
            <a:r>
              <a:rPr lang="en-US" dirty="0">
                <a:effectLst>
                  <a:outerShdw blurRad="38100" dist="38100" dir="2700000" algn="tl">
                    <a:srgbClr val="000000">
                      <a:alpha val="43137"/>
                    </a:srgbClr>
                  </a:outerShdw>
                </a:effectLst>
              </a:rPr>
              <a:t>.”</a:t>
            </a:r>
          </a:p>
        </p:txBody>
      </p:sp>
      <p:pic>
        <p:nvPicPr>
          <p:cNvPr id="10245" name="Picture 2" descr="dennis-rok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785" y="82847"/>
            <a:ext cx="1096963" cy="1096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8C4911D-0404-4577-8F1D-388C361BA3D7}"/>
              </a:ext>
            </a:extLst>
          </p:cNvPr>
          <p:cNvSpPr/>
          <p:nvPr/>
        </p:nvSpPr>
        <p:spPr>
          <a:xfrm>
            <a:off x="2286000" y="228600"/>
            <a:ext cx="4572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Dennis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Rokser</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Never Perish Forever,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274</a:t>
            </a:r>
          </a:p>
        </p:txBody>
      </p:sp>
    </p:spTree>
    <p:extLst>
      <p:ext uri="{BB962C8B-B14F-4D97-AF65-F5344CB8AC3E}">
        <p14:creationId xmlns:p14="http://schemas.microsoft.com/office/powerpoint/2010/main" val="1222419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3:16-17</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also in all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letters, speaking in them of these things, in which are some things hard to understand, which the untaught and unstable distort, as they do also the rest of the Scriptures, to their own destruction.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therefore, beloved, knowing this beforehand, be on your guard so that you are not carried away by the error of unprincipled men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from your own steadfastness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4563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2420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36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1:1-2</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Simon Peter, a bond-servant and apostle of Jesus Christ, To those who have received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faith of the same kind as ours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righteousness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and Savior, Jesus 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Grace and peace be multiplied to you in the knowledge of God and of Jesus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Lord.”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08216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001095"/>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1:8-9</a:t>
            </a:r>
          </a:p>
          <a:p>
            <a:pPr algn="just" eaLnBrk="1" fontAlgn="auto" hangingPunct="1">
              <a:spcBef>
                <a:spcPts val="0"/>
              </a:spcBef>
              <a:spcAft>
                <a:spcPts val="0"/>
              </a:spcAft>
              <a:defRPr/>
            </a:pPr>
            <a:r>
              <a:rPr lang="en-US" altLang="en-US" sz="33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qualities are yours and are increasing, they render you neither useless nor unfruitful in the true knowledge of our Lord Jesus Christ.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lacks these qualities is blind or short-sighted, having forgotten his purification from his former sins.”</a:t>
            </a:r>
            <a:endParaRPr lang="en-US" alt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2989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3652035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3FBF99-657B-427A-A0AE-07E7AF6785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34147" name="Rectangle 1"/>
          <p:cNvSpPr>
            <a:spLocks noChangeArrowheads="1"/>
          </p:cNvSpPr>
          <p:nvPr/>
        </p:nvSpPr>
        <p:spPr bwMode="auto">
          <a:xfrm>
            <a:off x="0" y="0"/>
            <a:ext cx="9144000" cy="199541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Galatians 3:3</a:t>
            </a:r>
          </a:p>
          <a:p>
            <a:pPr algn="just" eaLnBrk="1" fontAlgn="auto" hangingPunct="1">
              <a:spcBef>
                <a:spcPts val="0"/>
              </a:spcBef>
              <a:spcAft>
                <a:spcPts val="0"/>
              </a:spcAft>
              <a:defRPr/>
            </a:pPr>
            <a:r>
              <a:rPr lang="en-US" altLang="en-US" sz="3600" kern="0" dirty="0">
                <a:latin typeface="Calibri" panose="020F0502020204030204" pitchFamily="34" charset="0"/>
                <a:cs typeface="+mn-cs"/>
              </a:rPr>
              <a:t>“</a:t>
            </a:r>
            <a:r>
              <a:rPr lang="en-US" sz="3600" dirty="0">
                <a:latin typeface="Calibri" panose="020F0502020204030204" pitchFamily="34" charset="0"/>
              </a:rPr>
              <a:t>Are you so foolish? Having begun by the Spirit, are you now being </a:t>
            </a:r>
            <a:r>
              <a:rPr lang="en-US" sz="3600" b="1" u="sng" dirty="0">
                <a:solidFill>
                  <a:srgbClr val="FFFFCC"/>
                </a:solidFill>
                <a:effectLst>
                  <a:outerShdw blurRad="38100" dist="38100" dir="2700000" algn="tl">
                    <a:srgbClr val="000000"/>
                  </a:outerShdw>
                </a:effectLst>
                <a:latin typeface="Calibri" panose="020F0502020204030204" pitchFamily="34" charset="0"/>
                <a:cs typeface="+mn-cs"/>
              </a:rPr>
              <a:t>perfected by the flesh</a:t>
            </a:r>
            <a:r>
              <a:rPr lang="en-US" sz="3600" dirty="0">
                <a:latin typeface="Calibri" panose="020F0502020204030204" pitchFamily="34" charset="0"/>
              </a:rPr>
              <a:t>?</a:t>
            </a:r>
            <a:r>
              <a:rPr lang="en-US" sz="3600" dirty="0">
                <a:latin typeface="Calibri" panose="020F0502020204030204" pitchFamily="34" charset="0"/>
                <a:cs typeface="+mn-cs"/>
              </a:rPr>
              <a:t>”</a:t>
            </a:r>
            <a:endParaRPr lang="en-US" altLang="en-US" sz="3600" kern="0" dirty="0">
              <a:latin typeface="Calibri" panose="020F0502020204030204" pitchFamily="34" charset="0"/>
              <a:cs typeface="+mn-cs"/>
            </a:endParaRPr>
          </a:p>
        </p:txBody>
      </p:sp>
      <p:pic>
        <p:nvPicPr>
          <p:cNvPr id="2" name="Picture 1">
            <a:extLst>
              <a:ext uri="{FF2B5EF4-FFF2-40B4-BE49-F238E27FC236}">
                <a16:creationId xmlns:a16="http://schemas.microsoft.com/office/drawing/2014/main" id="{5599160C-9520-4FC6-B558-05CADB8F2BC6}"/>
              </a:ext>
            </a:extLst>
          </p:cNvPr>
          <p:cNvPicPr>
            <a:picLocks noChangeAspect="1"/>
          </p:cNvPicPr>
          <p:nvPr/>
        </p:nvPicPr>
        <p:blipFill>
          <a:blip r:embed="rId3"/>
          <a:stretch>
            <a:fillRect/>
          </a:stretch>
        </p:blipFill>
        <p:spPr>
          <a:xfrm>
            <a:off x="3048000" y="2362200"/>
            <a:ext cx="3048000" cy="22860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38EEEB-67F1-46D1-BE0B-51F4CD20CA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34147" name="Rectangle 1"/>
          <p:cNvSpPr>
            <a:spLocks noChangeArrowheads="1"/>
          </p:cNvSpPr>
          <p:nvPr/>
        </p:nvSpPr>
        <p:spPr bwMode="auto">
          <a:xfrm>
            <a:off x="0" y="0"/>
            <a:ext cx="9144000" cy="256224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Galatians 5:4</a:t>
            </a:r>
          </a:p>
          <a:p>
            <a:pPr algn="just" eaLnBrk="1" fontAlgn="auto" hangingPunct="1">
              <a:spcBef>
                <a:spcPts val="0"/>
              </a:spcBef>
              <a:spcAft>
                <a:spcPts val="0"/>
              </a:spcAft>
              <a:defRPr/>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You have been severed from Christ, you who are seeking to be justified by law; you have fallen from grace.”</a:t>
            </a:r>
            <a:endParaRPr lang="en-US" altLang="en-US" sz="3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5DC8574-8CD5-451F-BCA5-43084280BA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9433" y="2819400"/>
            <a:ext cx="2925135" cy="18288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40123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38EEEB-67F1-46D1-BE0B-51F4CD20CA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1 Timothy 4:16</a:t>
            </a:r>
          </a:p>
          <a:p>
            <a:pPr algn="just" eaLnBrk="1" fontAlgn="auto" hangingPunct="1">
              <a:spcBef>
                <a:spcPts val="0"/>
              </a:spcBef>
              <a:spcAft>
                <a:spcPts val="0"/>
              </a:spcAft>
              <a:defRPr/>
            </a:pPr>
            <a:r>
              <a:rPr lang="en-US" altLang="en-US" sz="3400" dirty="0">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Pay close attention to yourself and </a:t>
            </a:r>
            <a:r>
              <a:rPr lang="en-US" sz="3400" b="1" u="sng" dirty="0">
                <a:solidFill>
                  <a:srgbClr val="FFFFCC"/>
                </a:solidFill>
                <a:latin typeface="Calibri" panose="020F0502020204030204" pitchFamily="34" charset="0"/>
                <a:cs typeface="Calibri" panose="020F0502020204030204" pitchFamily="34" charset="0"/>
              </a:rPr>
              <a:t>to your teaching</a:t>
            </a:r>
            <a:r>
              <a:rPr lang="en-US" sz="3400" dirty="0">
                <a:latin typeface="Calibri" panose="020F0502020204030204" pitchFamily="34" charset="0"/>
                <a:cs typeface="Calibri" panose="020F0502020204030204" pitchFamily="34" charset="0"/>
              </a:rPr>
              <a:t>; persevere in these things, for as you do this you will ensure salvation both for yourself and for those who hear you.”</a:t>
            </a:r>
            <a:endParaRPr lang="en-US" altLang="en-US" sz="3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F9CA7E8-8564-4CA2-9363-3C4DCEBC6D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8663" y="2971800"/>
            <a:ext cx="1896979" cy="1828800"/>
          </a:xfrm>
          <a:prstGeom prst="rect">
            <a:avLst/>
          </a:prstGeom>
        </p:spPr>
      </p:pic>
    </p:spTree>
    <p:extLst>
      <p:ext uri="{BB962C8B-B14F-4D97-AF65-F5344CB8AC3E}">
        <p14:creationId xmlns:p14="http://schemas.microsoft.com/office/powerpoint/2010/main" val="52086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2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3F389A0-4AAD-48E1-B743-999BD022ABB5}"/>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2 PETER 3:15-18</a:t>
            </a:r>
          </a:p>
        </p:txBody>
      </p:sp>
      <p:sp>
        <p:nvSpPr>
          <p:cNvPr id="120835" name="Rectangle 3">
            <a:extLst>
              <a:ext uri="{FF2B5EF4-FFF2-40B4-BE49-F238E27FC236}">
                <a16:creationId xmlns:a16="http://schemas.microsoft.com/office/drawing/2014/main" id="{5F644754-C1BA-43C2-BD37-0EE23332F9AF}"/>
              </a:ext>
            </a:extLst>
          </p:cNvPr>
          <p:cNvSpPr>
            <a:spLocks noGrp="1" noChangeArrowheads="1"/>
          </p:cNvSpPr>
          <p:nvPr>
            <p:ph type="body" idx="4294967295"/>
          </p:nvPr>
        </p:nvSpPr>
        <p:spPr>
          <a:xfrm>
            <a:off x="2590800" y="2057400"/>
            <a:ext cx="635158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Regard the grace of God (v15)</a:t>
            </a:r>
          </a:p>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Beware of false teachers (v16-17)</a:t>
            </a:r>
          </a:p>
          <a:p>
            <a:pPr marL="514350" indent="-514350" eaLnBrk="1" hangingPunct="1">
              <a:spcBef>
                <a:spcPts val="0"/>
              </a:spcBef>
              <a:spcAft>
                <a:spcPts val="3600"/>
              </a:spcAft>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Grow in Christ (v18)</a:t>
            </a:r>
          </a:p>
        </p:txBody>
      </p:sp>
      <p:pic>
        <p:nvPicPr>
          <p:cNvPr id="5" name="Picture 4" descr="j0193970">
            <a:extLst>
              <a:ext uri="{FF2B5EF4-FFF2-40B4-BE49-F238E27FC236}">
                <a16:creationId xmlns:a16="http://schemas.microsoft.com/office/drawing/2014/main" id="{A39DC629-761E-46BF-A205-DC4645B5A7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075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grow in the grace and knowledge of our Lord and Savior Jesus Christ. To Him be the glory, both now and to the day of eternity. Amen.”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F3AB450-7610-464C-9FD5-CAB4548F62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971800"/>
            <a:ext cx="2743200" cy="1828800"/>
          </a:xfrm>
          <a:prstGeom prst="rect">
            <a:avLst/>
          </a:prstGeom>
        </p:spPr>
      </p:pic>
    </p:spTree>
    <p:extLst>
      <p:ext uri="{BB962C8B-B14F-4D97-AF65-F5344CB8AC3E}">
        <p14:creationId xmlns:p14="http://schemas.microsoft.com/office/powerpoint/2010/main" val="115616064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grace and knowledge of our Lord and Savior Jesus Christ. To Him be the glory, both now and to the day of eternity. Amen.”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121E828-330D-41A0-B2E0-BBAB466BEB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971800"/>
            <a:ext cx="2743200" cy="1828800"/>
          </a:xfrm>
          <a:prstGeom prst="rect">
            <a:avLst/>
          </a:prstGeom>
        </p:spPr>
      </p:pic>
    </p:spTree>
    <p:extLst>
      <p:ext uri="{BB962C8B-B14F-4D97-AF65-F5344CB8AC3E}">
        <p14:creationId xmlns:p14="http://schemas.microsoft.com/office/powerpoint/2010/main" val="11396004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AEAF2D6-933E-49C9-AD02-41F2F774E642}"/>
              </a:ext>
            </a:extLst>
          </p:cNvPr>
          <p:cNvSpPr>
            <a:spLocks noGrp="1" noChangeArrowheads="1"/>
          </p:cNvSpPr>
          <p:nvPr>
            <p:ph type="title" idx="4294967295"/>
          </p:nvPr>
        </p:nvSpPr>
        <p:spPr>
          <a:xfrm>
            <a:off x="685800" y="228600"/>
            <a:ext cx="7772400" cy="1138646"/>
          </a:xfrm>
        </p:spPr>
        <p:txBody>
          <a:bodyPr/>
          <a:lstStyle/>
          <a:p>
            <a:pPr algn="ctr"/>
            <a:r>
              <a:rPr lang="en-US" altLang="en-US" sz="3600" dirty="0">
                <a:effectLst>
                  <a:outerShdw blurRad="38100" dist="38100" dir="2700000" algn="tl">
                    <a:srgbClr val="000000">
                      <a:alpha val="43137"/>
                    </a:srgbClr>
                  </a:outerShdw>
                </a:effectLst>
              </a:rPr>
              <a:t>GROW IN CHRIST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(3:18)</a:t>
            </a:r>
          </a:p>
        </p:txBody>
      </p:sp>
      <p:sp>
        <p:nvSpPr>
          <p:cNvPr id="126979" name="Rectangle 3">
            <a:extLst>
              <a:ext uri="{FF2B5EF4-FFF2-40B4-BE49-F238E27FC236}">
                <a16:creationId xmlns:a16="http://schemas.microsoft.com/office/drawing/2014/main" id="{80E4926B-E05B-469E-9D4A-6582FF531E40}"/>
              </a:ext>
            </a:extLst>
          </p:cNvPr>
          <p:cNvSpPr>
            <a:spLocks noGrp="1" noChangeArrowheads="1"/>
          </p:cNvSpPr>
          <p:nvPr>
            <p:ph type="body" idx="4294967295"/>
          </p:nvPr>
        </p:nvSpPr>
        <p:spPr>
          <a:xfrm>
            <a:off x="914400" y="2078038"/>
            <a:ext cx="7315200" cy="270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Maturity inoculates the believer against false teaching (Eph 4:11-16)</a:t>
            </a:r>
          </a:p>
          <a:p>
            <a:pPr marL="461963" indent="-461963" algn="just"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glory is the ultimate motivation for maturity</a:t>
            </a:r>
            <a:endParaRPr lang="en-US" altLang="en-US" dirty="0">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AEAF2D6-933E-49C9-AD02-41F2F774E642}"/>
              </a:ext>
            </a:extLst>
          </p:cNvPr>
          <p:cNvSpPr>
            <a:spLocks noGrp="1" noChangeArrowheads="1"/>
          </p:cNvSpPr>
          <p:nvPr>
            <p:ph type="title" idx="4294967295"/>
          </p:nvPr>
        </p:nvSpPr>
        <p:spPr>
          <a:xfrm>
            <a:off x="685800" y="228600"/>
            <a:ext cx="7772400" cy="1138646"/>
          </a:xfrm>
        </p:spPr>
        <p:txBody>
          <a:bodyPr/>
          <a:lstStyle/>
          <a:p>
            <a:pPr algn="ctr"/>
            <a:r>
              <a:rPr lang="en-US" altLang="en-US" sz="3600" dirty="0">
                <a:effectLst>
                  <a:outerShdw blurRad="38100" dist="38100" dir="2700000" algn="tl">
                    <a:srgbClr val="000000">
                      <a:alpha val="43137"/>
                    </a:srgbClr>
                  </a:outerShdw>
                </a:effectLst>
              </a:rPr>
              <a:t>GROW IN CHRIST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(3:18)</a:t>
            </a:r>
          </a:p>
        </p:txBody>
      </p:sp>
      <p:sp>
        <p:nvSpPr>
          <p:cNvPr id="126979" name="Rectangle 3">
            <a:extLst>
              <a:ext uri="{FF2B5EF4-FFF2-40B4-BE49-F238E27FC236}">
                <a16:creationId xmlns:a16="http://schemas.microsoft.com/office/drawing/2014/main" id="{80E4926B-E05B-469E-9D4A-6582FF531E40}"/>
              </a:ext>
            </a:extLst>
          </p:cNvPr>
          <p:cNvSpPr>
            <a:spLocks noGrp="1" noChangeArrowheads="1"/>
          </p:cNvSpPr>
          <p:nvPr>
            <p:ph type="body" idx="4294967295"/>
          </p:nvPr>
        </p:nvSpPr>
        <p:spPr>
          <a:xfrm>
            <a:off x="914400" y="2078038"/>
            <a:ext cx="7315200" cy="270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Maturity inoculates the believer against false teaching (Eph 4:11-16)</a:t>
            </a:r>
          </a:p>
          <a:p>
            <a:pPr marL="461963" indent="-461963" algn="just"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glory is the ultimate motivation for maturity</a:t>
            </a:r>
            <a:endParaRPr lang="en-US" altLang="en-US" dirty="0">
              <a:effectLst/>
            </a:endParaRPr>
          </a:p>
        </p:txBody>
      </p:sp>
    </p:spTree>
    <p:extLst>
      <p:ext uri="{BB962C8B-B14F-4D97-AF65-F5344CB8AC3E}">
        <p14:creationId xmlns:p14="http://schemas.microsoft.com/office/powerpoint/2010/main" val="1199968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faith, and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 of the Son of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man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measure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stature which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377920745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belongs to the fullness of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 waves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truth in love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aspects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Him who is the head, even . . .</a:t>
            </a:r>
          </a:p>
        </p:txBody>
      </p:sp>
    </p:spTree>
    <p:extLst>
      <p:ext uri="{BB962C8B-B14F-4D97-AF65-F5344CB8AC3E}">
        <p14:creationId xmlns:p14="http://schemas.microsoft.com/office/powerpoint/2010/main" val="20705662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whom the whole body, being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fitted and held together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joint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supplies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proper working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individual part, causes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 of itself</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8014437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grow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knowledge of our Lord and Savior Jesus Christ. To Him be the glory, both now and to the day of eternity. Amen.”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852402B-9243-4ED0-A15D-D9231E4395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971800"/>
            <a:ext cx="2743200" cy="1828800"/>
          </a:xfrm>
          <a:prstGeom prst="rect">
            <a:avLst/>
          </a:prstGeom>
        </p:spPr>
      </p:pic>
    </p:spTree>
    <p:extLst>
      <p:ext uri="{BB962C8B-B14F-4D97-AF65-F5344CB8AC3E}">
        <p14:creationId xmlns:p14="http://schemas.microsoft.com/office/powerpoint/2010/main" val="19531055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grow in the grace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and Savior Jesus Christ. To Him be the glory, both now and to the day of eternity. Amen.”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94B47B2-6C48-4933-A429-116664750A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971800"/>
            <a:ext cx="2743200" cy="1828800"/>
          </a:xfrm>
          <a:prstGeom prst="rect">
            <a:avLst/>
          </a:prstGeom>
        </p:spPr>
      </p:pic>
    </p:spTree>
    <p:extLst>
      <p:ext uri="{BB962C8B-B14F-4D97-AF65-F5344CB8AC3E}">
        <p14:creationId xmlns:p14="http://schemas.microsoft.com/office/powerpoint/2010/main" val="37828774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693593"/>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 7:21-23</a:t>
            </a:r>
          </a:p>
          <a:p>
            <a:pPr algn="just">
              <a:spcBef>
                <a:spcPts val="0"/>
              </a:spcBef>
              <a:spcAft>
                <a:spcPts val="0"/>
              </a:spcAft>
            </a:pPr>
            <a:r>
              <a:rPr lang="en-US" altLang="en-US" sz="3000" kern="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Not everyone who says to Me, ‘Lord, Lord,’ will enter the kingdom of heaven, but he who does the will of My Father who is in heaven </a:t>
            </a:r>
            <a:r>
              <a:rPr lang="en-US" sz="3000" i="1" dirty="0">
                <a:latin typeface="Calibri" panose="020F0502020204030204" pitchFamily="34" charset="0"/>
                <a:cs typeface="Calibri" panose="020F0502020204030204" pitchFamily="34" charset="0"/>
              </a:rPr>
              <a:t>will enter</a:t>
            </a:r>
            <a:r>
              <a:rPr lang="en-US" sz="3000" dirty="0">
                <a:latin typeface="Calibri" panose="020F0502020204030204" pitchFamily="34" charset="0"/>
                <a:cs typeface="Calibri" panose="020F0502020204030204" pitchFamily="34" charset="0"/>
              </a:rPr>
              <a:t>. </a:t>
            </a:r>
            <a:r>
              <a:rPr lang="en-US" sz="3000" baseline="30000" dirty="0">
                <a:latin typeface="Calibri" panose="020F0502020204030204" pitchFamily="34" charset="0"/>
                <a:cs typeface="Calibri" panose="020F0502020204030204" pitchFamily="34" charset="0"/>
              </a:rPr>
              <a:t>22 </a:t>
            </a:r>
            <a:r>
              <a:rPr lang="en-US" sz="3000" dirty="0">
                <a:latin typeface="Calibri" panose="020F0502020204030204" pitchFamily="34" charset="0"/>
                <a:cs typeface="Calibri" panose="020F0502020204030204" pitchFamily="34" charset="0"/>
              </a:rPr>
              <a:t>Many will say to Me on that day, ‘Lord, Lord, did we not prophesy in Your name, and in Your name cast out demons, and in Your name perform many miracles?’ </a:t>
            </a:r>
            <a:r>
              <a:rPr lang="en-US" sz="3000" baseline="30000" dirty="0">
                <a:latin typeface="Calibri" panose="020F0502020204030204" pitchFamily="34" charset="0"/>
                <a:cs typeface="Calibri" panose="020F0502020204030204" pitchFamily="34" charset="0"/>
              </a:rPr>
              <a:t>23 </a:t>
            </a:r>
            <a:r>
              <a:rPr lang="en-US" sz="3000" dirty="0">
                <a:latin typeface="Calibri" panose="020F0502020204030204" pitchFamily="34" charset="0"/>
                <a:cs typeface="Calibri" panose="020F0502020204030204" pitchFamily="34" charset="0"/>
              </a:rPr>
              <a:t>And then I will declare to them, ‘I never </a:t>
            </a:r>
            <a:r>
              <a:rPr lang="en-US" sz="3000" b="1" u="sng" dirty="0">
                <a:solidFill>
                  <a:srgbClr val="FFFFCC"/>
                </a:solidFill>
                <a:latin typeface="Calibri" panose="020F0502020204030204" pitchFamily="34" charset="0"/>
                <a:cs typeface="Calibri" panose="020F0502020204030204" pitchFamily="34" charset="0"/>
              </a:rPr>
              <a:t>knew</a:t>
            </a:r>
            <a:r>
              <a:rPr lang="en-US" sz="3000" dirty="0">
                <a:latin typeface="Calibri" panose="020F0502020204030204" pitchFamily="34" charset="0"/>
                <a:cs typeface="Calibri" panose="020F0502020204030204" pitchFamily="34" charset="0"/>
              </a:rPr>
              <a:t> you; </a:t>
            </a:r>
            <a:r>
              <a:rPr lang="en-US" sz="3000" cap="small" dirty="0">
                <a:latin typeface="Calibri" panose="020F0502020204030204" pitchFamily="34" charset="0"/>
                <a:cs typeface="Calibri" panose="020F0502020204030204" pitchFamily="34" charset="0"/>
              </a:rPr>
              <a:t>depart from Me, you who practice lawlessness</a:t>
            </a:r>
            <a:r>
              <a:rPr lang="en-US" sz="3000" dirty="0">
                <a:latin typeface="Calibri" panose="020F0502020204030204" pitchFamily="34" charset="0"/>
                <a:cs typeface="Calibri" panose="020F0502020204030204" pitchFamily="34" charset="0"/>
              </a:rPr>
              <a:t>.’”</a:t>
            </a:r>
            <a:endParaRPr lang="en-US" altLang="en-US" sz="3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542274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grow in the grace and knowledge of our Lord and Savior Jesus Christ. To Him be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both now and to the day of eternity. Amen.”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ED45043-F1AF-4C03-8903-6862E240E8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971800"/>
            <a:ext cx="2743200" cy="1828800"/>
          </a:xfrm>
          <a:prstGeom prst="rect">
            <a:avLst/>
          </a:prstGeom>
        </p:spPr>
      </p:pic>
    </p:spTree>
    <p:extLst>
      <p:ext uri="{BB962C8B-B14F-4D97-AF65-F5344CB8AC3E}">
        <p14:creationId xmlns:p14="http://schemas.microsoft.com/office/powerpoint/2010/main" val="34193584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AEAF2D6-933E-49C9-AD02-41F2F774E642}"/>
              </a:ext>
            </a:extLst>
          </p:cNvPr>
          <p:cNvSpPr>
            <a:spLocks noGrp="1" noChangeArrowheads="1"/>
          </p:cNvSpPr>
          <p:nvPr>
            <p:ph type="title" idx="4294967295"/>
          </p:nvPr>
        </p:nvSpPr>
        <p:spPr>
          <a:xfrm>
            <a:off x="685800" y="228600"/>
            <a:ext cx="7772400" cy="1138646"/>
          </a:xfrm>
        </p:spPr>
        <p:txBody>
          <a:bodyPr/>
          <a:lstStyle/>
          <a:p>
            <a:pPr algn="ctr"/>
            <a:r>
              <a:rPr lang="en-US" altLang="en-US" sz="3600" dirty="0">
                <a:effectLst>
                  <a:outerShdw blurRad="38100" dist="38100" dir="2700000" algn="tl">
                    <a:srgbClr val="000000">
                      <a:alpha val="43137"/>
                    </a:srgbClr>
                  </a:outerShdw>
                </a:effectLst>
              </a:rPr>
              <a:t>GROW IN CHRIST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(3:18)</a:t>
            </a:r>
          </a:p>
        </p:txBody>
      </p:sp>
      <p:sp>
        <p:nvSpPr>
          <p:cNvPr id="126979" name="Rectangle 3">
            <a:extLst>
              <a:ext uri="{FF2B5EF4-FFF2-40B4-BE49-F238E27FC236}">
                <a16:creationId xmlns:a16="http://schemas.microsoft.com/office/drawing/2014/main" id="{80E4926B-E05B-469E-9D4A-6582FF531E40}"/>
              </a:ext>
            </a:extLst>
          </p:cNvPr>
          <p:cNvSpPr>
            <a:spLocks noGrp="1" noChangeArrowheads="1"/>
          </p:cNvSpPr>
          <p:nvPr>
            <p:ph type="body" idx="4294967295"/>
          </p:nvPr>
        </p:nvSpPr>
        <p:spPr>
          <a:xfrm>
            <a:off x="914400" y="2078038"/>
            <a:ext cx="7315200" cy="270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Maturity inoculates the believer against false teaching (Eph 4:11-16)</a:t>
            </a:r>
          </a:p>
          <a:p>
            <a:pPr marL="461963" indent="-461963" algn="just"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God’s glory is the ultimate motivation for maturity</a:t>
            </a:r>
          </a:p>
        </p:txBody>
      </p:sp>
    </p:spTree>
    <p:extLst>
      <p:ext uri="{BB962C8B-B14F-4D97-AF65-F5344CB8AC3E}">
        <p14:creationId xmlns:p14="http://schemas.microsoft.com/office/powerpoint/2010/main" val="3714736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algn="ctr"/>
            <a:r>
              <a:rPr lang="en-US" altLang="en-US" sz="3600" b="0" dirty="0">
                <a:solidFill>
                  <a:srgbClr val="00FFFF"/>
                </a:solidFill>
                <a:effectLst>
                  <a:outerShdw blurRad="38100" dist="38100" dir="2700000" algn="tl">
                    <a:srgbClr val="000000">
                      <a:alpha val="43137"/>
                    </a:srgbClr>
                  </a:outerShdw>
                </a:effectLst>
              </a:rPr>
              <a:t>Dispensational Theology is a </a:t>
            </a:r>
            <a:br>
              <a:rPr lang="en-US" altLang="en-US" sz="3600" b="0" dirty="0">
                <a:solidFill>
                  <a:srgbClr val="00FFFF"/>
                </a:solidFill>
                <a:effectLst>
                  <a:outerShdw blurRad="38100" dist="38100" dir="2700000" algn="tl">
                    <a:srgbClr val="000000">
                      <a:alpha val="43137"/>
                    </a:srgbClr>
                  </a:outerShdw>
                </a:effectLst>
              </a:rPr>
            </a:br>
            <a:r>
              <a:rPr lang="en-US" altLang="en-US" sz="3600" b="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177800" y="1484312"/>
            <a:ext cx="8785225"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2800" b="1" dirty="0">
                <a:solidFill>
                  <a:srgbClr val="FFFFCC"/>
                </a:solidFill>
                <a:latin typeface="Calibri" panose="020F0502020204030204" pitchFamily="34" charset="0"/>
                <a:cs typeface="Calibri" panose="020F0502020204030204" pitchFamily="34" charset="0"/>
              </a:rPr>
              <a:t>sine qua non </a:t>
            </a:r>
            <a:r>
              <a:rPr lang="en-US" sz="2800" dirty="0">
                <a:latin typeface="Calibri" panose="020F0502020204030204" pitchFamily="34" charset="0"/>
                <a:cs typeface="Calibri" panose="020F0502020204030204" pitchFamily="34" charset="0"/>
              </a:rPr>
              <a:t>(lit. “without which is not”):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The </a:t>
            </a:r>
            <a:r>
              <a:rPr lang="en-US" sz="2800" b="1" dirty="0">
                <a:solidFill>
                  <a:srgbClr val="FFFFCC"/>
                </a:solidFill>
                <a:latin typeface="Calibri" panose="020F0502020204030204" pitchFamily="34" charset="0"/>
                <a:cs typeface="Calibri" panose="020F0502020204030204" pitchFamily="34" charset="0"/>
              </a:rPr>
              <a:t>consistent</a:t>
            </a:r>
            <a:r>
              <a:rPr lang="en-US" sz="2800" dirty="0">
                <a:latin typeface="Calibri" panose="020F0502020204030204" pitchFamily="34" charset="0"/>
                <a:cs typeface="Calibri" panose="020F0502020204030204" pitchFamily="34" charset="0"/>
              </a:rPr>
              <a:t> use of a plain, normal, literal, grammatical-historical method of interpretation;</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Which reveals that the </a:t>
            </a:r>
            <a:r>
              <a:rPr lang="en-US" sz="2800" b="1" dirty="0">
                <a:solidFill>
                  <a:srgbClr val="FFFFCC"/>
                </a:solidFill>
                <a:latin typeface="Calibri" panose="020F0502020204030204" pitchFamily="34" charset="0"/>
                <a:cs typeface="Calibri" panose="020F0502020204030204" pitchFamily="34" charset="0"/>
              </a:rPr>
              <a:t>Church is distinct from Israel</a:t>
            </a:r>
            <a:r>
              <a:rPr lang="en-US" sz="28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God’s overall purpose is to bring </a:t>
            </a:r>
            <a:r>
              <a:rPr lang="en-US" sz="2800" b="1" dirty="0">
                <a:solidFill>
                  <a:srgbClr val="FFFFCC"/>
                </a:solidFill>
                <a:latin typeface="Calibri" panose="020F0502020204030204" pitchFamily="34" charset="0"/>
                <a:cs typeface="Calibri" panose="020F0502020204030204" pitchFamily="34" charset="0"/>
              </a:rPr>
              <a:t>glory to Himself </a:t>
            </a:r>
            <a:r>
              <a:rPr lang="en-US" sz="28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2509044"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2008516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579688" y="228600"/>
            <a:ext cx="3984625" cy="685800"/>
          </a:xfrm>
        </p:spPr>
        <p:txBody>
          <a:bodyPr/>
          <a:lstStyle/>
          <a:p>
            <a:pPr algn="ctr">
              <a:lnSpc>
                <a:spcPct val="100000"/>
              </a:lnSpc>
              <a:defRPr/>
            </a:pPr>
            <a:r>
              <a:rPr lang="en-US" sz="3600" b="0" dirty="0">
                <a:solidFill>
                  <a:srgbClr val="00FFFF"/>
                </a:solidFill>
                <a:effectLst>
                  <a:outerShdw blurRad="38100" dist="38100" dir="2700000" algn="tl">
                    <a:srgbClr val="000000">
                      <a:alpha val="43137"/>
                    </a:srgbClr>
                  </a:outerShdw>
                </a:effectLst>
              </a:rPr>
              <a:t>Doxological Purpose</a:t>
            </a:r>
          </a:p>
        </p:txBody>
      </p:sp>
      <p:sp>
        <p:nvSpPr>
          <p:cNvPr id="31747" name="Text Box 3"/>
          <p:cNvSpPr txBox="1">
            <a:spLocks noChangeArrowheads="1"/>
          </p:cNvSpPr>
          <p:nvPr/>
        </p:nvSpPr>
        <p:spPr bwMode="auto">
          <a:xfrm>
            <a:off x="2069306" y="64516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Dictionary of Premillennial Theology</a:t>
            </a:r>
            <a:r>
              <a:rPr lang="en-US" altLang="en-US" sz="1600" dirty="0">
                <a:latin typeface="Calibri" panose="020F0502020204030204" pitchFamily="34" charset="0"/>
                <a:cs typeface="Calibri" panose="020F0502020204030204" pitchFamily="34" charset="0"/>
              </a:rPr>
              <a:t>, Charles Ryrie, p. 94</a:t>
            </a:r>
          </a:p>
        </p:txBody>
      </p:sp>
      <p:sp>
        <p:nvSpPr>
          <p:cNvPr id="193541" name="Rectangle 5"/>
          <p:cNvSpPr>
            <a:spLocks noChangeArrowheads="1"/>
          </p:cNvSpPr>
          <p:nvPr/>
        </p:nvSpPr>
        <p:spPr bwMode="auto">
          <a:xfrm>
            <a:off x="206375" y="1143000"/>
            <a:ext cx="8648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indent="-457200" algn="just" eaLnBrk="1" hangingPunct="1">
              <a:spcBef>
                <a:spcPts val="0"/>
              </a:spcBef>
              <a:spcAft>
                <a:spcPts val="2400"/>
              </a:spcAft>
              <a:buClr>
                <a:srgbClr val="00FFFF"/>
              </a:buClr>
              <a:buFont typeface="+mj-lt"/>
              <a:buAutoNum type="alphaUcPeriod"/>
            </a:pPr>
            <a:r>
              <a:rPr lang="en-US" altLang="en-US" sz="2900" dirty="0">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marL="457200" indent="-457200" algn="just" eaLnBrk="1" hangingPunct="1">
              <a:spcBef>
                <a:spcPts val="0"/>
              </a:spcBef>
              <a:spcAft>
                <a:spcPts val="2400"/>
              </a:spcAft>
              <a:buClr>
                <a:srgbClr val="00FFFF"/>
              </a:buClr>
              <a:buFont typeface="+mj-lt"/>
              <a:buAutoNum type="alphaUcPeriod"/>
            </a:pPr>
            <a:r>
              <a:rPr lang="en-US" altLang="en-US" sz="2900" dirty="0">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532070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70" y="100295"/>
            <a:ext cx="7797460" cy="6657409"/>
          </a:xfrm>
          <a:prstGeom prst="rect">
            <a:avLst/>
          </a:prstGeom>
        </p:spPr>
      </p:pic>
    </p:spTree>
    <p:extLst>
      <p:ext uri="{BB962C8B-B14F-4D97-AF65-F5344CB8AC3E}">
        <p14:creationId xmlns:p14="http://schemas.microsoft.com/office/powerpoint/2010/main" val="226530520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6B3C233-4E22-45AB-9A9F-CA800EB049D0}"/>
              </a:ext>
            </a:extLst>
          </p:cNvPr>
          <p:cNvSpPr>
            <a:spLocks noGrp="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Westminster Shorter Catechism</a:t>
            </a:r>
          </a:p>
        </p:txBody>
      </p:sp>
      <p:sp>
        <p:nvSpPr>
          <p:cNvPr id="3" name="Content Placeholder 2">
            <a:extLst>
              <a:ext uri="{FF2B5EF4-FFF2-40B4-BE49-F238E27FC236}">
                <a16:creationId xmlns:a16="http://schemas.microsoft.com/office/drawing/2014/main" id="{363DB136-3DF0-4AD0-80BA-5CB602A0C410}"/>
              </a:ext>
            </a:extLst>
          </p:cNvPr>
          <p:cNvSpPr>
            <a:spLocks noGrp="1"/>
          </p:cNvSpPr>
          <p:nvPr>
            <p:ph idx="1"/>
          </p:nvPr>
        </p:nvSpPr>
        <p:spPr>
          <a:xfrm>
            <a:off x="2895600" y="2268538"/>
            <a:ext cx="6046788" cy="2320925"/>
          </a:xfrm>
        </p:spPr>
        <p:txBody>
          <a:bodyPr/>
          <a:lstStyle/>
          <a:p>
            <a:pPr algn="just">
              <a:spcBef>
                <a:spcPts val="0"/>
              </a:spcBef>
              <a:spcAft>
                <a:spcPts val="4800"/>
              </a:spcAft>
              <a:buFont typeface="Wingdings" panose="05000000000000000000" pitchFamily="2" charset="2"/>
              <a:buNone/>
              <a:defRPr/>
            </a:pPr>
            <a:r>
              <a:rPr lang="en-US" dirty="0"/>
              <a:t>Q. 1. What is the chief end of man?</a:t>
            </a:r>
          </a:p>
          <a:p>
            <a:pPr algn="just">
              <a:spcBef>
                <a:spcPts val="0"/>
              </a:spcBef>
              <a:spcAft>
                <a:spcPts val="4800"/>
              </a:spcAft>
              <a:buFont typeface="Wingdings" panose="05000000000000000000" pitchFamily="2" charset="2"/>
              <a:buNone/>
              <a:defRPr/>
            </a:pPr>
            <a:r>
              <a:rPr lang="en-US" dirty="0"/>
              <a:t>A. Man’s chief end is to glorify God, and to enjoy Him forever.</a:t>
            </a:r>
          </a:p>
        </p:txBody>
      </p:sp>
      <p:pic>
        <p:nvPicPr>
          <p:cNvPr id="2" name="Picture 1">
            <a:extLst>
              <a:ext uri="{FF2B5EF4-FFF2-40B4-BE49-F238E27FC236}">
                <a16:creationId xmlns:a16="http://schemas.microsoft.com/office/drawing/2014/main" id="{A1A188FD-830D-4744-9855-C49493E64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 y="1828800"/>
            <a:ext cx="2400300" cy="32004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3F389A0-4AAD-48E1-B743-999BD022ABB5}"/>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2 PETER 3:15-18</a:t>
            </a:r>
          </a:p>
        </p:txBody>
      </p:sp>
      <p:sp>
        <p:nvSpPr>
          <p:cNvPr id="120835" name="Rectangle 3">
            <a:extLst>
              <a:ext uri="{FF2B5EF4-FFF2-40B4-BE49-F238E27FC236}">
                <a16:creationId xmlns:a16="http://schemas.microsoft.com/office/drawing/2014/main" id="{5F644754-C1BA-43C2-BD37-0EE23332F9AF}"/>
              </a:ext>
            </a:extLst>
          </p:cNvPr>
          <p:cNvSpPr>
            <a:spLocks noGrp="1" noChangeArrowheads="1"/>
          </p:cNvSpPr>
          <p:nvPr>
            <p:ph type="body" idx="4294967295"/>
          </p:nvPr>
        </p:nvSpPr>
        <p:spPr>
          <a:xfrm>
            <a:off x="2590800" y="2057400"/>
            <a:ext cx="635158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Regard the grace of God (v15)</a:t>
            </a:r>
          </a:p>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Beware of false teachers (v16-17)</a:t>
            </a:r>
          </a:p>
          <a:p>
            <a:pPr marL="514350" indent="-514350" eaLnBrk="1" hangingPunct="1">
              <a:spcBef>
                <a:spcPts val="0"/>
              </a:spcBef>
              <a:spcAft>
                <a:spcPts val="36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Grow in Christ (v18)</a:t>
            </a:r>
          </a:p>
        </p:txBody>
      </p:sp>
      <p:pic>
        <p:nvPicPr>
          <p:cNvPr id="5" name="Picture 4" descr="j0193970">
            <a:extLst>
              <a:ext uri="{FF2B5EF4-FFF2-40B4-BE49-F238E27FC236}">
                <a16:creationId xmlns:a16="http://schemas.microsoft.com/office/drawing/2014/main" id="{A39DC629-761E-46BF-A205-DC4645B5A7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534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E5B2A99-F5CE-4A60-96DE-005787002C6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MESSAGE</a:t>
            </a:r>
          </a:p>
        </p:txBody>
      </p:sp>
      <p:sp>
        <p:nvSpPr>
          <p:cNvPr id="13315" name="Rectangle 3">
            <a:extLst>
              <a:ext uri="{FF2B5EF4-FFF2-40B4-BE49-F238E27FC236}">
                <a16:creationId xmlns:a16="http://schemas.microsoft.com/office/drawing/2014/main" id="{EDBCA577-A645-4204-9E43-5C3213222CF2}"/>
              </a:ext>
            </a:extLst>
          </p:cNvPr>
          <p:cNvSpPr>
            <a:spLocks noGrp="1" noChangeArrowheads="1"/>
          </p:cNvSpPr>
          <p:nvPr>
            <p:ph sz="half" idx="1"/>
          </p:nvPr>
        </p:nvSpPr>
        <p:spPr>
          <a:xfrm>
            <a:off x="2819400" y="1714500"/>
            <a:ext cx="5791200" cy="3429000"/>
          </a:xfrm>
        </p:spPr>
        <p:txBody>
          <a:bodyPr/>
          <a:lstStyle/>
          <a:p>
            <a:pPr marL="0" indent="0" algn="just" eaLnBrk="1" hangingPunct="1">
              <a:spcBef>
                <a:spcPts val="0"/>
              </a:spcBef>
              <a:buFont typeface="Wingdings" panose="05000000000000000000" pitchFamily="2" charset="2"/>
              <a:buNone/>
              <a:defRPr/>
            </a:pPr>
            <a:r>
              <a:rPr lang="en-US" sz="3200" dirty="0">
                <a:effectLst>
                  <a:outerShdw blurRad="38100" dist="38100" dir="2700000" algn="tl">
                    <a:srgbClr val="000000">
                      <a:alpha val="43137"/>
                    </a:srgbClr>
                  </a:outerShdw>
                </a:effectLst>
              </a:rPr>
              <a:t>Protection from the negative influence of the coming false teachers is accomplished through exhortation toward maturity and exposing the characteristics and doctrines of these coming false teachers</a:t>
            </a:r>
          </a:p>
        </p:txBody>
      </p:sp>
      <p:pic>
        <p:nvPicPr>
          <p:cNvPr id="2" name="Picture 1">
            <a:extLst>
              <a:ext uri="{FF2B5EF4-FFF2-40B4-BE49-F238E27FC236}">
                <a16:creationId xmlns:a16="http://schemas.microsoft.com/office/drawing/2014/main" id="{CDC3D395-DFB3-4084-9682-F0DF4F235C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1808" y="1828800"/>
            <a:ext cx="2088992" cy="3200400"/>
          </a:xfrm>
          <a:prstGeom prst="rect">
            <a:avLst/>
          </a:prstGeom>
        </p:spPr>
      </p:pic>
    </p:spTree>
    <p:extLst>
      <p:ext uri="{BB962C8B-B14F-4D97-AF65-F5344CB8AC3E}">
        <p14:creationId xmlns:p14="http://schemas.microsoft.com/office/powerpoint/2010/main" val="422418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74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37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pic>
        <p:nvPicPr>
          <p:cNvPr id="4" name="Picture 3">
            <a:extLst>
              <a:ext uri="{FF2B5EF4-FFF2-40B4-BE49-F238E27FC236}">
                <a16:creationId xmlns:a16="http://schemas.microsoft.com/office/drawing/2014/main" id="{896CD77D-5385-4FC9-9A92-01F14B4CC4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3886200"/>
            <a:ext cx="1923999" cy="2743200"/>
          </a:xfrm>
          <a:prstGeom prst="rect">
            <a:avLst/>
          </a:prstGeom>
        </p:spPr>
      </p:pic>
    </p:spTree>
    <p:extLst>
      <p:ext uri="{BB962C8B-B14F-4D97-AF65-F5344CB8AC3E}">
        <p14:creationId xmlns:p14="http://schemas.microsoft.com/office/powerpoint/2010/main" val="356900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300852-4D41-43B8-A028-D4C413902894}"/>
              </a:ext>
            </a:extLst>
          </p:cNvPr>
          <p:cNvSpPr>
            <a:spLocks noGrp="1" noChangeArrowheads="1"/>
          </p:cNvSpPr>
          <p:nvPr>
            <p:ph type="title"/>
          </p:nvPr>
        </p:nvSpPr>
        <p:spPr>
          <a:xfrm>
            <a:off x="685800" y="228600"/>
            <a:ext cx="7772400" cy="903514"/>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D2CBF2D6-BE43-4DCD-A669-A4C1F364D70D}"/>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3 – Doctrine of the false teachers</a:t>
            </a:r>
          </a:p>
        </p:txBody>
      </p:sp>
      <p:pic>
        <p:nvPicPr>
          <p:cNvPr id="81924" name="Picture 4" descr="j0096349">
            <a:extLst>
              <a:ext uri="{FF2B5EF4-FFF2-40B4-BE49-F238E27FC236}">
                <a16:creationId xmlns:a16="http://schemas.microsoft.com/office/drawing/2014/main" id="{8254966D-3FF0-43C3-AB62-3E9AB3F598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3954</TotalTime>
  <Words>2216</Words>
  <Application>Microsoft Office PowerPoint</Application>
  <PresentationFormat>On-screen Show (4:3)</PresentationFormat>
  <Paragraphs>195</Paragraphs>
  <Slides>50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Times New Roman</vt:lpstr>
      <vt:lpstr>Wingdings</vt:lpstr>
      <vt:lpstr>13_Azure</vt:lpstr>
      <vt:lpstr>2 Peter</vt:lpstr>
      <vt:lpstr>INTRODUCTORY MATTERS</vt:lpstr>
      <vt:lpstr>STRUCTURE</vt:lpstr>
      <vt:lpstr>STRUCTURE</vt:lpstr>
      <vt:lpstr>PowerPoint Presentation</vt:lpstr>
      <vt:lpstr>STRUCTURE</vt:lpstr>
      <vt:lpstr>2 PETER 2 OUTLINE</vt:lpstr>
      <vt:lpstr>STRUCTURE</vt:lpstr>
      <vt:lpstr>OVERVIEW OF 2 PETER 3:3-15</vt:lpstr>
      <vt:lpstr>APPLICATION V. 11-15</vt:lpstr>
      <vt:lpstr>THREE CONCLUDING EXHORTATIONS 2 Peter 3:15-18</vt:lpstr>
      <vt:lpstr>OVERVIEW 2 PETER 3:15-18</vt:lpstr>
      <vt:lpstr>OVERVIEW 2 PETER 3:15-18</vt:lpstr>
      <vt:lpstr>OVERVIEW 2 PETER 3:15-18</vt:lpstr>
      <vt:lpstr>PowerPoint Presentation</vt:lpstr>
      <vt:lpstr>BEWARE OF FALSE TEACHERS  (3:16-17)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2 PETER 3:15-18</vt:lpstr>
      <vt:lpstr>PowerPoint Presentation</vt:lpstr>
      <vt:lpstr>PowerPoint Presentation</vt:lpstr>
      <vt:lpstr>GROW IN CHRIST  (3:18)</vt:lpstr>
      <vt:lpstr>GROW IN CHRIST  (3:18)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 IN CHRIST  (3:18)</vt:lpstr>
      <vt:lpstr>Dispensational Theology is a  System of Theology</vt:lpstr>
      <vt:lpstr>Doxological Purpose</vt:lpstr>
      <vt:lpstr>PowerPoint Presentation</vt:lpstr>
      <vt:lpstr>Westminster Shorter Catechism</vt:lpstr>
      <vt:lpstr>OVERVIEW 2 PETER 3:15-18</vt:lpstr>
      <vt:lpstr>CONCLUSION</vt:lpstr>
      <vt:lpstr>MESSAGE</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17 -2 Peter 3v16b-18</dc:title>
  <dc:subject>2 Peter</dc:subject>
  <dc:creator>A. Woods</dc:creator>
  <cp:lastModifiedBy>Jim McGowan</cp:lastModifiedBy>
  <cp:revision>382</cp:revision>
  <cp:lastPrinted>2020-05-12T23:16:43Z</cp:lastPrinted>
  <dcterms:created xsi:type="dcterms:W3CDTF">2008-02-23T18:28:51Z</dcterms:created>
  <dcterms:modified xsi:type="dcterms:W3CDTF">2020-05-12T23:16:52Z</dcterms:modified>
</cp:coreProperties>
</file>