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122" r:id="rId2"/>
  </p:sldMasterIdLst>
  <p:notesMasterIdLst>
    <p:notesMasterId r:id="rId96"/>
  </p:notesMasterIdLst>
  <p:handoutMasterIdLst>
    <p:handoutMasterId r:id="rId97"/>
  </p:handoutMasterIdLst>
  <p:sldIdLst>
    <p:sldId id="256" r:id="rId3"/>
    <p:sldId id="6309" r:id="rId4"/>
    <p:sldId id="4760" r:id="rId5"/>
    <p:sldId id="1166" r:id="rId6"/>
    <p:sldId id="1224" r:id="rId7"/>
    <p:sldId id="4880" r:id="rId8"/>
    <p:sldId id="3694" r:id="rId9"/>
    <p:sldId id="475" r:id="rId10"/>
    <p:sldId id="865" r:id="rId11"/>
    <p:sldId id="869" r:id="rId12"/>
    <p:sldId id="868" r:id="rId13"/>
    <p:sldId id="1236" r:id="rId14"/>
    <p:sldId id="1238" r:id="rId15"/>
    <p:sldId id="1239" r:id="rId16"/>
    <p:sldId id="1094" r:id="rId17"/>
    <p:sldId id="6452" r:id="rId18"/>
    <p:sldId id="6453" r:id="rId19"/>
    <p:sldId id="4881" r:id="rId20"/>
    <p:sldId id="3860" r:id="rId21"/>
    <p:sldId id="1097" r:id="rId22"/>
    <p:sldId id="4882" r:id="rId23"/>
    <p:sldId id="4857" r:id="rId24"/>
    <p:sldId id="4883" r:id="rId25"/>
    <p:sldId id="492" r:id="rId26"/>
    <p:sldId id="4884" r:id="rId27"/>
    <p:sldId id="4856" r:id="rId28"/>
    <p:sldId id="3861" r:id="rId29"/>
    <p:sldId id="1264" r:id="rId30"/>
    <p:sldId id="322" r:id="rId31"/>
    <p:sldId id="1263" r:id="rId32"/>
    <p:sldId id="4171" r:id="rId33"/>
    <p:sldId id="1098" r:id="rId34"/>
    <p:sldId id="3504" r:id="rId35"/>
    <p:sldId id="3502" r:id="rId36"/>
    <p:sldId id="3503" r:id="rId37"/>
    <p:sldId id="1123" r:id="rId38"/>
    <p:sldId id="6454" r:id="rId39"/>
    <p:sldId id="4841" r:id="rId40"/>
    <p:sldId id="6455" r:id="rId41"/>
    <p:sldId id="4840" r:id="rId42"/>
    <p:sldId id="4758" r:id="rId43"/>
    <p:sldId id="6446" r:id="rId44"/>
    <p:sldId id="6456" r:id="rId45"/>
    <p:sldId id="6449" r:id="rId46"/>
    <p:sldId id="6447" r:id="rId47"/>
    <p:sldId id="6457" r:id="rId48"/>
    <p:sldId id="6458" r:id="rId49"/>
    <p:sldId id="6448" r:id="rId50"/>
    <p:sldId id="6445" r:id="rId51"/>
    <p:sldId id="6450" r:id="rId52"/>
    <p:sldId id="6451" r:id="rId53"/>
    <p:sldId id="6437" r:id="rId54"/>
    <p:sldId id="4161" r:id="rId55"/>
    <p:sldId id="4731" r:id="rId56"/>
    <p:sldId id="4885" r:id="rId57"/>
    <p:sldId id="6438" r:id="rId58"/>
    <p:sldId id="4853" r:id="rId59"/>
    <p:sldId id="3878" r:id="rId60"/>
    <p:sldId id="4886" r:id="rId61"/>
    <p:sldId id="6439" r:id="rId62"/>
    <p:sldId id="4887" r:id="rId63"/>
    <p:sldId id="6440" r:id="rId64"/>
    <p:sldId id="4888" r:id="rId65"/>
    <p:sldId id="4836" r:id="rId66"/>
    <p:sldId id="4915" r:id="rId67"/>
    <p:sldId id="4838" r:id="rId68"/>
    <p:sldId id="4837" r:id="rId69"/>
    <p:sldId id="1525" r:id="rId70"/>
    <p:sldId id="4916" r:id="rId71"/>
    <p:sldId id="4527" r:id="rId72"/>
    <p:sldId id="4839" r:id="rId73"/>
    <p:sldId id="2308" r:id="rId74"/>
    <p:sldId id="4842" r:id="rId75"/>
    <p:sldId id="4889" r:id="rId76"/>
    <p:sldId id="6441" r:id="rId77"/>
    <p:sldId id="4890" r:id="rId78"/>
    <p:sldId id="6442" r:id="rId79"/>
    <p:sldId id="4744" r:id="rId80"/>
    <p:sldId id="4891" r:id="rId81"/>
    <p:sldId id="6443" r:id="rId82"/>
    <p:sldId id="6459" r:id="rId83"/>
    <p:sldId id="4892" r:id="rId84"/>
    <p:sldId id="3926" r:id="rId85"/>
    <p:sldId id="4761" r:id="rId86"/>
    <p:sldId id="4893" r:id="rId87"/>
    <p:sldId id="6444" r:id="rId88"/>
    <p:sldId id="4852" r:id="rId89"/>
    <p:sldId id="6460" r:id="rId90"/>
    <p:sldId id="5308" r:id="rId91"/>
    <p:sldId id="5309" r:id="rId92"/>
    <p:sldId id="891" r:id="rId93"/>
    <p:sldId id="1133" r:id="rId94"/>
    <p:sldId id="4894" r:id="rId9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66FF99"/>
    <a:srgbClr val="000066"/>
    <a:srgbClr val="FFFF00"/>
    <a:srgbClr val="0000FF"/>
    <a:srgbClr val="DDDDDD"/>
    <a:srgbClr val="FFFF99"/>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65362" autoAdjust="0"/>
  </p:normalViewPr>
  <p:slideViewPr>
    <p:cSldViewPr>
      <p:cViewPr varScale="1">
        <p:scale>
          <a:sx n="62" d="100"/>
          <a:sy n="62"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928"/>
    </p:cViewPr>
  </p:sorterViewPr>
  <p:notesViewPr>
    <p:cSldViewPr>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r>
              <a:rPr lang="en-US" sz="14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A4A8FCA6-9890-49B0-874F-FDC08B0FBA13}"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34232707-EAE9-4A77-B50E-9C7C24D76844}"/>
              </a:ext>
            </a:extLst>
          </p:cNvPr>
          <p:cNvSpPr>
            <a:spLocks noGrp="1"/>
          </p:cNvSpPr>
          <p:nvPr>
            <p:ph type="hdr" sz="quarter"/>
          </p:nvPr>
        </p:nvSpPr>
        <p:spPr>
          <a:xfrm>
            <a:off x="1828800"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The Rapture 006</a:t>
            </a:r>
          </a:p>
          <a:p>
            <a:pPr>
              <a:defRPr/>
            </a:pPr>
            <a:r>
              <a:rPr lang="en-US" dirty="0"/>
              <a:t>05-10-2020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DAE9EEE-7F39-444E-BD01-7F4D2E16F312}" type="datetimeFigureOut">
              <a:rPr lang="en-US"/>
              <a:pPr>
                <a:defRPr/>
              </a:pPr>
              <a:t>5/9/2020</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smtClean="0"/>
            </a:lvl1pPr>
          </a:lstStyle>
          <a:p>
            <a:pPr>
              <a:defRPr/>
            </a:pPr>
            <a:fld id="{D26013F0-7342-4EF8-A40D-9B82DE27581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8B744C-CCA7-42F0-B026-54AA483E0A4D}"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70</a:t>
            </a:fld>
            <a:endParaRPr lang="en-US" dirty="0"/>
          </a:p>
        </p:txBody>
      </p:sp>
    </p:spTree>
    <p:extLst>
      <p:ext uri="{BB962C8B-B14F-4D97-AF65-F5344CB8AC3E}">
        <p14:creationId xmlns:p14="http://schemas.microsoft.com/office/powerpoint/2010/main" val="277952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71</a:t>
            </a:fld>
            <a:endParaRPr lang="en-US" dirty="0"/>
          </a:p>
        </p:txBody>
      </p:sp>
    </p:spTree>
    <p:extLst>
      <p:ext uri="{BB962C8B-B14F-4D97-AF65-F5344CB8AC3E}">
        <p14:creationId xmlns:p14="http://schemas.microsoft.com/office/powerpoint/2010/main" val="115929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0228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6C66F440-5D10-45D9-8CEF-05FCBC835039}" type="slidenum">
              <a:rPr lang="en-US" altLang="en-US"/>
              <a:pPr>
                <a:defRPr/>
              </a:pPr>
              <a:t>‹#›</a:t>
            </a:fld>
            <a:endParaRPr lang="en-US" altLang="en-US" dirty="0"/>
          </a:p>
        </p:txBody>
      </p:sp>
    </p:spTree>
    <p:extLst>
      <p:ext uri="{BB962C8B-B14F-4D97-AF65-F5344CB8AC3E}">
        <p14:creationId xmlns:p14="http://schemas.microsoft.com/office/powerpoint/2010/main" val="180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dirty="0"/>
          </a:p>
        </p:txBody>
      </p:sp>
    </p:spTree>
    <p:extLst>
      <p:ext uri="{BB962C8B-B14F-4D97-AF65-F5344CB8AC3E}">
        <p14:creationId xmlns:p14="http://schemas.microsoft.com/office/powerpoint/2010/main" val="15363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dirty="0"/>
          </a:p>
        </p:txBody>
      </p:sp>
      <p:sp>
        <p:nvSpPr>
          <p:cNvPr id="4" name="Rectangle 36"/>
          <p:cNvSpPr>
            <a:spLocks noGrp="1" noChangeArrowheads="1"/>
          </p:cNvSpPr>
          <p:nvPr>
            <p:ph type="ftr" sz="quarter" idx="11"/>
          </p:nvPr>
        </p:nvSpPr>
        <p:spPr/>
        <p:txBody>
          <a:bodyPr/>
          <a:lstStyle>
            <a:lvl1pPr>
              <a:defRPr/>
            </a:lvl1pPr>
          </a:lstStyle>
          <a:p>
            <a:pPr>
              <a:defRPr/>
            </a:pPr>
            <a:endParaRPr lang="en-US" dirty="0"/>
          </a:p>
        </p:txBody>
      </p:sp>
      <p:sp>
        <p:nvSpPr>
          <p:cNvPr id="5" name="Rectangle 37"/>
          <p:cNvSpPr>
            <a:spLocks noGrp="1" noChangeArrowheads="1"/>
          </p:cNvSpPr>
          <p:nvPr>
            <p:ph type="sldNum" sz="quarter" idx="12"/>
          </p:nvPr>
        </p:nvSpPr>
        <p:spPr/>
        <p:txBody>
          <a:bodyPr/>
          <a:lstStyle>
            <a:lvl1pPr>
              <a:defRPr smtClean="0"/>
            </a:lvl1pPr>
          </a:lstStyle>
          <a:p>
            <a:pPr>
              <a:defRPr/>
            </a:pPr>
            <a:fld id="{CCF63345-459E-44D7-8769-56C22914D7DB}" type="slidenum">
              <a:rPr lang="en-US" altLang="en-US"/>
              <a:pPr>
                <a:defRPr/>
              </a:pPr>
              <a:t>‹#›</a:t>
            </a:fld>
            <a:endParaRPr lang="en-US" altLang="en-US" dirty="0"/>
          </a:p>
        </p:txBody>
      </p:sp>
    </p:spTree>
    <p:extLst>
      <p:ext uri="{BB962C8B-B14F-4D97-AF65-F5344CB8AC3E}">
        <p14:creationId xmlns:p14="http://schemas.microsoft.com/office/powerpoint/2010/main" val="376825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737091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smtClean="0"/>
            </a:lvl1pPr>
          </a:lstStyle>
          <a:p>
            <a:pPr>
              <a:defRPr/>
            </a:pPr>
            <a:fld id="{22A69937-A8A9-4AD0-AD49-19A78A438BAB}" type="slidenum">
              <a:rPr lang="en-US" altLang="en-US"/>
              <a:pPr>
                <a:defRPr/>
              </a:pPr>
              <a:t>‹#›</a:t>
            </a:fld>
            <a:endParaRPr lang="en-US" altLang="en-US" dirty="0"/>
          </a:p>
        </p:txBody>
      </p:sp>
    </p:spTree>
    <p:extLst>
      <p:ext uri="{BB962C8B-B14F-4D97-AF65-F5344CB8AC3E}">
        <p14:creationId xmlns:p14="http://schemas.microsoft.com/office/powerpoint/2010/main" val="373115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114815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192757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4146138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562061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17353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17824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5/9/2020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341472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95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4261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5187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38066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4069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1457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22881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359945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085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2400"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vl1pPr>
          </a:lstStyle>
          <a:p>
            <a:pPr>
              <a:defRPr/>
            </a:pPr>
            <a:fld id="{C4A4C625-B035-4C4C-AE0B-B24BC1266BA7}"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105" r:id="rId1"/>
    <p:sldLayoutId id="2147488106" r:id="rId2"/>
    <p:sldLayoutId id="2147488107" r:id="rId3"/>
    <p:sldLayoutId id="2147488108" r:id="rId4"/>
    <p:sldLayoutId id="2147488109" r:id="rId5"/>
    <p:sldLayoutId id="2147488110" r:id="rId6"/>
    <p:sldLayoutId id="2147488111" r:id="rId7"/>
    <p:sldLayoutId id="2147488112" r:id="rId8"/>
    <p:sldLayoutId id="2147488113" r:id="rId9"/>
    <p:sldLayoutId id="2147488114" r:id="rId10"/>
    <p:sldLayoutId id="2147488115" r:id="rId11"/>
    <p:sldLayoutId id="2147488130" r:id="rId12"/>
    <p:sldLayoutId id="2147488131" r:id="rId13"/>
    <p:sldLayoutId id="2147488133" r:id="rId14"/>
    <p:sldLayoutId id="2147488134"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679070814"/>
      </p:ext>
    </p:extLst>
  </p:cSld>
  <p:clrMap bg1="dk2" tx1="lt1" bg2="dk1" tx2="lt2" accent1="accent1" accent2="accent2" accent3="accent3" accent4="accent4" accent5="accent5" accent6="accent6" hlink="hlink" folHlink="folHlink"/>
  <p:sldLayoutIdLst>
    <p:sldLayoutId id="2147488123" r:id="rId1"/>
    <p:sldLayoutId id="2147488124" r:id="rId2"/>
    <p:sldLayoutId id="2147488125" r:id="rId3"/>
    <p:sldLayoutId id="2147488126" r:id="rId4"/>
    <p:sldLayoutId id="2147488127" r:id="rId5"/>
    <p:sldLayoutId id="2147488128" r:id="rId6"/>
    <p:sldLayoutId id="2147488129"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3D69CC-59AF-429E-AEB9-00EA16BCAE5D}"/>
              </a:ext>
            </a:extLst>
          </p:cNvPr>
          <p:cNvSpPr txBox="1">
            <a:spLocks/>
          </p:cNvSpPr>
          <p:nvPr/>
        </p:nvSpPr>
        <p:spPr bwMode="auto">
          <a:xfrm>
            <a:off x="2286000" y="5486401"/>
            <a:ext cx="4572000" cy="1238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Andy Woods</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spcBef>
                <a:spcPts val="0"/>
              </a:spcBef>
              <a:buNone/>
            </a:pPr>
            <a:r>
              <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r>
              <a:rPr lang="en-US" altLang="en-US" sz="20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8" name="Picture 3">
            <a:extLst>
              <a:ext uri="{FF2B5EF4-FFF2-40B4-BE49-F238E27FC236}">
                <a16:creationId xmlns:a16="http://schemas.microsoft.com/office/drawing/2014/main" id="{43E1BF0F-13E7-491F-B25F-00039E8F80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1" y="5333999"/>
            <a:ext cx="983455" cy="13716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5</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228600"/>
            <a:ext cx="8806066" cy="4389120"/>
          </a:xfrm>
          <a:prstGeom prst="rect">
            <a:avLst/>
          </a:prstGeom>
        </p:spPr>
      </p:pic>
    </p:spTree>
    <p:extLst>
      <p:ext uri="{BB962C8B-B14F-4D97-AF65-F5344CB8AC3E}">
        <p14:creationId xmlns:p14="http://schemas.microsoft.com/office/powerpoint/2010/main" val="416259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Defined</a:t>
            </a:r>
          </a:p>
        </p:txBody>
      </p:sp>
      <p:sp>
        <p:nvSpPr>
          <p:cNvPr id="108547" name="Content Placeholder 2"/>
          <p:cNvSpPr>
            <a:spLocks noGrp="1"/>
          </p:cNvSpPr>
          <p:nvPr>
            <p:ph idx="1"/>
          </p:nvPr>
        </p:nvSpPr>
        <p:spPr>
          <a:xfrm>
            <a:off x="0" y="1143000"/>
            <a:ext cx="9144000" cy="3048000"/>
          </a:xfrm>
        </p:spPr>
        <p:txBody>
          <a:body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N.T, it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mystērion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buNone/>
            </a:pPr>
            <a:endPar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8548" name="TextBox 3"/>
          <p:cNvSpPr txBox="1">
            <a:spLocks noChangeArrowheads="1"/>
          </p:cNvSpPr>
          <p:nvPr/>
        </p:nvSpPr>
        <p:spPr bwMode="auto">
          <a:xfrm>
            <a:off x="800100" y="61976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pic>
        <p:nvPicPr>
          <p:cNvPr id="5" name="Picture 4">
            <a:extLst>
              <a:ext uri="{FF2B5EF4-FFF2-40B4-BE49-F238E27FC236}">
                <a16:creationId xmlns:a16="http://schemas.microsoft.com/office/drawing/2014/main" id="{67EA5568-3EF1-4F18-8741-CC6BDE8F99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004" y="4267200"/>
            <a:ext cx="2215993" cy="1828800"/>
          </a:xfrm>
          <a:prstGeom prst="ellipse">
            <a:avLst/>
          </a:prstGeom>
          <a:ln>
            <a:noFill/>
          </a:ln>
          <a:effectLst>
            <a:softEdge rad="112500"/>
          </a:effectLst>
        </p:spPr>
      </p:pic>
    </p:spTree>
    <p:extLst>
      <p:ext uri="{BB962C8B-B14F-4D97-AF65-F5344CB8AC3E}">
        <p14:creationId xmlns:p14="http://schemas.microsoft.com/office/powerpoint/2010/main" val="363386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91326-F19F-47FE-A4B2-4BB7B9C54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8E2169-B760-4373-A07A-3371CC03A2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1"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8FB0AFC-776F-4CE8-AEBE-8448C59DDD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6"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86159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90600" y="228600"/>
            <a:ext cx="71628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Tribulation's Concerns Israel </a:t>
            </a:r>
            <a:endParaRPr lang="en-US" altLang="en-US" sz="36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3252" name="Picture 5" descr="19"/>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228600" y="2057402"/>
            <a:ext cx="4038600" cy="3084513"/>
          </a:xfrm>
        </p:spPr>
      </p:pic>
      <p:sp>
        <p:nvSpPr>
          <p:cNvPr id="22531" name="Rectangle 3"/>
          <p:cNvSpPr>
            <a:spLocks noGrp="1" noChangeArrowheads="1"/>
          </p:cNvSpPr>
          <p:nvPr>
            <p:ph type="body" sz="half" idx="2"/>
          </p:nvPr>
        </p:nvSpPr>
        <p:spPr>
          <a:xfrm>
            <a:off x="4392612" y="1946277"/>
            <a:ext cx="4598988" cy="2549525"/>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 30:7; Dan 9:24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uses Israel and the church on a mutually exclusive basis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302C4-CEA1-420C-A730-DFE547C72F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1"/>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12:7</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heard the man dressed in linen, who was above the waters of the river, as he raised his right hand and his left toward heaven, and swore by Him who lives forever that it would be for a time, times, and half a time; and as soon as they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finish shattering the power of the holy people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events will be completed.</a:t>
            </a:r>
          </a:p>
        </p:txBody>
      </p:sp>
    </p:spTree>
    <p:extLst>
      <p:ext uri="{BB962C8B-B14F-4D97-AF65-F5344CB8AC3E}">
        <p14:creationId xmlns:p14="http://schemas.microsoft.com/office/powerpoint/2010/main" val="23201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59"/>
            <a:ext cx="8961120" cy="5440683"/>
          </a:xfrm>
          <a:prstGeom prst="rect">
            <a:avLst/>
          </a:prstGeom>
          <a:ln w="28575">
            <a:solidFill>
              <a:srgbClr val="FFFFCC"/>
            </a:solidFill>
          </a:ln>
        </p:spPr>
      </p:pic>
    </p:spTree>
    <p:extLst>
      <p:ext uri="{BB962C8B-B14F-4D97-AF65-F5344CB8AC3E}">
        <p14:creationId xmlns:p14="http://schemas.microsoft.com/office/powerpoint/2010/main" val="260677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198453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818B8B-7283-4883-B87C-57B349A322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extLst>
      <p:ext uri="{BB962C8B-B14F-4D97-AF65-F5344CB8AC3E}">
        <p14:creationId xmlns:p14="http://schemas.microsoft.com/office/powerpoint/2010/main" val="1287327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278E7A-A28A-44AC-8F87-B44D8D1F5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4771" y="137160"/>
            <a:ext cx="5314459" cy="6583680"/>
          </a:xfrm>
          <a:prstGeom prst="rect">
            <a:avLst/>
          </a:prstGeom>
          <a:ln w="28575">
            <a:solidFill>
              <a:schemeClr val="tx1"/>
            </a:solidFill>
          </a:ln>
        </p:spPr>
      </p:pic>
    </p:spTree>
    <p:extLst>
      <p:ext uri="{BB962C8B-B14F-4D97-AF65-F5344CB8AC3E}">
        <p14:creationId xmlns:p14="http://schemas.microsoft.com/office/powerpoint/2010/main" val="21654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extLst>
      <p:ext uri="{BB962C8B-B14F-4D97-AF65-F5344CB8AC3E}">
        <p14:creationId xmlns:p14="http://schemas.microsoft.com/office/powerpoint/2010/main" val="409065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2" y="1143002"/>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1932F776-DE5A-4986-9F5D-04AE0578D2B9}"/>
              </a:ext>
            </a:extLst>
          </p:cNvPr>
          <p:cNvSpPr>
            <a:spLocks noChangeArrowheads="1"/>
          </p:cNvSpPr>
          <p:nvPr/>
        </p:nvSpPr>
        <p:spPr bwMode="auto">
          <a:xfrm>
            <a:off x="762629" y="4606953"/>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1:19</a:t>
            </a:r>
          </a:p>
        </p:txBody>
      </p:sp>
      <p:sp>
        <p:nvSpPr>
          <p:cNvPr id="125955" name="Rectangle 3"/>
          <p:cNvSpPr>
            <a:spLocks noGrp="1" noChangeArrowheads="1"/>
          </p:cNvSpPr>
          <p:nvPr>
            <p:ph idx="1"/>
          </p:nvPr>
        </p:nvSpPr>
        <p:spPr>
          <a:xfrm>
            <a:off x="1862139" y="1600202"/>
            <a:ext cx="5419725" cy="2514599"/>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(1)</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(2–3)</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(4–22)</a:t>
            </a:r>
          </a:p>
        </p:txBody>
      </p:sp>
      <p:pic>
        <p:nvPicPr>
          <p:cNvPr id="2" name="Picture 1">
            <a:extLst>
              <a:ext uri="{FF2B5EF4-FFF2-40B4-BE49-F238E27FC236}">
                <a16:creationId xmlns:a16="http://schemas.microsoft.com/office/drawing/2014/main" id="{82AEFEEA-9A3F-444F-A8F6-BB52A1667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9350" y="4191000"/>
            <a:ext cx="3045300" cy="2286000"/>
          </a:xfrm>
          <a:prstGeom prst="rect">
            <a:avLst/>
          </a:prstGeom>
          <a:ln>
            <a:solidFill>
              <a:schemeClr val="bg2"/>
            </a:solidFill>
          </a:ln>
        </p:spPr>
      </p:pic>
    </p:spTree>
    <p:extLst>
      <p:ext uri="{BB962C8B-B14F-4D97-AF65-F5344CB8AC3E}">
        <p14:creationId xmlns:p14="http://schemas.microsoft.com/office/powerpoint/2010/main" val="2535949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0E28E-7E09-4B85-8886-C54FDFCF5A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360536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2E5199-D19B-46FC-ADE9-391FC7AAC7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00109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3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3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3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6" y="35814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59"/>
            <a:ext cx="8961120" cy="5440683"/>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br>
              <a:rPr lang="en-US" sz="40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533400" y="1524000"/>
            <a:ext cx="8077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Heaven and New Earth (21‒22)</a:t>
            </a:r>
          </a:p>
        </p:txBody>
      </p:sp>
      <p:pic>
        <p:nvPicPr>
          <p:cNvPr id="5" name="Picture 4">
            <a:extLst>
              <a:ext uri="{FF2B5EF4-FFF2-40B4-BE49-F238E27FC236}">
                <a16:creationId xmlns:a16="http://schemas.microsoft.com/office/drawing/2014/main" id="{A6BBC411-9475-4E98-82A8-666B039DE0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31" y="76200"/>
            <a:ext cx="1432069" cy="1097280"/>
          </a:xfrm>
          <a:prstGeom prst="rect">
            <a:avLst/>
          </a:prstGeom>
        </p:spPr>
      </p:pic>
    </p:spTree>
    <p:extLst>
      <p:ext uri="{BB962C8B-B14F-4D97-AF65-F5344CB8AC3E}">
        <p14:creationId xmlns:p14="http://schemas.microsoft.com/office/powerpoint/2010/main" val="1440914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Missing Church</a:t>
            </a:r>
          </a:p>
        </p:txBody>
      </p:sp>
      <p:sp>
        <p:nvSpPr>
          <p:cNvPr id="25603" name="Rectangle 3"/>
          <p:cNvSpPr>
            <a:spLocks noGrp="1" noChangeArrowheads="1"/>
          </p:cNvSpPr>
          <p:nvPr>
            <p:ph type="body" sz="half" idx="1"/>
          </p:nvPr>
        </p:nvSpPr>
        <p:spPr>
          <a:xfrm>
            <a:off x="1676400" y="1600201"/>
            <a:ext cx="5791200" cy="2362201"/>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4-19</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13:9</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Revelation’s Jewish nature</a:t>
            </a:r>
          </a:p>
        </p:txBody>
      </p:sp>
      <p:pic>
        <p:nvPicPr>
          <p:cNvPr id="56324" name="Picture 5" descr="08"/>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3066585" y="4114800"/>
            <a:ext cx="3010830" cy="2286000"/>
          </a:xfrm>
        </p:spPr>
      </p:pic>
    </p:spTree>
    <p:extLst>
      <p:ext uri="{BB962C8B-B14F-4D97-AF65-F5344CB8AC3E}">
        <p14:creationId xmlns:p14="http://schemas.microsoft.com/office/powerpoint/2010/main" val="3585276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990BB-9619-4B65-9132-FA1749FD5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10:19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surely Israel did not know, did they? First Moses says, “I will make you jealous by that which is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 nation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nation without understanding will I anger you.”</a:t>
            </a:r>
          </a:p>
        </p:txBody>
      </p:sp>
    </p:spTree>
    <p:extLst>
      <p:ext uri="{BB962C8B-B14F-4D97-AF65-F5344CB8AC3E}">
        <p14:creationId xmlns:p14="http://schemas.microsoft.com/office/powerpoint/2010/main" val="1972806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12813-C44B-4CEA-8FE5-D817E9CE6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Galatians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2" name="Picture 1">
            <a:extLst>
              <a:ext uri="{FF2B5EF4-FFF2-40B4-BE49-F238E27FC236}">
                <a16:creationId xmlns:a16="http://schemas.microsoft.com/office/drawing/2014/main" id="{FC435F8F-05F9-40E2-97B2-040374A2FE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819400"/>
            <a:ext cx="2682240" cy="2011680"/>
          </a:xfrm>
          <a:prstGeom prst="rect">
            <a:avLst/>
          </a:prstGeom>
        </p:spPr>
      </p:pic>
    </p:spTree>
    <p:extLst>
      <p:ext uri="{BB962C8B-B14F-4D97-AF65-F5344CB8AC3E}">
        <p14:creationId xmlns:p14="http://schemas.microsoft.com/office/powerpoint/2010/main" val="3097344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E7DFC-DCF8-4A56-94F3-9D57205406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Ephesians 2:14</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Himself is our peace, who made both groups into one and broke down the barrier of the dividing wall.</a:t>
            </a:r>
          </a:p>
        </p:txBody>
      </p:sp>
      <p:pic>
        <p:nvPicPr>
          <p:cNvPr id="4" name="Picture 3">
            <a:extLst>
              <a:ext uri="{FF2B5EF4-FFF2-40B4-BE49-F238E27FC236}">
                <a16:creationId xmlns:a16="http://schemas.microsoft.com/office/drawing/2014/main" id="{A0B3ED52-FED1-40C5-BDA8-3C155BC8A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880" y="2819400"/>
            <a:ext cx="2682240" cy="2011680"/>
          </a:xfrm>
          <a:prstGeom prst="rect">
            <a:avLst/>
          </a:prstGeom>
        </p:spPr>
      </p:pic>
    </p:spTree>
    <p:extLst>
      <p:ext uri="{BB962C8B-B14F-4D97-AF65-F5344CB8AC3E}">
        <p14:creationId xmlns:p14="http://schemas.microsoft.com/office/powerpoint/2010/main" val="2319426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Work Through Israel</a:t>
            </a:r>
          </a:p>
        </p:txBody>
      </p:sp>
      <p:sp>
        <p:nvSpPr>
          <p:cNvPr id="3" name="Content Placeholder 2"/>
          <p:cNvSpPr>
            <a:spLocks noGrp="1"/>
          </p:cNvSpPr>
          <p:nvPr>
            <p:ph idx="1"/>
          </p:nvPr>
        </p:nvSpPr>
        <p:spPr>
          <a:xfrm>
            <a:off x="1152525" y="1600201"/>
            <a:ext cx="6838950" cy="22860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7-144,000 Jews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11-Two Jewish witnesses</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12-Israel flees</a:t>
            </a:r>
            <a:endParaRPr lang="en-US" sz="2400" dirty="0">
              <a:solidFill>
                <a:schemeClr val="bg1"/>
              </a:solidFill>
              <a:effectLst>
                <a:outerShdw blurRad="38100" dist="38100" dir="2700000" algn="tl">
                  <a:srgbClr val="000000">
                    <a:alpha val="43137"/>
                  </a:srgbClr>
                </a:outerShdw>
              </a:effectLst>
            </a:endParaRPr>
          </a:p>
          <a:p>
            <a:pPr marL="0" indent="0" eaLnBrk="1" hangingPunct="1">
              <a:buNone/>
              <a:defRPr/>
            </a:pPr>
            <a:endParaRPr lang="en-US" sz="2400"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58E6ED5-E373-4874-AB87-431DD72A2B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2761" y="4191000"/>
            <a:ext cx="3078478" cy="228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for the mystery of the seven stars which you saw in My right hand, and the seven golden lampstands: the seven stars are the angels of the seven churches,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seven lampstands are the seven churches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405931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4:5</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from the throne come flashes of lightning and sounds and peals of thunder. And there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lamps of fire burning before the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the seven Spirits of God.”</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585959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11827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76D5B-D4A0-4149-A910-F5F987D93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5:8-10</a:t>
            </a:r>
          </a:p>
          <a:p>
            <a:pPr algn="just"/>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900" b="1" baseline="30000" dirty="0">
                <a:latin typeface="Calibri" panose="020F0502020204030204" pitchFamily="34" charset="0"/>
                <a:cs typeface="Calibri" panose="020F0502020204030204" pitchFamily="34" charset="0"/>
              </a:rPr>
              <a:t>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the book, the four living creatures and the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fell down before the Lamb, each one holding a harp and golden bowls full of incense, which are the prayers of the saints.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sang a new song</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‘Worthy are You to take the book and to break its seals; for You were slain, and purchased for God with Your blood men from every tribe and tongue and people and nation.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spTree>
    <p:extLst>
      <p:ext uri="{BB962C8B-B14F-4D97-AF65-F5344CB8AC3E}">
        <p14:creationId xmlns:p14="http://schemas.microsoft.com/office/powerpoint/2010/main" val="3607889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2513124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1478858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267952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3774048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328044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08495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2" y="521095"/>
            <a:ext cx="8762999" cy="5815810"/>
          </a:xfrm>
          <a:prstGeom prst="rect">
            <a:avLst/>
          </a:prstGeom>
          <a:ln>
            <a:solidFill>
              <a:srgbClr val="FFFFCC"/>
            </a:solidFill>
          </a:ln>
        </p:spPr>
      </p:pic>
    </p:spTree>
    <p:extLst>
      <p:ext uri="{BB962C8B-B14F-4D97-AF65-F5344CB8AC3E}">
        <p14:creationId xmlns:p14="http://schemas.microsoft.com/office/powerpoint/2010/main" val="2044378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171700" y="228600"/>
            <a:ext cx="48006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endParaRPr lang="en-US" sz="32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71700" y="1618376"/>
            <a:ext cx="4800600" cy="33528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a:p>
            <a:pPr marL="914400" lvl="1" indent="-51435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of all ages</a:t>
            </a:r>
          </a:p>
          <a:p>
            <a:pPr marL="914400" lvl="1" indent="-514350" eaLnBrk="1" hangingPunct="1">
              <a:spcBef>
                <a:spcPts val="0"/>
              </a:spcBef>
              <a:spcAft>
                <a:spcPts val="18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p>
        </p:txBody>
      </p:sp>
      <p:pic>
        <p:nvPicPr>
          <p:cNvPr id="3" name="Picture 2">
            <a:extLst>
              <a:ext uri="{FF2B5EF4-FFF2-40B4-BE49-F238E27FC236}">
                <a16:creationId xmlns:a16="http://schemas.microsoft.com/office/drawing/2014/main" id="{D4CFF47B-3C71-4EDE-9753-EEB84457C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959" y="4572000"/>
            <a:ext cx="2400082" cy="1828800"/>
          </a:xfrm>
          <a:prstGeom prst="rect">
            <a:avLst/>
          </a:prstGeom>
        </p:spPr>
      </p:pic>
    </p:spTree>
    <p:extLst>
      <p:ext uri="{BB962C8B-B14F-4D97-AF65-F5344CB8AC3E}">
        <p14:creationId xmlns:p14="http://schemas.microsoft.com/office/powerpoint/2010/main" val="3903953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59760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131137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looked, and I heard the voice of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around the throne and the living creatures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number of them was myriads of myriads, and thousands of thousands.”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3444933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7:11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all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angels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standing around the throne and around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four living creatures; and they fell on their faces before the throne and worshiped God.”</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3547597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990600" y="4648200"/>
            <a:ext cx="18288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6371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9809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563011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501137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281143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156723" y="128024"/>
          <a:ext cx="8830559" cy="6601952"/>
        </p:xfrm>
        <a:graphic>
          <a:graphicData uri="http://schemas.openxmlformats.org/drawingml/2006/table">
            <a:tbl>
              <a:tblPr>
                <a:tableStyleId>{5940675A-B579-460E-94D1-54222C63F5DA}</a:tableStyleId>
              </a:tblPr>
              <a:tblGrid>
                <a:gridCol w="2586479">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50088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7400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4"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19571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97619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crowns on their heads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4044495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882826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white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441328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361610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C95D90-EC38-4C55-9233-C022A3C5F6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134147" name="Rectangle 1"/>
          <p:cNvSpPr>
            <a:spLocks noChangeArrowheads="1"/>
          </p:cNvSpPr>
          <p:nvPr/>
        </p:nvSpPr>
        <p:spPr bwMode="auto">
          <a:xfrm>
            <a:off x="1" y="1"/>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purchased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God with Your blood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every tribe and tongue and people and nation.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be a kingdom and priests to our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reign upon the earth.’”</a:t>
            </a:r>
          </a:p>
        </p:txBody>
      </p:sp>
    </p:spTree>
    <p:extLst>
      <p:ext uri="{BB962C8B-B14F-4D97-AF65-F5344CB8AC3E}">
        <p14:creationId xmlns:p14="http://schemas.microsoft.com/office/powerpoint/2010/main" val="3632189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3011931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65BD8C-BAE9-47DA-B5AC-BCAFFB98A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7"/>
          </a:xfrm>
          <a:prstGeom prst="rect">
            <a:avLst/>
          </a:prstGeom>
        </p:spPr>
      </p:pic>
      <p:sp>
        <p:nvSpPr>
          <p:cNvPr id="134147" name="Rectangle 1"/>
          <p:cNvSpPr>
            <a:spLocks noChangeArrowheads="1"/>
          </p:cNvSpPr>
          <p:nvPr/>
        </p:nvSpPr>
        <p:spPr bwMode="auto">
          <a:xfrm>
            <a:off x="1" y="2"/>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15:13, 17</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lovingkindness You have 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people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You have redeemed; In Your strength You have guided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Your holy habitation…</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plant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mountain of Your inheritance, The place, O Lord, which You have made for Your dwelling, The sanctuary, O Lord, which Your hands have established.”</a:t>
            </a:r>
          </a:p>
        </p:txBody>
      </p:sp>
    </p:spTree>
    <p:extLst>
      <p:ext uri="{BB962C8B-B14F-4D97-AF65-F5344CB8AC3E}">
        <p14:creationId xmlns:p14="http://schemas.microsoft.com/office/powerpoint/2010/main" val="1185378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17E02-C92A-4A12-95E1-B6E3B045FA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7"/>
          </a:xfrm>
          <a:prstGeom prst="rect">
            <a:avLst/>
          </a:prstGeom>
        </p:spPr>
      </p:pic>
      <p:sp>
        <p:nvSpPr>
          <p:cNvPr id="134147" name="Rectangle 1"/>
          <p:cNvSpPr>
            <a:spLocks noChangeArrowheads="1"/>
          </p:cNvSpPr>
          <p:nvPr/>
        </p:nvSpPr>
        <p:spPr bwMode="auto">
          <a:xfrm>
            <a:off x="1" y="1"/>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 (NKJV)</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‘You are worthy to take the scroll, And to open its seals; For You were slain, And have redeemed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by Your blood Out of every tribe and tongue and people and nation,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made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kings and priests to our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reign on the earth.’”</a:t>
            </a:r>
          </a:p>
        </p:txBody>
      </p:sp>
    </p:spTree>
    <p:extLst>
      <p:ext uri="{BB962C8B-B14F-4D97-AF65-F5344CB8AC3E}">
        <p14:creationId xmlns:p14="http://schemas.microsoft.com/office/powerpoint/2010/main" val="3833999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B008C-B1E9-4921-A23E-35C7B52E9599}"/>
              </a:ext>
            </a:extLst>
          </p:cNvPr>
          <p:cNvPicPr>
            <a:picLocks noChangeAspect="1"/>
          </p:cNvPicPr>
          <p:nvPr/>
        </p:nvPicPr>
        <p:blipFill>
          <a:blip r:embed="rId2"/>
          <a:stretch>
            <a:fillRect/>
          </a:stretch>
        </p:blipFill>
        <p:spPr>
          <a:xfrm>
            <a:off x="177217" y="274320"/>
            <a:ext cx="8789566" cy="566928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eationrevolution.com/wp-content/uploads/2012/05/cmi-chart.jpg">
            <a:extLst>
              <a:ext uri="{FF2B5EF4-FFF2-40B4-BE49-F238E27FC236}">
                <a16:creationId xmlns:a16="http://schemas.microsoft.com/office/drawing/2014/main" id="{D3D97C93-0405-44A3-9E93-29B937CEB9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457200"/>
            <a:ext cx="8961120" cy="547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00458889-7B83-4476-A2CA-791F97557F9A}"/>
              </a:ext>
            </a:extLst>
          </p:cNvPr>
          <p:cNvSpPr txBox="1">
            <a:spLocks noChangeArrowheads="1"/>
          </p:cNvSpPr>
          <p:nvPr/>
        </p:nvSpPr>
        <p:spPr bwMode="auto">
          <a:xfrm>
            <a:off x="1066800" y="6400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latin typeface="Calibri" panose="020F0502020204030204" pitchFamily="34" charset="0"/>
                <a:cs typeface="Calibri" panose="020F0502020204030204" pitchFamily="34" charset="0"/>
              </a:rPr>
              <a:t>http://creationrevolution.com/2012/05/should-we-trust-the-bible/</a:t>
            </a:r>
          </a:p>
        </p:txBody>
      </p:sp>
    </p:spTree>
    <p:extLst>
      <p:ext uri="{BB962C8B-B14F-4D97-AF65-F5344CB8AC3E}">
        <p14:creationId xmlns:p14="http://schemas.microsoft.com/office/powerpoint/2010/main" val="343969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DC1E5-7937-4F3F-8612-C069304085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a:spcBef>
                <a:spcPts val="0"/>
              </a:spcBef>
              <a:spcAft>
                <a:spcPts val="1200"/>
              </a:spcAft>
              <a:buNone/>
              <a:defRPr/>
            </a:pPr>
            <a:r>
              <a:rPr lang="en-US" altLang="en-US" sz="4000" kern="1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Jeremiah 30:7</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“Alas! for that day is great, There is none like it; And it is the time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Jacob’s distress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32:8; 35:10), But he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600201"/>
            <a:ext cx="9144000" cy="4120095"/>
          </a:xfrm>
        </p:spPr>
        <p:txBody>
          <a:bodyPr/>
          <a:lstStyle/>
          <a:p>
            <a:pPr marL="0" indent="0" algn="just">
              <a:buNone/>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Ηγὸρασας 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Some critics and expositors have rejected this </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for the reason that it is omitted in the Codex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the Ethiopic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verson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though the latter is not much more than a loose paraphrase.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Sinaiticus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however, which was discovered in 1860, and which is of equal antiquity and authority with the Codex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contains 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Basilianus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Vatican, contains 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Latin, Coptic or </a:t>
            </a:r>
            <a:r>
              <a:rPr lang="en-US" sz="3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Memphitic</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Arminian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of great value, contain it.”</a:t>
            </a:r>
          </a:p>
        </p:txBody>
      </p:sp>
      <p:pic>
        <p:nvPicPr>
          <p:cNvPr id="1026" name="Picture 2" descr="Image result for j.a. seiss">
            <a:extLst>
              <a:ext uri="{FF2B5EF4-FFF2-40B4-BE49-F238E27FC236}">
                <a16:creationId xmlns:a16="http://schemas.microsoft.com/office/drawing/2014/main" id="{72E8D267-E4B6-4092-8FB6-D358BE619F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462" y="76200"/>
            <a:ext cx="739738" cy="962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7D9946-1A03-4968-AD2B-348CADD9A8E8}"/>
              </a:ext>
            </a:extLst>
          </p:cNvPr>
          <p:cNvSpPr/>
          <p:nvPr/>
        </p:nvSpPr>
        <p:spPr>
          <a:xfrm>
            <a:off x="609600" y="246728"/>
            <a:ext cx="7924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Seiss</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 A. (1901). The Apocalypse: A Series of Special Lectures on the Revelation of Jesus Christ with Revised Text (Eighth Edition, Vol. 1). New York: Charles C. Cook.</a:t>
            </a:r>
          </a:p>
        </p:txBody>
      </p:sp>
    </p:spTree>
    <p:extLst>
      <p:ext uri="{BB962C8B-B14F-4D97-AF65-F5344CB8AC3E}">
        <p14:creationId xmlns:p14="http://schemas.microsoft.com/office/powerpoint/2010/main" val="1072686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600200"/>
            <a:ext cx="9144000" cy="4876800"/>
          </a:xfrm>
        </p:spPr>
        <p:txBody>
          <a:bodyPr/>
          <a:lstStyle/>
          <a:p>
            <a:pPr marL="0" indent="0" algn="just">
              <a:buNone/>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do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other MSS. and versions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discredit it, simply and only because it does not appear in that one single Codex of Alexandria, is most unreasonable and unjust to the weight of authority for its retention. Dr.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Tregelles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full examination, was firmly convinced of its right to a place in the text, before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Codex Sinaiticus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appeared; and the presence of this </a:t>
            </a:r>
            <a:r>
              <a:rPr lang="el-GR"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ἠμᾶς</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that MS., ought to settle the question of its genuineness forever. The evidences from the context, also argue powerfully for a construction which necessarily embraces it, whether expressed or not.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regard it as indubitably genuine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descr="Image result for j.a. seiss">
            <a:extLst>
              <a:ext uri="{FF2B5EF4-FFF2-40B4-BE49-F238E27FC236}">
                <a16:creationId xmlns:a16="http://schemas.microsoft.com/office/drawing/2014/main" id="{588D3CC7-A2CD-4669-8603-F18DA5D616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462" y="76200"/>
            <a:ext cx="739738" cy="962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38D023F-E72F-4E87-8FBA-30A4E7AC7409}"/>
              </a:ext>
            </a:extLst>
          </p:cNvPr>
          <p:cNvSpPr/>
          <p:nvPr/>
        </p:nvSpPr>
        <p:spPr>
          <a:xfrm>
            <a:off x="609600" y="246728"/>
            <a:ext cx="7924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 </a:t>
            </a:r>
            <a:r>
              <a:rPr lang="en-US" sz="36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Seiss</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 A. (1901). The Apocalypse: A Series of Special Lectures on the Revelation of Jesus Christ with Revised Text (Eighth Edition, Vol. 1). New York: Charles C. Cook.</a:t>
            </a:r>
          </a:p>
        </p:txBody>
      </p:sp>
    </p:spTree>
    <p:extLst>
      <p:ext uri="{BB962C8B-B14F-4D97-AF65-F5344CB8AC3E}">
        <p14:creationId xmlns:p14="http://schemas.microsoft.com/office/powerpoint/2010/main" val="700043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352800" y="1676401"/>
            <a:ext cx="5562600" cy="3352801"/>
          </a:xfrm>
        </p:spPr>
        <p:txBody>
          <a:bodyPr/>
          <a:lstStyle/>
          <a:p>
            <a:pPr marL="0" indent="0" algn="just">
              <a:spcBef>
                <a:spcPts val="0"/>
              </a:spcBef>
              <a:buNone/>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Greek manuscripts (that we have today) of the passage in Revelation 5:9 are 24 in number, and 23 of them read “US” ‒ only Codex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Alexandrinus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differs in this regard</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790700" y="228601"/>
            <a:ext cx="5562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271.</a:t>
            </a:r>
          </a:p>
        </p:txBody>
      </p:sp>
      <p:pic>
        <p:nvPicPr>
          <p:cNvPr id="3" name="Picture 2">
            <a:extLst>
              <a:ext uri="{FF2B5EF4-FFF2-40B4-BE49-F238E27FC236}">
                <a16:creationId xmlns:a16="http://schemas.microsoft.com/office/drawing/2014/main" id="{04BCDA73-63EE-4424-8CA8-2052EADD94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354" y="1828800"/>
            <a:ext cx="2919046" cy="2743200"/>
          </a:xfrm>
          <a:prstGeom prst="rect">
            <a:avLst/>
          </a:prstGeom>
        </p:spPr>
      </p:pic>
    </p:spTree>
    <p:extLst>
      <p:ext uri="{BB962C8B-B14F-4D97-AF65-F5344CB8AC3E}">
        <p14:creationId xmlns:p14="http://schemas.microsoft.com/office/powerpoint/2010/main" val="2303682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1551581"/>
            <a:ext cx="9144000" cy="4828841"/>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maybe asking ‒ ‘what difference does it make, and why go to all the trouble that is listed above?’ The answer is quite important: The King James reading of the text clearly teaches that church-age believers (represented by the 24 elders in heaven) are singing a song about their own redemption, and since the 24 elders are in heaven all during the tribulation ‒ the correct view of Bible prophecy as to the rapture of the church-age believers (Jew and Gentile) is that they are removed BEFORE the tribulation begins! Our response is simple ‒  PRAISE THE LORD!”</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67993" cy="1097280"/>
          </a:xfrm>
          <a:prstGeom prst="rect">
            <a:avLst/>
          </a:prstGeom>
        </p:spPr>
      </p:pic>
      <p:sp>
        <p:nvSpPr>
          <p:cNvPr id="5" name="Rectangle 4">
            <a:extLst>
              <a:ext uri="{FF2B5EF4-FFF2-40B4-BE49-F238E27FC236}">
                <a16:creationId xmlns:a16="http://schemas.microsoft.com/office/drawing/2014/main" id="{68FF095D-9B4D-4647-B502-D538C61172F0}"/>
              </a:ext>
            </a:extLst>
          </p:cNvPr>
          <p:cNvSpPr/>
          <p:nvPr/>
        </p:nvSpPr>
        <p:spPr>
          <a:xfrm>
            <a:off x="1790700" y="228601"/>
            <a:ext cx="55626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271.</a:t>
            </a:r>
          </a:p>
        </p:txBody>
      </p:sp>
    </p:spTree>
    <p:extLst>
      <p:ext uri="{BB962C8B-B14F-4D97-AF65-F5344CB8AC3E}">
        <p14:creationId xmlns:p14="http://schemas.microsoft.com/office/powerpoint/2010/main" val="2049600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32016578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76D5B-D4A0-4149-A910-F5F987D931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5:8-10</a:t>
            </a:r>
          </a:p>
          <a:p>
            <a:pPr algn="just"/>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900" b="1" baseline="30000" dirty="0">
                <a:latin typeface="Calibri" panose="020F0502020204030204" pitchFamily="34" charset="0"/>
                <a:cs typeface="Calibri" panose="020F0502020204030204" pitchFamily="34" charset="0"/>
              </a:rPr>
              <a:t>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had taken the book, the four living creatures and the twenty-four elders fell down before the Lamb, each one holding a harp and golden bowls full of incense, which are the prayers of the saints.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purchased for God with Your blood men from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tribe and tongue and people and nation</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spTree>
    <p:extLst>
      <p:ext uri="{BB962C8B-B14F-4D97-AF65-F5344CB8AC3E}">
        <p14:creationId xmlns:p14="http://schemas.microsoft.com/office/powerpoint/2010/main" val="3148128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26649085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the thrones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saw twenty-four elders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2060937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1"/>
          </p:nvPr>
        </p:nvSpPr>
        <p:spPr>
          <a:xfrm>
            <a:off x="0" y="0"/>
            <a:ext cx="9144000" cy="2971800"/>
          </a:xfrm>
        </p:spPr>
        <p:txBody>
          <a:bodyPr/>
          <a:lstStyle/>
          <a:p>
            <a:pPr marL="0" indent="0" algn="ctr">
              <a:spcBef>
                <a:spcPts val="0"/>
              </a:spcBef>
              <a:spcAft>
                <a:spcPts val="1200"/>
              </a:spcAft>
              <a:buNone/>
              <a:defRPr/>
            </a:pPr>
            <a:r>
              <a:rPr 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 3:21</a:t>
            </a:r>
          </a:p>
          <a:p>
            <a:pPr marL="0" indent="0" algn="ctr">
              <a:spcBef>
                <a:spcPts val="0"/>
              </a:spcBef>
              <a:spcAft>
                <a:spcPts val="600"/>
              </a:spcAft>
              <a:buNone/>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Promise to the Overcomers </a:t>
            </a:r>
          </a:p>
          <a:p>
            <a:pPr marL="0" indent="0" algn="just">
              <a:spcBef>
                <a:spcPts val="0"/>
              </a:spcBef>
              <a:spcAft>
                <a:spcPts val="1200"/>
              </a:spcAft>
              <a:buNone/>
              <a:defRPr/>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overcomes, I will grant to him to sit down with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 on My throne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also overcame and sat down with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Father on His throne</a:t>
            </a: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1945" y="3048000"/>
            <a:ext cx="242011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826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49077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302C4-CEA1-420C-A730-DFE547C72F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1"/>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9:24</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7865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1805188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0475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5:1, 5</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 exhort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among you, as your fellow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witness of the sufferings of Christ, and a partaker also of the glory that is to be revealed…You younger men, likewise, be subject to your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all of you, clothe yourselves with humility toward one another, for God is opposed to the proud, but gives grace to the humble.”</a:t>
            </a:r>
          </a:p>
        </p:txBody>
      </p:sp>
    </p:spTree>
    <p:extLst>
      <p:ext uri="{BB962C8B-B14F-4D97-AF65-F5344CB8AC3E}">
        <p14:creationId xmlns:p14="http://schemas.microsoft.com/office/powerpoint/2010/main" val="6887454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2145687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EEC7A4-454D-4B8B-8B97-AE66BBFB88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5861D5-117D-42DD-BCD3-368D93A398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1638195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2590800" y="228600"/>
            <a:ext cx="3962400" cy="1143000"/>
          </a:xfrm>
        </p:spPr>
        <p:txBody>
          <a:bodyPr/>
          <a:lstStyle/>
          <a:p>
            <a:pPr algn="ctr" eaLnBrk="1" hangingPunct="1">
              <a:defRPr/>
            </a:pPr>
            <a: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br>
              <a:rPr lang="en-US" sz="36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46641" y="1143000"/>
            <a:ext cx="6406559" cy="5181600"/>
          </a:xfrm>
        </p:spPr>
        <p:txBody>
          <a:bodyPr/>
          <a:lstStyle/>
          <a:p>
            <a:pPr marL="0" indent="0" eaLnBrk="1" hangingPunct="1">
              <a:spcBef>
                <a:spcPts val="0"/>
              </a:spcBef>
              <a:spcAft>
                <a:spcPts val="1800"/>
              </a:spcAft>
              <a:buSzPct val="100000"/>
              <a:buNone/>
              <a:defRPr/>
            </a:pP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Crowned (Rev. 2:10; 3:11)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Resurrected (Rev.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Clothed in White (Rev.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Redeemed (Rev.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Global (Rev.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Enthroned (Rev.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Elders (Rev.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Twenty-four (Rev. 1:6)</a:t>
            </a:r>
          </a:p>
        </p:txBody>
      </p:sp>
      <p:pic>
        <p:nvPicPr>
          <p:cNvPr id="2" name="Picture 1">
            <a:extLst>
              <a:ext uri="{FF2B5EF4-FFF2-40B4-BE49-F238E27FC236}">
                <a16:creationId xmlns:a16="http://schemas.microsoft.com/office/drawing/2014/main" id="{067A5CA2-1540-4B0D-8EAF-F6AD73AEAF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675" y="1981200"/>
            <a:ext cx="3001171" cy="2286000"/>
          </a:xfrm>
          <a:prstGeom prst="rect">
            <a:avLst/>
          </a:prstGeom>
        </p:spPr>
      </p:pic>
    </p:spTree>
    <p:extLst>
      <p:ext uri="{BB962C8B-B14F-4D97-AF65-F5344CB8AC3E}">
        <p14:creationId xmlns:p14="http://schemas.microsoft.com/office/powerpoint/2010/main" val="121640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55873-A796-47FB-9E31-97D30E1E58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twenty-four elders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sitting, clothed in white garments, and golden crowns on their heads.”</a:t>
            </a:r>
          </a:p>
        </p:txBody>
      </p:sp>
      <p:pic>
        <p:nvPicPr>
          <p:cNvPr id="7" name="Picture 6">
            <a:extLst>
              <a:ext uri="{FF2B5EF4-FFF2-40B4-BE49-F238E27FC236}">
                <a16:creationId xmlns:a16="http://schemas.microsoft.com/office/drawing/2014/main" id="{9C98F8BB-D9C2-4518-B91D-5B2FCD1B7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0609" y="3048000"/>
            <a:ext cx="2462782" cy="1828800"/>
          </a:xfrm>
          <a:prstGeom prst="rect">
            <a:avLst/>
          </a:prstGeom>
        </p:spPr>
      </p:pic>
    </p:spTree>
    <p:extLst>
      <p:ext uri="{BB962C8B-B14F-4D97-AF65-F5344CB8AC3E}">
        <p14:creationId xmlns:p14="http://schemas.microsoft.com/office/powerpoint/2010/main" val="1534971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E20E5-6DB9-4806-AFBF-3D2AF8C982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6" y="2971800"/>
            <a:ext cx="2461193" cy="1828800"/>
          </a:xfrm>
          <a:prstGeom prst="rect">
            <a:avLst/>
          </a:prstGeom>
        </p:spPr>
      </p:pic>
    </p:spTree>
    <p:extLst>
      <p:ext uri="{BB962C8B-B14F-4D97-AF65-F5344CB8AC3E}">
        <p14:creationId xmlns:p14="http://schemas.microsoft.com/office/powerpoint/2010/main" val="3189835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17">
            <a:extLst>
              <a:ext uri="{FF2B5EF4-FFF2-40B4-BE49-F238E27FC236}">
                <a16:creationId xmlns:a16="http://schemas.microsoft.com/office/drawing/2014/main" id="{55FEB2BC-75AB-46E7-8717-2A3929C9FB2F}"/>
              </a:ext>
            </a:extLst>
          </p:cNvPr>
          <p:cNvGraphicFramePr>
            <a:graphicFrameLocks/>
          </p:cNvGraphicFramePr>
          <p:nvPr/>
        </p:nvGraphicFramePr>
        <p:xfrm>
          <a:off x="457200" y="76200"/>
          <a:ext cx="8229600" cy="6598636"/>
        </p:xfrm>
        <a:graphic>
          <a:graphicData uri="http://schemas.openxmlformats.org/drawingml/2006/table">
            <a:tbl>
              <a:tblPr>
                <a:tableStyleId>{D7AC3CCA-C797-4891-BE02-D94E43425B78}</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4276">
                <a:tc gridSpan="2">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alt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Twenty-Four Elders (Church)</a:t>
                      </a:r>
                    </a:p>
                    <a:p>
                      <a:pPr marL="0" marR="0" lvl="0" indent="0" algn="ctr" defTabSz="914400" rtl="0" eaLnBrk="0" fontAlgn="base" latinLnBrk="0" hangingPunct="0">
                        <a:lnSpc>
                          <a:spcPct val="100000"/>
                        </a:lnSpc>
                        <a:spcBef>
                          <a:spcPts val="0"/>
                        </a:spcBef>
                        <a:spcAft>
                          <a:spcPct val="0"/>
                        </a:spcAft>
                        <a:buClr>
                          <a:schemeClr val="tx2"/>
                        </a:buClr>
                        <a:buSzTx/>
                        <a:buFontTx/>
                        <a:buNone/>
                        <a:tabLst/>
                      </a:pPr>
                      <a:r>
                        <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 4:4; 5:8-10)</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DESCRIPTION</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extLst>
                  <a:ext uri="{0D108BD9-81ED-4DB2-BD59-A6C34878D82A}">
                    <a16:rowId xmlns:a16="http://schemas.microsoft.com/office/drawing/2014/main" val="10000"/>
                  </a:ext>
                </a:extLst>
              </a:tr>
              <a:tr h="556233">
                <a:tc>
                  <a:txBody>
                    <a:bodyPr/>
                    <a:lstStyle/>
                    <a:p>
                      <a:pPr marL="685800" lvl="2" indent="-457200" eaLnBrk="1" hangingPunct="1">
                        <a:spcBef>
                          <a:spcPts val="0"/>
                        </a:spcBef>
                        <a:spcAft>
                          <a:spcPts val="600"/>
                        </a:spcAft>
                        <a:buSzPct val="100000"/>
                        <a:buFont typeface="+mj-lt"/>
                        <a:buNone/>
                        <a:defRPr/>
                      </a:pPr>
                      <a:r>
                        <a:rPr lang="en-US" sz="2800" b="1" dirty="0">
                          <a:effectLst/>
                          <a:latin typeface="Calibri" panose="020F0502020204030204" pitchFamily="34" charset="0"/>
                          <a:cs typeface="Calibri" panose="020F0502020204030204" pitchFamily="34" charset="0"/>
                        </a:rPr>
                        <a:t>1.	Crowned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(2:10)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1"/>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2.	Resurrected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(4:4)</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2"/>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3. 	Clothed in White</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3"/>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4. 	Redeemed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(5:8-10)</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4"/>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5. 	Global</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(5:9; Matt. 28:19)</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5"/>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6. 	Enthroned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(3:21)</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6"/>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7. 	Elders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(1 Tim. 3:1-7; 1 Pet. 5:1, 5)</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0007"/>
                  </a:ext>
                </a:extLst>
              </a:tr>
              <a:tr h="556233">
                <a:tc>
                  <a:txBody>
                    <a:bodyPr/>
                    <a:lstStyle/>
                    <a:p>
                      <a:pPr marL="685800" lvl="2" indent="-457200" algn="l" defTabSz="914400" rtl="0" eaLnBrk="1" latinLnBrk="0" hangingPunct="1">
                        <a:spcBef>
                          <a:spcPts val="0"/>
                        </a:spcBef>
                        <a:spcAft>
                          <a:spcPts val="600"/>
                        </a:spcAft>
                        <a:buSzPct val="100000"/>
                        <a:buFont typeface="+mj-lt"/>
                        <a:buNone/>
                        <a:defRPr/>
                      </a:pPr>
                      <a:r>
                        <a:rPr lang="en-US" sz="2800" b="1" kern="1200" dirty="0">
                          <a:solidFill>
                            <a:schemeClr val="dk1"/>
                          </a:solidFill>
                          <a:effectLst/>
                          <a:latin typeface="Calibri" panose="020F0502020204030204" pitchFamily="34" charset="0"/>
                          <a:ea typeface="+mn-ea"/>
                          <a:cs typeface="Calibri" panose="020F0502020204030204" pitchFamily="34" charset="0"/>
                        </a:rPr>
                        <a:t>8. 	Kingdom of Priests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70241734"/>
                  </a:ext>
                </a:extLst>
              </a:tr>
              <a:tr h="556233">
                <a:tc>
                  <a:txBody>
                    <a:bodyPr/>
                    <a:lstStyle/>
                    <a:p>
                      <a:pPr marL="685800" marR="0" lvl="2" indent="-457200" algn="l" defTabSz="914400" rtl="0" eaLnBrk="1" fontAlgn="auto" latinLnBrk="0" hangingPunct="1">
                        <a:lnSpc>
                          <a:spcPct val="100000"/>
                        </a:lnSpc>
                        <a:spcBef>
                          <a:spcPts val="0"/>
                        </a:spcBef>
                        <a:spcAft>
                          <a:spcPts val="600"/>
                        </a:spcAft>
                        <a:buClrTx/>
                        <a:buSzPct val="100000"/>
                        <a:buFont typeface="+mj-lt"/>
                        <a:buNone/>
                        <a:tabLst/>
                        <a:defRPr/>
                      </a:pPr>
                      <a:r>
                        <a:rPr lang="en-US" sz="2800" b="1" kern="1200" dirty="0">
                          <a:solidFill>
                            <a:schemeClr val="dk1"/>
                          </a:solidFill>
                          <a:effectLst/>
                          <a:latin typeface="Calibri" panose="020F0502020204030204" pitchFamily="34" charset="0"/>
                          <a:ea typeface="+mn-ea"/>
                          <a:cs typeface="Calibri" panose="020F0502020204030204" pitchFamily="34" charset="0"/>
                        </a:rPr>
                        <a:t>9. 	Twenty-four</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2800" b="1" dirty="0">
                          <a:effectLst/>
                          <a:latin typeface="Calibri" panose="020F0502020204030204" pitchFamily="34" charset="0"/>
                          <a:cs typeface="Calibri" panose="020F0502020204030204" pitchFamily="34" charset="0"/>
                        </a:rPr>
                        <a:t>(Rev. 1:6)</a:t>
                      </a:r>
                      <a:endPar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T="45713" marB="45713" anchor="ctr" horzOverflow="overflow"/>
                </a:tc>
                <a:extLst>
                  <a:ext uri="{0D108BD9-81ED-4DB2-BD59-A6C34878D82A}">
                    <a16:rowId xmlns:a16="http://schemas.microsoft.com/office/drawing/2014/main" val="1710766738"/>
                  </a:ext>
                </a:extLst>
              </a:tr>
            </a:tbl>
          </a:graphicData>
        </a:graphic>
      </p:graphicFrame>
      <p:pic>
        <p:nvPicPr>
          <p:cNvPr id="7" name="Picture 6">
            <a:extLst>
              <a:ext uri="{FF2B5EF4-FFF2-40B4-BE49-F238E27FC236}">
                <a16:creationId xmlns:a16="http://schemas.microsoft.com/office/drawing/2014/main" id="{3F4D3122-1A82-4B4A-88A1-F50BD5266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57150"/>
            <a:ext cx="990600" cy="1022299"/>
          </a:xfrm>
          <a:prstGeom prst="rect">
            <a:avLst/>
          </a:prstGeom>
        </p:spPr>
      </p:pic>
    </p:spTree>
    <p:extLst>
      <p:ext uri="{BB962C8B-B14F-4D97-AF65-F5344CB8AC3E}">
        <p14:creationId xmlns:p14="http://schemas.microsoft.com/office/powerpoint/2010/main" val="359277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50:5 (NKJV)</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My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Me,</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have made a covenant with Me by sacrifice.”</a:t>
            </a:r>
          </a:p>
        </p:txBody>
      </p:sp>
      <p:pic>
        <p:nvPicPr>
          <p:cNvPr id="2054" name="Picture 6" descr="Image result for saints bible">
            <a:extLst>
              <a:ext uri="{FF2B5EF4-FFF2-40B4-BE49-F238E27FC236}">
                <a16:creationId xmlns:a16="http://schemas.microsoft.com/office/drawing/2014/main" id="{E0A77303-9CCF-4FC0-9194-993A103115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149:1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“Praise the Lord! Sing to the Lord a new song, And His praise in the assembly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Image result for saints bible">
            <a:extLst>
              <a:ext uri="{FF2B5EF4-FFF2-40B4-BE49-F238E27FC236}">
                <a16:creationId xmlns:a16="http://schemas.microsoft.com/office/drawing/2014/main" id="{D658C7BC-C7BB-4773-AA6C-3FF13F8FEB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277" y="2438400"/>
            <a:ext cx="437744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231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build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the gates of Hades WILL NOT overpower 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85800" y="2857500"/>
            <a:ext cx="7772400" cy="1143000"/>
          </a:xfrm>
        </p:spPr>
        <p:txBody>
          <a:bodyPr/>
          <a:lstStyle/>
          <a:p>
            <a:pPr algn="ctr"/>
            <a:r>
              <a:rPr lang="en-US" altLang="en-US" sz="5400" dirty="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p>
        </p:txBody>
      </p:sp>
    </p:spTree>
    <p:extLst>
      <p:ext uri="{BB962C8B-B14F-4D97-AF65-F5344CB8AC3E}">
        <p14:creationId xmlns:p14="http://schemas.microsoft.com/office/powerpoint/2010/main" val="330367297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9245</TotalTime>
  <Words>4185</Words>
  <Application>Microsoft Office PowerPoint</Application>
  <PresentationFormat>On-screen Show (4:3)</PresentationFormat>
  <Paragraphs>408</Paragraphs>
  <Slides>93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93</vt:i4>
      </vt:variant>
    </vt:vector>
  </HeadingPairs>
  <TitlesOfParts>
    <vt:vector size="98" baseType="lpstr">
      <vt:lpstr>Calibri</vt:lpstr>
      <vt:lpstr>Times New Roman</vt:lpstr>
      <vt:lpstr>Wingdings</vt:lpstr>
      <vt:lpstr>Azure</vt:lpstr>
      <vt:lpstr>13_Azure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When is the Rapture?  7 Arguments Favoring the Pre-Tribulation View</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The Tribulation's Concerns Israel </vt:lpstr>
      <vt:lpstr>PowerPoint Presentation</vt:lpstr>
      <vt:lpstr>PowerPoint Presentation</vt:lpstr>
      <vt:lpstr>When is the Rapture?  7 Arguments Favoring the Pre-Tribulation View</vt:lpstr>
      <vt:lpstr>PowerPoint Presentation</vt:lpstr>
      <vt:lpstr>Revelation 1:19</vt:lpstr>
      <vt:lpstr>Revelation 1:19</vt:lpstr>
      <vt:lpstr>PowerPoint Presentation</vt:lpstr>
      <vt:lpstr>Revelation 1:19</vt:lpstr>
      <vt:lpstr>PowerPoint Presentation</vt:lpstr>
      <vt:lpstr>Revelation 1:19</vt:lpstr>
      <vt:lpstr>PowerPoint Presentation</vt:lpstr>
      <vt:lpstr>PowerPoint Presentation</vt:lpstr>
      <vt:lpstr>PowerPoint Presentation</vt:lpstr>
      <vt:lpstr>PowerPoint Presentation</vt:lpstr>
      <vt:lpstr>PowerPoint Presentation</vt:lpstr>
      <vt:lpstr>“After These Things”  (Rev. 4‒22)</vt:lpstr>
      <vt:lpstr>The Missing Church</vt:lpstr>
      <vt:lpstr>PowerPoint Presentation</vt:lpstr>
      <vt:lpstr>PowerPoint Presentation</vt:lpstr>
      <vt:lpstr>PowerPoint Presentation</vt:lpstr>
      <vt:lpstr>God’s Work Through Israel</vt:lpstr>
      <vt:lpstr>PowerPoint Presentation</vt:lpstr>
      <vt:lpstr>PowerPoint Presentation</vt:lpstr>
      <vt:lpstr>PowerPoint Presentation</vt:lpstr>
      <vt:lpstr>PowerPoint Presentation</vt:lpstr>
      <vt:lpstr>Twenty-Four Elders (Rev. 4:4; 5:8-10)</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Twenty-Four Elders (Rev. 4:4; 5:8-10)</vt:lpstr>
      <vt:lpstr>Twenty-Four Elders (Rev. 4:4; 5:8-10)</vt:lpstr>
      <vt:lpstr>PowerPoint Presentation</vt:lpstr>
      <vt:lpstr>PowerPoint Presentation</vt:lpstr>
      <vt:lpstr>PowerPoint Presentation</vt:lpstr>
      <vt:lpstr>Twenty-Four Elders (Rev. 4:4; 5:8-10)</vt:lpstr>
      <vt:lpstr>PowerPoint Presentation</vt:lpstr>
      <vt:lpstr>Twenty-Four Elders (Rev. 4:4; 5:8-10)</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Twenty-Four Elders (Rev. 4:4; 5:8-10)</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Twenty-Four Elders (Rev. 4:4; 5:8-10)</vt:lpstr>
      <vt:lpstr>PowerPoint Presentation</vt:lpstr>
      <vt:lpstr>PowerPoint Presentation</vt:lpstr>
      <vt:lpstr>PowerPoint Presentation</vt:lpstr>
      <vt:lpstr>PowerPoint Presentation</vt:lpstr>
      <vt:lpstr>PowerPoint Presentation</vt:lpstr>
      <vt:lpstr>PowerPoint Presentation</vt:lpstr>
      <vt:lpstr>Conclusion</vt:lpstr>
      <vt:lpstr>When is the Rapture?  7 Arguments Favoring the Pre-Tribulation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006 - 10 Truths About the Rapture - WORKING COPY FOR ANDY</dc:title>
  <dc:subject>THE RAPTURE</dc:subject>
  <dc:creator>A. Woods</dc:creator>
  <dc:description>Modified by Jim McGowan</dc:description>
  <cp:lastModifiedBy>Andy Woods</cp:lastModifiedBy>
  <cp:revision>1087</cp:revision>
  <cp:lastPrinted>2020-05-09T01:52:12Z</cp:lastPrinted>
  <dcterms:created xsi:type="dcterms:W3CDTF">2009-03-17T12:21:13Z</dcterms:created>
  <dcterms:modified xsi:type="dcterms:W3CDTF">2020-05-10T01:31:25Z</dcterms:modified>
</cp:coreProperties>
</file>