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6"/>
  </p:notesMasterIdLst>
  <p:handoutMasterIdLst>
    <p:handoutMasterId r:id="rId57"/>
  </p:handoutMasterIdLst>
  <p:sldIdLst>
    <p:sldId id="256" r:id="rId2"/>
    <p:sldId id="5701" r:id="rId3"/>
    <p:sldId id="5725" r:id="rId4"/>
    <p:sldId id="405" r:id="rId5"/>
    <p:sldId id="279" r:id="rId6"/>
    <p:sldId id="6340" r:id="rId7"/>
    <p:sldId id="6352" r:id="rId8"/>
    <p:sldId id="407" r:id="rId9"/>
    <p:sldId id="326" r:id="rId10"/>
    <p:sldId id="5651" r:id="rId11"/>
    <p:sldId id="328" r:id="rId12"/>
    <p:sldId id="5652" r:id="rId13"/>
    <p:sldId id="330" r:id="rId14"/>
    <p:sldId id="5653" r:id="rId15"/>
    <p:sldId id="332" r:id="rId16"/>
    <p:sldId id="5663" r:id="rId17"/>
    <p:sldId id="6480" r:id="rId18"/>
    <p:sldId id="317" r:id="rId19"/>
    <p:sldId id="321" r:id="rId20"/>
    <p:sldId id="5670" r:id="rId21"/>
    <p:sldId id="322" r:id="rId22"/>
    <p:sldId id="325" r:id="rId23"/>
    <p:sldId id="5647" r:id="rId24"/>
    <p:sldId id="5671" r:id="rId25"/>
    <p:sldId id="1457" r:id="rId26"/>
    <p:sldId id="323" r:id="rId27"/>
    <p:sldId id="5265" r:id="rId28"/>
    <p:sldId id="2892" r:id="rId29"/>
    <p:sldId id="2890" r:id="rId30"/>
    <p:sldId id="315" r:id="rId31"/>
    <p:sldId id="6521" r:id="rId32"/>
    <p:sldId id="6520" r:id="rId33"/>
    <p:sldId id="1456" r:id="rId34"/>
    <p:sldId id="795" r:id="rId35"/>
    <p:sldId id="6506" r:id="rId36"/>
    <p:sldId id="6507" r:id="rId37"/>
    <p:sldId id="6522" r:id="rId38"/>
    <p:sldId id="2874" r:id="rId39"/>
    <p:sldId id="1588" r:id="rId40"/>
    <p:sldId id="6516" r:id="rId41"/>
    <p:sldId id="6517" r:id="rId42"/>
    <p:sldId id="5672" r:id="rId43"/>
    <p:sldId id="324" r:id="rId44"/>
    <p:sldId id="3822" r:id="rId45"/>
    <p:sldId id="3823" r:id="rId46"/>
    <p:sldId id="3824" r:id="rId47"/>
    <p:sldId id="6518" r:id="rId48"/>
    <p:sldId id="792" r:id="rId49"/>
    <p:sldId id="793" r:id="rId50"/>
    <p:sldId id="794" r:id="rId51"/>
    <p:sldId id="5673" r:id="rId52"/>
    <p:sldId id="5602" r:id="rId53"/>
    <p:sldId id="5674" r:id="rId54"/>
    <p:sldId id="5675" r:id="rId55"/>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5" autoAdjust="0"/>
    <p:restoredTop sz="96327" autoAdjust="0"/>
  </p:normalViewPr>
  <p:slideViewPr>
    <p:cSldViewPr>
      <p:cViewPr varScale="1">
        <p:scale>
          <a:sx n="105" d="100"/>
          <a:sy n="105" d="100"/>
        </p:scale>
        <p:origin x="11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38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14B0ED1-CBE6-4161-BDBF-8BDF028832B5}"/>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a:defRPr sz="1300" dirty="0">
                <a:latin typeface="Calibri" panose="020F0502020204030204" pitchFamily="34" charset="0"/>
                <a:cs typeface="Calibri" panose="020F0502020204030204" pitchFamily="34" charset="0"/>
              </a:defRPr>
            </a:lvl1pPr>
          </a:lstStyle>
          <a:p>
            <a:pPr>
              <a:defRPr/>
            </a:pPr>
            <a:r>
              <a:rPr lang="en-US"/>
              <a:t>Sugar Land Bible Church</a:t>
            </a:r>
          </a:p>
        </p:txBody>
      </p:sp>
      <p:sp>
        <p:nvSpPr>
          <p:cNvPr id="5" name="Slide Number Placeholder 4">
            <a:extLst>
              <a:ext uri="{FF2B5EF4-FFF2-40B4-BE49-F238E27FC236}">
                <a16:creationId xmlns:a16="http://schemas.microsoft.com/office/drawing/2014/main" id="{191E65DF-47E6-4F21-9CCD-1F6F4DA94AC4}"/>
              </a:ext>
            </a:extLst>
          </p:cNvPr>
          <p:cNvSpPr>
            <a:spLocks noGrp="1"/>
          </p:cNvSpPr>
          <p:nvPr>
            <p:ph type="sldNum" sz="quarter" idx="3"/>
          </p:nvPr>
        </p:nvSpPr>
        <p:spPr>
          <a:xfrm>
            <a:off x="4143375" y="9120188"/>
            <a:ext cx="3170238" cy="481012"/>
          </a:xfrm>
          <a:prstGeom prst="rect">
            <a:avLst/>
          </a:prstGeom>
        </p:spPr>
        <p:txBody>
          <a:bodyPr vert="horz" lIns="96661" tIns="48331" rIns="96661" bIns="48331" rtlCol="0" anchor="b"/>
          <a:lstStyle>
            <a:lvl1pPr algn="r">
              <a:defRPr sz="1300" smtClean="0"/>
            </a:lvl1pPr>
          </a:lstStyle>
          <a:p>
            <a:pPr>
              <a:defRPr/>
            </a:pPr>
            <a:fld id="{E5F9CD63-06A6-4459-BDCB-DEA0CAD18413}" type="slidenum">
              <a:rPr lang="en-US"/>
              <a:pPr>
                <a:defRPr/>
              </a:pPr>
              <a:t>‹#›</a:t>
            </a:fld>
            <a:endParaRPr lang="en-US"/>
          </a:p>
        </p:txBody>
      </p:sp>
      <p:sp>
        <p:nvSpPr>
          <p:cNvPr id="6" name="Header Placeholder 1">
            <a:extLst>
              <a:ext uri="{FF2B5EF4-FFF2-40B4-BE49-F238E27FC236}">
                <a16:creationId xmlns:a16="http://schemas.microsoft.com/office/drawing/2014/main" id="{1A53B7D8-0198-4E34-B878-990EC5856748}"/>
              </a:ext>
            </a:extLst>
          </p:cNvPr>
          <p:cNvSpPr>
            <a:spLocks noGrp="1"/>
          </p:cNvSpPr>
          <p:nvPr>
            <p:ph type="hdr" sz="quarter"/>
          </p:nvPr>
        </p:nvSpPr>
        <p:spPr>
          <a:xfrm>
            <a:off x="2211388" y="166688"/>
            <a:ext cx="3381375" cy="504825"/>
          </a:xfrm>
          <a:prstGeom prst="rect">
            <a:avLst/>
          </a:prstGeom>
        </p:spPr>
        <p:txBody>
          <a:bodyPr vert="horz" lIns="102166" tIns="51083" rIns="102166" bIns="51083" rtlCol="0"/>
          <a:lstStyle>
            <a:lvl1pPr algn="ctr">
              <a:defRPr sz="1400" dirty="0">
                <a:latin typeface="Calibri" panose="020F0502020204030204" pitchFamily="34" charset="0"/>
                <a:cs typeface="Calibri" panose="020F0502020204030204" pitchFamily="34" charset="0"/>
              </a:defRPr>
            </a:lvl1pPr>
          </a:lstStyle>
          <a:p>
            <a:pPr>
              <a:defRPr/>
            </a:pPr>
            <a:r>
              <a:rPr lang="en-US" dirty="0"/>
              <a:t>Dr. Andy Woods – 2 Peter 016</a:t>
            </a:r>
          </a:p>
          <a:p>
            <a:pPr>
              <a:defRPr/>
            </a:pPr>
            <a:r>
              <a:rPr lang="en-US" dirty="0"/>
              <a:t>05-06-2020</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D4CC02A1-7F3D-4E1B-8BCF-293A42A7CB0E}"/>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67" name="Rectangle 3">
            <a:extLst>
              <a:ext uri="{FF2B5EF4-FFF2-40B4-BE49-F238E27FC236}">
                <a16:creationId xmlns:a16="http://schemas.microsoft.com/office/drawing/2014/main" id="{DF2953DC-AAFE-4C13-A2A1-8333654930F8}"/>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Calibri" panose="020F0502020204030204" pitchFamily="34" charset="0"/>
              </a:defRPr>
            </a:lvl1pPr>
          </a:lstStyle>
          <a:p>
            <a:pPr>
              <a:defRPr/>
            </a:pPr>
            <a:fld id="{FDBEA049-136B-4CC2-9698-4F65AE0CB2F9}" type="datetimeFigureOut">
              <a:rPr lang="en-US"/>
              <a:pPr>
                <a:defRPr/>
              </a:pPr>
              <a:t>5/5/2020</a:t>
            </a:fld>
            <a:endParaRPr lang="en-US" dirty="0"/>
          </a:p>
        </p:txBody>
      </p:sp>
      <p:sp>
        <p:nvSpPr>
          <p:cNvPr id="3076" name="Rectangle 4">
            <a:extLst>
              <a:ext uri="{FF2B5EF4-FFF2-40B4-BE49-F238E27FC236}">
                <a16:creationId xmlns:a16="http://schemas.microsoft.com/office/drawing/2014/main" id="{B52E7196-9E8B-484E-BA79-A65D500EFF9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9" name="Rectangle 5">
            <a:extLst>
              <a:ext uri="{FF2B5EF4-FFF2-40B4-BE49-F238E27FC236}">
                <a16:creationId xmlns:a16="http://schemas.microsoft.com/office/drawing/2014/main" id="{BFA1ACDC-5CE9-4834-B06A-A03A68E47F80}"/>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88070" name="Rectangle 6">
            <a:extLst>
              <a:ext uri="{FF2B5EF4-FFF2-40B4-BE49-F238E27FC236}">
                <a16:creationId xmlns:a16="http://schemas.microsoft.com/office/drawing/2014/main" id="{F33FBF54-73BD-40EF-9449-070FA9D22EA1}"/>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Calibri" panose="020F0502020204030204" pitchFamily="34" charset="0"/>
              </a:defRPr>
            </a:lvl1pPr>
          </a:lstStyle>
          <a:p>
            <a:pPr>
              <a:defRPr/>
            </a:pPr>
            <a:endParaRPr lang="en-US"/>
          </a:p>
        </p:txBody>
      </p:sp>
      <p:sp>
        <p:nvSpPr>
          <p:cNvPr id="88071" name="Rectangle 7">
            <a:extLst>
              <a:ext uri="{FF2B5EF4-FFF2-40B4-BE49-F238E27FC236}">
                <a16:creationId xmlns:a16="http://schemas.microsoft.com/office/drawing/2014/main" id="{2C68375F-FB48-43B5-B2DC-4F060235399F}"/>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888B744C-CCA7-42F0-B026-54AA483E0A4D}"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1</a:t>
            </a:fld>
            <a:endParaRPr lang="en-US" altLang="en-US" dirty="0"/>
          </a:p>
        </p:txBody>
      </p:sp>
    </p:spTree>
    <p:extLst>
      <p:ext uri="{BB962C8B-B14F-4D97-AF65-F5344CB8AC3E}">
        <p14:creationId xmlns:p14="http://schemas.microsoft.com/office/powerpoint/2010/main" val="158660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2</a:t>
            </a:fld>
            <a:endParaRPr lang="en-US" altLang="en-US" dirty="0"/>
          </a:p>
        </p:txBody>
      </p:sp>
    </p:spTree>
    <p:extLst>
      <p:ext uri="{BB962C8B-B14F-4D97-AF65-F5344CB8AC3E}">
        <p14:creationId xmlns:p14="http://schemas.microsoft.com/office/powerpoint/2010/main" val="1929803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3</a:t>
            </a:fld>
            <a:endParaRPr lang="en-US" altLang="en-US" dirty="0"/>
          </a:p>
        </p:txBody>
      </p:sp>
    </p:spTree>
    <p:extLst>
      <p:ext uri="{BB962C8B-B14F-4D97-AF65-F5344CB8AC3E}">
        <p14:creationId xmlns:p14="http://schemas.microsoft.com/office/powerpoint/2010/main" val="925223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4</a:t>
            </a:fld>
            <a:endParaRPr lang="en-US" altLang="en-US" dirty="0"/>
          </a:p>
        </p:txBody>
      </p:sp>
    </p:spTree>
    <p:extLst>
      <p:ext uri="{BB962C8B-B14F-4D97-AF65-F5344CB8AC3E}">
        <p14:creationId xmlns:p14="http://schemas.microsoft.com/office/powerpoint/2010/main" val="3484322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5</a:t>
            </a:fld>
            <a:endParaRPr lang="en-US" altLang="en-US" dirty="0"/>
          </a:p>
        </p:txBody>
      </p:sp>
    </p:spTree>
    <p:extLst>
      <p:ext uri="{BB962C8B-B14F-4D97-AF65-F5344CB8AC3E}">
        <p14:creationId xmlns:p14="http://schemas.microsoft.com/office/powerpoint/2010/main" val="23667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6</a:t>
            </a:fld>
            <a:endParaRPr lang="en-US" altLang="en-US" dirty="0"/>
          </a:p>
        </p:txBody>
      </p:sp>
    </p:spTree>
    <p:extLst>
      <p:ext uri="{BB962C8B-B14F-4D97-AF65-F5344CB8AC3E}">
        <p14:creationId xmlns:p14="http://schemas.microsoft.com/office/powerpoint/2010/main" val="60278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7</a:t>
            </a:fld>
            <a:endParaRPr lang="en-US" altLang="en-US" dirty="0"/>
          </a:p>
        </p:txBody>
      </p:sp>
    </p:spTree>
    <p:extLst>
      <p:ext uri="{BB962C8B-B14F-4D97-AF65-F5344CB8AC3E}">
        <p14:creationId xmlns:p14="http://schemas.microsoft.com/office/powerpoint/2010/main" val="2795032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88B744C-CCA7-42F0-B026-54AA483E0A4D}" type="slidenum">
              <a:rPr lang="en-US" altLang="en-US" smtClean="0"/>
              <a:pPr>
                <a:defRPr/>
              </a:pPr>
              <a:t>52</a:t>
            </a:fld>
            <a:endParaRPr lang="en-US" altLang="en-US" dirty="0"/>
          </a:p>
        </p:txBody>
      </p:sp>
    </p:spTree>
    <p:extLst>
      <p:ext uri="{BB962C8B-B14F-4D97-AF65-F5344CB8AC3E}">
        <p14:creationId xmlns:p14="http://schemas.microsoft.com/office/powerpoint/2010/main" val="116549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550F614-E827-47BC-BE7B-BF8F97B141E9}"/>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30FCF259-2034-4054-87A9-5466F1842CF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7A0B702E-AB58-47CB-AEFE-F0E9EFED1F77}"/>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B96C0198-EF82-4699-A6BF-3BCEEAD0B3BA}"/>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68B258B8-77B5-4C90-9CB2-83AD422CAEFC}"/>
                  </a:ext>
                </a:extLst>
              </p:cNvPr>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25D18A30-99B6-4B90-8080-0DCE7AD088BB}"/>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E3F0ED99-912B-48B6-88A1-49FB6E588F17}"/>
                  </a:ext>
                </a:extLst>
              </p:cNvPr>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0D390E92-210D-4BEE-91B2-904D8FEA65FA}"/>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49E15023-916E-41CD-8863-67933193509A}"/>
                  </a:ext>
                </a:extLst>
              </p:cNvPr>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E5CD53A4-3941-4379-8793-27BCED8DE6A4}"/>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FB7D9E5C-2927-4EB8-A9DC-F47DC37AB022}"/>
                  </a:ext>
                </a:extLst>
              </p:cNvPr>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3012B5F3-8679-42DB-B8DD-DAF0E316E880}"/>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F7A7F273-C82E-4601-B808-05B4DADA2075}"/>
                  </a:ext>
                </a:extLst>
              </p:cNvPr>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F90A35D3-1482-48E6-AE8A-A516F545C537}"/>
                  </a:ext>
                </a:extLst>
              </p:cNvPr>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5A5B9A46-C7A1-4E7A-B091-A5DE83D0CD47}"/>
                  </a:ext>
                </a:extLst>
              </p:cNvPr>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5762CC14-19E0-4833-B388-B5882C62541F}"/>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B864788B-C4C6-4F44-87A5-50CB69764FB9}"/>
                  </a:ext>
                </a:extLst>
              </p:cNvPr>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B20B36C5-7937-477E-A542-040BAD0031E9}"/>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DBDF7278-9DBF-4A62-96F1-BF8BFDCA711D}"/>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CCB0F6B9-BD25-4EF5-99A6-22146DEB46E1}"/>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BAF2B939-090E-4706-832D-CDCD7611945A}"/>
                  </a:ext>
                </a:extLst>
              </p:cNvPr>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EE35447C-DCB4-4A27-BF1B-85BBA2EF07C5}"/>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1EA143CB-7011-46D8-802D-10275202B03C}"/>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42D81E21-2C22-4719-B0B0-7DD5BC8C7EAE}"/>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A9B89494-BBED-48BA-B8E6-F94AE711EC22}"/>
                  </a:ext>
                </a:extLst>
              </p:cNvPr>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85E3BD2D-6670-4E20-8310-32FADED73527}"/>
                  </a:ext>
                </a:extLst>
              </p:cNvPr>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3A7937DE-86B9-4C84-B2D4-3A8DCA60CC23}"/>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005E1689-0142-465E-B83E-57C2D7C1230F}"/>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9CA664C4-FD59-4632-8900-E2594BFA945E}"/>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06B3559C-A9B6-4066-854F-8C6CD5E25FA1}"/>
                  </a:ext>
                </a:extLst>
              </p:cNvPr>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D73385C9-38B2-4183-AD49-601D82465A3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B960A2CE-5D31-4A1C-9709-6F0AB3E466E7}"/>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endParaRPr lang="en-US" altLang="en-US">
                  <a:latin typeface="Calibri" panose="020F0502020204030204" pitchFamily="34" charset="0"/>
                </a:endParaRPr>
              </a:p>
            </p:txBody>
          </p:sp>
        </p:grpSp>
      </p:grpSp>
      <p:sp>
        <p:nvSpPr>
          <p:cNvPr id="17442"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17443"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ABD1C9DA-0D4D-42CA-8D64-2AAF6FFCF032}"/>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C8203E26-996A-4927-9761-1FADE8C4185D}"/>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03CBEAB8-6F1E-405F-AAF9-7F7C033BE879}"/>
              </a:ext>
            </a:extLst>
          </p:cNvPr>
          <p:cNvSpPr>
            <a:spLocks noGrp="1" noChangeArrowheads="1"/>
          </p:cNvSpPr>
          <p:nvPr>
            <p:ph type="sldNum" sz="quarter" idx="12"/>
          </p:nvPr>
        </p:nvSpPr>
        <p:spPr/>
        <p:txBody>
          <a:bodyPr/>
          <a:lstStyle>
            <a:lvl1pPr>
              <a:defRPr>
                <a:solidFill>
                  <a:srgbClr val="FFFFFF"/>
                </a:solidFill>
              </a:defRPr>
            </a:lvl1pPr>
          </a:lstStyle>
          <a:p>
            <a:pPr>
              <a:defRPr/>
            </a:pPr>
            <a:fld id="{81F0FBF6-82F7-4760-B034-D77C3C4E42C1}" type="slidenum">
              <a:rPr lang="en-US" altLang="en-US"/>
              <a:pPr>
                <a:defRPr/>
              </a:pPr>
              <a:t>‹#›</a:t>
            </a:fld>
            <a:endParaRPr lang="en-US" altLang="en-US"/>
          </a:p>
        </p:txBody>
      </p:sp>
    </p:spTree>
    <p:extLst>
      <p:ext uri="{BB962C8B-B14F-4D97-AF65-F5344CB8AC3E}">
        <p14:creationId xmlns:p14="http://schemas.microsoft.com/office/powerpoint/2010/main" val="347127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33E0A8-1FEA-4B29-B445-AE9081ED9C02}"/>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D2BFCFE5-64E5-4159-A5B4-8E335674179D}"/>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B994406-043B-4B19-8AE9-988ACC96CBD9}"/>
              </a:ext>
            </a:extLst>
          </p:cNvPr>
          <p:cNvSpPr>
            <a:spLocks noGrp="1"/>
          </p:cNvSpPr>
          <p:nvPr>
            <p:ph type="sldNum" sz="quarter" idx="12"/>
          </p:nvPr>
        </p:nvSpPr>
        <p:spPr>
          <a:ln/>
        </p:spPr>
        <p:txBody>
          <a:bodyPr/>
          <a:lstStyle>
            <a:lvl1pPr>
              <a:defRPr/>
            </a:lvl1pPr>
          </a:lstStyle>
          <a:p>
            <a:pPr>
              <a:defRPr/>
            </a:pPr>
            <a:fld id="{F32FBB96-2CAF-4362-84E8-7C44026281F4}" type="slidenum">
              <a:rPr lang="en-US" altLang="en-US"/>
              <a:pPr>
                <a:defRPr/>
              </a:pPr>
              <a:t>‹#›</a:t>
            </a:fld>
            <a:endParaRPr lang="en-US" altLang="en-US" dirty="0"/>
          </a:p>
        </p:txBody>
      </p:sp>
    </p:spTree>
    <p:extLst>
      <p:ext uri="{BB962C8B-B14F-4D97-AF65-F5344CB8AC3E}">
        <p14:creationId xmlns:p14="http://schemas.microsoft.com/office/powerpoint/2010/main" val="1719454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3B0C713-C718-4F6F-9A5E-B9ACE923D878}"/>
              </a:ext>
            </a:extLst>
          </p:cNvPr>
          <p:cNvSpPr>
            <a:spLocks noGrp="1"/>
          </p:cNvSpPr>
          <p:nvPr>
            <p:ph type="dt" sz="half" idx="10"/>
          </p:nvPr>
        </p:nvSpPr>
        <p:spPr>
          <a:ln/>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6D55F19-33E3-43DD-A16D-E7255A103E24}"/>
              </a:ext>
            </a:extLst>
          </p:cNvPr>
          <p:cNvSpPr>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747F1BD-306A-4103-B9E7-05F17A4F30F2}"/>
              </a:ext>
            </a:extLst>
          </p:cNvPr>
          <p:cNvSpPr>
            <a:spLocks noGrp="1"/>
          </p:cNvSpPr>
          <p:nvPr>
            <p:ph type="sldNum" sz="quarter" idx="12"/>
          </p:nvPr>
        </p:nvSpPr>
        <p:spPr>
          <a:ln/>
        </p:spPr>
        <p:txBody>
          <a:bodyPr/>
          <a:lstStyle>
            <a:lvl1pPr>
              <a:defRPr/>
            </a:lvl1pPr>
          </a:lstStyle>
          <a:p>
            <a:pPr>
              <a:defRPr/>
            </a:pPr>
            <a:fld id="{761CD733-9455-4CFA-8FD5-E1E05E5B36B9}" type="slidenum">
              <a:rPr lang="en-US" altLang="en-US"/>
              <a:pPr>
                <a:defRPr/>
              </a:pPr>
              <a:t>‹#›</a:t>
            </a:fld>
            <a:endParaRPr lang="en-US" altLang="en-US" dirty="0"/>
          </a:p>
        </p:txBody>
      </p:sp>
    </p:spTree>
    <p:extLst>
      <p:ext uri="{BB962C8B-B14F-4D97-AF65-F5344CB8AC3E}">
        <p14:creationId xmlns:p14="http://schemas.microsoft.com/office/powerpoint/2010/main" val="2217076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a:extLst>
              <a:ext uri="{FF2B5EF4-FFF2-40B4-BE49-F238E27FC236}">
                <a16:creationId xmlns:a16="http://schemas.microsoft.com/office/drawing/2014/main" id="{A7CBC6B6-6A9C-4D16-A76B-D6FE586BCA37}"/>
              </a:ext>
            </a:extLst>
          </p:cNvPr>
          <p:cNvSpPr>
            <a:spLocks noGrp="1"/>
          </p:cNvSpPr>
          <p:nvPr>
            <p:ph type="dt" sz="half" idx="10"/>
          </p:nvPr>
        </p:nvSpPr>
        <p:spPr>
          <a:ln/>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6AA322-D5EC-4ABD-BD33-EC5C84C28F25}"/>
              </a:ext>
            </a:extLst>
          </p:cNvPr>
          <p:cNvSpPr>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B9756A-EBDD-4B32-93C4-1B9A6E613D1E}"/>
              </a:ext>
            </a:extLst>
          </p:cNvPr>
          <p:cNvSpPr>
            <a:spLocks noGrp="1"/>
          </p:cNvSpPr>
          <p:nvPr>
            <p:ph type="sldNum" sz="quarter" idx="12"/>
          </p:nvPr>
        </p:nvSpPr>
        <p:spPr>
          <a:ln/>
        </p:spPr>
        <p:txBody>
          <a:bodyPr/>
          <a:lstStyle>
            <a:lvl1pPr>
              <a:defRPr/>
            </a:lvl1pPr>
          </a:lstStyle>
          <a:p>
            <a:pPr>
              <a:defRPr/>
            </a:pPr>
            <a:fld id="{2EDB0633-5B89-4012-8380-D90D98B698EC}" type="slidenum">
              <a:rPr lang="en-US" altLang="en-US"/>
              <a:pPr>
                <a:defRPr/>
              </a:pPr>
              <a:t>‹#›</a:t>
            </a:fld>
            <a:endParaRPr lang="en-US" altLang="en-US" dirty="0"/>
          </a:p>
        </p:txBody>
      </p:sp>
    </p:spTree>
    <p:extLst>
      <p:ext uri="{BB962C8B-B14F-4D97-AF65-F5344CB8AC3E}">
        <p14:creationId xmlns:p14="http://schemas.microsoft.com/office/powerpoint/2010/main" val="394936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852569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84049787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B94EE40A-A78A-4D11-8CD6-D606E9B1E385}"/>
              </a:ext>
            </a:extLst>
          </p:cNvPr>
          <p:cNvSpPr>
            <a:spLocks noGrp="1"/>
          </p:cNvSpPr>
          <p:nvPr>
            <p:ph type="dt" sz="half" idx="10"/>
          </p:nvPr>
        </p:nvSpPr>
        <p:spPr>
          <a:ln/>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7C173A5-B0C7-4807-948A-034AE6087D23}"/>
              </a:ext>
            </a:extLst>
          </p:cNvPr>
          <p:cNvSpPr>
            <a:spLocks noGrp="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A2435986-04FE-449C-827F-85BE03B09DC0}"/>
              </a:ext>
            </a:extLst>
          </p:cNvPr>
          <p:cNvSpPr>
            <a:spLocks noGrp="1"/>
          </p:cNvSpPr>
          <p:nvPr>
            <p:ph type="sldNum" sz="quarter" idx="12"/>
          </p:nvPr>
        </p:nvSpPr>
        <p:spPr>
          <a:ln/>
        </p:spPr>
        <p:txBody>
          <a:bodyPr/>
          <a:lstStyle>
            <a:lvl1pPr>
              <a:defRPr/>
            </a:lvl1pPr>
          </a:lstStyle>
          <a:p>
            <a:pPr>
              <a:defRPr/>
            </a:pPr>
            <a:fld id="{CF84FDEC-11B3-4856-BCED-33CF9E9F1928}" type="slidenum">
              <a:rPr lang="en-US" altLang="en-US"/>
              <a:pPr>
                <a:defRPr/>
              </a:pPr>
              <a:t>‹#›</a:t>
            </a:fld>
            <a:endParaRPr lang="en-US" altLang="en-US" dirty="0"/>
          </a:p>
        </p:txBody>
      </p:sp>
    </p:spTree>
    <p:extLst>
      <p:ext uri="{BB962C8B-B14F-4D97-AF65-F5344CB8AC3E}">
        <p14:creationId xmlns:p14="http://schemas.microsoft.com/office/powerpoint/2010/main" val="972631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34">
            <a:extLst>
              <a:ext uri="{FF2B5EF4-FFF2-40B4-BE49-F238E27FC236}">
                <a16:creationId xmlns:a16="http://schemas.microsoft.com/office/drawing/2014/main" id="{F874D755-1183-40D3-B5A2-94754E8F1798}"/>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6422" name="Rectangle 38">
            <a:extLst>
              <a:ext uri="{FF2B5EF4-FFF2-40B4-BE49-F238E27FC236}">
                <a16:creationId xmlns:a16="http://schemas.microsoft.com/office/drawing/2014/main" id="{0D32768F-A5EF-4C81-98F2-3561FB9B4C2B}"/>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9" name="Date Placeholder 3">
            <a:extLst>
              <a:ext uri="{FF2B5EF4-FFF2-40B4-BE49-F238E27FC236}">
                <a16:creationId xmlns:a16="http://schemas.microsoft.com/office/drawing/2014/main" id="{0C5EB69E-4B1B-4251-B035-828539110E81}"/>
              </a:ext>
            </a:extLst>
          </p:cNvPr>
          <p:cNvSpPr>
            <a:spLocks noGrp="1"/>
          </p:cNvSpPr>
          <p:nvPr>
            <p:ph type="dt" sz="half" idx="2"/>
          </p:nvPr>
        </p:nvSpPr>
        <p:spPr bwMode="auto">
          <a:xfrm>
            <a:off x="11430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a:p>
        </p:txBody>
      </p:sp>
      <p:sp>
        <p:nvSpPr>
          <p:cNvPr id="40" name="Footer Placeholder 4">
            <a:extLst>
              <a:ext uri="{FF2B5EF4-FFF2-40B4-BE49-F238E27FC236}">
                <a16:creationId xmlns:a16="http://schemas.microsoft.com/office/drawing/2014/main" id="{1FBB85C3-D141-494C-B040-FAFB5FBA4E31}"/>
              </a:ext>
            </a:extLst>
          </p:cNvPr>
          <p:cNvSpPr>
            <a:spLocks noGrp="1"/>
          </p:cNvSpPr>
          <p:nvPr>
            <p:ph type="ftr" sz="quarter" idx="3"/>
          </p:nvPr>
        </p:nvSpPr>
        <p:spPr bwMode="auto">
          <a:xfrm>
            <a:off x="3581400" y="6248400"/>
            <a:ext cx="28956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a:p>
        </p:txBody>
      </p:sp>
      <p:sp>
        <p:nvSpPr>
          <p:cNvPr id="41" name="Slide Number Placeholder 5">
            <a:extLst>
              <a:ext uri="{FF2B5EF4-FFF2-40B4-BE49-F238E27FC236}">
                <a16:creationId xmlns:a16="http://schemas.microsoft.com/office/drawing/2014/main" id="{67D80AE9-DEA3-4EE7-86E0-76DE6F76F244}"/>
              </a:ext>
            </a:extLst>
          </p:cNvPr>
          <p:cNvSpPr>
            <a:spLocks noGrp="1"/>
          </p:cNvSpPr>
          <p:nvPr>
            <p:ph type="sldNum" sz="quarter" idx="4"/>
          </p:nvPr>
        </p:nvSpPr>
        <p:spPr bwMode="auto">
          <a:xfrm>
            <a:off x="7010400" y="6248400"/>
            <a:ext cx="1905000" cy="457200"/>
          </a:xfrm>
          <a:prstGeom prst="rect">
            <a:avLst/>
          </a:prstGeom>
          <a:noFill/>
          <a:ln>
            <a:miter lim="800000"/>
            <a:headEnd/>
            <a:tailEnd/>
          </a:ln>
        </p:spPr>
        <p:txBody>
          <a:bodyPr vert="horz" wrap="square" lIns="92075" tIns="46038" rIns="92075" bIns="46038" numCol="1" anchor="ctr" anchorCtr="0" compatLnSpc="1">
            <a:prstTxWarp prst="textNoShape">
              <a:avLst/>
            </a:prstTxWarp>
          </a:bodyPr>
          <a:lstStyle>
            <a:lvl1pPr algn="r" eaLnBrk="1" hangingPunct="1">
              <a:defRPr sz="1400">
                <a:latin typeface="Calibri" panose="020F0502020204030204" pitchFamily="34" charset="0"/>
              </a:defRPr>
            </a:lvl1pPr>
          </a:lstStyle>
          <a:p>
            <a:pPr>
              <a:defRPr/>
            </a:pPr>
            <a:fld id="{FA16C88E-948D-4B3E-91C5-437A0271C801}" type="slidenum">
              <a:rPr lang="en-US" altLang="en-US"/>
              <a:pPr>
                <a:defRPr/>
              </a:pPr>
              <a:t>‹#›</a:t>
            </a:fld>
            <a:endParaRPr lang="en-US" altLang="en-US" dirty="0"/>
          </a:p>
        </p:txBody>
      </p:sp>
    </p:spTree>
  </p:cSld>
  <p:clrMap bg1="dk2" tx1="lt1" bg2="dk1" tx2="lt2" accent1="accent1" accent2="accent2" accent3="accent3" accent4="accent4" accent5="accent5" accent6="accent6" hlink="hlink" folHlink="folHlink"/>
  <p:sldLayoutIdLst>
    <p:sldLayoutId id="2147483814" r:id="rId1"/>
    <p:sldLayoutId id="2147483810" r:id="rId2"/>
    <p:sldLayoutId id="2147483811" r:id="rId3"/>
    <p:sldLayoutId id="2147483812" r:id="rId4"/>
    <p:sldLayoutId id="2147483819" r:id="rId5"/>
    <p:sldLayoutId id="2147483820" r:id="rId6"/>
    <p:sldLayoutId id="2147483821" r:id="rId7"/>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44EDDF4A-5CD1-4A2A-8AA9-8BC4DAB01F2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20700" y="1524000"/>
            <a:ext cx="43026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133AEDA6-7BB4-4E79-AC14-04AB2C744DA1}"/>
              </a:ext>
            </a:extLst>
          </p:cNvPr>
          <p:cNvSpPr>
            <a:spLocks noGrp="1" noChangeArrowheads="1"/>
          </p:cNvSpPr>
          <p:nvPr>
            <p:ph type="ctrTitle"/>
          </p:nvPr>
        </p:nvSpPr>
        <p:spPr>
          <a:xfrm>
            <a:off x="228600" y="228600"/>
            <a:ext cx="8686800" cy="1143000"/>
          </a:xfrm>
        </p:spPr>
        <p:txBody>
          <a:bodyPr/>
          <a:lstStyle/>
          <a:p>
            <a:pPr eaLnBrk="1" hangingPunct="1"/>
            <a:r>
              <a:rPr lang="en-US" altLang="en-US" dirty="0">
                <a:effectLst>
                  <a:outerShdw blurRad="38100" dist="38100" dir="2700000" algn="tl">
                    <a:srgbClr val="000000">
                      <a:alpha val="43137"/>
                    </a:srgbClr>
                  </a:outerShdw>
                </a:effectLst>
              </a:rPr>
              <a:t>2 Peter</a:t>
            </a:r>
          </a:p>
        </p:txBody>
      </p:sp>
      <p:pic>
        <p:nvPicPr>
          <p:cNvPr id="5124" name="Picture 3">
            <a:extLst>
              <a:ext uri="{FF2B5EF4-FFF2-40B4-BE49-F238E27FC236}">
                <a16:creationId xmlns:a16="http://schemas.microsoft.com/office/drawing/2014/main" id="{5E274339-128C-478C-8B65-6EC57E34AFD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219200" y="5581650"/>
            <a:ext cx="787400" cy="1096963"/>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Subtitle 2">
            <a:extLst>
              <a:ext uri="{FF2B5EF4-FFF2-40B4-BE49-F238E27FC236}">
                <a16:creationId xmlns:a16="http://schemas.microsoft.com/office/drawing/2014/main" id="{81773D73-C0CF-4879-94E9-8AF355CEE9EE}"/>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kern="0"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054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848E4126-FFD0-472E-A8F8-F5201B45EAE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DOCTRINE OF FALSE TEACHERS</a:t>
            </a:r>
            <a:br>
              <a:rPr lang="en-US" altLang="en-US" sz="3600" dirty="0">
                <a:effectLst>
                  <a:outerShdw blurRad="38100" dist="38100" dir="2700000" algn="tl">
                    <a:srgbClr val="000000">
                      <a:alpha val="43137"/>
                    </a:srgbClr>
                  </a:outerShdw>
                </a:effectLst>
              </a:rPr>
            </a:br>
            <a:r>
              <a:rPr lang="en-US" altLang="en-US" sz="3600" dirty="0">
                <a:effectLst>
                  <a:outerShdw blurRad="38100" dist="38100" dir="2700000" algn="tl">
                    <a:srgbClr val="000000">
                      <a:alpha val="43137"/>
                    </a:srgbClr>
                  </a:outerShdw>
                </a:effectLst>
              </a:rPr>
              <a:t> </a:t>
            </a:r>
            <a:r>
              <a:rPr lang="en-US" altLang="en-US" sz="3200" dirty="0">
                <a:solidFill>
                  <a:schemeClr val="tx1"/>
                </a:solidFill>
                <a:effectLst>
                  <a:outerShdw blurRad="38100" dist="38100" dir="2700000" algn="tl">
                    <a:srgbClr val="000000">
                      <a:alpha val="43137"/>
                    </a:srgbClr>
                  </a:outerShdw>
                </a:effectLst>
              </a:rPr>
              <a:t>V.3-4</a:t>
            </a:r>
          </a:p>
        </p:txBody>
      </p:sp>
      <p:sp>
        <p:nvSpPr>
          <p:cNvPr id="84996" name="Rectangle 4">
            <a:extLst>
              <a:ext uri="{FF2B5EF4-FFF2-40B4-BE49-F238E27FC236}">
                <a16:creationId xmlns:a16="http://schemas.microsoft.com/office/drawing/2014/main" id="{412A3EE3-1917-4BBC-A4AE-DD8FF433D075}"/>
              </a:ext>
            </a:extLst>
          </p:cNvPr>
          <p:cNvSpPr>
            <a:spLocks noGrp="1" noChangeArrowheads="1"/>
          </p:cNvSpPr>
          <p:nvPr>
            <p:ph type="body" sz="half" idx="4294967295"/>
          </p:nvPr>
        </p:nvSpPr>
        <p:spPr>
          <a:xfrm>
            <a:off x="381000" y="1981200"/>
            <a:ext cx="4114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Deny 2</a:t>
            </a:r>
            <a:r>
              <a:rPr lang="en-US" alt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 Coming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Scoffing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Future tense</a:t>
            </a:r>
          </a:p>
        </p:txBody>
      </p:sp>
      <p:pic>
        <p:nvPicPr>
          <p:cNvPr id="4" name="Picture 3">
            <a:extLst>
              <a:ext uri="{FF2B5EF4-FFF2-40B4-BE49-F238E27FC236}">
                <a16:creationId xmlns:a16="http://schemas.microsoft.com/office/drawing/2014/main" id="{33F737B4-75AA-4500-AE96-A735770F76E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1828800"/>
            <a:ext cx="3200400" cy="32004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72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228BABED-8E85-466F-9A32-979D11A01A8F}"/>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MOTIVE OF FALSE TEACHERS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rPr>
              <a:t>V.3-4</a:t>
            </a:r>
          </a:p>
        </p:txBody>
      </p:sp>
      <p:sp>
        <p:nvSpPr>
          <p:cNvPr id="87044" name="Rectangle 4">
            <a:extLst>
              <a:ext uri="{FF2B5EF4-FFF2-40B4-BE49-F238E27FC236}">
                <a16:creationId xmlns:a16="http://schemas.microsoft.com/office/drawing/2014/main" id="{C5CBE851-0750-478E-804D-793F12CDEA2A}"/>
              </a:ext>
            </a:extLst>
          </p:cNvPr>
          <p:cNvSpPr>
            <a:spLocks noGrp="1" noChangeArrowheads="1"/>
          </p:cNvSpPr>
          <p:nvPr>
            <p:ph type="body" sz="half" idx="4294967295"/>
          </p:nvPr>
        </p:nvSpPr>
        <p:spPr>
          <a:xfrm>
            <a:off x="381000" y="1981200"/>
            <a:ext cx="4495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Deny 2</a:t>
            </a:r>
            <a:r>
              <a:rPr lang="en-US" altLang="en-US" b="1" u="sng" baseline="30000" dirty="0">
                <a:solidFill>
                  <a:srgbClr val="FFFFCC"/>
                </a:solidFill>
                <a:effectLst>
                  <a:outerShdw blurRad="38100" dist="38100" dir="2700000" algn="tl">
                    <a:srgbClr val="000000">
                      <a:alpha val="43137"/>
                    </a:srgbClr>
                  </a:outerShdw>
                </a:effectLst>
                <a:cs typeface="Calibri" panose="020F0502020204030204" pitchFamily="34" charset="0"/>
              </a:rPr>
              <a:t>nd</a:t>
            </a: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 Coming</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Lust &amp; denial of judgment</a:t>
            </a:r>
          </a:p>
          <a:p>
            <a:pPr marL="914400" lvl="1" indent="-457200">
              <a:spcBef>
                <a:spcPts val="0"/>
              </a:spcBef>
              <a:spcAft>
                <a:spcPts val="3600"/>
              </a:spcAft>
              <a:defRPr/>
            </a:pPr>
            <a:r>
              <a:rPr lang="en-US" altLang="en-US" dirty="0">
                <a:effectLst>
                  <a:outerShdw blurRad="38100" dist="38100" dir="2700000" algn="tl">
                    <a:srgbClr val="000000">
                      <a:alpha val="43137"/>
                    </a:srgbClr>
                  </a:outerShdw>
                </a:effectLst>
              </a:rPr>
              <a:t>Uniformitarianism/ naturalism </a:t>
            </a:r>
          </a:p>
        </p:txBody>
      </p:sp>
      <p:pic>
        <p:nvPicPr>
          <p:cNvPr id="5" name="Picture 4">
            <a:extLst>
              <a:ext uri="{FF2B5EF4-FFF2-40B4-BE49-F238E27FC236}">
                <a16:creationId xmlns:a16="http://schemas.microsoft.com/office/drawing/2014/main" id="{2F7EF968-F24A-4C84-90CA-8E5D496680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57800" y="1828800"/>
            <a:ext cx="3200400" cy="32004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9386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E68812DC-425A-4155-9EE1-B5A2040ACB2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PETER’S REBUTTAL</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V.5-10</a:t>
            </a:r>
          </a:p>
        </p:txBody>
      </p:sp>
      <p:sp>
        <p:nvSpPr>
          <p:cNvPr id="89091" name="Rectangle 3">
            <a:extLst>
              <a:ext uri="{FF2B5EF4-FFF2-40B4-BE49-F238E27FC236}">
                <a16:creationId xmlns:a16="http://schemas.microsoft.com/office/drawing/2014/main" id="{FE1CF835-567F-4EF4-9C34-DEB6F90CA5EF}"/>
              </a:ext>
            </a:extLst>
          </p:cNvPr>
          <p:cNvSpPr>
            <a:spLocks noGrp="1" noChangeArrowheads="1"/>
          </p:cNvSpPr>
          <p:nvPr>
            <p:ph type="body" sz="half" idx="4294967295"/>
          </p:nvPr>
        </p:nvSpPr>
        <p:spPr>
          <a:xfrm>
            <a:off x="3886200" y="1752600"/>
            <a:ext cx="4343400" cy="4003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3600"/>
              </a:spcAft>
              <a:buFont typeface="Wingdings" panose="05000000000000000000" pitchFamily="2" charset="2"/>
              <a:buNone/>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Arguments from</a:t>
            </a:r>
            <a:r>
              <a:rPr lang="en-US" altLang="en-US" b="1" dirty="0">
                <a:solidFill>
                  <a:srgbClr val="FFFFCC"/>
                </a:solidFill>
                <a:effectLst>
                  <a:outerShdw blurRad="38100" dist="38100" dir="2700000" algn="tl">
                    <a:srgbClr val="000000">
                      <a:alpha val="43137"/>
                    </a:srgbClr>
                  </a:outerShdw>
                </a:effectLst>
                <a:cs typeface="Calibri" panose="020F0502020204030204" pitchFamily="34" charset="0"/>
              </a:rPr>
              <a:t>:</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History (5-7)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Scripture (8)</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character (9)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Divine promise (10)</a:t>
            </a:r>
          </a:p>
        </p:txBody>
      </p:sp>
      <p:pic>
        <p:nvPicPr>
          <p:cNvPr id="89092" name="Picture 4" descr="j0275742">
            <a:extLst>
              <a:ext uri="{FF2B5EF4-FFF2-40B4-BE49-F238E27FC236}">
                <a16:creationId xmlns:a16="http://schemas.microsoft.com/office/drawing/2014/main" id="{5A6DC1DA-BFB5-4418-BD4E-FE39579194E7}"/>
              </a:ext>
            </a:extLst>
          </p:cNvPr>
          <p:cNvPicPr>
            <a:picLocks noGrp="1" noChangeAspect="1" noChangeArrowheads="1"/>
          </p:cNvPicPr>
          <p:nvPr>
            <p:ph type="clipArt" sz="half" idx="4294967295"/>
          </p:nvPr>
        </p:nvPicPr>
        <p:blipFill>
          <a:blip r:embed="rId2">
            <a:extLst>
              <a:ext uri="{28A0092B-C50C-407E-A947-70E740481C1C}">
                <a14:useLocalDpi xmlns:a14="http://schemas.microsoft.com/office/drawing/2010/main"/>
              </a:ext>
            </a:extLst>
          </a:blip>
          <a:srcRect/>
          <a:stretch>
            <a:fillRect/>
          </a:stretch>
        </p:blipFill>
        <p:spPr>
          <a:xfrm>
            <a:off x="914399" y="1905001"/>
            <a:ext cx="2096347" cy="36576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755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46FFD81-3455-4D93-B4A3-93EDEDF32E65}"/>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APPLICATION</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V. 11-15</a:t>
            </a:r>
          </a:p>
        </p:txBody>
      </p:sp>
      <p:sp>
        <p:nvSpPr>
          <p:cNvPr id="112643" name="Rectangle 3">
            <a:extLst>
              <a:ext uri="{FF2B5EF4-FFF2-40B4-BE49-F238E27FC236}">
                <a16:creationId xmlns:a16="http://schemas.microsoft.com/office/drawing/2014/main" id="{7BFB78A4-A7A3-4536-8912-2B64E7320622}"/>
              </a:ext>
            </a:extLst>
          </p:cNvPr>
          <p:cNvSpPr>
            <a:spLocks noGrp="1" noChangeArrowheads="1"/>
          </p:cNvSpPr>
          <p:nvPr>
            <p:ph type="body" sz="half" idx="4294967295"/>
          </p:nvPr>
        </p:nvSpPr>
        <p:spPr>
          <a:xfrm>
            <a:off x="228600" y="2098675"/>
            <a:ext cx="4343400" cy="396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Holy Living (11b, 14)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Evangelism (12)</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Hope (13)</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Patience (15)</a:t>
            </a:r>
          </a:p>
        </p:txBody>
      </p:sp>
      <p:pic>
        <p:nvPicPr>
          <p:cNvPr id="112644" name="Picture 4" descr="BD09145_">
            <a:extLst>
              <a:ext uri="{FF2B5EF4-FFF2-40B4-BE49-F238E27FC236}">
                <a16:creationId xmlns:a16="http://schemas.microsoft.com/office/drawing/2014/main" id="{29D90558-05A3-4E86-B04E-A5C9C1BA564B}"/>
              </a:ext>
            </a:extLst>
          </p:cNvPr>
          <p:cNvPicPr>
            <a:picLocks noGrp="1" noChangeAspect="1" noChangeArrowheads="1"/>
          </p:cNvPicPr>
          <p:nvPr>
            <p:ph type="clipArt" sz="half" idx="4294967295"/>
          </p:nvPr>
        </p:nvPicPr>
        <p:blipFill>
          <a:blip r:embed="rId2" cstate="email">
            <a:extLst>
              <a:ext uri="{28A0092B-C50C-407E-A947-70E740481C1C}">
                <a14:useLocalDpi xmlns:a14="http://schemas.microsoft.com/office/drawing/2010/main"/>
              </a:ext>
            </a:extLst>
          </a:blip>
          <a:srcRect/>
          <a:stretch>
            <a:fillRect/>
          </a:stretch>
        </p:blipFill>
        <p:spPr>
          <a:xfrm>
            <a:off x="4874195" y="2286000"/>
            <a:ext cx="3888805" cy="2743200"/>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B30092BB-71A1-4E3D-8B93-A5ABC5C5D615}"/>
              </a:ext>
            </a:extLst>
          </p:cNvPr>
          <p:cNvSpPr>
            <a:spLocks noGrp="1" noChangeArrowheads="1"/>
          </p:cNvSpPr>
          <p:nvPr>
            <p:ph type="ctr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THREE CONCLUDING EXHORTATIONS</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2 Peter 3:15-18</a:t>
            </a:r>
          </a:p>
        </p:txBody>
      </p:sp>
      <p:pic>
        <p:nvPicPr>
          <p:cNvPr id="3" name="Picture 2">
            <a:extLst>
              <a:ext uri="{FF2B5EF4-FFF2-40B4-BE49-F238E27FC236}">
                <a16:creationId xmlns:a16="http://schemas.microsoft.com/office/drawing/2014/main" id="{ED8E542D-661D-4955-9208-CDA6EE58EA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0636" y="1892450"/>
            <a:ext cx="8382727" cy="41273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3F389A0-4AAD-48E1-B743-999BD022ABB5}"/>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2 PETER 3:15-18</a:t>
            </a:r>
          </a:p>
        </p:txBody>
      </p:sp>
      <p:sp>
        <p:nvSpPr>
          <p:cNvPr id="120835" name="Rectangle 3">
            <a:extLst>
              <a:ext uri="{FF2B5EF4-FFF2-40B4-BE49-F238E27FC236}">
                <a16:creationId xmlns:a16="http://schemas.microsoft.com/office/drawing/2014/main" id="{5F644754-C1BA-43C2-BD37-0EE23332F9AF}"/>
              </a:ext>
            </a:extLst>
          </p:cNvPr>
          <p:cNvSpPr>
            <a:spLocks noGrp="1" noChangeArrowheads="1"/>
          </p:cNvSpPr>
          <p:nvPr>
            <p:ph type="body" idx="4294967295"/>
          </p:nvPr>
        </p:nvSpPr>
        <p:spPr>
          <a:xfrm>
            <a:off x="2590800" y="2057400"/>
            <a:ext cx="635158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Regard the grace of God (v15)</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Beware of false teachers (v16-17)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Grow in Christ (v18)</a:t>
            </a:r>
          </a:p>
        </p:txBody>
      </p:sp>
      <p:pic>
        <p:nvPicPr>
          <p:cNvPr id="5" name="Picture 4" descr="j0193970">
            <a:extLst>
              <a:ext uri="{FF2B5EF4-FFF2-40B4-BE49-F238E27FC236}">
                <a16:creationId xmlns:a16="http://schemas.microsoft.com/office/drawing/2014/main" id="{A39DC629-761E-46BF-A205-DC4645B5A7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2490B23-B21A-45FB-A5CD-A5F2CC3448D8}"/>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INTRODUCTORY MATTERS</a:t>
            </a:r>
          </a:p>
        </p:txBody>
      </p:sp>
      <p:sp>
        <p:nvSpPr>
          <p:cNvPr id="3075" name="Rectangle 3">
            <a:extLst>
              <a:ext uri="{FF2B5EF4-FFF2-40B4-BE49-F238E27FC236}">
                <a16:creationId xmlns:a16="http://schemas.microsoft.com/office/drawing/2014/main" id="{0934D181-665E-4915-95FB-A539E192D79F}"/>
              </a:ext>
            </a:extLst>
          </p:cNvPr>
          <p:cNvSpPr>
            <a:spLocks noGrp="1" noChangeArrowheads="1"/>
          </p:cNvSpPr>
          <p:nvPr>
            <p:ph sz="half" idx="1"/>
          </p:nvPr>
        </p:nvSpPr>
        <p:spPr>
          <a:xfrm>
            <a:off x="265440" y="1143000"/>
            <a:ext cx="7583160" cy="5334000"/>
          </a:xfrm>
        </p:spPr>
        <p:txBody>
          <a:bodyPr/>
          <a:lstStyle/>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Authorship: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Peter</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Biography: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Gospels &amp; Acts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Date: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A.D. 64</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Recipients: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Regenerated, Asia Minor, Hebrews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Place of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Babylon</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Occasion for writing: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Incipient Gnosticism</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Purpose: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Insulation from false teaching</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Structure: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3 parts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Message: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Protection from false teachers</a:t>
            </a:r>
          </a:p>
          <a:p>
            <a:pPr marL="461963" indent="-461963" eaLnBrk="1" hangingPunct="1">
              <a:spcBef>
                <a:spcPts val="0"/>
              </a:spcBef>
              <a:spcAft>
                <a:spcPts val="900"/>
              </a:spcAft>
              <a:defRPr/>
            </a:pPr>
            <a:r>
              <a:rPr lang="en-US" dirty="0">
                <a:effectLst>
                  <a:outerShdw blurRad="38100" dist="38100" dir="2700000" algn="tl">
                    <a:srgbClr val="000000">
                      <a:alpha val="43137"/>
                    </a:srgbClr>
                  </a:outerShdw>
                </a:effectLst>
                <a:cs typeface="Calibri" panose="020F0502020204030204" pitchFamily="34" charset="0"/>
              </a:rPr>
              <a:t>Unique characteristics: </a:t>
            </a: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Knowledge</a:t>
            </a:r>
          </a:p>
        </p:txBody>
      </p:sp>
      <p:pic>
        <p:nvPicPr>
          <p:cNvPr id="6148" name="Content Placeholder 6" descr="peter.jpg">
            <a:extLst>
              <a:ext uri="{FF2B5EF4-FFF2-40B4-BE49-F238E27FC236}">
                <a16:creationId xmlns:a16="http://schemas.microsoft.com/office/drawing/2014/main" id="{28A8FFEF-E4EE-40DE-A567-4179D8AEAFF0}"/>
              </a:ext>
            </a:extLst>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8037839" y="1936750"/>
            <a:ext cx="837845" cy="2984500"/>
          </a:xfrm>
        </p:spPr>
      </p:pic>
    </p:spTree>
    <p:extLst>
      <p:ext uri="{BB962C8B-B14F-4D97-AF65-F5344CB8AC3E}">
        <p14:creationId xmlns:p14="http://schemas.microsoft.com/office/powerpoint/2010/main" val="2802474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3F389A0-4AAD-48E1-B743-999BD022ABB5}"/>
              </a:ext>
            </a:extLst>
          </p:cNvPr>
          <p:cNvSpPr>
            <a:spLocks noGrp="1" noChangeArrowheads="1"/>
          </p:cNvSpPr>
          <p:nvPr>
            <p:ph type="title" idx="4294967295"/>
          </p:nvPr>
        </p:nvSpPr>
        <p:spPr>
          <a:xfrm>
            <a:off x="685800" y="228600"/>
            <a:ext cx="7772400" cy="912223"/>
          </a:xfrm>
        </p:spPr>
        <p:txBody>
          <a:bodyPr/>
          <a:lstStyle/>
          <a:p>
            <a:pPr algn="ctr"/>
            <a:r>
              <a:rPr lang="en-US" altLang="en-US" sz="3600" dirty="0">
                <a:effectLst>
                  <a:outerShdw blurRad="38100" dist="38100" dir="2700000" algn="tl">
                    <a:srgbClr val="000000">
                      <a:alpha val="43137"/>
                    </a:srgbClr>
                  </a:outerShdw>
                </a:effectLst>
              </a:rPr>
              <a:t>OVERVIEW 2 PETER 3:15-18</a:t>
            </a:r>
          </a:p>
        </p:txBody>
      </p:sp>
      <p:sp>
        <p:nvSpPr>
          <p:cNvPr id="120835" name="Rectangle 3">
            <a:extLst>
              <a:ext uri="{FF2B5EF4-FFF2-40B4-BE49-F238E27FC236}">
                <a16:creationId xmlns:a16="http://schemas.microsoft.com/office/drawing/2014/main" id="{5F644754-C1BA-43C2-BD37-0EE23332F9AF}"/>
              </a:ext>
            </a:extLst>
          </p:cNvPr>
          <p:cNvSpPr>
            <a:spLocks noGrp="1" noChangeArrowheads="1"/>
          </p:cNvSpPr>
          <p:nvPr>
            <p:ph type="body" idx="4294967295"/>
          </p:nvPr>
        </p:nvSpPr>
        <p:spPr>
          <a:xfrm>
            <a:off x="2590800" y="2057400"/>
            <a:ext cx="635158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Regard the grace of God (v15)</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Beware of false teachers (v16-17)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Grow in Christ (v18)</a:t>
            </a:r>
          </a:p>
        </p:txBody>
      </p:sp>
      <p:pic>
        <p:nvPicPr>
          <p:cNvPr id="5" name="Picture 4" descr="j0193970">
            <a:extLst>
              <a:ext uri="{FF2B5EF4-FFF2-40B4-BE49-F238E27FC236}">
                <a16:creationId xmlns:a16="http://schemas.microsoft.com/office/drawing/2014/main" id="{A39DC629-761E-46BF-A205-DC4645B5A7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9489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3E6F319-E63B-4A1B-9D88-CF9805B291FF}"/>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REGARD THE GRACE OF GOD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(3:15)</a:t>
            </a:r>
          </a:p>
        </p:txBody>
      </p:sp>
      <p:sp>
        <p:nvSpPr>
          <p:cNvPr id="122883" name="Rectangle 3">
            <a:extLst>
              <a:ext uri="{FF2B5EF4-FFF2-40B4-BE49-F238E27FC236}">
                <a16:creationId xmlns:a16="http://schemas.microsoft.com/office/drawing/2014/main" id="{4556C37B-B90C-47DD-9B82-9C5AF2ADF0B1}"/>
              </a:ext>
            </a:extLst>
          </p:cNvPr>
          <p:cNvSpPr>
            <a:spLocks noGrp="1" noChangeArrowheads="1"/>
          </p:cNvSpPr>
          <p:nvPr>
            <p:ph type="body" idx="4294967295"/>
          </p:nvPr>
        </p:nvSpPr>
        <p:spPr>
          <a:xfrm>
            <a:off x="851694" y="2116138"/>
            <a:ext cx="7440612" cy="262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2 Pet 3:9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Paul as an example of God’s grace</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 even used Paul to author Scripture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A3DB1C-8DA1-4FA2-8F10-4EF8CE77E9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276" y="228600"/>
            <a:ext cx="8861448"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340" name="Oval 7">
            <a:extLst>
              <a:ext uri="{FF2B5EF4-FFF2-40B4-BE49-F238E27FC236}">
                <a16:creationId xmlns:a16="http://schemas.microsoft.com/office/drawing/2014/main" id="{511F92C6-95F2-4289-9F7B-2B045C9E90A2}"/>
              </a:ext>
            </a:extLst>
          </p:cNvPr>
          <p:cNvSpPr>
            <a:spLocks noChangeArrowheads="1"/>
          </p:cNvSpPr>
          <p:nvPr/>
        </p:nvSpPr>
        <p:spPr bwMode="auto">
          <a:xfrm>
            <a:off x="5334000" y="1371600"/>
            <a:ext cx="3276600" cy="2057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Calibri" panose="020F0502020204030204" pitchFamily="34"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Calibri" panose="020F0502020204030204" pitchFamily="34"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Calibri" panose="020F0502020204030204" pitchFamily="34" charset="0"/>
              </a:defRPr>
            </a:lvl3pPr>
            <a:lvl4pPr marL="1600200" indent="-228600">
              <a:spcBef>
                <a:spcPct val="20000"/>
              </a:spcBef>
              <a:buClr>
                <a:schemeClr val="tx1"/>
              </a:buClr>
              <a:buSzPct val="100000"/>
              <a:buChar char="•"/>
              <a:defRPr sz="3200">
                <a:solidFill>
                  <a:schemeClr val="tx1"/>
                </a:solidFill>
                <a:latin typeface="Calibri" panose="020F0502020204030204" pitchFamily="34" charset="0"/>
              </a:defRPr>
            </a:lvl4pPr>
            <a:lvl5pPr marL="2057400" indent="-228600">
              <a:spcBef>
                <a:spcPct val="20000"/>
              </a:spcBef>
              <a:buClr>
                <a:schemeClr val="tx1"/>
              </a:buClr>
              <a:buSzPct val="100000"/>
              <a:buChar char="–"/>
              <a:defRPr sz="3200">
                <a:solidFill>
                  <a:schemeClr val="tx1"/>
                </a:solidFill>
                <a:latin typeface="Calibri" panose="020F0502020204030204" pitchFamily="34"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Calibri" panose="020F0502020204030204" pitchFamily="34" charset="0"/>
              </a:defRPr>
            </a:lvl9pPr>
          </a:lstStyle>
          <a:p>
            <a:pPr eaLnBrk="1" hangingPunct="1">
              <a:spcBef>
                <a:spcPct val="0"/>
              </a:spcBef>
              <a:buClrTx/>
              <a:buSzTx/>
              <a:buFontTx/>
              <a:buNone/>
            </a:pPr>
            <a:endParaRPr lang="en-US" altLang="en-US"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0CF153-62BE-4F20-9EB5-A40BD12A115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5181600"/>
          </a:xfrm>
        </p:spPr>
        <p:txBody>
          <a:bodyPr/>
          <a:lstStyle/>
          <a:p>
            <a:pPr marL="0" indent="0" algn="ctr">
              <a:spcBef>
                <a:spcPts val="0"/>
              </a:spcBef>
              <a:spcAft>
                <a:spcPts val="1200"/>
              </a:spcAft>
              <a:buNone/>
              <a:defRPr/>
            </a:pPr>
            <a:r>
              <a:rPr lang="en-US" sz="4000" kern="1200" dirty="0">
                <a:solidFill>
                  <a:schemeClr val="tx2"/>
                </a:solidFill>
                <a:effectLst>
                  <a:outerShdw blurRad="38100" dist="38100" dir="2700000" algn="tl">
                    <a:srgbClr val="000000">
                      <a:alpha val="43137"/>
                    </a:srgbClr>
                  </a:outerShdw>
                </a:effectLst>
                <a:ea typeface="+mj-ea"/>
                <a:cs typeface="+mj-cs"/>
              </a:rPr>
              <a:t>Acts 8:3-4; 11:19</a:t>
            </a:r>
          </a:p>
          <a:p>
            <a:pPr marL="0" indent="0" algn="just">
              <a:spcBef>
                <a:spcPts val="0"/>
              </a:spcBef>
              <a:buNone/>
            </a:pPr>
            <a:r>
              <a:rPr lang="en-US" dirty="0">
                <a:effectLst>
                  <a:outerShdw blurRad="38100" dist="38100" dir="2700000" algn="tl">
                    <a:srgbClr val="000000">
                      <a:alpha val="43137"/>
                    </a:srgbClr>
                  </a:outerShdw>
                </a:effectLst>
              </a:rPr>
              <a:t>“</a:t>
            </a:r>
            <a:r>
              <a:rPr lang="en-US" baseline="30000" dirty="0">
                <a:effectLst/>
              </a:rPr>
              <a:t>3 </a:t>
            </a:r>
            <a:r>
              <a:rPr lang="en-US" dirty="0">
                <a:effectLst>
                  <a:outerShdw blurRad="38100" dist="38100" dir="2700000" algn="tl">
                    <a:srgbClr val="000000">
                      <a:alpha val="43137"/>
                    </a:srgbClr>
                  </a:outerShdw>
                </a:effectLst>
              </a:rPr>
              <a:t>But </a:t>
            </a:r>
            <a:r>
              <a:rPr lang="en-US" b="1" u="sng" dirty="0">
                <a:solidFill>
                  <a:srgbClr val="FFFFCC"/>
                </a:solidFill>
                <a:effectLst>
                  <a:outerShdw blurRad="38100" dist="38100" dir="2700000" algn="tl">
                    <a:srgbClr val="000000">
                      <a:alpha val="43137"/>
                    </a:srgbClr>
                  </a:outerShdw>
                </a:effectLst>
              </a:rPr>
              <a:t>Saul</a:t>
            </a:r>
            <a:r>
              <a:rPr lang="en-US" dirty="0">
                <a:effectLst>
                  <a:outerShdw blurRad="38100" dist="38100" dir="2700000" algn="tl">
                    <a:srgbClr val="000000">
                      <a:alpha val="43137"/>
                    </a:srgbClr>
                  </a:outerShdw>
                </a:effectLst>
              </a:rPr>
              <a:t> began ravaging the church, entering house after house, and dragging off men and women, he would put them in prison. </a:t>
            </a:r>
            <a:r>
              <a:rPr lang="en-US" baseline="30000" dirty="0">
                <a:effectLst/>
              </a:rPr>
              <a:t>4</a:t>
            </a:r>
            <a:r>
              <a:rPr lang="en-US" dirty="0">
                <a:effectLst>
                  <a:outerShdw blurRad="38100" dist="38100" dir="2700000" algn="tl">
                    <a:srgbClr val="000000">
                      <a:alpha val="43137"/>
                    </a:srgbClr>
                  </a:outerShdw>
                </a:effectLst>
              </a:rPr>
              <a:t> Therefore, those who had been </a:t>
            </a:r>
            <a:r>
              <a:rPr lang="en-US" b="1" u="sng" dirty="0">
                <a:solidFill>
                  <a:srgbClr val="FFFFCC"/>
                </a:solidFill>
                <a:effectLst>
                  <a:outerShdw blurRad="38100" dist="38100" dir="2700000" algn="tl">
                    <a:srgbClr val="000000">
                      <a:alpha val="43137"/>
                    </a:srgbClr>
                  </a:outerShdw>
                </a:effectLst>
              </a:rPr>
              <a:t>scattered</a:t>
            </a:r>
            <a:r>
              <a:rPr lang="en-US" dirty="0">
                <a:effectLst>
                  <a:outerShdw blurRad="38100" dist="38100" dir="2700000" algn="tl">
                    <a:srgbClr val="000000">
                      <a:alpha val="43137"/>
                    </a:srgbClr>
                  </a:outerShdw>
                </a:effectLst>
              </a:rPr>
              <a:t> went about preaching the word…</a:t>
            </a:r>
            <a:r>
              <a:rPr lang="en-US" baseline="30000" dirty="0">
                <a:effectLst/>
              </a:rPr>
              <a:t>19 </a:t>
            </a:r>
            <a:r>
              <a:rPr lang="en-US" dirty="0">
                <a:effectLst>
                  <a:outerShdw blurRad="38100" dist="38100" dir="2700000" algn="tl">
                    <a:srgbClr val="000000">
                      <a:alpha val="43137"/>
                    </a:srgbClr>
                  </a:outerShdw>
                </a:effectLst>
              </a:rPr>
              <a:t>So then those who were </a:t>
            </a:r>
            <a:r>
              <a:rPr lang="en-US" b="1" u="sng" dirty="0">
                <a:solidFill>
                  <a:srgbClr val="FFFFCC"/>
                </a:solidFill>
                <a:effectLst>
                  <a:outerShdw blurRad="38100" dist="38100" dir="2700000" algn="tl">
                    <a:srgbClr val="000000">
                      <a:alpha val="43137"/>
                    </a:srgbClr>
                  </a:outerShdw>
                </a:effectLst>
              </a:rPr>
              <a:t>scattered</a:t>
            </a:r>
            <a:r>
              <a:rPr lang="en-US" dirty="0">
                <a:effectLst>
                  <a:outerShdw blurRad="38100" dist="38100" dir="2700000" algn="tl">
                    <a:srgbClr val="000000">
                      <a:alpha val="43137"/>
                    </a:srgbClr>
                  </a:outerShdw>
                </a:effectLst>
              </a:rPr>
              <a:t> because of the persecution that occurred in connection with Stephen made their way to Phoenicia and Cyprus and Antioch, speaking the word to no one except to Jews alone.”</a:t>
            </a:r>
          </a:p>
        </p:txBody>
      </p:sp>
    </p:spTree>
    <p:extLst>
      <p:ext uri="{BB962C8B-B14F-4D97-AF65-F5344CB8AC3E}">
        <p14:creationId xmlns:p14="http://schemas.microsoft.com/office/powerpoint/2010/main" val="16675802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3F389A0-4AAD-48E1-B743-999BD022ABB5}"/>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2 PETER 3:15-18</a:t>
            </a:r>
          </a:p>
        </p:txBody>
      </p:sp>
      <p:sp>
        <p:nvSpPr>
          <p:cNvPr id="120835" name="Rectangle 3">
            <a:extLst>
              <a:ext uri="{FF2B5EF4-FFF2-40B4-BE49-F238E27FC236}">
                <a16:creationId xmlns:a16="http://schemas.microsoft.com/office/drawing/2014/main" id="{5F644754-C1BA-43C2-BD37-0EE23332F9AF}"/>
              </a:ext>
            </a:extLst>
          </p:cNvPr>
          <p:cNvSpPr>
            <a:spLocks noGrp="1" noChangeArrowheads="1"/>
          </p:cNvSpPr>
          <p:nvPr>
            <p:ph type="body" idx="4294967295"/>
          </p:nvPr>
        </p:nvSpPr>
        <p:spPr>
          <a:xfrm>
            <a:off x="2590800" y="2057400"/>
            <a:ext cx="635158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Regard the grace of God (v15)</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Beware of false teachers (v16-17)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Grow in Christ (v18)</a:t>
            </a:r>
          </a:p>
        </p:txBody>
      </p:sp>
      <p:pic>
        <p:nvPicPr>
          <p:cNvPr id="5" name="Picture 4" descr="j0193970">
            <a:extLst>
              <a:ext uri="{FF2B5EF4-FFF2-40B4-BE49-F238E27FC236}">
                <a16:creationId xmlns:a16="http://schemas.microsoft.com/office/drawing/2014/main" id="{A39DC629-761E-46BF-A205-DC4645B5A7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5903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3:16-17</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also in all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letters, speaking in them of these things, in which are some things hard to understand, which the untaught and unstable distort, as they do also the rest of the Scriptures, to their own destruction.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therefore, beloved, knowing this beforehand, be on your guard so that you are not carried away by the error of unprincipled men and fall from your own steadfastness.”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7683273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0E40FDD9-7E91-4FAB-973F-95C52DD2984E}"/>
              </a:ext>
            </a:extLst>
          </p:cNvPr>
          <p:cNvSpPr>
            <a:spLocks noGrp="1" noChangeArrowheads="1"/>
          </p:cNvSpPr>
          <p:nvPr>
            <p:ph type="title" idx="4294967295"/>
          </p:nvPr>
        </p:nvSpPr>
        <p:spPr>
          <a:xfrm>
            <a:off x="685800" y="228600"/>
            <a:ext cx="7772400" cy="1143000"/>
          </a:xfrm>
        </p:spPr>
        <p:txBody>
          <a:bodyPr/>
          <a:lstStyle/>
          <a:p>
            <a:pPr algn="ctr"/>
            <a:r>
              <a:rPr lang="en-US" altLang="en-US" sz="3600" dirty="0">
                <a:effectLst>
                  <a:outerShdw blurRad="38100" dist="38100" dir="2700000" algn="tl">
                    <a:srgbClr val="000000">
                      <a:alpha val="43137"/>
                    </a:srgbClr>
                  </a:outerShdw>
                </a:effectLst>
              </a:rPr>
              <a:t>BEWARE OF FALSE TEACHERS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(3:16-17)</a:t>
            </a:r>
          </a:p>
        </p:txBody>
      </p:sp>
      <p:sp>
        <p:nvSpPr>
          <p:cNvPr id="124931" name="Rectangle 3">
            <a:extLst>
              <a:ext uri="{FF2B5EF4-FFF2-40B4-BE49-F238E27FC236}">
                <a16:creationId xmlns:a16="http://schemas.microsoft.com/office/drawing/2014/main" id="{72A57BCF-6183-48CC-B2EA-D1B07725DF4A}"/>
              </a:ext>
            </a:extLst>
          </p:cNvPr>
          <p:cNvSpPr>
            <a:spLocks noGrp="1" noChangeArrowheads="1"/>
          </p:cNvSpPr>
          <p:nvPr>
            <p:ph type="body" idx="4294967295"/>
          </p:nvPr>
        </p:nvSpPr>
        <p:spPr>
          <a:xfrm>
            <a:off x="927894" y="1905000"/>
            <a:ext cx="7288212"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Paul’s writings have given false teachers an opportunity</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Rev 22:18-19</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“Fall from your own steadfastness”?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2"/>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Galatians 2:7-8</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7 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on the contrary, seeing that I had been entrusted with the gospel to the uncircumcised,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 as Peter had been to the circumcised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8</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He who effectually worked for Peter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 his apostleship to the circumcised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effectually worked for me also to the Gentiles).”</a:t>
            </a:r>
          </a:p>
        </p:txBody>
      </p:sp>
    </p:spTree>
    <p:extLst>
      <p:ext uri="{BB962C8B-B14F-4D97-AF65-F5344CB8AC3E}">
        <p14:creationId xmlns:p14="http://schemas.microsoft.com/office/powerpoint/2010/main" val="153690505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E1A262-F690-4CA3-9089-9FC3CF894286}"/>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1675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3:3-6</a:t>
            </a:r>
          </a:p>
          <a:p>
            <a:pPr algn="just">
              <a:spcBef>
                <a:spcPts val="0"/>
              </a:spcBef>
              <a:spcAft>
                <a:spcPts val="0"/>
              </a:spcAft>
            </a:pP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“that by revelation there was made known to me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I wrote before in brief.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4 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By referring to this, when you read you can understand my insight into the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Christ,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5 </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which in other generations was not made known to the sons of men, as it has now been revealed to His holy apostles and prophets in the Spirit; </a:t>
            </a:r>
            <a:r>
              <a:rPr lang="en-US" sz="3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6 </a:t>
            </a:r>
            <a:r>
              <a:rPr lang="en-US" sz="30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to be specific, that the Gentiles are fellow heirs and fellow members of the body, and fellow partakers of the promise in Christ Jesus</a:t>
            </a:r>
            <a:r>
              <a:rPr lang="en-US" sz="3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through the gospel”.</a:t>
            </a:r>
            <a:endParaRPr lang="en-US" altLang="en-US" sz="3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4723638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AD47EC5-55AB-49EE-BDDD-0224D06367FA}"/>
              </a:ext>
            </a:extLst>
          </p:cNvPr>
          <p:cNvPicPr>
            <a:picLocks noChangeAspect="1"/>
          </p:cNvPicPr>
          <p:nvPr/>
        </p:nvPicPr>
        <p:blipFill>
          <a:blip r:embed="rId2"/>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60071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3:9</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to bring to light what is the administration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mn-cs"/>
              </a:rPr>
              <a:t>mystery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for ages has been hidden in God who created all things.”</a:t>
            </a:r>
            <a:endPar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6159953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2290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12B8F257-9B8F-4924-9BD9-7F6D0BD4693C}"/>
              </a:ext>
            </a:extLst>
          </p:cNvPr>
          <p:cNvSpPr>
            <a:spLocks noGrp="1" noChangeArrowheads="1"/>
          </p:cNvSpPr>
          <p:nvPr>
            <p:ph type="title"/>
          </p:nvPr>
        </p:nvSpPr>
        <p:spPr>
          <a:xfrm>
            <a:off x="685800" y="225425"/>
            <a:ext cx="7772400" cy="890058"/>
          </a:xfrm>
        </p:spPr>
        <p:txBody>
          <a:bodyPr/>
          <a:lstStyle/>
          <a:p>
            <a:pPr algn="ctr" eaLnBrk="1" hangingPunct="1"/>
            <a:r>
              <a:rPr lang="en-US" altLang="en-US" sz="3600" dirty="0"/>
              <a:t>EMERGENT EPISTEMOLOGY</a:t>
            </a:r>
          </a:p>
        </p:txBody>
      </p:sp>
      <p:sp>
        <p:nvSpPr>
          <p:cNvPr id="68611" name="Rectangle 3">
            <a:extLst>
              <a:ext uri="{FF2B5EF4-FFF2-40B4-BE49-F238E27FC236}">
                <a16:creationId xmlns:a16="http://schemas.microsoft.com/office/drawing/2014/main" id="{B697A392-3EF9-483E-81C6-14A2C47D88E1}"/>
              </a:ext>
            </a:extLst>
          </p:cNvPr>
          <p:cNvSpPr>
            <a:spLocks noGrp="1" noChangeArrowheads="1"/>
          </p:cNvSpPr>
          <p:nvPr>
            <p:ph type="body" idx="1"/>
          </p:nvPr>
        </p:nvSpPr>
        <p:spPr>
          <a:xfrm>
            <a:off x="152400" y="1644650"/>
            <a:ext cx="5283200" cy="2743200"/>
          </a:xfrm>
        </p:spPr>
        <p:txBody>
          <a:bodyPr/>
          <a:lstStyle/>
          <a:p>
            <a:pPr marL="0" indent="0" algn="just" eaLnBrk="1" hangingPunct="1">
              <a:buFont typeface="Wingdings" panose="05000000000000000000" pitchFamily="2" charset="2"/>
              <a:buNone/>
              <a:defRPr/>
            </a:pPr>
            <a:r>
              <a:rPr lang="en-US" dirty="0"/>
              <a:t>“I grew up thinking that we’ve figured out the Bible…that we know what it means. Now I have no idea what most of it means.”</a:t>
            </a:r>
          </a:p>
        </p:txBody>
      </p:sp>
      <p:sp>
        <p:nvSpPr>
          <p:cNvPr id="28676" name="Text Box 4">
            <a:extLst>
              <a:ext uri="{FF2B5EF4-FFF2-40B4-BE49-F238E27FC236}">
                <a16:creationId xmlns:a16="http://schemas.microsoft.com/office/drawing/2014/main" id="{584ACB4B-1B03-49C9-AB4A-9DDCF7BFD702}"/>
              </a:ext>
            </a:extLst>
          </p:cNvPr>
          <p:cNvSpPr txBox="1">
            <a:spLocks noChangeArrowheads="1"/>
          </p:cNvSpPr>
          <p:nvPr/>
        </p:nvSpPr>
        <p:spPr bwMode="auto">
          <a:xfrm>
            <a:off x="152400" y="6477000"/>
            <a:ext cx="8839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US" altLang="en-US" sz="1400" dirty="0">
                <a:latin typeface="Calibri" panose="020F0502020204030204" pitchFamily="34" charset="0"/>
                <a:cs typeface="Calibri" panose="020F0502020204030204" pitchFamily="34" charset="0"/>
              </a:rPr>
              <a:t>Kristen Bell, wife of Rob Bell; quoted in </a:t>
            </a:r>
            <a:r>
              <a:rPr lang="en-US" altLang="en-US" sz="1400" i="1" dirty="0">
                <a:latin typeface="Calibri" panose="020F0502020204030204" pitchFamily="34" charset="0"/>
                <a:cs typeface="Calibri" panose="020F0502020204030204" pitchFamily="34" charset="0"/>
              </a:rPr>
              <a:t>Christianity Today</a:t>
            </a:r>
            <a:r>
              <a:rPr lang="en-US" altLang="en-US" sz="1400" dirty="0">
                <a:latin typeface="Calibri" panose="020F0502020204030204" pitchFamily="34" charset="0"/>
                <a:cs typeface="Calibri" panose="020F0502020204030204" pitchFamily="34" charset="0"/>
              </a:rPr>
              <a:t>, 11/1/04</a:t>
            </a:r>
          </a:p>
        </p:txBody>
      </p:sp>
      <p:pic>
        <p:nvPicPr>
          <p:cNvPr id="28677" name="Picture 2">
            <a:extLst>
              <a:ext uri="{FF2B5EF4-FFF2-40B4-BE49-F238E27FC236}">
                <a16:creationId xmlns:a16="http://schemas.microsoft.com/office/drawing/2014/main" id="{E6F50C3B-3D74-4F1B-84DC-BC0CB96A4948}"/>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62600" y="1788583"/>
            <a:ext cx="34290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3:16-17</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also in all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letters, speaking in them of these things, in which are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things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hard</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understand, which the untaught and unstable distort, as they do also the rest of the Scriptures, to their own destruction.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therefore, beloved, knowing this beforehand, be on your guard so that you are not carried away by the error of unprincipled men and fall from your own steadfastness.”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104289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3:16-17</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also in all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letters, speaking in them of these things, in which are some things hard to understand, which the untaught and unstable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distort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they do</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the rest of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Scriptures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their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own destruction</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therefore, beloved, knowing this beforehand, be on your guard so that you are not carried away by the error of unprincipled men and fall from your own steadfastness.”</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510604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FE348B-9558-4884-AC35-60BDD643D85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524315"/>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22:18-19</a:t>
            </a:r>
          </a:p>
          <a:p>
            <a:pPr algn="just" eaLnBrk="1" fontAlgn="auto" hangingPunct="1">
              <a:spcBef>
                <a:spcPts val="0"/>
              </a:spcBef>
              <a:spcAft>
                <a:spcPts val="0"/>
              </a:spcAft>
              <a:defRPr/>
            </a:pPr>
            <a:r>
              <a:rPr lang="en-US" altLang="en-US" sz="34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if anyone adds to them, God will add to him the plagues which are written in this book;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anyone takes away from the words of the book of this prophecy, God will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take away his part [</a:t>
            </a:r>
            <a:r>
              <a:rPr lang="en-US" sz="34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meros</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tree of life and from the holy city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which are written in this book.”</a:t>
            </a:r>
            <a:endParaRPr lang="en-US" alt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957097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876800"/>
          </a:xfrm>
        </p:spPr>
        <p:txBody>
          <a:bodyPr/>
          <a:lstStyle/>
          <a:p>
            <a:pPr marL="0" indent="0" algn="just">
              <a:buFont typeface="Arial" panose="020B0604020202020204" pitchFamily="34" charset="0"/>
              <a:buNone/>
              <a:defRPr/>
            </a:pPr>
            <a:r>
              <a:rPr lang="en-US" sz="2700" dirty="0">
                <a:effectLst>
                  <a:outerShdw blurRad="38100" dist="38100" dir="2700000" algn="tl">
                    <a:srgbClr val="000000">
                      <a:alpha val="43137"/>
                    </a:srgbClr>
                  </a:outerShdw>
                </a:effectLst>
              </a:rPr>
              <a:t>“</a:t>
            </a:r>
            <a:r>
              <a:rPr lang="en-US" sz="2700" b="1" u="sng" dirty="0">
                <a:solidFill>
                  <a:srgbClr val="FFFFCC"/>
                </a:solidFill>
                <a:effectLst>
                  <a:outerShdw blurRad="38100" dist="38100" dir="2700000" algn="tl">
                    <a:srgbClr val="000000">
                      <a:alpha val="43137"/>
                    </a:srgbClr>
                  </a:outerShdw>
                </a:effectLst>
              </a:rPr>
              <a:t>To unbelievers who would add to God’s Word in this fashion, the Lord promises to ‘add to him the plagues that are written in this book</a:t>
            </a:r>
            <a:r>
              <a:rPr lang="en-US" sz="2700" b="1" dirty="0">
                <a:solidFill>
                  <a:srgbClr val="FFFFCC"/>
                </a:solidFill>
                <a:effectLst>
                  <a:outerShdw blurRad="38100" dist="38100" dir="2700000" algn="tl">
                    <a:srgbClr val="000000">
                      <a:alpha val="43137"/>
                    </a:srgbClr>
                  </a:outerShdw>
                </a:effectLst>
              </a:rPr>
              <a:t>.’</a:t>
            </a:r>
            <a:r>
              <a:rPr lang="en-US" sz="2700" dirty="0">
                <a:solidFill>
                  <a:srgbClr val="FFFFCC"/>
                </a:solidFill>
                <a:effectLst>
                  <a:outerShdw blurRad="38100" dist="38100" dir="2700000" algn="tl">
                    <a:srgbClr val="000000">
                      <a:alpha val="43137"/>
                    </a:srgbClr>
                  </a:outerShdw>
                </a:effectLst>
              </a:rPr>
              <a:t> </a:t>
            </a:r>
            <a:r>
              <a:rPr lang="en-US" sz="2700" dirty="0">
                <a:effectLst>
                  <a:outerShdw blurRad="38100" dist="38100" dir="2700000" algn="tl">
                    <a:srgbClr val="000000">
                      <a:alpha val="43137"/>
                    </a:srgbClr>
                  </a:outerShdw>
                </a:effectLst>
              </a:rPr>
              <a:t>The plagues spoken of in the book of Revelation occur during that future period of God’s judgment on the earth known as the Tribulation. If anyone reading Revelation accepts the invitation of verse 17 and becomes a believer in Christ prior to the Tribulation, that person will experience the pretribulational Rapture of the saints (1 Thess. 4:13-18) rather than the plagues of the Tribulation (1 Thess. 5:1-3). </a:t>
            </a:r>
            <a:r>
              <a:rPr lang="en-US" sz="2700" b="1" u="sng" dirty="0">
                <a:solidFill>
                  <a:srgbClr val="FFFFCC"/>
                </a:solidFill>
                <a:effectLst>
                  <a:outerShdw blurRad="38100" dist="38100" dir="2700000" algn="tl">
                    <a:srgbClr val="000000">
                      <a:alpha val="43137"/>
                    </a:srgbClr>
                  </a:outerShdw>
                </a:effectLst>
              </a:rPr>
              <a:t>Therefore, the warning of Revelation 22:18 applies only to unbelievers</a:t>
            </a:r>
            <a:r>
              <a:rPr lang="en-US" sz="2700" dirty="0">
                <a:effectLst>
                  <a:outerShdw blurRad="38100" dist="38100" dir="2700000" algn="tl">
                    <a:srgbClr val="000000">
                      <a:alpha val="43137"/>
                    </a:srgbClr>
                  </a:outerShdw>
                </a:effectLst>
              </a:rPr>
              <a:t>. This is not a warning to believers to stay saved or to be rewarded for their perseverance.”</a:t>
            </a:r>
          </a:p>
        </p:txBody>
      </p:sp>
      <p:pic>
        <p:nvPicPr>
          <p:cNvPr id="10245" name="Picture 2" descr="dennis-rok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785" y="82847"/>
            <a:ext cx="1096963" cy="10969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19CBE43-5B5D-4C52-B275-E86433796A56}"/>
              </a:ext>
            </a:extLst>
          </p:cNvPr>
          <p:cNvSpPr/>
          <p:nvPr/>
        </p:nvSpPr>
        <p:spPr>
          <a:xfrm>
            <a:off x="2286000" y="228600"/>
            <a:ext cx="4572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Dennis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Rokser</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 Never Perish Forever,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274</a:t>
            </a:r>
          </a:p>
        </p:txBody>
      </p:sp>
    </p:spTree>
    <p:extLst>
      <p:ext uri="{BB962C8B-B14F-4D97-AF65-F5344CB8AC3E}">
        <p14:creationId xmlns:p14="http://schemas.microsoft.com/office/powerpoint/2010/main" val="32042897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4572000"/>
          </a:xfrm>
        </p:spPr>
        <p:txBody>
          <a:bodyPr/>
          <a:lstStyle/>
          <a:p>
            <a:pPr marL="0" indent="0" algn="just">
              <a:buNone/>
              <a:defRPr/>
            </a:pPr>
            <a:r>
              <a:rPr lang="en-US" sz="3000" dirty="0">
                <a:effectLst>
                  <a:outerShdw blurRad="38100" dist="38100" dir="2700000" algn="tl">
                    <a:srgbClr val="000000">
                      <a:alpha val="43137"/>
                    </a:srgbClr>
                  </a:outerShdw>
                </a:effectLst>
              </a:rPr>
              <a:t>“Verses 18-19 follow with a grave warning to unbelievers who would add to or subtract from the words of this book. </a:t>
            </a:r>
            <a:r>
              <a:rPr lang="en-US" sz="3000" b="1" u="sng" dirty="0">
                <a:solidFill>
                  <a:srgbClr val="FFFFCC"/>
                </a:solidFill>
                <a:effectLst>
                  <a:outerShdw blurRad="38100" dist="38100" dir="2700000" algn="tl">
                    <a:srgbClr val="000000">
                      <a:alpha val="43137"/>
                    </a:srgbClr>
                  </a:outerShdw>
                </a:effectLst>
              </a:rPr>
              <a:t>Either adding to or taking away from the Word of God is characteristic of unbelievers who cannot simply accept by faith what God says in His Word</a:t>
            </a:r>
            <a:r>
              <a:rPr lang="en-US" sz="3000" dirty="0">
                <a:effectLst>
                  <a:outerShdw blurRad="38100" dist="38100" dir="2700000" algn="tl">
                    <a:srgbClr val="000000">
                      <a:alpha val="43137"/>
                    </a:srgbClr>
                  </a:outerShdw>
                </a:effectLst>
              </a:rPr>
              <a:t>. When God speaks, the response of the believing heart is simply ‘Amen.’ But the unbeliever does not accept what God says at face value, and so he must change the Word to suit himself.”</a:t>
            </a:r>
          </a:p>
        </p:txBody>
      </p:sp>
      <p:pic>
        <p:nvPicPr>
          <p:cNvPr id="10245" name="Picture 2" descr="dennis-rok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785" y="82847"/>
            <a:ext cx="1096963" cy="10969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3D1229D-4396-4DDC-8255-409CE99AF6BE}"/>
              </a:ext>
            </a:extLst>
          </p:cNvPr>
          <p:cNvSpPr/>
          <p:nvPr/>
        </p:nvSpPr>
        <p:spPr>
          <a:xfrm>
            <a:off x="2286000" y="228600"/>
            <a:ext cx="4572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Dennis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Rokser</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 Never Perish Forever,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273</a:t>
            </a:r>
          </a:p>
        </p:txBody>
      </p:sp>
    </p:spTree>
    <p:extLst>
      <p:ext uri="{BB962C8B-B14F-4D97-AF65-F5344CB8AC3E}">
        <p14:creationId xmlns:p14="http://schemas.microsoft.com/office/powerpoint/2010/main" val="1558265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71600"/>
            <a:ext cx="9144000" cy="2707333"/>
          </a:xfrm>
        </p:spPr>
        <p:txBody>
          <a:bodyPr/>
          <a:lstStyle/>
          <a:p>
            <a:pPr marL="0" indent="0" algn="just">
              <a:buNone/>
              <a:defRPr/>
            </a:pPr>
            <a:r>
              <a:rPr lang="en-US" dirty="0">
                <a:effectLst>
                  <a:outerShdw blurRad="38100" dist="38100" dir="2700000" algn="tl">
                    <a:srgbClr val="000000">
                      <a:alpha val="43137"/>
                    </a:srgbClr>
                  </a:outerShdw>
                </a:effectLst>
              </a:rPr>
              <a:t>“</a:t>
            </a:r>
            <a:r>
              <a:rPr lang="en-US" dirty="0">
                <a:effectLst/>
              </a:rPr>
              <a:t>A common characteristic of cults and religions that profess to be ‘Christian’ is that they invariably add other books, creeds, council decisions, or ‘inspired’ writings of their founder or leaders to the Bible, and they put these on a par with God’s Word</a:t>
            </a:r>
            <a:r>
              <a:rPr lang="en-US" dirty="0">
                <a:effectLst>
                  <a:outerShdw blurRad="38100" dist="38100" dir="2700000" algn="tl">
                    <a:srgbClr val="000000">
                      <a:alpha val="43137"/>
                    </a:srgbClr>
                  </a:outerShdw>
                </a:effectLst>
              </a:rPr>
              <a:t>.”</a:t>
            </a:r>
          </a:p>
        </p:txBody>
      </p:sp>
      <p:pic>
        <p:nvPicPr>
          <p:cNvPr id="10245" name="Picture 2" descr="dennis-rokse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5785" y="82847"/>
            <a:ext cx="1096963" cy="1096963"/>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78C4911D-0404-4577-8F1D-388C361BA3D7}"/>
              </a:ext>
            </a:extLst>
          </p:cNvPr>
          <p:cNvSpPr/>
          <p:nvPr/>
        </p:nvSpPr>
        <p:spPr>
          <a:xfrm>
            <a:off x="2286000" y="228600"/>
            <a:ext cx="4572000" cy="1031051"/>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Dennis </a:t>
            </a:r>
            <a:r>
              <a:rPr lang="en-US" sz="36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Rokser</a:t>
            </a:r>
            <a:endPar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ctr"/>
            <a:r>
              <a:rPr lang="en-US" sz="20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Shall Never Perish Forever, </a:t>
            </a:r>
            <a:r>
              <a:rPr lang="en-US" sz="2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 274</a:t>
            </a:r>
          </a:p>
        </p:txBody>
      </p:sp>
    </p:spTree>
    <p:extLst>
      <p:ext uri="{BB962C8B-B14F-4D97-AF65-F5344CB8AC3E}">
        <p14:creationId xmlns:p14="http://schemas.microsoft.com/office/powerpoint/2010/main" val="12224196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86B228-36A4-4B3D-8768-E17219C5A5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2 Peter 3:16-17</a:t>
            </a:r>
          </a:p>
          <a:p>
            <a:pPr algn="just" eaLnBrk="1" fontAlgn="auto" hangingPunct="1">
              <a:spcBef>
                <a:spcPts val="0"/>
              </a:spcBef>
              <a:spcAft>
                <a:spcPts val="0"/>
              </a:spcAft>
              <a:defRPr/>
            </a:pPr>
            <a:r>
              <a:rPr lang="en-US" altLang="en-US" sz="32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 also in all </a:t>
            </a:r>
            <a:r>
              <a:rPr lang="en-US" sz="32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letters, speaking in them of these things, in which are some things hard to understand, which the untaught and unstable distort, as they do also the rest of the Scriptures, to their own destruction. </a:t>
            </a:r>
            <a:r>
              <a:rPr lang="en-US" sz="32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You therefore, beloved, knowing this beforehand, be on your guard so that you are not carried away by the error of unprincipled men 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fall from your own steadfastness</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45633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3FBF99-657B-427A-A0AE-07E7AF6785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34147" name="Rectangle 1"/>
          <p:cNvSpPr>
            <a:spLocks noChangeArrowheads="1"/>
          </p:cNvSpPr>
          <p:nvPr/>
        </p:nvSpPr>
        <p:spPr bwMode="auto">
          <a:xfrm>
            <a:off x="0" y="0"/>
            <a:ext cx="9144000" cy="1995418"/>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ea typeface="+mj-ea"/>
                <a:cs typeface="+mj-cs"/>
              </a:rPr>
              <a:t>Galatians 3:3</a:t>
            </a:r>
          </a:p>
          <a:p>
            <a:pPr algn="just" eaLnBrk="1" fontAlgn="auto" hangingPunct="1">
              <a:spcBef>
                <a:spcPts val="0"/>
              </a:spcBef>
              <a:spcAft>
                <a:spcPts val="0"/>
              </a:spcAft>
              <a:defRPr/>
            </a:pPr>
            <a:r>
              <a:rPr lang="en-US" altLang="en-US" sz="3600" kern="0" dirty="0">
                <a:latin typeface="Calibri" panose="020F0502020204030204" pitchFamily="34" charset="0"/>
                <a:cs typeface="+mn-cs"/>
              </a:rPr>
              <a:t>“</a:t>
            </a:r>
            <a:r>
              <a:rPr lang="en-US" sz="3600" dirty="0">
                <a:latin typeface="Calibri" panose="020F0502020204030204" pitchFamily="34" charset="0"/>
              </a:rPr>
              <a:t>Are you so foolish? Having begun by the Spirit, are you now being </a:t>
            </a:r>
            <a:r>
              <a:rPr lang="en-US" sz="3600" b="1" u="sng" dirty="0">
                <a:solidFill>
                  <a:srgbClr val="FFFFCC"/>
                </a:solidFill>
                <a:effectLst>
                  <a:outerShdw blurRad="38100" dist="38100" dir="2700000" algn="tl">
                    <a:srgbClr val="000000"/>
                  </a:outerShdw>
                </a:effectLst>
                <a:latin typeface="Calibri" panose="020F0502020204030204" pitchFamily="34" charset="0"/>
                <a:cs typeface="+mn-cs"/>
              </a:rPr>
              <a:t>perfected by the flesh</a:t>
            </a:r>
            <a:r>
              <a:rPr lang="en-US" sz="3600" dirty="0">
                <a:latin typeface="Calibri" panose="020F0502020204030204" pitchFamily="34" charset="0"/>
              </a:rPr>
              <a:t>?</a:t>
            </a:r>
            <a:r>
              <a:rPr lang="en-US" sz="3600" dirty="0">
                <a:latin typeface="Calibri" panose="020F0502020204030204" pitchFamily="34" charset="0"/>
                <a:cs typeface="+mn-cs"/>
              </a:rPr>
              <a:t>”</a:t>
            </a:r>
            <a:endParaRPr lang="en-US" altLang="en-US" sz="3600" kern="0" dirty="0">
              <a:latin typeface="Calibri" panose="020F0502020204030204" pitchFamily="34" charset="0"/>
              <a:cs typeface="+mn-cs"/>
            </a:endParaRPr>
          </a:p>
        </p:txBody>
      </p:sp>
      <p:pic>
        <p:nvPicPr>
          <p:cNvPr id="2" name="Picture 1">
            <a:extLst>
              <a:ext uri="{FF2B5EF4-FFF2-40B4-BE49-F238E27FC236}">
                <a16:creationId xmlns:a16="http://schemas.microsoft.com/office/drawing/2014/main" id="{5599160C-9520-4FC6-B558-05CADB8F2BC6}"/>
              </a:ext>
            </a:extLst>
          </p:cNvPr>
          <p:cNvPicPr>
            <a:picLocks noChangeAspect="1"/>
          </p:cNvPicPr>
          <p:nvPr/>
        </p:nvPicPr>
        <p:blipFill>
          <a:blip r:embed="rId3"/>
          <a:stretch>
            <a:fillRect/>
          </a:stretch>
        </p:blipFill>
        <p:spPr>
          <a:xfrm>
            <a:off x="3048000" y="2362200"/>
            <a:ext cx="3048000" cy="22860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38EEEB-67F1-46D1-BE0B-51F4CD20CA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9144000" cy="6858000"/>
          </a:xfrm>
          <a:prstGeom prst="rect">
            <a:avLst/>
          </a:prstGeom>
        </p:spPr>
      </p:pic>
      <p:sp>
        <p:nvSpPr>
          <p:cNvPr id="134147" name="Rectangle 1"/>
          <p:cNvSpPr>
            <a:spLocks noChangeArrowheads="1"/>
          </p:cNvSpPr>
          <p:nvPr/>
        </p:nvSpPr>
        <p:spPr bwMode="auto">
          <a:xfrm>
            <a:off x="0" y="0"/>
            <a:ext cx="9144000" cy="2562240"/>
          </a:xfrm>
          <a:prstGeom prst="rect">
            <a:avLst/>
          </a:prstGeom>
          <a:noFill/>
          <a:ln w="28575">
            <a:noFill/>
            <a:miter lim="800000"/>
            <a:headEnd/>
            <a:tailEnd/>
          </a:ln>
        </p:spPr>
        <p:txBody>
          <a:bodyPr wrap="square">
            <a:spAutoFit/>
          </a:bodyPr>
          <a:lstStyle/>
          <a:p>
            <a:pPr algn="ctr" eaLnBrk="1" fontAlgn="auto" hangingPunct="1">
              <a:spcBef>
                <a:spcPts val="0"/>
              </a:spcBef>
              <a:spcAft>
                <a:spcPts val="1200"/>
              </a:spcAft>
              <a:defRPr/>
            </a:pPr>
            <a:r>
              <a:rPr lang="en-US" altLang="en-US" sz="4000" dirty="0">
                <a:solidFill>
                  <a:schemeClr val="tx2">
                    <a:satMod val="200000"/>
                  </a:schemeClr>
                </a:solidFill>
                <a:effectLst>
                  <a:outerShdw blurRad="38100" dist="38100" dir="2700000" algn="tl">
                    <a:srgbClr val="000000">
                      <a:alpha val="43137"/>
                    </a:srgbClr>
                  </a:outerShdw>
                </a:effectLst>
                <a:latin typeface="Calibri" panose="020F0502020204030204" pitchFamily="34" charset="0"/>
                <a:ea typeface="+mj-ea"/>
                <a:cs typeface="+mj-cs"/>
              </a:rPr>
              <a:t>Galatians 5:4</a:t>
            </a:r>
          </a:p>
          <a:p>
            <a:pPr algn="just" eaLnBrk="1" fontAlgn="auto" hangingPunct="1">
              <a:spcBef>
                <a:spcPts val="0"/>
              </a:spcBef>
              <a:spcAft>
                <a:spcPts val="0"/>
              </a:spcAft>
              <a:defRPr/>
            </a:pPr>
            <a:r>
              <a:rPr lang="en-US" altLang="en-US" sz="3600" kern="0" dirty="0">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You have been severed from Christ, you who are seeking to be justified by law; you have fallen from grace.”</a:t>
            </a:r>
            <a:endParaRPr lang="en-US" altLang="en-US" sz="36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E5DC8574-8CD5-451F-BCA5-43084280BA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09433" y="2819400"/>
            <a:ext cx="2925135" cy="1828800"/>
          </a:xfrm>
          <a:prstGeom prst="rect">
            <a:avLst/>
          </a:prstGeom>
          <a:solidFill>
            <a:srgbClr val="FFFFFF">
              <a:shade val="85000"/>
            </a:srgbClr>
          </a:solidFill>
          <a:ln w="88900" cap="sq">
            <a:solidFill>
              <a:srgbClr val="FF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401232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none"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27544509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701040"/>
          <a:ext cx="8991600" cy="545592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bl>
          </a:graphicData>
        </a:graphic>
      </p:graphicFrame>
    </p:spTree>
    <p:extLst>
      <p:ext uri="{BB962C8B-B14F-4D97-AF65-F5344CB8AC3E}">
        <p14:creationId xmlns:p14="http://schemas.microsoft.com/office/powerpoint/2010/main" val="36520351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3F389A0-4AAD-48E1-B743-999BD022ABB5}"/>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2 PETER 3:15-18</a:t>
            </a:r>
          </a:p>
        </p:txBody>
      </p:sp>
      <p:sp>
        <p:nvSpPr>
          <p:cNvPr id="120835" name="Rectangle 3">
            <a:extLst>
              <a:ext uri="{FF2B5EF4-FFF2-40B4-BE49-F238E27FC236}">
                <a16:creationId xmlns:a16="http://schemas.microsoft.com/office/drawing/2014/main" id="{5F644754-C1BA-43C2-BD37-0EE23332F9AF}"/>
              </a:ext>
            </a:extLst>
          </p:cNvPr>
          <p:cNvSpPr>
            <a:spLocks noGrp="1" noChangeArrowheads="1"/>
          </p:cNvSpPr>
          <p:nvPr>
            <p:ph type="body" idx="4294967295"/>
          </p:nvPr>
        </p:nvSpPr>
        <p:spPr>
          <a:xfrm>
            <a:off x="2590800" y="2057400"/>
            <a:ext cx="635158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Regard the grace of God (v15)</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Beware of false teachers (v16-17)</a:t>
            </a:r>
          </a:p>
          <a:p>
            <a:pPr marL="461963" indent="-461963" eaLnBrk="1" hangingPunct="1">
              <a:spcBef>
                <a:spcPts val="0"/>
              </a:spcBef>
              <a:spcAft>
                <a:spcPts val="3600"/>
              </a:spcAft>
              <a:defRPr/>
            </a:pPr>
            <a:r>
              <a:rPr lang="en-US" altLang="en-US" b="1" u="sng" dirty="0">
                <a:solidFill>
                  <a:srgbClr val="FFFFCC"/>
                </a:solidFill>
                <a:effectLst>
                  <a:outerShdw blurRad="38100" dist="38100" dir="2700000" algn="tl">
                    <a:srgbClr val="000000">
                      <a:alpha val="43137"/>
                    </a:srgbClr>
                  </a:outerShdw>
                </a:effectLst>
                <a:cs typeface="Calibri" panose="020F0502020204030204" pitchFamily="34" charset="0"/>
              </a:rPr>
              <a:t>Grow in Christ (v18)</a:t>
            </a:r>
          </a:p>
        </p:txBody>
      </p:sp>
      <p:pic>
        <p:nvPicPr>
          <p:cNvPr id="5" name="Picture 4" descr="j0193970">
            <a:extLst>
              <a:ext uri="{FF2B5EF4-FFF2-40B4-BE49-F238E27FC236}">
                <a16:creationId xmlns:a16="http://schemas.microsoft.com/office/drawing/2014/main" id="{A39DC629-761E-46BF-A205-DC4645B5A7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8386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AEAF2D6-933E-49C9-AD02-41F2F774E642}"/>
              </a:ext>
            </a:extLst>
          </p:cNvPr>
          <p:cNvSpPr>
            <a:spLocks noGrp="1" noChangeArrowheads="1"/>
          </p:cNvSpPr>
          <p:nvPr>
            <p:ph type="title" idx="4294967295"/>
          </p:nvPr>
        </p:nvSpPr>
        <p:spPr>
          <a:xfrm>
            <a:off x="685800" y="228600"/>
            <a:ext cx="7772400" cy="1138646"/>
          </a:xfrm>
        </p:spPr>
        <p:txBody>
          <a:bodyPr/>
          <a:lstStyle/>
          <a:p>
            <a:pPr algn="ctr"/>
            <a:r>
              <a:rPr lang="en-US" altLang="en-US" sz="3600" dirty="0">
                <a:effectLst>
                  <a:outerShdw blurRad="38100" dist="38100" dir="2700000" algn="tl">
                    <a:srgbClr val="000000">
                      <a:alpha val="43137"/>
                    </a:srgbClr>
                  </a:outerShdw>
                </a:effectLst>
              </a:rPr>
              <a:t>GROW IN CHRIST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(3:18)</a:t>
            </a:r>
          </a:p>
        </p:txBody>
      </p:sp>
      <p:sp>
        <p:nvSpPr>
          <p:cNvPr id="126979" name="Rectangle 3">
            <a:extLst>
              <a:ext uri="{FF2B5EF4-FFF2-40B4-BE49-F238E27FC236}">
                <a16:creationId xmlns:a16="http://schemas.microsoft.com/office/drawing/2014/main" id="{80E4926B-E05B-469E-9D4A-6582FF531E40}"/>
              </a:ext>
            </a:extLst>
          </p:cNvPr>
          <p:cNvSpPr>
            <a:spLocks noGrp="1" noChangeArrowheads="1"/>
          </p:cNvSpPr>
          <p:nvPr>
            <p:ph type="body" idx="4294967295"/>
          </p:nvPr>
        </p:nvSpPr>
        <p:spPr>
          <a:xfrm>
            <a:off x="914400" y="2078038"/>
            <a:ext cx="7315200" cy="270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Maturity inoculates the believer against false teaching (Eph 4:11-16)</a:t>
            </a:r>
          </a:p>
          <a:p>
            <a:pPr marL="461963" indent="-461963" algn="just"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glory is the ultimate motivation for maturity</a:t>
            </a:r>
            <a:endParaRPr lang="en-US" altLang="en-US" dirty="0">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He gave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some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apostles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prophets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evangelists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some as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pastors and teachers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equipping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saints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work of service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of Christ;”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until we all attain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unity</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faith, and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knowledge of the Son of God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mature man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 the measure of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stature which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p>
        </p:txBody>
      </p:sp>
    </p:spTree>
    <p:extLst>
      <p:ext uri="{BB962C8B-B14F-4D97-AF65-F5344CB8AC3E}">
        <p14:creationId xmlns:p14="http://schemas.microsoft.com/office/powerpoint/2010/main" val="2809125943"/>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belongs to the fullness of 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As a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result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no longer to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children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tossed here and there by waves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carried about by every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wind</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doctrine, by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trickery of men</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craftiness in deceitful scheming;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speaking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truth in love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we are to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all</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aspects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into Him who is the head, even . . .</a:t>
            </a:r>
          </a:p>
        </p:txBody>
      </p:sp>
    </p:spTree>
    <p:extLst>
      <p:ext uri="{BB962C8B-B14F-4D97-AF65-F5344CB8AC3E}">
        <p14:creationId xmlns:p14="http://schemas.microsoft.com/office/powerpoint/2010/main" val="353485039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DB5AD-318D-4238-9958-5A1F60F1292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8914" name="Rectangle 3"/>
          <p:cNvSpPr>
            <a:spLocks noChangeArrowheads="1"/>
          </p:cNvSpPr>
          <p:nvPr/>
        </p:nvSpPr>
        <p:spPr bwMode="auto">
          <a:xfrm>
            <a:off x="0" y="0"/>
            <a:ext cx="9144000"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defTabSz="685800">
              <a:spcBef>
                <a:spcPct val="0"/>
              </a:spcBef>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Ephesians 4:11-16</a:t>
            </a:r>
          </a:p>
          <a:p>
            <a:pPr algn="just">
              <a:spcAft>
                <a:spcPts val="1200"/>
              </a:spcAft>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Christ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4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whom the whole body, being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fitted and held together</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by what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every joint</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supplies</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according to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proper working</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each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individual part, causes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growth</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the body for the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building up of itself</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love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640324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AEAF2D6-933E-49C9-AD02-41F2F774E642}"/>
              </a:ext>
            </a:extLst>
          </p:cNvPr>
          <p:cNvSpPr>
            <a:spLocks noGrp="1" noChangeArrowheads="1"/>
          </p:cNvSpPr>
          <p:nvPr>
            <p:ph type="title" idx="4294967295"/>
          </p:nvPr>
        </p:nvSpPr>
        <p:spPr>
          <a:xfrm>
            <a:off x="685800" y="228600"/>
            <a:ext cx="7772400" cy="1138646"/>
          </a:xfrm>
        </p:spPr>
        <p:txBody>
          <a:bodyPr/>
          <a:lstStyle/>
          <a:p>
            <a:pPr algn="ctr"/>
            <a:r>
              <a:rPr lang="en-US" altLang="en-US" sz="3600" dirty="0">
                <a:effectLst>
                  <a:outerShdw blurRad="38100" dist="38100" dir="2700000" algn="tl">
                    <a:srgbClr val="000000">
                      <a:alpha val="43137"/>
                    </a:srgbClr>
                  </a:outerShdw>
                </a:effectLst>
              </a:rPr>
              <a:t>GROW IN CHRIST </a:t>
            </a:r>
            <a:br>
              <a:rPr lang="en-US" altLang="en-US" sz="3600" dirty="0">
                <a:effectLst>
                  <a:outerShdw blurRad="38100" dist="38100" dir="2700000" algn="tl">
                    <a:srgbClr val="000000">
                      <a:alpha val="43137"/>
                    </a:srgbClr>
                  </a:outerShdw>
                </a:effectLst>
              </a:rPr>
            </a:br>
            <a:r>
              <a:rPr lang="en-US" altLang="en-US" sz="3200" dirty="0">
                <a:solidFill>
                  <a:schemeClr val="tx1"/>
                </a:solidFill>
                <a:effectLst>
                  <a:outerShdw blurRad="38100" dist="38100" dir="2700000" algn="tl">
                    <a:srgbClr val="000000">
                      <a:alpha val="43137"/>
                    </a:srgbClr>
                  </a:outerShdw>
                </a:effectLst>
                <a:ea typeface="+mn-ea"/>
                <a:cs typeface="Calibri" panose="020F0502020204030204" pitchFamily="34" charset="0"/>
              </a:rPr>
              <a:t>(3:18)</a:t>
            </a:r>
          </a:p>
        </p:txBody>
      </p:sp>
      <p:sp>
        <p:nvSpPr>
          <p:cNvPr id="126979" name="Rectangle 3">
            <a:extLst>
              <a:ext uri="{FF2B5EF4-FFF2-40B4-BE49-F238E27FC236}">
                <a16:creationId xmlns:a16="http://schemas.microsoft.com/office/drawing/2014/main" id="{80E4926B-E05B-469E-9D4A-6582FF531E40}"/>
              </a:ext>
            </a:extLst>
          </p:cNvPr>
          <p:cNvSpPr>
            <a:spLocks noGrp="1" noChangeArrowheads="1"/>
          </p:cNvSpPr>
          <p:nvPr>
            <p:ph type="body" idx="4294967295"/>
          </p:nvPr>
        </p:nvSpPr>
        <p:spPr>
          <a:xfrm>
            <a:off x="914400" y="2078038"/>
            <a:ext cx="7315200" cy="2701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algn="just"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Maturity inoculates the believer against false teaching (Eph 4:11-16)</a:t>
            </a:r>
          </a:p>
          <a:p>
            <a:pPr marL="461963" indent="-461963" algn="just"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God’s glory is the ultimate motivation for maturity</a:t>
            </a:r>
            <a:endParaRPr lang="en-US" altLang="en-US" dirty="0">
              <a:effectLst/>
            </a:endParaRPr>
          </a:p>
        </p:txBody>
      </p:sp>
    </p:spTree>
    <p:extLst>
      <p:ext uri="{BB962C8B-B14F-4D97-AF65-F5344CB8AC3E}">
        <p14:creationId xmlns:p14="http://schemas.microsoft.com/office/powerpoint/2010/main" val="3714736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228600"/>
            <a:ext cx="7772400" cy="1143000"/>
          </a:xfrm>
        </p:spPr>
        <p:txBody>
          <a:bodyPr/>
          <a:lstStyle/>
          <a:p>
            <a:pPr algn="ctr"/>
            <a:r>
              <a:rPr lang="en-US" altLang="en-US" sz="3600" b="0" dirty="0">
                <a:solidFill>
                  <a:srgbClr val="00FFFF"/>
                </a:solidFill>
                <a:effectLst>
                  <a:outerShdw blurRad="38100" dist="38100" dir="2700000" algn="tl">
                    <a:srgbClr val="000000">
                      <a:alpha val="43137"/>
                    </a:srgbClr>
                  </a:outerShdw>
                </a:effectLst>
              </a:rPr>
              <a:t>Dispensational Theology is a </a:t>
            </a:r>
            <a:br>
              <a:rPr lang="en-US" altLang="en-US" sz="3600" b="0" dirty="0">
                <a:solidFill>
                  <a:srgbClr val="00FFFF"/>
                </a:solidFill>
                <a:effectLst>
                  <a:outerShdw blurRad="38100" dist="38100" dir="2700000" algn="tl">
                    <a:srgbClr val="000000">
                      <a:alpha val="43137"/>
                    </a:srgbClr>
                  </a:outerShdw>
                </a:effectLst>
              </a:rPr>
            </a:br>
            <a:r>
              <a:rPr lang="en-US" altLang="en-US" sz="3600" b="0" dirty="0">
                <a:solidFill>
                  <a:srgbClr val="00FFFF"/>
                </a:solidFill>
                <a:effectLst>
                  <a:outerShdw blurRad="38100" dist="38100" dir="2700000" algn="tl">
                    <a:srgbClr val="000000">
                      <a:alpha val="43137"/>
                    </a:srgbClr>
                  </a:outerShdw>
                </a:effectLst>
              </a:rPr>
              <a:t>System of Theology</a:t>
            </a:r>
          </a:p>
        </p:txBody>
      </p:sp>
      <p:sp>
        <p:nvSpPr>
          <p:cNvPr id="183299" name="Rectangle 3"/>
          <p:cNvSpPr>
            <a:spLocks noChangeArrowheads="1"/>
          </p:cNvSpPr>
          <p:nvPr/>
        </p:nvSpPr>
        <p:spPr bwMode="auto">
          <a:xfrm>
            <a:off x="177800" y="1484312"/>
            <a:ext cx="8785225" cy="4687888"/>
          </a:xfrm>
          <a:prstGeom prst="rect">
            <a:avLst/>
          </a:prstGeom>
          <a:noFill/>
          <a:ln w="9525">
            <a:noFill/>
            <a:miter lim="800000"/>
            <a:headEnd/>
            <a:tailEnd/>
          </a:ln>
          <a:effectLst/>
        </p:spPr>
        <p:txBody>
          <a:bodyPr lIns="91436" tIns="45718" rIns="91436" bIns="45718"/>
          <a:lstStyle/>
          <a:p>
            <a:pPr algn="just" defTabSz="915001">
              <a:spcBef>
                <a:spcPts val="0"/>
              </a:spcBef>
              <a:spcAft>
                <a:spcPts val="2400"/>
              </a:spcAft>
              <a:defRPr/>
            </a:pPr>
            <a:r>
              <a:rPr lang="en-US" sz="2800" dirty="0">
                <a:latin typeface="Calibri" panose="020F0502020204030204" pitchFamily="34" charset="0"/>
                <a:cs typeface="Calibri" panose="020F0502020204030204" pitchFamily="34" charset="0"/>
              </a:rPr>
              <a:t>Traditional-normative dispensational theology is a system that embodies three essential, fundamental concepts called the </a:t>
            </a:r>
            <a:r>
              <a:rPr lang="en-US" sz="2800" b="1" dirty="0">
                <a:solidFill>
                  <a:srgbClr val="FFFFCC"/>
                </a:solidFill>
                <a:latin typeface="Calibri" panose="020F0502020204030204" pitchFamily="34" charset="0"/>
                <a:cs typeface="Calibri" panose="020F0502020204030204" pitchFamily="34" charset="0"/>
              </a:rPr>
              <a:t>sine qua non </a:t>
            </a:r>
            <a:r>
              <a:rPr lang="en-US" sz="2800" dirty="0">
                <a:latin typeface="Calibri" panose="020F0502020204030204" pitchFamily="34" charset="0"/>
                <a:cs typeface="Calibri" panose="020F0502020204030204" pitchFamily="34" charset="0"/>
              </a:rPr>
              <a:t>(lit. “without which is not”):</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The </a:t>
            </a:r>
            <a:r>
              <a:rPr lang="en-US" sz="2800" b="1" dirty="0">
                <a:solidFill>
                  <a:srgbClr val="FFFFCC"/>
                </a:solidFill>
                <a:latin typeface="Calibri" panose="020F0502020204030204" pitchFamily="34" charset="0"/>
                <a:cs typeface="Calibri" panose="020F0502020204030204" pitchFamily="34" charset="0"/>
              </a:rPr>
              <a:t>consistent</a:t>
            </a:r>
            <a:r>
              <a:rPr lang="en-US" sz="2800" dirty="0">
                <a:latin typeface="Calibri" panose="020F0502020204030204" pitchFamily="34" charset="0"/>
                <a:cs typeface="Calibri" panose="020F0502020204030204" pitchFamily="34" charset="0"/>
              </a:rPr>
              <a:t> use of a plain, normal, literal, grammatical-historical method of interpretation;</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Which reveals that the </a:t>
            </a:r>
            <a:r>
              <a:rPr lang="en-US" sz="2800" b="1" dirty="0">
                <a:solidFill>
                  <a:srgbClr val="FFFFCC"/>
                </a:solidFill>
                <a:latin typeface="Calibri" panose="020F0502020204030204" pitchFamily="34" charset="0"/>
                <a:cs typeface="Calibri" panose="020F0502020204030204" pitchFamily="34" charset="0"/>
              </a:rPr>
              <a:t>Church is distinct from Israel</a:t>
            </a:r>
            <a:r>
              <a:rPr lang="en-US" sz="2800" dirty="0">
                <a:latin typeface="Calibri" panose="020F0502020204030204" pitchFamily="34" charset="0"/>
                <a:cs typeface="Calibri" panose="020F0502020204030204" pitchFamily="34" charset="0"/>
              </a:rPr>
              <a:t>;</a:t>
            </a:r>
          </a:p>
          <a:p>
            <a:pPr marL="457200" indent="-457200" defTabSz="915001">
              <a:spcBef>
                <a:spcPts val="0"/>
              </a:spcBef>
              <a:spcAft>
                <a:spcPts val="2400"/>
              </a:spcAft>
              <a:buClr>
                <a:srgbClr val="00FFFF"/>
              </a:buClr>
              <a:buFont typeface="+mj-lt"/>
              <a:buAutoNum type="arabicPeriod"/>
              <a:defRPr/>
            </a:pPr>
            <a:r>
              <a:rPr lang="en-US" sz="2800" dirty="0">
                <a:latin typeface="Calibri" panose="020F0502020204030204" pitchFamily="34" charset="0"/>
                <a:cs typeface="Calibri" panose="020F0502020204030204" pitchFamily="34" charset="0"/>
              </a:rPr>
              <a:t>God’s overall purpose is to bring </a:t>
            </a:r>
            <a:r>
              <a:rPr lang="en-US" sz="2800" b="1" dirty="0">
                <a:solidFill>
                  <a:srgbClr val="FFFFCC"/>
                </a:solidFill>
                <a:latin typeface="Calibri" panose="020F0502020204030204" pitchFamily="34" charset="0"/>
                <a:cs typeface="Calibri" panose="020F0502020204030204" pitchFamily="34" charset="0"/>
              </a:rPr>
              <a:t>glory to Himself </a:t>
            </a:r>
            <a:r>
              <a:rPr lang="en-US" sz="2800" dirty="0">
                <a:latin typeface="Calibri" panose="020F0502020204030204" pitchFamily="34" charset="0"/>
                <a:cs typeface="Calibri" panose="020F0502020204030204" pitchFamily="34" charset="0"/>
              </a:rPr>
              <a:t>(Eph. 1:6, 12, 14).</a:t>
            </a:r>
          </a:p>
        </p:txBody>
      </p:sp>
      <p:sp>
        <p:nvSpPr>
          <p:cNvPr id="30724" name="Text Box 4"/>
          <p:cNvSpPr txBox="1">
            <a:spLocks noChangeArrowheads="1"/>
          </p:cNvSpPr>
          <p:nvPr/>
        </p:nvSpPr>
        <p:spPr bwMode="auto">
          <a:xfrm>
            <a:off x="2509044" y="6403975"/>
            <a:ext cx="4125912"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dirty="0">
                <a:latin typeface="Calibri" panose="020F0502020204030204" pitchFamily="34" charset="0"/>
                <a:cs typeface="Calibri" panose="020F0502020204030204" pitchFamily="34" charset="0"/>
              </a:rPr>
              <a:t>Dr. Charles Ryrie, </a:t>
            </a:r>
            <a:r>
              <a:rPr lang="en-US" altLang="en-US" sz="1600" i="1" dirty="0">
                <a:latin typeface="Calibri" panose="020F0502020204030204" pitchFamily="34" charset="0"/>
                <a:cs typeface="Calibri" panose="020F0502020204030204" pitchFamily="34" charset="0"/>
              </a:rPr>
              <a:t>Dispensationalism</a:t>
            </a:r>
            <a:r>
              <a:rPr lang="en-US" altLang="en-US" sz="1600" dirty="0">
                <a:latin typeface="Calibri" panose="020F0502020204030204" pitchFamily="34" charset="0"/>
                <a:cs typeface="Calibri" panose="020F0502020204030204" pitchFamily="34" charset="0"/>
              </a:rPr>
              <a:t>, pp. 38-41</a:t>
            </a:r>
          </a:p>
        </p:txBody>
      </p:sp>
    </p:spTree>
    <p:extLst>
      <p:ext uri="{BB962C8B-B14F-4D97-AF65-F5344CB8AC3E}">
        <p14:creationId xmlns:p14="http://schemas.microsoft.com/office/powerpoint/2010/main" val="20085165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animEffect transition="in" filter="blinds(horizontal)">
                                      <p:cBhvr>
                                        <p:cTn id="7" dur="500"/>
                                        <p:tgtEl>
                                          <p:spTgt spid="183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3299">
                                            <p:txEl>
                                              <p:pRg st="1" end="1"/>
                                            </p:txEl>
                                          </p:spTgt>
                                        </p:tgtEl>
                                        <p:attrNameLst>
                                          <p:attrName>style.visibility</p:attrName>
                                        </p:attrNameLst>
                                      </p:cBhvr>
                                      <p:to>
                                        <p:strVal val="visible"/>
                                      </p:to>
                                    </p:set>
                                    <p:animEffect transition="in" filter="blinds(horizontal)">
                                      <p:cBhvr>
                                        <p:cTn id="12" dur="500"/>
                                        <p:tgtEl>
                                          <p:spTgt spid="1832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3299">
                                            <p:txEl>
                                              <p:pRg st="2" end="2"/>
                                            </p:txEl>
                                          </p:spTgt>
                                        </p:tgtEl>
                                        <p:attrNameLst>
                                          <p:attrName>style.visibility</p:attrName>
                                        </p:attrNameLst>
                                      </p:cBhvr>
                                      <p:to>
                                        <p:strVal val="visible"/>
                                      </p:to>
                                    </p:set>
                                    <p:animEffect transition="in" filter="blinds(horizontal)">
                                      <p:cBhvr>
                                        <p:cTn id="17" dur="500"/>
                                        <p:tgtEl>
                                          <p:spTgt spid="1832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3299">
                                            <p:txEl>
                                              <p:pRg st="3" end="3"/>
                                            </p:txEl>
                                          </p:spTgt>
                                        </p:tgtEl>
                                        <p:attrNameLst>
                                          <p:attrName>style.visibility</p:attrName>
                                        </p:attrNameLst>
                                      </p:cBhvr>
                                      <p:to>
                                        <p:strVal val="visible"/>
                                      </p:to>
                                    </p:set>
                                    <p:animEffect transition="in" filter="blinds(horizontal)">
                                      <p:cBhvr>
                                        <p:cTn id="22" dur="500"/>
                                        <p:tgtEl>
                                          <p:spTgt spid="183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2579688" y="228600"/>
            <a:ext cx="3984625" cy="685800"/>
          </a:xfrm>
        </p:spPr>
        <p:txBody>
          <a:bodyPr/>
          <a:lstStyle/>
          <a:p>
            <a:pPr algn="ctr">
              <a:lnSpc>
                <a:spcPct val="100000"/>
              </a:lnSpc>
              <a:defRPr/>
            </a:pPr>
            <a:r>
              <a:rPr lang="en-US" sz="3600" b="0" dirty="0">
                <a:solidFill>
                  <a:srgbClr val="00FFFF"/>
                </a:solidFill>
                <a:effectLst>
                  <a:outerShdw blurRad="38100" dist="38100" dir="2700000" algn="tl">
                    <a:srgbClr val="000000">
                      <a:alpha val="43137"/>
                    </a:srgbClr>
                  </a:outerShdw>
                </a:effectLst>
              </a:rPr>
              <a:t>Doxological Purpose</a:t>
            </a:r>
          </a:p>
        </p:txBody>
      </p:sp>
      <p:sp>
        <p:nvSpPr>
          <p:cNvPr id="31747" name="Text Box 3"/>
          <p:cNvSpPr txBox="1">
            <a:spLocks noChangeArrowheads="1"/>
          </p:cNvSpPr>
          <p:nvPr/>
        </p:nvSpPr>
        <p:spPr bwMode="auto">
          <a:xfrm>
            <a:off x="2069306" y="6451600"/>
            <a:ext cx="5005388"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2479" tIns="41239" rIns="82479" bIns="41239">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US" altLang="en-US" sz="1600" i="1" dirty="0">
                <a:latin typeface="Calibri" panose="020F0502020204030204" pitchFamily="34" charset="0"/>
                <a:cs typeface="Calibri" panose="020F0502020204030204" pitchFamily="34" charset="0"/>
              </a:rPr>
              <a:t>Dictionary of Premillennial Theology</a:t>
            </a:r>
            <a:r>
              <a:rPr lang="en-US" altLang="en-US" sz="1600" dirty="0">
                <a:latin typeface="Calibri" panose="020F0502020204030204" pitchFamily="34" charset="0"/>
                <a:cs typeface="Calibri" panose="020F0502020204030204" pitchFamily="34" charset="0"/>
              </a:rPr>
              <a:t>, Charles Ryrie, p. 94</a:t>
            </a:r>
          </a:p>
        </p:txBody>
      </p:sp>
      <p:sp>
        <p:nvSpPr>
          <p:cNvPr id="193541" name="Rectangle 5"/>
          <p:cNvSpPr>
            <a:spLocks noChangeArrowheads="1"/>
          </p:cNvSpPr>
          <p:nvPr/>
        </p:nvSpPr>
        <p:spPr bwMode="auto">
          <a:xfrm>
            <a:off x="206375" y="1143000"/>
            <a:ext cx="86487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marL="549275" indent="-549275"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457200" indent="-457200" algn="just" eaLnBrk="1" hangingPunct="1">
              <a:spcBef>
                <a:spcPts val="0"/>
              </a:spcBef>
              <a:spcAft>
                <a:spcPts val="2400"/>
              </a:spcAft>
              <a:buClr>
                <a:srgbClr val="00FFFF"/>
              </a:buClr>
              <a:buFont typeface="+mj-lt"/>
              <a:buAutoNum type="alphaUcPeriod"/>
            </a:pPr>
            <a:r>
              <a:rPr lang="en-US" altLang="en-US" sz="2900" dirty="0">
                <a:latin typeface="Calibri" panose="020F0502020204030204" pitchFamily="34" charset="0"/>
                <a:cs typeface="Calibri" panose="020F0502020204030204" pitchFamily="34" charset="0"/>
              </a:rPr>
              <a:t>God’s ultimate purpose for the ages is to glorify Himself.  Scripture is not human-centered, as though salvation were the principle point, but God-centered, because His glory is at the center.</a:t>
            </a:r>
          </a:p>
          <a:p>
            <a:pPr marL="457200" indent="-457200" algn="just" eaLnBrk="1" hangingPunct="1">
              <a:spcBef>
                <a:spcPts val="0"/>
              </a:spcBef>
              <a:spcAft>
                <a:spcPts val="2400"/>
              </a:spcAft>
              <a:buClr>
                <a:srgbClr val="00FFFF"/>
              </a:buClr>
              <a:buFont typeface="+mj-lt"/>
              <a:buAutoNum type="alphaUcPeriod"/>
            </a:pPr>
            <a:r>
              <a:rPr lang="en-US" altLang="en-US" sz="2900" dirty="0">
                <a:latin typeface="Calibri" panose="020F0502020204030204" pitchFamily="34" charset="0"/>
                <a:cs typeface="Calibri" panose="020F0502020204030204" pitchFamily="34" charset="0"/>
              </a:rPr>
              <a:t>The glory of God is the primary principle that unifies all dispensations, the program of salvation being just one of the means by which God glorifies Himself.  Each successive revelation of God’s plan for the ages, as well as His dealing with the elect, non-elect, angels, and nations all manifest His glory.	</a:t>
            </a:r>
          </a:p>
        </p:txBody>
      </p:sp>
    </p:spTree>
    <p:extLst>
      <p:ext uri="{BB962C8B-B14F-4D97-AF65-F5344CB8AC3E}">
        <p14:creationId xmlns:p14="http://schemas.microsoft.com/office/powerpoint/2010/main" val="3532070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93541">
                                            <p:txEl>
                                              <p:pRg st="0" end="0"/>
                                            </p:txEl>
                                          </p:spTgt>
                                        </p:tgtEl>
                                        <p:attrNameLst>
                                          <p:attrName>style.visibility</p:attrName>
                                        </p:attrNameLst>
                                      </p:cBhvr>
                                      <p:to>
                                        <p:strVal val="visible"/>
                                      </p:to>
                                    </p:set>
                                    <p:animEffect transition="in" filter="barn(outVertical)">
                                      <p:cBhvr>
                                        <p:cTn id="7" dur="500"/>
                                        <p:tgtEl>
                                          <p:spTgt spid="1935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93541">
                                            <p:txEl>
                                              <p:pRg st="1" end="1"/>
                                            </p:txEl>
                                          </p:spTgt>
                                        </p:tgtEl>
                                        <p:attrNameLst>
                                          <p:attrName>style.visibility</p:attrName>
                                        </p:attrNameLst>
                                      </p:cBhvr>
                                      <p:to>
                                        <p:strVal val="visible"/>
                                      </p:to>
                                    </p:set>
                                    <p:animEffect transition="in" filter="barn(outVertical)">
                                      <p:cBhvr>
                                        <p:cTn id="12" dur="500"/>
                                        <p:tgtEl>
                                          <p:spTgt spid="1935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55A331B-45EE-4B4A-ABEB-34F9AA91F5E0}"/>
              </a:ext>
            </a:extLst>
          </p:cNvPr>
          <p:cNvSpPr>
            <a:spLocks noChangeArrowheads="1"/>
          </p:cNvSpPr>
          <p:nvPr/>
        </p:nvSpPr>
        <p:spPr bwMode="auto">
          <a:xfrm>
            <a:off x="2552700" y="228600"/>
            <a:ext cx="4038600" cy="914400"/>
          </a:xfrm>
          <a:prstGeom prst="rect">
            <a:avLst/>
          </a:prstGeom>
          <a:noFill/>
          <a:ln>
            <a:noFill/>
          </a:ln>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2 PETER</a:t>
            </a:r>
          </a:p>
        </p:txBody>
      </p:sp>
      <p:sp>
        <p:nvSpPr>
          <p:cNvPr id="35843" name="Rectangle 3">
            <a:extLst>
              <a:ext uri="{FF2B5EF4-FFF2-40B4-BE49-F238E27FC236}">
                <a16:creationId xmlns:a16="http://schemas.microsoft.com/office/drawing/2014/main" id="{1DE41D1B-1DBB-451E-B53A-9C4C1D032DB2}"/>
              </a:ext>
            </a:extLst>
          </p:cNvPr>
          <p:cNvSpPr>
            <a:spLocks noChangeArrowheads="1"/>
          </p:cNvSpPr>
          <p:nvPr/>
        </p:nvSpPr>
        <p:spPr bwMode="auto">
          <a:xfrm>
            <a:off x="457200" y="1600200"/>
            <a:ext cx="5715000" cy="4724400"/>
          </a:xfrm>
          <a:prstGeom prst="rect">
            <a:avLst/>
          </a:prstGeom>
          <a:noFill/>
          <a:ln>
            <a:noFill/>
          </a:ln>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3600"/>
              </a:spcAft>
              <a:defRPr/>
            </a:pPr>
            <a:r>
              <a:rPr lang="en-US" alt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Chapter 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Introduction (1:1-2)</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 to Growth (1:3-11)</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Purpose Statement (1:12-15)</a:t>
            </a:r>
          </a:p>
          <a:p>
            <a:pPr marL="461963" indent="-461963" eaLnBrk="1" hangingPunct="1">
              <a:spcBef>
                <a:spcPts val="0"/>
              </a:spcBef>
              <a:spcAft>
                <a:spcPts val="3600"/>
              </a:spcAft>
              <a:buClr>
                <a:schemeClr val="tx2"/>
              </a:buClr>
              <a:buSzPct val="75000"/>
              <a:buFont typeface="Wingdings" panose="05000000000000000000" pitchFamily="2" charset="2"/>
              <a:buChar char="n"/>
              <a:defRPr/>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Coming kingdom (1:16-21)</a:t>
            </a:r>
          </a:p>
        </p:txBody>
      </p:sp>
      <p:pic>
        <p:nvPicPr>
          <p:cNvPr id="5" name="Picture 4" descr="j0193970">
            <a:extLst>
              <a:ext uri="{FF2B5EF4-FFF2-40B4-BE49-F238E27FC236}">
                <a16:creationId xmlns:a16="http://schemas.microsoft.com/office/drawing/2014/main" id="{3FDB8E2B-E3C5-4230-9001-DF40597EC2A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56946" y="1828800"/>
            <a:ext cx="2482254"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270" y="100295"/>
            <a:ext cx="7797460" cy="6657409"/>
          </a:xfrm>
          <a:prstGeom prst="rect">
            <a:avLst/>
          </a:prstGeom>
        </p:spPr>
      </p:pic>
    </p:spTree>
    <p:extLst>
      <p:ext uri="{BB962C8B-B14F-4D97-AF65-F5344CB8AC3E}">
        <p14:creationId xmlns:p14="http://schemas.microsoft.com/office/powerpoint/2010/main" val="2265305200"/>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83F389A0-4AAD-48E1-B743-999BD022ABB5}"/>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2 PETER 3:15-18</a:t>
            </a:r>
          </a:p>
        </p:txBody>
      </p:sp>
      <p:sp>
        <p:nvSpPr>
          <p:cNvPr id="120835" name="Rectangle 3">
            <a:extLst>
              <a:ext uri="{FF2B5EF4-FFF2-40B4-BE49-F238E27FC236}">
                <a16:creationId xmlns:a16="http://schemas.microsoft.com/office/drawing/2014/main" id="{5F644754-C1BA-43C2-BD37-0EE23332F9AF}"/>
              </a:ext>
            </a:extLst>
          </p:cNvPr>
          <p:cNvSpPr>
            <a:spLocks noGrp="1" noChangeArrowheads="1"/>
          </p:cNvSpPr>
          <p:nvPr>
            <p:ph type="body" idx="4294967295"/>
          </p:nvPr>
        </p:nvSpPr>
        <p:spPr>
          <a:xfrm>
            <a:off x="2590800" y="2057400"/>
            <a:ext cx="6351588"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Regard the grace of God (v15)</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Beware of false teachers (v16-17)</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Grow in Christ (v18)</a:t>
            </a:r>
          </a:p>
        </p:txBody>
      </p:sp>
      <p:pic>
        <p:nvPicPr>
          <p:cNvPr id="5" name="Picture 4" descr="j0193970">
            <a:extLst>
              <a:ext uri="{FF2B5EF4-FFF2-40B4-BE49-F238E27FC236}">
                <a16:creationId xmlns:a16="http://schemas.microsoft.com/office/drawing/2014/main" id="{A39DC629-761E-46BF-A205-DC4645B5A75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965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A0DBB-C819-4D37-A0DD-EC97388EE450}"/>
              </a:ext>
            </a:extLst>
          </p:cNvPr>
          <p:cNvSpPr>
            <a:spLocks noGrp="1"/>
          </p:cNvSpPr>
          <p:nvPr>
            <p:ph type="title"/>
          </p:nvPr>
        </p:nvSpPr>
        <p:spPr>
          <a:xfrm>
            <a:off x="685800" y="2857500"/>
            <a:ext cx="7772400" cy="1143000"/>
          </a:xfrm>
        </p:spPr>
        <p:txBody>
          <a:bodyPr/>
          <a:lstStyle/>
          <a:p>
            <a:pPr algn="ctr">
              <a:defRPr/>
            </a:pPr>
            <a:r>
              <a:rPr lang="en-US" sz="6000" dirty="0">
                <a:effectLst>
                  <a:outerShdw blurRad="38100" dist="38100" dir="2700000" algn="tl">
                    <a:srgbClr val="000000">
                      <a:alpha val="43137"/>
                    </a:srgbClr>
                  </a:outerShdw>
                </a:effectLst>
              </a:rPr>
              <a:t>CONCLUSION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E5B2A99-F5CE-4A60-96DE-005787002C6F}"/>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MESSAGE</a:t>
            </a:r>
          </a:p>
        </p:txBody>
      </p:sp>
      <p:sp>
        <p:nvSpPr>
          <p:cNvPr id="13315" name="Rectangle 3">
            <a:extLst>
              <a:ext uri="{FF2B5EF4-FFF2-40B4-BE49-F238E27FC236}">
                <a16:creationId xmlns:a16="http://schemas.microsoft.com/office/drawing/2014/main" id="{EDBCA577-A645-4204-9E43-5C3213222CF2}"/>
              </a:ext>
            </a:extLst>
          </p:cNvPr>
          <p:cNvSpPr>
            <a:spLocks noGrp="1" noChangeArrowheads="1"/>
          </p:cNvSpPr>
          <p:nvPr>
            <p:ph sz="half" idx="1"/>
          </p:nvPr>
        </p:nvSpPr>
        <p:spPr>
          <a:xfrm>
            <a:off x="2819400" y="1714500"/>
            <a:ext cx="5791200" cy="3429000"/>
          </a:xfrm>
        </p:spPr>
        <p:txBody>
          <a:bodyPr/>
          <a:lstStyle/>
          <a:p>
            <a:pPr marL="0" indent="0" algn="just" eaLnBrk="1" hangingPunct="1">
              <a:spcBef>
                <a:spcPts val="0"/>
              </a:spcBef>
              <a:buFont typeface="Wingdings" panose="05000000000000000000" pitchFamily="2" charset="2"/>
              <a:buNone/>
              <a:defRPr/>
            </a:pPr>
            <a:r>
              <a:rPr lang="en-US" sz="3200" dirty="0">
                <a:effectLst>
                  <a:outerShdw blurRad="38100" dist="38100" dir="2700000" algn="tl">
                    <a:srgbClr val="000000">
                      <a:alpha val="43137"/>
                    </a:srgbClr>
                  </a:outerShdw>
                </a:effectLst>
              </a:rPr>
              <a:t>Protection from the negative influence of the coming false teachers is accomplished through exhortation toward maturity and exposing the characteristics and doctrines of these coming false teachers</a:t>
            </a:r>
          </a:p>
        </p:txBody>
      </p:sp>
      <p:pic>
        <p:nvPicPr>
          <p:cNvPr id="2" name="Picture 1">
            <a:extLst>
              <a:ext uri="{FF2B5EF4-FFF2-40B4-BE49-F238E27FC236}">
                <a16:creationId xmlns:a16="http://schemas.microsoft.com/office/drawing/2014/main" id="{CDC3D395-DFB3-4084-9682-F0DF4F235C1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01808" y="1828800"/>
            <a:ext cx="2088992" cy="3200400"/>
          </a:xfrm>
          <a:prstGeom prst="rect">
            <a:avLst/>
          </a:prstGeom>
        </p:spPr>
      </p:pic>
    </p:spTree>
    <p:extLst>
      <p:ext uri="{BB962C8B-B14F-4D97-AF65-F5344CB8AC3E}">
        <p14:creationId xmlns:p14="http://schemas.microsoft.com/office/powerpoint/2010/main" val="42241875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740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BA1E0-0EFC-4B8C-AEDE-00A8D5885344}"/>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98652041-EC95-41E9-922B-DDA3E55D922C}"/>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3 – Doctrine of the false teachers (uniformitarianism)</a:t>
            </a:r>
          </a:p>
        </p:txBody>
      </p:sp>
      <p:pic>
        <p:nvPicPr>
          <p:cNvPr id="53252" name="Picture 4" descr="j0096349">
            <a:extLst>
              <a:ext uri="{FF2B5EF4-FFF2-40B4-BE49-F238E27FC236}">
                <a16:creationId xmlns:a16="http://schemas.microsoft.com/office/drawing/2014/main" id="{BD947639-A927-4C6A-AF04-AFF23082BCD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4371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EF4A0987-2328-4C48-AEED-E94C19CE1786}"/>
              </a:ext>
            </a:extLst>
          </p:cNvPr>
          <p:cNvSpPr>
            <a:spLocks noGrp="1" noChangeArrowheads="1"/>
          </p:cNvSpPr>
          <p:nvPr>
            <p:ph type="title" idx="4294967295"/>
          </p:nvPr>
        </p:nvSpPr>
        <p:spPr>
          <a:xfrm>
            <a:off x="685800" y="228600"/>
            <a:ext cx="7772400" cy="914400"/>
          </a:xfrm>
        </p:spPr>
        <p:txBody>
          <a:bodyPr/>
          <a:lstStyle/>
          <a:p>
            <a:pPr algn="ctr">
              <a:defRPr/>
            </a:pPr>
            <a:r>
              <a:rPr lang="en-US" altLang="en-US" sz="3600" kern="1200" dirty="0">
                <a:effectLst>
                  <a:outerShdw blurRad="38100" dist="38100" dir="2700000" algn="tl">
                    <a:srgbClr val="000000">
                      <a:alpha val="43137"/>
                    </a:srgbClr>
                  </a:outerShdw>
                </a:effectLst>
              </a:rPr>
              <a:t>2 PETER 2 OUTLINE</a:t>
            </a:r>
          </a:p>
        </p:txBody>
      </p:sp>
      <p:sp>
        <p:nvSpPr>
          <p:cNvPr id="49155" name="Rectangle 3">
            <a:extLst>
              <a:ext uri="{FF2B5EF4-FFF2-40B4-BE49-F238E27FC236}">
                <a16:creationId xmlns:a16="http://schemas.microsoft.com/office/drawing/2014/main" id="{21191C93-25BF-4B86-83AE-5719A3EC1CD8}"/>
              </a:ext>
            </a:extLst>
          </p:cNvPr>
          <p:cNvSpPr>
            <a:spLocks noGrp="1" noChangeArrowheads="1"/>
          </p:cNvSpPr>
          <p:nvPr>
            <p:ph type="body" idx="4294967295"/>
          </p:nvPr>
        </p:nvSpPr>
        <p:spPr>
          <a:xfrm>
            <a:off x="1995488" y="1371600"/>
            <a:ext cx="5153025" cy="5257800"/>
          </a:xfrm>
        </p:spPr>
        <p:txBody>
          <a:bodyPr/>
          <a:lstStyle/>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Predicted arrival (2:1a)</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Devices (2:1b-3)</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Doom (2:4-9)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Depravity (2:10-16)</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Emptiness (2:17-19)</a:t>
            </a:r>
          </a:p>
          <a:p>
            <a:pPr marL="514350" indent="-514350" eaLnBrk="1" hangingPunct="1">
              <a:spcBef>
                <a:spcPts val="0"/>
              </a:spcBef>
              <a:spcAft>
                <a:spcPts val="3000"/>
              </a:spcAft>
              <a:buSzPct val="100000"/>
              <a:buFont typeface="+mj-lt"/>
              <a:buAutoNum type="arabicPeriod"/>
              <a:defRPr/>
            </a:pPr>
            <a:r>
              <a:rPr lang="en-US" altLang="en-US" dirty="0">
                <a:effectLst>
                  <a:outerShdw blurRad="38100" dist="38100" dir="2700000" algn="tl">
                    <a:srgbClr val="000000">
                      <a:alpha val="43137"/>
                    </a:srgbClr>
                  </a:outerShdw>
                </a:effectLst>
                <a:cs typeface="Calibri" panose="020F0502020204030204" pitchFamily="34" charset="0"/>
              </a:rPr>
              <a:t>Regression (2:20-22)</a:t>
            </a:r>
          </a:p>
        </p:txBody>
      </p:sp>
      <p:pic>
        <p:nvPicPr>
          <p:cNvPr id="4" name="Picture 3">
            <a:extLst>
              <a:ext uri="{FF2B5EF4-FFF2-40B4-BE49-F238E27FC236}">
                <a16:creationId xmlns:a16="http://schemas.microsoft.com/office/drawing/2014/main" id="{896CD77D-5385-4FC9-9A92-01F14B4CC4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10400" y="3886200"/>
            <a:ext cx="1923999" cy="2743200"/>
          </a:xfrm>
          <a:prstGeom prst="rect">
            <a:avLst/>
          </a:prstGeom>
        </p:spPr>
      </p:pic>
    </p:spTree>
    <p:extLst>
      <p:ext uri="{BB962C8B-B14F-4D97-AF65-F5344CB8AC3E}">
        <p14:creationId xmlns:p14="http://schemas.microsoft.com/office/powerpoint/2010/main" val="3569003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D7300852-4D41-43B8-A028-D4C413902894}"/>
              </a:ext>
            </a:extLst>
          </p:cNvPr>
          <p:cNvSpPr>
            <a:spLocks noGrp="1" noChangeArrowheads="1"/>
          </p:cNvSpPr>
          <p:nvPr>
            <p:ph type="title"/>
          </p:nvPr>
        </p:nvSpPr>
        <p:spPr>
          <a:xfrm>
            <a:off x="685800" y="228600"/>
            <a:ext cx="7772400" cy="903514"/>
          </a:xfrm>
        </p:spPr>
        <p:txBody>
          <a:bodyPr/>
          <a:lstStyle/>
          <a:p>
            <a:pPr algn="ctr" eaLnBrk="1" hangingPunct="1">
              <a:defRPr/>
            </a:pPr>
            <a:r>
              <a:rPr lang="en-US" altLang="en-US" sz="3600" dirty="0">
                <a:effectLst>
                  <a:outerShdw blurRad="38100" dist="38100" dir="2700000" algn="tl">
                    <a:srgbClr val="000000">
                      <a:alpha val="43137"/>
                    </a:srgbClr>
                  </a:outerShdw>
                </a:effectLst>
              </a:rPr>
              <a:t>STRUCTURE</a:t>
            </a:r>
          </a:p>
        </p:txBody>
      </p:sp>
      <p:sp>
        <p:nvSpPr>
          <p:cNvPr id="12291" name="Rectangle 3">
            <a:extLst>
              <a:ext uri="{FF2B5EF4-FFF2-40B4-BE49-F238E27FC236}">
                <a16:creationId xmlns:a16="http://schemas.microsoft.com/office/drawing/2014/main" id="{D2CBF2D6-BE43-4DCD-A669-A4C1F364D70D}"/>
              </a:ext>
            </a:extLst>
          </p:cNvPr>
          <p:cNvSpPr>
            <a:spLocks noGrp="1" noChangeArrowheads="1"/>
          </p:cNvSpPr>
          <p:nvPr>
            <p:ph type="body" idx="1"/>
          </p:nvPr>
        </p:nvSpPr>
        <p:spPr>
          <a:xfrm>
            <a:off x="2133600" y="1600200"/>
            <a:ext cx="6324600" cy="3657600"/>
          </a:xfrm>
        </p:spPr>
        <p:txBody>
          <a:bodyPr/>
          <a:lstStyle/>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1 – Call to maturity</a:t>
            </a:r>
          </a:p>
          <a:p>
            <a:pPr marL="461963" indent="-461963" eaLnBrk="1" hangingPunct="1">
              <a:spcBef>
                <a:spcPts val="0"/>
              </a:spcBef>
              <a:spcAft>
                <a:spcPts val="3600"/>
              </a:spcAft>
              <a:defRPr/>
            </a:pPr>
            <a:r>
              <a:rPr lang="en-US" dirty="0">
                <a:effectLst>
                  <a:outerShdw blurRad="38100" dist="38100" dir="2700000" algn="tl">
                    <a:srgbClr val="000000">
                      <a:alpha val="43137"/>
                    </a:srgbClr>
                  </a:outerShdw>
                </a:effectLst>
                <a:cs typeface="Calibri" panose="020F0502020204030204" pitchFamily="34" charset="0"/>
              </a:rPr>
              <a:t>2 Peter 2 – Characteristics of false teachers</a:t>
            </a:r>
          </a:p>
          <a:p>
            <a:pPr marL="461963" indent="-461963" eaLnBrk="1" hangingPunct="1">
              <a:spcBef>
                <a:spcPts val="0"/>
              </a:spcBef>
              <a:spcAft>
                <a:spcPts val="3600"/>
              </a:spcAft>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2 Peter 3 – Doctrine of the false teachers</a:t>
            </a:r>
          </a:p>
        </p:txBody>
      </p:sp>
      <p:pic>
        <p:nvPicPr>
          <p:cNvPr id="81924" name="Picture 4" descr="j0096349">
            <a:extLst>
              <a:ext uri="{FF2B5EF4-FFF2-40B4-BE49-F238E27FC236}">
                <a16:creationId xmlns:a16="http://schemas.microsoft.com/office/drawing/2014/main" id="{8254966D-3FF0-43C3-AB62-3E9AB3F5984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3075" y="1600200"/>
            <a:ext cx="13557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34FF4918-62FB-4572-9B0E-65324D03DDDF}"/>
              </a:ext>
            </a:extLst>
          </p:cNvPr>
          <p:cNvSpPr>
            <a:spLocks noGrp="1" noChangeArrowheads="1"/>
          </p:cNvSpPr>
          <p:nvPr>
            <p:ph type="title" idx="4294967295"/>
          </p:nvPr>
        </p:nvSpPr>
        <p:spPr>
          <a:xfrm>
            <a:off x="685800" y="228600"/>
            <a:ext cx="7772400" cy="914400"/>
          </a:xfrm>
        </p:spPr>
        <p:txBody>
          <a:bodyPr/>
          <a:lstStyle/>
          <a:p>
            <a:pPr algn="ctr"/>
            <a:r>
              <a:rPr lang="en-US" altLang="en-US" sz="3600" dirty="0">
                <a:effectLst>
                  <a:outerShdw blurRad="38100" dist="38100" dir="2700000" algn="tl">
                    <a:srgbClr val="000000">
                      <a:alpha val="43137"/>
                    </a:srgbClr>
                  </a:outerShdw>
                </a:effectLst>
              </a:rPr>
              <a:t>OVERVIEW OF 2 PETER 3:3-15</a:t>
            </a:r>
          </a:p>
        </p:txBody>
      </p:sp>
      <p:sp>
        <p:nvSpPr>
          <p:cNvPr id="82947" name="Rectangle 3">
            <a:extLst>
              <a:ext uri="{FF2B5EF4-FFF2-40B4-BE49-F238E27FC236}">
                <a16:creationId xmlns:a16="http://schemas.microsoft.com/office/drawing/2014/main" id="{0F9DEAD1-72E8-456A-9BB1-FA0BB3F1C471}"/>
              </a:ext>
            </a:extLst>
          </p:cNvPr>
          <p:cNvSpPr>
            <a:spLocks noGrp="1" noChangeArrowheads="1"/>
          </p:cNvSpPr>
          <p:nvPr>
            <p:ph type="body" idx="4294967295"/>
          </p:nvPr>
        </p:nvSpPr>
        <p:spPr>
          <a:xfrm>
            <a:off x="2286000" y="1946275"/>
            <a:ext cx="6503988" cy="361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Heresy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Motive of the false teachers (v3-4)</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Peter’s rebuttal (v5-10)</a:t>
            </a:r>
          </a:p>
          <a:p>
            <a:pPr marL="461963" indent="-461963" eaLnBrk="1" hangingPunct="1">
              <a:spcBef>
                <a:spcPts val="0"/>
              </a:spcBef>
              <a:spcAft>
                <a:spcPts val="3600"/>
              </a:spcAft>
              <a:defRPr/>
            </a:pPr>
            <a:r>
              <a:rPr lang="en-US" altLang="en-US" dirty="0">
                <a:effectLst>
                  <a:outerShdw blurRad="38100" dist="38100" dir="2700000" algn="tl">
                    <a:srgbClr val="000000">
                      <a:alpha val="43137"/>
                    </a:srgbClr>
                  </a:outerShdw>
                </a:effectLst>
                <a:cs typeface="Calibri" panose="020F0502020204030204" pitchFamily="34" charset="0"/>
              </a:rPr>
              <a:t>Application (v11-15)</a:t>
            </a:r>
          </a:p>
        </p:txBody>
      </p:sp>
      <p:pic>
        <p:nvPicPr>
          <p:cNvPr id="82948" name="Picture 4" descr="j0193970">
            <a:extLst>
              <a:ext uri="{FF2B5EF4-FFF2-40B4-BE49-F238E27FC236}">
                <a16:creationId xmlns:a16="http://schemas.microsoft.com/office/drawing/2014/main" id="{0244D20E-46EF-4EE5-BA59-7B2DA72E16E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2057400"/>
            <a:ext cx="184246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13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13_Azur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3794</TotalTime>
  <Words>2325</Words>
  <Application>Microsoft Office PowerPoint</Application>
  <PresentationFormat>On-screen Show (4:3)</PresentationFormat>
  <Paragraphs>222</Paragraphs>
  <Slides>54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Times New Roman</vt:lpstr>
      <vt:lpstr>Wingdings</vt:lpstr>
      <vt:lpstr>13_Azure</vt:lpstr>
      <vt:lpstr>2 Peter</vt:lpstr>
      <vt:lpstr>INTRODUCTORY MATTERS</vt:lpstr>
      <vt:lpstr>STRUCTURE</vt:lpstr>
      <vt:lpstr>STRUCTURE</vt:lpstr>
      <vt:lpstr>PowerPoint Presentation</vt:lpstr>
      <vt:lpstr>STRUCTURE</vt:lpstr>
      <vt:lpstr>2 PETER 2 OUTLINE</vt:lpstr>
      <vt:lpstr>STRUCTURE</vt:lpstr>
      <vt:lpstr>OVERVIEW OF 2 PETER 3:3-15</vt:lpstr>
      <vt:lpstr>OVERVIEW OF 2 PETER 3:3-15</vt:lpstr>
      <vt:lpstr>DOCTRINE OF FALSE TEACHERS  V.3-4</vt:lpstr>
      <vt:lpstr>OVERVIEW OF 2 PETER 3:3-15</vt:lpstr>
      <vt:lpstr>MOTIVE OF FALSE TEACHERS  V.3-4</vt:lpstr>
      <vt:lpstr>OVERVIEW OF 2 PETER 3:3-15</vt:lpstr>
      <vt:lpstr>PETER’S REBUTTAL V.5-10</vt:lpstr>
      <vt:lpstr>OVERVIEW OF 2 PETER 3:3-15</vt:lpstr>
      <vt:lpstr>APPLICATION V. 11-15</vt:lpstr>
      <vt:lpstr>THREE CONCLUDING EXHORTATIONS 2 Peter 3:15-18</vt:lpstr>
      <vt:lpstr>OVERVIEW 2 PETER 3:15-18</vt:lpstr>
      <vt:lpstr>OVERVIEW 2 PETER 3:15-18</vt:lpstr>
      <vt:lpstr>REGARD THE GRACE OF GOD  (3:15)</vt:lpstr>
      <vt:lpstr>PowerPoint Presentation</vt:lpstr>
      <vt:lpstr>PowerPoint Presentation</vt:lpstr>
      <vt:lpstr>OVERVIEW 2 PETER 3:15-18</vt:lpstr>
      <vt:lpstr>PowerPoint Presentation</vt:lpstr>
      <vt:lpstr>BEWARE OF FALSE TEACHERS  (3:16-17)</vt:lpstr>
      <vt:lpstr>PowerPoint Presentation</vt:lpstr>
      <vt:lpstr>PowerPoint Presentation</vt:lpstr>
      <vt:lpstr>PowerPoint Presentation</vt:lpstr>
      <vt:lpstr>EMERGENT EPISTEMOLOGY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OVERVIEW 2 PETER 3:15-18</vt:lpstr>
      <vt:lpstr>GROW IN CHRIST  (3:18)</vt:lpstr>
      <vt:lpstr>PowerPoint Presentation</vt:lpstr>
      <vt:lpstr>PowerPoint Presentation</vt:lpstr>
      <vt:lpstr>PowerPoint Presentation</vt:lpstr>
      <vt:lpstr>GROW IN CHRIST  (3:18)</vt:lpstr>
      <vt:lpstr>Dispensational Theology is a  System of Theology</vt:lpstr>
      <vt:lpstr>Doxological Purpose</vt:lpstr>
      <vt:lpstr>PowerPoint Presentation</vt:lpstr>
      <vt:lpstr>OVERVIEW 2 PETER 3:15-18</vt:lpstr>
      <vt:lpstr>CONCLUSION</vt:lpstr>
      <vt:lpstr>MESSAGE</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16 -2 Peter 3v15-18</dc:title>
  <dc:subject>2 Peter</dc:subject>
  <dc:creator>A. Woods</dc:creator>
  <cp:lastModifiedBy>Jim McGowan</cp:lastModifiedBy>
  <cp:revision>364</cp:revision>
  <cp:lastPrinted>2020-04-29T01:26:19Z</cp:lastPrinted>
  <dcterms:created xsi:type="dcterms:W3CDTF">2008-02-23T18:28:51Z</dcterms:created>
  <dcterms:modified xsi:type="dcterms:W3CDTF">2020-05-05T18:34:08Z</dcterms:modified>
</cp:coreProperties>
</file>