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122" r:id="rId2"/>
  </p:sldMasterIdLst>
  <p:notesMasterIdLst>
    <p:notesMasterId r:id="rId114"/>
  </p:notesMasterIdLst>
  <p:handoutMasterIdLst>
    <p:handoutMasterId r:id="rId115"/>
  </p:handoutMasterIdLst>
  <p:sldIdLst>
    <p:sldId id="256" r:id="rId3"/>
    <p:sldId id="6309" r:id="rId4"/>
    <p:sldId id="1165" r:id="rId5"/>
    <p:sldId id="1166" r:id="rId6"/>
    <p:sldId id="4760" r:id="rId7"/>
    <p:sldId id="1253" r:id="rId8"/>
    <p:sldId id="1137" r:id="rId9"/>
    <p:sldId id="4685" r:id="rId10"/>
    <p:sldId id="4686" r:id="rId11"/>
    <p:sldId id="4687" r:id="rId12"/>
    <p:sldId id="4691" r:id="rId13"/>
    <p:sldId id="5562" r:id="rId14"/>
    <p:sldId id="1252" r:id="rId15"/>
    <p:sldId id="1243" r:id="rId16"/>
    <p:sldId id="1248" r:id="rId17"/>
    <p:sldId id="1247" r:id="rId18"/>
    <p:sldId id="1249" r:id="rId19"/>
    <p:sldId id="4678" r:id="rId20"/>
    <p:sldId id="6436" r:id="rId21"/>
    <p:sldId id="4680" r:id="rId22"/>
    <p:sldId id="4684" r:id="rId23"/>
    <p:sldId id="4879" r:id="rId24"/>
    <p:sldId id="4688" r:id="rId25"/>
    <p:sldId id="4692" r:id="rId26"/>
    <p:sldId id="746" r:id="rId27"/>
    <p:sldId id="1224" r:id="rId28"/>
    <p:sldId id="4880" r:id="rId29"/>
    <p:sldId id="3694" r:id="rId30"/>
    <p:sldId id="475" r:id="rId31"/>
    <p:sldId id="865" r:id="rId32"/>
    <p:sldId id="869" r:id="rId33"/>
    <p:sldId id="868" r:id="rId34"/>
    <p:sldId id="1094" r:id="rId35"/>
    <p:sldId id="6452" r:id="rId36"/>
    <p:sldId id="6453" r:id="rId37"/>
    <p:sldId id="4881" r:id="rId38"/>
    <p:sldId id="3860" r:id="rId39"/>
    <p:sldId id="1097" r:id="rId40"/>
    <p:sldId id="4882" r:id="rId41"/>
    <p:sldId id="4857" r:id="rId42"/>
    <p:sldId id="4883" r:id="rId43"/>
    <p:sldId id="492" r:id="rId44"/>
    <p:sldId id="4884" r:id="rId45"/>
    <p:sldId id="4856" r:id="rId46"/>
    <p:sldId id="3861" r:id="rId47"/>
    <p:sldId id="1264" r:id="rId48"/>
    <p:sldId id="322" r:id="rId49"/>
    <p:sldId id="1263" r:id="rId50"/>
    <p:sldId id="4171" r:id="rId51"/>
    <p:sldId id="1098" r:id="rId52"/>
    <p:sldId id="3504" r:id="rId53"/>
    <p:sldId id="3502" r:id="rId54"/>
    <p:sldId id="3503" r:id="rId55"/>
    <p:sldId id="1123" r:id="rId56"/>
    <p:sldId id="6454" r:id="rId57"/>
    <p:sldId id="4841" r:id="rId58"/>
    <p:sldId id="6455" r:id="rId59"/>
    <p:sldId id="4840" r:id="rId60"/>
    <p:sldId id="4758" r:id="rId61"/>
    <p:sldId id="6446" r:id="rId62"/>
    <p:sldId id="6456" r:id="rId63"/>
    <p:sldId id="6449" r:id="rId64"/>
    <p:sldId id="6447" r:id="rId65"/>
    <p:sldId id="6457" r:id="rId66"/>
    <p:sldId id="6458" r:id="rId67"/>
    <p:sldId id="6448" r:id="rId68"/>
    <p:sldId id="6445" r:id="rId69"/>
    <p:sldId id="6450" r:id="rId70"/>
    <p:sldId id="6451" r:id="rId71"/>
    <p:sldId id="6437" r:id="rId72"/>
    <p:sldId id="4161" r:id="rId73"/>
    <p:sldId id="4731" r:id="rId74"/>
    <p:sldId id="4885" r:id="rId75"/>
    <p:sldId id="6438" r:id="rId76"/>
    <p:sldId id="4853" r:id="rId77"/>
    <p:sldId id="3878" r:id="rId78"/>
    <p:sldId id="4886" r:id="rId79"/>
    <p:sldId id="6439" r:id="rId80"/>
    <p:sldId id="4887" r:id="rId81"/>
    <p:sldId id="6440" r:id="rId82"/>
    <p:sldId id="4888" r:id="rId83"/>
    <p:sldId id="4836" r:id="rId84"/>
    <p:sldId id="4915" r:id="rId85"/>
    <p:sldId id="4838" r:id="rId86"/>
    <p:sldId id="4837" r:id="rId87"/>
    <p:sldId id="1525" r:id="rId88"/>
    <p:sldId id="4916" r:id="rId89"/>
    <p:sldId id="4527" r:id="rId90"/>
    <p:sldId id="4839" r:id="rId91"/>
    <p:sldId id="2308" r:id="rId92"/>
    <p:sldId id="4842" r:id="rId93"/>
    <p:sldId id="4889" r:id="rId94"/>
    <p:sldId id="6441" r:id="rId95"/>
    <p:sldId id="4890" r:id="rId96"/>
    <p:sldId id="6442" r:id="rId97"/>
    <p:sldId id="4744" r:id="rId98"/>
    <p:sldId id="4891" r:id="rId99"/>
    <p:sldId id="6443" r:id="rId100"/>
    <p:sldId id="6459" r:id="rId101"/>
    <p:sldId id="4892" r:id="rId102"/>
    <p:sldId id="3926" r:id="rId103"/>
    <p:sldId id="4761" r:id="rId104"/>
    <p:sldId id="4893" r:id="rId105"/>
    <p:sldId id="6444" r:id="rId106"/>
    <p:sldId id="4852" r:id="rId107"/>
    <p:sldId id="6460" r:id="rId108"/>
    <p:sldId id="5308" r:id="rId109"/>
    <p:sldId id="5309" r:id="rId110"/>
    <p:sldId id="891" r:id="rId111"/>
    <p:sldId id="1133" r:id="rId112"/>
    <p:sldId id="4894" r:id="rId11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66FF99"/>
    <a:srgbClr val="000066"/>
    <a:srgbClr val="FFFF00"/>
    <a:srgbClr val="0000FF"/>
    <a:srgbClr val="DDDDDD"/>
    <a:srgbClr val="FFFF99"/>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65362" autoAdjust="0"/>
  </p:normalViewPr>
  <p:slideViewPr>
    <p:cSldViewPr>
      <p:cViewPr varScale="1">
        <p:scale>
          <a:sx n="109" d="100"/>
          <a:sy n="109"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notesViewPr>
    <p:cSldViewPr>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sz="14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A4A8FCA6-9890-49B0-874F-FDC08B0FBA13}"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34232707-EAE9-4A77-B50E-9C7C24D76844}"/>
              </a:ext>
            </a:extLst>
          </p:cNvPr>
          <p:cNvSpPr>
            <a:spLocks noGrp="1"/>
          </p:cNvSpPr>
          <p:nvPr>
            <p:ph type="hdr" sz="quarter"/>
          </p:nvPr>
        </p:nvSpPr>
        <p:spPr>
          <a:xfrm>
            <a:off x="1828800"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The Rapture 005</a:t>
            </a:r>
          </a:p>
          <a:p>
            <a:pPr>
              <a:defRPr/>
            </a:pPr>
            <a:r>
              <a:rPr lang="en-US" dirty="0"/>
              <a:t>05-03-2020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DAE9EEE-7F39-444E-BD01-7F4D2E16F312}" type="datetimeFigureOut">
              <a:rPr lang="en-US"/>
              <a:pPr>
                <a:defRPr/>
              </a:pPr>
              <a:t>5/1/2020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B744C-CCA7-42F0-B026-54AA483E0A4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88</a:t>
            </a:fld>
            <a:endParaRPr lang="en-US" dirty="0"/>
          </a:p>
        </p:txBody>
      </p:sp>
    </p:spTree>
    <p:extLst>
      <p:ext uri="{BB962C8B-B14F-4D97-AF65-F5344CB8AC3E}">
        <p14:creationId xmlns:p14="http://schemas.microsoft.com/office/powerpoint/2010/main" val="277952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89</a:t>
            </a:fld>
            <a:endParaRPr lang="en-US" dirty="0"/>
          </a:p>
        </p:txBody>
      </p:sp>
    </p:spTree>
    <p:extLst>
      <p:ext uri="{BB962C8B-B14F-4D97-AF65-F5344CB8AC3E}">
        <p14:creationId xmlns:p14="http://schemas.microsoft.com/office/powerpoint/2010/main" val="115929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dirty="0"/>
          </a:p>
        </p:txBody>
      </p:sp>
      <p:sp>
        <p:nvSpPr>
          <p:cNvPr id="4" name="Rectangle 36"/>
          <p:cNvSpPr>
            <a:spLocks noGrp="1" noChangeArrowheads="1"/>
          </p:cNvSpPr>
          <p:nvPr>
            <p:ph type="ftr" sz="quarter" idx="11"/>
          </p:nvPr>
        </p:nvSpPr>
        <p:spPr/>
        <p:txBody>
          <a:bodyPr/>
          <a:lstStyle>
            <a:lvl1pPr>
              <a:defRPr/>
            </a:lvl1pPr>
          </a:lstStyle>
          <a:p>
            <a:pPr>
              <a:defRPr/>
            </a:pPr>
            <a:endParaRPr lang="en-US" dirty="0"/>
          </a:p>
        </p:txBody>
      </p:sp>
      <p:sp>
        <p:nvSpPr>
          <p:cNvPr id="5" name="Rectangle 37"/>
          <p:cNvSpPr>
            <a:spLocks noGrp="1" noChangeArrowheads="1"/>
          </p:cNvSpPr>
          <p:nvPr>
            <p:ph type="sldNum" sz="quarter" idx="12"/>
          </p:nvPr>
        </p:nvSpPr>
        <p:spPr/>
        <p:txBody>
          <a:bodyPr/>
          <a:lstStyle>
            <a:lvl1pPr>
              <a:defRPr smtClean="0"/>
            </a:lvl1pPr>
          </a:lstStyle>
          <a:p>
            <a:pPr>
              <a:defRPr/>
            </a:pPr>
            <a:fld id="{CCF63345-459E-44D7-8769-56C22914D7DB}" type="slidenum">
              <a:rPr lang="en-US" altLang="en-US"/>
              <a:pPr>
                <a:defRPr/>
              </a:pPr>
              <a:t>‹#›</a:t>
            </a:fld>
            <a:endParaRPr lang="en-US" altLang="en-US" dirty="0"/>
          </a:p>
        </p:txBody>
      </p:sp>
    </p:spTree>
    <p:extLst>
      <p:ext uri="{BB962C8B-B14F-4D97-AF65-F5344CB8AC3E}">
        <p14:creationId xmlns:p14="http://schemas.microsoft.com/office/powerpoint/2010/main" val="376825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737091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22A69937-A8A9-4AD0-AD49-19A78A438BAB}" type="slidenum">
              <a:rPr lang="en-US" altLang="en-US"/>
              <a:pPr>
                <a:defRPr/>
              </a:pPr>
              <a:t>‹#›</a:t>
            </a:fld>
            <a:endParaRPr lang="en-US" altLang="en-US" dirty="0"/>
          </a:p>
        </p:txBody>
      </p:sp>
    </p:spTree>
    <p:extLst>
      <p:ext uri="{BB962C8B-B14F-4D97-AF65-F5344CB8AC3E}">
        <p14:creationId xmlns:p14="http://schemas.microsoft.com/office/powerpoint/2010/main" val="3731155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114815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1927576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4146138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562061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173530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5/1/2020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341472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895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42613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30" r:id="rId12"/>
    <p:sldLayoutId id="2147488131" r:id="rId13"/>
    <p:sldLayoutId id="2147488133" r:id="rId14"/>
    <p:sldLayoutId id="2147488134"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679070814"/>
      </p:ext>
    </p:extLst>
  </p:cSld>
  <p:clrMap bg1="dk2" tx1="lt1" bg2="dk1" tx2="lt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8" r:id="rId6"/>
    <p:sldLayoutId id="2147488129"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biblia.com/bible/esv/Rev%2019.11%E2%80%9321" TargetMode="External"/><Relationship Id="rId2" Type="http://schemas.openxmlformats.org/officeDocument/2006/relationships/hyperlink" Target="https://biblia.com/bible/esv/1%20Thess%204.16%E2%80%9317" TargetMode="Externa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3D69CC-59AF-429E-AEB9-00EA16BCAE5D}"/>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3">
            <a:extLst>
              <a:ext uri="{FF2B5EF4-FFF2-40B4-BE49-F238E27FC236}">
                <a16:creationId xmlns:a16="http://schemas.microsoft.com/office/drawing/2014/main" id="{43E1BF0F-13E7-491F-B25F-00039E8F80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5</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4547"/>
            <a:ext cx="9144000" cy="3139321"/>
          </a:xfrm>
          <a:prstGeom prst="rect">
            <a:avLst/>
          </a:prstGeom>
        </p:spPr>
        <p:txBody>
          <a:bodyPr wrap="square">
            <a:spAutoFit/>
          </a:bodyPr>
          <a:lstStyle/>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We’ve become a pagan nation.</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Babylon.</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Babylon and it happened on the watch of the Christian Zionist. I’m laying it on your doorstep Christian Zionists. You are the cause of America’s decline.</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are strong words there.</a:t>
            </a:r>
          </a:p>
        </p:txBody>
      </p:sp>
      <p:pic>
        <p:nvPicPr>
          <p:cNvPr id="5" name="Picture 4">
            <a:extLst>
              <a:ext uri="{FF2B5EF4-FFF2-40B4-BE49-F238E27FC236}">
                <a16:creationId xmlns:a16="http://schemas.microsoft.com/office/drawing/2014/main" id="{B86FD056-0B71-4A3D-AC9F-911CD07DBD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0"/>
            <a:ext cx="876525" cy="914400"/>
          </a:xfrm>
          <a:prstGeom prst="rect">
            <a:avLst/>
          </a:prstGeom>
        </p:spPr>
      </p:pic>
      <p:sp>
        <p:nvSpPr>
          <p:cNvPr id="6" name="Rectangle 5">
            <a:extLst>
              <a:ext uri="{FF2B5EF4-FFF2-40B4-BE49-F238E27FC236}">
                <a16:creationId xmlns:a16="http://schemas.microsoft.com/office/drawing/2014/main" id="{8E396932-3679-42C7-BDAE-991146B918FA}"/>
              </a:ext>
            </a:extLst>
          </p:cNvPr>
          <p:cNvSpPr/>
          <p:nvPr/>
        </p:nvSpPr>
        <p:spPr>
          <a:xfrm>
            <a:off x="457200" y="228601"/>
            <a:ext cx="8229600" cy="1292662"/>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19276233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21456873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EEC7A4-454D-4B8B-8B97-AE66BBFB8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5861D5-117D-42DD-BCD3-368D93A398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16381956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21640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15349715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E20E5-6DB9-4806-AFBF-3D2AF8C982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31898359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17">
            <a:extLst>
              <a:ext uri="{FF2B5EF4-FFF2-40B4-BE49-F238E27FC236}">
                <a16:creationId xmlns:a16="http://schemas.microsoft.com/office/drawing/2014/main" id="{55FEB2BC-75AB-46E7-8717-2A3929C9FB2F}"/>
              </a:ext>
            </a:extLst>
          </p:cNvPr>
          <p:cNvGraphicFramePr>
            <a:graphicFrameLocks/>
          </p:cNvGraphicFramePr>
          <p:nvPr/>
        </p:nvGraphicFramePr>
        <p:xfrm>
          <a:off x="457200" y="76200"/>
          <a:ext cx="8229600" cy="6598636"/>
        </p:xfrm>
        <a:graphic>
          <a:graphicData uri="http://schemas.openxmlformats.org/drawingml/2006/table">
            <a:tbl>
              <a:tblPr>
                <a:tableStyleId>{D7AC3CCA-C797-4891-BE02-D94E43425B78}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4276">
                <a:tc gridSpan="2">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alt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Twenty-Four Elders (Church)</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 4:4; 5:8-10)</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DESCRIPTION</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extLst>
                  <a:ext uri="{0D108BD9-81ED-4DB2-BD59-A6C34878D82A}">
                    <a16:rowId xmlns:a16="http://schemas.microsoft.com/office/drawing/2014/main" val="10000"/>
                  </a:ext>
                </a:extLst>
              </a:tr>
              <a:tr h="556233">
                <a:tc>
                  <a:txBody>
                    <a:bodyPr/>
                    <a:lstStyle/>
                    <a:p>
                      <a:pPr marL="685800" lvl="2" indent="-457200" eaLnBrk="1" hangingPunct="1">
                        <a:spcBef>
                          <a:spcPts val="0"/>
                        </a:spcBef>
                        <a:spcAft>
                          <a:spcPts val="600"/>
                        </a:spcAft>
                        <a:buSzPct val="100000"/>
                        <a:buFont typeface="+mj-lt"/>
                        <a:buNone/>
                        <a:defRPr/>
                      </a:pPr>
                      <a:r>
                        <a:rPr lang="en-US" sz="2800" b="1" dirty="0">
                          <a:effectLst/>
                          <a:latin typeface="Calibri" panose="020F0502020204030204" pitchFamily="34" charset="0"/>
                          <a:cs typeface="Calibri" panose="020F0502020204030204" pitchFamily="34" charset="0"/>
                        </a:rPr>
                        <a:t>1.	Crowned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(2:10)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1"/>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2.	Resurrected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(4:4)</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2"/>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3. 	Clothed in White</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(3:5)</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3"/>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4. 	Redeemed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(5:8-10)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4"/>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5. 	Global</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(5:9; Matt. 28:19)</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5"/>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6. 	Enthroned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(3:21)</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6"/>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7. 	Elders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(1 Tim. 3:1-7; 1 Pet. 5:1, 5)</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7"/>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8. 	Kingdom of Priests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70241734"/>
                  </a:ext>
                </a:extLst>
              </a:tr>
              <a:tr h="556233">
                <a:tc>
                  <a:txBody>
                    <a:bodyPr/>
                    <a:lstStyle/>
                    <a:p>
                      <a:pPr marL="685800" marR="0" lvl="2" indent="-457200" algn="l" defTabSz="914400" rtl="0" eaLnBrk="1" fontAlgn="auto" latinLnBrk="0" hangingPunct="1">
                        <a:lnSpc>
                          <a:spcPct val="100000"/>
                        </a:lnSpc>
                        <a:spcBef>
                          <a:spcPts val="0"/>
                        </a:spcBef>
                        <a:spcAft>
                          <a:spcPts val="600"/>
                        </a:spcAft>
                        <a:buClrTx/>
                        <a:buSzPct val="100000"/>
                        <a:buFont typeface="+mj-lt"/>
                        <a:buNone/>
                        <a:tabLst/>
                        <a:defRPr/>
                      </a:pPr>
                      <a:r>
                        <a:rPr lang="en-US" sz="2800" b="1" kern="1200" dirty="0">
                          <a:solidFill>
                            <a:schemeClr val="dk1"/>
                          </a:solidFill>
                          <a:effectLst/>
                          <a:latin typeface="Calibri" panose="020F0502020204030204" pitchFamily="34" charset="0"/>
                          <a:ea typeface="+mn-ea"/>
                          <a:cs typeface="Calibri" panose="020F0502020204030204" pitchFamily="34" charset="0"/>
                        </a:rPr>
                        <a:t>9. 	Twenty-four</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10766738"/>
                  </a:ext>
                </a:extLst>
              </a:tr>
            </a:tbl>
          </a:graphicData>
        </a:graphic>
      </p:graphicFrame>
      <p:pic>
        <p:nvPicPr>
          <p:cNvPr id="7" name="Picture 6">
            <a:extLst>
              <a:ext uri="{FF2B5EF4-FFF2-40B4-BE49-F238E27FC236}">
                <a16:creationId xmlns:a16="http://schemas.microsoft.com/office/drawing/2014/main" id="{3F4D3122-1A82-4B4A-88A1-F50BD5266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57150"/>
            <a:ext cx="990600" cy="1022299"/>
          </a:xfrm>
          <a:prstGeom prst="rect">
            <a:avLst/>
          </a:prstGeom>
        </p:spPr>
      </p:pic>
    </p:spTree>
    <p:extLst>
      <p:ext uri="{BB962C8B-B14F-4D97-AF65-F5344CB8AC3E}">
        <p14:creationId xmlns:p14="http://schemas.microsoft.com/office/powerpoint/2010/main" val="359277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85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1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build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the gates of Hades WILL NOT overpower 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4547"/>
            <a:ext cx="9144000" cy="3539430"/>
          </a:xfrm>
          <a:prstGeom prst="rect">
            <a:avLst/>
          </a:prstGeom>
        </p:spPr>
        <p:txBody>
          <a:bodyPr wrap="square">
            <a:spAutoFit/>
          </a:bodyPr>
          <a:lstStyle/>
          <a:p>
            <a:pPr algn="just">
              <a:spcAft>
                <a:spcPts val="6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are strong words, and I mean it. They took control of the churches in America, the Christian Zionist. They changed the Gospel. They took Jesus off the cross. They replaced the cross with the Star of David. They took the focus off God, and holiness. They put it all on a piece of land in the Middle East. And America has gone to hell. America has gone to hell. We’ve become a pagan, heathen nation because the Christian Zionists have taken our eyes off Jesus.</a:t>
            </a:r>
          </a:p>
        </p:txBody>
      </p:sp>
      <p:pic>
        <p:nvPicPr>
          <p:cNvPr id="5" name="Picture 4">
            <a:extLst>
              <a:ext uri="{FF2B5EF4-FFF2-40B4-BE49-F238E27FC236}">
                <a16:creationId xmlns:a16="http://schemas.microsoft.com/office/drawing/2014/main" id="{F6EBF65C-21FA-46FA-AA25-12BEE84494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0"/>
            <a:ext cx="876525" cy="914400"/>
          </a:xfrm>
          <a:prstGeom prst="rect">
            <a:avLst/>
          </a:prstGeom>
        </p:spPr>
      </p:pic>
      <p:sp>
        <p:nvSpPr>
          <p:cNvPr id="6" name="Rectangle 5">
            <a:extLst>
              <a:ext uri="{FF2B5EF4-FFF2-40B4-BE49-F238E27FC236}">
                <a16:creationId xmlns:a16="http://schemas.microsoft.com/office/drawing/2014/main" id="{33828D65-CB4C-44FD-AFAE-3C6DD059358A}"/>
              </a:ext>
            </a:extLst>
          </p:cNvPr>
          <p:cNvSpPr/>
          <p:nvPr/>
        </p:nvSpPr>
        <p:spPr>
          <a:xfrm>
            <a:off x="457200" y="228601"/>
            <a:ext cx="8229600" cy="1292662"/>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23322034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2857500"/>
            <a:ext cx="7772400" cy="1143000"/>
          </a:xfrm>
        </p:spPr>
        <p:txBody>
          <a:bodyPr/>
          <a:lstStyle/>
          <a:p>
            <a:pPr algn="ctr"/>
            <a:r>
              <a:rPr lang="en-US" altLang="en-US" sz="5400" dirty="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30367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may contain: 2 people, text">
            <a:extLst>
              <a:ext uri="{FF2B5EF4-FFF2-40B4-BE49-F238E27FC236}">
                <a16:creationId xmlns:a16="http://schemas.microsoft.com/office/drawing/2014/main" id="{C60F22FC-3862-4BEF-86D7-D6C72F2DF9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6615" y="266700"/>
            <a:ext cx="475077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6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844220"/>
            <a:ext cx="9144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movie is a complete bust,”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Barton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rejoiced. “It did really pathetic at the box office … and quite frankly I was somewhat happy the movie was a bust.”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Barton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said the “Left Behind” series has convinced too many Christians that “it is a waste of time to get involved.”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Barton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really grateful that the movie didn’t do well because I didn’t want that mentality going out there. It violates way too many things in the Bible. I think the movie not doing well is [a sign] that hopefully our eschatology is beginning to change for a more sound biblical direction in America,” he said. “Maybe we’re getting a little more mature and a little wiser over some things.</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F481A33D-2B33-4E98-AC76-289CFACFAC44}"/>
              </a:ext>
            </a:extLst>
          </p:cNvPr>
          <p:cNvSpPr/>
          <p:nvPr/>
        </p:nvSpPr>
        <p:spPr>
          <a:xfrm>
            <a:off x="342900" y="228600"/>
            <a:ext cx="8458200" cy="1461939"/>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Barton</a:t>
            </a:r>
          </a:p>
          <a:p>
            <a:pPr lvl="0" algn="ctr" eaLnBrk="1" hangingPunct="1"/>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Barton Is ‘Grateful’ That The Most Recent ‘Left Behind’ Movie Bombed,” online: http://www.rightwingwatch.org/post/david-barton-is-grateful-that-the-most-recent-left-behind-movie-bombed/, October 29 2014, accessed 15 February 2018.</a:t>
            </a:r>
            <a:endParaRPr lang="en-US" sz="6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 name="Picture 1">
            <a:extLst>
              <a:ext uri="{FF2B5EF4-FFF2-40B4-BE49-F238E27FC236}">
                <a16:creationId xmlns:a16="http://schemas.microsoft.com/office/drawing/2014/main" id="{2F8CE6D2-3ECC-463F-B3EC-64E5AE9E6E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96" y="76200"/>
            <a:ext cx="973534" cy="822960"/>
          </a:xfrm>
          <a:prstGeom prst="rect">
            <a:avLst/>
          </a:prstGeom>
        </p:spPr>
      </p:pic>
    </p:spTree>
    <p:extLst>
      <p:ext uri="{BB962C8B-B14F-4D97-AF65-F5344CB8AC3E}">
        <p14:creationId xmlns:p14="http://schemas.microsoft.com/office/powerpoint/2010/main" val="278751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 y="1600200"/>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is a racket. Whether prescribing a violent script for Israel or survivalism in the United States, this theology distorts God’s vision for the world…This theology is not biblical. We are not raptured off the earth, nor is God. No, God has come to live in the world through Jesus. God created the world, God loves the world, God will never leave the world behind!</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F481A33D-2B33-4E98-AC76-289CFACFAC44}"/>
              </a:ext>
            </a:extLst>
          </p:cNvPr>
          <p:cNvSpPr/>
          <p:nvPr/>
        </p:nvSpPr>
        <p:spPr>
          <a:xfrm>
            <a:off x="1752600" y="228600"/>
            <a:ext cx="5638800" cy="1277273"/>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Barbara R. Rossing</a:t>
            </a:r>
          </a:p>
          <a:p>
            <a:pPr lvl="0" algn="ctr" eaLnBrk="1" hangingPunct="1"/>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Exposed: The Message of Hope in the Book of Revelation</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(Boulder, CO: Westview Press, 2004), 1-2.</a:t>
            </a:r>
            <a:endParaRPr lang="en-US" alt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6A9AF38-7296-430D-AF85-53C4C651D7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8666" y="4724400"/>
            <a:ext cx="3386668" cy="1905000"/>
          </a:xfrm>
          <a:prstGeom prst="rect">
            <a:avLst/>
          </a:prstGeom>
        </p:spPr>
      </p:pic>
    </p:spTree>
    <p:extLst>
      <p:ext uri="{BB962C8B-B14F-4D97-AF65-F5344CB8AC3E}">
        <p14:creationId xmlns:p14="http://schemas.microsoft.com/office/powerpoint/2010/main" val="52897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 y="1600201"/>
            <a:ext cx="9144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doctrine is not really found in the book of Revelation. If you read the book of Revelation, you won't find any mention of the rapture there. [The idea of the rapture comes from a] misinterpretation of 1 and 2 Thessalonians where Paul is describing the coming of the Lord and resurrection of the dead, which will occur at His coming. If you compare what Paul says there to what Jesus says about the End Times, Paul uses the same vocabulary, the same phraseology. I think it's very plausible that Paul is talking about the same event that Jesus predicted, namely the visible coming of the Son of Man at the end of human history to usher in his kingdom.</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F481A33D-2B33-4E98-AC76-289CFACFAC44}"/>
              </a:ext>
            </a:extLst>
          </p:cNvPr>
          <p:cNvSpPr/>
          <p:nvPr/>
        </p:nvSpPr>
        <p:spPr>
          <a:xfrm>
            <a:off x="704850" y="228600"/>
            <a:ext cx="7734300" cy="1369606"/>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Lane Craig</a:t>
            </a:r>
          </a:p>
          <a:p>
            <a:pPr lvl="0" algn="ctr" eaLnBrk="1" hangingPunct="1"/>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Christians Should Not Believe in 'Left Behind's' Rapture Theology, Says Prominent Christian Philosopher,” online: https://www.christianpost.com/news/no-christians-should-not-believe-in-left-behinds-rapture-theology-says-prominent-apologist-124070/, July 30 2014, accessed 14 February 2018.</a:t>
            </a:r>
          </a:p>
        </p:txBody>
      </p:sp>
      <p:pic>
        <p:nvPicPr>
          <p:cNvPr id="4" name="Picture 3">
            <a:extLst>
              <a:ext uri="{FF2B5EF4-FFF2-40B4-BE49-F238E27FC236}">
                <a16:creationId xmlns:a16="http://schemas.microsoft.com/office/drawing/2014/main" id="{5B119156-B34D-4BC7-B0E4-5CAB1E84C2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76200"/>
            <a:ext cx="758392" cy="822960"/>
          </a:xfrm>
          <a:prstGeom prst="rect">
            <a:avLst/>
          </a:prstGeom>
        </p:spPr>
      </p:pic>
    </p:spTree>
    <p:extLst>
      <p:ext uri="{BB962C8B-B14F-4D97-AF65-F5344CB8AC3E}">
        <p14:creationId xmlns:p14="http://schemas.microsoft.com/office/powerpoint/2010/main" val="69961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598207"/>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proponents of the rapture view, say that Paul is not at all talking about the second coming of the Christ there. What he's really talking about is this invisible preliminary secret return of Christ to snatch believers out of the world before the great tribulation occurs. I think there's no textual warrant for that at all. A good many Bible-believing Christians absorbed this view as their mother's milk as it were and have never thought to question its Biblical credentials. It could be maybe good fiction. It would be say like reading science fiction or fantasy novels like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of the Rings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713D6CE8-AC72-4BAD-AFFB-D431FD7DF884}"/>
              </a:ext>
            </a:extLst>
          </p:cNvPr>
          <p:cNvSpPr/>
          <p:nvPr/>
        </p:nvSpPr>
        <p:spPr>
          <a:xfrm>
            <a:off x="704850" y="228600"/>
            <a:ext cx="7734300" cy="1369606"/>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Lane Craig</a:t>
            </a:r>
          </a:p>
          <a:p>
            <a:pPr lvl="0" algn="ctr" eaLnBrk="1" hangingPunct="1"/>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Christians Should Not Believe in 'Left Behind's' Rapture Theology, Says Prominent Christian Philosopher,” online: https://www.christianpost.com/news/no-christians-should-not-believe-in-left-behinds-rapture-theology-says-prominent-apologist-124070/, July 30 2014, accessed 14 February 2018.</a:t>
            </a:r>
          </a:p>
        </p:txBody>
      </p:sp>
      <p:pic>
        <p:nvPicPr>
          <p:cNvPr id="8" name="Picture 7">
            <a:extLst>
              <a:ext uri="{FF2B5EF4-FFF2-40B4-BE49-F238E27FC236}">
                <a16:creationId xmlns:a16="http://schemas.microsoft.com/office/drawing/2014/main" id="{A7BBB500-8053-4902-90B8-AC119AA811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76200"/>
            <a:ext cx="758392" cy="822960"/>
          </a:xfrm>
          <a:prstGeom prst="rect">
            <a:avLst/>
          </a:prstGeom>
        </p:spPr>
      </p:pic>
    </p:spTree>
    <p:extLst>
      <p:ext uri="{BB962C8B-B14F-4D97-AF65-F5344CB8AC3E}">
        <p14:creationId xmlns:p14="http://schemas.microsoft.com/office/powerpoint/2010/main" val="155553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600200"/>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 so long as you're not deceived into thinking that represents biblical eschatology. It is astonishing, if I'm correct about this, American evangelism is very widely misled, that it has departed from the historic Christian position about the second coming of Christ. That's really rather sobering, because if we're wrong about this, what other things might we have misinterpreted?</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A61470A7-66AA-40E8-BE9D-D26A0DE31A33}"/>
              </a:ext>
            </a:extLst>
          </p:cNvPr>
          <p:cNvSpPr/>
          <p:nvPr/>
        </p:nvSpPr>
        <p:spPr>
          <a:xfrm>
            <a:off x="704850" y="228600"/>
            <a:ext cx="7734300" cy="1369606"/>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Lane Craig</a:t>
            </a:r>
          </a:p>
          <a:p>
            <a:pPr lvl="0" algn="ctr" eaLnBrk="1" hangingPunct="1"/>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Christians Should Not Believe in 'Left Behind's' Rapture Theology, Says Prominent Christian Philosopher,” online: https://www.christianpost.com/news/no-christians-should-not-believe-in-left-behinds-rapture-theology-says-prominent-apologist-124070/, July 30 2014, accessed 14 February 2018.</a:t>
            </a:r>
          </a:p>
        </p:txBody>
      </p:sp>
      <p:pic>
        <p:nvPicPr>
          <p:cNvPr id="8" name="Picture 7">
            <a:extLst>
              <a:ext uri="{FF2B5EF4-FFF2-40B4-BE49-F238E27FC236}">
                <a16:creationId xmlns:a16="http://schemas.microsoft.com/office/drawing/2014/main" id="{C99990E9-8D54-4446-A784-59E19E9228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76200"/>
            <a:ext cx="758392" cy="822960"/>
          </a:xfrm>
          <a:prstGeom prst="rect">
            <a:avLst/>
          </a:prstGeom>
        </p:spPr>
      </p:pic>
    </p:spTree>
    <p:extLst>
      <p:ext uri="{BB962C8B-B14F-4D97-AF65-F5344CB8AC3E}">
        <p14:creationId xmlns:p14="http://schemas.microsoft.com/office/powerpoint/2010/main" val="2206111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600201"/>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Paul wrote 1 Thessalonians people were worried that when Jesus returned, those who were dead would stay dead and miss out on the ‘new day.’ Some people have taken the verses that followed literally, but the problem is that that is not what this verse is about. Paul is awfully good at mixed metaphors. When Jesus comes back, it’s not to snatch people away from earth but rather to transform earth with the life of Heaven and to transform us as well. He doesn’t come back to take us away, but to heal the world and to heal and transform his people."</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0179" name="TextBox 3"/>
          <p:cNvSpPr txBox="1">
            <a:spLocks noChangeArrowheads="1"/>
          </p:cNvSpPr>
          <p:nvPr/>
        </p:nvSpPr>
        <p:spPr bwMode="auto">
          <a:xfrm>
            <a:off x="690328" y="231338"/>
            <a:ext cx="7763345"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None/>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NT Wright</a:t>
            </a:r>
          </a:p>
          <a:p>
            <a:pPr algn="ctr" eaLnBrk="1" hangingPunct="1">
              <a:spcBef>
                <a:spcPct val="0"/>
              </a:spcBef>
              <a:buClrTx/>
              <a:buSzTx/>
              <a:buNone/>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 Wright Claims 'The Rapture' Does Not Appear Anywhere in Scripture, in New Podcast from Premier,” online: https://www.premier.org.uk/News/UK/NT-Wright-claims-the-rapture-does-not-appear-anywhere-in-scripture-in-new-podcast-from-Premier, November 15 2018, accessed 19 November 2018.</a:t>
            </a:r>
          </a:p>
        </p:txBody>
      </p:sp>
      <p:pic>
        <p:nvPicPr>
          <p:cNvPr id="2" name="Picture 1">
            <a:extLst>
              <a:ext uri="{FF2B5EF4-FFF2-40B4-BE49-F238E27FC236}">
                <a16:creationId xmlns:a16="http://schemas.microsoft.com/office/drawing/2014/main" id="{A4662D5B-1D48-4511-988C-DA5D1E3F85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22960" cy="822960"/>
          </a:xfrm>
          <a:prstGeom prst="rect">
            <a:avLst/>
          </a:prstGeom>
        </p:spPr>
      </p:pic>
    </p:spTree>
    <p:extLst>
      <p:ext uri="{BB962C8B-B14F-4D97-AF65-F5344CB8AC3E}">
        <p14:creationId xmlns:p14="http://schemas.microsoft.com/office/powerpoint/2010/main" val="428363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97222"/>
            <a:ext cx="9144000" cy="4593565"/>
          </a:xfrm>
          <a:prstGeom prst="rect">
            <a:avLst/>
          </a:prstGeom>
        </p:spPr>
        <p:txBody>
          <a:bodyPr wrap="square">
            <a:spAutoFit/>
          </a:bodyPr>
          <a:lstStyle/>
          <a:p>
            <a:pPr algn="just">
              <a:spcBef>
                <a:spcPts val="0"/>
              </a:spcBef>
              <a:spcAft>
                <a:spcPts val="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Caller</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 am trying to understand is where do they get the teaching that the Church will be raptured out and will not have to go through Tribulation? Where is that found at?”</a:t>
            </a:r>
          </a:p>
          <a:p>
            <a:pPr algn="just">
              <a:lnSpc>
                <a:spcPts val="1500"/>
              </a:lnSpc>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just">
              <a:spcBef>
                <a:spcPts val="0"/>
              </a:spcBef>
              <a:spcAft>
                <a:spcPts val="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Hank Hanegraaff</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”It’s not found. That’s the whole point. The point is it’s something that is imposed on the Scripture. The notion is a very new notion in Church history; it is a 19th Century notion that was popularized by John Nelson Darby. And it comes with the presupposition that God has two distinct people; and therefore He has two distinct plans for the two distinct people...”</a:t>
            </a:r>
          </a:p>
        </p:txBody>
      </p:sp>
      <p:sp>
        <p:nvSpPr>
          <p:cNvPr id="6" name="Rectangle 5">
            <a:extLst>
              <a:ext uri="{FF2B5EF4-FFF2-40B4-BE49-F238E27FC236}">
                <a16:creationId xmlns:a16="http://schemas.microsoft.com/office/drawing/2014/main" id="{3133BA36-E544-4314-993D-515E95F8A1D2}"/>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Hank Hanegraaff</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2" name="Picture 1">
            <a:extLst>
              <a:ext uri="{FF2B5EF4-FFF2-40B4-BE49-F238E27FC236}">
                <a16:creationId xmlns:a16="http://schemas.microsoft.com/office/drawing/2014/main" id="{3617225B-880E-457D-936E-3E063421EB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1" y="76200"/>
            <a:ext cx="1008932" cy="822960"/>
          </a:xfrm>
          <a:prstGeom prst="rect">
            <a:avLst/>
          </a:prstGeom>
        </p:spPr>
      </p:pic>
    </p:spTree>
    <p:extLst>
      <p:ext uri="{BB962C8B-B14F-4D97-AF65-F5344CB8AC3E}">
        <p14:creationId xmlns:p14="http://schemas.microsoft.com/office/powerpoint/2010/main" val="226537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1" y="1488043"/>
            <a:ext cx="9144000" cy="5293757"/>
          </a:xfrm>
          <a:prstGeom prst="rect">
            <a:avLst/>
          </a:prstGeom>
        </p:spPr>
        <p:txBody>
          <a:bodyPr wrap="square">
            <a:spAutoFit/>
          </a:bodyPr>
          <a:lstStyle/>
          <a:p>
            <a:pPr algn="just">
              <a:spcBef>
                <a:spcPts val="0"/>
              </a:spcBef>
              <a:spcAft>
                <a:spcPts val="0"/>
              </a:spcAft>
            </a:pPr>
            <a:r>
              <a:rPr lang="en-US" sz="2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Hank Hanegraaff:</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has two distinct phases of the Second Coming, and two distinct destinies. This however, is an imposition on Scripture because the truth of it is God has only, always had one chosen people. One covenant community. Beautifully connected by the cross and illustrated by a cultivated olive tree in Paul’s letter to the Romans. So, the point here is that all those who are followers of Jesus Christ are the one chosen people. And this is prior to the cross as well because all that looked forward to Christ prior to the cross are God’s covenant chosen people. And the covenant chosen people are made up of people from every tongue, and language and nation and people. You are not a son of Abraham because of some genealogical construction. You are a son of Abraham because you believe in the God of Abraham.”</a:t>
            </a:r>
          </a:p>
        </p:txBody>
      </p:sp>
      <p:pic>
        <p:nvPicPr>
          <p:cNvPr id="5" name="Picture 4">
            <a:extLst>
              <a:ext uri="{FF2B5EF4-FFF2-40B4-BE49-F238E27FC236}">
                <a16:creationId xmlns:a16="http://schemas.microsoft.com/office/drawing/2014/main" id="{C0AEED6F-0AF9-4810-9A18-BC4A4B1393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1" y="76200"/>
            <a:ext cx="1008932" cy="822960"/>
          </a:xfrm>
          <a:prstGeom prst="rect">
            <a:avLst/>
          </a:prstGeom>
        </p:spPr>
      </p:pic>
      <p:sp>
        <p:nvSpPr>
          <p:cNvPr id="6" name="Rectangle 5">
            <a:extLst>
              <a:ext uri="{FF2B5EF4-FFF2-40B4-BE49-F238E27FC236}">
                <a16:creationId xmlns:a16="http://schemas.microsoft.com/office/drawing/2014/main" id="{F0E7F928-4F79-4E43-A5D0-22DB8D61861A}"/>
              </a:ext>
            </a:extLst>
          </p:cNvPr>
          <p:cNvSpPr/>
          <p:nvPr/>
        </p:nvSpPr>
        <p:spPr>
          <a:xfrm>
            <a:off x="904875" y="228601"/>
            <a:ext cx="73342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Hank Hanegraaff</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90670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72603"/>
            <a:ext cx="9144000" cy="4832092"/>
          </a:xfrm>
          <a:prstGeom prst="rect">
            <a:avLst/>
          </a:prstGeom>
        </p:spPr>
        <p:txBody>
          <a:bodyPr wrap="square">
            <a:spAutoFit/>
          </a:bodyPr>
          <a:lstStyle/>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if the end of the world really isn’t as so many have portrayed it? What if the Church is not Raptured to heaven before the Great Tribulation as many are teaching? What if the Church has been left ill-prepared to face the Antichrist and the Mark of the Beast? What if Tim LaHaye’s claim that if the Pre-Tribulation Rapture is false then the Blessed Hope will become the blasted hope, actually comes true for millions of Pretribulationists? What if millions who have been led astray by the Pre-Trib teaching become part of the great falling away that Jesus warned would take place at that time? Left behind, or led astray? The issue of the Pre-Tribulational versus . . .</a:t>
            </a:r>
          </a:p>
        </p:txBody>
      </p:sp>
      <p:sp>
        <p:nvSpPr>
          <p:cNvPr id="6" name="Rectangle 5">
            <a:extLst>
              <a:ext uri="{FF2B5EF4-FFF2-40B4-BE49-F238E27FC236}">
                <a16:creationId xmlns:a16="http://schemas.microsoft.com/office/drawing/2014/main" id="{789E42BB-BA03-4B88-BEC9-9BC3E8E1B532}"/>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Joel Richardson</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2" name="Picture 1">
            <a:extLst>
              <a:ext uri="{FF2B5EF4-FFF2-40B4-BE49-F238E27FC236}">
                <a16:creationId xmlns:a16="http://schemas.microsoft.com/office/drawing/2014/main" id="{E791383F-9016-4AFF-ACDB-1AFDEBEA4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69" y="76200"/>
            <a:ext cx="695231" cy="822960"/>
          </a:xfrm>
          <a:prstGeom prst="rect">
            <a:avLst/>
          </a:prstGeom>
        </p:spPr>
      </p:pic>
    </p:spTree>
    <p:extLst>
      <p:ext uri="{BB962C8B-B14F-4D97-AF65-F5344CB8AC3E}">
        <p14:creationId xmlns:p14="http://schemas.microsoft.com/office/powerpoint/2010/main" val="409358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72603"/>
            <a:ext cx="9144000" cy="2677656"/>
          </a:xfrm>
          <a:prstGeom prst="rect">
            <a:avLst/>
          </a:prstGeom>
        </p:spPr>
        <p:txBody>
          <a:bodyPr wrap="square">
            <a:spAutoFit/>
          </a:bodyPr>
          <a:lstStyle/>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.versus the Post-Tribulational Rapture is one of the premier pastoral issues of our day. If you are a pastor that is not preparing your people to face potentially the Antichrist in the Great Tribulation in this hour simply because your denomination teaches it or whatever, personally I think you’re failing in your role as a shepherd and a pastor.”</a:t>
            </a:r>
          </a:p>
        </p:txBody>
      </p:sp>
      <p:sp>
        <p:nvSpPr>
          <p:cNvPr id="6" name="Rectangle 5">
            <a:extLst>
              <a:ext uri="{FF2B5EF4-FFF2-40B4-BE49-F238E27FC236}">
                <a16:creationId xmlns:a16="http://schemas.microsoft.com/office/drawing/2014/main" id="{789E42BB-BA03-4B88-BEC9-9BC3E8E1B532}"/>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Joel Richardson</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2" name="Picture 1">
            <a:extLst>
              <a:ext uri="{FF2B5EF4-FFF2-40B4-BE49-F238E27FC236}">
                <a16:creationId xmlns:a16="http://schemas.microsoft.com/office/drawing/2014/main" id="{E791383F-9016-4AFF-ACDB-1AFDEBEA4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69" y="76200"/>
            <a:ext cx="695231" cy="822960"/>
          </a:xfrm>
          <a:prstGeom prst="rect">
            <a:avLst/>
          </a:prstGeom>
        </p:spPr>
      </p:pic>
    </p:spTree>
    <p:extLst>
      <p:ext uri="{BB962C8B-B14F-4D97-AF65-F5344CB8AC3E}">
        <p14:creationId xmlns:p14="http://schemas.microsoft.com/office/powerpoint/2010/main" val="225852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93830"/>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Evangelical Christian movement in America latched on to a 19th Century concept that was hatched by someone called John Nelson Darby, who said that Jesus could not come back until Israel had been restored as a nation, populated by Jews, with Jerusalem as its capital. This is not traditional Christian teaching in the Protestant Church. This was not a concern of Martin Luther or any Roman Catholic, or the Greek Orthodox or anyone else. When I was a kid, my parents had their ministry L’Abri. We had a number of Christian leaders come by. One of them, Hal Lindsey, had written a book called ‘The Late Great Planet Earth’ in which he predicted the end times . . .</a:t>
            </a:r>
          </a:p>
        </p:txBody>
      </p:sp>
      <p:sp>
        <p:nvSpPr>
          <p:cNvPr id="6" name="Rectangle 5">
            <a:extLst>
              <a:ext uri="{FF2B5EF4-FFF2-40B4-BE49-F238E27FC236}">
                <a16:creationId xmlns:a16="http://schemas.microsoft.com/office/drawing/2014/main" id="{689B8CC3-2C3C-45DB-8534-B0D10B4160DE}"/>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Frank Schaeffer</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7" name="Picture 6">
            <a:extLst>
              <a:ext uri="{FF2B5EF4-FFF2-40B4-BE49-F238E27FC236}">
                <a16:creationId xmlns:a16="http://schemas.microsoft.com/office/drawing/2014/main" id="{CE12A9A0-A88B-47DB-8BFA-8938B56D57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09" y="91440"/>
            <a:ext cx="676191" cy="822960"/>
          </a:xfrm>
          <a:prstGeom prst="rect">
            <a:avLst/>
          </a:prstGeom>
        </p:spPr>
      </p:pic>
    </p:spTree>
    <p:extLst>
      <p:ext uri="{BB962C8B-B14F-4D97-AF65-F5344CB8AC3E}">
        <p14:creationId xmlns:p14="http://schemas.microsoft.com/office/powerpoint/2010/main" val="194449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93830"/>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coming in 1980s. He said it is now possible because Israel has been restored. And then others came back and said, ‘No, no, Jesus can’t come back yet because Jerusalem is not restored.’ Fast forward to the 16 books and 4 films that you had that came out of the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Left Behind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series written by a friend of mine Jerry Jenkins, and his sidekick co-author Tim LaHaye, that (sic) wrote it with him. And you’ve got 60 million copies sold that essentially are total fiction. 'I am going to give you an analogy, this is as if the Twilight Zone had been taken as gospel by some religious group and they were going back through old episodes and basing an entire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cultic kind of religion</a:t>
            </a: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it.”</a:t>
            </a:r>
          </a:p>
        </p:txBody>
      </p:sp>
      <p:sp>
        <p:nvSpPr>
          <p:cNvPr id="5" name="Rectangle 4">
            <a:extLst>
              <a:ext uri="{FF2B5EF4-FFF2-40B4-BE49-F238E27FC236}">
                <a16:creationId xmlns:a16="http://schemas.microsoft.com/office/drawing/2014/main" id="{9879A32E-50EF-40DD-9BFE-70B72A7D57BE}"/>
              </a:ext>
            </a:extLst>
          </p:cNvPr>
          <p:cNvSpPr/>
          <p:nvPr/>
        </p:nvSpPr>
        <p:spPr>
          <a:xfrm>
            <a:off x="942975" y="228601"/>
            <a:ext cx="7258050" cy="1154162"/>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Frank Schaeffer</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pic>
        <p:nvPicPr>
          <p:cNvPr id="7" name="Picture 6">
            <a:extLst>
              <a:ext uri="{FF2B5EF4-FFF2-40B4-BE49-F238E27FC236}">
                <a16:creationId xmlns:a16="http://schemas.microsoft.com/office/drawing/2014/main" id="{E9010285-593E-4578-AD88-B4622EF923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09" y="91440"/>
            <a:ext cx="676191" cy="822960"/>
          </a:xfrm>
          <a:prstGeom prst="rect">
            <a:avLst/>
          </a:prstGeom>
        </p:spPr>
      </p:pic>
    </p:spTree>
    <p:extLst>
      <p:ext uri="{BB962C8B-B14F-4D97-AF65-F5344CB8AC3E}">
        <p14:creationId xmlns:p14="http://schemas.microsoft.com/office/powerpoint/2010/main" val="213645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4539" y="1274695"/>
            <a:ext cx="9144000" cy="569386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Question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“Pastor John, I know this is a huge debate, but I would love your thoughts. How many times is Jesus coming back? Is he coming back in the rapture (according to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1 Thessalonians 4:16–17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then returning a second time to defeat Satan (according to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Revelation 19:11–21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Christ returning one more time, or two more times?”</a:t>
            </a:r>
          </a:p>
          <a:p>
            <a:pPr algn="just" eaLnBrk="1" hangingPunct="1">
              <a:defRPr/>
            </a:pP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eaLnBrk="1" hangingPunct="1">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Answer</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understanding of the New Testament is that Jesus promised he would return, and that in this returning, he would do a final rescue for those who are trusting him and a final judgment for those who are not believing in him. I don’t think there are two comings of Christ in the future, but only one</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36196" name="Picture 2" descr="http://larrydixon.files.wordpress.com/2011/05/john-pip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21920"/>
            <a:ext cx="807582" cy="1097280"/>
          </a:xfrm>
          <a:prstGeom prst="rect">
            <a:avLst/>
          </a:prstGeom>
          <a:noFill/>
          <a:ln w="38100">
            <a:solidFill>
              <a:schemeClr val="tx1"/>
            </a:solidFill>
            <a:miter lim="800000"/>
            <a:headEnd/>
            <a:tailEnd/>
          </a:ln>
        </p:spPr>
      </p:pic>
      <p:sp>
        <p:nvSpPr>
          <p:cNvPr id="2" name="Rectangle 1"/>
          <p:cNvSpPr/>
          <p:nvPr/>
        </p:nvSpPr>
        <p:spPr>
          <a:xfrm>
            <a:off x="914400" y="239216"/>
            <a:ext cx="7535825" cy="946413"/>
          </a:xfrm>
          <a:prstGeom prst="rect">
            <a:avLst/>
          </a:prstGeom>
        </p:spPr>
        <p:txBody>
          <a:bodyPr wrap="square">
            <a:spAutoFit/>
          </a:bodyPr>
          <a:lstStyle/>
          <a:p>
            <a:pPr algn="ctr">
              <a:spcAft>
                <a:spcPts val="900"/>
              </a:spcAft>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a:t>
            </a:r>
          </a:p>
          <a:p>
            <a:pPr algn="ctr">
              <a:defRPr/>
            </a:pPr>
            <a:r>
              <a:rPr lang="en-US" sz="1200" dirty="0">
                <a:latin typeface="Calibri" panose="020F0502020204030204" pitchFamily="34" charset="0"/>
                <a:cs typeface="Calibri" panose="020F0502020204030204" pitchFamily="34" charset="0"/>
              </a:rPr>
              <a:t>https://www.desiringgod.org/interviews/what-is-the-rapture</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131137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976197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DC1E5-7937-4F3F-8612-C069304085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Jeremiah 30:7</a:t>
            </a:r>
            <a:endPar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“Alas! for that day is great, There is none like it; And it is the time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Jacob’s distress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32:8; 35:10), But he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302C4-CEA1-420C-A730-DFE547C72F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1"/>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9:24</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6786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228600"/>
            <a:ext cx="8806066" cy="4389120"/>
          </a:xfrm>
          <a:prstGeom prst="rect">
            <a:avLst/>
          </a:prstGeom>
        </p:spPr>
      </p:pic>
    </p:spTree>
    <p:extLst>
      <p:ext uri="{BB962C8B-B14F-4D97-AF65-F5344CB8AC3E}">
        <p14:creationId xmlns:p14="http://schemas.microsoft.com/office/powerpoint/2010/main" val="4162594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90600" y="228600"/>
            <a:ext cx="71628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Tribulation's Concerns Israel </a:t>
            </a:r>
            <a:endParaRPr lang="en-US" altLang="en-US" sz="36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3252" name="Picture 5" descr="19"/>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228600" y="2057402"/>
            <a:ext cx="4038600" cy="3084513"/>
          </a:xfrm>
        </p:spPr>
      </p:pic>
      <p:sp>
        <p:nvSpPr>
          <p:cNvPr id="22531" name="Rectangle 3"/>
          <p:cNvSpPr>
            <a:spLocks noGrp="1" noChangeArrowheads="1"/>
          </p:cNvSpPr>
          <p:nvPr>
            <p:ph type="body" sz="half" idx="2"/>
          </p:nvPr>
        </p:nvSpPr>
        <p:spPr>
          <a:xfrm>
            <a:off x="4392612" y="1946277"/>
            <a:ext cx="4598988" cy="254952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 30:7; Dan 9:24</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uses Israel and the church on a mutually exclusive basis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302C4-CEA1-420C-A730-DFE547C72F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1"/>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12:7</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heard the man dressed in linen, who was above the waters of the river, as he raised his right hand and his left toward heaven, and swore by Him who lives forever that it would be for a time, times, and half a time; and as soon as they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finish shattering the power of the holy people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events will be completed.</a:t>
            </a:r>
          </a:p>
        </p:txBody>
      </p:sp>
    </p:spTree>
    <p:extLst>
      <p:ext uri="{BB962C8B-B14F-4D97-AF65-F5344CB8AC3E}">
        <p14:creationId xmlns:p14="http://schemas.microsoft.com/office/powerpoint/2010/main" val="232014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59"/>
            <a:ext cx="8961120" cy="5440683"/>
          </a:xfrm>
          <a:prstGeom prst="rect">
            <a:avLst/>
          </a:prstGeom>
          <a:ln w="28575">
            <a:solidFill>
              <a:srgbClr val="FFFFCC"/>
            </a:solidFill>
          </a:ln>
        </p:spPr>
      </p:pic>
    </p:spTree>
    <p:extLst>
      <p:ext uri="{BB962C8B-B14F-4D97-AF65-F5344CB8AC3E}">
        <p14:creationId xmlns:p14="http://schemas.microsoft.com/office/powerpoint/2010/main" val="260677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984538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18B8B-7283-4883-B87C-57B349A322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1:19</a:t>
            </a:r>
          </a:p>
        </p:txBody>
      </p:sp>
      <p:sp>
        <p:nvSpPr>
          <p:cNvPr id="125955" name="Rectangle 3"/>
          <p:cNvSpPr>
            <a:spLocks noGrp="1" noChangeArrowheads="1"/>
          </p:cNvSpPr>
          <p:nvPr>
            <p:ph idx="1"/>
          </p:nvPr>
        </p:nvSpPr>
        <p:spPr>
          <a:xfrm>
            <a:off x="1862139" y="1600202"/>
            <a:ext cx="5419725" cy="25145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2" name="Picture 1">
            <a:extLst>
              <a:ext uri="{FF2B5EF4-FFF2-40B4-BE49-F238E27FC236}">
                <a16:creationId xmlns:a16="http://schemas.microsoft.com/office/drawing/2014/main" id="{82AEFEEA-9A3F-444F-A8F6-BB52A1667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9350" y="4191000"/>
            <a:ext cx="3045300" cy="2286000"/>
          </a:xfrm>
          <a:prstGeom prst="rect">
            <a:avLst/>
          </a:prstGeom>
          <a:ln>
            <a:solidFill>
              <a:schemeClr val="bg2"/>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1:19</a:t>
            </a:r>
          </a:p>
        </p:txBody>
      </p:sp>
      <p:sp>
        <p:nvSpPr>
          <p:cNvPr id="125955" name="Rectangle 3"/>
          <p:cNvSpPr>
            <a:spLocks noGrp="1" noChangeArrowheads="1"/>
          </p:cNvSpPr>
          <p:nvPr>
            <p:ph idx="1"/>
          </p:nvPr>
        </p:nvSpPr>
        <p:spPr>
          <a:xfrm>
            <a:off x="1862139" y="1600202"/>
            <a:ext cx="5419725" cy="2514599"/>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2" name="Picture 1">
            <a:extLst>
              <a:ext uri="{FF2B5EF4-FFF2-40B4-BE49-F238E27FC236}">
                <a16:creationId xmlns:a16="http://schemas.microsoft.com/office/drawing/2014/main" id="{82AEFEEA-9A3F-444F-A8F6-BB52A1667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9350" y="4191000"/>
            <a:ext cx="3045300" cy="2286000"/>
          </a:xfrm>
          <a:prstGeom prst="rect">
            <a:avLst/>
          </a:prstGeom>
          <a:ln>
            <a:solidFill>
              <a:schemeClr val="bg2"/>
            </a:solidFill>
          </a:ln>
        </p:spPr>
      </p:pic>
    </p:spTree>
    <p:extLst>
      <p:ext uri="{BB962C8B-B14F-4D97-AF65-F5344CB8AC3E}">
        <p14:creationId xmlns:p14="http://schemas.microsoft.com/office/powerpoint/2010/main" val="128732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278E7A-A28A-44AC-8F87-B44D8D1F5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4771" y="137160"/>
            <a:ext cx="5314459" cy="6583680"/>
          </a:xfrm>
          <a:prstGeom prst="rect">
            <a:avLst/>
          </a:prstGeom>
          <a:ln w="28575">
            <a:solidFill>
              <a:schemeClr val="tx1"/>
            </a:solidFill>
          </a:ln>
        </p:spPr>
      </p:pic>
    </p:spTree>
    <p:extLst>
      <p:ext uri="{BB962C8B-B14F-4D97-AF65-F5344CB8AC3E}">
        <p14:creationId xmlns:p14="http://schemas.microsoft.com/office/powerpoint/2010/main" val="216545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1:19</a:t>
            </a:r>
          </a:p>
        </p:txBody>
      </p:sp>
      <p:sp>
        <p:nvSpPr>
          <p:cNvPr id="125955" name="Rectangle 3"/>
          <p:cNvSpPr>
            <a:spLocks noGrp="1" noChangeArrowheads="1"/>
          </p:cNvSpPr>
          <p:nvPr>
            <p:ph idx="1"/>
          </p:nvPr>
        </p:nvSpPr>
        <p:spPr>
          <a:xfrm>
            <a:off x="1862139" y="1600202"/>
            <a:ext cx="5419725" cy="25145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2" name="Picture 1">
            <a:extLst>
              <a:ext uri="{FF2B5EF4-FFF2-40B4-BE49-F238E27FC236}">
                <a16:creationId xmlns:a16="http://schemas.microsoft.com/office/drawing/2014/main" id="{82AEFEEA-9A3F-444F-A8F6-BB52A1667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9350" y="4191000"/>
            <a:ext cx="3045300" cy="2286000"/>
          </a:xfrm>
          <a:prstGeom prst="rect">
            <a:avLst/>
          </a:prstGeom>
          <a:ln>
            <a:solidFill>
              <a:schemeClr val="bg2"/>
            </a:solidFill>
          </a:ln>
        </p:spPr>
      </p:pic>
    </p:spTree>
    <p:extLst>
      <p:ext uri="{BB962C8B-B14F-4D97-AF65-F5344CB8AC3E}">
        <p14:creationId xmlns:p14="http://schemas.microsoft.com/office/powerpoint/2010/main" val="4090650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2" y="1143002"/>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1932F776-DE5A-4986-9F5D-04AE0578D2B9}"/>
              </a:ext>
            </a:extLst>
          </p:cNvPr>
          <p:cNvSpPr>
            <a:spLocks noChangeArrowheads="1"/>
          </p:cNvSpPr>
          <p:nvPr/>
        </p:nvSpPr>
        <p:spPr bwMode="auto">
          <a:xfrm>
            <a:off x="762629" y="4606953"/>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1:19</a:t>
            </a:r>
          </a:p>
        </p:txBody>
      </p:sp>
      <p:sp>
        <p:nvSpPr>
          <p:cNvPr id="125955" name="Rectangle 3"/>
          <p:cNvSpPr>
            <a:spLocks noGrp="1" noChangeArrowheads="1"/>
          </p:cNvSpPr>
          <p:nvPr>
            <p:ph idx="1"/>
          </p:nvPr>
        </p:nvSpPr>
        <p:spPr>
          <a:xfrm>
            <a:off x="1862139" y="1600202"/>
            <a:ext cx="5419725" cy="25145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2" name="Picture 1">
            <a:extLst>
              <a:ext uri="{FF2B5EF4-FFF2-40B4-BE49-F238E27FC236}">
                <a16:creationId xmlns:a16="http://schemas.microsoft.com/office/drawing/2014/main" id="{82AEFEEA-9A3F-444F-A8F6-BB52A1667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9350" y="4191000"/>
            <a:ext cx="3045300" cy="2286000"/>
          </a:xfrm>
          <a:prstGeom prst="rect">
            <a:avLst/>
          </a:prstGeom>
          <a:ln>
            <a:solidFill>
              <a:schemeClr val="bg2"/>
            </a:solidFill>
          </a:ln>
        </p:spPr>
      </p:pic>
    </p:spTree>
    <p:extLst>
      <p:ext uri="{BB962C8B-B14F-4D97-AF65-F5344CB8AC3E}">
        <p14:creationId xmlns:p14="http://schemas.microsoft.com/office/powerpoint/2010/main" val="2535949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0E28E-7E09-4B85-8886-C54FDFCF5A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3605362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2E5199-D19B-46FC-ADE9-391FC7AAC7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400109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3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3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3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6" y="35814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59"/>
            <a:ext cx="8961120" cy="5440683"/>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2" y="521095"/>
            <a:ext cx="8762999" cy="581581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b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(Rev. 4‒22)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533400" y="1524000"/>
            <a:ext cx="8077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Heaven and New Earth (21‒22)</a:t>
            </a:r>
          </a:p>
        </p:txBody>
      </p:sp>
      <p:pic>
        <p:nvPicPr>
          <p:cNvPr id="5" name="Picture 4">
            <a:extLst>
              <a:ext uri="{FF2B5EF4-FFF2-40B4-BE49-F238E27FC236}">
                <a16:creationId xmlns:a16="http://schemas.microsoft.com/office/drawing/2014/main" id="{A6BBC411-9475-4E98-82A8-666B039DE0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31" y="76200"/>
            <a:ext cx="1432069" cy="1097280"/>
          </a:xfrm>
          <a:prstGeom prst="rect">
            <a:avLst/>
          </a:prstGeom>
        </p:spPr>
      </p:pic>
    </p:spTree>
    <p:extLst>
      <p:ext uri="{BB962C8B-B14F-4D97-AF65-F5344CB8AC3E}">
        <p14:creationId xmlns:p14="http://schemas.microsoft.com/office/powerpoint/2010/main" val="144091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Missing Church</a:t>
            </a:r>
          </a:p>
        </p:txBody>
      </p:sp>
      <p:sp>
        <p:nvSpPr>
          <p:cNvPr id="25603" name="Rectangle 3"/>
          <p:cNvSpPr>
            <a:spLocks noGrp="1" noChangeArrowheads="1"/>
          </p:cNvSpPr>
          <p:nvPr>
            <p:ph type="body" sz="half" idx="1"/>
          </p:nvPr>
        </p:nvSpPr>
        <p:spPr>
          <a:xfrm>
            <a:off x="1676400" y="1600201"/>
            <a:ext cx="5791200" cy="2362201"/>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4-19</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13:9</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Revelation’s Jewish nature</a:t>
            </a:r>
          </a:p>
        </p:txBody>
      </p:sp>
      <p:pic>
        <p:nvPicPr>
          <p:cNvPr id="56324" name="Picture 5" descr="08"/>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3066585" y="4114800"/>
            <a:ext cx="3010830" cy="2286000"/>
          </a:xfrm>
        </p:spPr>
      </p:pic>
    </p:spTree>
    <p:extLst>
      <p:ext uri="{BB962C8B-B14F-4D97-AF65-F5344CB8AC3E}">
        <p14:creationId xmlns:p14="http://schemas.microsoft.com/office/powerpoint/2010/main" val="3585276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990BB-9619-4B65-9132-FA1749FD59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10:19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surely Israel did not know, did they? First Moses says, “I will make you jealous by that which is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 nation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nation without understanding will I anger you.”</a:t>
            </a:r>
          </a:p>
        </p:txBody>
      </p:sp>
    </p:spTree>
    <p:extLst>
      <p:ext uri="{BB962C8B-B14F-4D97-AF65-F5344CB8AC3E}">
        <p14:creationId xmlns:p14="http://schemas.microsoft.com/office/powerpoint/2010/main" val="1972806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12813-C44B-4CEA-8FE5-D817E9CE6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Galatians 3:28</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spTree>
    <p:extLst>
      <p:ext uri="{BB962C8B-B14F-4D97-AF65-F5344CB8AC3E}">
        <p14:creationId xmlns:p14="http://schemas.microsoft.com/office/powerpoint/2010/main" val="3097344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E7DFC-DCF8-4A56-94F3-9D57205406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2:14</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Himself is our peace, who made both groups into one and broke down the barrier of the dividing wall.</a:t>
            </a:r>
          </a:p>
        </p:txBody>
      </p:sp>
    </p:spTree>
    <p:extLst>
      <p:ext uri="{BB962C8B-B14F-4D97-AF65-F5344CB8AC3E}">
        <p14:creationId xmlns:p14="http://schemas.microsoft.com/office/powerpoint/2010/main" val="2319426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Work Through Israel</a:t>
            </a:r>
          </a:p>
        </p:txBody>
      </p:sp>
      <p:sp>
        <p:nvSpPr>
          <p:cNvPr id="3" name="Content Placeholder 2"/>
          <p:cNvSpPr>
            <a:spLocks noGrp="1"/>
          </p:cNvSpPr>
          <p:nvPr>
            <p:ph idx="1"/>
          </p:nvPr>
        </p:nvSpPr>
        <p:spPr>
          <a:xfrm>
            <a:off x="1152525" y="1600201"/>
            <a:ext cx="6838950" cy="2286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7-144,000 Jews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11-Two Jewish witnesses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12-Israel flees</a:t>
            </a:r>
            <a:endParaRPr lang="en-US" sz="2400" dirty="0">
              <a:solidFill>
                <a:schemeClr val="bg1"/>
              </a:solidFill>
              <a:effectLst>
                <a:outerShdw blurRad="38100" dist="38100" dir="2700000" algn="tl">
                  <a:srgbClr val="000000">
                    <a:alpha val="43137"/>
                  </a:srgbClr>
                </a:outerShdw>
              </a:effectLst>
            </a:endParaRPr>
          </a:p>
          <a:p>
            <a:pPr marL="0" indent="0" eaLnBrk="1" hangingPunct="1">
              <a:buNone/>
              <a:defRPr/>
            </a:pPr>
            <a:endParaRPr lang="en-US" sz="2400"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58E6ED5-E373-4874-AB87-431DD72A2B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2761" y="4191000"/>
            <a:ext cx="3078478" cy="2286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for the mystery of the seven stars which you saw in My right hand, and the seven golden lampstands: the seven stars are the angels of the seven churches,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seven lampstands are the seven churches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405931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4:5</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from the throne come flashes of lightning and sounds and peals of thunder. And there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lamps of fire burning before the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the seven Spirits of God.”</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585959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4118277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76D5B-D4A0-4149-A910-F5F987D93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4784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5:8-10</a:t>
            </a:r>
          </a:p>
          <a:p>
            <a:pPr algn="just"/>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000" b="1" baseline="30000" dirty="0"/>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had taken the book, the four living creatures and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fell down before the Lamb, each one holding a harp and golden bowls full of incense, which are the prayers of the saints.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sang a new song</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saying, ‘Worthy are You to take the book and to break its seals; for You were slain, and purchased for God with Your blood men from every tribe and tongue and people and nation.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them to be a kingdom and priests to our God; and they will reign upon the earth.’”</a:t>
            </a:r>
          </a:p>
        </p:txBody>
      </p:sp>
      <p:pic>
        <p:nvPicPr>
          <p:cNvPr id="6" name="Picture 5">
            <a:extLst>
              <a:ext uri="{FF2B5EF4-FFF2-40B4-BE49-F238E27FC236}">
                <a16:creationId xmlns:a16="http://schemas.microsoft.com/office/drawing/2014/main" id="{A5B6ED17-BE4D-4E23-9248-2A968EA97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5777510"/>
            <a:ext cx="1476715" cy="1097280"/>
          </a:xfrm>
          <a:prstGeom prst="rect">
            <a:avLst/>
          </a:prstGeom>
        </p:spPr>
      </p:pic>
    </p:spTree>
    <p:extLst>
      <p:ext uri="{BB962C8B-B14F-4D97-AF65-F5344CB8AC3E}">
        <p14:creationId xmlns:p14="http://schemas.microsoft.com/office/powerpoint/2010/main" val="3607889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251312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 y="1600201"/>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doctrine of the rapture was a great and effective use of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enemy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implant in the church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retreat mentality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Already this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cast off</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majority of the advancing church and it will soon be cast off by all</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(italics added)</a:t>
            </a:r>
          </a:p>
        </p:txBody>
      </p:sp>
      <p:sp>
        <p:nvSpPr>
          <p:cNvPr id="3" name="Rectangle 2">
            <a:extLst>
              <a:ext uri="{FF2B5EF4-FFF2-40B4-BE49-F238E27FC236}">
                <a16:creationId xmlns:a16="http://schemas.microsoft.com/office/drawing/2014/main" id="{F481A33D-2B33-4E98-AC76-289CFACFAC44}"/>
              </a:ext>
            </a:extLst>
          </p:cNvPr>
          <p:cNvSpPr/>
          <p:nvPr/>
        </p:nvSpPr>
        <p:spPr>
          <a:xfrm>
            <a:off x="2102286" y="228600"/>
            <a:ext cx="4939429" cy="1000274"/>
          </a:xfrm>
          <a:prstGeom prst="rect">
            <a:avLst/>
          </a:prstGeom>
        </p:spPr>
        <p:txBody>
          <a:bodyPr wrap="non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Joyner</a:t>
            </a:r>
          </a:p>
          <a:p>
            <a:pPr algn="ctr"/>
            <a:r>
              <a:rPr lang="en-US" sz="18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Harvest</a:t>
            </a:r>
            <a:r>
              <a:rPr 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1989-1990, revised booklet page 121.</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 name="Picture 1">
            <a:extLst>
              <a:ext uri="{FF2B5EF4-FFF2-40B4-BE49-F238E27FC236}">
                <a16:creationId xmlns:a16="http://schemas.microsoft.com/office/drawing/2014/main" id="{49858848-A528-4AE0-A270-E815388A4B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4429" y="4419600"/>
            <a:ext cx="4155143" cy="2286000"/>
          </a:xfrm>
          <a:prstGeom prst="rect">
            <a:avLst/>
          </a:prstGeom>
        </p:spPr>
      </p:pic>
    </p:spTree>
    <p:extLst>
      <p:ext uri="{BB962C8B-B14F-4D97-AF65-F5344CB8AC3E}">
        <p14:creationId xmlns:p14="http://schemas.microsoft.com/office/powerpoint/2010/main" val="1863117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1478858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 on their heads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267952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2" y="521095"/>
            <a:ext cx="8762999" cy="5815810"/>
          </a:xfrm>
          <a:prstGeom prst="rect">
            <a:avLst/>
          </a:prstGeom>
          <a:ln>
            <a:solidFill>
              <a:srgbClr val="FFFFCC"/>
            </a:solidFill>
          </a:ln>
        </p:spPr>
      </p:pic>
    </p:spTree>
    <p:extLst>
      <p:ext uri="{BB962C8B-B14F-4D97-AF65-F5344CB8AC3E}">
        <p14:creationId xmlns:p14="http://schemas.microsoft.com/office/powerpoint/2010/main" val="3774048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328044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 on their heads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4084951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2" y="521095"/>
            <a:ext cx="8762999" cy="5815810"/>
          </a:xfrm>
          <a:prstGeom prst="rect">
            <a:avLst/>
          </a:prstGeom>
          <a:ln>
            <a:solidFill>
              <a:srgbClr val="FFFFCC"/>
            </a:solidFill>
          </a:ln>
        </p:spPr>
      </p:pic>
    </p:spTree>
    <p:extLst>
      <p:ext uri="{BB962C8B-B14F-4D97-AF65-F5344CB8AC3E}">
        <p14:creationId xmlns:p14="http://schemas.microsoft.com/office/powerpoint/2010/main" val="2044378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3903953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sitting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597606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looked, and I heard the voice of many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around the throne and the living creatures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number of them was myriads of myriads, and thousands of thousands.”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3444933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7:11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all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standing around the throne and around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four living creatures; and they fell on their faces before the throne and worshiped God.”</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354759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447801"/>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personally do not believe that by the year 2020, any credible person will be teaching the secret pre-trib. rapture doctrine. I think the events that are coming in the next five years will utterly destroy the doctrine.”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212" y="3733800"/>
            <a:ext cx="2629576" cy="2743200"/>
          </a:xfrm>
          <a:prstGeom prst="rect">
            <a:avLst/>
          </a:prstGeom>
        </p:spPr>
      </p:pic>
      <p:sp>
        <p:nvSpPr>
          <p:cNvPr id="3" name="Rectangle 2">
            <a:extLst>
              <a:ext uri="{FF2B5EF4-FFF2-40B4-BE49-F238E27FC236}">
                <a16:creationId xmlns:a16="http://schemas.microsoft.com/office/drawing/2014/main" id="{F481A33D-2B33-4E98-AC76-289CFACFAC44}"/>
              </a:ext>
            </a:extLst>
          </p:cNvPr>
          <p:cNvSpPr/>
          <p:nvPr/>
        </p:nvSpPr>
        <p:spPr>
          <a:xfrm>
            <a:off x="259150" y="228600"/>
            <a:ext cx="8625700" cy="1000274"/>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Rick Wiles</a:t>
            </a:r>
          </a:p>
          <a:p>
            <a:pPr lvl="0" algn="ctr" eaLnBrk="1" hangingPunct="1"/>
            <a:r>
              <a:rPr lang="en-US" altLang="en-US" sz="18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http://www.wnd.com/2015/08/is-everything-you-know-about-second-coming-wrong/ </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990600" y="4648200"/>
            <a:ext cx="18288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63717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598099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5630115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501137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12811434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3"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7400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A4C1-42B4-4A8C-A8DC-BCCB3A667D75}"/>
              </a:ext>
            </a:extLst>
          </p:cNvPr>
          <p:cNvPicPr>
            <a:picLocks noChangeAspect="1"/>
          </p:cNvPicPr>
          <p:nvPr/>
        </p:nvPicPr>
        <p:blipFill>
          <a:blip r:embed="rId2"/>
          <a:stretch>
            <a:fillRect/>
          </a:stretch>
        </p:blipFill>
        <p:spPr>
          <a:xfrm>
            <a:off x="1770434" y="685800"/>
            <a:ext cx="5603137" cy="5486400"/>
          </a:xfrm>
          <a:prstGeom prst="rect">
            <a:avLst/>
          </a:prstGeom>
        </p:spPr>
      </p:pic>
    </p:spTree>
    <p:extLst>
      <p:ext uri="{BB962C8B-B14F-4D97-AF65-F5344CB8AC3E}">
        <p14:creationId xmlns:p14="http://schemas.microsoft.com/office/powerpoint/2010/main" val="8974360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1957171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 on their heads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4044495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88282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0201"/>
            <a:ext cx="9144000" cy="4431983"/>
          </a:xfrm>
          <a:prstGeom prst="rect">
            <a:avLst/>
          </a:prstGeom>
        </p:spPr>
        <p:txBody>
          <a:bodyPr wrap="square">
            <a:spAutoFit/>
          </a:bodyPr>
          <a:lstStyle/>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secret Pre-Trib Rapture story and Christian Zionism that is a two headed–</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Monster.</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–monster. It is a two headed freak monster. Okay. They come together, both of them come together because they were started by the same people. The Christian Zionists started the Pre-Trib Rapture doctrine.</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this was seed planted decades ago, but it came into full fruit in within the last 30 years.</a:t>
            </a:r>
          </a:p>
        </p:txBody>
      </p:sp>
      <p:pic>
        <p:nvPicPr>
          <p:cNvPr id="6" name="Picture 5">
            <a:extLst>
              <a:ext uri="{FF2B5EF4-FFF2-40B4-BE49-F238E27FC236}">
                <a16:creationId xmlns:a16="http://schemas.microsoft.com/office/drawing/2014/main" id="{7B3D416E-6877-4881-B2FA-2B8101A0AE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0"/>
            <a:ext cx="876525" cy="914400"/>
          </a:xfrm>
          <a:prstGeom prst="rect">
            <a:avLst/>
          </a:prstGeom>
        </p:spPr>
      </p:pic>
      <p:sp>
        <p:nvSpPr>
          <p:cNvPr id="7" name="Rectangle 6">
            <a:extLst>
              <a:ext uri="{FF2B5EF4-FFF2-40B4-BE49-F238E27FC236}">
                <a16:creationId xmlns:a16="http://schemas.microsoft.com/office/drawing/2014/main" id="{151141EE-C1D6-47F8-B65A-AC88CF7B570C}"/>
              </a:ext>
            </a:extLst>
          </p:cNvPr>
          <p:cNvSpPr/>
          <p:nvPr/>
        </p:nvSpPr>
        <p:spPr>
          <a:xfrm>
            <a:off x="457200" y="228601"/>
            <a:ext cx="8229600" cy="1292662"/>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2122347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white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441328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3616102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C95D90-EC38-4C55-9233-C022A3C5F6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134147" name="Rectangle 1"/>
          <p:cNvSpPr>
            <a:spLocks noChangeArrowheads="1"/>
          </p:cNvSpPr>
          <p:nvPr/>
        </p:nvSpPr>
        <p:spPr bwMode="auto">
          <a:xfrm>
            <a:off x="1" y="1"/>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a:t>
            </a:r>
          </a:p>
          <a:p>
            <a:pPr algn="just"/>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purchased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God with Your blood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every tribe and tongue and people and nation.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be a kingdom and priests to our God;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reign upon the earth.’”</a:t>
            </a:r>
          </a:p>
        </p:txBody>
      </p:sp>
      <p:pic>
        <p:nvPicPr>
          <p:cNvPr id="6" name="Picture 5">
            <a:extLst>
              <a:ext uri="{FF2B5EF4-FFF2-40B4-BE49-F238E27FC236}">
                <a16:creationId xmlns:a16="http://schemas.microsoft.com/office/drawing/2014/main" id="{A8155924-D6F1-4813-B7E3-8AFFBE3288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3643" y="3779520"/>
            <a:ext cx="1476715" cy="1097280"/>
          </a:xfrm>
          <a:prstGeom prst="rect">
            <a:avLst/>
          </a:prstGeom>
        </p:spPr>
      </p:pic>
    </p:spTree>
    <p:extLst>
      <p:ext uri="{BB962C8B-B14F-4D97-AF65-F5344CB8AC3E}">
        <p14:creationId xmlns:p14="http://schemas.microsoft.com/office/powerpoint/2010/main" val="36321890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30119312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65BD8C-BAE9-47DA-B5AC-BCAFFB98A0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7"/>
          </a:xfrm>
          <a:prstGeom prst="rect">
            <a:avLst/>
          </a:prstGeom>
        </p:spPr>
      </p:pic>
      <p:sp>
        <p:nvSpPr>
          <p:cNvPr id="134147" name="Rectangle 1"/>
          <p:cNvSpPr>
            <a:spLocks noChangeArrowheads="1"/>
          </p:cNvSpPr>
          <p:nvPr/>
        </p:nvSpPr>
        <p:spPr bwMode="auto">
          <a:xfrm>
            <a:off x="1" y="2"/>
            <a:ext cx="9144000" cy="409342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15:13, 17</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Your lovingkindness You have led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people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whom You have redeemed; In Your strength You have guided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Your holy habitation…</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will bring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plant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mountain of Your inheritance, The place, O Lord, which You have made for Your dwelling, The sanctuary, O Lord, which Your hands have established.”</a:t>
            </a:r>
          </a:p>
        </p:txBody>
      </p:sp>
      <p:pic>
        <p:nvPicPr>
          <p:cNvPr id="6" name="Picture 5">
            <a:extLst>
              <a:ext uri="{FF2B5EF4-FFF2-40B4-BE49-F238E27FC236}">
                <a16:creationId xmlns:a16="http://schemas.microsoft.com/office/drawing/2014/main" id="{95125590-1CA4-4F0F-95E5-6E6652E9DC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3643" y="3779520"/>
            <a:ext cx="1476715" cy="1097280"/>
          </a:xfrm>
          <a:prstGeom prst="rect">
            <a:avLst/>
          </a:prstGeom>
        </p:spPr>
      </p:pic>
    </p:spTree>
    <p:extLst>
      <p:ext uri="{BB962C8B-B14F-4D97-AF65-F5344CB8AC3E}">
        <p14:creationId xmlns:p14="http://schemas.microsoft.com/office/powerpoint/2010/main" val="1185378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A17E02-C92A-4A12-95E1-B6E3B045FA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7"/>
          </a:xfrm>
          <a:prstGeom prst="rect">
            <a:avLst/>
          </a:prstGeom>
        </p:spPr>
      </p:pic>
      <p:sp>
        <p:nvSpPr>
          <p:cNvPr id="134147" name="Rectangle 1"/>
          <p:cNvSpPr>
            <a:spLocks noChangeArrowheads="1"/>
          </p:cNvSpPr>
          <p:nvPr/>
        </p:nvSpPr>
        <p:spPr bwMode="auto">
          <a:xfrm>
            <a:off x="1" y="1"/>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 (NKJV)</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‘You are worthy to take the scroll, And to open its seals; For You were slain, And have redeemed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by Your blood Out of every tribe and tongue and people and nation,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have made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kings and priests to our God;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reign on the earth.’”</a:t>
            </a:r>
          </a:p>
        </p:txBody>
      </p:sp>
      <p:pic>
        <p:nvPicPr>
          <p:cNvPr id="6" name="Picture 5">
            <a:extLst>
              <a:ext uri="{FF2B5EF4-FFF2-40B4-BE49-F238E27FC236}">
                <a16:creationId xmlns:a16="http://schemas.microsoft.com/office/drawing/2014/main" id="{7E26AA57-2B3C-4068-BAC0-50797BBB3E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3643" y="3779520"/>
            <a:ext cx="1476715" cy="1097280"/>
          </a:xfrm>
          <a:prstGeom prst="rect">
            <a:avLst/>
          </a:prstGeom>
        </p:spPr>
      </p:pic>
    </p:spTree>
    <p:extLst>
      <p:ext uri="{BB962C8B-B14F-4D97-AF65-F5344CB8AC3E}">
        <p14:creationId xmlns:p14="http://schemas.microsoft.com/office/powerpoint/2010/main" val="38339999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B008C-B1E9-4921-A23E-35C7B52E9599}"/>
              </a:ext>
            </a:extLst>
          </p:cNvPr>
          <p:cNvPicPr>
            <a:picLocks noChangeAspect="1"/>
          </p:cNvPicPr>
          <p:nvPr/>
        </p:nvPicPr>
        <p:blipFill>
          <a:blip r:embed="rId2"/>
          <a:stretch>
            <a:fillRect/>
          </a:stretch>
        </p:blipFill>
        <p:spPr>
          <a:xfrm>
            <a:off x="177217" y="274320"/>
            <a:ext cx="8789566" cy="566928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reationrevolution.com/wp-content/uploads/2012/05/cmi-chart.jpg">
            <a:extLst>
              <a:ext uri="{FF2B5EF4-FFF2-40B4-BE49-F238E27FC236}">
                <a16:creationId xmlns:a16="http://schemas.microsoft.com/office/drawing/2014/main" id="{D3D97C93-0405-44A3-9E93-29B937CEB9E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457200"/>
            <a:ext cx="8961120" cy="547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a:extLst>
              <a:ext uri="{FF2B5EF4-FFF2-40B4-BE49-F238E27FC236}">
                <a16:creationId xmlns:a16="http://schemas.microsoft.com/office/drawing/2014/main" id="{00458889-7B83-4476-A2CA-791F97557F9A}"/>
              </a:ext>
            </a:extLst>
          </p:cNvPr>
          <p:cNvSpPr txBox="1">
            <a:spLocks noChangeArrowheads="1"/>
          </p:cNvSpPr>
          <p:nvPr/>
        </p:nvSpPr>
        <p:spPr bwMode="auto">
          <a:xfrm>
            <a:off x="1066800" y="64008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latin typeface="Calibri" panose="020F0502020204030204" pitchFamily="34" charset="0"/>
                <a:cs typeface="Calibri" panose="020F0502020204030204" pitchFamily="34" charset="0"/>
              </a:rPr>
              <a:t>http://creationrevolution.com/2012/05/should-we-trust-the-bible/</a:t>
            </a:r>
          </a:p>
        </p:txBody>
      </p:sp>
    </p:spTree>
    <p:extLst>
      <p:ext uri="{BB962C8B-B14F-4D97-AF65-F5344CB8AC3E}">
        <p14:creationId xmlns:p14="http://schemas.microsoft.com/office/powerpoint/2010/main" val="34396951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600201"/>
            <a:ext cx="9144000" cy="4120095"/>
          </a:xfrm>
        </p:spPr>
        <p:txBody>
          <a:bodyPr/>
          <a:lstStyle/>
          <a:p>
            <a:pPr marL="0" indent="0" algn="just">
              <a:buNone/>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Ηγὸρασας ἠμᾶς</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Some critics and expositors have rejected this </a:t>
            </a:r>
            <a:r>
              <a:rPr lang="el-GR"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ἠμᾶς</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for the reason that it is omitted in the Codex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Alexandrinus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the Ethiopic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verson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though the latter is not much more than a loose paraphrase.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Codex Sinaiticus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however, which was discovered in 1860, and which is of equal antiquity and authority with the Codex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Alexandrinus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contains it.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Codex </a:t>
            </a:r>
            <a:r>
              <a:rPr lang="en-US" sz="30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Basilianus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Vatican, contains it.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Latin, Coptic or </a:t>
            </a:r>
            <a:r>
              <a:rPr lang="en-US" sz="30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Memphitic</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Arminian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of great value, contain it.”</a:t>
            </a:r>
          </a:p>
        </p:txBody>
      </p:sp>
      <p:pic>
        <p:nvPicPr>
          <p:cNvPr id="1026" name="Picture 2" descr="Image result for j.a. seiss">
            <a:extLst>
              <a:ext uri="{FF2B5EF4-FFF2-40B4-BE49-F238E27FC236}">
                <a16:creationId xmlns:a16="http://schemas.microsoft.com/office/drawing/2014/main" id="{72E8D267-E4B6-4092-8FB6-D358BE619F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462" y="76200"/>
            <a:ext cx="739738" cy="962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7D9946-1A03-4968-AD2B-348CADD9A8E8}"/>
              </a:ext>
            </a:extLst>
          </p:cNvPr>
          <p:cNvSpPr/>
          <p:nvPr/>
        </p:nvSpPr>
        <p:spPr>
          <a:xfrm>
            <a:off x="609600" y="246728"/>
            <a:ext cx="79248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 </a:t>
            </a: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Seiss</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Seiss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 A. (1901). The Apocalypse: A Series of Special Lectures on the Revelation of Jesus Christ with Revised Text (Eighth Edition, Vol. 1). New York: Charles C. Cook.</a:t>
            </a:r>
          </a:p>
        </p:txBody>
      </p:sp>
    </p:spTree>
    <p:extLst>
      <p:ext uri="{BB962C8B-B14F-4D97-AF65-F5344CB8AC3E}">
        <p14:creationId xmlns:p14="http://schemas.microsoft.com/office/powerpoint/2010/main" val="1072686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600200"/>
            <a:ext cx="9144000" cy="4876800"/>
          </a:xfrm>
        </p:spPr>
        <p:txBody>
          <a:bodyPr/>
          <a:lstStyle/>
          <a:p>
            <a:pPr marL="0" indent="0" algn="just">
              <a:buNone/>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do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other MSS. and versions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discredit it, simply and only because it does not appear in that one single Codex of Alexandria, is most unreasonable and unjust to the weight of authority for its retention. Dr.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Tregelles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full examination, was firmly convinced of its right to a place in the text, before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Codex Sinaiticus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appeared; and the presence of this </a:t>
            </a:r>
            <a:r>
              <a:rPr lang="el-GR"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ἠμᾶς</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that MS., ought to settle the question of its genuineness forever. The evidences from the context, also argue powerfully for a construction which necessarily embraces it, whether expressed or not.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regard it as indubitably genuine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descr="Image result for j.a. seiss">
            <a:extLst>
              <a:ext uri="{FF2B5EF4-FFF2-40B4-BE49-F238E27FC236}">
                <a16:creationId xmlns:a16="http://schemas.microsoft.com/office/drawing/2014/main" id="{588D3CC7-A2CD-4669-8603-F18DA5D616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462" y="76200"/>
            <a:ext cx="739738" cy="962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38D023F-E72F-4E87-8FBA-30A4E7AC7409}"/>
              </a:ext>
            </a:extLst>
          </p:cNvPr>
          <p:cNvSpPr/>
          <p:nvPr/>
        </p:nvSpPr>
        <p:spPr>
          <a:xfrm>
            <a:off x="609600" y="246728"/>
            <a:ext cx="79248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 </a:t>
            </a: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Seiss</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Seiss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 A. (1901). The Apocalypse: A Series of Special Lectures on the Revelation of Jesus Christ with Revised Text (Eighth Edition, Vol. 1). New York: Charles C. Cook.</a:t>
            </a:r>
          </a:p>
        </p:txBody>
      </p:sp>
    </p:spTree>
    <p:extLst>
      <p:ext uri="{BB962C8B-B14F-4D97-AF65-F5344CB8AC3E}">
        <p14:creationId xmlns:p14="http://schemas.microsoft.com/office/powerpoint/2010/main" val="70004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0200"/>
            <a:ext cx="9144000" cy="5293757"/>
          </a:xfrm>
          <a:prstGeom prst="rect">
            <a:avLst/>
          </a:prstGeom>
        </p:spPr>
        <p:txBody>
          <a:bodyPr wrap="square">
            <a:spAutoFit/>
          </a:bodyPr>
          <a:lstStyle/>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That’s right. They had to create the Pre-Trib Rapture doctrine to justify Christian Zionism. That’s where it all came from. But isn’t it interesting that in the recent decades where the American Evangelical Church has been taken over by Christian Zionism, that the American Evangelical Church has lost its flavor.</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Yes.</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has lost its saltiness. It is of no use anymore to God in this country.</a:t>
            </a:r>
          </a:p>
          <a:p>
            <a:pPr algn="just">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 Burkhart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Right. In fact things are worse off now than they were 30 years ago.</a:t>
            </a:r>
          </a:p>
        </p:txBody>
      </p:sp>
      <p:pic>
        <p:nvPicPr>
          <p:cNvPr id="5" name="Picture 4">
            <a:extLst>
              <a:ext uri="{FF2B5EF4-FFF2-40B4-BE49-F238E27FC236}">
                <a16:creationId xmlns:a16="http://schemas.microsoft.com/office/drawing/2014/main" id="{E4114639-E7F6-4E80-A2F5-7B7D69957B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0"/>
            <a:ext cx="876525" cy="914400"/>
          </a:xfrm>
          <a:prstGeom prst="rect">
            <a:avLst/>
          </a:prstGeom>
        </p:spPr>
      </p:pic>
      <p:sp>
        <p:nvSpPr>
          <p:cNvPr id="6" name="Rectangle 5">
            <a:extLst>
              <a:ext uri="{FF2B5EF4-FFF2-40B4-BE49-F238E27FC236}">
                <a16:creationId xmlns:a16="http://schemas.microsoft.com/office/drawing/2014/main" id="{E6C596AE-BA10-4AE3-B048-8BB7F3CD268B}"/>
              </a:ext>
            </a:extLst>
          </p:cNvPr>
          <p:cNvSpPr/>
          <p:nvPr/>
        </p:nvSpPr>
        <p:spPr>
          <a:xfrm>
            <a:off x="457200" y="228601"/>
            <a:ext cx="8229600" cy="1292662"/>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Wiles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“Jan Markell on the Mockery of Bible Prophecy,” online: http://christinprophecy.org/sermons/jan-markell-on-the-mockery-of-bible-prophecy/, October 14 2018, accessed 19 November 2018.</a:t>
            </a:r>
          </a:p>
        </p:txBody>
      </p:sp>
    </p:spTree>
    <p:extLst>
      <p:ext uri="{BB962C8B-B14F-4D97-AF65-F5344CB8AC3E}">
        <p14:creationId xmlns:p14="http://schemas.microsoft.com/office/powerpoint/2010/main" val="17399771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352800" y="1676401"/>
            <a:ext cx="5562600" cy="3352801"/>
          </a:xfrm>
        </p:spPr>
        <p:txBody>
          <a:bodyPr/>
          <a:lstStyle/>
          <a:p>
            <a:pPr marL="0" indent="0" algn="just">
              <a:spcBef>
                <a:spcPts val="0"/>
              </a:spcBef>
              <a:buNone/>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Greek manuscripts (that we have today) of the passage in Revelation 5:9 are 24 in number, and 23 of them read “US” ‒ only Codex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Alexandrinus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differs in this regard</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790700" y="228601"/>
            <a:ext cx="55626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271.</a:t>
            </a:r>
          </a:p>
        </p:txBody>
      </p:sp>
      <p:pic>
        <p:nvPicPr>
          <p:cNvPr id="3" name="Picture 2">
            <a:extLst>
              <a:ext uri="{FF2B5EF4-FFF2-40B4-BE49-F238E27FC236}">
                <a16:creationId xmlns:a16="http://schemas.microsoft.com/office/drawing/2014/main" id="{04BCDA73-63EE-4424-8CA8-2052EADD94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354" y="1828800"/>
            <a:ext cx="2919046" cy="2743200"/>
          </a:xfrm>
          <a:prstGeom prst="rect">
            <a:avLst/>
          </a:prstGeom>
        </p:spPr>
      </p:pic>
    </p:spTree>
    <p:extLst>
      <p:ext uri="{BB962C8B-B14F-4D97-AF65-F5344CB8AC3E}">
        <p14:creationId xmlns:p14="http://schemas.microsoft.com/office/powerpoint/2010/main" val="23036828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0" y="1551581"/>
            <a:ext cx="9144000" cy="4828841"/>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maybe asking ‒ ‘what difference does it make, and why go to all the trouble that is listed above?’ The answer is quite important: The King James reading of the text clearly teaches that church-age believers (represented by the 24 elders in heaven) are singing a song about their own redemption, and since the 24 elders are in heaven all during the tribulation ‒ the correct view of Bible prophecy as to the rapture of the church-age believers (Jew and Gentile) is that they are removed BEFORE the tribulation begins! Our response is simple ‒  PRAISE THE LORD!”</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67993" cy="1097280"/>
          </a:xfrm>
          <a:prstGeom prst="rect">
            <a:avLst/>
          </a:prstGeom>
        </p:spPr>
      </p:pic>
      <p:sp>
        <p:nvSpPr>
          <p:cNvPr id="5" name="Rectangle 4">
            <a:extLst>
              <a:ext uri="{FF2B5EF4-FFF2-40B4-BE49-F238E27FC236}">
                <a16:creationId xmlns:a16="http://schemas.microsoft.com/office/drawing/2014/main" id="{68FF095D-9B4D-4647-B502-D538C61172F0}"/>
              </a:ext>
            </a:extLst>
          </p:cNvPr>
          <p:cNvSpPr/>
          <p:nvPr/>
        </p:nvSpPr>
        <p:spPr>
          <a:xfrm>
            <a:off x="1790700" y="228601"/>
            <a:ext cx="55626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271.</a:t>
            </a:r>
          </a:p>
        </p:txBody>
      </p:sp>
    </p:spTree>
    <p:extLst>
      <p:ext uri="{BB962C8B-B14F-4D97-AF65-F5344CB8AC3E}">
        <p14:creationId xmlns:p14="http://schemas.microsoft.com/office/powerpoint/2010/main" val="20496008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2016578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76D5B-D4A0-4149-A910-F5F987D93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4784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5:8-10</a:t>
            </a:r>
          </a:p>
          <a:p>
            <a:pPr algn="just"/>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000" b="1" baseline="30000" dirty="0"/>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had taken the book, the four living creatures and the twenty-four elders fell down before the Lamb, each one holding a harp and golden bowls full of incense, which are the prayers of the saints.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purchased for God with Your blood men from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tribe and tongue and people and nation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them to be a kingdom and priests to our God; and they will reign upon the earth.’”</a:t>
            </a:r>
          </a:p>
        </p:txBody>
      </p:sp>
      <p:pic>
        <p:nvPicPr>
          <p:cNvPr id="6" name="Picture 5">
            <a:extLst>
              <a:ext uri="{FF2B5EF4-FFF2-40B4-BE49-F238E27FC236}">
                <a16:creationId xmlns:a16="http://schemas.microsoft.com/office/drawing/2014/main" id="{A5B6ED17-BE4D-4E23-9248-2A968EA97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5777510"/>
            <a:ext cx="1476715" cy="1097280"/>
          </a:xfrm>
          <a:prstGeom prst="rect">
            <a:avLst/>
          </a:prstGeom>
        </p:spPr>
      </p:pic>
    </p:spTree>
    <p:extLst>
      <p:ext uri="{BB962C8B-B14F-4D97-AF65-F5344CB8AC3E}">
        <p14:creationId xmlns:p14="http://schemas.microsoft.com/office/powerpoint/2010/main" val="31481289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26649085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 the thrones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saw twenty-four elders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060937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1"/>
          </p:nvPr>
        </p:nvSpPr>
        <p:spPr>
          <a:xfrm>
            <a:off x="0" y="0"/>
            <a:ext cx="9144000" cy="2971800"/>
          </a:xfrm>
        </p:spPr>
        <p:txBody>
          <a:bodyPr/>
          <a:lstStyle/>
          <a:p>
            <a:pPr marL="0" indent="0" algn="ctr">
              <a:spcBef>
                <a:spcPts val="0"/>
              </a:spcBef>
              <a:spcAft>
                <a:spcPts val="1200"/>
              </a:spcAft>
              <a:buNone/>
              <a:defRPr/>
            </a:pPr>
            <a:r>
              <a:rPr lang="en-US" sz="40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 3:21</a:t>
            </a:r>
          </a:p>
          <a:p>
            <a:pPr marL="0" indent="0" algn="ctr">
              <a:spcBef>
                <a:spcPts val="0"/>
              </a:spcBef>
              <a:spcAft>
                <a:spcPts val="600"/>
              </a:spcAft>
              <a:buNone/>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Promise to the Overcomers </a:t>
            </a:r>
          </a:p>
          <a:p>
            <a:pPr marL="0" indent="0" algn="just">
              <a:spcBef>
                <a:spcPts val="0"/>
              </a:spcBef>
              <a:spcAft>
                <a:spcPts val="1200"/>
              </a:spcAft>
              <a:buNone/>
              <a:defRPr/>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overcomes, I will grant to him to sit down with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 on My throne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also overcame and sat down with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Father on His throne</a:t>
            </a: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1945" y="3048000"/>
            <a:ext cx="242011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826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4907722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11805188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29375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5:1, 5</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exhort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among you, as your fellow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witness of the sufferings of Christ, and a partaker also of the glory that is to be revealed…You younger men, likewise, be subject to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all of you, clothe yourselves with humility toward one another, for God is opposed to the proud, but gives grace to the humble.”</a:t>
            </a:r>
          </a:p>
        </p:txBody>
      </p:sp>
    </p:spTree>
    <p:extLst>
      <p:ext uri="{BB962C8B-B14F-4D97-AF65-F5344CB8AC3E}">
        <p14:creationId xmlns:p14="http://schemas.microsoft.com/office/powerpoint/2010/main" val="6887454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9137</TotalTime>
  <Words>6572</Words>
  <Application>Microsoft Office PowerPoint</Application>
  <PresentationFormat>On-screen Show (4:3)</PresentationFormat>
  <Paragraphs>458</Paragraphs>
  <Slides>111</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111</vt:i4>
      </vt:variant>
    </vt:vector>
  </HeadingPairs>
  <TitlesOfParts>
    <vt:vector size="116" baseType="lpstr">
      <vt:lpstr>Calibri</vt:lpstr>
      <vt:lpstr>Times New Roman</vt:lpstr>
      <vt:lpstr>Wingdings</vt:lpstr>
      <vt:lpstr>Azure</vt:lpstr>
      <vt:lpstr>13_Azure</vt:lpstr>
      <vt:lpstr>PowerPoint Presentation</vt:lpstr>
      <vt:lpstr>What is the Rapture?</vt:lpstr>
      <vt:lpstr>When Will the Rapture Take Place Relative to the Tribulation Period?</vt:lpstr>
      <vt:lpstr>PowerPoint Presentation</vt:lpstr>
      <vt:lpstr>When Will the Rapture Take Place Relative to the Tribulation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is the Rapture?  7 Arguments Favoring the Pre-Tribulation View</vt:lpstr>
      <vt:lpstr>When is the Rapture?  7 Arguments Favoring the Pre-Tribulation View</vt:lpstr>
      <vt:lpstr>PowerPoint Presentation</vt:lpstr>
      <vt:lpstr>PowerPoint Presentation</vt:lpstr>
      <vt:lpstr>PowerPoint Presentation</vt:lpstr>
      <vt:lpstr>PowerPoint Presentation</vt:lpstr>
      <vt:lpstr>PowerPoint Presentation</vt:lpstr>
      <vt:lpstr>The Tribulation's Concerns Israel </vt:lpstr>
      <vt:lpstr>PowerPoint Presentation</vt:lpstr>
      <vt:lpstr>PowerPoint Presentation</vt:lpstr>
      <vt:lpstr>When is the Rapture?  7 Arguments Favoring the Pre-Tribulation View</vt:lpstr>
      <vt:lpstr>PowerPoint Presentation</vt:lpstr>
      <vt:lpstr>Revelation 1:19</vt:lpstr>
      <vt:lpstr>Revelation 1:19</vt:lpstr>
      <vt:lpstr>PowerPoint Presentation</vt:lpstr>
      <vt:lpstr>Revelation 1:19</vt:lpstr>
      <vt:lpstr>PowerPoint Presentation</vt:lpstr>
      <vt:lpstr>Revelation 1:19</vt:lpstr>
      <vt:lpstr>PowerPoint Presentation</vt:lpstr>
      <vt:lpstr>PowerPoint Presentation</vt:lpstr>
      <vt:lpstr>PowerPoint Presentation</vt:lpstr>
      <vt:lpstr>PowerPoint Presentation</vt:lpstr>
      <vt:lpstr>PowerPoint Presentation</vt:lpstr>
      <vt:lpstr>“After These Things”  (Rev. 4‒22)</vt:lpstr>
      <vt:lpstr>The Missing Church</vt:lpstr>
      <vt:lpstr>PowerPoint Presentation</vt:lpstr>
      <vt:lpstr>PowerPoint Presentation</vt:lpstr>
      <vt:lpstr>PowerPoint Presentation</vt:lpstr>
      <vt:lpstr>God’s Work Through Israel</vt:lpstr>
      <vt:lpstr>PowerPoint Presentation</vt:lpstr>
      <vt:lpstr>PowerPoint Presentation</vt:lpstr>
      <vt:lpstr>PowerPoint Presentation</vt:lpstr>
      <vt:lpstr>PowerPoint Presentation</vt:lpstr>
      <vt:lpstr>Twenty-Four Elders (Rev. 4:4; 5:8-10)</vt:lpstr>
      <vt:lpstr>Twenty-Four Elders (Rev. 4:4; 5:8-10)</vt:lpstr>
      <vt:lpstr>PowerPoint Presentation</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Twenty-Four Elders (Rev. 4:4; 5:8-10)</vt:lpstr>
      <vt:lpstr>Twenty-Four Elders (Rev. 4:4; 5:8-10)</vt:lpstr>
      <vt:lpstr>PowerPoint Presentation</vt:lpstr>
      <vt:lpstr>PowerPoint Presentation</vt:lpstr>
      <vt:lpstr>PowerPoint Presentation</vt:lpstr>
      <vt:lpstr>Twenty-Four Elders (Rev. 4:4; 5:8-10)</vt:lpstr>
      <vt:lpstr>PowerPoint Presentation</vt:lpstr>
      <vt:lpstr>Twenty-Four Elders (Rev. 4:4; 5:8-10)</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Twenty-Four Elders (Rev. 4:4; 5:8-10)</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PowerPoint Presentation</vt:lpstr>
      <vt:lpstr>Conclusion</vt:lpstr>
      <vt:lpstr>When is the Rapture?  7 Arguments Favoring the Pre-Tribulation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005 - 10 Truths About the Rapture - WORKING COPY FOR ANDY</dc:title>
  <dc:subject>THE RAPTURE</dc:subject>
  <dc:creator>A. Woods</dc:creator>
  <dc:description>Modified by Jim McGowan</dc:description>
  <cp:lastModifiedBy>Jim McGowan</cp:lastModifiedBy>
  <cp:revision>1078</cp:revision>
  <cp:lastPrinted>2020-04-11T14:46:12Z</cp:lastPrinted>
  <dcterms:created xsi:type="dcterms:W3CDTF">2009-03-17T12:21:13Z</dcterms:created>
  <dcterms:modified xsi:type="dcterms:W3CDTF">2020-05-01T21:31:54Z</dcterms:modified>
</cp:coreProperties>
</file>